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4"/>
  </p:sldMasterIdLst>
  <p:notesMasterIdLst>
    <p:notesMasterId r:id="rId29"/>
  </p:notesMasterIdLst>
  <p:sldIdLst>
    <p:sldId id="311" r:id="rId5"/>
    <p:sldId id="320" r:id="rId6"/>
    <p:sldId id="256" r:id="rId7"/>
    <p:sldId id="268" r:id="rId8"/>
    <p:sldId id="265" r:id="rId9"/>
    <p:sldId id="264" r:id="rId10"/>
    <p:sldId id="283" r:id="rId11"/>
    <p:sldId id="267" r:id="rId12"/>
    <p:sldId id="275" r:id="rId13"/>
    <p:sldId id="271" r:id="rId14"/>
    <p:sldId id="270" r:id="rId15"/>
    <p:sldId id="272" r:id="rId16"/>
    <p:sldId id="276" r:id="rId17"/>
    <p:sldId id="285" r:id="rId18"/>
    <p:sldId id="286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01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67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69667" autoAdjust="0"/>
  </p:normalViewPr>
  <p:slideViewPr>
    <p:cSldViewPr>
      <p:cViewPr>
        <p:scale>
          <a:sx n="63" d="100"/>
          <a:sy n="63" d="100"/>
        </p:scale>
        <p:origin x="-20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8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647506-B2B2-4EAD-BB61-4D27982439A2}" type="doc">
      <dgm:prSet loTypeId="urn:microsoft.com/office/officeart/2005/8/layout/hProcess9" loCatId="process" qsTypeId="urn:microsoft.com/office/officeart/2005/8/quickstyle/simple1#2" qsCatId="simple" csTypeId="urn:microsoft.com/office/officeart/2005/8/colors/accent2_2" csCatId="accent2" phldr="1"/>
      <dgm:spPr/>
    </dgm:pt>
    <dgm:pt modelId="{684E3003-B184-4E66-A959-5A028427ABDF}">
      <dgm:prSet phldrT="[Text]"/>
      <dgm:spPr>
        <a:solidFill>
          <a:srgbClr val="093678"/>
        </a:solidFill>
      </dgm:spPr>
      <dgm:t>
        <a:bodyPr/>
        <a:lstStyle/>
        <a:p>
          <a:r>
            <a:rPr lang="en-US" dirty="0" smtClean="0"/>
            <a:t>Knowledge</a:t>
          </a:r>
          <a:endParaRPr lang="en-US" dirty="0"/>
        </a:p>
      </dgm:t>
    </dgm:pt>
    <dgm:pt modelId="{2B74CC15-2454-44DC-AE48-F658979D16F4}" type="parTrans" cxnId="{84C29B3D-800C-476A-B787-4E7549119B04}">
      <dgm:prSet/>
      <dgm:spPr/>
      <dgm:t>
        <a:bodyPr/>
        <a:lstStyle/>
        <a:p>
          <a:endParaRPr lang="en-US"/>
        </a:p>
      </dgm:t>
    </dgm:pt>
    <dgm:pt modelId="{C9F7111F-CC73-48D7-BCED-996743A49D47}" type="sibTrans" cxnId="{84C29B3D-800C-476A-B787-4E7549119B04}">
      <dgm:prSet/>
      <dgm:spPr/>
      <dgm:t>
        <a:bodyPr/>
        <a:lstStyle/>
        <a:p>
          <a:endParaRPr lang="en-US"/>
        </a:p>
      </dgm:t>
    </dgm:pt>
    <dgm:pt modelId="{5025C9B6-8B28-4C0E-945C-C733E3E189A2}">
      <dgm:prSet phldrT="[Text]"/>
      <dgm:spPr>
        <a:solidFill>
          <a:srgbClr val="093678"/>
        </a:solidFill>
      </dgm:spPr>
      <dgm:t>
        <a:bodyPr/>
        <a:lstStyle/>
        <a:p>
          <a:r>
            <a:rPr lang="en-US" dirty="0" smtClean="0"/>
            <a:t>Into</a:t>
          </a:r>
          <a:endParaRPr lang="en-US" dirty="0"/>
        </a:p>
      </dgm:t>
    </dgm:pt>
    <dgm:pt modelId="{939DE8E9-C817-4085-ABB3-1A35573AD32E}" type="parTrans" cxnId="{598C8A68-0259-4DD7-9C54-D2F1E6BDD7FB}">
      <dgm:prSet/>
      <dgm:spPr/>
      <dgm:t>
        <a:bodyPr/>
        <a:lstStyle/>
        <a:p>
          <a:endParaRPr lang="en-US"/>
        </a:p>
      </dgm:t>
    </dgm:pt>
    <dgm:pt modelId="{AB099C59-D2D3-417B-940A-740CFE3305CD}" type="sibTrans" cxnId="{598C8A68-0259-4DD7-9C54-D2F1E6BDD7FB}">
      <dgm:prSet/>
      <dgm:spPr/>
      <dgm:t>
        <a:bodyPr/>
        <a:lstStyle/>
        <a:p>
          <a:endParaRPr lang="en-US"/>
        </a:p>
      </dgm:t>
    </dgm:pt>
    <dgm:pt modelId="{CFCF6060-06E9-4EC1-AF27-C45558EFD2E0}">
      <dgm:prSet phldrT="[Text]"/>
      <dgm:spPr>
        <a:solidFill>
          <a:srgbClr val="093678"/>
        </a:solidFill>
      </dgm:spPr>
      <dgm:t>
        <a:bodyPr/>
        <a:lstStyle/>
        <a:p>
          <a:r>
            <a:rPr lang="en-US" dirty="0" smtClean="0"/>
            <a:t>Action</a:t>
          </a:r>
          <a:endParaRPr lang="en-US" dirty="0"/>
        </a:p>
      </dgm:t>
    </dgm:pt>
    <dgm:pt modelId="{0F23EB55-FBC4-4B19-85B0-A5EEB7E0FE7C}" type="parTrans" cxnId="{8616BFC6-7B5C-4BE1-9844-365CEEDE902B}">
      <dgm:prSet/>
      <dgm:spPr/>
      <dgm:t>
        <a:bodyPr/>
        <a:lstStyle/>
        <a:p>
          <a:endParaRPr lang="en-US"/>
        </a:p>
      </dgm:t>
    </dgm:pt>
    <dgm:pt modelId="{8919BFBC-3334-4A4D-8980-5E039BD17D71}" type="sibTrans" cxnId="{8616BFC6-7B5C-4BE1-9844-365CEEDE902B}">
      <dgm:prSet/>
      <dgm:spPr/>
      <dgm:t>
        <a:bodyPr/>
        <a:lstStyle/>
        <a:p>
          <a:endParaRPr lang="en-US"/>
        </a:p>
      </dgm:t>
    </dgm:pt>
    <dgm:pt modelId="{4D339F2D-3F39-4A10-AAED-5FA31BE3C197}" type="pres">
      <dgm:prSet presAssocID="{11647506-B2B2-4EAD-BB61-4D27982439A2}" presName="CompostProcess" presStyleCnt="0">
        <dgm:presLayoutVars>
          <dgm:dir/>
          <dgm:resizeHandles val="exact"/>
        </dgm:presLayoutVars>
      </dgm:prSet>
      <dgm:spPr/>
    </dgm:pt>
    <dgm:pt modelId="{4521D855-2662-4381-91D4-69A4875763E3}" type="pres">
      <dgm:prSet presAssocID="{11647506-B2B2-4EAD-BB61-4D27982439A2}" presName="arrow" presStyleLbl="bgShp" presStyleIdx="0" presStyleCnt="1"/>
      <dgm:spPr>
        <a:solidFill>
          <a:srgbClr val="BCD5FA"/>
        </a:solidFill>
      </dgm:spPr>
    </dgm:pt>
    <dgm:pt modelId="{F2F7C1D0-38A7-46F2-96E4-0991EBEE0CCE}" type="pres">
      <dgm:prSet presAssocID="{11647506-B2B2-4EAD-BB61-4D27982439A2}" presName="linearProcess" presStyleCnt="0"/>
      <dgm:spPr/>
    </dgm:pt>
    <dgm:pt modelId="{197C93C1-87CF-4EA5-A843-A86CF5A5925E}" type="pres">
      <dgm:prSet presAssocID="{684E3003-B184-4E66-A959-5A028427ABD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5E0C4-801A-429D-BD69-50A3836421C1}" type="pres">
      <dgm:prSet presAssocID="{C9F7111F-CC73-48D7-BCED-996743A49D47}" presName="sibTrans" presStyleCnt="0"/>
      <dgm:spPr/>
    </dgm:pt>
    <dgm:pt modelId="{6EC47406-4DCB-44AC-A79C-285B21A34063}" type="pres">
      <dgm:prSet presAssocID="{5025C9B6-8B28-4C0E-945C-C733E3E189A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6EA29-4CF4-427A-AB9B-BF6D46CC635B}" type="pres">
      <dgm:prSet presAssocID="{AB099C59-D2D3-417B-940A-740CFE3305CD}" presName="sibTrans" presStyleCnt="0"/>
      <dgm:spPr/>
    </dgm:pt>
    <dgm:pt modelId="{6AC2D80E-6CCF-476A-ACAE-BD7CEBC6EA53}" type="pres">
      <dgm:prSet presAssocID="{CFCF6060-06E9-4EC1-AF27-C45558EFD2E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8C8A68-0259-4DD7-9C54-D2F1E6BDD7FB}" srcId="{11647506-B2B2-4EAD-BB61-4D27982439A2}" destId="{5025C9B6-8B28-4C0E-945C-C733E3E189A2}" srcOrd="1" destOrd="0" parTransId="{939DE8E9-C817-4085-ABB3-1A35573AD32E}" sibTransId="{AB099C59-D2D3-417B-940A-740CFE3305CD}"/>
    <dgm:cxn modelId="{1761414C-F737-4E68-B36B-3DFB9D95D1A2}" type="presOf" srcId="{5025C9B6-8B28-4C0E-945C-C733E3E189A2}" destId="{6EC47406-4DCB-44AC-A79C-285B21A34063}" srcOrd="0" destOrd="0" presId="urn:microsoft.com/office/officeart/2005/8/layout/hProcess9"/>
    <dgm:cxn modelId="{7519C22D-C451-4F10-AC95-55E5DAB78EA7}" type="presOf" srcId="{11647506-B2B2-4EAD-BB61-4D27982439A2}" destId="{4D339F2D-3F39-4A10-AAED-5FA31BE3C197}" srcOrd="0" destOrd="0" presId="urn:microsoft.com/office/officeart/2005/8/layout/hProcess9"/>
    <dgm:cxn modelId="{84C29B3D-800C-476A-B787-4E7549119B04}" srcId="{11647506-B2B2-4EAD-BB61-4D27982439A2}" destId="{684E3003-B184-4E66-A959-5A028427ABDF}" srcOrd="0" destOrd="0" parTransId="{2B74CC15-2454-44DC-AE48-F658979D16F4}" sibTransId="{C9F7111F-CC73-48D7-BCED-996743A49D47}"/>
    <dgm:cxn modelId="{5303DEE2-D387-47FA-8BB5-61DAAD8D8F62}" type="presOf" srcId="{684E3003-B184-4E66-A959-5A028427ABDF}" destId="{197C93C1-87CF-4EA5-A843-A86CF5A5925E}" srcOrd="0" destOrd="0" presId="urn:microsoft.com/office/officeart/2005/8/layout/hProcess9"/>
    <dgm:cxn modelId="{8616BFC6-7B5C-4BE1-9844-365CEEDE902B}" srcId="{11647506-B2B2-4EAD-BB61-4D27982439A2}" destId="{CFCF6060-06E9-4EC1-AF27-C45558EFD2E0}" srcOrd="2" destOrd="0" parTransId="{0F23EB55-FBC4-4B19-85B0-A5EEB7E0FE7C}" sibTransId="{8919BFBC-3334-4A4D-8980-5E039BD17D71}"/>
    <dgm:cxn modelId="{8C59C09C-AFE7-4B8C-8391-33DCC47E3AD3}" type="presOf" srcId="{CFCF6060-06E9-4EC1-AF27-C45558EFD2E0}" destId="{6AC2D80E-6CCF-476A-ACAE-BD7CEBC6EA53}" srcOrd="0" destOrd="0" presId="urn:microsoft.com/office/officeart/2005/8/layout/hProcess9"/>
    <dgm:cxn modelId="{9520764B-18C4-49A7-A51C-A804E495D8F6}" type="presParOf" srcId="{4D339F2D-3F39-4A10-AAED-5FA31BE3C197}" destId="{4521D855-2662-4381-91D4-69A4875763E3}" srcOrd="0" destOrd="0" presId="urn:microsoft.com/office/officeart/2005/8/layout/hProcess9"/>
    <dgm:cxn modelId="{87297BAB-AE69-45C0-9C2B-6022F18494C7}" type="presParOf" srcId="{4D339F2D-3F39-4A10-AAED-5FA31BE3C197}" destId="{F2F7C1D0-38A7-46F2-96E4-0991EBEE0CCE}" srcOrd="1" destOrd="0" presId="urn:microsoft.com/office/officeart/2005/8/layout/hProcess9"/>
    <dgm:cxn modelId="{066240C7-D1D0-4CCB-B71C-4FEEA588F96C}" type="presParOf" srcId="{F2F7C1D0-38A7-46F2-96E4-0991EBEE0CCE}" destId="{197C93C1-87CF-4EA5-A843-A86CF5A5925E}" srcOrd="0" destOrd="0" presId="urn:microsoft.com/office/officeart/2005/8/layout/hProcess9"/>
    <dgm:cxn modelId="{792B840B-065D-4E35-973B-303AFFF0F10D}" type="presParOf" srcId="{F2F7C1D0-38A7-46F2-96E4-0991EBEE0CCE}" destId="{52A5E0C4-801A-429D-BD69-50A3836421C1}" srcOrd="1" destOrd="0" presId="urn:microsoft.com/office/officeart/2005/8/layout/hProcess9"/>
    <dgm:cxn modelId="{15F1C5E8-4B43-4CA1-9C9A-C13D1BDACB42}" type="presParOf" srcId="{F2F7C1D0-38A7-46F2-96E4-0991EBEE0CCE}" destId="{6EC47406-4DCB-44AC-A79C-285B21A34063}" srcOrd="2" destOrd="0" presId="urn:microsoft.com/office/officeart/2005/8/layout/hProcess9"/>
    <dgm:cxn modelId="{CB604A30-0097-40A5-BF42-246D3A42E63C}" type="presParOf" srcId="{F2F7C1D0-38A7-46F2-96E4-0991EBEE0CCE}" destId="{E656EA29-4CF4-427A-AB9B-BF6D46CC635B}" srcOrd="3" destOrd="0" presId="urn:microsoft.com/office/officeart/2005/8/layout/hProcess9"/>
    <dgm:cxn modelId="{38C76CFE-E3B3-4E9D-943D-F0D0C9B6F239}" type="presParOf" srcId="{F2F7C1D0-38A7-46F2-96E4-0991EBEE0CCE}" destId="{6AC2D80E-6CCF-476A-ACAE-BD7CEBC6EA5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21D855-2662-4381-91D4-69A4875763E3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rgbClr val="BCD5F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C93C1-87CF-4EA5-A843-A86CF5A5925E}">
      <dsp:nvSpPr>
        <dsp:cNvPr id="0" name=""/>
        <dsp:cNvSpPr/>
      </dsp:nvSpPr>
      <dsp:spPr>
        <a:xfrm>
          <a:off x="1632" y="1219199"/>
          <a:ext cx="1940523" cy="1625600"/>
        </a:xfrm>
        <a:prstGeom prst="roundRect">
          <a:avLst/>
        </a:prstGeom>
        <a:solidFill>
          <a:srgbClr val="09367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Knowledge</a:t>
          </a:r>
          <a:endParaRPr lang="en-US" sz="2700" kern="1200" dirty="0"/>
        </a:p>
      </dsp:txBody>
      <dsp:txXfrm>
        <a:off x="80987" y="1298554"/>
        <a:ext cx="1781813" cy="1466890"/>
      </dsp:txXfrm>
    </dsp:sp>
    <dsp:sp modelId="{6EC47406-4DCB-44AC-A79C-285B21A34063}">
      <dsp:nvSpPr>
        <dsp:cNvPr id="0" name=""/>
        <dsp:cNvSpPr/>
      </dsp:nvSpPr>
      <dsp:spPr>
        <a:xfrm>
          <a:off x="2077738" y="1219199"/>
          <a:ext cx="1940523" cy="1625600"/>
        </a:xfrm>
        <a:prstGeom prst="roundRect">
          <a:avLst/>
        </a:prstGeom>
        <a:solidFill>
          <a:srgbClr val="09367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Into</a:t>
          </a:r>
          <a:endParaRPr lang="en-US" sz="2700" kern="1200" dirty="0"/>
        </a:p>
      </dsp:txBody>
      <dsp:txXfrm>
        <a:off x="2157093" y="1298554"/>
        <a:ext cx="1781813" cy="1466890"/>
      </dsp:txXfrm>
    </dsp:sp>
    <dsp:sp modelId="{6AC2D80E-6CCF-476A-ACAE-BD7CEBC6EA53}">
      <dsp:nvSpPr>
        <dsp:cNvPr id="0" name=""/>
        <dsp:cNvSpPr/>
      </dsp:nvSpPr>
      <dsp:spPr>
        <a:xfrm>
          <a:off x="4153844" y="1219199"/>
          <a:ext cx="1940523" cy="1625600"/>
        </a:xfrm>
        <a:prstGeom prst="roundRect">
          <a:avLst/>
        </a:prstGeom>
        <a:solidFill>
          <a:srgbClr val="09367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Action</a:t>
          </a:r>
          <a:endParaRPr lang="en-US" sz="2700" kern="1200" dirty="0"/>
        </a:p>
      </dsp:txBody>
      <dsp:txXfrm>
        <a:off x="4233199" y="1298554"/>
        <a:ext cx="1781813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0620A91-1EDD-4F05-B1AF-EA16B978E9CE}" type="datetimeFigureOut">
              <a:rPr lang="en-US"/>
              <a:pPr>
                <a:defRPr/>
              </a:pPr>
              <a:t>2/18/2014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1475"/>
          </a:xfrm>
          <a:prstGeom prst="rect">
            <a:avLst/>
          </a:prstGeom>
        </p:spPr>
        <p:txBody>
          <a:bodyPr vert="horz" lIns="92300" tIns="46150" rIns="92300" bIns="4615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263"/>
            <a:ext cx="3038475" cy="46355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31263"/>
            <a:ext cx="3038475" cy="46355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3B34696-2716-4D87-A273-0EA598866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483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3C202-3B7B-C946-B25B-6673C6995B7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957638" y="8853488"/>
            <a:ext cx="3049587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19" tIns="49310" rIns="98619" bIns="49310" anchor="b"/>
          <a:lstStyle/>
          <a:p>
            <a:pPr algn="r" defTabSz="982663" eaLnBrk="0" hangingPunct="0"/>
            <a:fld id="{4642863E-1022-4D39-A36B-17550F6DE5DF}" type="slidenum">
              <a:rPr lang="de-DE" sz="1200">
                <a:latin typeface="Times" pitchFamily="18" charset="0"/>
              </a:rPr>
              <a:pPr algn="r" defTabSz="982663" eaLnBrk="0" hangingPunct="0"/>
              <a:t>10</a:t>
            </a:fld>
            <a:endParaRPr lang="de-DE" sz="1200">
              <a:latin typeface="Times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2213" y="704850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noFill/>
        </p:spPr>
        <p:txBody>
          <a:bodyPr wrap="square" lIns="92231" tIns="46115" rIns="92231" bIns="4611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A sensitized person can have a reaction even when the air concentrations are </a:t>
            </a:r>
            <a:r>
              <a:rPr lang="en-US" b="0" u="sng" dirty="0" smtClean="0"/>
              <a:t>below</a:t>
            </a:r>
            <a:r>
              <a:rPr lang="en-US" b="0" dirty="0" smtClean="0"/>
              <a:t> </a:t>
            </a:r>
            <a:r>
              <a:rPr lang="en-US" dirty="0" smtClean="0"/>
              <a:t>the occupational exposure limit and others on the jobsite do not experience effects.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Sensitization can occur following inhalation or skin contact.</a:t>
            </a:r>
            <a:r>
              <a:rPr lang="en-US" baseline="0" dirty="0" smtClean="0"/>
              <a:t> </a:t>
            </a:r>
            <a:r>
              <a:rPr lang="en-US" dirty="0" smtClean="0"/>
              <a:t>The symptoms may be immediate or delayed.</a:t>
            </a: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3957638" y="8853488"/>
            <a:ext cx="3049587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19" tIns="49310" rIns="98619" bIns="49310" anchor="b"/>
          <a:lstStyle/>
          <a:p>
            <a:pPr algn="r" defTabSz="982663" eaLnBrk="0" hangingPunct="0"/>
            <a:fld id="{DF8E6D22-C525-40C7-9DD2-C91D2250C679}" type="slidenum">
              <a:rPr lang="de-DE" sz="1200">
                <a:latin typeface="Times" pitchFamily="18" charset="0"/>
              </a:rPr>
              <a:pPr algn="r" defTabSz="982663" eaLnBrk="0" hangingPunct="0"/>
              <a:t>11</a:t>
            </a:fld>
            <a:endParaRPr lang="de-DE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C2E34F-4827-4D5F-B037-FB8F8A8C37EE}" type="slidenum">
              <a:rPr lang="de-DE" smtClean="0">
                <a:cs typeface="Arial" charset="0"/>
              </a:rPr>
              <a:pPr/>
              <a:t>12</a:t>
            </a:fld>
            <a:endParaRPr lang="de-DE" smtClean="0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2213" y="704850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16425"/>
            <a:ext cx="5143500" cy="4183063"/>
          </a:xfrm>
          <a:noFill/>
        </p:spPr>
        <p:txBody>
          <a:bodyPr wrap="square" lIns="92210" tIns="46105" rIns="92210" bIns="4610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Sensitization to the A-side, or Iso, can result from a</a:t>
            </a:r>
            <a:r>
              <a:rPr lang="en-US" i="1" dirty="0" smtClean="0"/>
              <a:t> </a:t>
            </a:r>
            <a:r>
              <a:rPr lang="en-US" i="0" dirty="0" smtClean="0"/>
              <a:t>single inhalation exposure </a:t>
            </a:r>
            <a:r>
              <a:rPr lang="en-US" dirty="0" smtClean="0"/>
              <a:t>to the A-side over the exposure limit without appropriate PPE</a:t>
            </a:r>
            <a:r>
              <a:rPr lang="en-US" baseline="0" dirty="0" smtClean="0"/>
              <a:t>. It can also be caused by r</a:t>
            </a:r>
            <a:r>
              <a:rPr lang="en-US" dirty="0" smtClean="0"/>
              <a:t>epeated unprotected inhalation exposure exceeding the exposure limit for the A-side without appropriate PPE. 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For example, you could develop sensitization by repeatedly going into a room without respiratory protection too soon after spray</a:t>
            </a:r>
            <a:r>
              <a:rPr lang="en-US" baseline="0" dirty="0" smtClean="0"/>
              <a:t> foam </a:t>
            </a:r>
            <a:r>
              <a:rPr lang="en-US" dirty="0" smtClean="0"/>
              <a:t>is applied.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Also, animal tests indicate that skin contact with </a:t>
            </a:r>
            <a:r>
              <a:rPr lang="en-US" dirty="0" err="1" smtClean="0"/>
              <a:t>methylenediphenyl</a:t>
            </a:r>
            <a:r>
              <a:rPr lang="en-US" dirty="0" smtClean="0"/>
              <a:t> </a:t>
            </a:r>
            <a:r>
              <a:rPr lang="en-US" dirty="0" err="1" smtClean="0"/>
              <a:t>diisocyanate</a:t>
            </a:r>
            <a:r>
              <a:rPr lang="en-US" dirty="0" smtClean="0"/>
              <a:t> or MDI can play a role in the development of respiratory sensitization to the A-side or Iso.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B537B0-E4CB-4E63-AA67-3BEEE0689A24}" type="slidenum">
              <a:rPr lang="de-DE" smtClean="0">
                <a:cs typeface="Arial" charset="0"/>
              </a:rPr>
              <a:pPr/>
              <a:t>13</a:t>
            </a:fld>
            <a:endParaRPr lang="de-DE" smtClean="0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2213" y="704850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noFill/>
        </p:spPr>
        <p:txBody>
          <a:bodyPr wrap="square" lIns="92231" tIns="46115" rIns="92231" bIns="4611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Respiratory sensitization to the A-side is permanent.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If you are diagnosed with sensitization to the A-side, contact your employer</a:t>
            </a:r>
            <a:r>
              <a:rPr lang="en-US" baseline="0" dirty="0" smtClean="0"/>
              <a:t> and</a:t>
            </a:r>
            <a:r>
              <a:rPr lang="en-US" dirty="0" smtClean="0"/>
              <a:t> healthcare provider because you may be instructed not to work with isocyanates.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In this unit, you learned about: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dirty="0" smtClean="0"/>
              <a:t> Effects of A-side or Iso exposure to the eyes, skin, and respiratory system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dirty="0" smtClean="0"/>
              <a:t> and A-side or Iso sensitization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50E9E4C-E92D-4B98-BC0D-9782D536C01B}" type="slidenum">
              <a:rPr lang="de-DE" smtClean="0"/>
              <a:pPr>
                <a:defRPr/>
              </a:pPr>
              <a:t>14</a:t>
            </a:fld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Now it’s time to put your knowledge into action.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C7C17A-0FE7-4571-BD99-7B886663BBA3}" type="slidenum">
              <a:rPr lang="de-DE" smtClean="0">
                <a:cs typeface="Arial" charset="0"/>
              </a:rPr>
              <a:pPr/>
              <a:t>15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cs typeface="Arial" pitchFamily="34" charset="0"/>
              </a:rPr>
              <a:t>Which is a potential effect of A-side (Iso) exposure?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solidFill>
                <a:srgbClr val="093678"/>
              </a:solidFill>
              <a:cs typeface="Arial" pitchFamily="34" charset="0"/>
            </a:endParaRPr>
          </a:p>
          <a:p>
            <a:pPr marL="230749" indent="-230749" fontAlgn="auto">
              <a:spcAft>
                <a:spcPts val="0"/>
              </a:spcAft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irritation of the eyes</a:t>
            </a:r>
          </a:p>
          <a:p>
            <a:pPr marL="230749" indent="-230749" fontAlgn="auto">
              <a:spcAft>
                <a:spcPts val="0"/>
              </a:spcAft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skin irritation </a:t>
            </a:r>
            <a:endParaRPr lang="en-US" b="1" dirty="0" smtClean="0">
              <a:solidFill>
                <a:srgbClr val="093678"/>
              </a:solidFill>
              <a:cs typeface="Arial" pitchFamily="34" charset="0"/>
            </a:endParaRPr>
          </a:p>
          <a:p>
            <a:pPr marL="230749" indent="-230749" fontAlgn="auto">
              <a:spcAft>
                <a:spcPts val="0"/>
              </a:spcAft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respiratory irritation</a:t>
            </a:r>
          </a:p>
          <a:p>
            <a:pPr marL="230749" indent="-230749" fontAlgn="auto">
              <a:spcAft>
                <a:spcPts val="0"/>
              </a:spcAft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all of the above</a:t>
            </a:r>
            <a:endParaRPr lang="en-US" dirty="0" smtClean="0">
              <a:solidFill>
                <a:srgbClr val="093678"/>
              </a:solidFill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CEE522-AC2D-4EA1-BDCA-99D09FC8694A}" type="slidenum">
              <a:rPr lang="de-DE" smtClean="0">
                <a:latin typeface="Arial" charset="0"/>
              </a:rPr>
              <a:pPr>
                <a:defRPr/>
              </a:pPr>
              <a:t>16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6"/>
              </a:spcBef>
            </a:pPr>
            <a:r>
              <a:rPr lang="en-US" dirty="0" smtClean="0">
                <a:cs typeface="Arial" charset="0"/>
              </a:rPr>
              <a:t>The correct answer is D.  All of the statements are correct.</a:t>
            </a:r>
            <a:endParaRPr lang="en-US" dirty="0" smtClean="0">
              <a:solidFill>
                <a:srgbClr val="093678"/>
              </a:solidFill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CEE522-AC2D-4EA1-BDCA-99D09FC8694A}" type="slidenum">
              <a:rPr lang="de-DE" smtClean="0">
                <a:latin typeface="Arial" charset="0"/>
              </a:rPr>
              <a:pPr>
                <a:defRPr/>
              </a:pPr>
              <a:t>17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6"/>
              </a:spcBef>
              <a:defRPr/>
            </a:pPr>
            <a:r>
              <a:rPr lang="en-US" dirty="0" smtClean="0">
                <a:cs typeface="Arial" pitchFamily="34" charset="0"/>
              </a:rPr>
              <a:t>Which statement is true about sensitization to the A-side (Iso)?</a:t>
            </a:r>
          </a:p>
          <a:p>
            <a:pPr>
              <a:spcBef>
                <a:spcPts val="606"/>
              </a:spcBef>
              <a:defRPr/>
            </a:pPr>
            <a:endParaRPr lang="en-US" dirty="0" smtClean="0">
              <a:solidFill>
                <a:srgbClr val="093678"/>
              </a:solidFill>
              <a:cs typeface="Arial" pitchFamily="34" charset="0"/>
            </a:endParaRPr>
          </a:p>
          <a:p>
            <a:pPr marL="230749" indent="-230749">
              <a:spcBef>
                <a:spcPts val="606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It is the development of an unusual sensitivity to a substance resulting in an allergic response after future exposures.</a:t>
            </a:r>
          </a:p>
          <a:p>
            <a:pPr marL="230749" indent="-230749">
              <a:spcBef>
                <a:spcPts val="606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Sensitization may occur following inhalation.</a:t>
            </a:r>
            <a:endParaRPr lang="en-US" b="1" dirty="0" smtClean="0">
              <a:solidFill>
                <a:schemeClr val="tx1"/>
              </a:solidFill>
              <a:cs typeface="Arial" pitchFamily="34" charset="0"/>
            </a:endParaRPr>
          </a:p>
          <a:p>
            <a:pPr marL="230749" indent="-230749">
              <a:spcBef>
                <a:spcPts val="606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Sensitization may occur following skin contact.</a:t>
            </a:r>
          </a:p>
          <a:p>
            <a:pPr marL="230749" indent="-230749">
              <a:spcBef>
                <a:spcPts val="606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All of the above.</a:t>
            </a: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98CD57C-3010-4283-AE06-B97EA234957B}" type="slidenum">
              <a:rPr lang="de-DE" smtClean="0">
                <a:latin typeface="Arial" charset="0"/>
              </a:rPr>
              <a:pPr>
                <a:defRPr/>
              </a:pPr>
              <a:t>18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6"/>
              </a:spcBef>
            </a:pPr>
            <a:r>
              <a:rPr lang="en-US" dirty="0" smtClean="0">
                <a:cs typeface="Arial" charset="0"/>
              </a:rPr>
              <a:t>The correct answer is D.  All of the statements are correct.</a:t>
            </a:r>
            <a:endParaRPr lang="en-US" dirty="0" smtClean="0">
              <a:solidFill>
                <a:srgbClr val="093678"/>
              </a:solidFill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CEE522-AC2D-4EA1-BDCA-99D09FC8694A}" type="slidenum">
              <a:rPr lang="de-DE" smtClean="0">
                <a:latin typeface="Arial" charset="0"/>
              </a:rPr>
              <a:pPr>
                <a:defRPr/>
              </a:pPr>
              <a:t>19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3C202-3B7B-C946-B25B-6673C6995B7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06"/>
              </a:spcBef>
              <a:defRPr/>
            </a:pPr>
            <a:r>
              <a:rPr lang="en-US" dirty="0" smtClean="0"/>
              <a:t>Respiratory sensitization can lead to asthma, which can be life-threatening.  Which of the following symptoms is </a:t>
            </a:r>
            <a:r>
              <a:rPr lang="en-US" u="sng" dirty="0" smtClean="0"/>
              <a:t>not</a:t>
            </a:r>
            <a:r>
              <a:rPr lang="en-US" dirty="0" smtClean="0"/>
              <a:t> a typical symptom of a respiratory sensitization reaction?</a:t>
            </a:r>
          </a:p>
          <a:p>
            <a:pPr eaLnBrk="1" hangingPunct="1">
              <a:spcBef>
                <a:spcPts val="606"/>
              </a:spcBef>
              <a:defRPr/>
            </a:pPr>
            <a:endParaRPr lang="en-US" dirty="0" smtClean="0"/>
          </a:p>
          <a:p>
            <a:pPr marL="230749" indent="-230749" eaLnBrk="1" hangingPunct="1">
              <a:spcBef>
                <a:spcPts val="606"/>
              </a:spcBef>
              <a:buAutoNum type="alphaUcPeriod"/>
              <a:defRPr/>
            </a:pPr>
            <a:r>
              <a:rPr lang="en-US" dirty="0" smtClean="0"/>
              <a:t>blisters forming on the skin</a:t>
            </a:r>
          </a:p>
          <a:p>
            <a:pPr marL="230749" indent="-230749" eaLnBrk="1" hangingPunct="1">
              <a:spcBef>
                <a:spcPts val="606"/>
              </a:spcBef>
              <a:buAutoNum type="alphaUcPeriod"/>
              <a:defRPr/>
            </a:pPr>
            <a:r>
              <a:rPr lang="en-US" dirty="0" smtClean="0"/>
              <a:t>shortness of breath</a:t>
            </a:r>
          </a:p>
          <a:p>
            <a:pPr marL="230749" indent="-230749" eaLnBrk="1" hangingPunct="1">
              <a:spcBef>
                <a:spcPts val="606"/>
              </a:spcBef>
              <a:buAutoNum type="alphaUcPeriod"/>
              <a:defRPr/>
            </a:pPr>
            <a:r>
              <a:rPr lang="en-US" dirty="0" smtClean="0"/>
              <a:t>coughing</a:t>
            </a:r>
          </a:p>
          <a:p>
            <a:pPr marL="230749" indent="-230749" eaLnBrk="1" hangingPunct="1">
              <a:spcBef>
                <a:spcPts val="606"/>
              </a:spcBef>
              <a:buAutoNum type="alphaUcPeriod"/>
              <a:defRPr/>
            </a:pPr>
            <a:r>
              <a:rPr lang="en-US" dirty="0" smtClean="0"/>
              <a:t>chest tightness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233A2D8-BBE7-4433-BA19-A878D2198DA6}" type="slidenum">
              <a:rPr lang="de-DE" smtClean="0">
                <a:latin typeface="Arial" charset="0"/>
              </a:rPr>
              <a:pPr>
                <a:defRPr/>
              </a:pPr>
              <a:t>20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06"/>
              </a:spcBef>
            </a:pPr>
            <a:r>
              <a:rPr lang="en-US" dirty="0" smtClean="0"/>
              <a:t>The correct answer is A.  </a:t>
            </a:r>
            <a:r>
              <a:rPr lang="en-US" u="sng" dirty="0" smtClean="0"/>
              <a:t>Blisters forming on the skin </a:t>
            </a:r>
            <a:r>
              <a:rPr lang="en-US" dirty="0" smtClean="0"/>
              <a:t>is </a:t>
            </a:r>
            <a:r>
              <a:rPr lang="en-US" u="sng" dirty="0" smtClean="0"/>
              <a:t>not</a:t>
            </a:r>
            <a:r>
              <a:rPr lang="en-US" dirty="0" smtClean="0"/>
              <a:t> a typical symptom of a respiratory sensitization reaction.</a:t>
            </a: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5C6A592-17F1-40B3-B0B5-BA2223A96FC9}" type="slidenum">
              <a:rPr lang="de-DE" smtClean="0">
                <a:latin typeface="Arial" charset="0"/>
              </a:rPr>
              <a:pPr>
                <a:defRPr/>
              </a:pPr>
              <a:t>21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cs typeface="Arial" pitchFamily="34" charset="0"/>
              </a:rPr>
              <a:t>If diagnosed with sensitization to the A-side (Iso), contact your healthcare provider.  You may be ____________.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cs typeface="Arial" pitchFamily="34" charset="0"/>
            </a:endParaRPr>
          </a:p>
          <a:p>
            <a:pPr marL="230749" indent="-230749" fontAlgn="auto">
              <a:spcAft>
                <a:spcPts val="0"/>
              </a:spcAft>
              <a:buAutoNum type="alphaUcPeriod"/>
              <a:defRPr/>
            </a:pPr>
            <a:r>
              <a:rPr lang="en-US" dirty="0" smtClean="0">
                <a:cs typeface="Arial" pitchFamily="34" charset="0"/>
              </a:rPr>
              <a:t>instructed not to work with isocyanates</a:t>
            </a:r>
          </a:p>
          <a:p>
            <a:pPr marL="230749" indent="-230749" fontAlgn="auto">
              <a:spcAft>
                <a:spcPts val="0"/>
              </a:spcAft>
              <a:buAutoNum type="alphaUcPeriod"/>
              <a:defRPr/>
            </a:pPr>
            <a:r>
              <a:rPr lang="en-US" dirty="0" smtClean="0">
                <a:cs typeface="Arial" pitchFamily="34" charset="0"/>
              </a:rPr>
              <a:t>asked to stop lifting heavy spray foam equipment</a:t>
            </a:r>
          </a:p>
          <a:p>
            <a:pPr marL="230749" indent="-230749" fontAlgn="auto">
              <a:spcAft>
                <a:spcPts val="0"/>
              </a:spcAft>
              <a:buAutoNum type="alphaUcPeriod"/>
              <a:defRPr/>
            </a:pPr>
            <a:r>
              <a:rPr lang="en-US" dirty="0" smtClean="0">
                <a:cs typeface="Arial" pitchFamily="34" charset="0"/>
              </a:rPr>
              <a:t>instructed to temporarily isolate yourself from others until the sensitization clears up</a:t>
            </a:r>
          </a:p>
          <a:p>
            <a:pPr marL="230749" indent="-230749" fontAlgn="auto">
              <a:spcAft>
                <a:spcPts val="0"/>
              </a:spcAft>
              <a:buAutoNum type="alphaUcPeriod"/>
              <a:defRPr/>
            </a:pPr>
            <a:r>
              <a:rPr lang="en-US" dirty="0" smtClean="0">
                <a:cs typeface="Arial" pitchFamily="34" charset="0"/>
              </a:rPr>
              <a:t>none of the above</a:t>
            </a:r>
          </a:p>
          <a:p>
            <a:pPr>
              <a:defRPr/>
            </a:pPr>
            <a:endParaRPr lang="en-US" dirty="0">
              <a:cs typeface="Arial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4A3A34-6CE8-40E3-B9A2-A712692D0190}" type="slidenum">
              <a:rPr lang="de-DE" smtClean="0">
                <a:latin typeface="Arial" charset="0"/>
              </a:rPr>
              <a:pPr>
                <a:defRPr/>
              </a:pPr>
              <a:t>22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cs typeface="Arial" pitchFamily="34" charset="0"/>
              </a:rPr>
              <a:t>The correct answer is A. You may be </a:t>
            </a:r>
            <a:r>
              <a:rPr lang="en-US" u="sng" dirty="0" smtClean="0">
                <a:cs typeface="Arial" pitchFamily="34" charset="0"/>
              </a:rPr>
              <a:t>instructed not to work with isocyanates </a:t>
            </a:r>
            <a:r>
              <a:rPr lang="en-US" dirty="0" smtClean="0">
                <a:cs typeface="Arial" pitchFamily="34" charset="0"/>
              </a:rPr>
              <a:t>if you are diagnosed with sensitization to the A-side (Iso). </a:t>
            </a:r>
            <a:endParaRPr lang="en-US" dirty="0">
              <a:cs typeface="Arial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4A3A34-6CE8-40E3-B9A2-A712692D0190}" type="slidenum">
              <a:rPr lang="de-DE" smtClean="0">
                <a:latin typeface="Arial" charset="0"/>
              </a:rPr>
              <a:pPr>
                <a:defRPr/>
              </a:pPr>
              <a:t>23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You have completed Unit  5.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37A3ED-B876-4B30-BCE1-27EDA290B452}" type="slidenum">
              <a:rPr lang="de-DE" smtClean="0">
                <a:cs typeface="Arial" charset="0"/>
              </a:rPr>
              <a:pPr/>
              <a:t>24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In this unit, you will learn about: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baseline="0" dirty="0" smtClean="0"/>
              <a:t> Potential e</a:t>
            </a:r>
            <a:r>
              <a:rPr lang="en-US" dirty="0" smtClean="0"/>
              <a:t>ffects of A-side or Iso exposure to the eyes, skin, and respiratory system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dirty="0" smtClean="0"/>
              <a:t> A-side or Iso sensitization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E1F0676-08B0-44EE-8B74-380C85043D1A}" type="slidenum">
              <a:rPr lang="en-US" smtClean="0"/>
              <a:pPr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14325" y="4427538"/>
            <a:ext cx="6469063" cy="41814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Here are some possible irritation effects of exposure to the A-side or Iso, to your eyes.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Eye contact with the A-side or Iso may cause tearing, redness, swelling, burning and stinging.  </a:t>
            </a: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It </a:t>
            </a:r>
            <a:r>
              <a:rPr lang="en-US" dirty="0" smtClean="0"/>
              <a:t>may also cause temporary injury to the cornea – the outside layer of the eye.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CB3855-0AB2-4412-B78B-852406A6FFCD}" type="slidenum">
              <a:rPr lang="de-DE" smtClean="0">
                <a:cs typeface="Arial" charset="0"/>
              </a:rPr>
              <a:pPr/>
              <a:t>4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14325" y="4427538"/>
            <a:ext cx="6469063" cy="41814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Be aware of possible skin irritation effects of exposure to the A-side or Iso including skin discoloration, itching, swelling, or rash.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On the other hand, it is possible to be exposed to A-side chemicals and experience </a:t>
            </a:r>
            <a:r>
              <a:rPr lang="en-US" b="1" u="sng" dirty="0" smtClean="0"/>
              <a:t>no</a:t>
            </a:r>
            <a:r>
              <a:rPr lang="en-US" dirty="0" smtClean="0"/>
              <a:t> skin irritation.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A1B8CF-FAC5-4001-B231-3E456D2E1F69}" type="slidenum">
              <a:rPr lang="de-DE" smtClean="0">
                <a:cs typeface="Arial" charset="0"/>
              </a:rPr>
              <a:pPr/>
              <a:t>5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14325" y="4427538"/>
            <a:ext cx="6469063" cy="41814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Be </a:t>
            </a:r>
            <a:r>
              <a:rPr lang="en-US" dirty="0" smtClean="0"/>
              <a:t>aware of the possible respiratory irritation effects of exposure to the A-side. 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Symptoms of exposure may include: sore throat, coughing, a feeling of tightness in the chest or discomfort, and shortness of breath.  These may occur immediately after exposure.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It is also possible to be exposed to A-side chemicals and experience no short–term respiratory effects.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8A5838-ECBD-4CAC-8641-A3343956AC62}" type="slidenum">
              <a:rPr lang="de-DE" smtClean="0">
                <a:cs typeface="Arial" charset="0"/>
              </a:rPr>
              <a:pPr/>
              <a:t>6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957638" y="8853488"/>
            <a:ext cx="3049587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19" tIns="49310" rIns="98619" bIns="49310" anchor="b"/>
          <a:lstStyle/>
          <a:p>
            <a:pPr algn="r" defTabSz="982663" eaLnBrk="0" hangingPunct="0"/>
            <a:fld id="{F596AA62-5FA2-4704-8D58-CE59D9E018B1}" type="slidenum">
              <a:rPr lang="de-DE" sz="1200">
                <a:latin typeface="Times" pitchFamily="18" charset="0"/>
              </a:rPr>
              <a:pPr algn="r" defTabSz="982663" eaLnBrk="0" hangingPunct="0"/>
              <a:t>7</a:t>
            </a:fld>
            <a:endParaRPr lang="de-DE" sz="1200">
              <a:latin typeface="Times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2213" y="704850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24363"/>
            <a:ext cx="5138738" cy="4184650"/>
          </a:xfrm>
          <a:noFill/>
        </p:spPr>
        <p:txBody>
          <a:bodyPr wrap="square" lIns="92231" tIns="46115" rIns="92231" bIns="4611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A possible consequence of long-term A-side or Iso exposure is a decrease in lung function.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As this graph shows, lung function in adults normally reduces</a:t>
            </a:r>
            <a:r>
              <a:rPr lang="en-US" baseline="0" dirty="0" smtClean="0"/>
              <a:t> </a:t>
            </a:r>
            <a:r>
              <a:rPr lang="en-US" dirty="0" smtClean="0"/>
              <a:t>with age.</a:t>
            </a:r>
            <a:r>
              <a:rPr lang="en-US" baseline="0" dirty="0" smtClean="0"/>
              <a:t> L</a:t>
            </a:r>
            <a:r>
              <a:rPr lang="en-US" dirty="0" smtClean="0"/>
              <a:t>ong-term exposure to the A-side or Iso, could further decrease lung function.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Sensitization is a possible effect of A-side or Iso exposure.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Sensitization is the development of an unusual sensitivity to a substance.</a:t>
            </a:r>
            <a:r>
              <a:rPr lang="en-US" baseline="0" dirty="0" smtClean="0"/>
              <a:t> It </a:t>
            </a:r>
            <a:r>
              <a:rPr lang="en-US" dirty="0" smtClean="0"/>
              <a:t>is like an allergic response.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Potential effects due to A-side or Iso sensitization include:</a:t>
            </a:r>
            <a:r>
              <a:rPr lang="en-US" baseline="0" dirty="0" smtClean="0"/>
              <a:t> </a:t>
            </a:r>
            <a:r>
              <a:rPr lang="en-US" dirty="0" smtClean="0"/>
              <a:t>a skin rash or an asthma-like respiratory response.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A8D0D2-5A34-4735-9889-25CB4223A0ED}" type="slidenum">
              <a:rPr lang="de-DE" smtClean="0">
                <a:cs typeface="Arial" charset="0"/>
              </a:rPr>
              <a:pPr/>
              <a:t>8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Narration: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Once sensitized, a respiratory sensitization reaction may occur immediately after exposure or be delayed.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Some symptoms of respiratory sensitization include: coughing, shortness of breath, wheezing, chest tightness or asthma attack.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Asthma attacks may be life-threatening.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38FF25-82B1-4077-8F9E-55575F3D965E}" type="slidenum">
              <a:rPr lang="de-DE" smtClean="0">
                <a:cs typeface="Arial" charset="0"/>
              </a:rPr>
              <a:pPr/>
              <a:t>9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L-smal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832350"/>
            <a:ext cx="412908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U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PI_Vert.JP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7475" y="5940425"/>
            <a:ext cx="13303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FontTx/>
              <a:buNone/>
              <a:defRPr sz="2800">
                <a:solidFill>
                  <a:srgbClr val="093678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416CC-1ED7-4F51-B161-A6D43C918C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FontTx/>
              <a:buNone/>
              <a:defRPr sz="2800">
                <a:solidFill>
                  <a:srgbClr val="093678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02343-A0E3-413F-997D-DD2C13E79F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FontTx/>
              <a:buNone/>
              <a:defRPr sz="2800">
                <a:solidFill>
                  <a:srgbClr val="093678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83A01-CB54-4C86-8107-0076085245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FontTx/>
              <a:buNone/>
              <a:defRPr sz="2800">
                <a:solidFill>
                  <a:srgbClr val="093678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47FC3-535B-458B-B0B5-38B62C4A61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FontTx/>
              <a:buNone/>
              <a:defRPr sz="2800">
                <a:solidFill>
                  <a:srgbClr val="093678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B41E-5437-4759-AD68-2EEBBE0620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LL-smal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832350"/>
            <a:ext cx="412908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rot="16200000" flipH="1">
            <a:off x="1479550" y="3517900"/>
            <a:ext cx="4597400" cy="0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244266" cy="4525962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rgbClr val="24366A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_yellow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657600" cy="6858000"/>
          </a:xfrm>
          <a:prstGeom prst="rect">
            <a:avLst/>
          </a:prstGeom>
          <a:effectLst>
            <a:outerShdw blurRad="228600" dist="38100" dir="2700000">
              <a:srgbClr val="000000">
                <a:alpha val="43000"/>
              </a:srgbClr>
            </a:outerShdw>
          </a:effectLst>
        </p:spPr>
      </p:pic>
      <p:pic>
        <p:nvPicPr>
          <p:cNvPr id="5" name="Picture 3" descr="U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037240" cy="2532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chemeClr val="bg1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_yellow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657600" cy="6858000"/>
          </a:xfrm>
          <a:prstGeom prst="rect">
            <a:avLst/>
          </a:prstGeom>
          <a:effectLst>
            <a:outerShdw blurRad="228600" dist="38100" dir="2700000">
              <a:srgbClr val="000000">
                <a:alpha val="43000"/>
              </a:srgbClr>
            </a:outerShdw>
          </a:effectLst>
        </p:spPr>
      </p:pic>
      <p:pic>
        <p:nvPicPr>
          <p:cNvPr id="7" name="Picture 3" descr="U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037240" cy="2532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chemeClr val="bg1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_yellow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657600" cy="6858000"/>
          </a:xfrm>
          <a:prstGeom prst="rect">
            <a:avLst/>
          </a:prstGeom>
          <a:effectLst>
            <a:outerShdw blurRad="228600" dist="38100" dir="2700000">
              <a:srgbClr val="000000">
                <a:alpha val="43000"/>
              </a:srgbClr>
            </a:outerShdw>
          </a:effectLst>
        </p:spPr>
      </p:pic>
      <p:pic>
        <p:nvPicPr>
          <p:cNvPr id="7" name="Picture 3" descr="U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037240" cy="2532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chemeClr val="bg1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3914775" y="2322513"/>
            <a:ext cx="4835525" cy="1587"/>
          </a:xfrm>
          <a:prstGeom prst="line">
            <a:avLst/>
          </a:prstGeom>
          <a:ln>
            <a:solidFill>
              <a:srgbClr val="E17D3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4" descr="LL-smal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832350"/>
            <a:ext cx="412908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15364" y="546101"/>
            <a:ext cx="4834936" cy="1714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rgbClr val="24366A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915364" y="2552700"/>
            <a:ext cx="4834936" cy="40513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alfrey\Desktop\CPI Logo.jpg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6072188"/>
            <a:ext cx="25908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86" r:id="rId9"/>
    <p:sldLayoutId id="2147483795" r:id="rId10"/>
    <p:sldLayoutId id="2147483796" r:id="rId11"/>
    <p:sldLayoutId id="2147483797" r:id="rId12"/>
    <p:sldLayoutId id="2147483798" r:id="rId13"/>
    <p:sldLayoutId id="2147483799" r:id="rId1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25AAC3"/>
          </a:solidFill>
          <a:latin typeface="Trebuchet MS" pitchFamily="34" charset="0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jpeg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L-smal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832942"/>
            <a:ext cx="4129106" cy="2025057"/>
          </a:xfrm>
          <a:prstGeom prst="rect">
            <a:avLst/>
          </a:prstGeom>
        </p:spPr>
      </p:pic>
      <p:pic>
        <p:nvPicPr>
          <p:cNvPr id="5" name="Picture 4" descr="UR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4995" y="0"/>
            <a:ext cx="4709006" cy="193040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85900" y="1435100"/>
            <a:ext cx="3225800" cy="584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+mj-ea"/>
              </a:rPr>
              <a:t> </a:t>
            </a:r>
            <a:endParaRPr kumimoji="0" lang="en-US" sz="2400" b="1" i="0" u="none" strike="noStrike" kern="700" cap="none" spc="-5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Trebuchet MS"/>
              <a:ea typeface="+mj-ea"/>
              <a:cs typeface="Trebuchet MS"/>
            </a:endParaRPr>
          </a:p>
        </p:txBody>
      </p:sp>
      <p:grpSp>
        <p:nvGrpSpPr>
          <p:cNvPr id="2" name="Group 14"/>
          <p:cNvGrpSpPr/>
          <p:nvPr/>
        </p:nvGrpSpPr>
        <p:grpSpPr>
          <a:xfrm>
            <a:off x="1600200" y="2005012"/>
            <a:ext cx="6705600" cy="2986088"/>
            <a:chOff x="1524000" y="2081212"/>
            <a:chExt cx="6629400" cy="2986088"/>
          </a:xfrm>
        </p:grpSpPr>
        <p:sp>
          <p:nvSpPr>
            <p:cNvPr id="6" name="Title 1"/>
            <p:cNvSpPr txBox="1">
              <a:spLocks/>
            </p:cNvSpPr>
            <p:nvPr/>
          </p:nvSpPr>
          <p:spPr>
            <a:xfrm>
              <a:off x="1524000" y="2286000"/>
              <a:ext cx="6629400" cy="2781300"/>
            </a:xfrm>
            <a:prstGeom prst="rect">
              <a:avLst/>
            </a:prstGeom>
          </p:spPr>
          <p:txBody>
            <a:bodyPr anchor="ctr" anchorCtr="0">
              <a:noAutofit/>
            </a:bodyPr>
            <a:lstStyle>
              <a:lvl1pPr algn="l">
                <a:lnSpc>
                  <a:spcPct val="80000"/>
                </a:lnSpc>
                <a:buFont typeface="Arial"/>
                <a:buNone/>
                <a:defRPr sz="3600" b="1" i="0" u="none" kern="700" spc="-50">
                  <a:solidFill>
                    <a:srgbClr val="24366A"/>
                  </a:solidFill>
                  <a:latin typeface="Trebuchet MS"/>
                  <a:cs typeface="Trebuchet MS"/>
                </a:defRPr>
              </a:lvl1pPr>
            </a:lstStyle>
            <a:p>
              <a:pPr defTabSz="457200" fontAlgn="auto">
                <a:spcAft>
                  <a:spcPts val="0"/>
                </a:spcAft>
                <a:defRPr/>
              </a:pPr>
              <a:endParaRPr lang="en-US" sz="3200" dirty="0" smtClean="0"/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3200" dirty="0" smtClean="0"/>
                <a:t>Unit 5: </a:t>
              </a:r>
              <a:r>
                <a:rPr lang="en-US" sz="3200" dirty="0" smtClean="0">
                  <a:solidFill>
                    <a:srgbClr val="093678"/>
                  </a:solidFill>
                </a:rPr>
                <a:t> </a:t>
              </a:r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rgbClr val="093678"/>
                  </a:solidFill>
                </a:rPr>
                <a:t>Potential Effects of Exposure </a:t>
              </a:r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rgbClr val="093678"/>
                  </a:solidFill>
                </a:rPr>
                <a:t>to the A-side (Iso) </a:t>
              </a:r>
            </a:p>
            <a:p>
              <a:pPr defTabSz="457200" fontAlgn="auto">
                <a:spcAft>
                  <a:spcPts val="0"/>
                </a:spcAft>
                <a:defRPr/>
              </a:pPr>
              <a:endParaRPr lang="en-US" sz="3200" dirty="0" smtClean="0">
                <a:solidFill>
                  <a:srgbClr val="093678"/>
                </a:solidFill>
              </a:endParaRPr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2800" dirty="0" smtClean="0">
                  <a:solidFill>
                    <a:srgbClr val="093678"/>
                  </a:solidFill>
                </a:rPr>
                <a:t>Two-Component Low Pressure </a:t>
              </a:r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2800" dirty="0" smtClean="0">
                  <a:solidFill>
                    <a:srgbClr val="093678"/>
                  </a:solidFill>
                </a:rPr>
                <a:t>Spray Polyurethane Foam (SPF)</a:t>
              </a:r>
              <a:r>
                <a:rPr lang="en-US" sz="2800" dirty="0" smtClean="0"/>
                <a:t>  </a:t>
              </a:r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3200" dirty="0" smtClean="0"/>
                <a:t> </a:t>
              </a:r>
            </a:p>
            <a:p>
              <a:pPr lvl="0" defTabSz="457200" fontAlgn="auto">
                <a:spcAft>
                  <a:spcPts val="0"/>
                </a:spcAft>
                <a:defRPr/>
              </a:pPr>
              <a:endParaRPr lang="en-US" sz="3200" dirty="0" smtClean="0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549400" y="2081212"/>
              <a:ext cx="5829300" cy="1588"/>
            </a:xfrm>
            <a:prstGeom prst="line">
              <a:avLst/>
            </a:prstGeom>
            <a:ln>
              <a:solidFill>
                <a:srgbClr val="E47D3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549400" y="4686300"/>
              <a:ext cx="5829300" cy="1588"/>
            </a:xfrm>
            <a:prstGeom prst="line">
              <a:avLst/>
            </a:prstGeom>
            <a:ln>
              <a:solidFill>
                <a:srgbClr val="E47D3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Hpalfrey\Desktop\CPI Logo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6071784"/>
            <a:ext cx="2590800" cy="5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aniel\Desktop\LP Training Slide Development\ideas for LP image for units\205Generic kit sketch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9000" y="2743200"/>
            <a:ext cx="1514856" cy="1533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</a:bodyPr>
          <a:lstStyle/>
          <a:p>
            <a:pPr defTabSz="966788" eaLnBrk="1" hangingPunct="1">
              <a:defRPr/>
            </a:pPr>
            <a:r>
              <a:rPr lang="en-US" dirty="0" smtClean="0"/>
              <a:t>Sensitization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 lIns="92066" tIns="46034" rIns="92066" bIns="46034">
            <a:normAutofit/>
          </a:bodyPr>
          <a:lstStyle/>
          <a:p>
            <a:pPr indent="0" eaLnBrk="1" fontAlgn="auto" hangingPunct="1">
              <a:spcBef>
                <a:spcPts val="600"/>
              </a:spcBef>
              <a:spcAft>
                <a:spcPts val="600"/>
              </a:spcAft>
              <a:tabLst>
                <a:tab pos="454025" algn="l"/>
              </a:tabLst>
              <a:defRPr/>
            </a:pPr>
            <a:r>
              <a:rPr lang="en-US" sz="2400" dirty="0" smtClean="0">
                <a:cs typeface="Arial" pitchFamily="34" charset="0"/>
              </a:rPr>
              <a:t>Once a person is sensitized to the A-side (Iso),             he cannot become unsensitized.  </a:t>
            </a:r>
          </a:p>
          <a:p>
            <a:pPr indent="0" eaLnBrk="1" fontAlgn="auto" hangingPunct="1">
              <a:spcBef>
                <a:spcPts val="600"/>
              </a:spcBef>
              <a:spcAft>
                <a:spcPts val="600"/>
              </a:spcAft>
              <a:tabLst>
                <a:tab pos="454025" algn="l"/>
              </a:tabLst>
              <a:defRPr/>
            </a:pPr>
            <a:r>
              <a:rPr lang="en-US" sz="2400" dirty="0" smtClean="0">
                <a:cs typeface="Arial" pitchFamily="34" charset="0"/>
              </a:rPr>
              <a:t>He can have a reaction even </a:t>
            </a:r>
            <a:r>
              <a:rPr lang="en-US" sz="2400" u="sng" dirty="0" smtClean="0">
                <a:cs typeface="Arial" pitchFamily="34" charset="0"/>
              </a:rPr>
              <a:t>below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smtClean="0">
                <a:cs typeface="Arial" pitchFamily="34" charset="0"/>
              </a:rPr>
              <a:t>the occupational exposure </a:t>
            </a:r>
            <a:r>
              <a:rPr lang="en-US" sz="2400" dirty="0" smtClean="0">
                <a:cs typeface="Arial" pitchFamily="34" charset="0"/>
              </a:rPr>
              <a:t>limit.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3556" name="AutoShape 3"/>
          <p:cNvSpPr>
            <a:spLocks noChangeAspect="1" noChangeArrowheads="1" noTextEdit="1"/>
          </p:cNvSpPr>
          <p:nvPr/>
        </p:nvSpPr>
        <p:spPr bwMode="auto">
          <a:xfrm>
            <a:off x="3028950" y="2590800"/>
            <a:ext cx="43053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23557" name="Group 4"/>
          <p:cNvGrpSpPr>
            <a:grpSpLocks noChangeAspect="1"/>
          </p:cNvGrpSpPr>
          <p:nvPr/>
        </p:nvGrpSpPr>
        <p:grpSpPr bwMode="auto">
          <a:xfrm>
            <a:off x="1600200" y="3352800"/>
            <a:ext cx="4114800" cy="2538045"/>
            <a:chOff x="117" y="1341"/>
            <a:chExt cx="3808" cy="1821"/>
          </a:xfrm>
        </p:grpSpPr>
        <p:sp>
          <p:nvSpPr>
            <p:cNvPr id="2355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19" y="1341"/>
              <a:ext cx="2951" cy="1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59" name="Rectangle 6"/>
            <p:cNvSpPr>
              <a:spLocks noChangeArrowheads="1"/>
            </p:cNvSpPr>
            <p:nvPr/>
          </p:nvSpPr>
          <p:spPr bwMode="auto">
            <a:xfrm>
              <a:off x="1740" y="2127"/>
              <a:ext cx="1624" cy="725"/>
            </a:xfrm>
            <a:prstGeom prst="rect">
              <a:avLst/>
            </a:prstGeom>
            <a:solidFill>
              <a:srgbClr val="CCD7E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/>
            </a:p>
          </p:txBody>
        </p:sp>
        <p:sp>
          <p:nvSpPr>
            <p:cNvPr id="23560" name="Rectangle 7"/>
            <p:cNvSpPr>
              <a:spLocks noChangeArrowheads="1"/>
            </p:cNvSpPr>
            <p:nvPr/>
          </p:nvSpPr>
          <p:spPr bwMode="auto">
            <a:xfrm>
              <a:off x="1995" y="2243"/>
              <a:ext cx="1309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700" dirty="0">
                  <a:solidFill>
                    <a:srgbClr val="0F307A"/>
                  </a:solidFill>
                </a:rPr>
                <a:t>No adverse </a:t>
              </a:r>
              <a:endParaRPr lang="en-US" dirty="0"/>
            </a:p>
          </p:txBody>
        </p:sp>
        <p:sp>
          <p:nvSpPr>
            <p:cNvPr id="23561" name="Rectangle 8"/>
            <p:cNvSpPr>
              <a:spLocks noChangeArrowheads="1"/>
            </p:cNvSpPr>
            <p:nvPr/>
          </p:nvSpPr>
          <p:spPr bwMode="auto">
            <a:xfrm>
              <a:off x="1904" y="2505"/>
              <a:ext cx="1433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700" dirty="0">
                  <a:solidFill>
                    <a:srgbClr val="0F307A"/>
                  </a:solidFill>
                </a:rPr>
                <a:t>health effects</a:t>
              </a:r>
              <a:endParaRPr lang="en-US" dirty="0"/>
            </a:p>
          </p:txBody>
        </p:sp>
        <p:sp>
          <p:nvSpPr>
            <p:cNvPr id="23562" name="Line 9"/>
            <p:cNvSpPr>
              <a:spLocks noChangeShapeType="1"/>
            </p:cNvSpPr>
            <p:nvPr/>
          </p:nvSpPr>
          <p:spPr bwMode="auto">
            <a:xfrm>
              <a:off x="1598" y="2058"/>
              <a:ext cx="1632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3563" name="Group 29"/>
            <p:cNvGrpSpPr>
              <a:grpSpLocks/>
            </p:cNvGrpSpPr>
            <p:nvPr/>
          </p:nvGrpSpPr>
          <p:grpSpPr bwMode="auto">
            <a:xfrm>
              <a:off x="997" y="1344"/>
              <a:ext cx="675" cy="1804"/>
              <a:chOff x="997" y="1344"/>
              <a:chExt cx="675" cy="1804"/>
            </a:xfrm>
          </p:grpSpPr>
          <p:grpSp>
            <p:nvGrpSpPr>
              <p:cNvPr id="23613" name="Group 12"/>
              <p:cNvGrpSpPr>
                <a:grpSpLocks/>
              </p:cNvGrpSpPr>
              <p:nvPr/>
            </p:nvGrpSpPr>
            <p:grpSpPr bwMode="auto">
              <a:xfrm>
                <a:off x="1235" y="2821"/>
                <a:ext cx="437" cy="327"/>
                <a:chOff x="1235" y="2821"/>
                <a:chExt cx="437" cy="327"/>
              </a:xfrm>
            </p:grpSpPr>
            <p:sp>
              <p:nvSpPr>
                <p:cNvPr id="23630" name="Oval 10"/>
                <p:cNvSpPr>
                  <a:spLocks noChangeArrowheads="1"/>
                </p:cNvSpPr>
                <p:nvPr/>
              </p:nvSpPr>
              <p:spPr bwMode="auto">
                <a:xfrm>
                  <a:off x="1235" y="2821"/>
                  <a:ext cx="437" cy="327"/>
                </a:xfrm>
                <a:prstGeom prst="ellipse">
                  <a:avLst/>
                </a:prstGeom>
                <a:solidFill>
                  <a:srgbClr val="618FFD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dirty="0"/>
                </a:p>
              </p:txBody>
            </p:sp>
            <p:sp>
              <p:nvSpPr>
                <p:cNvPr id="23631" name="Oval 11"/>
                <p:cNvSpPr>
                  <a:spLocks noChangeArrowheads="1"/>
                </p:cNvSpPr>
                <p:nvPr/>
              </p:nvSpPr>
              <p:spPr bwMode="auto">
                <a:xfrm>
                  <a:off x="1235" y="2821"/>
                  <a:ext cx="437" cy="327"/>
                </a:xfrm>
                <a:prstGeom prst="ellipse">
                  <a:avLst/>
                </a:prstGeom>
                <a:noFill/>
                <a:ln w="6" cap="rnd">
                  <a:solidFill>
                    <a:srgbClr val="0F307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dirty="0"/>
                </a:p>
              </p:txBody>
            </p:sp>
          </p:grpSp>
          <p:sp>
            <p:nvSpPr>
              <p:cNvPr id="23614" name="Line 13"/>
              <p:cNvSpPr>
                <a:spLocks noChangeShapeType="1"/>
              </p:cNvSpPr>
              <p:nvPr/>
            </p:nvSpPr>
            <p:spPr bwMode="auto">
              <a:xfrm flipH="1">
                <a:off x="997" y="2052"/>
                <a:ext cx="314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3615" name="Group 16"/>
              <p:cNvGrpSpPr>
                <a:grpSpLocks/>
              </p:cNvGrpSpPr>
              <p:nvPr/>
            </p:nvGrpSpPr>
            <p:grpSpPr bwMode="auto">
              <a:xfrm>
                <a:off x="1311" y="2057"/>
                <a:ext cx="287" cy="767"/>
                <a:chOff x="1311" y="2057"/>
                <a:chExt cx="287" cy="767"/>
              </a:xfrm>
            </p:grpSpPr>
            <p:sp>
              <p:nvSpPr>
                <p:cNvPr id="23628" name="Rectangle 14"/>
                <p:cNvSpPr>
                  <a:spLocks noChangeArrowheads="1"/>
                </p:cNvSpPr>
                <p:nvPr/>
              </p:nvSpPr>
              <p:spPr bwMode="auto">
                <a:xfrm>
                  <a:off x="1311" y="2057"/>
                  <a:ext cx="287" cy="767"/>
                </a:xfrm>
                <a:prstGeom prst="rect">
                  <a:avLst/>
                </a:prstGeom>
                <a:solidFill>
                  <a:srgbClr val="618FF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dirty="0"/>
                </a:p>
              </p:txBody>
            </p:sp>
            <p:sp>
              <p:nvSpPr>
                <p:cNvPr id="23629" name="Rectangle 15"/>
                <p:cNvSpPr>
                  <a:spLocks noChangeArrowheads="1"/>
                </p:cNvSpPr>
                <p:nvPr/>
              </p:nvSpPr>
              <p:spPr bwMode="auto">
                <a:xfrm>
                  <a:off x="1311" y="2057"/>
                  <a:ext cx="287" cy="767"/>
                </a:xfrm>
                <a:prstGeom prst="rect">
                  <a:avLst/>
                </a:prstGeom>
                <a:noFill/>
                <a:ln w="6" cap="rnd">
                  <a:solidFill>
                    <a:srgbClr val="0F307A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dirty="0"/>
                </a:p>
              </p:txBody>
            </p:sp>
          </p:grpSp>
          <p:sp>
            <p:nvSpPr>
              <p:cNvPr id="23616" name="Line 17"/>
              <p:cNvSpPr>
                <a:spLocks noChangeShapeType="1"/>
              </p:cNvSpPr>
              <p:nvPr/>
            </p:nvSpPr>
            <p:spPr bwMode="auto">
              <a:xfrm flipH="1">
                <a:off x="1146" y="2181"/>
                <a:ext cx="239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617" name="Line 18"/>
              <p:cNvSpPr>
                <a:spLocks noChangeShapeType="1"/>
              </p:cNvSpPr>
              <p:nvPr/>
            </p:nvSpPr>
            <p:spPr bwMode="auto">
              <a:xfrm flipH="1">
                <a:off x="1146" y="2310"/>
                <a:ext cx="239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618" name="Line 19"/>
              <p:cNvSpPr>
                <a:spLocks noChangeShapeType="1"/>
              </p:cNvSpPr>
              <p:nvPr/>
            </p:nvSpPr>
            <p:spPr bwMode="auto">
              <a:xfrm flipH="1">
                <a:off x="1146" y="2440"/>
                <a:ext cx="239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619" name="Line 20"/>
              <p:cNvSpPr>
                <a:spLocks noChangeShapeType="1"/>
              </p:cNvSpPr>
              <p:nvPr/>
            </p:nvSpPr>
            <p:spPr bwMode="auto">
              <a:xfrm flipH="1">
                <a:off x="1146" y="2570"/>
                <a:ext cx="239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620" name="Line 21"/>
              <p:cNvSpPr>
                <a:spLocks noChangeShapeType="1"/>
              </p:cNvSpPr>
              <p:nvPr/>
            </p:nvSpPr>
            <p:spPr bwMode="auto">
              <a:xfrm flipH="1">
                <a:off x="1146" y="2700"/>
                <a:ext cx="239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3621" name="Group 24"/>
              <p:cNvGrpSpPr>
                <a:grpSpLocks/>
              </p:cNvGrpSpPr>
              <p:nvPr/>
            </p:nvGrpSpPr>
            <p:grpSpPr bwMode="auto">
              <a:xfrm>
                <a:off x="1311" y="1344"/>
                <a:ext cx="287" cy="702"/>
                <a:chOff x="1311" y="1344"/>
                <a:chExt cx="287" cy="702"/>
              </a:xfrm>
            </p:grpSpPr>
            <p:sp>
              <p:nvSpPr>
                <p:cNvPr id="23626" name="Rectangle 22"/>
                <p:cNvSpPr>
                  <a:spLocks noChangeArrowheads="1"/>
                </p:cNvSpPr>
                <p:nvPr/>
              </p:nvSpPr>
              <p:spPr bwMode="auto">
                <a:xfrm>
                  <a:off x="1311" y="1344"/>
                  <a:ext cx="287" cy="702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dirty="0"/>
                </a:p>
              </p:txBody>
            </p:sp>
            <p:sp>
              <p:nvSpPr>
                <p:cNvPr id="23627" name="Rectangle 23"/>
                <p:cNvSpPr>
                  <a:spLocks noChangeArrowheads="1"/>
                </p:cNvSpPr>
                <p:nvPr/>
              </p:nvSpPr>
              <p:spPr bwMode="auto">
                <a:xfrm>
                  <a:off x="1311" y="1344"/>
                  <a:ext cx="287" cy="702"/>
                </a:xfrm>
                <a:prstGeom prst="rect">
                  <a:avLst/>
                </a:prstGeom>
                <a:noFill/>
                <a:ln w="6" cap="rnd">
                  <a:solidFill>
                    <a:srgbClr val="0F307A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dirty="0"/>
                </a:p>
              </p:txBody>
            </p:sp>
          </p:grpSp>
          <p:sp>
            <p:nvSpPr>
              <p:cNvPr id="23622" name="Line 25"/>
              <p:cNvSpPr>
                <a:spLocks noChangeShapeType="1"/>
              </p:cNvSpPr>
              <p:nvPr/>
            </p:nvSpPr>
            <p:spPr bwMode="auto">
              <a:xfrm flipH="1">
                <a:off x="1146" y="1921"/>
                <a:ext cx="239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623" name="Line 26"/>
              <p:cNvSpPr>
                <a:spLocks noChangeShapeType="1"/>
              </p:cNvSpPr>
              <p:nvPr/>
            </p:nvSpPr>
            <p:spPr bwMode="auto">
              <a:xfrm flipH="1">
                <a:off x="1146" y="1792"/>
                <a:ext cx="239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624" name="Line 27"/>
              <p:cNvSpPr>
                <a:spLocks noChangeShapeType="1"/>
              </p:cNvSpPr>
              <p:nvPr/>
            </p:nvSpPr>
            <p:spPr bwMode="auto">
              <a:xfrm flipH="1">
                <a:off x="1146" y="1662"/>
                <a:ext cx="239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625" name="Line 28"/>
              <p:cNvSpPr>
                <a:spLocks noChangeShapeType="1"/>
              </p:cNvSpPr>
              <p:nvPr/>
            </p:nvSpPr>
            <p:spPr bwMode="auto">
              <a:xfrm flipH="1">
                <a:off x="1146" y="1532"/>
                <a:ext cx="239" cy="1"/>
              </a:xfrm>
              <a:prstGeom prst="line">
                <a:avLst/>
              </a:prstGeom>
              <a:noFill/>
              <a:ln w="6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3564" name="Group 33"/>
            <p:cNvGrpSpPr>
              <a:grpSpLocks/>
            </p:cNvGrpSpPr>
            <p:nvPr/>
          </p:nvGrpSpPr>
          <p:grpSpPr bwMode="auto">
            <a:xfrm>
              <a:off x="1740" y="1357"/>
              <a:ext cx="1624" cy="631"/>
              <a:chOff x="1740" y="1357"/>
              <a:chExt cx="1624" cy="631"/>
            </a:xfrm>
          </p:grpSpPr>
          <p:sp>
            <p:nvSpPr>
              <p:cNvPr id="23610" name="Rectangle 30"/>
              <p:cNvSpPr>
                <a:spLocks noChangeArrowheads="1"/>
              </p:cNvSpPr>
              <p:nvPr/>
            </p:nvSpPr>
            <p:spPr bwMode="auto">
              <a:xfrm>
                <a:off x="1740" y="1357"/>
                <a:ext cx="1624" cy="63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  <p:pic>
            <p:nvPicPr>
              <p:cNvPr id="23611" name="Picture 3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740" y="1358"/>
                <a:ext cx="1624" cy="6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612" name="Rectangle 32"/>
              <p:cNvSpPr>
                <a:spLocks noChangeArrowheads="1"/>
              </p:cNvSpPr>
              <p:nvPr/>
            </p:nvSpPr>
            <p:spPr bwMode="auto">
              <a:xfrm>
                <a:off x="1740" y="1357"/>
                <a:ext cx="1624" cy="63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</p:grpSp>
        <p:sp>
          <p:nvSpPr>
            <p:cNvPr id="23565" name="Rectangle 35"/>
            <p:cNvSpPr>
              <a:spLocks noChangeArrowheads="1"/>
            </p:cNvSpPr>
            <p:nvPr/>
          </p:nvSpPr>
          <p:spPr bwMode="auto">
            <a:xfrm>
              <a:off x="117" y="1925"/>
              <a:ext cx="730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700" i="1" dirty="0">
                  <a:solidFill>
                    <a:srgbClr val="0F307A"/>
                  </a:solidFill>
                </a:rPr>
                <a:t>Limit*</a:t>
              </a:r>
              <a:endParaRPr lang="en-US" dirty="0"/>
            </a:p>
          </p:txBody>
        </p:sp>
        <p:sp>
          <p:nvSpPr>
            <p:cNvPr id="23566" name="Rectangle 36"/>
            <p:cNvSpPr>
              <a:spLocks noChangeArrowheads="1"/>
            </p:cNvSpPr>
            <p:nvPr/>
          </p:nvSpPr>
          <p:spPr bwMode="auto">
            <a:xfrm>
              <a:off x="1740" y="2127"/>
              <a:ext cx="2164" cy="1035"/>
            </a:xfrm>
            <a:prstGeom prst="rect">
              <a:avLst/>
            </a:prstGeom>
            <a:solidFill>
              <a:srgbClr val="CCD7E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/>
            </a:p>
          </p:txBody>
        </p:sp>
        <p:sp>
          <p:nvSpPr>
            <p:cNvPr id="23567" name="Line 39"/>
            <p:cNvSpPr>
              <a:spLocks noChangeShapeType="1"/>
            </p:cNvSpPr>
            <p:nvPr/>
          </p:nvSpPr>
          <p:spPr bwMode="auto">
            <a:xfrm>
              <a:off x="1598" y="2058"/>
              <a:ext cx="1632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3568" name="Group 42"/>
            <p:cNvGrpSpPr>
              <a:grpSpLocks/>
            </p:cNvGrpSpPr>
            <p:nvPr/>
          </p:nvGrpSpPr>
          <p:grpSpPr bwMode="auto">
            <a:xfrm>
              <a:off x="1235" y="2821"/>
              <a:ext cx="437" cy="327"/>
              <a:chOff x="1235" y="2821"/>
              <a:chExt cx="437" cy="327"/>
            </a:xfrm>
          </p:grpSpPr>
          <p:sp>
            <p:nvSpPr>
              <p:cNvPr id="23608" name="Oval 40"/>
              <p:cNvSpPr>
                <a:spLocks noChangeArrowheads="1"/>
              </p:cNvSpPr>
              <p:nvPr/>
            </p:nvSpPr>
            <p:spPr bwMode="auto">
              <a:xfrm>
                <a:off x="1235" y="2821"/>
                <a:ext cx="437" cy="327"/>
              </a:xfrm>
              <a:prstGeom prst="ellipse">
                <a:avLst/>
              </a:prstGeom>
              <a:solidFill>
                <a:srgbClr val="618FFD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  <p:sp>
            <p:nvSpPr>
              <p:cNvPr id="23609" name="Oval 41"/>
              <p:cNvSpPr>
                <a:spLocks noChangeArrowheads="1"/>
              </p:cNvSpPr>
              <p:nvPr/>
            </p:nvSpPr>
            <p:spPr bwMode="auto">
              <a:xfrm>
                <a:off x="1235" y="2821"/>
                <a:ext cx="437" cy="327"/>
              </a:xfrm>
              <a:prstGeom prst="ellipse">
                <a:avLst/>
              </a:prstGeom>
              <a:noFill/>
              <a:ln w="6" cap="rnd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</p:grpSp>
        <p:sp>
          <p:nvSpPr>
            <p:cNvPr id="23569" name="Line 43"/>
            <p:cNvSpPr>
              <a:spLocks noChangeShapeType="1"/>
            </p:cNvSpPr>
            <p:nvPr/>
          </p:nvSpPr>
          <p:spPr bwMode="auto">
            <a:xfrm flipH="1">
              <a:off x="997" y="2052"/>
              <a:ext cx="314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3570" name="Group 46"/>
            <p:cNvGrpSpPr>
              <a:grpSpLocks/>
            </p:cNvGrpSpPr>
            <p:nvPr/>
          </p:nvGrpSpPr>
          <p:grpSpPr bwMode="auto">
            <a:xfrm>
              <a:off x="1311" y="2057"/>
              <a:ext cx="287" cy="767"/>
              <a:chOff x="1311" y="2057"/>
              <a:chExt cx="287" cy="767"/>
            </a:xfrm>
          </p:grpSpPr>
          <p:sp>
            <p:nvSpPr>
              <p:cNvPr id="23606" name="Rectangle 44"/>
              <p:cNvSpPr>
                <a:spLocks noChangeArrowheads="1"/>
              </p:cNvSpPr>
              <p:nvPr/>
            </p:nvSpPr>
            <p:spPr bwMode="auto">
              <a:xfrm>
                <a:off x="1311" y="2057"/>
                <a:ext cx="287" cy="767"/>
              </a:xfrm>
              <a:prstGeom prst="rect">
                <a:avLst/>
              </a:prstGeom>
              <a:solidFill>
                <a:srgbClr val="618FF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  <p:sp>
            <p:nvSpPr>
              <p:cNvPr id="23607" name="Rectangle 45"/>
              <p:cNvSpPr>
                <a:spLocks noChangeArrowheads="1"/>
              </p:cNvSpPr>
              <p:nvPr/>
            </p:nvSpPr>
            <p:spPr bwMode="auto">
              <a:xfrm>
                <a:off x="1311" y="2057"/>
                <a:ext cx="287" cy="767"/>
              </a:xfrm>
              <a:prstGeom prst="rect">
                <a:avLst/>
              </a:prstGeom>
              <a:noFill/>
              <a:ln w="6" cap="rnd">
                <a:solidFill>
                  <a:srgbClr val="0F307A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</p:grpSp>
        <p:sp>
          <p:nvSpPr>
            <p:cNvPr id="23571" name="Line 47"/>
            <p:cNvSpPr>
              <a:spLocks noChangeShapeType="1"/>
            </p:cNvSpPr>
            <p:nvPr/>
          </p:nvSpPr>
          <p:spPr bwMode="auto">
            <a:xfrm flipH="1">
              <a:off x="1146" y="2181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72" name="Line 48"/>
            <p:cNvSpPr>
              <a:spLocks noChangeShapeType="1"/>
            </p:cNvSpPr>
            <p:nvPr/>
          </p:nvSpPr>
          <p:spPr bwMode="auto">
            <a:xfrm flipH="1">
              <a:off x="1146" y="2310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73" name="Line 49"/>
            <p:cNvSpPr>
              <a:spLocks noChangeShapeType="1"/>
            </p:cNvSpPr>
            <p:nvPr/>
          </p:nvSpPr>
          <p:spPr bwMode="auto">
            <a:xfrm flipH="1">
              <a:off x="1146" y="2440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74" name="Line 50"/>
            <p:cNvSpPr>
              <a:spLocks noChangeShapeType="1"/>
            </p:cNvSpPr>
            <p:nvPr/>
          </p:nvSpPr>
          <p:spPr bwMode="auto">
            <a:xfrm flipH="1">
              <a:off x="1146" y="2570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75" name="Line 51"/>
            <p:cNvSpPr>
              <a:spLocks noChangeShapeType="1"/>
            </p:cNvSpPr>
            <p:nvPr/>
          </p:nvSpPr>
          <p:spPr bwMode="auto">
            <a:xfrm flipH="1">
              <a:off x="1146" y="2700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3576" name="Group 54"/>
            <p:cNvGrpSpPr>
              <a:grpSpLocks/>
            </p:cNvGrpSpPr>
            <p:nvPr/>
          </p:nvGrpSpPr>
          <p:grpSpPr bwMode="auto">
            <a:xfrm>
              <a:off x="1311" y="1344"/>
              <a:ext cx="287" cy="702"/>
              <a:chOff x="1311" y="1344"/>
              <a:chExt cx="287" cy="702"/>
            </a:xfrm>
          </p:grpSpPr>
          <p:sp>
            <p:nvSpPr>
              <p:cNvPr id="23604" name="Rectangle 52"/>
              <p:cNvSpPr>
                <a:spLocks noChangeArrowheads="1"/>
              </p:cNvSpPr>
              <p:nvPr/>
            </p:nvSpPr>
            <p:spPr bwMode="auto">
              <a:xfrm>
                <a:off x="1311" y="1344"/>
                <a:ext cx="287" cy="70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  <p:sp>
            <p:nvSpPr>
              <p:cNvPr id="23605" name="Rectangle 53"/>
              <p:cNvSpPr>
                <a:spLocks noChangeArrowheads="1"/>
              </p:cNvSpPr>
              <p:nvPr/>
            </p:nvSpPr>
            <p:spPr bwMode="auto">
              <a:xfrm>
                <a:off x="1311" y="1344"/>
                <a:ext cx="287" cy="702"/>
              </a:xfrm>
              <a:prstGeom prst="rect">
                <a:avLst/>
              </a:prstGeom>
              <a:noFill/>
              <a:ln w="6" cap="rnd">
                <a:solidFill>
                  <a:srgbClr val="0F307A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</p:grpSp>
        <p:sp>
          <p:nvSpPr>
            <p:cNvPr id="23577" name="Line 55"/>
            <p:cNvSpPr>
              <a:spLocks noChangeShapeType="1"/>
            </p:cNvSpPr>
            <p:nvPr/>
          </p:nvSpPr>
          <p:spPr bwMode="auto">
            <a:xfrm flipH="1">
              <a:off x="1146" y="1921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79" name="Line 57"/>
            <p:cNvSpPr>
              <a:spLocks noChangeShapeType="1"/>
            </p:cNvSpPr>
            <p:nvPr/>
          </p:nvSpPr>
          <p:spPr bwMode="auto">
            <a:xfrm flipH="1">
              <a:off x="1146" y="1662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80" name="Line 58"/>
            <p:cNvSpPr>
              <a:spLocks noChangeShapeType="1"/>
            </p:cNvSpPr>
            <p:nvPr/>
          </p:nvSpPr>
          <p:spPr bwMode="auto">
            <a:xfrm flipH="1">
              <a:off x="1146" y="1532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3581" name="Group 61"/>
            <p:cNvGrpSpPr>
              <a:grpSpLocks/>
            </p:cNvGrpSpPr>
            <p:nvPr/>
          </p:nvGrpSpPr>
          <p:grpSpPr bwMode="auto">
            <a:xfrm>
              <a:off x="1235" y="2821"/>
              <a:ext cx="437" cy="327"/>
              <a:chOff x="1235" y="2821"/>
              <a:chExt cx="437" cy="327"/>
            </a:xfrm>
          </p:grpSpPr>
          <p:sp>
            <p:nvSpPr>
              <p:cNvPr id="23602" name="Oval 59"/>
              <p:cNvSpPr>
                <a:spLocks noChangeArrowheads="1"/>
              </p:cNvSpPr>
              <p:nvPr/>
            </p:nvSpPr>
            <p:spPr bwMode="auto">
              <a:xfrm>
                <a:off x="1235" y="2821"/>
                <a:ext cx="437" cy="327"/>
              </a:xfrm>
              <a:prstGeom prst="ellipse">
                <a:avLst/>
              </a:prstGeom>
              <a:solidFill>
                <a:srgbClr val="618FFD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  <p:sp>
            <p:nvSpPr>
              <p:cNvPr id="23603" name="Oval 60"/>
              <p:cNvSpPr>
                <a:spLocks noChangeArrowheads="1"/>
              </p:cNvSpPr>
              <p:nvPr/>
            </p:nvSpPr>
            <p:spPr bwMode="auto">
              <a:xfrm>
                <a:off x="1235" y="2821"/>
                <a:ext cx="437" cy="327"/>
              </a:xfrm>
              <a:prstGeom prst="ellipse">
                <a:avLst/>
              </a:prstGeom>
              <a:noFill/>
              <a:ln w="6" cap="rnd">
                <a:solidFill>
                  <a:srgbClr val="0F307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</p:grpSp>
        <p:sp>
          <p:nvSpPr>
            <p:cNvPr id="23582" name="Line 62"/>
            <p:cNvSpPr>
              <a:spLocks noChangeShapeType="1"/>
            </p:cNvSpPr>
            <p:nvPr/>
          </p:nvSpPr>
          <p:spPr bwMode="auto">
            <a:xfrm flipH="1">
              <a:off x="997" y="2052"/>
              <a:ext cx="314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3583" name="Group 65"/>
            <p:cNvGrpSpPr>
              <a:grpSpLocks/>
            </p:cNvGrpSpPr>
            <p:nvPr/>
          </p:nvGrpSpPr>
          <p:grpSpPr bwMode="auto">
            <a:xfrm>
              <a:off x="1311" y="2057"/>
              <a:ext cx="287" cy="767"/>
              <a:chOff x="1311" y="2057"/>
              <a:chExt cx="287" cy="767"/>
            </a:xfrm>
          </p:grpSpPr>
          <p:sp>
            <p:nvSpPr>
              <p:cNvPr id="23600" name="Rectangle 63"/>
              <p:cNvSpPr>
                <a:spLocks noChangeArrowheads="1"/>
              </p:cNvSpPr>
              <p:nvPr/>
            </p:nvSpPr>
            <p:spPr bwMode="auto">
              <a:xfrm>
                <a:off x="1311" y="2057"/>
                <a:ext cx="287" cy="767"/>
              </a:xfrm>
              <a:prstGeom prst="rect">
                <a:avLst/>
              </a:prstGeom>
              <a:solidFill>
                <a:srgbClr val="618FF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  <p:sp>
            <p:nvSpPr>
              <p:cNvPr id="23601" name="Rectangle 64"/>
              <p:cNvSpPr>
                <a:spLocks noChangeArrowheads="1"/>
              </p:cNvSpPr>
              <p:nvPr/>
            </p:nvSpPr>
            <p:spPr bwMode="auto">
              <a:xfrm>
                <a:off x="1311" y="2057"/>
                <a:ext cx="287" cy="767"/>
              </a:xfrm>
              <a:prstGeom prst="rect">
                <a:avLst/>
              </a:prstGeom>
              <a:noFill/>
              <a:ln w="6" cap="rnd">
                <a:solidFill>
                  <a:srgbClr val="0F307A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</p:grpSp>
        <p:sp>
          <p:nvSpPr>
            <p:cNvPr id="23584" name="Line 66"/>
            <p:cNvSpPr>
              <a:spLocks noChangeShapeType="1"/>
            </p:cNvSpPr>
            <p:nvPr/>
          </p:nvSpPr>
          <p:spPr bwMode="auto">
            <a:xfrm flipH="1">
              <a:off x="1146" y="2181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85" name="Line 67"/>
            <p:cNvSpPr>
              <a:spLocks noChangeShapeType="1"/>
            </p:cNvSpPr>
            <p:nvPr/>
          </p:nvSpPr>
          <p:spPr bwMode="auto">
            <a:xfrm flipH="1">
              <a:off x="1146" y="2310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86" name="Line 68"/>
            <p:cNvSpPr>
              <a:spLocks noChangeShapeType="1"/>
            </p:cNvSpPr>
            <p:nvPr/>
          </p:nvSpPr>
          <p:spPr bwMode="auto">
            <a:xfrm flipH="1">
              <a:off x="1146" y="2440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87" name="Line 69"/>
            <p:cNvSpPr>
              <a:spLocks noChangeShapeType="1"/>
            </p:cNvSpPr>
            <p:nvPr/>
          </p:nvSpPr>
          <p:spPr bwMode="auto">
            <a:xfrm flipH="1">
              <a:off x="1146" y="2570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88" name="Line 70"/>
            <p:cNvSpPr>
              <a:spLocks noChangeShapeType="1"/>
            </p:cNvSpPr>
            <p:nvPr/>
          </p:nvSpPr>
          <p:spPr bwMode="auto">
            <a:xfrm flipH="1">
              <a:off x="1146" y="2700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3589" name="Group 73"/>
            <p:cNvGrpSpPr>
              <a:grpSpLocks/>
            </p:cNvGrpSpPr>
            <p:nvPr/>
          </p:nvGrpSpPr>
          <p:grpSpPr bwMode="auto">
            <a:xfrm>
              <a:off x="1311" y="1344"/>
              <a:ext cx="287" cy="702"/>
              <a:chOff x="1311" y="1344"/>
              <a:chExt cx="287" cy="702"/>
            </a:xfrm>
          </p:grpSpPr>
          <p:sp>
            <p:nvSpPr>
              <p:cNvPr id="23598" name="Rectangle 71"/>
              <p:cNvSpPr>
                <a:spLocks noChangeArrowheads="1"/>
              </p:cNvSpPr>
              <p:nvPr/>
            </p:nvSpPr>
            <p:spPr bwMode="auto">
              <a:xfrm>
                <a:off x="1311" y="1344"/>
                <a:ext cx="287" cy="70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  <p:sp>
            <p:nvSpPr>
              <p:cNvPr id="23599" name="Rectangle 72"/>
              <p:cNvSpPr>
                <a:spLocks noChangeArrowheads="1"/>
              </p:cNvSpPr>
              <p:nvPr/>
            </p:nvSpPr>
            <p:spPr bwMode="auto">
              <a:xfrm>
                <a:off x="1311" y="1344"/>
                <a:ext cx="287" cy="702"/>
              </a:xfrm>
              <a:prstGeom prst="rect">
                <a:avLst/>
              </a:prstGeom>
              <a:noFill/>
              <a:ln w="6" cap="rnd">
                <a:solidFill>
                  <a:srgbClr val="0F307A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</p:grpSp>
        <p:sp>
          <p:nvSpPr>
            <p:cNvPr id="23590" name="Line 74"/>
            <p:cNvSpPr>
              <a:spLocks noChangeShapeType="1"/>
            </p:cNvSpPr>
            <p:nvPr/>
          </p:nvSpPr>
          <p:spPr bwMode="auto">
            <a:xfrm flipH="1">
              <a:off x="1146" y="1921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92" name="Line 76"/>
            <p:cNvSpPr>
              <a:spLocks noChangeShapeType="1"/>
            </p:cNvSpPr>
            <p:nvPr/>
          </p:nvSpPr>
          <p:spPr bwMode="auto">
            <a:xfrm flipH="1">
              <a:off x="1146" y="1662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93" name="Line 77"/>
            <p:cNvSpPr>
              <a:spLocks noChangeShapeType="1"/>
            </p:cNvSpPr>
            <p:nvPr/>
          </p:nvSpPr>
          <p:spPr bwMode="auto">
            <a:xfrm flipH="1">
              <a:off x="1146" y="1532"/>
              <a:ext cx="239" cy="1"/>
            </a:xfrm>
            <a:prstGeom prst="line">
              <a:avLst/>
            </a:prstGeom>
            <a:noFill/>
            <a:ln w="6">
              <a:solidFill>
                <a:srgbClr val="0F307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3594" name="Group 81"/>
            <p:cNvGrpSpPr>
              <a:grpSpLocks/>
            </p:cNvGrpSpPr>
            <p:nvPr/>
          </p:nvGrpSpPr>
          <p:grpSpPr bwMode="auto">
            <a:xfrm>
              <a:off x="1740" y="1357"/>
              <a:ext cx="2185" cy="724"/>
              <a:chOff x="1740" y="1357"/>
              <a:chExt cx="2185" cy="724"/>
            </a:xfrm>
          </p:grpSpPr>
          <p:sp>
            <p:nvSpPr>
              <p:cNvPr id="23595" name="Rectangle 78"/>
              <p:cNvSpPr>
                <a:spLocks noChangeArrowheads="1"/>
              </p:cNvSpPr>
              <p:nvPr/>
            </p:nvSpPr>
            <p:spPr bwMode="auto">
              <a:xfrm>
                <a:off x="1740" y="1357"/>
                <a:ext cx="1624" cy="63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  <p:pic>
            <p:nvPicPr>
              <p:cNvPr id="23596" name="Picture 79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740" y="1358"/>
                <a:ext cx="1624" cy="6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597" name="Rectangle 80"/>
              <p:cNvSpPr>
                <a:spLocks noChangeArrowheads="1"/>
              </p:cNvSpPr>
              <p:nvPr/>
            </p:nvSpPr>
            <p:spPr bwMode="auto">
              <a:xfrm>
                <a:off x="1740" y="1357"/>
                <a:ext cx="2185" cy="724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 dirty="0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7488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  <a:normAutofit/>
          </a:bodyPr>
          <a:lstStyle/>
          <a:p>
            <a:pPr defTabSz="966788" eaLnBrk="1" hangingPunct="1"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93678"/>
                </a:solidFill>
              </a:rPr>
              <a:t>A-side (Iso) Exposure - Sensitization</a:t>
            </a:r>
          </a:p>
        </p:txBody>
      </p:sp>
      <p:pic>
        <p:nvPicPr>
          <p:cNvPr id="7" name="Picture 6" descr="101_0258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4399" y="3352800"/>
            <a:ext cx="3442583" cy="2351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3" name="Picture 7" descr="C:\Documents and Settings\Burns\Local Settings\Temporary Internet Files\Content.IE5\KGAQXIY5\MPj04387480000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2667000"/>
            <a:ext cx="3048000" cy="20166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762000" y="1524000"/>
            <a:ext cx="7086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93678"/>
                </a:solidFill>
                <a:latin typeface="Trebuchet MS" pitchFamily="34" charset="0"/>
              </a:rPr>
              <a:t>Sensitization may occur following inhalation or skin contact.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7488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</a:bodyPr>
          <a:lstStyle/>
          <a:p>
            <a:pPr defTabSz="966788" eaLnBrk="1" hangingPunct="1">
              <a:defRPr/>
            </a:pPr>
            <a:r>
              <a:rPr lang="en-US" dirty="0" smtClean="0"/>
              <a:t>Possible Causes of </a:t>
            </a:r>
            <a:br>
              <a:rPr lang="en-US" dirty="0" smtClean="0"/>
            </a:br>
            <a:r>
              <a:rPr lang="en-US" dirty="0" smtClean="0"/>
              <a:t>A-side (Iso) Sensitization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828800"/>
            <a:ext cx="8229600" cy="410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6" tIns="46034" rIns="92066" bIns="46034"/>
          <a:lstStyle/>
          <a:p>
            <a:pPr eaLnBrk="0" hangingPunct="0">
              <a:spcBef>
                <a:spcPct val="80000"/>
              </a:spcBef>
              <a:tabLst>
                <a:tab pos="574675" algn="l"/>
                <a:tab pos="952500" algn="l"/>
                <a:tab pos="1330325" algn="l"/>
                <a:tab pos="1709738" algn="l"/>
              </a:tabLst>
              <a:defRPr/>
            </a:pPr>
            <a:r>
              <a:rPr lang="en-US" sz="2800" b="1" dirty="0">
                <a:solidFill>
                  <a:srgbClr val="002060"/>
                </a:solidFill>
                <a:latin typeface="Trebuchet MS" pitchFamily="34" charset="0"/>
                <a:ea typeface="+mj-ea"/>
                <a:cs typeface="+mj-cs"/>
              </a:rPr>
              <a:t>Possible </a:t>
            </a:r>
            <a:r>
              <a:rPr lang="en-US" sz="2800" b="1" dirty="0">
                <a:solidFill>
                  <a:srgbClr val="093678"/>
                </a:solidFill>
                <a:latin typeface="Trebuchet MS" pitchFamily="34" charset="0"/>
                <a:ea typeface="+mj-ea"/>
                <a:cs typeface="+mj-cs"/>
              </a:rPr>
              <a:t>causes of A-side (Iso) sensitization</a:t>
            </a:r>
            <a:r>
              <a:rPr lang="en-US" sz="2800" b="1" dirty="0" smtClean="0">
                <a:solidFill>
                  <a:srgbClr val="093678"/>
                </a:solidFill>
                <a:latin typeface="Trebuchet MS" pitchFamily="34" charset="0"/>
                <a:ea typeface="+mj-ea"/>
                <a:cs typeface="+mj-cs"/>
              </a:rPr>
              <a:t>:</a:t>
            </a:r>
          </a:p>
          <a:p>
            <a:pPr eaLnBrk="0" hangingPunct="0">
              <a:spcBef>
                <a:spcPct val="80000"/>
              </a:spcBef>
              <a:tabLst>
                <a:tab pos="574675" algn="l"/>
                <a:tab pos="952500" algn="l"/>
                <a:tab pos="1330325" algn="l"/>
                <a:tab pos="1709738" algn="l"/>
              </a:tabLst>
              <a:defRPr/>
            </a:pPr>
            <a:endParaRPr lang="en-US" b="1" dirty="0">
              <a:solidFill>
                <a:srgbClr val="093678"/>
              </a:solidFill>
              <a:latin typeface="Trebuchet MS" pitchFamily="34" charset="0"/>
              <a:ea typeface="+mj-ea"/>
              <a:cs typeface="+mj-cs"/>
            </a:endParaRP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  <a:tabLst>
                <a:tab pos="574675" algn="l"/>
                <a:tab pos="952500" algn="l"/>
                <a:tab pos="1330325" algn="l"/>
                <a:tab pos="1709738" algn="l"/>
              </a:tabLst>
              <a:defRPr/>
            </a:pP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ea typeface="+mj-ea"/>
                <a:cs typeface="+mj-cs"/>
              </a:rPr>
              <a:t>A</a:t>
            </a:r>
            <a:r>
              <a:rPr lang="en-US" sz="2400" b="1" dirty="0" smtClean="0">
                <a:solidFill>
                  <a:srgbClr val="093678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ea typeface="+mj-ea"/>
                <a:cs typeface="+mj-cs"/>
              </a:rPr>
              <a:t>single </a:t>
            </a:r>
            <a:r>
              <a:rPr lang="en-US" sz="2400" b="1" dirty="0" smtClean="0">
                <a:solidFill>
                  <a:srgbClr val="093678"/>
                </a:solidFill>
                <a:latin typeface="Trebuchet MS" pitchFamily="34" charset="0"/>
                <a:ea typeface="+mj-ea"/>
                <a:cs typeface="+mj-cs"/>
              </a:rPr>
              <a:t>inhalation exposure </a:t>
            </a: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ea typeface="+mj-ea"/>
                <a:cs typeface="+mj-cs"/>
              </a:rPr>
              <a:t>to the A-side (Iso) over the exposure limit without appropriate </a:t>
            </a:r>
            <a:r>
              <a:rPr lang="en-US" sz="2400" b="1" dirty="0" smtClean="0">
                <a:solidFill>
                  <a:srgbClr val="093678"/>
                </a:solidFill>
                <a:latin typeface="Trebuchet MS" pitchFamily="34" charset="0"/>
                <a:ea typeface="+mj-ea"/>
                <a:cs typeface="+mj-cs"/>
              </a:rPr>
              <a:t>PPE.</a:t>
            </a:r>
            <a:endParaRPr lang="en-US" sz="2400" b="1" dirty="0">
              <a:solidFill>
                <a:srgbClr val="093678"/>
              </a:solidFill>
              <a:latin typeface="Trebuchet MS" pitchFamily="34" charset="0"/>
              <a:ea typeface="+mj-ea"/>
              <a:cs typeface="+mj-cs"/>
            </a:endParaRP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  <a:tabLst>
                <a:tab pos="574675" algn="l"/>
                <a:tab pos="952500" algn="l"/>
                <a:tab pos="1330325" algn="l"/>
                <a:tab pos="1709738" algn="l"/>
              </a:tabLst>
              <a:defRPr/>
            </a:pP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ea typeface="+mj-ea"/>
                <a:cs typeface="+mj-cs"/>
              </a:rPr>
              <a:t>R</a:t>
            </a:r>
            <a:r>
              <a:rPr lang="en-US" sz="2400" b="1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epeated </a:t>
            </a: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unprotected </a:t>
            </a:r>
            <a:r>
              <a:rPr lang="en-US" sz="2400" b="1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inhalation exposure </a:t>
            </a: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exceeding the exposure limit for the A-side (Iso) without appropriate </a:t>
            </a:r>
            <a:r>
              <a:rPr lang="en-US" sz="2400" b="1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PPE</a:t>
            </a:r>
            <a:endParaRPr lang="en-US" sz="2400" b="1" dirty="0">
              <a:solidFill>
                <a:srgbClr val="093678"/>
              </a:solidFill>
              <a:latin typeface="Trebuchet MS" pitchFamily="34" charset="0"/>
              <a:cs typeface="Arial" pitchFamily="34" charset="0"/>
            </a:endParaRP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  <a:tabLst>
                <a:tab pos="574675" algn="l"/>
                <a:tab pos="952500" algn="l"/>
                <a:tab pos="1330325" algn="l"/>
                <a:tab pos="1709738" algn="l"/>
              </a:tabLst>
              <a:defRPr/>
            </a:pP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R</a:t>
            </a:r>
            <a:r>
              <a:rPr lang="en-US" sz="2400" b="1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epeated </a:t>
            </a: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unprotected skin contact with the A-side (Iso)</a:t>
            </a:r>
            <a:endParaRPr lang="en-US" sz="2400" b="1" strike="sngStrike" dirty="0">
              <a:solidFill>
                <a:srgbClr val="093678"/>
              </a:solidFill>
              <a:latin typeface="Trebuchet MS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</a:bodyPr>
          <a:lstStyle/>
          <a:p>
            <a:pPr defTabSz="966788" eaLnBrk="1" hangingPunct="1">
              <a:defRPr/>
            </a:pPr>
            <a:r>
              <a:rPr lang="en-US" dirty="0" smtClean="0"/>
              <a:t>Consequences of Sensitization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76400"/>
            <a:ext cx="4876800" cy="4343400"/>
          </a:xfrm>
          <a:noFill/>
          <a:ln>
            <a:miter lim="800000"/>
            <a:headEnd/>
            <a:tailEnd/>
          </a:ln>
        </p:spPr>
        <p:txBody>
          <a:bodyPr vert="horz" wrap="square" lIns="92066" tIns="46034" rIns="92066" bIns="46034" numCol="1" anchorCtr="0" compatLnSpc="1">
            <a:prstTxWarp prst="textNoShape">
              <a:avLst/>
            </a:prstTxWarp>
            <a:normAutofit/>
          </a:bodyPr>
          <a:lstStyle/>
          <a:p>
            <a:pPr marL="288925" indent="-288925" eaLnBrk="1" hangingPunct="1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Respiratory sensitization to the A-side (Iso) </a:t>
            </a:r>
            <a:r>
              <a:rPr lang="en-US" sz="24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is permanent</a:t>
            </a:r>
          </a:p>
          <a:p>
            <a:pPr marL="288925" indent="-288925" eaLnBrk="1" hangingPunct="1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If diagnosed with sensitization, contact your employer and your healthcare provider because you may be instructed not to work with isocyanates</a:t>
            </a:r>
          </a:p>
        </p:txBody>
      </p:sp>
      <p:pic>
        <p:nvPicPr>
          <p:cNvPr id="6" name="Picture 2" descr="C:\Documents and Settings\Design2Train\Temporary Internet Files\Content.IE5\KCDG5DD4\MPj04223260000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1828800"/>
            <a:ext cx="2466601" cy="3695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1143000"/>
          </a:xfrm>
        </p:spPr>
        <p:txBody>
          <a:bodyPr vert="horz" wrap="square" lIns="91440" tIns="45720" rIns="91440" bIns="45720" numCol="1" anchor="t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/>
              <a:t>Unit 5 Summary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en-US" sz="2800" b="0" dirty="0">
                <a:solidFill>
                  <a:srgbClr val="002060"/>
                </a:solidFill>
                <a:cs typeface="Arial" pitchFamily="34" charset="0"/>
              </a:rPr>
              <a:t>In this unit, you learned about:</a:t>
            </a:r>
          </a:p>
          <a:p>
            <a:pPr marL="228600" indent="-228600" eaLnBrk="1" fontAlgn="auto" hangingPunct="1">
              <a:buFont typeface="Arial" pitchFamily="34" charset="0"/>
              <a:buChar char="•"/>
              <a:defRPr/>
            </a:pPr>
            <a:r>
              <a:rPr lang="en-US" sz="2800" b="0" dirty="0">
                <a:solidFill>
                  <a:srgbClr val="002060"/>
                </a:solidFill>
                <a:cs typeface="Arial" pitchFamily="34" charset="0"/>
              </a:rPr>
              <a:t>Effects of A-side (Iso) exposure to the eyes, skin and respiratory system</a:t>
            </a:r>
          </a:p>
          <a:p>
            <a:pPr marL="228600" indent="-228600" eaLnBrk="1" fontAlgn="auto" hangingPunct="1">
              <a:buFont typeface="Arial" pitchFamily="34" charset="0"/>
              <a:buChar char="•"/>
              <a:defRPr/>
            </a:pPr>
            <a:r>
              <a:rPr lang="en-US" sz="2800" b="0" dirty="0">
                <a:solidFill>
                  <a:srgbClr val="002060"/>
                </a:solidFill>
                <a:cs typeface="Arial" pitchFamily="34" charset="0"/>
              </a:rPr>
              <a:t>A-side (Iso) sensitization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</a:bodyPr>
          <a:lstStyle/>
          <a:p>
            <a:pPr defTabSz="966788" eaLnBrk="1" hangingPunct="1">
              <a:defRPr/>
            </a:pPr>
            <a:r>
              <a:rPr lang="en-US" dirty="0" smtClean="0"/>
              <a:t>Unit 5 Review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838200" y="1600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Q1 Debrief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>
                <a:cs typeface="Arial" pitchFamily="34" charset="0"/>
              </a:rPr>
              <a:t>Which </a:t>
            </a:r>
            <a:r>
              <a:rPr lang="en-US" sz="2000" dirty="0" smtClean="0">
                <a:cs typeface="Arial" pitchFamily="34" charset="0"/>
              </a:rPr>
              <a:t>is a potential effect of A-side (Iso) exposure?</a:t>
            </a:r>
            <a:endParaRPr lang="en-US" sz="2000" dirty="0">
              <a:cs typeface="Arial" pitchFamily="34" charset="0"/>
            </a:endParaRPr>
          </a:p>
          <a:p>
            <a:pPr marL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irritation of the eyes</a:t>
            </a:r>
            <a:endParaRPr lang="en-US" sz="2000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skin irritation </a:t>
            </a:r>
            <a:endParaRPr lang="en-US" sz="2000" b="1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respiratory irritation</a:t>
            </a:r>
            <a:endParaRPr lang="en-US" sz="2000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rgbClr val="093678"/>
                </a:solidFill>
                <a:cs typeface="Arial" pitchFamily="34" charset="0"/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Q1 Debrief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>
                <a:cs typeface="Arial" pitchFamily="34" charset="0"/>
              </a:rPr>
              <a:t>Which </a:t>
            </a:r>
            <a:r>
              <a:rPr lang="en-US" sz="2000" dirty="0" smtClean="0">
                <a:cs typeface="Arial" pitchFamily="34" charset="0"/>
              </a:rPr>
              <a:t>is a potential effect of A-side (Iso) exposure?</a:t>
            </a:r>
            <a:endParaRPr lang="en-US" sz="2000" dirty="0">
              <a:cs typeface="Arial" pitchFamily="34" charset="0"/>
            </a:endParaRPr>
          </a:p>
          <a:p>
            <a:pPr marL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irritation of the eyes</a:t>
            </a:r>
            <a:endParaRPr lang="en-US" sz="2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skin irritation </a:t>
            </a:r>
            <a:endParaRPr lang="en-US" sz="2000" b="1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respiratory irritation</a:t>
            </a:r>
            <a:endParaRPr lang="en-US" sz="2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rgbClr val="00B050"/>
                </a:solidFill>
                <a:cs typeface="Arial" pitchFamily="34" charset="0"/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Q2 Debrief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pitchFamily="34" charset="0"/>
              </a:rPr>
              <a:t>Which statement is </a:t>
            </a:r>
            <a:r>
              <a:rPr lang="en-US" sz="2000" u="sng" dirty="0" smtClean="0">
                <a:cs typeface="Arial" pitchFamily="34" charset="0"/>
              </a:rPr>
              <a:t>true</a:t>
            </a:r>
            <a:r>
              <a:rPr lang="en-US" sz="2000" dirty="0" smtClean="0">
                <a:cs typeface="Arial" pitchFamily="34" charset="0"/>
              </a:rPr>
              <a:t> about sensitization to the A-side (Iso)?</a:t>
            </a:r>
          </a:p>
          <a:p>
            <a:pPr marL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It is the development of an unusual sensitivity to a substance resulting in an allergic response after future exposures.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Sensitization may occur following inhalation.</a:t>
            </a:r>
            <a:endParaRPr lang="en-US" sz="2000" b="1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Sensitization may occur following skin contact.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All of the above.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Q2 Debrief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>
                <a:cs typeface="Arial" pitchFamily="34" charset="0"/>
              </a:rPr>
              <a:t>Which statement is </a:t>
            </a:r>
            <a:r>
              <a:rPr lang="en-US" sz="2000" u="sng" dirty="0">
                <a:cs typeface="Arial" pitchFamily="34" charset="0"/>
              </a:rPr>
              <a:t>true</a:t>
            </a:r>
            <a:r>
              <a:rPr lang="en-US" sz="2000" dirty="0">
                <a:cs typeface="Arial" pitchFamily="34" charset="0"/>
              </a:rPr>
              <a:t> about sensitization to the A-side (Iso)?</a:t>
            </a:r>
          </a:p>
          <a:p>
            <a:pPr marL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It is the development of an unusual sensitivity to a substance resulting in an allergic response after future exposures.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Sensitization may occur following inhalation.</a:t>
            </a:r>
            <a:endParaRPr lang="en-US" sz="2000" b="1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Sensitization may occur following skin contact.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rgbClr val="00B050"/>
                </a:solidFill>
                <a:cs typeface="Arial" pitchFamily="34" charset="0"/>
              </a:rPr>
              <a:t>A</a:t>
            </a: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ll </a:t>
            </a:r>
            <a:r>
              <a:rPr lang="en-US" sz="2000" dirty="0">
                <a:solidFill>
                  <a:srgbClr val="00B050"/>
                </a:solidFill>
                <a:cs typeface="Arial" pitchFamily="34" charset="0"/>
              </a:rPr>
              <a:t>of the </a:t>
            </a: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above.</a:t>
            </a:r>
            <a:endParaRPr lang="en-US" sz="2000" dirty="0">
              <a:solidFill>
                <a:srgbClr val="00B05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8686800" cy="11430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093678"/>
                </a:solidFill>
              </a:rPr>
              <a:t>Grant Provided by the Occupational Safety and Health Administration (OSHA), U.S. Department of Labor (DOL)</a:t>
            </a:r>
            <a:endParaRPr lang="en-US" sz="2600" dirty="0">
              <a:solidFill>
                <a:srgbClr val="09367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7975600" cy="4343400"/>
          </a:xfrm>
        </p:spPr>
        <p:txBody>
          <a:bodyPr/>
          <a:lstStyle/>
          <a:p>
            <a:endParaRPr lang="en-US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r>
              <a:rPr lang="en-US" dirty="0" smtClean="0">
                <a:solidFill>
                  <a:srgbClr val="093678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This material produced under grant SH-22308-SH1 from the Occupational Safety and Health Administration (OSHA), U.S. Department of Labor. </a:t>
            </a:r>
          </a:p>
          <a:p>
            <a:r>
              <a:rPr lang="en-US" dirty="0" smtClean="0">
                <a:solidFill>
                  <a:srgbClr val="093678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It does not necessarily reflect the views or policies of the U.S. Department of Labor, nor does mention of trade names, commercial products, or organizations imply endorsement by the U.S. Government.</a:t>
            </a:r>
          </a:p>
        </p:txBody>
      </p:sp>
      <p:pic>
        <p:nvPicPr>
          <p:cNvPr id="2050" name="Picture 2" descr="C:\Users\Hpalfrey\Desktop\CPI Logo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9837" y="6120193"/>
            <a:ext cx="2600325" cy="57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59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Q3 Debrief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en-US" sz="2000" dirty="0" smtClean="0"/>
              <a:t>Respiratory sensitization can lead to asthma, which can be life-threatening.  Which of the following symptoms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typical symptom of a respiratory sensitization reaction?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blisters forming on the skin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shortness of breath 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/>
              <a:t>c</a:t>
            </a:r>
            <a:r>
              <a:rPr lang="en-US" sz="2000" dirty="0" smtClean="0"/>
              <a:t>oughing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chest tightness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Q3 Debrief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en-US" sz="2000" dirty="0"/>
              <a:t>Respiratory sensitization can lead to asthma, which can be life-threatening.  Which of the following symptoms </a:t>
            </a:r>
            <a:r>
              <a:rPr lang="en-US" sz="2000" dirty="0" smtClean="0"/>
              <a:t>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typical symptom </a:t>
            </a:r>
            <a:r>
              <a:rPr lang="en-US" sz="2000" dirty="0"/>
              <a:t>of a respiratory sensitization reaction?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blisters forming on the skin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shortness of breath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oughing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chest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tightness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Q4 Debrief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 smtClean="0">
                <a:cs typeface="Arial" pitchFamily="34" charset="0"/>
              </a:rPr>
              <a:t>If diagnosed with sensitization to the A-side (Iso), contact your healthcare provider.  You may be ____________.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instructed not to work with isocyanates</a:t>
            </a: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asked to stop lifting heavy spray foam equipment</a:t>
            </a: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cs typeface="Arial" pitchFamily="34" charset="0"/>
              </a:rPr>
              <a:t>instructed to temporarily isolate yourself from others until the sensitization clears up</a:t>
            </a: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cs typeface="Arial" pitchFamily="34" charset="0"/>
              </a:rPr>
              <a:t>None of the above</a:t>
            </a:r>
            <a:endParaRPr lang="en-US" sz="2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Q4 Debrief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 smtClean="0">
                <a:cs typeface="Arial" pitchFamily="34" charset="0"/>
              </a:rPr>
              <a:t>If diagnosed with sensitization to the A-side (Iso), contact your healthcare provider.  You may be ____________.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instructed not to work with isocyanates</a:t>
            </a:r>
            <a:endParaRPr lang="en-US" sz="2000" dirty="0">
              <a:solidFill>
                <a:srgbClr val="00B050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asked to stop lifting heavy spray foam equipment</a:t>
            </a:r>
            <a:endParaRPr lang="en-US" sz="2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instructed to temporarily isolate yourself from others until the sensitization clears up</a:t>
            </a: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None of the above</a:t>
            </a:r>
            <a:endParaRPr lang="en-US" sz="2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</a:bodyPr>
          <a:lstStyle/>
          <a:p>
            <a:pPr defTabSz="966788" eaLnBrk="1" hangingPunct="1">
              <a:defRPr/>
            </a:pPr>
            <a:r>
              <a:rPr lang="en-US" dirty="0" smtClean="0">
                <a:solidFill>
                  <a:srgbClr val="093678"/>
                </a:solidFill>
              </a:rPr>
              <a:t>Unit 5 Completed</a:t>
            </a:r>
          </a:p>
        </p:txBody>
      </p:sp>
      <p:sp>
        <p:nvSpPr>
          <p:cNvPr id="37893" name="TextBox 4"/>
          <p:cNvSpPr txBox="1">
            <a:spLocks noChangeArrowheads="1"/>
          </p:cNvSpPr>
          <p:nvPr/>
        </p:nvSpPr>
        <p:spPr bwMode="auto">
          <a:xfrm>
            <a:off x="4800600" y="3200400"/>
            <a:ext cx="3575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93678"/>
                </a:solidFill>
                <a:latin typeface="Trebuchet MS" pitchFamily="34" charset="0"/>
              </a:rPr>
              <a:t> Continue </a:t>
            </a:r>
            <a:r>
              <a:rPr lang="en-US" sz="2400" dirty="0">
                <a:solidFill>
                  <a:srgbClr val="093678"/>
                </a:solidFill>
                <a:latin typeface="Trebuchet MS" pitchFamily="34" charset="0"/>
              </a:rPr>
              <a:t>to Unit </a:t>
            </a:r>
            <a:r>
              <a:rPr lang="en-US" sz="2400" dirty="0" smtClean="0">
                <a:solidFill>
                  <a:srgbClr val="093678"/>
                </a:solidFill>
                <a:latin typeface="Trebuchet MS" pitchFamily="34" charset="0"/>
              </a:rPr>
              <a:t>6</a:t>
            </a:r>
            <a:endParaRPr lang="en-US" sz="2400" dirty="0">
              <a:solidFill>
                <a:srgbClr val="093678"/>
              </a:solidFill>
              <a:latin typeface="Trebuchet MS" pitchFamily="34" charset="0"/>
            </a:endParaRPr>
          </a:p>
        </p:txBody>
      </p:sp>
      <p:sp>
        <p:nvSpPr>
          <p:cNvPr id="37894" name="TextBox 5"/>
          <p:cNvSpPr txBox="1">
            <a:spLocks noChangeArrowheads="1"/>
          </p:cNvSpPr>
          <p:nvPr/>
        </p:nvSpPr>
        <p:spPr bwMode="auto">
          <a:xfrm>
            <a:off x="4800600" y="3886200"/>
            <a:ext cx="39830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93678"/>
                </a:solidFill>
                <a:latin typeface="Trebuchet MS" pitchFamily="34" charset="0"/>
              </a:rPr>
              <a:t> Return </a:t>
            </a:r>
            <a:r>
              <a:rPr lang="en-US" sz="2400" dirty="0">
                <a:solidFill>
                  <a:srgbClr val="093678"/>
                </a:solidFill>
                <a:latin typeface="Trebuchet MS" pitchFamily="34" charset="0"/>
              </a:rPr>
              <a:t>to the Main 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162800" cy="1143000"/>
          </a:xfrm>
        </p:spPr>
        <p:txBody>
          <a:bodyPr vert="horz" wrap="square" lIns="91440" tIns="45720" rIns="91440" bIns="45720" numCol="1" anchor="t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/>
              <a:t>Welcome to Unit 5</a:t>
            </a:r>
          </a:p>
        </p:txBody>
      </p:sp>
      <p:sp>
        <p:nvSpPr>
          <p:cNvPr id="4" name="TextBox 4"/>
          <p:cNvSpPr txBox="1"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2031325"/>
          </a:xfrm>
        </p:spPr>
        <p:txBody>
          <a:bodyPr>
            <a:spAutoFit/>
          </a:bodyPr>
          <a:lstStyle/>
          <a:p>
            <a:pPr eaLnBrk="1" fontAlgn="auto" hangingPunct="1">
              <a:defRPr/>
            </a:pPr>
            <a:r>
              <a:rPr lang="en-US" sz="2400" dirty="0">
                <a:solidFill>
                  <a:srgbClr val="093678"/>
                </a:solidFill>
                <a:cs typeface="Arial" pitchFamily="34" charset="0"/>
              </a:rPr>
              <a:t>In this unit, you will learn about:</a:t>
            </a:r>
          </a:p>
          <a:p>
            <a:pPr marL="342900" eaLnBrk="1" fontAlgn="auto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93678"/>
                </a:solidFill>
                <a:cs typeface="Arial" pitchFamily="34" charset="0"/>
              </a:rPr>
              <a:t>Potential effects of A-side (Iso) exposure to the eyes, skin and respiratory system</a:t>
            </a:r>
          </a:p>
          <a:p>
            <a:pPr marL="342900" eaLnBrk="1" fontAlgn="auto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93678"/>
                </a:solidFill>
                <a:cs typeface="Arial" pitchFamily="34" charset="0"/>
              </a:rPr>
              <a:t>A-side (Iso) sensitization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  <a:normAutofit fontScale="90000"/>
          </a:bodyPr>
          <a:lstStyle/>
          <a:p>
            <a:pPr defTabSz="966788" eaLnBrk="1" hangingPunct="1">
              <a:lnSpc>
                <a:spcPct val="105000"/>
              </a:lnSpc>
              <a:defRPr/>
            </a:pPr>
            <a:r>
              <a:rPr lang="en-US" dirty="0" smtClean="0">
                <a:solidFill>
                  <a:srgbClr val="093678"/>
                </a:solidFill>
              </a:rPr>
              <a:t>A-side (Iso) Exposure Effects - Eyes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229600" cy="4343400"/>
          </a:xfrm>
        </p:spPr>
        <p:txBody>
          <a:bodyPr lIns="91599" tIns="45048" rIns="91599" bIns="45048">
            <a:normAutofit/>
          </a:bodyPr>
          <a:lstStyle/>
          <a:p>
            <a:pPr indent="0" defTabSz="966788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Possible A-side (Iso) irritation eye effects include:</a:t>
            </a: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93678"/>
                </a:solidFill>
                <a:cs typeface="Arial" pitchFamily="34" charset="0"/>
              </a:rPr>
              <a:t>T</a:t>
            </a: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earing</a:t>
            </a:r>
            <a:endParaRPr lang="en-US" sz="2400" dirty="0">
              <a:solidFill>
                <a:srgbClr val="093678"/>
              </a:solidFill>
              <a:cs typeface="Arial" pitchFamily="34" charset="0"/>
            </a:endParaRP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93678"/>
                </a:solidFill>
                <a:cs typeface="Arial" pitchFamily="34" charset="0"/>
              </a:rPr>
              <a:t>R</a:t>
            </a: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edness</a:t>
            </a:r>
            <a:endParaRPr lang="en-US" sz="2400" dirty="0">
              <a:solidFill>
                <a:srgbClr val="093678"/>
              </a:solidFill>
              <a:cs typeface="Arial" pitchFamily="34" charset="0"/>
            </a:endParaRP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93678"/>
                </a:solidFill>
                <a:cs typeface="Arial" pitchFamily="34" charset="0"/>
              </a:rPr>
              <a:t>S</a:t>
            </a: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welling</a:t>
            </a:r>
            <a:endParaRPr lang="en-US" sz="2400" dirty="0">
              <a:solidFill>
                <a:srgbClr val="093678"/>
              </a:solidFill>
              <a:cs typeface="Arial" pitchFamily="34" charset="0"/>
            </a:endParaRP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93678"/>
                </a:solidFill>
                <a:cs typeface="Arial" pitchFamily="34" charset="0"/>
              </a:rPr>
              <a:t>B</a:t>
            </a: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urning</a:t>
            </a:r>
            <a:endParaRPr lang="en-US" sz="2400" dirty="0">
              <a:solidFill>
                <a:srgbClr val="093678"/>
              </a:solidFill>
              <a:cs typeface="Arial" pitchFamily="34" charset="0"/>
            </a:endParaRP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93678"/>
                </a:solidFill>
                <a:cs typeface="Arial" pitchFamily="34" charset="0"/>
              </a:rPr>
              <a:t>S</a:t>
            </a: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tinging</a:t>
            </a:r>
            <a:endParaRPr lang="en-US" sz="2400" dirty="0">
              <a:solidFill>
                <a:srgbClr val="093678"/>
              </a:solidFill>
              <a:cs typeface="Arial" pitchFamily="34" charset="0"/>
            </a:endParaRP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Possible temporary injury to the cornea</a:t>
            </a:r>
          </a:p>
        </p:txBody>
      </p:sp>
      <p:pic>
        <p:nvPicPr>
          <p:cNvPr id="98306" name="Picture 2" descr="C:\Users\vkm\AppData\Local\Microsoft\Windows\Temporary Internet Files\Content.IE5\FAZ931R7\MPj04285880000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2311504"/>
            <a:ext cx="3200400" cy="21357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  <a:normAutofit fontScale="90000"/>
          </a:bodyPr>
          <a:lstStyle/>
          <a:p>
            <a:pPr defTabSz="966788" eaLnBrk="1" hangingPunct="1">
              <a:lnSpc>
                <a:spcPct val="105000"/>
              </a:lnSpc>
              <a:defRPr/>
            </a:pPr>
            <a:r>
              <a:rPr lang="en-US" dirty="0" smtClean="0">
                <a:solidFill>
                  <a:srgbClr val="093678"/>
                </a:solidFill>
              </a:rPr>
              <a:t>A-side (Iso) Exposure Effects - Skin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5038" y="2667000"/>
            <a:ext cx="3394075" cy="458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99" tIns="45048" rIns="91599" bIns="45048"/>
          <a:lstStyle/>
          <a:p>
            <a:pPr marL="361950" indent="-361950" defTabSz="966788">
              <a:spcBef>
                <a:spcPct val="80000"/>
              </a:spcBef>
              <a:buFontTx/>
              <a:buChar char="-"/>
              <a:tabLst>
                <a:tab pos="574675" algn="l"/>
                <a:tab pos="952500" algn="l"/>
                <a:tab pos="1330325" algn="l"/>
                <a:tab pos="1709738" algn="l"/>
              </a:tabLst>
              <a:defRPr/>
            </a:pPr>
            <a:endParaRPr lang="en-US" sz="3200" kern="0" dirty="0">
              <a:latin typeface="+mn-lt"/>
              <a:cs typeface="+mn-cs"/>
            </a:endParaRPr>
          </a:p>
        </p:txBody>
      </p:sp>
      <p:pic>
        <p:nvPicPr>
          <p:cNvPr id="7" name="Picture 6" descr="101_0258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800" y="2320925"/>
            <a:ext cx="4191000" cy="279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7467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99" tIns="45048" rIns="91599" bIns="45048"/>
          <a:lstStyle/>
          <a:p>
            <a:pPr defTabSz="966788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b="1" kern="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Possible skin irritation effects due to A-side exposure include:</a:t>
            </a:r>
          </a:p>
          <a:p>
            <a:pPr marL="228600" indent="-228600" defTabSz="9667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b="1" kern="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S</a:t>
            </a:r>
            <a:r>
              <a:rPr lang="en-US" sz="2800" b="1" kern="0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kin </a:t>
            </a:r>
            <a:r>
              <a:rPr lang="en-US" sz="2800" b="1" kern="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discoloration</a:t>
            </a:r>
          </a:p>
          <a:p>
            <a:pPr marL="228600" indent="-228600" defTabSz="9667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b="1" kern="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I</a:t>
            </a:r>
            <a:r>
              <a:rPr lang="en-US" sz="2800" b="1" kern="0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tching</a:t>
            </a:r>
            <a:endParaRPr lang="en-US" sz="2800" b="1" kern="0" dirty="0">
              <a:solidFill>
                <a:srgbClr val="093678"/>
              </a:solidFill>
              <a:latin typeface="Trebuchet MS" pitchFamily="34" charset="0"/>
              <a:cs typeface="Arial" pitchFamily="34" charset="0"/>
            </a:endParaRPr>
          </a:p>
          <a:p>
            <a:pPr marL="228600" indent="-228600" defTabSz="9667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b="1" kern="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S</a:t>
            </a:r>
            <a:r>
              <a:rPr lang="en-US" sz="2800" b="1" kern="0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welling</a:t>
            </a:r>
            <a:endParaRPr lang="en-US" sz="2800" b="1" kern="0" dirty="0">
              <a:solidFill>
                <a:srgbClr val="093678"/>
              </a:solidFill>
              <a:latin typeface="Trebuchet MS" pitchFamily="34" charset="0"/>
              <a:cs typeface="Arial" pitchFamily="34" charset="0"/>
            </a:endParaRPr>
          </a:p>
          <a:p>
            <a:pPr marL="228600" indent="-228600" defTabSz="9667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b="1" kern="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R</a:t>
            </a:r>
            <a:r>
              <a:rPr lang="en-US" sz="2800" b="1" kern="0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ash</a:t>
            </a:r>
            <a:endParaRPr lang="en-US" sz="2800" b="1" kern="0" dirty="0">
              <a:solidFill>
                <a:srgbClr val="093678"/>
              </a:solidFill>
              <a:latin typeface="Trebuchet MS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7488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  <a:normAutofit fontScale="90000"/>
          </a:bodyPr>
          <a:lstStyle/>
          <a:p>
            <a:pPr defTabSz="966788" eaLnBrk="1" hangingPunct="1">
              <a:lnSpc>
                <a:spcPct val="105000"/>
              </a:lnSpc>
              <a:defRPr/>
            </a:pPr>
            <a:r>
              <a:rPr lang="en-US" dirty="0" smtClean="0">
                <a:solidFill>
                  <a:srgbClr val="093678"/>
                </a:solidFill>
              </a:rPr>
              <a:t>A-side (Iso) Exposure-</a:t>
            </a:r>
            <a:br>
              <a:rPr lang="en-US" dirty="0" smtClean="0">
                <a:solidFill>
                  <a:srgbClr val="093678"/>
                </a:solidFill>
              </a:rPr>
            </a:br>
            <a:r>
              <a:rPr lang="en-US" dirty="0" smtClean="0">
                <a:solidFill>
                  <a:srgbClr val="093678"/>
                </a:solidFill>
              </a:rPr>
              <a:t>Short-term Respiratory Effects</a:t>
            </a:r>
          </a:p>
        </p:txBody>
      </p:sp>
      <p:sp>
        <p:nvSpPr>
          <p:cNvPr id="18841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343400"/>
          </a:xfrm>
        </p:spPr>
        <p:txBody>
          <a:bodyPr lIns="91599" tIns="45048" rIns="91599" bIns="45048">
            <a:normAutofit/>
          </a:bodyPr>
          <a:lstStyle/>
          <a:p>
            <a:pPr indent="0" eaLnBrk="1" fontAlgn="auto" hangingPunct="1">
              <a:spcBef>
                <a:spcPts val="0"/>
              </a:spcBef>
              <a:defRPr/>
            </a:pP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Exposure to the A-side (Iso) may include possible respiratory irritation effects such as:</a:t>
            </a:r>
          </a:p>
          <a:p>
            <a:pPr indent="0" eaLnBrk="1" fontAlgn="auto" hangingPunct="1">
              <a:spcBef>
                <a:spcPts val="0"/>
              </a:spcBef>
              <a:defRPr/>
            </a:pPr>
            <a:endParaRPr lang="en-US" sz="2400" dirty="0" smtClean="0">
              <a:solidFill>
                <a:srgbClr val="093678"/>
              </a:solidFill>
              <a:cs typeface="Arial" pitchFamily="34" charset="0"/>
            </a:endParaRPr>
          </a:p>
          <a:p>
            <a:pPr marL="228600" indent="-228600"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Sore throat</a:t>
            </a:r>
          </a:p>
          <a:p>
            <a:pPr marL="228600" indent="-228600"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Coughing</a:t>
            </a:r>
            <a:endParaRPr lang="en-US" sz="2400" dirty="0">
              <a:solidFill>
                <a:srgbClr val="093678"/>
              </a:solidFill>
              <a:cs typeface="Arial" pitchFamily="34" charset="0"/>
            </a:endParaRPr>
          </a:p>
          <a:p>
            <a:pPr marL="228600" indent="-228600"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Chest tightness or discomfort</a:t>
            </a:r>
            <a:endParaRPr lang="en-US" sz="2400" dirty="0">
              <a:solidFill>
                <a:srgbClr val="093678"/>
              </a:solidFill>
              <a:cs typeface="Arial" pitchFamily="34" charset="0"/>
            </a:endParaRPr>
          </a:p>
          <a:p>
            <a:pPr marL="228600" indent="-228600"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93678"/>
                </a:solidFill>
                <a:cs typeface="Arial" pitchFamily="34" charset="0"/>
              </a:rPr>
              <a:t>Shortness of breath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2616200"/>
            <a:ext cx="2362200" cy="314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5"/>
          <p:cNvSpPr txBox="1">
            <a:spLocks noChangeArrowheads="1"/>
          </p:cNvSpPr>
          <p:nvPr/>
        </p:nvSpPr>
        <p:spPr bwMode="auto">
          <a:xfrm>
            <a:off x="723900" y="1338263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3600" dirty="0"/>
          </a:p>
        </p:txBody>
      </p:sp>
      <p:sp>
        <p:nvSpPr>
          <p:cNvPr id="20483" name="Line 25"/>
          <p:cNvSpPr>
            <a:spLocks noChangeShapeType="1"/>
          </p:cNvSpPr>
          <p:nvPr/>
        </p:nvSpPr>
        <p:spPr bwMode="auto">
          <a:xfrm flipH="1">
            <a:off x="2068513" y="2006600"/>
            <a:ext cx="14287" cy="32464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84" name="Line 26"/>
          <p:cNvSpPr>
            <a:spLocks noChangeShapeType="1"/>
          </p:cNvSpPr>
          <p:nvPr/>
        </p:nvSpPr>
        <p:spPr bwMode="auto">
          <a:xfrm>
            <a:off x="2100263" y="5226050"/>
            <a:ext cx="61690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85" name="Line 27"/>
          <p:cNvSpPr>
            <a:spLocks noChangeShapeType="1"/>
          </p:cNvSpPr>
          <p:nvPr/>
        </p:nvSpPr>
        <p:spPr bwMode="auto">
          <a:xfrm>
            <a:off x="2071688" y="2832100"/>
            <a:ext cx="6016625" cy="987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86" name="Line 28"/>
          <p:cNvSpPr>
            <a:spLocks noChangeShapeType="1"/>
          </p:cNvSpPr>
          <p:nvPr/>
        </p:nvSpPr>
        <p:spPr bwMode="auto">
          <a:xfrm>
            <a:off x="4337050" y="3213100"/>
            <a:ext cx="3121025" cy="9874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9577" name="Rectangle 29"/>
          <p:cNvSpPr>
            <a:spLocks noChangeArrowheads="1"/>
          </p:cNvSpPr>
          <p:nvPr/>
        </p:nvSpPr>
        <p:spPr bwMode="auto">
          <a:xfrm>
            <a:off x="4645025" y="2762250"/>
            <a:ext cx="3165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66" tIns="46034" rIns="92066" bIns="46034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Normal Loss with Age</a:t>
            </a:r>
          </a:p>
        </p:txBody>
      </p:sp>
      <p:sp>
        <p:nvSpPr>
          <p:cNvPr id="109578" name="Rectangle 30"/>
          <p:cNvSpPr>
            <a:spLocks noChangeArrowheads="1"/>
          </p:cNvSpPr>
          <p:nvPr/>
        </p:nvSpPr>
        <p:spPr bwMode="auto">
          <a:xfrm>
            <a:off x="2568574" y="3983038"/>
            <a:ext cx="4899025" cy="831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66" tIns="46034" rIns="92066" bIns="46034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chemeClr val="hlink"/>
                </a:solidFill>
                <a:latin typeface="Trebuchet MS" pitchFamily="34" charset="0"/>
                <a:cs typeface="Arial" pitchFamily="34" charset="0"/>
              </a:rPr>
              <a:t>Accelerated </a:t>
            </a:r>
            <a:r>
              <a:rPr lang="en-US" sz="2400" dirty="0" smtClean="0">
                <a:solidFill>
                  <a:schemeClr val="hlink"/>
                </a:solidFill>
                <a:latin typeface="Trebuchet MS" pitchFamily="34" charset="0"/>
                <a:cs typeface="Arial" pitchFamily="34" charset="0"/>
              </a:rPr>
              <a:t>Lung Function Loss from</a:t>
            </a:r>
            <a:r>
              <a:rPr lang="en-US" sz="2400" dirty="0">
                <a:solidFill>
                  <a:schemeClr val="hlink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latin typeface="Trebuchet MS" pitchFamily="34" charset="0"/>
                <a:cs typeface="Arial" pitchFamily="34" charset="0"/>
              </a:rPr>
              <a:t>Long-term Exposure</a:t>
            </a:r>
            <a:endParaRPr lang="en-US" sz="2400" dirty="0">
              <a:solidFill>
                <a:schemeClr val="hlin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9579" name="Rectangle 31"/>
          <p:cNvSpPr>
            <a:spLocks noChangeArrowheads="1"/>
          </p:cNvSpPr>
          <p:nvPr/>
        </p:nvSpPr>
        <p:spPr bwMode="auto">
          <a:xfrm>
            <a:off x="4318000" y="5434013"/>
            <a:ext cx="18780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6" tIns="46034" rIns="92066" bIns="46034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Time</a:t>
            </a:r>
          </a:p>
        </p:txBody>
      </p:sp>
      <p:sp>
        <p:nvSpPr>
          <p:cNvPr id="109580" name="Rectangle 32"/>
          <p:cNvSpPr>
            <a:spLocks noChangeArrowheads="1"/>
          </p:cNvSpPr>
          <p:nvPr/>
        </p:nvSpPr>
        <p:spPr bwMode="auto">
          <a:xfrm>
            <a:off x="479425" y="3270250"/>
            <a:ext cx="1531938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6" tIns="46034" rIns="92066" bIns="46034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Lung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Function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(FEV</a:t>
            </a:r>
            <a:r>
              <a:rPr lang="en-US" sz="2400" baseline="-2500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1</a:t>
            </a:r>
            <a:r>
              <a:rPr lang="en-US" sz="2400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)</a:t>
            </a:r>
          </a:p>
        </p:txBody>
      </p:sp>
      <p:sp>
        <p:nvSpPr>
          <p:cNvPr id="204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7488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  <a:normAutofit fontScale="90000"/>
          </a:bodyPr>
          <a:lstStyle/>
          <a:p>
            <a:pPr defTabSz="966788" eaLnBrk="1" hangingPunct="1">
              <a:lnSpc>
                <a:spcPct val="105000"/>
              </a:lnSpc>
              <a:defRPr/>
            </a:pPr>
            <a:r>
              <a:rPr lang="en-US" dirty="0" smtClean="0"/>
              <a:t>A-side (Iso) Exposure –</a:t>
            </a:r>
            <a:br>
              <a:rPr lang="en-US" dirty="0" smtClean="0"/>
            </a:br>
            <a:r>
              <a:rPr lang="en-US" dirty="0" smtClean="0"/>
              <a:t>Long-term Respiratory Effects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1628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  <a:normAutofit/>
          </a:bodyPr>
          <a:lstStyle/>
          <a:p>
            <a:pPr defTabSz="966788" eaLnBrk="1" hangingPunct="1"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A-side (Iso) Exposure - Sensitization</a:t>
            </a:r>
          </a:p>
        </p:txBody>
      </p:sp>
      <p:sp>
        <p:nvSpPr>
          <p:cNvPr id="196610" name="TextBox 4"/>
          <p:cNvSpPr txBox="1">
            <a:spLocks noChangeArrowheads="1"/>
          </p:cNvSpPr>
          <p:nvPr/>
        </p:nvSpPr>
        <p:spPr bwMode="auto">
          <a:xfrm>
            <a:off x="762000" y="1524000"/>
            <a:ext cx="7428716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Sensitization is the development of an unusual sensitivity to </a:t>
            </a:r>
            <a:r>
              <a:rPr lang="en-US" sz="2400" b="1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a substance </a:t>
            </a: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resulting in an allergic response after future exposures.</a:t>
            </a:r>
          </a:p>
          <a:p>
            <a:pPr eaLnBrk="0" hangingPunct="0">
              <a:defRPr/>
            </a:pPr>
            <a:endParaRPr lang="en-US" sz="2400" dirty="0">
              <a:solidFill>
                <a:srgbClr val="093678"/>
              </a:solidFill>
              <a:latin typeface="Trebuchet MS" pitchFamily="34" charset="0"/>
              <a:cs typeface="Arial" pitchFamily="34" charset="0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Potential effects due to A-side (Iso)</a:t>
            </a:r>
            <a:b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</a:b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sensitization:</a:t>
            </a:r>
          </a:p>
          <a:p>
            <a:pPr marL="228600" indent="-2286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S</a:t>
            </a:r>
            <a:r>
              <a:rPr lang="en-US" sz="2400" b="1" dirty="0" smtClean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kin </a:t>
            </a:r>
            <a:r>
              <a:rPr lang="en-US" sz="24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rash</a:t>
            </a:r>
            <a:endParaRPr lang="en-US" sz="2400" b="1" strike="sngStrike" dirty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  <a:p>
            <a:pPr marL="228600" indent="-2286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sthma-like </a:t>
            </a:r>
            <a:r>
              <a:rPr lang="en-US" sz="2400" b="1" dirty="0">
                <a:solidFill>
                  <a:srgbClr val="093678"/>
                </a:solidFill>
                <a:latin typeface="Trebuchet MS" pitchFamily="34" charset="0"/>
                <a:cs typeface="Arial" pitchFamily="34" charset="0"/>
              </a:rPr>
              <a:t>respiratory response</a:t>
            </a:r>
          </a:p>
        </p:txBody>
      </p:sp>
      <p:pic>
        <p:nvPicPr>
          <p:cNvPr id="2050" name="Picture 2" descr="C:\Documents and Settings\Design2Train\Temporary Internet Files\Content.IE5\QAXSVKPW\MPj04430300000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2590800"/>
            <a:ext cx="2013792" cy="3057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1143000"/>
          </a:xfrm>
        </p:spPr>
        <p:txBody>
          <a:bodyPr vert="horz" wrap="square" lIns="91599" tIns="45048" rIns="91599" bIns="45048" numCol="1" anchor="t" compatLnSpc="1">
            <a:prstTxWarp prst="textNoShape">
              <a:avLst/>
            </a:prstTxWarp>
            <a:normAutofit/>
          </a:bodyPr>
          <a:lstStyle/>
          <a:p>
            <a:pPr defTabSz="966788" eaLnBrk="1" hangingPunct="1">
              <a:defRPr/>
            </a:pPr>
            <a:r>
              <a:rPr lang="en-US" sz="3200" dirty="0" smtClean="0">
                <a:solidFill>
                  <a:srgbClr val="093678"/>
                </a:solidFill>
              </a:rPr>
              <a:t>A-side (Iso) Exposure-</a:t>
            </a:r>
            <a:br>
              <a:rPr lang="en-US" sz="3200" dirty="0" smtClean="0">
                <a:solidFill>
                  <a:srgbClr val="093678"/>
                </a:solidFill>
              </a:rPr>
            </a:br>
            <a:r>
              <a:rPr lang="en-US" sz="3200" dirty="0" smtClean="0">
                <a:solidFill>
                  <a:srgbClr val="093678"/>
                </a:solidFill>
              </a:rPr>
              <a:t>Sensitization Symptoms</a:t>
            </a:r>
          </a:p>
        </p:txBody>
      </p:sp>
      <p:sp>
        <p:nvSpPr>
          <p:cNvPr id="20889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 lIns="91599" tIns="45048" rIns="91599" bIns="45048">
            <a:normAutofit/>
          </a:bodyPr>
          <a:lstStyle/>
          <a:p>
            <a:pPr indent="0" defTabSz="966788" eaLnBrk="1" fontAlgn="auto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n-US" sz="2400" dirty="0" smtClean="0">
                <a:solidFill>
                  <a:srgbClr val="093678"/>
                </a:solidFill>
              </a:rPr>
              <a:t>Once sensitized, a respiratory sensitization reaction may occur immediately after exposure or be delayed, including:</a:t>
            </a: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93678"/>
                </a:solidFill>
              </a:rPr>
              <a:t>C</a:t>
            </a:r>
            <a:r>
              <a:rPr lang="en-US" sz="2400" dirty="0" smtClean="0">
                <a:solidFill>
                  <a:srgbClr val="093678"/>
                </a:solidFill>
              </a:rPr>
              <a:t>oughing</a:t>
            </a:r>
            <a:endParaRPr lang="en-US" sz="2400" dirty="0">
              <a:solidFill>
                <a:srgbClr val="093678"/>
              </a:solidFill>
            </a:endParaRP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93678"/>
                </a:solidFill>
              </a:rPr>
              <a:t>Shortness of breath</a:t>
            </a: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93678"/>
                </a:solidFill>
              </a:rPr>
              <a:t>W</a:t>
            </a:r>
            <a:r>
              <a:rPr lang="en-US" sz="2400" dirty="0" smtClean="0">
                <a:solidFill>
                  <a:srgbClr val="093678"/>
                </a:solidFill>
              </a:rPr>
              <a:t>heezing</a:t>
            </a:r>
            <a:endParaRPr lang="en-US" sz="2400" dirty="0">
              <a:solidFill>
                <a:srgbClr val="093678"/>
              </a:solidFill>
            </a:endParaRP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93678"/>
                </a:solidFill>
              </a:rPr>
              <a:t>Chest tightness</a:t>
            </a:r>
          </a:p>
          <a:p>
            <a:pPr marL="228600" indent="-228600" defTabSz="966788" eaLnBrk="1" fontAlgn="auto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93678"/>
                </a:solidFill>
              </a:rPr>
              <a:t>Asthma attack</a:t>
            </a:r>
          </a:p>
        </p:txBody>
      </p:sp>
      <p:pic>
        <p:nvPicPr>
          <p:cNvPr id="5" name="Picture 4" descr="coughing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9200" y="2819400"/>
            <a:ext cx="2362200" cy="2663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3" name="TextBox 1"/>
          <p:cNvSpPr txBox="1">
            <a:spLocks noChangeArrowheads="1"/>
          </p:cNvSpPr>
          <p:nvPr/>
        </p:nvSpPr>
        <p:spPr bwMode="auto">
          <a:xfrm>
            <a:off x="0" y="5638800"/>
            <a:ext cx="7165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dirty="0">
                <a:solidFill>
                  <a:srgbClr val="093678"/>
                </a:solidFill>
                <a:latin typeface="Trebuchet MS" pitchFamily="34" charset="0"/>
              </a:rPr>
              <a:t>Asthma attacks may be life-threatening.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 LP Training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Recipients xmlns="98c9955d-c5c3-4a5b-96fd-b76c909d6563" xsi:nil="true"/>
    <ReceivedTime xmlns="98c9955d-c5c3-4a5b-96fd-b76c909d6563" xsi:nil="true"/>
    <From xmlns="98c9955d-c5c3-4a5b-96fd-b76c909d65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95C998C3C55B4A96FDB76C909D6563" ma:contentTypeVersion="3" ma:contentTypeDescription="Create a new document." ma:contentTypeScope="" ma:versionID="b97bf3ce735f0cd7e574b683ef47807a">
  <xsd:schema xmlns:xsd="http://www.w3.org/2001/XMLSchema" xmlns:xs="http://www.w3.org/2001/XMLSchema" xmlns:p="http://schemas.microsoft.com/office/2006/metadata/properties" xmlns:ns2="98c9955d-c5c3-4a5b-96fd-b76c909d6563" targetNamespace="http://schemas.microsoft.com/office/2006/metadata/properties" ma:root="true" ma:fieldsID="53ec610432e2d7d00c11c71d076612a3" ns2:_="">
    <xsd:import namespace="98c9955d-c5c3-4a5b-96fd-b76c909d6563"/>
    <xsd:element name="properties">
      <xsd:complexType>
        <xsd:sequence>
          <xsd:element name="documentManagement">
            <xsd:complexType>
              <xsd:all>
                <xsd:element ref="ns2:ReceivedTime" minOccurs="0"/>
                <xsd:element ref="ns2:From" minOccurs="0"/>
                <xsd:element ref="ns2:Recipi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9955d-c5c3-4a5b-96fd-b76c909d6563" elementFormDefault="qualified">
    <xsd:import namespace="http://schemas.microsoft.com/office/2006/documentManagement/types"/>
    <xsd:import namespace="http://schemas.microsoft.com/office/infopath/2007/PartnerControls"/>
    <xsd:element name="ReceivedTime" ma:index="8" nillable="true" ma:displayName="ReceivedTime" ma:internalName="ReceivedTime">
      <xsd:simpleType>
        <xsd:restriction base="dms:DateTime"/>
      </xsd:simpleType>
    </xsd:element>
    <xsd:element name="From" ma:index="9" nillable="true" ma:displayName="From" ma:internalName="From">
      <xsd:simpleType>
        <xsd:restriction base="dms:Text"/>
      </xsd:simpleType>
    </xsd:element>
    <xsd:element name="Recipients" ma:index="10" nillable="true" ma:displayName="Recipients" ma:internalName="Recipient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605F83-0E2E-4298-A67A-18FD353A23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ECD169-09E6-4F95-94DF-D23506D57F0D}">
  <ds:schemaRefs>
    <ds:schemaRef ds:uri="http://schemas.microsoft.com/office/2006/metadata/properties"/>
    <ds:schemaRef ds:uri="98c9955d-c5c3-4a5b-96fd-b76c909d6563"/>
  </ds:schemaRefs>
</ds:datastoreItem>
</file>

<file path=customXml/itemProps3.xml><?xml version="1.0" encoding="utf-8"?>
<ds:datastoreItem xmlns:ds="http://schemas.openxmlformats.org/officeDocument/2006/customXml" ds:itemID="{FB46ADEC-653A-45D2-8E2C-55C2B26558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9955d-c5c3-4a5b-96fd-b76c909d65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 LP Training template</Template>
  <TotalTime>965</TotalTime>
  <Words>1665</Words>
  <Application>Microsoft Office PowerPoint</Application>
  <PresentationFormat>On-screen Show (4:3)</PresentationFormat>
  <Paragraphs>241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ACC LP Training template</vt:lpstr>
      <vt:lpstr>PowerPoint Presentation</vt:lpstr>
      <vt:lpstr>Grant Provided by the Occupational Safety and Health Administration (OSHA), U.S. Department of Labor (DOL)</vt:lpstr>
      <vt:lpstr>Welcome to Unit 5</vt:lpstr>
      <vt:lpstr>A-side (Iso) Exposure Effects - Eyes</vt:lpstr>
      <vt:lpstr>A-side (Iso) Exposure Effects - Skin</vt:lpstr>
      <vt:lpstr>A-side (Iso) Exposure- Short-term Respiratory Effects</vt:lpstr>
      <vt:lpstr>A-side (Iso) Exposure – Long-term Respiratory Effects</vt:lpstr>
      <vt:lpstr> A-side (Iso) Exposure - Sensitization</vt:lpstr>
      <vt:lpstr>A-side (Iso) Exposure- Sensitization Symptoms</vt:lpstr>
      <vt:lpstr>Sensitization</vt:lpstr>
      <vt:lpstr> A-side (Iso) Exposure - Sensitization</vt:lpstr>
      <vt:lpstr>Possible Causes of  A-side (Iso) Sensitization</vt:lpstr>
      <vt:lpstr>Consequences of Sensitization</vt:lpstr>
      <vt:lpstr>Unit 5 Summary</vt:lpstr>
      <vt:lpstr>Unit 5 Review</vt:lpstr>
      <vt:lpstr> Unit 5: Q1 Debrief</vt:lpstr>
      <vt:lpstr> Unit 5: Q1 Debrief</vt:lpstr>
      <vt:lpstr> Unit 5: Q2 Debrief</vt:lpstr>
      <vt:lpstr> Unit 5: Q2 Debrief</vt:lpstr>
      <vt:lpstr> Unit 5: Q3 Debrief</vt:lpstr>
      <vt:lpstr> Unit 5: Q3 Debrief</vt:lpstr>
      <vt:lpstr> Unit 5: Q4 Debrief </vt:lpstr>
      <vt:lpstr> Unit 5: Q4 Debrief </vt:lpstr>
      <vt:lpstr>Unit 5 Completed</vt:lpstr>
    </vt:vector>
  </TitlesOfParts>
  <Company>American Chemistry Counsil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N. Candelori</dc:creator>
  <cp:lastModifiedBy>Vosburgh, Linda - OSHA</cp:lastModifiedBy>
  <cp:revision>239</cp:revision>
  <cp:lastPrinted>2010-12-07T20:26:44Z</cp:lastPrinted>
  <dcterms:created xsi:type="dcterms:W3CDTF">2009-05-01T16:26:42Z</dcterms:created>
  <dcterms:modified xsi:type="dcterms:W3CDTF">2014-02-18T17:05:15Z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>Jude Philipps</vt:lpwstr>
  </property>
  <property fmtid="{D5CDD505-2E9C-101B-9397-08002B2CF9AE}" pid="4" name="Status">
    <vt:lpwstr>Final</vt:lpwstr>
  </property>
  <property fmtid="{D5CDD505-2E9C-101B-9397-08002B2CF9AE}" pid="5" name="ContentTypeId">
    <vt:lpwstr>0x0101005D95C998C3C55B4A96FDB76C909D6563</vt:lpwstr>
  </property>
</Properties>
</file>