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855" r:id="rId4"/>
    <p:sldMasterId id="2147483968" r:id="rId5"/>
  </p:sldMasterIdLst>
  <p:notesMasterIdLst>
    <p:notesMasterId r:id="rId28"/>
  </p:notesMasterIdLst>
  <p:handoutMasterIdLst>
    <p:handoutMasterId r:id="rId29"/>
  </p:handoutMasterIdLst>
  <p:sldIdLst>
    <p:sldId id="627" r:id="rId6"/>
    <p:sldId id="635" r:id="rId7"/>
    <p:sldId id="622" r:id="rId8"/>
    <p:sldId id="348" r:id="rId9"/>
    <p:sldId id="367" r:id="rId10"/>
    <p:sldId id="603" r:id="rId11"/>
    <p:sldId id="619" r:id="rId12"/>
    <p:sldId id="351" r:id="rId13"/>
    <p:sldId id="612" r:id="rId14"/>
    <p:sldId id="613" r:id="rId15"/>
    <p:sldId id="614" r:id="rId16"/>
    <p:sldId id="615" r:id="rId17"/>
    <p:sldId id="616" r:id="rId18"/>
    <p:sldId id="461" r:id="rId19"/>
    <p:sldId id="628" r:id="rId20"/>
    <p:sldId id="629" r:id="rId21"/>
    <p:sldId id="630" r:id="rId22"/>
    <p:sldId id="631" r:id="rId23"/>
    <p:sldId id="632" r:id="rId24"/>
    <p:sldId id="633" r:id="rId25"/>
    <p:sldId id="634" r:id="rId26"/>
    <p:sldId id="589" r:id="rId27"/>
  </p:sldIdLst>
  <p:sldSz cx="9144000" cy="6858000" type="screen4x3"/>
  <p:notesSz cx="7010400" cy="92964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aniel" initials="D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3678"/>
    <a:srgbClr val="996600"/>
    <a:srgbClr val="094FC8"/>
    <a:srgbClr val="6384AD"/>
    <a:srgbClr val="FFAD42"/>
    <a:srgbClr val="000000"/>
    <a:srgbClr val="10317B"/>
    <a:srgbClr val="CE1029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433" autoAdjust="0"/>
    <p:restoredTop sz="77289" autoAdjust="0"/>
  </p:normalViewPr>
  <p:slideViewPr>
    <p:cSldViewPr snapToGrid="0">
      <p:cViewPr>
        <p:scale>
          <a:sx n="67" d="100"/>
          <a:sy n="67" d="100"/>
        </p:scale>
        <p:origin x="-1944" y="-108"/>
      </p:cViewPr>
      <p:guideLst>
        <p:guide orient="horz" pos="665"/>
        <p:guide orient="horz" pos="1109"/>
        <p:guide orient="horz" pos="2160"/>
        <p:guide orient="horz" pos="4007"/>
        <p:guide pos="700"/>
        <p:guide pos="2875"/>
        <p:guide pos="876"/>
        <p:guide pos="36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3" d="100"/>
        <a:sy n="43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1404" y="136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647506-B2B2-4EAD-BB61-4D27982439A2}" type="doc">
      <dgm:prSet loTypeId="urn:microsoft.com/office/officeart/2005/8/layout/hProcess9" loCatId="process" qsTypeId="urn:microsoft.com/office/officeart/2005/8/quickstyle/simple1#2" qsCatId="simple" csTypeId="urn:microsoft.com/office/officeart/2005/8/colors/accent2_2" csCatId="accent2" phldr="1"/>
      <dgm:spPr/>
    </dgm:pt>
    <dgm:pt modelId="{684E3003-B184-4E66-A959-5A028427ABDF}">
      <dgm:prSet phldrT="[Text]"/>
      <dgm:spPr>
        <a:solidFill>
          <a:srgbClr val="093678"/>
        </a:solidFill>
      </dgm:spPr>
      <dgm:t>
        <a:bodyPr/>
        <a:lstStyle/>
        <a:p>
          <a:r>
            <a:rPr lang="en-US" dirty="0" smtClean="0"/>
            <a:t>Knowledge</a:t>
          </a:r>
          <a:endParaRPr lang="en-US" dirty="0"/>
        </a:p>
      </dgm:t>
    </dgm:pt>
    <dgm:pt modelId="{2B74CC15-2454-44DC-AE48-F658979D16F4}" type="parTrans" cxnId="{84C29B3D-800C-476A-B787-4E7549119B04}">
      <dgm:prSet/>
      <dgm:spPr/>
      <dgm:t>
        <a:bodyPr/>
        <a:lstStyle/>
        <a:p>
          <a:endParaRPr lang="en-US"/>
        </a:p>
      </dgm:t>
    </dgm:pt>
    <dgm:pt modelId="{C9F7111F-CC73-48D7-BCED-996743A49D47}" type="sibTrans" cxnId="{84C29B3D-800C-476A-B787-4E7549119B04}">
      <dgm:prSet/>
      <dgm:spPr/>
      <dgm:t>
        <a:bodyPr/>
        <a:lstStyle/>
        <a:p>
          <a:endParaRPr lang="en-US"/>
        </a:p>
      </dgm:t>
    </dgm:pt>
    <dgm:pt modelId="{5025C9B6-8B28-4C0E-945C-C733E3E189A2}">
      <dgm:prSet phldrT="[Text]"/>
      <dgm:spPr>
        <a:solidFill>
          <a:srgbClr val="093678"/>
        </a:solidFill>
      </dgm:spPr>
      <dgm:t>
        <a:bodyPr/>
        <a:lstStyle/>
        <a:p>
          <a:r>
            <a:rPr lang="en-US" dirty="0" smtClean="0"/>
            <a:t>Into</a:t>
          </a:r>
          <a:endParaRPr lang="en-US" dirty="0"/>
        </a:p>
      </dgm:t>
    </dgm:pt>
    <dgm:pt modelId="{939DE8E9-C817-4085-ABB3-1A35573AD32E}" type="parTrans" cxnId="{598C8A68-0259-4DD7-9C54-D2F1E6BDD7FB}">
      <dgm:prSet/>
      <dgm:spPr/>
      <dgm:t>
        <a:bodyPr/>
        <a:lstStyle/>
        <a:p>
          <a:endParaRPr lang="en-US"/>
        </a:p>
      </dgm:t>
    </dgm:pt>
    <dgm:pt modelId="{AB099C59-D2D3-417B-940A-740CFE3305CD}" type="sibTrans" cxnId="{598C8A68-0259-4DD7-9C54-D2F1E6BDD7FB}">
      <dgm:prSet/>
      <dgm:spPr/>
      <dgm:t>
        <a:bodyPr/>
        <a:lstStyle/>
        <a:p>
          <a:endParaRPr lang="en-US"/>
        </a:p>
      </dgm:t>
    </dgm:pt>
    <dgm:pt modelId="{CFCF6060-06E9-4EC1-AF27-C45558EFD2E0}">
      <dgm:prSet phldrT="[Text]"/>
      <dgm:spPr>
        <a:solidFill>
          <a:srgbClr val="093678"/>
        </a:solidFill>
      </dgm:spPr>
      <dgm:t>
        <a:bodyPr/>
        <a:lstStyle/>
        <a:p>
          <a:r>
            <a:rPr lang="en-US" dirty="0" smtClean="0"/>
            <a:t>Action</a:t>
          </a:r>
          <a:endParaRPr lang="en-US" dirty="0"/>
        </a:p>
      </dgm:t>
    </dgm:pt>
    <dgm:pt modelId="{0F23EB55-FBC4-4B19-85B0-A5EEB7E0FE7C}" type="parTrans" cxnId="{8616BFC6-7B5C-4BE1-9844-365CEEDE902B}">
      <dgm:prSet/>
      <dgm:spPr/>
      <dgm:t>
        <a:bodyPr/>
        <a:lstStyle/>
        <a:p>
          <a:endParaRPr lang="en-US"/>
        </a:p>
      </dgm:t>
    </dgm:pt>
    <dgm:pt modelId="{8919BFBC-3334-4A4D-8980-5E039BD17D71}" type="sibTrans" cxnId="{8616BFC6-7B5C-4BE1-9844-365CEEDE902B}">
      <dgm:prSet/>
      <dgm:spPr/>
      <dgm:t>
        <a:bodyPr/>
        <a:lstStyle/>
        <a:p>
          <a:endParaRPr lang="en-US"/>
        </a:p>
      </dgm:t>
    </dgm:pt>
    <dgm:pt modelId="{4D339F2D-3F39-4A10-AAED-5FA31BE3C197}" type="pres">
      <dgm:prSet presAssocID="{11647506-B2B2-4EAD-BB61-4D27982439A2}" presName="CompostProcess" presStyleCnt="0">
        <dgm:presLayoutVars>
          <dgm:dir/>
          <dgm:resizeHandles val="exact"/>
        </dgm:presLayoutVars>
      </dgm:prSet>
      <dgm:spPr/>
    </dgm:pt>
    <dgm:pt modelId="{4521D855-2662-4381-91D4-69A4875763E3}" type="pres">
      <dgm:prSet presAssocID="{11647506-B2B2-4EAD-BB61-4D27982439A2}" presName="arrow" presStyleLbl="bgShp" presStyleIdx="0" presStyleCnt="1"/>
      <dgm:spPr>
        <a:solidFill>
          <a:srgbClr val="BCD5FA"/>
        </a:solidFill>
      </dgm:spPr>
    </dgm:pt>
    <dgm:pt modelId="{F2F7C1D0-38A7-46F2-96E4-0991EBEE0CCE}" type="pres">
      <dgm:prSet presAssocID="{11647506-B2B2-4EAD-BB61-4D27982439A2}" presName="linearProcess" presStyleCnt="0"/>
      <dgm:spPr/>
    </dgm:pt>
    <dgm:pt modelId="{197C93C1-87CF-4EA5-A843-A86CF5A5925E}" type="pres">
      <dgm:prSet presAssocID="{684E3003-B184-4E66-A959-5A028427ABDF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A5E0C4-801A-429D-BD69-50A3836421C1}" type="pres">
      <dgm:prSet presAssocID="{C9F7111F-CC73-48D7-BCED-996743A49D47}" presName="sibTrans" presStyleCnt="0"/>
      <dgm:spPr/>
    </dgm:pt>
    <dgm:pt modelId="{6EC47406-4DCB-44AC-A79C-285B21A34063}" type="pres">
      <dgm:prSet presAssocID="{5025C9B6-8B28-4C0E-945C-C733E3E189A2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56EA29-4CF4-427A-AB9B-BF6D46CC635B}" type="pres">
      <dgm:prSet presAssocID="{AB099C59-D2D3-417B-940A-740CFE3305CD}" presName="sibTrans" presStyleCnt="0"/>
      <dgm:spPr/>
    </dgm:pt>
    <dgm:pt modelId="{6AC2D80E-6CCF-476A-ACAE-BD7CEBC6EA53}" type="pres">
      <dgm:prSet presAssocID="{CFCF6060-06E9-4EC1-AF27-C45558EFD2E0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E5AD662-4624-400A-AA42-0F5CB5A91250}" type="presOf" srcId="{CFCF6060-06E9-4EC1-AF27-C45558EFD2E0}" destId="{6AC2D80E-6CCF-476A-ACAE-BD7CEBC6EA53}" srcOrd="0" destOrd="0" presId="urn:microsoft.com/office/officeart/2005/8/layout/hProcess9"/>
    <dgm:cxn modelId="{8616BFC6-7B5C-4BE1-9844-365CEEDE902B}" srcId="{11647506-B2B2-4EAD-BB61-4D27982439A2}" destId="{CFCF6060-06E9-4EC1-AF27-C45558EFD2E0}" srcOrd="2" destOrd="0" parTransId="{0F23EB55-FBC4-4B19-85B0-A5EEB7E0FE7C}" sibTransId="{8919BFBC-3334-4A4D-8980-5E039BD17D71}"/>
    <dgm:cxn modelId="{78CAD578-638B-4B3F-A14C-7D1E4FBF1673}" type="presOf" srcId="{11647506-B2B2-4EAD-BB61-4D27982439A2}" destId="{4D339F2D-3F39-4A10-AAED-5FA31BE3C197}" srcOrd="0" destOrd="0" presId="urn:microsoft.com/office/officeart/2005/8/layout/hProcess9"/>
    <dgm:cxn modelId="{9CF87BBB-A342-4BD6-B807-8612A667CB1F}" type="presOf" srcId="{684E3003-B184-4E66-A959-5A028427ABDF}" destId="{197C93C1-87CF-4EA5-A843-A86CF5A5925E}" srcOrd="0" destOrd="0" presId="urn:microsoft.com/office/officeart/2005/8/layout/hProcess9"/>
    <dgm:cxn modelId="{73DAE01D-9237-4833-992E-7DC9454776CA}" type="presOf" srcId="{5025C9B6-8B28-4C0E-945C-C733E3E189A2}" destId="{6EC47406-4DCB-44AC-A79C-285B21A34063}" srcOrd="0" destOrd="0" presId="urn:microsoft.com/office/officeart/2005/8/layout/hProcess9"/>
    <dgm:cxn modelId="{84C29B3D-800C-476A-B787-4E7549119B04}" srcId="{11647506-B2B2-4EAD-BB61-4D27982439A2}" destId="{684E3003-B184-4E66-A959-5A028427ABDF}" srcOrd="0" destOrd="0" parTransId="{2B74CC15-2454-44DC-AE48-F658979D16F4}" sibTransId="{C9F7111F-CC73-48D7-BCED-996743A49D47}"/>
    <dgm:cxn modelId="{598C8A68-0259-4DD7-9C54-D2F1E6BDD7FB}" srcId="{11647506-B2B2-4EAD-BB61-4D27982439A2}" destId="{5025C9B6-8B28-4C0E-945C-C733E3E189A2}" srcOrd="1" destOrd="0" parTransId="{939DE8E9-C817-4085-ABB3-1A35573AD32E}" sibTransId="{AB099C59-D2D3-417B-940A-740CFE3305CD}"/>
    <dgm:cxn modelId="{5155B306-6A89-421C-AAEE-F2E9C702262B}" type="presParOf" srcId="{4D339F2D-3F39-4A10-AAED-5FA31BE3C197}" destId="{4521D855-2662-4381-91D4-69A4875763E3}" srcOrd="0" destOrd="0" presId="urn:microsoft.com/office/officeart/2005/8/layout/hProcess9"/>
    <dgm:cxn modelId="{154302D7-4A4A-4DD3-8A6B-F957930F3358}" type="presParOf" srcId="{4D339F2D-3F39-4A10-AAED-5FA31BE3C197}" destId="{F2F7C1D0-38A7-46F2-96E4-0991EBEE0CCE}" srcOrd="1" destOrd="0" presId="urn:microsoft.com/office/officeart/2005/8/layout/hProcess9"/>
    <dgm:cxn modelId="{9180BA32-523C-41F7-A4E4-63CE0B2E2CB6}" type="presParOf" srcId="{F2F7C1D0-38A7-46F2-96E4-0991EBEE0CCE}" destId="{197C93C1-87CF-4EA5-A843-A86CF5A5925E}" srcOrd="0" destOrd="0" presId="urn:microsoft.com/office/officeart/2005/8/layout/hProcess9"/>
    <dgm:cxn modelId="{843CAC9A-81E5-4993-B6D9-F18E8C56A970}" type="presParOf" srcId="{F2F7C1D0-38A7-46F2-96E4-0991EBEE0CCE}" destId="{52A5E0C4-801A-429D-BD69-50A3836421C1}" srcOrd="1" destOrd="0" presId="urn:microsoft.com/office/officeart/2005/8/layout/hProcess9"/>
    <dgm:cxn modelId="{542A5078-E342-48E6-A2CC-B19DE9875264}" type="presParOf" srcId="{F2F7C1D0-38A7-46F2-96E4-0991EBEE0CCE}" destId="{6EC47406-4DCB-44AC-A79C-285B21A34063}" srcOrd="2" destOrd="0" presId="urn:microsoft.com/office/officeart/2005/8/layout/hProcess9"/>
    <dgm:cxn modelId="{D11DCAE4-8FAD-48FC-8D60-47402E04B666}" type="presParOf" srcId="{F2F7C1D0-38A7-46F2-96E4-0991EBEE0CCE}" destId="{E656EA29-4CF4-427A-AB9B-BF6D46CC635B}" srcOrd="3" destOrd="0" presId="urn:microsoft.com/office/officeart/2005/8/layout/hProcess9"/>
    <dgm:cxn modelId="{9DF279A6-D34C-4C96-A287-FE2E04F95BA5}" type="presParOf" srcId="{F2F7C1D0-38A7-46F2-96E4-0991EBEE0CCE}" destId="{6AC2D80E-6CCF-476A-ACAE-BD7CEBC6EA53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21D855-2662-4381-91D4-69A4875763E3}">
      <dsp:nvSpPr>
        <dsp:cNvPr id="0" name=""/>
        <dsp:cNvSpPr/>
      </dsp:nvSpPr>
      <dsp:spPr>
        <a:xfrm>
          <a:off x="457199" y="0"/>
          <a:ext cx="5181600" cy="4064000"/>
        </a:xfrm>
        <a:prstGeom prst="rightArrow">
          <a:avLst/>
        </a:prstGeom>
        <a:solidFill>
          <a:srgbClr val="BCD5FA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7C93C1-87CF-4EA5-A843-A86CF5A5925E}">
      <dsp:nvSpPr>
        <dsp:cNvPr id="0" name=""/>
        <dsp:cNvSpPr/>
      </dsp:nvSpPr>
      <dsp:spPr>
        <a:xfrm>
          <a:off x="1632" y="1219199"/>
          <a:ext cx="1940523" cy="1625600"/>
        </a:xfrm>
        <a:prstGeom prst="roundRect">
          <a:avLst/>
        </a:prstGeom>
        <a:solidFill>
          <a:srgbClr val="09367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Knowledge</a:t>
          </a:r>
          <a:endParaRPr lang="en-US" sz="2700" kern="1200" dirty="0"/>
        </a:p>
      </dsp:txBody>
      <dsp:txXfrm>
        <a:off x="80987" y="1298554"/>
        <a:ext cx="1781813" cy="1466890"/>
      </dsp:txXfrm>
    </dsp:sp>
    <dsp:sp modelId="{6EC47406-4DCB-44AC-A79C-285B21A34063}">
      <dsp:nvSpPr>
        <dsp:cNvPr id="0" name=""/>
        <dsp:cNvSpPr/>
      </dsp:nvSpPr>
      <dsp:spPr>
        <a:xfrm>
          <a:off x="2077738" y="1219199"/>
          <a:ext cx="1940523" cy="1625600"/>
        </a:xfrm>
        <a:prstGeom prst="roundRect">
          <a:avLst/>
        </a:prstGeom>
        <a:solidFill>
          <a:srgbClr val="09367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Into</a:t>
          </a:r>
          <a:endParaRPr lang="en-US" sz="2700" kern="1200" dirty="0"/>
        </a:p>
      </dsp:txBody>
      <dsp:txXfrm>
        <a:off x="2157093" y="1298554"/>
        <a:ext cx="1781813" cy="1466890"/>
      </dsp:txXfrm>
    </dsp:sp>
    <dsp:sp modelId="{6AC2D80E-6CCF-476A-ACAE-BD7CEBC6EA53}">
      <dsp:nvSpPr>
        <dsp:cNvPr id="0" name=""/>
        <dsp:cNvSpPr/>
      </dsp:nvSpPr>
      <dsp:spPr>
        <a:xfrm>
          <a:off x="4153844" y="1219199"/>
          <a:ext cx="1940523" cy="1625600"/>
        </a:xfrm>
        <a:prstGeom prst="roundRect">
          <a:avLst/>
        </a:prstGeom>
        <a:solidFill>
          <a:srgbClr val="09367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Action</a:t>
          </a:r>
          <a:endParaRPr lang="en-US" sz="2700" kern="1200" dirty="0"/>
        </a:p>
      </dsp:txBody>
      <dsp:txXfrm>
        <a:off x="4233199" y="1298554"/>
        <a:ext cx="1781813" cy="14668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68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600" tIns="45800" rIns="91600" bIns="45800" numCol="1" anchor="t" anchorCtr="0" compatLnSpc="1">
            <a:prstTxWarp prst="textNoShape">
              <a:avLst/>
            </a:prstTxWarp>
          </a:bodyPr>
          <a:lstStyle>
            <a:lvl1pPr algn="l" defTabSz="913391" eaLnBrk="0" hangingPunct="0">
              <a:defRPr sz="1200" b="0">
                <a:latin typeface="Times" pitchFamily="18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232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68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600" tIns="45800" rIns="91600" bIns="45800" numCol="1" anchor="t" anchorCtr="0" compatLnSpc="1">
            <a:prstTxWarp prst="textNoShape">
              <a:avLst/>
            </a:prstTxWarp>
          </a:bodyPr>
          <a:lstStyle>
            <a:lvl1pPr algn="r" defTabSz="913391" eaLnBrk="0" hangingPunct="0">
              <a:defRPr sz="1200" b="0">
                <a:latin typeface="Times" pitchFamily="18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232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68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600" tIns="45800" rIns="91600" bIns="45800" numCol="1" anchor="b" anchorCtr="0" compatLnSpc="1">
            <a:prstTxWarp prst="textNoShape">
              <a:avLst/>
            </a:prstTxWarp>
          </a:bodyPr>
          <a:lstStyle>
            <a:lvl1pPr algn="l" defTabSz="913391" eaLnBrk="0" hangingPunct="0">
              <a:defRPr sz="1200" b="0">
                <a:latin typeface="Times" pitchFamily="18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232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29675"/>
            <a:ext cx="30368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600" tIns="45800" rIns="91600" bIns="45800" numCol="1" anchor="b" anchorCtr="0" compatLnSpc="1">
            <a:prstTxWarp prst="textNoShape">
              <a:avLst/>
            </a:prstTxWarp>
          </a:bodyPr>
          <a:lstStyle>
            <a:lvl1pPr algn="r" defTabSz="913391" eaLnBrk="0" hangingPunct="0">
              <a:defRPr sz="1200" b="0">
                <a:latin typeface="Times" pitchFamily="18" charset="0"/>
                <a:cs typeface="+mn-cs"/>
              </a:defRPr>
            </a:lvl1pPr>
          </a:lstStyle>
          <a:p>
            <a:pPr>
              <a:defRPr/>
            </a:pPr>
            <a:fld id="{B65979B2-C2A8-4ABF-9F11-EC0D3CBFE21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3387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80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8607" tIns="49303" rIns="98607" bIns="49303" numCol="1" anchor="t" anchorCtr="0" compatLnSpc="1">
            <a:prstTxWarp prst="textNoShape">
              <a:avLst/>
            </a:prstTxWarp>
          </a:bodyPr>
          <a:lstStyle>
            <a:lvl1pPr algn="l" defTabSz="985299" eaLnBrk="0" hangingPunct="0">
              <a:defRPr sz="1300" b="0">
                <a:latin typeface="Times" pitchFamily="18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7638" y="0"/>
            <a:ext cx="3049587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8607" tIns="49303" rIns="98607" bIns="49303" numCol="1" anchor="t" anchorCtr="0" compatLnSpc="1">
            <a:prstTxWarp prst="textNoShape">
              <a:avLst/>
            </a:prstTxWarp>
          </a:bodyPr>
          <a:lstStyle>
            <a:lvl1pPr algn="r" defTabSz="985299" eaLnBrk="0" hangingPunct="0">
              <a:defRPr sz="1300" b="0">
                <a:latin typeface="Times" pitchFamily="18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09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8088" y="736600"/>
            <a:ext cx="4591050" cy="34448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427538"/>
            <a:ext cx="5194300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8607" tIns="49303" rIns="98607" bIns="4930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Mastertextformat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53488"/>
            <a:ext cx="3048000" cy="41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8607" tIns="49303" rIns="98607" bIns="49303" numCol="1" anchor="b" anchorCtr="0" compatLnSpc="1">
            <a:prstTxWarp prst="textNoShape">
              <a:avLst/>
            </a:prstTxWarp>
          </a:bodyPr>
          <a:lstStyle>
            <a:lvl1pPr algn="l" defTabSz="985299" eaLnBrk="0" hangingPunct="0">
              <a:defRPr sz="1300" b="0">
                <a:latin typeface="Times" pitchFamily="18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7638" y="8853488"/>
            <a:ext cx="3049587" cy="41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8607" tIns="49303" rIns="98607" bIns="49303" numCol="1" anchor="b" anchorCtr="0" compatLnSpc="1">
            <a:prstTxWarp prst="textNoShape">
              <a:avLst/>
            </a:prstTxWarp>
          </a:bodyPr>
          <a:lstStyle>
            <a:lvl1pPr algn="r" defTabSz="985299" eaLnBrk="0" hangingPunct="0">
              <a:defRPr sz="1300" b="0">
                <a:latin typeface="Times" pitchFamily="18" charset="0"/>
                <a:cs typeface="+mn-cs"/>
              </a:defRPr>
            </a:lvl1pPr>
          </a:lstStyle>
          <a:p>
            <a:pPr>
              <a:defRPr/>
            </a:pPr>
            <a:fld id="{54A8C9F9-8090-436F-AF83-A05243368D3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358580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03C202-3B7B-C946-B25B-6673C6995B73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881063" eaLnBrk="1" hangingPunct="1">
              <a:lnSpc>
                <a:spcPct val="90000"/>
              </a:lnSpc>
            </a:pPr>
            <a:r>
              <a:rPr lang="en-US" dirty="0" smtClean="0">
                <a:latin typeface="Calibri" pitchFamily="34" charset="0"/>
              </a:rPr>
              <a:t>Narration:</a:t>
            </a:r>
          </a:p>
          <a:p>
            <a:pPr defTabSz="881063" eaLnBrk="1" hangingPunct="1">
              <a:lnSpc>
                <a:spcPct val="90000"/>
              </a:lnSpc>
            </a:pPr>
            <a:r>
              <a:rPr lang="en-US" dirty="0" smtClean="0">
                <a:latin typeface="Calibri" pitchFamily="34" charset="0"/>
              </a:rPr>
              <a:t>The </a:t>
            </a:r>
            <a:r>
              <a:rPr lang="en-US" i="1" dirty="0" smtClean="0">
                <a:latin typeface="Calibri" pitchFamily="34" charset="0"/>
              </a:rPr>
              <a:t>blowing agent</a:t>
            </a:r>
            <a:r>
              <a:rPr lang="en-US" dirty="0" smtClean="0">
                <a:latin typeface="Calibri" pitchFamily="34" charset="0"/>
              </a:rPr>
              <a:t> in the B-side makes the foam expand by making tiny bubbles, or cells, in the foam.  </a:t>
            </a: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84250"/>
            <a:fld id="{E9C772EC-3473-48E5-8C10-A7DE7E6F856E}" type="slidenum">
              <a:rPr lang="de-DE" smtClean="0">
                <a:cs typeface="Arial" pitchFamily="34" charset="0"/>
              </a:rPr>
              <a:pPr defTabSz="984250"/>
              <a:t>10</a:t>
            </a:fld>
            <a:endParaRPr lang="de-DE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Calibri" pitchFamily="34" charset="0"/>
              </a:rPr>
              <a:t>Narration:</a:t>
            </a:r>
          </a:p>
          <a:p>
            <a:pPr eaLnBrk="1" hangingPunct="1">
              <a:lnSpc>
                <a:spcPct val="90000"/>
              </a:lnSpc>
            </a:pPr>
            <a:r>
              <a:rPr lang="en-US" i="1" dirty="0" smtClean="0">
                <a:latin typeface="Calibri" pitchFamily="34" charset="0"/>
              </a:rPr>
              <a:t>Flame</a:t>
            </a:r>
            <a:r>
              <a:rPr lang="en-US" i="1" baseline="0" dirty="0" smtClean="0">
                <a:latin typeface="Calibri" pitchFamily="34" charset="0"/>
              </a:rPr>
              <a:t> </a:t>
            </a:r>
            <a:r>
              <a:rPr lang="en-US" i="1" dirty="0" smtClean="0">
                <a:latin typeface="Calibri" pitchFamily="34" charset="0"/>
              </a:rPr>
              <a:t>retardants </a:t>
            </a:r>
            <a:r>
              <a:rPr lang="en-US" dirty="0" smtClean="0">
                <a:latin typeface="Calibri" pitchFamily="34" charset="0"/>
              </a:rPr>
              <a:t>in the B-side affect how the finished, fully reacted foam resists combustion.</a:t>
            </a: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84250"/>
            <a:fld id="{4E541D8C-A28A-464C-89FA-F7A82C2F2D70}" type="slidenum">
              <a:rPr lang="de-DE" smtClean="0">
                <a:cs typeface="Arial" pitchFamily="34" charset="0"/>
              </a:rPr>
              <a:pPr defTabSz="984250"/>
              <a:t>11</a:t>
            </a:fld>
            <a:endParaRPr lang="de-DE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Calibri" pitchFamily="34" charset="0"/>
              </a:rPr>
              <a:t>Narration:</a:t>
            </a:r>
          </a:p>
          <a:p>
            <a:pPr eaLnBrk="1" hangingPunct="1">
              <a:lnSpc>
                <a:spcPct val="90000"/>
              </a:lnSpc>
            </a:pPr>
            <a:r>
              <a:rPr lang="en-US" sz="1200" i="0" dirty="0" smtClean="0">
                <a:latin typeface="Trebuchet MS" pitchFamily="34" charset="0"/>
                <a:ea typeface="Trebuchet MS" pitchFamily="34" charset="0"/>
                <a:cs typeface="Trebuchet MS" pitchFamily="34" charset="0"/>
              </a:rPr>
              <a:t>And </a:t>
            </a:r>
            <a:r>
              <a:rPr lang="en-US" sz="1200" i="1" dirty="0" smtClean="0">
                <a:latin typeface="Trebuchet MS" pitchFamily="34" charset="0"/>
                <a:ea typeface="Trebuchet MS" pitchFamily="34" charset="0"/>
                <a:cs typeface="Trebuchet MS" pitchFamily="34" charset="0"/>
              </a:rPr>
              <a:t>surfactants </a:t>
            </a:r>
            <a:r>
              <a:rPr lang="en-US" sz="1200" dirty="0" smtClean="0">
                <a:latin typeface="Trebuchet MS" pitchFamily="34" charset="0"/>
                <a:ea typeface="Trebuchet MS" pitchFamily="34" charset="0"/>
                <a:cs typeface="Trebuchet MS" pitchFamily="34" charset="0"/>
              </a:rPr>
              <a:t>help the foam cells form and stabilize</a:t>
            </a:r>
            <a:r>
              <a:rPr lang="en-US" sz="1200" baseline="0" dirty="0" smtClean="0">
                <a:latin typeface="Trebuchet MS" pitchFamily="34" charset="0"/>
                <a:ea typeface="Trebuchet MS" pitchFamily="34" charset="0"/>
                <a:cs typeface="Trebuchet MS" pitchFamily="34" charset="0"/>
              </a:rPr>
              <a:t> </a:t>
            </a:r>
            <a:r>
              <a:rPr lang="en-US" sz="1200" dirty="0" smtClean="0">
                <a:latin typeface="Trebuchet MS" pitchFamily="34" charset="0"/>
                <a:ea typeface="Trebuchet MS" pitchFamily="34" charset="0"/>
                <a:cs typeface="Trebuchet MS" pitchFamily="34" charset="0"/>
              </a:rPr>
              <a:t>the cell structure.</a:t>
            </a:r>
            <a:endParaRPr lang="en-US" dirty="0" smtClean="0">
              <a:latin typeface="Calibri" pitchFamily="34" charset="0"/>
            </a:endParaRP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84250"/>
            <a:fld id="{546C2E21-429E-4E74-96F5-8E0469734DCD}" type="slidenum">
              <a:rPr lang="de-DE" smtClean="0">
                <a:cs typeface="Arial" pitchFamily="34" charset="0"/>
              </a:rPr>
              <a:pPr defTabSz="984250"/>
              <a:t>12</a:t>
            </a:fld>
            <a:endParaRPr lang="de-DE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Calibri" pitchFamily="34" charset="0"/>
              </a:rPr>
              <a:t>Narration: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Calibri" pitchFamily="34" charset="0"/>
              </a:rPr>
              <a:t>The B-side or polyol blend may be milky white to amber or dark brown, unless colors have been added.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Calibri" pitchFamily="34" charset="0"/>
              </a:rPr>
              <a:t>The B-side may have a mild ammonia-like odor.</a:t>
            </a:r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84250"/>
            <a:fld id="{F67754F8-EA78-45ED-91EA-AE4A765DD196}" type="slidenum">
              <a:rPr lang="de-DE" smtClean="0">
                <a:cs typeface="Arial" pitchFamily="34" charset="0"/>
              </a:rPr>
              <a:pPr defTabSz="984250"/>
              <a:t>13</a:t>
            </a:fld>
            <a:endParaRPr lang="de-DE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84250"/>
            <a:fld id="{C51FA11D-F1A5-458D-A9EA-6050783D4709}" type="slidenum">
              <a:rPr lang="de-DE" smtClean="0">
                <a:cs typeface="Arial" pitchFamily="34" charset="0"/>
              </a:rPr>
              <a:pPr defTabSz="984250"/>
              <a:t>14</a:t>
            </a:fld>
            <a:endParaRPr lang="de-DE" smtClean="0">
              <a:cs typeface="Arial" pitchFamily="34" charset="0"/>
            </a:endParaRPr>
          </a:p>
        </p:txBody>
      </p:sp>
      <p:sp>
        <p:nvSpPr>
          <p:cNvPr id="54276" name="Notes Placeholder 4"/>
          <p:cNvSpPr>
            <a:spLocks noGrp="1"/>
          </p:cNvSpPr>
          <p:nvPr/>
        </p:nvSpPr>
        <p:spPr bwMode="auto">
          <a:xfrm>
            <a:off x="906463" y="4427538"/>
            <a:ext cx="5194300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8607" tIns="49303" rIns="98607" bIns="49303"/>
          <a:lstStyle/>
          <a:p>
            <a:pPr eaLnBrk="0" hangingPunct="0">
              <a:spcBef>
                <a:spcPct val="30000"/>
              </a:spcBef>
            </a:pPr>
            <a:endParaRPr lang="en-US" sz="1200" b="0" dirty="0">
              <a:latin typeface="Times" pitchFamily="18" charset="0"/>
            </a:endParaRPr>
          </a:p>
        </p:txBody>
      </p:sp>
      <p:sp>
        <p:nvSpPr>
          <p:cNvPr id="82949" name="Notes Placeholder 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latin typeface="+mn-lt"/>
              </a:rPr>
              <a:t>Narration: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latin typeface="+mn-lt"/>
                <a:cs typeface="Sakkal Majalla" pitchFamily="2" charset="-78"/>
              </a:rPr>
              <a:t>In </a:t>
            </a:r>
            <a:r>
              <a:rPr lang="en-US" dirty="0">
                <a:latin typeface="+mn-lt"/>
                <a:cs typeface="Sakkal Majalla" pitchFamily="2" charset="-78"/>
              </a:rPr>
              <a:t>this </a:t>
            </a:r>
            <a:r>
              <a:rPr lang="en-US" dirty="0" smtClean="0">
                <a:latin typeface="+mn-lt"/>
                <a:cs typeface="Sakkal Majalla" pitchFamily="2" charset="-78"/>
              </a:rPr>
              <a:t>unit, </a:t>
            </a:r>
            <a:r>
              <a:rPr lang="en-US" dirty="0">
                <a:latin typeface="+mn-lt"/>
                <a:cs typeface="Sakkal Majalla" pitchFamily="2" charset="-78"/>
              </a:rPr>
              <a:t>you learned about: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dirty="0">
                <a:latin typeface="+mn-lt"/>
                <a:cs typeface="Sakkal Majalla" pitchFamily="2" charset="-78"/>
              </a:rPr>
              <a:t> </a:t>
            </a:r>
            <a:r>
              <a:rPr lang="en-US" dirty="0" smtClean="0">
                <a:latin typeface="+mn-lt"/>
                <a:cs typeface="Sakkal Majalla" pitchFamily="2" charset="-78"/>
              </a:rPr>
              <a:t>Two-component low pressure spray </a:t>
            </a:r>
            <a:r>
              <a:rPr lang="en-US" dirty="0">
                <a:latin typeface="+mn-lt"/>
                <a:cs typeface="Sakkal Majalla" pitchFamily="2" charset="-78"/>
              </a:rPr>
              <a:t>polyurethane foam </a:t>
            </a:r>
            <a:r>
              <a:rPr lang="en-US" dirty="0" smtClean="0">
                <a:latin typeface="+mn-lt"/>
                <a:cs typeface="Sakkal Majalla" pitchFamily="2" charset="-78"/>
              </a:rPr>
              <a:t>chemical ingredients</a:t>
            </a:r>
            <a:endParaRPr lang="en-US" dirty="0">
              <a:latin typeface="+mn-lt"/>
              <a:cs typeface="Sakkal Majalla" pitchFamily="2" charset="-78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dirty="0">
                <a:latin typeface="+mn-lt"/>
                <a:cs typeface="Sakkal Majalla" pitchFamily="2" charset="-78"/>
              </a:rPr>
              <a:t> </a:t>
            </a:r>
            <a:r>
              <a:rPr lang="en-US" dirty="0" smtClean="0">
                <a:latin typeface="+mn-lt"/>
                <a:cs typeface="Sakkal Majalla" pitchFamily="2" charset="-78"/>
              </a:rPr>
              <a:t>And</a:t>
            </a:r>
            <a:r>
              <a:rPr lang="en-US" baseline="0" dirty="0" smtClean="0">
                <a:latin typeface="+mn-lt"/>
                <a:cs typeface="Sakkal Majalla" pitchFamily="2" charset="-78"/>
              </a:rPr>
              <a:t> the p</a:t>
            </a:r>
            <a:r>
              <a:rPr lang="en-US" dirty="0" smtClean="0">
                <a:latin typeface="+mn-lt"/>
                <a:cs typeface="Sakkal Majalla" pitchFamily="2" charset="-78"/>
              </a:rPr>
              <a:t>hysical </a:t>
            </a:r>
            <a:r>
              <a:rPr lang="en-US" dirty="0">
                <a:latin typeface="+mn-lt"/>
                <a:cs typeface="Sakkal Majalla" pitchFamily="2" charset="-78"/>
              </a:rPr>
              <a:t>and chemical properties of </a:t>
            </a:r>
            <a:r>
              <a:rPr lang="en-US" dirty="0" smtClean="0">
                <a:latin typeface="+mn-lt"/>
                <a:cs typeface="Sakkal Majalla" pitchFamily="2" charset="-78"/>
              </a:rPr>
              <a:t>SPF</a:t>
            </a:r>
            <a:endParaRPr lang="en-US" dirty="0">
              <a:latin typeface="+mn-lt"/>
              <a:cs typeface="Sakkal Majalla" pitchFamily="2" charset="-7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defRPr/>
            </a:pPr>
            <a:r>
              <a:rPr lang="en-US" dirty="0" smtClean="0">
                <a:latin typeface="+mn-lt"/>
              </a:rPr>
              <a:t>Narration: </a:t>
            </a:r>
          </a:p>
          <a:p>
            <a:pPr>
              <a:buFont typeface="Wingdings" pitchFamily="2" charset="2"/>
              <a:buNone/>
              <a:defRPr/>
            </a:pPr>
            <a:r>
              <a:rPr lang="en-US" dirty="0" smtClean="0">
                <a:latin typeface="+mn-lt"/>
              </a:rPr>
              <a:t>Now it’s time to put your knowledge into action.</a:t>
            </a:r>
          </a:p>
          <a:p>
            <a:pPr>
              <a:defRPr/>
            </a:pPr>
            <a:endParaRPr lang="en-US" dirty="0" smtClean="0">
              <a:latin typeface="+mn-lt"/>
            </a:endParaRPr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84250"/>
            <a:fld id="{556D24EE-8F04-44D1-85B0-5B102498FA69}" type="slidenum">
              <a:rPr lang="de-DE" smtClean="0">
                <a:cs typeface="Arial" pitchFamily="34" charset="0"/>
              </a:rPr>
              <a:pPr defTabSz="984250"/>
              <a:t>15</a:t>
            </a:fld>
            <a:endParaRPr lang="de-DE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1200" dirty="0" smtClean="0">
                <a:latin typeface="+mn-lt"/>
              </a:rPr>
              <a:t>Two-component low pressure SPF kits or systems contain _________ which mix together to make foam when sprayed. </a:t>
            </a:r>
          </a:p>
          <a:p>
            <a:pPr fontAlgn="auto">
              <a:spcAft>
                <a:spcPts val="0"/>
              </a:spcAft>
              <a:defRPr/>
            </a:pPr>
            <a:endParaRPr lang="en-US" sz="1200" dirty="0" smtClean="0">
              <a:latin typeface="+mn-lt"/>
            </a:endParaRPr>
          </a:p>
          <a:p>
            <a:pPr marL="230749" indent="-230749" fontAlgn="auto">
              <a:spcAft>
                <a:spcPts val="0"/>
              </a:spcAft>
              <a:buFont typeface="Wingdings" pitchFamily="2" charset="2"/>
              <a:buAutoNum type="alphaUcPeriod"/>
              <a:defRPr/>
            </a:pPr>
            <a:r>
              <a:rPr lang="en-US" sz="1200" dirty="0" smtClean="0">
                <a:latin typeface="+mn-lt"/>
              </a:rPr>
              <a:t>water and adhesives </a:t>
            </a:r>
          </a:p>
          <a:p>
            <a:pPr marL="230749" indent="-230749" fontAlgn="auto">
              <a:spcAft>
                <a:spcPts val="0"/>
              </a:spcAft>
              <a:buFont typeface="Wingdings" pitchFamily="2" charset="2"/>
              <a:buAutoNum type="alphaUcPeriod"/>
              <a:defRPr/>
            </a:pPr>
            <a:r>
              <a:rPr lang="en-US" sz="1200" dirty="0" smtClean="0">
                <a:latin typeface="+mn-lt"/>
              </a:rPr>
              <a:t>A-side and B-side chemicals</a:t>
            </a:r>
          </a:p>
          <a:p>
            <a:pPr marL="230749" indent="-230749" fontAlgn="auto">
              <a:spcAft>
                <a:spcPts val="0"/>
              </a:spcAft>
              <a:buFont typeface="Wingdings" pitchFamily="2" charset="2"/>
              <a:buAutoNum type="alphaUcPeriod"/>
              <a:defRPr/>
            </a:pPr>
            <a:r>
              <a:rPr lang="en-US" sz="1200" dirty="0" smtClean="0">
                <a:latin typeface="+mn-lt"/>
              </a:rPr>
              <a:t>alcohol and catalysts </a:t>
            </a:r>
          </a:p>
          <a:p>
            <a:pPr marL="230749" indent="-230749" fontAlgn="auto">
              <a:spcAft>
                <a:spcPts val="0"/>
              </a:spcAft>
              <a:buFont typeface="Wingdings" pitchFamily="2" charset="2"/>
              <a:buAutoNum type="alphaUcPeriod"/>
              <a:defRPr/>
            </a:pPr>
            <a:r>
              <a:rPr lang="en-US" sz="1200" dirty="0" smtClean="0">
                <a:latin typeface="+mn-lt"/>
              </a:rPr>
              <a:t>none of the above</a:t>
            </a:r>
          </a:p>
          <a:p>
            <a:pPr>
              <a:defRPr/>
            </a:pPr>
            <a:endParaRPr lang="en-US" sz="1100" dirty="0">
              <a:cs typeface="Arial" charset="0"/>
            </a:endParaRPr>
          </a:p>
          <a:p>
            <a:pPr>
              <a:defRPr/>
            </a:pPr>
            <a:endParaRPr lang="en-US" sz="1100" dirty="0">
              <a:cs typeface="Arial" charset="0"/>
            </a:endParaRPr>
          </a:p>
          <a:p>
            <a:pPr>
              <a:defRPr/>
            </a:pPr>
            <a:endParaRPr lang="en-US" sz="1000" dirty="0">
              <a:latin typeface="Arial" charset="0"/>
              <a:cs typeface="Arial" charset="0"/>
            </a:endParaRPr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604A0B9-7996-4775-90D5-AE203C150C1C}" type="slidenum">
              <a:rPr lang="de-DE" smtClean="0">
                <a:latin typeface="Arial" charset="0"/>
                <a:cs typeface="Arial" charset="0"/>
              </a:rPr>
              <a:pPr/>
              <a:t>16</a:t>
            </a:fld>
            <a:endParaRPr lang="de-DE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1200" dirty="0" smtClean="0">
                <a:latin typeface="+mn-lt"/>
              </a:rPr>
              <a:t>The correct answer is B. Two-component low pressure SPF kits or systems contain </a:t>
            </a:r>
            <a:r>
              <a:rPr lang="en-US" sz="1200" u="sng" dirty="0" smtClean="0">
                <a:latin typeface="+mn-lt"/>
              </a:rPr>
              <a:t>A-side and B-side chemicals </a:t>
            </a:r>
            <a:r>
              <a:rPr lang="en-US" sz="1200" dirty="0" smtClean="0">
                <a:latin typeface="+mn-lt"/>
              </a:rPr>
              <a:t>which mix together to make foam when sprayed. </a:t>
            </a:r>
          </a:p>
          <a:p>
            <a:pPr fontAlgn="auto">
              <a:spcAft>
                <a:spcPts val="0"/>
              </a:spcAft>
              <a:defRPr/>
            </a:pPr>
            <a:endParaRPr lang="en-US" sz="1100" dirty="0" smtClean="0"/>
          </a:p>
          <a:p>
            <a:pPr>
              <a:defRPr/>
            </a:pPr>
            <a:endParaRPr lang="en-US" sz="1100" dirty="0">
              <a:cs typeface="Arial" charset="0"/>
            </a:endParaRPr>
          </a:p>
          <a:p>
            <a:pPr>
              <a:defRPr/>
            </a:pPr>
            <a:endParaRPr lang="en-US" sz="1100" dirty="0">
              <a:cs typeface="Arial" charset="0"/>
            </a:endParaRPr>
          </a:p>
          <a:p>
            <a:pPr>
              <a:defRPr/>
            </a:pPr>
            <a:endParaRPr lang="en-US" sz="1000" dirty="0">
              <a:latin typeface="Arial" charset="0"/>
              <a:cs typeface="Arial" charset="0"/>
            </a:endParaRPr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604A0B9-7996-4775-90D5-AE203C150C1C}" type="slidenum">
              <a:rPr lang="de-DE" smtClean="0">
                <a:latin typeface="Arial" charset="0"/>
                <a:cs typeface="Arial" charset="0"/>
              </a:rPr>
              <a:pPr/>
              <a:t>17</a:t>
            </a:fld>
            <a:endParaRPr lang="de-DE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1200" dirty="0" smtClean="0">
                <a:latin typeface="+mn-lt"/>
              </a:rPr>
              <a:t>The A-side (Iso) of SPF contains _____.</a:t>
            </a:r>
          </a:p>
          <a:p>
            <a:pPr fontAlgn="auto">
              <a:spcAft>
                <a:spcPts val="0"/>
              </a:spcAft>
              <a:defRPr/>
            </a:pPr>
            <a:endParaRPr lang="en-US" sz="1200" dirty="0" smtClean="0">
              <a:latin typeface="+mn-lt"/>
            </a:endParaRPr>
          </a:p>
          <a:p>
            <a:pPr marL="230749" indent="-230749" fontAlgn="auto">
              <a:spcAft>
                <a:spcPts val="0"/>
              </a:spcAft>
              <a:buFont typeface="Wingdings" pitchFamily="2" charset="2"/>
              <a:buAutoNum type="alphaUcPeriod"/>
              <a:defRPr/>
            </a:pPr>
            <a:r>
              <a:rPr lang="en-US" sz="1200" dirty="0" smtClean="0">
                <a:latin typeface="+mn-lt"/>
              </a:rPr>
              <a:t>ethanol </a:t>
            </a:r>
          </a:p>
          <a:p>
            <a:pPr marL="230749" indent="-230749" fontAlgn="auto">
              <a:spcAft>
                <a:spcPts val="0"/>
              </a:spcAft>
              <a:buFont typeface="Wingdings" pitchFamily="2" charset="2"/>
              <a:buAutoNum type="alphaUcPeriod"/>
              <a:defRPr/>
            </a:pPr>
            <a:r>
              <a:rPr lang="en-US" sz="1200" dirty="0" smtClean="0">
                <a:latin typeface="+mn-lt"/>
              </a:rPr>
              <a:t>polyurethane foam dust</a:t>
            </a:r>
          </a:p>
          <a:p>
            <a:pPr marL="230749" indent="-230749" fontAlgn="auto">
              <a:spcAft>
                <a:spcPts val="0"/>
              </a:spcAft>
              <a:buFont typeface="Wingdings" pitchFamily="2" charset="2"/>
              <a:buAutoNum type="alphaUcPeriod"/>
              <a:defRPr/>
            </a:pPr>
            <a:r>
              <a:rPr lang="en-US" sz="1200" dirty="0" smtClean="0">
                <a:latin typeface="+mn-lt"/>
              </a:rPr>
              <a:t>a chemical commonly referred to as “MDI”</a:t>
            </a:r>
          </a:p>
          <a:p>
            <a:pPr marL="230749" indent="-230749" fontAlgn="auto">
              <a:spcAft>
                <a:spcPts val="0"/>
              </a:spcAft>
              <a:buFont typeface="Wingdings" pitchFamily="2" charset="2"/>
              <a:buAutoNum type="alphaUcPeriod"/>
              <a:defRPr/>
            </a:pPr>
            <a:r>
              <a:rPr lang="en-US" sz="1200" dirty="0" smtClean="0">
                <a:latin typeface="+mn-lt"/>
              </a:rPr>
              <a:t>a polyol blend</a:t>
            </a:r>
          </a:p>
          <a:p>
            <a:pPr>
              <a:defRPr/>
            </a:pPr>
            <a:endParaRPr lang="en-US" sz="1200" dirty="0">
              <a:latin typeface="+mn-lt"/>
              <a:cs typeface="Arial" charset="0"/>
            </a:endParaRPr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604A0B9-7996-4775-90D5-AE203C150C1C}" type="slidenum">
              <a:rPr lang="de-DE" smtClean="0">
                <a:latin typeface="Arial" charset="0"/>
                <a:cs typeface="Arial" charset="0"/>
              </a:rPr>
              <a:pPr/>
              <a:t>18</a:t>
            </a:fld>
            <a:endParaRPr lang="de-DE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1200" dirty="0" smtClean="0">
                <a:latin typeface="+mn-lt"/>
              </a:rPr>
              <a:t>The correct answer is C. The A-side (Iso) of SPF contains </a:t>
            </a:r>
            <a:r>
              <a:rPr lang="en-US" sz="1200" u="sng" dirty="0" smtClean="0">
                <a:latin typeface="+mn-lt"/>
              </a:rPr>
              <a:t>a chemical commonly referred to as “MDI”. </a:t>
            </a:r>
          </a:p>
          <a:p>
            <a:pPr fontAlgn="auto">
              <a:spcAft>
                <a:spcPts val="0"/>
              </a:spcAft>
              <a:buFont typeface="Wingdings" pitchFamily="2" charset="2"/>
              <a:buAutoNum type="alphaUcPeriod"/>
              <a:defRPr/>
            </a:pPr>
            <a:endParaRPr lang="en-US" sz="1000" dirty="0" smtClean="0"/>
          </a:p>
          <a:p>
            <a:pPr>
              <a:defRPr/>
            </a:pPr>
            <a:endParaRPr lang="en-US" sz="1000" dirty="0">
              <a:latin typeface="Arial" charset="0"/>
              <a:cs typeface="Arial" charset="0"/>
            </a:endParaRPr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604A0B9-7996-4775-90D5-AE203C150C1C}" type="slidenum">
              <a:rPr lang="de-DE" smtClean="0">
                <a:latin typeface="Arial" charset="0"/>
                <a:cs typeface="Arial" charset="0"/>
              </a:rPr>
              <a:pPr/>
              <a:t>19</a:t>
            </a:fld>
            <a:endParaRPr lang="de-DE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03C202-3B7B-C946-B25B-6673C6995B73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580"/>
              </a:spcBef>
            </a:pPr>
            <a:r>
              <a:rPr lang="en-US" sz="1200" dirty="0" smtClean="0">
                <a:latin typeface="+mn-lt"/>
              </a:rPr>
              <a:t>Which of the following is </a:t>
            </a:r>
            <a:r>
              <a:rPr lang="en-US" sz="1200" u="sng" dirty="0" smtClean="0">
                <a:latin typeface="+mn-lt"/>
              </a:rPr>
              <a:t>not</a:t>
            </a:r>
            <a:r>
              <a:rPr lang="en-US" sz="1200" dirty="0" smtClean="0">
                <a:latin typeface="+mn-lt"/>
              </a:rPr>
              <a:t> included in the “B-side” of spray polyurethane foam?</a:t>
            </a:r>
          </a:p>
          <a:p>
            <a:pPr>
              <a:spcBef>
                <a:spcPts val="580"/>
              </a:spcBef>
            </a:pPr>
            <a:endParaRPr lang="en-US" sz="1200" dirty="0" smtClean="0">
              <a:latin typeface="+mn-lt"/>
            </a:endParaRPr>
          </a:p>
          <a:p>
            <a:pPr marL="230749" indent="-230749">
              <a:spcBef>
                <a:spcPts val="580"/>
              </a:spcBef>
              <a:buAutoNum type="alphaUcPeriod"/>
            </a:pPr>
            <a:r>
              <a:rPr lang="en-US" sz="1200" dirty="0" smtClean="0">
                <a:latin typeface="+mn-lt"/>
              </a:rPr>
              <a:t>flame retardant</a:t>
            </a:r>
          </a:p>
          <a:p>
            <a:pPr marL="230749" indent="-230749">
              <a:spcBef>
                <a:spcPts val="580"/>
              </a:spcBef>
              <a:buAutoNum type="alphaUcPeriod"/>
            </a:pPr>
            <a:r>
              <a:rPr lang="en-US" sz="1200" dirty="0" smtClean="0">
                <a:latin typeface="+mn-lt"/>
              </a:rPr>
              <a:t>surfactant</a:t>
            </a:r>
          </a:p>
          <a:p>
            <a:pPr marL="230749" indent="-230749">
              <a:spcBef>
                <a:spcPts val="580"/>
              </a:spcBef>
              <a:buAutoNum type="alphaUcPeriod"/>
            </a:pPr>
            <a:r>
              <a:rPr lang="en-US" sz="1200" dirty="0" smtClean="0">
                <a:latin typeface="+mn-lt"/>
              </a:rPr>
              <a:t>isocyanate</a:t>
            </a:r>
          </a:p>
          <a:p>
            <a:pPr marL="230749" indent="-230749">
              <a:spcBef>
                <a:spcPts val="580"/>
              </a:spcBef>
              <a:buAutoNum type="alphaUcPeriod"/>
            </a:pPr>
            <a:r>
              <a:rPr lang="en-US" sz="1200" dirty="0" smtClean="0">
                <a:latin typeface="+mn-lt"/>
              </a:rPr>
              <a:t>polyol</a:t>
            </a:r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71FE208-3397-4087-9B57-780B5D3DC279}" type="slidenum">
              <a:rPr lang="de-DE" smtClean="0">
                <a:latin typeface="Arial" charset="0"/>
                <a:cs typeface="Arial" charset="0"/>
              </a:rPr>
              <a:pPr/>
              <a:t>20</a:t>
            </a:fld>
            <a:endParaRPr lang="de-DE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22995">
              <a:spcBef>
                <a:spcPts val="580"/>
              </a:spcBef>
              <a:defRPr/>
            </a:pPr>
            <a:r>
              <a:rPr lang="en-US" sz="1200" dirty="0" smtClean="0">
                <a:latin typeface="+mn-lt"/>
              </a:rPr>
              <a:t>The correct answer is C. </a:t>
            </a:r>
            <a:r>
              <a:rPr lang="en-US" sz="1200" u="sng" dirty="0" smtClean="0">
                <a:latin typeface="+mn-lt"/>
              </a:rPr>
              <a:t>Isocyanate</a:t>
            </a:r>
            <a:r>
              <a:rPr lang="en-US" sz="1200" dirty="0" smtClean="0">
                <a:latin typeface="+mn-lt"/>
              </a:rPr>
              <a:t> is not included in the B-side of spray polyurethane foam.</a:t>
            </a:r>
          </a:p>
          <a:p>
            <a:pPr>
              <a:spcBef>
                <a:spcPts val="580"/>
              </a:spcBef>
            </a:pPr>
            <a:endParaRPr lang="en-US" dirty="0" smtClean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71FE208-3397-4087-9B57-780B5D3DC279}" type="slidenum">
              <a:rPr lang="de-DE" smtClean="0">
                <a:latin typeface="Arial" charset="0"/>
                <a:cs typeface="Arial" charset="0"/>
              </a:rPr>
              <a:pPr/>
              <a:t>21</a:t>
            </a:fld>
            <a:endParaRPr lang="de-DE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defRPr/>
            </a:pPr>
            <a:r>
              <a:rPr lang="en-US" dirty="0" smtClean="0">
                <a:latin typeface="+mn-lt"/>
              </a:rPr>
              <a:t>Narration: </a:t>
            </a:r>
          </a:p>
          <a:p>
            <a:pPr>
              <a:buFont typeface="Wingdings" pitchFamily="2" charset="2"/>
              <a:buNone/>
              <a:defRPr/>
            </a:pPr>
            <a:r>
              <a:rPr lang="en-US" dirty="0" smtClean="0">
                <a:latin typeface="+mn-lt"/>
              </a:rPr>
              <a:t>You have completed Unit  4.</a:t>
            </a:r>
            <a:endParaRPr lang="en-US" dirty="0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84250"/>
            <a:fld id="{80FB95D1-8813-433E-9194-96E98B1D04EC}" type="slidenum">
              <a:rPr lang="de-DE" smtClean="0">
                <a:cs typeface="Arial" pitchFamily="34" charset="0"/>
              </a:rPr>
              <a:pPr defTabSz="984250"/>
              <a:t>22</a:t>
            </a:fld>
            <a:endParaRPr lang="de-DE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>
                <a:latin typeface="+mn-lt"/>
                <a:cs typeface="Sakkal Majalla" pitchFamily="2" charset="-78"/>
              </a:rPr>
              <a:t>Narration:</a:t>
            </a:r>
          </a:p>
          <a:p>
            <a:pPr>
              <a:defRPr/>
            </a:pPr>
            <a:r>
              <a:rPr lang="en-US" dirty="0" smtClean="0">
                <a:latin typeface="+mn-lt"/>
                <a:cs typeface="Sakkal Majalla" pitchFamily="2" charset="-78"/>
              </a:rPr>
              <a:t>In this unit, you will learn about: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dirty="0" smtClean="0">
                <a:latin typeface="+mn-lt"/>
                <a:cs typeface="Sakkal Majalla" pitchFamily="2" charset="-78"/>
              </a:rPr>
              <a:t> Two-component</a:t>
            </a:r>
            <a:r>
              <a:rPr lang="en-US" baseline="0" dirty="0" smtClean="0">
                <a:latin typeface="+mn-lt"/>
                <a:cs typeface="Sakkal Majalla" pitchFamily="2" charset="-78"/>
              </a:rPr>
              <a:t> low pressure spray polyurethane foam chemical ingredients</a:t>
            </a:r>
            <a:endParaRPr lang="en-US" dirty="0" smtClean="0">
              <a:latin typeface="+mn-lt"/>
              <a:cs typeface="Sakkal Majalla" pitchFamily="2" charset="-78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dirty="0" smtClean="0">
                <a:latin typeface="+mn-lt"/>
                <a:cs typeface="Sakkal Majalla" pitchFamily="2" charset="-78"/>
              </a:rPr>
              <a:t> And</a:t>
            </a:r>
            <a:r>
              <a:rPr lang="en-US" baseline="0" dirty="0" smtClean="0">
                <a:latin typeface="+mn-lt"/>
                <a:cs typeface="Sakkal Majalla" pitchFamily="2" charset="-78"/>
              </a:rPr>
              <a:t> p</a:t>
            </a:r>
            <a:r>
              <a:rPr lang="en-US" dirty="0" smtClean="0">
                <a:latin typeface="+mn-lt"/>
                <a:cs typeface="Sakkal Majalla" pitchFamily="2" charset="-78"/>
              </a:rPr>
              <a:t>hysical and chemical properties of SPF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ECA779C-A414-4B77-8EB7-42E17CDA7EF6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84250"/>
            <a:fld id="{CFED7FD7-6F6D-46BB-8E51-1792FE03683E}" type="slidenum">
              <a:rPr lang="de-DE" smtClean="0">
                <a:cs typeface="Arial" pitchFamily="34" charset="0"/>
              </a:rPr>
              <a:pPr defTabSz="984250"/>
              <a:t>4</a:t>
            </a:fld>
            <a:endParaRPr lang="de-DE" smtClean="0">
              <a:cs typeface="Arial" pitchFamily="34" charset="0"/>
            </a:endParaRPr>
          </a:p>
        </p:txBody>
      </p:sp>
      <p:sp>
        <p:nvSpPr>
          <p:cNvPr id="44036" name="Notes Placeholder 4"/>
          <p:cNvSpPr>
            <a:spLocks noGrp="1"/>
          </p:cNvSpPr>
          <p:nvPr/>
        </p:nvSpPr>
        <p:spPr bwMode="auto">
          <a:xfrm>
            <a:off x="906463" y="4427538"/>
            <a:ext cx="5194300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8607" tIns="49303" rIns="98607" bIns="49303"/>
          <a:lstStyle/>
          <a:p>
            <a:pPr eaLnBrk="0" hangingPunct="0">
              <a:spcBef>
                <a:spcPct val="30000"/>
              </a:spcBef>
            </a:pPr>
            <a:endParaRPr lang="en-US" sz="1200" b="0" dirty="0">
              <a:latin typeface="Times" pitchFamily="18" charset="0"/>
            </a:endParaRPr>
          </a:p>
        </p:txBody>
      </p:sp>
      <p:sp>
        <p:nvSpPr>
          <p:cNvPr id="53253" name="Notes Placeholder 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latin typeface="+mn-lt"/>
              </a:rPr>
              <a:t>Narration: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latin typeface="+mn-lt"/>
              </a:rPr>
              <a:t>Spray foam is made by mixing 2 batches</a:t>
            </a:r>
            <a:r>
              <a:rPr lang="en-US" baseline="0" dirty="0" smtClean="0">
                <a:latin typeface="+mn-lt"/>
              </a:rPr>
              <a:t> of </a:t>
            </a:r>
            <a:r>
              <a:rPr lang="en-US" dirty="0" smtClean="0">
                <a:latin typeface="+mn-lt"/>
              </a:rPr>
              <a:t>chemicals. These are sold together in what is known as a low</a:t>
            </a:r>
            <a:r>
              <a:rPr lang="en-US" baseline="0" dirty="0" smtClean="0">
                <a:latin typeface="+mn-lt"/>
              </a:rPr>
              <a:t> pressure </a:t>
            </a:r>
            <a:r>
              <a:rPr lang="en-US" dirty="0" smtClean="0">
                <a:latin typeface="+mn-lt"/>
              </a:rPr>
              <a:t>“kit” or “system.”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One cylinder is called the A-side and the second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called the B-side.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Along with the two cylinders, t</a:t>
            </a:r>
            <a:r>
              <a:rPr lang="en-US" dirty="0" smtClean="0">
                <a:latin typeface="+mn-lt"/>
              </a:rPr>
              <a:t>he</a:t>
            </a:r>
            <a:r>
              <a:rPr lang="en-US" baseline="0" dirty="0" smtClean="0">
                <a:latin typeface="+mn-lt"/>
              </a:rPr>
              <a:t> kit or system often includes instructions, a hose with a spray nozzle or nozzles and safety equipment. </a:t>
            </a:r>
            <a:endParaRPr lang="en-US" dirty="0" smtClean="0">
              <a:latin typeface="+mn-lt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+mn-lt"/>
              </a:rPr>
              <a:t>Narration:</a:t>
            </a:r>
          </a:p>
          <a:p>
            <a:pPr eaLnBrk="1" hangingPunct="1">
              <a:defRPr/>
            </a:pPr>
            <a:r>
              <a:rPr lang="en-US" dirty="0" smtClean="0">
                <a:latin typeface="+mn-lt"/>
              </a:rPr>
              <a:t>The </a:t>
            </a:r>
            <a:r>
              <a:rPr lang="en-US" dirty="0">
                <a:latin typeface="+mn-lt"/>
              </a:rPr>
              <a:t>A-side reacts with the B-side to form polyurethane foam.  </a:t>
            </a:r>
          </a:p>
          <a:p>
            <a:pPr eaLnBrk="1" hangingPunct="1">
              <a:defRPr/>
            </a:pPr>
            <a:endParaRPr lang="en-US" dirty="0">
              <a:latin typeface="+mn-lt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84250"/>
            <a:fld id="{27DDA676-79ED-4C60-93F1-18E402D73162}" type="slidenum">
              <a:rPr lang="de-DE" smtClean="0">
                <a:cs typeface="Arial" pitchFamily="34" charset="0"/>
              </a:rPr>
              <a:pPr defTabSz="984250"/>
              <a:t>5</a:t>
            </a:fld>
            <a:endParaRPr lang="de-DE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defRPr/>
            </a:pPr>
            <a:r>
              <a:rPr lang="en-US" dirty="0" smtClean="0">
                <a:latin typeface="+mn-lt"/>
              </a:rPr>
              <a:t>Narration:</a:t>
            </a:r>
          </a:p>
          <a:p>
            <a:pPr>
              <a:defRPr/>
            </a:pPr>
            <a:r>
              <a:rPr lang="en-US" dirty="0" smtClean="0">
                <a:latin typeface="+mn-lt"/>
              </a:rPr>
              <a:t>The A-side or Isocyanate is a mixture of chemicals known as methylene diphenyl diisocyanate or MDI and polymeric MDI.  The ratio of the MDI and pMDI in the A-side may vary among the products.</a:t>
            </a:r>
            <a:r>
              <a:rPr lang="en-US" baseline="0" dirty="0" smtClean="0">
                <a:latin typeface="+mn-lt"/>
              </a:rPr>
              <a:t> </a:t>
            </a:r>
            <a:r>
              <a:rPr lang="en-US" dirty="0" smtClean="0">
                <a:latin typeface="+mn-lt"/>
              </a:rPr>
              <a:t>The important thing to note is that both MDI and pMDI are</a:t>
            </a:r>
            <a:r>
              <a:rPr lang="en-US" baseline="0" dirty="0" smtClean="0">
                <a:latin typeface="+mn-lt"/>
              </a:rPr>
              <a:t> </a:t>
            </a:r>
            <a:r>
              <a:rPr lang="en-US" dirty="0" smtClean="0">
                <a:latin typeface="+mn-lt"/>
              </a:rPr>
              <a:t>from a class of chemicals called isocyanates.</a:t>
            </a:r>
          </a:p>
          <a:p>
            <a:pPr>
              <a:defRPr/>
            </a:pPr>
            <a:r>
              <a:rPr lang="en-US" dirty="0" smtClean="0">
                <a:latin typeface="+mn-lt"/>
              </a:rPr>
              <a:t>For short, the A-side is often referred to as Iso, MDI, or pMDI because of its chemical make-up.</a:t>
            </a:r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BCE7880-89E0-4CC2-B611-7FBDB29E8538}" type="slidenum">
              <a:rPr lang="en-US" smtClean="0"/>
              <a:pPr>
                <a:defRPr/>
              </a:pPr>
              <a:t>6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>
                <a:latin typeface="+mn-lt"/>
              </a:rPr>
              <a:t>Narration:</a:t>
            </a:r>
          </a:p>
          <a:p>
            <a:pPr eaLnBrk="1" hangingPunct="1"/>
            <a:r>
              <a:rPr lang="en-US" dirty="0" smtClean="0">
                <a:latin typeface="+mn-lt"/>
              </a:rPr>
              <a:t>The A-side is typically a brown or amber liquid unless colors have been added</a:t>
            </a:r>
            <a:r>
              <a:rPr lang="en-US" smtClean="0">
                <a:latin typeface="+mn-lt"/>
              </a:rPr>
              <a:t>.  </a:t>
            </a:r>
            <a:endParaRPr lang="en-US" dirty="0" smtClean="0">
              <a:latin typeface="+mn-lt"/>
            </a:endParaRPr>
          </a:p>
          <a:p>
            <a:pPr eaLnBrk="1" hangingPunct="1"/>
            <a:r>
              <a:rPr lang="en-US" dirty="0" smtClean="0">
                <a:latin typeface="+mn-lt"/>
              </a:rPr>
              <a:t>Most people cannot smell the A-side at room temperature.  However, just because you cannot smell something does not mean that it is not hazardous. </a:t>
            </a:r>
          </a:p>
          <a:p>
            <a:pPr eaLnBrk="1" hangingPunct="1"/>
            <a:r>
              <a:rPr lang="en-US" dirty="0" smtClean="0">
                <a:latin typeface="+mn-lt"/>
              </a:rPr>
              <a:t>The A-side is a reactive chemical and it may undergo a chemical reaction with various chemicals, including water. In many cases, MDI spilled on a surface may react with the surface leaving a solid residue behind.</a:t>
            </a: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84250"/>
            <a:fld id="{256E75D3-5E65-4545-A76C-6CE307DAE86F}" type="slidenum">
              <a:rPr lang="de-DE" smtClean="0">
                <a:cs typeface="Arial" pitchFamily="34" charset="0"/>
              </a:rPr>
              <a:pPr defTabSz="984250"/>
              <a:t>7</a:t>
            </a:fld>
            <a:endParaRPr lang="de-DE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+mn-lt"/>
              </a:rPr>
              <a:t>Narration: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+mn-lt"/>
              </a:rPr>
              <a:t>The B-side or polyol blend is a mixture of several different chemicals with the main ingredient being a chemical called polyol.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+mn-lt"/>
              </a:rPr>
              <a:t>The B-side contains additives that have specific roles in the reaction or give the foam important characteristics.</a:t>
            </a:r>
            <a:r>
              <a:rPr lang="en-US" baseline="0" dirty="0" smtClean="0">
                <a:latin typeface="+mn-lt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baseline="0" dirty="0" smtClean="0">
                <a:latin typeface="+mn-lt"/>
              </a:rPr>
              <a:t>These </a:t>
            </a:r>
            <a:r>
              <a:rPr lang="en-US" dirty="0" smtClean="0">
                <a:latin typeface="+mn-lt"/>
              </a:rPr>
              <a:t>include catalysts, blowing agents, flame retardants, and surfactants.  These ingredients are discussed in more detail on the following slides.</a:t>
            </a: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84250"/>
            <a:fld id="{6783D759-830A-48F9-B8C8-839F0B8AC1B4}" type="slidenum">
              <a:rPr lang="de-DE" smtClean="0">
                <a:cs typeface="Arial" pitchFamily="34" charset="0"/>
              </a:rPr>
              <a:pPr defTabSz="984250"/>
              <a:t>8</a:t>
            </a:fld>
            <a:endParaRPr lang="de-DE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Calibri" pitchFamily="34" charset="0"/>
              </a:rPr>
              <a:t>Narration: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Calibri" pitchFamily="34" charset="0"/>
              </a:rPr>
              <a:t>The </a:t>
            </a:r>
            <a:r>
              <a:rPr lang="en-US" i="1" dirty="0" smtClean="0">
                <a:latin typeface="Calibri" pitchFamily="34" charset="0"/>
              </a:rPr>
              <a:t>Catalyst </a:t>
            </a:r>
            <a:r>
              <a:rPr lang="en-US" dirty="0" smtClean="0">
                <a:latin typeface="Calibri" pitchFamily="34" charset="0"/>
              </a:rPr>
              <a:t> affects how quickly the A-side and B-side react.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Calibri" pitchFamily="34" charset="0"/>
              </a:rPr>
              <a:t>Depending</a:t>
            </a:r>
            <a:r>
              <a:rPr lang="en-US" baseline="0" dirty="0" smtClean="0">
                <a:latin typeface="Calibri" pitchFamily="34" charset="0"/>
              </a:rPr>
              <a:t> on the formulation, s</a:t>
            </a:r>
            <a:r>
              <a:rPr lang="en-US" dirty="0" smtClean="0">
                <a:latin typeface="Calibri" pitchFamily="34" charset="0"/>
              </a:rPr>
              <a:t>ome people may smell an ammonia or fish-like odor when exposed to catalysts.</a:t>
            </a: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84250"/>
            <a:fld id="{A847715F-2884-4FBB-A358-1F73DB20FF5B}" type="slidenum">
              <a:rPr lang="de-DE" smtClean="0">
                <a:cs typeface="Arial" pitchFamily="34" charset="0"/>
              </a:rPr>
              <a:pPr defTabSz="984250"/>
              <a:t>9</a:t>
            </a:fld>
            <a:endParaRPr lang="de-DE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4514"/>
          <a:stretch>
            <a:fillRect/>
          </a:stretch>
        </p:blipFill>
        <p:spPr bwMode="auto">
          <a:xfrm>
            <a:off x="0" y="-4763"/>
            <a:ext cx="9144000" cy="587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CPI_Vert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43800" y="5943600"/>
            <a:ext cx="1330325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57400" y="990600"/>
            <a:ext cx="6781800" cy="1012825"/>
          </a:xfrm>
          <a:prstGeom prst="rect">
            <a:avLst/>
          </a:prstGeom>
        </p:spPr>
        <p:txBody>
          <a:bodyPr/>
          <a:lstStyle>
            <a:lvl1pPr>
              <a:defRPr sz="2800" b="0">
                <a:solidFill>
                  <a:srgbClr val="093678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38400" y="2209800"/>
            <a:ext cx="6400800" cy="838200"/>
          </a:xfrm>
        </p:spPr>
        <p:txBody>
          <a:bodyPr/>
          <a:lstStyle>
            <a:lvl1pPr marL="0" indent="0" algn="r">
              <a:buFontTx/>
              <a:buNone/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6705600" y="361950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0" y="6381750"/>
            <a:ext cx="91440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LL-small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832350"/>
            <a:ext cx="4129088" cy="202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UR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35475" y="0"/>
            <a:ext cx="4708525" cy="193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>
          <a:xfrm rot="10800000" flipV="1">
            <a:off x="457200" y="1431925"/>
            <a:ext cx="8305800" cy="15875"/>
          </a:xfrm>
          <a:prstGeom prst="line">
            <a:avLst/>
          </a:prstGeom>
          <a:ln>
            <a:solidFill>
              <a:srgbClr val="E47D3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18112"/>
            <a:ext cx="7162800" cy="114300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l">
              <a:lnSpc>
                <a:spcPct val="80000"/>
              </a:lnSpc>
              <a:buFont typeface="Arial"/>
              <a:buNone/>
              <a:defRPr sz="3600" b="1" i="0" u="none" kern="700" spc="-50">
                <a:solidFill>
                  <a:srgbClr val="24366A"/>
                </a:solidFill>
                <a:latin typeface="Trebuchet MS"/>
                <a:cs typeface="Trebuchet M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1676401"/>
            <a:ext cx="8229600" cy="43434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algn="l">
              <a:spcBef>
                <a:spcPts val="1800"/>
              </a:spcBef>
              <a:spcAft>
                <a:spcPts val="0"/>
              </a:spcAft>
              <a:buNone/>
              <a:defRPr sz="1800" b="1">
                <a:solidFill>
                  <a:srgbClr val="254061"/>
                </a:solidFill>
                <a:latin typeface="Trebuchet MS"/>
                <a:cs typeface="Trebuchet MS"/>
              </a:defRPr>
            </a:lvl1pPr>
            <a:lvl2pPr algn="l">
              <a:buFont typeface="Arial"/>
              <a:buChar char="•"/>
              <a:defRPr sz="1600">
                <a:solidFill>
                  <a:srgbClr val="254061"/>
                </a:solidFill>
                <a:latin typeface="Trebuchet MS"/>
                <a:cs typeface="Trebuchet MS"/>
              </a:defRPr>
            </a:lvl2pPr>
            <a:lvl3pPr algn="l">
              <a:buFont typeface="Arial"/>
              <a:buChar char="•"/>
              <a:defRPr sz="1400">
                <a:solidFill>
                  <a:srgbClr val="254061"/>
                </a:solidFill>
                <a:latin typeface="Trebuchet MS"/>
                <a:cs typeface="Trebuchet MS"/>
              </a:defRPr>
            </a:lvl3pPr>
            <a:lvl4pPr algn="l">
              <a:buFont typeface="Arial"/>
              <a:buChar char="•"/>
              <a:defRPr sz="1200">
                <a:solidFill>
                  <a:srgbClr val="254061"/>
                </a:solidFill>
                <a:latin typeface="Trebuchet MS"/>
                <a:cs typeface="Trebuchet MS"/>
              </a:defRPr>
            </a:lvl4pPr>
            <a:lvl5pPr algn="l">
              <a:buFont typeface="Arial"/>
              <a:buChar char="•"/>
              <a:defRPr sz="1200">
                <a:solidFill>
                  <a:srgbClr val="254061"/>
                </a:solidFill>
                <a:latin typeface="Trebuchet MS"/>
                <a:cs typeface="Trebuchet M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UR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35475" y="0"/>
            <a:ext cx="4708525" cy="193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/>
        </p:nvCxnSpPr>
        <p:spPr>
          <a:xfrm rot="10800000" flipV="1">
            <a:off x="457200" y="1431925"/>
            <a:ext cx="8305800" cy="15875"/>
          </a:xfrm>
          <a:prstGeom prst="line">
            <a:avLst/>
          </a:prstGeom>
          <a:ln>
            <a:solidFill>
              <a:srgbClr val="E47D3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18112"/>
            <a:ext cx="7162800" cy="114300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l">
              <a:lnSpc>
                <a:spcPct val="80000"/>
              </a:lnSpc>
              <a:buFont typeface="Arial"/>
              <a:buNone/>
              <a:defRPr sz="3600" b="1" i="0" u="none" kern="700" spc="-50">
                <a:solidFill>
                  <a:srgbClr val="24366A"/>
                </a:solidFill>
                <a:latin typeface="Trebuchet MS"/>
                <a:cs typeface="Trebuchet M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57200" y="1676401"/>
            <a:ext cx="8229600" cy="43434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algn="l">
              <a:spcBef>
                <a:spcPts val="1800"/>
              </a:spcBef>
              <a:spcAft>
                <a:spcPts val="0"/>
              </a:spcAft>
              <a:buNone/>
              <a:defRPr sz="1800" b="1">
                <a:solidFill>
                  <a:srgbClr val="254061"/>
                </a:solidFill>
                <a:latin typeface="Trebuchet MS"/>
                <a:cs typeface="Trebuchet MS"/>
              </a:defRPr>
            </a:lvl1pPr>
            <a:lvl2pPr algn="l">
              <a:buFont typeface="Arial"/>
              <a:buChar char="•"/>
              <a:defRPr sz="1600">
                <a:solidFill>
                  <a:srgbClr val="254061"/>
                </a:solidFill>
                <a:latin typeface="Trebuchet MS"/>
                <a:cs typeface="Trebuchet MS"/>
              </a:defRPr>
            </a:lvl2pPr>
            <a:lvl3pPr algn="l">
              <a:buFont typeface="Arial"/>
              <a:buChar char="•"/>
              <a:defRPr sz="1400">
                <a:solidFill>
                  <a:srgbClr val="254061"/>
                </a:solidFill>
                <a:latin typeface="Trebuchet MS"/>
                <a:cs typeface="Trebuchet MS"/>
              </a:defRPr>
            </a:lvl3pPr>
            <a:lvl4pPr algn="l">
              <a:buFont typeface="Arial"/>
              <a:buChar char="•"/>
              <a:defRPr sz="1200">
                <a:solidFill>
                  <a:srgbClr val="254061"/>
                </a:solidFill>
                <a:latin typeface="Trebuchet MS"/>
                <a:cs typeface="Trebuchet MS"/>
              </a:defRPr>
            </a:lvl4pPr>
            <a:lvl5pPr algn="l">
              <a:buFont typeface="Arial"/>
              <a:buChar char="•"/>
              <a:defRPr sz="1200">
                <a:solidFill>
                  <a:srgbClr val="254061"/>
                </a:solidFill>
                <a:latin typeface="Trebuchet MS"/>
                <a:cs typeface="Trebuchet M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10800000" flipV="1">
            <a:off x="457200" y="1431925"/>
            <a:ext cx="8305800" cy="15875"/>
          </a:xfrm>
          <a:prstGeom prst="line">
            <a:avLst/>
          </a:prstGeom>
          <a:ln>
            <a:solidFill>
              <a:srgbClr val="E47D3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2" descr="C:\Users\Hpalfrey\Desktop\CPI Logo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24600" y="6072188"/>
            <a:ext cx="2590800" cy="56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18112"/>
            <a:ext cx="7162800" cy="114300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l">
              <a:lnSpc>
                <a:spcPct val="80000"/>
              </a:lnSpc>
              <a:buFont typeface="Arial"/>
              <a:buNone/>
              <a:defRPr sz="3600" b="1" i="0" u="none" kern="700" spc="-50">
                <a:solidFill>
                  <a:srgbClr val="24366A"/>
                </a:solidFill>
                <a:latin typeface="Trebuchet MS"/>
                <a:cs typeface="Trebuchet M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76401"/>
            <a:ext cx="8229600" cy="43434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algn="l">
              <a:spcBef>
                <a:spcPts val="1800"/>
              </a:spcBef>
              <a:spcAft>
                <a:spcPts val="0"/>
              </a:spcAft>
              <a:buNone/>
              <a:defRPr sz="1800" b="1">
                <a:solidFill>
                  <a:srgbClr val="254061"/>
                </a:solidFill>
                <a:latin typeface="Trebuchet MS"/>
                <a:cs typeface="Trebuchet MS"/>
              </a:defRPr>
            </a:lvl1pPr>
            <a:lvl2pPr algn="l">
              <a:buFont typeface="Arial"/>
              <a:buChar char="•"/>
              <a:defRPr sz="1600">
                <a:solidFill>
                  <a:srgbClr val="254061"/>
                </a:solidFill>
                <a:latin typeface="Trebuchet MS"/>
                <a:cs typeface="Trebuchet MS"/>
              </a:defRPr>
            </a:lvl2pPr>
            <a:lvl3pPr algn="l">
              <a:buFont typeface="Arial"/>
              <a:buChar char="•"/>
              <a:defRPr sz="1400">
                <a:solidFill>
                  <a:srgbClr val="254061"/>
                </a:solidFill>
                <a:latin typeface="Trebuchet MS"/>
                <a:cs typeface="Trebuchet MS"/>
              </a:defRPr>
            </a:lvl3pPr>
            <a:lvl4pPr algn="l">
              <a:buFont typeface="Arial"/>
              <a:buChar char="•"/>
              <a:defRPr sz="1200">
                <a:solidFill>
                  <a:srgbClr val="254061"/>
                </a:solidFill>
                <a:latin typeface="Trebuchet MS"/>
                <a:cs typeface="Trebuchet MS"/>
              </a:defRPr>
            </a:lvl4pPr>
            <a:lvl5pPr algn="l">
              <a:buFont typeface="Arial"/>
              <a:buChar char="•"/>
              <a:defRPr sz="1200">
                <a:solidFill>
                  <a:srgbClr val="254061"/>
                </a:solidFill>
                <a:latin typeface="Trebuchet MS"/>
                <a:cs typeface="Trebuchet M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UR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35475" y="0"/>
            <a:ext cx="4708525" cy="193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LL-small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832350"/>
            <a:ext cx="4129088" cy="202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/>
          <p:nvPr/>
        </p:nvCxnSpPr>
        <p:spPr>
          <a:xfrm rot="16200000" flipH="1">
            <a:off x="1479550" y="3517900"/>
            <a:ext cx="4597400" cy="0"/>
          </a:xfrm>
          <a:prstGeom prst="line">
            <a:avLst/>
          </a:prstGeom>
          <a:ln>
            <a:solidFill>
              <a:srgbClr val="E47D3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1000" y="1290637"/>
            <a:ext cx="3244266" cy="4525962"/>
          </a:xfrm>
          <a:prstGeom prst="rect">
            <a:avLst/>
          </a:prstGeom>
        </p:spPr>
        <p:txBody>
          <a:bodyPr anchor="t">
            <a:normAutofit/>
          </a:bodyPr>
          <a:lstStyle>
            <a:lvl1pPr algn="r">
              <a:lnSpc>
                <a:spcPct val="80000"/>
              </a:lnSpc>
              <a:buFont typeface="Arial"/>
              <a:buNone/>
              <a:defRPr sz="3200" b="1" u="none" kern="700" spc="-50">
                <a:solidFill>
                  <a:srgbClr val="24366A"/>
                </a:solidFill>
                <a:latin typeface="Trebuchet MS" pitchFamily="34" charset="0"/>
                <a:cs typeface="Trebuchet MS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915364" y="1308100"/>
            <a:ext cx="4834936" cy="4525963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algn="l">
              <a:spcBef>
                <a:spcPts val="1800"/>
              </a:spcBef>
              <a:spcAft>
                <a:spcPts val="0"/>
              </a:spcAft>
              <a:buNone/>
              <a:defRPr sz="1800" b="1">
                <a:solidFill>
                  <a:srgbClr val="254061"/>
                </a:solidFill>
                <a:latin typeface="Trebuchet MS" pitchFamily="34" charset="0"/>
                <a:cs typeface="Helvetica"/>
              </a:defRPr>
            </a:lvl1pPr>
            <a:lvl2pPr marL="466344" indent="0" algn="l">
              <a:spcBef>
                <a:spcPts val="1200"/>
              </a:spcBef>
              <a:buNone/>
              <a:defRPr sz="1600">
                <a:solidFill>
                  <a:srgbClr val="254061"/>
                </a:solidFill>
                <a:latin typeface="Trebuchet MS" pitchFamily="34" charset="0"/>
                <a:cs typeface="Helvetica"/>
              </a:defRPr>
            </a:lvl2pPr>
            <a:lvl3pPr algn="l">
              <a:buNone/>
              <a:defRPr sz="1400">
                <a:solidFill>
                  <a:srgbClr val="254061"/>
                </a:solidFill>
                <a:latin typeface="Trebuchet MS" pitchFamily="34" charset="0"/>
                <a:cs typeface="Helvetica"/>
              </a:defRPr>
            </a:lvl3pPr>
            <a:lvl4pPr algn="l">
              <a:buNone/>
              <a:defRPr sz="1200">
                <a:solidFill>
                  <a:srgbClr val="254061"/>
                </a:solidFill>
                <a:latin typeface="Trebuchet MS" pitchFamily="34" charset="0"/>
                <a:cs typeface="Helvetica"/>
              </a:defRPr>
            </a:lvl4pPr>
            <a:lvl5pPr algn="l">
              <a:buNone/>
              <a:defRPr sz="1200">
                <a:solidFill>
                  <a:srgbClr val="254061"/>
                </a:solidFill>
                <a:latin typeface="Trebuchet MS" pitchFamily="34" charset="0"/>
                <a:cs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g_yellow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657600" cy="6858000"/>
          </a:xfrm>
          <a:prstGeom prst="rect">
            <a:avLst/>
          </a:prstGeom>
          <a:effectLst>
            <a:outerShdw blurRad="228600" dist="38100" dir="2700000">
              <a:srgbClr val="000000">
                <a:alpha val="43000"/>
              </a:srgbClr>
            </a:outerShdw>
          </a:effectLst>
        </p:spPr>
      </p:pic>
      <p:pic>
        <p:nvPicPr>
          <p:cNvPr id="5" name="Picture 2" descr="UR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35475" y="0"/>
            <a:ext cx="4708525" cy="193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81000" y="1290637"/>
            <a:ext cx="3037240" cy="2532063"/>
          </a:xfrm>
          <a:prstGeom prst="rect">
            <a:avLst/>
          </a:prstGeom>
        </p:spPr>
        <p:txBody>
          <a:bodyPr anchor="t">
            <a:normAutofit/>
          </a:bodyPr>
          <a:lstStyle>
            <a:lvl1pPr algn="r">
              <a:lnSpc>
                <a:spcPct val="80000"/>
              </a:lnSpc>
              <a:buFont typeface="Arial"/>
              <a:buNone/>
              <a:defRPr sz="3200" b="1" u="none" kern="700" spc="-50">
                <a:solidFill>
                  <a:schemeClr val="bg1"/>
                </a:solidFill>
                <a:latin typeface="Trebuchet MS" pitchFamily="34" charset="0"/>
                <a:cs typeface="Trebuchet MS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3915364" y="1308100"/>
            <a:ext cx="4834936" cy="4525963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algn="l">
              <a:spcBef>
                <a:spcPts val="1800"/>
              </a:spcBef>
              <a:spcAft>
                <a:spcPts val="0"/>
              </a:spcAft>
              <a:buNone/>
              <a:defRPr sz="1800" b="1">
                <a:solidFill>
                  <a:srgbClr val="254061"/>
                </a:solidFill>
                <a:latin typeface="Trebuchet MS" pitchFamily="34" charset="0"/>
                <a:cs typeface="Helvetica"/>
              </a:defRPr>
            </a:lvl1pPr>
            <a:lvl2pPr marL="466344" indent="0" algn="l">
              <a:spcBef>
                <a:spcPts val="1200"/>
              </a:spcBef>
              <a:buNone/>
              <a:defRPr sz="1600">
                <a:solidFill>
                  <a:srgbClr val="254061"/>
                </a:solidFill>
                <a:latin typeface="Trebuchet MS" pitchFamily="34" charset="0"/>
                <a:cs typeface="Helvetica"/>
              </a:defRPr>
            </a:lvl2pPr>
            <a:lvl3pPr algn="l">
              <a:buNone/>
              <a:defRPr sz="1400">
                <a:solidFill>
                  <a:srgbClr val="254061"/>
                </a:solidFill>
                <a:latin typeface="Trebuchet MS" pitchFamily="34" charset="0"/>
                <a:cs typeface="Helvetica"/>
              </a:defRPr>
            </a:lvl3pPr>
            <a:lvl4pPr algn="l">
              <a:buNone/>
              <a:defRPr sz="1200">
                <a:solidFill>
                  <a:srgbClr val="254061"/>
                </a:solidFill>
                <a:latin typeface="Trebuchet MS" pitchFamily="34" charset="0"/>
                <a:cs typeface="Helvetica"/>
              </a:defRPr>
            </a:lvl4pPr>
            <a:lvl5pPr algn="l">
              <a:buNone/>
              <a:defRPr sz="1200">
                <a:solidFill>
                  <a:srgbClr val="254061"/>
                </a:solidFill>
                <a:latin typeface="Trebuchet MS" pitchFamily="34" charset="0"/>
                <a:cs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g_yellow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657600" cy="6858000"/>
          </a:xfrm>
          <a:prstGeom prst="rect">
            <a:avLst/>
          </a:prstGeom>
          <a:effectLst>
            <a:outerShdw blurRad="228600" dist="38100" dir="2700000">
              <a:srgbClr val="000000">
                <a:alpha val="43000"/>
              </a:srgbClr>
            </a:outerShdw>
          </a:effectLst>
        </p:spPr>
      </p:pic>
      <p:pic>
        <p:nvPicPr>
          <p:cNvPr id="7" name="Picture 2" descr="UR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35475" y="0"/>
            <a:ext cx="4708525" cy="193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1290637"/>
            <a:ext cx="3037240" cy="2532063"/>
          </a:xfrm>
          <a:prstGeom prst="rect">
            <a:avLst/>
          </a:prstGeom>
        </p:spPr>
        <p:txBody>
          <a:bodyPr anchor="t">
            <a:normAutofit/>
          </a:bodyPr>
          <a:lstStyle>
            <a:lvl1pPr algn="r">
              <a:lnSpc>
                <a:spcPct val="80000"/>
              </a:lnSpc>
              <a:buFont typeface="Arial"/>
              <a:buNone/>
              <a:defRPr sz="3200" b="1" u="none" kern="700" spc="-50">
                <a:solidFill>
                  <a:schemeClr val="bg1"/>
                </a:solidFill>
                <a:latin typeface="Trebuchet MS" pitchFamily="34" charset="0"/>
                <a:cs typeface="Trebuchet MS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915364" y="1308100"/>
            <a:ext cx="4834936" cy="4525963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algn="l">
              <a:spcBef>
                <a:spcPts val="1800"/>
              </a:spcBef>
              <a:spcAft>
                <a:spcPts val="0"/>
              </a:spcAft>
              <a:buNone/>
              <a:defRPr sz="1800" b="1">
                <a:solidFill>
                  <a:srgbClr val="254061"/>
                </a:solidFill>
                <a:latin typeface="Trebuchet MS" pitchFamily="34" charset="0"/>
                <a:cs typeface="Helvetica"/>
              </a:defRPr>
            </a:lvl1pPr>
            <a:lvl2pPr marL="466344" indent="0" algn="l">
              <a:spcBef>
                <a:spcPts val="1200"/>
              </a:spcBef>
              <a:buNone/>
              <a:defRPr sz="1600">
                <a:solidFill>
                  <a:srgbClr val="254061"/>
                </a:solidFill>
                <a:latin typeface="Trebuchet MS" pitchFamily="34" charset="0"/>
                <a:cs typeface="Helvetica"/>
              </a:defRPr>
            </a:lvl2pPr>
            <a:lvl3pPr algn="l">
              <a:buNone/>
              <a:defRPr sz="1400">
                <a:solidFill>
                  <a:srgbClr val="254061"/>
                </a:solidFill>
                <a:latin typeface="Trebuchet MS" pitchFamily="34" charset="0"/>
                <a:cs typeface="Helvetica"/>
              </a:defRPr>
            </a:lvl3pPr>
            <a:lvl4pPr algn="l">
              <a:buNone/>
              <a:defRPr sz="1200">
                <a:solidFill>
                  <a:srgbClr val="254061"/>
                </a:solidFill>
                <a:latin typeface="Trebuchet MS" pitchFamily="34" charset="0"/>
                <a:cs typeface="Helvetica"/>
              </a:defRPr>
            </a:lvl4pPr>
            <a:lvl5pPr algn="l">
              <a:buNone/>
              <a:defRPr sz="1200">
                <a:solidFill>
                  <a:srgbClr val="254061"/>
                </a:solidFill>
                <a:latin typeface="Trebuchet MS" pitchFamily="34" charset="0"/>
                <a:cs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g_yellow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657600" cy="6858000"/>
          </a:xfrm>
          <a:prstGeom prst="rect">
            <a:avLst/>
          </a:prstGeom>
          <a:effectLst>
            <a:outerShdw blurRad="228600" dist="38100" dir="2700000">
              <a:srgbClr val="000000">
                <a:alpha val="43000"/>
              </a:srgbClr>
            </a:outerShdw>
          </a:effectLst>
        </p:spPr>
      </p:pic>
      <p:pic>
        <p:nvPicPr>
          <p:cNvPr id="7" name="Picture 2" descr="UR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35475" y="0"/>
            <a:ext cx="4708525" cy="193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1290637"/>
            <a:ext cx="3037240" cy="2532063"/>
          </a:xfrm>
          <a:prstGeom prst="rect">
            <a:avLst/>
          </a:prstGeom>
        </p:spPr>
        <p:txBody>
          <a:bodyPr anchor="t">
            <a:normAutofit/>
          </a:bodyPr>
          <a:lstStyle>
            <a:lvl1pPr algn="r">
              <a:lnSpc>
                <a:spcPct val="80000"/>
              </a:lnSpc>
              <a:buFont typeface="Arial"/>
              <a:buNone/>
              <a:defRPr sz="3200" b="1" u="none" kern="700" spc="-50">
                <a:solidFill>
                  <a:schemeClr val="bg1"/>
                </a:solidFill>
                <a:latin typeface="Trebuchet MS" pitchFamily="34" charset="0"/>
                <a:cs typeface="Trebuchet MS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915364" y="1308100"/>
            <a:ext cx="4834936" cy="4525963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algn="l">
              <a:spcBef>
                <a:spcPts val="1800"/>
              </a:spcBef>
              <a:spcAft>
                <a:spcPts val="0"/>
              </a:spcAft>
              <a:buNone/>
              <a:defRPr sz="1800" b="1">
                <a:solidFill>
                  <a:srgbClr val="254061"/>
                </a:solidFill>
                <a:latin typeface="Trebuchet MS" pitchFamily="34" charset="0"/>
                <a:cs typeface="Helvetica"/>
              </a:defRPr>
            </a:lvl1pPr>
            <a:lvl2pPr marL="466344" indent="0" algn="l">
              <a:spcBef>
                <a:spcPts val="1200"/>
              </a:spcBef>
              <a:buNone/>
              <a:defRPr sz="1600">
                <a:solidFill>
                  <a:srgbClr val="254061"/>
                </a:solidFill>
                <a:latin typeface="Trebuchet MS" pitchFamily="34" charset="0"/>
                <a:cs typeface="Helvetica"/>
              </a:defRPr>
            </a:lvl2pPr>
            <a:lvl3pPr algn="l">
              <a:buNone/>
              <a:defRPr sz="1400">
                <a:solidFill>
                  <a:srgbClr val="254061"/>
                </a:solidFill>
                <a:latin typeface="Trebuchet MS" pitchFamily="34" charset="0"/>
                <a:cs typeface="Helvetica"/>
              </a:defRPr>
            </a:lvl3pPr>
            <a:lvl4pPr algn="l">
              <a:buNone/>
              <a:defRPr sz="1200">
                <a:solidFill>
                  <a:srgbClr val="254061"/>
                </a:solidFill>
                <a:latin typeface="Trebuchet MS" pitchFamily="34" charset="0"/>
                <a:cs typeface="Helvetica"/>
              </a:defRPr>
            </a:lvl4pPr>
            <a:lvl5pPr algn="l">
              <a:buNone/>
              <a:defRPr sz="1200">
                <a:solidFill>
                  <a:srgbClr val="254061"/>
                </a:solidFill>
                <a:latin typeface="Trebuchet MS" pitchFamily="34" charset="0"/>
                <a:cs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UR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35475" y="0"/>
            <a:ext cx="4708525" cy="193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/>
        </p:nvCxnSpPr>
        <p:spPr>
          <a:xfrm>
            <a:off x="3914775" y="2322513"/>
            <a:ext cx="4835525" cy="1587"/>
          </a:xfrm>
          <a:prstGeom prst="line">
            <a:avLst/>
          </a:prstGeom>
          <a:ln>
            <a:solidFill>
              <a:srgbClr val="E17D3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3" descr="LL-small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832350"/>
            <a:ext cx="4129088" cy="202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915364" y="546101"/>
            <a:ext cx="4834936" cy="17145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buFont typeface="Arial"/>
              <a:buNone/>
              <a:defRPr sz="3200" b="1" u="none" kern="700" spc="-50">
                <a:solidFill>
                  <a:srgbClr val="24366A"/>
                </a:solidFill>
                <a:latin typeface="Trebuchet MS" pitchFamily="34" charset="0"/>
                <a:cs typeface="Trebuchet MS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3915364" y="2552700"/>
            <a:ext cx="4834936" cy="40513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algn="l">
              <a:spcBef>
                <a:spcPts val="1800"/>
              </a:spcBef>
              <a:spcAft>
                <a:spcPts val="0"/>
              </a:spcAft>
              <a:buNone/>
              <a:defRPr sz="1800" b="1">
                <a:solidFill>
                  <a:srgbClr val="254061"/>
                </a:solidFill>
                <a:latin typeface="Trebuchet MS" pitchFamily="34" charset="0"/>
                <a:cs typeface="Helvetica"/>
              </a:defRPr>
            </a:lvl1pPr>
            <a:lvl2pPr marL="466344" indent="0" algn="l">
              <a:spcBef>
                <a:spcPts val="1200"/>
              </a:spcBef>
              <a:buNone/>
              <a:defRPr sz="1600">
                <a:solidFill>
                  <a:srgbClr val="254061"/>
                </a:solidFill>
                <a:latin typeface="Trebuchet MS" pitchFamily="34" charset="0"/>
                <a:cs typeface="Helvetica"/>
              </a:defRPr>
            </a:lvl2pPr>
            <a:lvl3pPr algn="l">
              <a:buNone/>
              <a:defRPr sz="1400">
                <a:solidFill>
                  <a:srgbClr val="254061"/>
                </a:solidFill>
                <a:latin typeface="Trebuchet MS" pitchFamily="34" charset="0"/>
                <a:cs typeface="Helvetica"/>
              </a:defRPr>
            </a:lvl3pPr>
            <a:lvl4pPr algn="l">
              <a:buNone/>
              <a:defRPr sz="1200">
                <a:solidFill>
                  <a:srgbClr val="254061"/>
                </a:solidFill>
                <a:latin typeface="Trebuchet MS" pitchFamily="34" charset="0"/>
                <a:cs typeface="Helvetica"/>
              </a:defRPr>
            </a:lvl4pPr>
            <a:lvl5pPr algn="l">
              <a:buNone/>
              <a:defRPr sz="1200">
                <a:solidFill>
                  <a:srgbClr val="254061"/>
                </a:solidFill>
                <a:latin typeface="Trebuchet MS" pitchFamily="34" charset="0"/>
                <a:cs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2775" y="1428750"/>
            <a:ext cx="4033838" cy="47386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9013" y="1428750"/>
            <a:ext cx="4033837" cy="47386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762000" y="1524000"/>
            <a:ext cx="7543800" cy="384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rgbClr val="093678"/>
                </a:solidFill>
              </a:defRPr>
            </a:lvl1pPr>
            <a:lvl2pPr marL="0" inden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>
                <a:solidFill>
                  <a:srgbClr val="093678"/>
                </a:solidFill>
              </a:defRPr>
            </a:lvl2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 Second level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323AD4-E77A-4C7E-A927-32C1A1E523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bg>
      <p:bgPr>
        <a:solidFill>
          <a:schemeClr val="bg1">
            <a:alpha val="14902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381000"/>
            <a:ext cx="6400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762000" y="1524000"/>
            <a:ext cx="7543800" cy="384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0" y="6324600"/>
            <a:ext cx="9144000" cy="533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98C184-AD61-477B-8CEF-FF585D0E29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2775" y="1428750"/>
            <a:ext cx="4033838" cy="47386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9013" y="1428750"/>
            <a:ext cx="4033837" cy="47386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762000" y="1524000"/>
            <a:ext cx="7543800" cy="384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rgbClr val="093678"/>
                </a:solidFill>
              </a:defRPr>
            </a:lvl1pPr>
            <a:lvl2pPr marL="0" inden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>
                <a:solidFill>
                  <a:srgbClr val="093678"/>
                </a:solidFill>
              </a:defRPr>
            </a:lvl2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 Second level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0" y="6324600"/>
            <a:ext cx="9144000" cy="533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FA3B62-0A03-4949-A21D-A28F0D20263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762000" y="1524000"/>
            <a:ext cx="7543800" cy="384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rgbClr val="093678"/>
                </a:solidFill>
              </a:defRPr>
            </a:lvl1pPr>
            <a:lvl2pPr marL="0" inden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>
                <a:solidFill>
                  <a:srgbClr val="093678"/>
                </a:solidFill>
              </a:defRPr>
            </a:lvl2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 Second level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0" y="6324600"/>
            <a:ext cx="9144000" cy="533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934AE4-D9A0-44EC-BBC8-AE7CD8628D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762000" y="1524000"/>
            <a:ext cx="7543800" cy="384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rgbClr val="093678"/>
                </a:solidFill>
              </a:defRPr>
            </a:lvl1pPr>
            <a:lvl2pPr marL="0" inden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>
                <a:solidFill>
                  <a:srgbClr val="093678"/>
                </a:solidFill>
              </a:defRPr>
            </a:lvl2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 Second level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0" y="6324600"/>
            <a:ext cx="9144000" cy="533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ABF284-0051-4F20-98AF-2B0D0AF4793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762000" y="1524000"/>
            <a:ext cx="7543800" cy="384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rgbClr val="093678"/>
                </a:solidFill>
              </a:defRPr>
            </a:lvl1pPr>
            <a:lvl2pPr marL="0" inden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>
                <a:solidFill>
                  <a:srgbClr val="093678"/>
                </a:solidFill>
              </a:defRPr>
            </a:lvl2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 Second level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0" y="6324600"/>
            <a:ext cx="9144000" cy="533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53B94C-3FD3-4D64-87B3-0B429677A07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762000" y="1524000"/>
            <a:ext cx="7543800" cy="384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rgbClr val="093678"/>
                </a:solidFill>
              </a:defRPr>
            </a:lvl1pPr>
            <a:lvl2pPr marL="0" inden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>
                <a:solidFill>
                  <a:srgbClr val="093678"/>
                </a:solidFill>
              </a:defRPr>
            </a:lvl2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 Second level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0" y="6324600"/>
            <a:ext cx="9144000" cy="533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1FBA59-9ECD-440F-B523-69E1A20AFD9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762000" y="1524000"/>
            <a:ext cx="7543800" cy="384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rgbClr val="093678"/>
                </a:solidFill>
              </a:defRPr>
            </a:lvl1pPr>
            <a:lvl2pPr marL="0" inden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>
                <a:solidFill>
                  <a:srgbClr val="093678"/>
                </a:solidFill>
              </a:defRPr>
            </a:lvl2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 Second level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0" y="6324600"/>
            <a:ext cx="9144000" cy="533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83E304-DAA4-45E1-8D8E-2FB6C69526B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2775" y="1428750"/>
            <a:ext cx="4033838" cy="4738688"/>
          </a:xfrm>
        </p:spPr>
        <p:txBody>
          <a:bodyPr/>
          <a:lstStyle>
            <a:lvl1pPr>
              <a:defRPr sz="3200"/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9013" y="1428750"/>
            <a:ext cx="4033837" cy="4738688"/>
          </a:xfrm>
        </p:spPr>
        <p:txBody>
          <a:bodyPr/>
          <a:lstStyle>
            <a:lvl1pPr>
              <a:defRPr sz="3200"/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solidFill>
          <a:schemeClr val="bg1">
            <a:alpha val="14902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381000"/>
            <a:ext cx="6400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762000" y="1524000"/>
            <a:ext cx="7543800" cy="384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921099-0AE9-460B-BB91-47BF2745067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2775" y="1428750"/>
            <a:ext cx="4033838" cy="4738688"/>
          </a:xfrm>
        </p:spPr>
        <p:txBody>
          <a:bodyPr/>
          <a:lstStyle>
            <a:lvl1pPr>
              <a:defRPr sz="3200"/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9013" y="1428750"/>
            <a:ext cx="4033837" cy="4738688"/>
          </a:xfrm>
        </p:spPr>
        <p:txBody>
          <a:bodyPr/>
          <a:lstStyle>
            <a:lvl1pPr>
              <a:defRPr sz="3200"/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762000" y="1524000"/>
            <a:ext cx="7543800" cy="384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rgbClr val="093678"/>
                </a:solidFill>
              </a:defRPr>
            </a:lvl1pPr>
            <a:lvl2pPr marL="0" inden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>
                <a:solidFill>
                  <a:srgbClr val="093678"/>
                </a:solidFill>
              </a:defRPr>
            </a:lvl2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 Second level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2D4CC8-477A-4593-960C-4E867490517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762000" y="1524000"/>
            <a:ext cx="7543800" cy="384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rgbClr val="093678"/>
                </a:solidFill>
              </a:defRPr>
            </a:lvl1pPr>
            <a:lvl2pPr marL="0" inden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>
                <a:solidFill>
                  <a:srgbClr val="093678"/>
                </a:solidFill>
              </a:defRPr>
            </a:lvl2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 Second level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E1A131-65FE-4D58-8D8E-E671C139A0C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762000" y="1524000"/>
            <a:ext cx="7543800" cy="384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rgbClr val="093678"/>
                </a:solidFill>
              </a:defRPr>
            </a:lvl1pPr>
            <a:lvl2pPr marL="0" inden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>
                <a:solidFill>
                  <a:srgbClr val="093678"/>
                </a:solidFill>
              </a:defRPr>
            </a:lvl2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 Second level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26BF9B-61C4-4AEA-B482-41015F75FE5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762000" y="1524000"/>
            <a:ext cx="7543800" cy="384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rgbClr val="093678"/>
                </a:solidFill>
              </a:defRPr>
            </a:lvl1pPr>
            <a:lvl2pPr marL="0" inden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>
                <a:solidFill>
                  <a:srgbClr val="093678"/>
                </a:solidFill>
              </a:defRPr>
            </a:lvl2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 Second level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9CA467-BBB4-4DF1-A110-6BBE0F1203E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1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1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25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19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075" b="13300"/>
          <a:stretch>
            <a:fillRect/>
          </a:stretch>
        </p:blipFill>
        <p:spPr bwMode="auto">
          <a:xfrm>
            <a:off x="0" y="0"/>
            <a:ext cx="91440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524000"/>
            <a:ext cx="7543800" cy="384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• second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32460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024E24A-7E68-477C-A044-A4C9288D083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3" r:id="rId1"/>
    <p:sldLayoutId id="2147484005" r:id="rId2"/>
    <p:sldLayoutId id="2147484014" r:id="rId3"/>
    <p:sldLayoutId id="2147484015" r:id="rId4"/>
    <p:sldLayoutId id="2147484016" r:id="rId5"/>
    <p:sldLayoutId id="2147484006" r:id="rId6"/>
    <p:sldLayoutId id="2147484007" r:id="rId7"/>
    <p:sldLayoutId id="2147484008" r:id="rId8"/>
    <p:sldLayoutId id="2147484009" r:id="rId9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ts val="600"/>
        </a:spcBef>
        <a:spcAft>
          <a:spcPts val="600"/>
        </a:spcAft>
        <a:defRPr sz="2800">
          <a:solidFill>
            <a:srgbClr val="093678"/>
          </a:solidFill>
          <a:latin typeface="+mn-lt"/>
          <a:ea typeface="+mn-ea"/>
          <a:cs typeface="+mn-cs"/>
        </a:defRPr>
      </a:lvl1pPr>
      <a:lvl2pPr algn="l" rtl="0" eaLnBrk="0" fontAlgn="base" hangingPunct="0">
        <a:spcBef>
          <a:spcPts val="600"/>
        </a:spcBef>
        <a:spcAft>
          <a:spcPts val="600"/>
        </a:spcAft>
        <a:buFont typeface="Arial" pitchFamily="34" charset="0"/>
        <a:defRPr sz="2800">
          <a:solidFill>
            <a:srgbClr val="093678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017" r:id="rId1"/>
    <p:sldLayoutId id="2147484018" r:id="rId2"/>
    <p:sldLayoutId id="2147484019" r:id="rId3"/>
    <p:sldLayoutId id="2147484020" r:id="rId4"/>
    <p:sldLayoutId id="2147484021" r:id="rId5"/>
    <p:sldLayoutId id="2147484022" r:id="rId6"/>
    <p:sldLayoutId id="2147484023" r:id="rId7"/>
    <p:sldLayoutId id="2147484024" r:id="rId8"/>
    <p:sldLayoutId id="2147484010" r:id="rId9"/>
    <p:sldLayoutId id="2147484011" r:id="rId10"/>
    <p:sldLayoutId id="2147484025" r:id="rId11"/>
    <p:sldLayoutId id="2147484012" r:id="rId12"/>
    <p:sldLayoutId id="2147484026" r:id="rId13"/>
    <p:sldLayoutId id="2147484027" r:id="rId14"/>
    <p:sldLayoutId id="2147484028" r:id="rId15"/>
    <p:sldLayoutId id="2147484029" r:id="rId16"/>
    <p:sldLayoutId id="2147484030" r:id="rId17"/>
    <p:sldLayoutId id="2147484031" r:id="rId18"/>
  </p:sldLayoutIdLst>
  <p:timing>
    <p:tnLst>
      <p:par>
        <p:cTn id="1" dur="indefinite" restart="never" nodeType="tmRoot"/>
      </p:par>
    </p:tnLst>
  </p:timing>
  <p:txStyles>
    <p:titleStyle>
      <a:lvl1pPr algn="l" defTabSz="457200" rtl="0" fontAlgn="base">
        <a:spcBef>
          <a:spcPct val="0"/>
        </a:spcBef>
        <a:spcAft>
          <a:spcPct val="0"/>
        </a:spcAft>
        <a:defRPr sz="4000" b="1" kern="1200">
          <a:solidFill>
            <a:srgbClr val="25AAC3"/>
          </a:solidFill>
          <a:latin typeface="Trebuchet MS" pitchFamily="34" charset="0"/>
          <a:ea typeface="+mj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4000" b="1">
          <a:solidFill>
            <a:srgbClr val="25AAC3"/>
          </a:solidFill>
          <a:latin typeface="Trebuchet MS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4000" b="1">
          <a:solidFill>
            <a:srgbClr val="25AAC3"/>
          </a:solidFill>
          <a:latin typeface="Trebuchet MS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4000" b="1">
          <a:solidFill>
            <a:srgbClr val="25AAC3"/>
          </a:solidFill>
          <a:latin typeface="Trebuchet MS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4000" b="1">
          <a:solidFill>
            <a:srgbClr val="25AAC3"/>
          </a:solidFill>
          <a:latin typeface="Trebuchet MS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000" b="1">
          <a:solidFill>
            <a:srgbClr val="25AAC3"/>
          </a:solidFill>
          <a:latin typeface="Trebuchet MS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000" b="1">
          <a:solidFill>
            <a:srgbClr val="25AAC3"/>
          </a:solidFill>
          <a:latin typeface="Trebuchet MS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000" b="1">
          <a:solidFill>
            <a:srgbClr val="25AAC3"/>
          </a:solidFill>
          <a:latin typeface="Trebuchet MS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000" b="1">
          <a:solidFill>
            <a:srgbClr val="25AAC3"/>
          </a:solidFill>
          <a:latin typeface="Trebuchet MS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rgbClr val="254061"/>
          </a:solidFill>
          <a:latin typeface="Trebuchet MS" pitchFamily="34" charset="0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rgbClr val="254061"/>
          </a:solidFill>
          <a:latin typeface="Trebuchet MS" pitchFamily="34" charset="0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rgbClr val="254061"/>
          </a:solidFill>
          <a:latin typeface="Trebuchet MS" pitchFamily="34" charset="0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rgbClr val="254061"/>
          </a:solidFill>
          <a:latin typeface="Trebuchet MS" pitchFamily="34" charset="0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rgbClr val="254061"/>
          </a:solidFill>
          <a:latin typeface="Trebuchet MS" pitchFamily="34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L-small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832942"/>
            <a:ext cx="4129106" cy="2025057"/>
          </a:xfrm>
          <a:prstGeom prst="rect">
            <a:avLst/>
          </a:prstGeom>
        </p:spPr>
      </p:pic>
      <p:pic>
        <p:nvPicPr>
          <p:cNvPr id="5" name="Picture 4" descr="UR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4995" y="0"/>
            <a:ext cx="4709006" cy="1930400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1485900" y="1435100"/>
            <a:ext cx="3225800" cy="5842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80000"/>
              </a:lnSpc>
              <a:buFont typeface="Arial"/>
              <a:buNone/>
              <a:defRPr sz="3600" b="1" i="0" u="none" kern="700" spc="-50">
                <a:solidFill>
                  <a:srgbClr val="24366A"/>
                </a:solidFill>
                <a:latin typeface="Trebuchet MS"/>
                <a:cs typeface="Trebuchet MS"/>
              </a:defRPr>
            </a:lvl1pPr>
          </a:lstStyle>
          <a:p>
            <a:pPr marL="0" marR="0" lvl="0" indent="0" defTabSz="4572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ea typeface="+mj-ea"/>
              </a:rPr>
              <a:t> </a:t>
            </a:r>
            <a:endParaRPr kumimoji="0" lang="en-US" sz="2400" b="1" i="0" u="none" strike="noStrike" kern="700" cap="none" spc="-5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Trebuchet MS"/>
              <a:ea typeface="+mj-ea"/>
              <a:cs typeface="Trebuchet MS"/>
            </a:endParaRPr>
          </a:p>
        </p:txBody>
      </p:sp>
      <p:grpSp>
        <p:nvGrpSpPr>
          <p:cNvPr id="2" name="Group 14"/>
          <p:cNvGrpSpPr/>
          <p:nvPr/>
        </p:nvGrpSpPr>
        <p:grpSpPr>
          <a:xfrm>
            <a:off x="1385888" y="1747838"/>
            <a:ext cx="6069012" cy="2863850"/>
            <a:chOff x="1309688" y="1824038"/>
            <a:chExt cx="6069012" cy="2863850"/>
          </a:xfrm>
        </p:grpSpPr>
        <p:sp>
          <p:nvSpPr>
            <p:cNvPr id="6" name="Title 1"/>
            <p:cNvSpPr txBox="1">
              <a:spLocks/>
            </p:cNvSpPr>
            <p:nvPr/>
          </p:nvSpPr>
          <p:spPr>
            <a:xfrm>
              <a:off x="1309688" y="1824038"/>
              <a:ext cx="5829300" cy="2781300"/>
            </a:xfrm>
            <a:prstGeom prst="rect">
              <a:avLst/>
            </a:prstGeom>
          </p:spPr>
          <p:txBody>
            <a:bodyPr anchor="ctr" anchorCtr="0">
              <a:noAutofit/>
            </a:bodyPr>
            <a:lstStyle>
              <a:lvl1pPr algn="l">
                <a:lnSpc>
                  <a:spcPct val="80000"/>
                </a:lnSpc>
                <a:buFont typeface="Arial"/>
                <a:buNone/>
                <a:defRPr sz="3600" b="1" i="0" u="none" kern="700" spc="-50">
                  <a:solidFill>
                    <a:srgbClr val="24366A"/>
                  </a:solidFill>
                  <a:latin typeface="Trebuchet MS"/>
                  <a:cs typeface="Trebuchet MS"/>
                </a:defRPr>
              </a:lvl1pPr>
            </a:lstStyle>
            <a:p>
              <a:pPr defTabSz="457200" fontAlgn="auto">
                <a:spcAft>
                  <a:spcPts val="0"/>
                </a:spcAft>
                <a:defRPr/>
              </a:pPr>
              <a:endParaRPr lang="en-US" sz="3200" dirty="0" smtClean="0"/>
            </a:p>
            <a:p>
              <a:pPr defTabSz="457200" fontAlgn="auto">
                <a:spcAft>
                  <a:spcPts val="0"/>
                </a:spcAft>
                <a:defRPr/>
              </a:pPr>
              <a:r>
                <a:rPr lang="en-US" sz="3200" dirty="0" smtClean="0"/>
                <a:t>Unit 4:</a:t>
              </a:r>
            </a:p>
            <a:p>
              <a:pPr defTabSz="457200" fontAlgn="auto">
                <a:spcAft>
                  <a:spcPts val="0"/>
                </a:spcAft>
                <a:defRPr/>
              </a:pPr>
              <a:r>
                <a:rPr lang="en-US" sz="3200" dirty="0" smtClean="0"/>
                <a:t> </a:t>
              </a:r>
            </a:p>
            <a:p>
              <a:pPr defTabSz="457200" fontAlgn="auto">
                <a:spcAft>
                  <a:spcPts val="0"/>
                </a:spcAft>
                <a:defRPr/>
              </a:pPr>
              <a:r>
                <a:rPr lang="en-US" sz="3200" dirty="0" smtClean="0"/>
                <a:t>Two-Component Low Pressure Spray Polyurethane Foam (SPF) Ingredients</a:t>
              </a:r>
            </a:p>
            <a:p>
              <a:pPr lvl="0" defTabSz="457200" fontAlgn="auto">
                <a:spcAft>
                  <a:spcPts val="0"/>
                </a:spcAft>
                <a:defRPr/>
              </a:pPr>
              <a:endParaRPr lang="en-US" sz="3200" dirty="0" smtClean="0"/>
            </a:p>
          </p:txBody>
        </p:sp>
        <p:cxnSp>
          <p:nvCxnSpPr>
            <p:cNvPr id="7" name="Straight Connector 6"/>
            <p:cNvCxnSpPr/>
            <p:nvPr/>
          </p:nvCxnSpPr>
          <p:spPr>
            <a:xfrm rot="10800000">
              <a:off x="1549400" y="2081212"/>
              <a:ext cx="5829300" cy="1588"/>
            </a:xfrm>
            <a:prstGeom prst="line">
              <a:avLst/>
            </a:prstGeom>
            <a:ln>
              <a:solidFill>
                <a:srgbClr val="E47D3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1549400" y="4686300"/>
              <a:ext cx="5829300" cy="1588"/>
            </a:xfrm>
            <a:prstGeom prst="line">
              <a:avLst/>
            </a:prstGeom>
            <a:ln>
              <a:solidFill>
                <a:srgbClr val="E47D3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6" name="Picture 2" descr="C:\Users\Hpalfrey\Desktop\CPI Logo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24600" y="6071784"/>
            <a:ext cx="2590800" cy="569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Daniel\Desktop\LP Training Slide Development\ideas for LP image for units\205Generic kit sketch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57859" y="2605278"/>
            <a:ext cx="1514856" cy="15331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7162800" cy="1143000"/>
          </a:xfrm>
          <a:ln>
            <a:miter lim="800000"/>
            <a:headEnd/>
            <a:tailEnd/>
          </a:ln>
        </p:spPr>
        <p:txBody>
          <a:bodyPr>
            <a:normAutofit/>
          </a:bodyPr>
          <a:lstStyle/>
          <a:p>
            <a:pPr defTabSz="966788" fontAlgn="auto">
              <a:spcAft>
                <a:spcPts val="0"/>
              </a:spcAft>
              <a:defRPr/>
            </a:pPr>
            <a:r>
              <a:rPr lang="en-US" sz="3200" dirty="0" smtClean="0"/>
              <a:t>B-side Ingredients - Blowing Agent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57200" y="1676400"/>
            <a:ext cx="4814888" cy="43434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indent="0" defTabSz="966788">
              <a:spcAft>
                <a:spcPct val="0"/>
              </a:spcAft>
            </a:pPr>
            <a:r>
              <a:rPr lang="en-US" sz="2400" dirty="0" smtClean="0">
                <a:latin typeface="Trebuchet MS" pitchFamily="34" charset="0"/>
                <a:ea typeface="Trebuchet MS" pitchFamily="34" charset="0"/>
                <a:cs typeface="Trebuchet MS" pitchFamily="34" charset="0"/>
              </a:rPr>
              <a:t>The </a:t>
            </a:r>
            <a:r>
              <a:rPr lang="en-US" sz="2400" i="1" dirty="0" smtClean="0">
                <a:latin typeface="Trebuchet MS" pitchFamily="34" charset="0"/>
                <a:ea typeface="Trebuchet MS" pitchFamily="34" charset="0"/>
                <a:cs typeface="Trebuchet MS" pitchFamily="34" charset="0"/>
              </a:rPr>
              <a:t>Blowing Agent </a:t>
            </a:r>
            <a:r>
              <a:rPr lang="en-US" sz="2400" dirty="0" smtClean="0">
                <a:latin typeface="Trebuchet MS" pitchFamily="34" charset="0"/>
                <a:ea typeface="Trebuchet MS" pitchFamily="34" charset="0"/>
                <a:cs typeface="Trebuchet MS" pitchFamily="34" charset="0"/>
              </a:rPr>
              <a:t>makes the foam expand by making tiny bubbles, or cells, in the foam.</a:t>
            </a:r>
          </a:p>
        </p:txBody>
      </p:sp>
      <p:sp>
        <p:nvSpPr>
          <p:cNvPr id="29700" name="Text Box 5"/>
          <p:cNvSpPr txBox="1">
            <a:spLocks noChangeArrowheads="1"/>
          </p:cNvSpPr>
          <p:nvPr/>
        </p:nvSpPr>
        <p:spPr bwMode="auto">
          <a:xfrm>
            <a:off x="327025" y="1249363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US" sz="3600" b="0" dirty="0"/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35649" y="1817688"/>
            <a:ext cx="1949450" cy="3168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7642" y="3143250"/>
            <a:ext cx="4616689" cy="3127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38100" dir="2700000" sx="104000" sy="104000" algn="tl" rotWithShape="0">
              <a:prstClr val="black">
                <a:alpha val="2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7162800" cy="1143000"/>
          </a:xfrm>
          <a:ln>
            <a:miter lim="800000"/>
            <a:headEnd/>
            <a:tailEnd/>
          </a:ln>
        </p:spPr>
        <p:txBody>
          <a:bodyPr>
            <a:normAutofit/>
          </a:bodyPr>
          <a:lstStyle/>
          <a:p>
            <a:pPr defTabSz="966788" fontAlgn="auto">
              <a:spcAft>
                <a:spcPts val="0"/>
              </a:spcAft>
              <a:defRPr/>
            </a:pPr>
            <a:r>
              <a:rPr lang="en-US" sz="3200" dirty="0" smtClean="0"/>
              <a:t>B-side Ingredients – Flame Retardant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57200" y="1676400"/>
            <a:ext cx="8229600" cy="43434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indent="0" defTabSz="966788">
              <a:spcAft>
                <a:spcPct val="0"/>
              </a:spcAft>
            </a:pPr>
            <a:r>
              <a:rPr lang="en-US" sz="2800" i="1" dirty="0" smtClean="0">
                <a:latin typeface="Trebuchet MS" pitchFamily="34" charset="0"/>
                <a:ea typeface="Trebuchet MS" pitchFamily="34" charset="0"/>
                <a:cs typeface="Trebuchet MS" pitchFamily="34" charset="0"/>
              </a:rPr>
              <a:t>Flame retardants </a:t>
            </a:r>
            <a:r>
              <a:rPr lang="en-US" sz="2800" dirty="0" smtClean="0">
                <a:latin typeface="Trebuchet MS" pitchFamily="34" charset="0"/>
                <a:ea typeface="Trebuchet MS" pitchFamily="34" charset="0"/>
                <a:cs typeface="Trebuchet MS" pitchFamily="34" charset="0"/>
              </a:rPr>
              <a:t>affect how the finished, fully reacted foam resists combustion.</a:t>
            </a:r>
          </a:p>
        </p:txBody>
      </p:sp>
      <p:sp>
        <p:nvSpPr>
          <p:cNvPr id="30724" name="Text Box 5"/>
          <p:cNvSpPr txBox="1">
            <a:spLocks noChangeArrowheads="1"/>
          </p:cNvSpPr>
          <p:nvPr/>
        </p:nvSpPr>
        <p:spPr bwMode="auto">
          <a:xfrm>
            <a:off x="327025" y="1249363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US" sz="3600" b="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40847" y="2828925"/>
            <a:ext cx="5391698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38100" dir="2700000" sx="104000" sy="104000" algn="tl" rotWithShape="0">
              <a:prstClr val="black">
                <a:alpha val="2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7162800" cy="1143000"/>
          </a:xfrm>
          <a:ln>
            <a:miter lim="800000"/>
            <a:headEnd/>
            <a:tailEnd/>
          </a:ln>
        </p:spPr>
        <p:txBody>
          <a:bodyPr>
            <a:normAutofit/>
          </a:bodyPr>
          <a:lstStyle/>
          <a:p>
            <a:pPr defTabSz="966788" fontAlgn="auto">
              <a:spcAft>
                <a:spcPts val="0"/>
              </a:spcAft>
              <a:defRPr/>
            </a:pPr>
            <a:r>
              <a:rPr lang="en-US" sz="3200" dirty="0" smtClean="0"/>
              <a:t>B-side Ingredients - Surfactant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085850" y="1633538"/>
            <a:ext cx="8229600" cy="43434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indent="0" defTabSz="966788">
              <a:spcAft>
                <a:spcPct val="0"/>
              </a:spcAft>
            </a:pPr>
            <a:r>
              <a:rPr lang="en-US" sz="2800" i="1" dirty="0" smtClean="0">
                <a:latin typeface="Trebuchet MS" pitchFamily="34" charset="0"/>
                <a:ea typeface="Trebuchet MS" pitchFamily="34" charset="0"/>
                <a:cs typeface="Trebuchet MS" pitchFamily="34" charset="0"/>
              </a:rPr>
              <a:t>Surfactants</a:t>
            </a:r>
            <a:r>
              <a:rPr lang="en-US" sz="2800" dirty="0" smtClean="0">
                <a:latin typeface="Trebuchet MS" pitchFamily="34" charset="0"/>
                <a:ea typeface="Trebuchet MS" pitchFamily="34" charset="0"/>
                <a:cs typeface="Trebuchet MS" pitchFamily="34" charset="0"/>
              </a:rPr>
              <a:t> help the foam cells form              and stabilize the cell structure.</a:t>
            </a:r>
          </a:p>
        </p:txBody>
      </p:sp>
      <p:sp>
        <p:nvSpPr>
          <p:cNvPr id="31748" name="Text Box 5"/>
          <p:cNvSpPr txBox="1">
            <a:spLocks noChangeArrowheads="1"/>
          </p:cNvSpPr>
          <p:nvPr/>
        </p:nvSpPr>
        <p:spPr bwMode="auto">
          <a:xfrm>
            <a:off x="327025" y="1249363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US" sz="3600" b="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5283" y="2672559"/>
            <a:ext cx="5272668" cy="302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38100" dir="2700000" sx="104000" sy="104000" algn="tl" rotWithShape="0">
              <a:prstClr val="black">
                <a:alpha val="2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17488"/>
            <a:ext cx="7162800" cy="1143000"/>
          </a:xfrm>
          <a:ln>
            <a:miter lim="800000"/>
            <a:headEnd/>
            <a:tailEnd/>
          </a:ln>
        </p:spPr>
        <p:txBody>
          <a:bodyPr>
            <a:normAutofit/>
          </a:bodyPr>
          <a:lstStyle/>
          <a:p>
            <a:pPr defTabSz="966788" fontAlgn="auto">
              <a:spcAft>
                <a:spcPts val="0"/>
              </a:spcAft>
              <a:defRPr/>
            </a:pPr>
            <a:r>
              <a:rPr lang="en-US" sz="3200" dirty="0" smtClean="0"/>
              <a:t>B-side - Properties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671502" y="1755782"/>
            <a:ext cx="6886575" cy="4343400"/>
          </a:xfrm>
        </p:spPr>
        <p:txBody>
          <a:bodyPr>
            <a:normAutofit/>
          </a:bodyPr>
          <a:lstStyle/>
          <a:p>
            <a:pPr marL="361950" indent="-361950" defTabSz="966788" fontAlgn="auto">
              <a:defRPr/>
            </a:pPr>
            <a:r>
              <a:rPr lang="en-US" sz="2400" dirty="0" smtClean="0"/>
              <a:t>B-side or polyol blend properties:</a:t>
            </a:r>
          </a:p>
          <a:p>
            <a:pPr marL="228600" indent="-228600" defTabSz="966788" fontAlgn="auto">
              <a:buFont typeface="Arial" pitchFamily="34" charset="0"/>
              <a:buChar char="•"/>
              <a:defRPr/>
            </a:pPr>
            <a:r>
              <a:rPr lang="en-US" sz="2400" dirty="0" smtClean="0"/>
              <a:t>Color ranges from milky white to amber or dark brown unless colors have been added</a:t>
            </a:r>
          </a:p>
          <a:p>
            <a:pPr marL="228600" indent="-228600" defTabSz="966788" fontAlgn="auto">
              <a:buFont typeface="Arial" pitchFamily="34" charset="0"/>
              <a:buChar char="•"/>
              <a:defRPr/>
            </a:pPr>
            <a:r>
              <a:rPr lang="en-US" sz="2400" dirty="0" smtClean="0"/>
              <a:t>May have a mild ammonia-like odor</a:t>
            </a:r>
          </a:p>
        </p:txBody>
      </p:sp>
      <p:sp>
        <p:nvSpPr>
          <p:cNvPr id="32772" name="Text Box 5"/>
          <p:cNvSpPr txBox="1">
            <a:spLocks noChangeArrowheads="1"/>
          </p:cNvSpPr>
          <p:nvPr/>
        </p:nvSpPr>
        <p:spPr bwMode="auto">
          <a:xfrm>
            <a:off x="327025" y="1249363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US" sz="3600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Text Box 5"/>
          <p:cNvSpPr txBox="1">
            <a:spLocks noChangeArrowheads="1"/>
          </p:cNvSpPr>
          <p:nvPr/>
        </p:nvSpPr>
        <p:spPr bwMode="auto">
          <a:xfrm>
            <a:off x="327025" y="1249363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US" sz="3600" b="0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217488"/>
            <a:ext cx="4100513" cy="1143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smtClean="0"/>
              <a:t>Unit 4 Summary</a:t>
            </a:r>
            <a:endParaRPr lang="en-US" sz="3200" dirty="0"/>
          </a:p>
        </p:txBody>
      </p:sp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343400"/>
          </a:xfrm>
        </p:spPr>
        <p:txBody>
          <a:bodyPr/>
          <a:lstStyle/>
          <a:p>
            <a:pPr fontAlgn="auto">
              <a:defRPr/>
            </a:pPr>
            <a:r>
              <a:rPr lang="en-US" sz="2800" b="0" dirty="0"/>
              <a:t>In this </a:t>
            </a:r>
            <a:r>
              <a:rPr lang="en-US" sz="2800" b="0" dirty="0" smtClean="0"/>
              <a:t>unit, </a:t>
            </a:r>
            <a:r>
              <a:rPr lang="en-US" sz="2800" b="0" dirty="0"/>
              <a:t>you </a:t>
            </a:r>
            <a:r>
              <a:rPr lang="en-US" sz="2800" b="0" dirty="0" smtClean="0"/>
              <a:t>learned about</a:t>
            </a:r>
            <a:r>
              <a:rPr lang="en-US" sz="2800" b="0" dirty="0"/>
              <a:t>:</a:t>
            </a:r>
          </a:p>
          <a:p>
            <a:pPr marL="228600" indent="-228600" fontAlgn="auto">
              <a:buFont typeface="Arial" pitchFamily="34" charset="0"/>
              <a:buChar char="•"/>
              <a:defRPr/>
            </a:pPr>
            <a:r>
              <a:rPr lang="en-US" sz="2800" b="0" dirty="0" smtClean="0"/>
              <a:t>Two-component low pressure spray </a:t>
            </a:r>
            <a:r>
              <a:rPr lang="en-US" sz="2800" b="0" dirty="0"/>
              <a:t>polyurethane foam (SPF) chemical </a:t>
            </a:r>
            <a:r>
              <a:rPr lang="en-US" sz="2800" b="0" dirty="0" smtClean="0"/>
              <a:t>ingredients </a:t>
            </a:r>
            <a:endParaRPr lang="en-US" sz="2800" b="0" dirty="0"/>
          </a:p>
          <a:p>
            <a:pPr marL="228600" indent="-228600" fontAlgn="auto">
              <a:buFont typeface="Arial" pitchFamily="34" charset="0"/>
              <a:buChar char="•"/>
              <a:defRPr/>
            </a:pPr>
            <a:r>
              <a:rPr lang="en-US" sz="2800" b="0" dirty="0"/>
              <a:t>SPF physical and chemical </a:t>
            </a:r>
            <a:r>
              <a:rPr lang="en-US" sz="2800" b="0" dirty="0" smtClean="0"/>
              <a:t>properties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17488"/>
            <a:ext cx="7162800" cy="1143000"/>
          </a:xfrm>
        </p:spPr>
        <p:txBody>
          <a:bodyPr lIns="91599" tIns="45048" rIns="91599" bIns="45048"/>
          <a:lstStyle/>
          <a:p>
            <a:pPr defTabSz="966788" eaLnBrk="1" fontAlgn="auto" hangingPunct="1">
              <a:spcAft>
                <a:spcPts val="0"/>
              </a:spcAft>
              <a:defRPr/>
            </a:pPr>
            <a:r>
              <a:rPr lang="en-US" dirty="0" smtClean="0"/>
              <a:t>Unit 4 Review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838200" y="16002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itle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z="2800" dirty="0" smtClean="0"/>
              <a:t>Unit 4: Q1 Debrief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000" dirty="0" smtClean="0"/>
              <a:t>Two-component low pressure SPF kits or systems contain _________ which mix together to make foam when sprayed. </a:t>
            </a:r>
            <a:endParaRPr lang="en-US" sz="2000" dirty="0"/>
          </a:p>
          <a:p>
            <a:pPr fontAlgn="auto">
              <a:spcAft>
                <a:spcPts val="0"/>
              </a:spcAft>
              <a:buFont typeface="Wingdings" pitchFamily="2" charset="2"/>
              <a:buAutoNum type="alphaUcPeriod"/>
              <a:defRPr/>
            </a:pPr>
            <a:endParaRPr lang="en-US" sz="2000" dirty="0" smtClean="0"/>
          </a:p>
          <a:p>
            <a:pPr marL="682625" indent="-682625" fontAlgn="auto">
              <a:spcAft>
                <a:spcPts val="0"/>
              </a:spcAft>
              <a:buFontTx/>
              <a:buAutoNum type="alphaUcPeriod"/>
              <a:defRPr/>
            </a:pPr>
            <a:r>
              <a:rPr lang="en-US" sz="2000" dirty="0" smtClean="0"/>
              <a:t>water and adhesives </a:t>
            </a:r>
          </a:p>
          <a:p>
            <a:pPr marL="682625" indent="-682625" fontAlgn="auto">
              <a:spcAft>
                <a:spcPts val="0"/>
              </a:spcAft>
              <a:buFontTx/>
              <a:buAutoNum type="alphaUcPeriod"/>
              <a:defRPr/>
            </a:pPr>
            <a:r>
              <a:rPr lang="en-US" sz="2000" dirty="0" smtClean="0"/>
              <a:t>A-side and B-side chemicals</a:t>
            </a:r>
          </a:p>
          <a:p>
            <a:pPr marL="682625" indent="-682625" fontAlgn="auto">
              <a:spcAft>
                <a:spcPts val="0"/>
              </a:spcAft>
              <a:buFontTx/>
              <a:buAutoNum type="alphaUcPeriod"/>
              <a:defRPr/>
            </a:pPr>
            <a:r>
              <a:rPr lang="en-US" sz="2000" dirty="0" smtClean="0"/>
              <a:t>alcohol and catalysts </a:t>
            </a:r>
          </a:p>
          <a:p>
            <a:pPr marL="682625" indent="-682625" fontAlgn="auto">
              <a:spcAft>
                <a:spcPts val="0"/>
              </a:spcAft>
              <a:buFontTx/>
              <a:buAutoNum type="alphaUcPeriod"/>
              <a:defRPr/>
            </a:pPr>
            <a:r>
              <a:rPr lang="en-US" sz="2000" dirty="0" smtClean="0"/>
              <a:t>none of the above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itle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z="2800" dirty="0" smtClean="0"/>
              <a:t>Unit 4: Q1 Debrief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000" dirty="0" smtClean="0"/>
              <a:t>Two-component low pressure SPF kits or systems contain _________ which mix together to make foam when sprayed. </a:t>
            </a:r>
            <a:endParaRPr lang="en-US" sz="2000" dirty="0"/>
          </a:p>
          <a:p>
            <a:pPr fontAlgn="auto">
              <a:spcAft>
                <a:spcPts val="0"/>
              </a:spcAft>
              <a:buFont typeface="Wingdings" pitchFamily="2" charset="2"/>
              <a:buAutoNum type="alphaUcPeriod"/>
              <a:defRPr/>
            </a:pPr>
            <a:endParaRPr lang="en-US" sz="2000" dirty="0" smtClean="0"/>
          </a:p>
          <a:p>
            <a:pPr marL="682625" indent="-682625" fontAlgn="auto">
              <a:spcAft>
                <a:spcPts val="0"/>
              </a:spcAft>
              <a:buFontTx/>
              <a:buAutoNum type="alphaUcPeriod"/>
              <a:defRPr/>
            </a:pP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water and adhesives </a:t>
            </a:r>
          </a:p>
          <a:p>
            <a:pPr marL="682625" indent="-682625" fontAlgn="auto">
              <a:spcAft>
                <a:spcPts val="0"/>
              </a:spcAft>
              <a:buFontTx/>
              <a:buAutoNum type="alphaUcPeriod"/>
              <a:defRPr/>
            </a:pPr>
            <a:r>
              <a:rPr lang="en-US" sz="2000" dirty="0" smtClean="0">
                <a:solidFill>
                  <a:srgbClr val="00B050"/>
                </a:solidFill>
              </a:rPr>
              <a:t>A-side and B-side chemicals</a:t>
            </a:r>
          </a:p>
          <a:p>
            <a:pPr marL="682625" indent="-682625" fontAlgn="auto">
              <a:spcAft>
                <a:spcPts val="0"/>
              </a:spcAft>
              <a:buFontTx/>
              <a:buAutoNum type="alphaUcPeriod"/>
              <a:defRPr/>
            </a:pP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alcohol and catalysts </a:t>
            </a:r>
          </a:p>
          <a:p>
            <a:pPr marL="682625" indent="-682625" fontAlgn="auto">
              <a:spcAft>
                <a:spcPts val="0"/>
              </a:spcAft>
              <a:buFontTx/>
              <a:buAutoNum type="alphaUcPeriod"/>
              <a:defRPr/>
            </a:pP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none of the above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itle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z="2800" dirty="0" smtClean="0"/>
              <a:t>Unit 4: Q2 Debrief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000" dirty="0" smtClean="0"/>
              <a:t>The A-side (Iso) of SPF contains _____.</a:t>
            </a:r>
            <a:endParaRPr lang="en-US" sz="2000" dirty="0"/>
          </a:p>
          <a:p>
            <a:pPr fontAlgn="auto">
              <a:spcAft>
                <a:spcPts val="0"/>
              </a:spcAft>
              <a:buFont typeface="Wingdings" pitchFamily="2" charset="2"/>
              <a:buAutoNum type="alphaUcPeriod"/>
              <a:defRPr/>
            </a:pPr>
            <a:endParaRPr lang="en-US" sz="2000" dirty="0" smtClean="0"/>
          </a:p>
          <a:p>
            <a:pPr marL="682625" indent="-682625" fontAlgn="auto">
              <a:spcAft>
                <a:spcPts val="0"/>
              </a:spcAft>
              <a:buFontTx/>
              <a:buAutoNum type="alphaUcPeriod"/>
              <a:defRPr/>
            </a:pPr>
            <a:r>
              <a:rPr lang="en-US" sz="2000" dirty="0" smtClean="0"/>
              <a:t>ethanol </a:t>
            </a:r>
          </a:p>
          <a:p>
            <a:pPr marL="682625" indent="-682625" fontAlgn="auto">
              <a:spcAft>
                <a:spcPts val="0"/>
              </a:spcAft>
              <a:buFontTx/>
              <a:buAutoNum type="alphaUcPeriod"/>
              <a:defRPr/>
            </a:pPr>
            <a:r>
              <a:rPr lang="en-US" sz="2000" dirty="0" smtClean="0"/>
              <a:t>polyurethane foam dust</a:t>
            </a:r>
          </a:p>
          <a:p>
            <a:pPr marL="682625" indent="-682625" fontAlgn="auto">
              <a:spcAft>
                <a:spcPts val="0"/>
              </a:spcAft>
              <a:buFontTx/>
              <a:buAutoNum type="alphaUcPeriod"/>
              <a:defRPr/>
            </a:pPr>
            <a:r>
              <a:rPr lang="en-US" sz="2000" dirty="0" smtClean="0"/>
              <a:t>a chemical commonly referred to as “MDI”</a:t>
            </a:r>
          </a:p>
          <a:p>
            <a:pPr marL="682625" indent="-682625" fontAlgn="auto">
              <a:spcAft>
                <a:spcPts val="0"/>
              </a:spcAft>
              <a:buFontTx/>
              <a:buAutoNum type="alphaUcPeriod"/>
              <a:defRPr/>
            </a:pPr>
            <a:r>
              <a:rPr lang="en-US" sz="2000" dirty="0" smtClean="0"/>
              <a:t>a polyol blend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itle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z="2800" dirty="0" smtClean="0"/>
              <a:t>Unit 4: Q2 Debrief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000" dirty="0" smtClean="0"/>
              <a:t>The A-side (Iso) of SPF contains _____.</a:t>
            </a:r>
            <a:endParaRPr lang="en-US" sz="2000" dirty="0"/>
          </a:p>
          <a:p>
            <a:pPr fontAlgn="auto">
              <a:spcAft>
                <a:spcPts val="0"/>
              </a:spcAft>
              <a:buFont typeface="Wingdings" pitchFamily="2" charset="2"/>
              <a:buAutoNum type="alphaUcPeriod"/>
              <a:defRPr/>
            </a:pPr>
            <a:endParaRPr lang="en-US" sz="2000" dirty="0" smtClean="0"/>
          </a:p>
          <a:p>
            <a:pPr marL="682625" indent="-682625" fontAlgn="auto">
              <a:spcAft>
                <a:spcPts val="0"/>
              </a:spcAft>
              <a:buFontTx/>
              <a:buAutoNum type="alphaUcPeriod"/>
              <a:defRPr/>
            </a:pP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ethanol </a:t>
            </a:r>
          </a:p>
          <a:p>
            <a:pPr marL="682625" indent="-682625" fontAlgn="auto">
              <a:spcAft>
                <a:spcPts val="0"/>
              </a:spcAft>
              <a:buFontTx/>
              <a:buAutoNum type="alphaUcPeriod"/>
              <a:defRPr/>
            </a:pP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polyurethane foam dust</a:t>
            </a:r>
          </a:p>
          <a:p>
            <a:pPr marL="682625" indent="-682625" fontAlgn="auto">
              <a:spcAft>
                <a:spcPts val="0"/>
              </a:spcAft>
              <a:buFontTx/>
              <a:buAutoNum type="alphaUcPeriod"/>
              <a:defRPr/>
            </a:pPr>
            <a:r>
              <a:rPr lang="en-US" sz="2000" dirty="0" smtClean="0">
                <a:solidFill>
                  <a:srgbClr val="00B050"/>
                </a:solidFill>
              </a:rPr>
              <a:t>a chemical commonly referred to as “MDI”</a:t>
            </a:r>
          </a:p>
          <a:p>
            <a:pPr marL="682625" indent="-682625" fontAlgn="auto">
              <a:spcAft>
                <a:spcPts val="0"/>
              </a:spcAft>
              <a:buFontTx/>
              <a:buAutoNum type="alphaUcPeriod"/>
              <a:defRPr/>
            </a:pP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a polyol blend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8112"/>
            <a:ext cx="8686800" cy="1143000"/>
          </a:xfrm>
        </p:spPr>
        <p:txBody>
          <a:bodyPr>
            <a:normAutofit/>
          </a:bodyPr>
          <a:lstStyle/>
          <a:p>
            <a:r>
              <a:rPr lang="en-US" sz="2600" dirty="0" smtClean="0">
                <a:solidFill>
                  <a:srgbClr val="093678"/>
                </a:solidFill>
              </a:rPr>
              <a:t>Grant Provided by the Occupational Safety and Health Administration (OSHA), U.S. Department of Labor (DOL)</a:t>
            </a:r>
            <a:endParaRPr lang="en-US" sz="2600" dirty="0">
              <a:solidFill>
                <a:srgbClr val="093678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1"/>
            <a:ext cx="7975600" cy="4343400"/>
          </a:xfrm>
        </p:spPr>
        <p:txBody>
          <a:bodyPr/>
          <a:lstStyle/>
          <a:p>
            <a:endParaRPr lang="en-US" dirty="0" smtClean="0">
              <a:latin typeface="Trebuchet MS" pitchFamily="34" charset="0"/>
              <a:ea typeface="Trebuchet MS" pitchFamily="34" charset="0"/>
              <a:cs typeface="Trebuchet MS" pitchFamily="34" charset="0"/>
            </a:endParaRPr>
          </a:p>
          <a:p>
            <a:r>
              <a:rPr lang="en-US" dirty="0" smtClean="0">
                <a:solidFill>
                  <a:srgbClr val="093678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rPr>
              <a:t>This material produced under grant SH-22308-SH1 from the Occupational Safety and Health Administration (OSHA), U.S. Department of Labor. </a:t>
            </a:r>
          </a:p>
          <a:p>
            <a:r>
              <a:rPr lang="en-US" dirty="0" smtClean="0">
                <a:solidFill>
                  <a:srgbClr val="093678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rPr>
              <a:t>It does not necessarily reflect the views or policies of the U.S. Department of Labor, nor does mention of trade names, commercial products, or organizations imply endorsement by the U.S. Government.</a:t>
            </a:r>
          </a:p>
        </p:txBody>
      </p:sp>
      <p:pic>
        <p:nvPicPr>
          <p:cNvPr id="2050" name="Picture 2" descr="C:\Users\Hpalfrey\Desktop\CPI Logo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19837" y="6120193"/>
            <a:ext cx="2600325" cy="572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6591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itle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z="2800" dirty="0" smtClean="0"/>
              <a:t>Unit 4: Q3 Debrief</a:t>
            </a:r>
          </a:p>
        </p:txBody>
      </p:sp>
      <p:sp>
        <p:nvSpPr>
          <p:cNvPr id="41988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000" dirty="0" smtClean="0"/>
              <a:t>Which of the following is </a:t>
            </a:r>
            <a:r>
              <a:rPr lang="en-US" sz="2000" u="sng" dirty="0" smtClean="0"/>
              <a:t>not</a:t>
            </a:r>
            <a:r>
              <a:rPr lang="en-US" sz="2000" dirty="0" smtClean="0"/>
              <a:t> included in the B-side of two-component low pressure SPF?</a:t>
            </a:r>
          </a:p>
          <a:p>
            <a:pPr marL="0" indent="0" fontAlgn="auto">
              <a:spcAft>
                <a:spcPts val="0"/>
              </a:spcAft>
              <a:buFont typeface="Arial"/>
              <a:buChar char="•"/>
              <a:defRPr/>
            </a:pPr>
            <a:endParaRPr lang="en-US" sz="2000" dirty="0"/>
          </a:p>
          <a:p>
            <a:pPr marL="682625" indent="-682625" fontAlgn="auto">
              <a:spcAft>
                <a:spcPts val="0"/>
              </a:spcAft>
              <a:buFontTx/>
              <a:buAutoNum type="alphaUcPeriod"/>
              <a:defRPr/>
            </a:pPr>
            <a:r>
              <a:rPr lang="en-US" sz="2000" dirty="0" smtClean="0"/>
              <a:t>flame retardant</a:t>
            </a:r>
          </a:p>
          <a:p>
            <a:pPr marL="682625" indent="-682625" fontAlgn="auto">
              <a:spcAft>
                <a:spcPts val="0"/>
              </a:spcAft>
              <a:buFontTx/>
              <a:buAutoNum type="alphaUcPeriod"/>
              <a:defRPr/>
            </a:pPr>
            <a:r>
              <a:rPr lang="en-US" sz="2000" dirty="0" smtClean="0"/>
              <a:t>surfactant</a:t>
            </a:r>
          </a:p>
          <a:p>
            <a:pPr marL="682625" indent="-682625" fontAlgn="auto">
              <a:spcAft>
                <a:spcPts val="0"/>
              </a:spcAft>
              <a:buFontTx/>
              <a:buAutoNum type="alphaUcPeriod"/>
              <a:defRPr/>
            </a:pPr>
            <a:r>
              <a:rPr lang="en-US" sz="2000" dirty="0" smtClean="0"/>
              <a:t>isocyanate</a:t>
            </a:r>
            <a:endParaRPr lang="en-US" sz="2000" dirty="0"/>
          </a:p>
          <a:p>
            <a:pPr marL="682625" indent="-682625" fontAlgn="auto">
              <a:spcAft>
                <a:spcPts val="0"/>
              </a:spcAft>
              <a:buFontTx/>
              <a:buAutoNum type="alphaUcPeriod"/>
              <a:defRPr/>
            </a:pPr>
            <a:r>
              <a:rPr lang="en-US" sz="2000" dirty="0" smtClean="0"/>
              <a:t>polyol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itle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z="2800" dirty="0" smtClean="0"/>
              <a:t>Unit 4: Q3 Debrief </a:t>
            </a:r>
          </a:p>
        </p:txBody>
      </p:sp>
      <p:sp>
        <p:nvSpPr>
          <p:cNvPr id="41988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000" dirty="0" smtClean="0"/>
              <a:t>Which of the following is </a:t>
            </a:r>
            <a:r>
              <a:rPr lang="en-US" sz="2000" u="sng" dirty="0" smtClean="0"/>
              <a:t>not</a:t>
            </a:r>
            <a:r>
              <a:rPr lang="en-US" sz="2000" dirty="0" smtClean="0"/>
              <a:t> included in the B-side of two-component low pressure SPF?</a:t>
            </a:r>
          </a:p>
          <a:p>
            <a:pPr marL="0" indent="0" fontAlgn="auto">
              <a:spcAft>
                <a:spcPts val="0"/>
              </a:spcAft>
              <a:buFont typeface="Arial"/>
              <a:buChar char="•"/>
              <a:defRPr/>
            </a:pPr>
            <a:endParaRPr lang="en-US" sz="2000" dirty="0"/>
          </a:p>
          <a:p>
            <a:pPr marL="682625" indent="-682625" fontAlgn="auto">
              <a:spcAft>
                <a:spcPts val="0"/>
              </a:spcAft>
              <a:buFontTx/>
              <a:buAutoNum type="alphaUcPeriod"/>
              <a:defRPr/>
            </a:pP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flame retardant</a:t>
            </a:r>
          </a:p>
          <a:p>
            <a:pPr marL="682625" indent="-682625" fontAlgn="auto">
              <a:spcAft>
                <a:spcPts val="0"/>
              </a:spcAft>
              <a:buFontTx/>
              <a:buAutoNum type="alphaUcPeriod"/>
              <a:defRPr/>
            </a:pP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surfactant</a:t>
            </a:r>
          </a:p>
          <a:p>
            <a:pPr marL="682625" indent="-682625" fontAlgn="auto">
              <a:spcAft>
                <a:spcPts val="0"/>
              </a:spcAft>
              <a:buFontTx/>
              <a:buAutoNum type="alphaUcPeriod"/>
              <a:defRPr/>
            </a:pPr>
            <a:r>
              <a:rPr lang="en-US" sz="2000" dirty="0" smtClean="0">
                <a:solidFill>
                  <a:srgbClr val="00B050"/>
                </a:solidFill>
              </a:rPr>
              <a:t>isocyanate</a:t>
            </a:r>
            <a:endParaRPr lang="en-US" sz="2000" dirty="0">
              <a:solidFill>
                <a:srgbClr val="00B050"/>
              </a:solidFill>
            </a:endParaRPr>
          </a:p>
          <a:p>
            <a:pPr marL="682625" indent="-682625" fontAlgn="auto">
              <a:spcAft>
                <a:spcPts val="0"/>
              </a:spcAft>
              <a:buFontTx/>
              <a:buAutoNum type="alphaUcPeriod"/>
              <a:defRPr/>
            </a:pP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polyol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17488"/>
            <a:ext cx="7162800" cy="1143000"/>
          </a:xfrm>
          <a:ln>
            <a:miter lim="800000"/>
            <a:headEnd/>
            <a:tailEnd/>
          </a:ln>
        </p:spPr>
        <p:txBody>
          <a:bodyPr lIns="91599" tIns="45048" rIns="91599" bIns="45048">
            <a:normAutofit/>
          </a:bodyPr>
          <a:lstStyle/>
          <a:p>
            <a:pPr defTabSz="966788" fontAlgn="auto">
              <a:spcAft>
                <a:spcPts val="0"/>
              </a:spcAft>
              <a:defRPr/>
            </a:pPr>
            <a:r>
              <a:rPr lang="en-US" sz="3200" dirty="0" smtClean="0">
                <a:solidFill>
                  <a:srgbClr val="093678"/>
                </a:solidFill>
              </a:rPr>
              <a:t>Unit 4 Completed</a:t>
            </a:r>
          </a:p>
        </p:txBody>
      </p:sp>
      <p:sp>
        <p:nvSpPr>
          <p:cNvPr id="39941" name="TextBox 4"/>
          <p:cNvSpPr txBox="1">
            <a:spLocks noChangeArrowheads="1"/>
          </p:cNvSpPr>
          <p:nvPr/>
        </p:nvSpPr>
        <p:spPr bwMode="auto">
          <a:xfrm>
            <a:off x="4932363" y="3200400"/>
            <a:ext cx="35750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b="0" dirty="0" smtClean="0">
                <a:solidFill>
                  <a:srgbClr val="093678"/>
                </a:solidFill>
              </a:rPr>
              <a:t> </a:t>
            </a:r>
            <a:r>
              <a:rPr lang="en-US" sz="2400" b="0" dirty="0" smtClean="0">
                <a:solidFill>
                  <a:srgbClr val="093678"/>
                </a:solidFill>
                <a:latin typeface="Trebuchet MS" pitchFamily="34" charset="0"/>
              </a:rPr>
              <a:t>Continue </a:t>
            </a:r>
            <a:r>
              <a:rPr lang="en-US" sz="2400" b="0" dirty="0">
                <a:solidFill>
                  <a:srgbClr val="093678"/>
                </a:solidFill>
                <a:latin typeface="Trebuchet MS" pitchFamily="34" charset="0"/>
              </a:rPr>
              <a:t>to Unit </a:t>
            </a:r>
            <a:r>
              <a:rPr lang="en-US" sz="2400" b="0" dirty="0" smtClean="0">
                <a:solidFill>
                  <a:srgbClr val="093678"/>
                </a:solidFill>
                <a:latin typeface="Trebuchet MS" pitchFamily="34" charset="0"/>
              </a:rPr>
              <a:t>5</a:t>
            </a:r>
            <a:endParaRPr lang="en-US" sz="2400" b="0" dirty="0">
              <a:solidFill>
                <a:srgbClr val="093678"/>
              </a:solidFill>
              <a:latin typeface="Trebuchet MS" pitchFamily="34" charset="0"/>
            </a:endParaRPr>
          </a:p>
        </p:txBody>
      </p:sp>
      <p:sp>
        <p:nvSpPr>
          <p:cNvPr id="39942" name="TextBox 5"/>
          <p:cNvSpPr txBox="1">
            <a:spLocks noChangeArrowheads="1"/>
          </p:cNvSpPr>
          <p:nvPr/>
        </p:nvSpPr>
        <p:spPr bwMode="auto">
          <a:xfrm>
            <a:off x="4932363" y="3879850"/>
            <a:ext cx="39544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b="0" dirty="0" smtClean="0">
                <a:solidFill>
                  <a:srgbClr val="093678"/>
                </a:solidFill>
              </a:rPr>
              <a:t> </a:t>
            </a:r>
            <a:r>
              <a:rPr lang="en-US" sz="2400" b="0" dirty="0" smtClean="0">
                <a:solidFill>
                  <a:srgbClr val="093678"/>
                </a:solidFill>
                <a:latin typeface="Trebuchet MS" pitchFamily="34" charset="0"/>
              </a:rPr>
              <a:t>Return </a:t>
            </a:r>
            <a:r>
              <a:rPr lang="en-US" sz="2400" b="0" dirty="0">
                <a:solidFill>
                  <a:srgbClr val="093678"/>
                </a:solidFill>
                <a:latin typeface="Trebuchet MS" pitchFamily="34" charset="0"/>
              </a:rPr>
              <a:t>to the Main Menu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17488"/>
            <a:ext cx="71628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093678"/>
                </a:solidFill>
              </a:rPr>
              <a:t>Welcome to Unit 4</a:t>
            </a:r>
            <a:endParaRPr lang="en-US" dirty="0">
              <a:solidFill>
                <a:srgbClr val="093678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343400"/>
          </a:xfrm>
        </p:spPr>
        <p:txBody>
          <a:bodyPr>
            <a:normAutofit/>
          </a:bodyPr>
          <a:lstStyle/>
          <a:p>
            <a:pPr fontAlgn="auto">
              <a:defRPr/>
            </a:pPr>
            <a:r>
              <a:rPr lang="en-US" sz="2400" b="0" dirty="0" smtClean="0">
                <a:solidFill>
                  <a:srgbClr val="093678"/>
                </a:solidFill>
              </a:rPr>
              <a:t>In this unit, you will learn about:</a:t>
            </a:r>
          </a:p>
          <a:p>
            <a:pPr marL="342900" fontAlgn="auto">
              <a:buFont typeface="Arial" pitchFamily="34" charset="0"/>
              <a:buChar char="•"/>
              <a:defRPr/>
            </a:pPr>
            <a:r>
              <a:rPr lang="en-US" sz="2400" b="0" dirty="0" smtClean="0">
                <a:solidFill>
                  <a:srgbClr val="093678"/>
                </a:solidFill>
              </a:rPr>
              <a:t>Two-component low pressure spray polyurethane foam (SPF) chemical ingredients</a:t>
            </a:r>
          </a:p>
          <a:p>
            <a:pPr marL="342900" fontAlgn="auto">
              <a:buFont typeface="Arial" pitchFamily="34" charset="0"/>
              <a:buChar char="•"/>
              <a:defRPr/>
            </a:pPr>
            <a:r>
              <a:rPr lang="en-US" sz="2400" b="0" dirty="0" smtClean="0">
                <a:solidFill>
                  <a:srgbClr val="093678"/>
                </a:solidFill>
              </a:rPr>
              <a:t>SPF physical and chemical properties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5"/>
          <p:cNvSpPr txBox="1">
            <a:spLocks noChangeArrowheads="1"/>
          </p:cNvSpPr>
          <p:nvPr/>
        </p:nvSpPr>
        <p:spPr bwMode="auto">
          <a:xfrm>
            <a:off x="327025" y="1249363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US" sz="3600" b="0" dirty="0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17488"/>
            <a:ext cx="7162800" cy="1143000"/>
          </a:xfrm>
        </p:spPr>
        <p:txBody>
          <a:bodyPr/>
          <a:lstStyle/>
          <a:p>
            <a:pPr defTabSz="966788" fontAlgn="auto">
              <a:spcAft>
                <a:spcPts val="0"/>
              </a:spcAft>
              <a:defRPr/>
            </a:pPr>
            <a:r>
              <a:rPr lang="en-US" sz="2800" dirty="0" smtClean="0">
                <a:solidFill>
                  <a:srgbClr val="093678"/>
                </a:solidFill>
              </a:rPr>
              <a:t>Two-Component Low Pressure </a:t>
            </a:r>
            <a:br>
              <a:rPr lang="en-US" sz="2800" dirty="0" smtClean="0">
                <a:solidFill>
                  <a:srgbClr val="093678"/>
                </a:solidFill>
              </a:rPr>
            </a:br>
            <a:r>
              <a:rPr lang="en-US" sz="2800" dirty="0" smtClean="0">
                <a:solidFill>
                  <a:srgbClr val="093678"/>
                </a:solidFill>
              </a:rPr>
              <a:t>Spray Polyurethane Foam (SPF) Systems</a:t>
            </a:r>
          </a:p>
        </p:txBody>
      </p:sp>
      <p:sp>
        <p:nvSpPr>
          <p:cNvPr id="23558" name="TextBox 2"/>
          <p:cNvSpPr txBox="1">
            <a:spLocks noChangeArrowheads="1"/>
          </p:cNvSpPr>
          <p:nvPr/>
        </p:nvSpPr>
        <p:spPr bwMode="auto">
          <a:xfrm>
            <a:off x="585788" y="1714500"/>
            <a:ext cx="785812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0" dirty="0" smtClean="0">
                <a:solidFill>
                  <a:srgbClr val="093678"/>
                </a:solidFill>
                <a:latin typeface="Trebuchet MS" pitchFamily="34" charset="0"/>
              </a:rPr>
              <a:t>Two-component low pressure spray polyurethane foam kits or systems contain an A-side and a B-side which mix together when sprayed. </a:t>
            </a:r>
            <a:endParaRPr lang="en-US" sz="2400" b="0" dirty="0">
              <a:solidFill>
                <a:srgbClr val="093678"/>
              </a:solidFill>
              <a:latin typeface="Trebuchet MS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28787" y="3020053"/>
            <a:ext cx="5329238" cy="2851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38100" dir="2700000" sx="104000" sy="104000" algn="tl" rotWithShape="0">
              <a:prstClr val="black">
                <a:alpha val="2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5"/>
          <p:cNvSpPr txBox="1">
            <a:spLocks noChangeArrowheads="1"/>
          </p:cNvSpPr>
          <p:nvPr/>
        </p:nvSpPr>
        <p:spPr bwMode="auto">
          <a:xfrm>
            <a:off x="327025" y="1249363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US" sz="3600" b="0" dirty="0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17488"/>
            <a:ext cx="7162800" cy="911225"/>
          </a:xfrm>
          <a:ln>
            <a:miter lim="800000"/>
            <a:headEnd/>
            <a:tailEnd/>
          </a:ln>
        </p:spPr>
        <p:txBody>
          <a:bodyPr>
            <a:normAutofit/>
          </a:bodyPr>
          <a:lstStyle/>
          <a:p>
            <a:pPr defTabSz="966788" fontAlgn="auto">
              <a:spcAft>
                <a:spcPts val="0"/>
              </a:spcAft>
              <a:defRPr/>
            </a:pPr>
            <a:r>
              <a:rPr lang="en-US" sz="3200" dirty="0" smtClean="0">
                <a:solidFill>
                  <a:srgbClr val="093678"/>
                </a:solidFill>
              </a:rPr>
              <a:t>A-side Reacts with B-side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143000" y="1547813"/>
            <a:ext cx="7058025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defTabSz="966788">
              <a:spcBef>
                <a:spcPts val="600"/>
              </a:spcBef>
              <a:spcAft>
                <a:spcPts val="600"/>
              </a:spcAft>
              <a:tabLst>
                <a:tab pos="574675" algn="l"/>
                <a:tab pos="952500" algn="l"/>
                <a:tab pos="1330325" algn="l"/>
                <a:tab pos="1709738" algn="l"/>
              </a:tabLst>
              <a:defRPr/>
            </a:pPr>
            <a:r>
              <a:rPr lang="en-US" sz="2800" b="0" kern="0" dirty="0">
                <a:solidFill>
                  <a:srgbClr val="093678"/>
                </a:solidFill>
                <a:latin typeface="Trebuchet MS" pitchFamily="34" charset="0"/>
                <a:cs typeface="+mn-cs"/>
              </a:rPr>
              <a:t>The A-side reacts with the B-side </a:t>
            </a:r>
            <a:r>
              <a:rPr lang="en-US" sz="2800" b="0" kern="0" dirty="0" smtClean="0">
                <a:solidFill>
                  <a:srgbClr val="093678"/>
                </a:solidFill>
                <a:latin typeface="Trebuchet MS" pitchFamily="34" charset="0"/>
                <a:cs typeface="+mn-cs"/>
              </a:rPr>
              <a:t>              to </a:t>
            </a:r>
            <a:r>
              <a:rPr lang="en-US" sz="2800" b="0" kern="0" dirty="0">
                <a:solidFill>
                  <a:srgbClr val="093678"/>
                </a:solidFill>
                <a:latin typeface="Trebuchet MS" pitchFamily="34" charset="0"/>
                <a:cs typeface="+mn-cs"/>
              </a:rPr>
              <a:t>form polyurethane foam.</a:t>
            </a:r>
          </a:p>
          <a:p>
            <a:pPr marL="785813" lvl="1" indent="-303213" defTabSz="966788">
              <a:spcBef>
                <a:spcPct val="20000"/>
              </a:spcBef>
              <a:tabLst>
                <a:tab pos="574675" algn="l"/>
                <a:tab pos="952500" algn="l"/>
                <a:tab pos="1330325" algn="l"/>
                <a:tab pos="1709738" algn="l"/>
              </a:tabLst>
              <a:defRPr/>
            </a:pPr>
            <a:r>
              <a:rPr lang="en-US" sz="3200" b="0" kern="0" dirty="0">
                <a:solidFill>
                  <a:schemeClr val="tx2"/>
                </a:solidFill>
                <a:latin typeface="+mn-lt"/>
              </a:rPr>
              <a:t/>
            </a:r>
            <a:br>
              <a:rPr lang="en-US" sz="3200" b="0" kern="0" dirty="0">
                <a:solidFill>
                  <a:schemeClr val="tx2"/>
                </a:solidFill>
                <a:latin typeface="+mn-lt"/>
              </a:rPr>
            </a:br>
            <a:endParaRPr lang="en-US" sz="3200" b="0" kern="0" dirty="0">
              <a:latin typeface="+mn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4593" y="2569975"/>
            <a:ext cx="4834360" cy="347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38100" dir="2700000" sx="104000" sy="104000" algn="tl" rotWithShape="0">
              <a:prstClr val="black">
                <a:alpha val="2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17488"/>
            <a:ext cx="7162800" cy="1143000"/>
          </a:xfrm>
        </p:spPr>
        <p:txBody>
          <a:bodyPr vert="horz" wrap="square" lIns="91440" tIns="45720" rIns="91440" bIns="45720" numCol="1" anchor="t" compatLnSpc="1">
            <a:prstTxWarp prst="textNoShape">
              <a:avLst/>
            </a:prstTxWarp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>
                <a:solidFill>
                  <a:srgbClr val="093678"/>
                </a:solidFill>
              </a:rPr>
              <a:t>A-side (Iso) –</a:t>
            </a:r>
            <a:r>
              <a:rPr lang="en-US" dirty="0" smtClean="0">
                <a:solidFill>
                  <a:srgbClr val="093678"/>
                </a:solidFill>
              </a:rPr>
              <a:t> </a:t>
            </a:r>
            <a:r>
              <a:rPr lang="en-US" sz="3200" dirty="0" smtClean="0">
                <a:solidFill>
                  <a:srgbClr val="093678"/>
                </a:solidFill>
              </a:rPr>
              <a:t>Chemical Ingredients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76400"/>
            <a:ext cx="8229600" cy="4343400"/>
          </a:xfrm>
        </p:spPr>
        <p:txBody>
          <a:bodyPr>
            <a:normAutofit/>
          </a:bodyPr>
          <a:lstStyle/>
          <a:p>
            <a:pPr indent="0" fontAlgn="auto">
              <a:defRPr/>
            </a:pPr>
            <a:r>
              <a:rPr lang="en-US" sz="2400" dirty="0" smtClean="0">
                <a:solidFill>
                  <a:srgbClr val="093678"/>
                </a:solidFill>
              </a:rPr>
              <a:t>The A-side or Isocyanate (Iso) is:</a:t>
            </a:r>
          </a:p>
          <a:p>
            <a:pPr marL="342900" fontAlgn="auto"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rgbClr val="093678"/>
                </a:solidFill>
              </a:rPr>
              <a:t>a mixture of methylene diphenyl diisocyanate</a:t>
            </a:r>
            <a:r>
              <a:rPr lang="en-US" sz="2400" dirty="0">
                <a:solidFill>
                  <a:srgbClr val="093678"/>
                </a:solidFill>
              </a:rPr>
              <a:t> </a:t>
            </a:r>
            <a:r>
              <a:rPr lang="en-US" sz="2400" dirty="0" smtClean="0">
                <a:solidFill>
                  <a:srgbClr val="093678"/>
                </a:solidFill>
              </a:rPr>
              <a:t>(MDI) and </a:t>
            </a:r>
            <a:r>
              <a:rPr lang="en-US" sz="2400" dirty="0">
                <a:solidFill>
                  <a:srgbClr val="093678"/>
                </a:solidFill>
              </a:rPr>
              <a:t>p</a:t>
            </a:r>
            <a:r>
              <a:rPr lang="en-US" sz="2400" dirty="0" smtClean="0">
                <a:solidFill>
                  <a:srgbClr val="093678"/>
                </a:solidFill>
              </a:rPr>
              <a:t>olymeric diphenylmethane diisocyanate </a:t>
            </a:r>
            <a:r>
              <a:rPr lang="en-US" sz="2400" dirty="0">
                <a:solidFill>
                  <a:srgbClr val="093678"/>
                </a:solidFill>
              </a:rPr>
              <a:t>(</a:t>
            </a:r>
            <a:r>
              <a:rPr lang="en-US" sz="2400" dirty="0" smtClean="0">
                <a:solidFill>
                  <a:srgbClr val="093678"/>
                </a:solidFill>
              </a:rPr>
              <a:t>pMDI)</a:t>
            </a:r>
            <a:endParaRPr lang="en-US" sz="2400" dirty="0">
              <a:solidFill>
                <a:srgbClr val="093678"/>
              </a:solidFill>
            </a:endParaRPr>
          </a:p>
          <a:p>
            <a:pPr marL="342900" fontAlgn="auto"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rgbClr val="093678"/>
                </a:solidFill>
              </a:rPr>
              <a:t>commonly referred to as:</a:t>
            </a:r>
            <a:br>
              <a:rPr lang="en-US" sz="2400" dirty="0" smtClean="0">
                <a:solidFill>
                  <a:srgbClr val="093678"/>
                </a:solidFill>
              </a:rPr>
            </a:br>
            <a:r>
              <a:rPr lang="en-US" sz="2400" dirty="0" smtClean="0">
                <a:solidFill>
                  <a:srgbClr val="093678"/>
                </a:solidFill>
              </a:rPr>
              <a:t>“</a:t>
            </a:r>
            <a:r>
              <a:rPr lang="en-US" sz="2400" i="1" dirty="0" smtClean="0">
                <a:solidFill>
                  <a:srgbClr val="093678"/>
                </a:solidFill>
              </a:rPr>
              <a:t>Iso”, “MDI”, or “pMDI”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10289" y="3291199"/>
            <a:ext cx="3576478" cy="2559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38100" dir="2700000" sx="104000" sy="104000" algn="tl" rotWithShape="0">
              <a:prstClr val="black">
                <a:alpha val="2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0"/>
            <a:ext cx="7162800" cy="121443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093678"/>
                </a:solidFill>
              </a:rPr>
              <a:t>A-side (Iso) - Properties</a:t>
            </a:r>
            <a:endParaRPr lang="en-US" dirty="0">
              <a:solidFill>
                <a:srgbClr val="093678"/>
              </a:solidFill>
            </a:endParaRPr>
          </a:p>
        </p:txBody>
      </p:sp>
      <p:sp>
        <p:nvSpPr>
          <p:cNvPr id="1638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76400"/>
            <a:ext cx="6443663" cy="4343400"/>
          </a:xfrm>
        </p:spPr>
        <p:txBody>
          <a:bodyPr>
            <a:normAutofit/>
          </a:bodyPr>
          <a:lstStyle/>
          <a:p>
            <a:pPr marL="361950" indent="-361950" defTabSz="966788" fontAlgn="auto">
              <a:defRPr/>
            </a:pPr>
            <a:r>
              <a:rPr lang="en-US" sz="2400" dirty="0" smtClean="0">
                <a:solidFill>
                  <a:srgbClr val="093678"/>
                </a:solidFill>
              </a:rPr>
              <a:t>Typical A-side (Iso) properties: </a:t>
            </a:r>
            <a:endParaRPr lang="en-US" sz="2400" dirty="0">
              <a:solidFill>
                <a:srgbClr val="093678"/>
              </a:solidFill>
            </a:endParaRPr>
          </a:p>
          <a:p>
            <a:pPr marL="342900" defTabSz="966788" fontAlgn="auto"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rgbClr val="093678"/>
                </a:solidFill>
              </a:rPr>
              <a:t>Brown or amber liquid unless colors have been added</a:t>
            </a:r>
          </a:p>
          <a:p>
            <a:pPr marL="342900" defTabSz="966788" fontAlgn="auto"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rgbClr val="093678"/>
                </a:solidFill>
              </a:rPr>
              <a:t>Most people cannot smell the A-side (Iso) at room temperature</a:t>
            </a:r>
            <a:endParaRPr lang="en-US" sz="2400" dirty="0">
              <a:solidFill>
                <a:srgbClr val="093678"/>
              </a:solidFill>
            </a:endParaRPr>
          </a:p>
          <a:p>
            <a:pPr marL="342900" defTabSz="966788" fontAlgn="auto"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rgbClr val="093678"/>
                </a:solidFill>
              </a:rPr>
              <a:t>Is reactive and may undergo chemical reactions with various chemicals, including water</a:t>
            </a:r>
          </a:p>
        </p:txBody>
      </p:sp>
      <p:sp>
        <p:nvSpPr>
          <p:cNvPr id="26628" name="Text Box 5"/>
          <p:cNvSpPr txBox="1">
            <a:spLocks noChangeArrowheads="1"/>
          </p:cNvSpPr>
          <p:nvPr/>
        </p:nvSpPr>
        <p:spPr bwMode="auto">
          <a:xfrm>
            <a:off x="327025" y="1249363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US" sz="3600" b="0" dirty="0"/>
          </a:p>
        </p:txBody>
      </p:sp>
      <p:pic>
        <p:nvPicPr>
          <p:cNvPr id="26629" name="Picture 6" descr="Image 023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24662" y="2157413"/>
            <a:ext cx="1796864" cy="3146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17488"/>
            <a:ext cx="7162800" cy="1143000"/>
          </a:xfrm>
          <a:ln>
            <a:miter lim="800000"/>
            <a:headEnd/>
            <a:tailEnd/>
          </a:ln>
        </p:spPr>
        <p:txBody>
          <a:bodyPr>
            <a:normAutofit/>
          </a:bodyPr>
          <a:lstStyle/>
          <a:p>
            <a:pPr defTabSz="966788" fontAlgn="auto">
              <a:spcAft>
                <a:spcPts val="0"/>
              </a:spcAft>
              <a:defRPr/>
            </a:pPr>
            <a:r>
              <a:rPr lang="en-US" sz="3200" dirty="0" smtClean="0"/>
              <a:t>B-side - Chemical Ingredients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76401"/>
            <a:ext cx="6572250" cy="4343400"/>
          </a:xfrm>
        </p:spPr>
        <p:txBody>
          <a:bodyPr>
            <a:normAutofit/>
          </a:bodyPr>
          <a:lstStyle/>
          <a:p>
            <a:pPr indent="0" defTabSz="966788" fontAlgn="auto">
              <a:defRPr/>
            </a:pPr>
            <a:r>
              <a:rPr lang="en-US" sz="2400" dirty="0" smtClean="0"/>
              <a:t>The B-side or polyol blend:</a:t>
            </a:r>
          </a:p>
          <a:p>
            <a:pPr marL="228600" indent="-228600" defTabSz="966788" fontAlgn="auto">
              <a:buFont typeface="Arial" pitchFamily="34" charset="0"/>
              <a:buChar char="•"/>
              <a:defRPr/>
            </a:pPr>
            <a:r>
              <a:rPr lang="en-US" sz="2400" dirty="0"/>
              <a:t>I</a:t>
            </a:r>
            <a:r>
              <a:rPr lang="en-US" sz="2400" dirty="0" smtClean="0"/>
              <a:t>s a mixture of several chemicals with the  principal ingredient being a chemical called polyol</a:t>
            </a:r>
            <a:endParaRPr lang="en-US" sz="2400" strike="sngStrike" dirty="0"/>
          </a:p>
          <a:p>
            <a:pPr marL="228600" indent="-228600" defTabSz="966788" fontAlgn="auto">
              <a:buFont typeface="Arial" pitchFamily="34" charset="0"/>
              <a:buChar char="•"/>
              <a:defRPr/>
            </a:pPr>
            <a:r>
              <a:rPr lang="en-US" sz="2400" dirty="0" smtClean="0"/>
              <a:t>Contains additives to give certain physical characteristics to the foam:</a:t>
            </a:r>
          </a:p>
          <a:p>
            <a:pPr lvl="1" indent="0" defTabSz="966788" fontAlgn="auto">
              <a:defRPr/>
            </a:pPr>
            <a:r>
              <a:rPr lang="en-US" sz="2200" i="1" dirty="0" smtClean="0"/>
              <a:t>catalysts, blowing agents, flame</a:t>
            </a:r>
          </a:p>
          <a:p>
            <a:pPr lvl="1" indent="0" defTabSz="966788" fontAlgn="auto">
              <a:buNone/>
              <a:defRPr/>
            </a:pPr>
            <a:r>
              <a:rPr lang="en-US" sz="2200" i="1" dirty="0"/>
              <a:t>	</a:t>
            </a:r>
            <a:r>
              <a:rPr lang="en-US" sz="2200" i="1" dirty="0" smtClean="0"/>
              <a:t>retardants, and surfactants</a:t>
            </a:r>
          </a:p>
        </p:txBody>
      </p:sp>
      <p:sp>
        <p:nvSpPr>
          <p:cNvPr id="27652" name="Text Box 5"/>
          <p:cNvSpPr txBox="1">
            <a:spLocks noChangeArrowheads="1"/>
          </p:cNvSpPr>
          <p:nvPr/>
        </p:nvSpPr>
        <p:spPr bwMode="auto">
          <a:xfrm>
            <a:off x="327025" y="1249363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US" sz="3600" b="0" dirty="0"/>
          </a:p>
        </p:txBody>
      </p:sp>
      <p:pic>
        <p:nvPicPr>
          <p:cNvPr id="27653" name="Picture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0438" y="1997075"/>
            <a:ext cx="1327150" cy="321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7162800" cy="1143000"/>
          </a:xfrm>
          <a:ln>
            <a:miter lim="800000"/>
            <a:headEnd/>
            <a:tailEnd/>
          </a:ln>
        </p:spPr>
        <p:txBody>
          <a:bodyPr>
            <a:normAutofit/>
          </a:bodyPr>
          <a:lstStyle/>
          <a:p>
            <a:pPr defTabSz="966788" fontAlgn="auto">
              <a:spcAft>
                <a:spcPts val="0"/>
              </a:spcAft>
              <a:defRPr/>
            </a:pPr>
            <a:r>
              <a:rPr lang="en-US" sz="3200" dirty="0" smtClean="0">
                <a:solidFill>
                  <a:srgbClr val="093678"/>
                </a:solidFill>
              </a:rPr>
              <a:t>B-side Ingredients - Catalyst</a:t>
            </a:r>
          </a:p>
        </p:txBody>
      </p:sp>
      <p:sp>
        <p:nvSpPr>
          <p:cNvPr id="28676" name="Text Box 5"/>
          <p:cNvSpPr txBox="1">
            <a:spLocks noChangeArrowheads="1"/>
          </p:cNvSpPr>
          <p:nvPr/>
        </p:nvSpPr>
        <p:spPr bwMode="auto">
          <a:xfrm>
            <a:off x="327025" y="1249363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US" sz="3600" b="0" dirty="0"/>
          </a:p>
        </p:txBody>
      </p:sp>
      <p:sp>
        <p:nvSpPr>
          <p:cNvPr id="28678" name="TextBox 1"/>
          <p:cNvSpPr txBox="1">
            <a:spLocks noChangeArrowheads="1"/>
          </p:cNvSpPr>
          <p:nvPr/>
        </p:nvSpPr>
        <p:spPr bwMode="auto">
          <a:xfrm>
            <a:off x="511175" y="1606550"/>
            <a:ext cx="7988301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0" dirty="0">
                <a:solidFill>
                  <a:srgbClr val="093678"/>
                </a:solidFill>
                <a:latin typeface="Trebuchet MS" pitchFamily="34" charset="0"/>
              </a:rPr>
              <a:t>The </a:t>
            </a:r>
            <a:r>
              <a:rPr lang="en-US" sz="2800" b="0" i="1" dirty="0">
                <a:solidFill>
                  <a:srgbClr val="093678"/>
                </a:solidFill>
                <a:latin typeface="Trebuchet MS" pitchFamily="34" charset="0"/>
              </a:rPr>
              <a:t>Catalyst</a:t>
            </a:r>
            <a:r>
              <a:rPr lang="en-US" sz="2800" b="0" dirty="0">
                <a:solidFill>
                  <a:srgbClr val="093678"/>
                </a:solidFill>
                <a:latin typeface="Trebuchet MS" pitchFamily="34" charset="0"/>
              </a:rPr>
              <a:t> affects how quickly the A-side (Iso) and B-side react.</a:t>
            </a:r>
          </a:p>
          <a:p>
            <a:endParaRPr lang="en-US" sz="2800" b="0" dirty="0">
              <a:solidFill>
                <a:srgbClr val="093678"/>
              </a:solidFill>
              <a:latin typeface="Trebuchet MS" pitchFamily="34" charset="0"/>
            </a:endParaRPr>
          </a:p>
          <a:p>
            <a:r>
              <a:rPr lang="en-US" sz="2800" b="0" dirty="0">
                <a:solidFill>
                  <a:srgbClr val="093678"/>
                </a:solidFill>
                <a:latin typeface="Trebuchet MS" pitchFamily="34" charset="0"/>
              </a:rPr>
              <a:t>Some people may smell an ammonia or fish-like odor when exposed to catalysts.</a:t>
            </a: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25849" y="3989127"/>
            <a:ext cx="960439" cy="2325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ACC_corp_Vers_2 0">
  <a:themeElements>
    <a:clrScheme name="ACC_corp_Vers_2.0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CC_corp_Vers_2.0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CC_corp_Vers_2.0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_corp_Vers_2.0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_corp_Vers_2.0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_corp_Vers_2.0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_corp_Vers_2.0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_corp_Vers_2.0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C_corp_Vers_2.0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C_corp_Vers_2.0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C_corp_Vers_2.0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C_corp_Vers_2.0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C_corp_Vers_2.0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C_corp_Vers_2.0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Intro LP Training 11-22-11 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Recipients xmlns="98c9955d-c5c3-4a5b-96fd-b76c909d6563" xsi:nil="true"/>
    <ReceivedTime xmlns="98c9955d-c5c3-4a5b-96fd-b76c909d6563" xsi:nil="true"/>
    <From xmlns="98c9955d-c5c3-4a5b-96fd-b76c909d656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D95C998C3C55B4A96FDB76C909D6563" ma:contentTypeVersion="3" ma:contentTypeDescription="Create a new document." ma:contentTypeScope="" ma:versionID="b97bf3ce735f0cd7e574b683ef47807a">
  <xsd:schema xmlns:xsd="http://www.w3.org/2001/XMLSchema" xmlns:xs="http://www.w3.org/2001/XMLSchema" xmlns:p="http://schemas.microsoft.com/office/2006/metadata/properties" xmlns:ns2="98c9955d-c5c3-4a5b-96fd-b76c909d6563" targetNamespace="http://schemas.microsoft.com/office/2006/metadata/properties" ma:root="true" ma:fieldsID="53ec610432e2d7d00c11c71d076612a3" ns2:_="">
    <xsd:import namespace="98c9955d-c5c3-4a5b-96fd-b76c909d6563"/>
    <xsd:element name="properties">
      <xsd:complexType>
        <xsd:sequence>
          <xsd:element name="documentManagement">
            <xsd:complexType>
              <xsd:all>
                <xsd:element ref="ns2:ReceivedTime" minOccurs="0"/>
                <xsd:element ref="ns2:From" minOccurs="0"/>
                <xsd:element ref="ns2:Recipie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c9955d-c5c3-4a5b-96fd-b76c909d6563" elementFormDefault="qualified">
    <xsd:import namespace="http://schemas.microsoft.com/office/2006/documentManagement/types"/>
    <xsd:import namespace="http://schemas.microsoft.com/office/infopath/2007/PartnerControls"/>
    <xsd:element name="ReceivedTime" ma:index="8" nillable="true" ma:displayName="ReceivedTime" ma:internalName="ReceivedTime">
      <xsd:simpleType>
        <xsd:restriction base="dms:DateTime"/>
      </xsd:simpleType>
    </xsd:element>
    <xsd:element name="From" ma:index="9" nillable="true" ma:displayName="From" ma:internalName="From">
      <xsd:simpleType>
        <xsd:restriction base="dms:Text"/>
      </xsd:simpleType>
    </xsd:element>
    <xsd:element name="Recipients" ma:index="10" nillable="true" ma:displayName="Recipients" ma:internalName="Recipients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6F110BE-FC3C-472B-BDCC-1B10F0488D01}">
  <ds:schemaRefs>
    <ds:schemaRef ds:uri="http://schemas.microsoft.com/office/2006/metadata/properties"/>
    <ds:schemaRef ds:uri="98c9955d-c5c3-4a5b-96fd-b76c909d6563"/>
  </ds:schemaRefs>
</ds:datastoreItem>
</file>

<file path=customXml/itemProps2.xml><?xml version="1.0" encoding="utf-8"?>
<ds:datastoreItem xmlns:ds="http://schemas.openxmlformats.org/officeDocument/2006/customXml" ds:itemID="{D36838AA-7081-40C9-A538-87CF0DAD388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4959B63-2358-47DF-BEBF-8B13C01FA7D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8c9955d-c5c3-4a5b-96fd-b76c909d656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284780241</TotalTime>
  <Words>1316</Words>
  <Application>Microsoft Office PowerPoint</Application>
  <PresentationFormat>On-screen Show (4:3)</PresentationFormat>
  <Paragraphs>186</Paragraphs>
  <Slides>22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1_ACC_corp_Vers_2 0</vt:lpstr>
      <vt:lpstr>Intro LP Training 11-22-11 nt</vt:lpstr>
      <vt:lpstr>PowerPoint Presentation</vt:lpstr>
      <vt:lpstr>Grant Provided by the Occupational Safety and Health Administration (OSHA), U.S. Department of Labor (DOL)</vt:lpstr>
      <vt:lpstr>Welcome to Unit 4</vt:lpstr>
      <vt:lpstr>Two-Component Low Pressure  Spray Polyurethane Foam (SPF) Systems</vt:lpstr>
      <vt:lpstr>A-side Reacts with B-side</vt:lpstr>
      <vt:lpstr> A-side (Iso) – Chemical Ingredients</vt:lpstr>
      <vt:lpstr>A-side (Iso) - Properties</vt:lpstr>
      <vt:lpstr>B-side - Chemical Ingredients</vt:lpstr>
      <vt:lpstr>B-side Ingredients - Catalyst</vt:lpstr>
      <vt:lpstr>B-side Ingredients - Blowing Agent</vt:lpstr>
      <vt:lpstr>B-side Ingredients – Flame Retardant</vt:lpstr>
      <vt:lpstr>B-side Ingredients - Surfactant</vt:lpstr>
      <vt:lpstr>B-side - Properties</vt:lpstr>
      <vt:lpstr>Unit 4 Summary</vt:lpstr>
      <vt:lpstr>Unit 4 Review</vt:lpstr>
      <vt:lpstr>Unit 4: Q1 Debrief</vt:lpstr>
      <vt:lpstr>Unit 4: Q1 Debrief</vt:lpstr>
      <vt:lpstr>Unit 4: Q2 Debrief</vt:lpstr>
      <vt:lpstr>Unit 4: Q2 Debrief</vt:lpstr>
      <vt:lpstr>Unit 4: Q3 Debrief</vt:lpstr>
      <vt:lpstr>Unit 4: Q3 Debrief </vt:lpstr>
      <vt:lpstr>Unit 4 Completed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vkm</dc:creator>
  <cp:lastModifiedBy>Vosburgh, Linda - OSHA</cp:lastModifiedBy>
  <cp:revision>1386</cp:revision>
  <cp:lastPrinted>2010-12-07T19:34:42Z</cp:lastPrinted>
  <dcterms:created xsi:type="dcterms:W3CDTF">2002-07-29T16:37:53Z</dcterms:created>
  <dcterms:modified xsi:type="dcterms:W3CDTF">2014-02-18T16:50:11Z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0x0101005D95C998C3C55B4A96FDB76C909D6563</vt:lpwstr>
  </property>
</Properties>
</file>