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3" r:id="rId4"/>
    <p:sldMasterId id="2147483847" r:id="rId5"/>
    <p:sldMasterId id="2147483861" r:id="rId6"/>
  </p:sldMasterIdLst>
  <p:notesMasterIdLst>
    <p:notesMasterId r:id="rId33"/>
  </p:notesMasterIdLst>
  <p:handoutMasterIdLst>
    <p:handoutMasterId r:id="rId34"/>
  </p:handoutMasterIdLst>
  <p:sldIdLst>
    <p:sldId id="607" r:id="rId7"/>
    <p:sldId id="614" r:id="rId8"/>
    <p:sldId id="578" r:id="rId9"/>
    <p:sldId id="594" r:id="rId10"/>
    <p:sldId id="381" r:id="rId11"/>
    <p:sldId id="382" r:id="rId12"/>
    <p:sldId id="383" r:id="rId13"/>
    <p:sldId id="391" r:id="rId14"/>
    <p:sldId id="595" r:id="rId15"/>
    <p:sldId id="379" r:id="rId16"/>
    <p:sldId id="598" r:id="rId17"/>
    <p:sldId id="377" r:id="rId18"/>
    <p:sldId id="592" r:id="rId19"/>
    <p:sldId id="564" r:id="rId20"/>
    <p:sldId id="559" r:id="rId21"/>
    <p:sldId id="560" r:id="rId22"/>
    <p:sldId id="562" r:id="rId23"/>
    <p:sldId id="579" r:id="rId24"/>
    <p:sldId id="513" r:id="rId25"/>
    <p:sldId id="608" r:id="rId26"/>
    <p:sldId id="609" r:id="rId27"/>
    <p:sldId id="610" r:id="rId28"/>
    <p:sldId id="611" r:id="rId29"/>
    <p:sldId id="612" r:id="rId30"/>
    <p:sldId id="613" r:id="rId31"/>
    <p:sldId id="577" r:id="rId32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17B"/>
    <a:srgbClr val="094FC8"/>
    <a:srgbClr val="CE1029"/>
    <a:srgbClr val="093678"/>
    <a:srgbClr val="000000"/>
    <a:srgbClr val="18317B"/>
    <a:srgbClr val="6384AD"/>
    <a:srgbClr val="FFAD4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73667" autoAdjust="0"/>
  </p:normalViewPr>
  <p:slideViewPr>
    <p:cSldViewPr snapToGrid="0">
      <p:cViewPr>
        <p:scale>
          <a:sx n="64" d="100"/>
          <a:sy n="64" d="100"/>
        </p:scale>
        <p:origin x="-2034" y="-102"/>
      </p:cViewPr>
      <p:guideLst>
        <p:guide orient="horz" pos="665"/>
        <p:guide orient="horz" pos="1109"/>
        <p:guide orient="horz" pos="2160"/>
        <p:guide orient="horz" pos="4007"/>
        <p:guide pos="700"/>
        <p:guide pos="2875"/>
        <p:guide pos="876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1164"/>
    </p:cViewPr>
  </p:sorterViewPr>
  <p:notesViewPr>
    <p:cSldViewPr snapToGrid="0">
      <p:cViewPr>
        <p:scale>
          <a:sx n="100" d="100"/>
          <a:sy n="100" d="100"/>
        </p:scale>
        <p:origin x="-1404" y="13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47506-B2B2-4EAD-BB61-4D27982439A2}" type="doc">
      <dgm:prSet loTypeId="urn:microsoft.com/office/officeart/2005/8/layout/hProcess9" loCatId="process" qsTypeId="urn:microsoft.com/office/officeart/2005/8/quickstyle/simple1#2" qsCatId="simple" csTypeId="urn:microsoft.com/office/officeart/2005/8/colors/accent2_2" csCatId="accent2" phldr="1"/>
      <dgm:spPr/>
    </dgm:pt>
    <dgm:pt modelId="{684E3003-B184-4E66-A959-5A028427ABDF}">
      <dgm:prSet phldrT="[Text]"/>
      <dgm:spPr>
        <a:solidFill>
          <a:srgbClr val="093678"/>
        </a:solidFill>
      </dgm:spPr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2B74CC15-2454-44DC-AE48-F658979D16F4}" type="parTrans" cxnId="{84C29B3D-800C-476A-B787-4E7549119B04}">
      <dgm:prSet/>
      <dgm:spPr/>
      <dgm:t>
        <a:bodyPr/>
        <a:lstStyle/>
        <a:p>
          <a:endParaRPr lang="en-US"/>
        </a:p>
      </dgm:t>
    </dgm:pt>
    <dgm:pt modelId="{C9F7111F-CC73-48D7-BCED-996743A49D47}" type="sibTrans" cxnId="{84C29B3D-800C-476A-B787-4E7549119B04}">
      <dgm:prSet/>
      <dgm:spPr/>
      <dgm:t>
        <a:bodyPr/>
        <a:lstStyle/>
        <a:p>
          <a:endParaRPr lang="en-US"/>
        </a:p>
      </dgm:t>
    </dgm:pt>
    <dgm:pt modelId="{5025C9B6-8B28-4C0E-945C-C733E3E189A2}">
      <dgm:prSet phldrT="[Text]"/>
      <dgm:spPr>
        <a:solidFill>
          <a:srgbClr val="093678"/>
        </a:solidFill>
      </dgm:spPr>
      <dgm:t>
        <a:bodyPr/>
        <a:lstStyle/>
        <a:p>
          <a:r>
            <a:rPr lang="en-US" dirty="0" smtClean="0"/>
            <a:t>Into</a:t>
          </a:r>
          <a:endParaRPr lang="en-US" dirty="0"/>
        </a:p>
      </dgm:t>
    </dgm:pt>
    <dgm:pt modelId="{939DE8E9-C817-4085-ABB3-1A35573AD32E}" type="parTrans" cxnId="{598C8A68-0259-4DD7-9C54-D2F1E6BDD7FB}">
      <dgm:prSet/>
      <dgm:spPr/>
      <dgm:t>
        <a:bodyPr/>
        <a:lstStyle/>
        <a:p>
          <a:endParaRPr lang="en-US"/>
        </a:p>
      </dgm:t>
    </dgm:pt>
    <dgm:pt modelId="{AB099C59-D2D3-417B-940A-740CFE3305CD}" type="sibTrans" cxnId="{598C8A68-0259-4DD7-9C54-D2F1E6BDD7FB}">
      <dgm:prSet/>
      <dgm:spPr/>
      <dgm:t>
        <a:bodyPr/>
        <a:lstStyle/>
        <a:p>
          <a:endParaRPr lang="en-US"/>
        </a:p>
      </dgm:t>
    </dgm:pt>
    <dgm:pt modelId="{CFCF6060-06E9-4EC1-AF27-C45558EFD2E0}">
      <dgm:prSet phldrT="[Text]"/>
      <dgm:spPr>
        <a:solidFill>
          <a:srgbClr val="093678"/>
        </a:solidFill>
      </dgm:spPr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0F23EB55-FBC4-4B19-85B0-A5EEB7E0FE7C}" type="parTrans" cxnId="{8616BFC6-7B5C-4BE1-9844-365CEEDE902B}">
      <dgm:prSet/>
      <dgm:spPr/>
      <dgm:t>
        <a:bodyPr/>
        <a:lstStyle/>
        <a:p>
          <a:endParaRPr lang="en-US"/>
        </a:p>
      </dgm:t>
    </dgm:pt>
    <dgm:pt modelId="{8919BFBC-3334-4A4D-8980-5E039BD17D71}" type="sibTrans" cxnId="{8616BFC6-7B5C-4BE1-9844-365CEEDE902B}">
      <dgm:prSet/>
      <dgm:spPr/>
      <dgm:t>
        <a:bodyPr/>
        <a:lstStyle/>
        <a:p>
          <a:endParaRPr lang="en-US"/>
        </a:p>
      </dgm:t>
    </dgm:pt>
    <dgm:pt modelId="{4D339F2D-3F39-4A10-AAED-5FA31BE3C197}" type="pres">
      <dgm:prSet presAssocID="{11647506-B2B2-4EAD-BB61-4D27982439A2}" presName="CompostProcess" presStyleCnt="0">
        <dgm:presLayoutVars>
          <dgm:dir/>
          <dgm:resizeHandles val="exact"/>
        </dgm:presLayoutVars>
      </dgm:prSet>
      <dgm:spPr/>
    </dgm:pt>
    <dgm:pt modelId="{4521D855-2662-4381-91D4-69A4875763E3}" type="pres">
      <dgm:prSet presAssocID="{11647506-B2B2-4EAD-BB61-4D27982439A2}" presName="arrow" presStyleLbl="bgShp" presStyleIdx="0" presStyleCnt="1"/>
      <dgm:spPr>
        <a:solidFill>
          <a:srgbClr val="BCD5FA"/>
        </a:solidFill>
      </dgm:spPr>
    </dgm:pt>
    <dgm:pt modelId="{F2F7C1D0-38A7-46F2-96E4-0991EBEE0CCE}" type="pres">
      <dgm:prSet presAssocID="{11647506-B2B2-4EAD-BB61-4D27982439A2}" presName="linearProcess" presStyleCnt="0"/>
      <dgm:spPr/>
    </dgm:pt>
    <dgm:pt modelId="{197C93C1-87CF-4EA5-A843-A86CF5A5925E}" type="pres">
      <dgm:prSet presAssocID="{684E3003-B184-4E66-A959-5A028427ABD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5E0C4-801A-429D-BD69-50A3836421C1}" type="pres">
      <dgm:prSet presAssocID="{C9F7111F-CC73-48D7-BCED-996743A49D47}" presName="sibTrans" presStyleCnt="0"/>
      <dgm:spPr/>
    </dgm:pt>
    <dgm:pt modelId="{6EC47406-4DCB-44AC-A79C-285B21A34063}" type="pres">
      <dgm:prSet presAssocID="{5025C9B6-8B28-4C0E-945C-C733E3E189A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6EA29-4CF4-427A-AB9B-BF6D46CC635B}" type="pres">
      <dgm:prSet presAssocID="{AB099C59-D2D3-417B-940A-740CFE3305CD}" presName="sibTrans" presStyleCnt="0"/>
      <dgm:spPr/>
    </dgm:pt>
    <dgm:pt modelId="{6AC2D80E-6CCF-476A-ACAE-BD7CEBC6EA53}" type="pres">
      <dgm:prSet presAssocID="{CFCF6060-06E9-4EC1-AF27-C45558EFD2E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387AA-ADBE-4235-8675-7D7A3F492633}" type="presOf" srcId="{684E3003-B184-4E66-A959-5A028427ABDF}" destId="{197C93C1-87CF-4EA5-A843-A86CF5A5925E}" srcOrd="0" destOrd="0" presId="urn:microsoft.com/office/officeart/2005/8/layout/hProcess9"/>
    <dgm:cxn modelId="{BCF95D74-7C72-4686-A7F6-CBA60A60E0B1}" type="presOf" srcId="{11647506-B2B2-4EAD-BB61-4D27982439A2}" destId="{4D339F2D-3F39-4A10-AAED-5FA31BE3C197}" srcOrd="0" destOrd="0" presId="urn:microsoft.com/office/officeart/2005/8/layout/hProcess9"/>
    <dgm:cxn modelId="{8616BFC6-7B5C-4BE1-9844-365CEEDE902B}" srcId="{11647506-B2B2-4EAD-BB61-4D27982439A2}" destId="{CFCF6060-06E9-4EC1-AF27-C45558EFD2E0}" srcOrd="2" destOrd="0" parTransId="{0F23EB55-FBC4-4B19-85B0-A5EEB7E0FE7C}" sibTransId="{8919BFBC-3334-4A4D-8980-5E039BD17D71}"/>
    <dgm:cxn modelId="{84C29B3D-800C-476A-B787-4E7549119B04}" srcId="{11647506-B2B2-4EAD-BB61-4D27982439A2}" destId="{684E3003-B184-4E66-A959-5A028427ABDF}" srcOrd="0" destOrd="0" parTransId="{2B74CC15-2454-44DC-AE48-F658979D16F4}" sibTransId="{C9F7111F-CC73-48D7-BCED-996743A49D47}"/>
    <dgm:cxn modelId="{82C19B80-E688-4B3F-850F-0B5019F27D41}" type="presOf" srcId="{5025C9B6-8B28-4C0E-945C-C733E3E189A2}" destId="{6EC47406-4DCB-44AC-A79C-285B21A34063}" srcOrd="0" destOrd="0" presId="urn:microsoft.com/office/officeart/2005/8/layout/hProcess9"/>
    <dgm:cxn modelId="{598C8A68-0259-4DD7-9C54-D2F1E6BDD7FB}" srcId="{11647506-B2B2-4EAD-BB61-4D27982439A2}" destId="{5025C9B6-8B28-4C0E-945C-C733E3E189A2}" srcOrd="1" destOrd="0" parTransId="{939DE8E9-C817-4085-ABB3-1A35573AD32E}" sibTransId="{AB099C59-D2D3-417B-940A-740CFE3305CD}"/>
    <dgm:cxn modelId="{47C52873-1262-469D-9DF1-F6B5198AE59E}" type="presOf" srcId="{CFCF6060-06E9-4EC1-AF27-C45558EFD2E0}" destId="{6AC2D80E-6CCF-476A-ACAE-BD7CEBC6EA53}" srcOrd="0" destOrd="0" presId="urn:microsoft.com/office/officeart/2005/8/layout/hProcess9"/>
    <dgm:cxn modelId="{85515E9D-C47D-4996-BBE1-70990407F9D6}" type="presParOf" srcId="{4D339F2D-3F39-4A10-AAED-5FA31BE3C197}" destId="{4521D855-2662-4381-91D4-69A4875763E3}" srcOrd="0" destOrd="0" presId="urn:microsoft.com/office/officeart/2005/8/layout/hProcess9"/>
    <dgm:cxn modelId="{14ECB42D-5577-4F14-B352-BFF738D68149}" type="presParOf" srcId="{4D339F2D-3F39-4A10-AAED-5FA31BE3C197}" destId="{F2F7C1D0-38A7-46F2-96E4-0991EBEE0CCE}" srcOrd="1" destOrd="0" presId="urn:microsoft.com/office/officeart/2005/8/layout/hProcess9"/>
    <dgm:cxn modelId="{2B79852E-802A-469C-85B7-82C67422DED1}" type="presParOf" srcId="{F2F7C1D0-38A7-46F2-96E4-0991EBEE0CCE}" destId="{197C93C1-87CF-4EA5-A843-A86CF5A5925E}" srcOrd="0" destOrd="0" presId="urn:microsoft.com/office/officeart/2005/8/layout/hProcess9"/>
    <dgm:cxn modelId="{DB6E3C26-2DCA-4F03-AADD-4B23494517C9}" type="presParOf" srcId="{F2F7C1D0-38A7-46F2-96E4-0991EBEE0CCE}" destId="{52A5E0C4-801A-429D-BD69-50A3836421C1}" srcOrd="1" destOrd="0" presId="urn:microsoft.com/office/officeart/2005/8/layout/hProcess9"/>
    <dgm:cxn modelId="{0CAF22F4-1512-4ADB-A54E-5C2AB820DDA7}" type="presParOf" srcId="{F2F7C1D0-38A7-46F2-96E4-0991EBEE0CCE}" destId="{6EC47406-4DCB-44AC-A79C-285B21A34063}" srcOrd="2" destOrd="0" presId="urn:microsoft.com/office/officeart/2005/8/layout/hProcess9"/>
    <dgm:cxn modelId="{71411955-38BD-460D-B5F9-127D9265ECC5}" type="presParOf" srcId="{F2F7C1D0-38A7-46F2-96E4-0991EBEE0CCE}" destId="{E656EA29-4CF4-427A-AB9B-BF6D46CC635B}" srcOrd="3" destOrd="0" presId="urn:microsoft.com/office/officeart/2005/8/layout/hProcess9"/>
    <dgm:cxn modelId="{B727D64B-9EBF-4E86-8FC8-873040E3550C}" type="presParOf" srcId="{F2F7C1D0-38A7-46F2-96E4-0991EBEE0CCE}" destId="{6AC2D80E-6CCF-476A-ACAE-BD7CEBC6EA5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1D855-2662-4381-91D4-69A4875763E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BCD5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C93C1-87CF-4EA5-A843-A86CF5A5925E}">
      <dsp:nvSpPr>
        <dsp:cNvPr id="0" name=""/>
        <dsp:cNvSpPr/>
      </dsp:nvSpPr>
      <dsp:spPr>
        <a:xfrm>
          <a:off x="1632" y="1219199"/>
          <a:ext cx="1940523" cy="1625600"/>
        </a:xfrm>
        <a:prstGeom prst="roundRect">
          <a:avLst/>
        </a:prstGeom>
        <a:solidFill>
          <a:srgbClr val="0936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Knowledge</a:t>
          </a:r>
          <a:endParaRPr lang="en-US" sz="2700" kern="1200" dirty="0"/>
        </a:p>
      </dsp:txBody>
      <dsp:txXfrm>
        <a:off x="80987" y="1298554"/>
        <a:ext cx="1781813" cy="1466890"/>
      </dsp:txXfrm>
    </dsp:sp>
    <dsp:sp modelId="{6EC47406-4DCB-44AC-A79C-285B21A34063}">
      <dsp:nvSpPr>
        <dsp:cNvPr id="0" name=""/>
        <dsp:cNvSpPr/>
      </dsp:nvSpPr>
      <dsp:spPr>
        <a:xfrm>
          <a:off x="2077738" y="1219199"/>
          <a:ext cx="1940523" cy="1625600"/>
        </a:xfrm>
        <a:prstGeom prst="roundRect">
          <a:avLst/>
        </a:prstGeom>
        <a:solidFill>
          <a:srgbClr val="0936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Into</a:t>
          </a:r>
          <a:endParaRPr lang="en-US" sz="2700" kern="1200" dirty="0"/>
        </a:p>
      </dsp:txBody>
      <dsp:txXfrm>
        <a:off x="2157093" y="1298554"/>
        <a:ext cx="1781813" cy="1466890"/>
      </dsp:txXfrm>
    </dsp:sp>
    <dsp:sp modelId="{6AC2D80E-6CCF-476A-ACAE-BD7CEBC6EA53}">
      <dsp:nvSpPr>
        <dsp:cNvPr id="0" name=""/>
        <dsp:cNvSpPr/>
      </dsp:nvSpPr>
      <dsp:spPr>
        <a:xfrm>
          <a:off x="4153844" y="1219199"/>
          <a:ext cx="1940523" cy="1625600"/>
        </a:xfrm>
        <a:prstGeom prst="roundRect">
          <a:avLst/>
        </a:prstGeom>
        <a:solidFill>
          <a:srgbClr val="0936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Action</a:t>
          </a:r>
          <a:endParaRPr lang="en-US" sz="2700" kern="1200" dirty="0"/>
        </a:p>
      </dsp:txBody>
      <dsp:txXfrm>
        <a:off x="4233199" y="1298554"/>
        <a:ext cx="178181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6" rIns="91614" bIns="45806" numCol="1" anchor="t" anchorCtr="0" compatLnSpc="1">
            <a:prstTxWarp prst="textNoShape">
              <a:avLst/>
            </a:prstTxWarp>
          </a:bodyPr>
          <a:lstStyle>
            <a:lvl1pPr algn="l" defTabSz="913525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6" rIns="91614" bIns="45806" numCol="1" anchor="t" anchorCtr="0" compatLnSpc="1">
            <a:prstTxWarp prst="textNoShape">
              <a:avLst/>
            </a:prstTxWarp>
          </a:bodyPr>
          <a:lstStyle>
            <a:lvl1pPr algn="r" defTabSz="913525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6" rIns="91614" bIns="45806" numCol="1" anchor="b" anchorCtr="0" compatLnSpc="1">
            <a:prstTxWarp prst="textNoShape">
              <a:avLst/>
            </a:prstTxWarp>
          </a:bodyPr>
          <a:lstStyle>
            <a:lvl1pPr algn="l" defTabSz="913525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6" rIns="91614" bIns="45806" numCol="1" anchor="b" anchorCtr="0" compatLnSpc="1">
            <a:prstTxWarp prst="textNoShape">
              <a:avLst/>
            </a:prstTxWarp>
          </a:bodyPr>
          <a:lstStyle>
            <a:lvl1pPr algn="r" defTabSz="913525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8ED82737-44F0-4373-B1E0-A0331DFAB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16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21" tIns="49311" rIns="98621" bIns="49311" numCol="1" anchor="t" anchorCtr="0" compatLnSpc="1">
            <a:prstTxWarp prst="textNoShape">
              <a:avLst/>
            </a:prstTxWarp>
          </a:bodyPr>
          <a:lstStyle>
            <a:lvl1pPr algn="l" defTabSz="985443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495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21" tIns="49311" rIns="98621" bIns="49311" numCol="1" anchor="t" anchorCtr="0" compatLnSpc="1">
            <a:prstTxWarp prst="textNoShape">
              <a:avLst/>
            </a:prstTxWarp>
          </a:bodyPr>
          <a:lstStyle>
            <a:lvl1pPr algn="r" defTabSz="985443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36600"/>
            <a:ext cx="4591050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427538"/>
            <a:ext cx="5194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21" tIns="49311" rIns="98621" bIns="49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3048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21" tIns="49311" rIns="98621" bIns="49311" numCol="1" anchor="b" anchorCtr="0" compatLnSpc="1">
            <a:prstTxWarp prst="textNoShape">
              <a:avLst/>
            </a:prstTxWarp>
          </a:bodyPr>
          <a:lstStyle>
            <a:lvl1pPr algn="l" defTabSz="985443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53488"/>
            <a:ext cx="30495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21" tIns="49311" rIns="98621" bIns="49311" numCol="1" anchor="b" anchorCtr="0" compatLnSpc="1">
            <a:prstTxWarp prst="textNoShape">
              <a:avLst/>
            </a:prstTxWarp>
          </a:bodyPr>
          <a:lstStyle>
            <a:lvl1pPr algn="r" defTabSz="985443" eaLnBrk="0" hangingPunct="0">
              <a:defRPr sz="13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838D85C3-B341-47F0-B39E-386E0493A1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568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C202-3B7B-C946-B25B-6673C6995B7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When</a:t>
            </a:r>
            <a:r>
              <a:rPr lang="en-US" baseline="0" dirty="0" smtClean="0">
                <a:latin typeface="Calibri" pitchFamily="34" charset="0"/>
              </a:rPr>
              <a:t> you use a two-component low pressure kit or system, it can release SPF chemicals into the air that could pose a potential inhalation and skin exposure hazard. </a:t>
            </a:r>
          </a:p>
          <a:p>
            <a:pPr eaLnBrk="1" hangingPunct="1">
              <a:lnSpc>
                <a:spcPct val="90000"/>
              </a:lnSpc>
            </a:pPr>
            <a:r>
              <a:rPr lang="en-US" baseline="0" dirty="0" smtClean="0">
                <a:latin typeface="Calibri" pitchFamily="34" charset="0"/>
              </a:rPr>
              <a:t>Avoid exposing yourself and others to potential inhalation and/or skin exposure hazards when using low pressure SPF products</a:t>
            </a:r>
            <a:r>
              <a:rPr lang="en-US" dirty="0" smtClean="0">
                <a:latin typeface="Calibri" pitchFamily="34" charset="0"/>
              </a:rPr>
              <a:t>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D52B8845-BAF4-4EC8-A5DF-DCEB8C578B9A}" type="slidenum">
              <a:rPr lang="de-DE" smtClean="0">
                <a:cs typeface="Arial" pitchFamily="34" charset="0"/>
              </a:rPr>
              <a:pPr defTabSz="984250"/>
              <a:t>10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Narration</a:t>
            </a:r>
            <a:r>
              <a:rPr lang="en-US" dirty="0">
                <a:latin typeface="+mn-lt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Exposure to certain chemicals – whether from skin or eye contact, breathing, or eating – can in some cases cause health effects.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Thus, </a:t>
            </a:r>
            <a:r>
              <a:rPr lang="en-US" sz="1200" b="0" dirty="0" smtClean="0">
                <a:solidFill>
                  <a:srgbClr val="093678"/>
                </a:solidFill>
                <a:latin typeface="+mn-lt"/>
              </a:rPr>
              <a:t>OSHA and other expert organizations have set limits for some chemicals on the amount to which you can be exposed before </a:t>
            </a:r>
            <a:r>
              <a:rPr lang="en-US" sz="1200" b="0" smtClean="0">
                <a:solidFill>
                  <a:srgbClr val="093678"/>
                </a:solidFill>
                <a:latin typeface="+mn-lt"/>
              </a:rPr>
              <a:t>requiring PPE.</a:t>
            </a:r>
            <a:endParaRPr lang="en-US" sz="1200" dirty="0" smtClean="0">
              <a:latin typeface="+mn-lt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80D25ABB-4783-4D4A-8867-7F3ACB250E39}" type="slidenum">
              <a:rPr lang="de-DE" smtClean="0">
                <a:cs typeface="Arial" pitchFamily="34" charset="0"/>
              </a:rPr>
              <a:pPr defTabSz="984250"/>
              <a:t>11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Narration:</a:t>
            </a:r>
            <a:endParaRPr lang="en-US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Occupational exposure limits are air concentration</a:t>
            </a:r>
            <a:r>
              <a:rPr lang="en-US" baseline="0" dirty="0" smtClean="0">
                <a:latin typeface="+mn-lt"/>
              </a:rPr>
              <a:t> limits</a:t>
            </a:r>
            <a:r>
              <a:rPr lang="en-US" dirty="0" smtClean="0">
                <a:latin typeface="+mn-lt"/>
              </a:rPr>
              <a:t> that have been set by government regulators and expert organizations intended to protect healthy workers from some effects due to chemical exposure.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These may be an average concentration over a period of time, such as an 8-hour shift or 10</a:t>
            </a:r>
            <a:r>
              <a:rPr lang="en-US" baseline="0" dirty="0" smtClean="0">
                <a:latin typeface="+mn-lt"/>
              </a:rPr>
              <a:t> to </a:t>
            </a:r>
            <a:r>
              <a:rPr lang="en-US" dirty="0" smtClean="0">
                <a:latin typeface="+mn-lt"/>
              </a:rPr>
              <a:t>15 minute short-term exposure, or as a maximum concentration not to be exceeded.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n-lt"/>
              </a:rPr>
              <a:t>If someone works in an area where these concentrations </a:t>
            </a:r>
            <a:r>
              <a:rPr lang="en-US" u="none" dirty="0" smtClean="0">
                <a:latin typeface="+mn-lt"/>
              </a:rPr>
              <a:t>may be exceeded</a:t>
            </a:r>
            <a:r>
              <a:rPr lang="en-US" dirty="0" smtClean="0">
                <a:latin typeface="+mn-lt"/>
              </a:rPr>
              <a:t>, appropriate respiratory protection should be worn.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6F9DEAEA-B78F-419E-B077-2C0FCA23D3E0}" type="slidenum">
              <a:rPr lang="de-DE" smtClean="0">
                <a:cs typeface="Arial" pitchFamily="34" charset="0"/>
              </a:rPr>
              <a:pPr defTabSz="984250"/>
              <a:t>12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OSHA has established legally enforceable occupational exposure limits called Permissible Exposure Limits or PELs.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National Institute of Occupational Safety and Health,</a:t>
            </a:r>
            <a:r>
              <a:rPr lang="en-US" baseline="0" dirty="0" smtClean="0">
                <a:latin typeface="Calibri" pitchFamily="34" charset="0"/>
              </a:rPr>
              <a:t> or </a:t>
            </a:r>
            <a:r>
              <a:rPr lang="en-US" dirty="0" smtClean="0">
                <a:latin typeface="Calibri" pitchFamily="34" charset="0"/>
              </a:rPr>
              <a:t>NIOSH, has established Recommended Exposure Limits or RELs for some chemicals as well.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American Conference of Governmental Industrial Hygienists (ACGIH) is an expert organization which has established Threshold Limit Values or TLVs.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087F044B-CC28-488F-80EA-54065A43B297}" type="slidenum">
              <a:rPr lang="de-DE" smtClean="0">
                <a:cs typeface="Arial" pitchFamily="34" charset="0"/>
              </a:rPr>
              <a:pPr defTabSz="984250"/>
              <a:t>13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Applicable exposure limits can be found on the Safety </a:t>
            </a:r>
            <a:r>
              <a:rPr lang="en-US" smtClean="0">
                <a:latin typeface="Calibri" pitchFamily="34" charset="0"/>
              </a:rPr>
              <a:t>Data Sheet or SDS.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It is important to note that some chemicals you work with may or may not have exposure limits.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Consult the SDS for appropriate precautions when working with these chemicals as well.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92E2BA36-43B9-45B2-BD62-D008603736DC}" type="slidenum">
              <a:rPr lang="de-DE" smtClean="0">
                <a:cs typeface="Arial" pitchFamily="34" charset="0"/>
              </a:rPr>
              <a:pPr defTabSz="984250"/>
              <a:t>14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760E3372-7702-44F3-BF22-18EFF9D50027}" type="slidenum">
              <a:rPr lang="de-DE" smtClean="0">
                <a:cs typeface="Arial" pitchFamily="34" charset="0"/>
              </a:rPr>
              <a:pPr defTabSz="984250"/>
              <a:t>15</a:t>
            </a:fld>
            <a:endParaRPr lang="de-DE" smtClean="0"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30738" cy="3475037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</p:spPr>
        <p:txBody>
          <a:bodyPr lIns="92233" tIns="46117" rIns="92233" bIns="46117"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What is a situation that could cause you to be exposed?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Personal protective equipment, or PPE, that</a:t>
            </a:r>
            <a:r>
              <a:rPr lang="en-US" baseline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is incorrectly selected or used could lead to chemical exposure.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We’ll be discussing</a:t>
            </a:r>
            <a:r>
              <a:rPr lang="en-US" baseline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PPE in more detail in Unit 9. </a:t>
            </a: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416566B6-23DF-4127-9572-C495AB4D340C}" type="slidenum">
              <a:rPr lang="de-DE" smtClean="0">
                <a:cs typeface="Arial" pitchFamily="34" charset="0"/>
              </a:rPr>
              <a:pPr defTabSz="984250"/>
              <a:t>16</a:t>
            </a:fld>
            <a:endParaRPr lang="de-DE" smtClean="0"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30738" cy="3475037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</p:spPr>
        <p:txBody>
          <a:bodyPr lIns="92233" tIns="46117" rIns="92233" bIns="46117"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Another possible way to be exposed is handling SPF chemicals in poorly ventilated spaces</a:t>
            </a:r>
            <a:r>
              <a:rPr lang="en-US" baseline="0" dirty="0" smtClean="0">
                <a:latin typeface="Calibri" pitchFamily="34" charset="0"/>
              </a:rPr>
              <a:t> without personal protective equipment, including a respirator.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Weatherization</a:t>
            </a:r>
            <a:r>
              <a:rPr lang="en-US" baseline="0" dirty="0" smtClean="0">
                <a:latin typeface="Calibri" pitchFamily="34" charset="0"/>
              </a:rPr>
              <a:t> projects using low pressure SPF kits and products are sometimes done in e</a:t>
            </a:r>
            <a:r>
              <a:rPr lang="en-US" dirty="0" smtClean="0">
                <a:latin typeface="Calibri" pitchFamily="34" charset="0"/>
              </a:rPr>
              <a:t>nclosed spaces, such as attics and crawl spaces. These</a:t>
            </a:r>
            <a:r>
              <a:rPr lang="en-US" baseline="0" dirty="0" smtClean="0">
                <a:latin typeface="Calibri" pitchFamily="34" charset="0"/>
              </a:rPr>
              <a:t> areas t</a:t>
            </a:r>
            <a:r>
              <a:rPr lang="en-US" dirty="0" smtClean="0">
                <a:latin typeface="Calibri" pitchFamily="34" charset="0"/>
              </a:rPr>
              <a:t>ypically do not “air out” as quickly as open areas. Confined spaces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tend to keep more SPF chemicals in the air longer.</a:t>
            </a:r>
            <a:r>
              <a:rPr lang="en-US" baseline="0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5D605E30-5911-4DA5-A13F-B88DB41D7521}" type="slidenum">
              <a:rPr lang="de-DE" smtClean="0">
                <a:cs typeface="Arial" pitchFamily="34" charset="0"/>
              </a:rPr>
              <a:pPr defTabSz="984250"/>
              <a:t>17</a:t>
            </a:fld>
            <a:endParaRPr lang="de-DE" smtClean="0"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30738" cy="3475037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</p:spPr>
        <p:txBody>
          <a:bodyPr lIns="92233" tIns="46117" rIns="92233" bIns="46117"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Keep all hot work safely away from spray foam and liquid chemicals. Consider</a:t>
            </a:r>
            <a:r>
              <a:rPr lang="en-US" sz="1200" baseline="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u</a:t>
            </a:r>
            <a:r>
              <a:rPr lang="en-US" sz="12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sing a heat shield to prevent accidental ignition.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Narration: 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In this unit, you learned about: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Routes of exposure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Effects of chemical exposure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Exposure limits</a:t>
            </a:r>
            <a:endParaRPr lang="en-US" strike="sngStrike" dirty="0" smtClean="0">
              <a:latin typeface="+mn-lt"/>
            </a:endParaRP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And</a:t>
            </a:r>
            <a:r>
              <a:rPr lang="en-US" baseline="0" dirty="0" smtClean="0">
                <a:latin typeface="+mn-lt"/>
              </a:rPr>
              <a:t> s</a:t>
            </a:r>
            <a:r>
              <a:rPr lang="en-US" dirty="0" smtClean="0">
                <a:latin typeface="+mn-lt"/>
              </a:rPr>
              <a:t>ome risk factors for chemical exposure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26223026-0544-4400-AC8D-F6A38DEA332F}" type="slidenum">
              <a:rPr lang="de-DE" smtClean="0">
                <a:cs typeface="Arial" pitchFamily="34" charset="0"/>
              </a:rPr>
              <a:pPr defTabSz="984250"/>
              <a:t>18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Narration: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</a:rPr>
              <a:t>Now it’s time to put your knowledge into action.</a:t>
            </a:r>
          </a:p>
          <a:p>
            <a:pPr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556D24EE-8F04-44D1-85B0-5B102498FA69}" type="slidenum">
              <a:rPr lang="de-DE" smtClean="0">
                <a:cs typeface="Arial" pitchFamily="34" charset="0"/>
              </a:rPr>
              <a:pPr defTabSz="984250"/>
              <a:t>19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C202-3B7B-C946-B25B-6673C6995B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6"/>
              </a:spcBef>
            </a:pPr>
            <a:r>
              <a:rPr lang="en-US" sz="1200" dirty="0" smtClean="0">
                <a:latin typeface="+mn-lt"/>
              </a:rPr>
              <a:t>_____ is a possible way a worker can be exposed to a chemical.</a:t>
            </a:r>
          </a:p>
          <a:p>
            <a:pPr>
              <a:spcBef>
                <a:spcPts val="606"/>
              </a:spcBef>
            </a:pPr>
            <a:endParaRPr lang="en-US" sz="1200" dirty="0" smtClean="0">
              <a:latin typeface="+mn-lt"/>
            </a:endParaRPr>
          </a:p>
          <a:p>
            <a:pPr marL="230749" indent="-230749">
              <a:spcBef>
                <a:spcPts val="606"/>
              </a:spcBef>
              <a:buAutoNum type="alphaUcPeriod"/>
            </a:pPr>
            <a:r>
              <a:rPr lang="en-US" sz="1200" dirty="0" smtClean="0">
                <a:latin typeface="+mn-lt"/>
              </a:rPr>
              <a:t>Inhalation,</a:t>
            </a:r>
            <a:r>
              <a:rPr lang="en-US" sz="1200" baseline="0" dirty="0" smtClean="0">
                <a:latin typeface="+mn-lt"/>
              </a:rPr>
              <a:t> or </a:t>
            </a:r>
            <a:r>
              <a:rPr lang="en-US" sz="1200" dirty="0" smtClean="0">
                <a:latin typeface="+mn-lt"/>
              </a:rPr>
              <a:t>breathing chemical vapors</a:t>
            </a:r>
          </a:p>
          <a:p>
            <a:pPr marL="230749" indent="-230749">
              <a:spcBef>
                <a:spcPts val="606"/>
              </a:spcBef>
              <a:buAutoNum type="alphaUcPeriod"/>
            </a:pPr>
            <a:r>
              <a:rPr lang="en-US" sz="1200" dirty="0" smtClean="0">
                <a:latin typeface="+mn-lt"/>
                <a:cs typeface="Arial" charset="0"/>
              </a:rPr>
              <a:t>Skin or eye contact</a:t>
            </a:r>
          </a:p>
          <a:p>
            <a:pPr marL="230749" indent="-230749">
              <a:spcBef>
                <a:spcPts val="606"/>
              </a:spcBef>
              <a:buAutoNum type="alphaUcPeriod"/>
            </a:pPr>
            <a:r>
              <a:rPr lang="en-US" sz="1200" dirty="0" smtClean="0">
                <a:latin typeface="+mn-lt"/>
                <a:cs typeface="Arial" charset="0"/>
              </a:rPr>
              <a:t>Ingestion</a:t>
            </a:r>
          </a:p>
          <a:p>
            <a:pPr marL="230749" indent="-230749">
              <a:spcBef>
                <a:spcPts val="606"/>
              </a:spcBef>
              <a:buAutoNum type="alphaUcPeriod"/>
            </a:pPr>
            <a:r>
              <a:rPr lang="en-US" sz="1200" dirty="0" smtClean="0">
                <a:latin typeface="+mn-lt"/>
                <a:cs typeface="Arial" charset="0"/>
              </a:rPr>
              <a:t>All of the above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DE3B85-29B6-4C03-A108-FC1D2E823BEB}" type="slidenum">
              <a:rPr lang="de-DE" smtClean="0">
                <a:latin typeface="Arial" charset="0"/>
                <a:cs typeface="Arial" charset="0"/>
              </a:rPr>
              <a:pPr/>
              <a:t>20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83282" indent="-495149"/>
            <a:r>
              <a:rPr lang="en-US" sz="1200" dirty="0" smtClean="0">
                <a:latin typeface="+mn-lt"/>
                <a:cs typeface="Arial" charset="0"/>
              </a:rPr>
              <a:t>The correct answer is D.  </a:t>
            </a:r>
            <a:r>
              <a:rPr lang="en-US" sz="1200" u="sng" dirty="0" smtClean="0">
                <a:latin typeface="+mn-lt"/>
                <a:cs typeface="Arial" charset="0"/>
              </a:rPr>
              <a:t>All of the above </a:t>
            </a:r>
            <a:r>
              <a:rPr lang="en-US" sz="1200" dirty="0" smtClean="0">
                <a:latin typeface="+mn-lt"/>
                <a:cs typeface="Arial" charset="0"/>
              </a:rPr>
              <a:t>are possible ways a worker can be exposed to a chemical.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946640-3677-4FFB-866E-131A124E9433}" type="slidenum">
              <a:rPr lang="de-DE" smtClean="0">
                <a:latin typeface="Arial" charset="0"/>
                <a:cs typeface="Arial" charset="0"/>
              </a:rPr>
              <a:pPr/>
              <a:t>21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defRPr/>
            </a:pPr>
            <a:r>
              <a:rPr lang="en-US" sz="1200" dirty="0" smtClean="0">
                <a:latin typeface="+mn-lt"/>
              </a:rPr>
              <a:t>Occupational exposure limits are </a:t>
            </a:r>
            <a:r>
              <a:rPr lang="en-US" sz="1200" dirty="0" smtClean="0">
                <a:solidFill>
                  <a:srgbClr val="18317B"/>
                </a:solidFill>
                <a:latin typeface="+mn-lt"/>
              </a:rPr>
              <a:t>__________ set by government regulators and expert organizations to protect healthy workers from effects due to chemical exposure. </a:t>
            </a:r>
          </a:p>
          <a:p>
            <a:pPr fontAlgn="auto">
              <a:defRPr/>
            </a:pPr>
            <a:endParaRPr lang="en-US" sz="1200" dirty="0" smtClean="0">
              <a:solidFill>
                <a:srgbClr val="18317B"/>
              </a:solidFill>
              <a:latin typeface="+mn-lt"/>
            </a:endParaRP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acceptable odor levels</a:t>
            </a: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air concentration</a:t>
            </a:r>
            <a:r>
              <a:rPr lang="en-US" sz="1200" baseline="0" dirty="0" smtClean="0">
                <a:latin typeface="+mn-lt"/>
              </a:rPr>
              <a:t> levels</a:t>
            </a:r>
            <a:endParaRPr lang="en-US" sz="1200" dirty="0" smtClean="0">
              <a:latin typeface="+mn-lt"/>
            </a:endParaRP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frequency and length of employee breaks</a:t>
            </a: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sz="1200" dirty="0" smtClean="0">
                <a:latin typeface="+mn-lt"/>
              </a:rPr>
              <a:t>all of the above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260F4-2C7E-4AD1-84B5-2B223CED8967}" type="slidenum">
              <a:rPr lang="de-DE" smtClean="0">
                <a:latin typeface="Arial" charset="0"/>
                <a:cs typeface="Arial" charset="0"/>
              </a:rPr>
              <a:pPr/>
              <a:t>22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defRPr/>
            </a:pPr>
            <a:r>
              <a:rPr lang="en-US" sz="1200" dirty="0" smtClean="0">
                <a:latin typeface="+mn-lt"/>
              </a:rPr>
              <a:t>The correct answer is B. Occupational exposure limits are </a:t>
            </a:r>
            <a:r>
              <a:rPr lang="en-US" sz="1200" u="sng" dirty="0" smtClean="0">
                <a:solidFill>
                  <a:srgbClr val="18317B"/>
                </a:solidFill>
                <a:latin typeface="+mn-lt"/>
              </a:rPr>
              <a:t>air concentration</a:t>
            </a:r>
            <a:r>
              <a:rPr lang="en-US" sz="1200" u="sng" baseline="0" dirty="0" smtClean="0">
                <a:solidFill>
                  <a:srgbClr val="18317B"/>
                </a:solidFill>
                <a:latin typeface="+mn-lt"/>
              </a:rPr>
              <a:t> levels </a:t>
            </a:r>
            <a:r>
              <a:rPr lang="en-US" sz="1200" dirty="0" smtClean="0">
                <a:solidFill>
                  <a:srgbClr val="18317B"/>
                </a:solidFill>
                <a:latin typeface="+mn-lt"/>
              </a:rPr>
              <a:t>set by government regulators and expert organizations to protect healthy workers from effects due to chemical exposure. 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260F4-2C7E-4AD1-84B5-2B223CED8967}" type="slidenum">
              <a:rPr lang="de-DE" smtClean="0">
                <a:latin typeface="Arial" charset="0"/>
                <a:cs typeface="Arial" charset="0"/>
              </a:rPr>
              <a:pPr/>
              <a:t>23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defRPr/>
            </a:pPr>
            <a:r>
              <a:rPr lang="en-US" dirty="0" smtClean="0">
                <a:latin typeface="+mn-lt"/>
              </a:rPr>
              <a:t>Which of the following is </a:t>
            </a:r>
            <a:r>
              <a:rPr lang="en-US" u="sng" dirty="0" smtClean="0">
                <a:latin typeface="+mn-lt"/>
              </a:rPr>
              <a:t>not</a:t>
            </a:r>
            <a:r>
              <a:rPr lang="en-US" dirty="0" smtClean="0">
                <a:latin typeface="+mn-lt"/>
              </a:rPr>
              <a:t> true about potential chemical exposure when applying two-component low pressure SPF?</a:t>
            </a:r>
          </a:p>
          <a:p>
            <a:pPr fontAlgn="auto">
              <a:defRPr/>
            </a:pPr>
            <a:endParaRPr lang="en-US" dirty="0" smtClean="0">
              <a:latin typeface="+mn-lt"/>
            </a:endParaRP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dirty="0" smtClean="0">
                <a:latin typeface="+mn-lt"/>
              </a:rPr>
              <a:t>Chronic</a:t>
            </a:r>
            <a:r>
              <a:rPr lang="en-US" baseline="0" dirty="0" smtClean="0">
                <a:latin typeface="+mn-lt"/>
              </a:rPr>
              <a:t> effects are long-term, sometimes permanent, health effects due to repeated exposure to certain chemicals</a:t>
            </a:r>
            <a:r>
              <a:rPr lang="en-US" dirty="0" smtClean="0">
                <a:latin typeface="+mn-lt"/>
              </a:rPr>
              <a:t>.</a:t>
            </a: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dirty="0" smtClean="0">
                <a:latin typeface="+mn-lt"/>
              </a:rPr>
              <a:t>Two-component low pressure kits can release chemicals into the air that</a:t>
            </a:r>
            <a:r>
              <a:rPr lang="en-US" baseline="0" dirty="0" smtClean="0">
                <a:latin typeface="+mn-lt"/>
              </a:rPr>
              <a:t> could</a:t>
            </a:r>
            <a:r>
              <a:rPr lang="en-US" dirty="0" smtClean="0">
                <a:latin typeface="+mn-lt"/>
              </a:rPr>
              <a:t> pose a potential inhalation and/or skin exposure hazard. </a:t>
            </a: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dirty="0" smtClean="0">
                <a:latin typeface="+mn-lt"/>
              </a:rPr>
              <a:t>It is not necessary to wear personal protective equipment (PPE). </a:t>
            </a:r>
          </a:p>
          <a:p>
            <a:pPr marL="230749" indent="-230749" fontAlgn="auto">
              <a:buFont typeface="Wingdings" pitchFamily="2" charset="2"/>
              <a:buAutoNum type="alphaUcPeriod"/>
              <a:defRPr/>
            </a:pPr>
            <a:r>
              <a:rPr lang="en-US" dirty="0" smtClean="0">
                <a:latin typeface="+mn-lt"/>
              </a:rPr>
              <a:t>Personal protective equipment that is incorrectly selected or used could lead to chemical exposure. 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260F4-2C7E-4AD1-84B5-2B223CED8967}" type="slidenum">
              <a:rPr lang="de-DE" smtClean="0">
                <a:latin typeface="Arial" charset="0"/>
                <a:cs typeface="Arial" charset="0"/>
              </a:rPr>
              <a:pPr/>
              <a:t>24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1200" dirty="0" smtClean="0">
                <a:latin typeface="+mn-lt"/>
                <a:cs typeface="Arial" pitchFamily="34" charset="0"/>
              </a:rPr>
              <a:t>The correct answer is C. Proper personal protective equipment </a:t>
            </a:r>
            <a:r>
              <a:rPr lang="en-US" sz="1200" u="sng" dirty="0" smtClean="0">
                <a:latin typeface="+mn-lt"/>
                <a:cs typeface="Arial" pitchFamily="34" charset="0"/>
              </a:rPr>
              <a:t>is required </a:t>
            </a:r>
            <a:r>
              <a:rPr lang="en-US" sz="1200" dirty="0" smtClean="0">
                <a:latin typeface="+mn-lt"/>
                <a:cs typeface="Arial" pitchFamily="34" charset="0"/>
              </a:rPr>
              <a:t>when using two-component low pressure SPF. 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260F4-2C7E-4AD1-84B5-2B223CED8967}" type="slidenum">
              <a:rPr lang="de-DE" smtClean="0">
                <a:latin typeface="Arial" charset="0"/>
                <a:cs typeface="Arial" charset="0"/>
              </a:rPr>
              <a:pPr/>
              <a:t>25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Narration: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</a:rPr>
              <a:t>You have completed Unit  3.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557A2756-5D30-4BCC-B4DA-E82EC1A49700}" type="slidenum">
              <a:rPr lang="de-DE" smtClean="0">
                <a:cs typeface="Arial" pitchFamily="34" charset="0"/>
              </a:rPr>
              <a:pPr defTabSz="984250"/>
              <a:t>26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Narration: 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In this unit, you will learn about: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Routes of exposure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Effects of chemical exposure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Exposure limits</a:t>
            </a:r>
            <a:endParaRPr lang="en-US" strike="sngStrike" dirty="0" smtClean="0">
              <a:latin typeface="+mn-lt"/>
            </a:endParaRP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And some risk factors for chemical exposure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D0DB23AB-1B30-4673-9D44-0B0CB4ABFF6D}" type="slidenum">
              <a:rPr lang="de-DE" smtClean="0">
                <a:cs typeface="Arial" pitchFamily="34" charset="0"/>
              </a:rPr>
              <a:pPr defTabSz="984250"/>
              <a:t>3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>
              <a:defRPr/>
            </a:pPr>
            <a:r>
              <a:rPr lang="en-US" dirty="0" smtClean="0">
                <a:latin typeface="Calibri" pitchFamily="34" charset="0"/>
              </a:rPr>
              <a:t>You’ve already learned that spray polyurethane foam, or SPF, is made by mixing and spraying different chemicals.  Now we will talk about the three possible ways you can be exposed to a chemical, including:</a:t>
            </a:r>
          </a:p>
          <a:p>
            <a:pPr>
              <a:defRPr/>
            </a:pPr>
            <a:endParaRPr lang="en-US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Inhalation, or breathing chemical vapors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Skin and eye contact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Ingestion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BFF87A-49B6-4370-823F-54C8230FDEA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The first is inhalation or breathing in chemical vapors.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E6D6D1F7-3FBB-496E-BF38-32DE28255C90}" type="slidenum">
              <a:rPr lang="de-DE" smtClean="0">
                <a:cs typeface="Arial" pitchFamily="34" charset="0"/>
              </a:rPr>
              <a:pPr defTabSz="984250"/>
              <a:t>5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The second way you can be exposed to chemicals is by skin or eye contact.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9488F11E-0C08-4586-9EDA-F26C2B7ACDBE}" type="slidenum">
              <a:rPr lang="de-DE" smtClean="0">
                <a:cs typeface="Arial" pitchFamily="34" charset="0"/>
              </a:rPr>
              <a:pPr defTabSz="984250"/>
              <a:t>6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/>
            <a:r>
              <a:rPr lang="en-US" dirty="0" smtClean="0">
                <a:latin typeface="+mn-lt"/>
              </a:rPr>
              <a:t>The third way chemicals can enter your body is by incidental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ingestion.</a:t>
            </a:r>
            <a:r>
              <a:rPr lang="en-US" baseline="0" dirty="0" smtClean="0">
                <a:latin typeface="+mn-lt"/>
              </a:rPr>
              <a:t> This can occur when eating, drinking or if other hand-to-mouth contact occurs near chemicals. To avoid ingestion, remove gloves and wash your hands after working with chemicals.</a:t>
            </a:r>
            <a:endParaRPr lang="en-US" dirty="0" smtClean="0">
              <a:latin typeface="+mn-lt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0B7D6D03-289F-45BA-9880-846DD0A841BD}" type="slidenum">
              <a:rPr lang="de-DE" smtClean="0">
                <a:cs typeface="Arial" pitchFamily="34" charset="0"/>
              </a:rPr>
              <a:pPr defTabSz="984250"/>
              <a:t>7</a:t>
            </a:fld>
            <a:endParaRPr lang="de-D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FCF74298-6E78-491D-AC75-8F9FCD30F837}" type="slidenum">
              <a:rPr lang="de-DE" smtClean="0">
                <a:cs typeface="Arial" pitchFamily="34" charset="0"/>
              </a:rPr>
              <a:pPr defTabSz="984250"/>
              <a:t>8</a:t>
            </a:fld>
            <a:endParaRPr lang="de-DE" smtClean="0"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30738" cy="347503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 lIns="92233" tIns="46117" rIns="92233" bIns="46117"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>
              <a:spcBef>
                <a:spcPct val="8000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Chronic effects are long-term, sometimes permanent, health effects due to repeated exposure to certain chemicals.  Sometimes, chronic effects can occur at concentrations below which acute, or short-term effects, are experienced.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4250"/>
            <a:fld id="{3E1B7592-75E0-43D8-A978-E8C940C52999}" type="slidenum">
              <a:rPr lang="de-DE" smtClean="0">
                <a:cs typeface="Arial" pitchFamily="34" charset="0"/>
              </a:rPr>
              <a:pPr defTabSz="984250"/>
              <a:t>9</a:t>
            </a:fld>
            <a:endParaRPr lang="de-DE" smtClean="0"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30738" cy="347503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</p:spPr>
        <p:txBody>
          <a:bodyPr lIns="92233" tIns="46117" rIns="92233" bIns="46117"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Narration: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For example, one effect of chronic exposure to alcohol may be liver damage.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An effect of chronic exposure to the A-side (Iso) chemicals</a:t>
            </a:r>
            <a:r>
              <a:rPr lang="en-US" baseline="0" dirty="0" smtClean="0">
                <a:latin typeface="Calibri" pitchFamily="34" charset="0"/>
              </a:rPr>
              <a:t> in spray foam may</a:t>
            </a:r>
            <a:r>
              <a:rPr lang="en-US" dirty="0" smtClean="0">
                <a:latin typeface="Calibri" pitchFamily="34" charset="0"/>
              </a:rPr>
              <a:t> be reduced lung function. 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You’ll learn more about chemicals</a:t>
            </a:r>
            <a:r>
              <a:rPr lang="en-US" baseline="0" dirty="0" smtClean="0">
                <a:latin typeface="Calibri" pitchFamily="34" charset="0"/>
              </a:rPr>
              <a:t> used in low pressure SPF and their potential health effects in upcoming units. 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14"/>
          <a:stretch>
            <a:fillRect/>
          </a:stretch>
        </p:blipFill>
        <p:spPr bwMode="auto">
          <a:xfrm>
            <a:off x="0" y="-4763"/>
            <a:ext cx="9144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PI_Ver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3303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990600"/>
            <a:ext cx="6781800" cy="1012825"/>
          </a:xfrm>
        </p:spPr>
        <p:txBody>
          <a:bodyPr/>
          <a:lstStyle>
            <a:lvl1pPr>
              <a:defRPr sz="2800" b="0">
                <a:solidFill>
                  <a:srgbClr val="0936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209800"/>
            <a:ext cx="6400800" cy="8382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05600" y="3619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381750"/>
            <a:ext cx="9144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L-sm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4129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1479550" y="3517900"/>
            <a:ext cx="4597400" cy="0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244266" cy="4525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rgbClr val="24366A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yel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  <a:effectLst>
            <a:outerShdw blurRad="2286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3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037240" cy="2532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chemeClr val="bg1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yel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  <a:effectLst>
            <a:outerShdw blurRad="2286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3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037240" cy="2532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chemeClr val="bg1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_yel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  <a:effectLst>
            <a:outerShdw blurRad="2286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3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290637"/>
            <a:ext cx="3037240" cy="2532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chemeClr val="bg1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15364" y="1308100"/>
            <a:ext cx="4834936" cy="45259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914775" y="2322513"/>
            <a:ext cx="4835525" cy="1587"/>
          </a:xfrm>
          <a:prstGeom prst="line">
            <a:avLst/>
          </a:prstGeom>
          <a:ln>
            <a:solidFill>
              <a:srgbClr val="E17D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LL-sm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4129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5364" y="546101"/>
            <a:ext cx="4834936" cy="1714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200" b="1" u="none" kern="700" spc="-50">
                <a:solidFill>
                  <a:srgbClr val="24366A"/>
                </a:solidFill>
                <a:latin typeface="Trebuchet MS" pitchFamily="34" charset="0"/>
                <a:cs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5364" y="2552700"/>
            <a:ext cx="4834936" cy="4051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 pitchFamily="34" charset="0"/>
                <a:cs typeface="Helvetica"/>
              </a:defRPr>
            </a:lvl1pPr>
            <a:lvl2pPr marL="466344" indent="0" algn="l">
              <a:spcBef>
                <a:spcPts val="1200"/>
              </a:spcBef>
              <a:buNone/>
              <a:defRPr sz="16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2pPr>
            <a:lvl3pPr algn="l">
              <a:buNone/>
              <a:defRPr sz="14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3pPr>
            <a:lvl4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4pPr>
            <a:lvl5pPr algn="l">
              <a:buNone/>
              <a:defRPr sz="1200">
                <a:solidFill>
                  <a:srgbClr val="254061"/>
                </a:solidFill>
                <a:latin typeface="Trebuchet MS" pitchFamily="34" charset="0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800" baseline="0">
                <a:solidFill>
                  <a:srgbClr val="093678"/>
                </a:solidFill>
              </a:defRPr>
            </a:lvl1pPr>
            <a:lvl2pPr>
              <a:spcBef>
                <a:spcPts val="0"/>
              </a:spcBef>
              <a:defRPr sz="2800">
                <a:solidFill>
                  <a:srgbClr val="093678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5C69-A2DF-4656-A355-723883CA2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46818"/>
            <a:ext cx="8220075" cy="54697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428750"/>
            <a:ext cx="4033838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428750"/>
            <a:ext cx="4033837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14"/>
          <a:stretch>
            <a:fillRect/>
          </a:stretch>
        </p:blipFill>
        <p:spPr bwMode="auto">
          <a:xfrm>
            <a:off x="0" y="-4763"/>
            <a:ext cx="9144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PI_Ver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3303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990600"/>
            <a:ext cx="6781800" cy="1012825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209800"/>
            <a:ext cx="6400800" cy="8382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05600" y="3619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381750"/>
            <a:ext cx="9144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25C53-A7F2-4A4B-AEE4-9C8B4146F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46818"/>
            <a:ext cx="8220075" cy="54697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428750"/>
            <a:ext cx="4033838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428750"/>
            <a:ext cx="4033837" cy="4738688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L-sm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2350"/>
            <a:ext cx="4129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457200" y="1431925"/>
            <a:ext cx="8305800" cy="15875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716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/>
                <a:cs typeface="Trebuchet MS"/>
              </a:defRPr>
            </a:lvl1pPr>
            <a:lvl2pPr algn="l">
              <a:buFont typeface="Arial"/>
              <a:buChar char="•"/>
              <a:defRPr sz="1600">
                <a:solidFill>
                  <a:srgbClr val="254061"/>
                </a:solidFill>
                <a:latin typeface="Trebuchet MS"/>
                <a:cs typeface="Trebuchet MS"/>
              </a:defRPr>
            </a:lvl2pPr>
            <a:lvl3pPr algn="l">
              <a:buFont typeface="Arial"/>
              <a:buChar char="•"/>
              <a:defRPr sz="1400">
                <a:solidFill>
                  <a:srgbClr val="254061"/>
                </a:solidFill>
                <a:latin typeface="Trebuchet MS"/>
                <a:cs typeface="Trebuchet MS"/>
              </a:defRPr>
            </a:lvl3pPr>
            <a:lvl4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4pPr>
            <a:lvl5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475" y="0"/>
            <a:ext cx="4708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457200" y="1431925"/>
            <a:ext cx="8305800" cy="15875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716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/>
                <a:cs typeface="Trebuchet MS"/>
              </a:defRPr>
            </a:lvl1pPr>
            <a:lvl2pPr algn="l">
              <a:buFont typeface="Arial"/>
              <a:buChar char="•"/>
              <a:defRPr sz="1600">
                <a:solidFill>
                  <a:srgbClr val="254061"/>
                </a:solidFill>
                <a:latin typeface="Trebuchet MS"/>
                <a:cs typeface="Trebuchet MS"/>
              </a:defRPr>
            </a:lvl2pPr>
            <a:lvl3pPr algn="l">
              <a:buFont typeface="Arial"/>
              <a:buChar char="•"/>
              <a:defRPr sz="1400">
                <a:solidFill>
                  <a:srgbClr val="254061"/>
                </a:solidFill>
                <a:latin typeface="Trebuchet MS"/>
                <a:cs typeface="Trebuchet MS"/>
              </a:defRPr>
            </a:lvl3pPr>
            <a:lvl4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4pPr>
            <a:lvl5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0800000" flipV="1">
            <a:off x="457200" y="1431925"/>
            <a:ext cx="8305800" cy="15875"/>
          </a:xfrm>
          <a:prstGeom prst="line">
            <a:avLst/>
          </a:prstGeom>
          <a:ln>
            <a:solidFill>
              <a:srgbClr val="E47D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Hpalfrey\Desktop\CPI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072188"/>
            <a:ext cx="2590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716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43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algn="l">
              <a:spcBef>
                <a:spcPts val="1800"/>
              </a:spcBef>
              <a:spcAft>
                <a:spcPts val="0"/>
              </a:spcAft>
              <a:buNone/>
              <a:defRPr sz="1800" b="1">
                <a:solidFill>
                  <a:srgbClr val="254061"/>
                </a:solidFill>
                <a:latin typeface="Trebuchet MS"/>
                <a:cs typeface="Trebuchet MS"/>
              </a:defRPr>
            </a:lvl1pPr>
            <a:lvl2pPr algn="l">
              <a:buFont typeface="Arial"/>
              <a:buChar char="•"/>
              <a:defRPr sz="1600">
                <a:solidFill>
                  <a:srgbClr val="254061"/>
                </a:solidFill>
                <a:latin typeface="Trebuchet MS"/>
                <a:cs typeface="Trebuchet MS"/>
              </a:defRPr>
            </a:lvl2pPr>
            <a:lvl3pPr algn="l">
              <a:buFont typeface="Arial"/>
              <a:buChar char="•"/>
              <a:defRPr sz="1400">
                <a:solidFill>
                  <a:srgbClr val="254061"/>
                </a:solidFill>
                <a:latin typeface="Trebuchet MS"/>
                <a:cs typeface="Trebuchet MS"/>
              </a:defRPr>
            </a:lvl3pPr>
            <a:lvl4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4pPr>
            <a:lvl5pPr algn="l">
              <a:buFont typeface="Arial"/>
              <a:buChar char="•"/>
              <a:defRPr sz="1200">
                <a:solidFill>
                  <a:srgbClr val="25406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75" b="13300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863" y="381000"/>
            <a:ext cx="63706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0646D607-0AF9-44EA-868F-5CABC923A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7" descr="CPI_Ver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3303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0" r:id="rId2"/>
    <p:sldLayoutId id="2147483914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936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>
          <a:solidFill>
            <a:srgbClr val="09367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75" b="13300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78C6EB9B-3C63-4D5B-A2B5-11438D714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CPI_Ver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5943600"/>
            <a:ext cx="13303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1" r:id="rId2"/>
    <p:sldLayoutId id="2147483916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1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5AAC3"/>
          </a:solidFill>
          <a:latin typeface="Trebuchet MS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25AAC3"/>
          </a:solidFill>
          <a:latin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-sm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32942"/>
            <a:ext cx="4129106" cy="2025057"/>
          </a:xfrm>
          <a:prstGeom prst="rect">
            <a:avLst/>
          </a:prstGeom>
        </p:spPr>
      </p:pic>
      <p:pic>
        <p:nvPicPr>
          <p:cNvPr id="5" name="Picture 4" descr="U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995" y="0"/>
            <a:ext cx="4709006" cy="1930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85900" y="1435100"/>
            <a:ext cx="3225800" cy="584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buFont typeface="Arial"/>
              <a:buNone/>
              <a:defRPr sz="3600" b="1" i="0" u="none" kern="700" spc="-50">
                <a:solidFill>
                  <a:srgbClr val="24366A"/>
                </a:solidFill>
                <a:latin typeface="Trebuchet MS"/>
                <a:cs typeface="Trebuchet M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a typeface="+mj-ea"/>
              </a:rPr>
              <a:t> </a:t>
            </a:r>
            <a:endParaRPr kumimoji="0" lang="en-US" sz="2400" b="1" i="0" u="none" strike="noStrike" kern="700" cap="none" spc="-5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105525" y="1421566"/>
            <a:ext cx="7229006" cy="3190122"/>
            <a:chOff x="994416" y="1497766"/>
            <a:chExt cx="7542926" cy="3190122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994416" y="1497766"/>
              <a:ext cx="7542926" cy="2781300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l">
                <a:lnSpc>
                  <a:spcPct val="80000"/>
                </a:lnSpc>
                <a:buFont typeface="Arial"/>
                <a:buNone/>
                <a:defRPr sz="3600" b="1" i="0" u="none" kern="700" spc="-50">
                  <a:solidFill>
                    <a:srgbClr val="24366A"/>
                  </a:solidFill>
                  <a:latin typeface="Trebuchet MS"/>
                  <a:cs typeface="Trebuchet MS"/>
                </a:defRPr>
              </a:lvl1pPr>
            </a:lstStyle>
            <a:p>
              <a:pPr defTabSz="457200" fontAlgn="auto">
                <a:spcAft>
                  <a:spcPts val="0"/>
                </a:spcAft>
                <a:defRPr/>
              </a:pPr>
              <a:endParaRPr lang="en-US" sz="3200" dirty="0" smtClean="0"/>
            </a:p>
            <a:p>
              <a:pPr defTabSz="457200" fontAlgn="auto">
                <a:spcAft>
                  <a:spcPts val="0"/>
                </a:spcAft>
                <a:defRPr/>
              </a:pPr>
              <a:endParaRPr lang="en-US" sz="3200" dirty="0" smtClean="0"/>
            </a:p>
            <a:p>
              <a:pPr defTabSz="457200" fontAlgn="auto">
                <a:spcAft>
                  <a:spcPts val="0"/>
                </a:spcAft>
                <a:defRPr/>
              </a:pPr>
              <a:endParaRPr lang="en-US" sz="3200" dirty="0" smtClean="0"/>
            </a:p>
            <a:p>
              <a:pPr defTabSz="457200" fontAlgn="auto">
                <a:spcAft>
                  <a:spcPts val="0"/>
                </a:spcAft>
                <a:defRPr/>
              </a:pPr>
              <a:r>
                <a:rPr lang="en-US" sz="3200" dirty="0" smtClean="0"/>
                <a:t>Unit 3: </a:t>
              </a:r>
            </a:p>
            <a:p>
              <a:pPr defTabSz="457200" fontAlgn="auto">
                <a:spcAft>
                  <a:spcPts val="0"/>
                </a:spcAft>
                <a:defRPr/>
              </a:pPr>
              <a:endParaRPr lang="en-US" sz="3200" dirty="0" smtClean="0"/>
            </a:p>
            <a:p>
              <a:pPr defTabSz="457200" fontAlgn="auto">
                <a:spcAft>
                  <a:spcPts val="0"/>
                </a:spcAft>
                <a:defRPr/>
              </a:pPr>
              <a:r>
                <a:rPr lang="en-US" sz="3200" dirty="0" smtClean="0"/>
                <a:t>Potential Chemical Exposure </a:t>
              </a:r>
            </a:p>
            <a:p>
              <a:pPr defTabSz="457200" fontAlgn="auto">
                <a:spcAft>
                  <a:spcPts val="0"/>
                </a:spcAft>
                <a:defRPr/>
              </a:pPr>
              <a:r>
                <a:rPr lang="en-US" sz="3200" dirty="0" smtClean="0"/>
                <a:t>During Two-Component </a:t>
              </a:r>
            </a:p>
            <a:p>
              <a:pPr defTabSz="457200" fontAlgn="auto">
                <a:spcAft>
                  <a:spcPts val="0"/>
                </a:spcAft>
                <a:defRPr/>
              </a:pPr>
              <a:r>
                <a:rPr lang="en-US" sz="3200" dirty="0" smtClean="0"/>
                <a:t>Low Pressure SPF Application</a:t>
              </a:r>
            </a:p>
            <a:p>
              <a:pPr lvl="0" defTabSz="457200" fontAlgn="auto">
                <a:spcAft>
                  <a:spcPts val="0"/>
                </a:spcAft>
                <a:defRPr/>
              </a:pPr>
              <a:endParaRPr lang="en-US" sz="3200" dirty="0" smtClean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549400" y="2081212"/>
              <a:ext cx="5829300" cy="1588"/>
            </a:xfrm>
            <a:prstGeom prst="line">
              <a:avLst/>
            </a:prstGeom>
            <a:ln>
              <a:solidFill>
                <a:srgbClr val="E47D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549400" y="4686300"/>
              <a:ext cx="5829300" cy="1588"/>
            </a:xfrm>
            <a:prstGeom prst="line">
              <a:avLst/>
            </a:prstGeom>
            <a:ln>
              <a:solidFill>
                <a:srgbClr val="E47D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Hpalfrey\Desktop\CPI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071784"/>
            <a:ext cx="2590800" cy="5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niel\Desktop\LP Training Slide Development\ideas for LP image for units\205Generic kit sketc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636" y="2677420"/>
            <a:ext cx="1514856" cy="153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>
            <a:normAutofit/>
          </a:bodyPr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Avoid Exposure to Low Pressure SPF Chemicals</a:t>
            </a: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5886" y="1535113"/>
            <a:ext cx="401122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Spraying a two-component low pressure kit/system can release SPF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chemicals into the air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that could pose a potential inhalation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and skin exposure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hazard.</a:t>
            </a:r>
          </a:p>
          <a:p>
            <a:endParaRPr lang="en-US" sz="2400" b="0" dirty="0" smtClean="0">
              <a:solidFill>
                <a:srgbClr val="093678"/>
              </a:solidFill>
              <a:latin typeface="Trebuchet MS" pitchFamily="34" charset="0"/>
            </a:endParaRPr>
          </a:p>
          <a:p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Avoid exposing yourself or others to potential inhalation and/or skin exposure hazards.</a:t>
            </a:r>
            <a:endParaRPr lang="en-US" sz="1400" i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 </a:t>
            </a:r>
          </a:p>
          <a:p>
            <a:r>
              <a:rPr lang="en-US" sz="2400" b="0" i="1" dirty="0" smtClean="0">
                <a:solidFill>
                  <a:srgbClr val="093678"/>
                </a:solidFill>
                <a:latin typeface="Trebuchet MS" pitchFamily="34" charset="0"/>
              </a:rPr>
              <a:t>(more in later Units) </a:t>
            </a:r>
            <a:endParaRPr lang="en-US" sz="2400" b="0" i="1" dirty="0">
              <a:solidFill>
                <a:srgbClr val="093678"/>
              </a:solidFill>
              <a:latin typeface="Trebuchet MS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921" y="2244259"/>
            <a:ext cx="4247963" cy="25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What Are Exposure Limits?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26386" y="1936672"/>
            <a:ext cx="800735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Exposure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to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certain chemicals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- whether from skin or eye contact, breathing, or eating-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        can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in some cases cause health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effects. </a:t>
            </a:r>
          </a:p>
          <a:p>
            <a:pPr>
              <a:spcBef>
                <a:spcPts val="600"/>
              </a:spcBef>
            </a:pPr>
            <a:endParaRPr lang="en-US" sz="2800" b="0" dirty="0" smtClean="0">
              <a:solidFill>
                <a:srgbClr val="093678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OSHA and other expert organizations have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set limits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for some chemicals on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the amount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to which you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can be exposed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before requiring PPE. </a:t>
            </a:r>
          </a:p>
          <a:p>
            <a:pPr>
              <a:spcBef>
                <a:spcPts val="600"/>
              </a:spcBef>
            </a:pP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 </a:t>
            </a:r>
            <a:endParaRPr lang="en-US" sz="1600" b="0" i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Exposure Limits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91475" y="1531938"/>
            <a:ext cx="80073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Occupational exposure limits are </a:t>
            </a:r>
            <a:r>
              <a:rPr lang="en-US" sz="2400" b="0" dirty="0">
                <a:solidFill>
                  <a:srgbClr val="18317B"/>
                </a:solidFill>
                <a:latin typeface="Trebuchet MS" pitchFamily="34" charset="0"/>
              </a:rPr>
              <a:t>air </a:t>
            </a:r>
            <a:r>
              <a:rPr lang="en-US" sz="2400" b="0" dirty="0" smtClean="0">
                <a:solidFill>
                  <a:srgbClr val="18317B"/>
                </a:solidFill>
                <a:latin typeface="Trebuchet MS" pitchFamily="34" charset="0"/>
              </a:rPr>
              <a:t>concentration limits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set by government regulators and expert organizations intended to protect healthy workers from some effects due to chemical exposure. Limits include:</a:t>
            </a:r>
          </a:p>
          <a:p>
            <a:pPr>
              <a:spcBef>
                <a:spcPts val="600"/>
              </a:spcBef>
            </a:pPr>
            <a:endParaRPr lang="en-US" sz="2400" b="0" dirty="0">
              <a:solidFill>
                <a:srgbClr val="093678"/>
              </a:solidFill>
              <a:latin typeface="Trebuchet MS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Average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exposure during a work shift (8 hours)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Average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short-term exposure (10 - 15 minutes)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Maximum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concentration not to be exceeded</a:t>
            </a:r>
          </a:p>
          <a:p>
            <a:pPr>
              <a:spcBef>
                <a:spcPts val="600"/>
              </a:spcBef>
            </a:pPr>
            <a:endParaRPr lang="en-US" sz="2400" b="0" dirty="0">
              <a:solidFill>
                <a:srgbClr val="093678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Wear required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respiratory protection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for the job being performed if limits may be exceeded. </a:t>
            </a:r>
            <a:endParaRPr lang="en-US" sz="2400" b="0" dirty="0">
              <a:solidFill>
                <a:srgbClr val="093678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Examples of Exposure Limits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77005" y="1891414"/>
            <a:ext cx="841216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>
                <a:solidFill>
                  <a:srgbClr val="093678"/>
                </a:solidFill>
              </a:rPr>
              <a:t> 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OSHA </a:t>
            </a:r>
            <a:r>
              <a:rPr lang="en-US" sz="2800" b="0" i="1" dirty="0">
                <a:solidFill>
                  <a:srgbClr val="093678"/>
                </a:solidFill>
                <a:latin typeface="Trebuchet MS" pitchFamily="34" charset="0"/>
              </a:rPr>
              <a:t>Permissible Exposure Limit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- </a:t>
            </a:r>
            <a:r>
              <a:rPr lang="en-US" sz="2800" i="1" dirty="0">
                <a:solidFill>
                  <a:srgbClr val="093678"/>
                </a:solidFill>
                <a:latin typeface="Trebuchet MS" pitchFamily="34" charset="0"/>
              </a:rPr>
              <a:t>PEL</a:t>
            </a:r>
            <a:endParaRPr lang="en-US" sz="2800" b="0" i="1" dirty="0">
              <a:solidFill>
                <a:srgbClr val="093678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 National Institute of Occupational Safety </a:t>
            </a:r>
            <a:b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</a:b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  and Health (NIOSH) </a:t>
            </a:r>
            <a:b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</a:b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  </a:t>
            </a:r>
            <a:r>
              <a:rPr lang="en-US" sz="2800" b="0" i="1" dirty="0">
                <a:solidFill>
                  <a:srgbClr val="093678"/>
                </a:solidFill>
                <a:latin typeface="Trebuchet MS" pitchFamily="34" charset="0"/>
              </a:rPr>
              <a:t>Recommended Exposure Limit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- </a:t>
            </a:r>
            <a:r>
              <a:rPr lang="en-US" sz="2800" i="1" dirty="0">
                <a:solidFill>
                  <a:srgbClr val="093678"/>
                </a:solidFill>
                <a:latin typeface="Trebuchet MS" pitchFamily="34" charset="0"/>
              </a:rPr>
              <a:t>REL</a:t>
            </a:r>
            <a:endParaRPr lang="en-US" sz="2800" b="0" i="1" dirty="0">
              <a:solidFill>
                <a:srgbClr val="093678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 American Conference of Governmental   </a:t>
            </a:r>
            <a:b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</a:b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  Industrial Hygienists (ACGIH) </a:t>
            </a:r>
            <a:b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</a:b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  </a:t>
            </a:r>
            <a:r>
              <a:rPr lang="en-US" sz="2800" b="0" i="1" dirty="0">
                <a:solidFill>
                  <a:srgbClr val="093678"/>
                </a:solidFill>
                <a:latin typeface="Trebuchet MS" pitchFamily="34" charset="0"/>
              </a:rPr>
              <a:t>Threshold Limit Values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 - </a:t>
            </a:r>
            <a:r>
              <a:rPr lang="en-US" sz="2800" i="1" dirty="0">
                <a:solidFill>
                  <a:srgbClr val="093678"/>
                </a:solidFill>
                <a:latin typeface="Trebuchet MS" pitchFamily="34" charset="0"/>
              </a:rPr>
              <a:t>TLV</a:t>
            </a:r>
            <a:endParaRPr lang="en-US" sz="2800" b="0" i="1" dirty="0">
              <a:solidFill>
                <a:srgbClr val="093678"/>
              </a:solidFill>
              <a:latin typeface="Trebuchet MS" pitchFamily="34" charset="0"/>
            </a:endParaRPr>
          </a:p>
        </p:txBody>
      </p:sp>
      <p:grpSp>
        <p:nvGrpSpPr>
          <p:cNvPr id="29701" name="Group 70"/>
          <p:cNvGrpSpPr>
            <a:grpSpLocks noChangeAspect="1"/>
          </p:cNvGrpSpPr>
          <p:nvPr/>
        </p:nvGrpSpPr>
        <p:grpSpPr bwMode="auto">
          <a:xfrm>
            <a:off x="6022454" y="4317167"/>
            <a:ext cx="2628429" cy="1537169"/>
            <a:chOff x="161" y="1341"/>
            <a:chExt cx="3463" cy="1816"/>
          </a:xfrm>
        </p:grpSpPr>
        <p:sp>
          <p:nvSpPr>
            <p:cNvPr id="297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9" y="1341"/>
              <a:ext cx="2951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3" name="Rectangle 72"/>
            <p:cNvSpPr>
              <a:spLocks noChangeArrowheads="1"/>
            </p:cNvSpPr>
            <p:nvPr/>
          </p:nvSpPr>
          <p:spPr bwMode="auto">
            <a:xfrm>
              <a:off x="1740" y="2127"/>
              <a:ext cx="1630" cy="697"/>
            </a:xfrm>
            <a:prstGeom prst="rect">
              <a:avLst/>
            </a:prstGeom>
            <a:solidFill>
              <a:srgbClr val="CCD7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704" name="Line 9"/>
            <p:cNvSpPr>
              <a:spLocks noChangeShapeType="1"/>
            </p:cNvSpPr>
            <p:nvPr/>
          </p:nvSpPr>
          <p:spPr bwMode="auto">
            <a:xfrm>
              <a:off x="1598" y="2058"/>
              <a:ext cx="1632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705" name="Group 29"/>
            <p:cNvGrpSpPr>
              <a:grpSpLocks/>
            </p:cNvGrpSpPr>
            <p:nvPr/>
          </p:nvGrpSpPr>
          <p:grpSpPr bwMode="auto">
            <a:xfrm>
              <a:off x="997" y="1344"/>
              <a:ext cx="675" cy="1804"/>
              <a:chOff x="997" y="1344"/>
              <a:chExt cx="675" cy="1804"/>
            </a:xfrm>
          </p:grpSpPr>
          <p:grpSp>
            <p:nvGrpSpPr>
              <p:cNvPr id="29747" name="Group 12"/>
              <p:cNvGrpSpPr>
                <a:grpSpLocks/>
              </p:cNvGrpSpPr>
              <p:nvPr/>
            </p:nvGrpSpPr>
            <p:grpSpPr bwMode="auto">
              <a:xfrm>
                <a:off x="1235" y="2821"/>
                <a:ext cx="437" cy="327"/>
                <a:chOff x="1235" y="2821"/>
                <a:chExt cx="437" cy="327"/>
              </a:xfrm>
            </p:grpSpPr>
            <p:sp>
              <p:nvSpPr>
                <p:cNvPr id="29764" name="Oval 10"/>
                <p:cNvSpPr>
                  <a:spLocks noChangeArrowheads="1"/>
                </p:cNvSpPr>
                <p:nvPr/>
              </p:nvSpPr>
              <p:spPr bwMode="auto">
                <a:xfrm>
                  <a:off x="1235" y="2821"/>
                  <a:ext cx="437" cy="327"/>
                </a:xfrm>
                <a:prstGeom prst="ellipse">
                  <a:avLst/>
                </a:prstGeom>
                <a:solidFill>
                  <a:srgbClr val="618FFD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29765" name="Oval 11"/>
                <p:cNvSpPr>
                  <a:spLocks noChangeArrowheads="1"/>
                </p:cNvSpPr>
                <p:nvPr/>
              </p:nvSpPr>
              <p:spPr bwMode="auto">
                <a:xfrm>
                  <a:off x="1235" y="2821"/>
                  <a:ext cx="437" cy="327"/>
                </a:xfrm>
                <a:prstGeom prst="ellipse">
                  <a:avLst/>
                </a:prstGeom>
                <a:noFill/>
                <a:ln w="6" cap="rnd">
                  <a:solidFill>
                    <a:srgbClr val="0F307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29748" name="Line 13"/>
              <p:cNvSpPr>
                <a:spLocks noChangeShapeType="1"/>
              </p:cNvSpPr>
              <p:nvPr/>
            </p:nvSpPr>
            <p:spPr bwMode="auto">
              <a:xfrm flipH="1">
                <a:off x="997" y="2052"/>
                <a:ext cx="314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9749" name="Group 16"/>
              <p:cNvGrpSpPr>
                <a:grpSpLocks/>
              </p:cNvGrpSpPr>
              <p:nvPr/>
            </p:nvGrpSpPr>
            <p:grpSpPr bwMode="auto">
              <a:xfrm>
                <a:off x="1311" y="2057"/>
                <a:ext cx="287" cy="767"/>
                <a:chOff x="1311" y="2057"/>
                <a:chExt cx="287" cy="767"/>
              </a:xfrm>
            </p:grpSpPr>
            <p:sp>
              <p:nvSpPr>
                <p:cNvPr id="2976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11" y="2057"/>
                  <a:ext cx="287" cy="767"/>
                </a:xfrm>
                <a:prstGeom prst="rect">
                  <a:avLst/>
                </a:prstGeom>
                <a:solidFill>
                  <a:srgbClr val="618F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29763" name="Rectangle 15"/>
                <p:cNvSpPr>
                  <a:spLocks noChangeArrowheads="1"/>
                </p:cNvSpPr>
                <p:nvPr/>
              </p:nvSpPr>
              <p:spPr bwMode="auto">
                <a:xfrm>
                  <a:off x="1311" y="2057"/>
                  <a:ext cx="287" cy="767"/>
                </a:xfrm>
                <a:prstGeom prst="rect">
                  <a:avLst/>
                </a:prstGeom>
                <a:noFill/>
                <a:ln w="6" cap="rnd">
                  <a:solidFill>
                    <a:srgbClr val="0F307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29750" name="Line 17"/>
              <p:cNvSpPr>
                <a:spLocks noChangeShapeType="1"/>
              </p:cNvSpPr>
              <p:nvPr/>
            </p:nvSpPr>
            <p:spPr bwMode="auto">
              <a:xfrm flipH="1">
                <a:off x="1146" y="2181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51" name="Line 18"/>
              <p:cNvSpPr>
                <a:spLocks noChangeShapeType="1"/>
              </p:cNvSpPr>
              <p:nvPr/>
            </p:nvSpPr>
            <p:spPr bwMode="auto">
              <a:xfrm flipH="1">
                <a:off x="1146" y="231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52" name="Line 19"/>
              <p:cNvSpPr>
                <a:spLocks noChangeShapeType="1"/>
              </p:cNvSpPr>
              <p:nvPr/>
            </p:nvSpPr>
            <p:spPr bwMode="auto">
              <a:xfrm flipH="1">
                <a:off x="1146" y="244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53" name="Line 20"/>
              <p:cNvSpPr>
                <a:spLocks noChangeShapeType="1"/>
              </p:cNvSpPr>
              <p:nvPr/>
            </p:nvSpPr>
            <p:spPr bwMode="auto">
              <a:xfrm flipH="1">
                <a:off x="1146" y="257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54" name="Line 21"/>
              <p:cNvSpPr>
                <a:spLocks noChangeShapeType="1"/>
              </p:cNvSpPr>
              <p:nvPr/>
            </p:nvSpPr>
            <p:spPr bwMode="auto">
              <a:xfrm flipH="1">
                <a:off x="1146" y="270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9755" name="Group 24"/>
              <p:cNvGrpSpPr>
                <a:grpSpLocks/>
              </p:cNvGrpSpPr>
              <p:nvPr/>
            </p:nvGrpSpPr>
            <p:grpSpPr bwMode="auto">
              <a:xfrm>
                <a:off x="1311" y="1344"/>
                <a:ext cx="287" cy="702"/>
                <a:chOff x="1311" y="1344"/>
                <a:chExt cx="287" cy="702"/>
              </a:xfrm>
            </p:grpSpPr>
            <p:sp>
              <p:nvSpPr>
                <p:cNvPr id="29760" name="Rectangle 22"/>
                <p:cNvSpPr>
                  <a:spLocks noChangeArrowheads="1"/>
                </p:cNvSpPr>
                <p:nvPr/>
              </p:nvSpPr>
              <p:spPr bwMode="auto">
                <a:xfrm>
                  <a:off x="1311" y="1344"/>
                  <a:ext cx="287" cy="7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29761" name="Rectangle 23"/>
                <p:cNvSpPr>
                  <a:spLocks noChangeArrowheads="1"/>
                </p:cNvSpPr>
                <p:nvPr/>
              </p:nvSpPr>
              <p:spPr bwMode="auto">
                <a:xfrm>
                  <a:off x="1311" y="1344"/>
                  <a:ext cx="287" cy="702"/>
                </a:xfrm>
                <a:prstGeom prst="rect">
                  <a:avLst/>
                </a:prstGeom>
                <a:noFill/>
                <a:ln w="6" cap="rnd">
                  <a:solidFill>
                    <a:srgbClr val="0F307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29756" name="Line 25"/>
              <p:cNvSpPr>
                <a:spLocks noChangeShapeType="1"/>
              </p:cNvSpPr>
              <p:nvPr/>
            </p:nvSpPr>
            <p:spPr bwMode="auto">
              <a:xfrm flipH="1">
                <a:off x="1146" y="1921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57" name="Line 26"/>
              <p:cNvSpPr>
                <a:spLocks noChangeShapeType="1"/>
              </p:cNvSpPr>
              <p:nvPr/>
            </p:nvSpPr>
            <p:spPr bwMode="auto">
              <a:xfrm flipH="1">
                <a:off x="1146" y="1792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58" name="Line 27"/>
              <p:cNvSpPr>
                <a:spLocks noChangeShapeType="1"/>
              </p:cNvSpPr>
              <p:nvPr/>
            </p:nvSpPr>
            <p:spPr bwMode="auto">
              <a:xfrm flipH="1">
                <a:off x="1146" y="1662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59" name="Line 28"/>
              <p:cNvSpPr>
                <a:spLocks noChangeShapeType="1"/>
              </p:cNvSpPr>
              <p:nvPr/>
            </p:nvSpPr>
            <p:spPr bwMode="auto">
              <a:xfrm flipH="1">
                <a:off x="1146" y="1532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9706" name="Rectangle 35"/>
            <p:cNvSpPr>
              <a:spLocks noChangeArrowheads="1"/>
            </p:cNvSpPr>
            <p:nvPr/>
          </p:nvSpPr>
          <p:spPr bwMode="auto">
            <a:xfrm>
              <a:off x="161" y="1952"/>
              <a:ext cx="51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>
                  <a:solidFill>
                    <a:srgbClr val="0F307A"/>
                  </a:solidFill>
                </a:rPr>
                <a:t>Limit</a:t>
              </a:r>
              <a:endParaRPr lang="en-US" sz="1800" b="0" dirty="0"/>
            </a:p>
          </p:txBody>
        </p:sp>
        <p:sp>
          <p:nvSpPr>
            <p:cNvPr id="29707" name="Line 39"/>
            <p:cNvSpPr>
              <a:spLocks noChangeShapeType="1"/>
            </p:cNvSpPr>
            <p:nvPr/>
          </p:nvSpPr>
          <p:spPr bwMode="auto">
            <a:xfrm flipV="1">
              <a:off x="1598" y="2058"/>
              <a:ext cx="2026" cy="0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708" name="Group 42"/>
            <p:cNvGrpSpPr>
              <a:grpSpLocks/>
            </p:cNvGrpSpPr>
            <p:nvPr/>
          </p:nvGrpSpPr>
          <p:grpSpPr bwMode="auto">
            <a:xfrm>
              <a:off x="1235" y="2821"/>
              <a:ext cx="437" cy="327"/>
              <a:chOff x="1235" y="2821"/>
              <a:chExt cx="437" cy="327"/>
            </a:xfrm>
          </p:grpSpPr>
          <p:sp>
            <p:nvSpPr>
              <p:cNvPr id="29745" name="Oval 40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solidFill>
                <a:srgbClr val="618FF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29746" name="Oval 41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noFill/>
              <a:ln w="6" cap="rnd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29709" name="Line 43"/>
            <p:cNvSpPr>
              <a:spLocks noChangeShapeType="1"/>
            </p:cNvSpPr>
            <p:nvPr/>
          </p:nvSpPr>
          <p:spPr bwMode="auto">
            <a:xfrm flipH="1">
              <a:off x="997" y="2052"/>
              <a:ext cx="314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710" name="Group 46"/>
            <p:cNvGrpSpPr>
              <a:grpSpLocks/>
            </p:cNvGrpSpPr>
            <p:nvPr/>
          </p:nvGrpSpPr>
          <p:grpSpPr bwMode="auto">
            <a:xfrm>
              <a:off x="1311" y="2057"/>
              <a:ext cx="287" cy="767"/>
              <a:chOff x="1311" y="2057"/>
              <a:chExt cx="287" cy="767"/>
            </a:xfrm>
          </p:grpSpPr>
          <p:sp>
            <p:nvSpPr>
              <p:cNvPr id="29743" name="Rectangle 44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solidFill>
                <a:srgbClr val="618F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29744" name="Rectangle 45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29711" name="Line 47"/>
            <p:cNvSpPr>
              <a:spLocks noChangeShapeType="1"/>
            </p:cNvSpPr>
            <p:nvPr/>
          </p:nvSpPr>
          <p:spPr bwMode="auto">
            <a:xfrm flipH="1">
              <a:off x="1146" y="218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2" name="Line 48"/>
            <p:cNvSpPr>
              <a:spLocks noChangeShapeType="1"/>
            </p:cNvSpPr>
            <p:nvPr/>
          </p:nvSpPr>
          <p:spPr bwMode="auto">
            <a:xfrm flipH="1">
              <a:off x="1146" y="231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3" name="Line 49"/>
            <p:cNvSpPr>
              <a:spLocks noChangeShapeType="1"/>
            </p:cNvSpPr>
            <p:nvPr/>
          </p:nvSpPr>
          <p:spPr bwMode="auto">
            <a:xfrm flipH="1">
              <a:off x="1146" y="244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4" name="Line 50"/>
            <p:cNvSpPr>
              <a:spLocks noChangeShapeType="1"/>
            </p:cNvSpPr>
            <p:nvPr/>
          </p:nvSpPr>
          <p:spPr bwMode="auto">
            <a:xfrm flipH="1">
              <a:off x="1146" y="257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5" name="Line 51"/>
            <p:cNvSpPr>
              <a:spLocks noChangeShapeType="1"/>
            </p:cNvSpPr>
            <p:nvPr/>
          </p:nvSpPr>
          <p:spPr bwMode="auto">
            <a:xfrm flipH="1">
              <a:off x="1146" y="270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716" name="Group 54"/>
            <p:cNvGrpSpPr>
              <a:grpSpLocks/>
            </p:cNvGrpSpPr>
            <p:nvPr/>
          </p:nvGrpSpPr>
          <p:grpSpPr bwMode="auto">
            <a:xfrm>
              <a:off x="1311" y="1344"/>
              <a:ext cx="287" cy="702"/>
              <a:chOff x="1311" y="1344"/>
              <a:chExt cx="287" cy="702"/>
            </a:xfrm>
          </p:grpSpPr>
          <p:sp>
            <p:nvSpPr>
              <p:cNvPr id="29741" name="Rectangle 52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29742" name="Rectangle 53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29717" name="Line 55"/>
            <p:cNvSpPr>
              <a:spLocks noChangeShapeType="1"/>
            </p:cNvSpPr>
            <p:nvPr/>
          </p:nvSpPr>
          <p:spPr bwMode="auto">
            <a:xfrm flipH="1">
              <a:off x="1146" y="192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8" name="Line 56"/>
            <p:cNvSpPr>
              <a:spLocks noChangeShapeType="1"/>
            </p:cNvSpPr>
            <p:nvPr/>
          </p:nvSpPr>
          <p:spPr bwMode="auto">
            <a:xfrm flipH="1">
              <a:off x="1146" y="179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19" name="Line 57"/>
            <p:cNvSpPr>
              <a:spLocks noChangeShapeType="1"/>
            </p:cNvSpPr>
            <p:nvPr/>
          </p:nvSpPr>
          <p:spPr bwMode="auto">
            <a:xfrm flipH="1">
              <a:off x="1146" y="166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0" name="Line 58"/>
            <p:cNvSpPr>
              <a:spLocks noChangeShapeType="1"/>
            </p:cNvSpPr>
            <p:nvPr/>
          </p:nvSpPr>
          <p:spPr bwMode="auto">
            <a:xfrm flipH="1">
              <a:off x="1146" y="153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721" name="Group 61"/>
            <p:cNvGrpSpPr>
              <a:grpSpLocks/>
            </p:cNvGrpSpPr>
            <p:nvPr/>
          </p:nvGrpSpPr>
          <p:grpSpPr bwMode="auto">
            <a:xfrm>
              <a:off x="1235" y="2821"/>
              <a:ext cx="437" cy="327"/>
              <a:chOff x="1235" y="2821"/>
              <a:chExt cx="437" cy="327"/>
            </a:xfrm>
          </p:grpSpPr>
          <p:sp>
            <p:nvSpPr>
              <p:cNvPr id="29739" name="Oval 59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solidFill>
                <a:srgbClr val="618FF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29740" name="Oval 60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noFill/>
              <a:ln w="6" cap="rnd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29722" name="Line 62"/>
            <p:cNvSpPr>
              <a:spLocks noChangeShapeType="1"/>
            </p:cNvSpPr>
            <p:nvPr/>
          </p:nvSpPr>
          <p:spPr bwMode="auto">
            <a:xfrm flipH="1">
              <a:off x="997" y="2052"/>
              <a:ext cx="314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723" name="Group 65"/>
            <p:cNvGrpSpPr>
              <a:grpSpLocks/>
            </p:cNvGrpSpPr>
            <p:nvPr/>
          </p:nvGrpSpPr>
          <p:grpSpPr bwMode="auto">
            <a:xfrm>
              <a:off x="1311" y="2057"/>
              <a:ext cx="287" cy="767"/>
              <a:chOff x="1311" y="2057"/>
              <a:chExt cx="287" cy="767"/>
            </a:xfrm>
          </p:grpSpPr>
          <p:sp>
            <p:nvSpPr>
              <p:cNvPr id="29737" name="Rectangle 63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solidFill>
                <a:srgbClr val="618F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29738" name="Rectangle 64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29724" name="Line 66"/>
            <p:cNvSpPr>
              <a:spLocks noChangeShapeType="1"/>
            </p:cNvSpPr>
            <p:nvPr/>
          </p:nvSpPr>
          <p:spPr bwMode="auto">
            <a:xfrm flipH="1">
              <a:off x="1146" y="218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5" name="Line 67"/>
            <p:cNvSpPr>
              <a:spLocks noChangeShapeType="1"/>
            </p:cNvSpPr>
            <p:nvPr/>
          </p:nvSpPr>
          <p:spPr bwMode="auto">
            <a:xfrm flipH="1">
              <a:off x="1146" y="231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6" name="Line 68"/>
            <p:cNvSpPr>
              <a:spLocks noChangeShapeType="1"/>
            </p:cNvSpPr>
            <p:nvPr/>
          </p:nvSpPr>
          <p:spPr bwMode="auto">
            <a:xfrm flipH="1">
              <a:off x="1146" y="244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7" name="Line 69"/>
            <p:cNvSpPr>
              <a:spLocks noChangeShapeType="1"/>
            </p:cNvSpPr>
            <p:nvPr/>
          </p:nvSpPr>
          <p:spPr bwMode="auto">
            <a:xfrm flipH="1">
              <a:off x="1146" y="257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8" name="Line 70"/>
            <p:cNvSpPr>
              <a:spLocks noChangeShapeType="1"/>
            </p:cNvSpPr>
            <p:nvPr/>
          </p:nvSpPr>
          <p:spPr bwMode="auto">
            <a:xfrm flipH="1">
              <a:off x="1146" y="270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729" name="Group 73"/>
            <p:cNvGrpSpPr>
              <a:grpSpLocks/>
            </p:cNvGrpSpPr>
            <p:nvPr/>
          </p:nvGrpSpPr>
          <p:grpSpPr bwMode="auto">
            <a:xfrm>
              <a:off x="1311" y="1344"/>
              <a:ext cx="287" cy="702"/>
              <a:chOff x="1311" y="1344"/>
              <a:chExt cx="287" cy="702"/>
            </a:xfrm>
          </p:grpSpPr>
          <p:sp>
            <p:nvSpPr>
              <p:cNvPr id="29735" name="Rectangle 71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29736" name="Rectangle 72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29730" name="Line 74"/>
            <p:cNvSpPr>
              <a:spLocks noChangeShapeType="1"/>
            </p:cNvSpPr>
            <p:nvPr/>
          </p:nvSpPr>
          <p:spPr bwMode="auto">
            <a:xfrm flipH="1">
              <a:off x="1146" y="192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31" name="Line 75"/>
            <p:cNvSpPr>
              <a:spLocks noChangeShapeType="1"/>
            </p:cNvSpPr>
            <p:nvPr/>
          </p:nvSpPr>
          <p:spPr bwMode="auto">
            <a:xfrm flipH="1">
              <a:off x="1146" y="179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32" name="Line 76"/>
            <p:cNvSpPr>
              <a:spLocks noChangeShapeType="1"/>
            </p:cNvSpPr>
            <p:nvPr/>
          </p:nvSpPr>
          <p:spPr bwMode="auto">
            <a:xfrm flipH="1">
              <a:off x="1146" y="166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33" name="Line 77"/>
            <p:cNvSpPr>
              <a:spLocks noChangeShapeType="1"/>
            </p:cNvSpPr>
            <p:nvPr/>
          </p:nvSpPr>
          <p:spPr bwMode="auto">
            <a:xfrm flipH="1">
              <a:off x="1146" y="153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34" name="Rectangle 80"/>
            <p:cNvSpPr>
              <a:spLocks noChangeArrowheads="1"/>
            </p:cNvSpPr>
            <p:nvPr/>
          </p:nvSpPr>
          <p:spPr bwMode="auto">
            <a:xfrm>
              <a:off x="1740" y="1379"/>
              <a:ext cx="1630" cy="6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Understanding Exposure Limits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441" y="1889412"/>
            <a:ext cx="58454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Applicable exposure limits can 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be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found on the 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Safety Data Sheet (SDS).</a:t>
            </a:r>
            <a:endParaRPr lang="en-US" sz="2800" b="0" dirty="0">
              <a:solidFill>
                <a:srgbClr val="18317B"/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2800" b="0" dirty="0">
              <a:solidFill>
                <a:srgbClr val="093678"/>
              </a:solidFill>
              <a:latin typeface="Trebuchet MS" pitchFamily="34" charset="0"/>
            </a:endParaRPr>
          </a:p>
          <a:p>
            <a:pPr marL="284163" indent="-284163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Some chemicals you work with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may or may not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have exposure limits.  </a:t>
            </a:r>
          </a:p>
          <a:p>
            <a:pPr>
              <a:defRPr/>
            </a:pPr>
            <a:endParaRPr lang="en-US" sz="2800" b="0" dirty="0">
              <a:solidFill>
                <a:srgbClr val="093678"/>
              </a:solidFill>
              <a:latin typeface="Trebuchet MS" pitchFamily="34" charset="0"/>
            </a:endParaRPr>
          </a:p>
          <a:p>
            <a:pPr marL="284163" indent="-284163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Consult the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SDS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for appropriate precautions when working with these chemicals as well.</a:t>
            </a:r>
          </a:p>
        </p:txBody>
      </p:sp>
      <p:grpSp>
        <p:nvGrpSpPr>
          <p:cNvPr id="30725" name="Group 4"/>
          <p:cNvGrpSpPr>
            <a:grpSpLocks noChangeAspect="1"/>
          </p:cNvGrpSpPr>
          <p:nvPr/>
        </p:nvGrpSpPr>
        <p:grpSpPr bwMode="auto">
          <a:xfrm>
            <a:off x="6053866" y="2621795"/>
            <a:ext cx="2730500" cy="1927225"/>
            <a:chOff x="419" y="1341"/>
            <a:chExt cx="3205" cy="1816"/>
          </a:xfrm>
        </p:grpSpPr>
        <p:sp>
          <p:nvSpPr>
            <p:cNvPr id="307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9" y="1341"/>
              <a:ext cx="2951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7" name="Rectangle 6"/>
            <p:cNvSpPr>
              <a:spLocks noChangeArrowheads="1"/>
            </p:cNvSpPr>
            <p:nvPr/>
          </p:nvSpPr>
          <p:spPr bwMode="auto">
            <a:xfrm>
              <a:off x="1740" y="2127"/>
              <a:ext cx="1630" cy="697"/>
            </a:xfrm>
            <a:prstGeom prst="rect">
              <a:avLst/>
            </a:prstGeom>
            <a:solidFill>
              <a:srgbClr val="CCD7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0728" name="Line 9"/>
            <p:cNvSpPr>
              <a:spLocks noChangeShapeType="1"/>
            </p:cNvSpPr>
            <p:nvPr/>
          </p:nvSpPr>
          <p:spPr bwMode="auto">
            <a:xfrm>
              <a:off x="1598" y="2058"/>
              <a:ext cx="1632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29" name="Group 29"/>
            <p:cNvGrpSpPr>
              <a:grpSpLocks/>
            </p:cNvGrpSpPr>
            <p:nvPr/>
          </p:nvGrpSpPr>
          <p:grpSpPr bwMode="auto">
            <a:xfrm>
              <a:off x="997" y="1344"/>
              <a:ext cx="675" cy="1804"/>
              <a:chOff x="997" y="1344"/>
              <a:chExt cx="675" cy="1804"/>
            </a:xfrm>
          </p:grpSpPr>
          <p:grpSp>
            <p:nvGrpSpPr>
              <p:cNvPr id="30771" name="Group 12"/>
              <p:cNvGrpSpPr>
                <a:grpSpLocks/>
              </p:cNvGrpSpPr>
              <p:nvPr/>
            </p:nvGrpSpPr>
            <p:grpSpPr bwMode="auto">
              <a:xfrm>
                <a:off x="1235" y="2821"/>
                <a:ext cx="437" cy="327"/>
                <a:chOff x="1235" y="2821"/>
                <a:chExt cx="437" cy="327"/>
              </a:xfrm>
            </p:grpSpPr>
            <p:sp>
              <p:nvSpPr>
                <p:cNvPr id="30788" name="Oval 10"/>
                <p:cNvSpPr>
                  <a:spLocks noChangeArrowheads="1"/>
                </p:cNvSpPr>
                <p:nvPr/>
              </p:nvSpPr>
              <p:spPr bwMode="auto">
                <a:xfrm>
                  <a:off x="1235" y="2821"/>
                  <a:ext cx="437" cy="327"/>
                </a:xfrm>
                <a:prstGeom prst="ellipse">
                  <a:avLst/>
                </a:prstGeom>
                <a:solidFill>
                  <a:srgbClr val="618FFD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0789" name="Oval 11"/>
                <p:cNvSpPr>
                  <a:spLocks noChangeArrowheads="1"/>
                </p:cNvSpPr>
                <p:nvPr/>
              </p:nvSpPr>
              <p:spPr bwMode="auto">
                <a:xfrm>
                  <a:off x="1235" y="2821"/>
                  <a:ext cx="437" cy="327"/>
                </a:xfrm>
                <a:prstGeom prst="ellipse">
                  <a:avLst/>
                </a:prstGeom>
                <a:noFill/>
                <a:ln w="6" cap="rnd">
                  <a:solidFill>
                    <a:srgbClr val="0F307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30772" name="Line 13"/>
              <p:cNvSpPr>
                <a:spLocks noChangeShapeType="1"/>
              </p:cNvSpPr>
              <p:nvPr/>
            </p:nvSpPr>
            <p:spPr bwMode="auto">
              <a:xfrm flipH="1">
                <a:off x="997" y="2052"/>
                <a:ext cx="314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0773" name="Group 16"/>
              <p:cNvGrpSpPr>
                <a:grpSpLocks/>
              </p:cNvGrpSpPr>
              <p:nvPr/>
            </p:nvGrpSpPr>
            <p:grpSpPr bwMode="auto">
              <a:xfrm>
                <a:off x="1311" y="2057"/>
                <a:ext cx="287" cy="767"/>
                <a:chOff x="1311" y="2057"/>
                <a:chExt cx="287" cy="767"/>
              </a:xfrm>
            </p:grpSpPr>
            <p:sp>
              <p:nvSpPr>
                <p:cNvPr id="30786" name="Rectangle 14"/>
                <p:cNvSpPr>
                  <a:spLocks noChangeArrowheads="1"/>
                </p:cNvSpPr>
                <p:nvPr/>
              </p:nvSpPr>
              <p:spPr bwMode="auto">
                <a:xfrm>
                  <a:off x="1311" y="2057"/>
                  <a:ext cx="287" cy="767"/>
                </a:xfrm>
                <a:prstGeom prst="rect">
                  <a:avLst/>
                </a:prstGeom>
                <a:solidFill>
                  <a:srgbClr val="618FF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0787" name="Rectangle 15"/>
                <p:cNvSpPr>
                  <a:spLocks noChangeArrowheads="1"/>
                </p:cNvSpPr>
                <p:nvPr/>
              </p:nvSpPr>
              <p:spPr bwMode="auto">
                <a:xfrm>
                  <a:off x="1311" y="2057"/>
                  <a:ext cx="287" cy="767"/>
                </a:xfrm>
                <a:prstGeom prst="rect">
                  <a:avLst/>
                </a:prstGeom>
                <a:noFill/>
                <a:ln w="6" cap="rnd">
                  <a:solidFill>
                    <a:srgbClr val="0F307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30774" name="Line 17"/>
              <p:cNvSpPr>
                <a:spLocks noChangeShapeType="1"/>
              </p:cNvSpPr>
              <p:nvPr/>
            </p:nvSpPr>
            <p:spPr bwMode="auto">
              <a:xfrm flipH="1">
                <a:off x="1146" y="2181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75" name="Line 18"/>
              <p:cNvSpPr>
                <a:spLocks noChangeShapeType="1"/>
              </p:cNvSpPr>
              <p:nvPr/>
            </p:nvSpPr>
            <p:spPr bwMode="auto">
              <a:xfrm flipH="1">
                <a:off x="1146" y="231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76" name="Line 19"/>
              <p:cNvSpPr>
                <a:spLocks noChangeShapeType="1"/>
              </p:cNvSpPr>
              <p:nvPr/>
            </p:nvSpPr>
            <p:spPr bwMode="auto">
              <a:xfrm flipH="1">
                <a:off x="1146" y="244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77" name="Line 20"/>
              <p:cNvSpPr>
                <a:spLocks noChangeShapeType="1"/>
              </p:cNvSpPr>
              <p:nvPr/>
            </p:nvSpPr>
            <p:spPr bwMode="auto">
              <a:xfrm flipH="1">
                <a:off x="1146" y="257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78" name="Line 21"/>
              <p:cNvSpPr>
                <a:spLocks noChangeShapeType="1"/>
              </p:cNvSpPr>
              <p:nvPr/>
            </p:nvSpPr>
            <p:spPr bwMode="auto">
              <a:xfrm flipH="1">
                <a:off x="1146" y="2700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0779" name="Group 24"/>
              <p:cNvGrpSpPr>
                <a:grpSpLocks/>
              </p:cNvGrpSpPr>
              <p:nvPr/>
            </p:nvGrpSpPr>
            <p:grpSpPr bwMode="auto">
              <a:xfrm>
                <a:off x="1311" y="1344"/>
                <a:ext cx="287" cy="702"/>
                <a:chOff x="1311" y="1344"/>
                <a:chExt cx="287" cy="702"/>
              </a:xfrm>
            </p:grpSpPr>
            <p:sp>
              <p:nvSpPr>
                <p:cNvPr id="30784" name="Rectangle 22"/>
                <p:cNvSpPr>
                  <a:spLocks noChangeArrowheads="1"/>
                </p:cNvSpPr>
                <p:nvPr/>
              </p:nvSpPr>
              <p:spPr bwMode="auto">
                <a:xfrm>
                  <a:off x="1311" y="1344"/>
                  <a:ext cx="287" cy="70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0785" name="Rectangle 23"/>
                <p:cNvSpPr>
                  <a:spLocks noChangeArrowheads="1"/>
                </p:cNvSpPr>
                <p:nvPr/>
              </p:nvSpPr>
              <p:spPr bwMode="auto">
                <a:xfrm>
                  <a:off x="1311" y="1344"/>
                  <a:ext cx="287" cy="702"/>
                </a:xfrm>
                <a:prstGeom prst="rect">
                  <a:avLst/>
                </a:prstGeom>
                <a:noFill/>
                <a:ln w="6" cap="rnd">
                  <a:solidFill>
                    <a:srgbClr val="0F307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30780" name="Line 25"/>
              <p:cNvSpPr>
                <a:spLocks noChangeShapeType="1"/>
              </p:cNvSpPr>
              <p:nvPr/>
            </p:nvSpPr>
            <p:spPr bwMode="auto">
              <a:xfrm flipH="1">
                <a:off x="1146" y="1921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81" name="Line 26"/>
              <p:cNvSpPr>
                <a:spLocks noChangeShapeType="1"/>
              </p:cNvSpPr>
              <p:nvPr/>
            </p:nvSpPr>
            <p:spPr bwMode="auto">
              <a:xfrm flipH="1">
                <a:off x="1146" y="1792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82" name="Line 27"/>
              <p:cNvSpPr>
                <a:spLocks noChangeShapeType="1"/>
              </p:cNvSpPr>
              <p:nvPr/>
            </p:nvSpPr>
            <p:spPr bwMode="auto">
              <a:xfrm flipH="1">
                <a:off x="1146" y="1662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83" name="Line 28"/>
              <p:cNvSpPr>
                <a:spLocks noChangeShapeType="1"/>
              </p:cNvSpPr>
              <p:nvPr/>
            </p:nvSpPr>
            <p:spPr bwMode="auto">
              <a:xfrm flipH="1">
                <a:off x="1146" y="1532"/>
                <a:ext cx="239" cy="1"/>
              </a:xfrm>
              <a:prstGeom prst="line">
                <a:avLst/>
              </a:prstGeom>
              <a:noFill/>
              <a:ln w="6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730" name="Rectangle 35"/>
            <p:cNvSpPr>
              <a:spLocks noChangeArrowheads="1"/>
            </p:cNvSpPr>
            <p:nvPr/>
          </p:nvSpPr>
          <p:spPr bwMode="auto">
            <a:xfrm>
              <a:off x="419" y="1925"/>
              <a:ext cx="51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>
                  <a:solidFill>
                    <a:srgbClr val="0F307A"/>
                  </a:solidFill>
                </a:rPr>
                <a:t>Limit</a:t>
              </a:r>
              <a:endParaRPr lang="en-US" sz="1800" b="0" dirty="0"/>
            </a:p>
          </p:txBody>
        </p:sp>
        <p:sp>
          <p:nvSpPr>
            <p:cNvPr id="30731" name="Line 39"/>
            <p:cNvSpPr>
              <a:spLocks noChangeShapeType="1"/>
            </p:cNvSpPr>
            <p:nvPr/>
          </p:nvSpPr>
          <p:spPr bwMode="auto">
            <a:xfrm flipV="1">
              <a:off x="1598" y="2058"/>
              <a:ext cx="2026" cy="0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32" name="Group 42"/>
            <p:cNvGrpSpPr>
              <a:grpSpLocks/>
            </p:cNvGrpSpPr>
            <p:nvPr/>
          </p:nvGrpSpPr>
          <p:grpSpPr bwMode="auto">
            <a:xfrm>
              <a:off x="1235" y="2821"/>
              <a:ext cx="437" cy="327"/>
              <a:chOff x="1235" y="2821"/>
              <a:chExt cx="437" cy="327"/>
            </a:xfrm>
          </p:grpSpPr>
          <p:sp>
            <p:nvSpPr>
              <p:cNvPr id="30769" name="Oval 40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solidFill>
                <a:srgbClr val="618FF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0770" name="Oval 41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noFill/>
              <a:ln w="6" cap="rnd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0733" name="Line 43"/>
            <p:cNvSpPr>
              <a:spLocks noChangeShapeType="1"/>
            </p:cNvSpPr>
            <p:nvPr/>
          </p:nvSpPr>
          <p:spPr bwMode="auto">
            <a:xfrm flipH="1">
              <a:off x="997" y="2052"/>
              <a:ext cx="314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34" name="Group 46"/>
            <p:cNvGrpSpPr>
              <a:grpSpLocks/>
            </p:cNvGrpSpPr>
            <p:nvPr/>
          </p:nvGrpSpPr>
          <p:grpSpPr bwMode="auto">
            <a:xfrm>
              <a:off x="1311" y="2057"/>
              <a:ext cx="287" cy="767"/>
              <a:chOff x="1311" y="2057"/>
              <a:chExt cx="287" cy="767"/>
            </a:xfrm>
          </p:grpSpPr>
          <p:sp>
            <p:nvSpPr>
              <p:cNvPr id="30767" name="Rectangle 44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solidFill>
                <a:srgbClr val="618F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0768" name="Rectangle 45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0735" name="Line 47"/>
            <p:cNvSpPr>
              <a:spLocks noChangeShapeType="1"/>
            </p:cNvSpPr>
            <p:nvPr/>
          </p:nvSpPr>
          <p:spPr bwMode="auto">
            <a:xfrm flipH="1">
              <a:off x="1146" y="218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6" name="Line 48"/>
            <p:cNvSpPr>
              <a:spLocks noChangeShapeType="1"/>
            </p:cNvSpPr>
            <p:nvPr/>
          </p:nvSpPr>
          <p:spPr bwMode="auto">
            <a:xfrm flipH="1">
              <a:off x="1146" y="231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7" name="Line 49"/>
            <p:cNvSpPr>
              <a:spLocks noChangeShapeType="1"/>
            </p:cNvSpPr>
            <p:nvPr/>
          </p:nvSpPr>
          <p:spPr bwMode="auto">
            <a:xfrm flipH="1">
              <a:off x="1146" y="244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8" name="Line 50"/>
            <p:cNvSpPr>
              <a:spLocks noChangeShapeType="1"/>
            </p:cNvSpPr>
            <p:nvPr/>
          </p:nvSpPr>
          <p:spPr bwMode="auto">
            <a:xfrm flipH="1">
              <a:off x="1146" y="257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9" name="Line 51"/>
            <p:cNvSpPr>
              <a:spLocks noChangeShapeType="1"/>
            </p:cNvSpPr>
            <p:nvPr/>
          </p:nvSpPr>
          <p:spPr bwMode="auto">
            <a:xfrm flipH="1">
              <a:off x="1146" y="270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40" name="Group 54"/>
            <p:cNvGrpSpPr>
              <a:grpSpLocks/>
            </p:cNvGrpSpPr>
            <p:nvPr/>
          </p:nvGrpSpPr>
          <p:grpSpPr bwMode="auto">
            <a:xfrm>
              <a:off x="1311" y="1344"/>
              <a:ext cx="287" cy="702"/>
              <a:chOff x="1311" y="1344"/>
              <a:chExt cx="287" cy="702"/>
            </a:xfrm>
          </p:grpSpPr>
          <p:sp>
            <p:nvSpPr>
              <p:cNvPr id="30765" name="Rectangle 52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0766" name="Rectangle 53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0741" name="Line 55"/>
            <p:cNvSpPr>
              <a:spLocks noChangeShapeType="1"/>
            </p:cNvSpPr>
            <p:nvPr/>
          </p:nvSpPr>
          <p:spPr bwMode="auto">
            <a:xfrm flipH="1">
              <a:off x="1146" y="192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2" name="Line 56"/>
            <p:cNvSpPr>
              <a:spLocks noChangeShapeType="1"/>
            </p:cNvSpPr>
            <p:nvPr/>
          </p:nvSpPr>
          <p:spPr bwMode="auto">
            <a:xfrm flipH="1">
              <a:off x="1146" y="179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3" name="Line 57"/>
            <p:cNvSpPr>
              <a:spLocks noChangeShapeType="1"/>
            </p:cNvSpPr>
            <p:nvPr/>
          </p:nvSpPr>
          <p:spPr bwMode="auto">
            <a:xfrm flipH="1">
              <a:off x="1146" y="166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4" name="Line 58"/>
            <p:cNvSpPr>
              <a:spLocks noChangeShapeType="1"/>
            </p:cNvSpPr>
            <p:nvPr/>
          </p:nvSpPr>
          <p:spPr bwMode="auto">
            <a:xfrm flipH="1">
              <a:off x="1146" y="153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45" name="Group 61"/>
            <p:cNvGrpSpPr>
              <a:grpSpLocks/>
            </p:cNvGrpSpPr>
            <p:nvPr/>
          </p:nvGrpSpPr>
          <p:grpSpPr bwMode="auto">
            <a:xfrm>
              <a:off x="1235" y="2821"/>
              <a:ext cx="437" cy="327"/>
              <a:chOff x="1235" y="2821"/>
              <a:chExt cx="437" cy="327"/>
            </a:xfrm>
          </p:grpSpPr>
          <p:sp>
            <p:nvSpPr>
              <p:cNvPr id="30763" name="Oval 59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solidFill>
                <a:srgbClr val="618FF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0764" name="Oval 60"/>
              <p:cNvSpPr>
                <a:spLocks noChangeArrowheads="1"/>
              </p:cNvSpPr>
              <p:nvPr/>
            </p:nvSpPr>
            <p:spPr bwMode="auto">
              <a:xfrm>
                <a:off x="1235" y="2821"/>
                <a:ext cx="437" cy="327"/>
              </a:xfrm>
              <a:prstGeom prst="ellipse">
                <a:avLst/>
              </a:prstGeom>
              <a:noFill/>
              <a:ln w="6" cap="rnd">
                <a:solidFill>
                  <a:srgbClr val="0F30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0746" name="Line 62"/>
            <p:cNvSpPr>
              <a:spLocks noChangeShapeType="1"/>
            </p:cNvSpPr>
            <p:nvPr/>
          </p:nvSpPr>
          <p:spPr bwMode="auto">
            <a:xfrm flipH="1">
              <a:off x="997" y="2052"/>
              <a:ext cx="314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47" name="Group 65"/>
            <p:cNvGrpSpPr>
              <a:grpSpLocks/>
            </p:cNvGrpSpPr>
            <p:nvPr/>
          </p:nvGrpSpPr>
          <p:grpSpPr bwMode="auto">
            <a:xfrm>
              <a:off x="1311" y="2057"/>
              <a:ext cx="287" cy="767"/>
              <a:chOff x="1311" y="2057"/>
              <a:chExt cx="287" cy="767"/>
            </a:xfrm>
          </p:grpSpPr>
          <p:sp>
            <p:nvSpPr>
              <p:cNvPr id="30761" name="Rectangle 63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solidFill>
                <a:srgbClr val="618F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0762" name="Rectangle 64"/>
              <p:cNvSpPr>
                <a:spLocks noChangeArrowheads="1"/>
              </p:cNvSpPr>
              <p:nvPr/>
            </p:nvSpPr>
            <p:spPr bwMode="auto">
              <a:xfrm>
                <a:off x="1311" y="2057"/>
                <a:ext cx="287" cy="767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0748" name="Line 66"/>
            <p:cNvSpPr>
              <a:spLocks noChangeShapeType="1"/>
            </p:cNvSpPr>
            <p:nvPr/>
          </p:nvSpPr>
          <p:spPr bwMode="auto">
            <a:xfrm flipH="1">
              <a:off x="1146" y="218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9" name="Line 67"/>
            <p:cNvSpPr>
              <a:spLocks noChangeShapeType="1"/>
            </p:cNvSpPr>
            <p:nvPr/>
          </p:nvSpPr>
          <p:spPr bwMode="auto">
            <a:xfrm flipH="1">
              <a:off x="1146" y="231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0" name="Line 68"/>
            <p:cNvSpPr>
              <a:spLocks noChangeShapeType="1"/>
            </p:cNvSpPr>
            <p:nvPr/>
          </p:nvSpPr>
          <p:spPr bwMode="auto">
            <a:xfrm flipH="1">
              <a:off x="1146" y="244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1" name="Line 69"/>
            <p:cNvSpPr>
              <a:spLocks noChangeShapeType="1"/>
            </p:cNvSpPr>
            <p:nvPr/>
          </p:nvSpPr>
          <p:spPr bwMode="auto">
            <a:xfrm flipH="1">
              <a:off x="1146" y="257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2" name="Line 70"/>
            <p:cNvSpPr>
              <a:spLocks noChangeShapeType="1"/>
            </p:cNvSpPr>
            <p:nvPr/>
          </p:nvSpPr>
          <p:spPr bwMode="auto">
            <a:xfrm flipH="1">
              <a:off x="1146" y="2700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753" name="Group 73"/>
            <p:cNvGrpSpPr>
              <a:grpSpLocks/>
            </p:cNvGrpSpPr>
            <p:nvPr/>
          </p:nvGrpSpPr>
          <p:grpSpPr bwMode="auto">
            <a:xfrm>
              <a:off x="1311" y="1344"/>
              <a:ext cx="287" cy="702"/>
              <a:chOff x="1311" y="1344"/>
              <a:chExt cx="287" cy="702"/>
            </a:xfrm>
          </p:grpSpPr>
          <p:sp>
            <p:nvSpPr>
              <p:cNvPr id="30759" name="Rectangle 71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0760" name="Rectangle 72"/>
              <p:cNvSpPr>
                <a:spLocks noChangeArrowheads="1"/>
              </p:cNvSpPr>
              <p:nvPr/>
            </p:nvSpPr>
            <p:spPr bwMode="auto">
              <a:xfrm>
                <a:off x="1311" y="1344"/>
                <a:ext cx="287" cy="702"/>
              </a:xfrm>
              <a:prstGeom prst="rect">
                <a:avLst/>
              </a:prstGeom>
              <a:noFill/>
              <a:ln w="6" cap="rnd">
                <a:solidFill>
                  <a:srgbClr val="0F307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0754" name="Line 74"/>
            <p:cNvSpPr>
              <a:spLocks noChangeShapeType="1"/>
            </p:cNvSpPr>
            <p:nvPr/>
          </p:nvSpPr>
          <p:spPr bwMode="auto">
            <a:xfrm flipH="1">
              <a:off x="1146" y="1921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5" name="Line 75"/>
            <p:cNvSpPr>
              <a:spLocks noChangeShapeType="1"/>
            </p:cNvSpPr>
            <p:nvPr/>
          </p:nvSpPr>
          <p:spPr bwMode="auto">
            <a:xfrm flipH="1">
              <a:off x="1146" y="179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6" name="Line 76"/>
            <p:cNvSpPr>
              <a:spLocks noChangeShapeType="1"/>
            </p:cNvSpPr>
            <p:nvPr/>
          </p:nvSpPr>
          <p:spPr bwMode="auto">
            <a:xfrm flipH="1">
              <a:off x="1146" y="166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7" name="Line 77"/>
            <p:cNvSpPr>
              <a:spLocks noChangeShapeType="1"/>
            </p:cNvSpPr>
            <p:nvPr/>
          </p:nvSpPr>
          <p:spPr bwMode="auto">
            <a:xfrm flipH="1">
              <a:off x="1146" y="1532"/>
              <a:ext cx="239" cy="1"/>
            </a:xfrm>
            <a:prstGeom prst="line">
              <a:avLst/>
            </a:prstGeom>
            <a:noFill/>
            <a:ln w="6">
              <a:solidFill>
                <a:srgbClr val="0F30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8" name="Rectangle 80"/>
            <p:cNvSpPr>
              <a:spLocks noChangeArrowheads="1"/>
            </p:cNvSpPr>
            <p:nvPr/>
          </p:nvSpPr>
          <p:spPr bwMode="auto">
            <a:xfrm>
              <a:off x="1740" y="1379"/>
              <a:ext cx="1630" cy="6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2066" tIns="46034" rIns="92066" bIns="46034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Some Risk Factors for </a:t>
            </a:r>
            <a:br>
              <a:rPr lang="en-US" dirty="0" smtClean="0">
                <a:solidFill>
                  <a:srgbClr val="093678"/>
                </a:solidFill>
              </a:rPr>
            </a:br>
            <a:r>
              <a:rPr lang="en-US" dirty="0" smtClean="0">
                <a:solidFill>
                  <a:srgbClr val="093678"/>
                </a:solidFill>
              </a:rPr>
              <a:t>Chemical Exposure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199" y="1676400"/>
            <a:ext cx="8401987" cy="4343400"/>
          </a:xfrm>
          <a:noFill/>
          <a:ln>
            <a:miter lim="800000"/>
            <a:headEnd/>
            <a:tailEnd/>
          </a:ln>
        </p:spPr>
        <p:txBody>
          <a:bodyPr vert="horz" wrap="square" lIns="92066" tIns="46034" rIns="92066" bIns="46034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sz="2400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Personal Protective Equipment (PPE) that is incorrectly selected or used could lead to chemical exposure.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82" y="2714742"/>
            <a:ext cx="5091660" cy="294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2700000" sx="103000" sy="103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16183" y="2953063"/>
            <a:ext cx="3043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93678"/>
                </a:solidFill>
                <a:latin typeface="Trebuchet MS" pitchFamily="34" charset="0"/>
              </a:rPr>
              <a:t>This is an example of PPE that may be used for two-component low pressure SPF application. Pictured is a full-face air purifying respirator. PPE and other respirator options will be discussed in Unit 9.</a:t>
            </a:r>
            <a:endParaRPr lang="en-US" sz="1800" i="1" dirty="0">
              <a:solidFill>
                <a:srgbClr val="093678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2066" tIns="46034" rIns="92066" bIns="46034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Some Risk Factors for</a:t>
            </a:r>
            <a:br>
              <a:rPr lang="en-US" dirty="0" smtClean="0">
                <a:solidFill>
                  <a:srgbClr val="093678"/>
                </a:solidFill>
              </a:rPr>
            </a:br>
            <a:r>
              <a:rPr lang="en-US" dirty="0" smtClean="0">
                <a:solidFill>
                  <a:srgbClr val="093678"/>
                </a:solidFill>
              </a:rPr>
              <a:t>Chemical Exposure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476938" cy="4343400"/>
          </a:xfrm>
          <a:noFill/>
          <a:ln>
            <a:miter lim="800000"/>
            <a:headEnd/>
            <a:tailEnd/>
          </a:ln>
        </p:spPr>
        <p:txBody>
          <a:bodyPr vert="horz" wrap="square" lIns="92066" tIns="46034" rIns="92066" bIns="46034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sz="2400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Handling SPF chemicals in poorly ventilated areas without personal protective equipment </a:t>
            </a:r>
            <a:r>
              <a:rPr lang="en-US" sz="2400" i="1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(including an appropriate respirator) </a:t>
            </a:r>
            <a:r>
              <a:rPr lang="en-US" sz="2400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could lead to chemical exposure.</a:t>
            </a:r>
          </a:p>
        </p:txBody>
      </p:sp>
      <p:pic>
        <p:nvPicPr>
          <p:cNvPr id="5122" name="Picture 2" descr="C:\Users\Daniel\Desktop\LP Training Slide Development\Confined space photos\Crawlspa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831" y="3057428"/>
            <a:ext cx="2914586" cy="3103529"/>
          </a:xfrm>
          <a:prstGeom prst="rect">
            <a:avLst/>
          </a:prstGeom>
          <a:noFill/>
          <a:effectLst>
            <a:outerShdw blurRad="190500" dist="38100" dir="2700000" sx="107000" sy="107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56616" y="3357797"/>
            <a:ext cx="3207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93678"/>
                </a:solidFill>
                <a:latin typeface="Trebuchet MS" pitchFamily="34" charset="0"/>
              </a:rPr>
              <a:t>Weatherization projects may take place in confined areas, such as crawl spaces and attics, where ventilation may be limited. </a:t>
            </a:r>
            <a:endParaRPr lang="en-US" sz="1800" i="1" dirty="0">
              <a:solidFill>
                <a:srgbClr val="093678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2066" tIns="46034" rIns="92066" bIns="46034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Preventing  Accidental Ignition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76400"/>
            <a:ext cx="8222106" cy="4343400"/>
          </a:xfrm>
          <a:noFill/>
          <a:ln>
            <a:miter lim="800000"/>
            <a:headEnd/>
            <a:tailEnd/>
          </a:ln>
        </p:spPr>
        <p:txBody>
          <a:bodyPr vert="horz" wrap="square" lIns="92066" tIns="46034" rIns="92066" bIns="46034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sz="24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Keep all hot work safely away from spray foam and liquid chemicals. Use a heat shield to prevent accidental ignition </a:t>
            </a:r>
            <a:r>
              <a:rPr lang="en-US" sz="2400" b="0" i="1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(more in Unit 11).</a:t>
            </a:r>
          </a:p>
        </p:txBody>
      </p:sp>
      <p:pic>
        <p:nvPicPr>
          <p:cNvPr id="2050" name="Picture 2" descr="C:\Users\vkm\AppData\Local\Microsoft\Windows\Temporary Internet Files\Content.IE5\EZYTAYIX\MP90018278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547" y="3072983"/>
            <a:ext cx="3854771" cy="258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Unit 3 Summary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5521" y="1920797"/>
            <a:ext cx="78597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In this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unit,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you learned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about:</a:t>
            </a:r>
          </a:p>
          <a:p>
            <a:pPr marL="457200" indent="-4572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R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outes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of exposure</a:t>
            </a:r>
          </a:p>
          <a:p>
            <a:pPr marL="457200" indent="-4572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E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ffects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of chemical exposure</a:t>
            </a:r>
          </a:p>
          <a:p>
            <a:pPr marL="457200" indent="-4572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E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xposure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limits</a:t>
            </a:r>
          </a:p>
          <a:p>
            <a:pPr marL="457200" indent="-457200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S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ome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risk factors for chemical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exposure</a:t>
            </a:r>
            <a:endParaRPr lang="en-US" sz="2800" b="0" dirty="0">
              <a:solidFill>
                <a:srgbClr val="093678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3 Review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112"/>
            <a:ext cx="86868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93678"/>
                </a:solidFill>
              </a:rPr>
              <a:t>Grant Provided by the Occupational Safety and Health Administration (OSHA), U.S. Department of Labor (DOL)</a:t>
            </a:r>
            <a:endParaRPr lang="en-US" sz="2600" dirty="0">
              <a:solidFill>
                <a:srgbClr val="0936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7975600" cy="4343400"/>
          </a:xfrm>
        </p:spPr>
        <p:txBody>
          <a:bodyPr/>
          <a:lstStyle/>
          <a:p>
            <a:endParaRPr lang="en-US" dirty="0" smtClean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r>
              <a:rPr lang="en-US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This material produced under grant SH-22308-SH1 from the Occupational Safety and Health Administration (OSHA), U.S. Department of Labor. </a:t>
            </a:r>
          </a:p>
          <a:p>
            <a:r>
              <a:rPr lang="en-US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It does not necessarily reflect the views or policies of the U.S. Department of Labor, nor does mention of trade names, commercial products, or organizations imply endorsement by the U.S. Government.</a:t>
            </a:r>
          </a:p>
        </p:txBody>
      </p:sp>
      <p:pic>
        <p:nvPicPr>
          <p:cNvPr id="2050" name="Picture 2" descr="C:\Users\Hpalfrey\Desktop\CPI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7" y="6120193"/>
            <a:ext cx="2600325" cy="5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Unit 3: Q1 Debrief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fontAlgn="auto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93678"/>
                </a:solidFill>
              </a:rPr>
              <a:t>_____ is a possible way a worker can be exposed to a chemical.</a:t>
            </a:r>
            <a:endParaRPr lang="en-US" sz="2000" dirty="0">
              <a:solidFill>
                <a:srgbClr val="093678"/>
              </a:solidFill>
            </a:endParaRPr>
          </a:p>
          <a:p>
            <a:pPr indent="0" fontAlgn="auto">
              <a:buFont typeface="Arial"/>
              <a:buNone/>
              <a:defRPr/>
            </a:pPr>
            <a:endParaRPr lang="en-US" sz="2000" dirty="0">
              <a:solidFill>
                <a:srgbClr val="093678"/>
              </a:solidFill>
            </a:endParaRP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rgbClr val="093678"/>
                </a:solidFill>
              </a:rPr>
              <a:t>Inhalation, or breathing chemical vapors</a:t>
            </a: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rgbClr val="093678"/>
                </a:solidFill>
                <a:cs typeface="Arial" pitchFamily="34" charset="0"/>
              </a:rPr>
              <a:t>Skin or eye contact</a:t>
            </a: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rgbClr val="093678"/>
                </a:solidFill>
                <a:cs typeface="Arial" pitchFamily="34" charset="0"/>
              </a:rPr>
              <a:t>Ingestion</a:t>
            </a:r>
            <a:endParaRPr lang="en-US" sz="2000" dirty="0">
              <a:solidFill>
                <a:srgbClr val="093678"/>
              </a:solidFill>
              <a:cs typeface="Arial" pitchFamily="34" charset="0"/>
            </a:endParaRP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rgbClr val="093678"/>
                </a:solidFill>
                <a:cs typeface="Arial" pitchFamily="34" charset="0"/>
              </a:rPr>
              <a:t>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Unit 3: Q1 Debrief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fontAlgn="auto">
              <a:buFont typeface="Arial"/>
              <a:buNone/>
              <a:defRPr/>
            </a:pPr>
            <a:r>
              <a:rPr lang="en-US" sz="2000" dirty="0">
                <a:solidFill>
                  <a:srgbClr val="093678"/>
                </a:solidFill>
              </a:rPr>
              <a:t>_____ is a possible way a worker can be exposed to a chemical.</a:t>
            </a:r>
          </a:p>
          <a:p>
            <a:pPr indent="0" fontAlgn="auto">
              <a:buFont typeface="Arial"/>
              <a:buNone/>
              <a:defRPr/>
            </a:pP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Inhalation, or breathing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chemical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vapors</a:t>
            </a: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Skin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or eye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contact</a:t>
            </a: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Ingestion</a:t>
            </a:r>
            <a:endParaRPr lang="en-US" sz="20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682625" indent="-682625" fontAlgn="auto">
              <a:buFontTx/>
              <a:buAutoNum type="alphaUcPeriod"/>
              <a:defRPr/>
            </a:pPr>
            <a:r>
              <a:rPr lang="en-US" sz="2000" dirty="0" smtClean="0">
                <a:solidFill>
                  <a:srgbClr val="00B050"/>
                </a:solidFill>
                <a:cs typeface="Arial" pitchFamily="34" charset="0"/>
              </a:rPr>
              <a:t>All </a:t>
            </a:r>
            <a:r>
              <a:rPr lang="en-US" sz="2000" dirty="0">
                <a:solidFill>
                  <a:srgbClr val="00B050"/>
                </a:solidFill>
                <a:cs typeface="Arial" pitchFamily="34" charset="0"/>
              </a:rPr>
              <a:t>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8277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Unit 3: Q2 Debrief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fontAlgn="auto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Occupational exposure limits are __________ set by government regulators and expert organizations to protect healthy workers from effects due to chemical exposure. </a:t>
            </a:r>
          </a:p>
          <a:p>
            <a:pPr indent="0" fontAlgn="auto">
              <a:buFont typeface="Wingdings" pitchFamily="2" charset="2"/>
              <a:buNone/>
              <a:defRPr/>
            </a:pPr>
            <a:endParaRPr lang="en-US" dirty="0">
              <a:solidFill>
                <a:srgbClr val="10317B"/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acceptable odor levels</a:t>
            </a:r>
            <a:endParaRPr lang="en-US" sz="2000" dirty="0">
              <a:solidFill>
                <a:srgbClr val="10317B"/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air concentration levels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frequency and length of employee breaks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9039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Unit 3: Q2 Debrief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fontAlgn="auto">
              <a:buFont typeface="Wingdings" pitchFamily="2" charset="2"/>
              <a:buNone/>
              <a:defRPr/>
            </a:pPr>
            <a:r>
              <a:rPr lang="en-US" sz="2000" dirty="0" smtClean="0"/>
              <a:t>Occupational exposure limits are </a:t>
            </a:r>
            <a:r>
              <a:rPr lang="en-US" sz="2000" dirty="0" smtClean="0">
                <a:solidFill>
                  <a:srgbClr val="18317B"/>
                </a:solidFill>
              </a:rPr>
              <a:t>__________ set by government regulators and expert organizations to protect healthy workers from effects due to chemical exposure. </a:t>
            </a:r>
          </a:p>
          <a:p>
            <a:pPr indent="0" fontAlgn="auto">
              <a:buFont typeface="Wingdings" pitchFamily="2" charset="2"/>
              <a:buNone/>
              <a:defRPr/>
            </a:pPr>
            <a:endParaRPr lang="en-US" dirty="0">
              <a:solidFill>
                <a:srgbClr val="18317B"/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acceptable odor levels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air concentration levels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frequency and length of employee breaks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Unit 3: Q3 Debrief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fontAlgn="auto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Which of the following is </a:t>
            </a:r>
            <a:r>
              <a:rPr lang="en-US" sz="2000" u="sng" dirty="0" smtClean="0">
                <a:solidFill>
                  <a:srgbClr val="10317B"/>
                </a:solidFill>
              </a:rPr>
              <a:t>not</a:t>
            </a:r>
            <a:r>
              <a:rPr lang="en-US" sz="2000" dirty="0" smtClean="0">
                <a:solidFill>
                  <a:srgbClr val="10317B"/>
                </a:solidFill>
              </a:rPr>
              <a:t> true about potential chemical exposure when applying two-component low pressure SPF?</a:t>
            </a:r>
            <a:endParaRPr lang="en-US" sz="2000" dirty="0">
              <a:solidFill>
                <a:srgbClr val="10317B"/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kern="0" dirty="0" smtClean="0">
                <a:solidFill>
                  <a:srgbClr val="10317B"/>
                </a:solidFill>
                <a:latin typeface="Trebuchet MS" pitchFamily="34" charset="0"/>
              </a:rPr>
              <a:t>Chronic effects are long-term, sometimes permanent, health effects due to repeated exposure to certain chemicals.</a:t>
            </a:r>
            <a:endParaRPr lang="en-US" sz="2000" i="1" dirty="0">
              <a:solidFill>
                <a:srgbClr val="10317B"/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Two-component low pressure kits can release chemicals into the air that could pose a potential inhalation and/or skin exposure hazard. 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It is not necessary to wear any personal protective equipment (PPE).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10317B"/>
                </a:solidFill>
              </a:rPr>
              <a:t>Personal protective equipment that is incorrectly selected or used could lead to chemical exposure.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Unit 3: Q3 Debrief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fontAlgn="auto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93678"/>
                </a:solidFill>
              </a:rPr>
              <a:t>Which of the following in </a:t>
            </a:r>
            <a:r>
              <a:rPr lang="en-US" sz="2000" u="sng" dirty="0" smtClean="0">
                <a:solidFill>
                  <a:srgbClr val="093678"/>
                </a:solidFill>
              </a:rPr>
              <a:t>not</a:t>
            </a:r>
            <a:r>
              <a:rPr lang="en-US" sz="2000" dirty="0" smtClean="0">
                <a:solidFill>
                  <a:srgbClr val="093678"/>
                </a:solidFill>
              </a:rPr>
              <a:t> true about potential chemical exposure when applying two-component low pressure SPF?</a:t>
            </a:r>
            <a:endParaRPr lang="en-US" sz="2000" dirty="0">
              <a:solidFill>
                <a:srgbClr val="093678"/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Chronic effects are long-term, sometimes permanent, health effects due to repeated exposure to certain chemicals.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Two-component low pressure kits can release chemicals into the air that can pose a potential inhalation and/or skin exposure hazard. 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It is not necessary to wear any personal protective equipment (PPE).</a:t>
            </a:r>
          </a:p>
          <a:p>
            <a:pPr marL="682625" indent="-682625" fontAlgn="auto">
              <a:buFont typeface="Wingdings" pitchFamily="2" charset="2"/>
              <a:buAutoNum type="alphaUcPeriod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Personal protective equipment that is incorrectly selected or used could lead to chemical exposure. </a:t>
            </a:r>
            <a:endParaRPr lang="en-US" sz="20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Unit 3 Completed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4782462" y="3215390"/>
            <a:ext cx="357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93678"/>
                </a:solidFill>
              </a:rPr>
              <a:t>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Continue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to Unit 4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4767472" y="3894840"/>
            <a:ext cx="4031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solidFill>
                  <a:srgbClr val="093678"/>
                </a:solidFill>
              </a:rPr>
              <a:t>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Return </a:t>
            </a:r>
            <a:r>
              <a:rPr lang="en-US" sz="2400" b="0" dirty="0">
                <a:solidFill>
                  <a:srgbClr val="093678"/>
                </a:solidFill>
                <a:latin typeface="Trebuchet MS" pitchFamily="34" charset="0"/>
              </a:rPr>
              <a:t>to the </a:t>
            </a:r>
            <a:r>
              <a:rPr lang="en-US" sz="2400" b="0" dirty="0" smtClean="0">
                <a:solidFill>
                  <a:srgbClr val="093678"/>
                </a:solidFill>
                <a:latin typeface="Trebuchet MS" pitchFamily="34" charset="0"/>
              </a:rPr>
              <a:t>Main Menu</a:t>
            </a:r>
            <a:endParaRPr lang="en-US" sz="2400" b="0" dirty="0">
              <a:solidFill>
                <a:srgbClr val="093678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Welcome to Unit 3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61297" y="2026613"/>
            <a:ext cx="78581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In this 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unit,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you will learn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about: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R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outes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of exposure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E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ffects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of chemical exposure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E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xposure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limits</a:t>
            </a:r>
          </a:p>
          <a:p>
            <a:pPr marL="225425" indent="-225425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Some </a:t>
            </a:r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risk factors for chemical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Routes of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en-US" sz="2800" b="0" dirty="0" smtClean="0">
                <a:solidFill>
                  <a:srgbClr val="18317B"/>
                </a:solidFill>
              </a:rPr>
              <a:t>There are three possible ways you can be exposed to a chemical:</a:t>
            </a:r>
          </a:p>
          <a:p>
            <a:pPr marL="457200" indent="-457200" eaLnBrk="1" fontAlgn="auto" hangingPunct="1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</a:rPr>
              <a:t>I</a:t>
            </a:r>
            <a:r>
              <a:rPr lang="en-US" sz="2800" b="0" dirty="0" smtClean="0">
                <a:solidFill>
                  <a:srgbClr val="18317B"/>
                </a:solidFill>
              </a:rPr>
              <a:t>nhalation, or breathing chemical vapors</a:t>
            </a:r>
          </a:p>
          <a:p>
            <a:pPr marL="457200" indent="-457200" eaLnBrk="1" fontAlgn="auto" hangingPunct="1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</a:rPr>
              <a:t>S</a:t>
            </a:r>
            <a:r>
              <a:rPr lang="en-US" sz="2800" b="0" dirty="0" smtClean="0">
                <a:solidFill>
                  <a:srgbClr val="18317B"/>
                </a:solidFill>
              </a:rPr>
              <a:t>kin and eye contact</a:t>
            </a:r>
          </a:p>
          <a:p>
            <a:pPr marL="457200" indent="-457200" eaLnBrk="1" fontAlgn="auto" hangingPunct="1"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srgbClr val="18317B"/>
                </a:solidFill>
              </a:rPr>
              <a:t>I</a:t>
            </a:r>
            <a:r>
              <a:rPr lang="en-US" sz="2800" b="0" dirty="0" smtClean="0">
                <a:solidFill>
                  <a:srgbClr val="18317B"/>
                </a:solidFill>
              </a:rPr>
              <a:t>ngestion</a:t>
            </a:r>
            <a:endParaRPr lang="en-US" sz="2800" b="0" dirty="0">
              <a:solidFill>
                <a:srgbClr val="18317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Routes of Exposure - Inhalation</a:t>
            </a:r>
          </a:p>
        </p:txBody>
      </p:sp>
      <p:pic>
        <p:nvPicPr>
          <p:cNvPr id="5126" name="Picture 6" descr="C:\Documents and Settings\Burns\Local Settings\Temporary Internet Files\Content.IE5\KGAQXIY5\MPj0438748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88" y="1679419"/>
            <a:ext cx="4537725" cy="340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214204" y="5377748"/>
            <a:ext cx="6616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>
                <a:solidFill>
                  <a:srgbClr val="18317B"/>
                </a:solidFill>
                <a:latin typeface="Trebuchet MS" pitchFamily="34" charset="0"/>
              </a:rPr>
              <a:t>Avoid breathing SPF </a:t>
            </a:r>
            <a:r>
              <a:rPr lang="en-US" sz="2800" b="0" dirty="0" smtClean="0">
                <a:solidFill>
                  <a:srgbClr val="18317B"/>
                </a:solidFill>
                <a:latin typeface="Trebuchet MS" pitchFamily="34" charset="0"/>
              </a:rPr>
              <a:t>chemical vapors.</a:t>
            </a:r>
            <a:endParaRPr lang="en-US" sz="2800" b="0" dirty="0">
              <a:solidFill>
                <a:srgbClr val="18317B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93678"/>
                </a:solidFill>
              </a:rPr>
              <a:t>Routes of Exposure –</a:t>
            </a:r>
            <a:br>
              <a:rPr lang="en-US" dirty="0" smtClean="0">
                <a:solidFill>
                  <a:srgbClr val="093678"/>
                </a:solidFill>
              </a:rPr>
            </a:br>
            <a:r>
              <a:rPr lang="en-US" dirty="0" smtClean="0">
                <a:solidFill>
                  <a:srgbClr val="093678"/>
                </a:solidFill>
              </a:rPr>
              <a:t>Skin and Eye Contact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1452095" y="4992480"/>
            <a:ext cx="585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Avoid skin and eye contact with SPF </a:t>
            </a:r>
            <a:r>
              <a:rPr lang="en-US" sz="2800" b="0" dirty="0">
                <a:solidFill>
                  <a:srgbClr val="093678"/>
                </a:solidFill>
                <a:latin typeface="Trebuchet MS" pitchFamily="34" charset="0"/>
              </a:rPr>
              <a:t>chemicals</a:t>
            </a: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</a:rPr>
              <a:t>.</a:t>
            </a:r>
            <a:endParaRPr lang="en-US" sz="2800" b="0" dirty="0">
              <a:solidFill>
                <a:srgbClr val="093678"/>
              </a:solidFill>
              <a:latin typeface="Trebuchet MS" pitchFamily="34" charset="0"/>
            </a:endParaRPr>
          </a:p>
        </p:txBody>
      </p:sp>
      <p:pic>
        <p:nvPicPr>
          <p:cNvPr id="1026" name="Picture 1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54" y="2053652"/>
            <a:ext cx="3727596" cy="262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101_02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468" y="2041175"/>
            <a:ext cx="3637300" cy="2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1599" tIns="45048" rIns="91599" bIns="45048"/>
          <a:lstStyle/>
          <a:p>
            <a:pPr defTabSz="9667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Routes of Exposure - Ingestion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7181" y="1841292"/>
            <a:ext cx="6003560" cy="4343400"/>
          </a:xfrm>
          <a:noFill/>
          <a:ln>
            <a:miter lim="800000"/>
            <a:headEnd/>
            <a:tailEnd/>
          </a:ln>
        </p:spPr>
        <p:txBody>
          <a:bodyPr vert="horz" wrap="square" lIns="91599" tIns="45048" rIns="91599" bIns="45048" numCol="1" anchorCtr="0" compatLnSpc="1">
            <a:prstTxWarp prst="textNoShape">
              <a:avLst/>
            </a:prstTxWarp>
            <a:normAutofit/>
          </a:bodyPr>
          <a:lstStyle/>
          <a:p>
            <a:pPr defTabSz="966788" eaLnBrk="1" hangingPunct="1">
              <a:spcAft>
                <a:spcPct val="0"/>
              </a:spcAft>
              <a:buFontTx/>
              <a:buNone/>
            </a:pP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AVOID eating, drinking, or other hand-to-mouth contact near SPF chemicals.</a:t>
            </a:r>
          </a:p>
          <a:p>
            <a:pPr defTabSz="966788" eaLnBrk="1" hangingPunct="1">
              <a:spcAft>
                <a:spcPct val="0"/>
              </a:spcAft>
              <a:buFontTx/>
              <a:buNone/>
            </a:pPr>
            <a:r>
              <a:rPr lang="en-US" sz="2800" b="0" dirty="0" smtClean="0">
                <a:solidFill>
                  <a:srgbClr val="09367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Remove gloves and wash your hands after working with chemicals.</a:t>
            </a:r>
          </a:p>
        </p:txBody>
      </p:sp>
      <p:pic>
        <p:nvPicPr>
          <p:cNvPr id="1027" name="Picture 3" descr="C:\Users\vkm\AppData\Local\Microsoft\Windows\Temporary Internet Files\Content.IE5\HI9CT0PH\MP90044280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01" y="1946609"/>
            <a:ext cx="2068095" cy="309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2066" tIns="46034" rIns="92066" bIns="46034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Exposure - Chronic Effects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17561" y="1760537"/>
            <a:ext cx="461697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>
              <a:spcBef>
                <a:spcPct val="8000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Chronic 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effects are long-term, sometimes permanent, health effects due to repeated exposure to certain chemicals.  </a:t>
            </a:r>
            <a:endParaRPr lang="en-US" sz="2400" b="0" kern="0" dirty="0" smtClean="0">
              <a:solidFill>
                <a:srgbClr val="093678"/>
              </a:solidFill>
              <a:latin typeface="Trebuchet MS" pitchFamily="34" charset="0"/>
              <a:cs typeface="+mn-cs"/>
            </a:endParaRPr>
          </a:p>
          <a:p>
            <a:pPr>
              <a:spcBef>
                <a:spcPct val="8000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Sometimes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, chronic effects can occur at concentrations below which acute </a:t>
            </a: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(short-term) effects 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are experienced</a:t>
            </a:r>
            <a:r>
              <a:rPr lang="en-US" sz="2800" b="0" kern="0" dirty="0">
                <a:solidFill>
                  <a:srgbClr val="093678"/>
                </a:solidFill>
                <a:latin typeface="+mn-lt"/>
                <a:cs typeface="+mn-cs"/>
              </a:rPr>
              <a:t>. </a:t>
            </a:r>
          </a:p>
        </p:txBody>
      </p:sp>
      <p:pic>
        <p:nvPicPr>
          <p:cNvPr id="3074" name="Picture 3" descr="image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92" y="1581518"/>
            <a:ext cx="3247557" cy="41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7162800" cy="1143000"/>
          </a:xfrm>
        </p:spPr>
        <p:txBody>
          <a:bodyPr lIns="92066" tIns="46034" rIns="92066" bIns="46034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Exposure- </a:t>
            </a:r>
            <a:br>
              <a:rPr lang="en-US" dirty="0" smtClean="0"/>
            </a:br>
            <a:r>
              <a:rPr lang="en-US" dirty="0" smtClean="0"/>
              <a:t>Examples of Chronic Effects</a:t>
            </a:r>
          </a:p>
        </p:txBody>
      </p:sp>
      <p:pic>
        <p:nvPicPr>
          <p:cNvPr id="4" name="Picture 6" descr="C:\Documents and Settings\Burns\Local Settings\Temporary Internet Files\Content.IE5\KGAQXIY5\MPj0438748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398" y="3402766"/>
            <a:ext cx="3049609" cy="228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468" y="1243222"/>
            <a:ext cx="37290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 algn="ctr">
              <a:spcBef>
                <a:spcPct val="8000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endParaRPr lang="en-US" sz="2800" b="0" kern="0" dirty="0" smtClean="0">
              <a:solidFill>
                <a:srgbClr val="093678"/>
              </a:solidFill>
              <a:latin typeface="+mn-lt"/>
              <a:cs typeface="+mn-cs"/>
            </a:endParaRPr>
          </a:p>
          <a:p>
            <a:pPr>
              <a:spcBef>
                <a:spcPct val="8000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Chronic 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exposure to </a:t>
            </a: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  alcohol may 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cause liver damage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427" y="1063340"/>
            <a:ext cx="4377701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4" rIns="92066" bIns="46034"/>
          <a:lstStyle/>
          <a:p>
            <a:pPr algn="ctr">
              <a:spcBef>
                <a:spcPts val="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endParaRPr lang="en-US" sz="2800" b="0" kern="0" dirty="0" smtClean="0">
              <a:solidFill>
                <a:srgbClr val="093678"/>
              </a:solidFill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endParaRPr lang="en-US" sz="2800" b="0" kern="0" dirty="0" smtClean="0">
              <a:solidFill>
                <a:srgbClr val="093678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tabLst>
                <a:tab pos="574675" algn="l"/>
                <a:tab pos="952500" algn="l"/>
                <a:tab pos="1330325" algn="l"/>
                <a:tab pos="1709738" algn="l"/>
              </a:tabLst>
              <a:defRPr/>
            </a:pP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Chronic 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exposure to </a:t>
            </a: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the SPF A-side 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(Iso) </a:t>
            </a:r>
            <a:r>
              <a:rPr lang="en-US" sz="2400" b="0" kern="0" dirty="0" smtClean="0">
                <a:solidFill>
                  <a:srgbClr val="093678"/>
                </a:solidFill>
                <a:latin typeface="Trebuchet MS" pitchFamily="34" charset="0"/>
                <a:cs typeface="+mn-cs"/>
              </a:rPr>
              <a:t>chemical may </a:t>
            </a:r>
            <a:r>
              <a:rPr lang="en-US" sz="2400" b="0" kern="0" dirty="0">
                <a:solidFill>
                  <a:srgbClr val="093678"/>
                </a:solidFill>
                <a:latin typeface="Trebuchet MS" pitchFamily="34" charset="0"/>
                <a:cs typeface="+mn-cs"/>
              </a:rPr>
              <a:t>cause reduced lung function</a:t>
            </a:r>
          </a:p>
        </p:txBody>
      </p:sp>
      <p:pic>
        <p:nvPicPr>
          <p:cNvPr id="7" name="Picture 6" descr="liver-transplant-indications-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173" y="3207893"/>
            <a:ext cx="3553568" cy="266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_corp_Vers_2 0">
  <a:themeElements>
    <a:clrScheme name="ACC_corp_Vers_2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C_corp_Vers_2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_corp_Vers_2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CC_corp_Vers_2 0">
  <a:themeElements>
    <a:clrScheme name="ACC_corp_Vers_2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C_corp_Vers_2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C_corp_Vers_2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_corp_Vers_2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_corp_Vers_2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CC LP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Recipients xmlns="98c9955d-c5c3-4a5b-96fd-b76c909d6563" xsi:nil="true"/>
    <ReceivedTime xmlns="98c9955d-c5c3-4a5b-96fd-b76c909d6563" xsi:nil="true"/>
    <From xmlns="98c9955d-c5c3-4a5b-96fd-b76c909d65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5C998C3C55B4A96FDB76C909D6563" ma:contentTypeVersion="3" ma:contentTypeDescription="Create a new document." ma:contentTypeScope="" ma:versionID="b97bf3ce735f0cd7e574b683ef47807a">
  <xsd:schema xmlns:xsd="http://www.w3.org/2001/XMLSchema" xmlns:xs="http://www.w3.org/2001/XMLSchema" xmlns:p="http://schemas.microsoft.com/office/2006/metadata/properties" xmlns:ns2="98c9955d-c5c3-4a5b-96fd-b76c909d6563" targetNamespace="http://schemas.microsoft.com/office/2006/metadata/properties" ma:root="true" ma:fieldsID="53ec610432e2d7d00c11c71d076612a3" ns2:_="">
    <xsd:import namespace="98c9955d-c5c3-4a5b-96fd-b76c909d6563"/>
    <xsd:element name="properties">
      <xsd:complexType>
        <xsd:sequence>
          <xsd:element name="documentManagement">
            <xsd:complexType>
              <xsd:all>
                <xsd:element ref="ns2:ReceivedTime" minOccurs="0"/>
                <xsd:element ref="ns2:From" minOccurs="0"/>
                <xsd:element ref="ns2:Recipi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9955d-c5c3-4a5b-96fd-b76c909d6563" elementFormDefault="qualified">
    <xsd:import namespace="http://schemas.microsoft.com/office/2006/documentManagement/types"/>
    <xsd:import namespace="http://schemas.microsoft.com/office/infopath/2007/PartnerControls"/>
    <xsd:element name="ReceivedTime" ma:index="8" nillable="true" ma:displayName="ReceivedTime" ma:internalName="ReceivedTime">
      <xsd:simpleType>
        <xsd:restriction base="dms:DateTime"/>
      </xsd:simpleType>
    </xsd:element>
    <xsd:element name="From" ma:index="9" nillable="true" ma:displayName="From" ma:internalName="From">
      <xsd:simpleType>
        <xsd:restriction base="dms:Text"/>
      </xsd:simpleType>
    </xsd:element>
    <xsd:element name="Recipients" ma:index="10" nillable="true" ma:displayName="Recipients" ma:internalName="Recipient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6838AA-7081-40C9-A538-87CF0DAD38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C2D00D-5BC2-4A92-8A61-BB4D208B9D4D}">
  <ds:schemaRefs>
    <ds:schemaRef ds:uri="http://schemas.microsoft.com/office/2006/metadata/properties"/>
    <ds:schemaRef ds:uri="98c9955d-c5c3-4a5b-96fd-b76c909d6563"/>
  </ds:schemaRefs>
</ds:datastoreItem>
</file>

<file path=customXml/itemProps3.xml><?xml version="1.0" encoding="utf-8"?>
<ds:datastoreItem xmlns:ds="http://schemas.openxmlformats.org/officeDocument/2006/customXml" ds:itemID="{FBFECECA-E43A-4ED4-AC32-18248110B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c9955d-c5c3-4a5b-96fd-b76c909d6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284779624</TotalTime>
  <Words>2023</Words>
  <Application>Microsoft Office PowerPoint</Application>
  <PresentationFormat>On-screen Show (4:3)</PresentationFormat>
  <Paragraphs>239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ACC_corp_Vers_2 0</vt:lpstr>
      <vt:lpstr>1_ACC_corp_Vers_2 0</vt:lpstr>
      <vt:lpstr>ACC LP Training template</vt:lpstr>
      <vt:lpstr>PowerPoint Presentation</vt:lpstr>
      <vt:lpstr>Grant Provided by the Occupational Safety and Health Administration (OSHA), U.S. Department of Labor (DOL)</vt:lpstr>
      <vt:lpstr>Welcome to Unit 3</vt:lpstr>
      <vt:lpstr>Routes of Exposure</vt:lpstr>
      <vt:lpstr>Routes of Exposure - Inhalation</vt:lpstr>
      <vt:lpstr>Routes of Exposure – Skin and Eye Contact</vt:lpstr>
      <vt:lpstr>Routes of Exposure - Ingestion</vt:lpstr>
      <vt:lpstr>Exposure - Chronic Effects</vt:lpstr>
      <vt:lpstr>Exposure-  Examples of Chronic Effects</vt:lpstr>
      <vt:lpstr>Avoid Exposure to Low Pressure SPF Chemicals</vt:lpstr>
      <vt:lpstr>What Are Exposure Limits?</vt:lpstr>
      <vt:lpstr>Types of Exposure Limits</vt:lpstr>
      <vt:lpstr>Examples of Exposure Limits</vt:lpstr>
      <vt:lpstr>Understanding Exposure Limits</vt:lpstr>
      <vt:lpstr>Some Risk Factors for  Chemical Exposure</vt:lpstr>
      <vt:lpstr>Some Risk Factors for Chemical Exposure</vt:lpstr>
      <vt:lpstr>Preventing  Accidental Ignition</vt:lpstr>
      <vt:lpstr>Unit 3 Summary</vt:lpstr>
      <vt:lpstr>Unit 3 Review</vt:lpstr>
      <vt:lpstr>Unit 3: Q1 Debrief </vt:lpstr>
      <vt:lpstr>Unit 3: Q1 Debrief </vt:lpstr>
      <vt:lpstr>Unit 3: Q2 Debrief</vt:lpstr>
      <vt:lpstr>Unit 3: Q2 Debrief </vt:lpstr>
      <vt:lpstr>Unit 3: Q3 Debrief</vt:lpstr>
      <vt:lpstr>Unit 3: Q3 Debrief</vt:lpstr>
      <vt:lpstr>Unit 3 Completed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vkm</dc:creator>
  <cp:lastModifiedBy>Vosburgh, Linda - OSHA</cp:lastModifiedBy>
  <cp:revision>1420</cp:revision>
  <cp:lastPrinted>2010-12-16T14:45:11Z</cp:lastPrinted>
  <dcterms:created xsi:type="dcterms:W3CDTF">2002-07-29T16:37:53Z</dcterms:created>
  <dcterms:modified xsi:type="dcterms:W3CDTF">2014-02-18T16:56:07Z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0x0101005D95C998C3C55B4A96FDB76C909D6563</vt:lpwstr>
  </property>
</Properties>
</file>