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4"/>
    <p:sldMasterId id="2147483715" r:id="rId5"/>
  </p:sldMasterIdLst>
  <p:notesMasterIdLst>
    <p:notesMasterId r:id="rId24"/>
  </p:notesMasterIdLst>
  <p:handoutMasterIdLst>
    <p:handoutMasterId r:id="rId25"/>
  </p:handoutMasterIdLst>
  <p:sldIdLst>
    <p:sldId id="316" r:id="rId6"/>
    <p:sldId id="324" r:id="rId7"/>
    <p:sldId id="284" r:id="rId8"/>
    <p:sldId id="285" r:id="rId9"/>
    <p:sldId id="308" r:id="rId10"/>
    <p:sldId id="288" r:id="rId11"/>
    <p:sldId id="287" r:id="rId12"/>
    <p:sldId id="289" r:id="rId13"/>
    <p:sldId id="317" r:id="rId14"/>
    <p:sldId id="294" r:id="rId15"/>
    <p:sldId id="295" r:id="rId16"/>
    <p:sldId id="318" r:id="rId17"/>
    <p:sldId id="319" r:id="rId18"/>
    <p:sldId id="320" r:id="rId19"/>
    <p:sldId id="321" r:id="rId20"/>
    <p:sldId id="322" r:id="rId21"/>
    <p:sldId id="323" r:id="rId22"/>
    <p:sldId id="302" r:id="rId23"/>
  </p:sldIdLst>
  <p:sldSz cx="9144000" cy="6858000" type="screen4x3"/>
  <p:notesSz cx="7315200" cy="96012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678"/>
    <a:srgbClr val="BCD5F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5" autoAdjust="0"/>
    <p:restoredTop sz="76500" autoAdjust="0"/>
  </p:normalViewPr>
  <p:slideViewPr>
    <p:cSldViewPr>
      <p:cViewPr varScale="1">
        <p:scale>
          <a:sx n="67" d="100"/>
          <a:sy n="67" d="100"/>
        </p:scale>
        <p:origin x="-21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647506-B2B2-4EAD-BB61-4D27982439A2}" type="doc">
      <dgm:prSet loTypeId="urn:microsoft.com/office/officeart/2005/8/layout/hProcess9" loCatId="process" qsTypeId="urn:microsoft.com/office/officeart/2005/8/quickstyle/simple1#2" qsCatId="simple" csTypeId="urn:microsoft.com/office/officeart/2005/8/colors/accent2_2" csCatId="accent2" phldr="1"/>
      <dgm:spPr/>
    </dgm:pt>
    <dgm:pt modelId="{684E3003-B184-4E66-A959-5A028427ABDF}">
      <dgm:prSet phldrT="[Text]"/>
      <dgm:spPr>
        <a:solidFill>
          <a:srgbClr val="093678"/>
        </a:solidFill>
      </dgm:spPr>
      <dgm:t>
        <a:bodyPr/>
        <a:lstStyle/>
        <a:p>
          <a:r>
            <a:rPr lang="en-US" dirty="0" smtClean="0"/>
            <a:t>Knowledge</a:t>
          </a:r>
          <a:endParaRPr lang="en-US" dirty="0"/>
        </a:p>
      </dgm:t>
    </dgm:pt>
    <dgm:pt modelId="{2B74CC15-2454-44DC-AE48-F658979D16F4}" type="parTrans" cxnId="{84C29B3D-800C-476A-B787-4E7549119B04}">
      <dgm:prSet/>
      <dgm:spPr/>
      <dgm:t>
        <a:bodyPr/>
        <a:lstStyle/>
        <a:p>
          <a:endParaRPr lang="en-US"/>
        </a:p>
      </dgm:t>
    </dgm:pt>
    <dgm:pt modelId="{C9F7111F-CC73-48D7-BCED-996743A49D47}" type="sibTrans" cxnId="{84C29B3D-800C-476A-B787-4E7549119B04}">
      <dgm:prSet/>
      <dgm:spPr/>
      <dgm:t>
        <a:bodyPr/>
        <a:lstStyle/>
        <a:p>
          <a:endParaRPr lang="en-US"/>
        </a:p>
      </dgm:t>
    </dgm:pt>
    <dgm:pt modelId="{5025C9B6-8B28-4C0E-945C-C733E3E189A2}">
      <dgm:prSet phldrT="[Text]"/>
      <dgm:spPr>
        <a:solidFill>
          <a:srgbClr val="093678"/>
        </a:solidFill>
      </dgm:spPr>
      <dgm:t>
        <a:bodyPr/>
        <a:lstStyle/>
        <a:p>
          <a:r>
            <a:rPr lang="en-US" dirty="0" smtClean="0"/>
            <a:t>Into</a:t>
          </a:r>
          <a:endParaRPr lang="en-US" dirty="0"/>
        </a:p>
      </dgm:t>
    </dgm:pt>
    <dgm:pt modelId="{939DE8E9-C817-4085-ABB3-1A35573AD32E}" type="parTrans" cxnId="{598C8A68-0259-4DD7-9C54-D2F1E6BDD7FB}">
      <dgm:prSet/>
      <dgm:spPr/>
      <dgm:t>
        <a:bodyPr/>
        <a:lstStyle/>
        <a:p>
          <a:endParaRPr lang="en-US"/>
        </a:p>
      </dgm:t>
    </dgm:pt>
    <dgm:pt modelId="{AB099C59-D2D3-417B-940A-740CFE3305CD}" type="sibTrans" cxnId="{598C8A68-0259-4DD7-9C54-D2F1E6BDD7FB}">
      <dgm:prSet/>
      <dgm:spPr/>
      <dgm:t>
        <a:bodyPr/>
        <a:lstStyle/>
        <a:p>
          <a:endParaRPr lang="en-US"/>
        </a:p>
      </dgm:t>
    </dgm:pt>
    <dgm:pt modelId="{CFCF6060-06E9-4EC1-AF27-C45558EFD2E0}">
      <dgm:prSet phldrT="[Text]"/>
      <dgm:spPr>
        <a:solidFill>
          <a:srgbClr val="093678"/>
        </a:solidFill>
      </dgm:spPr>
      <dgm:t>
        <a:bodyPr/>
        <a:lstStyle/>
        <a:p>
          <a:r>
            <a:rPr lang="en-US" dirty="0" smtClean="0"/>
            <a:t>Action</a:t>
          </a:r>
          <a:endParaRPr lang="en-US" dirty="0"/>
        </a:p>
      </dgm:t>
    </dgm:pt>
    <dgm:pt modelId="{0F23EB55-FBC4-4B19-85B0-A5EEB7E0FE7C}" type="parTrans" cxnId="{8616BFC6-7B5C-4BE1-9844-365CEEDE902B}">
      <dgm:prSet/>
      <dgm:spPr/>
      <dgm:t>
        <a:bodyPr/>
        <a:lstStyle/>
        <a:p>
          <a:endParaRPr lang="en-US"/>
        </a:p>
      </dgm:t>
    </dgm:pt>
    <dgm:pt modelId="{8919BFBC-3334-4A4D-8980-5E039BD17D71}" type="sibTrans" cxnId="{8616BFC6-7B5C-4BE1-9844-365CEEDE902B}">
      <dgm:prSet/>
      <dgm:spPr/>
      <dgm:t>
        <a:bodyPr/>
        <a:lstStyle/>
        <a:p>
          <a:endParaRPr lang="en-US"/>
        </a:p>
      </dgm:t>
    </dgm:pt>
    <dgm:pt modelId="{4D339F2D-3F39-4A10-AAED-5FA31BE3C197}" type="pres">
      <dgm:prSet presAssocID="{11647506-B2B2-4EAD-BB61-4D27982439A2}" presName="CompostProcess" presStyleCnt="0">
        <dgm:presLayoutVars>
          <dgm:dir/>
          <dgm:resizeHandles val="exact"/>
        </dgm:presLayoutVars>
      </dgm:prSet>
      <dgm:spPr/>
    </dgm:pt>
    <dgm:pt modelId="{4521D855-2662-4381-91D4-69A4875763E3}" type="pres">
      <dgm:prSet presAssocID="{11647506-B2B2-4EAD-BB61-4D27982439A2}" presName="arrow" presStyleLbl="bgShp" presStyleIdx="0" presStyleCnt="1"/>
      <dgm:spPr>
        <a:solidFill>
          <a:srgbClr val="BCD5FA"/>
        </a:solidFill>
      </dgm:spPr>
    </dgm:pt>
    <dgm:pt modelId="{F2F7C1D0-38A7-46F2-96E4-0991EBEE0CCE}" type="pres">
      <dgm:prSet presAssocID="{11647506-B2B2-4EAD-BB61-4D27982439A2}" presName="linearProcess" presStyleCnt="0"/>
      <dgm:spPr/>
    </dgm:pt>
    <dgm:pt modelId="{197C93C1-87CF-4EA5-A843-A86CF5A5925E}" type="pres">
      <dgm:prSet presAssocID="{684E3003-B184-4E66-A959-5A028427ABD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A5E0C4-801A-429D-BD69-50A3836421C1}" type="pres">
      <dgm:prSet presAssocID="{C9F7111F-CC73-48D7-BCED-996743A49D47}" presName="sibTrans" presStyleCnt="0"/>
      <dgm:spPr/>
    </dgm:pt>
    <dgm:pt modelId="{6EC47406-4DCB-44AC-A79C-285B21A34063}" type="pres">
      <dgm:prSet presAssocID="{5025C9B6-8B28-4C0E-945C-C733E3E189A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56EA29-4CF4-427A-AB9B-BF6D46CC635B}" type="pres">
      <dgm:prSet presAssocID="{AB099C59-D2D3-417B-940A-740CFE3305CD}" presName="sibTrans" presStyleCnt="0"/>
      <dgm:spPr/>
    </dgm:pt>
    <dgm:pt modelId="{6AC2D80E-6CCF-476A-ACAE-BD7CEBC6EA53}" type="pres">
      <dgm:prSet presAssocID="{CFCF6060-06E9-4EC1-AF27-C45558EFD2E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CE1350-CD09-40B0-B486-4231E391A6B2}" type="presOf" srcId="{5025C9B6-8B28-4C0E-945C-C733E3E189A2}" destId="{6EC47406-4DCB-44AC-A79C-285B21A34063}" srcOrd="0" destOrd="0" presId="urn:microsoft.com/office/officeart/2005/8/layout/hProcess9"/>
    <dgm:cxn modelId="{8616BFC6-7B5C-4BE1-9844-365CEEDE902B}" srcId="{11647506-B2B2-4EAD-BB61-4D27982439A2}" destId="{CFCF6060-06E9-4EC1-AF27-C45558EFD2E0}" srcOrd="2" destOrd="0" parTransId="{0F23EB55-FBC4-4B19-85B0-A5EEB7E0FE7C}" sibTransId="{8919BFBC-3334-4A4D-8980-5E039BD17D71}"/>
    <dgm:cxn modelId="{84C29B3D-800C-476A-B787-4E7549119B04}" srcId="{11647506-B2B2-4EAD-BB61-4D27982439A2}" destId="{684E3003-B184-4E66-A959-5A028427ABDF}" srcOrd="0" destOrd="0" parTransId="{2B74CC15-2454-44DC-AE48-F658979D16F4}" sibTransId="{C9F7111F-CC73-48D7-BCED-996743A49D47}"/>
    <dgm:cxn modelId="{13C307FE-6E79-46B5-A0A4-E26F3EA7A32E}" type="presOf" srcId="{11647506-B2B2-4EAD-BB61-4D27982439A2}" destId="{4D339F2D-3F39-4A10-AAED-5FA31BE3C197}" srcOrd="0" destOrd="0" presId="urn:microsoft.com/office/officeart/2005/8/layout/hProcess9"/>
    <dgm:cxn modelId="{725CF147-B5F1-4737-80B1-BD30E204047D}" type="presOf" srcId="{CFCF6060-06E9-4EC1-AF27-C45558EFD2E0}" destId="{6AC2D80E-6CCF-476A-ACAE-BD7CEBC6EA53}" srcOrd="0" destOrd="0" presId="urn:microsoft.com/office/officeart/2005/8/layout/hProcess9"/>
    <dgm:cxn modelId="{598C8A68-0259-4DD7-9C54-D2F1E6BDD7FB}" srcId="{11647506-B2B2-4EAD-BB61-4D27982439A2}" destId="{5025C9B6-8B28-4C0E-945C-C733E3E189A2}" srcOrd="1" destOrd="0" parTransId="{939DE8E9-C817-4085-ABB3-1A35573AD32E}" sibTransId="{AB099C59-D2D3-417B-940A-740CFE3305CD}"/>
    <dgm:cxn modelId="{3D58E801-B393-4F1C-83F8-3C7E51F7AF71}" type="presOf" srcId="{684E3003-B184-4E66-A959-5A028427ABDF}" destId="{197C93C1-87CF-4EA5-A843-A86CF5A5925E}" srcOrd="0" destOrd="0" presId="urn:microsoft.com/office/officeart/2005/8/layout/hProcess9"/>
    <dgm:cxn modelId="{3BB86C9C-32AE-4D0F-A59E-9394631E355A}" type="presParOf" srcId="{4D339F2D-3F39-4A10-AAED-5FA31BE3C197}" destId="{4521D855-2662-4381-91D4-69A4875763E3}" srcOrd="0" destOrd="0" presId="urn:microsoft.com/office/officeart/2005/8/layout/hProcess9"/>
    <dgm:cxn modelId="{13AFD48F-1E47-4261-8A88-AEF1FDFAB63B}" type="presParOf" srcId="{4D339F2D-3F39-4A10-AAED-5FA31BE3C197}" destId="{F2F7C1D0-38A7-46F2-96E4-0991EBEE0CCE}" srcOrd="1" destOrd="0" presId="urn:microsoft.com/office/officeart/2005/8/layout/hProcess9"/>
    <dgm:cxn modelId="{BE2EA8BE-0CC2-4355-9695-5C5307876981}" type="presParOf" srcId="{F2F7C1D0-38A7-46F2-96E4-0991EBEE0CCE}" destId="{197C93C1-87CF-4EA5-A843-A86CF5A5925E}" srcOrd="0" destOrd="0" presId="urn:microsoft.com/office/officeart/2005/8/layout/hProcess9"/>
    <dgm:cxn modelId="{C9187132-5F71-4A5A-B3AD-EF67B0BAEF58}" type="presParOf" srcId="{F2F7C1D0-38A7-46F2-96E4-0991EBEE0CCE}" destId="{52A5E0C4-801A-429D-BD69-50A3836421C1}" srcOrd="1" destOrd="0" presId="urn:microsoft.com/office/officeart/2005/8/layout/hProcess9"/>
    <dgm:cxn modelId="{721F4452-F1B7-4B7F-9402-3514C978FE02}" type="presParOf" srcId="{F2F7C1D0-38A7-46F2-96E4-0991EBEE0CCE}" destId="{6EC47406-4DCB-44AC-A79C-285B21A34063}" srcOrd="2" destOrd="0" presId="urn:microsoft.com/office/officeart/2005/8/layout/hProcess9"/>
    <dgm:cxn modelId="{9F7B6F5C-6238-4FC6-B696-B99AD6BF9B5F}" type="presParOf" srcId="{F2F7C1D0-38A7-46F2-96E4-0991EBEE0CCE}" destId="{E656EA29-4CF4-427A-AB9B-BF6D46CC635B}" srcOrd="3" destOrd="0" presId="urn:microsoft.com/office/officeart/2005/8/layout/hProcess9"/>
    <dgm:cxn modelId="{7ADF44FD-F114-4217-877F-AF96E5E61615}" type="presParOf" srcId="{F2F7C1D0-38A7-46F2-96E4-0991EBEE0CCE}" destId="{6AC2D80E-6CCF-476A-ACAE-BD7CEBC6EA5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21D855-2662-4381-91D4-69A4875763E3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rgbClr val="BCD5F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7C93C1-87CF-4EA5-A843-A86CF5A5925E}">
      <dsp:nvSpPr>
        <dsp:cNvPr id="0" name=""/>
        <dsp:cNvSpPr/>
      </dsp:nvSpPr>
      <dsp:spPr>
        <a:xfrm>
          <a:off x="1632" y="1219199"/>
          <a:ext cx="1940523" cy="1625600"/>
        </a:xfrm>
        <a:prstGeom prst="roundRect">
          <a:avLst/>
        </a:prstGeom>
        <a:solidFill>
          <a:srgbClr val="09367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Knowledge</a:t>
          </a:r>
          <a:endParaRPr lang="en-US" sz="2700" kern="1200" dirty="0"/>
        </a:p>
      </dsp:txBody>
      <dsp:txXfrm>
        <a:off x="80987" y="1298554"/>
        <a:ext cx="1781813" cy="1466890"/>
      </dsp:txXfrm>
    </dsp:sp>
    <dsp:sp modelId="{6EC47406-4DCB-44AC-A79C-285B21A34063}">
      <dsp:nvSpPr>
        <dsp:cNvPr id="0" name=""/>
        <dsp:cNvSpPr/>
      </dsp:nvSpPr>
      <dsp:spPr>
        <a:xfrm>
          <a:off x="2077738" y="1219199"/>
          <a:ext cx="1940523" cy="1625600"/>
        </a:xfrm>
        <a:prstGeom prst="roundRect">
          <a:avLst/>
        </a:prstGeom>
        <a:solidFill>
          <a:srgbClr val="09367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Into</a:t>
          </a:r>
          <a:endParaRPr lang="en-US" sz="2700" kern="1200" dirty="0"/>
        </a:p>
      </dsp:txBody>
      <dsp:txXfrm>
        <a:off x="2157093" y="1298554"/>
        <a:ext cx="1781813" cy="1466890"/>
      </dsp:txXfrm>
    </dsp:sp>
    <dsp:sp modelId="{6AC2D80E-6CCF-476A-ACAE-BD7CEBC6EA53}">
      <dsp:nvSpPr>
        <dsp:cNvPr id="0" name=""/>
        <dsp:cNvSpPr/>
      </dsp:nvSpPr>
      <dsp:spPr>
        <a:xfrm>
          <a:off x="4153844" y="1219199"/>
          <a:ext cx="1940523" cy="1625600"/>
        </a:xfrm>
        <a:prstGeom prst="roundRect">
          <a:avLst/>
        </a:prstGeom>
        <a:solidFill>
          <a:srgbClr val="09367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Action</a:t>
          </a:r>
          <a:endParaRPr lang="en-US" sz="2700" kern="1200" dirty="0"/>
        </a:p>
      </dsp:txBody>
      <dsp:txXfrm>
        <a:off x="4233199" y="1298554"/>
        <a:ext cx="1781813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40DBA-452B-4458-9219-C0ED9550E347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548C2-0669-4244-9D80-55D7950EB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81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DFF7601-3A4D-464F-A5F2-3B816CD87A58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0ED4D9C-8185-49E3-A892-91BAA8CBA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27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3C202-3B7B-C946-B25B-6673C6995B7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dirty="0" smtClean="0"/>
              <a:t>Narration:</a:t>
            </a:r>
          </a:p>
          <a:p>
            <a:pPr eaLnBrk="1" hangingPunct="1">
              <a:spcBef>
                <a:spcPts val="600"/>
              </a:spcBef>
            </a:pPr>
            <a:r>
              <a:rPr lang="en-US" sz="1200" dirty="0" smtClean="0"/>
              <a:t>In this unit, you learned about:</a:t>
            </a:r>
          </a:p>
          <a:p>
            <a:pPr eaLnBrk="1" hangingPunct="1">
              <a:spcBef>
                <a:spcPts val="600"/>
              </a:spcBef>
            </a:pPr>
            <a:endParaRPr lang="en-US" sz="1200" dirty="0" smtClean="0"/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baseline="0" dirty="0" smtClean="0"/>
              <a:t> L</a:t>
            </a:r>
            <a:r>
              <a:rPr lang="en-US" sz="1200" dirty="0" smtClean="0"/>
              <a:t>ow pressure</a:t>
            </a:r>
            <a:r>
              <a:rPr lang="en-US" sz="1200" baseline="0" dirty="0" smtClean="0"/>
              <a:t> SPF product</a:t>
            </a:r>
            <a:r>
              <a:rPr lang="en-US" sz="1200" dirty="0" smtClean="0"/>
              <a:t> handling, storage and disposal.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endParaRPr lang="en-US" sz="1200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EFAEC7D-6CF2-45FF-BD36-B08FAA8B6E4C}" type="slidenum">
              <a:rPr lang="de-DE" smtClean="0">
                <a:latin typeface="Arial" charset="0"/>
              </a:rPr>
              <a:pPr>
                <a:defRPr/>
              </a:pPr>
              <a:t>10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Narration: 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Now let’s put your knowledge into action.</a:t>
            </a:r>
          </a:p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ECF6E17-C8D6-4205-AB46-D58D3A19F828}" type="slidenum">
              <a:rPr lang="de-DE" smtClean="0">
                <a:latin typeface="Arial" charset="0"/>
              </a:rPr>
              <a:pPr>
                <a:defRPr/>
              </a:pPr>
              <a:t>11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The following is </a:t>
            </a:r>
            <a:r>
              <a:rPr lang="en-US" sz="1300" u="sng" dirty="0" smtClean="0">
                <a:ea typeface="Trebuchet MS" pitchFamily="34" charset="0"/>
                <a:cs typeface="Trebuchet MS" pitchFamily="34" charset="0"/>
              </a:rPr>
              <a:t>true </a:t>
            </a:r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regarding low pressure SPF canister/cylinder storage </a:t>
            </a:r>
            <a:r>
              <a:rPr lang="en-US" sz="1300" u="sng" dirty="0" smtClean="0">
                <a:ea typeface="Trebuchet MS" pitchFamily="34" charset="0"/>
                <a:cs typeface="Trebuchet MS" pitchFamily="34" charset="0"/>
              </a:rPr>
              <a:t>except:</a:t>
            </a:r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  </a:t>
            </a:r>
          </a:p>
          <a:p>
            <a:endParaRPr lang="en-US" sz="1300" dirty="0" smtClean="0">
              <a:ea typeface="Trebuchet MS" pitchFamily="34" charset="0"/>
              <a:cs typeface="Trebuchet MS" pitchFamily="34" charset="0"/>
            </a:endParaRPr>
          </a:p>
          <a:p>
            <a:pPr marL="239367" indent="-239367">
              <a:buAutoNum type="alphaUcPeriod"/>
            </a:pPr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Store at temperatures consistent with manufacturer’s instructions.</a:t>
            </a:r>
          </a:p>
          <a:p>
            <a:pPr marL="239367" indent="-239367">
              <a:buAutoNum type="alphaUcPeriod"/>
            </a:pPr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Store insulating foam sealant cans or low pressure SPF kits in an upright position.</a:t>
            </a:r>
          </a:p>
          <a:p>
            <a:pPr marL="239367" indent="-239367">
              <a:buAutoNum type="alphaUcPeriod"/>
            </a:pPr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Avoid puncturing the can or cylinder.</a:t>
            </a:r>
          </a:p>
          <a:p>
            <a:pPr marL="239367" indent="-239367">
              <a:buAutoNum type="alphaUcPeriod"/>
            </a:pPr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The cans/cylinders are non-pressurized so there is no risk of explosion. </a:t>
            </a:r>
          </a:p>
          <a:p>
            <a:pPr>
              <a:spcBef>
                <a:spcPts val="628"/>
              </a:spcBef>
              <a:spcAft>
                <a:spcPts val="628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CBA314E-0CD0-4083-AE4C-32EE5CCBA3E1}" type="slidenum">
              <a:rPr lang="de-DE" smtClean="0">
                <a:latin typeface="Arial" charset="0"/>
              </a:rPr>
              <a:pPr>
                <a:defRPr/>
              </a:pPr>
              <a:t>12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The correct answer is D. Low pressure SPF ingredients </a:t>
            </a:r>
            <a:r>
              <a:rPr lang="en-US" sz="1300" u="sng" dirty="0" smtClean="0">
                <a:ea typeface="Trebuchet MS" pitchFamily="34" charset="0"/>
                <a:cs typeface="Trebuchet MS" pitchFamily="34" charset="0"/>
              </a:rPr>
              <a:t>are</a:t>
            </a:r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 pressurized in the cans or cylinders. </a:t>
            </a:r>
          </a:p>
          <a:p>
            <a:pPr>
              <a:spcBef>
                <a:spcPts val="628"/>
              </a:spcBef>
              <a:spcAft>
                <a:spcPts val="628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CBA314E-0CD0-4083-AE4C-32EE5CCBA3E1}" type="slidenum">
              <a:rPr lang="de-DE" smtClean="0">
                <a:latin typeface="Arial" charset="0"/>
              </a:rPr>
              <a:pPr>
                <a:defRPr/>
              </a:pPr>
              <a:t>13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___________ may be disposed of as non-hazardous household waste in accordance with federal, state and local regulations. </a:t>
            </a:r>
          </a:p>
          <a:p>
            <a:endParaRPr lang="en-US" sz="1300" dirty="0" smtClean="0">
              <a:ea typeface="Trebuchet MS" pitchFamily="34" charset="0"/>
              <a:cs typeface="Trebuchet MS" pitchFamily="34" charset="0"/>
            </a:endParaRPr>
          </a:p>
          <a:p>
            <a:pPr marL="239367" indent="-239367">
              <a:buAutoNum type="alphaUcPeriod"/>
            </a:pPr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55 gallon drums used for high pressure SPF chemical storage</a:t>
            </a:r>
          </a:p>
          <a:p>
            <a:pPr marL="239367" indent="-239367">
              <a:buAutoNum type="alphaUcPeriod"/>
            </a:pPr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Empty insulating foam sealant cans</a:t>
            </a:r>
          </a:p>
          <a:p>
            <a:pPr marL="239367" indent="-239367">
              <a:buAutoNum type="alphaUcPeriod"/>
            </a:pPr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Partially used two-component low pressure SPF cylinders/tanks</a:t>
            </a:r>
          </a:p>
          <a:p>
            <a:pPr marL="239367" indent="-239367">
              <a:buAutoNum type="alphaUcPeriod"/>
            </a:pPr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All of the above </a:t>
            </a:r>
          </a:p>
          <a:p>
            <a:pPr marL="478734" indent="-478734"/>
            <a:endParaRPr lang="en-US" sz="13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  <a:p>
            <a:pPr>
              <a:spcBef>
                <a:spcPts val="628"/>
              </a:spcBef>
              <a:spcAft>
                <a:spcPts val="628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CBA314E-0CD0-4083-AE4C-32EE5CCBA3E1}" type="slidenum">
              <a:rPr lang="de-DE" smtClean="0">
                <a:latin typeface="Arial" charset="0"/>
              </a:rPr>
              <a:pPr>
                <a:defRPr/>
              </a:pPr>
              <a:t>14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628"/>
              </a:spcBef>
              <a:spcAft>
                <a:spcPts val="628"/>
              </a:spcAft>
              <a:defRPr/>
            </a:pPr>
            <a:r>
              <a:rPr lang="en-US" dirty="0" smtClean="0">
                <a:latin typeface="+mn-lt"/>
              </a:rPr>
              <a:t>The correct answer is B. </a:t>
            </a:r>
            <a:r>
              <a:rPr lang="en-US" u="sng" dirty="0" smtClean="0">
                <a:latin typeface="+mn-lt"/>
              </a:rPr>
              <a:t>Empty</a:t>
            </a:r>
            <a:r>
              <a:rPr lang="en-US" u="sng" baseline="0" dirty="0" smtClean="0">
                <a:latin typeface="+mn-lt"/>
              </a:rPr>
              <a:t> insulating foam sealant cans </a:t>
            </a:r>
            <a:r>
              <a:rPr lang="en-US" baseline="0" dirty="0" smtClean="0">
                <a:latin typeface="+mn-lt"/>
              </a:rPr>
              <a:t>may be </a:t>
            </a:r>
            <a:r>
              <a:rPr lang="en-US" sz="1300" dirty="0" smtClean="0">
                <a:ea typeface="Trebuchet MS" pitchFamily="34" charset="0"/>
                <a:cs typeface="Trebuchet MS" pitchFamily="34" charset="0"/>
              </a:rPr>
              <a:t>disposed of as non-hazardous household waste in accordance with federal, state and local regulations. </a:t>
            </a:r>
            <a:endParaRPr lang="en-US" dirty="0">
              <a:latin typeface="+mn-lt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CBA314E-0CD0-4083-AE4C-32EE5CCBA3E1}" type="slidenum">
              <a:rPr lang="de-DE" smtClean="0">
                <a:latin typeface="Arial" charset="0"/>
              </a:rPr>
              <a:pPr>
                <a:defRPr/>
              </a:pPr>
              <a:t>15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spcBef>
                <a:spcPts val="0"/>
              </a:spcBef>
              <a:defRPr/>
            </a:pPr>
            <a:r>
              <a:rPr lang="en-US" sz="1300" dirty="0" smtClean="0"/>
              <a:t>Do not abandon or leave behind cylinders or tanks of unreacted chemicals from a low pressure kit or system.  Dispose of waste chemicals in accordance with _____ regulations.</a:t>
            </a:r>
          </a:p>
          <a:p>
            <a:pPr fontAlgn="auto">
              <a:spcBef>
                <a:spcPts val="0"/>
              </a:spcBef>
              <a:defRPr/>
            </a:pPr>
            <a:endParaRPr lang="en-US" sz="1300" dirty="0" smtClean="0"/>
          </a:p>
          <a:p>
            <a:pPr marL="239367" indent="-239367" fontAlgn="auto">
              <a:spcBef>
                <a:spcPts val="0"/>
              </a:spcBef>
              <a:buFont typeface="Arial"/>
              <a:buAutoNum type="alphaUcPeriod"/>
              <a:defRPr/>
            </a:pPr>
            <a:r>
              <a:rPr lang="en-US" sz="1300" dirty="0" smtClean="0"/>
              <a:t>federal</a:t>
            </a:r>
          </a:p>
          <a:p>
            <a:pPr marL="239367" indent="-239367" fontAlgn="auto">
              <a:spcBef>
                <a:spcPts val="0"/>
              </a:spcBef>
              <a:buFont typeface="Arial"/>
              <a:buAutoNum type="alphaUcPeriod"/>
              <a:defRPr/>
            </a:pPr>
            <a:r>
              <a:rPr lang="en-US" sz="1300" dirty="0" smtClean="0"/>
              <a:t>state</a:t>
            </a:r>
          </a:p>
          <a:p>
            <a:pPr marL="239367" indent="-239367" fontAlgn="auto">
              <a:spcBef>
                <a:spcPts val="0"/>
              </a:spcBef>
              <a:buFont typeface="Arial"/>
              <a:buAutoNum type="alphaUcPeriod"/>
              <a:defRPr/>
            </a:pPr>
            <a:r>
              <a:rPr lang="en-US" sz="1300" dirty="0" smtClean="0"/>
              <a:t>local</a:t>
            </a:r>
          </a:p>
          <a:p>
            <a:pPr marL="239367" indent="-239367" fontAlgn="auto">
              <a:spcBef>
                <a:spcPts val="0"/>
              </a:spcBef>
              <a:buFont typeface="Arial"/>
              <a:buAutoNum type="alphaUcPeriod"/>
              <a:defRPr/>
            </a:pPr>
            <a:r>
              <a:rPr lang="en-US" sz="1300" dirty="0" smtClean="0"/>
              <a:t>all of the above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sz="1300" dirty="0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BAF844-89A6-4E06-BADB-F310D4FB0D69}" type="slidenum">
              <a:rPr lang="de-DE" smtClean="0">
                <a:latin typeface="Arial" charset="0"/>
              </a:rPr>
              <a:pPr>
                <a:defRPr/>
              </a:pPr>
              <a:t>16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957468" eaLnBrk="1" hangingPunct="1">
              <a:spcBef>
                <a:spcPts val="0"/>
              </a:spcBef>
              <a:defRPr/>
            </a:pPr>
            <a:r>
              <a:rPr lang="en-US" sz="1300" dirty="0" smtClean="0"/>
              <a:t>The correct answer is D.  </a:t>
            </a:r>
            <a:r>
              <a:rPr lang="en-US" sz="1300" u="sng" dirty="0" smtClean="0"/>
              <a:t>All of the above.</a:t>
            </a:r>
            <a:r>
              <a:rPr lang="en-US" sz="1300" dirty="0" smtClean="0"/>
              <a:t> Dispose of waste chemicals in accordance with federal, state, and local regulations.</a:t>
            </a:r>
            <a:endParaRPr lang="en-US" dirty="0" smtClean="0"/>
          </a:p>
          <a:p>
            <a:pPr eaLnBrk="1" hangingPunct="1">
              <a:spcBef>
                <a:spcPts val="0"/>
              </a:spcBef>
              <a:defRPr/>
            </a:pPr>
            <a:endParaRPr lang="en-US" sz="1300" dirty="0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BAF844-89A6-4E06-BADB-F310D4FB0D69}" type="slidenum">
              <a:rPr lang="de-DE" smtClean="0">
                <a:latin typeface="Arial" charset="0"/>
              </a:rPr>
              <a:pPr>
                <a:defRPr/>
              </a:pPr>
              <a:t>17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Narration: 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You have completed Unit  13.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6154F1-0BDA-4BE6-8A6B-B568B432AA91}" type="slidenum">
              <a:rPr lang="de-DE" smtClean="0">
                <a:latin typeface="Arial" charset="0"/>
                <a:cs typeface="Arial" charset="0"/>
              </a:rPr>
              <a:pPr/>
              <a:t>18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3C202-3B7B-C946-B25B-6673C6995B7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Narration: </a:t>
            </a:r>
          </a:p>
          <a:p>
            <a:r>
              <a:rPr lang="en-US" sz="1200" dirty="0" smtClean="0"/>
              <a:t>In this unit, you will learn about:</a:t>
            </a:r>
          </a:p>
          <a:p>
            <a:endParaRPr lang="en-US" sz="1200" dirty="0" smtClean="0"/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baseline="0" dirty="0" smtClean="0"/>
              <a:t> L</a:t>
            </a:r>
            <a:r>
              <a:rPr lang="en-US" sz="1200" dirty="0" smtClean="0"/>
              <a:t>ow pressure SPF</a:t>
            </a:r>
            <a:r>
              <a:rPr lang="en-US" sz="1200" baseline="0" dirty="0" smtClean="0"/>
              <a:t> product</a:t>
            </a:r>
            <a:r>
              <a:rPr lang="en-US" sz="1200" dirty="0" smtClean="0"/>
              <a:t> handling, storage and disposal. 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6C51B7-43C7-4B00-8ECA-9742E2AB0838}" type="slidenum">
              <a:rPr lang="de-DE" smtClean="0">
                <a:latin typeface="Arial" charset="0"/>
                <a:cs typeface="Arial" charset="0"/>
              </a:rPr>
              <a:pPr/>
              <a:t>3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5425ABD-2CA2-4E5D-A98F-9A96726EFE94}" type="slidenum">
              <a:rPr lang="de-DE" smtClean="0">
                <a:latin typeface="Arial" charset="0"/>
              </a:rPr>
              <a:pPr>
                <a:defRPr/>
              </a:pPr>
              <a:t>4</a:t>
            </a:fld>
            <a:endParaRPr lang="de-DE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70000" y="727075"/>
            <a:ext cx="4783138" cy="35877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59300"/>
            <a:ext cx="5362575" cy="4322763"/>
          </a:xfrm>
          <a:noFill/>
        </p:spPr>
        <p:txBody>
          <a:bodyPr wrap="square" lIns="95676" tIns="47838" rIns="95676" bIns="4783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Narration: </a:t>
            </a:r>
          </a:p>
          <a:p>
            <a:pPr eaLnBrk="1" hangingPunct="1"/>
            <a:r>
              <a:rPr lang="en-US" sz="1200" dirty="0" smtClean="0"/>
              <a:t>Before you start work, familiarize yourself with the Safety Data Sheet (SDS) for each chemical used.</a:t>
            </a:r>
            <a:r>
              <a:rPr lang="en-US" sz="1200" baseline="0" dirty="0" smtClean="0"/>
              <a:t> </a:t>
            </a:r>
          </a:p>
          <a:p>
            <a:pPr eaLnBrk="1" hangingPunct="1"/>
            <a:r>
              <a:rPr lang="en-US" sz="1200" baseline="0" dirty="0" smtClean="0"/>
              <a:t>Review</a:t>
            </a:r>
            <a:r>
              <a:rPr lang="en-US" sz="1200" dirty="0" smtClean="0"/>
              <a:t> the operating manual and product</a:t>
            </a:r>
            <a:r>
              <a:rPr lang="en-US" sz="1200" baseline="0" dirty="0" smtClean="0"/>
              <a:t> label for the</a:t>
            </a:r>
            <a:r>
              <a:rPr lang="en-US" sz="1200" dirty="0" smtClean="0"/>
              <a:t> spray polyurethane foam product you are using</a:t>
            </a:r>
            <a:r>
              <a:rPr lang="en-US" sz="1200" baseline="0" dirty="0" smtClean="0"/>
              <a:t> </a:t>
            </a:r>
            <a:r>
              <a:rPr lang="en-US" sz="1200" dirty="0" smtClean="0"/>
              <a:t>and understand</a:t>
            </a:r>
            <a:r>
              <a:rPr lang="en-US" sz="1200" baseline="0" dirty="0" smtClean="0"/>
              <a:t> </a:t>
            </a:r>
            <a:r>
              <a:rPr lang="en-US" sz="1200" dirty="0" smtClean="0"/>
              <a:t>worksite procedures.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AD06851-7504-442B-B36B-D2A30F97E95C}" type="slidenum">
              <a:rPr lang="de-DE" smtClean="0">
                <a:latin typeface="Arial" charset="0"/>
              </a:rPr>
              <a:pPr>
                <a:defRPr/>
              </a:pPr>
              <a:t>5</a:t>
            </a:fld>
            <a:endParaRPr lang="de-DE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70000" y="727075"/>
            <a:ext cx="4783138" cy="35877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59300"/>
            <a:ext cx="5362575" cy="4322763"/>
          </a:xfrm>
          <a:ln/>
        </p:spPr>
        <p:txBody>
          <a:bodyPr lIns="95676" tIns="47838" rIns="95676" bIns="47838"/>
          <a:lstStyle/>
          <a:p>
            <a:pPr indent="0" fontAlgn="auto">
              <a:spcBef>
                <a:spcPts val="600"/>
              </a:spcBef>
              <a:spcAft>
                <a:spcPts val="600"/>
              </a:spcAft>
              <a:buFont typeface="Arial"/>
              <a:buNone/>
              <a:defRPr/>
            </a:pPr>
            <a:r>
              <a:rPr lang="en-US" sz="1200" b="0" dirty="0" smtClean="0">
                <a:solidFill>
                  <a:schemeClr val="tx2"/>
                </a:solidFill>
              </a:rPr>
              <a:t>Narration:</a:t>
            </a:r>
          </a:p>
          <a:p>
            <a:pPr indent="0" fontAlgn="auto">
              <a:spcBef>
                <a:spcPts val="600"/>
              </a:spcBef>
              <a:spcAft>
                <a:spcPts val="600"/>
              </a:spcAft>
              <a:buFont typeface="Arial"/>
              <a:buNone/>
              <a:defRPr/>
            </a:pPr>
            <a:r>
              <a:rPr lang="en-US" sz="1200" b="0" dirty="0" smtClean="0">
                <a:solidFill>
                  <a:schemeClr val="tx2"/>
                </a:solidFill>
              </a:rPr>
              <a:t>When using or handling insulating foam sealants or SPF kits/systems,</a:t>
            </a:r>
            <a:r>
              <a:rPr lang="en-US" sz="1200" b="0" baseline="0" dirty="0" smtClean="0">
                <a:solidFill>
                  <a:schemeClr val="tx2"/>
                </a:solidFill>
              </a:rPr>
              <a:t> w</a:t>
            </a:r>
            <a:r>
              <a:rPr lang="en-US" sz="1200" b="0" dirty="0" smtClean="0">
                <a:solidFill>
                  <a:schemeClr val="tx2"/>
                </a:solidFill>
              </a:rPr>
              <a:t>ear proper personal protective equipment.</a:t>
            </a:r>
            <a:endParaRPr lang="en-US" sz="1200" b="0" i="1" dirty="0" smtClean="0">
              <a:solidFill>
                <a:schemeClr val="tx2"/>
              </a:solidFill>
            </a:endParaRPr>
          </a:p>
          <a:p>
            <a:pPr indent="0" fontAlgn="auto">
              <a:spcBef>
                <a:spcPts val="600"/>
              </a:spcBef>
              <a:spcAft>
                <a:spcPts val="600"/>
              </a:spcAft>
              <a:buFont typeface="Arial"/>
              <a:buNone/>
              <a:defRPr/>
            </a:pPr>
            <a:r>
              <a:rPr lang="en-US" sz="1200" baseline="0" dirty="0" smtClean="0">
                <a:solidFill>
                  <a:schemeClr val="tx2"/>
                </a:solidFill>
              </a:rPr>
              <a:t>If moving</a:t>
            </a:r>
            <a:r>
              <a:rPr lang="en-US" sz="1200" dirty="0" smtClean="0">
                <a:solidFill>
                  <a:schemeClr val="tx2"/>
                </a:solidFill>
              </a:rPr>
              <a:t> heavy </a:t>
            </a:r>
            <a:r>
              <a:rPr lang="en-US" sz="1200" baseline="0" dirty="0" smtClean="0">
                <a:solidFill>
                  <a:schemeClr val="tx2"/>
                </a:solidFill>
              </a:rPr>
              <a:t>SPF</a:t>
            </a:r>
            <a:r>
              <a:rPr lang="en-US" sz="1200" dirty="0" smtClean="0">
                <a:solidFill>
                  <a:schemeClr val="tx2"/>
                </a:solidFill>
              </a:rPr>
              <a:t> refillable system</a:t>
            </a:r>
            <a:r>
              <a:rPr lang="en-US" sz="1200" baseline="0" dirty="0" smtClean="0">
                <a:solidFill>
                  <a:schemeClr val="tx2"/>
                </a:solidFill>
              </a:rPr>
              <a:t> tanks or drums</a:t>
            </a:r>
            <a:r>
              <a:rPr lang="en-US" sz="1200" dirty="0" smtClean="0">
                <a:solidFill>
                  <a:schemeClr val="tx2"/>
                </a:solidFill>
              </a:rPr>
              <a:t>,</a:t>
            </a:r>
            <a:r>
              <a:rPr lang="en-US" sz="1200" baseline="0" dirty="0" smtClean="0">
                <a:solidFill>
                  <a:schemeClr val="tx2"/>
                </a:solidFill>
              </a:rPr>
              <a:t> the use of handling</a:t>
            </a:r>
            <a:r>
              <a:rPr lang="en-US" sz="1200" dirty="0" smtClean="0">
                <a:solidFill>
                  <a:schemeClr val="tx2"/>
                </a:solidFill>
              </a:rPr>
              <a:t> equipment,</a:t>
            </a:r>
            <a:r>
              <a:rPr lang="en-US" sz="1200" baseline="0" dirty="0" smtClean="0">
                <a:solidFill>
                  <a:schemeClr val="tx2"/>
                </a:solidFill>
              </a:rPr>
              <a:t> </a:t>
            </a:r>
            <a:r>
              <a:rPr lang="en-US" sz="1200" dirty="0" smtClean="0">
                <a:solidFill>
                  <a:schemeClr val="tx2"/>
                </a:solidFill>
              </a:rPr>
              <a:t>such</a:t>
            </a:r>
            <a:r>
              <a:rPr lang="en-US" sz="1200" baseline="0" dirty="0" smtClean="0">
                <a:solidFill>
                  <a:schemeClr val="tx2"/>
                </a:solidFill>
              </a:rPr>
              <a:t> as a fork lift, </a:t>
            </a:r>
            <a:r>
              <a:rPr lang="en-US" sz="1200" dirty="0" smtClean="0">
                <a:solidFill>
                  <a:schemeClr val="tx2"/>
                </a:solidFill>
              </a:rPr>
              <a:t>can help prevent injuries. </a:t>
            </a:r>
          </a:p>
          <a:p>
            <a:pPr marL="225425" lvl="1" indent="-225425" fontAlgn="auto">
              <a:spcBef>
                <a:spcPts val="0"/>
              </a:spcBef>
              <a:spcAft>
                <a:spcPts val="600"/>
              </a:spcAft>
              <a:defRPr/>
            </a:pPr>
            <a:endParaRPr lang="en-US" sz="12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endParaRPr lang="en-US" dirty="0" smtClean="0">
              <a:latin typeface="+mj-l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513EE6E-417A-4FB0-94C8-B8741B5AD0CC}" type="slidenum">
              <a:rPr lang="de-DE" smtClean="0">
                <a:latin typeface="Arial" charset="0"/>
              </a:rPr>
              <a:pPr>
                <a:defRPr/>
              </a:pPr>
              <a:t>6</a:t>
            </a:fld>
            <a:endParaRPr lang="de-DE" smtClean="0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70000" y="727075"/>
            <a:ext cx="4783138" cy="35877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59300"/>
            <a:ext cx="5362575" cy="4322763"/>
          </a:xfrm>
          <a:noFill/>
        </p:spPr>
        <p:txBody>
          <a:bodyPr wrap="square" lIns="95676" tIns="47838" rIns="95676" bIns="4783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1200" dirty="0" smtClean="0"/>
              <a:t>Narration:</a:t>
            </a:r>
          </a:p>
          <a:p>
            <a:pPr eaLnBrk="1" hangingPunct="1"/>
            <a:r>
              <a:rPr lang="en-US" sz="1200" dirty="0" smtClean="0"/>
              <a:t>Keep spill containment and clean</a:t>
            </a:r>
            <a:r>
              <a:rPr lang="en-US" sz="1200" baseline="0" dirty="0" smtClean="0"/>
              <a:t> </a:t>
            </a:r>
            <a:r>
              <a:rPr lang="en-US" sz="1200" dirty="0" smtClean="0"/>
              <a:t>up materials well stocked and handy at the job site.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F8E846E-B2B1-43DE-B869-8E4E89035206}" type="slidenum">
              <a:rPr lang="de-DE" smtClean="0">
                <a:latin typeface="Arial" charset="0"/>
              </a:rPr>
              <a:pPr>
                <a:defRPr/>
              </a:pPr>
              <a:t>7</a:t>
            </a:fld>
            <a:endParaRPr lang="de-DE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70000" y="727075"/>
            <a:ext cx="4783138" cy="35877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59300"/>
            <a:ext cx="5362575" cy="4322763"/>
          </a:xfrm>
          <a:noFill/>
        </p:spPr>
        <p:txBody>
          <a:bodyPr wrap="square" lIns="95676" tIns="47838" rIns="95676" bIns="4783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Narration:</a:t>
            </a:r>
          </a:p>
          <a:p>
            <a:pPr indent="0">
              <a:spcBef>
                <a:spcPct val="0"/>
              </a:spcBef>
              <a:spcAft>
                <a:spcPct val="0"/>
              </a:spcAft>
            </a:pPr>
            <a:r>
              <a:rPr lang="en-US" sz="1200" b="0" dirty="0" smtClean="0">
                <a:latin typeface="+mn-lt"/>
                <a:ea typeface="Trebuchet MS" pitchFamily="34" charset="0"/>
                <a:cs typeface="Trebuchet MS" pitchFamily="34" charset="0"/>
              </a:rPr>
              <a:t>Low</a:t>
            </a:r>
            <a:r>
              <a:rPr lang="en-US" sz="1200" b="0" baseline="0" dirty="0" smtClean="0">
                <a:latin typeface="+mn-lt"/>
                <a:ea typeface="Trebuchet MS" pitchFamily="34" charset="0"/>
                <a:cs typeface="Trebuchet MS" pitchFamily="34" charset="0"/>
              </a:rPr>
              <a:t> pressure SPF i</a:t>
            </a:r>
            <a:r>
              <a:rPr lang="en-US" sz="1200" b="0" dirty="0" smtClean="0">
                <a:latin typeface="+mn-lt"/>
                <a:ea typeface="Trebuchet MS" pitchFamily="34" charset="0"/>
                <a:cs typeface="Trebuchet MS" pitchFamily="34" charset="0"/>
              </a:rPr>
              <a:t>ngredients are pressurized so</a:t>
            </a:r>
            <a:r>
              <a:rPr lang="en-US" sz="1200" b="0" baseline="0" dirty="0" smtClean="0">
                <a:latin typeface="+mn-lt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1200" b="0" dirty="0" smtClean="0">
                <a:latin typeface="+mn-lt"/>
                <a:ea typeface="Trebuchet MS" pitchFamily="34" charset="0"/>
                <a:cs typeface="Trebuchet MS" pitchFamily="34" charset="0"/>
              </a:rPr>
              <a:t>store full or partially used insulating foam sealant cans</a:t>
            </a:r>
            <a:r>
              <a:rPr lang="en-US" sz="1200" b="0" baseline="0" dirty="0" smtClean="0">
                <a:latin typeface="+mn-lt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1200" b="0" dirty="0" smtClean="0">
                <a:latin typeface="+mn-lt"/>
                <a:ea typeface="Trebuchet MS" pitchFamily="34" charset="0"/>
                <a:cs typeface="Trebuchet MS" pitchFamily="34" charset="0"/>
              </a:rPr>
              <a:t>or SPF kits</a:t>
            </a:r>
            <a:r>
              <a:rPr lang="en-US" sz="1200" b="0" baseline="0" dirty="0" smtClean="0">
                <a:latin typeface="+mn-lt"/>
                <a:ea typeface="Trebuchet MS" pitchFamily="34" charset="0"/>
                <a:cs typeface="Trebuchet MS" pitchFamily="34" charset="0"/>
              </a:rPr>
              <a:t> and </a:t>
            </a:r>
            <a:r>
              <a:rPr lang="en-US" sz="1200" b="0" dirty="0" smtClean="0">
                <a:latin typeface="+mn-lt"/>
                <a:ea typeface="Trebuchet MS" pitchFamily="34" charset="0"/>
                <a:cs typeface="Trebuchet MS" pitchFamily="34" charset="0"/>
              </a:rPr>
              <a:t>systems upright and at temperatures consistent with the manufacturer’s instructions. </a:t>
            </a:r>
          </a:p>
          <a:p>
            <a:pPr indent="0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US" sz="1200" b="0" dirty="0" smtClean="0">
                <a:latin typeface="+mn-lt"/>
                <a:ea typeface="Trebuchet MS" pitchFamily="34" charset="0"/>
                <a:cs typeface="Trebuchet MS" pitchFamily="34" charset="0"/>
              </a:rPr>
              <a:t>Avoid exposure</a:t>
            </a:r>
            <a:r>
              <a:rPr lang="en-US" sz="1200" b="0" baseline="0" dirty="0" smtClean="0">
                <a:latin typeface="+mn-lt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1200" b="0" dirty="0" smtClean="0">
                <a:latin typeface="+mn-lt"/>
                <a:ea typeface="Trebuchet MS" pitchFamily="34" charset="0"/>
                <a:cs typeface="Trebuchet MS" pitchFamily="34" charset="0"/>
              </a:rPr>
              <a:t>to open flame or extreme temperatures.</a:t>
            </a:r>
            <a:r>
              <a:rPr lang="en-US" sz="1200" b="0" baseline="0" dirty="0" smtClean="0">
                <a:latin typeface="+mn-lt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1200" b="0" i="0" baseline="0" dirty="0" smtClean="0">
                <a:latin typeface="+mn-lt"/>
                <a:ea typeface="Trebuchet MS" pitchFamily="34" charset="0"/>
                <a:cs typeface="Trebuchet MS" pitchFamily="34" charset="0"/>
              </a:rPr>
              <a:t>Prevent the product from f</a:t>
            </a:r>
            <a:r>
              <a:rPr lang="en-US" sz="1200" b="0" i="0" dirty="0" smtClean="0">
                <a:latin typeface="+mn-lt"/>
                <a:ea typeface="Trebuchet MS" pitchFamily="34" charset="0"/>
                <a:cs typeface="Trebuchet MS" pitchFamily="34" charset="0"/>
              </a:rPr>
              <a:t>reezing and avoid leaving</a:t>
            </a:r>
            <a:r>
              <a:rPr lang="en-US" sz="1200" b="0" i="0" baseline="0" dirty="0" smtClean="0">
                <a:latin typeface="+mn-lt"/>
                <a:ea typeface="Trebuchet MS" pitchFamily="34" charset="0"/>
                <a:cs typeface="Trebuchet MS" pitchFamily="34" charset="0"/>
              </a:rPr>
              <a:t> it in direct sunlight or hot temperatures</a:t>
            </a:r>
            <a:r>
              <a:rPr lang="en-US" sz="1200" b="0" dirty="0" smtClean="0">
                <a:latin typeface="+mn-lt"/>
                <a:ea typeface="Trebuchet MS" pitchFamily="34" charset="0"/>
                <a:cs typeface="Trebuchet MS" pitchFamily="34" charset="0"/>
              </a:rPr>
              <a:t>. For example, high heat can cause</a:t>
            </a:r>
            <a:r>
              <a:rPr lang="en-US" sz="1200" b="0" baseline="0" dirty="0" smtClean="0">
                <a:latin typeface="+mn-lt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1200" b="0" dirty="0" smtClean="0">
                <a:latin typeface="+mn-lt"/>
                <a:ea typeface="Trebuchet MS" pitchFamily="34" charset="0"/>
                <a:cs typeface="Trebuchet MS" pitchFamily="34" charset="0"/>
              </a:rPr>
              <a:t>a can or cylinder explosion due to pressure build-up. Also,</a:t>
            </a:r>
            <a:r>
              <a:rPr lang="en-US" sz="1200" b="0" baseline="0" dirty="0" smtClean="0">
                <a:latin typeface="+mn-lt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1200" b="0" dirty="0" smtClean="0">
                <a:latin typeface="+mn-lt"/>
                <a:ea typeface="Trebuchet MS" pitchFamily="34" charset="0"/>
                <a:cs typeface="Trebuchet MS" pitchFamily="34" charset="0"/>
              </a:rPr>
              <a:t>avoid puncturing the can or cylinder. </a:t>
            </a:r>
            <a:br>
              <a:rPr lang="en-US" sz="1200" b="0" dirty="0" smtClean="0">
                <a:latin typeface="+mn-lt"/>
                <a:ea typeface="Trebuchet MS" pitchFamily="34" charset="0"/>
                <a:cs typeface="Trebuchet MS" pitchFamily="34" charset="0"/>
              </a:rPr>
            </a:br>
            <a:endParaRPr lang="en-US" sz="1200" b="0" dirty="0" smtClean="0">
              <a:latin typeface="+mn-lt"/>
              <a:ea typeface="Trebuchet MS" pitchFamily="34" charset="0"/>
              <a:cs typeface="Trebuchet MS" pitchFamily="34" charset="0"/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AE0269F-14AE-42D6-8561-8654D562CF48}" type="slidenum">
              <a:rPr lang="de-DE" smtClean="0">
                <a:latin typeface="Arial" charset="0"/>
              </a:rPr>
              <a:pPr>
                <a:defRPr/>
              </a:pPr>
              <a:t>8</a:t>
            </a:fld>
            <a:endParaRPr lang="de-DE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70000" y="727075"/>
            <a:ext cx="4783138" cy="35877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59300"/>
            <a:ext cx="5362575" cy="4322763"/>
          </a:xfrm>
          <a:noFill/>
        </p:spPr>
        <p:txBody>
          <a:bodyPr wrap="square" lIns="95676" tIns="47838" rIns="95676" bIns="4783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Narration:</a:t>
            </a:r>
          </a:p>
          <a:p>
            <a:pPr eaLnBrk="1" hangingPunct="1"/>
            <a:r>
              <a:rPr lang="en-US" sz="1200" dirty="0" smtClean="0"/>
              <a:t>When</a:t>
            </a:r>
            <a:r>
              <a:rPr lang="en-US" sz="1200" baseline="0" dirty="0" smtClean="0"/>
              <a:t> disposing of insulating foam sealant, </a:t>
            </a:r>
            <a:r>
              <a:rPr lang="en-US" sz="1200" b="0" baseline="0" dirty="0" smtClean="0"/>
              <a:t>e</a:t>
            </a:r>
            <a:r>
              <a:rPr lang="en-US" sz="1200" b="0" dirty="0" smtClean="0"/>
              <a:t>mpty cans may be disposed of as</a:t>
            </a:r>
            <a:r>
              <a:rPr lang="en-US" sz="1200" b="0" baseline="0" dirty="0" smtClean="0"/>
              <a:t> </a:t>
            </a:r>
            <a:r>
              <a:rPr lang="en-US" sz="1200" b="0" dirty="0" smtClean="0"/>
              <a:t>non-hazardous household waste. Follow the manufacturer’s instructions. </a:t>
            </a:r>
            <a:r>
              <a:rPr lang="en-US" sz="1200" b="0" baseline="0" dirty="0" smtClean="0"/>
              <a:t> </a:t>
            </a:r>
          </a:p>
          <a:p>
            <a:pPr indent="0" fontAlgn="auto">
              <a:spcBef>
                <a:spcPct val="0"/>
              </a:spcBef>
              <a:defRPr/>
            </a:pPr>
            <a:r>
              <a:rPr lang="en-US" sz="1200" b="0" dirty="0" smtClean="0"/>
              <a:t>For full or partially used cans, refer to the product label for disposal instructions.</a:t>
            </a:r>
          </a:p>
          <a:p>
            <a:pPr indent="0" fontAlgn="auto">
              <a:spcBef>
                <a:spcPct val="0"/>
              </a:spcBef>
              <a:defRPr/>
            </a:pPr>
            <a:r>
              <a:rPr lang="en-US" sz="1200" b="0" dirty="0" smtClean="0"/>
              <a:t>Follow all federal, state and local regulations.</a:t>
            </a:r>
          </a:p>
          <a:p>
            <a:pPr indent="0" fontAlgn="auto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1200" b="0" dirty="0" smtClean="0"/>
              <a:t>After initial use, a partially used can may be reused for a limited time</a:t>
            </a:r>
            <a:r>
              <a:rPr lang="en-US" sz="1200" b="0" baseline="0" dirty="0" smtClean="0"/>
              <a:t> </a:t>
            </a:r>
            <a:r>
              <a:rPr lang="en-US" sz="1200" b="0" dirty="0" smtClean="0"/>
              <a:t>if stored in cool and dry conditions.</a:t>
            </a:r>
            <a:r>
              <a:rPr lang="en-US" sz="1200" b="0" baseline="0" dirty="0" smtClean="0"/>
              <a:t> Follow the manufacturer’s instructions. </a:t>
            </a:r>
            <a:endParaRPr lang="en-US" sz="1200" b="0" dirty="0" smtClean="0"/>
          </a:p>
          <a:p>
            <a:pPr indent="0" fontAlgn="auto">
              <a:spcBef>
                <a:spcPct val="0"/>
              </a:spcBef>
              <a:buFont typeface="Arial" pitchFamily="34" charset="0"/>
              <a:buNone/>
              <a:defRPr/>
            </a:pPr>
            <a:endParaRPr lang="en-US" sz="1200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AE0269F-14AE-42D6-8561-8654D562CF48}" type="slidenum">
              <a:rPr lang="de-DE" smtClean="0">
                <a:latin typeface="Arial" charset="0"/>
              </a:rPr>
              <a:pPr>
                <a:defRPr/>
              </a:pPr>
              <a:t>9</a:t>
            </a:fld>
            <a:endParaRPr lang="de-DE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70000" y="727075"/>
            <a:ext cx="4783138" cy="35877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59300"/>
            <a:ext cx="5362575" cy="4322763"/>
          </a:xfrm>
          <a:noFill/>
        </p:spPr>
        <p:txBody>
          <a:bodyPr wrap="square" lIns="95676" tIns="47838" rIns="95676" bIns="4783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Narration:</a:t>
            </a:r>
          </a:p>
          <a:p>
            <a:pPr eaLnBrk="1" hangingPunct="1"/>
            <a:r>
              <a:rPr lang="en-US" sz="1200" dirty="0" smtClean="0"/>
              <a:t>When</a:t>
            </a:r>
            <a:r>
              <a:rPr lang="en-US" sz="1200" baseline="0" dirty="0" smtClean="0"/>
              <a:t> disposing of two-component low pressure kits or systems, be sure to follow all </a:t>
            </a:r>
            <a:r>
              <a:rPr lang="en-US" sz="1200" b="0" dirty="0" smtClean="0"/>
              <a:t>federal, state and local regulations.</a:t>
            </a:r>
          </a:p>
          <a:p>
            <a:pPr eaLnBrk="1" hangingPunct="1"/>
            <a:r>
              <a:rPr lang="en-US" sz="1200" b="0" dirty="0" smtClean="0"/>
              <a:t>Some manufactures of low</a:t>
            </a:r>
            <a:r>
              <a:rPr lang="en-US" sz="1200" b="0" baseline="0" dirty="0" smtClean="0"/>
              <a:t> pressure</a:t>
            </a:r>
            <a:r>
              <a:rPr lang="en-US" sz="1200" b="0" dirty="0" smtClean="0"/>
              <a:t> refillable systems may accept used cylinders</a:t>
            </a:r>
            <a:r>
              <a:rPr lang="en-US" sz="1200" b="0" baseline="0" dirty="0" smtClean="0"/>
              <a:t> and </a:t>
            </a:r>
            <a:r>
              <a:rPr lang="en-US" sz="1200" b="0" dirty="0" smtClean="0"/>
              <a:t>tanks for reuse. </a:t>
            </a:r>
          </a:p>
          <a:p>
            <a:pPr eaLnBrk="1" hangingPunct="1"/>
            <a:r>
              <a:rPr lang="en-US" sz="1200" b="0" dirty="0" smtClean="0"/>
              <a:t>You</a:t>
            </a:r>
            <a:r>
              <a:rPr lang="en-US" sz="1200" b="0" baseline="0" dirty="0" smtClean="0"/>
              <a:t> may want to c</a:t>
            </a:r>
            <a:r>
              <a:rPr lang="en-US" sz="1200" b="0" dirty="0" smtClean="0"/>
              <a:t>heck with your supplier to see if</a:t>
            </a:r>
            <a:r>
              <a:rPr lang="en-US" sz="1200" b="0" baseline="0" dirty="0" smtClean="0"/>
              <a:t> this is an option</a:t>
            </a:r>
            <a:r>
              <a:rPr lang="en-US" sz="1200" b="0" dirty="0" smtClean="0"/>
              <a:t>. </a:t>
            </a:r>
            <a:r>
              <a:rPr lang="en-US" sz="1200" b="0" dirty="0" smtClean="0">
                <a:solidFill>
                  <a:srgbClr val="093678"/>
                </a:solidFill>
              </a:rPr>
              <a:t>Foam trimmings can be disposed</a:t>
            </a:r>
            <a:r>
              <a:rPr lang="en-US" sz="1200" b="0" baseline="0" dirty="0" smtClean="0">
                <a:solidFill>
                  <a:srgbClr val="093678"/>
                </a:solidFill>
              </a:rPr>
              <a:t> of as non-hazardous household waste. </a:t>
            </a:r>
            <a:endParaRPr lang="en-US" sz="1200" b="1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4514"/>
          <a:stretch>
            <a:fillRect/>
          </a:stretch>
        </p:blipFill>
        <p:spPr bwMode="auto">
          <a:xfrm>
            <a:off x="0" y="-4763"/>
            <a:ext cx="9144000" cy="587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CPI_Vert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13303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990600"/>
            <a:ext cx="6781800" cy="1012825"/>
          </a:xfrm>
        </p:spPr>
        <p:txBody>
          <a:bodyPr/>
          <a:lstStyle>
            <a:lvl1pPr>
              <a:defRPr sz="3200" b="0">
                <a:solidFill>
                  <a:srgbClr val="09367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2209800"/>
            <a:ext cx="6400800" cy="838200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705600" y="36195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0" y="6381750"/>
            <a:ext cx="91440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3914775" y="2322513"/>
            <a:ext cx="4835525" cy="1587"/>
          </a:xfrm>
          <a:prstGeom prst="line">
            <a:avLst/>
          </a:prstGeom>
          <a:ln>
            <a:solidFill>
              <a:srgbClr val="E17D3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4" descr="LL-small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832350"/>
            <a:ext cx="4129088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15364" y="546101"/>
            <a:ext cx="4834936" cy="17145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rgbClr val="24366A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915364" y="2552700"/>
            <a:ext cx="4834936" cy="40513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5CF3F-1DA0-4DAE-A2D2-060F7CD99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093678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32009-8501-49E8-AFD2-2468323BB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L-smal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832350"/>
            <a:ext cx="4129088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U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 flipV="1">
            <a:off x="457200" y="1431925"/>
            <a:ext cx="8305800" cy="15875"/>
          </a:xfrm>
          <a:prstGeom prst="line">
            <a:avLst/>
          </a:prstGeom>
          <a:ln>
            <a:solidFill>
              <a:srgbClr val="E47D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PI_Vert.JP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13303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18112"/>
            <a:ext cx="7162800" cy="1143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buFont typeface="Arial"/>
              <a:buNone/>
              <a:defRPr sz="3600" b="1" i="0" u="none" kern="700" spc="-50">
                <a:solidFill>
                  <a:srgbClr val="24366A"/>
                </a:solidFill>
                <a:latin typeface="Trebuchet MS"/>
                <a:cs typeface="Trebuchet M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343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/>
                <a:cs typeface="Trebuchet MS"/>
              </a:defRPr>
            </a:lvl1pPr>
            <a:lvl2pPr algn="l">
              <a:buFont typeface="Arial"/>
              <a:buChar char="•"/>
              <a:defRPr sz="1600">
                <a:solidFill>
                  <a:srgbClr val="254061"/>
                </a:solidFill>
                <a:latin typeface="Trebuchet MS"/>
                <a:cs typeface="Trebuchet MS"/>
              </a:defRPr>
            </a:lvl2pPr>
            <a:lvl3pPr algn="l">
              <a:buFont typeface="Arial"/>
              <a:buChar char="•"/>
              <a:defRPr sz="1400">
                <a:solidFill>
                  <a:srgbClr val="254061"/>
                </a:solidFill>
                <a:latin typeface="Trebuchet MS"/>
                <a:cs typeface="Trebuchet MS"/>
              </a:defRPr>
            </a:lvl3pPr>
            <a:lvl4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4pPr>
            <a:lvl5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 rot="10800000" flipV="1">
            <a:off x="457200" y="1431925"/>
            <a:ext cx="8305800" cy="15875"/>
          </a:xfrm>
          <a:prstGeom prst="line">
            <a:avLst/>
          </a:prstGeom>
          <a:ln>
            <a:solidFill>
              <a:srgbClr val="E47D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18112"/>
            <a:ext cx="7162800" cy="1143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buFont typeface="Arial"/>
              <a:buNone/>
              <a:defRPr sz="3600" b="1" i="0" u="none" kern="700" spc="-50">
                <a:solidFill>
                  <a:srgbClr val="24366A"/>
                </a:solidFill>
                <a:latin typeface="Trebuchet MS"/>
                <a:cs typeface="Trebuchet M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343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/>
                <a:cs typeface="Trebuchet MS"/>
              </a:defRPr>
            </a:lvl1pPr>
            <a:lvl2pPr algn="l">
              <a:buFont typeface="Arial"/>
              <a:buChar char="•"/>
              <a:defRPr sz="1600">
                <a:solidFill>
                  <a:srgbClr val="254061"/>
                </a:solidFill>
                <a:latin typeface="Trebuchet MS"/>
                <a:cs typeface="Trebuchet MS"/>
              </a:defRPr>
            </a:lvl2pPr>
            <a:lvl3pPr algn="l">
              <a:buFont typeface="Arial"/>
              <a:buChar char="•"/>
              <a:defRPr sz="1400">
                <a:solidFill>
                  <a:srgbClr val="254061"/>
                </a:solidFill>
                <a:latin typeface="Trebuchet MS"/>
                <a:cs typeface="Trebuchet MS"/>
              </a:defRPr>
            </a:lvl3pPr>
            <a:lvl4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4pPr>
            <a:lvl5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10800000" flipV="1">
            <a:off x="457200" y="1431925"/>
            <a:ext cx="8305800" cy="15875"/>
          </a:xfrm>
          <a:prstGeom prst="line">
            <a:avLst/>
          </a:prstGeom>
          <a:ln>
            <a:solidFill>
              <a:srgbClr val="E47D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18112"/>
            <a:ext cx="7162800" cy="1143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buFont typeface="Arial"/>
              <a:buNone/>
              <a:defRPr sz="3600" b="1" i="0" u="none" kern="700" spc="-50">
                <a:solidFill>
                  <a:srgbClr val="24366A"/>
                </a:solidFill>
                <a:latin typeface="Trebuchet MS"/>
                <a:cs typeface="Trebuchet M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343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/>
                <a:cs typeface="Trebuchet MS"/>
              </a:defRPr>
            </a:lvl1pPr>
            <a:lvl2pPr algn="l">
              <a:buFont typeface="Arial"/>
              <a:buChar char="•"/>
              <a:defRPr sz="1600">
                <a:solidFill>
                  <a:srgbClr val="254061"/>
                </a:solidFill>
                <a:latin typeface="Trebuchet MS"/>
                <a:cs typeface="Trebuchet MS"/>
              </a:defRPr>
            </a:lvl2pPr>
            <a:lvl3pPr algn="l">
              <a:buFont typeface="Arial"/>
              <a:buChar char="•"/>
              <a:defRPr sz="1400">
                <a:solidFill>
                  <a:srgbClr val="254061"/>
                </a:solidFill>
                <a:latin typeface="Trebuchet MS"/>
                <a:cs typeface="Trebuchet MS"/>
              </a:defRPr>
            </a:lvl3pPr>
            <a:lvl4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4pPr>
            <a:lvl5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LL-small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832350"/>
            <a:ext cx="4129088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rot="16200000" flipH="1">
            <a:off x="1479550" y="3517900"/>
            <a:ext cx="4597400" cy="0"/>
          </a:xfrm>
          <a:prstGeom prst="line">
            <a:avLst/>
          </a:prstGeom>
          <a:ln>
            <a:solidFill>
              <a:srgbClr val="E47D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1290637"/>
            <a:ext cx="3244266" cy="4525962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rgbClr val="24366A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15364" y="1308100"/>
            <a:ext cx="4834936" cy="452596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_yellow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657600" cy="6858000"/>
          </a:xfrm>
          <a:prstGeom prst="rect">
            <a:avLst/>
          </a:prstGeom>
          <a:effectLst>
            <a:outerShdw blurRad="228600" dist="38100" dir="2700000">
              <a:srgbClr val="000000">
                <a:alpha val="43000"/>
              </a:srgbClr>
            </a:outerShdw>
          </a:effectLst>
        </p:spPr>
      </p:pic>
      <p:pic>
        <p:nvPicPr>
          <p:cNvPr id="5" name="Picture 3" descr="U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1290637"/>
            <a:ext cx="3037240" cy="2532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chemeClr val="bg1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915364" y="1308100"/>
            <a:ext cx="4834936" cy="452596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_yellow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657600" cy="6858000"/>
          </a:xfrm>
          <a:prstGeom prst="rect">
            <a:avLst/>
          </a:prstGeom>
          <a:effectLst>
            <a:outerShdw blurRad="228600" dist="38100" dir="2700000">
              <a:srgbClr val="000000">
                <a:alpha val="43000"/>
              </a:srgbClr>
            </a:outerShdw>
          </a:effectLst>
        </p:spPr>
      </p:pic>
      <p:pic>
        <p:nvPicPr>
          <p:cNvPr id="7" name="Picture 3" descr="U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290637"/>
            <a:ext cx="3037240" cy="2532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chemeClr val="bg1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15364" y="1308100"/>
            <a:ext cx="4834936" cy="452596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_yellow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657600" cy="6858000"/>
          </a:xfrm>
          <a:prstGeom prst="rect">
            <a:avLst/>
          </a:prstGeom>
          <a:effectLst>
            <a:outerShdw blurRad="228600" dist="38100" dir="2700000">
              <a:srgbClr val="000000">
                <a:alpha val="43000"/>
              </a:srgbClr>
            </a:outerShdw>
          </a:effectLst>
        </p:spPr>
      </p:pic>
      <p:pic>
        <p:nvPicPr>
          <p:cNvPr id="7" name="Picture 3" descr="U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290637"/>
            <a:ext cx="3037240" cy="2532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chemeClr val="bg1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15364" y="1308100"/>
            <a:ext cx="4834936" cy="452596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1075" b="13300"/>
          <a:stretch>
            <a:fillRect/>
          </a:stretch>
        </p:blipFill>
        <p:spPr bwMode="auto">
          <a:xfrm>
            <a:off x="0" y="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81000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pitchFamily="34" charset="0"/>
              </a:defRPr>
            </a:lvl1pPr>
          </a:lstStyle>
          <a:p>
            <a:pPr>
              <a:defRPr/>
            </a:pPr>
            <a:fld id="{E18EB460-E0DA-4283-901C-494AE2225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7" descr="CPI_Vert.JP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13303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5" r:id="rId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Hpalfrey\Desktop\CPI Logo.jpg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4600" y="6072188"/>
            <a:ext cx="2590800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36" r:id="rId9"/>
    <p:sldLayoutId id="2147483746" r:id="rId10"/>
  </p:sldLayoutIdLst>
  <p:timing>
    <p:tnLst>
      <p:par>
        <p:cTn id="1" dur="indefinite" restart="never" nodeType="tmRoot"/>
      </p:par>
    </p:tnLst>
  </p:timing>
  <p:txStyles>
    <p:titleStyle>
      <a:lvl1pPr algn="l" defTabSz="457200" rtl="0" fontAlgn="base">
        <a:spcBef>
          <a:spcPct val="0"/>
        </a:spcBef>
        <a:spcAft>
          <a:spcPct val="0"/>
        </a:spcAft>
        <a:defRPr sz="4000" b="1" kern="1200">
          <a:solidFill>
            <a:srgbClr val="25AAC3"/>
          </a:solidFill>
          <a:latin typeface="Trebuchet MS" pitchFamily="34" charset="0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.jpeg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L-small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4832943"/>
            <a:ext cx="4129106" cy="2025057"/>
          </a:xfrm>
          <a:prstGeom prst="rect">
            <a:avLst/>
          </a:prstGeom>
        </p:spPr>
      </p:pic>
      <p:pic>
        <p:nvPicPr>
          <p:cNvPr id="5" name="Picture 4" descr="UR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4995" y="0"/>
            <a:ext cx="4709006" cy="1930400"/>
          </a:xfrm>
          <a:prstGeom prst="rect">
            <a:avLst/>
          </a:prstGeom>
        </p:spPr>
      </p:pic>
      <p:grpSp>
        <p:nvGrpSpPr>
          <p:cNvPr id="2" name="Group 14"/>
          <p:cNvGrpSpPr/>
          <p:nvPr/>
        </p:nvGrpSpPr>
        <p:grpSpPr>
          <a:xfrm>
            <a:off x="1219200" y="2057400"/>
            <a:ext cx="7315200" cy="2781300"/>
            <a:chOff x="1297998" y="2057400"/>
            <a:chExt cx="7232072" cy="2781300"/>
          </a:xfrm>
        </p:grpSpPr>
        <p:sp>
          <p:nvSpPr>
            <p:cNvPr id="6" name="Title 1"/>
            <p:cNvSpPr txBox="1">
              <a:spLocks/>
            </p:cNvSpPr>
            <p:nvPr/>
          </p:nvSpPr>
          <p:spPr>
            <a:xfrm>
              <a:off x="1297998" y="2057400"/>
              <a:ext cx="7232072" cy="2781300"/>
            </a:xfrm>
            <a:prstGeom prst="rect">
              <a:avLst/>
            </a:prstGeom>
          </p:spPr>
          <p:txBody>
            <a:bodyPr anchor="ctr" anchorCtr="0">
              <a:noAutofit/>
            </a:bodyPr>
            <a:lstStyle>
              <a:lvl1pPr algn="l">
                <a:lnSpc>
                  <a:spcPct val="80000"/>
                </a:lnSpc>
                <a:buFont typeface="Arial"/>
                <a:buNone/>
                <a:defRPr sz="3600" b="1" i="0" u="none" kern="700" spc="-50">
                  <a:solidFill>
                    <a:srgbClr val="24366A"/>
                  </a:solidFill>
                  <a:latin typeface="Trebuchet MS"/>
                  <a:cs typeface="Trebuchet MS"/>
                </a:defRPr>
              </a:lvl1pPr>
            </a:lstStyle>
            <a:p>
              <a:pPr defTabSz="457200" fontAlgn="auto">
                <a:spcAft>
                  <a:spcPts val="0"/>
                </a:spcAft>
                <a:defRPr/>
              </a:pPr>
              <a:endParaRPr lang="en-US" dirty="0" smtClean="0"/>
            </a:p>
            <a:p>
              <a:pPr defTabSz="457200" fontAlgn="auto">
                <a:spcAft>
                  <a:spcPts val="0"/>
                </a:spcAft>
                <a:defRPr/>
              </a:pPr>
              <a:endParaRPr lang="en-US" dirty="0" smtClean="0"/>
            </a:p>
            <a:p>
              <a:pPr defTabSz="457200" fontAlgn="auto">
                <a:spcAft>
                  <a:spcPts val="0"/>
                </a:spcAft>
                <a:defRPr/>
              </a:pPr>
              <a:endParaRPr lang="en-US" dirty="0" smtClean="0"/>
            </a:p>
            <a:p>
              <a:pPr defTabSz="457200" fontAlgn="auto">
                <a:spcAft>
                  <a:spcPts val="0"/>
                </a:spcAft>
                <a:defRPr/>
              </a:pPr>
              <a:r>
                <a:rPr lang="en-US" sz="3200" dirty="0" smtClean="0">
                  <a:solidFill>
                    <a:srgbClr val="093678"/>
                  </a:solidFill>
                </a:rPr>
                <a:t>Unit 13:</a:t>
              </a:r>
            </a:p>
            <a:p>
              <a:pPr defTabSz="457200" fontAlgn="auto">
                <a:spcAft>
                  <a:spcPts val="0"/>
                </a:spcAft>
                <a:defRPr/>
              </a:pPr>
              <a:endParaRPr lang="en-US" sz="3200" dirty="0" smtClean="0">
                <a:solidFill>
                  <a:srgbClr val="093678"/>
                </a:solidFill>
              </a:endParaRPr>
            </a:p>
            <a:p>
              <a:pPr defTabSz="457200" fontAlgn="auto">
                <a:spcAft>
                  <a:spcPts val="0"/>
                </a:spcAft>
                <a:defRPr/>
              </a:pPr>
              <a:r>
                <a:rPr lang="en-US" sz="3200" dirty="0" smtClean="0">
                  <a:solidFill>
                    <a:srgbClr val="093678"/>
                  </a:solidFill>
                </a:rPr>
                <a:t>Handling, Storage and Disposal </a:t>
              </a:r>
            </a:p>
            <a:p>
              <a:pPr defTabSz="457200" fontAlgn="auto">
                <a:spcAft>
                  <a:spcPts val="0"/>
                </a:spcAft>
                <a:defRPr/>
              </a:pPr>
              <a:r>
                <a:rPr lang="en-US" sz="3200" dirty="0" smtClean="0">
                  <a:solidFill>
                    <a:srgbClr val="093678"/>
                  </a:solidFill>
                </a:rPr>
                <a:t>of Low Pressure SPF Products</a:t>
              </a:r>
            </a:p>
            <a:p>
              <a:pPr defTabSz="457200" fontAlgn="auto">
                <a:spcAft>
                  <a:spcPts val="0"/>
                </a:spcAft>
                <a:defRPr/>
              </a:pPr>
              <a:endParaRPr lang="en-US" dirty="0" smtClean="0"/>
            </a:p>
            <a:p>
              <a:pPr defTabSz="457200" fontAlgn="auto">
                <a:spcAft>
                  <a:spcPts val="0"/>
                </a:spcAft>
                <a:defRPr/>
              </a:pPr>
              <a:endParaRPr lang="en-US" sz="3200" dirty="0" smtClean="0">
                <a:solidFill>
                  <a:srgbClr val="093678"/>
                </a:solidFill>
              </a:endParaRPr>
            </a:p>
            <a:p>
              <a:pPr defTabSz="457200" fontAlgn="auto">
                <a:spcAft>
                  <a:spcPts val="0"/>
                </a:spcAft>
                <a:defRPr/>
              </a:pPr>
              <a:endParaRPr lang="en-US" sz="3200" dirty="0" smtClean="0">
                <a:solidFill>
                  <a:srgbClr val="093678"/>
                </a:solidFill>
              </a:endParaRPr>
            </a:p>
            <a:p>
              <a:pPr defTabSz="457200" fontAlgn="auto">
                <a:spcAft>
                  <a:spcPts val="0"/>
                </a:spcAft>
                <a:defRPr/>
              </a:pPr>
              <a:r>
                <a:rPr lang="en-US" sz="3200" dirty="0" smtClean="0"/>
                <a:t> </a:t>
              </a:r>
            </a:p>
            <a:p>
              <a:pPr lvl="0" defTabSz="457200" fontAlgn="auto">
                <a:spcAft>
                  <a:spcPts val="0"/>
                </a:spcAft>
                <a:defRPr/>
              </a:pPr>
              <a:endParaRPr lang="en-US" sz="3200" dirty="0" smtClean="0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549400" y="2081212"/>
              <a:ext cx="5829300" cy="1588"/>
            </a:xfrm>
            <a:prstGeom prst="line">
              <a:avLst/>
            </a:prstGeom>
            <a:ln>
              <a:solidFill>
                <a:srgbClr val="E47D3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549400" y="4686300"/>
              <a:ext cx="5829300" cy="1588"/>
            </a:xfrm>
            <a:prstGeom prst="line">
              <a:avLst/>
            </a:prstGeom>
            <a:ln>
              <a:solidFill>
                <a:srgbClr val="E47D3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Hpalfrey\Desktop\CPI Logo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4600" y="6071784"/>
            <a:ext cx="2590800" cy="56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Daniel\Desktop\LP Training Slide Development\ideas for LP image for units\205Generic kit sketch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86600" y="2667000"/>
            <a:ext cx="1514856" cy="1533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Unit 13 Summary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343400"/>
          </a:xfrm>
        </p:spPr>
        <p:txBody>
          <a:bodyPr/>
          <a:lstStyle/>
          <a:p>
            <a:pPr indent="0" defTabSz="966788" fontAlgn="auto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sz="2800" b="0" dirty="0" smtClean="0"/>
              <a:t>In this unit, you learned about:</a:t>
            </a:r>
          </a:p>
          <a:p>
            <a:pPr marL="457200" indent="-457200" defTabSz="966788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b="0" dirty="0"/>
              <a:t>L</a:t>
            </a:r>
            <a:r>
              <a:rPr lang="en-US" sz="2800" b="0" dirty="0" smtClean="0"/>
              <a:t>ow pressure SPF product handling, storage and disposal.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599" tIns="45048" rIns="91599" bIns="45048">
            <a:normAutofit/>
          </a:bodyPr>
          <a:lstStyle/>
          <a:p>
            <a:pPr defTabSz="966788" fontAlgn="auto">
              <a:spcAft>
                <a:spcPts val="0"/>
              </a:spcAft>
              <a:defRPr/>
            </a:pPr>
            <a:r>
              <a:rPr lang="en-US" sz="3200" dirty="0" smtClean="0"/>
              <a:t>Unit 13 Review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838200" y="1600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13: Q1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indent="0">
              <a:spcAft>
                <a:spcPct val="0"/>
              </a:spcAft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The following is </a:t>
            </a:r>
            <a:r>
              <a:rPr lang="en-US" sz="2000" u="sng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true 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regarding low pressure SPF canister/cylinder storage </a:t>
            </a:r>
            <a:r>
              <a:rPr lang="en-US" sz="2000" u="sng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except: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Store at temperatures consistent with manufacturer’s instructions.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Store insulating foam sealant cans or low pressure SPF kits in an upright position.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Avoid puncturing the can or cylinder.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The cans/cylinders are non-pressurized so there is no risk of explosion.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endParaRPr lang="en-US" sz="20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13: Q1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indent="0">
              <a:spcAft>
                <a:spcPct val="0"/>
              </a:spcAft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The following is </a:t>
            </a:r>
            <a:r>
              <a:rPr lang="en-US" sz="2000" u="sng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true 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regarding low pressure SPF can/cylinder storage </a:t>
            </a:r>
            <a:r>
              <a:rPr lang="en-US" sz="2000" u="sng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except: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Store at temperatures consistent with manufacturer’s instructions.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Store insulating foam sealant cans or low pressure SPF kits in an upright position.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Avoid puncturing the can or cylinder.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rgbClr val="00B05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The cans/cylinders are non-pressurized so there is no risk of explosion.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endParaRPr lang="en-US" sz="20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13: Q2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indent="0">
              <a:spcAft>
                <a:spcPct val="0"/>
              </a:spcAft>
            </a:pPr>
            <a:r>
              <a:rPr lang="en-US" sz="20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___________ may be disposed of as non-hazardous household waste in accordance with federal, state and local regulations.*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55 gallon drums used for high pressure SPF chemical storage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Empty insulating foam sealant cans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Partially used two-component low pressure SPF cylinders/tanks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All of the above </a:t>
            </a:r>
          </a:p>
          <a:p>
            <a:pPr marL="457200" indent="-457200">
              <a:spcAft>
                <a:spcPct val="0"/>
              </a:spcAft>
            </a:pPr>
            <a:endParaRPr lang="en-US" sz="20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5867400"/>
            <a:ext cx="4245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     * Disposal regulations are subject to change.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13: Q2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indent="0">
              <a:spcAft>
                <a:spcPct val="0"/>
              </a:spcAft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___________ may be disposed of as non-hazardous household waste in accordance with federal, state and local regulations.*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55 gallon drums used for high pressure SPF chemical storage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rgbClr val="00B05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Empty insulating foam sealant cans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Partially used two-component low pressure SPF cylinders/tanks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All of the above </a:t>
            </a:r>
          </a:p>
          <a:p>
            <a:pPr marL="457200" indent="-457200">
              <a:spcAft>
                <a:spcPct val="0"/>
              </a:spcAft>
            </a:pPr>
            <a:endParaRPr lang="en-US" sz="20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5867400"/>
            <a:ext cx="46730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     * Disposal regulations are subject to change. </a:t>
            </a:r>
            <a:endParaRPr lang="en-US" sz="16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162800" cy="5991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13: Q3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spcBef>
                <a:spcPts val="0"/>
              </a:spcBef>
              <a:buFont typeface="Arial"/>
              <a:buNone/>
              <a:defRPr/>
            </a:pPr>
            <a:r>
              <a:rPr lang="en-US" sz="2000" dirty="0"/>
              <a:t>Do not abandon or leave behind </a:t>
            </a:r>
            <a:r>
              <a:rPr lang="en-US" sz="2000" dirty="0" smtClean="0"/>
              <a:t>cylinders or tanks of </a:t>
            </a:r>
            <a:r>
              <a:rPr lang="en-US" sz="2000" dirty="0"/>
              <a:t>unreacted </a:t>
            </a:r>
            <a:r>
              <a:rPr lang="en-US" sz="2000" dirty="0" smtClean="0"/>
              <a:t>chemicals from a low pressure kit or system.  Dispose </a:t>
            </a:r>
            <a:r>
              <a:rPr lang="en-US" sz="2000" dirty="0"/>
              <a:t>of waste chemicals in accordance with </a:t>
            </a:r>
            <a:r>
              <a:rPr lang="en-US" sz="2000" dirty="0" smtClean="0"/>
              <a:t>_____ regulations.*</a:t>
            </a:r>
            <a:endParaRPr lang="en-US" sz="2000" dirty="0"/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/>
              <a:t>f</a:t>
            </a:r>
            <a:r>
              <a:rPr lang="en-US" sz="2000" dirty="0" smtClean="0"/>
              <a:t>ederal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/>
              <a:t>s</a:t>
            </a:r>
            <a:r>
              <a:rPr lang="en-US" sz="2000" dirty="0" smtClean="0"/>
              <a:t>tate</a:t>
            </a:r>
            <a:endParaRPr lang="en-US" sz="2000" dirty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/>
              <a:t>l</a:t>
            </a:r>
            <a:r>
              <a:rPr lang="en-US" sz="2000" dirty="0" smtClean="0"/>
              <a:t>ocal</a:t>
            </a:r>
            <a:endParaRPr lang="en-US" sz="2000" dirty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all of the above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943600"/>
            <a:ext cx="46730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     * Disposal regulations are subject to change. </a:t>
            </a:r>
            <a:endParaRPr lang="en-US" sz="16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162800" cy="5991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13: Q3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spcBef>
                <a:spcPts val="0"/>
              </a:spcBef>
              <a:buFont typeface="Arial"/>
              <a:buNone/>
              <a:defRPr/>
            </a:pPr>
            <a:r>
              <a:rPr lang="en-US" sz="2000" dirty="0"/>
              <a:t>Do not abandon or leave behind </a:t>
            </a:r>
            <a:r>
              <a:rPr lang="en-US" sz="2000" dirty="0" smtClean="0"/>
              <a:t>cylinders or tanks of </a:t>
            </a:r>
            <a:r>
              <a:rPr lang="en-US" sz="2000" dirty="0"/>
              <a:t>unreacted </a:t>
            </a:r>
            <a:r>
              <a:rPr lang="en-US" sz="2000" dirty="0" smtClean="0"/>
              <a:t>chemicals from a low pressure kit or system.  Dispose </a:t>
            </a:r>
            <a:r>
              <a:rPr lang="en-US" sz="2000" dirty="0"/>
              <a:t>of waste chemicals in accordance with </a:t>
            </a:r>
            <a:r>
              <a:rPr lang="en-US" sz="2000" dirty="0" smtClean="0"/>
              <a:t>_____ regulations.*</a:t>
            </a:r>
            <a:endParaRPr lang="en-US" sz="2000" dirty="0"/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f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ederal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tate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ocal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all of the above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943600"/>
            <a:ext cx="46730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     * Disposal regulations are subject to change. </a:t>
            </a:r>
            <a:endParaRPr lang="en-US" sz="16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599" tIns="45048" rIns="91599" bIns="45048">
            <a:normAutofit/>
          </a:bodyPr>
          <a:lstStyle/>
          <a:p>
            <a:pPr defTabSz="966788"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093678"/>
                </a:solidFill>
              </a:rPr>
              <a:t>Unit 13 Completed</a:t>
            </a:r>
          </a:p>
        </p:txBody>
      </p:sp>
      <p:sp>
        <p:nvSpPr>
          <p:cNvPr id="31747" name="TextBox 5"/>
          <p:cNvSpPr txBox="1">
            <a:spLocks noChangeArrowheads="1"/>
          </p:cNvSpPr>
          <p:nvPr/>
        </p:nvSpPr>
        <p:spPr bwMode="auto">
          <a:xfrm>
            <a:off x="4953000" y="3810000"/>
            <a:ext cx="38306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93678"/>
                </a:solidFill>
                <a:latin typeface="Trebuchet MS" pitchFamily="34" charset="0"/>
              </a:rPr>
              <a:t>Continue to Unit 14</a:t>
            </a:r>
            <a:endParaRPr lang="en-US" sz="2400" dirty="0">
              <a:solidFill>
                <a:srgbClr val="093678"/>
              </a:solidFill>
              <a:latin typeface="Trebuchet MS" pitchFamily="34" charset="0"/>
            </a:endParaRPr>
          </a:p>
        </p:txBody>
      </p:sp>
      <p:sp>
        <p:nvSpPr>
          <p:cNvPr id="31749" name="TextBox 5"/>
          <p:cNvSpPr txBox="1">
            <a:spLocks noChangeArrowheads="1"/>
          </p:cNvSpPr>
          <p:nvPr/>
        </p:nvSpPr>
        <p:spPr bwMode="auto">
          <a:xfrm>
            <a:off x="4948238" y="4572000"/>
            <a:ext cx="38306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buFont typeface="Wingdings" pitchFamily="2" charset="2"/>
              <a:buChar char="Ø"/>
            </a:pPr>
            <a:r>
              <a:rPr lang="en-US" sz="2400" dirty="0">
                <a:solidFill>
                  <a:srgbClr val="093678"/>
                </a:solidFill>
                <a:latin typeface="Trebuchet MS" pitchFamily="34" charset="0"/>
              </a:rPr>
              <a:t>Return to Main Menu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112"/>
            <a:ext cx="8686800" cy="11430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rgbClr val="093678"/>
                </a:solidFill>
              </a:rPr>
              <a:t>Grant Provided by the Occupational Safety and Health Administration (OSHA), U.S. Department of Labor (DOL)</a:t>
            </a:r>
            <a:endParaRPr lang="en-US" sz="2600" dirty="0">
              <a:solidFill>
                <a:srgbClr val="09367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7975600" cy="4343400"/>
          </a:xfrm>
        </p:spPr>
        <p:txBody>
          <a:bodyPr/>
          <a:lstStyle/>
          <a:p>
            <a:endParaRPr lang="en-US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  <a:p>
            <a:r>
              <a:rPr lang="en-US" dirty="0" smtClean="0">
                <a:solidFill>
                  <a:srgbClr val="093678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This material produced under grant SH-22308-SH1 from the Occupational Safety and Health Administration (OSHA), U.S. Department of Labor. </a:t>
            </a:r>
          </a:p>
          <a:p>
            <a:r>
              <a:rPr lang="en-US" dirty="0" smtClean="0">
                <a:solidFill>
                  <a:srgbClr val="093678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It does not necessarily reflect the views or policies of the U.S. Department of Labor, nor does mention of trade names, commercial products, or organizations imply endorsement by the U.S. Government.</a:t>
            </a:r>
          </a:p>
        </p:txBody>
      </p:sp>
      <p:pic>
        <p:nvPicPr>
          <p:cNvPr id="2050" name="Picture 2" descr="C:\Users\Hpalfrey\Desktop\CPI Logo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19837" y="6120193"/>
            <a:ext cx="2600325" cy="57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59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4"/>
          <p:cNvSpPr txBox="1">
            <a:spLocks noChangeArrowheads="1"/>
          </p:cNvSpPr>
          <p:nvPr/>
        </p:nvSpPr>
        <p:spPr bwMode="auto">
          <a:xfrm>
            <a:off x="762000" y="1981200"/>
            <a:ext cx="7239000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800" dirty="0">
                <a:solidFill>
                  <a:srgbClr val="093678"/>
                </a:solidFill>
                <a:latin typeface="Trebuchet MS" pitchFamily="34" charset="0"/>
                <a:cs typeface="+mn-cs"/>
              </a:rPr>
              <a:t>In this </a:t>
            </a:r>
            <a:r>
              <a:rPr lang="en-US" sz="2800" dirty="0" smtClean="0">
                <a:solidFill>
                  <a:srgbClr val="093678"/>
                </a:solidFill>
                <a:latin typeface="Trebuchet MS" pitchFamily="34" charset="0"/>
                <a:cs typeface="+mn-cs"/>
              </a:rPr>
              <a:t>unit, </a:t>
            </a:r>
            <a:r>
              <a:rPr lang="en-US" sz="2800" dirty="0">
                <a:solidFill>
                  <a:srgbClr val="093678"/>
                </a:solidFill>
                <a:latin typeface="Trebuchet MS" pitchFamily="34" charset="0"/>
                <a:cs typeface="+mn-cs"/>
              </a:rPr>
              <a:t>you will learn about</a:t>
            </a:r>
            <a:r>
              <a:rPr lang="en-US" sz="2800" dirty="0" smtClean="0">
                <a:solidFill>
                  <a:srgbClr val="093678"/>
                </a:solidFill>
                <a:latin typeface="Trebuchet MS" pitchFamily="34" charset="0"/>
                <a:cs typeface="+mn-cs"/>
              </a:rPr>
              <a:t>:</a:t>
            </a:r>
          </a:p>
          <a:p>
            <a:pPr eaLnBrk="0" hangingPunct="0">
              <a:spcBef>
                <a:spcPts val="600"/>
              </a:spcBef>
              <a:defRPr/>
            </a:pPr>
            <a:endParaRPr lang="en-US" sz="2800" dirty="0">
              <a:solidFill>
                <a:srgbClr val="093678"/>
              </a:solidFill>
              <a:latin typeface="Trebuchet MS" pitchFamily="34" charset="0"/>
              <a:cs typeface="+mn-cs"/>
            </a:endParaRPr>
          </a:p>
          <a:p>
            <a:pPr marL="457200" indent="-4572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93678"/>
                </a:solidFill>
                <a:latin typeface="Trebuchet MS" pitchFamily="34" charset="0"/>
                <a:cs typeface="+mn-cs"/>
              </a:rPr>
              <a:t>L</a:t>
            </a:r>
            <a:r>
              <a:rPr lang="en-US" sz="2800" dirty="0" smtClean="0">
                <a:solidFill>
                  <a:srgbClr val="093678"/>
                </a:solidFill>
                <a:latin typeface="Trebuchet MS" pitchFamily="34" charset="0"/>
                <a:cs typeface="+mn-cs"/>
              </a:rPr>
              <a:t>ow pressure SPF product handling, storage and disposal. </a:t>
            </a:r>
            <a:endParaRPr lang="en-US" sz="2800" dirty="0">
              <a:solidFill>
                <a:srgbClr val="093678"/>
              </a:solidFill>
              <a:latin typeface="Trebuchet MS" pitchFamily="34" charset="0"/>
              <a:cs typeface="+mn-cs"/>
            </a:endParaRPr>
          </a:p>
          <a:p>
            <a:pPr algn="ctr" eaLnBrk="0" hangingPunct="0">
              <a:defRPr/>
            </a:pPr>
            <a:endParaRPr lang="en-US" sz="2400" dirty="0">
              <a:latin typeface="Trebuchet MS" pitchFamily="34" charset="0"/>
              <a:cs typeface="+mn-cs"/>
            </a:endParaRPr>
          </a:p>
        </p:txBody>
      </p:sp>
      <p:sp>
        <p:nvSpPr>
          <p:cNvPr id="7171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93678"/>
                </a:solidFill>
              </a:rPr>
              <a:t>Welcome to Unit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66" tIns="46034" rIns="92066" bIns="46034"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>
                <a:solidFill>
                  <a:srgbClr val="093678"/>
                </a:solidFill>
              </a:rPr>
              <a:t>Before You Start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1"/>
            <a:ext cx="5867400" cy="4343400"/>
          </a:xfrm>
        </p:spPr>
        <p:txBody>
          <a:bodyPr lIns="92066" tIns="46034" rIns="92066" bIns="46034"/>
          <a:lstStyle/>
          <a:p>
            <a:pPr indent="0" fontAlgn="auto">
              <a:spcBef>
                <a:spcPts val="600"/>
              </a:spcBef>
              <a:spcAft>
                <a:spcPts val="600"/>
              </a:spcAft>
              <a:buFont typeface="Arial"/>
              <a:buNone/>
              <a:defRPr/>
            </a:pPr>
            <a:r>
              <a:rPr lang="en-US" sz="2800" b="0" dirty="0" smtClean="0">
                <a:solidFill>
                  <a:srgbClr val="093678"/>
                </a:solidFill>
              </a:rPr>
              <a:t>Before you start work, become familiar with:</a:t>
            </a:r>
          </a:p>
          <a:p>
            <a:pPr marL="457200" indent="-457200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b="0" dirty="0" smtClean="0">
                <a:solidFill>
                  <a:srgbClr val="093678"/>
                </a:solidFill>
              </a:rPr>
              <a:t>Safety Data Sheet (SDS) for each chemical used</a:t>
            </a:r>
          </a:p>
          <a:p>
            <a:pPr marL="457200" indent="-457200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b="0" dirty="0" smtClean="0">
                <a:solidFill>
                  <a:srgbClr val="093678"/>
                </a:solidFill>
              </a:rPr>
              <a:t>SPF kit/system operation manual and product labels</a:t>
            </a:r>
          </a:p>
          <a:p>
            <a:pPr marL="457200" indent="-457200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b="0" dirty="0" smtClean="0">
                <a:solidFill>
                  <a:srgbClr val="093678"/>
                </a:solidFill>
              </a:rPr>
              <a:t>Worksite procedures</a:t>
            </a:r>
          </a:p>
        </p:txBody>
      </p:sp>
      <p:pic>
        <p:nvPicPr>
          <p:cNvPr id="15365" name="Picture 3" descr="Image 018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3352800"/>
            <a:ext cx="2133600" cy="208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66" tIns="46034" rIns="92066" bIns="46034"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>
                <a:solidFill>
                  <a:srgbClr val="093678"/>
                </a:solidFill>
              </a:rPr>
              <a:t>Handling Considerations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1"/>
            <a:ext cx="8305800" cy="4343400"/>
          </a:xfrm>
        </p:spPr>
        <p:txBody>
          <a:bodyPr lIns="92066" tIns="46034" rIns="92066" bIns="46034">
            <a:normAutofit/>
          </a:bodyPr>
          <a:lstStyle/>
          <a:p>
            <a:pPr indent="0" fontAlgn="auto">
              <a:spcBef>
                <a:spcPts val="600"/>
              </a:spcBef>
              <a:spcAft>
                <a:spcPts val="600"/>
              </a:spcAft>
              <a:buFont typeface="Arial"/>
              <a:buNone/>
              <a:defRPr/>
            </a:pPr>
            <a:r>
              <a:rPr lang="en-US" sz="2400" b="0" dirty="0" smtClean="0">
                <a:solidFill>
                  <a:schemeClr val="tx2"/>
                </a:solidFill>
              </a:rPr>
              <a:t>When using or handling insulating foam sealants or low pressure SPF kits/systems: </a:t>
            </a:r>
          </a:p>
          <a:p>
            <a:pPr marL="342900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b="0" dirty="0">
                <a:solidFill>
                  <a:schemeClr val="tx2"/>
                </a:solidFill>
              </a:rPr>
              <a:t>W</a:t>
            </a:r>
            <a:r>
              <a:rPr lang="en-US" sz="2400" b="0" dirty="0" smtClean="0">
                <a:solidFill>
                  <a:schemeClr val="tx2"/>
                </a:solidFill>
              </a:rPr>
              <a:t>ear proper personal protective equipment</a:t>
            </a:r>
            <a:r>
              <a:rPr lang="en-US" sz="2400" b="0" i="1" dirty="0" smtClean="0">
                <a:solidFill>
                  <a:schemeClr val="tx2"/>
                </a:solidFill>
              </a:rPr>
              <a:t>                </a:t>
            </a:r>
            <a:r>
              <a:rPr lang="en-US" sz="2000" b="0" i="1" dirty="0" smtClean="0">
                <a:solidFill>
                  <a:schemeClr val="tx2"/>
                </a:solidFill>
              </a:rPr>
              <a:t>(See Units 1 and 9)</a:t>
            </a:r>
          </a:p>
          <a:p>
            <a:pPr marL="342900" lvl="1" indent="-3429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If moving heavy SPF refillable system tanks or drums, handling equipment can help prevent injuries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lum bright="1000" contrast="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0" y="4343400"/>
            <a:ext cx="1887923" cy="212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66" tIns="46034" rIns="92066" bIns="46034"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Spill Containment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2066" tIns="46034" rIns="92066" bIns="46034" numCol="1" anchorCtr="0" compatLnSpc="1">
            <a:prstTxWarp prst="textNoShape">
              <a:avLst/>
            </a:prstTxWarp>
          </a:bodyPr>
          <a:lstStyle/>
          <a:p>
            <a:pPr indent="0">
              <a:spcBef>
                <a:spcPct val="0"/>
              </a:spcBef>
              <a:spcAft>
                <a:spcPct val="0"/>
              </a:spcAft>
            </a:pPr>
            <a:r>
              <a:rPr lang="en-US" sz="2800" b="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Keep spill containment and clean up materials handy at the job site.</a:t>
            </a:r>
          </a:p>
        </p:txBody>
      </p:sp>
      <p:pic>
        <p:nvPicPr>
          <p:cNvPr id="19460" name="Picture 4" descr="Image 020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0400" y="2590800"/>
            <a:ext cx="3428999" cy="346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66" tIns="46034" rIns="92066" bIns="46034"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Canister/Cylinder Storage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676401"/>
            <a:ext cx="7086600" cy="4343400"/>
          </a:xfrm>
          <a:noFill/>
          <a:ln>
            <a:miter lim="800000"/>
            <a:headEnd/>
            <a:tailEnd/>
          </a:ln>
        </p:spPr>
        <p:txBody>
          <a:bodyPr vert="horz" wrap="square" lIns="92066" tIns="46034" rIns="92066" bIns="46034" numCol="1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indent="0">
              <a:spcBef>
                <a:spcPct val="0"/>
              </a:spcBef>
              <a:spcAft>
                <a:spcPct val="0"/>
              </a:spcAft>
            </a:pPr>
            <a:r>
              <a:rPr lang="en-US" sz="2400" b="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Ingredients are pressurized so….  </a:t>
            </a:r>
          </a:p>
          <a:p>
            <a:pPr marL="34290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400" b="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  <a:p>
            <a:pPr marL="34290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b="0" dirty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S</a:t>
            </a:r>
            <a:r>
              <a:rPr lang="en-US" sz="2400" b="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tore full or partially used insulating foam sealant cans or SPF kits/systems upright and at temperatures consistent with manufacturer’s instructions. </a:t>
            </a:r>
          </a:p>
          <a:p>
            <a:pPr marL="34290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400" b="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  <a:p>
            <a:pPr marL="34290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b="0" dirty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A</a:t>
            </a:r>
            <a:r>
              <a:rPr lang="en-US" sz="2400" b="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void exposure to open flame or extreme temperatures </a:t>
            </a:r>
            <a:r>
              <a:rPr lang="en-US" sz="2400" b="0" i="1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(avoid freezing or hot temperatures)</a:t>
            </a:r>
            <a:r>
              <a:rPr lang="en-US" sz="2400" b="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. For example, high heat can cause a can/cylinder explosion due to pressure build-up. </a:t>
            </a:r>
          </a:p>
          <a:p>
            <a:pPr marL="34290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400" b="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  <a:p>
            <a:pPr marL="34290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b="0" dirty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A</a:t>
            </a:r>
            <a:r>
              <a:rPr lang="en-US" sz="2400" b="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void puncturing the can or cylinder. </a:t>
            </a:r>
          </a:p>
        </p:txBody>
      </p:sp>
      <p:pic>
        <p:nvPicPr>
          <p:cNvPr id="1026" name="Picture 2" descr="BREAK-UNDER (3)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1200" y="4876800"/>
            <a:ext cx="1108472" cy="1202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8112"/>
            <a:ext cx="7162800" cy="1143000"/>
          </a:xfrm>
        </p:spPr>
        <p:txBody>
          <a:bodyPr lIns="92066" tIns="46034" rIns="92066" bIns="46034"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Insulating Foam Sealant - Disposal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1"/>
            <a:ext cx="6400800" cy="5181599"/>
          </a:xfrm>
        </p:spPr>
        <p:txBody>
          <a:bodyPr lIns="92066" tIns="46034" rIns="92066" bIns="46034">
            <a:normAutofit/>
          </a:bodyPr>
          <a:lstStyle/>
          <a:p>
            <a:pPr marL="342900" fontAlgn="auto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200" b="0" dirty="0" smtClean="0"/>
              <a:t>Empty cans may be disposed of as </a:t>
            </a:r>
          </a:p>
          <a:p>
            <a:pPr indent="0" fontAlgn="auto">
              <a:spcBef>
                <a:spcPct val="0"/>
              </a:spcBef>
              <a:defRPr/>
            </a:pPr>
            <a:r>
              <a:rPr lang="en-US" sz="2200" b="0" dirty="0" smtClean="0"/>
              <a:t>    non-hazardous household waste. </a:t>
            </a:r>
          </a:p>
          <a:p>
            <a:pPr indent="0" fontAlgn="auto">
              <a:spcBef>
                <a:spcPct val="0"/>
              </a:spcBef>
              <a:defRPr/>
            </a:pPr>
            <a:r>
              <a:rPr lang="en-US" sz="2200" b="0" dirty="0" smtClean="0"/>
              <a:t>    Follow manufacturer’s instructions. </a:t>
            </a:r>
          </a:p>
          <a:p>
            <a:pPr indent="0" fontAlgn="auto">
              <a:spcBef>
                <a:spcPct val="0"/>
              </a:spcBef>
              <a:defRPr/>
            </a:pPr>
            <a:endParaRPr lang="en-US" sz="2200" b="0" dirty="0" smtClean="0"/>
          </a:p>
          <a:p>
            <a:pPr marL="342900" fontAlgn="auto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200" b="0" dirty="0" smtClean="0"/>
              <a:t>For full or partially used cans, refer to the product label for disposal instructions.</a:t>
            </a:r>
          </a:p>
          <a:p>
            <a:pPr marL="342900" fontAlgn="auto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2200" b="0" dirty="0" smtClean="0"/>
          </a:p>
          <a:p>
            <a:pPr marL="342900" fontAlgn="auto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200" b="0" dirty="0" smtClean="0"/>
              <a:t>Follow all federal, state and local regulations.</a:t>
            </a:r>
          </a:p>
          <a:p>
            <a:pPr marL="342900" fontAlgn="auto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2200" b="0" dirty="0" smtClean="0"/>
          </a:p>
          <a:p>
            <a:pPr marL="342900" fontAlgn="auto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200" b="0" dirty="0" smtClean="0"/>
              <a:t>After initial use, a partially used can may be reused for a limited time if stored in cool and dry conditions. Follow manufacturer’s instructions.</a:t>
            </a:r>
          </a:p>
          <a:p>
            <a:pPr indent="0" fontAlgn="auto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indent="0" fontAlgn="auto">
              <a:spcBef>
                <a:spcPct val="0"/>
              </a:spcBef>
              <a:buFont typeface="Arial"/>
              <a:buNone/>
              <a:defRPr/>
            </a:pPr>
            <a:endParaRPr lang="en-US" sz="2400" dirty="0" smtClean="0"/>
          </a:p>
          <a:p>
            <a:pPr indent="0" fontAlgn="auto">
              <a:spcBef>
                <a:spcPct val="0"/>
              </a:spcBef>
              <a:buFont typeface="Arial"/>
              <a:buNone/>
              <a:defRPr/>
            </a:pPr>
            <a:endParaRPr lang="en-US" sz="24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7000" y="16002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66700" dist="139700" dir="2700000" algn="tl" rotWithShape="0">
              <a:prstClr val="black">
                <a:alpha val="65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8112"/>
            <a:ext cx="7543800" cy="1143000"/>
          </a:xfrm>
        </p:spPr>
        <p:txBody>
          <a:bodyPr lIns="92066" tIns="46034" rIns="92066" bIns="46034"/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Low pressure SPF kit/system -Disposal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1"/>
            <a:ext cx="5486400" cy="4343400"/>
          </a:xfrm>
        </p:spPr>
        <p:txBody>
          <a:bodyPr lIns="92066" tIns="46034" rIns="92066" bIns="46034">
            <a:normAutofit fontScale="92500" lnSpcReduction="10000"/>
          </a:bodyPr>
          <a:lstStyle/>
          <a:p>
            <a:pPr indent="0" fontAlgn="auto">
              <a:spcBef>
                <a:spcPct val="0"/>
              </a:spcBef>
              <a:defRPr/>
            </a:pPr>
            <a:r>
              <a:rPr lang="en-US" sz="2400" dirty="0" smtClean="0">
                <a:solidFill>
                  <a:srgbClr val="093678"/>
                </a:solidFill>
              </a:rPr>
              <a:t>Disposable Cylinders/Tanks</a:t>
            </a:r>
            <a:r>
              <a:rPr lang="en-US" sz="2400" b="0" dirty="0" smtClean="0">
                <a:solidFill>
                  <a:srgbClr val="093678"/>
                </a:solidFill>
              </a:rPr>
              <a:t>:</a:t>
            </a:r>
          </a:p>
          <a:p>
            <a:pPr marL="342900" fontAlgn="auto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b="0" dirty="0" smtClean="0">
                <a:solidFill>
                  <a:srgbClr val="093678"/>
                </a:solidFill>
              </a:rPr>
              <a:t>Dispose of empty cylinders or tanks in accordance with federal, state and local regulations.</a:t>
            </a:r>
          </a:p>
          <a:p>
            <a:pPr indent="0" fontAlgn="auto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2400" b="0" dirty="0" smtClean="0">
              <a:solidFill>
                <a:srgbClr val="093678"/>
              </a:solidFill>
            </a:endParaRPr>
          </a:p>
          <a:p>
            <a:pPr indent="0" fontAlgn="auto">
              <a:spcBef>
                <a:spcPct val="0"/>
              </a:spcBef>
              <a:defRPr/>
            </a:pPr>
            <a:r>
              <a:rPr lang="en-US" sz="2400" dirty="0" smtClean="0">
                <a:solidFill>
                  <a:srgbClr val="093678"/>
                </a:solidFill>
              </a:rPr>
              <a:t>Refillable Systems: </a:t>
            </a:r>
          </a:p>
          <a:p>
            <a:pPr marL="342900" fontAlgn="auto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b="0" dirty="0" smtClean="0">
                <a:solidFill>
                  <a:srgbClr val="093678"/>
                </a:solidFill>
              </a:rPr>
              <a:t>Some manufactures of LP refillable  systems may accept used cylinders and tanks for reuse. Check with your supplier. </a:t>
            </a:r>
          </a:p>
          <a:p>
            <a:pPr marL="342900" fontAlgn="auto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2400" b="0" dirty="0" smtClean="0">
              <a:solidFill>
                <a:srgbClr val="093678"/>
              </a:solidFill>
            </a:endParaRPr>
          </a:p>
          <a:p>
            <a:pPr marL="342900" fontAlgn="auto">
              <a:spcBef>
                <a:spcPct val="0"/>
              </a:spcBef>
              <a:defRPr/>
            </a:pPr>
            <a:r>
              <a:rPr lang="en-US" sz="2400" dirty="0" smtClean="0">
                <a:solidFill>
                  <a:srgbClr val="093678"/>
                </a:solidFill>
              </a:rPr>
              <a:t>Trimmings:</a:t>
            </a:r>
          </a:p>
          <a:p>
            <a:pPr marL="342900" fontAlgn="auto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b="0" dirty="0" smtClean="0">
                <a:solidFill>
                  <a:srgbClr val="093678"/>
                </a:solidFill>
              </a:rPr>
              <a:t>Foam trimmings can be disposed of as non-hazardous household waste. </a:t>
            </a:r>
            <a:endParaRPr lang="en-US" sz="2400" b="0" dirty="0" smtClean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lum bright="-2000" contrast="-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2667000"/>
            <a:ext cx="2313989" cy="2606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79400" dist="139700" dir="2700000" algn="tl" rotWithShape="0">
              <a:prstClr val="black">
                <a:alpha val="65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ACC_corp_Vers_2 0">
  <a:themeElements>
    <a:clrScheme name="ACC_corp_Vers_2.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CC_corp_Vers_2.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C_corp_Vers_2.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_corp_Vers_2.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_corp_Vers_2.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_corp_Vers_2.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_corp_Vers_2.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_corp_Vers_2.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_corp_Vers_2.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_corp_Vers_2.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_corp_Vers_2.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_corp_Vers_2.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_corp_Vers_2.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_corp_Vers_2.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CC LP Training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Recipients xmlns="98c9955d-c5c3-4a5b-96fd-b76c909d6563" xsi:nil="true"/>
    <ReceivedTime xmlns="98c9955d-c5c3-4a5b-96fd-b76c909d6563" xsi:nil="true"/>
    <From xmlns="98c9955d-c5c3-4a5b-96fd-b76c909d65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95C998C3C55B4A96FDB76C909D6563" ma:contentTypeVersion="3" ma:contentTypeDescription="Create a new document." ma:contentTypeScope="" ma:versionID="b97bf3ce735f0cd7e574b683ef47807a">
  <xsd:schema xmlns:xsd="http://www.w3.org/2001/XMLSchema" xmlns:xs="http://www.w3.org/2001/XMLSchema" xmlns:p="http://schemas.microsoft.com/office/2006/metadata/properties" xmlns:ns2="98c9955d-c5c3-4a5b-96fd-b76c909d6563" targetNamespace="http://schemas.microsoft.com/office/2006/metadata/properties" ma:root="true" ma:fieldsID="53ec610432e2d7d00c11c71d076612a3" ns2:_="">
    <xsd:import namespace="98c9955d-c5c3-4a5b-96fd-b76c909d6563"/>
    <xsd:element name="properties">
      <xsd:complexType>
        <xsd:sequence>
          <xsd:element name="documentManagement">
            <xsd:complexType>
              <xsd:all>
                <xsd:element ref="ns2:ReceivedTime" minOccurs="0"/>
                <xsd:element ref="ns2:From" minOccurs="0"/>
                <xsd:element ref="ns2:Recipi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9955d-c5c3-4a5b-96fd-b76c909d6563" elementFormDefault="qualified">
    <xsd:import namespace="http://schemas.microsoft.com/office/2006/documentManagement/types"/>
    <xsd:import namespace="http://schemas.microsoft.com/office/infopath/2007/PartnerControls"/>
    <xsd:element name="ReceivedTime" ma:index="8" nillable="true" ma:displayName="ReceivedTime" ma:internalName="ReceivedTime">
      <xsd:simpleType>
        <xsd:restriction base="dms:DateTime"/>
      </xsd:simpleType>
    </xsd:element>
    <xsd:element name="From" ma:index="9" nillable="true" ma:displayName="From" ma:internalName="From">
      <xsd:simpleType>
        <xsd:restriction base="dms:Text"/>
      </xsd:simpleType>
    </xsd:element>
    <xsd:element name="Recipients" ma:index="10" nillable="true" ma:displayName="Recipients" ma:internalName="Recipient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605F83-0E2E-4298-A67A-18FD353A23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43B3DF-C345-4DD6-A967-0C21EC9362AB}">
  <ds:schemaRefs>
    <ds:schemaRef ds:uri="http://schemas.microsoft.com/office/2006/metadata/properties"/>
    <ds:schemaRef ds:uri="98c9955d-c5c3-4a5b-96fd-b76c909d6563"/>
  </ds:schemaRefs>
</ds:datastoreItem>
</file>

<file path=customXml/itemProps3.xml><?xml version="1.0" encoding="utf-8"?>
<ds:datastoreItem xmlns:ds="http://schemas.openxmlformats.org/officeDocument/2006/customXml" ds:itemID="{E972AF46-B624-4BD5-ABE3-CA607D7A00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c9955d-c5c3-4a5b-96fd-b76c909d65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ACC_corp_Vers_2 0</Template>
  <TotalTime>804</TotalTime>
  <Words>1405</Words>
  <Application>Microsoft Office PowerPoint</Application>
  <PresentationFormat>On-screen Show (4:3)</PresentationFormat>
  <Paragraphs>181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1_ACC_corp_Vers_2 0</vt:lpstr>
      <vt:lpstr>ACC LP Training template</vt:lpstr>
      <vt:lpstr>PowerPoint Presentation</vt:lpstr>
      <vt:lpstr>Grant Provided by the Occupational Safety and Health Administration (OSHA), U.S. Department of Labor (DOL)</vt:lpstr>
      <vt:lpstr>Welcome to Unit 13</vt:lpstr>
      <vt:lpstr>Before You Start</vt:lpstr>
      <vt:lpstr>Handling Considerations</vt:lpstr>
      <vt:lpstr>Spill Containment </vt:lpstr>
      <vt:lpstr>Canister/Cylinder Storage</vt:lpstr>
      <vt:lpstr>Insulating Foam Sealant - Disposal</vt:lpstr>
      <vt:lpstr>Low pressure SPF kit/system -Disposal</vt:lpstr>
      <vt:lpstr>Unit 13 Summary</vt:lpstr>
      <vt:lpstr>Unit 13 Review</vt:lpstr>
      <vt:lpstr>Unit 13: Q1 Debrief</vt:lpstr>
      <vt:lpstr>Unit 13: Q1 Debrief</vt:lpstr>
      <vt:lpstr>Unit 13: Q2 Debrief</vt:lpstr>
      <vt:lpstr>Unit 13: Q2 Debrief</vt:lpstr>
      <vt:lpstr>Unit 13: Q3 Debrief</vt:lpstr>
      <vt:lpstr>Unit 13: Q3 Debrief</vt:lpstr>
      <vt:lpstr>Unit 13 Completed</vt:lpstr>
    </vt:vector>
  </TitlesOfParts>
  <Company>American Chemistry Counsil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N. Candelori</dc:creator>
  <cp:lastModifiedBy>Vosburgh, Linda - OSHA</cp:lastModifiedBy>
  <cp:revision>226</cp:revision>
  <dcterms:created xsi:type="dcterms:W3CDTF">2009-05-01T16:26:42Z</dcterms:created>
  <dcterms:modified xsi:type="dcterms:W3CDTF">2014-02-18T17:33:52Z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/>
  </property>
  <property fmtid="{D5CDD505-2E9C-101B-9397-08002B2CF9AE}" pid="3" name="Owner">
    <vt:lpwstr>Jude Philipps</vt:lpwstr>
  </property>
  <property fmtid="{D5CDD505-2E9C-101B-9397-08002B2CF9AE}" pid="4" name="Status">
    <vt:lpwstr>Final</vt:lpwstr>
  </property>
  <property fmtid="{D5CDD505-2E9C-101B-9397-08002B2CF9AE}" pid="5" name="ContentTypeId">
    <vt:lpwstr>0x0101005D95C998C3C55B4A96FDB76C909D6563</vt:lpwstr>
  </property>
</Properties>
</file>