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0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4"/>
  </p:sldMasterIdLst>
  <p:notesMasterIdLst>
    <p:notesMasterId r:id="rId105"/>
  </p:notesMasterIdLst>
  <p:sldIdLst>
    <p:sldId id="288" r:id="rId5"/>
    <p:sldId id="466" r:id="rId6"/>
    <p:sldId id="400" r:id="rId7"/>
    <p:sldId id="401" r:id="rId8"/>
    <p:sldId id="402" r:id="rId9"/>
    <p:sldId id="403" r:id="rId10"/>
    <p:sldId id="404" r:id="rId11"/>
    <p:sldId id="405" r:id="rId12"/>
    <p:sldId id="406" r:id="rId13"/>
    <p:sldId id="407" r:id="rId14"/>
    <p:sldId id="408" r:id="rId15"/>
    <p:sldId id="409" r:id="rId16"/>
    <p:sldId id="398" r:id="rId17"/>
    <p:sldId id="410" r:id="rId18"/>
    <p:sldId id="368" r:id="rId19"/>
    <p:sldId id="411" r:id="rId20"/>
    <p:sldId id="293" r:id="rId21"/>
    <p:sldId id="412" r:id="rId22"/>
    <p:sldId id="306" r:id="rId23"/>
    <p:sldId id="307" r:id="rId24"/>
    <p:sldId id="413" r:id="rId25"/>
    <p:sldId id="414" r:id="rId26"/>
    <p:sldId id="308" r:id="rId27"/>
    <p:sldId id="415" r:id="rId28"/>
    <p:sldId id="416" r:id="rId29"/>
    <p:sldId id="417" r:id="rId30"/>
    <p:sldId id="300" r:id="rId31"/>
    <p:sldId id="420" r:id="rId32"/>
    <p:sldId id="419" r:id="rId33"/>
    <p:sldId id="421" r:id="rId34"/>
    <p:sldId id="304" r:id="rId35"/>
    <p:sldId id="422" r:id="rId36"/>
    <p:sldId id="425" r:id="rId37"/>
    <p:sldId id="375" r:id="rId38"/>
    <p:sldId id="423" r:id="rId39"/>
    <p:sldId id="424" r:id="rId40"/>
    <p:sldId id="312" r:id="rId41"/>
    <p:sldId id="376" r:id="rId42"/>
    <p:sldId id="316" r:id="rId43"/>
    <p:sldId id="374" r:id="rId44"/>
    <p:sldId id="320" r:id="rId45"/>
    <p:sldId id="426" r:id="rId46"/>
    <p:sldId id="427" r:id="rId47"/>
    <p:sldId id="428" r:id="rId48"/>
    <p:sldId id="322" r:id="rId49"/>
    <p:sldId id="429" r:id="rId50"/>
    <p:sldId id="324" r:id="rId51"/>
    <p:sldId id="430" r:id="rId52"/>
    <p:sldId id="432" r:id="rId53"/>
    <p:sldId id="433" r:id="rId54"/>
    <p:sldId id="328" r:id="rId55"/>
    <p:sldId id="431" r:id="rId56"/>
    <p:sldId id="380" r:id="rId57"/>
    <p:sldId id="434" r:id="rId58"/>
    <p:sldId id="379" r:id="rId59"/>
    <p:sldId id="435" r:id="rId60"/>
    <p:sldId id="382" r:id="rId61"/>
    <p:sldId id="436" r:id="rId62"/>
    <p:sldId id="438" r:id="rId63"/>
    <p:sldId id="437" r:id="rId64"/>
    <p:sldId id="439" r:id="rId65"/>
    <p:sldId id="440" r:id="rId66"/>
    <p:sldId id="441" r:id="rId67"/>
    <p:sldId id="442" r:id="rId68"/>
    <p:sldId id="383" r:id="rId69"/>
    <p:sldId id="443" r:id="rId70"/>
    <p:sldId id="340" r:id="rId71"/>
    <p:sldId id="444" r:id="rId72"/>
    <p:sldId id="344" r:id="rId73"/>
    <p:sldId id="445" r:id="rId74"/>
    <p:sldId id="384" r:id="rId75"/>
    <p:sldId id="446" r:id="rId76"/>
    <p:sldId id="387" r:id="rId77"/>
    <p:sldId id="447" r:id="rId78"/>
    <p:sldId id="352" r:id="rId79"/>
    <p:sldId id="448" r:id="rId80"/>
    <p:sldId id="354" r:id="rId81"/>
    <p:sldId id="449" r:id="rId82"/>
    <p:sldId id="451" r:id="rId83"/>
    <p:sldId id="452" r:id="rId84"/>
    <p:sldId id="358" r:id="rId85"/>
    <p:sldId id="453" r:id="rId86"/>
    <p:sldId id="390" r:id="rId87"/>
    <p:sldId id="454" r:id="rId88"/>
    <p:sldId id="392" r:id="rId89"/>
    <p:sldId id="393" r:id="rId90"/>
    <p:sldId id="394" r:id="rId91"/>
    <p:sldId id="455" r:id="rId92"/>
    <p:sldId id="456" r:id="rId93"/>
    <p:sldId id="457" r:id="rId94"/>
    <p:sldId id="367" r:id="rId95"/>
    <p:sldId id="459" r:id="rId96"/>
    <p:sldId id="366" r:id="rId97"/>
    <p:sldId id="458" r:id="rId98"/>
    <p:sldId id="460" r:id="rId99"/>
    <p:sldId id="461" r:id="rId100"/>
    <p:sldId id="462" r:id="rId101"/>
    <p:sldId id="463" r:id="rId102"/>
    <p:sldId id="464" r:id="rId103"/>
    <p:sldId id="465" r:id="rId104"/>
  </p:sldIdLst>
  <p:sldSz cx="9144000" cy="6858000" type="screen4x3"/>
  <p:notesSz cx="6934200" cy="9220200"/>
  <p:custDataLst>
    <p:tags r:id="rId10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ucado, Theresa" initials="TL" lastIdx="66" clrIdx="0"/>
  <p:cmAuthor id="1" name="Daniel" initials="D" lastIdx="87" clrIdx="1"/>
  <p:cmAuthor id="2" name="Heather Palfrey" initials="HP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3678"/>
    <a:srgbClr val="BCD5FA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03" autoAdjust="0"/>
    <p:restoredTop sz="79041" autoAdjust="0"/>
  </p:normalViewPr>
  <p:slideViewPr>
    <p:cSldViewPr>
      <p:cViewPr>
        <p:scale>
          <a:sx n="70" d="100"/>
          <a:sy n="70" d="100"/>
        </p:scale>
        <p:origin x="-23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84" Type="http://schemas.openxmlformats.org/officeDocument/2006/relationships/slide" Target="slides/slide80.xml"/><Relationship Id="rId89" Type="http://schemas.openxmlformats.org/officeDocument/2006/relationships/slide" Target="slides/slide85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07" Type="http://schemas.openxmlformats.org/officeDocument/2006/relationships/commentAuthors" Target="commentAuthors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87" Type="http://schemas.openxmlformats.org/officeDocument/2006/relationships/slide" Target="slides/slide83.xml"/><Relationship Id="rId102" Type="http://schemas.openxmlformats.org/officeDocument/2006/relationships/slide" Target="slides/slide98.xml"/><Relationship Id="rId110" Type="http://schemas.openxmlformats.org/officeDocument/2006/relationships/theme" Target="theme/theme1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90" Type="http://schemas.openxmlformats.org/officeDocument/2006/relationships/slide" Target="slides/slide86.xml"/><Relationship Id="rId95" Type="http://schemas.openxmlformats.org/officeDocument/2006/relationships/slide" Target="slides/slide91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103" Type="http://schemas.openxmlformats.org/officeDocument/2006/relationships/slide" Target="slides/slide99.xml"/><Relationship Id="rId108" Type="http://schemas.openxmlformats.org/officeDocument/2006/relationships/presProps" Target="pres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91" Type="http://schemas.openxmlformats.org/officeDocument/2006/relationships/slide" Target="slides/slide87.xml"/><Relationship Id="rId96" Type="http://schemas.openxmlformats.org/officeDocument/2006/relationships/slide" Target="slides/slide92.xml"/><Relationship Id="rId11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6" Type="http://schemas.openxmlformats.org/officeDocument/2006/relationships/tags" Target="tags/tag1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109" Type="http://schemas.openxmlformats.org/officeDocument/2006/relationships/viewProps" Target="viewProps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04" Type="http://schemas.openxmlformats.org/officeDocument/2006/relationships/slide" Target="slides/slide100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0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475" y="0"/>
            <a:ext cx="3005138" cy="4603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4516CED4-A719-4F27-AF4A-BA6C1B4E42C6}" type="datetimeFigureOut">
              <a:rPr lang="en-US"/>
              <a:pPr>
                <a:defRPr/>
              </a:pPr>
              <a:t>6/19/2014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692150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738" y="4379913"/>
            <a:ext cx="5546725" cy="41481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8238"/>
            <a:ext cx="3005138" cy="460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758238"/>
            <a:ext cx="3005138" cy="4603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AA9B89F0-BE6D-4CDB-8CC2-51AE1BCB67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9297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200" dirty="0" smtClean="0"/>
              <a:t>Which of the following is </a:t>
            </a:r>
            <a:r>
              <a:rPr lang="en-US" sz="1200" u="sng" dirty="0" smtClean="0"/>
              <a:t>true</a:t>
            </a:r>
            <a:r>
              <a:rPr lang="en-US" sz="1200" dirty="0" smtClean="0"/>
              <a:t>?</a:t>
            </a: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1200" dirty="0" smtClean="0"/>
          </a:p>
          <a:p>
            <a:pPr marL="228600" indent="-22860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1200" dirty="0" smtClean="0"/>
              <a:t>Low pressure spray polyurethane foam chemical health and safety is the main focus of the training.</a:t>
            </a:r>
          </a:p>
          <a:p>
            <a:pPr marL="228600" indent="-22860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1200" dirty="0" smtClean="0"/>
              <a:t>The training does </a:t>
            </a:r>
            <a:r>
              <a:rPr lang="en-US" sz="1200" u="sng" dirty="0" smtClean="0"/>
              <a:t>not</a:t>
            </a:r>
            <a:r>
              <a:rPr lang="en-US" sz="1200" dirty="0" smtClean="0"/>
              <a:t> provide safety information for two-component high pressure SPF. </a:t>
            </a:r>
          </a:p>
          <a:p>
            <a:pPr marL="228600" indent="-22860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1200" dirty="0" smtClean="0"/>
              <a:t>Insulating foam sealant, also known as “foam in can” is intended for Do-It-Yourself (DIY) and professional use. </a:t>
            </a:r>
          </a:p>
          <a:p>
            <a:pPr marL="228600" indent="-22860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1200" dirty="0" smtClean="0"/>
              <a:t>All of the above</a:t>
            </a:r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E0E528-AC75-4879-B08D-E5BC38D38147}" type="slidenum">
              <a:rPr lang="de-DE" smtClean="0">
                <a:latin typeface="Arial" charset="0"/>
                <a:cs typeface="Arial" charset="0"/>
              </a:rPr>
              <a:pPr/>
              <a:t>1</a:t>
            </a:fld>
            <a:endParaRPr lang="de-DE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200" dirty="0" smtClean="0"/>
              <a:t>The correct answer</a:t>
            </a:r>
            <a:r>
              <a:rPr lang="en-US" sz="1200" baseline="0" dirty="0" smtClean="0"/>
              <a:t> is D. </a:t>
            </a:r>
            <a:r>
              <a:rPr lang="en-US" sz="1200" u="sng" baseline="0" dirty="0" smtClean="0"/>
              <a:t>All of the above. </a:t>
            </a:r>
            <a:endParaRPr lang="en-US" sz="1200" u="sng" dirty="0" smtClean="0">
              <a:latin typeface="+mn-lt"/>
            </a:endParaRPr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E0E528-AC75-4879-B08D-E5BC38D38147}" type="slidenum">
              <a:rPr lang="de-DE" smtClean="0">
                <a:latin typeface="Arial" charset="0"/>
                <a:cs typeface="Arial" charset="0"/>
              </a:rPr>
              <a:pPr/>
              <a:t>10</a:t>
            </a:fld>
            <a:endParaRPr lang="de-DE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indent="0" fontAlgn="auto">
              <a:buFont typeface="Arial"/>
              <a:buNone/>
              <a:defRPr/>
            </a:pPr>
            <a:r>
              <a:rPr lang="en-US" sz="1200" dirty="0" smtClean="0">
                <a:latin typeface="+mn-lt"/>
              </a:rPr>
              <a:t>The correct answer is B. </a:t>
            </a:r>
            <a:r>
              <a:rPr lang="en-US" sz="1200" u="sng" dirty="0" smtClean="0">
                <a:latin typeface="+mn-lt"/>
              </a:rPr>
              <a:t>Avoid</a:t>
            </a:r>
            <a:r>
              <a:rPr lang="en-US" sz="1200" u="sng" baseline="0" dirty="0" smtClean="0">
                <a:latin typeface="+mn-lt"/>
              </a:rPr>
              <a:t> drinking beverages that contain alcohol or caffeine</a:t>
            </a:r>
            <a:r>
              <a:rPr lang="en-US" sz="1200" baseline="0" dirty="0" smtClean="0">
                <a:latin typeface="+mn-lt"/>
              </a:rPr>
              <a:t>. However, it is a good idea to drink fluids often and before you are thirsty. </a:t>
            </a:r>
            <a:endParaRPr lang="en-US" sz="1200" dirty="0" smtClean="0">
              <a:latin typeface="+mn-lt"/>
            </a:endParaRPr>
          </a:p>
        </p:txBody>
      </p:sp>
      <p:sp>
        <p:nvSpPr>
          <p:cNvPr id="1239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684579F-F343-40B6-A097-8BBAA71B1BCB}" type="slidenum">
              <a:rPr lang="de-DE" smtClean="0">
                <a:latin typeface="Arial" charset="0"/>
              </a:rPr>
              <a:pPr>
                <a:defRPr/>
              </a:pPr>
              <a:t>100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200" dirty="0" smtClean="0"/>
              <a:t>Which of the following is </a:t>
            </a:r>
            <a:r>
              <a:rPr lang="en-US" sz="1200" u="sng" dirty="0" smtClean="0"/>
              <a:t>not</a:t>
            </a:r>
            <a:r>
              <a:rPr lang="en-US" sz="1200" dirty="0" smtClean="0"/>
              <a:t> a typical use for low pressure SPF kits/systems? </a:t>
            </a: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1200" dirty="0" smtClean="0"/>
          </a:p>
          <a:p>
            <a:pPr marL="228600" indent="-22860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1200" dirty="0" smtClean="0"/>
              <a:t>Enhancing primary insulation to fill small holes and gaps. </a:t>
            </a:r>
          </a:p>
          <a:p>
            <a:pPr marL="228600" indent="-22860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1200" dirty="0" smtClean="0">
                <a:solidFill>
                  <a:srgbClr val="093678"/>
                </a:solidFill>
              </a:rPr>
              <a:t>Insulating and air sealing attics and crawl spaces. </a:t>
            </a:r>
          </a:p>
          <a:p>
            <a:pPr marL="228600" indent="-22860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1200" dirty="0" smtClean="0">
                <a:solidFill>
                  <a:srgbClr val="093678"/>
                </a:solidFill>
              </a:rPr>
              <a:t>Sealing around rim joists, duct work and pipes.</a:t>
            </a:r>
          </a:p>
          <a:p>
            <a:pPr marL="228600" indent="-22860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1200" dirty="0" smtClean="0"/>
              <a:t>Insulating large roofing surfaces. </a:t>
            </a:r>
          </a:p>
          <a:p>
            <a:pPr marL="514350" indent="-51435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endParaRPr lang="en-US" sz="1200" dirty="0" smtClean="0">
              <a:latin typeface="+mn-lt"/>
            </a:endParaRPr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E0E528-AC75-4879-B08D-E5BC38D38147}" type="slidenum">
              <a:rPr lang="de-DE" smtClean="0">
                <a:latin typeface="Arial" charset="0"/>
                <a:cs typeface="Arial" charset="0"/>
              </a:rPr>
              <a:pPr/>
              <a:t>11</a:t>
            </a:fld>
            <a:endParaRPr lang="de-DE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200" dirty="0" smtClean="0"/>
              <a:t>The correct answer is D.</a:t>
            </a:r>
            <a:r>
              <a:rPr lang="en-US" sz="1200" baseline="0" dirty="0" smtClean="0"/>
              <a:t> Low pressure SPF is typically </a:t>
            </a:r>
            <a:r>
              <a:rPr lang="en-US" sz="1200" u="sng" baseline="0" dirty="0" smtClean="0"/>
              <a:t>not</a:t>
            </a:r>
            <a:r>
              <a:rPr lang="en-US" sz="1200" baseline="0" dirty="0" smtClean="0"/>
              <a:t> used to insulate large roofing surfaces. High pressure SPF is better suited for those kinds of projects. </a:t>
            </a:r>
            <a:endParaRPr lang="en-US" sz="1200" dirty="0" smtClean="0"/>
          </a:p>
          <a:p>
            <a:pPr marL="514350" indent="-51435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endParaRPr lang="en-US" sz="1200" dirty="0" smtClean="0">
              <a:latin typeface="+mn-lt"/>
            </a:endParaRPr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E0E528-AC75-4879-B08D-E5BC38D38147}" type="slidenum">
              <a:rPr lang="de-DE" smtClean="0">
                <a:latin typeface="Arial" charset="0"/>
                <a:cs typeface="Arial" charset="0"/>
              </a:rPr>
              <a:pPr/>
              <a:t>12</a:t>
            </a:fld>
            <a:endParaRPr lang="de-DE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200" dirty="0" smtClean="0">
                <a:latin typeface="+mn-lt"/>
              </a:rPr>
              <a:t>The OSHA Hazard Communication Standard requires employers to have a written program to address: </a:t>
            </a: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1200" dirty="0" smtClean="0">
              <a:latin typeface="+mn-lt"/>
            </a:endParaRPr>
          </a:p>
          <a:p>
            <a:pPr marL="228600" indent="-22860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1200" dirty="0" smtClean="0">
                <a:latin typeface="+mn-lt"/>
              </a:rPr>
              <a:t>Labels and other forms of warning</a:t>
            </a:r>
          </a:p>
          <a:p>
            <a:pPr marL="228600" indent="-22860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1200" dirty="0" smtClean="0">
                <a:latin typeface="+mn-lt"/>
              </a:rPr>
              <a:t>Employee training</a:t>
            </a:r>
          </a:p>
          <a:p>
            <a:pPr marL="228600" indent="-22860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1200" dirty="0" smtClean="0">
                <a:latin typeface="+mn-lt"/>
              </a:rPr>
              <a:t>Safety Data Sheets (SDS)</a:t>
            </a:r>
          </a:p>
          <a:p>
            <a:pPr marL="228600" indent="-22860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1200" dirty="0" smtClean="0">
                <a:latin typeface="+mn-lt"/>
              </a:rPr>
              <a:t>All of the above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1200" dirty="0" smtClean="0">
              <a:latin typeface="+mn-lt"/>
            </a:endParaRPr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E0E528-AC75-4879-B08D-E5BC38D38147}" type="slidenum">
              <a:rPr lang="de-DE" smtClean="0">
                <a:latin typeface="Arial" charset="0"/>
                <a:cs typeface="Arial" charset="0"/>
              </a:rPr>
              <a:pPr/>
              <a:t>13</a:t>
            </a:fld>
            <a:endParaRPr lang="de-DE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1200" dirty="0" smtClean="0"/>
              <a:t>The</a:t>
            </a:r>
            <a:r>
              <a:rPr lang="en-US" sz="1200" baseline="0" dirty="0" smtClean="0"/>
              <a:t> correct Answer is D. </a:t>
            </a:r>
            <a:r>
              <a:rPr lang="en-US" sz="1200" u="sng" baseline="0" dirty="0" smtClean="0"/>
              <a:t>All of the above</a:t>
            </a:r>
            <a:r>
              <a:rPr lang="en-US" sz="1200" baseline="0" dirty="0" smtClean="0"/>
              <a:t>. </a:t>
            </a:r>
            <a:endParaRPr lang="en-US" sz="1200" dirty="0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E0E528-AC75-4879-B08D-E5BC38D38147}" type="slidenum">
              <a:rPr lang="de-DE" smtClean="0">
                <a:latin typeface="Arial" charset="0"/>
                <a:cs typeface="Arial" charset="0"/>
              </a:rPr>
              <a:pPr/>
              <a:t>14</a:t>
            </a:fld>
            <a:endParaRPr lang="de-DE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200" dirty="0" smtClean="0"/>
              <a:t>If an Safety Data Sheet (SDS) is not available for a hazardous chemical on the job site, contact _______  </a:t>
            </a:r>
            <a:r>
              <a:rPr lang="en-US" sz="1200" u="sng" dirty="0" smtClean="0"/>
              <a:t>before</a:t>
            </a:r>
            <a:r>
              <a:rPr lang="en-US" sz="1200" dirty="0" smtClean="0"/>
              <a:t> using the product. </a:t>
            </a:r>
          </a:p>
          <a:p>
            <a:pPr marL="514350" indent="-51435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endParaRPr lang="en-US" sz="1200" dirty="0" smtClean="0"/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1200" dirty="0" smtClean="0">
                <a:solidFill>
                  <a:srgbClr val="093678"/>
                </a:solidFill>
              </a:rPr>
              <a:t>the homeowner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1200" dirty="0" smtClean="0">
                <a:solidFill>
                  <a:srgbClr val="093678"/>
                </a:solidFill>
              </a:rPr>
              <a:t>your employer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1200" dirty="0" smtClean="0">
                <a:solidFill>
                  <a:srgbClr val="093678"/>
                </a:solidFill>
              </a:rPr>
              <a:t>the building occupants 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1200" dirty="0" smtClean="0">
                <a:solidFill>
                  <a:srgbClr val="093678"/>
                </a:solidFill>
              </a:rPr>
              <a:t>none of the above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1200" dirty="0" smtClean="0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567A8DB-FBB0-4BC3-A6D7-03E31C89578A}" type="slidenum">
              <a:rPr lang="de-DE" smtClean="0">
                <a:latin typeface="Arial" charset="0"/>
                <a:cs typeface="Arial" charset="0"/>
              </a:rPr>
              <a:pPr/>
              <a:t>15</a:t>
            </a:fld>
            <a:endParaRPr lang="de-DE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200" dirty="0" smtClean="0"/>
              <a:t>The correct</a:t>
            </a:r>
            <a:r>
              <a:rPr lang="en-US" sz="1200" baseline="0" dirty="0" smtClean="0"/>
              <a:t> answer is B. Contact </a:t>
            </a:r>
            <a:r>
              <a:rPr lang="en-US" sz="1200" u="sng" baseline="0" dirty="0" smtClean="0"/>
              <a:t>your employer </a:t>
            </a:r>
            <a:r>
              <a:rPr lang="en-US" sz="1200" baseline="0" dirty="0" smtClean="0"/>
              <a:t>i</a:t>
            </a:r>
            <a:r>
              <a:rPr lang="en-US" sz="1200" dirty="0" smtClean="0"/>
              <a:t>f an Safety Data Sheet or SDS is not available for a hazardous chemical on the job site</a:t>
            </a:r>
            <a:r>
              <a:rPr lang="en-US" sz="1200" baseline="0" dirty="0" smtClean="0"/>
              <a:t> </a:t>
            </a:r>
            <a:r>
              <a:rPr lang="en-US" sz="1200" dirty="0" smtClean="0"/>
              <a:t>BEFORE using the product. </a:t>
            </a:r>
          </a:p>
          <a:p>
            <a:pPr marL="514350" indent="-51435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endParaRPr lang="en-US" sz="12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sz="1200" dirty="0" smtClean="0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567A8DB-FBB0-4BC3-A6D7-03E31C89578A}" type="slidenum">
              <a:rPr lang="de-DE" smtClean="0">
                <a:latin typeface="Arial" charset="0"/>
                <a:cs typeface="Arial" charset="0"/>
              </a:rPr>
              <a:pPr/>
              <a:t>16</a:t>
            </a:fld>
            <a:endParaRPr lang="de-DE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dirty="0" smtClean="0"/>
              <a:t>Reading the SDS will help you do all of the following </a:t>
            </a:r>
            <a:r>
              <a:rPr lang="en-US" u="sng" dirty="0" smtClean="0"/>
              <a:t>except</a:t>
            </a:r>
            <a:r>
              <a:rPr lang="en-US" dirty="0" smtClean="0"/>
              <a:t>: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dirty="0" smtClean="0"/>
          </a:p>
          <a:p>
            <a:pPr marL="228600" indent="-228600">
              <a:spcBef>
                <a:spcPts val="600"/>
              </a:spcBef>
              <a:buFont typeface="Wingdings" pitchFamily="2" charset="2"/>
              <a:buAutoNum type="alphaUcPeriod"/>
            </a:pPr>
            <a:r>
              <a:rPr lang="en-US" dirty="0" smtClean="0"/>
              <a:t>learn the potential hazards of the chemicals you will be handling</a:t>
            </a:r>
          </a:p>
          <a:p>
            <a:pPr marL="228600" indent="-228600">
              <a:spcBef>
                <a:spcPts val="600"/>
              </a:spcBef>
              <a:buFont typeface="Wingdings" pitchFamily="2" charset="2"/>
              <a:buAutoNum type="alphaUcPeriod"/>
            </a:pPr>
            <a:r>
              <a:rPr lang="en-US" dirty="0" smtClean="0"/>
              <a:t>determine</a:t>
            </a:r>
            <a:r>
              <a:rPr lang="en-US" baseline="0" dirty="0" smtClean="0"/>
              <a:t> how far you are willing to travel for an SPF job</a:t>
            </a:r>
            <a:endParaRPr lang="en-US" dirty="0" smtClean="0"/>
          </a:p>
          <a:p>
            <a:pPr marL="228600" indent="-228600">
              <a:spcBef>
                <a:spcPts val="600"/>
              </a:spcBef>
              <a:buFont typeface="Wingdings" pitchFamily="2" charset="2"/>
              <a:buAutoNum type="alphaUcPeriod"/>
            </a:pPr>
            <a:r>
              <a:rPr lang="en-US" dirty="0" smtClean="0"/>
              <a:t>choose the correct PPE for the job</a:t>
            </a:r>
          </a:p>
          <a:p>
            <a:pPr marL="228600" indent="-228600">
              <a:spcBef>
                <a:spcPts val="600"/>
              </a:spcBef>
              <a:buFont typeface="Wingdings" pitchFamily="2" charset="2"/>
              <a:buAutoNum type="alphaUcPeriod"/>
            </a:pPr>
            <a:r>
              <a:rPr lang="en-US" dirty="0" smtClean="0"/>
              <a:t>understand the proper way to clean up a spill</a:t>
            </a:r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5DDE2FB-5DAE-410F-80E8-084E7CF2E141}" type="slidenum">
              <a:rPr lang="de-DE" smtClean="0">
                <a:latin typeface="Arial" charset="0"/>
                <a:cs typeface="Arial" charset="0"/>
              </a:rPr>
              <a:pPr/>
              <a:t>17</a:t>
            </a:fld>
            <a:endParaRPr lang="de-DE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n-US" sz="1200" u="none" dirty="0" smtClean="0">
                <a:latin typeface="+mn-lt"/>
                <a:cs typeface="Arial" charset="0"/>
              </a:rPr>
              <a:t>The correct answer is B.</a:t>
            </a:r>
            <a:r>
              <a:rPr lang="en-US" sz="1200" u="none" baseline="0" dirty="0" smtClean="0">
                <a:latin typeface="+mn-lt"/>
                <a:cs typeface="Arial" charset="0"/>
              </a:rPr>
              <a:t> </a:t>
            </a:r>
            <a:r>
              <a:rPr lang="en-US" sz="1200" u="none" dirty="0" smtClean="0">
                <a:latin typeface="+mn-lt"/>
                <a:cs typeface="Arial" charset="0"/>
              </a:rPr>
              <a:t>Reading the SDS will </a:t>
            </a:r>
            <a:r>
              <a:rPr lang="en-US" sz="1200" b="0" u="sng" dirty="0" smtClean="0">
                <a:latin typeface="+mn-lt"/>
                <a:cs typeface="Arial" charset="0"/>
              </a:rPr>
              <a:t>not</a:t>
            </a:r>
            <a:r>
              <a:rPr lang="en-US" sz="1200" u="none" dirty="0" smtClean="0">
                <a:latin typeface="+mn-lt"/>
                <a:cs typeface="Arial" charset="0"/>
              </a:rPr>
              <a:t> help</a:t>
            </a:r>
            <a:r>
              <a:rPr lang="en-US" sz="1200" u="none" baseline="0" dirty="0" smtClean="0">
                <a:latin typeface="+mn-lt"/>
                <a:cs typeface="Arial" charset="0"/>
              </a:rPr>
              <a:t> you </a:t>
            </a:r>
            <a:r>
              <a:rPr lang="en-US" sz="1200" u="sng" baseline="0" dirty="0" smtClean="0">
                <a:latin typeface="+mn-lt"/>
                <a:cs typeface="Arial" charset="0"/>
              </a:rPr>
              <a:t>determine how far you are willing to travel for an SPF job.</a:t>
            </a:r>
            <a:r>
              <a:rPr lang="en-US" sz="1200" u="sng" dirty="0" smtClean="0">
                <a:latin typeface="+mn-lt"/>
                <a:cs typeface="Arial" charset="0"/>
              </a:rPr>
              <a:t>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dirty="0" smtClean="0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5DDE2FB-5DAE-410F-80E8-084E7CF2E141}" type="slidenum">
              <a:rPr lang="de-DE" smtClean="0">
                <a:latin typeface="Arial" charset="0"/>
                <a:cs typeface="Arial" charset="0"/>
              </a:rPr>
              <a:pPr/>
              <a:t>18</a:t>
            </a:fld>
            <a:endParaRPr lang="de-DE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600"/>
              </a:spcBef>
            </a:pPr>
            <a:r>
              <a:rPr lang="en-US" dirty="0" smtClean="0"/>
              <a:t>_____ is a possible way a worker can be exposed to a chemical.</a:t>
            </a:r>
          </a:p>
          <a:p>
            <a:pPr>
              <a:spcBef>
                <a:spcPts val="600"/>
              </a:spcBef>
            </a:pPr>
            <a:endParaRPr lang="en-US" dirty="0" smtClean="0"/>
          </a:p>
          <a:p>
            <a:pPr marL="228600" indent="-228600">
              <a:spcBef>
                <a:spcPts val="600"/>
              </a:spcBef>
              <a:buAutoNum type="alphaUcPeriod"/>
            </a:pPr>
            <a:r>
              <a:rPr lang="en-US" dirty="0" smtClean="0"/>
              <a:t>Inhalation,</a:t>
            </a:r>
            <a:r>
              <a:rPr lang="en-US" baseline="0" dirty="0" smtClean="0"/>
              <a:t> or </a:t>
            </a:r>
            <a:r>
              <a:rPr lang="en-US" dirty="0" smtClean="0"/>
              <a:t>breathing chemical vapors</a:t>
            </a:r>
          </a:p>
          <a:p>
            <a:pPr marL="228600" indent="-228600">
              <a:spcBef>
                <a:spcPts val="600"/>
              </a:spcBef>
              <a:buAutoNum type="alphaUcPeriod"/>
            </a:pPr>
            <a:r>
              <a:rPr lang="en-US" dirty="0" smtClean="0">
                <a:cs typeface="Arial" charset="0"/>
              </a:rPr>
              <a:t>Skin or eye contact</a:t>
            </a:r>
          </a:p>
          <a:p>
            <a:pPr marL="228600" indent="-228600">
              <a:spcBef>
                <a:spcPts val="600"/>
              </a:spcBef>
              <a:buAutoNum type="alphaUcPeriod"/>
            </a:pPr>
            <a:r>
              <a:rPr lang="en-US" dirty="0" smtClean="0">
                <a:cs typeface="Arial" charset="0"/>
              </a:rPr>
              <a:t>Ingestion</a:t>
            </a:r>
          </a:p>
          <a:p>
            <a:pPr marL="228600" indent="-228600">
              <a:spcBef>
                <a:spcPts val="600"/>
              </a:spcBef>
              <a:buAutoNum type="alphaUcPeriod"/>
            </a:pPr>
            <a:r>
              <a:rPr lang="en-US" dirty="0" smtClean="0">
                <a:cs typeface="Arial" charset="0"/>
              </a:rPr>
              <a:t>All of the above</a:t>
            </a:r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9DE3B85-29B6-4C03-A108-FC1D2E823BEB}" type="slidenum">
              <a:rPr lang="de-DE" smtClean="0">
                <a:latin typeface="Arial" charset="0"/>
                <a:cs typeface="Arial" charset="0"/>
              </a:rPr>
              <a:pPr/>
              <a:t>19</a:t>
            </a:fld>
            <a:endParaRPr lang="de-DE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200" dirty="0" smtClean="0"/>
              <a:t>The correct answer</a:t>
            </a:r>
            <a:r>
              <a:rPr lang="en-US" sz="1200" baseline="0" dirty="0" smtClean="0"/>
              <a:t> is D. All of the above are true statements regarding this training program. </a:t>
            </a:r>
            <a:endParaRPr lang="en-US" sz="1200" dirty="0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E0E528-AC75-4879-B08D-E5BC38D38147}" type="slidenum">
              <a:rPr lang="de-DE" smtClean="0">
                <a:latin typeface="Arial" charset="0"/>
                <a:cs typeface="Arial" charset="0"/>
              </a:rPr>
              <a:pPr/>
              <a:t>2</a:t>
            </a:fld>
            <a:endParaRPr lang="de-DE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577850" lvl="0" indent="-490538"/>
            <a:r>
              <a:rPr lang="en-US" sz="1200" dirty="0" smtClean="0">
                <a:cs typeface="Arial" charset="0"/>
              </a:rPr>
              <a:t>The correct answer is D.  All of the</a:t>
            </a:r>
            <a:r>
              <a:rPr lang="en-US" sz="1200" baseline="0" dirty="0" smtClean="0">
                <a:cs typeface="Arial" charset="0"/>
              </a:rPr>
              <a:t> above</a:t>
            </a:r>
            <a:r>
              <a:rPr lang="en-US" sz="1200" dirty="0" smtClean="0">
                <a:cs typeface="Arial" charset="0"/>
              </a:rPr>
              <a:t> are possible ways a worker can be exposed to a chemical.</a:t>
            </a:r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E946640-3677-4FFB-866E-131A124E9433}" type="slidenum">
              <a:rPr lang="de-DE" smtClean="0">
                <a:latin typeface="Arial" charset="0"/>
                <a:cs typeface="Arial" charset="0"/>
              </a:rPr>
              <a:pPr/>
              <a:t>20</a:t>
            </a:fld>
            <a:endParaRPr lang="de-DE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indent="0" fontAlgn="auto">
              <a:buFont typeface="Wingdings" pitchFamily="2" charset="2"/>
              <a:buNone/>
              <a:defRPr/>
            </a:pPr>
            <a:r>
              <a:rPr lang="en-US" sz="1200" dirty="0" smtClean="0"/>
              <a:t>Which of the following is </a:t>
            </a:r>
            <a:r>
              <a:rPr lang="en-US" sz="1200" u="sng" dirty="0" smtClean="0"/>
              <a:t>true</a:t>
            </a:r>
            <a:r>
              <a:rPr lang="en-US" sz="1200" dirty="0" smtClean="0"/>
              <a:t> about chronic health effects?</a:t>
            </a:r>
          </a:p>
          <a:p>
            <a:pPr indent="0" fontAlgn="auto">
              <a:buFont typeface="Wingdings" pitchFamily="2" charset="2"/>
              <a:buNone/>
              <a:defRPr/>
            </a:pPr>
            <a:endParaRPr lang="en-US" sz="1200" dirty="0" smtClean="0"/>
          </a:p>
          <a:p>
            <a:pPr marL="228600" indent="-228600" fontAlgn="auto">
              <a:buFont typeface="Wingdings" pitchFamily="2" charset="2"/>
              <a:buAutoNum type="alphaUcPeriod"/>
              <a:defRPr/>
            </a:pPr>
            <a:r>
              <a:rPr lang="en-US" sz="1200" dirty="0" smtClean="0"/>
              <a:t>Chronic effects are long-term (sometimes permanent) due to repeated exposure to certain chemicals.</a:t>
            </a:r>
          </a:p>
          <a:p>
            <a:pPr marL="228600" indent="-228600" fontAlgn="auto">
              <a:buFont typeface="Wingdings" pitchFamily="2" charset="2"/>
              <a:buAutoNum type="alphaUcPeriod"/>
              <a:defRPr/>
            </a:pPr>
            <a:r>
              <a:rPr lang="en-US" sz="1200" dirty="0" smtClean="0">
                <a:cs typeface="Arial" pitchFamily="34" charset="0"/>
              </a:rPr>
              <a:t>Chronic effects usually go away over time.</a:t>
            </a:r>
          </a:p>
          <a:p>
            <a:pPr marL="228600" indent="-228600" fontAlgn="auto">
              <a:buFont typeface="Wingdings" pitchFamily="2" charset="2"/>
              <a:buAutoNum type="alphaUcPeriod"/>
              <a:defRPr/>
            </a:pPr>
            <a:r>
              <a:rPr lang="en-US" sz="1200" dirty="0" smtClean="0">
                <a:cs typeface="Arial" pitchFamily="34" charset="0"/>
              </a:rPr>
              <a:t>Chronic effects can occur at chemical concentrations below which short-term effects are experienced.</a:t>
            </a:r>
          </a:p>
          <a:p>
            <a:pPr marL="228600" indent="-228600" fontAlgn="auto">
              <a:buFont typeface="Wingdings" pitchFamily="2" charset="2"/>
              <a:buAutoNum type="alphaUcPeriod"/>
              <a:defRPr/>
            </a:pPr>
            <a:r>
              <a:rPr lang="en-US" sz="1200" dirty="0" smtClean="0">
                <a:cs typeface="Arial" pitchFamily="34" charset="0"/>
              </a:rPr>
              <a:t>A and C above. </a:t>
            </a:r>
          </a:p>
          <a:p>
            <a:pPr>
              <a:spcBef>
                <a:spcPts val="600"/>
              </a:spcBef>
            </a:pPr>
            <a:endParaRPr lang="en-US" dirty="0" smtClean="0">
              <a:cs typeface="Arial" charset="0"/>
            </a:endParaRPr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9DE3B85-29B6-4C03-A108-FC1D2E823BEB}" type="slidenum">
              <a:rPr lang="de-DE" smtClean="0">
                <a:latin typeface="Arial" charset="0"/>
                <a:cs typeface="Arial" charset="0"/>
              </a:rPr>
              <a:pPr/>
              <a:t>21</a:t>
            </a:fld>
            <a:endParaRPr lang="de-DE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indent="0" fontAlgn="auto">
              <a:buFont typeface="Wingdings" pitchFamily="2" charset="2"/>
              <a:buNone/>
              <a:defRPr/>
            </a:pPr>
            <a:r>
              <a:rPr lang="en-US" sz="1200" dirty="0" smtClean="0"/>
              <a:t>The correct answer is D.</a:t>
            </a:r>
            <a:r>
              <a:rPr lang="en-US" sz="1200" baseline="0" dirty="0" smtClean="0"/>
              <a:t> Both A and C are </a:t>
            </a:r>
            <a:r>
              <a:rPr lang="en-US" sz="1200" u="sng" baseline="0" dirty="0" smtClean="0"/>
              <a:t>true</a:t>
            </a:r>
            <a:r>
              <a:rPr lang="en-US" sz="1200" baseline="0" dirty="0" smtClean="0"/>
              <a:t> about chronic health effects. </a:t>
            </a:r>
            <a:endParaRPr lang="en-US" sz="1200" dirty="0" smtClean="0">
              <a:cs typeface="Arial" pitchFamily="34" charset="0"/>
            </a:endParaRPr>
          </a:p>
          <a:p>
            <a:pPr>
              <a:spcBef>
                <a:spcPts val="600"/>
              </a:spcBef>
            </a:pPr>
            <a:endParaRPr lang="en-US" dirty="0" smtClean="0">
              <a:cs typeface="Arial" charset="0"/>
            </a:endParaRPr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9DE3B85-29B6-4C03-A108-FC1D2E823BEB}" type="slidenum">
              <a:rPr lang="de-DE" smtClean="0">
                <a:latin typeface="Arial" charset="0"/>
                <a:cs typeface="Arial" charset="0"/>
              </a:rPr>
              <a:pPr/>
              <a:t>22</a:t>
            </a:fld>
            <a:endParaRPr lang="de-DE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indent="0" fontAlgn="auto">
              <a:buFont typeface="Wingdings" pitchFamily="2" charset="2"/>
              <a:buNone/>
              <a:defRPr/>
            </a:pPr>
            <a:r>
              <a:rPr lang="en-US" sz="1200" dirty="0" smtClean="0"/>
              <a:t>Occupational exposure limits are </a:t>
            </a:r>
            <a:r>
              <a:rPr lang="en-US" sz="1200" dirty="0" smtClean="0">
                <a:solidFill>
                  <a:srgbClr val="18317B"/>
                </a:solidFill>
              </a:rPr>
              <a:t>__________ set by government regulators and expert organizations to protect healthy workers from effects due to chemical exposure. </a:t>
            </a:r>
          </a:p>
          <a:p>
            <a:pPr indent="0" fontAlgn="auto">
              <a:buFont typeface="Wingdings" pitchFamily="2" charset="2"/>
              <a:buNone/>
              <a:defRPr/>
            </a:pPr>
            <a:endParaRPr lang="en-US" sz="1200" dirty="0" smtClean="0">
              <a:solidFill>
                <a:srgbClr val="18317B"/>
              </a:solidFill>
            </a:endParaRPr>
          </a:p>
          <a:p>
            <a:pPr marL="228600" indent="-228600" fontAlgn="auto">
              <a:buFont typeface="Wingdings" pitchFamily="2" charset="2"/>
              <a:buAutoNum type="alphaUcPeriod"/>
              <a:defRPr/>
            </a:pPr>
            <a:r>
              <a:rPr lang="en-US" sz="1200" dirty="0" smtClean="0"/>
              <a:t>acceptable odor levels</a:t>
            </a:r>
          </a:p>
          <a:p>
            <a:pPr marL="228600" indent="-228600" fontAlgn="auto">
              <a:buFont typeface="Wingdings" pitchFamily="2" charset="2"/>
              <a:buAutoNum type="alphaUcPeriod"/>
              <a:defRPr/>
            </a:pPr>
            <a:r>
              <a:rPr lang="en-US" sz="1200" dirty="0" smtClean="0"/>
              <a:t>air concentration</a:t>
            </a:r>
            <a:r>
              <a:rPr lang="en-US" sz="1200" baseline="0" dirty="0" smtClean="0"/>
              <a:t> levels</a:t>
            </a:r>
            <a:endParaRPr lang="en-US" sz="1200" dirty="0" smtClean="0"/>
          </a:p>
          <a:p>
            <a:pPr marL="228600" indent="-228600" fontAlgn="auto">
              <a:buFont typeface="Wingdings" pitchFamily="2" charset="2"/>
              <a:buAutoNum type="alphaUcPeriod"/>
              <a:defRPr/>
            </a:pPr>
            <a:r>
              <a:rPr lang="en-US" sz="1200" dirty="0" smtClean="0"/>
              <a:t>frequency and length of employee breaks</a:t>
            </a:r>
          </a:p>
          <a:p>
            <a:pPr marL="228600" indent="-228600" fontAlgn="auto">
              <a:buFont typeface="Wingdings" pitchFamily="2" charset="2"/>
              <a:buAutoNum type="alphaUcPeriod"/>
              <a:defRPr/>
            </a:pPr>
            <a:r>
              <a:rPr lang="en-US" sz="1200" dirty="0" smtClean="0"/>
              <a:t>all of the above</a:t>
            </a:r>
          </a:p>
          <a:p>
            <a:pPr>
              <a:spcBef>
                <a:spcPts val="594"/>
              </a:spcBef>
              <a:defRPr/>
            </a:pPr>
            <a:endParaRPr lang="en-US" dirty="0">
              <a:cs typeface="Arial" pitchFamily="34" charset="0"/>
            </a:endParaRPr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62260F4-2C7E-4AD1-84B5-2B223CED8967}" type="slidenum">
              <a:rPr lang="de-DE" smtClean="0">
                <a:latin typeface="Arial" charset="0"/>
                <a:cs typeface="Arial" charset="0"/>
              </a:rPr>
              <a:pPr/>
              <a:t>23</a:t>
            </a:fld>
            <a:endParaRPr lang="de-DE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indent="0" fontAlgn="auto">
              <a:buFont typeface="Wingdings" pitchFamily="2" charset="2"/>
              <a:buNone/>
              <a:defRPr/>
            </a:pPr>
            <a:r>
              <a:rPr lang="en-US" sz="1200" dirty="0" smtClean="0"/>
              <a:t>The correct answer</a:t>
            </a:r>
            <a:r>
              <a:rPr lang="en-US" sz="1200" baseline="0" dirty="0" smtClean="0"/>
              <a:t> is B. </a:t>
            </a:r>
            <a:r>
              <a:rPr lang="en-US" sz="1200" dirty="0" smtClean="0"/>
              <a:t>Occupational exposure limits are </a:t>
            </a:r>
            <a:r>
              <a:rPr lang="en-US" sz="1200" u="sng" dirty="0" smtClean="0">
                <a:solidFill>
                  <a:srgbClr val="18317B"/>
                </a:solidFill>
              </a:rPr>
              <a:t>air</a:t>
            </a:r>
            <a:r>
              <a:rPr lang="en-US" sz="1200" u="sng" baseline="0" dirty="0" smtClean="0">
                <a:solidFill>
                  <a:srgbClr val="18317B"/>
                </a:solidFill>
              </a:rPr>
              <a:t> concentration levels </a:t>
            </a:r>
            <a:r>
              <a:rPr lang="en-US" sz="1200" dirty="0" smtClean="0">
                <a:solidFill>
                  <a:srgbClr val="18317B"/>
                </a:solidFill>
              </a:rPr>
              <a:t>set by government regulators and expert organizations to protect healthy workers from effects due to chemical exposure. </a:t>
            </a:r>
          </a:p>
          <a:p>
            <a:pPr>
              <a:spcBef>
                <a:spcPts val="594"/>
              </a:spcBef>
              <a:defRPr/>
            </a:pPr>
            <a:endParaRPr lang="en-US" dirty="0">
              <a:cs typeface="Arial" pitchFamily="34" charset="0"/>
            </a:endParaRPr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62260F4-2C7E-4AD1-84B5-2B223CED8967}" type="slidenum">
              <a:rPr lang="de-DE" smtClean="0">
                <a:latin typeface="Arial" charset="0"/>
                <a:cs typeface="Arial" charset="0"/>
              </a:rPr>
              <a:pPr/>
              <a:t>24</a:t>
            </a:fld>
            <a:endParaRPr lang="de-DE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indent="0" fontAlgn="auto">
              <a:buFont typeface="Wingdings" pitchFamily="2" charset="2"/>
              <a:buNone/>
              <a:defRPr/>
            </a:pPr>
            <a:r>
              <a:rPr lang="en-US" sz="1200" dirty="0" smtClean="0"/>
              <a:t>Which of the following is </a:t>
            </a:r>
            <a:r>
              <a:rPr lang="en-US" sz="1200" u="sng" dirty="0" smtClean="0"/>
              <a:t>not</a:t>
            </a:r>
            <a:r>
              <a:rPr lang="en-US" sz="1200" dirty="0" smtClean="0"/>
              <a:t> true about potential</a:t>
            </a:r>
            <a:r>
              <a:rPr lang="en-US" sz="1200" baseline="0" dirty="0" smtClean="0"/>
              <a:t> chemical exposure when applying two-component low pressure SPF</a:t>
            </a:r>
            <a:r>
              <a:rPr lang="en-US" sz="1200" dirty="0" smtClean="0"/>
              <a:t>?</a:t>
            </a:r>
          </a:p>
          <a:p>
            <a:pPr indent="0" fontAlgn="auto">
              <a:buFont typeface="Wingdings" pitchFamily="2" charset="2"/>
              <a:buNone/>
              <a:defRPr/>
            </a:pPr>
            <a:endParaRPr lang="en-US" sz="1200" dirty="0" smtClean="0"/>
          </a:p>
          <a:p>
            <a:pPr marL="228600" indent="-228600" fontAlgn="auto">
              <a:buFont typeface="Wingdings" pitchFamily="2" charset="2"/>
              <a:buAutoNum type="alphaUcPeriod"/>
              <a:defRPr/>
            </a:pPr>
            <a:r>
              <a:rPr lang="en-US" sz="1200" dirty="0" smtClean="0"/>
              <a:t>Chronic</a:t>
            </a:r>
            <a:r>
              <a:rPr lang="en-US" sz="1200" baseline="0" dirty="0" smtClean="0"/>
              <a:t> effects are long-term, sometimes permanent, health effects due to repeated exposure to certain chemicals</a:t>
            </a:r>
            <a:r>
              <a:rPr lang="en-US" sz="1200" dirty="0" smtClean="0"/>
              <a:t>.</a:t>
            </a:r>
          </a:p>
          <a:p>
            <a:pPr marL="228600" indent="-228600" fontAlgn="auto">
              <a:buFont typeface="Wingdings" pitchFamily="2" charset="2"/>
              <a:buAutoNum type="alphaUcPeriod"/>
              <a:defRPr/>
            </a:pPr>
            <a:r>
              <a:rPr lang="en-US" sz="1200" dirty="0" smtClean="0"/>
              <a:t>Two-component low pressure kits can release enough chemicals into the air to pose a potential inhalation and/or skin exposure hazard. </a:t>
            </a:r>
          </a:p>
          <a:p>
            <a:pPr marL="228600" indent="-228600" fontAlgn="auto">
              <a:buFont typeface="Wingdings" pitchFamily="2" charset="2"/>
              <a:buAutoNum type="alphaUcPeriod"/>
              <a:defRPr/>
            </a:pPr>
            <a:r>
              <a:rPr lang="en-US" sz="1200" dirty="0" smtClean="0"/>
              <a:t>It is not necessary</a:t>
            </a:r>
            <a:r>
              <a:rPr lang="en-US" sz="1200" baseline="0" dirty="0" smtClean="0"/>
              <a:t> </a:t>
            </a:r>
            <a:r>
              <a:rPr lang="en-US" sz="1200" dirty="0" smtClean="0"/>
              <a:t>to wear</a:t>
            </a:r>
            <a:r>
              <a:rPr lang="en-US" sz="1200" baseline="0" dirty="0" smtClean="0"/>
              <a:t> personal protective equipment (PPE). </a:t>
            </a:r>
            <a:endParaRPr lang="en-US" sz="1200" dirty="0" smtClean="0"/>
          </a:p>
          <a:p>
            <a:pPr marL="228600" indent="-228600" fontAlgn="auto">
              <a:buFont typeface="Wingdings" pitchFamily="2" charset="2"/>
              <a:buAutoNum type="alphaUcPeriod"/>
              <a:defRPr/>
            </a:pPr>
            <a:r>
              <a:rPr lang="en-US" sz="1200" dirty="0" smtClean="0"/>
              <a:t>Personal protective equipment that</a:t>
            </a:r>
            <a:r>
              <a:rPr lang="en-US" sz="1200" baseline="0" dirty="0" smtClean="0"/>
              <a:t> is incorrectly selected or used c</a:t>
            </a:r>
            <a:r>
              <a:rPr lang="en-US" sz="1200" dirty="0" smtClean="0"/>
              <a:t>ould lead to chemical exposure. </a:t>
            </a:r>
          </a:p>
          <a:p>
            <a:pPr>
              <a:spcBef>
                <a:spcPts val="594"/>
              </a:spcBef>
              <a:defRPr/>
            </a:pPr>
            <a:endParaRPr lang="en-US" sz="1200" dirty="0">
              <a:cs typeface="Arial" pitchFamily="34" charset="0"/>
            </a:endParaRPr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62260F4-2C7E-4AD1-84B5-2B223CED8967}" type="slidenum">
              <a:rPr lang="de-DE" smtClean="0">
                <a:latin typeface="Arial" charset="0"/>
                <a:cs typeface="Arial" charset="0"/>
              </a:rPr>
              <a:pPr/>
              <a:t>25</a:t>
            </a:fld>
            <a:endParaRPr lang="de-DE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ts val="594"/>
              </a:spcBef>
              <a:defRPr/>
            </a:pPr>
            <a:r>
              <a:rPr lang="en-US" sz="1200" dirty="0" smtClean="0">
                <a:cs typeface="Arial" pitchFamily="34" charset="0"/>
              </a:rPr>
              <a:t>The</a:t>
            </a:r>
            <a:r>
              <a:rPr lang="en-US" sz="1200" baseline="0" dirty="0" smtClean="0">
                <a:cs typeface="Arial" pitchFamily="34" charset="0"/>
              </a:rPr>
              <a:t> correct answer is C. Proper personal protective equipment </a:t>
            </a:r>
            <a:r>
              <a:rPr lang="en-US" sz="1200" u="sng" baseline="0" dirty="0" smtClean="0">
                <a:cs typeface="Arial" pitchFamily="34" charset="0"/>
              </a:rPr>
              <a:t>is required </a:t>
            </a:r>
            <a:r>
              <a:rPr lang="en-US" sz="1200" baseline="0" dirty="0" smtClean="0">
                <a:cs typeface="Arial" pitchFamily="34" charset="0"/>
              </a:rPr>
              <a:t>when using two-component low pressure SPF. </a:t>
            </a:r>
            <a:endParaRPr lang="en-US" sz="1200" dirty="0">
              <a:cs typeface="Arial" pitchFamily="34" charset="0"/>
            </a:endParaRPr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62260F4-2C7E-4AD1-84B5-2B223CED8967}" type="slidenum">
              <a:rPr lang="de-DE" smtClean="0">
                <a:latin typeface="Arial" charset="0"/>
                <a:cs typeface="Arial" charset="0"/>
              </a:rPr>
              <a:pPr/>
              <a:t>26</a:t>
            </a:fld>
            <a:endParaRPr lang="de-DE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100" dirty="0" smtClean="0"/>
              <a:t>Two-component low pressure SPF kits or systems contain _________ which mix together to make foam when sprayed. </a:t>
            </a: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1100" dirty="0" smtClean="0"/>
          </a:p>
          <a:p>
            <a:pPr marL="228600" indent="-22860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1100" dirty="0" smtClean="0"/>
              <a:t>water and adhesives </a:t>
            </a:r>
          </a:p>
          <a:p>
            <a:pPr marL="228600" indent="-22860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1100" dirty="0" smtClean="0"/>
              <a:t>A-side and B-side chemicals</a:t>
            </a:r>
          </a:p>
          <a:p>
            <a:pPr marL="228600" indent="-22860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1100" dirty="0" smtClean="0"/>
              <a:t>alcohol and catalysts </a:t>
            </a:r>
          </a:p>
          <a:p>
            <a:pPr marL="228600" indent="-22860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1100" dirty="0" smtClean="0"/>
              <a:t>none of the above</a:t>
            </a:r>
          </a:p>
          <a:p>
            <a:pPr>
              <a:defRPr/>
            </a:pPr>
            <a:endParaRPr lang="en-US" sz="1100" dirty="0">
              <a:cs typeface="Arial" charset="0"/>
            </a:endParaRPr>
          </a:p>
          <a:p>
            <a:pPr>
              <a:defRPr/>
            </a:pPr>
            <a:endParaRPr lang="en-US" sz="1100" dirty="0">
              <a:cs typeface="Arial" charset="0"/>
            </a:endParaRPr>
          </a:p>
          <a:p>
            <a:pPr>
              <a:defRPr/>
            </a:pPr>
            <a:endParaRPr lang="en-US" sz="1000" dirty="0">
              <a:latin typeface="Arial" charset="0"/>
              <a:cs typeface="Arial" charset="0"/>
            </a:endParaRPr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604A0B9-7996-4775-90D5-AE203C150C1C}" type="slidenum">
              <a:rPr lang="de-DE" smtClean="0">
                <a:latin typeface="Arial" charset="0"/>
                <a:cs typeface="Arial" charset="0"/>
              </a:rPr>
              <a:pPr/>
              <a:t>27</a:t>
            </a:fld>
            <a:endParaRPr lang="de-DE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100" dirty="0" smtClean="0"/>
              <a:t>The correct answer is B. Two-component low pressure SPF kits or systems contain </a:t>
            </a:r>
            <a:r>
              <a:rPr lang="en-US" sz="1100" u="sng" dirty="0" smtClean="0"/>
              <a:t>A-side and B-side</a:t>
            </a:r>
            <a:r>
              <a:rPr lang="en-US" sz="1100" u="sng" baseline="0" dirty="0" smtClean="0"/>
              <a:t> chemicals</a:t>
            </a:r>
            <a:r>
              <a:rPr lang="en-US" sz="1100" baseline="0" dirty="0" smtClean="0"/>
              <a:t> </a:t>
            </a:r>
            <a:r>
              <a:rPr lang="en-US" sz="1100" dirty="0" smtClean="0"/>
              <a:t>which mix together to make foam when sprayed. </a:t>
            </a:r>
          </a:p>
          <a:p>
            <a:pPr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1100" dirty="0" smtClean="0"/>
          </a:p>
          <a:p>
            <a:pPr>
              <a:defRPr/>
            </a:pPr>
            <a:endParaRPr lang="en-US" sz="1100" dirty="0">
              <a:cs typeface="Arial" charset="0"/>
            </a:endParaRPr>
          </a:p>
          <a:p>
            <a:pPr>
              <a:defRPr/>
            </a:pPr>
            <a:endParaRPr lang="en-US" sz="1100" dirty="0">
              <a:cs typeface="Arial" charset="0"/>
            </a:endParaRPr>
          </a:p>
          <a:p>
            <a:pPr>
              <a:defRPr/>
            </a:pPr>
            <a:endParaRPr lang="en-US" sz="1000" dirty="0">
              <a:latin typeface="Arial" charset="0"/>
              <a:cs typeface="Arial" charset="0"/>
            </a:endParaRPr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604A0B9-7996-4775-90D5-AE203C150C1C}" type="slidenum">
              <a:rPr lang="de-DE" smtClean="0">
                <a:latin typeface="Arial" charset="0"/>
                <a:cs typeface="Arial" charset="0"/>
              </a:rPr>
              <a:pPr/>
              <a:t>28</a:t>
            </a:fld>
            <a:endParaRPr lang="de-DE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200" dirty="0" smtClean="0"/>
              <a:t>The A-side (Iso) of SPF contains _____.</a:t>
            </a: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1200" dirty="0" smtClean="0"/>
          </a:p>
          <a:p>
            <a:pPr marL="228600" indent="-22860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1200" dirty="0" smtClean="0"/>
              <a:t>ethanol </a:t>
            </a:r>
          </a:p>
          <a:p>
            <a:pPr marL="228600" indent="-22860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1200" dirty="0" smtClean="0"/>
              <a:t>polyurethane foam dust</a:t>
            </a:r>
          </a:p>
          <a:p>
            <a:pPr marL="228600" indent="-22860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1200" dirty="0" smtClean="0"/>
              <a:t>a chemical commonly referred to as “MDI”</a:t>
            </a:r>
          </a:p>
          <a:p>
            <a:pPr marL="228600" indent="-22860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1200" dirty="0" smtClean="0"/>
              <a:t>a polyol blend</a:t>
            </a:r>
          </a:p>
          <a:p>
            <a:pPr>
              <a:defRPr/>
            </a:pPr>
            <a:endParaRPr lang="en-US" sz="1200" dirty="0">
              <a:latin typeface="Arial" charset="0"/>
              <a:cs typeface="Arial" charset="0"/>
            </a:endParaRPr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604A0B9-7996-4775-90D5-AE203C150C1C}" type="slidenum">
              <a:rPr lang="de-DE" smtClean="0">
                <a:latin typeface="Arial" charset="0"/>
                <a:cs typeface="Arial" charset="0"/>
              </a:rPr>
              <a:pPr/>
              <a:t>29</a:t>
            </a:fld>
            <a:endParaRPr lang="de-DE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200" dirty="0" smtClean="0">
                <a:latin typeface="+mn-lt"/>
              </a:rPr>
              <a:t>Which of the following weatherization products is </a:t>
            </a:r>
            <a:r>
              <a:rPr lang="en-US" sz="1200" u="sng" dirty="0" smtClean="0">
                <a:latin typeface="+mn-lt"/>
              </a:rPr>
              <a:t>not</a:t>
            </a:r>
            <a:r>
              <a:rPr lang="en-US" sz="1200" dirty="0" smtClean="0">
                <a:latin typeface="+mn-lt"/>
              </a:rPr>
              <a:t> included in this health and </a:t>
            </a:r>
            <a:r>
              <a:rPr lang="en-US" sz="1200" dirty="0" smtClean="0">
                <a:solidFill>
                  <a:srgbClr val="093678"/>
                </a:solidFill>
                <a:latin typeface="+mn-lt"/>
              </a:rPr>
              <a:t>safety</a:t>
            </a:r>
            <a:r>
              <a:rPr lang="en-US" sz="1200" dirty="0" smtClean="0">
                <a:latin typeface="+mn-lt"/>
              </a:rPr>
              <a:t> training? </a:t>
            </a: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1200" dirty="0" smtClean="0">
              <a:solidFill>
                <a:srgbClr val="093678"/>
              </a:solidFill>
              <a:latin typeface="+mn-lt"/>
            </a:endParaRPr>
          </a:p>
          <a:p>
            <a:pPr marL="228600" indent="-22860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1200" dirty="0" smtClean="0">
                <a:solidFill>
                  <a:srgbClr val="093678"/>
                </a:solidFill>
                <a:latin typeface="+mn-lt"/>
              </a:rPr>
              <a:t>Insulating foam sealant</a:t>
            </a:r>
          </a:p>
          <a:p>
            <a:pPr marL="228600" indent="-22860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1200" dirty="0" smtClean="0">
                <a:latin typeface="+mn-lt"/>
              </a:rPr>
              <a:t>Two-component low pressure SPF kits</a:t>
            </a:r>
          </a:p>
          <a:p>
            <a:pPr marL="228600" indent="-22860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1200" dirty="0" smtClean="0">
                <a:latin typeface="+mn-lt"/>
              </a:rPr>
              <a:t>Fiberglass batt insulation</a:t>
            </a:r>
          </a:p>
          <a:p>
            <a:pPr marL="228600" indent="-22860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1200" dirty="0" smtClean="0">
                <a:latin typeface="+mn-lt"/>
              </a:rPr>
              <a:t>Low pressure SPF refillable systems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lang="en-US" sz="1200" dirty="0" smtClean="0">
              <a:latin typeface="+mn-lt"/>
            </a:endParaRP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1200" dirty="0" smtClean="0">
              <a:latin typeface="+mn-lt"/>
            </a:endParaRPr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E0E528-AC75-4879-B08D-E5BC38D38147}" type="slidenum">
              <a:rPr lang="de-DE" smtClean="0">
                <a:latin typeface="Arial" charset="0"/>
                <a:cs typeface="Arial" charset="0"/>
              </a:rPr>
              <a:pPr/>
              <a:t>3</a:t>
            </a:fld>
            <a:endParaRPr lang="de-DE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200" dirty="0" smtClean="0"/>
              <a:t>The correct answer is C. The A-side (Iso) of SPF contains </a:t>
            </a:r>
            <a:r>
              <a:rPr lang="en-US" sz="1200" u="sng" dirty="0" smtClean="0"/>
              <a:t>a chemical commonly referred to as “MDI”. </a:t>
            </a:r>
          </a:p>
          <a:p>
            <a:pPr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endParaRPr lang="en-US" sz="1000" dirty="0" smtClean="0"/>
          </a:p>
          <a:p>
            <a:pPr>
              <a:defRPr/>
            </a:pPr>
            <a:endParaRPr lang="en-US" sz="1000" dirty="0">
              <a:latin typeface="Arial" charset="0"/>
              <a:cs typeface="Arial" charset="0"/>
            </a:endParaRPr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604A0B9-7996-4775-90D5-AE203C150C1C}" type="slidenum">
              <a:rPr lang="de-DE" smtClean="0">
                <a:latin typeface="Arial" charset="0"/>
                <a:cs typeface="Arial" charset="0"/>
              </a:rPr>
              <a:pPr/>
              <a:t>30</a:t>
            </a:fld>
            <a:endParaRPr lang="de-DE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575"/>
              </a:spcBef>
            </a:pPr>
            <a:r>
              <a:rPr lang="en-US" dirty="0" smtClean="0"/>
              <a:t>Which of the following is </a:t>
            </a:r>
            <a:r>
              <a:rPr lang="en-US" u="sng" dirty="0" smtClean="0"/>
              <a:t>not</a:t>
            </a:r>
            <a:r>
              <a:rPr lang="en-US" dirty="0" smtClean="0"/>
              <a:t> included in the “B-side” of spray polyurethane foam?</a:t>
            </a:r>
          </a:p>
          <a:p>
            <a:pPr>
              <a:spcBef>
                <a:spcPts val="575"/>
              </a:spcBef>
            </a:pPr>
            <a:endParaRPr lang="en-US" dirty="0" smtClean="0"/>
          </a:p>
          <a:p>
            <a:pPr marL="228600" indent="-228600">
              <a:spcBef>
                <a:spcPts val="575"/>
              </a:spcBef>
              <a:buAutoNum type="alphaUcPeriod"/>
            </a:pPr>
            <a:r>
              <a:rPr lang="en-US" dirty="0" smtClean="0"/>
              <a:t>flame retardant</a:t>
            </a:r>
          </a:p>
          <a:p>
            <a:pPr marL="228600" indent="-228600">
              <a:spcBef>
                <a:spcPts val="575"/>
              </a:spcBef>
              <a:buAutoNum type="alphaUcPeriod"/>
            </a:pPr>
            <a:r>
              <a:rPr lang="en-US" dirty="0" smtClean="0"/>
              <a:t>surfactant</a:t>
            </a:r>
          </a:p>
          <a:p>
            <a:pPr marL="228600" indent="-228600">
              <a:spcBef>
                <a:spcPts val="575"/>
              </a:spcBef>
              <a:buAutoNum type="alphaUcPeriod"/>
            </a:pPr>
            <a:r>
              <a:rPr lang="en-US" dirty="0" smtClean="0"/>
              <a:t>isocyanate</a:t>
            </a:r>
          </a:p>
          <a:p>
            <a:pPr marL="228600" indent="-228600">
              <a:spcBef>
                <a:spcPts val="575"/>
              </a:spcBef>
              <a:buAutoNum type="alphaUcPeriod"/>
            </a:pPr>
            <a:r>
              <a:rPr lang="en-US" dirty="0" smtClean="0"/>
              <a:t>polyol</a:t>
            </a:r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71FE208-3397-4087-9B57-780B5D3DC279}" type="slidenum">
              <a:rPr lang="de-DE" smtClean="0">
                <a:latin typeface="Arial" charset="0"/>
                <a:cs typeface="Arial" charset="0"/>
              </a:rPr>
              <a:pPr/>
              <a:t>31</a:t>
            </a:fld>
            <a:endParaRPr lang="de-DE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ts val="575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correct answer is C. </a:t>
            </a:r>
            <a:r>
              <a:rPr lang="en-US" sz="1200" u="sng" dirty="0" smtClean="0"/>
              <a:t>Isocyanate</a:t>
            </a:r>
            <a:r>
              <a:rPr lang="en-US" sz="1200" dirty="0" smtClean="0"/>
              <a:t> is not included in the B-side of spray polyurethane foam.</a:t>
            </a:r>
          </a:p>
          <a:p>
            <a:pPr>
              <a:spcBef>
                <a:spcPts val="575"/>
              </a:spcBef>
            </a:pPr>
            <a:endParaRPr lang="en-US" dirty="0" smtClean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71FE208-3397-4087-9B57-780B5D3DC279}" type="slidenum">
              <a:rPr lang="de-DE" smtClean="0">
                <a:latin typeface="Arial" charset="0"/>
                <a:cs typeface="Arial" charset="0"/>
              </a:rPr>
              <a:pPr/>
              <a:t>32</a:t>
            </a:fld>
            <a:endParaRPr lang="de-DE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fontAlgn="auto">
              <a:spcAft>
                <a:spcPts val="0"/>
              </a:spcAft>
              <a:defRPr/>
            </a:pPr>
            <a:r>
              <a:rPr lang="en-US" sz="1200" dirty="0" smtClean="0">
                <a:latin typeface="+mn-lt"/>
                <a:cs typeface="Arial" pitchFamily="34" charset="0"/>
              </a:rPr>
              <a:t>Which is a potential effect of A-side (Iso) exposure?</a:t>
            </a:r>
          </a:p>
          <a:p>
            <a:pPr marL="0" fontAlgn="auto">
              <a:spcAft>
                <a:spcPts val="0"/>
              </a:spcAft>
              <a:defRPr/>
            </a:pPr>
            <a:endParaRPr lang="en-US" sz="1200" dirty="0" smtClean="0">
              <a:solidFill>
                <a:srgbClr val="093678"/>
              </a:solidFill>
              <a:latin typeface="+mn-lt"/>
              <a:cs typeface="Arial" pitchFamily="34" charset="0"/>
            </a:endParaRPr>
          </a:p>
          <a:p>
            <a:pPr marL="228600" indent="-228600" fontAlgn="auto">
              <a:spcAft>
                <a:spcPts val="0"/>
              </a:spcAft>
              <a:buAutoNum type="alphaUcPeriod"/>
              <a:defRPr/>
            </a:pPr>
            <a:r>
              <a:rPr lang="en-US" sz="1200" dirty="0" smtClean="0">
                <a:solidFill>
                  <a:srgbClr val="093678"/>
                </a:solidFill>
                <a:latin typeface="+mn-lt"/>
                <a:cs typeface="Arial" pitchFamily="34" charset="0"/>
              </a:rPr>
              <a:t>irritation of the eyes</a:t>
            </a:r>
          </a:p>
          <a:p>
            <a:pPr marL="228600" indent="-228600" fontAlgn="auto">
              <a:spcAft>
                <a:spcPts val="0"/>
              </a:spcAft>
              <a:buAutoNum type="alphaUcPeriod"/>
              <a:defRPr/>
            </a:pPr>
            <a:r>
              <a:rPr lang="en-US" sz="1200" dirty="0" smtClean="0">
                <a:solidFill>
                  <a:srgbClr val="093678"/>
                </a:solidFill>
                <a:latin typeface="+mn-lt"/>
                <a:cs typeface="Arial" pitchFamily="34" charset="0"/>
              </a:rPr>
              <a:t>skin irritation </a:t>
            </a:r>
            <a:endParaRPr lang="en-US" sz="1200" b="1" dirty="0" smtClean="0">
              <a:solidFill>
                <a:srgbClr val="093678"/>
              </a:solidFill>
              <a:latin typeface="+mn-lt"/>
              <a:cs typeface="Arial" pitchFamily="34" charset="0"/>
            </a:endParaRPr>
          </a:p>
          <a:p>
            <a:pPr marL="228600" indent="-228600" fontAlgn="auto">
              <a:spcAft>
                <a:spcPts val="0"/>
              </a:spcAft>
              <a:buAutoNum type="alphaUcPeriod"/>
              <a:defRPr/>
            </a:pPr>
            <a:r>
              <a:rPr lang="en-US" sz="1200" dirty="0" smtClean="0">
                <a:solidFill>
                  <a:srgbClr val="093678"/>
                </a:solidFill>
                <a:latin typeface="+mn-lt"/>
                <a:cs typeface="Arial" pitchFamily="34" charset="0"/>
              </a:rPr>
              <a:t>respiratory irritation</a:t>
            </a:r>
          </a:p>
          <a:p>
            <a:pPr marL="228600" indent="-228600" fontAlgn="auto">
              <a:spcAft>
                <a:spcPts val="0"/>
              </a:spcAft>
              <a:buAutoNum type="alphaUcPeriod"/>
              <a:defRPr/>
            </a:pPr>
            <a:r>
              <a:rPr lang="en-US" sz="1200" dirty="0" smtClean="0">
                <a:solidFill>
                  <a:srgbClr val="093678"/>
                </a:solidFill>
                <a:latin typeface="+mn-lt"/>
                <a:cs typeface="Arial" pitchFamily="34" charset="0"/>
              </a:rPr>
              <a:t>all of the above</a:t>
            </a:r>
            <a:endParaRPr lang="en-US" sz="1200" dirty="0" smtClean="0">
              <a:solidFill>
                <a:srgbClr val="093678"/>
              </a:solidFill>
              <a:latin typeface="+mn-lt"/>
              <a:cs typeface="Arial" charset="0"/>
            </a:endParaRPr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7CEE522-AC2D-4EA1-BDCA-99D09FC8694A}" type="slidenum">
              <a:rPr lang="de-DE" smtClean="0">
                <a:latin typeface="Arial" charset="0"/>
              </a:rPr>
              <a:pPr>
                <a:defRPr/>
              </a:pPr>
              <a:t>33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dirty="0" smtClean="0">
                <a:cs typeface="Arial" charset="0"/>
              </a:rPr>
              <a:t>The correct answer is D.  All of the statements are correct.</a:t>
            </a:r>
            <a:endParaRPr lang="en-US" dirty="0" smtClean="0">
              <a:solidFill>
                <a:srgbClr val="093678"/>
              </a:solidFill>
              <a:cs typeface="Arial" charset="0"/>
            </a:endParaRPr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7CEE522-AC2D-4EA1-BDCA-99D09FC8694A}" type="slidenum">
              <a:rPr lang="de-DE" smtClean="0">
                <a:latin typeface="Arial" charset="0"/>
              </a:rPr>
              <a:pPr>
                <a:defRPr/>
              </a:pPr>
              <a:t>34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dirty="0" smtClean="0">
                <a:cs typeface="Arial" pitchFamily="34" charset="0"/>
              </a:rPr>
              <a:t>Which statement is true about sensitization to the A-side (Iso)?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dirty="0" smtClean="0">
              <a:solidFill>
                <a:srgbClr val="093678"/>
              </a:solidFill>
              <a:cs typeface="Arial" pitchFamily="34" charset="0"/>
            </a:endParaRPr>
          </a:p>
          <a:p>
            <a:pPr marL="228600" indent="-228600">
              <a:spcBef>
                <a:spcPts val="600"/>
              </a:spcBef>
              <a:buFont typeface="Wingdings" pitchFamily="2" charset="2"/>
              <a:buAutoNum type="alphaUcPeriod"/>
              <a:defRPr/>
            </a:pPr>
            <a:r>
              <a:rPr lang="en-US" dirty="0" smtClean="0">
                <a:solidFill>
                  <a:srgbClr val="093678"/>
                </a:solidFill>
                <a:cs typeface="Arial" pitchFamily="34" charset="0"/>
              </a:rPr>
              <a:t>It is the development of an unusual sensitivity to a substance resulting in an allergic response after future exposures.</a:t>
            </a:r>
          </a:p>
          <a:p>
            <a:pPr marL="228600" indent="-228600">
              <a:spcBef>
                <a:spcPts val="600"/>
              </a:spcBef>
              <a:buFont typeface="Wingdings" pitchFamily="2" charset="2"/>
              <a:buAutoNum type="alphaUcPeriod"/>
              <a:defRPr/>
            </a:pPr>
            <a:r>
              <a:rPr lang="en-US" dirty="0" smtClean="0">
                <a:solidFill>
                  <a:srgbClr val="093678"/>
                </a:solidFill>
                <a:cs typeface="Arial" pitchFamily="34" charset="0"/>
              </a:rPr>
              <a:t>Sensitization may occur following inhalation.</a:t>
            </a:r>
            <a:endParaRPr lang="en-US" b="1" dirty="0" smtClean="0">
              <a:solidFill>
                <a:schemeClr val="tx1"/>
              </a:solidFill>
              <a:cs typeface="Arial" pitchFamily="34" charset="0"/>
            </a:endParaRPr>
          </a:p>
          <a:p>
            <a:pPr marL="228600" indent="-228600">
              <a:spcBef>
                <a:spcPts val="600"/>
              </a:spcBef>
              <a:buFont typeface="Wingdings" pitchFamily="2" charset="2"/>
              <a:buAutoNum type="alphaUcPeriod"/>
              <a:defRPr/>
            </a:pPr>
            <a:r>
              <a:rPr lang="en-US" dirty="0" smtClean="0">
                <a:solidFill>
                  <a:srgbClr val="093678"/>
                </a:solidFill>
                <a:cs typeface="Arial" pitchFamily="34" charset="0"/>
              </a:rPr>
              <a:t>Sensitization may occur following skin contact.</a:t>
            </a:r>
          </a:p>
          <a:p>
            <a:pPr marL="228600" indent="-228600">
              <a:spcBef>
                <a:spcPts val="600"/>
              </a:spcBef>
              <a:buFont typeface="Wingdings" pitchFamily="2" charset="2"/>
              <a:buAutoNum type="alphaUcPeriod"/>
              <a:defRPr/>
            </a:pPr>
            <a:r>
              <a:rPr lang="en-US" dirty="0" smtClean="0">
                <a:solidFill>
                  <a:srgbClr val="093678"/>
                </a:solidFill>
                <a:cs typeface="Arial" pitchFamily="34" charset="0"/>
              </a:rPr>
              <a:t>All of the above</a:t>
            </a:r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A98CD57C-3010-4283-AE06-B97EA234957B}" type="slidenum">
              <a:rPr lang="de-DE" smtClean="0">
                <a:latin typeface="Arial" charset="0"/>
              </a:rPr>
              <a:pPr>
                <a:defRPr/>
              </a:pPr>
              <a:t>35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dirty="0" smtClean="0">
                <a:cs typeface="Arial" charset="0"/>
              </a:rPr>
              <a:t>The correct answer is D.  All of the statements are correct.</a:t>
            </a:r>
            <a:endParaRPr lang="en-US" dirty="0" smtClean="0">
              <a:solidFill>
                <a:srgbClr val="093678"/>
              </a:solidFill>
              <a:cs typeface="Arial" charset="0"/>
            </a:endParaRPr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7CEE522-AC2D-4EA1-BDCA-99D09FC8694A}" type="slidenum">
              <a:rPr lang="de-DE" smtClean="0">
                <a:latin typeface="Arial" charset="0"/>
              </a:rPr>
              <a:pPr>
                <a:defRPr/>
              </a:pPr>
              <a:t>36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ts val="600"/>
              </a:spcBef>
              <a:defRPr/>
            </a:pPr>
            <a:r>
              <a:rPr lang="en-US" sz="1200" dirty="0" smtClean="0"/>
              <a:t>Respiratory sensitization can lead to asthma, which can be life-threatening.  Which of the following symptoms is </a:t>
            </a:r>
            <a:r>
              <a:rPr lang="en-US" sz="1200" u="sng" dirty="0" smtClean="0"/>
              <a:t>not</a:t>
            </a:r>
            <a:r>
              <a:rPr lang="en-US" sz="1200" dirty="0" smtClean="0"/>
              <a:t> a typical</a:t>
            </a:r>
            <a:r>
              <a:rPr lang="en-US" sz="1200" baseline="0" dirty="0" smtClean="0"/>
              <a:t> </a:t>
            </a:r>
            <a:r>
              <a:rPr lang="en-US" sz="1200" dirty="0" smtClean="0"/>
              <a:t>symptom of a respiratory sensitization reaction?</a:t>
            </a:r>
          </a:p>
          <a:p>
            <a:pPr eaLnBrk="1" hangingPunct="1">
              <a:spcBef>
                <a:spcPts val="600"/>
              </a:spcBef>
              <a:defRPr/>
            </a:pPr>
            <a:endParaRPr lang="en-US" sz="1200" dirty="0" smtClean="0"/>
          </a:p>
          <a:p>
            <a:pPr marL="228600" indent="-228600" eaLnBrk="1" hangingPunct="1">
              <a:spcBef>
                <a:spcPts val="600"/>
              </a:spcBef>
              <a:buAutoNum type="alphaUcPeriod"/>
              <a:defRPr/>
            </a:pPr>
            <a:r>
              <a:rPr lang="en-US" sz="1200" dirty="0" smtClean="0"/>
              <a:t>blisters forming</a:t>
            </a:r>
            <a:r>
              <a:rPr lang="en-US" sz="1200" baseline="0" dirty="0" smtClean="0"/>
              <a:t> on the skin</a:t>
            </a:r>
          </a:p>
          <a:p>
            <a:pPr marL="228600" indent="-228600" eaLnBrk="1" hangingPunct="1">
              <a:spcBef>
                <a:spcPts val="600"/>
              </a:spcBef>
              <a:buAutoNum type="alphaUcPeriod"/>
              <a:defRPr/>
            </a:pPr>
            <a:r>
              <a:rPr lang="en-US" sz="1200" dirty="0" smtClean="0"/>
              <a:t>shortness</a:t>
            </a:r>
            <a:r>
              <a:rPr lang="en-US" sz="1200" baseline="0" dirty="0" smtClean="0"/>
              <a:t> of breath</a:t>
            </a:r>
          </a:p>
          <a:p>
            <a:pPr marL="228600" indent="-228600" eaLnBrk="1" hangingPunct="1">
              <a:spcBef>
                <a:spcPts val="600"/>
              </a:spcBef>
              <a:buAutoNum type="alphaUcPeriod"/>
              <a:defRPr/>
            </a:pPr>
            <a:r>
              <a:rPr lang="en-US" sz="1200" dirty="0" smtClean="0"/>
              <a:t>coughing</a:t>
            </a:r>
          </a:p>
          <a:p>
            <a:pPr marL="228600" indent="-228600" eaLnBrk="1" hangingPunct="1">
              <a:spcBef>
                <a:spcPts val="600"/>
              </a:spcBef>
              <a:buAutoNum type="alphaUcPeriod"/>
              <a:defRPr/>
            </a:pPr>
            <a:r>
              <a:rPr lang="en-US" sz="1200" dirty="0" smtClean="0"/>
              <a:t>chest tightness</a:t>
            </a:r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233A2D8-BBE7-4433-BA19-A878D2198DA6}" type="slidenum">
              <a:rPr lang="de-DE" smtClean="0">
                <a:latin typeface="Arial" charset="0"/>
              </a:rPr>
              <a:pPr>
                <a:defRPr/>
              </a:pPr>
              <a:t>37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ts val="600"/>
              </a:spcBef>
            </a:pPr>
            <a:r>
              <a:rPr lang="en-US" dirty="0" smtClean="0"/>
              <a:t>The correct answer is A.  </a:t>
            </a:r>
            <a:r>
              <a:rPr lang="en-US" u="sng" dirty="0" smtClean="0"/>
              <a:t>Blisters forming on the skin </a:t>
            </a:r>
            <a:r>
              <a:rPr lang="en-US" dirty="0" smtClean="0"/>
              <a:t>is </a:t>
            </a:r>
            <a:r>
              <a:rPr lang="en-US" u="sng" dirty="0" smtClean="0"/>
              <a:t>not</a:t>
            </a:r>
            <a:r>
              <a:rPr lang="en-US" dirty="0" smtClean="0"/>
              <a:t> a typical symptom of a respiratory sensitization reaction.</a:t>
            </a:r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5C6A592-17F1-40B3-B0B5-BA2223A96FC9}" type="slidenum">
              <a:rPr lang="de-DE" smtClean="0">
                <a:latin typeface="Arial" charset="0"/>
              </a:rPr>
              <a:pPr>
                <a:defRPr/>
              </a:pPr>
              <a:t>38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002060"/>
                </a:solidFill>
                <a:cs typeface="Arial" pitchFamily="34" charset="0"/>
              </a:rPr>
              <a:t>_____ is a possible cause of respiratory </a:t>
            </a:r>
            <a:r>
              <a:rPr lang="en-US" dirty="0" smtClean="0">
                <a:cs typeface="Arial" pitchFamily="34" charset="0"/>
              </a:rPr>
              <a:t>sensitization.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dirty="0" smtClean="0">
              <a:cs typeface="Arial" pitchFamily="34" charset="0"/>
            </a:endParaRPr>
          </a:p>
          <a:p>
            <a:pPr marL="228600" indent="-228600">
              <a:spcBef>
                <a:spcPts val="600"/>
              </a:spcBef>
              <a:buFont typeface="Wingdings" pitchFamily="2" charset="2"/>
              <a:buAutoNum type="alphaUcPeriod"/>
              <a:defRPr/>
            </a:pPr>
            <a:r>
              <a:rPr lang="en-US" dirty="0" smtClean="0">
                <a:cs typeface="Arial" pitchFamily="34" charset="0"/>
              </a:rPr>
              <a:t>A single exposure to the A-side (Iso) over the exposure limit without appropriate protection</a:t>
            </a:r>
          </a:p>
          <a:p>
            <a:pPr marL="228600" indent="-228600">
              <a:spcBef>
                <a:spcPts val="600"/>
              </a:spcBef>
              <a:buFont typeface="Wingdings" pitchFamily="2" charset="2"/>
              <a:buAutoNum type="alphaUcPeriod"/>
              <a:defRPr/>
            </a:pPr>
            <a:r>
              <a:rPr lang="en-US" dirty="0" smtClean="0">
                <a:cs typeface="Arial" pitchFamily="34" charset="0"/>
              </a:rPr>
              <a:t>Repeated unprotected exposure exceeding the exposure limit for the A-side (MDI) without appropriate protection</a:t>
            </a:r>
          </a:p>
          <a:p>
            <a:pPr marL="228600" indent="-228600">
              <a:spcBef>
                <a:spcPts val="600"/>
              </a:spcBef>
              <a:buFont typeface="Wingdings" pitchFamily="2" charset="2"/>
              <a:buAutoNum type="alphaUcPeriod"/>
              <a:defRPr/>
            </a:pPr>
            <a:r>
              <a:rPr lang="en-US" dirty="0" smtClean="0">
                <a:cs typeface="Arial" pitchFamily="34" charset="0"/>
              </a:rPr>
              <a:t>Repeated unprotected skin contact with A-side chemicals</a:t>
            </a:r>
          </a:p>
          <a:p>
            <a:pPr marL="228600" indent="-228600">
              <a:spcBef>
                <a:spcPts val="600"/>
              </a:spcBef>
              <a:buFont typeface="Wingdings" pitchFamily="2" charset="2"/>
              <a:buAutoNum type="alphaUcPeriod"/>
              <a:defRPr/>
            </a:pPr>
            <a:r>
              <a:rPr lang="en-US" dirty="0" smtClean="0">
                <a:cs typeface="Arial" pitchFamily="34" charset="0"/>
              </a:rPr>
              <a:t>All of the above</a:t>
            </a:r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FE8A5CB-9281-467D-9F3F-6C0FE1468BAE}" type="slidenum">
              <a:rPr lang="de-DE" smtClean="0">
                <a:latin typeface="Arial" charset="0"/>
              </a:rPr>
              <a:pPr>
                <a:defRPr/>
              </a:pPr>
              <a:t>39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n-US" sz="1100" dirty="0" smtClean="0">
                <a:latin typeface="+mn-lt"/>
              </a:rPr>
              <a:t>The correct</a:t>
            </a:r>
            <a:r>
              <a:rPr lang="en-US" sz="1100" baseline="0" dirty="0" smtClean="0">
                <a:latin typeface="+mn-lt"/>
              </a:rPr>
              <a:t> answer is C. Safety guidance when using </a:t>
            </a:r>
            <a:r>
              <a:rPr lang="en-US" sz="1100" u="sng" baseline="0" dirty="0" smtClean="0">
                <a:latin typeface="+mn-lt"/>
              </a:rPr>
              <a:t>f</a:t>
            </a:r>
            <a:r>
              <a:rPr lang="en-US" sz="1100" u="sng" dirty="0" smtClean="0">
                <a:latin typeface="+mn-lt"/>
              </a:rPr>
              <a:t>iberglass</a:t>
            </a:r>
            <a:r>
              <a:rPr lang="en-US" sz="1100" u="sng" baseline="0" dirty="0" smtClean="0">
                <a:latin typeface="+mn-lt"/>
              </a:rPr>
              <a:t> batt insulation</a:t>
            </a:r>
            <a:r>
              <a:rPr lang="en-US" sz="1100" baseline="0" dirty="0" smtClean="0">
                <a:latin typeface="+mn-lt"/>
              </a:rPr>
              <a:t> is </a:t>
            </a:r>
            <a:r>
              <a:rPr lang="en-US" sz="1100" u="sng" baseline="0" dirty="0" smtClean="0">
                <a:latin typeface="+mn-lt"/>
              </a:rPr>
              <a:t>not</a:t>
            </a:r>
            <a:r>
              <a:rPr lang="en-US" sz="1100" baseline="0" dirty="0" smtClean="0">
                <a:latin typeface="+mn-lt"/>
              </a:rPr>
              <a:t> included in this training. </a:t>
            </a:r>
            <a:endParaRPr lang="en-US" sz="1100" dirty="0" smtClean="0">
              <a:latin typeface="+mn-lt"/>
            </a:endParaRP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1100" dirty="0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E0E528-AC75-4879-B08D-E5BC38D38147}" type="slidenum">
              <a:rPr lang="de-DE" smtClean="0">
                <a:latin typeface="Arial" charset="0"/>
                <a:cs typeface="Arial" charset="0"/>
              </a:rPr>
              <a:pPr/>
              <a:t>4</a:t>
            </a:fld>
            <a:endParaRPr lang="de-DE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dirty="0" smtClean="0">
                <a:solidFill>
                  <a:srgbClr val="002060"/>
                </a:solidFill>
                <a:cs typeface="Arial" charset="0"/>
              </a:rPr>
              <a:t>The correct answer is D, </a:t>
            </a:r>
            <a:r>
              <a:rPr lang="en-US" u="sng" dirty="0" smtClean="0">
                <a:solidFill>
                  <a:srgbClr val="002060"/>
                </a:solidFill>
                <a:cs typeface="Arial" charset="0"/>
              </a:rPr>
              <a:t>all of the above</a:t>
            </a:r>
            <a:r>
              <a:rPr lang="en-US" dirty="0" smtClean="0">
                <a:solidFill>
                  <a:srgbClr val="002060"/>
                </a:solidFill>
                <a:cs typeface="Arial" charset="0"/>
              </a:rPr>
              <a:t>.</a:t>
            </a:r>
            <a:endParaRPr lang="en-US" dirty="0" smtClean="0">
              <a:cs typeface="Arial" charset="0"/>
            </a:endParaRPr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6A88A93-C010-494D-B143-496D82EE0FC3}" type="slidenum">
              <a:rPr lang="de-DE" smtClean="0">
                <a:latin typeface="Arial" charset="0"/>
              </a:rPr>
              <a:pPr>
                <a:defRPr/>
              </a:pPr>
              <a:t>40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fontAlgn="auto">
              <a:spcAft>
                <a:spcPts val="0"/>
              </a:spcAft>
              <a:defRPr/>
            </a:pPr>
            <a:r>
              <a:rPr lang="en-US" sz="1200" dirty="0" smtClean="0">
                <a:cs typeface="Arial" pitchFamily="34" charset="0"/>
              </a:rPr>
              <a:t>If diagnosed with sensitization to the A-side (Iso), contact your healthcare provider.  You may be ____________.</a:t>
            </a:r>
          </a:p>
          <a:p>
            <a:pPr marL="0" fontAlgn="auto">
              <a:spcAft>
                <a:spcPts val="0"/>
              </a:spcAft>
              <a:defRPr/>
            </a:pPr>
            <a:endParaRPr lang="en-US" sz="1200" dirty="0" smtClean="0">
              <a:cs typeface="Arial" pitchFamily="34" charset="0"/>
            </a:endParaRPr>
          </a:p>
          <a:p>
            <a:pPr marL="228600" indent="-228600" fontAlgn="auto">
              <a:spcAft>
                <a:spcPts val="0"/>
              </a:spcAft>
              <a:buAutoNum type="alphaUcPeriod"/>
              <a:defRPr/>
            </a:pPr>
            <a:r>
              <a:rPr lang="en-US" sz="1200" dirty="0" smtClean="0">
                <a:cs typeface="Arial" pitchFamily="34" charset="0"/>
              </a:rPr>
              <a:t>instructed not to work with isocyanates</a:t>
            </a:r>
          </a:p>
          <a:p>
            <a:pPr marL="228600" indent="-228600" fontAlgn="auto">
              <a:spcAft>
                <a:spcPts val="0"/>
              </a:spcAft>
              <a:buAutoNum type="alphaUcPeriod"/>
              <a:defRPr/>
            </a:pPr>
            <a:r>
              <a:rPr lang="en-US" sz="1200" dirty="0" smtClean="0">
                <a:cs typeface="Arial" pitchFamily="34" charset="0"/>
              </a:rPr>
              <a:t>asked to stop lifting heavy spray foam equipment</a:t>
            </a:r>
          </a:p>
          <a:p>
            <a:pPr marL="228600" indent="-228600" fontAlgn="auto">
              <a:spcAft>
                <a:spcPts val="0"/>
              </a:spcAft>
              <a:buAutoNum type="alphaUcPeriod"/>
              <a:defRPr/>
            </a:pPr>
            <a:r>
              <a:rPr lang="en-US" sz="1200" dirty="0" smtClean="0">
                <a:cs typeface="Arial" pitchFamily="34" charset="0"/>
              </a:rPr>
              <a:t>instructed to temporarily isolate yourself from others until the sensitization clears up</a:t>
            </a:r>
          </a:p>
          <a:p>
            <a:pPr marL="228600" indent="-228600" fontAlgn="auto">
              <a:spcAft>
                <a:spcPts val="0"/>
              </a:spcAft>
              <a:buAutoNum type="alphaUcPeriod"/>
              <a:defRPr/>
            </a:pPr>
            <a:r>
              <a:rPr lang="en-US" sz="1200" dirty="0" smtClean="0">
                <a:cs typeface="Arial" pitchFamily="34" charset="0"/>
              </a:rPr>
              <a:t>none of the above</a:t>
            </a:r>
          </a:p>
          <a:p>
            <a:pPr>
              <a:defRPr/>
            </a:pPr>
            <a:endParaRPr lang="en-US" sz="1200" dirty="0">
              <a:cs typeface="Arial" pitchFamily="34" charset="0"/>
            </a:endParaRPr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64A3A34-6CE8-40E3-B9A2-A712692D0190}" type="slidenum">
              <a:rPr lang="de-DE" smtClean="0">
                <a:latin typeface="Arial" charset="0"/>
              </a:rPr>
              <a:pPr>
                <a:defRPr/>
              </a:pPr>
              <a:t>41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z="1200" dirty="0" smtClean="0">
                <a:cs typeface="Arial" pitchFamily="34" charset="0"/>
              </a:rPr>
              <a:t>The correct answer</a:t>
            </a:r>
            <a:r>
              <a:rPr lang="en-US" sz="1200" baseline="0" dirty="0" smtClean="0">
                <a:cs typeface="Arial" pitchFamily="34" charset="0"/>
              </a:rPr>
              <a:t> is A. You may be </a:t>
            </a:r>
            <a:r>
              <a:rPr lang="en-US" sz="1200" u="sng" baseline="0" dirty="0" smtClean="0">
                <a:cs typeface="Arial" pitchFamily="34" charset="0"/>
              </a:rPr>
              <a:t>instructed not to work with isocyanates </a:t>
            </a:r>
            <a:r>
              <a:rPr lang="en-US" sz="1200" baseline="0" dirty="0" smtClean="0">
                <a:cs typeface="Arial" pitchFamily="34" charset="0"/>
              </a:rPr>
              <a:t>if you are diagnosed with sensitization to the A-side (Iso). </a:t>
            </a:r>
            <a:endParaRPr lang="en-US" sz="1200" dirty="0">
              <a:cs typeface="Arial" pitchFamily="34" charset="0"/>
            </a:endParaRPr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64A3A34-6CE8-40E3-B9A2-A712692D0190}" type="slidenum">
              <a:rPr lang="de-DE" smtClean="0">
                <a:latin typeface="Arial" charset="0"/>
              </a:rPr>
              <a:pPr>
                <a:defRPr/>
              </a:pPr>
              <a:t>42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200" dirty="0" smtClean="0">
                <a:latin typeface="+mn-lt"/>
              </a:rPr>
              <a:t>The B-side is a blend of chemicals with the main ingredient being polyols. Which of the following is </a:t>
            </a:r>
            <a:r>
              <a:rPr lang="en-US" sz="1200" u="sng" dirty="0" smtClean="0">
                <a:latin typeface="+mn-lt"/>
              </a:rPr>
              <a:t>not</a:t>
            </a:r>
            <a:r>
              <a:rPr lang="en-US" sz="1200" dirty="0" smtClean="0">
                <a:latin typeface="+mn-lt"/>
              </a:rPr>
              <a:t> a typical B-side additive?</a:t>
            </a: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1200" dirty="0" smtClean="0">
              <a:latin typeface="+mn-lt"/>
            </a:endParaRPr>
          </a:p>
          <a:p>
            <a:pPr marL="228600" indent="-22860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1200" dirty="0" smtClean="0">
                <a:latin typeface="+mn-lt"/>
              </a:rPr>
              <a:t>catalyst</a:t>
            </a:r>
          </a:p>
          <a:p>
            <a:pPr marL="228600" indent="-22860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1200" dirty="0" smtClean="0">
                <a:latin typeface="+mn-lt"/>
              </a:rPr>
              <a:t>fire retardant</a:t>
            </a:r>
          </a:p>
          <a:p>
            <a:pPr marL="228600" indent="-22860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1200" dirty="0" smtClean="0">
                <a:latin typeface="+mn-lt"/>
              </a:rPr>
              <a:t>acetone</a:t>
            </a:r>
          </a:p>
          <a:p>
            <a:pPr marL="228600" indent="-22860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1200" dirty="0" smtClean="0">
                <a:latin typeface="+mn-lt"/>
              </a:rPr>
              <a:t>blowing agent</a:t>
            </a:r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B4CFEF6-F1AB-4156-B18A-E10196093114}" type="slidenum">
              <a:rPr lang="de-DE" smtClean="0">
                <a:latin typeface="Arial" charset="0"/>
              </a:rPr>
              <a:pPr>
                <a:defRPr/>
              </a:pPr>
              <a:t>43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200" dirty="0" smtClean="0">
                <a:latin typeface="+mn-lt"/>
              </a:rPr>
              <a:t>The correct</a:t>
            </a:r>
            <a:r>
              <a:rPr lang="en-US" sz="1200" baseline="0" dirty="0" smtClean="0">
                <a:latin typeface="+mn-lt"/>
              </a:rPr>
              <a:t> answer is C. </a:t>
            </a:r>
            <a:r>
              <a:rPr lang="en-US" sz="1200" u="sng" baseline="0" dirty="0" smtClean="0">
                <a:latin typeface="+mn-lt"/>
              </a:rPr>
              <a:t>Acetone is not </a:t>
            </a:r>
            <a:r>
              <a:rPr lang="en-US" sz="1200" baseline="0" dirty="0" smtClean="0">
                <a:latin typeface="+mn-lt"/>
              </a:rPr>
              <a:t>a typical B-side chemical ingredient. </a:t>
            </a:r>
            <a:endParaRPr lang="en-US" sz="1200" dirty="0" smtClean="0">
              <a:latin typeface="+mn-lt"/>
            </a:endParaRPr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B4CFEF6-F1AB-4156-B18A-E10196093114}" type="slidenum">
              <a:rPr lang="de-DE" smtClean="0">
                <a:latin typeface="Arial" charset="0"/>
              </a:rPr>
              <a:pPr>
                <a:defRPr/>
              </a:pPr>
              <a:t>44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200" dirty="0" smtClean="0">
                <a:latin typeface="+mn-lt"/>
              </a:rPr>
              <a:t>Which of the following is NOT an effect of eye exposure to some catalysts in the B-side? </a:t>
            </a: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1200" dirty="0" smtClean="0">
              <a:latin typeface="+mn-lt"/>
            </a:endParaRPr>
          </a:p>
          <a:p>
            <a:pPr marL="228600" indent="-22860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1200" dirty="0" smtClean="0">
                <a:latin typeface="+mn-lt"/>
              </a:rPr>
              <a:t>reddening or burning</a:t>
            </a:r>
          </a:p>
          <a:p>
            <a:pPr marL="228600" indent="-22860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1200" dirty="0" smtClean="0">
                <a:latin typeface="+mn-lt"/>
              </a:rPr>
              <a:t>near-sightedness</a:t>
            </a:r>
          </a:p>
          <a:p>
            <a:pPr marL="228600" indent="-22860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1200" dirty="0" smtClean="0">
                <a:latin typeface="+mn-lt"/>
              </a:rPr>
              <a:t>a blue haze or halovision</a:t>
            </a:r>
          </a:p>
          <a:p>
            <a:pPr marL="228600" indent="-22860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1200" dirty="0" smtClean="0">
                <a:latin typeface="+mn-lt"/>
              </a:rPr>
              <a:t>tearing</a:t>
            </a:r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B4CFEF6-F1AB-4156-B18A-E10196093114}" type="slidenum">
              <a:rPr lang="de-DE" smtClean="0">
                <a:latin typeface="Arial" charset="0"/>
              </a:rPr>
              <a:pPr>
                <a:defRPr/>
              </a:pPr>
              <a:t>45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200" dirty="0" smtClean="0">
                <a:latin typeface="+mn-lt"/>
              </a:rPr>
              <a:t>The correct</a:t>
            </a:r>
            <a:r>
              <a:rPr lang="en-US" sz="1200" baseline="0" dirty="0" smtClean="0">
                <a:latin typeface="+mn-lt"/>
              </a:rPr>
              <a:t> answer is B. </a:t>
            </a:r>
            <a:r>
              <a:rPr lang="en-US" sz="1200" u="sng" baseline="0" dirty="0" smtClean="0">
                <a:latin typeface="+mn-lt"/>
              </a:rPr>
              <a:t>Near-sightedness is not </a:t>
            </a:r>
            <a:r>
              <a:rPr lang="en-US" sz="1200" baseline="0" dirty="0" smtClean="0">
                <a:latin typeface="+mn-lt"/>
              </a:rPr>
              <a:t>an effect of eye exposure to some B-side catalysts. </a:t>
            </a:r>
            <a:endParaRPr lang="en-US" sz="1200" dirty="0" smtClean="0">
              <a:latin typeface="+mn-lt"/>
            </a:endParaRP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1200" dirty="0" smtClean="0">
              <a:latin typeface="+mn-lt"/>
            </a:endParaRPr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B4CFEF6-F1AB-4156-B18A-E10196093114}" type="slidenum">
              <a:rPr lang="de-DE" smtClean="0">
                <a:latin typeface="Arial" charset="0"/>
              </a:rPr>
              <a:pPr>
                <a:defRPr/>
              </a:pPr>
              <a:t>46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1200" dirty="0" smtClean="0">
                <a:latin typeface="+mn-lt"/>
              </a:rPr>
              <a:t>Which symptom is a potential effect of exposure to the B-side?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1200" dirty="0" smtClean="0">
              <a:latin typeface="+mn-lt"/>
            </a:endParaRPr>
          </a:p>
          <a:p>
            <a:pPr marL="228600" indent="-228600">
              <a:spcBef>
                <a:spcPts val="600"/>
              </a:spcBef>
              <a:buFont typeface="Wingdings" pitchFamily="2" charset="2"/>
              <a:buAutoNum type="alphaUcPeriod"/>
              <a:defRPr/>
            </a:pPr>
            <a:r>
              <a:rPr lang="en-US" sz="1200" dirty="0" smtClean="0">
                <a:latin typeface="+mn-lt"/>
              </a:rPr>
              <a:t>skin irritation</a:t>
            </a:r>
          </a:p>
          <a:p>
            <a:pPr marL="228600" indent="-228600">
              <a:spcBef>
                <a:spcPts val="600"/>
              </a:spcBef>
              <a:buFont typeface="Wingdings" pitchFamily="2" charset="2"/>
              <a:buAutoNum type="alphaUcPeriod"/>
              <a:defRPr/>
            </a:pPr>
            <a:r>
              <a:rPr lang="en-US" sz="1200" dirty="0" smtClean="0">
                <a:latin typeface="+mn-lt"/>
              </a:rPr>
              <a:t>eye irritation</a:t>
            </a:r>
          </a:p>
          <a:p>
            <a:pPr marL="228600" indent="-228600">
              <a:spcBef>
                <a:spcPts val="600"/>
              </a:spcBef>
              <a:buFont typeface="Wingdings" pitchFamily="2" charset="2"/>
              <a:buAutoNum type="alphaUcPeriod"/>
              <a:defRPr/>
            </a:pPr>
            <a:r>
              <a:rPr lang="en-US" sz="1200" dirty="0" smtClean="0">
                <a:latin typeface="+mn-lt"/>
              </a:rPr>
              <a:t>respiratory irritation</a:t>
            </a:r>
          </a:p>
          <a:p>
            <a:pPr marL="228600" indent="-228600">
              <a:spcBef>
                <a:spcPts val="600"/>
              </a:spcBef>
              <a:buFont typeface="Wingdings" pitchFamily="2" charset="2"/>
              <a:buAutoNum type="alphaUcPeriod"/>
              <a:defRPr/>
            </a:pPr>
            <a:r>
              <a:rPr lang="en-US" sz="1200" dirty="0" smtClean="0">
                <a:latin typeface="+mn-lt"/>
              </a:rPr>
              <a:t>all of the above</a:t>
            </a:r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9A7705D-9FEF-4BE1-9604-BF12D1DE6809}" type="slidenum">
              <a:rPr lang="de-DE" smtClean="0">
                <a:latin typeface="Arial" charset="0"/>
              </a:rPr>
              <a:pPr>
                <a:defRPr/>
              </a:pPr>
              <a:t>47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1200" dirty="0" smtClean="0">
                <a:latin typeface="+mn-lt"/>
              </a:rPr>
              <a:t>The correct answer</a:t>
            </a:r>
            <a:r>
              <a:rPr lang="en-US" sz="1200" baseline="0" dirty="0" smtClean="0">
                <a:latin typeface="+mn-lt"/>
              </a:rPr>
              <a:t> is D. All of the above. </a:t>
            </a:r>
            <a:endParaRPr lang="en-US" sz="1200" dirty="0" smtClean="0">
              <a:latin typeface="+mn-lt"/>
            </a:endParaRPr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9A7705D-9FEF-4BE1-9604-BF12D1DE6809}" type="slidenum">
              <a:rPr lang="de-DE" smtClean="0">
                <a:latin typeface="Arial" charset="0"/>
              </a:rPr>
              <a:pPr>
                <a:defRPr/>
              </a:pPr>
              <a:t>48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indent="0" fontAlgn="auto">
              <a:buFont typeface="Wingdings" pitchFamily="2" charset="2"/>
              <a:buNone/>
              <a:defRPr/>
            </a:pPr>
            <a:r>
              <a:rPr lang="en-US" sz="1200" dirty="0" smtClean="0">
                <a:latin typeface="+mn-lt"/>
              </a:rPr>
              <a:t>Which of the following best describes engineering controls? </a:t>
            </a:r>
          </a:p>
          <a:p>
            <a:pPr indent="0" fontAlgn="auto">
              <a:buFont typeface="Wingdings" pitchFamily="2" charset="2"/>
              <a:buNone/>
              <a:defRPr/>
            </a:pPr>
            <a:endParaRPr lang="en-US" sz="1200" dirty="0" smtClean="0">
              <a:latin typeface="+mn-lt"/>
            </a:endParaRPr>
          </a:p>
          <a:p>
            <a:pPr marL="228600" indent="-228600" fontAlgn="auto">
              <a:buFont typeface="Wingdings" pitchFamily="2" charset="2"/>
              <a:buAutoNum type="alphaUcPeriod"/>
              <a:defRPr/>
            </a:pPr>
            <a:r>
              <a:rPr lang="en-US" sz="1200" dirty="0" smtClean="0">
                <a:latin typeface="+mn-lt"/>
              </a:rPr>
              <a:t>control switches on high-tech spray foam equipment</a:t>
            </a:r>
          </a:p>
          <a:p>
            <a:pPr marL="228600" indent="-228600" fontAlgn="auto">
              <a:buFont typeface="Wingdings" pitchFamily="2" charset="2"/>
              <a:buAutoNum type="alphaUcPeriod"/>
              <a:defRPr/>
            </a:pPr>
            <a:r>
              <a:rPr lang="en-US" sz="1200" dirty="0" smtClean="0">
                <a:latin typeface="+mn-lt"/>
              </a:rPr>
              <a:t>changes in the design of the job, such as containment and ventilation, to reduce the potential for chemical exposure</a:t>
            </a:r>
          </a:p>
          <a:p>
            <a:pPr marL="228600" indent="-228600" fontAlgn="auto">
              <a:buFont typeface="Wingdings" pitchFamily="2" charset="2"/>
              <a:buAutoNum type="alphaUcPeriod"/>
              <a:defRPr/>
            </a:pPr>
            <a:r>
              <a:rPr lang="en-US" sz="1200" dirty="0" smtClean="0">
                <a:latin typeface="+mn-lt"/>
              </a:rPr>
              <a:t>recommended spraying techniques to maximize product performance</a:t>
            </a:r>
          </a:p>
          <a:p>
            <a:pPr marL="228600" indent="-228600" fontAlgn="auto">
              <a:buFont typeface="Wingdings" pitchFamily="2" charset="2"/>
              <a:buAutoNum type="alphaUcPeriod"/>
              <a:defRPr/>
            </a:pPr>
            <a:r>
              <a:rPr lang="en-US" sz="1200" dirty="0" smtClean="0">
                <a:latin typeface="+mn-lt"/>
              </a:rPr>
              <a:t>all of the above</a:t>
            </a:r>
          </a:p>
          <a:p>
            <a:pPr>
              <a:spcBef>
                <a:spcPts val="594"/>
              </a:spcBef>
              <a:defRPr/>
            </a:pPr>
            <a:endParaRPr lang="en-US" dirty="0"/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422D5F5-8603-4D66-8AEC-1D310F8A3001}" type="slidenum">
              <a:rPr lang="de-DE" smtClean="0">
                <a:latin typeface="Arial" charset="0"/>
              </a:rPr>
              <a:pPr>
                <a:defRPr/>
              </a:pPr>
              <a:t>49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200" dirty="0" smtClean="0">
                <a:latin typeface="+mn-lt"/>
              </a:rPr>
              <a:t>When describing differences between two-component low pressure (LP) SPF and high pressure (HP) SPF, which of the following is </a:t>
            </a:r>
            <a:r>
              <a:rPr lang="en-US" sz="1200" u="sng" dirty="0" smtClean="0">
                <a:latin typeface="+mn-lt"/>
              </a:rPr>
              <a:t>not </a:t>
            </a:r>
            <a:r>
              <a:rPr lang="en-US" sz="1200" dirty="0" smtClean="0">
                <a:latin typeface="+mn-lt"/>
              </a:rPr>
              <a:t>true?</a:t>
            </a: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1200" dirty="0" smtClean="0">
              <a:solidFill>
                <a:srgbClr val="093678"/>
              </a:solidFill>
              <a:latin typeface="+mn-lt"/>
            </a:endParaRPr>
          </a:p>
          <a:p>
            <a:pPr marL="228600" indent="-22860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1200" dirty="0" smtClean="0">
                <a:solidFill>
                  <a:srgbClr val="093678"/>
                </a:solidFill>
                <a:latin typeface="+mn-lt"/>
              </a:rPr>
              <a:t>LP SPF</a:t>
            </a:r>
            <a:r>
              <a:rPr lang="en-US" sz="1200" baseline="0" dirty="0" smtClean="0">
                <a:solidFill>
                  <a:srgbClr val="093678"/>
                </a:solidFill>
                <a:latin typeface="+mn-lt"/>
              </a:rPr>
              <a:t> is</a:t>
            </a:r>
            <a:r>
              <a:rPr lang="en-US" sz="1200" dirty="0" smtClean="0">
                <a:solidFill>
                  <a:srgbClr val="093678"/>
                </a:solidFill>
                <a:latin typeface="+mn-lt"/>
              </a:rPr>
              <a:t> applied in smaller volumes</a:t>
            </a:r>
            <a:r>
              <a:rPr lang="en-US" sz="1200" baseline="0" dirty="0" smtClean="0">
                <a:solidFill>
                  <a:srgbClr val="093678"/>
                </a:solidFill>
                <a:latin typeface="+mn-lt"/>
              </a:rPr>
              <a:t> </a:t>
            </a:r>
            <a:r>
              <a:rPr lang="en-US" sz="1200" dirty="0" smtClean="0">
                <a:solidFill>
                  <a:srgbClr val="093678"/>
                </a:solidFill>
                <a:latin typeface="+mn-lt"/>
              </a:rPr>
              <a:t>than HP SPF.</a:t>
            </a:r>
          </a:p>
          <a:p>
            <a:pPr marL="228600" indent="-22860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1200" dirty="0" smtClean="0">
                <a:latin typeface="+mn-lt"/>
              </a:rPr>
              <a:t>LP SPF products use large 55 gallon drums to store A-side and B-side chemicals.</a:t>
            </a:r>
          </a:p>
          <a:p>
            <a:pPr marL="228600" indent="-22860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1200" dirty="0" smtClean="0">
                <a:latin typeface="+mn-lt"/>
              </a:rPr>
              <a:t>LP SPF are typically sprayed at room temperature, whereas HP SPF is heated to high temperatures (120-150</a:t>
            </a:r>
            <a:r>
              <a:rPr lang="en-US" sz="1200" dirty="0" smtClean="0">
                <a:solidFill>
                  <a:schemeClr val="tx2"/>
                </a:solidFill>
                <a:latin typeface="+mn-lt"/>
              </a:rPr>
              <a:t>°</a:t>
            </a:r>
            <a:r>
              <a:rPr lang="en-US" sz="1200" dirty="0" smtClean="0">
                <a:latin typeface="+mn-lt"/>
              </a:rPr>
              <a:t>F) while</a:t>
            </a:r>
            <a:r>
              <a:rPr lang="en-US" sz="1200" baseline="0" dirty="0" smtClean="0">
                <a:latin typeface="+mn-lt"/>
              </a:rPr>
              <a:t> being sprayed</a:t>
            </a:r>
            <a:r>
              <a:rPr lang="en-US" sz="1200" dirty="0" smtClean="0">
                <a:latin typeface="+mn-lt"/>
              </a:rPr>
              <a:t>.</a:t>
            </a:r>
          </a:p>
          <a:p>
            <a:pPr marL="228600" indent="-22860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1200" dirty="0" smtClean="0">
                <a:latin typeface="+mn-lt"/>
              </a:rPr>
              <a:t>LP SPF is pressurized at less than 250 psi, whereas HP SPF is typically pressurized at 1000-1300 psi.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lang="en-US" sz="1200" dirty="0" smtClean="0">
              <a:latin typeface="+mn-lt"/>
            </a:endParaRP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1200" dirty="0" smtClean="0">
              <a:latin typeface="+mn-lt"/>
            </a:endParaRPr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E0E528-AC75-4879-B08D-E5BC38D38147}" type="slidenum">
              <a:rPr lang="de-DE" smtClean="0">
                <a:latin typeface="Arial" charset="0"/>
                <a:cs typeface="Arial" charset="0"/>
              </a:rPr>
              <a:pPr/>
              <a:t>5</a:t>
            </a:fld>
            <a:endParaRPr lang="de-DE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marR="0" indent="0" algn="l" defTabSz="914400" rtl="0" eaLnBrk="0" fontAlgn="auto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n-US" sz="1200" dirty="0" smtClean="0">
                <a:latin typeface="+mn-lt"/>
              </a:rPr>
              <a:t>The correct answer is B. Engineering</a:t>
            </a:r>
            <a:r>
              <a:rPr lang="en-US" sz="1200" baseline="0" dirty="0" smtClean="0">
                <a:latin typeface="+mn-lt"/>
              </a:rPr>
              <a:t> controls are </a:t>
            </a:r>
            <a:r>
              <a:rPr lang="en-US" sz="1200" u="sng" dirty="0" smtClean="0">
                <a:solidFill>
                  <a:srgbClr val="00B050"/>
                </a:solidFill>
              </a:rPr>
              <a:t>changes in the design of the job, such as containment and ventilation, to reduce the potential for chemical exposure. </a:t>
            </a:r>
          </a:p>
          <a:p>
            <a:pPr indent="0" fontAlgn="auto">
              <a:buFont typeface="Wingdings" pitchFamily="2" charset="2"/>
              <a:buNone/>
              <a:defRPr/>
            </a:pPr>
            <a:endParaRPr lang="en-US" sz="1200" dirty="0" smtClean="0">
              <a:latin typeface="+mn-lt"/>
            </a:endParaRPr>
          </a:p>
          <a:p>
            <a:pPr>
              <a:spcBef>
                <a:spcPts val="594"/>
              </a:spcBef>
              <a:defRPr/>
            </a:pPr>
            <a:endParaRPr lang="en-US" dirty="0"/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422D5F5-8603-4D66-8AEC-1D310F8A3001}" type="slidenum">
              <a:rPr lang="de-DE" smtClean="0">
                <a:latin typeface="Arial" charset="0"/>
              </a:rPr>
              <a:pPr>
                <a:defRPr/>
              </a:pPr>
              <a:t>50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ts val="594"/>
              </a:spcBef>
              <a:defRPr/>
            </a:pPr>
            <a:r>
              <a:rPr lang="en-US" sz="1200" dirty="0">
                <a:latin typeface="+mn-lt"/>
              </a:rPr>
              <a:t>When is the best time to plan engineering </a:t>
            </a:r>
            <a:r>
              <a:rPr lang="en-US" sz="1200" dirty="0" smtClean="0">
                <a:latin typeface="+mn-lt"/>
              </a:rPr>
              <a:t>controls?</a:t>
            </a:r>
          </a:p>
          <a:p>
            <a:pPr>
              <a:spcBef>
                <a:spcPts val="594"/>
              </a:spcBef>
              <a:defRPr/>
            </a:pPr>
            <a:endParaRPr lang="en-US" sz="1200" dirty="0" smtClean="0">
              <a:latin typeface="+mn-lt"/>
            </a:endParaRPr>
          </a:p>
          <a:p>
            <a:pPr marL="228600" indent="-228600">
              <a:spcBef>
                <a:spcPts val="594"/>
              </a:spcBef>
              <a:buAutoNum type="alphaUcPeriod"/>
              <a:defRPr/>
            </a:pPr>
            <a:r>
              <a:rPr lang="en-US" sz="1200" dirty="0" smtClean="0">
                <a:latin typeface="+mn-lt"/>
              </a:rPr>
              <a:t>soon after spraying your first low pressure kit so you are familiar with the job</a:t>
            </a:r>
          </a:p>
          <a:p>
            <a:pPr marL="228600" indent="-228600">
              <a:spcBef>
                <a:spcPts val="594"/>
              </a:spcBef>
              <a:buAutoNum type="alphaUcPeriod"/>
              <a:defRPr/>
            </a:pPr>
            <a:r>
              <a:rPr lang="en-US" sz="1200" dirty="0" smtClean="0">
                <a:latin typeface="+mn-lt"/>
              </a:rPr>
              <a:t>before beginning work</a:t>
            </a:r>
          </a:p>
          <a:p>
            <a:pPr marL="228600" indent="-228600">
              <a:spcBef>
                <a:spcPts val="594"/>
              </a:spcBef>
              <a:buAutoNum type="alphaUcPeriod"/>
              <a:defRPr/>
            </a:pPr>
            <a:r>
              <a:rPr lang="en-US" sz="1200" dirty="0" smtClean="0">
                <a:latin typeface="+mn-lt"/>
              </a:rPr>
              <a:t>at the end of the first day</a:t>
            </a:r>
          </a:p>
          <a:p>
            <a:pPr marL="228600" indent="-228600">
              <a:spcBef>
                <a:spcPts val="594"/>
              </a:spcBef>
              <a:buAutoNum type="alphaUcPeriod"/>
              <a:defRPr/>
            </a:pPr>
            <a:r>
              <a:rPr lang="en-US" sz="1200" dirty="0" smtClean="0">
                <a:latin typeface="+mn-lt"/>
              </a:rPr>
              <a:t>none of the above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marL="226451" indent="-226451">
              <a:spcBef>
                <a:spcPts val="594"/>
              </a:spcBef>
              <a:buFont typeface="Wingdings" pitchFamily="2" charset="2"/>
              <a:buAutoNum type="alphaUcPeriod"/>
              <a:defRPr/>
            </a:pPr>
            <a:endParaRPr lang="en-US" dirty="0"/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422D5F5-8603-4D66-8AEC-1D310F8A3001}" type="slidenum">
              <a:rPr lang="de-DE" smtClean="0">
                <a:latin typeface="Arial" charset="0"/>
              </a:rPr>
              <a:pPr>
                <a:defRPr/>
              </a:pPr>
              <a:t>51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ts val="594"/>
              </a:spcBef>
              <a:defRPr/>
            </a:pPr>
            <a:r>
              <a:rPr lang="en-US" dirty="0" smtClean="0"/>
              <a:t>The correct answer is B. The best time to plan engineering control</a:t>
            </a:r>
            <a:r>
              <a:rPr lang="en-US" baseline="0" dirty="0" smtClean="0"/>
              <a:t>s is </a:t>
            </a:r>
            <a:r>
              <a:rPr lang="en-US" u="sng" baseline="0" dirty="0" smtClean="0"/>
              <a:t>before beginning work. </a:t>
            </a:r>
            <a:endParaRPr lang="en-US" u="sng" dirty="0"/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422D5F5-8603-4D66-8AEC-1D310F8A3001}" type="slidenum">
              <a:rPr lang="de-DE" smtClean="0">
                <a:latin typeface="Arial" charset="0"/>
              </a:rPr>
              <a:pPr>
                <a:defRPr/>
              </a:pPr>
              <a:t>52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indent="0" fontAlgn="auto">
              <a:buFont typeface="Wingdings" pitchFamily="2" charset="2"/>
              <a:buNone/>
              <a:defRPr/>
            </a:pPr>
            <a:r>
              <a:rPr lang="en-US" sz="1100" dirty="0" smtClean="0"/>
              <a:t>When selecting engineering controls prior to SPF application, which of the following is </a:t>
            </a:r>
            <a:r>
              <a:rPr lang="en-US" sz="1100" u="sng" dirty="0" smtClean="0"/>
              <a:t>not</a:t>
            </a:r>
            <a:r>
              <a:rPr lang="en-US" sz="1100" dirty="0" smtClean="0"/>
              <a:t> a jobsite factor to consider?</a:t>
            </a:r>
          </a:p>
          <a:p>
            <a:pPr marL="403225" indent="-403225" fontAlgn="auto">
              <a:buFont typeface="Wingdings" pitchFamily="2" charset="2"/>
              <a:buAutoNum type="alphaUcPeriod"/>
              <a:defRPr/>
            </a:pPr>
            <a:endParaRPr lang="en-US" sz="1100" dirty="0" smtClean="0"/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1100" dirty="0" smtClean="0"/>
              <a:t>indoor or outdoor work?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1100" dirty="0" smtClean="0"/>
              <a:t>brand of</a:t>
            </a:r>
            <a:r>
              <a:rPr lang="en-US" sz="1100" baseline="0" dirty="0" smtClean="0"/>
              <a:t> drywall </a:t>
            </a:r>
            <a:r>
              <a:rPr lang="en-US" sz="1100" dirty="0" smtClean="0"/>
              <a:t>in the building? 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1100" dirty="0" smtClean="0"/>
              <a:t>amount of natural ventilation available?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1100" dirty="0" smtClean="0"/>
              <a:t>occupied building vs. vacant building?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1100" dirty="0" smtClean="0"/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05B3DBE-B66B-4075-8457-C459BE190123}" type="slidenum">
              <a:rPr lang="de-DE" smtClean="0">
                <a:latin typeface="Arial" charset="0"/>
              </a:rPr>
              <a:pPr>
                <a:defRPr/>
              </a:pPr>
              <a:t>53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indent="0" fontAlgn="auto">
              <a:buFont typeface="Wingdings" pitchFamily="2" charset="2"/>
              <a:buNone/>
              <a:defRPr/>
            </a:pPr>
            <a:r>
              <a:rPr lang="en-US" sz="1100" dirty="0" smtClean="0"/>
              <a:t>The correct answer</a:t>
            </a:r>
            <a:r>
              <a:rPr lang="en-US" sz="1100" baseline="0" dirty="0" smtClean="0"/>
              <a:t> is B. The </a:t>
            </a:r>
            <a:r>
              <a:rPr lang="en-US" sz="1100" u="sng" baseline="0" dirty="0" smtClean="0"/>
              <a:t>brand of drywall is not </a:t>
            </a:r>
            <a:r>
              <a:rPr lang="en-US" sz="1100" baseline="0" dirty="0" smtClean="0"/>
              <a:t>a jobsite factor to consider when planning and selecting engineering controls prior to SPF application. </a:t>
            </a:r>
            <a:endParaRPr lang="en-US" sz="1100" dirty="0" smtClean="0"/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05B3DBE-B66B-4075-8457-C459BE190123}" type="slidenum">
              <a:rPr lang="de-DE" smtClean="0">
                <a:latin typeface="Arial" charset="0"/>
              </a:rPr>
              <a:pPr>
                <a:defRPr/>
              </a:pPr>
              <a:t>54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1200" dirty="0" smtClean="0">
                <a:latin typeface="+mn-lt"/>
              </a:rPr>
              <a:t>Weatherization projects may take place in confined spaces, such as attics and crawl spaces. Which of the following is </a:t>
            </a:r>
            <a:r>
              <a:rPr lang="en-US" sz="1200" u="sng" dirty="0" smtClean="0">
                <a:latin typeface="+mn-lt"/>
              </a:rPr>
              <a:t>not </a:t>
            </a:r>
            <a:r>
              <a:rPr lang="en-US" sz="1200" dirty="0" smtClean="0">
                <a:latin typeface="+mn-lt"/>
              </a:rPr>
              <a:t>true?</a:t>
            </a:r>
          </a:p>
          <a:p>
            <a:pPr indent="0" fontAlgn="auto">
              <a:buFont typeface="Arial"/>
              <a:buNone/>
              <a:defRPr/>
            </a:pPr>
            <a:endParaRPr lang="en-US" sz="1200" dirty="0" smtClean="0">
              <a:solidFill>
                <a:srgbClr val="093678"/>
              </a:solidFill>
              <a:latin typeface="+mn-lt"/>
            </a:endParaRPr>
          </a:p>
          <a:p>
            <a:pPr marL="228600" indent="-228600" fontAlgn="auto">
              <a:buFont typeface="Arial"/>
              <a:buAutoNum type="alphaUcPeriod"/>
              <a:defRPr/>
            </a:pPr>
            <a:r>
              <a:rPr lang="en-US" sz="1200" dirty="0" smtClean="0">
                <a:solidFill>
                  <a:srgbClr val="093678"/>
                </a:solidFill>
                <a:latin typeface="+mn-lt"/>
              </a:rPr>
              <a:t>Use best efforts to ventilate confined spaces.</a:t>
            </a:r>
          </a:p>
          <a:p>
            <a:pPr marL="228600" indent="-228600" fontAlgn="auto">
              <a:buFont typeface="Arial"/>
              <a:buAutoNum type="alphaUcPeriod"/>
              <a:defRPr/>
            </a:pPr>
            <a:r>
              <a:rPr lang="en-US" sz="1200" dirty="0" smtClean="0">
                <a:solidFill>
                  <a:srgbClr val="093678"/>
                </a:solidFill>
                <a:latin typeface="+mn-lt"/>
              </a:rPr>
              <a:t>A</a:t>
            </a:r>
            <a:r>
              <a:rPr lang="en-US" sz="1200" baseline="0" dirty="0" smtClean="0">
                <a:solidFill>
                  <a:srgbClr val="093678"/>
                </a:solidFill>
                <a:latin typeface="+mn-lt"/>
              </a:rPr>
              <a:t> </a:t>
            </a:r>
            <a:r>
              <a:rPr lang="en-US" sz="1200" dirty="0" smtClean="0">
                <a:solidFill>
                  <a:srgbClr val="093678"/>
                </a:solidFill>
                <a:latin typeface="+mn-lt"/>
              </a:rPr>
              <a:t>respirator is unnecessary</a:t>
            </a:r>
            <a:r>
              <a:rPr lang="en-US" sz="1200" baseline="0" dirty="0" smtClean="0">
                <a:solidFill>
                  <a:srgbClr val="093678"/>
                </a:solidFill>
                <a:latin typeface="+mn-lt"/>
              </a:rPr>
              <a:t> </a:t>
            </a:r>
            <a:r>
              <a:rPr lang="en-US" sz="1200" dirty="0" smtClean="0">
                <a:solidFill>
                  <a:srgbClr val="093678"/>
                </a:solidFill>
                <a:latin typeface="+mn-lt"/>
              </a:rPr>
              <a:t>when spraying a two-component low pressure SPF kit in a confined space. </a:t>
            </a:r>
          </a:p>
          <a:p>
            <a:pPr marL="228600" indent="-228600" fontAlgn="auto">
              <a:buFont typeface="Arial"/>
              <a:buAutoNum type="alphaUcPeriod"/>
              <a:defRPr/>
            </a:pPr>
            <a:r>
              <a:rPr lang="en-US" sz="1200" dirty="0" smtClean="0">
                <a:solidFill>
                  <a:srgbClr val="093678"/>
                </a:solidFill>
                <a:latin typeface="+mn-lt"/>
              </a:rPr>
              <a:t>Fans can help improve ventilation and disperse vapors.</a:t>
            </a:r>
          </a:p>
          <a:p>
            <a:pPr marL="228600" indent="-228600" fontAlgn="auto">
              <a:buFont typeface="Arial"/>
              <a:buAutoNum type="alphaUcPeriod"/>
              <a:defRPr/>
            </a:pPr>
            <a:r>
              <a:rPr lang="en-US" sz="1200" dirty="0" smtClean="0">
                <a:solidFill>
                  <a:srgbClr val="093678"/>
                </a:solidFill>
                <a:latin typeface="+mn-lt"/>
              </a:rPr>
              <a:t>Consult</a:t>
            </a:r>
            <a:r>
              <a:rPr lang="en-US" sz="1200" baseline="0" dirty="0" smtClean="0">
                <a:solidFill>
                  <a:srgbClr val="093678"/>
                </a:solidFill>
                <a:latin typeface="+mn-lt"/>
              </a:rPr>
              <a:t> </a:t>
            </a:r>
            <a:r>
              <a:rPr lang="en-US" sz="1200" dirty="0" smtClean="0">
                <a:solidFill>
                  <a:srgbClr val="093678"/>
                </a:solidFill>
                <a:latin typeface="+mn-lt"/>
              </a:rPr>
              <a:t>the SPF</a:t>
            </a:r>
            <a:r>
              <a:rPr lang="en-US" sz="1200" baseline="0" dirty="0" smtClean="0">
                <a:solidFill>
                  <a:srgbClr val="093678"/>
                </a:solidFill>
                <a:latin typeface="+mn-lt"/>
              </a:rPr>
              <a:t> </a:t>
            </a:r>
            <a:r>
              <a:rPr lang="en-US" sz="1200" dirty="0" smtClean="0">
                <a:solidFill>
                  <a:srgbClr val="093678"/>
                </a:solidFill>
                <a:latin typeface="+mn-lt"/>
              </a:rPr>
              <a:t>product manufacturer</a:t>
            </a:r>
            <a:r>
              <a:rPr lang="en-US" sz="1200" baseline="0" dirty="0" smtClean="0">
                <a:solidFill>
                  <a:srgbClr val="093678"/>
                </a:solidFill>
                <a:latin typeface="+mn-lt"/>
              </a:rPr>
              <a:t> </a:t>
            </a:r>
            <a:r>
              <a:rPr lang="en-US" sz="1200" dirty="0" smtClean="0">
                <a:solidFill>
                  <a:srgbClr val="093678"/>
                </a:solidFill>
                <a:latin typeface="+mn-lt"/>
              </a:rPr>
              <a:t>to determine how long to ventilate the spray area after spraying has stopped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</a:pPr>
            <a:endParaRPr lang="en-US" dirty="0" smtClean="0"/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32453FA-2AFF-465A-A583-A2E758FAF92F}" type="slidenum">
              <a:rPr lang="de-DE" smtClean="0">
                <a:latin typeface="Arial" charset="0"/>
              </a:rPr>
              <a:pPr>
                <a:defRPr/>
              </a:pPr>
              <a:t>55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600"/>
              </a:spcBef>
              <a:buFont typeface="Wingdings" pitchFamily="2" charset="2"/>
              <a:buNone/>
            </a:pPr>
            <a:r>
              <a:rPr lang="en-US" dirty="0" smtClean="0"/>
              <a:t>The</a:t>
            </a:r>
            <a:r>
              <a:rPr lang="en-US" baseline="0" dirty="0" smtClean="0"/>
              <a:t> correct answer is B. Proper personal protective equipment, including an approved respirator, </a:t>
            </a:r>
            <a:r>
              <a:rPr lang="en-US" u="sng" baseline="0" dirty="0" smtClean="0"/>
              <a:t>is</a:t>
            </a:r>
            <a:r>
              <a:rPr lang="en-US" baseline="0" dirty="0" smtClean="0"/>
              <a:t> recommended when spraying a two-component low pressure SPF kit in a confined space. </a:t>
            </a:r>
            <a:endParaRPr lang="en-US" dirty="0" smtClean="0"/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32453FA-2AFF-465A-A583-A2E758FAF92F}" type="slidenum">
              <a:rPr lang="de-DE" smtClean="0">
                <a:latin typeface="Arial" charset="0"/>
              </a:rPr>
              <a:pPr>
                <a:defRPr/>
              </a:pPr>
              <a:t>56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indent="0" fontAlgn="auto">
              <a:buFont typeface="Arial"/>
              <a:buNone/>
              <a:defRPr/>
            </a:pPr>
            <a:r>
              <a:rPr lang="en-US" sz="1100" dirty="0" smtClean="0"/>
              <a:t>Which of the following is a topic to discuss when reviewing the safety plan with the homeowner or building manager and other workers? </a:t>
            </a:r>
          </a:p>
          <a:p>
            <a:pPr indent="0" fontAlgn="auto">
              <a:buFont typeface="Arial"/>
              <a:buNone/>
              <a:defRPr/>
            </a:pPr>
            <a:endParaRPr lang="en-US" sz="1100" dirty="0" smtClean="0"/>
          </a:p>
          <a:p>
            <a:pPr marL="228600" indent="-228600" fontAlgn="auto">
              <a:buFont typeface="Arial"/>
              <a:buAutoNum type="alphaUcPeriod"/>
              <a:defRPr/>
            </a:pPr>
            <a:r>
              <a:rPr lang="en-US" sz="1100" dirty="0" smtClean="0"/>
              <a:t>Who will be on the job site?</a:t>
            </a:r>
          </a:p>
          <a:p>
            <a:pPr marL="228600" indent="-228600" fontAlgn="auto">
              <a:buFont typeface="Arial"/>
              <a:buAutoNum type="alphaUcPeriod"/>
              <a:defRPr/>
            </a:pPr>
            <a:r>
              <a:rPr lang="en-US" sz="1100" dirty="0" smtClean="0"/>
              <a:t>What</a:t>
            </a:r>
            <a:r>
              <a:rPr lang="en-US" sz="1100" baseline="0" dirty="0" smtClean="0"/>
              <a:t> </a:t>
            </a:r>
            <a:r>
              <a:rPr lang="en-US" sz="1100" dirty="0" smtClean="0"/>
              <a:t>safety measures</a:t>
            </a:r>
            <a:r>
              <a:rPr lang="en-US" sz="1100" baseline="0" dirty="0" smtClean="0"/>
              <a:t> will</a:t>
            </a:r>
            <a:r>
              <a:rPr lang="en-US" sz="1100" dirty="0" smtClean="0"/>
              <a:t> be taken?</a:t>
            </a:r>
          </a:p>
          <a:p>
            <a:pPr marL="228600" indent="-228600" fontAlgn="auto">
              <a:buFont typeface="Arial"/>
              <a:buAutoNum type="alphaUcPeriod"/>
              <a:defRPr/>
            </a:pPr>
            <a:r>
              <a:rPr lang="en-US" sz="1100" dirty="0" smtClean="0"/>
              <a:t>When does the product manufacturer recommend</a:t>
            </a:r>
            <a:r>
              <a:rPr lang="en-US" sz="1100" baseline="0" dirty="0" smtClean="0"/>
              <a:t> that </a:t>
            </a:r>
            <a:r>
              <a:rPr lang="en-US" sz="1100" dirty="0" smtClean="0"/>
              <a:t>homeowners or occupants can</a:t>
            </a:r>
            <a:r>
              <a:rPr lang="en-US" sz="1100" baseline="0" dirty="0" smtClean="0"/>
              <a:t> </a:t>
            </a:r>
            <a:r>
              <a:rPr lang="en-US" sz="1100" dirty="0" smtClean="0"/>
              <a:t>re-enter after spraying is completed?</a:t>
            </a:r>
          </a:p>
          <a:p>
            <a:pPr marL="228600" indent="-228600" fontAlgn="auto">
              <a:buFont typeface="Arial"/>
              <a:buAutoNum type="alphaUcPeriod"/>
              <a:defRPr/>
            </a:pPr>
            <a:r>
              <a:rPr lang="en-US" sz="1100" dirty="0" smtClean="0"/>
              <a:t>All of the above</a:t>
            </a:r>
          </a:p>
          <a:p>
            <a:pPr>
              <a:defRPr/>
            </a:pPr>
            <a:endParaRPr lang="en-US" sz="1100" dirty="0"/>
          </a:p>
        </p:txBody>
      </p:sp>
      <p:sp>
        <p:nvSpPr>
          <p:cNvPr id="993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88EDC14-3454-409C-BA12-EA47463FFF31}" type="slidenum">
              <a:rPr lang="de-DE" smtClean="0">
                <a:latin typeface="Arial" charset="0"/>
              </a:rPr>
              <a:pPr>
                <a:defRPr/>
              </a:pPr>
              <a:t>57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 sz="1100" dirty="0" smtClean="0"/>
              <a:t>The correct answer</a:t>
            </a:r>
            <a:r>
              <a:rPr lang="en-US" sz="1100" baseline="0" dirty="0" smtClean="0"/>
              <a:t> is D. </a:t>
            </a:r>
            <a:r>
              <a:rPr lang="en-US" sz="1100" u="sng" baseline="0" dirty="0" smtClean="0"/>
              <a:t>All of the above</a:t>
            </a:r>
            <a:r>
              <a:rPr lang="en-US" sz="1100" baseline="0" dirty="0" smtClean="0"/>
              <a:t> topics are important to discuss when reviewing the safety plan. </a:t>
            </a:r>
            <a:endParaRPr lang="en-US" sz="1100" dirty="0"/>
          </a:p>
        </p:txBody>
      </p:sp>
      <p:sp>
        <p:nvSpPr>
          <p:cNvPr id="993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888EDC14-3454-409C-BA12-EA47463FFF31}" type="slidenum">
              <a:rPr lang="de-DE" smtClean="0">
                <a:latin typeface="Arial" charset="0"/>
              </a:rPr>
              <a:pPr>
                <a:defRPr/>
              </a:pPr>
              <a:t>58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1200" dirty="0" smtClean="0">
                <a:solidFill>
                  <a:schemeClr val="tx2"/>
                </a:solidFill>
                <a:latin typeface="+mn-lt"/>
              </a:rPr>
              <a:t>How long should you typically wait before allowing an occupant to re-enter following an interior two-component low pressure SPF application?</a:t>
            </a:r>
          </a:p>
          <a:p>
            <a:pPr indent="0" fontAlgn="auto">
              <a:buFont typeface="Arial"/>
              <a:buNone/>
              <a:defRPr/>
            </a:pPr>
            <a:endParaRPr lang="en-US" sz="1200" dirty="0" smtClean="0">
              <a:solidFill>
                <a:schemeClr val="tx2"/>
              </a:solidFill>
              <a:latin typeface="+mn-lt"/>
            </a:endParaRPr>
          </a:p>
          <a:p>
            <a:pPr marL="228600" indent="-228600" fontAlgn="auto">
              <a:buFont typeface="Arial"/>
              <a:buAutoNum type="alphaUcPeriod"/>
              <a:defRPr/>
            </a:pPr>
            <a:r>
              <a:rPr lang="en-US" sz="1200" dirty="0" smtClean="0">
                <a:solidFill>
                  <a:schemeClr val="tx2"/>
                </a:solidFill>
                <a:latin typeface="+mn-lt"/>
              </a:rPr>
              <a:t>until all of the foam dust has settled</a:t>
            </a:r>
          </a:p>
          <a:p>
            <a:pPr marL="228600" indent="-228600" fontAlgn="auto">
              <a:buFont typeface="Arial"/>
              <a:buAutoNum type="alphaUcPeriod"/>
              <a:defRPr/>
            </a:pPr>
            <a:r>
              <a:rPr lang="en-US" sz="1200" dirty="0" smtClean="0">
                <a:solidFill>
                  <a:schemeClr val="tx2"/>
                </a:solidFill>
                <a:latin typeface="+mn-lt"/>
              </a:rPr>
              <a:t>consult</a:t>
            </a:r>
            <a:r>
              <a:rPr lang="en-US" sz="1200" baseline="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1200" dirty="0" smtClean="0">
                <a:solidFill>
                  <a:schemeClr val="tx2"/>
                </a:solidFill>
                <a:latin typeface="+mn-lt"/>
              </a:rPr>
              <a:t>the manufacturer since re-entry time can vary (some manufacturers</a:t>
            </a:r>
            <a:r>
              <a:rPr lang="en-US" sz="1200" baseline="0" dirty="0" smtClean="0">
                <a:solidFill>
                  <a:schemeClr val="tx2"/>
                </a:solidFill>
                <a:latin typeface="+mn-lt"/>
              </a:rPr>
              <a:t> recommend a one hour re-entry time)</a:t>
            </a:r>
            <a:endParaRPr lang="en-US" sz="1200" dirty="0" smtClean="0">
              <a:solidFill>
                <a:schemeClr val="tx2"/>
              </a:solidFill>
              <a:latin typeface="+mn-lt"/>
            </a:endParaRPr>
          </a:p>
          <a:p>
            <a:pPr marL="228600" indent="-228600" fontAlgn="auto">
              <a:buFont typeface="Arial"/>
              <a:buAutoNum type="alphaUcPeriod"/>
              <a:defRPr/>
            </a:pPr>
            <a:r>
              <a:rPr lang="en-US" sz="1200" dirty="0" smtClean="0">
                <a:solidFill>
                  <a:schemeClr val="tx2"/>
                </a:solidFill>
                <a:latin typeface="+mn-lt"/>
              </a:rPr>
              <a:t>one week</a:t>
            </a:r>
          </a:p>
          <a:p>
            <a:pPr marL="228600" indent="-228600" fontAlgn="auto">
              <a:buFont typeface="Arial"/>
              <a:buAutoNum type="alphaUcPeriod"/>
              <a:defRPr/>
            </a:pPr>
            <a:r>
              <a:rPr lang="en-US" sz="1200" dirty="0" smtClean="0">
                <a:solidFill>
                  <a:schemeClr val="tx2"/>
                </a:solidFill>
                <a:latin typeface="+mn-lt"/>
              </a:rPr>
              <a:t>48 hours</a:t>
            </a:r>
          </a:p>
          <a:p>
            <a:endParaRPr lang="en-US" sz="1200" u="sng" dirty="0" smtClean="0">
              <a:latin typeface="+mn-lt"/>
            </a:endParaRPr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D0E1D7D-554C-4C5C-A4DC-F1983EB45AF6}" type="slidenum">
              <a:rPr lang="de-DE" smtClean="0">
                <a:latin typeface="Arial" charset="0"/>
              </a:rPr>
              <a:pPr>
                <a:defRPr/>
              </a:pPr>
              <a:t>59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sz="1200" dirty="0" smtClean="0">
                <a:latin typeface="+mn-lt"/>
              </a:rPr>
              <a:t>The correct</a:t>
            </a:r>
            <a:r>
              <a:rPr lang="en-US" sz="1200" baseline="0" dirty="0" smtClean="0">
                <a:latin typeface="+mn-lt"/>
              </a:rPr>
              <a:t> answer is B. Two-component low pressure SPF products do </a:t>
            </a:r>
            <a:r>
              <a:rPr lang="en-US" sz="1200" u="sng" baseline="0" dirty="0" smtClean="0">
                <a:latin typeface="+mn-lt"/>
              </a:rPr>
              <a:t>not</a:t>
            </a:r>
            <a:r>
              <a:rPr lang="en-US" sz="1200" baseline="0" dirty="0" smtClean="0">
                <a:latin typeface="+mn-lt"/>
              </a:rPr>
              <a:t> use large 55 gallon drums to store A-side and B-side chemicals. They are typically packaged in kits which include small cylinders or tanks. </a:t>
            </a:r>
            <a:endParaRPr lang="en-US" sz="1200" dirty="0" smtClean="0">
              <a:latin typeface="+mn-lt"/>
            </a:endParaRPr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E0E528-AC75-4879-B08D-E5BC38D38147}" type="slidenum">
              <a:rPr lang="de-DE" smtClean="0">
                <a:latin typeface="Arial" charset="0"/>
                <a:cs typeface="Arial" charset="0"/>
              </a:rPr>
              <a:pPr/>
              <a:t>6</a:t>
            </a:fld>
            <a:endParaRPr lang="de-DE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z="1200" dirty="0" smtClean="0">
                <a:latin typeface="+mn-lt"/>
              </a:rPr>
              <a:t>The correct answer is B.  </a:t>
            </a:r>
            <a:r>
              <a:rPr lang="en-US" sz="1200" u="sng" dirty="0" smtClean="0">
                <a:latin typeface="+mn-lt"/>
              </a:rPr>
              <a:t>Consult</a:t>
            </a:r>
            <a:r>
              <a:rPr lang="en-US" sz="1200" u="sng" baseline="0" dirty="0" smtClean="0">
                <a:latin typeface="+mn-lt"/>
              </a:rPr>
              <a:t> </a:t>
            </a:r>
            <a:r>
              <a:rPr lang="en-US" sz="1200" u="sng" dirty="0" smtClean="0">
                <a:latin typeface="+mn-lt"/>
              </a:rPr>
              <a:t>the product manufacturer</a:t>
            </a:r>
            <a:r>
              <a:rPr lang="en-US" sz="1200" u="none" dirty="0" smtClean="0">
                <a:latin typeface="+mn-lt"/>
              </a:rPr>
              <a:t> for guidance </a:t>
            </a:r>
            <a:r>
              <a:rPr lang="en-US" sz="1200" dirty="0" smtClean="0">
                <a:latin typeface="+mn-lt"/>
              </a:rPr>
              <a:t>on when to allow occupants to re-enter following an interior</a:t>
            </a:r>
            <a:r>
              <a:rPr lang="en-US" sz="1200" baseline="0" dirty="0" smtClean="0">
                <a:latin typeface="+mn-lt"/>
              </a:rPr>
              <a:t> two-comp</a:t>
            </a:r>
            <a:r>
              <a:rPr lang="en-US" baseline="0" dirty="0" smtClean="0">
                <a:latin typeface="+mn-lt"/>
              </a:rPr>
              <a:t>onent </a:t>
            </a:r>
            <a:r>
              <a:rPr lang="en-US" dirty="0" smtClean="0">
                <a:latin typeface="+mn-lt"/>
              </a:rPr>
              <a:t>low</a:t>
            </a:r>
            <a:r>
              <a:rPr lang="en-US" baseline="0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pressure SPF application. </a:t>
            </a:r>
            <a:r>
              <a:rPr lang="en-US" u="sng" dirty="0" smtClean="0">
                <a:latin typeface="+mn-lt"/>
              </a:rPr>
              <a:t>Although</a:t>
            </a:r>
            <a:r>
              <a:rPr lang="en-US" u="sng" baseline="0" dirty="0" smtClean="0">
                <a:latin typeface="+mn-lt"/>
              </a:rPr>
              <a:t> re-entry time can vary depending on a number of factors, some manufacturers recommend a one hour </a:t>
            </a:r>
            <a:r>
              <a:rPr lang="en-US" u="sng" baseline="0" smtClean="0">
                <a:latin typeface="+mn-lt"/>
              </a:rPr>
              <a:t>re-entry time.</a:t>
            </a:r>
            <a:endParaRPr lang="en-US" u="sng" dirty="0" smtClean="0">
              <a:latin typeface="+mn-lt"/>
            </a:endParaRPr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D0E1D7D-554C-4C5C-A4DC-F1983EB45AF6}" type="slidenum">
              <a:rPr lang="de-DE" smtClean="0">
                <a:latin typeface="Arial" charset="0"/>
              </a:rPr>
              <a:pPr>
                <a:defRPr/>
              </a:pPr>
              <a:t>60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1200" dirty="0" smtClean="0">
                <a:solidFill>
                  <a:schemeClr val="tx2"/>
                </a:solidFill>
                <a:latin typeface="+mn-lt"/>
              </a:rPr>
              <a:t>_____________ is an example of how</a:t>
            </a:r>
            <a:r>
              <a:rPr lang="en-US" sz="1200" baseline="0" dirty="0" smtClean="0">
                <a:solidFill>
                  <a:schemeClr val="tx2"/>
                </a:solidFill>
                <a:latin typeface="+mn-lt"/>
              </a:rPr>
              <a:t> to </a:t>
            </a:r>
            <a:r>
              <a:rPr lang="en-US" sz="1200" dirty="0" smtClean="0">
                <a:solidFill>
                  <a:schemeClr val="tx2"/>
                </a:solidFill>
                <a:latin typeface="+mn-lt"/>
              </a:rPr>
              <a:t>prepare the spray area before applying of two-component low pressure SPF. </a:t>
            </a:r>
          </a:p>
          <a:p>
            <a:pPr indent="0" fontAlgn="auto">
              <a:buFont typeface="Arial"/>
              <a:buNone/>
              <a:defRPr/>
            </a:pPr>
            <a:endParaRPr lang="en-US" sz="1200" dirty="0" smtClean="0">
              <a:solidFill>
                <a:schemeClr val="tx2"/>
              </a:solidFill>
              <a:latin typeface="+mn-lt"/>
            </a:endParaRPr>
          </a:p>
          <a:p>
            <a:pPr marL="228600" indent="-228600" fontAlgn="auto">
              <a:buFont typeface="Arial"/>
              <a:buAutoNum type="alphaUcPeriod"/>
              <a:defRPr/>
            </a:pPr>
            <a:r>
              <a:rPr lang="en-US" sz="1200" dirty="0" smtClean="0">
                <a:solidFill>
                  <a:schemeClr val="tx2"/>
                </a:solidFill>
                <a:latin typeface="+mn-lt"/>
              </a:rPr>
              <a:t>Applying engineering controls, such as containment and ventilation</a:t>
            </a:r>
          </a:p>
          <a:p>
            <a:pPr marL="228600" indent="-228600" fontAlgn="auto">
              <a:buFont typeface="Arial"/>
              <a:buAutoNum type="alphaUcPeriod"/>
              <a:defRPr/>
            </a:pPr>
            <a:r>
              <a:rPr lang="en-US" sz="1200" dirty="0" smtClean="0">
                <a:solidFill>
                  <a:schemeClr val="tx2"/>
                </a:solidFill>
                <a:latin typeface="+mn-lt"/>
              </a:rPr>
              <a:t>Shutting</a:t>
            </a:r>
            <a:r>
              <a:rPr lang="en-US" sz="1200" baseline="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1200" dirty="0" smtClean="0">
                <a:solidFill>
                  <a:schemeClr val="tx2"/>
                </a:solidFill>
                <a:latin typeface="+mn-lt"/>
              </a:rPr>
              <a:t>off ignition sources </a:t>
            </a:r>
          </a:p>
          <a:p>
            <a:pPr marL="228600" indent="-228600" fontAlgn="auto">
              <a:buFont typeface="Arial"/>
              <a:buAutoNum type="alphaUcPeriod"/>
              <a:defRPr/>
            </a:pPr>
            <a:r>
              <a:rPr lang="en-US" sz="1200" dirty="0" smtClean="0">
                <a:solidFill>
                  <a:schemeClr val="tx2"/>
                </a:solidFill>
                <a:latin typeface="+mn-lt"/>
              </a:rPr>
              <a:t>Protect</a:t>
            </a:r>
            <a:r>
              <a:rPr lang="en-US" sz="1200" baseline="0" dirty="0" smtClean="0">
                <a:solidFill>
                  <a:schemeClr val="tx2"/>
                </a:solidFill>
                <a:latin typeface="+mn-lt"/>
              </a:rPr>
              <a:t>ing  </a:t>
            </a:r>
            <a:r>
              <a:rPr lang="en-US" sz="1200" dirty="0" smtClean="0">
                <a:solidFill>
                  <a:schemeClr val="tx2"/>
                </a:solidFill>
                <a:latin typeface="+mn-lt"/>
              </a:rPr>
              <a:t>surfaces from potential overspray.</a:t>
            </a:r>
          </a:p>
          <a:p>
            <a:pPr marL="228600" indent="-228600" fontAlgn="auto">
              <a:buFont typeface="Arial"/>
              <a:buAutoNum type="alphaUcPeriod"/>
              <a:defRPr/>
            </a:pPr>
            <a:r>
              <a:rPr lang="en-US" sz="1200" dirty="0" smtClean="0">
                <a:solidFill>
                  <a:schemeClr val="tx2"/>
                </a:solidFill>
                <a:latin typeface="+mn-lt"/>
              </a:rPr>
              <a:t>All of the above</a:t>
            </a:r>
          </a:p>
          <a:p>
            <a:endParaRPr lang="en-US" sz="1200" u="sng" dirty="0" smtClean="0">
              <a:latin typeface="+mn-lt"/>
            </a:endParaRPr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D0E1D7D-554C-4C5C-A4DC-F1983EB45AF6}" type="slidenum">
              <a:rPr lang="de-DE" smtClean="0">
                <a:latin typeface="Arial" charset="0"/>
              </a:rPr>
              <a:pPr>
                <a:defRPr/>
              </a:pPr>
              <a:t>61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1200" dirty="0" smtClean="0">
                <a:solidFill>
                  <a:schemeClr val="tx2"/>
                </a:solidFill>
                <a:latin typeface="+mn-lt"/>
              </a:rPr>
              <a:t>The correct answer is D. </a:t>
            </a:r>
            <a:r>
              <a:rPr lang="en-US" sz="1200" u="sng" dirty="0" smtClean="0">
                <a:solidFill>
                  <a:schemeClr val="tx2"/>
                </a:solidFill>
                <a:latin typeface="+mn-lt"/>
              </a:rPr>
              <a:t>All of the</a:t>
            </a:r>
            <a:r>
              <a:rPr lang="en-US" sz="1200" u="sng" baseline="0" dirty="0" smtClean="0">
                <a:solidFill>
                  <a:schemeClr val="tx2"/>
                </a:solidFill>
                <a:latin typeface="+mn-lt"/>
              </a:rPr>
              <a:t> above </a:t>
            </a:r>
            <a:r>
              <a:rPr lang="en-US" sz="1200" baseline="0" dirty="0" smtClean="0">
                <a:solidFill>
                  <a:schemeClr val="tx2"/>
                </a:solidFill>
                <a:latin typeface="+mn-lt"/>
              </a:rPr>
              <a:t>are examples of how to prepare the spray area before applying two-component low pressure SPF. </a:t>
            </a:r>
            <a:endParaRPr lang="en-US" sz="1200" u="sng" dirty="0" smtClean="0">
              <a:latin typeface="+mn-lt"/>
            </a:endParaRPr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D0E1D7D-554C-4C5C-A4DC-F1983EB45AF6}" type="slidenum">
              <a:rPr lang="de-DE" smtClean="0">
                <a:latin typeface="Arial" charset="0"/>
              </a:rPr>
              <a:pPr>
                <a:defRPr/>
              </a:pPr>
              <a:t>62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1200" dirty="0" smtClean="0">
                <a:solidFill>
                  <a:schemeClr val="tx2"/>
                </a:solidFill>
              </a:rPr>
              <a:t>It is </a:t>
            </a:r>
            <a:r>
              <a:rPr lang="en-US" sz="1200" u="sng" dirty="0" smtClean="0">
                <a:solidFill>
                  <a:schemeClr val="tx2"/>
                </a:solidFill>
              </a:rPr>
              <a:t>not</a:t>
            </a:r>
            <a:r>
              <a:rPr lang="en-US" sz="1200" dirty="0" smtClean="0">
                <a:solidFill>
                  <a:schemeClr val="tx2"/>
                </a:solidFill>
              </a:rPr>
              <a:t> important to know the location of ____________ when applying two-component low pressure SPF at a jobsite. </a:t>
            </a:r>
          </a:p>
          <a:p>
            <a:pPr indent="0" fontAlgn="auto">
              <a:buFont typeface="Arial"/>
              <a:buNone/>
              <a:defRPr/>
            </a:pPr>
            <a:endParaRPr lang="en-US" sz="1200" dirty="0" smtClean="0">
              <a:solidFill>
                <a:schemeClr val="tx2"/>
              </a:solidFill>
            </a:endParaRPr>
          </a:p>
          <a:p>
            <a:pPr marL="228600" indent="-228600" fontAlgn="auto">
              <a:buFont typeface="Arial"/>
              <a:buAutoNum type="alphaUcPeriod"/>
              <a:defRPr/>
            </a:pPr>
            <a:r>
              <a:rPr lang="en-US" sz="1200" dirty="0" smtClean="0">
                <a:solidFill>
                  <a:schemeClr val="tx2"/>
                </a:solidFill>
              </a:rPr>
              <a:t>Safety Data Sheets for all chemicals on the job</a:t>
            </a:r>
          </a:p>
          <a:p>
            <a:pPr marL="228600" indent="-228600" fontAlgn="auto">
              <a:buFont typeface="Arial"/>
              <a:buAutoNum type="alphaUcPeriod"/>
              <a:defRPr/>
            </a:pPr>
            <a:r>
              <a:rPr lang="en-US" sz="1200" dirty="0" smtClean="0">
                <a:solidFill>
                  <a:schemeClr val="tx2"/>
                </a:solidFill>
              </a:rPr>
              <a:t>a first aid kit</a:t>
            </a:r>
          </a:p>
          <a:p>
            <a:pPr marL="228600" indent="-228600" fontAlgn="auto">
              <a:buFont typeface="Arial"/>
              <a:buAutoNum type="alphaUcPeriod"/>
              <a:defRPr/>
            </a:pPr>
            <a:r>
              <a:rPr lang="en-US" sz="1200" dirty="0" smtClean="0">
                <a:solidFill>
                  <a:schemeClr val="tx2"/>
                </a:solidFill>
              </a:rPr>
              <a:t>a discount high pressure</a:t>
            </a:r>
            <a:r>
              <a:rPr lang="en-US" sz="1200" baseline="0" dirty="0" smtClean="0">
                <a:solidFill>
                  <a:schemeClr val="tx2"/>
                </a:solidFill>
              </a:rPr>
              <a:t> </a:t>
            </a:r>
            <a:r>
              <a:rPr lang="en-US" sz="1200" dirty="0" smtClean="0">
                <a:solidFill>
                  <a:schemeClr val="tx2"/>
                </a:solidFill>
              </a:rPr>
              <a:t>SPF product supplier in the area</a:t>
            </a:r>
          </a:p>
          <a:p>
            <a:pPr marL="228600" indent="-228600" fontAlgn="auto">
              <a:buFont typeface="Arial"/>
              <a:buAutoNum type="alphaUcPeriod"/>
              <a:defRPr/>
            </a:pPr>
            <a:r>
              <a:rPr lang="en-US" sz="1200" dirty="0" smtClean="0">
                <a:solidFill>
                  <a:schemeClr val="tx2"/>
                </a:solidFill>
              </a:rPr>
              <a:t>a fire extinguisher</a:t>
            </a:r>
          </a:p>
          <a:p>
            <a:endParaRPr lang="en-US" sz="1200" u="sng" dirty="0" smtClean="0">
              <a:latin typeface="+mn-lt"/>
            </a:endParaRPr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D0E1D7D-554C-4C5C-A4DC-F1983EB45AF6}" type="slidenum">
              <a:rPr lang="de-DE" smtClean="0">
                <a:latin typeface="Arial" charset="0"/>
              </a:rPr>
              <a:pPr>
                <a:defRPr/>
              </a:pPr>
              <a:t>63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1200" dirty="0" smtClean="0">
                <a:solidFill>
                  <a:schemeClr val="tx2"/>
                </a:solidFill>
              </a:rPr>
              <a:t>The correct answer</a:t>
            </a:r>
            <a:r>
              <a:rPr lang="en-US" sz="1200" baseline="0" dirty="0" smtClean="0">
                <a:solidFill>
                  <a:schemeClr val="tx2"/>
                </a:solidFill>
              </a:rPr>
              <a:t> is C. It is </a:t>
            </a:r>
            <a:r>
              <a:rPr lang="en-US" sz="1200" u="sng" baseline="0" dirty="0" smtClean="0">
                <a:solidFill>
                  <a:schemeClr val="tx2"/>
                </a:solidFill>
              </a:rPr>
              <a:t>not</a:t>
            </a:r>
            <a:r>
              <a:rPr lang="en-US" sz="1200" baseline="0" dirty="0" smtClean="0">
                <a:solidFill>
                  <a:schemeClr val="tx2"/>
                </a:solidFill>
              </a:rPr>
              <a:t> important to know the location of </a:t>
            </a:r>
            <a:r>
              <a:rPr lang="en-US" sz="1200" u="sng" baseline="0" dirty="0" smtClean="0">
                <a:solidFill>
                  <a:schemeClr val="tx2"/>
                </a:solidFill>
              </a:rPr>
              <a:t>a discount high pressure SPF product supplier in the area </a:t>
            </a:r>
            <a:r>
              <a:rPr lang="en-US" sz="1200" baseline="0" dirty="0" smtClean="0">
                <a:solidFill>
                  <a:schemeClr val="tx2"/>
                </a:solidFill>
              </a:rPr>
              <a:t>when you are applying two-component low pressure SPF at the jobsite. </a:t>
            </a:r>
            <a:endParaRPr lang="en-US" sz="1200" dirty="0" smtClean="0">
              <a:solidFill>
                <a:schemeClr val="tx2"/>
              </a:solidFill>
            </a:endParaRPr>
          </a:p>
          <a:p>
            <a:endParaRPr lang="en-US" sz="1200" u="sng" dirty="0" smtClean="0">
              <a:latin typeface="+mn-lt"/>
            </a:endParaRPr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D0E1D7D-554C-4C5C-A4DC-F1983EB45AF6}" type="slidenum">
              <a:rPr lang="de-DE" smtClean="0">
                <a:latin typeface="Arial" charset="0"/>
              </a:rPr>
              <a:pPr>
                <a:defRPr/>
              </a:pPr>
              <a:t>64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1200" dirty="0" smtClean="0">
                <a:solidFill>
                  <a:srgbClr val="093678"/>
                </a:solidFill>
              </a:rPr>
              <a:t>Refer to _____ for information on appropriate Personal Protective Equipment (PPE) for the chemicals with which you will be working. </a:t>
            </a:r>
          </a:p>
          <a:p>
            <a:pPr indent="0" fontAlgn="auto">
              <a:buFont typeface="Arial"/>
              <a:buNone/>
              <a:defRPr/>
            </a:pPr>
            <a:endParaRPr lang="en-US" sz="1200" dirty="0" smtClean="0">
              <a:solidFill>
                <a:srgbClr val="093678"/>
              </a:solidFill>
            </a:endParaRPr>
          </a:p>
          <a:p>
            <a:pPr marL="228600" indent="-228600" fontAlgn="auto">
              <a:buFont typeface="Arial"/>
              <a:buAutoNum type="alphaUcPeriod"/>
              <a:defRPr/>
            </a:pPr>
            <a:r>
              <a:rPr lang="en-US" sz="1200" dirty="0" smtClean="0">
                <a:solidFill>
                  <a:srgbClr val="093678"/>
                </a:solidFill>
              </a:rPr>
              <a:t>your coworker</a:t>
            </a:r>
          </a:p>
          <a:p>
            <a:pPr marL="228600" indent="-228600" fontAlgn="auto">
              <a:buFont typeface="Arial"/>
              <a:buAutoNum type="alphaUcPeriod"/>
              <a:defRPr/>
            </a:pPr>
            <a:r>
              <a:rPr lang="en-US" sz="1200" dirty="0" smtClean="0">
                <a:solidFill>
                  <a:srgbClr val="093678"/>
                </a:solidFill>
              </a:rPr>
              <a:t>the Safety Data Sheet (SDS)</a:t>
            </a:r>
          </a:p>
          <a:p>
            <a:pPr marL="228600" indent="-228600" fontAlgn="auto">
              <a:buFont typeface="Arial"/>
              <a:buAutoNum type="alphaUcPeriod"/>
              <a:defRPr/>
            </a:pPr>
            <a:r>
              <a:rPr lang="en-US" sz="1200" dirty="0" smtClean="0">
                <a:solidFill>
                  <a:srgbClr val="093678"/>
                </a:solidFill>
              </a:rPr>
              <a:t>your customer</a:t>
            </a:r>
          </a:p>
          <a:p>
            <a:pPr marL="228600" indent="-228600" fontAlgn="auto">
              <a:buFont typeface="Arial"/>
              <a:buAutoNum type="alphaUcPeriod"/>
              <a:defRPr/>
            </a:pPr>
            <a:r>
              <a:rPr lang="en-US" sz="1200" dirty="0" smtClean="0">
                <a:solidFill>
                  <a:srgbClr val="093678"/>
                </a:solidFill>
              </a:rPr>
              <a:t>none of the above</a:t>
            </a:r>
            <a:endParaRPr lang="en-US" sz="1200" dirty="0" smtClean="0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16E630A4-7D91-4690-8599-16219CF01CAB}" type="slidenum">
              <a:rPr lang="de-DE" smtClean="0">
                <a:latin typeface="Arial" charset="0"/>
              </a:rPr>
              <a:pPr>
                <a:defRPr/>
              </a:pPr>
              <a:t>65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The correct answer is B.</a:t>
            </a:r>
            <a:r>
              <a:rPr lang="en-US" baseline="0" dirty="0" smtClean="0"/>
              <a:t> </a:t>
            </a:r>
            <a:r>
              <a:rPr lang="en-US" u="sng" baseline="0" dirty="0" smtClean="0"/>
              <a:t>T</a:t>
            </a:r>
            <a:r>
              <a:rPr lang="en-US" u="sng" dirty="0" smtClean="0"/>
              <a:t>he Safety Data </a:t>
            </a:r>
            <a:r>
              <a:rPr lang="en-US" u="sng" dirty="0" err="1" smtClean="0"/>
              <a:t>heet</a:t>
            </a:r>
            <a:r>
              <a:rPr lang="en-US" u="sng" dirty="0" smtClean="0"/>
              <a:t> </a:t>
            </a:r>
            <a:r>
              <a:rPr lang="en-US" dirty="0" smtClean="0"/>
              <a:t>provides information about PPE for the</a:t>
            </a:r>
            <a:r>
              <a:rPr lang="en-US" baseline="0" dirty="0" smtClean="0"/>
              <a:t> chemicals with which you will be working. </a:t>
            </a:r>
            <a:endParaRPr lang="en-US" sz="1100" dirty="0" smtClean="0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16E630A4-7D91-4690-8599-16219CF01CAB}" type="slidenum">
              <a:rPr lang="de-DE" smtClean="0">
                <a:latin typeface="Arial" charset="0"/>
              </a:rPr>
              <a:pPr>
                <a:defRPr/>
              </a:pPr>
              <a:t>66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lvl="1" indent="0" fontAlgn="auto">
              <a:spcAft>
                <a:spcPts val="0"/>
              </a:spcAft>
              <a:buFontTx/>
              <a:buNone/>
              <a:defRPr/>
            </a:pPr>
            <a:r>
              <a:rPr lang="en-US" sz="1200" dirty="0" smtClean="0"/>
              <a:t>Typical PPE worn during two-component low pressure SPF application includes _____.</a:t>
            </a:r>
          </a:p>
          <a:p>
            <a:pPr marL="0" lvl="1" indent="0" fontAlgn="auto">
              <a:spcAft>
                <a:spcPts val="0"/>
              </a:spcAft>
              <a:buFontTx/>
              <a:buNone/>
              <a:defRPr/>
            </a:pPr>
            <a:endParaRPr lang="en-US" sz="1200" dirty="0" smtClean="0"/>
          </a:p>
          <a:p>
            <a:pPr marL="228600" lvl="1" indent="-228600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1200" dirty="0" smtClean="0"/>
              <a:t>protective clothing and gloves</a:t>
            </a:r>
          </a:p>
          <a:p>
            <a:pPr marL="228600" lvl="1" indent="-228600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1200" dirty="0" smtClean="0"/>
              <a:t>protective clothing, gloves and hearing protection</a:t>
            </a:r>
          </a:p>
          <a:p>
            <a:pPr marL="228600" lvl="1" indent="-228600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1200" dirty="0" smtClean="0"/>
              <a:t>hearing protection and respiratory protection</a:t>
            </a:r>
          </a:p>
          <a:p>
            <a:pPr marL="228600" lvl="1" indent="-228600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1200" dirty="0" smtClean="0"/>
              <a:t>protective clothing, gloves, eye protection, and respiratory protection</a:t>
            </a:r>
          </a:p>
          <a:p>
            <a:pPr marL="0" lvl="1">
              <a:spcBef>
                <a:spcPts val="600"/>
              </a:spcBef>
            </a:pPr>
            <a:endParaRPr lang="en-US" sz="1200" dirty="0" smtClean="0"/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31AC137-EC57-4225-B8F1-13769A76EA2A}" type="slidenum">
              <a:rPr lang="de-DE" smtClean="0">
                <a:latin typeface="Arial" charset="0"/>
              </a:rPr>
              <a:pPr>
                <a:defRPr/>
              </a:pPr>
              <a:t>67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lvl="1" indent="0" fontAlgn="auto">
              <a:spcAft>
                <a:spcPts val="0"/>
              </a:spcAft>
              <a:buFontTx/>
              <a:buNone/>
              <a:defRPr/>
            </a:pPr>
            <a:r>
              <a:rPr lang="en-US" sz="1200" dirty="0" smtClean="0"/>
              <a:t>The correct answer is D. </a:t>
            </a:r>
            <a:r>
              <a:rPr lang="en-US" dirty="0" smtClean="0"/>
              <a:t>Typical PPE worn during two-component low</a:t>
            </a:r>
            <a:r>
              <a:rPr lang="en-US" baseline="0" dirty="0" smtClean="0"/>
              <a:t> pressure</a:t>
            </a:r>
            <a:r>
              <a:rPr lang="en-US" dirty="0" smtClean="0"/>
              <a:t> SPF application includes </a:t>
            </a:r>
            <a:r>
              <a:rPr lang="en-US" u="sng" dirty="0" smtClean="0"/>
              <a:t>p</a:t>
            </a:r>
            <a:r>
              <a:rPr lang="en-US" u="sng" dirty="0" smtClean="0">
                <a:solidFill>
                  <a:srgbClr val="C00000"/>
                </a:solidFill>
              </a:rPr>
              <a:t>rotective clothing, gloves, eye protection, and respiratory protection</a:t>
            </a:r>
            <a:r>
              <a:rPr lang="en-US" sz="1000" u="sng" dirty="0" smtClean="0"/>
              <a:t>.</a:t>
            </a:r>
            <a:endParaRPr lang="en-US" sz="1200" u="sng" dirty="0" smtClean="0"/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31AC137-EC57-4225-B8F1-13769A76EA2A}" type="slidenum">
              <a:rPr lang="de-DE" smtClean="0">
                <a:latin typeface="Arial" charset="0"/>
              </a:rPr>
              <a:pPr>
                <a:defRPr/>
              </a:pPr>
              <a:t>68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ts val="594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+mn-lt"/>
              </a:rPr>
              <a:t>Applicators typically wear hooded disposable coveralls when applying SPF. If clothing becomes contaminated with SPF chemicals, it is best to __________.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ts val="594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+mn-lt"/>
            </a:endParaRPr>
          </a:p>
          <a:p>
            <a:pPr marL="228600" marR="0" indent="-228600" algn="l" defTabSz="914400" rtl="0" eaLnBrk="0" fontAlgn="base" latinLnBrk="0" hangingPunct="0">
              <a:lnSpc>
                <a:spcPct val="100000"/>
              </a:lnSpc>
              <a:spcBef>
                <a:spcPts val="594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  <a:defRPr/>
            </a:pPr>
            <a:r>
              <a:rPr lang="en-US" sz="1200" dirty="0" smtClean="0">
                <a:latin typeface="+mn-lt"/>
              </a:rPr>
              <a:t>dispose of the clothing</a:t>
            </a:r>
          </a:p>
          <a:p>
            <a:pPr marL="228600" marR="0" indent="-228600" algn="l" defTabSz="914400" rtl="0" eaLnBrk="0" fontAlgn="base" latinLnBrk="0" hangingPunct="0">
              <a:lnSpc>
                <a:spcPct val="100000"/>
              </a:lnSpc>
              <a:spcBef>
                <a:spcPts val="594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  <a:defRPr/>
            </a:pPr>
            <a:r>
              <a:rPr lang="en-US" sz="1200" dirty="0" smtClean="0">
                <a:latin typeface="+mn-lt"/>
              </a:rPr>
              <a:t>air it out to dry </a:t>
            </a:r>
          </a:p>
          <a:p>
            <a:pPr marL="228600" marR="0" indent="-228600" algn="l" defTabSz="914400" rtl="0" eaLnBrk="0" fontAlgn="base" latinLnBrk="0" hangingPunct="0">
              <a:lnSpc>
                <a:spcPct val="100000"/>
              </a:lnSpc>
              <a:spcBef>
                <a:spcPts val="594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  <a:defRPr/>
            </a:pPr>
            <a:r>
              <a:rPr lang="en-US" sz="1200" dirty="0" smtClean="0">
                <a:latin typeface="+mn-lt"/>
              </a:rPr>
              <a:t>wait a week before wearing it again</a:t>
            </a:r>
          </a:p>
          <a:p>
            <a:pPr marL="228600" marR="0" indent="-228600" algn="l" defTabSz="914400" rtl="0" eaLnBrk="0" fontAlgn="base" latinLnBrk="0" hangingPunct="0">
              <a:lnSpc>
                <a:spcPct val="100000"/>
              </a:lnSpc>
              <a:spcBef>
                <a:spcPts val="594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  <a:defRPr/>
            </a:pPr>
            <a:r>
              <a:rPr lang="en-US" sz="1200" dirty="0" smtClean="0">
                <a:latin typeface="+mn-lt"/>
              </a:rPr>
              <a:t>use a spot cleaner on the contaminated areas</a:t>
            </a:r>
            <a:endParaRPr lang="en-US" dirty="0">
              <a:latin typeface="+mn-lt"/>
            </a:endParaRPr>
          </a:p>
        </p:txBody>
      </p:sp>
      <p:sp>
        <p:nvSpPr>
          <p:cNvPr id="1054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33861AF-EF24-4B67-8C24-BA23A8ED2280}" type="slidenum">
              <a:rPr lang="de-DE" smtClean="0">
                <a:latin typeface="Arial" charset="0"/>
              </a:rPr>
              <a:pPr>
                <a:defRPr/>
              </a:pPr>
              <a:t>69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514350" indent="-51435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endParaRPr lang="en-US" sz="1200" dirty="0" smtClean="0">
              <a:latin typeface="+mn-lt"/>
            </a:endParaRP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200" dirty="0" smtClean="0"/>
              <a:t>____________ are intended for Do-It-Yourself weatherization projects and are widely available at home improvement centers? </a:t>
            </a: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1200" dirty="0" smtClean="0"/>
          </a:p>
          <a:p>
            <a:pPr marL="228600" indent="-22860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1200" dirty="0" smtClean="0"/>
              <a:t>High pressure SPF systems</a:t>
            </a:r>
          </a:p>
          <a:p>
            <a:pPr marL="228600" indent="-22860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1200" dirty="0" smtClean="0"/>
              <a:t>Two-component low pressure SPF kits/refillable systems</a:t>
            </a:r>
          </a:p>
          <a:p>
            <a:pPr marL="228600" indent="-22860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1200" dirty="0" smtClean="0">
                <a:solidFill>
                  <a:srgbClr val="093678"/>
                </a:solidFill>
              </a:rPr>
              <a:t>Insulating foam sealants or “foam</a:t>
            </a:r>
            <a:r>
              <a:rPr lang="en-US" sz="1200" baseline="0" dirty="0" smtClean="0">
                <a:solidFill>
                  <a:srgbClr val="093678"/>
                </a:solidFill>
              </a:rPr>
              <a:t> in can.”</a:t>
            </a:r>
            <a:endParaRPr lang="en-US" sz="1200" dirty="0" smtClean="0">
              <a:solidFill>
                <a:srgbClr val="093678"/>
              </a:solidFill>
            </a:endParaRPr>
          </a:p>
          <a:p>
            <a:pPr marL="228600" indent="-22860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1200" dirty="0" smtClean="0"/>
              <a:t>Both B and C. 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endParaRPr lang="en-US" sz="1200" dirty="0" smtClean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lang="en-US" sz="1200" dirty="0" smtClean="0">
              <a:latin typeface="+mn-lt"/>
            </a:endParaRP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1200" dirty="0" smtClean="0">
              <a:latin typeface="+mn-lt"/>
            </a:endParaRPr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E0E528-AC75-4879-B08D-E5BC38D38147}" type="slidenum">
              <a:rPr lang="de-DE" smtClean="0">
                <a:latin typeface="Arial" charset="0"/>
                <a:cs typeface="Arial" charset="0"/>
              </a:rPr>
              <a:pPr/>
              <a:t>7</a:t>
            </a:fld>
            <a:endParaRPr lang="de-DE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ts val="594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+mn-lt"/>
              </a:rPr>
              <a:t>The</a:t>
            </a:r>
            <a:r>
              <a:rPr lang="en-US" baseline="0" dirty="0" smtClean="0">
                <a:latin typeface="+mn-lt"/>
              </a:rPr>
              <a:t> correct answer is A. If clothing becomes contaminated with SPF chemicals, </a:t>
            </a:r>
            <a:r>
              <a:rPr lang="en-US" u="sng" baseline="0" dirty="0" smtClean="0">
                <a:latin typeface="+mn-lt"/>
              </a:rPr>
              <a:t>dispose of the clothing. </a:t>
            </a:r>
            <a:r>
              <a:rPr lang="en-US" baseline="0" dirty="0" smtClean="0">
                <a:latin typeface="+mn-lt"/>
              </a:rPr>
              <a:t>Do not wear contaminated clothing home. </a:t>
            </a:r>
            <a:endParaRPr lang="en-US" dirty="0">
              <a:latin typeface="+mn-lt"/>
            </a:endParaRPr>
          </a:p>
        </p:txBody>
      </p:sp>
      <p:sp>
        <p:nvSpPr>
          <p:cNvPr id="1054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33861AF-EF24-4B67-8C24-BA23A8ED2280}" type="slidenum">
              <a:rPr lang="de-DE" smtClean="0">
                <a:latin typeface="Arial" charset="0"/>
              </a:rPr>
              <a:pPr>
                <a:defRPr/>
              </a:pPr>
              <a:t>70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indent="0" fontAlgn="auto">
              <a:buFont typeface="Wingdings" pitchFamily="2" charset="2"/>
              <a:buNone/>
              <a:defRPr/>
            </a:pPr>
            <a:r>
              <a:rPr lang="en-US" sz="1200" dirty="0" smtClean="0"/>
              <a:t>The following statements regarding respirator use when applying two-component low pressure SPF are true, </a:t>
            </a:r>
            <a:r>
              <a:rPr lang="en-US" sz="1200" u="sng" dirty="0" smtClean="0"/>
              <a:t>except</a:t>
            </a:r>
            <a:r>
              <a:rPr lang="en-US" sz="1200" dirty="0" smtClean="0"/>
              <a:t>:</a:t>
            </a:r>
          </a:p>
          <a:p>
            <a:pPr indent="0" fontAlgn="auto">
              <a:buFont typeface="Wingdings" pitchFamily="2" charset="2"/>
              <a:buNone/>
              <a:defRPr/>
            </a:pPr>
            <a:endParaRPr lang="en-US" sz="1200" dirty="0" smtClean="0"/>
          </a:p>
          <a:p>
            <a:pPr marL="228600" indent="-228600" fontAlgn="auto">
              <a:buFont typeface="Wingdings" pitchFamily="2" charset="2"/>
              <a:buAutoNum type="alphaUcPeriod"/>
              <a:defRPr/>
            </a:pPr>
            <a:r>
              <a:rPr lang="en-US" sz="1200" dirty="0" smtClean="0"/>
              <a:t>Manufacturers recommend that you wear an appropriate air-purifying respirator (APR) </a:t>
            </a:r>
            <a:r>
              <a:rPr lang="en-US" sz="1200" u="sng" dirty="0" smtClean="0"/>
              <a:t>anytime </a:t>
            </a:r>
            <a:r>
              <a:rPr lang="en-US" sz="1200" dirty="0" smtClean="0"/>
              <a:t>you are spraying two-component low pressure SPF. </a:t>
            </a:r>
          </a:p>
          <a:p>
            <a:pPr marL="228600" indent="-228600" fontAlgn="auto">
              <a:buFont typeface="Wingdings" pitchFamily="2" charset="2"/>
              <a:buAutoNum type="alphaUcPeriod"/>
              <a:defRPr/>
            </a:pPr>
            <a:r>
              <a:rPr lang="en-US" sz="1200" dirty="0" smtClean="0"/>
              <a:t>Gloves and protective clothing are not needed when wearing an air-purifying respirator (APR).</a:t>
            </a:r>
          </a:p>
          <a:p>
            <a:pPr marL="228600" indent="-228600" fontAlgn="auto">
              <a:buFont typeface="Wingdings" pitchFamily="2" charset="2"/>
              <a:buAutoNum type="alphaUcPeriod"/>
              <a:defRPr/>
            </a:pPr>
            <a:r>
              <a:rPr lang="en-US" sz="1200" dirty="0" smtClean="0"/>
              <a:t>Types of respirators commonly used for two-component low pressure application include half-face APRs, full-face APRs and powered air-purifying respirators (PAPRs).</a:t>
            </a:r>
          </a:p>
          <a:p>
            <a:pPr marL="228600" indent="-228600" fontAlgn="auto">
              <a:buFont typeface="Wingdings" pitchFamily="2" charset="2"/>
              <a:buAutoNum type="alphaUcPeriod"/>
              <a:defRPr/>
            </a:pPr>
            <a:r>
              <a:rPr lang="en-US" sz="1200" dirty="0" smtClean="0"/>
              <a:t>OSHA established a Respiratory Protection Standard to regulate the use of respirators in the workplace. 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1075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E4213E6-582D-4367-B049-1BD10B0DD1BF}" type="slidenum">
              <a:rPr lang="de-DE" smtClean="0">
                <a:latin typeface="Arial" charset="0"/>
              </a:rPr>
              <a:pPr>
                <a:defRPr/>
              </a:pPr>
              <a:t>71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228600" indent="-228600" fontAlgn="auto">
              <a:buFont typeface="Wingdings" pitchFamily="2" charset="2"/>
              <a:buNone/>
              <a:defRPr/>
            </a:pPr>
            <a:r>
              <a:rPr lang="en-US" sz="1200" dirty="0" smtClean="0"/>
              <a:t>The</a:t>
            </a:r>
            <a:r>
              <a:rPr lang="en-US" sz="1200" baseline="0" dirty="0" smtClean="0"/>
              <a:t> correct answer is B. </a:t>
            </a:r>
            <a:r>
              <a:rPr lang="en-US" sz="1200" u="sng" dirty="0" smtClean="0"/>
              <a:t>Gloves and protective clothing ARE required when wearing an air-purifying respirator (APR).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1075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E4213E6-582D-4367-B049-1BD10B0DD1BF}" type="slidenum">
              <a:rPr lang="de-DE" smtClean="0">
                <a:latin typeface="Arial" charset="0"/>
              </a:rPr>
              <a:pPr>
                <a:defRPr/>
              </a:pPr>
              <a:t>72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r>
              <a:rPr lang="en-US" dirty="0" smtClean="0"/>
              <a:t>APR and PAPR cartridges are changed out _____ to prevent chemical breakthrough.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dirty="0" smtClean="0"/>
          </a:p>
          <a:p>
            <a:pPr marL="228600" indent="-228600">
              <a:spcBef>
                <a:spcPts val="600"/>
              </a:spcBef>
              <a:buFont typeface="Wingdings" pitchFamily="2" charset="2"/>
              <a:buAutoNum type="alphaUcPeriod"/>
              <a:defRPr/>
            </a:pPr>
            <a:r>
              <a:rPr lang="en-US" dirty="0" smtClean="0"/>
              <a:t>when they develop</a:t>
            </a:r>
            <a:r>
              <a:rPr lang="en-US" baseline="0" dirty="0" smtClean="0"/>
              <a:t> an unpleasant odor</a:t>
            </a:r>
            <a:endParaRPr lang="en-US" dirty="0" smtClean="0"/>
          </a:p>
          <a:p>
            <a:pPr marL="228600" indent="-228600">
              <a:spcBef>
                <a:spcPts val="600"/>
              </a:spcBef>
              <a:buFont typeface="Wingdings" pitchFamily="2" charset="2"/>
              <a:buAutoNum type="alphaUcPeriod"/>
              <a:defRPr/>
            </a:pPr>
            <a:r>
              <a:rPr lang="en-US" dirty="0" smtClean="0"/>
              <a:t>annually</a:t>
            </a:r>
            <a:r>
              <a:rPr lang="en-US" baseline="0" dirty="0" smtClean="0"/>
              <a:t> </a:t>
            </a:r>
          </a:p>
          <a:p>
            <a:pPr marL="228600" indent="-228600">
              <a:spcBef>
                <a:spcPts val="600"/>
              </a:spcBef>
              <a:buFont typeface="Wingdings" pitchFamily="2" charset="2"/>
              <a:buAutoNum type="alphaUcPeriod"/>
              <a:defRPr/>
            </a:pPr>
            <a:r>
              <a:rPr lang="en-US" dirty="0" smtClean="0"/>
              <a:t>according to the employer’s cartridge change out schedule</a:t>
            </a:r>
          </a:p>
          <a:p>
            <a:pPr marL="228600" indent="-228600">
              <a:spcBef>
                <a:spcPts val="600"/>
              </a:spcBef>
              <a:buFont typeface="Wingdings" pitchFamily="2" charset="2"/>
              <a:buAutoNum type="alphaUcPeriod"/>
              <a:defRPr/>
            </a:pPr>
            <a:r>
              <a:rPr lang="en-US" dirty="0" smtClean="0"/>
              <a:t>once a month</a:t>
            </a:r>
            <a:endParaRPr lang="en-US" dirty="0"/>
          </a:p>
        </p:txBody>
      </p:sp>
      <p:sp>
        <p:nvSpPr>
          <p:cNvPr id="1095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BBF0BDA-D0CD-4A69-8759-272A84FD8E52}" type="slidenum">
              <a:rPr lang="de-DE" smtClean="0">
                <a:latin typeface="Arial" charset="0"/>
              </a:rPr>
              <a:pPr>
                <a:defRPr/>
              </a:pPr>
              <a:t>73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lang="en-US" dirty="0" smtClean="0"/>
              <a:t>The correct</a:t>
            </a:r>
            <a:r>
              <a:rPr lang="en-US" baseline="0" dirty="0" smtClean="0"/>
              <a:t> answer is C. </a:t>
            </a:r>
            <a:r>
              <a:rPr lang="en-US" dirty="0" smtClean="0"/>
              <a:t>Air-purifying respirator and powered air-purifying respirator cartridges are changed out </a:t>
            </a:r>
            <a:r>
              <a:rPr lang="en-US" u="sng" dirty="0" smtClean="0"/>
              <a:t>according to the employer’s cartridge </a:t>
            </a:r>
            <a:r>
              <a:rPr lang="en-US" u="sng" dirty="0" err="1" smtClean="0"/>
              <a:t>changeout</a:t>
            </a:r>
            <a:r>
              <a:rPr lang="en-US" u="sng" dirty="0" smtClean="0"/>
              <a:t> schedule </a:t>
            </a:r>
            <a:r>
              <a:rPr lang="en-US" dirty="0" smtClean="0"/>
              <a:t>to prevent chemical breakthrough.</a:t>
            </a:r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1095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BBF0BDA-D0CD-4A69-8759-272A84FD8E52}" type="slidenum">
              <a:rPr lang="de-DE" smtClean="0">
                <a:latin typeface="Arial" charset="0"/>
              </a:rPr>
              <a:pPr>
                <a:defRPr/>
              </a:pPr>
              <a:t>74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200" b="0" dirty="0" smtClean="0"/>
              <a:t>When wearing a tight-fitting respirator, a respirator user conducts a user seal check _________.</a:t>
            </a:r>
          </a:p>
          <a:p>
            <a:pPr marL="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200" b="0" dirty="0" smtClean="0"/>
          </a:p>
          <a:p>
            <a:pPr marL="228600" lvl="1" indent="-228600" fontAlgn="auto">
              <a:spcAft>
                <a:spcPts val="0"/>
              </a:spcAft>
              <a:buFont typeface="Arial" pitchFamily="34" charset="0"/>
              <a:buAutoNum type="alphaUcPeriod"/>
              <a:defRPr/>
            </a:pPr>
            <a:r>
              <a:rPr lang="en-US" sz="1200" b="0" dirty="0" smtClean="0"/>
              <a:t>each time the respirator is worn</a:t>
            </a:r>
          </a:p>
          <a:p>
            <a:pPr marL="228600" lvl="1" indent="-228600" fontAlgn="auto">
              <a:spcAft>
                <a:spcPts val="0"/>
              </a:spcAft>
              <a:buFont typeface="Arial" pitchFamily="34" charset="0"/>
              <a:buAutoNum type="alphaUcPeriod"/>
              <a:defRPr/>
            </a:pPr>
            <a:r>
              <a:rPr lang="en-US" sz="1200" b="0" dirty="0" smtClean="0"/>
              <a:t>weekly</a:t>
            </a:r>
          </a:p>
          <a:p>
            <a:pPr marL="228600" lvl="1" indent="-228600" fontAlgn="auto">
              <a:spcAft>
                <a:spcPts val="0"/>
              </a:spcAft>
              <a:buFont typeface="Arial" pitchFamily="34" charset="0"/>
              <a:buAutoNum type="alphaUcPeriod"/>
              <a:defRPr/>
            </a:pPr>
            <a:r>
              <a:rPr lang="en-US" sz="1200" b="0" dirty="0" smtClean="0"/>
              <a:t>annually</a:t>
            </a:r>
          </a:p>
          <a:p>
            <a:pPr marL="228600" lvl="1" indent="-228600" fontAlgn="auto">
              <a:spcAft>
                <a:spcPts val="0"/>
              </a:spcAft>
              <a:buFont typeface="Arial" pitchFamily="34" charset="0"/>
              <a:buAutoNum type="alphaUcPeriod"/>
              <a:defRPr/>
            </a:pPr>
            <a:r>
              <a:rPr lang="en-US" sz="1200" b="0" dirty="0" smtClean="0"/>
              <a:t>only if multiple users share the respirator</a:t>
            </a:r>
          </a:p>
          <a:p>
            <a:pPr marL="0" lvl="1">
              <a:defRPr/>
            </a:pPr>
            <a:endParaRPr lang="en-US" sz="1100" dirty="0" smtClean="0">
              <a:solidFill>
                <a:srgbClr val="093678"/>
              </a:solidFill>
            </a:endParaRPr>
          </a:p>
        </p:txBody>
      </p:sp>
      <p:sp>
        <p:nvSpPr>
          <p:cNvPr id="1116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DC4C64E-95D7-44E9-A2EF-3636BBDEBC91}" type="slidenum">
              <a:rPr lang="de-DE" smtClean="0">
                <a:latin typeface="Arial" charset="0"/>
              </a:rPr>
              <a:pPr>
                <a:defRPr/>
              </a:pPr>
              <a:t>75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200" b="0" dirty="0" smtClean="0"/>
              <a:t>The correct answer</a:t>
            </a:r>
            <a:r>
              <a:rPr lang="en-US" sz="1200" b="0" baseline="0" dirty="0" smtClean="0"/>
              <a:t> is A. A user seal check, both positive and negative pressure, is conducted </a:t>
            </a:r>
            <a:r>
              <a:rPr lang="en-US" sz="1200" b="0" u="sng" baseline="0" dirty="0" smtClean="0"/>
              <a:t>each time the respirator is worn. </a:t>
            </a:r>
            <a:endParaRPr lang="en-US" sz="1100" u="sng" dirty="0" smtClean="0">
              <a:solidFill>
                <a:srgbClr val="093678"/>
              </a:solidFill>
            </a:endParaRPr>
          </a:p>
        </p:txBody>
      </p:sp>
      <p:sp>
        <p:nvSpPr>
          <p:cNvPr id="1116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DC4C64E-95D7-44E9-A2EF-3636BBDEBC91}" type="slidenum">
              <a:rPr lang="de-DE" smtClean="0">
                <a:latin typeface="Arial" charset="0"/>
              </a:rPr>
              <a:pPr>
                <a:defRPr/>
              </a:pPr>
              <a:t>76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 sz="1200" dirty="0" smtClean="0"/>
              <a:t>For specific first aid instructions for the chemical with</a:t>
            </a:r>
            <a:r>
              <a:rPr lang="en-US" sz="1200" baseline="0" dirty="0" smtClean="0"/>
              <a:t> which </a:t>
            </a:r>
            <a:r>
              <a:rPr lang="en-US" sz="1200" dirty="0" smtClean="0"/>
              <a:t>you are working, _____.</a:t>
            </a:r>
          </a:p>
          <a:p>
            <a:pPr>
              <a:defRPr/>
            </a:pPr>
            <a:endParaRPr lang="en-US" sz="1200" dirty="0" smtClean="0"/>
          </a:p>
          <a:p>
            <a:pPr marL="228600" indent="-228600">
              <a:buAutoNum type="alphaUcPeriod"/>
              <a:defRPr/>
            </a:pPr>
            <a:r>
              <a:rPr lang="en-US" sz="1200" dirty="0" smtClean="0"/>
              <a:t>refer to the Safety Data</a:t>
            </a:r>
            <a:r>
              <a:rPr lang="en-US" sz="1200" baseline="0" dirty="0" smtClean="0"/>
              <a:t> Sheet (</a:t>
            </a:r>
            <a:r>
              <a:rPr lang="en-US" sz="1200" dirty="0" smtClean="0"/>
              <a:t>SDS)</a:t>
            </a:r>
          </a:p>
          <a:p>
            <a:pPr marL="228600" indent="-228600">
              <a:buAutoNum type="alphaUcPeriod"/>
              <a:defRPr/>
            </a:pPr>
            <a:r>
              <a:rPr lang="en-US" sz="1200" dirty="0" smtClean="0"/>
              <a:t>ask your co-worker</a:t>
            </a:r>
          </a:p>
          <a:p>
            <a:pPr marL="228600" indent="-228600">
              <a:buAutoNum type="alphaUcPeriod"/>
              <a:defRPr/>
            </a:pPr>
            <a:r>
              <a:rPr lang="en-US" sz="1200" dirty="0" smtClean="0"/>
              <a:t>do a computer search on the topic of first aid</a:t>
            </a:r>
            <a:r>
              <a:rPr lang="en-US" sz="1200" baseline="0" dirty="0" smtClean="0"/>
              <a:t> for chemical exposure</a:t>
            </a:r>
            <a:endParaRPr lang="en-US" sz="1200" dirty="0" smtClean="0"/>
          </a:p>
          <a:p>
            <a:pPr marL="228600" indent="-228600">
              <a:buAutoNum type="alphaUcPeriod"/>
              <a:defRPr/>
            </a:pPr>
            <a:r>
              <a:rPr lang="en-US" sz="1200" dirty="0" smtClean="0"/>
              <a:t>none of the above</a:t>
            </a:r>
          </a:p>
        </p:txBody>
      </p:sp>
      <p:sp>
        <p:nvSpPr>
          <p:cNvPr id="1136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6BDD87C-63D6-43EA-8FF2-FBB7D198C185}" type="slidenum">
              <a:rPr lang="de-DE" smtClean="0">
                <a:latin typeface="Arial" charset="0"/>
              </a:rPr>
              <a:pPr>
                <a:defRPr/>
              </a:pPr>
              <a:t>77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defRPr/>
            </a:pPr>
            <a:r>
              <a:rPr lang="en-US" sz="1200" dirty="0" smtClean="0"/>
              <a:t>The correct</a:t>
            </a:r>
            <a:r>
              <a:rPr lang="en-US" sz="1200" baseline="0" dirty="0" smtClean="0"/>
              <a:t> answer is A. </a:t>
            </a:r>
            <a:r>
              <a:rPr lang="en-US" sz="1200" u="sng" baseline="0" dirty="0" smtClean="0"/>
              <a:t>Refer to the Safety Data Sheet </a:t>
            </a:r>
            <a:r>
              <a:rPr lang="en-US" sz="1200" baseline="0" dirty="0" smtClean="0"/>
              <a:t>for specific first aid instructions for the chemical with which you will be working. </a:t>
            </a:r>
            <a:endParaRPr lang="en-US" sz="1200" dirty="0" smtClean="0"/>
          </a:p>
        </p:txBody>
      </p:sp>
      <p:sp>
        <p:nvSpPr>
          <p:cNvPr id="1136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6BDD87C-63D6-43EA-8FF2-FBB7D198C185}" type="slidenum">
              <a:rPr lang="de-DE" smtClean="0">
                <a:latin typeface="Arial" charset="0"/>
              </a:rPr>
              <a:pPr>
                <a:defRPr/>
              </a:pPr>
              <a:t>78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indent="0" fontAlgn="auto">
              <a:buFont typeface="Arial"/>
              <a:buNone/>
              <a:defRPr/>
            </a:pPr>
            <a:r>
              <a:rPr lang="en-US" sz="1200" dirty="0" smtClean="0">
                <a:latin typeface="+mn-lt"/>
              </a:rPr>
              <a:t>Which of the following is </a:t>
            </a:r>
            <a:r>
              <a:rPr lang="en-US" sz="1200" u="sng" dirty="0" smtClean="0">
                <a:latin typeface="+mn-lt"/>
              </a:rPr>
              <a:t>not</a:t>
            </a:r>
            <a:r>
              <a:rPr lang="en-US" sz="1200" baseline="0" dirty="0" smtClean="0">
                <a:latin typeface="+mn-lt"/>
              </a:rPr>
              <a:t> </a:t>
            </a:r>
            <a:r>
              <a:rPr lang="en-US" sz="1200" dirty="0" smtClean="0">
                <a:latin typeface="+mn-lt"/>
              </a:rPr>
              <a:t>true about thermal decomposition that can potentially</a:t>
            </a:r>
            <a:r>
              <a:rPr lang="en-US" sz="1200" baseline="0" dirty="0" smtClean="0">
                <a:latin typeface="+mn-lt"/>
              </a:rPr>
              <a:t> </a:t>
            </a:r>
            <a:r>
              <a:rPr lang="en-US" sz="1200" dirty="0" smtClean="0">
                <a:latin typeface="+mn-lt"/>
              </a:rPr>
              <a:t>occur when SPF is overheated?</a:t>
            </a:r>
          </a:p>
          <a:p>
            <a:pPr indent="0" fontAlgn="auto">
              <a:buFont typeface="Arial"/>
              <a:buNone/>
              <a:defRPr/>
            </a:pPr>
            <a:endParaRPr lang="en-US" sz="1200" dirty="0" smtClean="0">
              <a:latin typeface="+mn-lt"/>
            </a:endParaRPr>
          </a:p>
          <a:p>
            <a:pPr marL="228600" indent="-228600" fontAlgn="auto">
              <a:buFont typeface="Arial"/>
              <a:buAutoNum type="alphaUcPeriod"/>
              <a:defRPr/>
            </a:pPr>
            <a:r>
              <a:rPr lang="en-US" sz="1200" dirty="0" smtClean="0">
                <a:latin typeface="+mn-lt"/>
              </a:rPr>
              <a:t>Heat given off during curing can result in possible scorching, smoldering and fire. </a:t>
            </a:r>
          </a:p>
          <a:p>
            <a:pPr marL="228600" indent="-228600" fontAlgn="auto">
              <a:buFont typeface="Arial"/>
              <a:buAutoNum type="alphaUcPeriod"/>
              <a:defRPr/>
            </a:pPr>
            <a:r>
              <a:rPr lang="en-US" sz="1200" dirty="0" smtClean="0">
                <a:latin typeface="+mn-lt"/>
              </a:rPr>
              <a:t>Low pressure spray polyurethane foam will not burn. </a:t>
            </a:r>
          </a:p>
          <a:p>
            <a:pPr marL="228600" indent="-228600" fontAlgn="auto">
              <a:buFont typeface="Arial"/>
              <a:buAutoNum type="alphaUcPeriod"/>
              <a:defRPr/>
            </a:pPr>
            <a:r>
              <a:rPr lang="en-US" sz="1200" dirty="0" smtClean="0">
                <a:latin typeface="+mn-lt"/>
              </a:rPr>
              <a:t>Smoke and vapors may be produced. </a:t>
            </a:r>
          </a:p>
          <a:p>
            <a:pPr marL="228600" indent="-228600" fontAlgn="auto">
              <a:buFont typeface="Arial"/>
              <a:buAutoNum type="alphaUcPeriod"/>
              <a:defRPr/>
            </a:pPr>
            <a:r>
              <a:rPr lang="en-US" sz="1200" dirty="0" smtClean="0">
                <a:latin typeface="+mn-lt"/>
              </a:rPr>
              <a:t>SPF is formulated with flame retardants to meet building codes.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endParaRPr lang="en-US" dirty="0" smtClean="0"/>
          </a:p>
        </p:txBody>
      </p:sp>
      <p:sp>
        <p:nvSpPr>
          <p:cNvPr id="1157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32ED41B-1D3B-4C95-A3E5-27D58E0B78A3}" type="slidenum">
              <a:rPr lang="de-DE" smtClean="0">
                <a:latin typeface="Arial" charset="0"/>
              </a:rPr>
              <a:pPr>
                <a:defRPr/>
              </a:pPr>
              <a:t>79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514350" indent="-51435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endParaRPr lang="en-US" sz="1200" dirty="0" smtClean="0">
              <a:latin typeface="+mn-lt"/>
            </a:endParaRP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200" dirty="0" smtClean="0"/>
              <a:t>The correct answer is C. </a:t>
            </a:r>
            <a:r>
              <a:rPr lang="en-US" sz="1200" u="sng" dirty="0" smtClean="0"/>
              <a:t>Insulating foam sealants</a:t>
            </a:r>
            <a:r>
              <a:rPr lang="en-US" sz="1200" baseline="0" dirty="0" smtClean="0"/>
              <a:t>, also known as “foam in can,” a</a:t>
            </a:r>
            <a:r>
              <a:rPr lang="en-US" sz="1200" dirty="0" smtClean="0"/>
              <a:t>re intended for Do-It-Yourself weatherization projects and are widely available at retail</a:t>
            </a:r>
            <a:r>
              <a:rPr lang="en-US" sz="1200" baseline="0" dirty="0" smtClean="0"/>
              <a:t> </a:t>
            </a:r>
            <a:r>
              <a:rPr lang="en-US" sz="1200" dirty="0" smtClean="0"/>
              <a:t>home improvement centers.</a:t>
            </a:r>
            <a:r>
              <a:rPr lang="en-US" sz="1200" baseline="0" dirty="0" smtClean="0"/>
              <a:t> </a:t>
            </a:r>
            <a:endParaRPr lang="en-US" sz="1200" dirty="0" smtClean="0"/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1200" dirty="0" smtClean="0"/>
          </a:p>
          <a:p>
            <a:pPr>
              <a:spcBef>
                <a:spcPts val="600"/>
              </a:spcBef>
              <a:buFont typeface="Wingdings" pitchFamily="2" charset="2"/>
              <a:buNone/>
              <a:defRPr/>
            </a:pPr>
            <a:endParaRPr lang="en-US" sz="1200" dirty="0" smtClean="0">
              <a:latin typeface="+mn-lt"/>
            </a:endParaRPr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E0E528-AC75-4879-B08D-E5BC38D38147}" type="slidenum">
              <a:rPr lang="de-DE" smtClean="0">
                <a:latin typeface="Arial" charset="0"/>
                <a:cs typeface="Arial" charset="0"/>
              </a:rPr>
              <a:pPr/>
              <a:t>8</a:t>
            </a:fld>
            <a:endParaRPr lang="de-DE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 smtClean="0"/>
              <a:t>The</a:t>
            </a:r>
            <a:r>
              <a:rPr lang="en-US" baseline="0" dirty="0" smtClean="0"/>
              <a:t> correct answer is B. Spray polyurethane foam </a:t>
            </a:r>
            <a:r>
              <a:rPr lang="en-US" u="sng" baseline="0" dirty="0" smtClean="0"/>
              <a:t>can </a:t>
            </a:r>
            <a:r>
              <a:rPr lang="en-US" baseline="0" dirty="0" smtClean="0"/>
              <a:t>burn if it is overheated. </a:t>
            </a:r>
            <a:endParaRPr lang="en-US" dirty="0" smtClean="0"/>
          </a:p>
        </p:txBody>
      </p:sp>
      <p:sp>
        <p:nvSpPr>
          <p:cNvPr id="1157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32ED41B-1D3B-4C95-A3E5-27D58E0B78A3}" type="slidenum">
              <a:rPr lang="de-DE" smtClean="0">
                <a:latin typeface="Arial" charset="0"/>
              </a:rPr>
              <a:pPr>
                <a:defRPr/>
              </a:pPr>
              <a:t>80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indent="0" fontAlgn="auto">
              <a:buFont typeface="Arial"/>
              <a:buNone/>
              <a:defRPr/>
            </a:pPr>
            <a:r>
              <a:rPr lang="en-US" sz="1200" dirty="0" smtClean="0">
                <a:latin typeface="+mn-lt"/>
              </a:rPr>
              <a:t>Which of the following is </a:t>
            </a:r>
            <a:r>
              <a:rPr lang="en-US" sz="1200" u="sng" dirty="0" smtClean="0">
                <a:latin typeface="+mn-lt"/>
              </a:rPr>
              <a:t>true</a:t>
            </a:r>
            <a:r>
              <a:rPr lang="en-US" sz="1200" dirty="0" smtClean="0">
                <a:latin typeface="+mn-lt"/>
              </a:rPr>
              <a:t> regarding techniques to help prevent thermal decomposition of SPF?</a:t>
            </a:r>
          </a:p>
          <a:p>
            <a:pPr indent="0" fontAlgn="auto">
              <a:buFont typeface="Arial"/>
              <a:buNone/>
              <a:defRPr/>
            </a:pPr>
            <a:endParaRPr lang="en-US" sz="1200" dirty="0" smtClean="0">
              <a:latin typeface="+mn-lt"/>
            </a:endParaRPr>
          </a:p>
          <a:p>
            <a:pPr marL="228600" indent="-228600" fontAlgn="auto">
              <a:buFont typeface="Arial"/>
              <a:buAutoNum type="alphaUcPeriod"/>
              <a:defRPr/>
            </a:pPr>
            <a:r>
              <a:rPr lang="en-US" sz="1200" dirty="0" smtClean="0">
                <a:latin typeface="+mn-lt"/>
              </a:rPr>
              <a:t>Keep the foam cool by turning up the fans.</a:t>
            </a:r>
          </a:p>
          <a:p>
            <a:pPr marL="228600" indent="-228600" fontAlgn="auto">
              <a:buFont typeface="Arial"/>
              <a:buAutoNum type="alphaUcPeriod"/>
              <a:defRPr/>
            </a:pPr>
            <a:r>
              <a:rPr lang="en-US" sz="1200" dirty="0" smtClean="0">
                <a:latin typeface="+mn-lt"/>
              </a:rPr>
              <a:t>Follow the manufacturer’s</a:t>
            </a:r>
            <a:r>
              <a:rPr lang="en-US" sz="1200" baseline="0" dirty="0" smtClean="0">
                <a:latin typeface="+mn-lt"/>
              </a:rPr>
              <a:t> </a:t>
            </a:r>
            <a:r>
              <a:rPr lang="en-US" sz="1200" dirty="0" smtClean="0">
                <a:latin typeface="+mn-lt"/>
              </a:rPr>
              <a:t>recommendation on lift thickness and time between lift/pass.</a:t>
            </a:r>
          </a:p>
          <a:p>
            <a:pPr marL="228600" indent="-228600" fontAlgn="auto">
              <a:buFont typeface="Arial"/>
              <a:buAutoNum type="alphaUcPeriod"/>
              <a:defRPr/>
            </a:pPr>
            <a:r>
              <a:rPr lang="en-US" sz="1200" dirty="0" smtClean="0">
                <a:latin typeface="+mn-lt"/>
              </a:rPr>
              <a:t>Apply the foam in as thick a lift as possible.</a:t>
            </a:r>
          </a:p>
          <a:p>
            <a:pPr marL="228600" indent="-228600" fontAlgn="auto">
              <a:buFont typeface="Arial"/>
              <a:buAutoNum type="alphaUcPeriod"/>
              <a:defRPr/>
            </a:pPr>
            <a:r>
              <a:rPr lang="en-US" sz="1200" dirty="0" smtClean="0">
                <a:latin typeface="+mn-lt"/>
              </a:rPr>
              <a:t>None of the above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endParaRPr lang="en-US" sz="1200" dirty="0" smtClean="0">
              <a:latin typeface="+mn-lt"/>
            </a:endParaRPr>
          </a:p>
        </p:txBody>
      </p:sp>
      <p:sp>
        <p:nvSpPr>
          <p:cNvPr id="1157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32ED41B-1D3B-4C95-A3E5-27D58E0B78A3}" type="slidenum">
              <a:rPr lang="de-DE" smtClean="0">
                <a:latin typeface="Arial" charset="0"/>
              </a:rPr>
              <a:pPr>
                <a:defRPr/>
              </a:pPr>
              <a:t>81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indent="0" fontAlgn="auto">
              <a:buFont typeface="Arial"/>
              <a:buNone/>
              <a:defRPr/>
            </a:pPr>
            <a:r>
              <a:rPr lang="en-US" sz="1200" dirty="0" smtClean="0"/>
              <a:t>The correct answer</a:t>
            </a:r>
            <a:r>
              <a:rPr lang="en-US" sz="1200" baseline="0" dirty="0" smtClean="0"/>
              <a:t> is B. To prevent thermal decomposition, </a:t>
            </a:r>
            <a:r>
              <a:rPr lang="en-US" sz="1200" u="sng" baseline="0" dirty="0" smtClean="0"/>
              <a:t>follow the manufacturer’s recommendation on lift thickness and time between lift/pass. </a:t>
            </a:r>
            <a:endParaRPr lang="en-US" sz="1200" u="sng" dirty="0" smtClean="0"/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endParaRPr lang="en-US" dirty="0" smtClean="0"/>
          </a:p>
        </p:txBody>
      </p:sp>
      <p:sp>
        <p:nvSpPr>
          <p:cNvPr id="1157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32ED41B-1D3B-4C95-A3E5-27D58E0B78A3}" type="slidenum">
              <a:rPr lang="de-DE" smtClean="0">
                <a:latin typeface="Arial" charset="0"/>
              </a:rPr>
              <a:pPr>
                <a:defRPr/>
              </a:pPr>
              <a:t>82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indent="0" fontAlgn="auto">
              <a:buFont typeface="Arial"/>
              <a:buNone/>
              <a:defRPr/>
            </a:pPr>
            <a:r>
              <a:rPr lang="en-US" sz="1200" dirty="0" smtClean="0"/>
              <a:t>If a spill does occur, which of the following is an appropriate action to take?</a:t>
            </a:r>
          </a:p>
          <a:p>
            <a:pPr indent="0" fontAlgn="auto">
              <a:buFont typeface="Arial"/>
              <a:buNone/>
              <a:defRPr/>
            </a:pPr>
            <a:endParaRPr lang="en-US" sz="1200" dirty="0" smtClean="0"/>
          </a:p>
          <a:p>
            <a:pPr marL="228600" indent="-228600" fontAlgn="auto">
              <a:buFont typeface="Arial"/>
              <a:buAutoNum type="alphaUcPeriod"/>
              <a:defRPr/>
            </a:pPr>
            <a:r>
              <a:rPr lang="en-US" sz="1200" dirty="0" smtClean="0"/>
              <a:t>Identify the spilled material.</a:t>
            </a:r>
          </a:p>
          <a:p>
            <a:pPr marL="228600" indent="-228600" fontAlgn="auto">
              <a:buFont typeface="Arial"/>
              <a:buAutoNum type="alphaUcPeriod"/>
              <a:defRPr/>
            </a:pPr>
            <a:r>
              <a:rPr lang="en-US" sz="1200" dirty="0" smtClean="0"/>
              <a:t>Refer to the manufacturer’s</a:t>
            </a:r>
            <a:r>
              <a:rPr lang="en-US" sz="1200" baseline="0" dirty="0" smtClean="0"/>
              <a:t> </a:t>
            </a:r>
            <a:r>
              <a:rPr lang="en-US" sz="1200" dirty="0" smtClean="0"/>
              <a:t>instructions and Safety Data Sheet (SDS) for guidance on clean up.</a:t>
            </a:r>
          </a:p>
          <a:p>
            <a:pPr marL="228600" indent="-228600" fontAlgn="auto">
              <a:buFont typeface="Arial"/>
              <a:buAutoNum type="alphaUcPeriod"/>
              <a:defRPr/>
            </a:pPr>
            <a:r>
              <a:rPr lang="en-US" sz="1200" i="0" dirty="0" smtClean="0"/>
              <a:t>With your employer’s permission,</a:t>
            </a:r>
            <a:r>
              <a:rPr lang="en-US" sz="1200" i="0" baseline="0" dirty="0" smtClean="0"/>
              <a:t> consider cleaning up the spill </a:t>
            </a:r>
            <a:r>
              <a:rPr lang="en-US" sz="1200" dirty="0" smtClean="0"/>
              <a:t>if it is a manageable quantity and you have appropriate training.</a:t>
            </a:r>
          </a:p>
          <a:p>
            <a:pPr marL="228600" indent="-228600" fontAlgn="auto">
              <a:buFont typeface="Arial"/>
              <a:buAutoNum type="alphaUcPeriod"/>
              <a:defRPr/>
            </a:pPr>
            <a:r>
              <a:rPr lang="en-US" sz="1200" dirty="0" smtClean="0"/>
              <a:t>All of the above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endParaRPr lang="en-US" sz="1100" dirty="0" smtClean="0"/>
          </a:p>
        </p:txBody>
      </p:sp>
      <p:sp>
        <p:nvSpPr>
          <p:cNvPr id="1177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B3C277C-A8F1-4FF8-80D1-8309C8DA7E59}" type="slidenum">
              <a:rPr lang="de-DE" smtClean="0">
                <a:latin typeface="Arial" charset="0"/>
              </a:rPr>
              <a:pPr>
                <a:defRPr/>
              </a:pPr>
              <a:t>83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indent="0" fontAlgn="auto">
              <a:buFont typeface="Arial"/>
              <a:buNone/>
              <a:defRPr/>
            </a:pPr>
            <a:r>
              <a:rPr lang="en-US" sz="1200" dirty="0" smtClean="0"/>
              <a:t>The correct answer is D. </a:t>
            </a:r>
            <a:r>
              <a:rPr lang="en-US" sz="1200" u="sng" dirty="0" smtClean="0"/>
              <a:t>All of the above</a:t>
            </a:r>
            <a:r>
              <a:rPr lang="en-US" sz="1200" u="sng" baseline="0" dirty="0" smtClean="0"/>
              <a:t> </a:t>
            </a:r>
            <a:r>
              <a:rPr lang="en-US" sz="1200" baseline="0" dirty="0" smtClean="0"/>
              <a:t>are appropriate actions to take in the event of a spill.</a:t>
            </a:r>
            <a:endParaRPr lang="en-US" sz="1100" dirty="0" smtClean="0"/>
          </a:p>
        </p:txBody>
      </p:sp>
      <p:sp>
        <p:nvSpPr>
          <p:cNvPr id="1177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B3C277C-A8F1-4FF8-80D1-8309C8DA7E59}" type="slidenum">
              <a:rPr lang="de-DE" smtClean="0">
                <a:latin typeface="Arial" charset="0"/>
              </a:rPr>
              <a:pPr>
                <a:defRPr/>
              </a:pPr>
              <a:t>84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 smtClean="0"/>
              <a:t>PPE typically worn when cleaning up a chemical spill includes all of the following </a:t>
            </a:r>
            <a:r>
              <a:rPr lang="en-US" u="sng" dirty="0" smtClean="0"/>
              <a:t>except</a:t>
            </a:r>
            <a:r>
              <a:rPr lang="en-US" dirty="0" smtClean="0"/>
              <a:t>: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endParaRPr lang="en-US" sz="1100" dirty="0" smtClean="0"/>
          </a:p>
          <a:p>
            <a:pPr marL="228600" indent="-228600">
              <a:spcBef>
                <a:spcPts val="600"/>
              </a:spcBef>
              <a:spcAft>
                <a:spcPts val="600"/>
              </a:spcAft>
              <a:buAutoNum type="alphaUcPeriod"/>
              <a:defRPr/>
            </a:pPr>
            <a:r>
              <a:rPr lang="en-US" sz="1100" dirty="0" smtClean="0"/>
              <a:t>chemical-resistant gloves</a:t>
            </a:r>
          </a:p>
          <a:p>
            <a:pPr marL="228600" indent="-228600">
              <a:spcBef>
                <a:spcPts val="600"/>
              </a:spcBef>
              <a:spcAft>
                <a:spcPts val="600"/>
              </a:spcAft>
              <a:buAutoNum type="alphaUcPeriod"/>
              <a:defRPr/>
            </a:pPr>
            <a:r>
              <a:rPr lang="en-US" sz="1100" dirty="0" smtClean="0"/>
              <a:t>hearing protection</a:t>
            </a:r>
          </a:p>
          <a:p>
            <a:pPr marL="228600" indent="-228600">
              <a:spcBef>
                <a:spcPts val="600"/>
              </a:spcBef>
              <a:spcAft>
                <a:spcPts val="600"/>
              </a:spcAft>
              <a:buAutoNum type="alphaUcPeriod"/>
              <a:defRPr/>
            </a:pPr>
            <a:r>
              <a:rPr lang="en-US" sz="1100" dirty="0" smtClean="0"/>
              <a:t>eye protection </a:t>
            </a:r>
          </a:p>
          <a:p>
            <a:pPr marL="228600" indent="-228600">
              <a:spcBef>
                <a:spcPts val="600"/>
              </a:spcBef>
              <a:spcAft>
                <a:spcPts val="600"/>
              </a:spcAft>
              <a:buAutoNum type="alphaUcPeriod"/>
              <a:defRPr/>
            </a:pPr>
            <a:r>
              <a:rPr lang="en-US" sz="1100" dirty="0" smtClean="0"/>
              <a:t>protective clothing</a:t>
            </a:r>
            <a:endParaRPr lang="en-US" sz="1100" dirty="0"/>
          </a:p>
        </p:txBody>
      </p:sp>
      <p:sp>
        <p:nvSpPr>
          <p:cNvPr id="1198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6D3BED4-7BD9-4FCD-9115-BBA1F0154CBA}" type="slidenum">
              <a:rPr lang="de-DE" smtClean="0">
                <a:latin typeface="Arial" charset="0"/>
              </a:rPr>
              <a:pPr>
                <a:defRPr/>
              </a:pPr>
              <a:t>85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9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200" dirty="0" smtClean="0">
                <a:latin typeface="+mn-lt"/>
              </a:rPr>
              <a:t>The correct answer is B.  PPE typically worn when cleaning up a chemical spill includes </a:t>
            </a:r>
            <a:r>
              <a:rPr lang="en-US" sz="1200" u="sng" dirty="0" smtClean="0">
                <a:latin typeface="+mn-lt"/>
              </a:rPr>
              <a:t>chemical resistant gloves, eye protection and protective</a:t>
            </a:r>
            <a:r>
              <a:rPr lang="en-US" sz="1200" u="sng" baseline="0" dirty="0" smtClean="0">
                <a:latin typeface="+mn-lt"/>
              </a:rPr>
              <a:t> clothing</a:t>
            </a:r>
            <a:r>
              <a:rPr lang="en-US" sz="1200" dirty="0" smtClean="0">
                <a:latin typeface="+mn-lt"/>
              </a:rPr>
              <a:t>. Respiratory</a:t>
            </a:r>
            <a:r>
              <a:rPr lang="en-US" sz="1200" baseline="0" dirty="0" smtClean="0">
                <a:latin typeface="+mn-lt"/>
              </a:rPr>
              <a:t> protection also may be needed in certain instances. Always refer to </a:t>
            </a:r>
            <a:r>
              <a:rPr lang="en-US" sz="1200" baseline="0" smtClean="0">
                <a:latin typeface="+mn-lt"/>
              </a:rPr>
              <a:t>the SDS </a:t>
            </a:r>
            <a:r>
              <a:rPr lang="en-US" sz="1200" baseline="0" dirty="0" smtClean="0">
                <a:latin typeface="+mn-lt"/>
              </a:rPr>
              <a:t>for guidance. </a:t>
            </a:r>
            <a:endParaRPr lang="en-US" sz="1200" dirty="0" smtClean="0">
              <a:latin typeface="+mn-lt"/>
            </a:endParaRPr>
          </a:p>
        </p:txBody>
      </p:sp>
      <p:sp>
        <p:nvSpPr>
          <p:cNvPr id="1208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3154809-7D78-47CC-870F-F15B896EEC59}" type="slidenum">
              <a:rPr lang="de-DE" smtClean="0">
                <a:latin typeface="Arial" charset="0"/>
              </a:rPr>
              <a:pPr>
                <a:defRPr/>
              </a:pPr>
              <a:t>86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indent="0">
              <a:spcAft>
                <a:spcPct val="0"/>
              </a:spcAft>
            </a:pPr>
            <a:r>
              <a:rPr lang="en-US" sz="1200" dirty="0" smtClean="0">
                <a:latin typeface="+mn-lt"/>
                <a:ea typeface="Trebuchet MS" pitchFamily="34" charset="0"/>
                <a:cs typeface="Trebuchet MS" pitchFamily="34" charset="0"/>
              </a:rPr>
              <a:t>The following is </a:t>
            </a:r>
            <a:r>
              <a:rPr lang="en-US" sz="1200" u="sng" dirty="0" smtClean="0">
                <a:latin typeface="+mn-lt"/>
                <a:ea typeface="Trebuchet MS" pitchFamily="34" charset="0"/>
                <a:cs typeface="Trebuchet MS" pitchFamily="34" charset="0"/>
              </a:rPr>
              <a:t>true </a:t>
            </a:r>
            <a:r>
              <a:rPr lang="en-US" sz="1200" dirty="0" smtClean="0">
                <a:latin typeface="+mn-lt"/>
                <a:ea typeface="Trebuchet MS" pitchFamily="34" charset="0"/>
                <a:cs typeface="Trebuchet MS" pitchFamily="34" charset="0"/>
              </a:rPr>
              <a:t>regarding low pressure SPF canister/cylinder storage </a:t>
            </a:r>
            <a:r>
              <a:rPr lang="en-US" sz="1200" u="sng" dirty="0" smtClean="0">
                <a:latin typeface="+mn-lt"/>
                <a:ea typeface="Trebuchet MS" pitchFamily="34" charset="0"/>
                <a:cs typeface="Trebuchet MS" pitchFamily="34" charset="0"/>
              </a:rPr>
              <a:t>except:</a:t>
            </a:r>
            <a:r>
              <a:rPr lang="en-US" sz="1200" dirty="0" smtClean="0">
                <a:latin typeface="+mn-lt"/>
                <a:ea typeface="Trebuchet MS" pitchFamily="34" charset="0"/>
                <a:cs typeface="Trebuchet MS" pitchFamily="34" charset="0"/>
              </a:rPr>
              <a:t>  </a:t>
            </a:r>
          </a:p>
          <a:p>
            <a:pPr indent="0">
              <a:spcAft>
                <a:spcPct val="0"/>
              </a:spcAft>
            </a:pPr>
            <a:endParaRPr lang="en-US" sz="1200" dirty="0" smtClean="0">
              <a:latin typeface="+mn-lt"/>
              <a:ea typeface="Trebuchet MS" pitchFamily="34" charset="0"/>
              <a:cs typeface="Trebuchet MS" pitchFamily="34" charset="0"/>
            </a:endParaRPr>
          </a:p>
          <a:p>
            <a:pPr marL="228600" indent="-228600">
              <a:spcAft>
                <a:spcPct val="0"/>
              </a:spcAft>
              <a:buAutoNum type="alphaUcPeriod"/>
            </a:pPr>
            <a:r>
              <a:rPr lang="en-US" sz="1200" dirty="0" smtClean="0">
                <a:latin typeface="+mn-lt"/>
                <a:ea typeface="Trebuchet MS" pitchFamily="34" charset="0"/>
                <a:cs typeface="Trebuchet MS" pitchFamily="34" charset="0"/>
              </a:rPr>
              <a:t>Store at temperatures consistent with manufacturer’s instructions.</a:t>
            </a:r>
          </a:p>
          <a:p>
            <a:pPr marL="228600" indent="-228600">
              <a:spcAft>
                <a:spcPct val="0"/>
              </a:spcAft>
              <a:buAutoNum type="alphaUcPeriod"/>
            </a:pPr>
            <a:r>
              <a:rPr lang="en-US" sz="1200" dirty="0" smtClean="0">
                <a:latin typeface="+mn-lt"/>
                <a:ea typeface="Trebuchet MS" pitchFamily="34" charset="0"/>
                <a:cs typeface="Trebuchet MS" pitchFamily="34" charset="0"/>
              </a:rPr>
              <a:t>Store insulating foam sealant cans or low pressure SPF kits in an upright position.</a:t>
            </a:r>
          </a:p>
          <a:p>
            <a:pPr marL="228600" indent="-228600">
              <a:spcAft>
                <a:spcPct val="0"/>
              </a:spcAft>
              <a:buAutoNum type="alphaUcPeriod"/>
            </a:pPr>
            <a:r>
              <a:rPr lang="en-US" sz="1200" dirty="0" smtClean="0">
                <a:latin typeface="+mn-lt"/>
                <a:ea typeface="Trebuchet MS" pitchFamily="34" charset="0"/>
                <a:cs typeface="Trebuchet MS" pitchFamily="34" charset="0"/>
              </a:rPr>
              <a:t>Avoid puncturing the can or cylinder.</a:t>
            </a:r>
          </a:p>
          <a:p>
            <a:pPr marL="228600" indent="-228600">
              <a:spcAft>
                <a:spcPct val="0"/>
              </a:spcAft>
              <a:buAutoNum type="alphaUcPeriod"/>
            </a:pPr>
            <a:r>
              <a:rPr lang="en-US" sz="1200" dirty="0" smtClean="0">
                <a:latin typeface="+mn-lt"/>
                <a:ea typeface="Trebuchet MS" pitchFamily="34" charset="0"/>
                <a:cs typeface="Trebuchet MS" pitchFamily="34" charset="0"/>
              </a:rPr>
              <a:t>The cans/cylinders are non-pressurized so there is no risk of explosion. 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1CBA314E-0CD0-4083-AE4C-32EE5CCBA3E1}" type="slidenum">
              <a:rPr lang="de-DE" smtClean="0">
                <a:latin typeface="Arial" charset="0"/>
              </a:rPr>
              <a:pPr>
                <a:defRPr/>
              </a:pPr>
              <a:t>87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indent="0">
              <a:spcAft>
                <a:spcPct val="0"/>
              </a:spcAft>
            </a:pPr>
            <a:r>
              <a:rPr lang="en-US" sz="1200" dirty="0" smtClean="0">
                <a:latin typeface="+mn-lt"/>
                <a:ea typeface="Trebuchet MS" pitchFamily="34" charset="0"/>
                <a:cs typeface="Trebuchet MS" pitchFamily="34" charset="0"/>
              </a:rPr>
              <a:t>The correct answer is D. Low</a:t>
            </a:r>
            <a:r>
              <a:rPr lang="en-US" sz="1200" baseline="0" dirty="0" smtClean="0">
                <a:latin typeface="+mn-lt"/>
                <a:ea typeface="Trebuchet MS" pitchFamily="34" charset="0"/>
                <a:cs typeface="Trebuchet MS" pitchFamily="34" charset="0"/>
              </a:rPr>
              <a:t> pressure SPF ingredients </a:t>
            </a:r>
            <a:r>
              <a:rPr lang="en-US" sz="1200" u="sng" baseline="0" dirty="0" smtClean="0">
                <a:latin typeface="+mn-lt"/>
                <a:ea typeface="Trebuchet MS" pitchFamily="34" charset="0"/>
                <a:cs typeface="Trebuchet MS" pitchFamily="34" charset="0"/>
              </a:rPr>
              <a:t>are</a:t>
            </a:r>
            <a:r>
              <a:rPr lang="en-US" sz="1200" baseline="0" dirty="0" smtClean="0">
                <a:latin typeface="+mn-lt"/>
                <a:ea typeface="Trebuchet MS" pitchFamily="34" charset="0"/>
                <a:cs typeface="Trebuchet MS" pitchFamily="34" charset="0"/>
              </a:rPr>
              <a:t> pressurized in the cans or cylinders. </a:t>
            </a:r>
            <a:endParaRPr lang="en-US" sz="1200" dirty="0" smtClean="0">
              <a:latin typeface="+mn-lt"/>
              <a:ea typeface="Trebuchet MS" pitchFamily="34" charset="0"/>
              <a:cs typeface="Trebuchet MS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1CBA314E-0CD0-4083-AE4C-32EE5CCBA3E1}" type="slidenum">
              <a:rPr lang="de-DE" smtClean="0">
                <a:latin typeface="Arial" charset="0"/>
              </a:rPr>
              <a:pPr>
                <a:defRPr/>
              </a:pPr>
              <a:t>88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indent="0">
              <a:spcAft>
                <a:spcPct val="0"/>
              </a:spcAft>
            </a:pPr>
            <a:r>
              <a:rPr lang="en-US" sz="1200" dirty="0" smtClean="0">
                <a:latin typeface="+mn-lt"/>
                <a:ea typeface="Trebuchet MS" pitchFamily="34" charset="0"/>
                <a:cs typeface="Trebuchet MS" pitchFamily="34" charset="0"/>
              </a:rPr>
              <a:t>___________ may be disposed of as non-hazardous household waste in accordance with federal, state and local regulations. </a:t>
            </a:r>
          </a:p>
          <a:p>
            <a:pPr indent="0">
              <a:spcAft>
                <a:spcPct val="0"/>
              </a:spcAft>
            </a:pPr>
            <a:endParaRPr lang="en-US" sz="1200" dirty="0" smtClean="0">
              <a:latin typeface="+mn-lt"/>
              <a:ea typeface="Trebuchet MS" pitchFamily="34" charset="0"/>
              <a:cs typeface="Trebuchet MS" pitchFamily="34" charset="0"/>
            </a:endParaRPr>
          </a:p>
          <a:p>
            <a:pPr marL="228600" indent="-228600">
              <a:spcAft>
                <a:spcPct val="0"/>
              </a:spcAft>
              <a:buAutoNum type="alphaUcPeriod"/>
            </a:pPr>
            <a:r>
              <a:rPr lang="en-US" sz="1200" dirty="0" smtClean="0">
                <a:latin typeface="+mn-lt"/>
                <a:ea typeface="Trebuchet MS" pitchFamily="34" charset="0"/>
                <a:cs typeface="Trebuchet MS" pitchFamily="34" charset="0"/>
              </a:rPr>
              <a:t>55 gallon drums used for high pressure SPF chemical storage</a:t>
            </a:r>
          </a:p>
          <a:p>
            <a:pPr marL="228600" indent="-228600">
              <a:spcAft>
                <a:spcPct val="0"/>
              </a:spcAft>
              <a:buAutoNum type="alphaUcPeriod"/>
            </a:pPr>
            <a:r>
              <a:rPr lang="en-US" sz="1200" dirty="0" smtClean="0">
                <a:latin typeface="+mn-lt"/>
                <a:ea typeface="Trebuchet MS" pitchFamily="34" charset="0"/>
                <a:cs typeface="Trebuchet MS" pitchFamily="34" charset="0"/>
              </a:rPr>
              <a:t>Empty insulating foam sealant cans</a:t>
            </a:r>
          </a:p>
          <a:p>
            <a:pPr marL="228600" indent="-228600">
              <a:spcAft>
                <a:spcPct val="0"/>
              </a:spcAft>
              <a:buAutoNum type="alphaUcPeriod"/>
            </a:pPr>
            <a:r>
              <a:rPr lang="en-US" sz="1200" dirty="0" smtClean="0">
                <a:latin typeface="+mn-lt"/>
                <a:ea typeface="Trebuchet MS" pitchFamily="34" charset="0"/>
                <a:cs typeface="Trebuchet MS" pitchFamily="34" charset="0"/>
              </a:rPr>
              <a:t>Partially used two-component low pressure SPF cylinders/tanks</a:t>
            </a:r>
          </a:p>
          <a:p>
            <a:pPr marL="228600" indent="-228600">
              <a:spcAft>
                <a:spcPct val="0"/>
              </a:spcAft>
              <a:buAutoNum type="alphaUcPeriod"/>
            </a:pPr>
            <a:r>
              <a:rPr lang="en-US" sz="1200" dirty="0" smtClean="0">
                <a:latin typeface="+mn-lt"/>
                <a:ea typeface="Trebuchet MS" pitchFamily="34" charset="0"/>
                <a:cs typeface="Trebuchet MS" pitchFamily="34" charset="0"/>
              </a:rPr>
              <a:t>All of the above </a:t>
            </a:r>
          </a:p>
          <a:p>
            <a:pPr marL="457200" indent="-457200">
              <a:spcAft>
                <a:spcPct val="0"/>
              </a:spcAft>
            </a:pPr>
            <a:endParaRPr lang="en-US" sz="1200" dirty="0" smtClean="0">
              <a:latin typeface="Trebuchet MS" pitchFamily="34" charset="0"/>
              <a:ea typeface="Trebuchet MS" pitchFamily="34" charset="0"/>
              <a:cs typeface="Trebuchet MS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1CBA314E-0CD0-4083-AE4C-32EE5CCBA3E1}" type="slidenum">
              <a:rPr lang="de-DE" smtClean="0">
                <a:latin typeface="Arial" charset="0"/>
              </a:rPr>
              <a:pPr>
                <a:defRPr/>
              </a:pPr>
              <a:t>89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200" dirty="0" smtClean="0"/>
              <a:t>Which of the following is </a:t>
            </a:r>
            <a:r>
              <a:rPr lang="en-US" sz="1200" u="sng" dirty="0" smtClean="0"/>
              <a:t>true </a:t>
            </a:r>
            <a:r>
              <a:rPr lang="en-US" sz="1200" dirty="0" smtClean="0"/>
              <a:t>when applying insulating foam sealant? </a:t>
            </a: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1200" dirty="0" smtClean="0"/>
          </a:p>
          <a:p>
            <a:pPr marL="228600" indent="-22860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1200" dirty="0" smtClean="0"/>
              <a:t>Read and follow all instructions on the label.</a:t>
            </a:r>
          </a:p>
          <a:p>
            <a:pPr marL="228600" indent="-22860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1200" dirty="0" smtClean="0"/>
              <a:t>Wear proper protective gear as suggested by the manufacturer including: safety glasses/goggles; gloves and full-coverage clothing </a:t>
            </a:r>
          </a:p>
          <a:p>
            <a:pPr marL="228600" indent="-22860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1200" dirty="0" smtClean="0">
                <a:solidFill>
                  <a:srgbClr val="093678"/>
                </a:solidFill>
              </a:rPr>
              <a:t>Open windows and doors to help</a:t>
            </a:r>
            <a:r>
              <a:rPr lang="en-US" sz="1200" baseline="0" dirty="0" smtClean="0">
                <a:solidFill>
                  <a:srgbClr val="093678"/>
                </a:solidFill>
              </a:rPr>
              <a:t> provide good ventilation as recommended by the manufacturer. Fans may be useful. </a:t>
            </a:r>
            <a:endParaRPr lang="en-US" sz="1200" dirty="0" smtClean="0">
              <a:solidFill>
                <a:srgbClr val="093678"/>
              </a:solidFill>
            </a:endParaRPr>
          </a:p>
          <a:p>
            <a:pPr marL="228600" indent="-22860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1200" dirty="0" smtClean="0"/>
              <a:t>All of the above</a:t>
            </a:r>
          </a:p>
          <a:p>
            <a:pPr marL="514350" indent="-51435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endParaRPr lang="en-US" sz="1200" dirty="0" smtClean="0">
              <a:latin typeface="+mn-lt"/>
            </a:endParaRPr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E0E528-AC75-4879-B08D-E5BC38D38147}" type="slidenum">
              <a:rPr lang="de-DE" smtClean="0">
                <a:latin typeface="Arial" charset="0"/>
                <a:cs typeface="Arial" charset="0"/>
              </a:rPr>
              <a:pPr/>
              <a:t>9</a:t>
            </a:fld>
            <a:endParaRPr lang="de-DE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 smtClean="0">
                <a:latin typeface="+mn-lt"/>
              </a:rPr>
              <a:t>The correct answer is B. </a:t>
            </a:r>
            <a:r>
              <a:rPr lang="en-US" u="sng" dirty="0" smtClean="0">
                <a:latin typeface="+mn-lt"/>
              </a:rPr>
              <a:t>Empty</a:t>
            </a:r>
            <a:r>
              <a:rPr lang="en-US" u="sng" baseline="0" dirty="0" smtClean="0">
                <a:latin typeface="+mn-lt"/>
              </a:rPr>
              <a:t> insulating foam sealant cans </a:t>
            </a:r>
            <a:r>
              <a:rPr lang="en-US" baseline="0" dirty="0" smtClean="0">
                <a:latin typeface="+mn-lt"/>
              </a:rPr>
              <a:t>may be </a:t>
            </a:r>
            <a:r>
              <a:rPr lang="en-US" sz="1200" dirty="0" smtClean="0">
                <a:latin typeface="+mn-lt"/>
                <a:ea typeface="Trebuchet MS" pitchFamily="34" charset="0"/>
                <a:cs typeface="Trebuchet MS" pitchFamily="34" charset="0"/>
              </a:rPr>
              <a:t>disposed of as non-hazardous household waste in accordance with federal, state and local regulations. </a:t>
            </a:r>
            <a:endParaRPr lang="en-US" dirty="0">
              <a:latin typeface="+mn-lt"/>
            </a:endParaRPr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1CBA314E-0CD0-4083-AE4C-32EE5CCBA3E1}" type="slidenum">
              <a:rPr lang="de-DE" smtClean="0">
                <a:latin typeface="Arial" charset="0"/>
              </a:rPr>
              <a:pPr>
                <a:defRPr/>
              </a:pPr>
              <a:t>90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indent="0" fontAlgn="auto">
              <a:spcBef>
                <a:spcPts val="0"/>
              </a:spcBef>
              <a:buFont typeface="Arial"/>
              <a:buNone/>
              <a:defRPr/>
            </a:pPr>
            <a:r>
              <a:rPr lang="en-US" sz="1200" dirty="0" smtClean="0">
                <a:latin typeface="+mn-lt"/>
              </a:rPr>
              <a:t>Do not abandon or leave behind cylinders or tanks of unreacted chemicals from a low pressure kit or system.  Dispose of waste chemicals in accordance with _____ regulations.</a:t>
            </a:r>
          </a:p>
          <a:p>
            <a:pPr indent="0" fontAlgn="auto">
              <a:spcBef>
                <a:spcPts val="0"/>
              </a:spcBef>
              <a:buFont typeface="Arial"/>
              <a:buNone/>
              <a:defRPr/>
            </a:pPr>
            <a:endParaRPr lang="en-US" sz="1200" dirty="0" smtClean="0">
              <a:latin typeface="+mn-lt"/>
            </a:endParaRPr>
          </a:p>
          <a:p>
            <a:pPr marL="228600" indent="-228600" fontAlgn="auto">
              <a:spcBef>
                <a:spcPts val="0"/>
              </a:spcBef>
              <a:buFont typeface="Arial"/>
              <a:buAutoNum type="alphaUcPeriod"/>
              <a:defRPr/>
            </a:pPr>
            <a:r>
              <a:rPr lang="en-US" sz="1200" dirty="0" smtClean="0">
                <a:latin typeface="+mn-lt"/>
              </a:rPr>
              <a:t>federal</a:t>
            </a:r>
          </a:p>
          <a:p>
            <a:pPr marL="228600" indent="-228600" fontAlgn="auto">
              <a:spcBef>
                <a:spcPts val="0"/>
              </a:spcBef>
              <a:buFont typeface="Arial"/>
              <a:buAutoNum type="alphaUcPeriod"/>
              <a:defRPr/>
            </a:pPr>
            <a:r>
              <a:rPr lang="en-US" sz="1200" dirty="0" smtClean="0">
                <a:latin typeface="+mn-lt"/>
              </a:rPr>
              <a:t>state</a:t>
            </a:r>
          </a:p>
          <a:p>
            <a:pPr marL="228600" indent="-228600" fontAlgn="auto">
              <a:spcBef>
                <a:spcPts val="0"/>
              </a:spcBef>
              <a:buFont typeface="Arial"/>
              <a:buAutoNum type="alphaUcPeriod"/>
              <a:defRPr/>
            </a:pPr>
            <a:r>
              <a:rPr lang="en-US" sz="1200" dirty="0" smtClean="0">
                <a:latin typeface="+mn-lt"/>
              </a:rPr>
              <a:t>local</a:t>
            </a:r>
          </a:p>
          <a:p>
            <a:pPr marL="228600" indent="-228600" fontAlgn="auto">
              <a:spcBef>
                <a:spcPts val="0"/>
              </a:spcBef>
              <a:buFont typeface="Arial"/>
              <a:buAutoNum type="alphaUcPeriod"/>
              <a:defRPr/>
            </a:pPr>
            <a:r>
              <a:rPr lang="en-US" sz="1200" dirty="0" smtClean="0">
                <a:latin typeface="+mn-lt"/>
              </a:rPr>
              <a:t>all of the above</a:t>
            </a:r>
          </a:p>
          <a:p>
            <a:pPr eaLnBrk="1" hangingPunct="1">
              <a:spcBef>
                <a:spcPts val="0"/>
              </a:spcBef>
              <a:defRPr/>
            </a:pPr>
            <a:endParaRPr lang="en-US" sz="1200" dirty="0" smtClean="0">
              <a:latin typeface="+mn-lt"/>
            </a:endParaRPr>
          </a:p>
        </p:txBody>
      </p:sp>
      <p:sp>
        <p:nvSpPr>
          <p:cNvPr id="1259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0BAF844-89A6-4E06-BADB-F310D4FB0D69}" type="slidenum">
              <a:rPr lang="de-DE" smtClean="0">
                <a:latin typeface="Arial" charset="0"/>
              </a:rPr>
              <a:pPr>
                <a:defRPr/>
              </a:pPr>
              <a:t>91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The correct answer is D.  </a:t>
            </a:r>
            <a:r>
              <a:rPr lang="en-US" sz="1200" u="sng" dirty="0" smtClean="0"/>
              <a:t>All of the above.</a:t>
            </a:r>
            <a:r>
              <a:rPr lang="en-US" sz="1200" baseline="0" dirty="0" smtClean="0"/>
              <a:t> </a:t>
            </a:r>
            <a:r>
              <a:rPr lang="en-US" sz="1200" dirty="0" smtClean="0"/>
              <a:t>Dispose of waste chemicals in accordance with federal, state, and local regulations.</a:t>
            </a:r>
            <a:endParaRPr lang="en-US" sz="1100" dirty="0" smtClean="0"/>
          </a:p>
          <a:p>
            <a:pPr eaLnBrk="1" hangingPunct="1">
              <a:spcBef>
                <a:spcPts val="0"/>
              </a:spcBef>
              <a:defRPr/>
            </a:pPr>
            <a:endParaRPr lang="en-US" sz="1200" dirty="0" smtClean="0">
              <a:latin typeface="+mn-lt"/>
            </a:endParaRPr>
          </a:p>
        </p:txBody>
      </p:sp>
      <p:sp>
        <p:nvSpPr>
          <p:cNvPr id="1259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0BAF844-89A6-4E06-BADB-F310D4FB0D69}" type="slidenum">
              <a:rPr lang="de-DE" smtClean="0">
                <a:latin typeface="Arial" charset="0"/>
              </a:rPr>
              <a:pPr>
                <a:defRPr/>
              </a:pPr>
              <a:t>92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indent="0" fontAlgn="auto">
              <a:buFont typeface="Arial"/>
              <a:buNone/>
              <a:defRPr/>
            </a:pPr>
            <a:r>
              <a:rPr lang="en-US" sz="1200" dirty="0" smtClean="0">
                <a:latin typeface="+mn-lt"/>
              </a:rPr>
              <a:t>A unique safety challenge when applying two-component low pressure SPF in a confined space</a:t>
            </a:r>
            <a:r>
              <a:rPr lang="en-US" sz="1200" baseline="0" dirty="0" smtClean="0">
                <a:latin typeface="+mn-lt"/>
              </a:rPr>
              <a:t> such as an attic or crawlspace,</a:t>
            </a:r>
            <a:r>
              <a:rPr lang="en-US" sz="1200" dirty="0" smtClean="0">
                <a:latin typeface="+mn-lt"/>
              </a:rPr>
              <a:t> is ____________. </a:t>
            </a:r>
          </a:p>
          <a:p>
            <a:pPr indent="0" fontAlgn="auto">
              <a:buFont typeface="Arial"/>
              <a:buNone/>
              <a:defRPr/>
            </a:pPr>
            <a:endParaRPr lang="en-US" sz="1200" dirty="0" smtClean="0">
              <a:latin typeface="+mn-lt"/>
            </a:endParaRPr>
          </a:p>
          <a:p>
            <a:pPr marL="228600" indent="-228600" fontAlgn="auto">
              <a:buFont typeface="Arial"/>
              <a:buAutoNum type="alphaUcPeriod"/>
              <a:defRPr/>
            </a:pPr>
            <a:r>
              <a:rPr lang="en-US" sz="1200" dirty="0" smtClean="0">
                <a:latin typeface="+mn-lt"/>
              </a:rPr>
              <a:t>SPF vapors may not dissipate as quickly since air movement is limited</a:t>
            </a:r>
            <a:r>
              <a:rPr lang="en-US" sz="1200" i="1" dirty="0" smtClean="0">
                <a:latin typeface="+mn-lt"/>
              </a:rPr>
              <a:t> (the use of fans can</a:t>
            </a:r>
            <a:r>
              <a:rPr lang="en-US" sz="1200" i="1" baseline="0" dirty="0" smtClean="0">
                <a:latin typeface="+mn-lt"/>
              </a:rPr>
              <a:t> </a:t>
            </a:r>
            <a:r>
              <a:rPr lang="en-US" sz="1200" i="1" dirty="0" smtClean="0">
                <a:latin typeface="+mn-lt"/>
              </a:rPr>
              <a:t>help move vapor away from the applicator).  </a:t>
            </a:r>
            <a:endParaRPr lang="en-US" sz="1200" i="0" dirty="0" smtClean="0">
              <a:latin typeface="+mn-lt"/>
            </a:endParaRPr>
          </a:p>
          <a:p>
            <a:pPr marL="228600" indent="-228600" fontAlgn="auto">
              <a:buFont typeface="Arial"/>
              <a:buAutoNum type="alphaUcPeriod"/>
              <a:defRPr/>
            </a:pPr>
            <a:r>
              <a:rPr lang="en-US" sz="1200" dirty="0" smtClean="0">
                <a:latin typeface="+mn-lt"/>
              </a:rPr>
              <a:t>ventilation may be limited </a:t>
            </a:r>
            <a:r>
              <a:rPr lang="en-US" sz="1200" i="1" dirty="0" smtClean="0">
                <a:latin typeface="+mn-lt"/>
              </a:rPr>
              <a:t>(proper PPE, including an approved respirator is required) </a:t>
            </a:r>
          </a:p>
          <a:p>
            <a:pPr marL="228600" indent="-228600" fontAlgn="auto">
              <a:buFont typeface="Arial"/>
              <a:buAutoNum type="alphaUcPeriod"/>
              <a:defRPr/>
            </a:pPr>
            <a:r>
              <a:rPr lang="en-US" sz="1200" dirty="0" smtClean="0">
                <a:latin typeface="+mn-lt"/>
              </a:rPr>
              <a:t>entry and exit points may be more restricted </a:t>
            </a:r>
            <a:r>
              <a:rPr lang="en-US" sz="1200" i="1" dirty="0" smtClean="0">
                <a:latin typeface="+mn-lt"/>
              </a:rPr>
              <a:t>(keeping these areas free of equipment and debris is very important) </a:t>
            </a:r>
          </a:p>
          <a:p>
            <a:pPr marL="228600" indent="-228600" fontAlgn="auto">
              <a:buFont typeface="Arial"/>
              <a:buAutoNum type="alphaUcPeriod"/>
              <a:defRPr/>
            </a:pPr>
            <a:r>
              <a:rPr lang="en-US" sz="1200" i="0" dirty="0" smtClean="0">
                <a:latin typeface="+mn-lt"/>
              </a:rPr>
              <a:t>all</a:t>
            </a:r>
            <a:r>
              <a:rPr lang="en-US" sz="1200" i="1" baseline="0" dirty="0" smtClean="0">
                <a:latin typeface="+mn-lt"/>
              </a:rPr>
              <a:t> </a:t>
            </a:r>
            <a:r>
              <a:rPr lang="en-US" sz="1200" dirty="0" smtClean="0">
                <a:latin typeface="+mn-lt"/>
              </a:rPr>
              <a:t>of the above</a:t>
            </a:r>
          </a:p>
          <a:p>
            <a:pPr eaLnBrk="1" hangingPunct="1">
              <a:defRPr/>
            </a:pPr>
            <a:endParaRPr lang="en-US" sz="1200" dirty="0" smtClean="0">
              <a:latin typeface="+mn-lt"/>
            </a:endParaRPr>
          </a:p>
        </p:txBody>
      </p:sp>
      <p:sp>
        <p:nvSpPr>
          <p:cNvPr id="1239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684579F-F343-40B6-A097-8BBAA71B1BCB}" type="slidenum">
              <a:rPr lang="de-DE" smtClean="0">
                <a:latin typeface="Arial" charset="0"/>
              </a:rPr>
              <a:pPr>
                <a:defRPr/>
              </a:pPr>
              <a:t>93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indent="0" fontAlgn="auto">
              <a:buFont typeface="Arial"/>
              <a:buNone/>
              <a:defRPr/>
            </a:pPr>
            <a:r>
              <a:rPr lang="en-US" sz="1200" dirty="0" smtClean="0">
                <a:latin typeface="+mn-lt"/>
              </a:rPr>
              <a:t>The correct answer is D. </a:t>
            </a:r>
            <a:r>
              <a:rPr lang="en-US" sz="1200" u="sng" dirty="0" smtClean="0">
                <a:latin typeface="+mn-lt"/>
              </a:rPr>
              <a:t>All</a:t>
            </a:r>
            <a:r>
              <a:rPr lang="en-US" sz="1200" u="sng" baseline="0" dirty="0" smtClean="0">
                <a:latin typeface="+mn-lt"/>
              </a:rPr>
              <a:t> of the above </a:t>
            </a:r>
            <a:r>
              <a:rPr lang="en-US" sz="1200" baseline="0" dirty="0" smtClean="0">
                <a:latin typeface="+mn-lt"/>
              </a:rPr>
              <a:t>pose unique safety challenges when applying two-component low pressure SPF in a confined space, such as an attic or crawlspace. </a:t>
            </a:r>
            <a:endParaRPr lang="en-US" sz="1200" dirty="0" smtClean="0">
              <a:latin typeface="+mn-lt"/>
            </a:endParaRPr>
          </a:p>
          <a:p>
            <a:pPr eaLnBrk="1" hangingPunct="1">
              <a:defRPr/>
            </a:pPr>
            <a:endParaRPr lang="en-US" sz="1200" dirty="0" smtClean="0">
              <a:latin typeface="+mn-lt"/>
            </a:endParaRPr>
          </a:p>
        </p:txBody>
      </p:sp>
      <p:sp>
        <p:nvSpPr>
          <p:cNvPr id="1239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684579F-F343-40B6-A097-8BBAA71B1BCB}" type="slidenum">
              <a:rPr lang="de-DE" smtClean="0">
                <a:latin typeface="Arial" charset="0"/>
              </a:rPr>
              <a:pPr>
                <a:defRPr/>
              </a:pPr>
              <a:t>94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indent="0" fontAlgn="auto">
              <a:buFont typeface="Arial"/>
              <a:buNone/>
              <a:defRPr/>
            </a:pPr>
            <a:r>
              <a:rPr lang="en-US" sz="1200" dirty="0" smtClean="0">
                <a:latin typeface="+mn-lt"/>
              </a:rPr>
              <a:t>____________ are the leading cause of fatalities in the construction industry according to OSHA. </a:t>
            </a:r>
          </a:p>
          <a:p>
            <a:pPr indent="0" fontAlgn="auto">
              <a:buFont typeface="Arial"/>
              <a:buNone/>
              <a:defRPr/>
            </a:pPr>
            <a:endParaRPr lang="en-US" sz="1200" dirty="0" smtClean="0">
              <a:latin typeface="+mn-lt"/>
            </a:endParaRPr>
          </a:p>
          <a:p>
            <a:pPr marL="228600" indent="-228600" fontAlgn="auto">
              <a:buFont typeface="Arial"/>
              <a:buAutoNum type="alphaUcPeriod"/>
              <a:defRPr/>
            </a:pPr>
            <a:r>
              <a:rPr lang="en-US" sz="1200" dirty="0" smtClean="0">
                <a:latin typeface="+mn-lt"/>
              </a:rPr>
              <a:t>Heart attacks due to physical exertion </a:t>
            </a:r>
          </a:p>
          <a:p>
            <a:pPr marL="228600" indent="-228600" fontAlgn="auto">
              <a:buFont typeface="Arial"/>
              <a:buAutoNum type="alphaUcPeriod"/>
              <a:defRPr/>
            </a:pPr>
            <a:r>
              <a:rPr lang="en-US" sz="1200" dirty="0" smtClean="0">
                <a:latin typeface="+mn-lt"/>
              </a:rPr>
              <a:t>Falls</a:t>
            </a:r>
            <a:endParaRPr lang="en-US" sz="1200" i="1" dirty="0" smtClean="0">
              <a:latin typeface="+mn-lt"/>
            </a:endParaRPr>
          </a:p>
          <a:p>
            <a:pPr marL="228600" indent="-228600" fontAlgn="auto">
              <a:buFont typeface="Arial"/>
              <a:buAutoNum type="alphaUcPeriod"/>
              <a:defRPr/>
            </a:pPr>
            <a:r>
              <a:rPr lang="en-US" sz="1200" dirty="0" smtClean="0">
                <a:latin typeface="+mn-lt"/>
              </a:rPr>
              <a:t>Electrocutions </a:t>
            </a:r>
            <a:endParaRPr lang="en-US" sz="1200" i="1" dirty="0" smtClean="0">
              <a:latin typeface="+mn-lt"/>
            </a:endParaRPr>
          </a:p>
          <a:p>
            <a:pPr marL="228600" indent="-228600" fontAlgn="auto">
              <a:buFont typeface="Arial"/>
              <a:buAutoNum type="alphaUcPeriod"/>
              <a:defRPr/>
            </a:pPr>
            <a:r>
              <a:rPr lang="en-US" sz="1200" dirty="0" smtClean="0">
                <a:latin typeface="+mn-lt"/>
              </a:rPr>
              <a:t>None of the above</a:t>
            </a:r>
          </a:p>
          <a:p>
            <a:pPr eaLnBrk="1" hangingPunct="1">
              <a:defRPr/>
            </a:pPr>
            <a:endParaRPr lang="en-US" sz="1200" dirty="0" smtClean="0">
              <a:latin typeface="+mn-lt"/>
            </a:endParaRPr>
          </a:p>
        </p:txBody>
      </p:sp>
      <p:sp>
        <p:nvSpPr>
          <p:cNvPr id="1239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684579F-F343-40B6-A097-8BBAA71B1BCB}" type="slidenum">
              <a:rPr lang="de-DE" smtClean="0">
                <a:latin typeface="Arial" charset="0"/>
              </a:rPr>
              <a:pPr>
                <a:defRPr/>
              </a:pPr>
              <a:t>95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indent="0" fontAlgn="auto">
              <a:buFont typeface="Arial"/>
              <a:buNone/>
              <a:defRPr/>
            </a:pPr>
            <a:r>
              <a:rPr lang="en-US" sz="1200" dirty="0" smtClean="0">
                <a:latin typeface="+mn-lt"/>
              </a:rPr>
              <a:t>The correct</a:t>
            </a:r>
            <a:r>
              <a:rPr lang="en-US" sz="1200" baseline="0" dirty="0" smtClean="0">
                <a:latin typeface="+mn-lt"/>
              </a:rPr>
              <a:t> answer is B. </a:t>
            </a:r>
            <a:r>
              <a:rPr lang="en-US" sz="1200" u="sng" baseline="0" dirty="0" smtClean="0">
                <a:latin typeface="+mn-lt"/>
              </a:rPr>
              <a:t>Falls</a:t>
            </a:r>
            <a:r>
              <a:rPr lang="en-US" sz="1200" baseline="0" dirty="0" smtClean="0">
                <a:latin typeface="+mn-lt"/>
              </a:rPr>
              <a:t> </a:t>
            </a:r>
            <a:r>
              <a:rPr lang="en-US" sz="1200" dirty="0" smtClean="0">
                <a:latin typeface="+mn-lt"/>
              </a:rPr>
              <a:t>are the leading cause of fatalities in the construction industry according to OSHA. </a:t>
            </a:r>
          </a:p>
          <a:p>
            <a:pPr eaLnBrk="1" hangingPunct="1">
              <a:defRPr/>
            </a:pPr>
            <a:endParaRPr lang="en-US" sz="1200" dirty="0" smtClean="0">
              <a:latin typeface="+mn-lt"/>
            </a:endParaRPr>
          </a:p>
        </p:txBody>
      </p:sp>
      <p:sp>
        <p:nvSpPr>
          <p:cNvPr id="1239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684579F-F343-40B6-A097-8BBAA71B1BCB}" type="slidenum">
              <a:rPr lang="de-DE" smtClean="0">
                <a:latin typeface="Arial" charset="0"/>
              </a:rPr>
              <a:pPr>
                <a:defRPr/>
              </a:pPr>
              <a:t>96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indent="0" fontAlgn="auto">
              <a:buFont typeface="Arial"/>
              <a:buNone/>
              <a:defRPr/>
            </a:pPr>
            <a:r>
              <a:rPr lang="en-US" sz="1200" dirty="0" smtClean="0">
                <a:latin typeface="+mn-lt"/>
              </a:rPr>
              <a:t>The following are ways to help prevent potential injuries from slips and falls </a:t>
            </a:r>
            <a:r>
              <a:rPr lang="en-US" sz="1200" u="sng" dirty="0" smtClean="0">
                <a:latin typeface="+mn-lt"/>
              </a:rPr>
              <a:t>except:</a:t>
            </a:r>
          </a:p>
          <a:p>
            <a:pPr indent="0" fontAlgn="auto">
              <a:buFont typeface="Arial"/>
              <a:buNone/>
              <a:defRPr/>
            </a:pPr>
            <a:endParaRPr lang="en-US" sz="1200" dirty="0" smtClean="0">
              <a:latin typeface="+mn-lt"/>
            </a:endParaRPr>
          </a:p>
          <a:p>
            <a:pPr marL="228600" indent="-228600" fontAlgn="auto">
              <a:buFont typeface="Arial"/>
              <a:buAutoNum type="alphaUcPeriod"/>
              <a:defRPr/>
            </a:pPr>
            <a:r>
              <a:rPr lang="en-US" sz="1200" dirty="0" smtClean="0">
                <a:latin typeface="+mn-lt"/>
              </a:rPr>
              <a:t>Ladders and scaffolding must be constructed and used in accordance with OSHA standards. </a:t>
            </a:r>
          </a:p>
          <a:p>
            <a:pPr marL="228600" indent="-228600" fontAlgn="auto">
              <a:buFont typeface="Arial"/>
              <a:buAutoNum type="alphaUcPeriod"/>
              <a:defRPr/>
            </a:pPr>
            <a:r>
              <a:rPr lang="en-US" sz="1200" dirty="0" smtClean="0">
                <a:latin typeface="+mn-lt"/>
              </a:rPr>
              <a:t>Elevated work must comply with OSHA fall protection requirements.</a:t>
            </a:r>
          </a:p>
          <a:p>
            <a:pPr marL="228600" indent="-228600" fontAlgn="auto">
              <a:buFont typeface="Arial"/>
              <a:buAutoNum type="alphaUcPeriod"/>
              <a:defRPr/>
            </a:pPr>
            <a:r>
              <a:rPr lang="en-US" sz="1200" dirty="0" smtClean="0">
                <a:latin typeface="+mn-lt"/>
              </a:rPr>
              <a:t>Do not use eye protection when applying spray polyurethane foam so your visibility is better. </a:t>
            </a:r>
          </a:p>
          <a:p>
            <a:pPr marL="228600" indent="-228600" fontAlgn="auto">
              <a:buFont typeface="Arial"/>
              <a:buAutoNum type="alphaUcPeriod"/>
              <a:defRPr/>
            </a:pPr>
            <a:r>
              <a:rPr lang="en-US" sz="1200" dirty="0" smtClean="0">
                <a:latin typeface="+mn-lt"/>
              </a:rPr>
              <a:t>Keep the worksite clean and free of tripping hazards.</a:t>
            </a:r>
          </a:p>
          <a:p>
            <a:pPr eaLnBrk="1" hangingPunct="1">
              <a:defRPr/>
            </a:pPr>
            <a:endParaRPr lang="en-US" sz="1200" dirty="0" smtClean="0">
              <a:latin typeface="+mn-lt"/>
            </a:endParaRPr>
          </a:p>
        </p:txBody>
      </p:sp>
      <p:sp>
        <p:nvSpPr>
          <p:cNvPr id="1239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684579F-F343-40B6-A097-8BBAA71B1BCB}" type="slidenum">
              <a:rPr lang="de-DE" smtClean="0">
                <a:latin typeface="Arial" charset="0"/>
              </a:rPr>
              <a:pPr>
                <a:defRPr/>
              </a:pPr>
              <a:t>97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indent="0" fontAlgn="auto">
              <a:buFont typeface="Arial"/>
              <a:buNone/>
              <a:defRPr/>
            </a:pPr>
            <a:r>
              <a:rPr lang="en-US" sz="1200" dirty="0" smtClean="0">
                <a:latin typeface="+mn-lt"/>
              </a:rPr>
              <a:t>The correct</a:t>
            </a:r>
            <a:r>
              <a:rPr lang="en-US" sz="1200" baseline="0" dirty="0" smtClean="0">
                <a:latin typeface="+mn-lt"/>
              </a:rPr>
              <a:t> answer is C. Whenever you apply SPF, </a:t>
            </a:r>
            <a:r>
              <a:rPr lang="en-US" sz="1200" u="sng" baseline="0" dirty="0" smtClean="0">
                <a:latin typeface="+mn-lt"/>
              </a:rPr>
              <a:t>eye protection is required. Be sure that your eye protection is well maintained and provides good visibility while applying the foam. </a:t>
            </a:r>
            <a:endParaRPr lang="en-US" sz="1200" u="sng" dirty="0" smtClean="0">
              <a:latin typeface="+mn-lt"/>
            </a:endParaRPr>
          </a:p>
          <a:p>
            <a:pPr eaLnBrk="1" hangingPunct="1">
              <a:defRPr/>
            </a:pPr>
            <a:endParaRPr lang="en-US" sz="1200" dirty="0" smtClean="0">
              <a:latin typeface="+mn-lt"/>
            </a:endParaRPr>
          </a:p>
        </p:txBody>
      </p:sp>
      <p:sp>
        <p:nvSpPr>
          <p:cNvPr id="1239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684579F-F343-40B6-A097-8BBAA71B1BCB}" type="slidenum">
              <a:rPr lang="de-DE" smtClean="0">
                <a:latin typeface="Arial" charset="0"/>
              </a:rPr>
              <a:pPr>
                <a:defRPr/>
              </a:pPr>
              <a:t>98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indent="0" fontAlgn="auto">
              <a:buFont typeface="Arial"/>
              <a:buNone/>
              <a:defRPr/>
            </a:pPr>
            <a:r>
              <a:rPr lang="en-US" sz="1200" dirty="0" smtClean="0">
                <a:latin typeface="+mn-lt"/>
              </a:rPr>
              <a:t>Which of the following is NOT a way to help avoid heat stress?</a:t>
            </a:r>
          </a:p>
          <a:p>
            <a:pPr indent="0" fontAlgn="auto">
              <a:buFont typeface="Arial"/>
              <a:buNone/>
              <a:defRPr/>
            </a:pPr>
            <a:endParaRPr lang="en-US" sz="1200" dirty="0" smtClean="0">
              <a:latin typeface="+mn-lt"/>
            </a:endParaRPr>
          </a:p>
          <a:p>
            <a:pPr marL="228600" indent="-228600" fontAlgn="auto">
              <a:buFont typeface="Arial"/>
              <a:buAutoNum type="alphaUcPeriod"/>
              <a:defRPr/>
            </a:pPr>
            <a:r>
              <a:rPr lang="en-US" sz="1200" dirty="0" smtClean="0">
                <a:latin typeface="+mn-lt"/>
              </a:rPr>
              <a:t>Provide adequate ventilation through the use of fans and by opening windows and doors. </a:t>
            </a:r>
          </a:p>
          <a:p>
            <a:pPr marL="228600" indent="-228600" fontAlgn="auto">
              <a:buFont typeface="Arial"/>
              <a:buAutoNum type="alphaUcPeriod"/>
              <a:defRPr/>
            </a:pPr>
            <a:r>
              <a:rPr lang="en-US" sz="1200" dirty="0" smtClean="0">
                <a:latin typeface="+mn-lt"/>
              </a:rPr>
              <a:t>Drink plenty of beverages that contain alcohol or caffeine. </a:t>
            </a:r>
          </a:p>
          <a:p>
            <a:pPr marL="228600" indent="-228600" fontAlgn="auto">
              <a:buFont typeface="Arial"/>
              <a:buAutoNum type="alphaUcPeriod"/>
              <a:defRPr/>
            </a:pPr>
            <a:r>
              <a:rPr lang="en-US" sz="1200" dirty="0" smtClean="0">
                <a:latin typeface="+mn-lt"/>
              </a:rPr>
              <a:t>Consider wearing a loose-fitting, hooded powered air-purifying respirator which can circulate cool air to the user. </a:t>
            </a:r>
          </a:p>
          <a:p>
            <a:pPr marL="228600" indent="-228600" fontAlgn="auto">
              <a:buFont typeface="Arial"/>
              <a:buAutoNum type="alphaUcPeriod"/>
              <a:defRPr/>
            </a:pPr>
            <a:r>
              <a:rPr lang="en-US" sz="1200" dirty="0" smtClean="0">
                <a:latin typeface="+mn-lt"/>
              </a:rPr>
              <a:t>Schedule frequent rest periods in shaded or air conditioned areas.</a:t>
            </a:r>
          </a:p>
          <a:p>
            <a:pPr eaLnBrk="1" hangingPunct="1">
              <a:defRPr/>
            </a:pPr>
            <a:endParaRPr lang="en-US" sz="1200" dirty="0" smtClean="0">
              <a:latin typeface="+mn-lt"/>
            </a:endParaRPr>
          </a:p>
        </p:txBody>
      </p:sp>
      <p:sp>
        <p:nvSpPr>
          <p:cNvPr id="1239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684579F-F343-40B6-A097-8BBAA71B1BCB}" type="slidenum">
              <a:rPr lang="de-DE" smtClean="0">
                <a:latin typeface="Arial" charset="0"/>
              </a:rPr>
              <a:pPr>
                <a:defRPr/>
              </a:pPr>
              <a:t>99</a:t>
            </a:fld>
            <a:endParaRPr lang="de-DE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LL-smal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832350"/>
            <a:ext cx="4129088" cy="202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UR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35475" y="0"/>
            <a:ext cx="4708525" cy="193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Connector 5"/>
          <p:cNvCxnSpPr/>
          <p:nvPr/>
        </p:nvCxnSpPr>
        <p:spPr>
          <a:xfrm rot="10800000" flipV="1">
            <a:off x="457200" y="1431925"/>
            <a:ext cx="8305800" cy="15875"/>
          </a:xfrm>
          <a:prstGeom prst="line">
            <a:avLst/>
          </a:prstGeom>
          <a:ln>
            <a:solidFill>
              <a:srgbClr val="E47D3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7" descr="CPI_Vert.JP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43800" y="5943600"/>
            <a:ext cx="1330325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18112"/>
            <a:ext cx="7162800" cy="1143000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l">
              <a:lnSpc>
                <a:spcPct val="80000"/>
              </a:lnSpc>
              <a:buFont typeface="Arial"/>
              <a:buNone/>
              <a:defRPr sz="3600" b="1" i="0" u="none" kern="700" spc="-50">
                <a:solidFill>
                  <a:srgbClr val="24366A"/>
                </a:solidFill>
                <a:latin typeface="Trebuchet MS"/>
                <a:cs typeface="Trebuchet M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43434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algn="l">
              <a:spcBef>
                <a:spcPts val="1800"/>
              </a:spcBef>
              <a:spcAft>
                <a:spcPts val="0"/>
              </a:spcAft>
              <a:buNone/>
              <a:defRPr sz="1800" b="1">
                <a:solidFill>
                  <a:srgbClr val="254061"/>
                </a:solidFill>
                <a:latin typeface="Trebuchet MS"/>
                <a:cs typeface="Trebuchet MS"/>
              </a:defRPr>
            </a:lvl1pPr>
            <a:lvl2pPr algn="l">
              <a:buFont typeface="Arial"/>
              <a:buChar char="•"/>
              <a:defRPr sz="1600">
                <a:solidFill>
                  <a:srgbClr val="254061"/>
                </a:solidFill>
                <a:latin typeface="Trebuchet MS"/>
                <a:cs typeface="Trebuchet MS"/>
              </a:defRPr>
            </a:lvl2pPr>
            <a:lvl3pPr algn="l">
              <a:buFont typeface="Arial"/>
              <a:buChar char="•"/>
              <a:defRPr sz="1400">
                <a:solidFill>
                  <a:srgbClr val="254061"/>
                </a:solidFill>
                <a:latin typeface="Trebuchet MS"/>
                <a:cs typeface="Trebuchet MS"/>
              </a:defRPr>
            </a:lvl3pPr>
            <a:lvl4pPr algn="l">
              <a:buFont typeface="Arial"/>
              <a:buChar char="•"/>
              <a:defRPr sz="1200">
                <a:solidFill>
                  <a:srgbClr val="254061"/>
                </a:solidFill>
                <a:latin typeface="Trebuchet MS"/>
                <a:cs typeface="Trebuchet MS"/>
              </a:defRPr>
            </a:lvl4pPr>
            <a:lvl5pPr algn="l">
              <a:buFont typeface="Arial"/>
              <a:buChar char="•"/>
              <a:defRPr sz="1200">
                <a:solidFill>
                  <a:srgbClr val="254061"/>
                </a:solidFill>
                <a:latin typeface="Trebuchet MS"/>
                <a:cs typeface="Trebuchet M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762000" y="1524000"/>
            <a:ext cx="7543800" cy="384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0" y="6324600"/>
            <a:ext cx="9144000" cy="533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1A5462-7136-4E4A-B128-72CEEB31F4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762000" y="1524000"/>
            <a:ext cx="7543800" cy="384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rgbClr val="093678"/>
                </a:solidFill>
              </a:defRPr>
            </a:lvl1pPr>
            <a:lvl2pPr marL="0" indent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>
                <a:solidFill>
                  <a:srgbClr val="093678"/>
                </a:solidFill>
              </a:defRPr>
            </a:lvl2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 Second level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0" y="6324600"/>
            <a:ext cx="9144000" cy="533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8E74F-DF73-47A7-971B-46A3A9CD4B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762000" y="1524000"/>
            <a:ext cx="7543800" cy="384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rgbClr val="093678"/>
                </a:solidFill>
              </a:defRPr>
            </a:lvl1pPr>
            <a:lvl2pPr marL="0" indent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>
                <a:solidFill>
                  <a:srgbClr val="093678"/>
                </a:solidFill>
              </a:defRPr>
            </a:lvl2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 Second level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0" y="6324600"/>
            <a:ext cx="9144000" cy="533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ED506-75C1-4C80-8B68-1B6FC6D35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762000" y="1524000"/>
            <a:ext cx="7543800" cy="384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rgbClr val="093678"/>
                </a:solidFill>
              </a:defRPr>
            </a:lvl1pPr>
            <a:lvl2pPr marL="0" indent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>
                <a:solidFill>
                  <a:srgbClr val="093678"/>
                </a:solidFill>
              </a:defRPr>
            </a:lvl2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 Second level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0" y="6324600"/>
            <a:ext cx="9144000" cy="533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D49A4E-D504-42ED-A8ED-525EDAB65A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762000" y="1524000"/>
            <a:ext cx="7543800" cy="384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rgbClr val="093678"/>
                </a:solidFill>
              </a:defRPr>
            </a:lvl1pPr>
            <a:lvl2pPr marL="0" indent="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>
                <a:solidFill>
                  <a:srgbClr val="093678"/>
                </a:solidFill>
              </a:defRPr>
            </a:lvl2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 Second level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0" y="6324600"/>
            <a:ext cx="9144000" cy="533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1DE7FC-FD8E-4D4A-A274-694B68C9D6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381000"/>
            <a:ext cx="640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800" b="0"/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762000" y="1524000"/>
            <a:ext cx="7543800" cy="384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buFontTx/>
              <a:buNone/>
              <a:defRPr sz="2800">
                <a:solidFill>
                  <a:srgbClr val="093678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en-US" noProof="0" dirty="0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0" y="6324600"/>
            <a:ext cx="9144000" cy="533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87EDDC-8CF6-4830-8E1C-9400AFF33C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381000"/>
            <a:ext cx="640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800" b="0"/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762000" y="1524000"/>
            <a:ext cx="7543800" cy="384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buFontTx/>
              <a:buNone/>
              <a:defRPr sz="2800">
                <a:solidFill>
                  <a:srgbClr val="093678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en-US" noProof="0" dirty="0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0" y="6324600"/>
            <a:ext cx="9144000" cy="533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CE641F-A10F-4093-BDF2-20FBF39E6B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381000"/>
            <a:ext cx="640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800" b="0"/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762000" y="1524000"/>
            <a:ext cx="7543800" cy="384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buFontTx/>
              <a:buNone/>
              <a:defRPr sz="2800">
                <a:solidFill>
                  <a:srgbClr val="093678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en-US" noProof="0" dirty="0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0" y="6324600"/>
            <a:ext cx="9144000" cy="533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EE4D6-9192-4C92-AC57-DE6D8EAB2E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381000"/>
            <a:ext cx="640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800" b="0"/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762000" y="1524000"/>
            <a:ext cx="7543800" cy="384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buFontTx/>
              <a:buNone/>
              <a:defRPr sz="2800">
                <a:solidFill>
                  <a:srgbClr val="093678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en-US" noProof="0" dirty="0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0" y="6324600"/>
            <a:ext cx="9144000" cy="533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31A38-235C-4B16-BE4E-0A00B7E300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381000"/>
            <a:ext cx="640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800" b="0"/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762000" y="1524000"/>
            <a:ext cx="7543800" cy="384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buNone/>
              <a:defRPr sz="2800">
                <a:solidFill>
                  <a:srgbClr val="093678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text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0" y="6324600"/>
            <a:ext cx="9144000" cy="533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A85E7D-60CE-4BB3-AF53-FE92D5A64C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UR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35475" y="0"/>
            <a:ext cx="4708525" cy="193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 rot="10800000" flipV="1">
            <a:off x="457200" y="1431925"/>
            <a:ext cx="8305800" cy="15875"/>
          </a:xfrm>
          <a:prstGeom prst="line">
            <a:avLst/>
          </a:prstGeom>
          <a:ln>
            <a:solidFill>
              <a:srgbClr val="E47D3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18112"/>
            <a:ext cx="7162800" cy="1143000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l">
              <a:lnSpc>
                <a:spcPct val="80000"/>
              </a:lnSpc>
              <a:buFont typeface="Arial"/>
              <a:buNone/>
              <a:defRPr sz="3600" b="1" i="0" u="none" kern="700" spc="-50">
                <a:solidFill>
                  <a:srgbClr val="24366A"/>
                </a:solidFill>
                <a:latin typeface="Trebuchet MS"/>
                <a:cs typeface="Trebuchet M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43434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algn="l">
              <a:spcBef>
                <a:spcPts val="1800"/>
              </a:spcBef>
              <a:spcAft>
                <a:spcPts val="0"/>
              </a:spcAft>
              <a:buNone/>
              <a:defRPr sz="1800" b="1">
                <a:solidFill>
                  <a:srgbClr val="254061"/>
                </a:solidFill>
                <a:latin typeface="Trebuchet MS"/>
                <a:cs typeface="Trebuchet MS"/>
              </a:defRPr>
            </a:lvl1pPr>
            <a:lvl2pPr algn="l">
              <a:buFont typeface="Arial"/>
              <a:buChar char="•"/>
              <a:defRPr sz="1600">
                <a:solidFill>
                  <a:srgbClr val="254061"/>
                </a:solidFill>
                <a:latin typeface="Trebuchet MS"/>
                <a:cs typeface="Trebuchet MS"/>
              </a:defRPr>
            </a:lvl2pPr>
            <a:lvl3pPr algn="l">
              <a:buFont typeface="Arial"/>
              <a:buChar char="•"/>
              <a:defRPr sz="1400">
                <a:solidFill>
                  <a:srgbClr val="254061"/>
                </a:solidFill>
                <a:latin typeface="Trebuchet MS"/>
                <a:cs typeface="Trebuchet MS"/>
              </a:defRPr>
            </a:lvl3pPr>
            <a:lvl4pPr algn="l">
              <a:buFont typeface="Arial"/>
              <a:buChar char="•"/>
              <a:defRPr sz="1200">
                <a:solidFill>
                  <a:srgbClr val="254061"/>
                </a:solidFill>
                <a:latin typeface="Trebuchet MS"/>
                <a:cs typeface="Trebuchet MS"/>
              </a:defRPr>
            </a:lvl4pPr>
            <a:lvl5pPr algn="l">
              <a:buFont typeface="Arial"/>
              <a:buChar char="•"/>
              <a:defRPr sz="1200">
                <a:solidFill>
                  <a:srgbClr val="254061"/>
                </a:solidFill>
                <a:latin typeface="Trebuchet MS"/>
                <a:cs typeface="Trebuchet M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381000"/>
            <a:ext cx="640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800" b="0"/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762000" y="1524000"/>
            <a:ext cx="7543800" cy="384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buNone/>
              <a:defRPr sz="2800">
                <a:solidFill>
                  <a:srgbClr val="093678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text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0" y="6324600"/>
            <a:ext cx="9144000" cy="533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6614E-B40F-437B-AD09-FE9219AE5E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381000"/>
            <a:ext cx="640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800" b="0"/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762000" y="1524000"/>
            <a:ext cx="7543800" cy="384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buNone/>
              <a:defRPr sz="2800">
                <a:solidFill>
                  <a:srgbClr val="093678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text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0" y="6324600"/>
            <a:ext cx="9144000" cy="533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4583FC-0935-40C5-836A-25495D1282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381000"/>
            <a:ext cx="6400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762000" y="1524000"/>
            <a:ext cx="7543800" cy="384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/>
            </a:lvl1pPr>
            <a:lvl2pPr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lvl2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0" y="6324600"/>
            <a:ext cx="9144000" cy="533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8B1FBB-46A6-48B0-B168-4DA6B16411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10800000" flipV="1">
            <a:off x="457200" y="1431925"/>
            <a:ext cx="8305800" cy="15875"/>
          </a:xfrm>
          <a:prstGeom prst="line">
            <a:avLst/>
          </a:prstGeom>
          <a:ln>
            <a:solidFill>
              <a:srgbClr val="E47D3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218112"/>
            <a:ext cx="7162800" cy="1143000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l">
              <a:lnSpc>
                <a:spcPct val="80000"/>
              </a:lnSpc>
              <a:buFont typeface="Arial"/>
              <a:buNone/>
              <a:defRPr sz="3600" b="1" i="0" u="none" kern="700" spc="-50">
                <a:solidFill>
                  <a:srgbClr val="24366A"/>
                </a:solidFill>
                <a:latin typeface="Trebuchet MS"/>
                <a:cs typeface="Trebuchet M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43434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algn="l">
              <a:spcBef>
                <a:spcPts val="1800"/>
              </a:spcBef>
              <a:spcAft>
                <a:spcPts val="0"/>
              </a:spcAft>
              <a:buNone/>
              <a:defRPr sz="1800" b="1">
                <a:solidFill>
                  <a:srgbClr val="254061"/>
                </a:solidFill>
                <a:latin typeface="Trebuchet MS"/>
                <a:cs typeface="Trebuchet MS"/>
              </a:defRPr>
            </a:lvl1pPr>
            <a:lvl2pPr algn="l">
              <a:buFont typeface="Arial"/>
              <a:buChar char="•"/>
              <a:defRPr sz="1600">
                <a:solidFill>
                  <a:srgbClr val="254061"/>
                </a:solidFill>
                <a:latin typeface="Trebuchet MS"/>
                <a:cs typeface="Trebuchet MS"/>
              </a:defRPr>
            </a:lvl2pPr>
            <a:lvl3pPr algn="l">
              <a:buFont typeface="Arial"/>
              <a:buChar char="•"/>
              <a:defRPr sz="1400">
                <a:solidFill>
                  <a:srgbClr val="254061"/>
                </a:solidFill>
                <a:latin typeface="Trebuchet MS"/>
                <a:cs typeface="Trebuchet MS"/>
              </a:defRPr>
            </a:lvl3pPr>
            <a:lvl4pPr algn="l">
              <a:buFont typeface="Arial"/>
              <a:buChar char="•"/>
              <a:defRPr sz="1200">
                <a:solidFill>
                  <a:srgbClr val="254061"/>
                </a:solidFill>
                <a:latin typeface="Trebuchet MS"/>
                <a:cs typeface="Trebuchet MS"/>
              </a:defRPr>
            </a:lvl4pPr>
            <a:lvl5pPr algn="l">
              <a:buFont typeface="Arial"/>
              <a:buChar char="•"/>
              <a:defRPr sz="1200">
                <a:solidFill>
                  <a:srgbClr val="254061"/>
                </a:solidFill>
                <a:latin typeface="Trebuchet MS"/>
                <a:cs typeface="Trebuchet M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6" name="Picture 5" descr="C:\Users\Hpalfrey\Desktop\CPI Log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6072188"/>
            <a:ext cx="2590800" cy="56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UR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35475" y="0"/>
            <a:ext cx="4708525" cy="193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LL-smal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832350"/>
            <a:ext cx="4129088" cy="202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/>
          <p:nvPr/>
        </p:nvCxnSpPr>
        <p:spPr>
          <a:xfrm rot="16200000" flipH="1">
            <a:off x="1479550" y="3517900"/>
            <a:ext cx="4597400" cy="0"/>
          </a:xfrm>
          <a:prstGeom prst="line">
            <a:avLst/>
          </a:prstGeom>
          <a:ln>
            <a:solidFill>
              <a:srgbClr val="E47D3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1290637"/>
            <a:ext cx="3244266" cy="4525962"/>
          </a:xfrm>
          <a:prstGeom prst="rect">
            <a:avLst/>
          </a:prstGeom>
        </p:spPr>
        <p:txBody>
          <a:bodyPr anchor="t">
            <a:normAutofit/>
          </a:bodyPr>
          <a:lstStyle>
            <a:lvl1pPr algn="r">
              <a:lnSpc>
                <a:spcPct val="80000"/>
              </a:lnSpc>
              <a:buFont typeface="Arial"/>
              <a:buNone/>
              <a:defRPr sz="3200" b="1" u="none" kern="700" spc="-50">
                <a:solidFill>
                  <a:srgbClr val="24366A"/>
                </a:solidFill>
                <a:latin typeface="Trebuchet MS" pitchFamily="34" charset="0"/>
                <a:cs typeface="Trebuchet MS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915364" y="1308100"/>
            <a:ext cx="4834936" cy="452596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algn="l">
              <a:spcBef>
                <a:spcPts val="1800"/>
              </a:spcBef>
              <a:spcAft>
                <a:spcPts val="0"/>
              </a:spcAft>
              <a:buNone/>
              <a:defRPr sz="1800" b="1">
                <a:solidFill>
                  <a:srgbClr val="254061"/>
                </a:solidFill>
                <a:latin typeface="Trebuchet MS" pitchFamily="34" charset="0"/>
                <a:cs typeface="Helvetica"/>
              </a:defRPr>
            </a:lvl1pPr>
            <a:lvl2pPr marL="466344" indent="0" algn="l">
              <a:spcBef>
                <a:spcPts val="1200"/>
              </a:spcBef>
              <a:buNone/>
              <a:defRPr sz="16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2pPr>
            <a:lvl3pPr algn="l">
              <a:buNone/>
              <a:defRPr sz="14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3pPr>
            <a:lvl4pPr algn="l">
              <a:buNone/>
              <a:defRPr sz="12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4pPr>
            <a:lvl5pPr algn="l">
              <a:buNone/>
              <a:defRPr sz="12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g_yello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3657600" cy="6858000"/>
          </a:xfrm>
          <a:prstGeom prst="rect">
            <a:avLst/>
          </a:prstGeom>
          <a:effectLst>
            <a:outerShdw blurRad="228600" dist="38100" dir="2700000">
              <a:srgbClr val="000000">
                <a:alpha val="43000"/>
              </a:srgbClr>
            </a:outerShdw>
          </a:effectLst>
        </p:spPr>
      </p:pic>
      <p:pic>
        <p:nvPicPr>
          <p:cNvPr id="5" name="Picture 2" descr="UR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35475" y="0"/>
            <a:ext cx="4708525" cy="193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81000" y="1290637"/>
            <a:ext cx="3037240" cy="2532063"/>
          </a:xfrm>
          <a:prstGeom prst="rect">
            <a:avLst/>
          </a:prstGeom>
        </p:spPr>
        <p:txBody>
          <a:bodyPr anchor="t">
            <a:normAutofit/>
          </a:bodyPr>
          <a:lstStyle>
            <a:lvl1pPr algn="r">
              <a:lnSpc>
                <a:spcPct val="80000"/>
              </a:lnSpc>
              <a:buFont typeface="Arial"/>
              <a:buNone/>
              <a:defRPr sz="3200" b="1" u="none" kern="700" spc="-50">
                <a:solidFill>
                  <a:schemeClr val="bg1"/>
                </a:solidFill>
                <a:latin typeface="Trebuchet MS" pitchFamily="34" charset="0"/>
                <a:cs typeface="Trebuchet MS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915364" y="1308100"/>
            <a:ext cx="4834936" cy="452596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algn="l">
              <a:spcBef>
                <a:spcPts val="1800"/>
              </a:spcBef>
              <a:spcAft>
                <a:spcPts val="0"/>
              </a:spcAft>
              <a:buNone/>
              <a:defRPr sz="1800" b="1">
                <a:solidFill>
                  <a:srgbClr val="254061"/>
                </a:solidFill>
                <a:latin typeface="Trebuchet MS" pitchFamily="34" charset="0"/>
                <a:cs typeface="Helvetica"/>
              </a:defRPr>
            </a:lvl1pPr>
            <a:lvl2pPr marL="466344" indent="0" algn="l">
              <a:spcBef>
                <a:spcPts val="1200"/>
              </a:spcBef>
              <a:buNone/>
              <a:defRPr sz="16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2pPr>
            <a:lvl3pPr algn="l">
              <a:buNone/>
              <a:defRPr sz="14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3pPr>
            <a:lvl4pPr algn="l">
              <a:buNone/>
              <a:defRPr sz="12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4pPr>
            <a:lvl5pPr algn="l">
              <a:buNone/>
              <a:defRPr sz="12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g_yello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3657600" cy="6858000"/>
          </a:xfrm>
          <a:prstGeom prst="rect">
            <a:avLst/>
          </a:prstGeom>
          <a:effectLst>
            <a:outerShdw blurRad="228600" dist="38100" dir="2700000">
              <a:srgbClr val="000000">
                <a:alpha val="43000"/>
              </a:srgbClr>
            </a:outerShdw>
          </a:effectLst>
        </p:spPr>
      </p:pic>
      <p:pic>
        <p:nvPicPr>
          <p:cNvPr id="7" name="Picture 2" descr="UR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35475" y="0"/>
            <a:ext cx="4708525" cy="193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1290637"/>
            <a:ext cx="3037240" cy="2532063"/>
          </a:xfrm>
          <a:prstGeom prst="rect">
            <a:avLst/>
          </a:prstGeom>
        </p:spPr>
        <p:txBody>
          <a:bodyPr anchor="t">
            <a:normAutofit/>
          </a:bodyPr>
          <a:lstStyle>
            <a:lvl1pPr algn="r">
              <a:lnSpc>
                <a:spcPct val="80000"/>
              </a:lnSpc>
              <a:buFont typeface="Arial"/>
              <a:buNone/>
              <a:defRPr sz="3200" b="1" u="none" kern="700" spc="-50">
                <a:solidFill>
                  <a:schemeClr val="bg1"/>
                </a:solidFill>
                <a:latin typeface="Trebuchet MS" pitchFamily="34" charset="0"/>
                <a:cs typeface="Trebuchet MS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915364" y="1308100"/>
            <a:ext cx="4834936" cy="452596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algn="l">
              <a:spcBef>
                <a:spcPts val="1800"/>
              </a:spcBef>
              <a:spcAft>
                <a:spcPts val="0"/>
              </a:spcAft>
              <a:buNone/>
              <a:defRPr sz="1800" b="1">
                <a:solidFill>
                  <a:srgbClr val="254061"/>
                </a:solidFill>
                <a:latin typeface="Trebuchet MS" pitchFamily="34" charset="0"/>
                <a:cs typeface="Helvetica"/>
              </a:defRPr>
            </a:lvl1pPr>
            <a:lvl2pPr marL="466344" indent="0" algn="l">
              <a:spcBef>
                <a:spcPts val="1200"/>
              </a:spcBef>
              <a:buNone/>
              <a:defRPr sz="16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2pPr>
            <a:lvl3pPr algn="l">
              <a:buNone/>
              <a:defRPr sz="14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3pPr>
            <a:lvl4pPr algn="l">
              <a:buNone/>
              <a:defRPr sz="12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4pPr>
            <a:lvl5pPr algn="l">
              <a:buNone/>
              <a:defRPr sz="12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g_yello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3657600" cy="6858000"/>
          </a:xfrm>
          <a:prstGeom prst="rect">
            <a:avLst/>
          </a:prstGeom>
          <a:effectLst>
            <a:outerShdw blurRad="228600" dist="38100" dir="2700000">
              <a:srgbClr val="000000">
                <a:alpha val="43000"/>
              </a:srgbClr>
            </a:outerShdw>
          </a:effectLst>
        </p:spPr>
      </p:pic>
      <p:pic>
        <p:nvPicPr>
          <p:cNvPr id="7" name="Picture 2" descr="UR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35475" y="0"/>
            <a:ext cx="4708525" cy="193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81000" y="1290637"/>
            <a:ext cx="3037240" cy="2532063"/>
          </a:xfrm>
          <a:prstGeom prst="rect">
            <a:avLst/>
          </a:prstGeom>
        </p:spPr>
        <p:txBody>
          <a:bodyPr anchor="t">
            <a:normAutofit/>
          </a:bodyPr>
          <a:lstStyle>
            <a:lvl1pPr algn="r">
              <a:lnSpc>
                <a:spcPct val="80000"/>
              </a:lnSpc>
              <a:buFont typeface="Arial"/>
              <a:buNone/>
              <a:defRPr sz="3200" b="1" u="none" kern="700" spc="-50">
                <a:solidFill>
                  <a:schemeClr val="bg1"/>
                </a:solidFill>
                <a:latin typeface="Trebuchet MS" pitchFamily="34" charset="0"/>
                <a:cs typeface="Trebuchet MS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915364" y="1308100"/>
            <a:ext cx="4834936" cy="452596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algn="l">
              <a:spcBef>
                <a:spcPts val="1800"/>
              </a:spcBef>
              <a:spcAft>
                <a:spcPts val="0"/>
              </a:spcAft>
              <a:buNone/>
              <a:defRPr sz="1800" b="1">
                <a:solidFill>
                  <a:srgbClr val="254061"/>
                </a:solidFill>
                <a:latin typeface="Trebuchet MS" pitchFamily="34" charset="0"/>
                <a:cs typeface="Helvetica"/>
              </a:defRPr>
            </a:lvl1pPr>
            <a:lvl2pPr marL="466344" indent="0" algn="l">
              <a:spcBef>
                <a:spcPts val="1200"/>
              </a:spcBef>
              <a:buNone/>
              <a:defRPr sz="16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2pPr>
            <a:lvl3pPr algn="l">
              <a:buNone/>
              <a:defRPr sz="14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3pPr>
            <a:lvl4pPr algn="l">
              <a:buNone/>
              <a:defRPr sz="12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4pPr>
            <a:lvl5pPr algn="l">
              <a:buNone/>
              <a:defRPr sz="12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UR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35475" y="0"/>
            <a:ext cx="4708525" cy="193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3914775" y="2322513"/>
            <a:ext cx="4835525" cy="1587"/>
          </a:xfrm>
          <a:prstGeom prst="line">
            <a:avLst/>
          </a:prstGeom>
          <a:ln>
            <a:solidFill>
              <a:srgbClr val="E17D3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3" descr="LL-small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832350"/>
            <a:ext cx="4129088" cy="202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15364" y="546101"/>
            <a:ext cx="4834936" cy="17145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buFont typeface="Arial"/>
              <a:buNone/>
              <a:defRPr sz="3200" b="1" u="none" kern="700" spc="-50">
                <a:solidFill>
                  <a:srgbClr val="24366A"/>
                </a:solidFill>
                <a:latin typeface="Trebuchet MS" pitchFamily="34" charset="0"/>
                <a:cs typeface="Trebuchet MS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915364" y="2552700"/>
            <a:ext cx="4834936" cy="4051300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algn="l">
              <a:spcBef>
                <a:spcPts val="1800"/>
              </a:spcBef>
              <a:spcAft>
                <a:spcPts val="0"/>
              </a:spcAft>
              <a:buNone/>
              <a:defRPr sz="1800" b="1">
                <a:solidFill>
                  <a:srgbClr val="254061"/>
                </a:solidFill>
                <a:latin typeface="Trebuchet MS" pitchFamily="34" charset="0"/>
                <a:cs typeface="Helvetica"/>
              </a:defRPr>
            </a:lvl1pPr>
            <a:lvl2pPr marL="466344" indent="0" algn="l">
              <a:spcBef>
                <a:spcPts val="1200"/>
              </a:spcBef>
              <a:buNone/>
              <a:defRPr sz="16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2pPr>
            <a:lvl3pPr algn="l">
              <a:buNone/>
              <a:defRPr sz="14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3pPr>
            <a:lvl4pPr algn="l">
              <a:buNone/>
              <a:defRPr sz="12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4pPr>
            <a:lvl5pPr algn="l">
              <a:buNone/>
              <a:defRPr sz="1200">
                <a:solidFill>
                  <a:srgbClr val="254061"/>
                </a:solidFill>
                <a:latin typeface="Trebuchet MS" pitchFamily="34" charset="0"/>
                <a:cs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0" r:id="rId9"/>
    <p:sldLayoutId id="2147483799" r:id="rId10"/>
    <p:sldLayoutId id="2147483800" r:id="rId11"/>
    <p:sldLayoutId id="2147483801" r:id="rId12"/>
    <p:sldLayoutId id="2147483802" r:id="rId13"/>
    <p:sldLayoutId id="2147483803" r:id="rId14"/>
    <p:sldLayoutId id="2147483804" r:id="rId15"/>
    <p:sldLayoutId id="2147483805" r:id="rId16"/>
    <p:sldLayoutId id="2147483806" r:id="rId17"/>
    <p:sldLayoutId id="2147483807" r:id="rId18"/>
    <p:sldLayoutId id="2147483808" r:id="rId19"/>
    <p:sldLayoutId id="2147483809" r:id="rId20"/>
    <p:sldLayoutId id="2147483810" r:id="rId21"/>
    <p:sldLayoutId id="2147483811" r:id="rId22"/>
  </p:sldLayoutIdLst>
  <p:timing>
    <p:tnLst>
      <p:par>
        <p:cTn id="1" dur="indefinite" restart="never" nodeType="tmRoot"/>
      </p:par>
    </p:tnLst>
  </p:timing>
  <p:txStyles>
    <p:titleStyle>
      <a:lvl1pPr algn="l" defTabSz="457200" rtl="0" fontAlgn="base">
        <a:spcBef>
          <a:spcPct val="0"/>
        </a:spcBef>
        <a:spcAft>
          <a:spcPct val="0"/>
        </a:spcAft>
        <a:defRPr sz="4000" b="1" kern="1200">
          <a:solidFill>
            <a:srgbClr val="25AAC3"/>
          </a:solidFill>
          <a:latin typeface="Trebuchet MS" pitchFamily="34" charset="0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4000" b="1">
          <a:solidFill>
            <a:srgbClr val="25AAC3"/>
          </a:solidFill>
          <a:latin typeface="Trebuchet MS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4000" b="1">
          <a:solidFill>
            <a:srgbClr val="25AAC3"/>
          </a:solidFill>
          <a:latin typeface="Trebuchet MS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4000" b="1">
          <a:solidFill>
            <a:srgbClr val="25AAC3"/>
          </a:solidFill>
          <a:latin typeface="Trebuchet MS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4000" b="1">
          <a:solidFill>
            <a:srgbClr val="25AAC3"/>
          </a:solidFill>
          <a:latin typeface="Trebuchet MS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 b="1">
          <a:solidFill>
            <a:srgbClr val="25AAC3"/>
          </a:solidFill>
          <a:latin typeface="Trebuchet MS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 b="1">
          <a:solidFill>
            <a:srgbClr val="25AAC3"/>
          </a:solidFill>
          <a:latin typeface="Trebuchet MS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 b="1">
          <a:solidFill>
            <a:srgbClr val="25AAC3"/>
          </a:solidFill>
          <a:latin typeface="Trebuchet MS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 b="1">
          <a:solidFill>
            <a:srgbClr val="25AAC3"/>
          </a:solidFill>
          <a:latin typeface="Trebuchet MS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254061"/>
          </a:solidFill>
          <a:latin typeface="Trebuchet MS" pitchFamily="34" charset="0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254061"/>
          </a:solidFill>
          <a:latin typeface="Trebuchet MS" pitchFamily="34" charset="0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254061"/>
          </a:solidFill>
          <a:latin typeface="Trebuchet MS" pitchFamily="34" charset="0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254061"/>
          </a:solidFill>
          <a:latin typeface="Trebuchet MS" pitchFamily="34" charset="0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25406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3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3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3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3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3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3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3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3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3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3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3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3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3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3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3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3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3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3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3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3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3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3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itle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800" dirty="0" smtClean="0"/>
              <a:t>Unit 1: Q1 </a:t>
            </a:r>
            <a:endParaRPr lang="en-US" sz="2800" i="1" dirty="0" smtClean="0">
              <a:solidFill>
                <a:srgbClr val="FF0000"/>
              </a:solidFill>
            </a:endParaRP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457200" y="1676401"/>
            <a:ext cx="8458200" cy="4343400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/>
              <a:t>Which of the following is </a:t>
            </a:r>
            <a:r>
              <a:rPr lang="en-US" sz="2000" u="sng" dirty="0" smtClean="0"/>
              <a:t>true</a:t>
            </a:r>
            <a:r>
              <a:rPr lang="en-US" sz="2000" dirty="0" smtClean="0"/>
              <a:t>? </a:t>
            </a:r>
            <a:endParaRPr lang="en-US" sz="2400" dirty="0" smtClean="0"/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Low pressure spray polyurethane foam chemical health and safety is the main focus of the training.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The training does </a:t>
            </a:r>
            <a:r>
              <a:rPr lang="en-US" sz="2000" u="sng" dirty="0" smtClean="0"/>
              <a:t>not</a:t>
            </a:r>
            <a:r>
              <a:rPr lang="en-US" sz="2000" dirty="0" smtClean="0"/>
              <a:t> provide safety information for two-component high pressure SPF. </a:t>
            </a:r>
            <a:endParaRPr lang="en-US" sz="2000" dirty="0"/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Insulating foam sealant, also known as “foam in can” is intended for Do-It-Yourself (DIY) and professional use. 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All of the above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itle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71628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800" dirty="0" smtClean="0"/>
              <a:t>Unit 1: Q5 Debrief 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457200" y="1676401"/>
            <a:ext cx="8382000" cy="4343400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/>
              <a:t>Which of the following is </a:t>
            </a:r>
            <a:r>
              <a:rPr lang="en-US" sz="2000" u="sng" dirty="0" smtClean="0"/>
              <a:t>true</a:t>
            </a:r>
            <a:r>
              <a:rPr lang="en-US" sz="2000" dirty="0" smtClean="0"/>
              <a:t> when applying insulating foam sealant? </a:t>
            </a:r>
            <a:endParaRPr lang="en-US" sz="2400" dirty="0" smtClean="0"/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Read and follow all instructions on the label.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Wear proper protective gear as suggested by the manufacturer including: safety glasses/goggles; gloves and full-coverage clothing.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Open windows and doors to help provide good ventilation as recommended by the manufacturer. Fans may be useful. 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All of the above.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162800" cy="8277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14: Q4 Debrief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2000" dirty="0" smtClean="0"/>
              <a:t>Which of the following is </a:t>
            </a:r>
            <a:r>
              <a:rPr lang="en-US" sz="2000" u="sng" dirty="0" smtClean="0"/>
              <a:t>not</a:t>
            </a:r>
            <a:r>
              <a:rPr lang="en-US" sz="2000" dirty="0" smtClean="0"/>
              <a:t> a way to help avoid heat stress?</a:t>
            </a:r>
          </a:p>
          <a:p>
            <a:pPr indent="0" fontAlgn="auto">
              <a:buFont typeface="Arial"/>
              <a:buNone/>
              <a:defRPr/>
            </a:pPr>
            <a:endParaRPr lang="en-US" sz="2000" dirty="0" smtClean="0"/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Provide adequate ventilation through the use of fans and by opening windows and doors. 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Drink plenty of beverages that contain alcohol or caffeine. 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Consider wearing a loose-fitting, hooded powered air-purifying respirator which can circulate cool air to the user. 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Schedule frequent rest periods in shaded or air conditioned areas.</a:t>
            </a:r>
          </a:p>
          <a:p>
            <a:pPr marL="463550" indent="-463550" fontAlgn="auto">
              <a:buFontTx/>
              <a:buAutoNum type="alphaUcPeriod"/>
              <a:defRPr/>
            </a:pPr>
            <a:endParaRPr lang="en-US" sz="2400" dirty="0" smtClean="0"/>
          </a:p>
          <a:p>
            <a:pPr marL="225425" indent="-225425" fontAlgn="auto"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itle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71628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800" dirty="0" smtClean="0"/>
              <a:t>Unit 1: Q6 Debrief 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457200" y="1676401"/>
            <a:ext cx="8382000" cy="4343400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/>
              <a:t>Which of the following is </a:t>
            </a:r>
            <a:r>
              <a:rPr lang="en-US" sz="2000" u="sng" dirty="0" smtClean="0"/>
              <a:t>not </a:t>
            </a:r>
            <a:r>
              <a:rPr lang="en-US" sz="2000" dirty="0" smtClean="0"/>
              <a:t>a typical use for low pressure SPF kits/systems? </a:t>
            </a:r>
            <a:endParaRPr lang="en-US" sz="2000" dirty="0"/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400" dirty="0" smtClean="0"/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Enhancing primary insulation to fill small holes and gaps 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93678"/>
                </a:solidFill>
              </a:rPr>
              <a:t>Insulating and air sealing attics and crawl spaces 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93678"/>
                </a:solidFill>
              </a:rPr>
              <a:t>Sealing around rim joists, duct work and pipes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Insulating large roofing surfaces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itle 1"/>
          <p:cNvSpPr>
            <a:spLocks noGrp="1"/>
          </p:cNvSpPr>
          <p:nvPr>
            <p:ph type="title"/>
          </p:nvPr>
        </p:nvSpPr>
        <p:spPr bwMode="auto">
          <a:xfrm>
            <a:off x="381000" y="152400"/>
            <a:ext cx="71628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800" dirty="0" smtClean="0"/>
              <a:t>Unit 1: Q6 Debrief 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457200" y="1676401"/>
            <a:ext cx="8382000" cy="4343400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/>
              <a:t>Which of the following is </a:t>
            </a:r>
            <a:r>
              <a:rPr lang="en-US" sz="2000" u="sng" dirty="0" smtClean="0"/>
              <a:t>not </a:t>
            </a:r>
            <a:r>
              <a:rPr lang="en-US" sz="2000" dirty="0" smtClean="0"/>
              <a:t>a typical use for low pressure SPF kits/systems? </a:t>
            </a:r>
            <a:endParaRPr lang="en-US" sz="2000" dirty="0"/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400" dirty="0" smtClean="0"/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Enhancing primary insulation to fill small holes and gaps 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Insulating and air sealing attics and crawl spaces 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Sealing around rim joists, duct work and pipes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Insulating large roofing surfaces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itle 1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800" dirty="0" smtClean="0"/>
              <a:t>Unit 2: Q1 Debrief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/>
              <a:t>The OSHA Hazard Communication Standard requires employers to have a written program to address: </a:t>
            </a:r>
            <a:endParaRPr lang="en-US" sz="2000" dirty="0"/>
          </a:p>
          <a:p>
            <a:pPr marL="514350" indent="-51435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endParaRPr lang="en-US" sz="2400" dirty="0" smtClean="0"/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Labels and other forms of warning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Employee training</a:t>
            </a:r>
            <a:endParaRPr lang="en-US" sz="2000" dirty="0"/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Safety Data Sheets (SDS)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All of the above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itle 1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800" dirty="0" smtClean="0"/>
              <a:t>Unit 2: Q1 Debrief 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/>
              <a:t>The OSHA Hazard Communication Standard requires employers to have a written program to address: </a:t>
            </a:r>
            <a:endParaRPr lang="en-US" sz="2000" dirty="0"/>
          </a:p>
          <a:p>
            <a:pPr marL="514350" indent="-51435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endParaRPr lang="en-US" sz="2400" dirty="0" smtClean="0"/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Labels and other forms of warning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Employee training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Safety Data Sheets (SDS)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All of the above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itle 1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800" dirty="0" smtClean="0"/>
              <a:t>Unit 2: Q2 Debrief 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/>
              <a:t>If an Safety Data Sheet (SDS) is not available for a hazardous chemical on the job site, contact _______  </a:t>
            </a:r>
            <a:r>
              <a:rPr lang="en-US" sz="2000" u="sng" dirty="0" smtClean="0"/>
              <a:t>before </a:t>
            </a:r>
            <a:r>
              <a:rPr lang="en-US" sz="2000" dirty="0" smtClean="0"/>
              <a:t>using the product. </a:t>
            </a:r>
            <a:endParaRPr lang="en-US" sz="2000" dirty="0"/>
          </a:p>
          <a:p>
            <a:pPr marL="514350" indent="-51435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endParaRPr lang="en-US" sz="2400" dirty="0" smtClean="0"/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93678"/>
                </a:solidFill>
              </a:rPr>
              <a:t>the homeowner</a:t>
            </a:r>
            <a:endParaRPr lang="en-US" sz="2000" dirty="0">
              <a:solidFill>
                <a:srgbClr val="093678"/>
              </a:solidFill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93678"/>
                </a:solidFill>
              </a:rPr>
              <a:t>your employer</a:t>
            </a:r>
            <a:endParaRPr lang="en-US" sz="2000" dirty="0">
              <a:solidFill>
                <a:srgbClr val="093678"/>
              </a:solidFill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93678"/>
                </a:solidFill>
              </a:rPr>
              <a:t>the building occupants </a:t>
            </a:r>
            <a:endParaRPr lang="en-US" sz="2000" dirty="0">
              <a:solidFill>
                <a:srgbClr val="093678"/>
              </a:solidFill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93678"/>
                </a:solidFill>
              </a:rPr>
              <a:t>none of the above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itle 1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800" dirty="0" smtClean="0"/>
              <a:t>Unit 2: Q2 Debrief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/>
              <a:t>If an Safety Data Sheet (SDS) is not available for a hazardous chemical on the job site, contact _______  </a:t>
            </a:r>
            <a:r>
              <a:rPr lang="en-US" sz="2000" u="sng" dirty="0" smtClean="0"/>
              <a:t>before</a:t>
            </a:r>
            <a:r>
              <a:rPr lang="en-US" sz="2000" dirty="0" smtClean="0"/>
              <a:t> using the product. </a:t>
            </a:r>
            <a:endParaRPr lang="en-US" sz="2000" dirty="0"/>
          </a:p>
          <a:p>
            <a:pPr marL="514350" indent="-51435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endParaRPr lang="en-US" sz="2400" dirty="0" smtClean="0"/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the homeowner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your employer</a:t>
            </a:r>
            <a:endParaRPr lang="en-US" sz="2000" dirty="0">
              <a:solidFill>
                <a:srgbClr val="00B050"/>
              </a:solidFill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the building occupants 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none of the above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itle 1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800" dirty="0" smtClean="0"/>
              <a:t>Unit 2: Q3 Debrief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/>
              <a:t>Reading the SDS will help you do all of the following </a:t>
            </a:r>
            <a:r>
              <a:rPr lang="en-US" sz="2000" u="sng" dirty="0" smtClean="0"/>
              <a:t>except</a:t>
            </a:r>
            <a:r>
              <a:rPr lang="en-US" sz="2000" dirty="0" smtClean="0"/>
              <a:t>:</a:t>
            </a: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000" dirty="0" smtClean="0"/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learn the potential hazards of the chemicals you will be handling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determine how far you are willing to travel for an SPF job</a:t>
            </a:r>
            <a:endParaRPr lang="en-US" sz="2000" dirty="0"/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choose the correct PPE for the job</a:t>
            </a:r>
            <a:endParaRPr lang="en-US" sz="2000" dirty="0"/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understand the proper way to clean up a spill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itle 1"/>
          <p:cNvSpPr>
            <a:spLocks noGrp="1"/>
          </p:cNvSpPr>
          <p:nvPr>
            <p:ph type="title"/>
          </p:nvPr>
        </p:nvSpPr>
        <p:spPr bwMode="auto">
          <a:xfrm>
            <a:off x="533400" y="228600"/>
            <a:ext cx="71628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800" dirty="0" smtClean="0"/>
              <a:t>Unit 2: Q3 Debrief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/>
              <a:t>Reading the SDS will help you do all of the following </a:t>
            </a:r>
            <a:r>
              <a:rPr lang="en-US" sz="2000" u="sng" dirty="0" smtClean="0"/>
              <a:t>except</a:t>
            </a:r>
            <a:r>
              <a:rPr lang="en-US" sz="2000" dirty="0" smtClean="0"/>
              <a:t>:</a:t>
            </a: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000" dirty="0" smtClean="0"/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learn the potential hazards of the chemicals you will be handling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determine how far you are willing to travel for an SPF job</a:t>
            </a:r>
            <a:endParaRPr lang="en-US" sz="2000" dirty="0">
              <a:solidFill>
                <a:srgbClr val="00B050"/>
              </a:solidFill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choose the correct PPE for the job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understand the proper way to clean up a spill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162800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3: Q1 Debrief 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Wingdings" pitchFamily="2" charset="2"/>
              <a:buNone/>
              <a:defRPr/>
            </a:pPr>
            <a:r>
              <a:rPr lang="en-US" sz="2000" dirty="0" smtClean="0"/>
              <a:t>_____ is a possible way a worker can be exposed to a chemical.</a:t>
            </a:r>
            <a:endParaRPr lang="en-US" sz="2000" dirty="0"/>
          </a:p>
          <a:p>
            <a:pPr indent="0" fontAlgn="auto">
              <a:buFont typeface="Arial"/>
              <a:buNone/>
              <a:defRPr/>
            </a:pPr>
            <a:endParaRPr lang="en-US" sz="2000" dirty="0"/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Inhalation, or breathing chemical vapors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cs typeface="Arial" pitchFamily="34" charset="0"/>
              </a:rPr>
              <a:t>Skin or eye contact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cs typeface="Arial" pitchFamily="34" charset="0"/>
              </a:rPr>
              <a:t>Ingestion</a:t>
            </a:r>
            <a:endParaRPr lang="en-US" sz="2000" dirty="0">
              <a:cs typeface="Arial" pitchFamily="34" charset="0"/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cs typeface="Arial" pitchFamily="34" charset="0"/>
              </a:rPr>
              <a:t>All of the above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itle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800" dirty="0" smtClean="0"/>
              <a:t>Unit 1: Q1 </a:t>
            </a:r>
            <a:endParaRPr lang="en-US" sz="2800" i="1" dirty="0" smtClean="0">
              <a:solidFill>
                <a:srgbClr val="FF0000"/>
              </a:solidFill>
            </a:endParaRP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457200" y="1676401"/>
            <a:ext cx="8458200" cy="4343400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/>
              <a:t>Which of the following is </a:t>
            </a:r>
            <a:r>
              <a:rPr lang="en-US" sz="2000" u="sng" dirty="0" smtClean="0"/>
              <a:t>true</a:t>
            </a:r>
            <a:r>
              <a:rPr lang="en-US" sz="2000" dirty="0" smtClean="0"/>
              <a:t>? </a:t>
            </a:r>
            <a:endParaRPr lang="en-US" sz="2400" dirty="0" smtClean="0"/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Low pressure spray polyurethane foam chemical health and safety is the main focus of the training.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The training does </a:t>
            </a:r>
            <a:r>
              <a:rPr lang="en-US" sz="2000" u="sng" dirty="0" smtClean="0">
                <a:solidFill>
                  <a:schemeClr val="bg1">
                    <a:lumMod val="50000"/>
                  </a:schemeClr>
                </a:solidFill>
              </a:rPr>
              <a:t>not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 provide safety information for two-component high pressure SPF. 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Insulating foam sealant, also known as “foam in can” is intended for Do-It-Yourself (DIY) and professional use. 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All of the above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3: Q1 Debrief 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2000" dirty="0"/>
              <a:t>_____ is a possible way a worker can be exposed to a chemical.</a:t>
            </a:r>
          </a:p>
          <a:p>
            <a:pPr indent="0" fontAlgn="auto">
              <a:buFont typeface="Arial"/>
              <a:buNone/>
              <a:defRPr/>
            </a:pPr>
            <a:endParaRPr lang="en-US" sz="2000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Inhalation, or breathing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chemical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vapors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Skin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or eye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contact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Ingestion</a:t>
            </a:r>
            <a:endParaRPr lang="en-US" sz="2000" dirty="0">
              <a:solidFill>
                <a:schemeClr val="bg1">
                  <a:lumMod val="50000"/>
                </a:schemeClr>
              </a:solidFill>
              <a:cs typeface="Arial" pitchFamily="34" charset="0"/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  <a:cs typeface="Arial" pitchFamily="34" charset="0"/>
              </a:rPr>
              <a:t>All </a:t>
            </a:r>
            <a:r>
              <a:rPr lang="en-US" sz="2000" dirty="0">
                <a:solidFill>
                  <a:srgbClr val="00B050"/>
                </a:solidFill>
                <a:cs typeface="Arial" pitchFamily="34" charset="0"/>
              </a:rPr>
              <a:t>of the above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3: Q2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Wingdings" pitchFamily="2" charset="2"/>
              <a:buNone/>
              <a:defRPr/>
            </a:pPr>
            <a:r>
              <a:rPr lang="en-US" sz="2000" dirty="0" smtClean="0"/>
              <a:t>Which of the following is </a:t>
            </a:r>
            <a:r>
              <a:rPr lang="en-US" sz="2000" u="sng" dirty="0" smtClean="0"/>
              <a:t>true </a:t>
            </a:r>
            <a:r>
              <a:rPr lang="en-US" sz="2000" dirty="0" smtClean="0"/>
              <a:t>about chronic health effects?</a:t>
            </a:r>
            <a:endParaRPr lang="en-US" sz="2000" dirty="0"/>
          </a:p>
          <a:p>
            <a:pPr indent="0" fontAlgn="auto">
              <a:buFont typeface="Arial"/>
              <a:buNone/>
              <a:defRPr/>
            </a:pPr>
            <a:endParaRPr lang="en-US" sz="2000" dirty="0"/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Chronic effects are long-term </a:t>
            </a:r>
            <a:r>
              <a:rPr lang="en-US" sz="2000" i="1" dirty="0" smtClean="0"/>
              <a:t>(sometimes permanent) </a:t>
            </a:r>
            <a:r>
              <a:rPr lang="en-US" sz="2000" dirty="0" smtClean="0"/>
              <a:t>due to repeated exposure to certain chemicals.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cs typeface="Arial" pitchFamily="34" charset="0"/>
              </a:rPr>
              <a:t>Chronic effects usually go away over time.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cs typeface="Arial" pitchFamily="34" charset="0"/>
              </a:rPr>
              <a:t>Chronic effects can occur at chemical concentrations below which short-term effects are experienced.</a:t>
            </a:r>
            <a:endParaRPr lang="en-US" sz="2000" dirty="0">
              <a:cs typeface="Arial" pitchFamily="34" charset="0"/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cs typeface="Arial" pitchFamily="34" charset="0"/>
              </a:rPr>
              <a:t>A and C above.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3: Q2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Wingdings" pitchFamily="2" charset="2"/>
              <a:buNone/>
              <a:defRPr/>
            </a:pPr>
            <a:r>
              <a:rPr lang="en-US" sz="2000" dirty="0" smtClean="0"/>
              <a:t>Which of the following is </a:t>
            </a:r>
            <a:r>
              <a:rPr lang="en-US" sz="2000" u="sng" dirty="0" smtClean="0"/>
              <a:t>true </a:t>
            </a:r>
            <a:r>
              <a:rPr lang="en-US" sz="2000" dirty="0" smtClean="0"/>
              <a:t>about chronic health effects?</a:t>
            </a:r>
            <a:endParaRPr lang="en-US" sz="2000" dirty="0"/>
          </a:p>
          <a:p>
            <a:pPr indent="0" fontAlgn="auto">
              <a:buFont typeface="Arial"/>
              <a:buNone/>
              <a:defRPr/>
            </a:pPr>
            <a:endParaRPr lang="en-US" sz="2000" dirty="0"/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Chronic effects are long-term (sometimes permanent) due to repeated exposure to certain chemicals.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Chronic effects usually go away over time.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Chronic effects can occur at chemical concentrations below which short-term effects are experienced.</a:t>
            </a:r>
            <a:endParaRPr lang="en-US" sz="2000" dirty="0">
              <a:solidFill>
                <a:schemeClr val="bg1">
                  <a:lumMod val="50000"/>
                </a:schemeClr>
              </a:solidFill>
              <a:cs typeface="Arial" pitchFamily="34" charset="0"/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  <a:cs typeface="Arial" pitchFamily="34" charset="0"/>
              </a:rPr>
              <a:t>A and C above.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162800" cy="8277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3: Q3 Debrief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Wingdings" pitchFamily="2" charset="2"/>
              <a:buNone/>
              <a:defRPr/>
            </a:pPr>
            <a:r>
              <a:rPr lang="en-US" sz="2000" dirty="0" smtClean="0"/>
              <a:t>Occupational exposure limits are </a:t>
            </a:r>
            <a:r>
              <a:rPr lang="en-US" sz="2000" dirty="0" smtClean="0">
                <a:solidFill>
                  <a:srgbClr val="18317B"/>
                </a:solidFill>
              </a:rPr>
              <a:t>__________ set by government regulators and expert organizations to protect healthy workers from effects due to chemical exposure. </a:t>
            </a:r>
          </a:p>
          <a:p>
            <a:pPr indent="0" fontAlgn="auto">
              <a:buFont typeface="Wingdings" pitchFamily="2" charset="2"/>
              <a:buNone/>
              <a:defRPr/>
            </a:pPr>
            <a:endParaRPr lang="en-US" dirty="0">
              <a:solidFill>
                <a:srgbClr val="18317B"/>
              </a:solidFill>
            </a:endParaRP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acceptable odor levels</a:t>
            </a:r>
            <a:endParaRPr lang="en-US" sz="2000" dirty="0"/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air concentration levels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frequency and length of employee breaks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all of the above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162800" cy="9039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3: Q3 Debrief 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Wingdings" pitchFamily="2" charset="2"/>
              <a:buNone/>
              <a:defRPr/>
            </a:pPr>
            <a:r>
              <a:rPr lang="en-US" sz="2000" dirty="0" smtClean="0"/>
              <a:t>Occupational exposure limits are </a:t>
            </a:r>
            <a:r>
              <a:rPr lang="en-US" sz="2000" dirty="0" smtClean="0">
                <a:solidFill>
                  <a:srgbClr val="18317B"/>
                </a:solidFill>
              </a:rPr>
              <a:t>__________ set by government regulators and expert organizations to protect healthy workers from effects due to chemical exposure. </a:t>
            </a:r>
          </a:p>
          <a:p>
            <a:pPr indent="0" fontAlgn="auto">
              <a:buFont typeface="Wingdings" pitchFamily="2" charset="2"/>
              <a:buNone/>
              <a:defRPr/>
            </a:pPr>
            <a:endParaRPr lang="en-US" dirty="0">
              <a:solidFill>
                <a:srgbClr val="18317B"/>
              </a:solidFill>
            </a:endParaRP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acceptable odor levels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air concentration levels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frequency and length of employee breaks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all of the above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3: Q4 Debrief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indent="0" fontAlgn="auto">
              <a:buFont typeface="Wingdings" pitchFamily="2" charset="2"/>
              <a:buNone/>
              <a:defRPr/>
            </a:pPr>
            <a:r>
              <a:rPr lang="en-US" sz="2000" dirty="0" smtClean="0"/>
              <a:t>Which of the following is </a:t>
            </a:r>
            <a:r>
              <a:rPr lang="en-US" sz="2000" u="sng" dirty="0" smtClean="0"/>
              <a:t>not</a:t>
            </a:r>
            <a:r>
              <a:rPr lang="en-US" sz="2000" dirty="0" smtClean="0"/>
              <a:t> true about potential chemical exposure when applying two-component low pressure SPF?</a:t>
            </a:r>
            <a:endParaRPr lang="en-US" sz="2000" dirty="0">
              <a:solidFill>
                <a:srgbClr val="18317B"/>
              </a:solidFill>
            </a:endParaRP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Chronic effects are long-term, sometimes permanent, health effects due to repeated exposure to certain chemicals.</a:t>
            </a:r>
            <a:endParaRPr lang="en-US" sz="2000" dirty="0"/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Two-component low pressure kits can release enough chemicals into the air to pose a potential inhalation and/or skin exposure hazard. 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It is not necessary to wear personal protective equipment (PPE).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Personal protective equipment that is incorrectly selected or used could lead to chemical exposure.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3: Q4 Debrief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indent="0" fontAlgn="auto">
              <a:buFont typeface="Wingdings" pitchFamily="2" charset="2"/>
              <a:buNone/>
              <a:defRPr/>
            </a:pPr>
            <a:r>
              <a:rPr lang="en-US" sz="2000" dirty="0" smtClean="0"/>
              <a:t>Which of the following in </a:t>
            </a:r>
            <a:r>
              <a:rPr lang="en-US" sz="2000" u="sng" dirty="0" smtClean="0"/>
              <a:t>not</a:t>
            </a:r>
            <a:r>
              <a:rPr lang="en-US" sz="2000" dirty="0" smtClean="0"/>
              <a:t> true about potential chemical exposure when applying two-component low pressure SPF?</a:t>
            </a:r>
            <a:endParaRPr lang="en-US" sz="2000" dirty="0">
              <a:solidFill>
                <a:srgbClr val="18317B"/>
              </a:solidFill>
            </a:endParaRP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Chronic effects are long-term, sometimes permanent, health effects due to repeated exposure to certain chemicals.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Two-component low pressure kits can release enough chemicals into the air to pose a potential inhalation and/or skin exposure hazard. 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It is not necessary to wear personal protective equipment (PPE).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Personal protective equipment that is incorrectly selected or used could lead to chemical exposure. </a:t>
            </a:r>
            <a:endParaRPr lang="en-US" sz="2000" i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itle 1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800" dirty="0" smtClean="0"/>
              <a:t>Unit 4: Q1 Debrief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/>
              <a:t>Two-component low pressure SPF kits or systems contain _________ which mix together to make foam when sprayed. </a:t>
            </a:r>
            <a:endParaRPr lang="en-US" sz="2000" dirty="0"/>
          </a:p>
          <a:p>
            <a:pPr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endParaRPr lang="en-US" sz="2000" dirty="0" smtClean="0"/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/>
              <a:t>water and adhesives </a:t>
            </a: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/>
              <a:t>A-side and B-side chemicals</a:t>
            </a: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/>
              <a:t>alcohol and catalysts </a:t>
            </a: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/>
              <a:t>none of the above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itle 1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800" dirty="0" smtClean="0"/>
              <a:t>Unit 4: Q1 Debrief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/>
              <a:t>Two-component low pressure SPF kits or systems contain _________ which mix together to make foam when sprayed. </a:t>
            </a:r>
            <a:endParaRPr lang="en-US" sz="2000" dirty="0"/>
          </a:p>
          <a:p>
            <a:pPr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endParaRPr lang="en-US" sz="2000" dirty="0" smtClean="0"/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water and adhesives </a:t>
            </a: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A-side and B-side chemicals</a:t>
            </a: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alcohol and catalysts </a:t>
            </a: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none of the above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itle 1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800" dirty="0" smtClean="0"/>
              <a:t>Unit 4: Q2 Debrief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/>
              <a:t>The A-side (Iso) of SPF contains _____.</a:t>
            </a:r>
            <a:endParaRPr lang="en-US" sz="2000" dirty="0"/>
          </a:p>
          <a:p>
            <a:pPr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endParaRPr lang="en-US" sz="2000" dirty="0" smtClean="0"/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/>
              <a:t>ethanol </a:t>
            </a: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/>
              <a:t>polyurethane foam dust</a:t>
            </a: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/>
              <a:t>a chemical commonly referred to as “MDI”</a:t>
            </a: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/>
              <a:t>a polyol blend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itle 1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800" dirty="0" smtClean="0"/>
              <a:t>Unit 1: Q2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/>
              <a:t>Which of the following weatherization products is </a:t>
            </a:r>
            <a:r>
              <a:rPr lang="en-US" sz="2000" u="sng" dirty="0" smtClean="0"/>
              <a:t>not </a:t>
            </a:r>
            <a:r>
              <a:rPr lang="en-US" sz="2000" dirty="0" smtClean="0"/>
              <a:t>included in this health and </a:t>
            </a:r>
            <a:r>
              <a:rPr lang="en-US" sz="2000" dirty="0" smtClean="0">
                <a:solidFill>
                  <a:srgbClr val="093678"/>
                </a:solidFill>
              </a:rPr>
              <a:t>safety</a:t>
            </a:r>
            <a:r>
              <a:rPr lang="en-US" sz="2000" dirty="0" smtClean="0"/>
              <a:t> training? </a:t>
            </a:r>
            <a:endParaRPr lang="en-US" sz="2000" dirty="0"/>
          </a:p>
          <a:p>
            <a:pPr marL="514350" indent="-51435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endParaRPr lang="en-US" sz="2400" dirty="0" smtClean="0"/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93678"/>
                </a:solidFill>
              </a:rPr>
              <a:t>Insulating foam sealant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Two-component low pressure SPF kits</a:t>
            </a:r>
            <a:endParaRPr lang="en-US" sz="2000" dirty="0"/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Fiberglass batt insulation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Low pressure SPF refillable systems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itle 1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800" dirty="0" smtClean="0"/>
              <a:t>Unit 4: Q2 Debrief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/>
              <a:t>The A-side (Iso) of SPF contains _____.</a:t>
            </a:r>
            <a:endParaRPr lang="en-US" sz="2000" dirty="0"/>
          </a:p>
          <a:p>
            <a:pPr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endParaRPr lang="en-US" sz="2000" dirty="0" smtClean="0"/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ethanol </a:t>
            </a: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polyurethane foam dust</a:t>
            </a: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a chemical commonly referred to as “MDI”</a:t>
            </a: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a polyol blend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itle 1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800" dirty="0" smtClean="0"/>
              <a:t>Unit 4: Q3 Debrief</a:t>
            </a:r>
          </a:p>
        </p:txBody>
      </p:sp>
      <p:sp>
        <p:nvSpPr>
          <p:cNvPr id="4198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/>
              <a:t>Which of the following is </a:t>
            </a:r>
            <a:r>
              <a:rPr lang="en-US" sz="2000" u="sng" dirty="0" smtClean="0"/>
              <a:t>not</a:t>
            </a:r>
            <a:r>
              <a:rPr lang="en-US" sz="2000" dirty="0" smtClean="0"/>
              <a:t> included in the B-side of two-component low pressure SPF?</a:t>
            </a:r>
          </a:p>
          <a:p>
            <a:pPr marL="0" indent="0" fontAlgn="auto">
              <a:spcAft>
                <a:spcPts val="0"/>
              </a:spcAft>
              <a:buFont typeface="Arial"/>
              <a:buChar char="•"/>
              <a:defRPr/>
            </a:pPr>
            <a:endParaRPr lang="en-US" sz="2000" dirty="0"/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/>
              <a:t>flame retardant</a:t>
            </a: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/>
              <a:t>surfactant</a:t>
            </a: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/>
              <a:t>isocyanate</a:t>
            </a:r>
            <a:endParaRPr lang="en-US" sz="2000" dirty="0"/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/>
              <a:t>polyol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itle 1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800" dirty="0" smtClean="0"/>
              <a:t>Unit 4: Q3 Debrief </a:t>
            </a:r>
          </a:p>
        </p:txBody>
      </p:sp>
      <p:sp>
        <p:nvSpPr>
          <p:cNvPr id="4198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/>
              <a:t>Which of the following is </a:t>
            </a:r>
            <a:r>
              <a:rPr lang="en-US" sz="2000" u="sng" dirty="0" smtClean="0"/>
              <a:t>not</a:t>
            </a:r>
            <a:r>
              <a:rPr lang="en-US" sz="2000" dirty="0" smtClean="0"/>
              <a:t> included in the B-side of two-component low pressure SPF?</a:t>
            </a:r>
          </a:p>
          <a:p>
            <a:pPr marL="0" indent="0" fontAlgn="auto">
              <a:spcAft>
                <a:spcPts val="0"/>
              </a:spcAft>
              <a:buFont typeface="Arial"/>
              <a:buChar char="•"/>
              <a:defRPr/>
            </a:pPr>
            <a:endParaRPr lang="en-US" sz="2000" dirty="0"/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flame retardant</a:t>
            </a: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surfactant</a:t>
            </a: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isocyanate</a:t>
            </a:r>
            <a:endParaRPr lang="en-US" sz="2000" dirty="0">
              <a:solidFill>
                <a:srgbClr val="00B050"/>
              </a:solidFill>
            </a:endParaRP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polyol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162800" cy="1143000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Unit 5: Q1 Debrief</a:t>
            </a:r>
          </a:p>
        </p:txBody>
      </p:sp>
      <p:sp>
        <p:nvSpPr>
          <p:cNvPr id="3789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fontAlgn="auto">
              <a:spcAft>
                <a:spcPts val="0"/>
              </a:spcAft>
              <a:defRPr/>
            </a:pPr>
            <a:r>
              <a:rPr lang="en-US" sz="2000" dirty="0">
                <a:cs typeface="Arial" pitchFamily="34" charset="0"/>
              </a:rPr>
              <a:t>Which </a:t>
            </a:r>
            <a:r>
              <a:rPr lang="en-US" sz="2000" dirty="0" smtClean="0">
                <a:cs typeface="Arial" pitchFamily="34" charset="0"/>
              </a:rPr>
              <a:t>is a potential effect of A-side (Iso) exposure?</a:t>
            </a:r>
            <a:endParaRPr lang="en-US" sz="2000" dirty="0">
              <a:cs typeface="Arial" pitchFamily="34" charset="0"/>
            </a:endParaRPr>
          </a:p>
          <a:p>
            <a:pPr marL="0" fontAlgn="auto">
              <a:spcAft>
                <a:spcPts val="0"/>
              </a:spcAft>
              <a:defRPr/>
            </a:pPr>
            <a:endParaRPr lang="en-US" sz="2000" dirty="0">
              <a:cs typeface="Arial" pitchFamily="34" charset="0"/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93678"/>
                </a:solidFill>
                <a:cs typeface="Arial" pitchFamily="34" charset="0"/>
              </a:rPr>
              <a:t>irritation of the eyes</a:t>
            </a:r>
            <a:endParaRPr lang="en-US" sz="2000" dirty="0">
              <a:solidFill>
                <a:srgbClr val="093678"/>
              </a:solidFill>
              <a:cs typeface="Arial" pitchFamily="34" charset="0"/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93678"/>
                </a:solidFill>
                <a:cs typeface="Arial" pitchFamily="34" charset="0"/>
              </a:rPr>
              <a:t>skin irritation </a:t>
            </a:r>
            <a:endParaRPr lang="en-US" sz="2000" b="1" dirty="0">
              <a:solidFill>
                <a:srgbClr val="093678"/>
              </a:solidFill>
              <a:cs typeface="Arial" pitchFamily="34" charset="0"/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93678"/>
                </a:solidFill>
                <a:cs typeface="Arial" pitchFamily="34" charset="0"/>
              </a:rPr>
              <a:t>respiratory irritation</a:t>
            </a:r>
            <a:endParaRPr lang="en-US" sz="2000" dirty="0">
              <a:solidFill>
                <a:srgbClr val="093678"/>
              </a:solidFill>
              <a:cs typeface="Arial" pitchFamily="34" charset="0"/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>
                <a:solidFill>
                  <a:srgbClr val="093678"/>
                </a:solidFill>
                <a:cs typeface="Arial" pitchFamily="34" charset="0"/>
              </a:rPr>
              <a:t>all of the above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162800" cy="1143000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Unit 5: Q1 Debrief</a:t>
            </a:r>
          </a:p>
        </p:txBody>
      </p:sp>
      <p:sp>
        <p:nvSpPr>
          <p:cNvPr id="3789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fontAlgn="auto">
              <a:spcAft>
                <a:spcPts val="0"/>
              </a:spcAft>
              <a:defRPr/>
            </a:pPr>
            <a:r>
              <a:rPr lang="en-US" sz="2000" dirty="0">
                <a:cs typeface="Arial" pitchFamily="34" charset="0"/>
              </a:rPr>
              <a:t>Which </a:t>
            </a:r>
            <a:r>
              <a:rPr lang="en-US" sz="2000" dirty="0" smtClean="0">
                <a:cs typeface="Arial" pitchFamily="34" charset="0"/>
              </a:rPr>
              <a:t>is a potential effect of A-side (Iso) exposure?</a:t>
            </a:r>
            <a:endParaRPr lang="en-US" sz="2000" dirty="0">
              <a:cs typeface="Arial" pitchFamily="34" charset="0"/>
            </a:endParaRPr>
          </a:p>
          <a:p>
            <a:pPr marL="0" fontAlgn="auto">
              <a:spcAft>
                <a:spcPts val="0"/>
              </a:spcAft>
              <a:defRPr/>
            </a:pPr>
            <a:endParaRPr lang="en-US" sz="2000" dirty="0">
              <a:cs typeface="Arial" pitchFamily="34" charset="0"/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irritation of the eyes</a:t>
            </a:r>
            <a:endParaRPr lang="en-US" sz="2000" dirty="0">
              <a:solidFill>
                <a:schemeClr val="bg1">
                  <a:lumMod val="50000"/>
                </a:schemeClr>
              </a:solidFill>
              <a:cs typeface="Arial" pitchFamily="34" charset="0"/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skin irritation </a:t>
            </a:r>
            <a:endParaRPr lang="en-US" sz="2000" b="1" dirty="0">
              <a:solidFill>
                <a:schemeClr val="bg1">
                  <a:lumMod val="50000"/>
                </a:schemeClr>
              </a:solidFill>
              <a:cs typeface="Arial" pitchFamily="34" charset="0"/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respiratory irritation</a:t>
            </a:r>
            <a:endParaRPr lang="en-US" sz="2000" dirty="0">
              <a:solidFill>
                <a:schemeClr val="bg1">
                  <a:lumMod val="50000"/>
                </a:schemeClr>
              </a:solidFill>
              <a:cs typeface="Arial" pitchFamily="34" charset="0"/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>
                <a:solidFill>
                  <a:srgbClr val="00B050"/>
                </a:solidFill>
                <a:cs typeface="Arial" pitchFamily="34" charset="0"/>
              </a:rPr>
              <a:t>all of the above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162800" cy="1143000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Unit 5: Q2 Debrief</a:t>
            </a:r>
          </a:p>
        </p:txBody>
      </p:sp>
      <p:sp>
        <p:nvSpPr>
          <p:cNvPr id="3789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>
                <a:cs typeface="Arial" pitchFamily="34" charset="0"/>
              </a:rPr>
              <a:t>Which statement is </a:t>
            </a:r>
            <a:r>
              <a:rPr lang="en-US" sz="2000" u="sng" dirty="0" smtClean="0">
                <a:cs typeface="Arial" pitchFamily="34" charset="0"/>
              </a:rPr>
              <a:t>true</a:t>
            </a:r>
            <a:r>
              <a:rPr lang="en-US" sz="2000" dirty="0" smtClean="0">
                <a:cs typeface="Arial" pitchFamily="34" charset="0"/>
              </a:rPr>
              <a:t> about sensitization to the A-side (Iso)?</a:t>
            </a:r>
          </a:p>
          <a:p>
            <a:pPr marL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000" dirty="0">
              <a:cs typeface="Arial" pitchFamily="34" charset="0"/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cs typeface="Arial" pitchFamily="34" charset="0"/>
              </a:rPr>
              <a:t>It is the development of an unusual sensitivity to a substance resulting in an allergic response after future exposures.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cs typeface="Arial" pitchFamily="34" charset="0"/>
              </a:rPr>
              <a:t>Sensitization may occur following inhalation.</a:t>
            </a:r>
            <a:endParaRPr lang="en-US" sz="2000" b="1" dirty="0">
              <a:cs typeface="Arial" pitchFamily="34" charset="0"/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cs typeface="Arial" pitchFamily="34" charset="0"/>
              </a:rPr>
              <a:t>Sensitization may occur following skin contact.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cs typeface="Arial" pitchFamily="34" charset="0"/>
              </a:rPr>
              <a:t>All of the above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162800" cy="1143000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Unit 5: Q2 Debrief</a:t>
            </a:r>
          </a:p>
        </p:txBody>
      </p:sp>
      <p:sp>
        <p:nvSpPr>
          <p:cNvPr id="3789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fontAlgn="auto">
              <a:spcAft>
                <a:spcPts val="0"/>
              </a:spcAft>
              <a:defRPr/>
            </a:pPr>
            <a:r>
              <a:rPr lang="en-US" sz="2000" dirty="0">
                <a:cs typeface="Arial" pitchFamily="34" charset="0"/>
              </a:rPr>
              <a:t>Which statement is </a:t>
            </a:r>
            <a:r>
              <a:rPr lang="en-US" sz="2000" u="sng" dirty="0">
                <a:cs typeface="Arial" pitchFamily="34" charset="0"/>
              </a:rPr>
              <a:t>true</a:t>
            </a:r>
            <a:r>
              <a:rPr lang="en-US" sz="2000" dirty="0">
                <a:cs typeface="Arial" pitchFamily="34" charset="0"/>
              </a:rPr>
              <a:t> about sensitization to the A-side (Iso)?</a:t>
            </a:r>
          </a:p>
          <a:p>
            <a:pPr marL="0" fontAlgn="auto">
              <a:spcAft>
                <a:spcPts val="0"/>
              </a:spcAft>
              <a:defRPr/>
            </a:pPr>
            <a:endParaRPr lang="en-US" sz="2000" dirty="0">
              <a:cs typeface="Arial" pitchFamily="34" charset="0"/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It is the development of an unusual sensitivity to a substance resulting in an allergic response after future exposures.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Sensitization may occur following inhalation.</a:t>
            </a:r>
            <a:endParaRPr lang="en-US" sz="2000" b="1" dirty="0">
              <a:solidFill>
                <a:schemeClr val="bg1">
                  <a:lumMod val="50000"/>
                </a:schemeClr>
              </a:solidFill>
              <a:cs typeface="Arial" pitchFamily="34" charset="0"/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Sensitization may occur following skin contact.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>
                <a:solidFill>
                  <a:srgbClr val="00B050"/>
                </a:solidFill>
                <a:cs typeface="Arial" pitchFamily="34" charset="0"/>
              </a:rPr>
              <a:t>A</a:t>
            </a:r>
            <a:r>
              <a:rPr lang="en-US" sz="2000" dirty="0" smtClean="0">
                <a:solidFill>
                  <a:srgbClr val="00B050"/>
                </a:solidFill>
                <a:cs typeface="Arial" pitchFamily="34" charset="0"/>
              </a:rPr>
              <a:t>ll </a:t>
            </a:r>
            <a:r>
              <a:rPr lang="en-US" sz="2000" dirty="0">
                <a:solidFill>
                  <a:srgbClr val="00B050"/>
                </a:solidFill>
                <a:cs typeface="Arial" pitchFamily="34" charset="0"/>
              </a:rPr>
              <a:t>of the above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Unit 5: Q3 Debrief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defRPr/>
            </a:pPr>
            <a:r>
              <a:rPr lang="en-US" sz="2000" dirty="0" smtClean="0"/>
              <a:t>Respiratory sensitization can lead to asthma, which can be life-threatening.  Which of the following symptoms is </a:t>
            </a:r>
            <a:r>
              <a:rPr lang="en-US" sz="2000" u="sng" dirty="0" smtClean="0"/>
              <a:t>not</a:t>
            </a:r>
            <a:r>
              <a:rPr lang="en-US" sz="2000" dirty="0" smtClean="0"/>
              <a:t> a typical symptom of a respiratory sensitization reaction?</a:t>
            </a:r>
          </a:p>
          <a:p>
            <a:pPr marL="0" indent="0" fontAlgn="auto">
              <a:spcAft>
                <a:spcPts val="0"/>
              </a:spcAft>
              <a:defRPr/>
            </a:pPr>
            <a:endParaRPr lang="en-US" sz="2000" dirty="0"/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/>
              <a:t>blisters forming on the skin</a:t>
            </a: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/>
              <a:t>shortness of breath </a:t>
            </a:r>
            <a:endParaRPr lang="en-US" sz="2000" dirty="0"/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/>
              <a:t>c</a:t>
            </a:r>
            <a:r>
              <a:rPr lang="en-US" sz="2000" dirty="0" smtClean="0"/>
              <a:t>oughing</a:t>
            </a:r>
            <a:endParaRPr lang="en-US" sz="2000" dirty="0"/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/>
              <a:t>chest tightness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Unit 5: Q3 Debrief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defRPr/>
            </a:pPr>
            <a:r>
              <a:rPr lang="en-US" sz="2000" dirty="0"/>
              <a:t>Respiratory sensitization can lead to asthma, which can be life-threatening.  Which of the following symptoms </a:t>
            </a:r>
            <a:r>
              <a:rPr lang="en-US" sz="2000" dirty="0" smtClean="0"/>
              <a:t>is </a:t>
            </a:r>
            <a:r>
              <a:rPr lang="en-US" sz="2000" u="sng" dirty="0" smtClean="0"/>
              <a:t>not</a:t>
            </a:r>
            <a:r>
              <a:rPr lang="en-US" sz="2000" dirty="0" smtClean="0"/>
              <a:t> a typical symptom </a:t>
            </a:r>
            <a:r>
              <a:rPr lang="en-US" sz="2000" dirty="0"/>
              <a:t>of a respiratory sensitization reaction?</a:t>
            </a:r>
          </a:p>
          <a:p>
            <a:pPr marL="0" indent="0" fontAlgn="auto">
              <a:spcAft>
                <a:spcPts val="0"/>
              </a:spcAft>
              <a:defRPr/>
            </a:pPr>
            <a:endParaRPr lang="en-US" sz="2000" dirty="0"/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blisters forming on the skin</a:t>
            </a: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shortness of breath</a:t>
            </a: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c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oughing</a:t>
            </a: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chest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tightness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Unit 5: Q4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>
                <a:cs typeface="Arial" pitchFamily="34" charset="0"/>
              </a:rPr>
              <a:t>_______ is a possible cause of respiratory sensitization.</a:t>
            </a:r>
          </a:p>
          <a:p>
            <a:pPr marL="0" indent="0" fontAlgn="auto">
              <a:spcAft>
                <a:spcPts val="0"/>
              </a:spcAft>
              <a:defRPr/>
            </a:pPr>
            <a:endParaRPr lang="en-US" sz="2000" dirty="0">
              <a:cs typeface="Arial" pitchFamily="34" charset="0"/>
            </a:endParaRP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>
                <a:cs typeface="Arial" pitchFamily="34" charset="0"/>
              </a:rPr>
              <a:t>A single exposure to the A-side (Iso) over the exposure limit without appropriate protection</a:t>
            </a: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>
                <a:cs typeface="Arial" pitchFamily="34" charset="0"/>
              </a:rPr>
              <a:t>Repeated unprotected exposure exceeding the exposure limit for the A-side (Iso) without appropriate protection</a:t>
            </a: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>
                <a:cs typeface="Arial" pitchFamily="34" charset="0"/>
              </a:rPr>
              <a:t>Repeated unprotected skin contact with A-side chemicals</a:t>
            </a: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>
                <a:cs typeface="Arial" pitchFamily="34" charset="0"/>
              </a:rPr>
              <a:t>All of the above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itle 1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800" dirty="0" smtClean="0"/>
              <a:t>Unit 1: Q2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/>
              <a:t>Which of the following weatherization products is </a:t>
            </a:r>
            <a:r>
              <a:rPr lang="en-US" sz="2000" u="sng" dirty="0" smtClean="0"/>
              <a:t>not </a:t>
            </a:r>
            <a:r>
              <a:rPr lang="en-US" sz="2000" dirty="0" smtClean="0"/>
              <a:t>included in this health and </a:t>
            </a:r>
            <a:r>
              <a:rPr lang="en-US" sz="2000" dirty="0" smtClean="0">
                <a:solidFill>
                  <a:srgbClr val="093678"/>
                </a:solidFill>
              </a:rPr>
              <a:t>safety</a:t>
            </a:r>
            <a:r>
              <a:rPr lang="en-US" sz="2000" dirty="0" smtClean="0"/>
              <a:t> training? </a:t>
            </a:r>
            <a:endParaRPr lang="en-US" sz="2000" dirty="0"/>
          </a:p>
          <a:p>
            <a:pPr marL="514350" indent="-51435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endParaRPr lang="en-US" sz="2400" dirty="0" smtClean="0"/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Insulating foam sealant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Two-component low pressure SPF kits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Fiberglass batt insulation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Low pressure SPF refillable systems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Unit 5: Q4 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defRPr/>
            </a:pPr>
            <a:r>
              <a:rPr lang="en-US" sz="2000" dirty="0" smtClean="0">
                <a:cs typeface="Arial" pitchFamily="34" charset="0"/>
              </a:rPr>
              <a:t>_______ </a:t>
            </a:r>
            <a:r>
              <a:rPr lang="en-US" sz="2000" dirty="0">
                <a:cs typeface="Arial" pitchFamily="34" charset="0"/>
              </a:rPr>
              <a:t>is a possible cause of respiratory sensitization.</a:t>
            </a:r>
          </a:p>
          <a:p>
            <a:pPr marL="0" indent="0" fontAlgn="auto">
              <a:spcAft>
                <a:spcPts val="0"/>
              </a:spcAft>
              <a:defRPr/>
            </a:pPr>
            <a:endParaRPr lang="en-US" sz="2000" dirty="0">
              <a:cs typeface="Arial" pitchFamily="34" charset="0"/>
            </a:endParaRP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A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single exposure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to the A-side (Iso) over the exposure limit without appropriate protection</a:t>
            </a: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Repeated unprotected exposure exceeding the exposure limit for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the A-side (Iso) without 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appropriate protection</a:t>
            </a: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Repeated unprotected skin contact with A-side chemicals</a:t>
            </a: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  <a:cs typeface="Arial" pitchFamily="34" charset="0"/>
              </a:rPr>
              <a:t>All </a:t>
            </a:r>
            <a:r>
              <a:rPr lang="en-US" sz="2000" dirty="0">
                <a:solidFill>
                  <a:srgbClr val="00B050"/>
                </a:solidFill>
                <a:cs typeface="Arial" pitchFamily="34" charset="0"/>
              </a:rPr>
              <a:t>of the above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162800" cy="1143000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Unit 5: Q5 Debrief 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11878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fontAlgn="auto">
              <a:spcAft>
                <a:spcPts val="0"/>
              </a:spcAft>
              <a:defRPr/>
            </a:pPr>
            <a:r>
              <a:rPr lang="en-US" sz="2000" dirty="0" smtClean="0">
                <a:cs typeface="Arial" pitchFamily="34" charset="0"/>
              </a:rPr>
              <a:t>If diagnosed with sensitization to the A-side (Iso), contact your healthcare provider.  You may be ____________.</a:t>
            </a:r>
          </a:p>
          <a:p>
            <a:pPr marL="0" indent="0" fontAlgn="auto">
              <a:spcAft>
                <a:spcPts val="0"/>
              </a:spcAft>
              <a:defRPr/>
            </a:pPr>
            <a:endParaRPr lang="en-US" sz="2000" dirty="0">
              <a:cs typeface="Arial" pitchFamily="34" charset="0"/>
            </a:endParaRP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>
                <a:cs typeface="Arial" pitchFamily="34" charset="0"/>
              </a:rPr>
              <a:t>instructed not to work with isocyanates</a:t>
            </a:r>
            <a:endParaRPr lang="en-US" sz="2000" dirty="0">
              <a:cs typeface="Arial" pitchFamily="34" charset="0"/>
            </a:endParaRP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>
                <a:cs typeface="Arial" pitchFamily="34" charset="0"/>
              </a:rPr>
              <a:t>asked to stop lifting heavy spray foam equipment</a:t>
            </a:r>
            <a:endParaRPr lang="en-US" sz="2000" dirty="0">
              <a:cs typeface="Arial" pitchFamily="34" charset="0"/>
            </a:endParaRPr>
          </a:p>
          <a:p>
            <a:pPr marL="682625" indent="-682625" fontAlgn="auto">
              <a:spcAft>
                <a:spcPts val="0"/>
              </a:spcAft>
              <a:buAutoNum type="alphaUcPeriod" startAt="3"/>
              <a:defRPr/>
            </a:pPr>
            <a:r>
              <a:rPr lang="en-US" sz="2000" dirty="0" smtClean="0">
                <a:cs typeface="Arial" pitchFamily="34" charset="0"/>
              </a:rPr>
              <a:t>instructed to temporarily isolate yourself from others until the sensitization clears up</a:t>
            </a:r>
          </a:p>
          <a:p>
            <a:pPr marL="682625" indent="-682625" fontAlgn="auto">
              <a:spcAft>
                <a:spcPts val="0"/>
              </a:spcAft>
              <a:buAutoNum type="alphaUcPeriod" startAt="3"/>
              <a:defRPr/>
            </a:pPr>
            <a:r>
              <a:rPr lang="en-US" sz="2000" dirty="0" smtClean="0">
                <a:cs typeface="Arial" pitchFamily="34" charset="0"/>
              </a:rPr>
              <a:t>none of the above</a:t>
            </a:r>
            <a:endParaRPr lang="en-US" sz="2000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7162800" cy="1143000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Unit 5: Q5 Debrief 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11878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fontAlgn="auto">
              <a:spcAft>
                <a:spcPts val="0"/>
              </a:spcAft>
              <a:defRPr/>
            </a:pPr>
            <a:r>
              <a:rPr lang="en-US" sz="2000" dirty="0" smtClean="0">
                <a:cs typeface="Arial" pitchFamily="34" charset="0"/>
              </a:rPr>
              <a:t>If diagnosed with sensitization to the A-side (Iso), contact your healthcare provider.  You may be ____________.</a:t>
            </a:r>
          </a:p>
          <a:p>
            <a:pPr marL="0" indent="0" fontAlgn="auto">
              <a:spcAft>
                <a:spcPts val="0"/>
              </a:spcAft>
              <a:defRPr/>
            </a:pPr>
            <a:endParaRPr lang="en-US" sz="2000" dirty="0">
              <a:cs typeface="Arial" pitchFamily="34" charset="0"/>
            </a:endParaRP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  <a:cs typeface="Arial" pitchFamily="34" charset="0"/>
              </a:rPr>
              <a:t>instructed not to work with isocyanates</a:t>
            </a:r>
            <a:endParaRPr lang="en-US" sz="2000" dirty="0">
              <a:solidFill>
                <a:srgbClr val="00B050"/>
              </a:solidFill>
              <a:cs typeface="Arial" pitchFamily="34" charset="0"/>
            </a:endParaRPr>
          </a:p>
          <a:p>
            <a:pPr marL="682625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asked to stop lifting heavy spray foam equipment</a:t>
            </a:r>
            <a:endParaRPr lang="en-US" sz="2000" dirty="0">
              <a:solidFill>
                <a:schemeClr val="bg1">
                  <a:lumMod val="50000"/>
                </a:schemeClr>
              </a:solidFill>
              <a:cs typeface="Arial" pitchFamily="34" charset="0"/>
            </a:endParaRPr>
          </a:p>
          <a:p>
            <a:pPr marL="682625" indent="-682625" fontAlgn="auto">
              <a:spcAft>
                <a:spcPts val="0"/>
              </a:spcAft>
              <a:buAutoNum type="alphaUcPeriod" startAt="3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instructed to temporarily isolate yourself from others until the sensitization clears up</a:t>
            </a:r>
          </a:p>
          <a:p>
            <a:pPr marL="682625" indent="-682625" fontAlgn="auto">
              <a:spcAft>
                <a:spcPts val="0"/>
              </a:spcAft>
              <a:buAutoNum type="alphaUcPeriod" startAt="3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none of the above</a:t>
            </a:r>
            <a:endParaRPr lang="en-US" sz="2000" dirty="0">
              <a:solidFill>
                <a:schemeClr val="bg1">
                  <a:lumMod val="50000"/>
                </a:schemeClr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Unit 6: Q1 Debrief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/>
              <a:t>The B-side is a blend of chemicals with the main ingredient being polyols. Which of the following is </a:t>
            </a:r>
            <a:r>
              <a:rPr lang="en-US" sz="2000" u="sng" dirty="0" smtClean="0"/>
              <a:t>not</a:t>
            </a:r>
            <a:r>
              <a:rPr lang="en-US" sz="2000" dirty="0" smtClean="0"/>
              <a:t> a typical B-side additive?</a:t>
            </a: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000" dirty="0"/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catalyst</a:t>
            </a:r>
            <a:endParaRPr lang="en-US" sz="2000" dirty="0"/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fire retardant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acetone</a:t>
            </a:r>
            <a:endParaRPr lang="en-US" sz="2000" dirty="0"/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blowing agent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Unit 6: Q1 Debrief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/>
              <a:t>The B-side is a blend of chemicals with the main ingredient being polyols. Which of the following is </a:t>
            </a:r>
            <a:r>
              <a:rPr lang="en-US" sz="2000" u="sng" dirty="0" smtClean="0"/>
              <a:t>not</a:t>
            </a:r>
            <a:r>
              <a:rPr lang="en-US" sz="2000" dirty="0" smtClean="0"/>
              <a:t> a typical B-side additive?</a:t>
            </a: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000" dirty="0"/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catalyst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fire retardant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acetone</a:t>
            </a:r>
            <a:endParaRPr lang="en-US" sz="2000" dirty="0">
              <a:solidFill>
                <a:srgbClr val="00B050"/>
              </a:solidFill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blowing agent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7162800" cy="1143000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Unit 6: Q2 Debrief 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/>
              <a:t>Which of the following is </a:t>
            </a:r>
            <a:r>
              <a:rPr lang="en-US" sz="2000" u="sng" dirty="0" smtClean="0"/>
              <a:t>not</a:t>
            </a:r>
            <a:r>
              <a:rPr lang="en-US" sz="2000" dirty="0" smtClean="0"/>
              <a:t> a potential effect of eye exposure to some catalysts in the B-side? </a:t>
            </a: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000" dirty="0"/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reddening or burning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near-sightedness</a:t>
            </a:r>
            <a:endParaRPr lang="en-US" sz="2000" dirty="0"/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a blue haze or halovision</a:t>
            </a:r>
            <a:endParaRPr lang="en-US" sz="2000" dirty="0"/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tearing</a:t>
            </a:r>
            <a:endParaRPr lang="en-US" sz="2000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7162800" cy="1143000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Unit 6: Q2 Debrief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/>
              <a:t>Which of the following is </a:t>
            </a:r>
            <a:r>
              <a:rPr lang="en-US" sz="2000" u="sng" dirty="0" smtClean="0"/>
              <a:t>not</a:t>
            </a:r>
            <a:r>
              <a:rPr lang="en-US" sz="2000" dirty="0" smtClean="0"/>
              <a:t> a potential effect of eye exposure to some catalysts in the B-side? </a:t>
            </a: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000" dirty="0"/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reddening or burning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near-sightedness</a:t>
            </a:r>
            <a:endParaRPr lang="en-US" sz="2000" dirty="0">
              <a:solidFill>
                <a:srgbClr val="00B050"/>
              </a:solidFill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a blue haze or halovision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tearing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162800" cy="1143000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Unit 6: Q3 Debrief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/>
              <a:t>Which symptom is a potential effect of exposure to the B-side?</a:t>
            </a:r>
          </a:p>
          <a:p>
            <a:pPr marL="457200" indent="-45720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endParaRPr lang="en-US" sz="2000" dirty="0" smtClean="0"/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skin irritation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eye irritation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/>
              <a:t>r</a:t>
            </a:r>
            <a:r>
              <a:rPr lang="en-US" sz="2000" dirty="0" smtClean="0"/>
              <a:t>espiratory irritation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all of the above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162800" cy="1143000"/>
          </a:xfr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Unit 6: Q3 Debrief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/>
              <a:t>Which symptom is a potential effect of exposure to the B-side?</a:t>
            </a:r>
          </a:p>
          <a:p>
            <a:pPr marL="457200" indent="-457200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endParaRPr lang="en-US" sz="2000" dirty="0" smtClean="0"/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skin irritation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eye irritation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r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espiratory irritation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all of the above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162800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7: Q1 Debrief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Wingdings" pitchFamily="2" charset="2"/>
              <a:buNone/>
              <a:defRPr/>
            </a:pPr>
            <a:r>
              <a:rPr lang="en-US" sz="2000" dirty="0" smtClean="0"/>
              <a:t>Which of the following best describes engineering controls? </a:t>
            </a:r>
          </a:p>
          <a:p>
            <a:pPr indent="0" fontAlgn="auto">
              <a:buFont typeface="Wingdings" pitchFamily="2" charset="2"/>
              <a:buNone/>
              <a:defRPr/>
            </a:pPr>
            <a:endParaRPr lang="en-US" sz="2000" dirty="0"/>
          </a:p>
          <a:p>
            <a:pPr marL="682625" indent="-682625" fontAlgn="auto">
              <a:buAutoNum type="alphaUcPeriod"/>
              <a:defRPr/>
            </a:pPr>
            <a:r>
              <a:rPr lang="en-US" sz="2000" dirty="0" smtClean="0"/>
              <a:t>control switches on high-tech spray foam equipment</a:t>
            </a:r>
          </a:p>
          <a:p>
            <a:pPr marL="682625" indent="-682625" fontAlgn="auto">
              <a:buAutoNum type="alphaUcPeriod"/>
              <a:defRPr/>
            </a:pPr>
            <a:r>
              <a:rPr lang="en-US" sz="2000" dirty="0" smtClean="0"/>
              <a:t>changes in the design of the job, such as containment and ventilation, to reduce the potential for chemical exposure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recommended spraying techniques to maximize product performance</a:t>
            </a:r>
          </a:p>
          <a:p>
            <a:pPr marL="682625" indent="-682625" fontAlgn="auto">
              <a:defRPr/>
            </a:pPr>
            <a:r>
              <a:rPr lang="en-US" sz="2000" dirty="0" smtClean="0"/>
              <a:t>D. 	all of the above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itle 1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800" dirty="0" smtClean="0"/>
              <a:t>Unit 1: Q3 Debrief 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/>
              <a:t>When describing differences between two-component low pressure (LP) SPF and high pressure (HP) SPF, which of the following is </a:t>
            </a:r>
            <a:r>
              <a:rPr lang="en-US" sz="2000" u="sng" dirty="0" smtClean="0"/>
              <a:t>not</a:t>
            </a:r>
            <a:r>
              <a:rPr lang="en-US" sz="2000" dirty="0" smtClean="0"/>
              <a:t> true?</a:t>
            </a:r>
            <a:endParaRPr lang="en-US" sz="2400" dirty="0" smtClean="0"/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93678"/>
                </a:solidFill>
              </a:rPr>
              <a:t>LP SPF is applied in smaller volumes than HP SPF.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LP SPF products use large 55 gallon drums to store A-side and B-side chemicals.</a:t>
            </a:r>
            <a:endParaRPr lang="en-US" sz="2000" dirty="0"/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LP SPF is typically sprayed at room temperature, whereas HP SPF is heated to high temperatures (120-150</a:t>
            </a:r>
            <a:r>
              <a:rPr lang="en-US" sz="2000" dirty="0" smtClean="0">
                <a:solidFill>
                  <a:schemeClr val="tx2"/>
                </a:solidFill>
              </a:rPr>
              <a:t>°</a:t>
            </a:r>
            <a:r>
              <a:rPr lang="en-US" sz="2000" dirty="0" smtClean="0"/>
              <a:t>F) while being sprayed. 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LP SPF is pressurized at less than 250 psi, whereas HP SPF is typically pressurized at 1000-1300 psi.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162800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7: Q1 Debrief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Wingdings" pitchFamily="2" charset="2"/>
              <a:buNone/>
              <a:defRPr/>
            </a:pPr>
            <a:r>
              <a:rPr lang="en-US" sz="2000" dirty="0" smtClean="0"/>
              <a:t>Which of the following best describes engineering controls? </a:t>
            </a:r>
          </a:p>
          <a:p>
            <a:pPr indent="0" fontAlgn="auto">
              <a:buFont typeface="Wingdings" pitchFamily="2" charset="2"/>
              <a:buNone/>
              <a:defRPr/>
            </a:pPr>
            <a:endParaRPr lang="en-US" sz="2000" dirty="0"/>
          </a:p>
          <a:p>
            <a:pPr marL="682625" indent="-682625" fontAlgn="auto"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control switches on high-tech spray foam equipment</a:t>
            </a:r>
          </a:p>
          <a:p>
            <a:pPr marL="682625" indent="-682625" fontAlgn="auto"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changes in the design of the job, such as containment and ventilation, to reduce the potential for chemical exposure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recommended spraying techniques to maximize product performance</a:t>
            </a:r>
          </a:p>
          <a:p>
            <a:pPr marL="682625" indent="-682625" fontAlgn="auto"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D. 	all of the above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162800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7: Q2 Debrief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Wingdings" pitchFamily="2" charset="2"/>
              <a:buNone/>
              <a:defRPr/>
            </a:pPr>
            <a:r>
              <a:rPr lang="en-US" sz="2000" dirty="0" smtClean="0"/>
              <a:t>When is the best time to plan engineering controls?</a:t>
            </a:r>
          </a:p>
          <a:p>
            <a:pPr indent="0" fontAlgn="auto">
              <a:buFont typeface="Wingdings" pitchFamily="2" charset="2"/>
              <a:buNone/>
              <a:defRPr/>
            </a:pPr>
            <a:endParaRPr lang="en-US" sz="2000" dirty="0"/>
          </a:p>
          <a:p>
            <a:pPr marL="682625" indent="-682625" fontAlgn="auto">
              <a:buAutoNum type="alphaUcPeriod"/>
              <a:defRPr/>
            </a:pPr>
            <a:r>
              <a:rPr lang="en-US" sz="2000" dirty="0" smtClean="0"/>
              <a:t>soon after spraying your first low pressure kit so you are familiar with the job</a:t>
            </a:r>
          </a:p>
          <a:p>
            <a:pPr marL="682625" indent="-682625" fontAlgn="auto">
              <a:buAutoNum type="alphaUcPeriod"/>
              <a:defRPr/>
            </a:pPr>
            <a:r>
              <a:rPr lang="en-US" sz="2000" dirty="0" smtClean="0"/>
              <a:t>before beginning work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at the end of the first day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none of the above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162800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7: Q2 Debrief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Wingdings" pitchFamily="2" charset="2"/>
              <a:buNone/>
              <a:defRPr/>
            </a:pPr>
            <a:r>
              <a:rPr lang="en-US" sz="2000" dirty="0" smtClean="0"/>
              <a:t>When is the best time to plan engineering controls?</a:t>
            </a:r>
          </a:p>
          <a:p>
            <a:pPr indent="0" fontAlgn="auto">
              <a:buFont typeface="Wingdings" pitchFamily="2" charset="2"/>
              <a:buNone/>
              <a:defRPr/>
            </a:pPr>
            <a:endParaRPr lang="en-US" sz="2000" dirty="0"/>
          </a:p>
          <a:p>
            <a:pPr marL="682625" indent="-682625" fontAlgn="auto"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soon after spraying your first low pressure kit so you are familiar with the job</a:t>
            </a:r>
          </a:p>
          <a:p>
            <a:pPr marL="682625" indent="-682625" fontAlgn="auto"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before beginning work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at the end of the first day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None of the above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162800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7: Q3</a:t>
            </a:r>
          </a:p>
        </p:txBody>
      </p:sp>
      <p:sp>
        <p:nvSpPr>
          <p:cNvPr id="3584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Wingdings" pitchFamily="2" charset="2"/>
              <a:buNone/>
              <a:defRPr/>
            </a:pPr>
            <a:r>
              <a:rPr lang="en-US" sz="2000" dirty="0" smtClean="0"/>
              <a:t>When selecting engineering controls prior to SPF application, which of the following is </a:t>
            </a:r>
            <a:r>
              <a:rPr lang="en-US" sz="2000" u="sng" dirty="0" smtClean="0"/>
              <a:t>not </a:t>
            </a:r>
            <a:r>
              <a:rPr lang="en-US" sz="2000" dirty="0" smtClean="0"/>
              <a:t>a jobsite factor to consider?</a:t>
            </a:r>
          </a:p>
          <a:p>
            <a:pPr marL="403225" indent="-403225" fontAlgn="auto">
              <a:buFont typeface="Wingdings" pitchFamily="2" charset="2"/>
              <a:buAutoNum type="alphaUcPeriod"/>
              <a:defRPr/>
            </a:pPr>
            <a:endParaRPr lang="en-US" sz="2000" dirty="0" smtClean="0"/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indoor or outdoor work?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brand of drywall in the building? </a:t>
            </a:r>
            <a:endParaRPr lang="en-US" sz="2000" dirty="0"/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amount of natural ventilation available?</a:t>
            </a:r>
            <a:endParaRPr lang="en-US" sz="2000" dirty="0"/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occupied building vs. vacant building?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162800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7: Q3</a:t>
            </a:r>
          </a:p>
        </p:txBody>
      </p:sp>
      <p:sp>
        <p:nvSpPr>
          <p:cNvPr id="3584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Wingdings" pitchFamily="2" charset="2"/>
              <a:buNone/>
              <a:defRPr/>
            </a:pPr>
            <a:r>
              <a:rPr lang="en-US" sz="2000" dirty="0" smtClean="0"/>
              <a:t>When selecting engineering controls prior to SPF application, which of the following is </a:t>
            </a:r>
            <a:r>
              <a:rPr lang="en-US" sz="2000" u="sng" dirty="0" smtClean="0"/>
              <a:t>not </a:t>
            </a:r>
            <a:r>
              <a:rPr lang="en-US" sz="2000" dirty="0" smtClean="0"/>
              <a:t>a jobsite factor to consider?</a:t>
            </a:r>
          </a:p>
          <a:p>
            <a:pPr marL="403225" indent="-403225" fontAlgn="auto">
              <a:buFont typeface="Wingdings" pitchFamily="2" charset="2"/>
              <a:buAutoNum type="alphaUcPeriod"/>
              <a:defRPr/>
            </a:pPr>
            <a:endParaRPr lang="en-US" sz="2000" dirty="0" smtClean="0"/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indoor or outdoor work?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brand of drywall in the building? </a:t>
            </a:r>
            <a:endParaRPr lang="en-US" sz="2000" dirty="0">
              <a:solidFill>
                <a:srgbClr val="00B050"/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amount of natural ventilation available?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occupied building vs. vacant building?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7: Q4 Debrief</a:t>
            </a:r>
          </a:p>
        </p:txBody>
      </p:sp>
      <p:sp>
        <p:nvSpPr>
          <p:cNvPr id="3584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2000" dirty="0" smtClean="0"/>
              <a:t>Weatherization projects may take place in confined spaces, such as attics and crawl spaces. Which of the following is </a:t>
            </a:r>
            <a:r>
              <a:rPr lang="en-US" sz="2000" u="sng" dirty="0" smtClean="0"/>
              <a:t>not</a:t>
            </a:r>
            <a:r>
              <a:rPr lang="en-US" sz="2000" dirty="0" smtClean="0"/>
              <a:t> true?</a:t>
            </a:r>
            <a:endParaRPr lang="en-US" sz="2000" dirty="0"/>
          </a:p>
          <a:p>
            <a:pPr marL="403225" indent="-403225" fontAlgn="auto">
              <a:buFont typeface="Wingdings" pitchFamily="2" charset="2"/>
              <a:buAutoNum type="alphaUcPeriod"/>
              <a:defRPr/>
            </a:pPr>
            <a:endParaRPr lang="en-US" sz="2000" dirty="0"/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rgbClr val="093678"/>
                </a:solidFill>
              </a:rPr>
              <a:t>Use best efforts to ventilate confined spaces.</a:t>
            </a:r>
            <a:endParaRPr lang="en-US" sz="2000" dirty="0">
              <a:solidFill>
                <a:srgbClr val="093678"/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rgbClr val="093678"/>
                </a:solidFill>
              </a:rPr>
              <a:t>A respirator is unnecessary when spraying a two-component low pressure SPF kit in a confined space.</a:t>
            </a:r>
            <a:endParaRPr lang="en-US" sz="2000" dirty="0">
              <a:solidFill>
                <a:srgbClr val="093678"/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rgbClr val="093678"/>
                </a:solidFill>
              </a:rPr>
              <a:t>Fans can help improve ventilation and disperse vapors.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rgbClr val="093678"/>
                </a:solidFill>
              </a:rPr>
              <a:t>Consult the SPF product manufacturer to determine how long to ventilate the spray area after spraying has stopped. </a:t>
            </a:r>
            <a:endParaRPr lang="en-US" sz="2000" dirty="0">
              <a:solidFill>
                <a:srgbClr val="093678"/>
              </a:solidFill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7: Q4 Debrief</a:t>
            </a:r>
          </a:p>
        </p:txBody>
      </p:sp>
      <p:sp>
        <p:nvSpPr>
          <p:cNvPr id="3584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2000" dirty="0" smtClean="0"/>
              <a:t>Weatherization projects may take place in confined spaces, such as attics and crawl spaces. Which of the following is </a:t>
            </a:r>
            <a:r>
              <a:rPr lang="en-US" sz="2000" u="sng" dirty="0" smtClean="0"/>
              <a:t>not </a:t>
            </a:r>
            <a:r>
              <a:rPr lang="en-US" sz="2000" dirty="0" smtClean="0"/>
              <a:t>true?</a:t>
            </a:r>
            <a:endParaRPr lang="en-US" sz="2000" dirty="0"/>
          </a:p>
          <a:p>
            <a:pPr marL="403225" indent="-403225" fontAlgn="auto">
              <a:buFont typeface="Wingdings" pitchFamily="2" charset="2"/>
              <a:buAutoNum type="alphaUcPeriod"/>
              <a:defRPr/>
            </a:pPr>
            <a:endParaRPr lang="en-US" sz="2000" dirty="0"/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Use best efforts to ventilate confined spaces.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A respirator is not necessary when spraying a two-component low pressure SPF kit in a confined space.</a:t>
            </a:r>
            <a:endParaRPr lang="en-US" sz="2000" dirty="0">
              <a:solidFill>
                <a:srgbClr val="00B050"/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Fans can help improve ventilation and disperse vapors.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Consult the SPF product manufacturer to determine how long to ventilate the spray area after spraying has stopped. 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8: Q1 Debrief</a:t>
            </a:r>
          </a:p>
        </p:txBody>
      </p:sp>
      <p:sp>
        <p:nvSpPr>
          <p:cNvPr id="3686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2000" dirty="0" smtClean="0"/>
              <a:t>Which of the following is a topic to discuss when reviewing the safety plan with the homeowner or building manager and other workers? 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Who will be on the job site?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What safety measures will be taken?</a:t>
            </a:r>
            <a:endParaRPr lang="en-US" sz="2000" dirty="0"/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When does the product manufacturer recommend that  homeowners or occupants can re-enter after spraying is completed?</a:t>
            </a:r>
            <a:endParaRPr lang="en-US" sz="2000" dirty="0"/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All of the above</a:t>
            </a:r>
            <a:endParaRPr lang="en-US" sz="2000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8: Q1 Debrief</a:t>
            </a:r>
          </a:p>
        </p:txBody>
      </p:sp>
      <p:sp>
        <p:nvSpPr>
          <p:cNvPr id="3686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2000" dirty="0" smtClean="0"/>
              <a:t>Which of the following is a topic to discuss when reviewing the safety plan with the homeowner or building manager and other workers? </a:t>
            </a:r>
          </a:p>
          <a:p>
            <a:pPr indent="0" fontAlgn="auto">
              <a:buFont typeface="Arial"/>
              <a:buNone/>
              <a:defRPr/>
            </a:pPr>
            <a:endParaRPr lang="en-US" sz="2000" dirty="0"/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Who will be on the job site?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What safety measures will be taken?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When does the product manufacturer recommend that homeowners or occupants can re-enter after spraying is completed?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All of the above</a:t>
            </a:r>
            <a:endParaRPr lang="en-US" sz="2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8: Q2 Debrief</a:t>
            </a:r>
          </a:p>
        </p:txBody>
      </p:sp>
      <p:sp>
        <p:nvSpPr>
          <p:cNvPr id="3686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2000" dirty="0">
                <a:solidFill>
                  <a:schemeClr val="tx2"/>
                </a:solidFill>
              </a:rPr>
              <a:t>How long should you </a:t>
            </a:r>
            <a:r>
              <a:rPr lang="en-US" sz="2000" dirty="0" smtClean="0">
                <a:solidFill>
                  <a:schemeClr val="tx2"/>
                </a:solidFill>
              </a:rPr>
              <a:t>typically wait </a:t>
            </a:r>
            <a:r>
              <a:rPr lang="en-US" sz="2000" dirty="0">
                <a:solidFill>
                  <a:schemeClr val="tx2"/>
                </a:solidFill>
              </a:rPr>
              <a:t>before allowing </a:t>
            </a:r>
            <a:r>
              <a:rPr lang="en-US" sz="2000" dirty="0" smtClean="0">
                <a:solidFill>
                  <a:schemeClr val="tx2"/>
                </a:solidFill>
              </a:rPr>
              <a:t>an occupant </a:t>
            </a:r>
            <a:r>
              <a:rPr lang="en-US" sz="2000" dirty="0">
                <a:solidFill>
                  <a:schemeClr val="tx2"/>
                </a:solidFill>
              </a:rPr>
              <a:t>to </a:t>
            </a:r>
            <a:r>
              <a:rPr lang="en-US" sz="2000" dirty="0" smtClean="0">
                <a:solidFill>
                  <a:schemeClr val="tx2"/>
                </a:solidFill>
              </a:rPr>
              <a:t>re-enter following </a:t>
            </a:r>
            <a:r>
              <a:rPr lang="en-US" sz="2000" dirty="0">
                <a:solidFill>
                  <a:schemeClr val="tx2"/>
                </a:solidFill>
              </a:rPr>
              <a:t>an interior </a:t>
            </a:r>
            <a:r>
              <a:rPr lang="en-US" sz="2000" dirty="0" smtClean="0">
                <a:solidFill>
                  <a:schemeClr val="tx2"/>
                </a:solidFill>
              </a:rPr>
              <a:t>two-component low pressure </a:t>
            </a:r>
            <a:r>
              <a:rPr lang="en-US" sz="2000" dirty="0">
                <a:solidFill>
                  <a:schemeClr val="tx2"/>
                </a:solidFill>
              </a:rPr>
              <a:t>SPF application?</a:t>
            </a:r>
          </a:p>
          <a:p>
            <a:pPr indent="0" fontAlgn="auto">
              <a:buFont typeface="Arial"/>
              <a:buNone/>
              <a:defRPr/>
            </a:pPr>
            <a:endParaRPr lang="en-US" sz="2000" dirty="0">
              <a:solidFill>
                <a:schemeClr val="tx2"/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tx2"/>
                </a:solidFill>
              </a:rPr>
              <a:t>until all of the foam dust has settled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tx2"/>
                </a:solidFill>
              </a:rPr>
              <a:t>consult the manufacturer since re-entry time can vary </a:t>
            </a:r>
            <a:r>
              <a:rPr lang="en-US" sz="2000" i="1" dirty="0" smtClean="0">
                <a:solidFill>
                  <a:schemeClr val="tx2"/>
                </a:solidFill>
              </a:rPr>
              <a:t>(some manufacturers recommend a one hour re-entry time)</a:t>
            </a:r>
            <a:endParaRPr lang="en-US" sz="2000" dirty="0">
              <a:solidFill>
                <a:schemeClr val="tx2"/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tx2"/>
                </a:solidFill>
              </a:rPr>
              <a:t>one week</a:t>
            </a:r>
            <a:endParaRPr lang="en-US" sz="2000" dirty="0">
              <a:solidFill>
                <a:schemeClr val="tx2"/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tx2"/>
                </a:solidFill>
              </a:rPr>
              <a:t>48 hours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itle 1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800" dirty="0" smtClean="0"/>
              <a:t>Unit 1: Q3 Debrief 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229600" cy="4343400"/>
          </a:xfrm>
        </p:spPr>
        <p:txBody>
          <a:bodyPr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/>
              <a:t>When describing differences between two-component low pressure (LP) SPF and high pressure (HP) SPF, which of the following is </a:t>
            </a:r>
            <a:r>
              <a:rPr lang="en-US" sz="2000" u="sng" dirty="0" smtClean="0"/>
              <a:t>not </a:t>
            </a:r>
            <a:r>
              <a:rPr lang="en-US" sz="2000" dirty="0" smtClean="0"/>
              <a:t>true?</a:t>
            </a:r>
            <a:endParaRPr lang="en-US" sz="2400" dirty="0" smtClean="0"/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LP SPF is applied in smaller volumes than HP SPF.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LP SPF products use large 55 gallon drums to store A-side and B-side chemicals.</a:t>
            </a:r>
            <a:endParaRPr lang="en-US" sz="2000" dirty="0">
              <a:solidFill>
                <a:srgbClr val="00B050"/>
              </a:solidFill>
            </a:endParaRP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LP SPF is typically sprayed at room temperature, whereas HP SPF is heated to high temperatures (120-150°F) while being sprayed.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LP SPF is pressurized at less than 250 psi, whereas HP SPF is typically pressurized at 1000-1300 psi.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8: Q2 Debrief</a:t>
            </a:r>
          </a:p>
        </p:txBody>
      </p:sp>
      <p:sp>
        <p:nvSpPr>
          <p:cNvPr id="3686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2000" dirty="0">
                <a:solidFill>
                  <a:schemeClr val="tx2"/>
                </a:solidFill>
              </a:rPr>
              <a:t>How long should you </a:t>
            </a:r>
            <a:r>
              <a:rPr lang="en-US" sz="2000" dirty="0" smtClean="0">
                <a:solidFill>
                  <a:schemeClr val="tx2"/>
                </a:solidFill>
              </a:rPr>
              <a:t>typically wait </a:t>
            </a:r>
            <a:r>
              <a:rPr lang="en-US" sz="2000" dirty="0">
                <a:solidFill>
                  <a:schemeClr val="tx2"/>
                </a:solidFill>
              </a:rPr>
              <a:t>before allowing </a:t>
            </a:r>
            <a:r>
              <a:rPr lang="en-US" sz="2000" dirty="0" smtClean="0">
                <a:solidFill>
                  <a:schemeClr val="tx2"/>
                </a:solidFill>
              </a:rPr>
              <a:t>an occupant </a:t>
            </a:r>
            <a:r>
              <a:rPr lang="en-US" sz="2000" dirty="0">
                <a:solidFill>
                  <a:schemeClr val="tx2"/>
                </a:solidFill>
              </a:rPr>
              <a:t>to </a:t>
            </a:r>
            <a:r>
              <a:rPr lang="en-US" sz="2000" dirty="0" smtClean="0">
                <a:solidFill>
                  <a:schemeClr val="tx2"/>
                </a:solidFill>
              </a:rPr>
              <a:t>re-enter following </a:t>
            </a:r>
            <a:r>
              <a:rPr lang="en-US" sz="2000" dirty="0">
                <a:solidFill>
                  <a:schemeClr val="tx2"/>
                </a:solidFill>
              </a:rPr>
              <a:t>an interior </a:t>
            </a:r>
            <a:r>
              <a:rPr lang="en-US" sz="2000" dirty="0" smtClean="0">
                <a:solidFill>
                  <a:schemeClr val="tx2"/>
                </a:solidFill>
              </a:rPr>
              <a:t>two-component low pressure </a:t>
            </a:r>
            <a:r>
              <a:rPr lang="en-US" sz="2000" dirty="0">
                <a:solidFill>
                  <a:schemeClr val="tx2"/>
                </a:solidFill>
              </a:rPr>
              <a:t>SPF application?</a:t>
            </a:r>
          </a:p>
          <a:p>
            <a:pPr indent="0" fontAlgn="auto">
              <a:buFont typeface="Arial"/>
              <a:buNone/>
              <a:defRPr/>
            </a:pPr>
            <a:endParaRPr lang="en-US" sz="2000" dirty="0">
              <a:solidFill>
                <a:schemeClr val="tx2"/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until all of the foam dust has settled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consult the manufacturer since re-entry time can vary </a:t>
            </a:r>
            <a:r>
              <a:rPr lang="en-US" sz="2000" i="1" dirty="0" smtClean="0">
                <a:solidFill>
                  <a:srgbClr val="00B050"/>
                </a:solidFill>
              </a:rPr>
              <a:t>(some manufacturers recommend a one hour re-entry time)</a:t>
            </a:r>
            <a:endParaRPr lang="en-US" sz="2000" dirty="0">
              <a:solidFill>
                <a:srgbClr val="00B050"/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one week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48 hours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8: Q3 Debrief</a:t>
            </a:r>
          </a:p>
        </p:txBody>
      </p:sp>
      <p:sp>
        <p:nvSpPr>
          <p:cNvPr id="3686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2000" dirty="0" smtClean="0">
                <a:solidFill>
                  <a:schemeClr val="tx2"/>
                </a:solidFill>
              </a:rPr>
              <a:t>_____________ is an example of how to prepare the spray area before applying of two-component low pressure SPF. </a:t>
            </a:r>
            <a:endParaRPr lang="en-US" sz="2000" dirty="0">
              <a:solidFill>
                <a:schemeClr val="tx2"/>
              </a:solidFill>
            </a:endParaRPr>
          </a:p>
          <a:p>
            <a:pPr indent="0" fontAlgn="auto">
              <a:buFont typeface="Arial"/>
              <a:buNone/>
              <a:defRPr/>
            </a:pPr>
            <a:endParaRPr lang="en-US" sz="2000" dirty="0">
              <a:solidFill>
                <a:schemeClr val="tx2"/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tx2"/>
                </a:solidFill>
              </a:rPr>
              <a:t>Applying engineering controls, such as containment and ventilation</a:t>
            </a:r>
            <a:endParaRPr lang="en-US" sz="2000" dirty="0">
              <a:solidFill>
                <a:schemeClr val="tx2"/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tx2"/>
                </a:solidFill>
              </a:rPr>
              <a:t>Shutting off ignition sources </a:t>
            </a:r>
            <a:endParaRPr lang="en-US" sz="2000" dirty="0">
              <a:solidFill>
                <a:schemeClr val="tx2"/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tx2"/>
                </a:solidFill>
              </a:rPr>
              <a:t>Protecting surfaces from potential overspray</a:t>
            </a:r>
            <a:endParaRPr lang="en-US" sz="2000" dirty="0">
              <a:solidFill>
                <a:schemeClr val="tx2"/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tx2"/>
                </a:solidFill>
              </a:rPr>
              <a:t>All of the above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162800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8: Q3 Debrief</a:t>
            </a:r>
          </a:p>
        </p:txBody>
      </p:sp>
      <p:sp>
        <p:nvSpPr>
          <p:cNvPr id="3686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2000" dirty="0" smtClean="0">
                <a:solidFill>
                  <a:schemeClr val="tx2"/>
                </a:solidFill>
              </a:rPr>
              <a:t>_____________ is an example of how to prepare the spray area before applying of two-component low pressure SPF. </a:t>
            </a:r>
            <a:endParaRPr lang="en-US" sz="2000" dirty="0">
              <a:solidFill>
                <a:schemeClr val="tx2"/>
              </a:solidFill>
            </a:endParaRPr>
          </a:p>
          <a:p>
            <a:pPr indent="0" fontAlgn="auto">
              <a:buFont typeface="Arial"/>
              <a:buNone/>
              <a:defRPr/>
            </a:pPr>
            <a:endParaRPr lang="en-US" sz="2000" dirty="0">
              <a:solidFill>
                <a:schemeClr val="tx2"/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Applying engineering controls, such as containment and ventilation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Shutting off ignition sources 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Protecting surfaces from potential overspray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All of the above</a:t>
            </a:r>
            <a:endParaRPr lang="en-US" sz="2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8: Q4</a:t>
            </a:r>
          </a:p>
        </p:txBody>
      </p:sp>
      <p:sp>
        <p:nvSpPr>
          <p:cNvPr id="3686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2000" dirty="0" smtClean="0">
                <a:solidFill>
                  <a:schemeClr val="tx2"/>
                </a:solidFill>
              </a:rPr>
              <a:t>It is </a:t>
            </a:r>
            <a:r>
              <a:rPr lang="en-US" sz="2000" u="sng" dirty="0" smtClean="0">
                <a:solidFill>
                  <a:schemeClr val="tx2"/>
                </a:solidFill>
              </a:rPr>
              <a:t>not</a:t>
            </a:r>
            <a:r>
              <a:rPr lang="en-US" sz="2000" dirty="0" smtClean="0">
                <a:solidFill>
                  <a:schemeClr val="tx2"/>
                </a:solidFill>
              </a:rPr>
              <a:t> important to know the location of ____________ when applying two-component low pressure SPF at a jobsite. </a:t>
            </a:r>
          </a:p>
          <a:p>
            <a:pPr indent="0" fontAlgn="auto">
              <a:buFont typeface="Arial"/>
              <a:buNone/>
              <a:defRPr/>
            </a:pPr>
            <a:endParaRPr lang="en-US" sz="2000" dirty="0">
              <a:solidFill>
                <a:schemeClr val="tx2"/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tx2"/>
                </a:solidFill>
              </a:rPr>
              <a:t>Safety Data Sheets for all chemicals on the job</a:t>
            </a:r>
            <a:endParaRPr lang="en-US" sz="2000" dirty="0">
              <a:solidFill>
                <a:schemeClr val="tx2"/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tx2"/>
                </a:solidFill>
              </a:rPr>
              <a:t>a first aid kit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tx2"/>
                </a:solidFill>
              </a:rPr>
              <a:t>a discount high pressure SPF product supplier in the area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tx2"/>
                </a:solidFill>
              </a:rPr>
              <a:t>a fire extinguisher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8: Q4</a:t>
            </a:r>
          </a:p>
        </p:txBody>
      </p:sp>
      <p:sp>
        <p:nvSpPr>
          <p:cNvPr id="3686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2000" dirty="0" smtClean="0">
                <a:solidFill>
                  <a:schemeClr val="tx2"/>
                </a:solidFill>
              </a:rPr>
              <a:t>It is </a:t>
            </a:r>
            <a:r>
              <a:rPr lang="en-US" sz="2000" u="sng" dirty="0" smtClean="0">
                <a:solidFill>
                  <a:schemeClr val="tx2"/>
                </a:solidFill>
              </a:rPr>
              <a:t>not</a:t>
            </a:r>
            <a:r>
              <a:rPr lang="en-US" sz="2000" dirty="0" smtClean="0">
                <a:solidFill>
                  <a:schemeClr val="tx2"/>
                </a:solidFill>
              </a:rPr>
              <a:t> important to know the location of ____________ when applying two-component low pressure SPF at a jobsite. </a:t>
            </a:r>
            <a:endParaRPr lang="en-US" sz="2000" dirty="0">
              <a:solidFill>
                <a:schemeClr val="tx2"/>
              </a:solidFill>
            </a:endParaRPr>
          </a:p>
          <a:p>
            <a:pPr indent="0" fontAlgn="auto">
              <a:buFont typeface="Arial"/>
              <a:buNone/>
              <a:defRPr/>
            </a:pPr>
            <a:endParaRPr lang="en-US" sz="2000" dirty="0">
              <a:solidFill>
                <a:schemeClr val="tx2"/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Safety Data Sheets for all chemicals on the job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a first aid kit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a discount high pressure SPF product supplier in the area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a fire extinguisher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9: Q1</a:t>
            </a:r>
          </a:p>
        </p:txBody>
      </p:sp>
      <p:sp>
        <p:nvSpPr>
          <p:cNvPr id="3686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2000" dirty="0" smtClean="0">
                <a:solidFill>
                  <a:srgbClr val="093678"/>
                </a:solidFill>
              </a:rPr>
              <a:t>Refer to _____ for information on appropriate Personal Protective Equipment (PPE) for the chemicals with which you will be working. </a:t>
            </a:r>
            <a:endParaRPr lang="en-US" sz="2000" dirty="0">
              <a:solidFill>
                <a:srgbClr val="093678"/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rgbClr val="093678"/>
                </a:solidFill>
              </a:rPr>
              <a:t>your coworker</a:t>
            </a:r>
            <a:endParaRPr lang="en-US" sz="2000" dirty="0">
              <a:solidFill>
                <a:srgbClr val="093678"/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rgbClr val="093678"/>
                </a:solidFill>
              </a:rPr>
              <a:t>the Safety Data Sheet (SDS)</a:t>
            </a:r>
            <a:endParaRPr lang="en-US" sz="2000" dirty="0">
              <a:solidFill>
                <a:srgbClr val="093678"/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rgbClr val="093678"/>
                </a:solidFill>
              </a:rPr>
              <a:t>your customer</a:t>
            </a:r>
            <a:endParaRPr lang="en-US" sz="2000" dirty="0">
              <a:solidFill>
                <a:srgbClr val="093678"/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rgbClr val="093678"/>
                </a:solidFill>
              </a:rPr>
              <a:t>none of the above</a:t>
            </a:r>
            <a:endParaRPr lang="en-US" sz="2000" dirty="0">
              <a:solidFill>
                <a:srgbClr val="093678"/>
              </a:solidFill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9: Q1</a:t>
            </a:r>
          </a:p>
        </p:txBody>
      </p:sp>
      <p:sp>
        <p:nvSpPr>
          <p:cNvPr id="3686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2000" dirty="0" smtClean="0">
                <a:solidFill>
                  <a:srgbClr val="093678"/>
                </a:solidFill>
              </a:rPr>
              <a:t>Refer to _____ for information on appropriate Personal Protective Equipment (PPE) for the chemicals with which you will be working. </a:t>
            </a:r>
            <a:endParaRPr lang="en-US" sz="2000" dirty="0">
              <a:solidFill>
                <a:srgbClr val="093678"/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your coworker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the Safety Data Sheet (SDS)</a:t>
            </a:r>
            <a:endParaRPr lang="en-US" sz="2000" dirty="0">
              <a:solidFill>
                <a:srgbClr val="00B050"/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your customer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None of the above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9: Q2 Debrief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 fontAlgn="auto">
              <a:spcAft>
                <a:spcPts val="0"/>
              </a:spcAft>
              <a:buFontTx/>
              <a:buNone/>
              <a:defRPr/>
            </a:pPr>
            <a:r>
              <a:rPr lang="en-US" sz="2000" b="1" dirty="0" smtClean="0"/>
              <a:t>Typical PPE worn during two-component low pressure SPF application includes _____.</a:t>
            </a:r>
            <a:endParaRPr lang="en-US" sz="2000" b="1" dirty="0"/>
          </a:p>
          <a:p>
            <a:pPr marL="457200" lvl="1" indent="-457200" fontAlgn="auto">
              <a:spcAft>
                <a:spcPts val="0"/>
              </a:spcAft>
              <a:buFontTx/>
              <a:buAutoNum type="alphaUcPeriod"/>
              <a:defRPr/>
            </a:pPr>
            <a:endParaRPr lang="en-US" sz="2000" b="1" dirty="0" smtClean="0"/>
          </a:p>
          <a:p>
            <a:pPr marL="682625" lvl="1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b="1" dirty="0" smtClean="0"/>
              <a:t>protective clothing and gloves</a:t>
            </a:r>
          </a:p>
          <a:p>
            <a:pPr marL="682625" lvl="1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b="1" dirty="0" smtClean="0"/>
              <a:t>protective clothing, gloves and hearing protection</a:t>
            </a:r>
            <a:endParaRPr lang="en-US" sz="2000" b="1" dirty="0"/>
          </a:p>
          <a:p>
            <a:pPr marL="682625" lvl="1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b="1" dirty="0" smtClean="0"/>
              <a:t>hearing protection and respiratory protection</a:t>
            </a:r>
          </a:p>
          <a:p>
            <a:pPr marL="682625" lvl="1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b="1" dirty="0" smtClean="0"/>
              <a:t>protective clothing, gloves, eye protection, and respiratory protection</a:t>
            </a:r>
          </a:p>
          <a:p>
            <a:pPr marL="682625" lvl="1" indent="-682625" fontAlgn="auto">
              <a:spcAft>
                <a:spcPts val="0"/>
              </a:spcAft>
              <a:buFontTx/>
              <a:buAutoNum type="alphaUcPeriod"/>
              <a:defRPr/>
            </a:pPr>
            <a:endParaRPr lang="en-US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9: Q2 Debrief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 fontAlgn="auto">
              <a:spcAft>
                <a:spcPts val="0"/>
              </a:spcAft>
              <a:buFontTx/>
              <a:buNone/>
              <a:defRPr/>
            </a:pPr>
            <a:r>
              <a:rPr lang="en-US" sz="2000" b="1" dirty="0" smtClean="0"/>
              <a:t>Typical PPE worn during two-component low pressure SPF application includes _____.</a:t>
            </a:r>
            <a:endParaRPr lang="en-US" sz="2000" b="1" dirty="0"/>
          </a:p>
          <a:p>
            <a:pPr marL="457200" lvl="1" indent="-457200" fontAlgn="auto">
              <a:spcAft>
                <a:spcPts val="0"/>
              </a:spcAft>
              <a:buFontTx/>
              <a:buAutoNum type="alphaUcPeriod"/>
              <a:defRPr/>
            </a:pPr>
            <a:endParaRPr lang="en-US" sz="2000" b="1" dirty="0" smtClean="0"/>
          </a:p>
          <a:p>
            <a:pPr marL="682625" lvl="1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</a:rPr>
              <a:t>protective clothing and gloves</a:t>
            </a:r>
          </a:p>
          <a:p>
            <a:pPr marL="682625" lvl="1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</a:rPr>
              <a:t>protective clothing, gloves and hearing protection</a:t>
            </a:r>
            <a:endParaRPr lang="en-US" sz="2000" b="1" dirty="0">
              <a:solidFill>
                <a:schemeClr val="bg1">
                  <a:lumMod val="50000"/>
                </a:schemeClr>
              </a:solidFill>
            </a:endParaRPr>
          </a:p>
          <a:p>
            <a:pPr marL="682625" lvl="1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</a:rPr>
              <a:t>hearing protection and respiratory protection</a:t>
            </a:r>
          </a:p>
          <a:p>
            <a:pPr marL="682625" lvl="1" indent="-682625" fontAlgn="auto">
              <a:spcAft>
                <a:spcPts val="0"/>
              </a:spcAft>
              <a:buFontTx/>
              <a:buAutoNum type="alphaUcPeriod"/>
              <a:defRPr/>
            </a:pPr>
            <a:r>
              <a:rPr lang="en-US" sz="2000" b="1" dirty="0" smtClean="0">
                <a:solidFill>
                  <a:srgbClr val="00B050"/>
                </a:solidFill>
              </a:rPr>
              <a:t>protective clothing, gloves, eye protection, and respiratory protection</a:t>
            </a:r>
          </a:p>
          <a:p>
            <a:pPr marL="682625" lvl="1" indent="-682625" fontAlgn="auto">
              <a:spcAft>
                <a:spcPts val="0"/>
              </a:spcAft>
              <a:buFontTx/>
              <a:buAutoNum type="alphaUcPeriod"/>
              <a:defRPr/>
            </a:pPr>
            <a:endParaRPr lang="en-US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9: Q3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defRPr/>
            </a:pPr>
            <a:r>
              <a:rPr lang="en-US" sz="2000" dirty="0" smtClean="0"/>
              <a:t>Applicators typically wear hooded disposable coveralls when applying SPF. If clothing comes in contact with liquid SPF chemicals (A-side and/or B-side), it is best to __________.</a:t>
            </a:r>
          </a:p>
          <a:p>
            <a:pPr indent="0" fontAlgn="auto">
              <a:buFont typeface="Wingdings" pitchFamily="2" charset="2"/>
              <a:buNone/>
              <a:defRPr/>
            </a:pPr>
            <a:endParaRPr lang="en-US" sz="2000" dirty="0"/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dispose of the clothing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air it out to dry </a:t>
            </a:r>
            <a:endParaRPr lang="en-US" sz="2000" dirty="0"/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wait a week before wearing it again</a:t>
            </a:r>
            <a:endParaRPr lang="en-US" sz="2000" dirty="0"/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use a spot cleaner on the contaminated areas</a:t>
            </a:r>
            <a:endParaRPr lang="en-U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itle 1"/>
          <p:cNvSpPr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800" dirty="0" smtClean="0"/>
              <a:t>Unit 1: Q4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/>
              <a:t>____________ are intended for Do-It-Yourself weatherization projects and are widely available at home improvement centers? </a:t>
            </a:r>
            <a:endParaRPr lang="en-US" sz="2000" dirty="0"/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400" dirty="0" smtClean="0"/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High pressure SPF systems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Two-component low pressure SPF kits/refillable systems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93678"/>
                </a:solidFill>
              </a:rPr>
              <a:t>Insulating foam sealants or “foam in a can”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Both B and C.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9: Q3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defRPr/>
            </a:pPr>
            <a:r>
              <a:rPr lang="en-US" sz="2000" dirty="0" smtClean="0"/>
              <a:t>Applicators typically wear hooded disposable coveralls when applying SPF. If clothing comes in contact with liquid SPF chemicals (A-side and/or B-side), it is best to __________.</a:t>
            </a:r>
          </a:p>
          <a:p>
            <a:pPr indent="0" fontAlgn="auto">
              <a:buFont typeface="Wingdings" pitchFamily="2" charset="2"/>
              <a:buNone/>
              <a:defRPr/>
            </a:pPr>
            <a:endParaRPr lang="en-US" sz="2000" dirty="0"/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dispose of the clothing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air it out to dry 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wait a week before wearing it again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use a spot cleaner on the contaminated areas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162800" cy="8277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9: Q4 Debrief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0" fontAlgn="auto">
              <a:buFont typeface="Wingdings" pitchFamily="2" charset="2"/>
              <a:buNone/>
              <a:defRPr/>
            </a:pPr>
            <a:r>
              <a:rPr lang="en-US" sz="2000" dirty="0" smtClean="0"/>
              <a:t>The following statements regarding respirator use when applying two-component low pressure SPF are true, </a:t>
            </a:r>
            <a:r>
              <a:rPr lang="en-US" sz="2000" u="sng" dirty="0" smtClean="0"/>
              <a:t>except</a:t>
            </a:r>
            <a:r>
              <a:rPr lang="en-US" sz="2000" dirty="0" smtClean="0"/>
              <a:t>: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Manufacturers recommend that you wear an appropriate air-purifying respirator (APR) </a:t>
            </a:r>
            <a:r>
              <a:rPr lang="en-US" sz="2000" u="sng" dirty="0" smtClean="0"/>
              <a:t>anytime </a:t>
            </a:r>
            <a:r>
              <a:rPr lang="en-US" sz="2000" dirty="0" smtClean="0"/>
              <a:t>you are spraying two-component low pressure SPF. 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Gloves and protective clothing are not needed when wearing an air-purifying respirator (APR).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Types of respirators commonly used for two-component low pressure application include half-face APRs, full-face APRs and powered air-purifying respirators (PAPRs).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OSHA established a Respiratory Protection Standard to regulate the use of respirators in the workplace. </a:t>
            </a:r>
            <a:endParaRPr lang="en-US" sz="2000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162800" cy="8277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9: Q4 Debrief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0" fontAlgn="auto">
              <a:buFont typeface="Wingdings" pitchFamily="2" charset="2"/>
              <a:buNone/>
              <a:defRPr/>
            </a:pPr>
            <a:r>
              <a:rPr lang="en-US" sz="2000" dirty="0" smtClean="0"/>
              <a:t>The following statements regarding respirator use when applying two-component low pressure SPF are true, </a:t>
            </a:r>
            <a:r>
              <a:rPr lang="en-US" sz="2000" u="sng" dirty="0" smtClean="0"/>
              <a:t>except</a:t>
            </a:r>
            <a:r>
              <a:rPr lang="en-US" sz="2000" dirty="0" smtClean="0"/>
              <a:t>: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Manufacturers recommend that you wear an appropriate air-purifying respirator (APR) </a:t>
            </a:r>
            <a:r>
              <a:rPr lang="en-US" sz="2000" u="sng" dirty="0" smtClean="0">
                <a:solidFill>
                  <a:schemeClr val="bg1">
                    <a:lumMod val="50000"/>
                  </a:schemeClr>
                </a:solidFill>
              </a:rPr>
              <a:t>anytime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you are spraying two-component low pressure SPF. 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Gloves and protective clothing are not needed when wearing an air-purifying respirator (APR).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Types of respirators commonly used for two-component low pressure application include half-face APRs, full-face APRs and powered air-purifying respirators (PAPRs).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OSHA established a Respiratory Protection Standard to regulate the use of respirators in the workplace. 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162800" cy="7515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9: Q5 Debrief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Wingdings" pitchFamily="2" charset="2"/>
              <a:buNone/>
              <a:defRPr/>
            </a:pPr>
            <a:r>
              <a:rPr lang="en-US" sz="2000" dirty="0" smtClean="0"/>
              <a:t>Air-purifying respirator </a:t>
            </a:r>
            <a:r>
              <a:rPr lang="en-US" sz="2000" dirty="0"/>
              <a:t>(</a:t>
            </a:r>
            <a:r>
              <a:rPr lang="en-US" sz="2000" dirty="0" smtClean="0"/>
              <a:t>APR) and powered air-purifying respirator (PAPR) cartridges are changed out _____ to prevent chemical breakthrough.</a:t>
            </a:r>
            <a:endParaRPr lang="en-US" sz="2000" dirty="0"/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when they develop an unpleasant odor</a:t>
            </a:r>
          </a:p>
          <a:p>
            <a:pPr marL="682625" indent="-682625" fontAlgn="auto">
              <a:buAutoNum type="alphaUcPeriod" startAt="2"/>
              <a:defRPr/>
            </a:pPr>
            <a:r>
              <a:rPr lang="en-US" sz="2000" dirty="0" smtClean="0"/>
              <a:t>annually</a:t>
            </a:r>
          </a:p>
          <a:p>
            <a:pPr marL="682625" indent="-682625" fontAlgn="auto">
              <a:buFont typeface="Arial" charset="0"/>
              <a:buAutoNum type="alphaUcPeriod" startAt="2"/>
              <a:defRPr/>
            </a:pPr>
            <a:r>
              <a:rPr lang="en-US" sz="2000" dirty="0" smtClean="0"/>
              <a:t>according to the employer’s cartridge change out schedule</a:t>
            </a:r>
            <a:endParaRPr lang="en-US" sz="2000" dirty="0"/>
          </a:p>
          <a:p>
            <a:pPr marL="682625" indent="-682625" fontAlgn="auto">
              <a:buFont typeface="Arial" charset="0"/>
              <a:buAutoNum type="alphaUcPeriod" startAt="2"/>
              <a:defRPr/>
            </a:pPr>
            <a:r>
              <a:rPr lang="en-US" sz="2000" dirty="0" smtClean="0"/>
              <a:t>once a month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162800" cy="7515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9: Q5 Debrief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Wingdings" pitchFamily="2" charset="2"/>
              <a:buNone/>
              <a:defRPr/>
            </a:pPr>
            <a:r>
              <a:rPr lang="en-US" sz="2000" dirty="0" smtClean="0"/>
              <a:t>Air-purifying respirator </a:t>
            </a:r>
            <a:r>
              <a:rPr lang="en-US" sz="2000" dirty="0"/>
              <a:t>(</a:t>
            </a:r>
            <a:r>
              <a:rPr lang="en-US" sz="2000" dirty="0" smtClean="0"/>
              <a:t>APR) and powered air-purifying respirator (PAPR) cartridges are changed out _____ to prevent chemical breakthrough.</a:t>
            </a:r>
            <a:endParaRPr lang="en-US" sz="2000" dirty="0"/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when they develop an unpleasant odor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annually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according to the employer’s cartridge change out schedule</a:t>
            </a:r>
            <a:endParaRPr lang="en-US" sz="2000" dirty="0"/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once a month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162800" cy="6753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9: Q6 Debrief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1" dirty="0"/>
              <a:t>When wearing a tight-fitting respirator, a respirator user conducts a user seal check </a:t>
            </a:r>
            <a:r>
              <a:rPr lang="en-US" sz="2000" b="1" dirty="0" smtClean="0"/>
              <a:t>_________.</a:t>
            </a:r>
            <a:endParaRPr lang="en-US" sz="2000" b="1" dirty="0"/>
          </a:p>
          <a:p>
            <a:pPr marL="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b="1" dirty="0" smtClean="0"/>
          </a:p>
          <a:p>
            <a:pPr marL="457200" lvl="1" indent="-457200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AutoNum type="alphaUcPeriod"/>
              <a:defRPr/>
            </a:pPr>
            <a:r>
              <a:rPr lang="en-US" sz="2000" b="1" dirty="0" smtClean="0"/>
              <a:t>each time the respirator is worn</a:t>
            </a:r>
          </a:p>
          <a:p>
            <a:pPr marL="457200" lvl="1" indent="-457200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AutoNum type="alphaUcPeriod"/>
              <a:defRPr/>
            </a:pPr>
            <a:r>
              <a:rPr lang="en-US" sz="2000" b="1" dirty="0" smtClean="0"/>
              <a:t>weekly</a:t>
            </a:r>
            <a:endParaRPr lang="en-US" sz="2000" b="1" dirty="0"/>
          </a:p>
          <a:p>
            <a:pPr marL="457200" lvl="1" indent="-457200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AutoNum type="alphaUcPeriod"/>
              <a:defRPr/>
            </a:pPr>
            <a:r>
              <a:rPr lang="en-US" sz="2000" b="1" dirty="0" smtClean="0"/>
              <a:t>annually</a:t>
            </a:r>
            <a:endParaRPr lang="en-US" sz="2000" b="1" dirty="0"/>
          </a:p>
          <a:p>
            <a:pPr marL="457200" lvl="1" indent="-457200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AutoNum type="alphaUcPeriod"/>
              <a:defRPr/>
            </a:pPr>
            <a:r>
              <a:rPr lang="en-US" sz="2000" b="1" dirty="0" smtClean="0"/>
              <a:t>only if multiple users share the respirator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162800" cy="6753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9: Q6 Debrief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1" dirty="0"/>
              <a:t>When wearing a tight-fitting respirator, a respirator user conducts a user seal check </a:t>
            </a:r>
            <a:r>
              <a:rPr lang="en-US" sz="2000" b="1" dirty="0" smtClean="0"/>
              <a:t>_________.</a:t>
            </a:r>
            <a:endParaRPr lang="en-US" sz="2000" b="1" dirty="0"/>
          </a:p>
          <a:p>
            <a:pPr marL="0" lvl="1" indent="0" fontAlgn="auto">
              <a:spcAft>
                <a:spcPts val="0"/>
              </a:spcAft>
              <a:buFontTx/>
              <a:buNone/>
              <a:defRPr/>
            </a:pPr>
            <a:endParaRPr lang="en-US" sz="2000" b="1" dirty="0" smtClean="0"/>
          </a:p>
          <a:p>
            <a:pPr marL="682625" lvl="1" indent="-682625" fontAlgn="auto">
              <a:lnSpc>
                <a:spcPct val="150000"/>
              </a:lnSpc>
              <a:spcAft>
                <a:spcPts val="0"/>
              </a:spcAft>
              <a:buFontTx/>
              <a:buAutoNum type="alphaUcPeriod"/>
              <a:defRPr/>
            </a:pPr>
            <a:r>
              <a:rPr lang="en-US" sz="2000" b="1" dirty="0">
                <a:solidFill>
                  <a:srgbClr val="00B050"/>
                </a:solidFill>
              </a:rPr>
              <a:t>e</a:t>
            </a:r>
            <a:r>
              <a:rPr lang="en-US" sz="2000" b="1" dirty="0" smtClean="0">
                <a:solidFill>
                  <a:srgbClr val="00B050"/>
                </a:solidFill>
              </a:rPr>
              <a:t>ach time the respirator is worn</a:t>
            </a:r>
          </a:p>
          <a:p>
            <a:pPr marL="682625" lvl="1" indent="-682625" fontAlgn="auto">
              <a:lnSpc>
                <a:spcPct val="150000"/>
              </a:lnSpc>
              <a:spcAft>
                <a:spcPts val="0"/>
              </a:spcAft>
              <a:buFontTx/>
              <a:buAutoNum type="alphaUcPeriod"/>
              <a:defRPr/>
            </a:pP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</a:rPr>
              <a:t>weekly</a:t>
            </a:r>
            <a:endParaRPr lang="en-US" sz="2000" b="1" dirty="0">
              <a:solidFill>
                <a:schemeClr val="bg1">
                  <a:lumMod val="50000"/>
                </a:schemeClr>
              </a:solidFill>
            </a:endParaRPr>
          </a:p>
          <a:p>
            <a:pPr marL="682625" lvl="1" indent="-682625" fontAlgn="auto">
              <a:lnSpc>
                <a:spcPct val="150000"/>
              </a:lnSpc>
              <a:spcAft>
                <a:spcPts val="0"/>
              </a:spcAft>
              <a:buFontTx/>
              <a:buAutoNum type="alphaUcPeriod"/>
              <a:defRPr/>
            </a:pP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</a:rPr>
              <a:t>annually</a:t>
            </a:r>
            <a:endParaRPr lang="en-US" sz="2000" b="1" dirty="0">
              <a:solidFill>
                <a:schemeClr val="bg1">
                  <a:lumMod val="50000"/>
                </a:schemeClr>
              </a:solidFill>
            </a:endParaRPr>
          </a:p>
          <a:p>
            <a:pPr marL="682625" lvl="1" indent="-682625" fontAlgn="auto">
              <a:lnSpc>
                <a:spcPct val="150000"/>
              </a:lnSpc>
              <a:spcAft>
                <a:spcPts val="0"/>
              </a:spcAft>
              <a:buFontTx/>
              <a:buAutoNum type="alphaUcPeriod"/>
              <a:defRPr/>
            </a:pP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</a:rPr>
              <a:t>only if multiple users share the respirator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10: Q1 Debrief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2000" dirty="0" smtClean="0"/>
              <a:t>For specific first aid instructions for the chemical with which you will be working, ________.</a:t>
            </a:r>
          </a:p>
          <a:p>
            <a:pPr indent="0" fontAlgn="auto">
              <a:buFont typeface="Arial"/>
              <a:buNone/>
              <a:defRPr/>
            </a:pPr>
            <a:endParaRPr lang="en-US" sz="2000" dirty="0" smtClean="0"/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refer to the Safety Data Sheet (SDS)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ask your co-worker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do a computer search on the topic of first aid for chemical exposure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none of the above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10: Q1 Debrief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2000" dirty="0" smtClean="0"/>
              <a:t>For specific first aid instructions for the chemical with which you will be working, ________.</a:t>
            </a:r>
          </a:p>
          <a:p>
            <a:pPr indent="0" fontAlgn="auto">
              <a:buFont typeface="Arial"/>
              <a:buNone/>
              <a:defRPr/>
            </a:pPr>
            <a:endParaRPr lang="en-US" sz="2000" dirty="0" smtClean="0"/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refer to the Safety Data Sheet (SDS)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ask your co-worker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do a computer search on the topic of first aid for chemical exposure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none of the above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162800" cy="7515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11: Q1 Debrief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3400"/>
          </a:xfrm>
        </p:spPr>
        <p:txBody>
          <a:bodyPr>
            <a:normAutofit/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2000" dirty="0" smtClean="0"/>
              <a:t>Which of the following is </a:t>
            </a:r>
            <a:r>
              <a:rPr lang="en-US" sz="2000" u="sng" dirty="0" smtClean="0"/>
              <a:t>not</a:t>
            </a:r>
            <a:r>
              <a:rPr lang="en-US" sz="2000" dirty="0" smtClean="0"/>
              <a:t> true about thermal decomposition that can potentially occur when SPF is overheated?</a:t>
            </a:r>
          </a:p>
          <a:p>
            <a:pPr indent="0" fontAlgn="auto">
              <a:buFont typeface="Arial"/>
              <a:buNone/>
              <a:defRPr/>
            </a:pPr>
            <a:endParaRPr lang="en-US" sz="2000" dirty="0"/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Heat given off during curing can result in possible scorching, smoldering and fire. 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Low pressure spray polyurethane foam will not burn. 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Smoke and vapors may be produced. </a:t>
            </a:r>
            <a:endParaRPr lang="en-US" sz="2000" dirty="0"/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SPF is formulated with flame retardants to meet building codes.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itle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71628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800" dirty="0" smtClean="0"/>
              <a:t>Unit 1: Q4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457200" y="1676401"/>
            <a:ext cx="8382000" cy="4343400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/>
              <a:t>____________ are intended for Do-It-Yourselfers (DIYers) and are widely available at home improvement centers? </a:t>
            </a:r>
            <a:endParaRPr lang="en-US" sz="2000" dirty="0"/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400" dirty="0" smtClean="0"/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Two-component high pressure SPF systems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Two-component low pressure SPF kits/refillable systems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Insulating foam sealants or “foam in a can”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Both B and C.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162800" cy="7515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11: Q1 Debrief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2000" dirty="0" smtClean="0"/>
              <a:t>Which of the following is </a:t>
            </a:r>
            <a:r>
              <a:rPr lang="en-US" sz="2000" u="sng" dirty="0" smtClean="0"/>
              <a:t>not</a:t>
            </a:r>
            <a:r>
              <a:rPr lang="en-US" sz="2000" dirty="0" smtClean="0"/>
              <a:t> true about thermal decomposition that can potentially occur when SPF is overheated?</a:t>
            </a:r>
          </a:p>
          <a:p>
            <a:pPr indent="0" fontAlgn="auto">
              <a:buFont typeface="Arial"/>
              <a:buNone/>
              <a:defRPr/>
            </a:pPr>
            <a:endParaRPr lang="en-US" sz="2000" dirty="0"/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Heat given off during curing can result in possible scorching, smoldering and fire. 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Low pressure spray polyurethane foam will not burn. 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Smoke and vapors may be produced. 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SPF is formulated with flame retardants to meet building codes.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162800" cy="7515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11: Q2 Debrief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2000" dirty="0" smtClean="0"/>
              <a:t>Which of the following is </a:t>
            </a:r>
            <a:r>
              <a:rPr lang="en-US" sz="2000" u="sng" dirty="0" smtClean="0"/>
              <a:t>true</a:t>
            </a:r>
            <a:r>
              <a:rPr lang="en-US" sz="2000" dirty="0" smtClean="0"/>
              <a:t> regarding techniques to help prevent thermal decomposition of SPF?</a:t>
            </a:r>
          </a:p>
          <a:p>
            <a:pPr indent="0" fontAlgn="auto">
              <a:buFont typeface="Arial"/>
              <a:buNone/>
              <a:defRPr/>
            </a:pPr>
            <a:endParaRPr lang="en-US" sz="2000" dirty="0"/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Keep the foam cool by turning up the fans.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Follow manufacturer’s recommendation on lift thickness and time between lift/pass.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Apply the foam in as thick a lift as possible.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None of the above</a:t>
            </a:r>
            <a:endParaRPr lang="en-US" sz="2000" dirty="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162800" cy="7515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11: Q2 Debrief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2000" dirty="0" smtClean="0"/>
              <a:t>Which of the following is </a:t>
            </a:r>
            <a:r>
              <a:rPr lang="en-US" sz="2000" u="sng" dirty="0" smtClean="0"/>
              <a:t>true</a:t>
            </a:r>
            <a:r>
              <a:rPr lang="en-US" sz="2000" dirty="0" smtClean="0"/>
              <a:t> regarding techniques to help prevent thermal decomposition of SPF?</a:t>
            </a:r>
          </a:p>
          <a:p>
            <a:pPr indent="0" fontAlgn="auto">
              <a:buFont typeface="Arial"/>
              <a:buNone/>
              <a:defRPr/>
            </a:pPr>
            <a:endParaRPr lang="en-US" sz="2000" dirty="0"/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Keep the foam cool by turning up the fans.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Follow manufacturer’s recommendation on lift thickness and time between lift/pass.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Apply the foam in as thick a lift as possible.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None of the above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162800" cy="8277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12: Q1 Debrief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2000" dirty="0" smtClean="0"/>
              <a:t>If a spill does occur, which of the following is an appropriate action to take?</a:t>
            </a:r>
          </a:p>
          <a:p>
            <a:pPr indent="0" fontAlgn="auto">
              <a:buFont typeface="Arial"/>
              <a:buNone/>
              <a:defRPr/>
            </a:pPr>
            <a:endParaRPr lang="en-US" sz="2000" dirty="0"/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Identify the spilled material.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Refer to the manufacturer’s instructions and Safety Data Sheet (SDS) for guidance on clean up.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With your employer’s permission, consider cleaning up the spill if it is a manageable quantity and you have appropriate training.</a:t>
            </a:r>
            <a:endParaRPr lang="en-US" sz="2000" dirty="0"/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All of the above</a:t>
            </a:r>
            <a:endParaRPr lang="en-US" sz="2000" dirty="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162800" cy="8277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12: Q1 Debrief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2000" dirty="0" smtClean="0"/>
              <a:t>If a spill does occur, which of the following is an appropriate action to take?</a:t>
            </a:r>
          </a:p>
          <a:p>
            <a:pPr indent="0" fontAlgn="auto">
              <a:buFont typeface="Arial"/>
              <a:buNone/>
              <a:defRPr/>
            </a:pPr>
            <a:endParaRPr lang="en-US" sz="2000" dirty="0"/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Identify the spilled material.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Refer to the manufacturer’s instructions and Safety Data Sheet (SDS) for guidance on clean up.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With your employer’s permission, consider cleaning up the spill</a:t>
            </a:r>
            <a:r>
              <a:rPr lang="en-US" sz="2000" i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if it is a manageable quantity and you have appropriate training.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All of the above.</a:t>
            </a:r>
            <a:endParaRPr lang="en-US" sz="2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7162800" cy="5991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12: Q2 Debrief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2000" dirty="0" smtClean="0"/>
              <a:t>PPE typically worn when cleaning up a chemical spill includes all of the following </a:t>
            </a:r>
            <a:r>
              <a:rPr lang="en-US" sz="2000" u="sng" dirty="0" smtClean="0"/>
              <a:t>except:</a:t>
            </a:r>
          </a:p>
          <a:p>
            <a:pPr indent="0" fontAlgn="auto">
              <a:buFont typeface="Arial"/>
              <a:buNone/>
              <a:defRPr/>
            </a:pPr>
            <a:endParaRPr lang="en-US" sz="2000" dirty="0" smtClean="0"/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chemical-resistant gloves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hearing protection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eye </a:t>
            </a:r>
            <a:r>
              <a:rPr lang="en-US" sz="2000" dirty="0"/>
              <a:t>protection 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protective clothing</a:t>
            </a:r>
            <a:endParaRPr lang="en-US" sz="2000" dirty="0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12: Q2 Debrief 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2000" dirty="0"/>
              <a:t>PPE typically worn when cleaning up a chemical spill includes all of the following </a:t>
            </a:r>
            <a:r>
              <a:rPr lang="en-US" sz="2000" u="sng" dirty="0" smtClean="0"/>
              <a:t>except</a:t>
            </a:r>
            <a:r>
              <a:rPr lang="en-US" sz="2000" dirty="0" smtClean="0"/>
              <a:t>:</a:t>
            </a:r>
            <a:endParaRPr lang="en-US" sz="2000" dirty="0"/>
          </a:p>
          <a:p>
            <a:pPr indent="0" fontAlgn="auto">
              <a:buFont typeface="Arial"/>
              <a:buNone/>
              <a:defRPr/>
            </a:pPr>
            <a:endParaRPr lang="en-US" sz="2000" dirty="0"/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chemical-resistant gloves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hearing protection</a:t>
            </a:r>
            <a:endParaRPr lang="en-US" sz="2000" dirty="0">
              <a:solidFill>
                <a:srgbClr val="00B050"/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eye protection 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protective clothing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162800" cy="7515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13: Q1 Debrief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indent="0">
              <a:spcAft>
                <a:spcPct val="0"/>
              </a:spcAft>
            </a:pPr>
            <a:r>
              <a:rPr lang="en-US" sz="2000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The following is </a:t>
            </a:r>
            <a:r>
              <a:rPr lang="en-US" sz="2000" u="sng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true </a:t>
            </a:r>
            <a:r>
              <a:rPr lang="en-US" sz="2000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regarding low pressure SPF canister/cylinder storage </a:t>
            </a:r>
            <a:r>
              <a:rPr lang="en-US" sz="2000" u="sng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except:</a:t>
            </a:r>
            <a:r>
              <a:rPr lang="en-US" sz="2000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  </a:t>
            </a:r>
          </a:p>
          <a:p>
            <a:pPr marL="457200" indent="-457200">
              <a:spcAft>
                <a:spcPct val="0"/>
              </a:spcAft>
              <a:buAutoNum type="alphaUcPeriod"/>
            </a:pPr>
            <a:r>
              <a:rPr lang="en-US" sz="2000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Store at temperatures consistent with manufacturer’s instructions.</a:t>
            </a:r>
          </a:p>
          <a:p>
            <a:pPr marL="457200" indent="-457200">
              <a:spcAft>
                <a:spcPct val="0"/>
              </a:spcAft>
              <a:buAutoNum type="alphaUcPeriod"/>
            </a:pPr>
            <a:r>
              <a:rPr lang="en-US" sz="2000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Store insulating foam sealant cans or low pressure SPF kits in an upright position.</a:t>
            </a:r>
          </a:p>
          <a:p>
            <a:pPr marL="457200" indent="-457200">
              <a:spcAft>
                <a:spcPct val="0"/>
              </a:spcAft>
              <a:buAutoNum type="alphaUcPeriod"/>
            </a:pPr>
            <a:r>
              <a:rPr lang="en-US" sz="2000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Avoid puncturing the can or cylinder.</a:t>
            </a:r>
          </a:p>
          <a:p>
            <a:pPr marL="457200" indent="-457200">
              <a:spcAft>
                <a:spcPct val="0"/>
              </a:spcAft>
              <a:buAutoNum type="alphaUcPeriod"/>
            </a:pPr>
            <a:r>
              <a:rPr lang="en-US" sz="2000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The cans/cylinders are non-pressurized so there is no risk of explosion. </a:t>
            </a:r>
          </a:p>
          <a:p>
            <a:pPr marL="457200" indent="-457200">
              <a:spcAft>
                <a:spcPct val="0"/>
              </a:spcAft>
              <a:buAutoNum type="alphaUcPeriod"/>
            </a:pPr>
            <a:endParaRPr lang="en-US" sz="2000" dirty="0" smtClean="0">
              <a:latin typeface="Trebuchet MS" pitchFamily="34" charset="0"/>
              <a:ea typeface="Trebuchet MS" pitchFamily="34" charset="0"/>
              <a:cs typeface="Trebuchet MS" pitchFamily="34" charset="0"/>
            </a:endParaRP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162800" cy="7515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13: Q1 Debrief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indent="0">
              <a:spcAft>
                <a:spcPct val="0"/>
              </a:spcAft>
            </a:pPr>
            <a:r>
              <a:rPr lang="en-US" sz="2000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The following is </a:t>
            </a:r>
            <a:r>
              <a:rPr lang="en-US" sz="2000" u="sng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true </a:t>
            </a:r>
            <a:r>
              <a:rPr lang="en-US" sz="2000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regarding low pressure SPF can/cylinder storage </a:t>
            </a:r>
            <a:r>
              <a:rPr lang="en-US" sz="2000" u="sng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except:</a:t>
            </a:r>
            <a:r>
              <a:rPr lang="en-US" sz="2000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  </a:t>
            </a:r>
          </a:p>
          <a:p>
            <a:pPr marL="457200" indent="-457200">
              <a:spcAft>
                <a:spcPct val="0"/>
              </a:spcAft>
              <a:buAutoNum type="alphaUcPeriod"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Store at temperatures consistent with manufacturer’s instructions.</a:t>
            </a:r>
          </a:p>
          <a:p>
            <a:pPr marL="457200" indent="-457200">
              <a:spcAft>
                <a:spcPct val="0"/>
              </a:spcAft>
              <a:buAutoNum type="alphaUcPeriod"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Store insulating foam sealant cans or low pressure SPF kits in an upright position.</a:t>
            </a:r>
          </a:p>
          <a:p>
            <a:pPr marL="457200" indent="-457200">
              <a:spcAft>
                <a:spcPct val="0"/>
              </a:spcAft>
              <a:buAutoNum type="alphaUcPeriod"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Avoid puncturing the can or cylinder.</a:t>
            </a:r>
          </a:p>
          <a:p>
            <a:pPr marL="457200" indent="-457200">
              <a:spcAft>
                <a:spcPct val="0"/>
              </a:spcAft>
              <a:buAutoNum type="alphaUcPeriod"/>
            </a:pPr>
            <a:r>
              <a:rPr lang="en-US" sz="2000" dirty="0" smtClean="0">
                <a:solidFill>
                  <a:srgbClr val="00B050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The cans/cylinders are non-pressurized so there is no risk of explosion. </a:t>
            </a:r>
          </a:p>
          <a:p>
            <a:pPr marL="457200" indent="-457200">
              <a:spcAft>
                <a:spcPct val="0"/>
              </a:spcAft>
              <a:buAutoNum type="alphaUcPeriod"/>
            </a:pPr>
            <a:endParaRPr lang="en-US" sz="2000" dirty="0" smtClean="0">
              <a:latin typeface="Trebuchet MS" pitchFamily="34" charset="0"/>
              <a:ea typeface="Trebuchet MS" pitchFamily="34" charset="0"/>
              <a:cs typeface="Trebuchet MS" pitchFamily="34" charset="0"/>
            </a:endParaRP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162800" cy="7515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13: Q2 Debrief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indent="0">
              <a:spcAft>
                <a:spcPct val="0"/>
              </a:spcAft>
            </a:pPr>
            <a:r>
              <a:rPr lang="en-US" sz="2000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___________ may be disposed of as non-hazardous household waste in accordance with federal, state and local regulations.* </a:t>
            </a:r>
          </a:p>
          <a:p>
            <a:pPr marL="457200" indent="-457200">
              <a:spcAft>
                <a:spcPct val="0"/>
              </a:spcAft>
              <a:buAutoNum type="alphaUcPeriod"/>
            </a:pPr>
            <a:r>
              <a:rPr lang="en-US" sz="2000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55 gallon drums used for high pressure SPF chemical storage</a:t>
            </a:r>
          </a:p>
          <a:p>
            <a:pPr marL="457200" indent="-457200">
              <a:spcAft>
                <a:spcPct val="0"/>
              </a:spcAft>
              <a:buAutoNum type="alphaUcPeriod"/>
            </a:pPr>
            <a:r>
              <a:rPr lang="en-US" sz="2000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Empty insulating foam sealant cans</a:t>
            </a:r>
          </a:p>
          <a:p>
            <a:pPr marL="457200" indent="-457200">
              <a:spcAft>
                <a:spcPct val="0"/>
              </a:spcAft>
              <a:buAutoNum type="alphaUcPeriod"/>
            </a:pPr>
            <a:r>
              <a:rPr lang="en-US" sz="2000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Partially used two-component low pressure SPF cylinders/tanks</a:t>
            </a:r>
          </a:p>
          <a:p>
            <a:pPr marL="457200" indent="-457200">
              <a:spcAft>
                <a:spcPct val="0"/>
              </a:spcAft>
              <a:buAutoNum type="alphaUcPeriod"/>
            </a:pPr>
            <a:r>
              <a:rPr lang="en-US" sz="2000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All of the above </a:t>
            </a:r>
          </a:p>
          <a:p>
            <a:pPr marL="457200" indent="-457200">
              <a:spcAft>
                <a:spcPct val="0"/>
              </a:spcAft>
            </a:pPr>
            <a:endParaRPr lang="en-US" sz="2000" dirty="0" smtClean="0">
              <a:latin typeface="Trebuchet MS" pitchFamily="34" charset="0"/>
              <a:ea typeface="Trebuchet MS" pitchFamily="34" charset="0"/>
              <a:cs typeface="Trebuchet MS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5867400"/>
            <a:ext cx="46730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     * Disposal regulations are subject to change. </a:t>
            </a:r>
            <a:endParaRPr lang="en-US" sz="1600" dirty="0">
              <a:latin typeface="Trebuchet MS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itle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71628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z="2800" dirty="0" smtClean="0"/>
              <a:t>Unit 1: Q5 Debrief  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457200" y="1676401"/>
            <a:ext cx="8382000" cy="4343400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/>
              <a:t>Which of the following is </a:t>
            </a:r>
            <a:r>
              <a:rPr lang="en-US" sz="2000" u="sng" dirty="0" smtClean="0"/>
              <a:t>true </a:t>
            </a:r>
            <a:r>
              <a:rPr lang="en-US" sz="2000" dirty="0" smtClean="0"/>
              <a:t>when applying insulating foam sealant? </a:t>
            </a:r>
            <a:endParaRPr lang="en-US" sz="2400" dirty="0" smtClean="0"/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Read and follow all instructions on the label.</a:t>
            </a:r>
          </a:p>
          <a:p>
            <a:pPr marL="682625" indent="-682625" fontAlgn="auto">
              <a:spcAft>
                <a:spcPts val="0"/>
              </a:spcAft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Wear proper protective gear as suggested by the manufacturer including: safety glasses/goggles; gloves and full-coverage clothing. 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93678"/>
                </a:solidFill>
              </a:rPr>
              <a:t>Open windows and doors to help provide good ventilation as recommended by the manufacturer. Fans may be useful. 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All of the above.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162800" cy="7515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13: Q2 Debrief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indent="0">
              <a:spcAft>
                <a:spcPct val="0"/>
              </a:spcAft>
            </a:pPr>
            <a:r>
              <a:rPr lang="en-US" sz="2000" dirty="0" smtClean="0">
                <a:latin typeface="Trebuchet MS" pitchFamily="34" charset="0"/>
                <a:ea typeface="Trebuchet MS" pitchFamily="34" charset="0"/>
                <a:cs typeface="Trebuchet MS" pitchFamily="34" charset="0"/>
              </a:rPr>
              <a:t>___________ may be disposed of as non-hazardous household waste in accordance with federal, state and local regulations.* </a:t>
            </a:r>
          </a:p>
          <a:p>
            <a:pPr marL="457200" indent="-457200">
              <a:spcAft>
                <a:spcPct val="0"/>
              </a:spcAft>
              <a:buAutoNum type="alphaUcPeriod"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55 gallon drums used for high pressure SPF chemical storage</a:t>
            </a:r>
          </a:p>
          <a:p>
            <a:pPr marL="457200" indent="-457200">
              <a:spcAft>
                <a:spcPct val="0"/>
              </a:spcAft>
              <a:buAutoNum type="alphaUcPeriod"/>
            </a:pPr>
            <a:r>
              <a:rPr lang="en-US" sz="2000" dirty="0" smtClean="0">
                <a:solidFill>
                  <a:srgbClr val="00B050"/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Empty insulating foam sealant cans</a:t>
            </a:r>
          </a:p>
          <a:p>
            <a:pPr marL="457200" indent="-457200">
              <a:spcAft>
                <a:spcPct val="0"/>
              </a:spcAft>
              <a:buAutoNum type="alphaUcPeriod"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Partially used two-component low pressure SPF cylinders/tanks</a:t>
            </a:r>
          </a:p>
          <a:p>
            <a:pPr marL="457200" indent="-457200">
              <a:spcAft>
                <a:spcPct val="0"/>
              </a:spcAft>
              <a:buAutoNum type="alphaUcPeriod"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  <a:latin typeface="Trebuchet MS" pitchFamily="34" charset="0"/>
                <a:ea typeface="Trebuchet MS" pitchFamily="34" charset="0"/>
                <a:cs typeface="Trebuchet MS" pitchFamily="34" charset="0"/>
              </a:rPr>
              <a:t>All of the above </a:t>
            </a:r>
          </a:p>
          <a:p>
            <a:pPr marL="457200" indent="-457200">
              <a:spcAft>
                <a:spcPct val="0"/>
              </a:spcAft>
            </a:pPr>
            <a:endParaRPr lang="en-US" sz="2000" dirty="0" smtClean="0">
              <a:latin typeface="Trebuchet MS" pitchFamily="34" charset="0"/>
              <a:ea typeface="Trebuchet MS" pitchFamily="34" charset="0"/>
              <a:cs typeface="Trebuchet MS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5867400"/>
            <a:ext cx="46730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     * Disposal regulations are subject to change. </a:t>
            </a:r>
            <a:endParaRPr lang="en-US" sz="1600" dirty="0">
              <a:latin typeface="Trebuchet MS" pitchFamily="34" charset="0"/>
            </a:endParaRP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7162800" cy="5991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13: Q3 Debrief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spcBef>
                <a:spcPts val="0"/>
              </a:spcBef>
              <a:buFont typeface="Arial"/>
              <a:buNone/>
              <a:defRPr/>
            </a:pPr>
            <a:r>
              <a:rPr lang="en-US" sz="2000" dirty="0"/>
              <a:t>Do not abandon or leave behind </a:t>
            </a:r>
            <a:r>
              <a:rPr lang="en-US" sz="2000" dirty="0" smtClean="0"/>
              <a:t>cylinders or tanks of </a:t>
            </a:r>
            <a:r>
              <a:rPr lang="en-US" sz="2000" dirty="0"/>
              <a:t>unreacted </a:t>
            </a:r>
            <a:r>
              <a:rPr lang="en-US" sz="2000" dirty="0" smtClean="0"/>
              <a:t>chemicals from a low pressure kit or system.  Dispose </a:t>
            </a:r>
            <a:r>
              <a:rPr lang="en-US" sz="2000" dirty="0"/>
              <a:t>of waste chemicals in accordance with </a:t>
            </a:r>
            <a:r>
              <a:rPr lang="en-US" sz="2000" dirty="0" smtClean="0"/>
              <a:t>_____ regulations.*</a:t>
            </a:r>
            <a:endParaRPr lang="en-US" sz="2000" dirty="0"/>
          </a:p>
          <a:p>
            <a:pPr indent="0" fontAlgn="auto">
              <a:buFont typeface="Wingdings" pitchFamily="2" charset="2"/>
              <a:buNone/>
              <a:defRPr/>
            </a:pPr>
            <a:endParaRPr lang="en-US" sz="2000" dirty="0" smtClean="0"/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/>
              <a:t>f</a:t>
            </a:r>
            <a:r>
              <a:rPr lang="en-US" sz="2000" dirty="0" smtClean="0"/>
              <a:t>ederal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/>
              <a:t>s</a:t>
            </a:r>
            <a:r>
              <a:rPr lang="en-US" sz="2000" dirty="0" smtClean="0"/>
              <a:t>tate</a:t>
            </a:r>
            <a:endParaRPr lang="en-US" sz="2000" dirty="0"/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/>
              <a:t>l</a:t>
            </a:r>
            <a:r>
              <a:rPr lang="en-US" sz="2000" dirty="0" smtClean="0"/>
              <a:t>ocal</a:t>
            </a:r>
            <a:endParaRPr lang="en-US" sz="2000" dirty="0"/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/>
              <a:t>all of the above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5867400"/>
            <a:ext cx="46730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     * Disposal regulations are subject to change. </a:t>
            </a:r>
            <a:endParaRPr lang="en-US" sz="1600" dirty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7162800" cy="5991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13: Q3 Debrief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spcBef>
                <a:spcPts val="0"/>
              </a:spcBef>
              <a:buFont typeface="Arial"/>
              <a:buNone/>
              <a:defRPr/>
            </a:pPr>
            <a:r>
              <a:rPr lang="en-US" sz="2000" dirty="0"/>
              <a:t>Do not abandon or leave behind </a:t>
            </a:r>
            <a:r>
              <a:rPr lang="en-US" sz="2000" dirty="0" smtClean="0"/>
              <a:t>cylinders or tanks of </a:t>
            </a:r>
            <a:r>
              <a:rPr lang="en-US" sz="2000" dirty="0"/>
              <a:t>unreacted </a:t>
            </a:r>
            <a:r>
              <a:rPr lang="en-US" sz="2000" dirty="0" smtClean="0"/>
              <a:t>chemicals from a low pressure kit or system.  Dispose </a:t>
            </a:r>
            <a:r>
              <a:rPr lang="en-US" sz="2000" dirty="0"/>
              <a:t>of waste chemicals in accordance with </a:t>
            </a:r>
            <a:r>
              <a:rPr lang="en-US" sz="2000" dirty="0" smtClean="0"/>
              <a:t>_____ regulations.*</a:t>
            </a:r>
            <a:endParaRPr lang="en-US" sz="2000" dirty="0"/>
          </a:p>
          <a:p>
            <a:pPr indent="0" fontAlgn="auto">
              <a:buFont typeface="Wingdings" pitchFamily="2" charset="2"/>
              <a:buNone/>
              <a:defRPr/>
            </a:pPr>
            <a:endParaRPr lang="en-US" sz="2000" dirty="0" smtClean="0"/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f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ederal</a:t>
            </a: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s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tate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l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ocal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682625" indent="-682625" fontAlgn="auto">
              <a:buFont typeface="Wingdings" pitchFamily="2" charset="2"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all of the above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5867400"/>
            <a:ext cx="46730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     * Disposal regulations are subject to change. </a:t>
            </a:r>
            <a:endParaRPr lang="en-US" sz="1600" dirty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162800" cy="8277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14: Q1 Debrief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2000" dirty="0" smtClean="0"/>
              <a:t>A unique safety challenge when applying two-component low pressure SPF in a confined space (i.e. attic or crawlspace) is ____________. 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SPF vapors may not dissipate as quickly since air movement is limited</a:t>
            </a:r>
            <a:r>
              <a:rPr lang="en-US" sz="2000" i="1" dirty="0" smtClean="0"/>
              <a:t> (the use of fans can help move vapor away from the applicator)  </a:t>
            </a:r>
            <a:endParaRPr lang="en-US" sz="2000" dirty="0" smtClean="0"/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ventilation may be limited </a:t>
            </a:r>
            <a:r>
              <a:rPr lang="en-US" sz="2000" i="1" dirty="0" smtClean="0"/>
              <a:t>(proper PPE, including an approved respirator is required) 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entry and exit points may be more restricted </a:t>
            </a:r>
            <a:r>
              <a:rPr lang="en-US" sz="2000" i="1" dirty="0" smtClean="0"/>
              <a:t>(keeping these areas free of equipment and debris is very important) 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all of the above</a:t>
            </a:r>
          </a:p>
          <a:p>
            <a:pPr marL="463550" indent="-463550" fontAlgn="auto">
              <a:buFontTx/>
              <a:buAutoNum type="alphaUcPeriod"/>
              <a:defRPr/>
            </a:pPr>
            <a:endParaRPr lang="en-US" sz="2400" dirty="0" smtClean="0"/>
          </a:p>
          <a:p>
            <a:pPr marL="225425" indent="-225425" fontAlgn="auto"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162800" cy="8277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14: Q1 Debrief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2000" dirty="0" smtClean="0"/>
              <a:t>A unique safety challenge when applying two-component low pressure SPF in a confined space (i.e. attic or crawlspace) is ____________. 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SPF vapors may not dissipate as quickly since air movement is limited</a:t>
            </a:r>
            <a:r>
              <a:rPr lang="en-US" sz="2000" i="1" dirty="0" smtClean="0">
                <a:solidFill>
                  <a:schemeClr val="bg1">
                    <a:lumMod val="50000"/>
                  </a:schemeClr>
                </a:solidFill>
              </a:rPr>
              <a:t> (the use of fans can help move vapor away from the applicator)  </a:t>
            </a: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ventilation may be limited </a:t>
            </a:r>
            <a:r>
              <a:rPr lang="en-US" sz="2000" i="1" dirty="0" smtClean="0">
                <a:solidFill>
                  <a:schemeClr val="bg1">
                    <a:lumMod val="50000"/>
                  </a:schemeClr>
                </a:solidFill>
              </a:rPr>
              <a:t>(proper PPE, including an approved respirator is required) 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entry and exit points may be more restricted </a:t>
            </a:r>
            <a:r>
              <a:rPr lang="en-US" sz="2000" i="1" dirty="0" smtClean="0">
                <a:solidFill>
                  <a:schemeClr val="bg1">
                    <a:lumMod val="50000"/>
                  </a:schemeClr>
                </a:solidFill>
              </a:rPr>
              <a:t>(keeping these areas free of equipment and debris is very important) 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all of the above</a:t>
            </a:r>
          </a:p>
          <a:p>
            <a:pPr marL="463550" indent="-463550" fontAlgn="auto">
              <a:buFontTx/>
              <a:buAutoNum type="alphaUcPeriod"/>
              <a:defRPr/>
            </a:pPr>
            <a:endParaRPr lang="en-US" sz="2400" dirty="0" smtClean="0"/>
          </a:p>
          <a:p>
            <a:pPr marL="225425" indent="-225425" fontAlgn="auto"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162800" cy="8277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14: Q2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2000" dirty="0" smtClean="0"/>
              <a:t>____________ are the leading cause of fatalities in the construction industry according to the Bureau of Labor Statistics. </a:t>
            </a:r>
          </a:p>
          <a:p>
            <a:pPr indent="0" fontAlgn="auto">
              <a:buFont typeface="Arial"/>
              <a:buNone/>
              <a:defRPr/>
            </a:pPr>
            <a:endParaRPr lang="en-US" sz="2000" dirty="0" smtClean="0"/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Heart attacks due to physical exertion 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Falls</a:t>
            </a:r>
            <a:endParaRPr lang="en-US" sz="2000" i="1" dirty="0" smtClean="0"/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Electrocutions </a:t>
            </a:r>
            <a:endParaRPr lang="en-US" sz="2000" i="1" dirty="0" smtClean="0"/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None of the above</a:t>
            </a:r>
          </a:p>
          <a:p>
            <a:pPr marL="463550" indent="-463550" fontAlgn="auto">
              <a:buFontTx/>
              <a:buAutoNum type="alphaUcPeriod"/>
              <a:defRPr/>
            </a:pPr>
            <a:endParaRPr lang="en-US" sz="2400" dirty="0" smtClean="0"/>
          </a:p>
          <a:p>
            <a:pPr marL="225425" indent="-225425" fontAlgn="auto"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162800" cy="8277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14: Q2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2000" dirty="0" smtClean="0"/>
              <a:t>____________ are the leading cause of fatalities in the construction industry according to the Bureau of Labor Statistics. </a:t>
            </a:r>
          </a:p>
          <a:p>
            <a:pPr indent="0" fontAlgn="auto">
              <a:buFont typeface="Arial"/>
              <a:buNone/>
              <a:defRPr/>
            </a:pPr>
            <a:endParaRPr lang="en-US" sz="2000" dirty="0" smtClean="0"/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Heart attacks due to physical exertion 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Falls</a:t>
            </a:r>
            <a:endParaRPr lang="en-US" sz="2000" i="1" dirty="0" smtClean="0">
              <a:solidFill>
                <a:srgbClr val="00B050"/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Electrocutions </a:t>
            </a:r>
            <a:endParaRPr lang="en-US" sz="2000" i="1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None of the above</a:t>
            </a:r>
          </a:p>
          <a:p>
            <a:pPr marL="463550" indent="-463550" fontAlgn="auto">
              <a:buFontTx/>
              <a:buAutoNum type="alphaUcPeriod"/>
              <a:defRPr/>
            </a:pPr>
            <a:endParaRPr lang="en-US" sz="2400" dirty="0" smtClean="0"/>
          </a:p>
          <a:p>
            <a:pPr marL="225425" indent="-225425" fontAlgn="auto"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162800" cy="8277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14: Q3 Debrief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2000" dirty="0" smtClean="0"/>
              <a:t>The following are ways to help prevent potential injuries from slips and falls </a:t>
            </a:r>
            <a:r>
              <a:rPr lang="en-US" sz="2000" u="sng" dirty="0" smtClean="0"/>
              <a:t>except</a:t>
            </a:r>
            <a:r>
              <a:rPr lang="en-US" sz="2000" dirty="0" smtClean="0"/>
              <a:t>: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Ladders and scaffolding must be constructed and used in accordance with OSHA standards. 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Elevated work must comply with OSHA fall protection requirements.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Do not use eye protection when applying spray polyurethane foam so your visibility is better. 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Keep the worksite clean and free of tripping hazards.</a:t>
            </a:r>
          </a:p>
          <a:p>
            <a:pPr marL="463550" indent="-463550" fontAlgn="auto">
              <a:buFontTx/>
              <a:buAutoNum type="alphaUcPeriod"/>
              <a:defRPr/>
            </a:pPr>
            <a:endParaRPr lang="en-US" sz="2400" dirty="0" smtClean="0"/>
          </a:p>
          <a:p>
            <a:pPr marL="225425" indent="-225425" fontAlgn="auto"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162800" cy="8277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14: Q3 Debrief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2000" dirty="0" smtClean="0"/>
              <a:t>The following are ways to help prevent potential injuries from slips and falls </a:t>
            </a:r>
            <a:r>
              <a:rPr lang="en-US" sz="2000" u="sng" dirty="0" smtClean="0"/>
              <a:t>except</a:t>
            </a:r>
            <a:r>
              <a:rPr lang="en-US" sz="2000" dirty="0" smtClean="0"/>
              <a:t>: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Ladders and scaffolding must be constructed and used in accordance with OSHA standards. 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Elevated work must comply with OSHA fall protection requirements.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rgbClr val="00B050"/>
                </a:solidFill>
              </a:rPr>
              <a:t>Do not use eye protection when applying spray polyurethane foam so your visibility is better. 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Keep the worksite clean and free of tripping hazards.</a:t>
            </a:r>
          </a:p>
          <a:p>
            <a:pPr marL="463550" indent="-463550" fontAlgn="auto">
              <a:buFontTx/>
              <a:buAutoNum type="alphaUcPeriod"/>
              <a:defRPr/>
            </a:pPr>
            <a:endParaRPr lang="en-US" sz="2400" dirty="0" smtClean="0"/>
          </a:p>
          <a:p>
            <a:pPr marL="225425" indent="-225425" fontAlgn="auto"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162800" cy="82771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Unit 14: Q4 Debrief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fontAlgn="auto">
              <a:buFont typeface="Arial"/>
              <a:buNone/>
              <a:defRPr/>
            </a:pPr>
            <a:r>
              <a:rPr lang="en-US" sz="2000" dirty="0" smtClean="0"/>
              <a:t>Which of the following is </a:t>
            </a:r>
            <a:r>
              <a:rPr lang="en-US" sz="2000" u="sng" dirty="0" smtClean="0"/>
              <a:t>not</a:t>
            </a:r>
            <a:r>
              <a:rPr lang="en-US" sz="2000" dirty="0" smtClean="0"/>
              <a:t> a way to help avoid heat stress?</a:t>
            </a:r>
          </a:p>
          <a:p>
            <a:pPr indent="0" fontAlgn="auto">
              <a:buFont typeface="Arial"/>
              <a:buNone/>
              <a:defRPr/>
            </a:pPr>
            <a:endParaRPr lang="en-US" sz="2000" dirty="0" smtClean="0"/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Provide adequate ventilation through the use of fans and by opening windows and doors. 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Drink plenty of beverages that contain alcohol or caffeine. 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Consider wearing a loose-fitting, hooded powered air-purifying respirator which can circulate cool air to the user. </a:t>
            </a:r>
          </a:p>
          <a:p>
            <a:pPr marL="682625" indent="-682625" fontAlgn="auto">
              <a:buFontTx/>
              <a:buAutoNum type="alphaUcPeriod"/>
              <a:defRPr/>
            </a:pPr>
            <a:r>
              <a:rPr lang="en-US" sz="2000" dirty="0" smtClean="0"/>
              <a:t>Schedule frequent rest periods in shaded or air conditioned areas.</a:t>
            </a:r>
          </a:p>
          <a:p>
            <a:pPr marL="463550" indent="-463550" fontAlgn="auto">
              <a:buFontTx/>
              <a:buAutoNum type="alphaUcPeriod"/>
              <a:defRPr/>
            </a:pPr>
            <a:endParaRPr lang="en-US" sz="2400" dirty="0" smtClean="0"/>
          </a:p>
          <a:p>
            <a:pPr marL="225425" indent="-225425" fontAlgn="auto"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ACC LP Training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Recipients xmlns="98c9955d-c5c3-4a5b-96fd-b76c909d6563" xsi:nil="true"/>
    <ReceivedTime xmlns="98c9955d-c5c3-4a5b-96fd-b76c909d6563" xsi:nil="true"/>
    <From xmlns="98c9955d-c5c3-4a5b-96fd-b76c909d656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D95C998C3C55B4A96FDB76C909D6563" ma:contentTypeVersion="3" ma:contentTypeDescription="Create a new document." ma:contentTypeScope="" ma:versionID="b97bf3ce735f0cd7e574b683ef47807a">
  <xsd:schema xmlns:xsd="http://www.w3.org/2001/XMLSchema" xmlns:xs="http://www.w3.org/2001/XMLSchema" xmlns:p="http://schemas.microsoft.com/office/2006/metadata/properties" xmlns:ns2="98c9955d-c5c3-4a5b-96fd-b76c909d6563" targetNamespace="http://schemas.microsoft.com/office/2006/metadata/properties" ma:root="true" ma:fieldsID="53ec610432e2d7d00c11c71d076612a3" ns2:_="">
    <xsd:import namespace="98c9955d-c5c3-4a5b-96fd-b76c909d6563"/>
    <xsd:element name="properties">
      <xsd:complexType>
        <xsd:sequence>
          <xsd:element name="documentManagement">
            <xsd:complexType>
              <xsd:all>
                <xsd:element ref="ns2:ReceivedTime" minOccurs="0"/>
                <xsd:element ref="ns2:From" minOccurs="0"/>
                <xsd:element ref="ns2:Recipie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c9955d-c5c3-4a5b-96fd-b76c909d6563" elementFormDefault="qualified">
    <xsd:import namespace="http://schemas.microsoft.com/office/2006/documentManagement/types"/>
    <xsd:import namespace="http://schemas.microsoft.com/office/infopath/2007/PartnerControls"/>
    <xsd:element name="ReceivedTime" ma:index="8" nillable="true" ma:displayName="ReceivedTime" ma:internalName="ReceivedTime">
      <xsd:simpleType>
        <xsd:restriction base="dms:DateTime"/>
      </xsd:simpleType>
    </xsd:element>
    <xsd:element name="From" ma:index="9" nillable="true" ma:displayName="From" ma:internalName="From">
      <xsd:simpleType>
        <xsd:restriction base="dms:Text"/>
      </xsd:simpleType>
    </xsd:element>
    <xsd:element name="Recipients" ma:index="10" nillable="true" ma:displayName="Recipients" ma:internalName="Recipients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93E261A-9B93-4222-BF81-E7B7DE072A8C}">
  <ds:schemaRefs>
    <ds:schemaRef ds:uri="http://schemas.microsoft.com/office/2006/metadata/properties"/>
    <ds:schemaRef ds:uri="98c9955d-c5c3-4a5b-96fd-b76c909d6563"/>
  </ds:schemaRefs>
</ds:datastoreItem>
</file>

<file path=customXml/itemProps2.xml><?xml version="1.0" encoding="utf-8"?>
<ds:datastoreItem xmlns:ds="http://schemas.openxmlformats.org/officeDocument/2006/customXml" ds:itemID="{4B605F83-0E2E-4298-A67A-18FD353A239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90F7CE-8A86-48C7-AD31-7DCF81AF41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8c9955d-c5c3-4a5b-96fd-b76c909d65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ACC LP Training template</Template>
  <TotalTime>3068</TotalTime>
  <Words>8892</Words>
  <Application>Microsoft Office PowerPoint</Application>
  <PresentationFormat>On-screen Show (4:3)</PresentationFormat>
  <Paragraphs>1137</Paragraphs>
  <Slides>100</Slides>
  <Notes>100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100</vt:i4>
      </vt:variant>
    </vt:vector>
  </HeadingPairs>
  <TitlesOfParts>
    <vt:vector size="101" baseType="lpstr">
      <vt:lpstr>ACC LP Training template</vt:lpstr>
      <vt:lpstr>Unit 1: Q1 </vt:lpstr>
      <vt:lpstr>Unit 1: Q1 </vt:lpstr>
      <vt:lpstr>Unit 1: Q2</vt:lpstr>
      <vt:lpstr>Unit 1: Q2</vt:lpstr>
      <vt:lpstr>Unit 1: Q3 Debrief </vt:lpstr>
      <vt:lpstr>Unit 1: Q3 Debrief </vt:lpstr>
      <vt:lpstr>Unit 1: Q4</vt:lpstr>
      <vt:lpstr>Unit 1: Q4</vt:lpstr>
      <vt:lpstr>Unit 1: Q5 Debrief  </vt:lpstr>
      <vt:lpstr>Unit 1: Q5 Debrief </vt:lpstr>
      <vt:lpstr>Unit 1: Q6 Debrief </vt:lpstr>
      <vt:lpstr>Unit 1: Q6 Debrief </vt:lpstr>
      <vt:lpstr>Unit 2: Q1 Debrief</vt:lpstr>
      <vt:lpstr>Unit 2: Q1 Debrief </vt:lpstr>
      <vt:lpstr>Unit 2: Q2 Debrief </vt:lpstr>
      <vt:lpstr>Unit 2: Q2 Debrief</vt:lpstr>
      <vt:lpstr>Unit 2: Q3 Debrief</vt:lpstr>
      <vt:lpstr>Unit 2: Q3 Debrief</vt:lpstr>
      <vt:lpstr>Unit 3: Q1 Debrief </vt:lpstr>
      <vt:lpstr>Unit 3: Q1 Debrief </vt:lpstr>
      <vt:lpstr>Unit 3: Q2</vt:lpstr>
      <vt:lpstr>Unit 3: Q2</vt:lpstr>
      <vt:lpstr>Unit 3: Q3 Debrief</vt:lpstr>
      <vt:lpstr>Unit 3: Q3 Debrief </vt:lpstr>
      <vt:lpstr>Unit 3: Q4 Debrief</vt:lpstr>
      <vt:lpstr>Unit 3: Q4 Debrief</vt:lpstr>
      <vt:lpstr>Unit 4: Q1 Debrief</vt:lpstr>
      <vt:lpstr>Unit 4: Q1 Debrief</vt:lpstr>
      <vt:lpstr>Unit 4: Q2 Debrief</vt:lpstr>
      <vt:lpstr>Unit 4: Q2 Debrief</vt:lpstr>
      <vt:lpstr>Unit 4: Q3 Debrief</vt:lpstr>
      <vt:lpstr>Unit 4: Q3 Debrief </vt:lpstr>
      <vt:lpstr> Unit 5: Q1 Debrief</vt:lpstr>
      <vt:lpstr> Unit 5: Q1 Debrief</vt:lpstr>
      <vt:lpstr> Unit 5: Q2 Debrief</vt:lpstr>
      <vt:lpstr> Unit 5: Q2 Debrief</vt:lpstr>
      <vt:lpstr> Unit 5: Q3 Debrief</vt:lpstr>
      <vt:lpstr> Unit 5: Q3 Debrief</vt:lpstr>
      <vt:lpstr> Unit 5: Q4</vt:lpstr>
      <vt:lpstr> Unit 5: Q4 </vt:lpstr>
      <vt:lpstr> Unit 5: Q5 Debrief </vt:lpstr>
      <vt:lpstr> Unit 5: Q5 Debrief </vt:lpstr>
      <vt:lpstr> Unit 6: Q1 Debrief</vt:lpstr>
      <vt:lpstr> Unit 6: Q1 Debrief</vt:lpstr>
      <vt:lpstr> Unit 6: Q2 Debrief </vt:lpstr>
      <vt:lpstr> Unit 6: Q2 Debrief</vt:lpstr>
      <vt:lpstr> Unit 6: Q3 Debrief</vt:lpstr>
      <vt:lpstr> Unit 6: Q3 Debrief</vt:lpstr>
      <vt:lpstr>Unit 7: Q1 Debrief</vt:lpstr>
      <vt:lpstr>Unit 7: Q1 Debrief</vt:lpstr>
      <vt:lpstr>Unit 7: Q2 Debrief</vt:lpstr>
      <vt:lpstr>Unit 7: Q2 Debrief</vt:lpstr>
      <vt:lpstr>Unit 7: Q3</vt:lpstr>
      <vt:lpstr>Unit 7: Q3</vt:lpstr>
      <vt:lpstr>Unit 7: Q4 Debrief</vt:lpstr>
      <vt:lpstr>Unit 7: Q4 Debrief</vt:lpstr>
      <vt:lpstr>Unit 8: Q1 Debrief</vt:lpstr>
      <vt:lpstr>Unit 8: Q1 Debrief</vt:lpstr>
      <vt:lpstr>Unit 8: Q2 Debrief</vt:lpstr>
      <vt:lpstr>Unit 8: Q2 Debrief</vt:lpstr>
      <vt:lpstr>Unit 8: Q3 Debrief</vt:lpstr>
      <vt:lpstr>Unit 8: Q3 Debrief</vt:lpstr>
      <vt:lpstr>Unit 8: Q4</vt:lpstr>
      <vt:lpstr>Unit 8: Q4</vt:lpstr>
      <vt:lpstr>Unit 9: Q1</vt:lpstr>
      <vt:lpstr>Unit 9: Q1</vt:lpstr>
      <vt:lpstr>Unit 9: Q2 Debrief</vt:lpstr>
      <vt:lpstr>Unit 9: Q2 Debrief</vt:lpstr>
      <vt:lpstr>Unit 9: Q3</vt:lpstr>
      <vt:lpstr>Unit 9: Q3</vt:lpstr>
      <vt:lpstr>Unit 9: Q4 Debrief</vt:lpstr>
      <vt:lpstr>Unit 9: Q4 Debrief</vt:lpstr>
      <vt:lpstr>Unit 9: Q5 Debrief</vt:lpstr>
      <vt:lpstr>Unit 9: Q5 Debrief</vt:lpstr>
      <vt:lpstr>Unit 9: Q6 Debrief</vt:lpstr>
      <vt:lpstr>Unit 9: Q6 Debrief</vt:lpstr>
      <vt:lpstr>Unit 10: Q1 Debrief</vt:lpstr>
      <vt:lpstr>Unit 10: Q1 Debrief</vt:lpstr>
      <vt:lpstr>Unit 11: Q1 Debrief</vt:lpstr>
      <vt:lpstr>Unit 11: Q1 Debrief</vt:lpstr>
      <vt:lpstr>Unit 11: Q2 Debrief</vt:lpstr>
      <vt:lpstr>Unit 11: Q2 Debrief</vt:lpstr>
      <vt:lpstr>Unit 12: Q1 Debrief</vt:lpstr>
      <vt:lpstr>Unit 12: Q1 Debrief</vt:lpstr>
      <vt:lpstr>Unit 12: Q2 Debrief</vt:lpstr>
      <vt:lpstr>Unit 12: Q2 Debrief </vt:lpstr>
      <vt:lpstr>Unit 13: Q1 Debrief</vt:lpstr>
      <vt:lpstr>Unit 13: Q1 Debrief</vt:lpstr>
      <vt:lpstr>Unit 13: Q2 Debrief</vt:lpstr>
      <vt:lpstr>Unit 13: Q2 Debrief</vt:lpstr>
      <vt:lpstr>Unit 13: Q3 Debrief</vt:lpstr>
      <vt:lpstr>Unit 13: Q3 Debrief</vt:lpstr>
      <vt:lpstr>Unit 14: Q1 Debrief</vt:lpstr>
      <vt:lpstr>Unit 14: Q1 Debrief</vt:lpstr>
      <vt:lpstr>Unit 14: Q2</vt:lpstr>
      <vt:lpstr>Unit 14: Q2</vt:lpstr>
      <vt:lpstr>Unit 14: Q3 Debrief</vt:lpstr>
      <vt:lpstr>Unit 14: Q3 Debrief</vt:lpstr>
      <vt:lpstr>Unit 14: Q4 Debrief</vt:lpstr>
      <vt:lpstr>Unit 14: Q4 Debrief</vt:lpstr>
    </vt:vector>
  </TitlesOfParts>
  <Company>American Chemistry Counsil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N. Candelori</dc:creator>
  <cp:lastModifiedBy>Vosburgh, Linda - OSHA</cp:lastModifiedBy>
  <cp:revision>605</cp:revision>
  <dcterms:created xsi:type="dcterms:W3CDTF">2009-05-01T16:26:42Z</dcterms:created>
  <dcterms:modified xsi:type="dcterms:W3CDTF">2014-06-19T16:26:10Z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PSDescription">
    <vt:lpwstr/>
  </property>
  <property fmtid="{D5CDD505-2E9C-101B-9397-08002B2CF9AE}" pid="3" name="Owner">
    <vt:lpwstr>Jude Philipps</vt:lpwstr>
  </property>
  <property fmtid="{D5CDD505-2E9C-101B-9397-08002B2CF9AE}" pid="4" name="Status">
    <vt:lpwstr>Final</vt:lpwstr>
  </property>
  <property fmtid="{D5CDD505-2E9C-101B-9397-08002B2CF9AE}" pid="5" name="ContentTypeId">
    <vt:lpwstr>0x0101005D95C998C3C55B4A96FDB76C909D6563</vt:lpwstr>
  </property>
</Properties>
</file>