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24"/>
  </p:notesMasterIdLst>
  <p:handoutMasterIdLst>
    <p:handoutMasterId r:id="rId25"/>
  </p:handoutMasterIdLst>
  <p:sldIdLst>
    <p:sldId id="257" r:id="rId2"/>
    <p:sldId id="356" r:id="rId3"/>
    <p:sldId id="332" r:id="rId4"/>
    <p:sldId id="334" r:id="rId5"/>
    <p:sldId id="336" r:id="rId6"/>
    <p:sldId id="357" r:id="rId7"/>
    <p:sldId id="338" r:id="rId8"/>
    <p:sldId id="340" r:id="rId9"/>
    <p:sldId id="342" r:id="rId10"/>
    <p:sldId id="358" r:id="rId11"/>
    <p:sldId id="359" r:id="rId12"/>
    <p:sldId id="344" r:id="rId13"/>
    <p:sldId id="345" r:id="rId14"/>
    <p:sldId id="347" r:id="rId15"/>
    <p:sldId id="349" r:id="rId16"/>
    <p:sldId id="351" r:id="rId17"/>
    <p:sldId id="352" r:id="rId18"/>
    <p:sldId id="360" r:id="rId19"/>
    <p:sldId id="353" r:id="rId20"/>
    <p:sldId id="361" r:id="rId21"/>
    <p:sldId id="362" r:id="rId22"/>
    <p:sldId id="312" r:id="rId2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61F"/>
    <a:srgbClr val="F24E04"/>
    <a:srgbClr val="FFFF99"/>
    <a:srgbClr val="600000"/>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94660"/>
  </p:normalViewPr>
  <p:slideViewPr>
    <p:cSldViewPr>
      <p:cViewPr varScale="1">
        <p:scale>
          <a:sx n="83" d="100"/>
          <a:sy n="8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D7758A9A-D8AB-471E-8834-8DA284E4A6D0}" type="datetimeFigureOut">
              <a:rPr lang="en-US"/>
              <a:pPr>
                <a:defRPr/>
              </a:pPr>
              <a:t>8/21/2013</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0870D143-8392-4B85-90D6-D80DFD7A1FB7}" type="slidenum">
              <a:rPr lang="en-US"/>
              <a:pPr>
                <a:defRPr/>
              </a:pPr>
              <a:t>‹#›</a:t>
            </a:fld>
            <a:endParaRPr lang="en-US"/>
          </a:p>
        </p:txBody>
      </p:sp>
    </p:spTree>
    <p:extLst>
      <p:ext uri="{BB962C8B-B14F-4D97-AF65-F5344CB8AC3E}">
        <p14:creationId xmlns:p14="http://schemas.microsoft.com/office/powerpoint/2010/main" val="1195507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smtClean="0"/>
            </a:lvl1pPr>
          </a:lstStyle>
          <a:p>
            <a:pPr>
              <a:defRPr/>
            </a:pPr>
            <a:fld id="{5C3AB4D0-2CB8-4C7B-B6DA-A9F07F919231}" type="datetimeFigureOut">
              <a:rPr lang="en-US"/>
              <a:pPr>
                <a:defRPr/>
              </a:pPr>
              <a:t>8/21/2013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smtClean="0"/>
            </a:lvl1pPr>
          </a:lstStyle>
          <a:p>
            <a:pPr>
              <a:defRPr/>
            </a:pPr>
            <a:fld id="{799D02F2-D5F1-4157-B0A9-EC4201F5300C}" type="slidenum">
              <a:rPr lang="en-US"/>
              <a:pPr>
                <a:defRPr/>
              </a:pPr>
              <a:t>‹#›</a:t>
            </a:fld>
            <a:endParaRPr lang="en-US"/>
          </a:p>
        </p:txBody>
      </p:sp>
    </p:spTree>
    <p:extLst>
      <p:ext uri="{BB962C8B-B14F-4D97-AF65-F5344CB8AC3E}">
        <p14:creationId xmlns:p14="http://schemas.microsoft.com/office/powerpoint/2010/main" val="22293510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fld id="{4B6A43BC-7389-4B0E-96C6-154E31C6D4AD}" type="datetime1">
              <a:rPr lang="en-US" smtClean="0"/>
              <a:pPr>
                <a:defRPr/>
              </a:pPr>
              <a:t>8/21/2013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3A4DA0-9F9F-4142-A6E7-3DA22FB147A5}" type="slidenum">
              <a:rPr lang="en-US" smtClean="0"/>
              <a:pPr>
                <a:defRPr/>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93A4654-1A9E-403A-96DD-C2EA08F22F3D}" type="datetime1">
              <a:rPr lang="en-US" smtClean="0"/>
              <a:pPr>
                <a:defRPr/>
              </a:pPr>
              <a:t>8/21/2013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D55A6A7-A5D0-4591-A151-FA132553F3E5}"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0FD1869-9031-42E1-A1F3-AD5F2826E9EF}" type="datetime1">
              <a:rPr lang="en-US" smtClean="0"/>
              <a:pPr>
                <a:defRPr/>
              </a:pPr>
              <a:t>8/21/2013</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58AE06-71C6-4523-B57C-A626A8A4921C}"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4191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20447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81600" y="20447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81600" y="41783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31CD9515-F8F6-4DFE-AE6A-33C7A340B74D}" type="datetime1">
              <a:rPr lang="en-US"/>
              <a:pPr>
                <a:defRPr/>
              </a:pPr>
              <a:t>8/21/2013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A87A513-0818-47BF-9D03-D5A3295CF49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193B173-BBEB-4DC8-9568-BB0F05A13D03}" type="datetime1">
              <a:rPr lang="en-US" smtClean="0"/>
              <a:pPr>
                <a:defRPr/>
              </a:pPr>
              <a:t>8/21/2013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D6DFCF2-60C7-4BBE-AF1C-0818FEAB070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E484A814-10B5-4555-A83E-0AE6A26B74C4}" type="datetime1">
              <a:rPr lang="en-US" smtClean="0"/>
              <a:pPr>
                <a:defRPr/>
              </a:pPr>
              <a:t>8/21/2013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9EACFC2-CF7E-48EB-82B7-CA463396A63D}"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5B9D9AE5-C016-48C5-B2F0-23BC776FDB42}" type="datetime1">
              <a:rPr lang="en-US" smtClean="0"/>
              <a:pPr>
                <a:defRPr/>
              </a:pPr>
              <a:t>8/21/2013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42854E5-F6C2-49BE-A434-4F4857FCDECC}"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4FBEE9FD-7C0A-4A2C-9A0D-78AA3F958F81}" type="datetime1">
              <a:rPr lang="en-US" smtClean="0"/>
              <a:pPr>
                <a:defRPr/>
              </a:pPr>
              <a:t>8/21/2013</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E0BCE19-F1DB-48C1-A78E-BEC945942AF4}"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E73BD8B2-3347-47F3-849A-9311EB1858B7}" type="datetime1">
              <a:rPr lang="en-US" smtClean="0"/>
              <a:pPr>
                <a:defRPr/>
              </a:pPr>
              <a:t>8/21/2013</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DC26CEC-972A-4600-87C9-A33F37B3BE32}"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A0388B9-8250-4B44-9493-8C912047E4AC}" type="datetime1">
              <a:rPr lang="en-US" smtClean="0"/>
              <a:pPr>
                <a:defRPr/>
              </a:pPr>
              <a:t>8/21/2013</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5FAC71E-4B97-4F82-964E-E77E11BFF70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FA4A6CFC-5226-411A-9FE8-D0F424E03BEF}" type="datetime1">
              <a:rPr lang="en-US" smtClean="0"/>
              <a:pPr>
                <a:defRPr/>
              </a:pPr>
              <a:t>8/21/2013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F2A6B8-F341-4762-A2CC-1D3F343A877A}" type="slidenum">
              <a:rPr lang="en-US" smtClean="0"/>
              <a:pPr>
                <a:defRPr/>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fld id="{16A98990-4A86-4277-926A-F955D409CBAA}" type="datetime1">
              <a:rPr lang="en-US" smtClean="0"/>
              <a:pPr>
                <a:defRPr/>
              </a:pPr>
              <a:t>8/21/2013</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a:p>
        </p:txBody>
      </p:sp>
      <p:sp>
        <p:nvSpPr>
          <p:cNvPr id="7" name="Slide Number Placeholder 6"/>
          <p:cNvSpPr>
            <a:spLocks noGrp="1"/>
          </p:cNvSpPr>
          <p:nvPr>
            <p:ph type="sldNum" sz="quarter" idx="12"/>
          </p:nvPr>
        </p:nvSpPr>
        <p:spPr>
          <a:xfrm>
            <a:off x="8339328" y="1170432"/>
            <a:ext cx="733864" cy="201168"/>
          </a:xfrm>
        </p:spPr>
        <p:txBody>
          <a:bodyPr/>
          <a:lstStyle/>
          <a:p>
            <a:pPr>
              <a:defRPr/>
            </a:pPr>
            <a:fld id="{425A0286-F788-4272-8AD3-4336EAF0A205}"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75F0ACF7-D8E4-4172-92A9-310407921CB2}" type="datetime1">
              <a:rPr lang="en-US" smtClean="0"/>
              <a:pPr>
                <a:defRPr/>
              </a:pPr>
              <a:t>8/21/2013</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721EC917-400A-4DA7-97BE-AB5C2461DE7C}"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28800"/>
            <a:ext cx="8382000" cy="1858963"/>
          </a:xfrm>
        </p:spPr>
        <p:txBody>
          <a:bodyPr rtlCol="0">
            <a:normAutofit fontScale="90000"/>
          </a:bodyPr>
          <a:lstStyle/>
          <a:p>
            <a:pPr algn="ctr" fontAlgn="auto">
              <a:spcAft>
                <a:spcPts val="0"/>
              </a:spcAft>
              <a:defRPr/>
            </a:pP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Basic First Responder Training for Incidents Involving Grain Storage and Handling Facilities</a:t>
            </a:r>
          </a:p>
        </p:txBody>
      </p:sp>
      <p:sp>
        <p:nvSpPr>
          <p:cNvPr id="2050" name="Content Placeholder 2"/>
          <p:cNvSpPr>
            <a:spLocks noGrp="1"/>
          </p:cNvSpPr>
          <p:nvPr>
            <p:ph idx="1"/>
          </p:nvPr>
        </p:nvSpPr>
        <p:spPr>
          <a:xfrm>
            <a:off x="533400" y="4038600"/>
            <a:ext cx="8229600" cy="2209800"/>
          </a:xfrm>
        </p:spPr>
        <p:txBody>
          <a:bodyPr>
            <a:normAutofit/>
          </a:bodyPr>
          <a:lstStyle/>
          <a:p>
            <a:pPr marL="0" indent="0" algn="ctr">
              <a:buFont typeface="Arial" pitchFamily="34" charset="0"/>
              <a:buNone/>
            </a:pPr>
            <a:r>
              <a:rPr lang="en-US" dirty="0" smtClean="0"/>
              <a:t>Unit 3: Rescue </a:t>
            </a:r>
            <a:r>
              <a:rPr lang="en-US" dirty="0" smtClean="0"/>
              <a:t>Equipment</a:t>
            </a:r>
          </a:p>
          <a:p>
            <a:pPr marL="0" indent="0" algn="ctr">
              <a:buFont typeface="Arial" pitchFamily="34" charset="0"/>
              <a:buNone/>
            </a:pPr>
            <a:endParaRPr lang="en-US" dirty="0" smtClean="0"/>
          </a:p>
          <a:p>
            <a:pPr marL="0" indent="0" algn="ctr">
              <a:buFont typeface="Arial" pitchFamily="34" charset="0"/>
              <a:buNone/>
            </a:pPr>
            <a:endParaRPr lang="en-US" dirty="0"/>
          </a:p>
          <a:p>
            <a:pPr marL="0" indent="0" algn="ctr">
              <a:buFont typeface="Arial" pitchFamily="34" charset="0"/>
              <a:buNone/>
            </a:pPr>
            <a:r>
              <a:rPr lang="en-US" sz="1300" dirty="0"/>
              <a:t>This material was produced under grant number SH-22307-11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sz="1300" dirty="0" smtClean="0"/>
          </a:p>
        </p:txBody>
      </p:sp>
      <p:sp>
        <p:nvSpPr>
          <p:cNvPr id="5" name="Slide Number Placeholder 4"/>
          <p:cNvSpPr>
            <a:spLocks noGrp="1"/>
          </p:cNvSpPr>
          <p:nvPr>
            <p:ph type="sldNum" sz="quarter" idx="12"/>
          </p:nvPr>
        </p:nvSpPr>
        <p:spPr/>
        <p:txBody>
          <a:bodyPr>
            <a:normAutofit/>
          </a:bodyPr>
          <a:lstStyle/>
          <a:p>
            <a:pPr>
              <a:defRPr/>
            </a:pPr>
            <a:fld id="{ABE8AAB8-2C80-48E7-8E87-3B4F5F38F82B}" type="slidenum">
              <a:rPr lang="en-US"/>
              <a:pPr>
                <a:defRPr/>
              </a:pPr>
              <a:t>1</a:t>
            </a:fld>
            <a:endParaRPr lang="en-US"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155448"/>
            <a:ext cx="8763000" cy="1252728"/>
          </a:xfrm>
        </p:spPr>
        <p:txBody>
          <a:bodyPr>
            <a:normAutofit/>
          </a:bodyPr>
          <a:lstStyle/>
          <a:p>
            <a:pPr algn="ctr"/>
            <a:r>
              <a:rPr lang="en-US" sz="3600" dirty="0" smtClean="0">
                <a:solidFill>
                  <a:srgbClr val="FFFF00"/>
                </a:solidFill>
              </a:rPr>
              <a:t>Hazards Associated with Cutting Tools</a:t>
            </a:r>
          </a:p>
        </p:txBody>
      </p:sp>
      <p:sp>
        <p:nvSpPr>
          <p:cNvPr id="11267" name="Content Placeholder 2"/>
          <p:cNvSpPr>
            <a:spLocks noGrp="1"/>
          </p:cNvSpPr>
          <p:nvPr>
            <p:ph idx="1"/>
          </p:nvPr>
        </p:nvSpPr>
        <p:spPr>
          <a:xfrm>
            <a:off x="457200" y="1752600"/>
            <a:ext cx="8229600" cy="4556760"/>
          </a:xfrm>
        </p:spPr>
        <p:txBody>
          <a:bodyPr/>
          <a:lstStyle/>
          <a:p>
            <a:pPr>
              <a:buFont typeface="Wingdings" pitchFamily="2" charset="2"/>
              <a:buChar char="§"/>
            </a:pPr>
            <a:r>
              <a:rPr lang="en-US" dirty="0" smtClean="0"/>
              <a:t>Flying debris</a:t>
            </a:r>
          </a:p>
          <a:p>
            <a:pPr>
              <a:buNone/>
            </a:pPr>
            <a:endParaRPr lang="en-US" sz="1400" dirty="0" smtClean="0"/>
          </a:p>
          <a:p>
            <a:pPr>
              <a:buFont typeface="Wingdings" pitchFamily="2" charset="2"/>
              <a:buChar char="§"/>
            </a:pPr>
            <a:r>
              <a:rPr lang="en-US" dirty="0" smtClean="0"/>
              <a:t>Contact with sharp edges and tool blades</a:t>
            </a:r>
          </a:p>
          <a:p>
            <a:pPr>
              <a:buNone/>
            </a:pPr>
            <a:endParaRPr lang="en-US" sz="1400" dirty="0" smtClean="0"/>
          </a:p>
          <a:p>
            <a:pPr>
              <a:buFont typeface="Wingdings" pitchFamily="2" charset="2"/>
              <a:buChar char="§"/>
            </a:pPr>
            <a:r>
              <a:rPr lang="en-US" dirty="0" smtClean="0"/>
              <a:t>Respiratory hazards from airborne dust and fumes</a:t>
            </a:r>
          </a:p>
          <a:p>
            <a:pPr>
              <a:buNone/>
            </a:pPr>
            <a:endParaRPr lang="en-US" sz="1400" dirty="0" smtClean="0"/>
          </a:p>
          <a:p>
            <a:pPr>
              <a:buFont typeface="Wingdings" pitchFamily="2" charset="2"/>
              <a:buChar char="§"/>
            </a:pPr>
            <a:r>
              <a:rPr lang="en-US" dirty="0" smtClean="0"/>
              <a:t>High sound levels</a:t>
            </a:r>
          </a:p>
        </p:txBody>
      </p:sp>
      <p:sp>
        <p:nvSpPr>
          <p:cNvPr id="4" name="Slide Number Placeholder 3"/>
          <p:cNvSpPr>
            <a:spLocks noGrp="1"/>
          </p:cNvSpPr>
          <p:nvPr>
            <p:ph type="sldNum" sz="quarter" idx="12"/>
          </p:nvPr>
        </p:nvSpPr>
        <p:spPr/>
        <p:txBody>
          <a:bodyPr>
            <a:normAutofit/>
          </a:bodyPr>
          <a:lstStyle/>
          <a:p>
            <a:pPr>
              <a:defRPr/>
            </a:pPr>
            <a:fld id="{DA3337A9-D9CC-4E70-80FC-E0F37484DF70}" type="slidenum">
              <a:rPr lang="en-US"/>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algn="ctr"/>
            <a:r>
              <a:rPr lang="en-US" sz="3600" dirty="0" smtClean="0">
                <a:solidFill>
                  <a:srgbClr val="FFFF00"/>
                </a:solidFill>
              </a:rPr>
              <a:t>Risk of Fire/Explosion</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Wingdings" pitchFamily="2" charset="2"/>
              <a:buChar char="§"/>
              <a:defRPr/>
            </a:pPr>
            <a:r>
              <a:rPr lang="en-US" sz="2800" dirty="0" smtClean="0"/>
              <a:t>Corn and most other grains have a relatively high ignition temperature</a:t>
            </a:r>
          </a:p>
          <a:p>
            <a:pPr fontAlgn="auto">
              <a:spcAft>
                <a:spcPts val="0"/>
              </a:spcAft>
              <a:buNone/>
              <a:defRPr/>
            </a:pPr>
            <a:endParaRPr lang="en-US" sz="2800" dirty="0" smtClean="0"/>
          </a:p>
          <a:p>
            <a:pPr fontAlgn="auto">
              <a:spcAft>
                <a:spcPts val="0"/>
              </a:spcAft>
              <a:buFont typeface="Wingdings" pitchFamily="2" charset="2"/>
              <a:buChar char="§"/>
              <a:defRPr/>
            </a:pPr>
            <a:r>
              <a:rPr lang="en-US" sz="2800" dirty="0" smtClean="0"/>
              <a:t>Many cutting tools generate sufficient heat to cause ignition</a:t>
            </a:r>
          </a:p>
          <a:p>
            <a:pPr fontAlgn="auto">
              <a:spcAft>
                <a:spcPts val="0"/>
              </a:spcAft>
              <a:buNone/>
              <a:defRPr/>
            </a:pPr>
            <a:endParaRPr lang="en-US" sz="2800" dirty="0" smtClean="0"/>
          </a:p>
          <a:p>
            <a:pPr fontAlgn="auto">
              <a:spcAft>
                <a:spcPts val="0"/>
              </a:spcAft>
              <a:buFont typeface="Wingdings" pitchFamily="2" charset="2"/>
              <a:buChar char="§"/>
              <a:defRPr/>
            </a:pPr>
            <a:r>
              <a:rPr lang="en-US" sz="2800" dirty="0" smtClean="0"/>
              <a:t>When cutting a charged line should be in place to extinguish any ignited material</a:t>
            </a:r>
          </a:p>
          <a:p>
            <a:pPr fontAlgn="auto">
              <a:spcAft>
                <a:spcPts val="0"/>
              </a:spcAft>
              <a:buNone/>
              <a:defRPr/>
            </a:pPr>
            <a:endParaRPr lang="en-US" sz="2800" dirty="0" smtClean="0"/>
          </a:p>
          <a:p>
            <a:pPr fontAlgn="auto">
              <a:spcAft>
                <a:spcPts val="0"/>
              </a:spcAft>
              <a:buFont typeface="Wingdings" pitchFamily="2" charset="2"/>
              <a:buChar char="§"/>
              <a:defRPr/>
            </a:pPr>
            <a:r>
              <a:rPr lang="en-US" sz="2800" dirty="0" smtClean="0"/>
              <a:t>There has been concern over ignition of grain dust</a:t>
            </a:r>
          </a:p>
          <a:p>
            <a:pPr fontAlgn="auto">
              <a:spcAft>
                <a:spcPts val="0"/>
              </a:spcAft>
              <a:buNone/>
              <a:defRPr/>
            </a:pPr>
            <a:endParaRPr lang="en-US" sz="2800" dirty="0" smtClean="0"/>
          </a:p>
          <a:p>
            <a:pPr fontAlgn="auto">
              <a:spcAft>
                <a:spcPts val="0"/>
              </a:spcAft>
              <a:buFont typeface="Wingdings" pitchFamily="2" charset="2"/>
              <a:buChar char="§"/>
              <a:defRPr/>
            </a:pPr>
            <a:r>
              <a:rPr lang="en-US" sz="2800" dirty="0" smtClean="0"/>
              <a:t>However, there is no documentation of a grain dust explosion ever occurring during a rescue attempt</a:t>
            </a:r>
          </a:p>
        </p:txBody>
      </p:sp>
      <p:sp>
        <p:nvSpPr>
          <p:cNvPr id="4" name="Slide Number Placeholder 3"/>
          <p:cNvSpPr>
            <a:spLocks noGrp="1"/>
          </p:cNvSpPr>
          <p:nvPr>
            <p:ph type="sldNum" sz="quarter" idx="12"/>
          </p:nvPr>
        </p:nvSpPr>
        <p:spPr/>
        <p:txBody>
          <a:bodyPr>
            <a:normAutofit/>
          </a:bodyPr>
          <a:lstStyle/>
          <a:p>
            <a:pPr>
              <a:defRPr/>
            </a:pPr>
            <a:fld id="{EF0F8486-EAE8-49D0-BAB0-87F550C1D2D3}" type="slidenum">
              <a:rPr lang="en-US"/>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838200" y="1676400"/>
            <a:ext cx="7467600" cy="4572000"/>
          </a:xfrm>
          <a:prstGeom prst="rect">
            <a:avLst/>
          </a:prstGeom>
          <a:noFill/>
          <a:ln w="9525" algn="ctr">
            <a:noFill/>
            <a:miter lim="800000"/>
            <a:headEnd/>
            <a:tailEnd/>
          </a:ln>
        </p:spPr>
      </p:pic>
      <p:sp>
        <p:nvSpPr>
          <p:cNvPr id="13315" name="TextBox 2"/>
          <p:cNvSpPr txBox="1">
            <a:spLocks noChangeArrowheads="1"/>
          </p:cNvSpPr>
          <p:nvPr/>
        </p:nvSpPr>
        <p:spPr bwMode="auto">
          <a:xfrm>
            <a:off x="228600" y="152400"/>
            <a:ext cx="8610600" cy="1015663"/>
          </a:xfrm>
          <a:prstGeom prst="rect">
            <a:avLst/>
          </a:prstGeom>
          <a:solidFill>
            <a:schemeClr val="tx1"/>
          </a:solidFill>
          <a:ln w="9525">
            <a:noFill/>
            <a:miter lim="800000"/>
            <a:headEnd/>
            <a:tailEnd/>
          </a:ln>
        </p:spPr>
        <p:txBody>
          <a:bodyPr wrap="square">
            <a:spAutoFit/>
          </a:bodyPr>
          <a:lstStyle/>
          <a:p>
            <a:pPr algn="ctr"/>
            <a:endParaRPr lang="en-US" sz="1400" dirty="0" smtClean="0">
              <a:solidFill>
                <a:srgbClr val="FFFF00"/>
              </a:solidFill>
            </a:endParaRPr>
          </a:p>
          <a:p>
            <a:pPr algn="ctr"/>
            <a:r>
              <a:rPr lang="en-US" sz="3200" b="1" dirty="0" smtClean="0">
                <a:solidFill>
                  <a:srgbClr val="FFFF00"/>
                </a:solidFill>
                <a:latin typeface="+mj-lt"/>
              </a:rPr>
              <a:t>Grain </a:t>
            </a:r>
            <a:r>
              <a:rPr lang="en-US" sz="3200" b="1" dirty="0">
                <a:solidFill>
                  <a:srgbClr val="FFFF00"/>
                </a:solidFill>
                <a:latin typeface="+mj-lt"/>
              </a:rPr>
              <a:t>Bin Rescue Attempt with K-12 Rescue </a:t>
            </a:r>
            <a:r>
              <a:rPr lang="en-US" sz="3200" b="1" dirty="0" smtClean="0">
                <a:solidFill>
                  <a:srgbClr val="FFFF00"/>
                </a:solidFill>
                <a:latin typeface="+mj-lt"/>
              </a:rPr>
              <a:t>Saw</a:t>
            </a:r>
          </a:p>
          <a:p>
            <a:pPr algn="ctr"/>
            <a:endParaRPr lang="en-US" sz="1400" dirty="0">
              <a:solidFill>
                <a:srgbClr val="FFFF00"/>
              </a:solidFill>
            </a:endParaRPr>
          </a:p>
        </p:txBody>
      </p:sp>
      <p:sp>
        <p:nvSpPr>
          <p:cNvPr id="2" name="Slide Number Placeholder 1"/>
          <p:cNvSpPr>
            <a:spLocks noGrp="1"/>
          </p:cNvSpPr>
          <p:nvPr>
            <p:ph type="sldNum" sz="quarter" idx="12"/>
          </p:nvPr>
        </p:nvSpPr>
        <p:spPr/>
        <p:txBody>
          <a:bodyPr/>
          <a:lstStyle/>
          <a:p>
            <a:pPr>
              <a:defRPr/>
            </a:pPr>
            <a:fld id="{463416BE-5CDF-4B6D-BAC8-ADF8EAE562E6}" type="slidenum">
              <a:rPr lang="en-US"/>
              <a:pPr>
                <a:defRPr/>
              </a:pPr>
              <a:t>12</a:t>
            </a:fld>
            <a:endParaRPr lang="en-US" dirty="0"/>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algn="ctr"/>
            <a:r>
              <a:rPr lang="en-US" sz="3600" dirty="0" smtClean="0">
                <a:solidFill>
                  <a:srgbClr val="FFFF00"/>
                </a:solidFill>
              </a:rPr>
              <a:t>Grain Retaining System</a:t>
            </a:r>
          </a:p>
        </p:txBody>
      </p:sp>
      <p:sp>
        <p:nvSpPr>
          <p:cNvPr id="2" name="Slide Number Placeholder 1"/>
          <p:cNvSpPr>
            <a:spLocks noGrp="1"/>
          </p:cNvSpPr>
          <p:nvPr>
            <p:ph type="sldNum" sz="quarter" idx="12"/>
          </p:nvPr>
        </p:nvSpPr>
        <p:spPr/>
        <p:txBody>
          <a:bodyPr/>
          <a:lstStyle/>
          <a:p>
            <a:pPr>
              <a:defRPr/>
            </a:pPr>
            <a:fld id="{A495C24B-05C1-4A9D-986F-A51E6267EFD8}" type="slidenum">
              <a:rPr lang="en-US"/>
              <a:pPr>
                <a:defRPr/>
              </a:pPr>
              <a:t>13</a:t>
            </a:fld>
            <a:endParaRPr lang="en-US" dirty="0"/>
          </a:p>
        </p:txBody>
      </p:sp>
      <p:sp>
        <p:nvSpPr>
          <p:cNvPr id="3" name="Subtitle 2"/>
          <p:cNvSpPr>
            <a:spLocks noGrp="1"/>
          </p:cNvSpPr>
          <p:nvPr>
            <p:ph type="subTitle" idx="4294967295"/>
          </p:nvPr>
        </p:nvSpPr>
        <p:spPr>
          <a:xfrm>
            <a:off x="838200" y="1600200"/>
            <a:ext cx="6781800" cy="4495800"/>
          </a:xfrm>
        </p:spPr>
        <p:txBody>
          <a:bodyPr rtlCol="0">
            <a:noAutofit/>
          </a:bodyPr>
          <a:lstStyle/>
          <a:p>
            <a:pPr algn="l" fontAlgn="auto">
              <a:spcAft>
                <a:spcPts val="0"/>
              </a:spcAft>
              <a:defRPr/>
            </a:pPr>
            <a:r>
              <a:rPr lang="en-US" dirty="0" smtClean="0">
                <a:solidFill>
                  <a:schemeClr val="tx1"/>
                </a:solidFill>
              </a:rPr>
              <a:t>A wide range of items have been used to build coffer dams.</a:t>
            </a:r>
          </a:p>
          <a:p>
            <a:pPr algn="l" fontAlgn="auto">
              <a:spcAft>
                <a:spcPts val="0"/>
              </a:spcAft>
              <a:buNone/>
              <a:defRPr/>
            </a:pPr>
            <a:endParaRPr lang="en-US" sz="1400" dirty="0" smtClean="0">
              <a:solidFill>
                <a:schemeClr val="tx1"/>
              </a:solidFill>
            </a:endParaRPr>
          </a:p>
          <a:p>
            <a:pPr marL="457200" indent="-457200" algn="l" fontAlgn="auto">
              <a:spcAft>
                <a:spcPts val="0"/>
              </a:spcAft>
              <a:buFont typeface="Arial" pitchFamily="34" charset="0"/>
              <a:buChar char="•"/>
              <a:defRPr/>
            </a:pPr>
            <a:r>
              <a:rPr lang="en-US" sz="2800" dirty="0" smtClean="0">
                <a:solidFill>
                  <a:schemeClr val="tx1"/>
                </a:solidFill>
              </a:rPr>
              <a:t>Back boards</a:t>
            </a:r>
          </a:p>
          <a:p>
            <a:pPr marL="457200" indent="-457200" algn="l" fontAlgn="auto">
              <a:spcAft>
                <a:spcPts val="0"/>
              </a:spcAft>
              <a:buFont typeface="Arial" pitchFamily="34" charset="0"/>
              <a:buChar char="•"/>
              <a:defRPr/>
            </a:pPr>
            <a:r>
              <a:rPr lang="en-US" sz="2800" dirty="0" smtClean="0">
                <a:solidFill>
                  <a:schemeClr val="tx1"/>
                </a:solidFill>
              </a:rPr>
              <a:t>Plywood sheets (max. of 24” wide strips)</a:t>
            </a:r>
          </a:p>
          <a:p>
            <a:pPr marL="457200" indent="-457200" algn="l" fontAlgn="auto">
              <a:spcAft>
                <a:spcPts val="0"/>
              </a:spcAft>
              <a:buFont typeface="Arial" pitchFamily="34" charset="0"/>
              <a:buChar char="•"/>
              <a:defRPr/>
            </a:pPr>
            <a:r>
              <a:rPr lang="en-US" sz="2800" dirty="0" smtClean="0">
                <a:solidFill>
                  <a:schemeClr val="tx1"/>
                </a:solidFill>
              </a:rPr>
              <a:t>Barrels with ends cut out</a:t>
            </a:r>
          </a:p>
          <a:p>
            <a:pPr marL="457200" indent="-457200" algn="l" fontAlgn="auto">
              <a:spcAft>
                <a:spcPts val="0"/>
              </a:spcAft>
              <a:buFont typeface="Arial" pitchFamily="34" charset="0"/>
              <a:buChar char="•"/>
              <a:defRPr/>
            </a:pPr>
            <a:r>
              <a:rPr lang="en-US" sz="2800" dirty="0" smtClean="0">
                <a:solidFill>
                  <a:schemeClr val="tx1"/>
                </a:solidFill>
              </a:rPr>
              <a:t>Garbage cans</a:t>
            </a:r>
          </a:p>
          <a:p>
            <a:pPr marL="457200" indent="-457200" algn="l" fontAlgn="auto">
              <a:spcAft>
                <a:spcPts val="0"/>
              </a:spcAft>
              <a:buFont typeface="Arial" pitchFamily="34" charset="0"/>
              <a:buChar char="•"/>
              <a:defRPr/>
            </a:pPr>
            <a:r>
              <a:rPr lang="en-US" sz="2800" dirty="0" smtClean="0">
                <a:solidFill>
                  <a:schemeClr val="tx1"/>
                </a:solidFill>
              </a:rPr>
              <a:t>Metal roofing</a:t>
            </a:r>
          </a:p>
          <a:p>
            <a:pPr marL="457200" indent="-457200" algn="l" fontAlgn="auto">
              <a:spcAft>
                <a:spcPts val="0"/>
              </a:spcAft>
              <a:buFont typeface="Arial" pitchFamily="34" charset="0"/>
              <a:buChar char="•"/>
              <a:defRPr/>
            </a:pPr>
            <a:r>
              <a:rPr lang="en-US" sz="2800" dirty="0" smtClean="0">
                <a:solidFill>
                  <a:schemeClr val="tx1"/>
                </a:solidFill>
              </a:rPr>
              <a:t>Commercially available grain rescue tubes</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28600"/>
            <a:ext cx="8229600" cy="1143000"/>
          </a:xfrm>
        </p:spPr>
        <p:txBody>
          <a:bodyPr>
            <a:normAutofit fontScale="90000"/>
          </a:bodyPr>
          <a:lstStyle/>
          <a:p>
            <a:pPr algn="ctr"/>
            <a:r>
              <a:rPr lang="en-US" sz="3600" dirty="0" smtClean="0">
                <a:solidFill>
                  <a:srgbClr val="FFFF00"/>
                </a:solidFill>
              </a:rPr>
              <a:t>Grain Retaining Devices and Rescue Tubes</a:t>
            </a:r>
          </a:p>
        </p:txBody>
      </p:sp>
      <p:sp>
        <p:nvSpPr>
          <p:cNvPr id="13315" name="Content Placeholder 2"/>
          <p:cNvSpPr>
            <a:spLocks noGrp="1"/>
          </p:cNvSpPr>
          <p:nvPr>
            <p:ph idx="1"/>
          </p:nvPr>
        </p:nvSpPr>
        <p:spPr>
          <a:xfrm>
            <a:off x="533400" y="1676400"/>
            <a:ext cx="7772400" cy="4419600"/>
          </a:xfrm>
        </p:spPr>
        <p:txBody>
          <a:bodyPr rtlCol="0">
            <a:noAutofit/>
          </a:bodyPr>
          <a:lstStyle/>
          <a:p>
            <a:pPr fontAlgn="auto">
              <a:spcAft>
                <a:spcPts val="0"/>
              </a:spcAft>
              <a:buClr>
                <a:schemeClr val="tx1"/>
              </a:buClr>
              <a:buFont typeface="Wingdings" pitchFamily="2" charset="2"/>
              <a:buChar char="§"/>
              <a:defRPr/>
            </a:pPr>
            <a:r>
              <a:rPr lang="en-US" dirty="0" smtClean="0"/>
              <a:t>Prevents the victim from being buried deeper</a:t>
            </a:r>
          </a:p>
          <a:p>
            <a:pPr fontAlgn="auto">
              <a:spcAft>
                <a:spcPts val="0"/>
              </a:spcAft>
              <a:buClr>
                <a:schemeClr val="tx1"/>
              </a:buClr>
              <a:buNone/>
              <a:defRPr/>
            </a:pPr>
            <a:endParaRPr lang="en-US" sz="1400" dirty="0" smtClean="0"/>
          </a:p>
          <a:p>
            <a:pPr fontAlgn="auto">
              <a:spcAft>
                <a:spcPts val="0"/>
              </a:spcAft>
              <a:buClr>
                <a:schemeClr val="tx1"/>
              </a:buClr>
              <a:buFont typeface="Wingdings" pitchFamily="2" charset="2"/>
              <a:buChar char="§"/>
              <a:defRPr/>
            </a:pPr>
            <a:r>
              <a:rPr lang="en-US" dirty="0" smtClean="0"/>
              <a:t>Allows rescuers the ability to remove the grain from within the tube, freeing the victim</a:t>
            </a:r>
          </a:p>
          <a:p>
            <a:pPr marL="0" indent="0" fontAlgn="auto">
              <a:spcAft>
                <a:spcPts val="0"/>
              </a:spcAft>
              <a:buClr>
                <a:schemeClr val="tx1"/>
              </a:buClr>
              <a:buFont typeface="Arial" pitchFamily="34" charset="0"/>
              <a:buNone/>
              <a:defRPr/>
            </a:pPr>
            <a:endParaRPr lang="en-US" sz="1400" dirty="0" smtClean="0"/>
          </a:p>
          <a:p>
            <a:pPr fontAlgn="auto">
              <a:spcAft>
                <a:spcPts val="0"/>
              </a:spcAft>
              <a:buClr>
                <a:schemeClr val="tx1"/>
              </a:buClr>
              <a:buFont typeface="Wingdings" pitchFamily="2" charset="2"/>
              <a:buChar char="§"/>
              <a:defRPr/>
            </a:pPr>
            <a:r>
              <a:rPr lang="en-US" dirty="0" smtClean="0"/>
              <a:t>The grain must be removed from around the victim rather than the victim removed from the grain</a:t>
            </a:r>
          </a:p>
        </p:txBody>
      </p:sp>
      <p:sp>
        <p:nvSpPr>
          <p:cNvPr id="15364"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normAutofit/>
          </a:bodyPr>
          <a:lstStyle/>
          <a:p>
            <a:pPr eaLnBrk="0" hangingPunct="0"/>
            <a:fld id="{9B77AE77-5336-4CB4-B0E0-3C6D02703B99}" type="slidenum">
              <a:rPr lang="en-US" sz="1400">
                <a:solidFill>
                  <a:schemeClr val="tx1"/>
                </a:solidFill>
                <a:latin typeface="Arial Narrow" pitchFamily="34" charset="0"/>
              </a:rPr>
              <a:pPr eaLnBrk="0" hangingPunct="0"/>
              <a:t>14</a:t>
            </a:fld>
            <a:endParaRPr lang="en-US" sz="1400">
              <a:solidFill>
                <a:schemeClr val="tx1"/>
              </a:solidFill>
              <a:latin typeface="Arial Narrow"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0"/>
            <a:ext cx="9144000" cy="1447800"/>
          </a:xfrm>
        </p:spPr>
        <p:txBody>
          <a:bodyPr rtlCol="0">
            <a:normAutofit/>
          </a:bodyPr>
          <a:lstStyle/>
          <a:p>
            <a:pPr algn="ctr" fontAlgn="auto">
              <a:spcAft>
                <a:spcPts val="0"/>
              </a:spcAft>
              <a:defRPr/>
            </a:pPr>
            <a:r>
              <a:rPr lang="en-US" sz="3600" dirty="0" smtClean="0">
                <a:solidFill>
                  <a:srgbClr val="FFFF00"/>
                </a:solidFill>
                <a:effectLst>
                  <a:outerShdw blurRad="38100" dist="38100" dir="2700000" algn="tl">
                    <a:srgbClr val="000000">
                      <a:alpha val="43137"/>
                    </a:srgbClr>
                  </a:outerShdw>
                </a:effectLst>
              </a:rPr>
              <a:t>Liberty Rescue Tube</a:t>
            </a:r>
          </a:p>
        </p:txBody>
      </p:sp>
      <p:pic>
        <p:nvPicPr>
          <p:cNvPr id="16387" name="Picture 3" descr="MVC-001F"/>
          <p:cNvPicPr>
            <a:picLocks noGrp="1" noChangeAspect="1" noChangeArrowheads="1"/>
          </p:cNvPicPr>
          <p:nvPr>
            <p:ph sz="half" idx="1"/>
          </p:nvPr>
        </p:nvPicPr>
        <p:blipFill>
          <a:blip r:embed="rId2" cstate="email">
            <a:lum bright="15000"/>
            <a:extLst>
              <a:ext uri="{28A0092B-C50C-407E-A947-70E740481C1C}">
                <a14:useLocalDpi xmlns:a14="http://schemas.microsoft.com/office/drawing/2010/main"/>
              </a:ext>
            </a:extLst>
          </a:blip>
          <a:srcRect/>
          <a:stretch>
            <a:fillRect/>
          </a:stretch>
        </p:blipFill>
        <p:spPr>
          <a:xfrm>
            <a:off x="457200" y="2209800"/>
            <a:ext cx="2524125" cy="3460750"/>
          </a:xfrm>
        </p:spPr>
      </p:pic>
      <p:pic>
        <p:nvPicPr>
          <p:cNvPr id="16388" name="Picture 4" descr="MVC-004F"/>
          <p:cNvPicPr>
            <a:picLocks noGrp="1" noChangeAspect="1" noChangeArrowheads="1"/>
          </p:cNvPicPr>
          <p:nvPr>
            <p:ph sz="quarter" idx="2"/>
          </p:nvPr>
        </p:nvPicPr>
        <p:blipFill>
          <a:blip r:embed="rId3" cstate="email">
            <a:lum bright="15000"/>
            <a:extLst>
              <a:ext uri="{28A0092B-C50C-407E-A947-70E740481C1C}">
                <a14:useLocalDpi xmlns:a14="http://schemas.microsoft.com/office/drawing/2010/main"/>
              </a:ext>
            </a:extLst>
          </a:blip>
          <a:srcRect/>
          <a:stretch>
            <a:fillRect/>
          </a:stretch>
        </p:blipFill>
        <p:spPr>
          <a:xfrm>
            <a:off x="4038600" y="1905000"/>
            <a:ext cx="3305175" cy="1987550"/>
          </a:xfrm>
        </p:spPr>
      </p:pic>
      <p:pic>
        <p:nvPicPr>
          <p:cNvPr id="16389" name="Picture 5" descr="Copy of DSCN2889"/>
          <p:cNvPicPr>
            <a:picLocks noGrp="1" noChangeAspect="1" noChangeArrowheads="1"/>
          </p:cNvPicPr>
          <p:nvPr>
            <p:ph sz="quarter" idx="3"/>
          </p:nvPr>
        </p:nvPicPr>
        <p:blipFill>
          <a:blip r:embed="rId4" cstate="email">
            <a:lum bright="15000"/>
            <a:extLst>
              <a:ext uri="{28A0092B-C50C-407E-A947-70E740481C1C}">
                <a14:useLocalDpi xmlns:a14="http://schemas.microsoft.com/office/drawing/2010/main"/>
              </a:ext>
            </a:extLst>
          </a:blip>
          <a:srcRect/>
          <a:stretch>
            <a:fillRect/>
          </a:stretch>
        </p:blipFill>
        <p:spPr>
          <a:xfrm>
            <a:off x="4038600" y="4191000"/>
            <a:ext cx="3352800" cy="2382838"/>
          </a:xfrm>
        </p:spPr>
      </p:pic>
      <p:sp>
        <p:nvSpPr>
          <p:cNvPr id="16390"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normAutofit/>
          </a:bodyPr>
          <a:lstStyle/>
          <a:p>
            <a:pPr eaLnBrk="0" hangingPunct="0"/>
            <a:fld id="{616DFC38-0AC9-4202-B5AF-3915037F61F9}" type="slidenum">
              <a:rPr lang="en-US" sz="1400">
                <a:solidFill>
                  <a:srgbClr val="FFFFFF"/>
                </a:solidFill>
                <a:latin typeface="Arial Narrow" pitchFamily="34" charset="0"/>
              </a:rPr>
              <a:pPr eaLnBrk="0" hangingPunct="0"/>
              <a:t>15</a:t>
            </a:fld>
            <a:endParaRPr lang="en-US" sz="1400">
              <a:solidFill>
                <a:srgbClr val="FFFFFF"/>
              </a:solidFill>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0"/>
            <a:ext cx="9144000" cy="1447800"/>
          </a:xfrm>
        </p:spPr>
        <p:txBody>
          <a:bodyPr rtlCol="0">
            <a:normAutofit/>
          </a:bodyPr>
          <a:lstStyle/>
          <a:p>
            <a:pPr algn="ctr" fontAlgn="auto">
              <a:spcAft>
                <a:spcPts val="0"/>
              </a:spcAft>
              <a:defRPr/>
            </a:pPr>
            <a:r>
              <a:rPr lang="en-US" sz="3600" dirty="0" smtClean="0">
                <a:solidFill>
                  <a:srgbClr val="FFFF00"/>
                </a:solidFill>
                <a:effectLst>
                  <a:outerShdw blurRad="38100" dist="38100" dir="2700000" algn="tl">
                    <a:srgbClr val="000000">
                      <a:alpha val="43137"/>
                    </a:srgbClr>
                  </a:outerShdw>
                </a:effectLst>
              </a:rPr>
              <a:t>Liberty Rescue Tube</a:t>
            </a:r>
          </a:p>
        </p:txBody>
      </p:sp>
      <p:pic>
        <p:nvPicPr>
          <p:cNvPr id="17411" name="Picture 3" descr="P2010063"/>
          <p:cNvPicPr>
            <a:picLocks noGrp="1" noChangeAspect="1" noChangeArrowheads="1"/>
          </p:cNvPicPr>
          <p:nvPr>
            <p:ph sz="half" idx="1"/>
          </p:nvPr>
        </p:nvPicPr>
        <p:blipFill>
          <a:blip r:embed="rId2" cstate="email">
            <a:lum bright="15000"/>
            <a:extLst>
              <a:ext uri="{28A0092B-C50C-407E-A947-70E740481C1C}">
                <a14:useLocalDpi xmlns:a14="http://schemas.microsoft.com/office/drawing/2010/main"/>
              </a:ext>
            </a:extLst>
          </a:blip>
          <a:stretch>
            <a:fillRect/>
          </a:stretch>
        </p:blipFill>
        <p:spPr>
          <a:xfrm>
            <a:off x="525087" y="2447824"/>
            <a:ext cx="3902825" cy="3275215"/>
          </a:xfrm>
        </p:spPr>
      </p:pic>
      <p:pic>
        <p:nvPicPr>
          <p:cNvPr id="17412" name="Picture 4" descr="P2010061"/>
          <p:cNvPicPr>
            <a:picLocks noGrp="1" noChangeAspect="1" noChangeArrowheads="1"/>
          </p:cNvPicPr>
          <p:nvPr>
            <p:ph sz="half" idx="2"/>
          </p:nvPr>
        </p:nvPicPr>
        <p:blipFill>
          <a:blip r:embed="rId3" cstate="email">
            <a:lum bright="15000"/>
            <a:extLst>
              <a:ext uri="{28A0092B-C50C-407E-A947-70E740481C1C}">
                <a14:useLocalDpi xmlns:a14="http://schemas.microsoft.com/office/drawing/2010/main"/>
              </a:ext>
            </a:extLst>
          </a:blip>
          <a:stretch>
            <a:fillRect/>
          </a:stretch>
        </p:blipFill>
        <p:spPr>
          <a:xfrm>
            <a:off x="4990407" y="2438400"/>
            <a:ext cx="3354185" cy="3276600"/>
          </a:xfrm>
        </p:spPr>
      </p:pic>
      <p:sp>
        <p:nvSpPr>
          <p:cNvPr id="17413"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normAutofit/>
          </a:bodyPr>
          <a:lstStyle/>
          <a:p>
            <a:pPr eaLnBrk="0" hangingPunct="0"/>
            <a:fld id="{00EB3D25-528E-4C8C-A7DD-8EAE539F05D1}" type="slidenum">
              <a:rPr lang="en-US" sz="1400">
                <a:solidFill>
                  <a:srgbClr val="FFFFFF"/>
                </a:solidFill>
                <a:latin typeface="Arial Narrow" pitchFamily="34" charset="0"/>
              </a:rPr>
              <a:pPr eaLnBrk="0" hangingPunct="0"/>
              <a:t>16</a:t>
            </a:fld>
            <a:endParaRPr lang="en-US" sz="1400">
              <a:solidFill>
                <a:srgbClr val="FFFFFF"/>
              </a:solidFill>
              <a:latin typeface="Arial Narrow"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0"/>
            <a:ext cx="9144000" cy="1403462"/>
          </a:xfrm>
        </p:spPr>
        <p:txBody>
          <a:bodyPr>
            <a:normAutofit/>
          </a:bodyPr>
          <a:lstStyle/>
          <a:p>
            <a:pPr algn="ctr"/>
            <a:r>
              <a:rPr lang="en-US" sz="3600" dirty="0" smtClean="0">
                <a:solidFill>
                  <a:srgbClr val="FFFF00"/>
                </a:solidFill>
              </a:rPr>
              <a:t>Grain Moving Equipment</a:t>
            </a:r>
          </a:p>
        </p:txBody>
      </p:sp>
      <p:sp>
        <p:nvSpPr>
          <p:cNvPr id="18435" name="Content Placeholder 2"/>
          <p:cNvSpPr>
            <a:spLocks noGrp="1"/>
          </p:cNvSpPr>
          <p:nvPr>
            <p:ph sz="half" idx="1"/>
          </p:nvPr>
        </p:nvSpPr>
        <p:spPr>
          <a:xfrm>
            <a:off x="457200" y="1600200"/>
            <a:ext cx="8001000" cy="4525963"/>
          </a:xfrm>
        </p:spPr>
        <p:txBody>
          <a:bodyPr>
            <a:normAutofit lnSpcReduction="10000"/>
          </a:bodyPr>
          <a:lstStyle/>
          <a:p>
            <a:pPr>
              <a:buFont typeface="Wingdings" pitchFamily="2" charset="2"/>
              <a:buChar char="§"/>
            </a:pPr>
            <a:r>
              <a:rPr lang="en-US" dirty="0" smtClean="0"/>
              <a:t>In a typical rescue thousands of bushels of grain might have to be removed to access a victim. In addition to a large number of first responders, equipment to move grain will be essential.</a:t>
            </a:r>
          </a:p>
          <a:p>
            <a:pPr>
              <a:buNone/>
            </a:pPr>
            <a:endParaRPr lang="en-US" sz="1200" dirty="0" smtClean="0"/>
          </a:p>
          <a:p>
            <a:pPr>
              <a:buFont typeface="Wingdings" pitchFamily="2" charset="2"/>
              <a:buChar char="§"/>
            </a:pPr>
            <a:r>
              <a:rPr lang="en-US" dirty="0" smtClean="0"/>
              <a:t>This includes:</a:t>
            </a:r>
          </a:p>
          <a:p>
            <a:pPr lvl="1">
              <a:buFont typeface="Arial" pitchFamily="34" charset="0"/>
              <a:buChar char="•"/>
            </a:pPr>
            <a:r>
              <a:rPr lang="en-US" dirty="0" smtClean="0"/>
              <a:t>Large grain shovels</a:t>
            </a:r>
          </a:p>
          <a:p>
            <a:pPr lvl="1">
              <a:buFont typeface="Arial" pitchFamily="34" charset="0"/>
              <a:buChar char="•"/>
            </a:pPr>
            <a:r>
              <a:rPr lang="en-US" dirty="0" smtClean="0"/>
              <a:t>Portable grain auger</a:t>
            </a:r>
          </a:p>
          <a:p>
            <a:pPr lvl="1">
              <a:buFont typeface="Arial" pitchFamily="34" charset="0"/>
              <a:buChar char="•"/>
            </a:pPr>
            <a:r>
              <a:rPr lang="en-US" dirty="0" smtClean="0"/>
              <a:t>Grain vacuum machines</a:t>
            </a:r>
          </a:p>
          <a:p>
            <a:pPr lvl="1">
              <a:buFont typeface="Arial" pitchFamily="34" charset="0"/>
              <a:buChar char="•"/>
            </a:pPr>
            <a:r>
              <a:rPr lang="en-US" dirty="0" smtClean="0"/>
              <a:t>Front end or skid steer loader, pay loaders</a:t>
            </a:r>
          </a:p>
          <a:p>
            <a:pPr lvl="1">
              <a:buFont typeface="Arial" pitchFamily="34" charset="0"/>
              <a:buChar char="•"/>
            </a:pPr>
            <a:r>
              <a:rPr lang="en-US" dirty="0" smtClean="0"/>
              <a:t>Grain trucks</a:t>
            </a:r>
          </a:p>
        </p:txBody>
      </p:sp>
      <p:sp>
        <p:nvSpPr>
          <p:cNvPr id="2" name="Slide Number Placeholder 1"/>
          <p:cNvSpPr>
            <a:spLocks noGrp="1"/>
          </p:cNvSpPr>
          <p:nvPr>
            <p:ph type="sldNum" sz="quarter" idx="12"/>
          </p:nvPr>
        </p:nvSpPr>
        <p:spPr/>
        <p:txBody>
          <a:bodyPr>
            <a:normAutofit/>
          </a:bodyPr>
          <a:lstStyle/>
          <a:p>
            <a:pPr>
              <a:defRPr/>
            </a:pPr>
            <a:fld id="{8981714F-E171-4601-B970-8D4E357F42DA}" type="slidenum">
              <a:rPr lang="en-US"/>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5"/>
          <p:cNvSpPr>
            <a:spLocks noGrp="1"/>
          </p:cNvSpPr>
          <p:nvPr>
            <p:ph type="title"/>
          </p:nvPr>
        </p:nvSpPr>
        <p:spPr/>
        <p:txBody>
          <a:bodyPr>
            <a:normAutofit/>
          </a:bodyPr>
          <a:lstStyle/>
          <a:p>
            <a:pPr algn="ctr"/>
            <a:r>
              <a:rPr lang="en-US" sz="3600" dirty="0" smtClean="0">
                <a:solidFill>
                  <a:srgbClr val="FFFF00"/>
                </a:solidFill>
              </a:rPr>
              <a:t>Overhead Lift Point</a:t>
            </a:r>
          </a:p>
        </p:txBody>
      </p:sp>
      <p:sp>
        <p:nvSpPr>
          <p:cNvPr id="19459" name="Content Placeholder 6"/>
          <p:cNvSpPr>
            <a:spLocks noGrp="1"/>
          </p:cNvSpPr>
          <p:nvPr>
            <p:ph idx="1"/>
          </p:nvPr>
        </p:nvSpPr>
        <p:spPr/>
        <p:txBody>
          <a:bodyPr/>
          <a:lstStyle/>
          <a:p>
            <a:pPr>
              <a:buFont typeface="Wingdings" pitchFamily="2" charset="2"/>
              <a:buChar char="§"/>
            </a:pPr>
            <a:r>
              <a:rPr lang="en-US" dirty="0" smtClean="0"/>
              <a:t>If rescuers need to be lowered into the structure approved anchor points or overhead lift points will be needed, along with trained personnel to use them. This could include:</a:t>
            </a:r>
          </a:p>
          <a:p>
            <a:pPr lvl="1">
              <a:buFont typeface="Arial" pitchFamily="34" charset="0"/>
              <a:buChar char="•"/>
            </a:pPr>
            <a:r>
              <a:rPr lang="en-US" dirty="0" smtClean="0"/>
              <a:t>Ladder or boom fire truck</a:t>
            </a:r>
          </a:p>
          <a:p>
            <a:pPr lvl="1">
              <a:buFont typeface="Arial" pitchFamily="34" charset="0"/>
              <a:buChar char="•"/>
            </a:pPr>
            <a:r>
              <a:rPr lang="en-US" dirty="0" smtClean="0"/>
              <a:t>Tripod with </a:t>
            </a:r>
            <a:r>
              <a:rPr lang="en-US" dirty="0" err="1" smtClean="0"/>
              <a:t>manlift</a:t>
            </a:r>
            <a:endParaRPr lang="en-US" dirty="0" smtClean="0"/>
          </a:p>
        </p:txBody>
      </p:sp>
      <p:sp>
        <p:nvSpPr>
          <p:cNvPr id="5" name="Slide Number Placeholder 4"/>
          <p:cNvSpPr>
            <a:spLocks noGrp="1"/>
          </p:cNvSpPr>
          <p:nvPr>
            <p:ph type="sldNum" sz="quarter" idx="12"/>
          </p:nvPr>
        </p:nvSpPr>
        <p:spPr/>
        <p:txBody>
          <a:bodyPr>
            <a:normAutofit/>
          </a:bodyPr>
          <a:lstStyle/>
          <a:p>
            <a:pPr>
              <a:defRPr/>
            </a:pPr>
            <a:fld id="{FCCE6010-4C16-4A5A-84FA-C7494C43D2EC}" type="slidenum">
              <a:rPr lang="en-US"/>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pPr algn="ctr"/>
            <a:r>
              <a:rPr lang="en-US" sz="3600" dirty="0" smtClean="0">
                <a:solidFill>
                  <a:srgbClr val="FFFF00"/>
                </a:solidFill>
              </a:rPr>
              <a:t>Anchor Points</a:t>
            </a:r>
          </a:p>
        </p:txBody>
      </p:sp>
      <p:sp>
        <p:nvSpPr>
          <p:cNvPr id="17411" name="Content Placeholder 2"/>
          <p:cNvSpPr>
            <a:spLocks noGrp="1"/>
          </p:cNvSpPr>
          <p:nvPr>
            <p:ph sz="half" idx="1"/>
          </p:nvPr>
        </p:nvSpPr>
        <p:spPr>
          <a:xfrm>
            <a:off x="457200" y="1600200"/>
            <a:ext cx="8153400" cy="4724400"/>
          </a:xfrm>
        </p:spPr>
        <p:txBody>
          <a:bodyPr rtlCol="0">
            <a:normAutofit fontScale="92500" lnSpcReduction="20000"/>
          </a:bodyPr>
          <a:lstStyle/>
          <a:p>
            <a:pPr fontAlgn="auto">
              <a:spcAft>
                <a:spcPts val="0"/>
              </a:spcAft>
              <a:buFont typeface="Wingdings" pitchFamily="2" charset="2"/>
              <a:buChar char="§"/>
              <a:defRPr/>
            </a:pPr>
            <a:r>
              <a:rPr lang="en-US" dirty="0" smtClean="0"/>
              <a:t>Most farm and feed lot grain storage operations do not contain approved anchor points that meet the load capacity specified in the federal confined space entry standards.</a:t>
            </a:r>
          </a:p>
          <a:p>
            <a:pPr fontAlgn="auto">
              <a:spcAft>
                <a:spcPts val="0"/>
              </a:spcAft>
              <a:buNone/>
              <a:defRPr/>
            </a:pPr>
            <a:endParaRPr lang="en-US" dirty="0" smtClean="0"/>
          </a:p>
          <a:p>
            <a:pPr fontAlgn="auto">
              <a:spcAft>
                <a:spcPts val="0"/>
              </a:spcAft>
              <a:buFont typeface="Wingdings" pitchFamily="2" charset="2"/>
              <a:buChar char="§"/>
              <a:defRPr/>
            </a:pPr>
            <a:r>
              <a:rPr lang="en-US" dirty="0" smtClean="0"/>
              <a:t>Since these facilities are exempt from compliance with either the grain handling or confined space entry standards they were not constructed to meet the standards.</a:t>
            </a:r>
          </a:p>
          <a:p>
            <a:pPr fontAlgn="auto">
              <a:spcAft>
                <a:spcPts val="0"/>
              </a:spcAft>
              <a:buNone/>
              <a:defRPr/>
            </a:pPr>
            <a:endParaRPr lang="en-US" dirty="0" smtClean="0"/>
          </a:p>
          <a:p>
            <a:pPr fontAlgn="auto">
              <a:spcAft>
                <a:spcPts val="0"/>
              </a:spcAft>
              <a:buFont typeface="Wingdings" pitchFamily="2" charset="2"/>
              <a:buChar char="§"/>
              <a:defRPr/>
            </a:pPr>
            <a:r>
              <a:rPr lang="en-US" dirty="0" smtClean="0"/>
              <a:t>If necessary, alternative anchor points for both fall protection and confined space entry will need to be configured.</a:t>
            </a:r>
          </a:p>
        </p:txBody>
      </p:sp>
      <p:sp>
        <p:nvSpPr>
          <p:cNvPr id="2" name="Slide Number Placeholder 1"/>
          <p:cNvSpPr>
            <a:spLocks noGrp="1"/>
          </p:cNvSpPr>
          <p:nvPr>
            <p:ph type="sldNum" sz="quarter" idx="12"/>
          </p:nvPr>
        </p:nvSpPr>
        <p:spPr/>
        <p:txBody>
          <a:bodyPr>
            <a:normAutofit/>
          </a:bodyPr>
          <a:lstStyle/>
          <a:p>
            <a:pPr>
              <a:defRPr/>
            </a:pPr>
            <a:fld id="{AD3C95AA-9061-4C83-91A4-BA04584A446F}" type="slidenum">
              <a:rPr lang="en-US"/>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normAutofit/>
          </a:bodyPr>
          <a:lstStyle/>
          <a:p>
            <a:pPr algn="ctr"/>
            <a:r>
              <a:rPr lang="en-US" sz="3600" dirty="0" smtClean="0">
                <a:solidFill>
                  <a:srgbClr val="FFFF00"/>
                </a:solidFill>
              </a:rPr>
              <a:t>Purpose</a:t>
            </a:r>
          </a:p>
        </p:txBody>
      </p:sp>
      <p:sp>
        <p:nvSpPr>
          <p:cNvPr id="3075" name="Content Placeholder 4"/>
          <p:cNvSpPr>
            <a:spLocks noGrp="1"/>
          </p:cNvSpPr>
          <p:nvPr>
            <p:ph idx="1"/>
          </p:nvPr>
        </p:nvSpPr>
        <p:spPr/>
        <p:txBody>
          <a:bodyPr>
            <a:normAutofit/>
          </a:bodyPr>
          <a:lstStyle/>
          <a:p>
            <a:pPr>
              <a:buFont typeface="Wingdings" pitchFamily="2" charset="2"/>
              <a:buChar char="§"/>
            </a:pPr>
            <a:r>
              <a:rPr lang="en-US" sz="2800" dirty="0" smtClean="0"/>
              <a:t>Discuss the importance in preplanning for emergencies at grain storage and handling facilities</a:t>
            </a:r>
          </a:p>
          <a:p>
            <a:pPr>
              <a:buNone/>
            </a:pPr>
            <a:endParaRPr lang="en-US" sz="1400" dirty="0" smtClean="0"/>
          </a:p>
          <a:p>
            <a:pPr>
              <a:buFont typeface="Wingdings" pitchFamily="2" charset="2"/>
              <a:buChar char="§"/>
            </a:pPr>
            <a:r>
              <a:rPr lang="en-US" sz="2800" dirty="0" smtClean="0"/>
              <a:t>Describe the type of rescue equipment that is needed and potential hazards associated with it’s use</a:t>
            </a:r>
          </a:p>
          <a:p>
            <a:pPr>
              <a:buNone/>
            </a:pPr>
            <a:endParaRPr lang="en-US" sz="1400" dirty="0" smtClean="0"/>
          </a:p>
          <a:p>
            <a:pPr>
              <a:buFont typeface="Wingdings" pitchFamily="2" charset="2"/>
              <a:buChar char="§"/>
            </a:pPr>
            <a:r>
              <a:rPr lang="en-US" sz="2800" dirty="0" smtClean="0"/>
              <a:t>Demonstrate the use of grain restraint systems</a:t>
            </a:r>
          </a:p>
        </p:txBody>
      </p:sp>
      <p:sp>
        <p:nvSpPr>
          <p:cNvPr id="6" name="Slide Number Placeholder 5"/>
          <p:cNvSpPr>
            <a:spLocks noGrp="1"/>
          </p:cNvSpPr>
          <p:nvPr>
            <p:ph type="sldNum" sz="quarter" idx="12"/>
          </p:nvPr>
        </p:nvSpPr>
        <p:spPr/>
        <p:txBody>
          <a:bodyPr>
            <a:normAutofit/>
          </a:bodyPr>
          <a:lstStyle/>
          <a:p>
            <a:pPr>
              <a:defRPr/>
            </a:pPr>
            <a:fld id="{F24F8A13-989D-4C66-983E-1D13932EECEC}"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p:cNvSpPr>
            <a:spLocks noGrp="1"/>
          </p:cNvSpPr>
          <p:nvPr>
            <p:ph type="title"/>
          </p:nvPr>
        </p:nvSpPr>
        <p:spPr/>
        <p:txBody>
          <a:bodyPr>
            <a:normAutofit/>
          </a:bodyPr>
          <a:lstStyle/>
          <a:p>
            <a:pPr algn="ctr"/>
            <a:r>
              <a:rPr lang="en-US" sz="3600" dirty="0" smtClean="0">
                <a:solidFill>
                  <a:srgbClr val="FFFF00"/>
                </a:solidFill>
              </a:rPr>
              <a:t>Grain Vacuum Equipment</a:t>
            </a:r>
          </a:p>
        </p:txBody>
      </p:sp>
      <p:sp>
        <p:nvSpPr>
          <p:cNvPr id="21507" name="Content Placeholder 6"/>
          <p:cNvSpPr>
            <a:spLocks noGrp="1"/>
          </p:cNvSpPr>
          <p:nvPr>
            <p:ph idx="1"/>
          </p:nvPr>
        </p:nvSpPr>
        <p:spPr>
          <a:xfrm>
            <a:off x="457200" y="1600200"/>
            <a:ext cx="8382000" cy="4625609"/>
          </a:xfrm>
        </p:spPr>
        <p:txBody>
          <a:bodyPr/>
          <a:lstStyle/>
          <a:p>
            <a:pPr>
              <a:buFont typeface="Wingdings" pitchFamily="2" charset="2"/>
              <a:buChar char="§"/>
            </a:pPr>
            <a:r>
              <a:rPr lang="en-US" dirty="0" smtClean="0"/>
              <a:t>There has been an increased use of grain vacuum equipment in grain rescues</a:t>
            </a:r>
          </a:p>
          <a:p>
            <a:pPr>
              <a:buNone/>
            </a:pPr>
            <a:endParaRPr lang="en-US" sz="1800" dirty="0" smtClean="0"/>
          </a:p>
          <a:p>
            <a:pPr>
              <a:buFont typeface="Wingdings" pitchFamily="2" charset="2"/>
              <a:buChar char="§"/>
            </a:pPr>
            <a:r>
              <a:rPr lang="en-US" dirty="0" smtClean="0"/>
              <a:t>This equipment is found at most commercial grain storage facilities and on some larger farms</a:t>
            </a:r>
          </a:p>
          <a:p>
            <a:pPr>
              <a:buNone/>
            </a:pPr>
            <a:endParaRPr lang="en-US" sz="1800" dirty="0" smtClean="0"/>
          </a:p>
          <a:p>
            <a:pPr>
              <a:buFont typeface="Wingdings" pitchFamily="2" charset="2"/>
              <a:buChar char="§"/>
            </a:pPr>
            <a:r>
              <a:rPr lang="en-US" dirty="0" smtClean="0"/>
              <a:t>This equipment can move 1,000-2,000 bushels per hour of continuous use</a:t>
            </a:r>
          </a:p>
        </p:txBody>
      </p:sp>
      <p:sp>
        <p:nvSpPr>
          <p:cNvPr id="5" name="Slide Number Placeholder 4"/>
          <p:cNvSpPr>
            <a:spLocks noGrp="1"/>
          </p:cNvSpPr>
          <p:nvPr>
            <p:ph type="sldNum" sz="quarter" idx="12"/>
          </p:nvPr>
        </p:nvSpPr>
        <p:spPr/>
        <p:txBody>
          <a:bodyPr>
            <a:normAutofit/>
          </a:bodyPr>
          <a:lstStyle/>
          <a:p>
            <a:pPr>
              <a:defRPr/>
            </a:pPr>
            <a:fld id="{F0C09298-7CD0-4CD1-A417-F5B0ED3497E3}" type="slidenum">
              <a:rPr lang="en-US"/>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pPr algn="ctr"/>
            <a:r>
              <a:rPr lang="en-US" sz="3600" dirty="0" smtClean="0">
                <a:solidFill>
                  <a:srgbClr val="FFFF00"/>
                </a:solidFill>
              </a:rPr>
              <a:t>Grain Vacuum Equipment Hazards</a:t>
            </a:r>
          </a:p>
        </p:txBody>
      </p:sp>
      <p:sp>
        <p:nvSpPr>
          <p:cNvPr id="22531" name="Content Placeholder 2"/>
          <p:cNvSpPr>
            <a:spLocks noGrp="1"/>
          </p:cNvSpPr>
          <p:nvPr>
            <p:ph idx="1"/>
          </p:nvPr>
        </p:nvSpPr>
        <p:spPr>
          <a:xfrm>
            <a:off x="381000" y="1600200"/>
            <a:ext cx="8229600" cy="4625609"/>
          </a:xfrm>
        </p:spPr>
        <p:txBody>
          <a:bodyPr/>
          <a:lstStyle/>
          <a:p>
            <a:pPr>
              <a:buFont typeface="Wingdings" pitchFamily="2" charset="2"/>
              <a:buChar char="§"/>
            </a:pPr>
            <a:r>
              <a:rPr lang="en-US" dirty="0" smtClean="0"/>
              <a:t>Presents the risk of first responder entrapment</a:t>
            </a:r>
          </a:p>
          <a:p>
            <a:pPr>
              <a:buNone/>
            </a:pPr>
            <a:endParaRPr lang="en-US" sz="1400" dirty="0" smtClean="0"/>
          </a:p>
          <a:p>
            <a:pPr>
              <a:buFont typeface="Wingdings" pitchFamily="2" charset="2"/>
              <a:buChar char="§"/>
            </a:pPr>
            <a:r>
              <a:rPr lang="en-US" dirty="0" smtClean="0"/>
              <a:t>Generates large amounts of dust</a:t>
            </a:r>
          </a:p>
        </p:txBody>
      </p:sp>
      <p:sp>
        <p:nvSpPr>
          <p:cNvPr id="4" name="Slide Number Placeholder 3"/>
          <p:cNvSpPr>
            <a:spLocks noGrp="1"/>
          </p:cNvSpPr>
          <p:nvPr>
            <p:ph type="sldNum" sz="quarter" idx="12"/>
          </p:nvPr>
        </p:nvSpPr>
        <p:spPr/>
        <p:txBody>
          <a:bodyPr/>
          <a:lstStyle/>
          <a:p>
            <a:pPr>
              <a:defRPr/>
            </a:pPr>
            <a:fld id="{BD62ED3D-3632-4916-946E-194063BE2DF8}" type="slidenum">
              <a:rPr lang="en-US"/>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C:\Documents and Settings\ahoneywe\Local Settings\Temporary Internet Files\Content.IE5\IL00NPVD\MC90043441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286000" y="1905000"/>
            <a:ext cx="4500563" cy="3429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990D6658-7704-4A73-BF13-F5032F58197D}" type="slidenum">
              <a:rPr lang="en-US"/>
              <a:pPr>
                <a:defRPr/>
              </a:pPr>
              <a:t>22</a:t>
            </a:fld>
            <a:endParaRPr lang="en-US" dirty="0"/>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algn="ctr"/>
            <a:r>
              <a:rPr lang="en-US" sz="3600" dirty="0" smtClean="0">
                <a:solidFill>
                  <a:srgbClr val="FFFF00"/>
                </a:solidFill>
              </a:rPr>
              <a:t>Pre Planning</a:t>
            </a:r>
          </a:p>
        </p:txBody>
      </p:sp>
      <p:sp>
        <p:nvSpPr>
          <p:cNvPr id="3" name="Content Placeholder 2"/>
          <p:cNvSpPr>
            <a:spLocks noGrp="1"/>
          </p:cNvSpPr>
          <p:nvPr>
            <p:ph idx="1"/>
          </p:nvPr>
        </p:nvSpPr>
        <p:spPr/>
        <p:txBody>
          <a:bodyPr rtlCol="0">
            <a:normAutofit/>
          </a:bodyPr>
          <a:lstStyle/>
          <a:p>
            <a:pPr fontAlgn="auto">
              <a:spcAft>
                <a:spcPts val="0"/>
              </a:spcAft>
              <a:buFont typeface="Wingdings" pitchFamily="2" charset="2"/>
              <a:buChar char="§"/>
              <a:defRPr/>
            </a:pPr>
            <a:r>
              <a:rPr lang="en-US" sz="2800" dirty="0" smtClean="0"/>
              <a:t>It is unlikely that any one fire/rescue team will have all the equipment, or skills, necessary to conduct a successful rescue from a grain storage or handling operation.</a:t>
            </a:r>
          </a:p>
          <a:p>
            <a:pPr marL="0" indent="0" fontAlgn="auto">
              <a:spcAft>
                <a:spcPts val="0"/>
              </a:spcAft>
              <a:buFont typeface="Arial" pitchFamily="34" charset="0"/>
              <a:buNone/>
              <a:defRPr/>
            </a:pPr>
            <a:endParaRPr lang="en-US" sz="1200" dirty="0" smtClean="0"/>
          </a:p>
          <a:p>
            <a:pPr marL="0" indent="0" fontAlgn="auto">
              <a:spcAft>
                <a:spcPts val="0"/>
              </a:spcAft>
              <a:buFont typeface="Arial" pitchFamily="34" charset="0"/>
              <a:buNone/>
              <a:defRPr/>
            </a:pPr>
            <a:r>
              <a:rPr lang="en-US" sz="2800" i="1" dirty="0" smtClean="0"/>
              <a:t>Consequently:</a:t>
            </a:r>
          </a:p>
          <a:p>
            <a:pPr fontAlgn="auto">
              <a:spcAft>
                <a:spcPts val="0"/>
              </a:spcAft>
              <a:buFont typeface="Wingdings" pitchFamily="2" charset="2"/>
              <a:buChar char="§"/>
              <a:defRPr/>
            </a:pPr>
            <a:r>
              <a:rPr lang="en-US" sz="2800" dirty="0" smtClean="0"/>
              <a:t>Pre-planning is essential</a:t>
            </a:r>
          </a:p>
          <a:p>
            <a:pPr fontAlgn="auto">
              <a:spcAft>
                <a:spcPts val="0"/>
              </a:spcAft>
              <a:buFont typeface="Wingdings" pitchFamily="2" charset="2"/>
              <a:buChar char="§"/>
              <a:defRPr/>
            </a:pPr>
            <a:r>
              <a:rPr lang="en-US" sz="2800" dirty="0" smtClean="0"/>
              <a:t>Mutual-aid agreements need to be in place</a:t>
            </a:r>
          </a:p>
          <a:p>
            <a:pPr fontAlgn="auto">
              <a:spcAft>
                <a:spcPts val="0"/>
              </a:spcAft>
              <a:buFont typeface="Wingdings" pitchFamily="2" charset="2"/>
              <a:buChar char="§"/>
              <a:defRPr/>
            </a:pPr>
            <a:r>
              <a:rPr lang="en-US" sz="2800" dirty="0" smtClean="0"/>
              <a:t>The location of key resources need to be identified</a:t>
            </a:r>
          </a:p>
          <a:p>
            <a:pPr fontAlgn="auto">
              <a:spcAft>
                <a:spcPts val="0"/>
              </a:spcAft>
              <a:buFont typeface="Wingdings" pitchFamily="2" charset="2"/>
              <a:buChar char="§"/>
              <a:defRPr/>
            </a:pPr>
            <a:r>
              <a:rPr lang="en-US" sz="2800" dirty="0" smtClean="0"/>
              <a:t>Lot’s of support is needed- working cooperatively</a:t>
            </a:r>
          </a:p>
          <a:p>
            <a:pPr fontAlgn="auto">
              <a:spcAft>
                <a:spcPts val="0"/>
              </a:spcAft>
              <a:defRPr/>
            </a:pPr>
            <a:endParaRPr lang="en-US" sz="2800" dirty="0"/>
          </a:p>
        </p:txBody>
      </p:sp>
      <p:sp>
        <p:nvSpPr>
          <p:cNvPr id="2" name="Slide Number Placeholder 1"/>
          <p:cNvSpPr>
            <a:spLocks noGrp="1"/>
          </p:cNvSpPr>
          <p:nvPr>
            <p:ph type="sldNum" sz="quarter" idx="12"/>
          </p:nvPr>
        </p:nvSpPr>
        <p:spPr/>
        <p:txBody>
          <a:bodyPr>
            <a:normAutofit/>
          </a:bodyPr>
          <a:lstStyle/>
          <a:p>
            <a:pPr>
              <a:defRPr/>
            </a:pPr>
            <a:fld id="{5EA35370-912A-43EF-ADDC-27E45D420508}" type="slidenum">
              <a:rPr lang="en-US"/>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algn="ctr"/>
            <a:r>
              <a:rPr lang="en-US" sz="3600" dirty="0" smtClean="0">
                <a:solidFill>
                  <a:srgbClr val="FFFF00"/>
                </a:solidFill>
              </a:rPr>
              <a:t>Before an Emergency Occurs</a:t>
            </a:r>
          </a:p>
        </p:txBody>
      </p:sp>
      <p:sp>
        <p:nvSpPr>
          <p:cNvPr id="5123" name="Content Placeholder 2"/>
          <p:cNvSpPr>
            <a:spLocks noGrp="1"/>
          </p:cNvSpPr>
          <p:nvPr>
            <p:ph idx="1"/>
          </p:nvPr>
        </p:nvSpPr>
        <p:spPr>
          <a:xfrm>
            <a:off x="304800" y="1600201"/>
            <a:ext cx="8686800" cy="4800600"/>
          </a:xfrm>
        </p:spPr>
        <p:txBody>
          <a:bodyPr rtlCol="0">
            <a:normAutofit/>
          </a:bodyPr>
          <a:lstStyle/>
          <a:p>
            <a:pPr fontAlgn="auto">
              <a:spcAft>
                <a:spcPts val="0"/>
              </a:spcAft>
              <a:buClr>
                <a:schemeClr val="tx1"/>
              </a:buClr>
              <a:buFont typeface="Wingdings" pitchFamily="2" charset="2"/>
              <a:buChar char="§"/>
              <a:defRPr/>
            </a:pPr>
            <a:r>
              <a:rPr lang="en-US" sz="2400" dirty="0" smtClean="0"/>
              <a:t>Identify available resources – both public and private</a:t>
            </a:r>
          </a:p>
          <a:p>
            <a:pPr fontAlgn="auto">
              <a:spcAft>
                <a:spcPts val="0"/>
              </a:spcAft>
              <a:buClr>
                <a:schemeClr val="tx1"/>
              </a:buClr>
              <a:buFont typeface="Wingdings" pitchFamily="2" charset="2"/>
              <a:buChar char="§"/>
              <a:defRPr/>
            </a:pPr>
            <a:endParaRPr lang="en-US" sz="1000" dirty="0" smtClean="0"/>
          </a:p>
          <a:p>
            <a:pPr fontAlgn="auto">
              <a:spcAft>
                <a:spcPts val="0"/>
              </a:spcAft>
              <a:buClr>
                <a:schemeClr val="tx1"/>
              </a:buClr>
              <a:buFont typeface="Wingdings" pitchFamily="2" charset="2"/>
              <a:buChar char="§"/>
              <a:defRPr/>
            </a:pPr>
            <a:r>
              <a:rPr lang="en-US" sz="2400" dirty="0" smtClean="0"/>
              <a:t>Identify the type of grain storage and handling facilities in the area</a:t>
            </a:r>
          </a:p>
          <a:p>
            <a:pPr lvl="1" fontAlgn="auto">
              <a:spcAft>
                <a:spcPts val="0"/>
              </a:spcAft>
              <a:buFont typeface="Arial" pitchFamily="34" charset="0"/>
              <a:buChar char="•"/>
              <a:defRPr/>
            </a:pPr>
            <a:r>
              <a:rPr lang="en-US" sz="2000" dirty="0" smtClean="0"/>
              <a:t>Flour mill</a:t>
            </a:r>
          </a:p>
          <a:p>
            <a:pPr lvl="1" fontAlgn="auto">
              <a:spcAft>
                <a:spcPts val="0"/>
              </a:spcAft>
              <a:buFont typeface="Arial" pitchFamily="34" charset="0"/>
              <a:buChar char="•"/>
              <a:defRPr/>
            </a:pPr>
            <a:r>
              <a:rPr lang="en-US" sz="2000" dirty="0" smtClean="0"/>
              <a:t>Distilleries</a:t>
            </a:r>
          </a:p>
          <a:p>
            <a:pPr lvl="1" fontAlgn="auto">
              <a:spcAft>
                <a:spcPts val="0"/>
              </a:spcAft>
              <a:buFont typeface="Arial" pitchFamily="34" charset="0"/>
              <a:buChar char="•"/>
              <a:defRPr/>
            </a:pPr>
            <a:r>
              <a:rPr lang="en-US" sz="2000" dirty="0" smtClean="0"/>
              <a:t>Feed mill</a:t>
            </a:r>
          </a:p>
          <a:p>
            <a:pPr lvl="1" fontAlgn="auto">
              <a:spcAft>
                <a:spcPts val="0"/>
              </a:spcAft>
              <a:buFont typeface="Arial" pitchFamily="34" charset="0"/>
              <a:buChar char="•"/>
              <a:defRPr/>
            </a:pPr>
            <a:r>
              <a:rPr lang="en-US" sz="2000" dirty="0" smtClean="0"/>
              <a:t>Elevator</a:t>
            </a:r>
          </a:p>
          <a:p>
            <a:pPr lvl="1" fontAlgn="auto">
              <a:spcAft>
                <a:spcPts val="0"/>
              </a:spcAft>
              <a:buFont typeface="Arial" pitchFamily="34" charset="0"/>
              <a:buChar char="•"/>
              <a:defRPr/>
            </a:pPr>
            <a:r>
              <a:rPr lang="en-US" sz="2000" dirty="0" smtClean="0"/>
              <a:t>Ethanol plants</a:t>
            </a:r>
            <a:endParaRPr lang="en-US" sz="2400" dirty="0" smtClean="0"/>
          </a:p>
          <a:p>
            <a:pPr fontAlgn="auto">
              <a:spcAft>
                <a:spcPts val="0"/>
              </a:spcAft>
              <a:buClr>
                <a:schemeClr val="tx1"/>
              </a:buClr>
              <a:buFont typeface="Wingdings" pitchFamily="2" charset="2"/>
              <a:buChar char="§"/>
              <a:defRPr/>
            </a:pPr>
            <a:endParaRPr lang="en-US" sz="1000" dirty="0" smtClean="0"/>
          </a:p>
          <a:p>
            <a:pPr fontAlgn="auto">
              <a:spcAft>
                <a:spcPts val="0"/>
              </a:spcAft>
              <a:buClr>
                <a:schemeClr val="tx1"/>
              </a:buClr>
              <a:buFont typeface="Wingdings" pitchFamily="2" charset="2"/>
              <a:buChar char="§"/>
              <a:defRPr/>
            </a:pPr>
            <a:r>
              <a:rPr lang="en-US" sz="2400" dirty="0" smtClean="0"/>
              <a:t>Get with local facility owners and tour their operations</a:t>
            </a:r>
          </a:p>
          <a:p>
            <a:pPr fontAlgn="auto">
              <a:spcAft>
                <a:spcPts val="0"/>
              </a:spcAft>
              <a:buClr>
                <a:schemeClr val="tx1"/>
              </a:buClr>
              <a:buNone/>
              <a:defRPr/>
            </a:pPr>
            <a:endParaRPr lang="en-US" sz="1000" dirty="0" smtClean="0"/>
          </a:p>
          <a:p>
            <a:pPr fontAlgn="auto">
              <a:spcAft>
                <a:spcPts val="0"/>
              </a:spcAft>
              <a:buClr>
                <a:schemeClr val="tx1"/>
              </a:buClr>
              <a:buFont typeface="Wingdings" pitchFamily="2" charset="2"/>
              <a:buChar char="§"/>
              <a:defRPr/>
            </a:pPr>
            <a:r>
              <a:rPr lang="en-US" sz="2400" dirty="0" smtClean="0"/>
              <a:t>Get with farmers and tour their facilities</a:t>
            </a:r>
          </a:p>
          <a:p>
            <a:pPr fontAlgn="auto">
              <a:spcAft>
                <a:spcPts val="0"/>
              </a:spcAft>
              <a:buClr>
                <a:schemeClr val="tx1"/>
              </a:buClr>
              <a:buNone/>
              <a:defRPr/>
            </a:pPr>
            <a:endParaRPr lang="en-US" sz="1000" dirty="0" smtClean="0"/>
          </a:p>
          <a:p>
            <a:pPr fontAlgn="auto">
              <a:spcAft>
                <a:spcPts val="0"/>
              </a:spcAft>
              <a:buClr>
                <a:schemeClr val="tx1"/>
              </a:buClr>
              <a:buFont typeface="Wingdings" pitchFamily="2" charset="2"/>
              <a:buChar char="§"/>
              <a:defRPr/>
            </a:pPr>
            <a:r>
              <a:rPr lang="en-US" sz="2400" dirty="0" smtClean="0"/>
              <a:t>Contribute to prevention/safety efforts</a:t>
            </a:r>
          </a:p>
          <a:p>
            <a:pPr fontAlgn="auto">
              <a:spcAft>
                <a:spcPts val="0"/>
              </a:spcAft>
              <a:buFont typeface="Monotype Sorts"/>
              <a:buNone/>
              <a:defRPr/>
            </a:pPr>
            <a:endParaRPr lang="en-US" dirty="0" smtClean="0"/>
          </a:p>
        </p:txBody>
      </p:sp>
      <p:sp>
        <p:nvSpPr>
          <p:cNvPr id="512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normAutofit/>
          </a:bodyPr>
          <a:lstStyle/>
          <a:p>
            <a:pPr eaLnBrk="0" hangingPunct="0"/>
            <a:fld id="{A0AA81D9-5D5E-40BF-9E9B-DFF3230FC4AE}" type="slidenum">
              <a:rPr lang="en-US" sz="1400">
                <a:solidFill>
                  <a:schemeClr val="tx1"/>
                </a:solidFill>
                <a:latin typeface="Arial Narrow" pitchFamily="34" charset="0"/>
              </a:rPr>
              <a:pPr eaLnBrk="0" hangingPunct="0"/>
              <a:t>4</a:t>
            </a:fld>
            <a:endParaRPr lang="en-US" sz="1400">
              <a:solidFill>
                <a:schemeClr val="tx1"/>
              </a:solidFill>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AM083-300.jpg"/>
          <p:cNvPicPr>
            <a:picLocks noChangeAspect="1"/>
          </p:cNvPicPr>
          <p:nvPr/>
        </p:nvPicPr>
        <p:blipFill>
          <a:blip r:embed="rId2" cstate="print"/>
          <a:srcRect/>
          <a:stretch>
            <a:fillRect/>
          </a:stretch>
        </p:blipFill>
        <p:spPr bwMode="auto">
          <a:xfrm>
            <a:off x="838200" y="2232025"/>
            <a:ext cx="3276600" cy="2438400"/>
          </a:xfrm>
          <a:prstGeom prst="rect">
            <a:avLst/>
          </a:prstGeom>
          <a:noFill/>
          <a:ln w="9525">
            <a:noFill/>
            <a:miter lim="800000"/>
            <a:headEnd/>
            <a:tailEnd/>
          </a:ln>
        </p:spPr>
      </p:pic>
      <p:pic>
        <p:nvPicPr>
          <p:cNvPr id="6147" name="Picture 5" descr="probar_1.jpg"/>
          <p:cNvPicPr>
            <a:picLocks noChangeAspect="1"/>
          </p:cNvPicPr>
          <p:nvPr/>
        </p:nvPicPr>
        <p:blipFill>
          <a:blip r:embed="rId3" cstate="print"/>
          <a:srcRect/>
          <a:stretch>
            <a:fillRect/>
          </a:stretch>
        </p:blipFill>
        <p:spPr bwMode="auto">
          <a:xfrm>
            <a:off x="4724400" y="2209800"/>
            <a:ext cx="3581400" cy="1484312"/>
          </a:xfrm>
          <a:prstGeom prst="rect">
            <a:avLst/>
          </a:prstGeom>
          <a:noFill/>
          <a:ln w="9525">
            <a:noFill/>
            <a:miter lim="800000"/>
            <a:headEnd/>
            <a:tailEnd/>
          </a:ln>
        </p:spPr>
      </p:pic>
      <p:sp>
        <p:nvSpPr>
          <p:cNvPr id="6148" name="TextBox 4"/>
          <p:cNvSpPr txBox="1">
            <a:spLocks noChangeArrowheads="1"/>
          </p:cNvSpPr>
          <p:nvPr/>
        </p:nvSpPr>
        <p:spPr bwMode="auto">
          <a:xfrm>
            <a:off x="0" y="0"/>
            <a:ext cx="9144000" cy="1938992"/>
          </a:xfrm>
          <a:prstGeom prst="rect">
            <a:avLst/>
          </a:prstGeom>
          <a:solidFill>
            <a:schemeClr val="tx1"/>
          </a:solidFill>
          <a:ln w="9525">
            <a:noFill/>
            <a:miter lim="800000"/>
            <a:headEnd/>
            <a:tailEnd/>
          </a:ln>
        </p:spPr>
        <p:txBody>
          <a:bodyPr wrap="square">
            <a:spAutoFit/>
          </a:bodyPr>
          <a:lstStyle/>
          <a:p>
            <a:pPr algn="ctr"/>
            <a:endParaRPr lang="en-US" sz="1200" dirty="0" smtClean="0">
              <a:solidFill>
                <a:srgbClr val="002060"/>
              </a:solidFill>
              <a:latin typeface="+mj-lt"/>
            </a:endParaRPr>
          </a:p>
          <a:p>
            <a:pPr algn="ctr"/>
            <a:r>
              <a:rPr lang="en-US" sz="3200" b="1" dirty="0" smtClean="0">
                <a:solidFill>
                  <a:srgbClr val="FFFF00"/>
                </a:solidFill>
                <a:latin typeface="+mj-lt"/>
              </a:rPr>
              <a:t>Becoming </a:t>
            </a:r>
            <a:r>
              <a:rPr lang="en-US" sz="3200" b="1" dirty="0">
                <a:solidFill>
                  <a:srgbClr val="FFFF00"/>
                </a:solidFill>
                <a:latin typeface="+mj-lt"/>
              </a:rPr>
              <a:t>Familiar with Grain Storage and Handling Facilities will Help Identify the Rescue Equipment Needed at the </a:t>
            </a:r>
            <a:r>
              <a:rPr lang="en-US" sz="3200" b="1" dirty="0" smtClean="0">
                <a:solidFill>
                  <a:srgbClr val="FFFF00"/>
                </a:solidFill>
                <a:latin typeface="+mj-lt"/>
              </a:rPr>
              <a:t>Scene</a:t>
            </a:r>
          </a:p>
          <a:p>
            <a:pPr algn="ctr"/>
            <a:endParaRPr lang="en-US" sz="1200" dirty="0">
              <a:solidFill>
                <a:srgbClr val="FFFF00"/>
              </a:solidFill>
            </a:endParaRPr>
          </a:p>
        </p:txBody>
      </p:sp>
      <p:sp>
        <p:nvSpPr>
          <p:cNvPr id="6149" name="TextBox 5"/>
          <p:cNvSpPr txBox="1">
            <a:spLocks noChangeArrowheads="1"/>
          </p:cNvSpPr>
          <p:nvPr/>
        </p:nvSpPr>
        <p:spPr bwMode="auto">
          <a:xfrm>
            <a:off x="1143000" y="4572000"/>
            <a:ext cx="2590800" cy="708025"/>
          </a:xfrm>
          <a:prstGeom prst="rect">
            <a:avLst/>
          </a:prstGeom>
          <a:noFill/>
          <a:ln w="9525">
            <a:noFill/>
            <a:miter lim="800000"/>
            <a:headEnd/>
            <a:tailEnd/>
          </a:ln>
        </p:spPr>
        <p:txBody>
          <a:bodyPr>
            <a:spAutoFit/>
          </a:bodyPr>
          <a:lstStyle/>
          <a:p>
            <a:pPr algn="ctr"/>
            <a:r>
              <a:rPr lang="en-US" sz="2000" dirty="0"/>
              <a:t>K12 Rescue Saw with Abrasive Blade</a:t>
            </a:r>
          </a:p>
        </p:txBody>
      </p:sp>
      <p:sp>
        <p:nvSpPr>
          <p:cNvPr id="6150" name="TextBox 6"/>
          <p:cNvSpPr txBox="1">
            <a:spLocks noChangeArrowheads="1"/>
          </p:cNvSpPr>
          <p:nvPr/>
        </p:nvSpPr>
        <p:spPr bwMode="auto">
          <a:xfrm>
            <a:off x="4953000" y="4038600"/>
            <a:ext cx="3200400" cy="400050"/>
          </a:xfrm>
          <a:prstGeom prst="rect">
            <a:avLst/>
          </a:prstGeom>
          <a:noFill/>
          <a:ln w="9525">
            <a:noFill/>
            <a:miter lim="800000"/>
            <a:headEnd/>
            <a:tailEnd/>
          </a:ln>
        </p:spPr>
        <p:txBody>
          <a:bodyPr>
            <a:spAutoFit/>
          </a:bodyPr>
          <a:lstStyle/>
          <a:p>
            <a:pPr algn="ctr"/>
            <a:r>
              <a:rPr lang="en-US" sz="2000" dirty="0"/>
              <a:t>Hooligan Tool or Pry Bar</a:t>
            </a:r>
          </a:p>
        </p:txBody>
      </p:sp>
      <p:pic>
        <p:nvPicPr>
          <p:cNvPr id="6151" name="Picture 7" descr="N:\Personal\My Pictures\22-11115.jpg"/>
          <p:cNvPicPr>
            <a:picLocks noChangeAspect="1" noChangeArrowheads="1"/>
          </p:cNvPicPr>
          <p:nvPr/>
        </p:nvPicPr>
        <p:blipFill>
          <a:blip r:embed="rId4" cstate="print"/>
          <a:srcRect/>
          <a:stretch>
            <a:fillRect/>
          </a:stretch>
        </p:blipFill>
        <p:spPr bwMode="auto">
          <a:xfrm>
            <a:off x="4724400" y="4724400"/>
            <a:ext cx="3581400" cy="1524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4B8BC2D1-1E40-44A2-8AEE-6887718E4147}" type="slidenum">
              <a:rPr lang="en-US"/>
              <a:pPr>
                <a:defRPr/>
              </a:pPr>
              <a:t>5</a:t>
            </a:fld>
            <a:endParaRPr lang="en-US"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524000"/>
          </a:xfrm>
        </p:spPr>
        <p:txBody>
          <a:bodyPr rtlCol="0">
            <a:noAutofit/>
          </a:bodyPr>
          <a:lstStyle/>
          <a:p>
            <a:pPr algn="ctr" fontAlgn="auto">
              <a:spcAft>
                <a:spcPts val="0"/>
              </a:spcAft>
              <a:defRPr/>
            </a:pPr>
            <a:r>
              <a:rPr lang="en-US" sz="3600" dirty="0" smtClean="0">
                <a:solidFill>
                  <a:srgbClr val="002060"/>
                </a:solidFill>
              </a:rPr>
              <a:t/>
            </a:r>
            <a:br>
              <a:rPr lang="en-US" sz="3600" dirty="0" smtClean="0">
                <a:solidFill>
                  <a:srgbClr val="002060"/>
                </a:solidFill>
              </a:rPr>
            </a:br>
            <a:r>
              <a:rPr lang="en-US" sz="3600" dirty="0" smtClean="0">
                <a:solidFill>
                  <a:srgbClr val="FFFF00"/>
                </a:solidFill>
              </a:rPr>
              <a:t>Basic Rescue Equipment That Has Been Found Helpful at the Scene</a:t>
            </a:r>
            <a:r>
              <a:rPr lang="en-US" sz="3600" dirty="0" smtClean="0">
                <a:solidFill>
                  <a:srgbClr val="002060"/>
                </a:solidFill>
              </a:rPr>
              <a:t/>
            </a:r>
            <a:br>
              <a:rPr lang="en-US" sz="3600" dirty="0" smtClean="0">
                <a:solidFill>
                  <a:srgbClr val="002060"/>
                </a:solidFill>
              </a:rPr>
            </a:br>
            <a:endParaRPr lang="en-US" sz="3600" dirty="0" smtClean="0">
              <a:solidFill>
                <a:srgbClr val="002060"/>
              </a:solidFill>
            </a:endParaRPr>
          </a:p>
        </p:txBody>
      </p:sp>
      <p:sp>
        <p:nvSpPr>
          <p:cNvPr id="7171" name="Content Placeholder 2"/>
          <p:cNvSpPr>
            <a:spLocks noGrp="1"/>
          </p:cNvSpPr>
          <p:nvPr>
            <p:ph idx="1"/>
          </p:nvPr>
        </p:nvSpPr>
        <p:spPr>
          <a:xfrm>
            <a:off x="304800" y="1676400"/>
            <a:ext cx="8229600" cy="4709160"/>
          </a:xfrm>
        </p:spPr>
        <p:txBody>
          <a:bodyPr>
            <a:normAutofit/>
          </a:bodyPr>
          <a:lstStyle/>
          <a:p>
            <a:pPr>
              <a:buNone/>
            </a:pPr>
            <a:endParaRPr lang="en-US" sz="1200" dirty="0" smtClean="0"/>
          </a:p>
          <a:p>
            <a:pPr>
              <a:buFont typeface="Wingdings" pitchFamily="2" charset="2"/>
              <a:buChar char="§"/>
            </a:pPr>
            <a:r>
              <a:rPr lang="en-US" dirty="0" smtClean="0"/>
              <a:t>Portable generators</a:t>
            </a:r>
          </a:p>
          <a:p>
            <a:pPr>
              <a:buNone/>
            </a:pPr>
            <a:endParaRPr lang="en-US" sz="1200" dirty="0" smtClean="0"/>
          </a:p>
          <a:p>
            <a:pPr>
              <a:buFont typeface="Wingdings" pitchFamily="2" charset="2"/>
              <a:buChar char="§"/>
            </a:pPr>
            <a:r>
              <a:rPr lang="en-US" dirty="0" smtClean="0"/>
              <a:t>Portable lighting system</a:t>
            </a:r>
          </a:p>
          <a:p>
            <a:pPr>
              <a:buNone/>
            </a:pPr>
            <a:endParaRPr lang="en-US" sz="1200" dirty="0" smtClean="0"/>
          </a:p>
          <a:p>
            <a:pPr>
              <a:buFont typeface="Wingdings" pitchFamily="2" charset="2"/>
              <a:buChar char="§"/>
            </a:pPr>
            <a:r>
              <a:rPr lang="en-US" dirty="0" smtClean="0"/>
              <a:t>Back boards</a:t>
            </a:r>
          </a:p>
          <a:p>
            <a:pPr>
              <a:buNone/>
            </a:pPr>
            <a:endParaRPr lang="en-US" sz="1200" dirty="0" smtClean="0"/>
          </a:p>
          <a:p>
            <a:pPr>
              <a:buFont typeface="Wingdings" pitchFamily="2" charset="2"/>
              <a:buChar char="§"/>
            </a:pPr>
            <a:r>
              <a:rPr lang="en-US" dirty="0" smtClean="0"/>
              <a:t>High angle rescue equipment</a:t>
            </a:r>
          </a:p>
          <a:p>
            <a:pPr>
              <a:buNone/>
            </a:pPr>
            <a:endParaRPr lang="en-US" sz="1200" dirty="0" smtClean="0"/>
          </a:p>
          <a:p>
            <a:pPr>
              <a:buFont typeface="Wingdings" pitchFamily="2" charset="2"/>
              <a:buChar char="§"/>
            </a:pPr>
            <a:r>
              <a:rPr lang="en-US" dirty="0" smtClean="0"/>
              <a:t>Communication</a:t>
            </a:r>
          </a:p>
        </p:txBody>
      </p:sp>
      <p:sp>
        <p:nvSpPr>
          <p:cNvPr id="4" name="Slide Number Placeholder 3"/>
          <p:cNvSpPr>
            <a:spLocks noGrp="1"/>
          </p:cNvSpPr>
          <p:nvPr>
            <p:ph type="sldNum" sz="quarter" idx="12"/>
          </p:nvPr>
        </p:nvSpPr>
        <p:spPr/>
        <p:txBody>
          <a:bodyPr>
            <a:normAutofit/>
          </a:bodyPr>
          <a:lstStyle/>
          <a:p>
            <a:pPr>
              <a:defRPr/>
            </a:pPr>
            <a:fld id="{312C437F-A03D-428C-BCF0-85B258A0918F}"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lgn="ctr"/>
            <a:r>
              <a:rPr lang="en-US" sz="3600" dirty="0" smtClean="0">
                <a:solidFill>
                  <a:srgbClr val="FFFF00"/>
                </a:solidFill>
              </a:rPr>
              <a:t>Cutting Tools</a:t>
            </a:r>
          </a:p>
        </p:txBody>
      </p:sp>
      <p:sp>
        <p:nvSpPr>
          <p:cNvPr id="8195" name="Content Placeholder 2"/>
          <p:cNvSpPr>
            <a:spLocks noGrp="1"/>
          </p:cNvSpPr>
          <p:nvPr>
            <p:ph idx="1"/>
          </p:nvPr>
        </p:nvSpPr>
        <p:spPr>
          <a:xfrm>
            <a:off x="533400" y="1676400"/>
            <a:ext cx="7772400" cy="4114800"/>
          </a:xfrm>
        </p:spPr>
        <p:txBody>
          <a:bodyPr>
            <a:noAutofit/>
          </a:bodyPr>
          <a:lstStyle/>
          <a:p>
            <a:pPr>
              <a:buClr>
                <a:schemeClr val="tx1"/>
              </a:buClr>
              <a:buFont typeface="Wingdings" pitchFamily="2" charset="2"/>
              <a:buChar char="§"/>
            </a:pPr>
            <a:r>
              <a:rPr lang="en-US" dirty="0" smtClean="0"/>
              <a:t>Rescue K12 </a:t>
            </a:r>
          </a:p>
          <a:p>
            <a:pPr>
              <a:buClr>
                <a:schemeClr val="tx1"/>
              </a:buClr>
              <a:buNone/>
            </a:pPr>
            <a:endParaRPr lang="en-US" sz="1400" dirty="0" smtClean="0"/>
          </a:p>
          <a:p>
            <a:pPr>
              <a:buClr>
                <a:schemeClr val="tx1"/>
              </a:buClr>
              <a:buFont typeface="Wingdings" pitchFamily="2" charset="2"/>
              <a:buChar char="§"/>
            </a:pPr>
            <a:r>
              <a:rPr lang="en-US" dirty="0" smtClean="0"/>
              <a:t>Reciprocating saw</a:t>
            </a:r>
          </a:p>
          <a:p>
            <a:pPr>
              <a:buClr>
                <a:schemeClr val="tx1"/>
              </a:buClr>
              <a:buNone/>
            </a:pPr>
            <a:endParaRPr lang="en-US" sz="1400" dirty="0" smtClean="0"/>
          </a:p>
          <a:p>
            <a:pPr>
              <a:buClr>
                <a:schemeClr val="tx1"/>
              </a:buClr>
              <a:buFont typeface="Wingdings" pitchFamily="2" charset="2"/>
              <a:buChar char="§"/>
            </a:pPr>
            <a:r>
              <a:rPr lang="en-US" dirty="0" smtClean="0"/>
              <a:t>Torch</a:t>
            </a:r>
          </a:p>
          <a:p>
            <a:pPr>
              <a:buClr>
                <a:schemeClr val="tx1"/>
              </a:buClr>
              <a:buNone/>
            </a:pPr>
            <a:endParaRPr lang="en-US" sz="1400" dirty="0" smtClean="0"/>
          </a:p>
          <a:p>
            <a:pPr>
              <a:buClr>
                <a:schemeClr val="tx1"/>
              </a:buClr>
              <a:buFont typeface="Wingdings" pitchFamily="2" charset="2"/>
              <a:buChar char="§"/>
            </a:pPr>
            <a:r>
              <a:rPr lang="en-US" dirty="0" smtClean="0"/>
              <a:t>Angle Grinder</a:t>
            </a:r>
          </a:p>
          <a:p>
            <a:pPr>
              <a:buClr>
                <a:schemeClr val="tx1"/>
              </a:buClr>
              <a:buNone/>
            </a:pPr>
            <a:endParaRPr lang="en-US" sz="1400" dirty="0" smtClean="0"/>
          </a:p>
          <a:p>
            <a:pPr>
              <a:buClr>
                <a:schemeClr val="tx1"/>
              </a:buClr>
              <a:buFont typeface="Wingdings" pitchFamily="2" charset="2"/>
              <a:buChar char="§"/>
            </a:pPr>
            <a:r>
              <a:rPr lang="en-US" dirty="0" smtClean="0"/>
              <a:t>Air Chisel</a:t>
            </a:r>
          </a:p>
        </p:txBody>
      </p:sp>
      <p:sp>
        <p:nvSpPr>
          <p:cNvPr id="8196"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normAutofit/>
          </a:bodyPr>
          <a:lstStyle/>
          <a:p>
            <a:pPr eaLnBrk="0" hangingPunct="0"/>
            <a:fld id="{B05917EE-31BC-4CBC-9D3E-482348B2913B}" type="slidenum">
              <a:rPr lang="en-US" sz="1400">
                <a:solidFill>
                  <a:schemeClr val="tx1"/>
                </a:solidFill>
                <a:latin typeface="Arial Narrow" pitchFamily="34" charset="0"/>
              </a:rPr>
              <a:pPr eaLnBrk="0" hangingPunct="0"/>
              <a:t>7</a:t>
            </a:fld>
            <a:endParaRPr lang="en-US" sz="1400">
              <a:solidFill>
                <a:schemeClr val="tx1"/>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oxyact.jpg"/>
          <p:cNvPicPr>
            <a:picLocks noChangeAspect="1"/>
          </p:cNvPicPr>
          <p:nvPr/>
        </p:nvPicPr>
        <p:blipFill>
          <a:blip r:embed="rId2" cstate="email">
            <a:lum/>
            <a:extLst>
              <a:ext uri="{28A0092B-C50C-407E-A947-70E740481C1C}">
                <a14:useLocalDpi xmlns:a14="http://schemas.microsoft.com/office/drawing/2010/main"/>
              </a:ext>
            </a:extLst>
          </a:blip>
          <a:srcRect/>
          <a:stretch>
            <a:fillRect/>
          </a:stretch>
        </p:blipFill>
        <p:spPr bwMode="auto">
          <a:xfrm>
            <a:off x="5334000" y="1600200"/>
            <a:ext cx="2400300" cy="2171700"/>
          </a:xfrm>
          <a:prstGeom prst="rect">
            <a:avLst/>
          </a:prstGeom>
          <a:noFill/>
          <a:ln w="9525">
            <a:noFill/>
            <a:miter lim="800000"/>
            <a:headEnd/>
            <a:tailEnd/>
          </a:ln>
        </p:spPr>
      </p:pic>
      <p:pic>
        <p:nvPicPr>
          <p:cNvPr id="9219" name="Picture 7" descr="oxy-acetylene-cutting-torch.jpg"/>
          <p:cNvPicPr>
            <a:picLocks noChangeAspect="1"/>
          </p:cNvPicPr>
          <p:nvPr/>
        </p:nvPicPr>
        <p:blipFill>
          <a:blip r:embed="rId3" cstate="email">
            <a:lum bright="5000"/>
            <a:extLst>
              <a:ext uri="{28A0092B-C50C-407E-A947-70E740481C1C}">
                <a14:useLocalDpi xmlns:a14="http://schemas.microsoft.com/office/drawing/2010/main"/>
              </a:ext>
            </a:extLst>
          </a:blip>
          <a:srcRect/>
          <a:stretch>
            <a:fillRect/>
          </a:stretch>
        </p:blipFill>
        <p:spPr bwMode="auto">
          <a:xfrm>
            <a:off x="914400" y="4419600"/>
            <a:ext cx="3238500" cy="2057400"/>
          </a:xfrm>
          <a:prstGeom prst="rect">
            <a:avLst/>
          </a:prstGeom>
          <a:noFill/>
          <a:ln w="9525">
            <a:noFill/>
            <a:miter lim="800000"/>
            <a:headEnd/>
            <a:tailEnd/>
          </a:ln>
        </p:spPr>
      </p:pic>
      <p:sp>
        <p:nvSpPr>
          <p:cNvPr id="9220" name="TextBox 3"/>
          <p:cNvSpPr txBox="1">
            <a:spLocks noChangeArrowheads="1"/>
          </p:cNvSpPr>
          <p:nvPr/>
        </p:nvSpPr>
        <p:spPr bwMode="auto">
          <a:xfrm>
            <a:off x="0" y="0"/>
            <a:ext cx="9144000" cy="1446550"/>
          </a:xfrm>
          <a:prstGeom prst="rect">
            <a:avLst/>
          </a:prstGeom>
          <a:solidFill>
            <a:schemeClr val="tx1"/>
          </a:solidFill>
          <a:ln w="9525">
            <a:noFill/>
            <a:miter lim="800000"/>
            <a:headEnd/>
            <a:tailEnd/>
          </a:ln>
        </p:spPr>
        <p:txBody>
          <a:bodyPr wrap="square">
            <a:spAutoFit/>
          </a:bodyPr>
          <a:lstStyle/>
          <a:p>
            <a:pPr algn="ctr"/>
            <a:endParaRPr lang="en-US" sz="1600" dirty="0" smtClean="0">
              <a:solidFill>
                <a:srgbClr val="002060"/>
              </a:solidFill>
            </a:endParaRPr>
          </a:p>
          <a:p>
            <a:pPr algn="ctr"/>
            <a:r>
              <a:rPr lang="en-US" sz="3600" b="1" dirty="0" smtClean="0">
                <a:solidFill>
                  <a:srgbClr val="FFFF00"/>
                </a:solidFill>
                <a:latin typeface="+mj-lt"/>
              </a:rPr>
              <a:t>Various </a:t>
            </a:r>
            <a:r>
              <a:rPr lang="en-US" sz="3600" b="1" dirty="0">
                <a:solidFill>
                  <a:srgbClr val="FFFF00"/>
                </a:solidFill>
                <a:latin typeface="+mj-lt"/>
              </a:rPr>
              <a:t>Cutting </a:t>
            </a:r>
            <a:r>
              <a:rPr lang="en-US" sz="3600" b="1" dirty="0" smtClean="0">
                <a:solidFill>
                  <a:srgbClr val="FFFF00"/>
                </a:solidFill>
                <a:latin typeface="+mj-lt"/>
              </a:rPr>
              <a:t>Tools</a:t>
            </a:r>
          </a:p>
          <a:p>
            <a:pPr algn="ctr"/>
            <a:endParaRPr lang="en-US" sz="3600" dirty="0">
              <a:solidFill>
                <a:srgbClr val="002060"/>
              </a:solidFill>
              <a:latin typeface="+mj-lt"/>
            </a:endParaRPr>
          </a:p>
        </p:txBody>
      </p:sp>
      <p:pic>
        <p:nvPicPr>
          <p:cNvPr id="9221" name="Picture 4" descr="N:\Personal\My Pictures\Slice_BatteryPack_hi.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219200" y="1752600"/>
            <a:ext cx="2592388" cy="1757363"/>
          </a:xfrm>
          <a:prstGeom prst="rect">
            <a:avLst/>
          </a:prstGeom>
          <a:noFill/>
          <a:ln w="9525">
            <a:noFill/>
            <a:miter lim="800000"/>
            <a:headEnd/>
            <a:tailEnd/>
          </a:ln>
        </p:spPr>
      </p:pic>
      <p:sp>
        <p:nvSpPr>
          <p:cNvPr id="9222" name="TextBox 5"/>
          <p:cNvSpPr txBox="1">
            <a:spLocks noChangeArrowheads="1"/>
          </p:cNvSpPr>
          <p:nvPr/>
        </p:nvSpPr>
        <p:spPr bwMode="auto">
          <a:xfrm>
            <a:off x="1371600" y="3581400"/>
            <a:ext cx="2185988" cy="369888"/>
          </a:xfrm>
          <a:prstGeom prst="rect">
            <a:avLst/>
          </a:prstGeom>
          <a:noFill/>
          <a:ln w="9525">
            <a:noFill/>
            <a:miter lim="800000"/>
            <a:headEnd/>
            <a:tailEnd/>
          </a:ln>
        </p:spPr>
        <p:txBody>
          <a:bodyPr wrap="none">
            <a:spAutoFit/>
          </a:bodyPr>
          <a:lstStyle/>
          <a:p>
            <a:r>
              <a:rPr lang="en-US" dirty="0"/>
              <a:t>Portable Slice Pack</a:t>
            </a:r>
          </a:p>
        </p:txBody>
      </p:sp>
      <p:sp>
        <p:nvSpPr>
          <p:cNvPr id="9223" name="TextBox 6"/>
          <p:cNvSpPr txBox="1">
            <a:spLocks noChangeArrowheads="1"/>
          </p:cNvSpPr>
          <p:nvPr/>
        </p:nvSpPr>
        <p:spPr bwMode="auto">
          <a:xfrm>
            <a:off x="4876800" y="3810000"/>
            <a:ext cx="3617913" cy="369888"/>
          </a:xfrm>
          <a:prstGeom prst="rect">
            <a:avLst/>
          </a:prstGeom>
          <a:noFill/>
          <a:ln w="9525">
            <a:noFill/>
            <a:miter lim="800000"/>
            <a:headEnd/>
            <a:tailEnd/>
          </a:ln>
        </p:spPr>
        <p:txBody>
          <a:bodyPr wrap="none">
            <a:spAutoFit/>
          </a:bodyPr>
          <a:lstStyle/>
          <a:p>
            <a:r>
              <a:rPr lang="en-US" dirty="0"/>
              <a:t>Portable Oxygen/Acetylene Torch</a:t>
            </a:r>
          </a:p>
        </p:txBody>
      </p:sp>
      <p:sp>
        <p:nvSpPr>
          <p:cNvPr id="9224" name="TextBox 7"/>
          <p:cNvSpPr txBox="1">
            <a:spLocks noChangeArrowheads="1"/>
          </p:cNvSpPr>
          <p:nvPr/>
        </p:nvSpPr>
        <p:spPr bwMode="auto">
          <a:xfrm>
            <a:off x="4343400" y="5334000"/>
            <a:ext cx="3668713" cy="369888"/>
          </a:xfrm>
          <a:prstGeom prst="rect">
            <a:avLst/>
          </a:prstGeom>
          <a:noFill/>
          <a:ln w="9525">
            <a:noFill/>
            <a:miter lim="800000"/>
            <a:headEnd/>
            <a:tailEnd/>
          </a:ln>
        </p:spPr>
        <p:txBody>
          <a:bodyPr wrap="none">
            <a:spAutoFit/>
          </a:bodyPr>
          <a:lstStyle/>
          <a:p>
            <a:r>
              <a:rPr lang="en-US"/>
              <a:t>Wheeled Oxygen/Acetylene Torch</a:t>
            </a:r>
          </a:p>
        </p:txBody>
      </p:sp>
      <p:sp>
        <p:nvSpPr>
          <p:cNvPr id="2" name="Slide Number Placeholder 1"/>
          <p:cNvSpPr>
            <a:spLocks noGrp="1"/>
          </p:cNvSpPr>
          <p:nvPr>
            <p:ph type="sldNum" sz="quarter" idx="12"/>
          </p:nvPr>
        </p:nvSpPr>
        <p:spPr/>
        <p:txBody>
          <a:bodyPr/>
          <a:lstStyle/>
          <a:p>
            <a:pPr>
              <a:defRPr/>
            </a:pPr>
            <a:fld id="{DCE472A2-1568-4640-AF0A-1DE19008CBE6}" type="slidenum">
              <a:rPr lang="en-US"/>
              <a:pPr>
                <a:defRPr/>
              </a:pPr>
              <a:t>8</a:t>
            </a:fld>
            <a:endParaRPr lang="en-US"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311HJS74QPL__SL500_AA280_.jpg"/>
          <p:cNvPicPr>
            <a:picLocks noChangeAspect="1"/>
          </p:cNvPicPr>
          <p:nvPr/>
        </p:nvPicPr>
        <p:blipFill>
          <a:blip r:embed="rId2" cstate="print"/>
          <a:srcRect/>
          <a:stretch>
            <a:fillRect/>
          </a:stretch>
        </p:blipFill>
        <p:spPr bwMode="auto">
          <a:xfrm>
            <a:off x="304800" y="1600200"/>
            <a:ext cx="3276600" cy="1295400"/>
          </a:xfrm>
          <a:prstGeom prst="rect">
            <a:avLst/>
          </a:prstGeom>
          <a:noFill/>
          <a:ln w="9525">
            <a:noFill/>
            <a:miter lim="800000"/>
            <a:headEnd/>
            <a:tailEnd/>
          </a:ln>
        </p:spPr>
      </p:pic>
      <p:pic>
        <p:nvPicPr>
          <p:cNvPr id="10243" name="Picture 6" descr="M0517_lg.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04800" y="3048000"/>
            <a:ext cx="3276600" cy="1447800"/>
          </a:xfrm>
          <a:prstGeom prst="rect">
            <a:avLst/>
          </a:prstGeom>
          <a:noFill/>
          <a:ln w="9525">
            <a:noFill/>
            <a:miter lim="800000"/>
            <a:headEnd/>
            <a:tailEnd/>
          </a:ln>
        </p:spPr>
      </p:pic>
      <p:sp>
        <p:nvSpPr>
          <p:cNvPr id="10244" name="TextBox 3"/>
          <p:cNvSpPr txBox="1">
            <a:spLocks noChangeArrowheads="1"/>
          </p:cNvSpPr>
          <p:nvPr/>
        </p:nvSpPr>
        <p:spPr bwMode="auto">
          <a:xfrm>
            <a:off x="0" y="1"/>
            <a:ext cx="9144000" cy="1261884"/>
          </a:xfrm>
          <a:prstGeom prst="rect">
            <a:avLst/>
          </a:prstGeom>
          <a:solidFill>
            <a:schemeClr val="tx1"/>
          </a:solidFill>
          <a:ln w="9525">
            <a:noFill/>
            <a:miter lim="800000"/>
            <a:headEnd/>
            <a:tailEnd/>
          </a:ln>
        </p:spPr>
        <p:txBody>
          <a:bodyPr wrap="square">
            <a:spAutoFit/>
          </a:bodyPr>
          <a:lstStyle/>
          <a:p>
            <a:pPr algn="ctr"/>
            <a:endParaRPr lang="en-US" sz="2000" dirty="0" smtClean="0">
              <a:solidFill>
                <a:srgbClr val="FFFF00"/>
              </a:solidFill>
            </a:endParaRPr>
          </a:p>
          <a:p>
            <a:pPr algn="ctr"/>
            <a:r>
              <a:rPr lang="en-US" sz="3600" b="1" dirty="0" smtClean="0">
                <a:solidFill>
                  <a:srgbClr val="FFFF00"/>
                </a:solidFill>
                <a:latin typeface="+mj-lt"/>
              </a:rPr>
              <a:t>Various </a:t>
            </a:r>
            <a:r>
              <a:rPr lang="en-US" sz="3600" b="1" dirty="0">
                <a:solidFill>
                  <a:srgbClr val="FFFF00"/>
                </a:solidFill>
                <a:latin typeface="+mj-lt"/>
              </a:rPr>
              <a:t>Cutting </a:t>
            </a:r>
            <a:r>
              <a:rPr lang="en-US" sz="3600" b="1" dirty="0" smtClean="0">
                <a:solidFill>
                  <a:srgbClr val="FFFF00"/>
                </a:solidFill>
                <a:latin typeface="+mj-lt"/>
              </a:rPr>
              <a:t>Tools</a:t>
            </a:r>
          </a:p>
          <a:p>
            <a:pPr algn="ctr"/>
            <a:endParaRPr lang="en-US" sz="2000" dirty="0">
              <a:solidFill>
                <a:srgbClr val="FFFF00"/>
              </a:solidFill>
            </a:endParaRPr>
          </a:p>
        </p:txBody>
      </p:sp>
      <p:sp>
        <p:nvSpPr>
          <p:cNvPr id="10245" name="TextBox 4"/>
          <p:cNvSpPr txBox="1">
            <a:spLocks noChangeArrowheads="1"/>
          </p:cNvSpPr>
          <p:nvPr/>
        </p:nvSpPr>
        <p:spPr bwMode="auto">
          <a:xfrm>
            <a:off x="3962400" y="1981200"/>
            <a:ext cx="2991268" cy="400110"/>
          </a:xfrm>
          <a:prstGeom prst="rect">
            <a:avLst/>
          </a:prstGeom>
          <a:noFill/>
          <a:ln w="9525">
            <a:noFill/>
            <a:miter lim="800000"/>
            <a:headEnd/>
            <a:tailEnd/>
          </a:ln>
        </p:spPr>
        <p:txBody>
          <a:bodyPr wrap="none">
            <a:spAutoFit/>
          </a:bodyPr>
          <a:lstStyle/>
          <a:p>
            <a:r>
              <a:rPr lang="en-US" sz="2000" dirty="0">
                <a:latin typeface="+mn-lt"/>
              </a:rPr>
              <a:t>Battery Operated </a:t>
            </a:r>
            <a:r>
              <a:rPr lang="en-US" sz="2000" dirty="0" smtClean="0">
                <a:latin typeface="+mn-lt"/>
              </a:rPr>
              <a:t>Saws All</a:t>
            </a:r>
            <a:endParaRPr lang="en-US" sz="2000" dirty="0">
              <a:latin typeface="+mn-lt"/>
            </a:endParaRPr>
          </a:p>
        </p:txBody>
      </p:sp>
      <p:sp>
        <p:nvSpPr>
          <p:cNvPr id="10246" name="TextBox 5"/>
          <p:cNvSpPr txBox="1">
            <a:spLocks noChangeArrowheads="1"/>
          </p:cNvSpPr>
          <p:nvPr/>
        </p:nvSpPr>
        <p:spPr bwMode="auto">
          <a:xfrm>
            <a:off x="3962400" y="3581400"/>
            <a:ext cx="2178050" cy="400110"/>
          </a:xfrm>
          <a:prstGeom prst="rect">
            <a:avLst/>
          </a:prstGeom>
          <a:noFill/>
          <a:ln w="9525">
            <a:noFill/>
            <a:miter lim="800000"/>
            <a:headEnd/>
            <a:tailEnd/>
          </a:ln>
        </p:spPr>
        <p:txBody>
          <a:bodyPr>
            <a:spAutoFit/>
          </a:bodyPr>
          <a:lstStyle/>
          <a:p>
            <a:r>
              <a:rPr lang="en-US" sz="2000" dirty="0">
                <a:latin typeface="+mn-lt"/>
              </a:rPr>
              <a:t>110 Volt </a:t>
            </a:r>
            <a:r>
              <a:rPr lang="en-US" sz="2000" dirty="0" smtClean="0">
                <a:latin typeface="+mn-lt"/>
              </a:rPr>
              <a:t>Saws All</a:t>
            </a:r>
            <a:endParaRPr lang="en-US" sz="2000" dirty="0">
              <a:latin typeface="+mn-lt"/>
            </a:endParaRPr>
          </a:p>
        </p:txBody>
      </p:sp>
      <p:sp>
        <p:nvSpPr>
          <p:cNvPr id="10247" name="TextBox 6"/>
          <p:cNvSpPr txBox="1">
            <a:spLocks noChangeArrowheads="1"/>
          </p:cNvSpPr>
          <p:nvPr/>
        </p:nvSpPr>
        <p:spPr bwMode="auto">
          <a:xfrm>
            <a:off x="4038600" y="5105400"/>
            <a:ext cx="1628775" cy="400110"/>
          </a:xfrm>
          <a:prstGeom prst="rect">
            <a:avLst/>
          </a:prstGeom>
          <a:noFill/>
          <a:ln w="9525">
            <a:noFill/>
            <a:miter lim="800000"/>
            <a:headEnd/>
            <a:tailEnd/>
          </a:ln>
        </p:spPr>
        <p:txBody>
          <a:bodyPr>
            <a:spAutoFit/>
          </a:bodyPr>
          <a:lstStyle/>
          <a:p>
            <a:r>
              <a:rPr lang="en-US" dirty="0"/>
              <a:t> </a:t>
            </a:r>
            <a:r>
              <a:rPr lang="en-US" sz="2000" dirty="0">
                <a:latin typeface="+mn-lt"/>
              </a:rPr>
              <a:t>Air Chisel</a:t>
            </a:r>
          </a:p>
        </p:txBody>
      </p:sp>
      <p:pic>
        <p:nvPicPr>
          <p:cNvPr id="10248" name="Picture 8" descr="N:\Personal\My Pictures\VwB7e2nZ1F8Mvxj0FBgZSvLzc4rjE_NS4jMSi1LKE4tSGTJKSgqs9PUzcxPTU_WKM_ILqjJzchL1kvNz9YtSizOrUu2LC22NTA3USjNTbM1NjCyNzA0sDRgYAA__.jpg"/>
          <p:cNvPicPr>
            <a:picLocks noChangeAspect="1" noChangeArrowheads="1"/>
          </p:cNvPicPr>
          <p:nvPr/>
        </p:nvPicPr>
        <p:blipFill>
          <a:blip r:embed="rId4" cstate="print"/>
          <a:srcRect/>
          <a:stretch>
            <a:fillRect/>
          </a:stretch>
        </p:blipFill>
        <p:spPr bwMode="auto">
          <a:xfrm>
            <a:off x="304800" y="4572000"/>
            <a:ext cx="3276600" cy="1524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01BDD249-EE39-4ADE-89FB-E419C3CB6F5D}" type="slidenum">
              <a:rPr lang="en-US"/>
              <a:pPr>
                <a:defRPr/>
              </a:pPr>
              <a:t>9</a:t>
            </a:fld>
            <a:endParaRPr lang="en-US" dirty="0"/>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1036</TotalTime>
  <Words>756</Words>
  <Application>Microsoft Office PowerPoint</Application>
  <PresentationFormat>On-screen Show (4:3)</PresentationFormat>
  <Paragraphs>157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Module</vt:lpstr>
      <vt:lpstr>Basic First Responder Training for Incidents Involving Grain Storage and Handling Facilities</vt:lpstr>
      <vt:lpstr>Purpose</vt:lpstr>
      <vt:lpstr>Pre Planning</vt:lpstr>
      <vt:lpstr>Before an Emergency Occurs</vt:lpstr>
      <vt:lpstr>PowerPoint Presentation</vt:lpstr>
      <vt:lpstr> Basic Rescue Equipment That Has Been Found Helpful at the Scene </vt:lpstr>
      <vt:lpstr>Cutting Tools</vt:lpstr>
      <vt:lpstr>PowerPoint Presentation</vt:lpstr>
      <vt:lpstr>PowerPoint Presentation</vt:lpstr>
      <vt:lpstr>Hazards Associated with Cutting Tools</vt:lpstr>
      <vt:lpstr>Risk of Fire/Explosion</vt:lpstr>
      <vt:lpstr>PowerPoint Presentation</vt:lpstr>
      <vt:lpstr>Grain Retaining System</vt:lpstr>
      <vt:lpstr>Grain Retaining Devices and Rescue Tubes</vt:lpstr>
      <vt:lpstr>Liberty Rescue Tube</vt:lpstr>
      <vt:lpstr>Liberty Rescue Tube</vt:lpstr>
      <vt:lpstr>Grain Moving Equipment</vt:lpstr>
      <vt:lpstr>Overhead Lift Point</vt:lpstr>
      <vt:lpstr>Anchor Points</vt:lpstr>
      <vt:lpstr>Grain Vacuum Equipment</vt:lpstr>
      <vt:lpstr>Grain Vacuum Equipment Hazards</vt:lpstr>
      <vt:lpstr>PowerPoint Presentation</vt:lpstr>
    </vt:vector>
  </TitlesOfParts>
  <Company>Engineering Computer Network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swettsch</dc:creator>
  <cp:lastModifiedBy>Vosburgh, Linda - OSHA</cp:lastModifiedBy>
  <cp:revision>97</cp:revision>
  <cp:lastPrinted>2012-06-12T02:04:41Z</cp:lastPrinted>
  <dcterms:created xsi:type="dcterms:W3CDTF">2010-04-16T15:56:07Z</dcterms:created>
  <dcterms:modified xsi:type="dcterms:W3CDTF">2013-08-21T15:52:37Z</dcterms:modified>
</cp:coreProperties>
</file>