
<file path=[Content_Types].xml><?xml version="1.0" encoding="utf-8"?>
<Types xmlns="http://schemas.openxmlformats.org/package/2006/content-types">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2" r:id="rId1"/>
  </p:sldMasterIdLst>
  <p:notesMasterIdLst>
    <p:notesMasterId r:id="rId24"/>
  </p:notesMasterIdLst>
  <p:handoutMasterIdLst>
    <p:handoutMasterId r:id="rId25"/>
  </p:handoutMasterIdLst>
  <p:sldIdLst>
    <p:sldId id="257" r:id="rId2"/>
    <p:sldId id="356" r:id="rId3"/>
    <p:sldId id="332" r:id="rId4"/>
    <p:sldId id="334" r:id="rId5"/>
    <p:sldId id="336" r:id="rId6"/>
    <p:sldId id="357" r:id="rId7"/>
    <p:sldId id="338" r:id="rId8"/>
    <p:sldId id="340" r:id="rId9"/>
    <p:sldId id="342" r:id="rId10"/>
    <p:sldId id="358" r:id="rId11"/>
    <p:sldId id="359" r:id="rId12"/>
    <p:sldId id="344" r:id="rId13"/>
    <p:sldId id="345" r:id="rId14"/>
    <p:sldId id="347" r:id="rId15"/>
    <p:sldId id="349" r:id="rId16"/>
    <p:sldId id="351" r:id="rId17"/>
    <p:sldId id="352" r:id="rId18"/>
    <p:sldId id="360" r:id="rId19"/>
    <p:sldId id="353" r:id="rId20"/>
    <p:sldId id="361" r:id="rId21"/>
    <p:sldId id="362" r:id="rId22"/>
    <p:sldId id="312" r:id="rId23"/>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461F"/>
    <a:srgbClr val="F24E04"/>
    <a:srgbClr val="FFFF99"/>
    <a:srgbClr val="600000"/>
    <a:srgbClr val="86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05" autoAdjust="0"/>
    <p:restoredTop sz="94660"/>
  </p:normalViewPr>
  <p:slideViewPr>
    <p:cSldViewPr>
      <p:cViewPr varScale="1">
        <p:scale>
          <a:sx n="83" d="100"/>
          <a:sy n="83" d="100"/>
        </p:scale>
        <p:origin x="-107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pPr>
              <a:defRPr/>
            </a:pPr>
            <a:fld id="{D7758A9A-D8AB-471E-8834-8DA284E4A6D0}" type="datetimeFigureOut">
              <a:rPr lang="en-US"/>
              <a:pPr>
                <a:defRPr/>
              </a:pPr>
              <a:t>8/21/2013</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pPr>
              <a:defRPr/>
            </a:pPr>
            <a:fld id="{0870D143-8392-4B85-90D6-D80DFD7A1FB7}" type="slidenum">
              <a:rPr lang="en-US"/>
              <a:pPr>
                <a:defRPr/>
              </a:pPr>
              <a:t>‹#›</a:t>
            </a:fld>
            <a:endParaRPr lang="en-US"/>
          </a:p>
        </p:txBody>
      </p:sp>
    </p:spTree>
    <p:extLst>
      <p:ext uri="{BB962C8B-B14F-4D97-AF65-F5344CB8AC3E}">
        <p14:creationId xmlns:p14="http://schemas.microsoft.com/office/powerpoint/2010/main" val="11955074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smtClean="0"/>
            </a:lvl1pPr>
          </a:lstStyle>
          <a:p>
            <a:pPr>
              <a:defRPr/>
            </a:pPr>
            <a:fld id="{5C3AB4D0-2CB8-4C7B-B6DA-A9F07F919231}" type="datetimeFigureOut">
              <a:rPr lang="en-US"/>
              <a:pPr>
                <a:defRPr/>
              </a:pPr>
              <a:t>8/21/2013</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smtClean="0"/>
            </a:lvl1pPr>
          </a:lstStyle>
          <a:p>
            <a:pPr>
              <a:defRPr/>
            </a:pPr>
            <a:fld id="{799D02F2-D5F1-4157-B0A9-EC4201F5300C}" type="slidenum">
              <a:rPr lang="en-US"/>
              <a:pPr>
                <a:defRPr/>
              </a:pPr>
              <a:t>‹#›</a:t>
            </a:fld>
            <a:endParaRPr lang="en-US"/>
          </a:p>
        </p:txBody>
      </p:sp>
    </p:spTree>
    <p:extLst>
      <p:ext uri="{BB962C8B-B14F-4D97-AF65-F5344CB8AC3E}">
        <p14:creationId xmlns:p14="http://schemas.microsoft.com/office/powerpoint/2010/main" val="222935100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pPr>
              <a:defRPr/>
            </a:pPr>
            <a:fld id="{4B6A43BC-7389-4B0E-96C6-154E31C6D4AD}" type="datetime1">
              <a:rPr lang="en-US" smtClean="0"/>
              <a:pPr>
                <a:defRPr/>
              </a:pPr>
              <a:t>8/21/2013</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73A4DA0-9F9F-4142-A6E7-3DA22FB147A5}" type="slidenum">
              <a:rPr lang="en-US" smtClean="0"/>
              <a:pPr>
                <a:defRPr/>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893A4654-1A9E-403A-96DD-C2EA08F22F3D}" type="datetime1">
              <a:rPr lang="en-US" smtClean="0"/>
              <a:pPr>
                <a:defRPr/>
              </a:pPr>
              <a:t>8/21/2013</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D55A6A7-A5D0-4591-A151-FA132553F3E5}"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C0FD1869-9031-42E1-A1F3-AD5F2826E9EF}" type="datetime1">
              <a:rPr lang="en-US" smtClean="0"/>
              <a:pPr>
                <a:defRPr/>
              </a:pPr>
              <a:t>8/21/2013</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058AE06-71C6-4523-B57C-A626A8A4921C}" type="slidenum">
              <a:rPr lang="en-US" smtClean="0"/>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419100"/>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219200" y="20447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181600" y="20447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181600" y="41783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fld id="{31CD9515-F8F6-4DFE-AE6A-33C7A340B74D}" type="datetime1">
              <a:rPr lang="en-US"/>
              <a:pPr>
                <a:defRPr/>
              </a:pPr>
              <a:t>8/21/2013</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FA87A513-0818-47BF-9D03-D5A3295CF49E}"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7193B173-BBEB-4DC8-9568-BB0F05A13D03}" type="datetime1">
              <a:rPr lang="en-US" smtClean="0"/>
              <a:pPr>
                <a:defRPr/>
              </a:pPr>
              <a:t>8/21/2013</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D6DFCF2-60C7-4BBE-AF1C-0818FEAB070D}"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E484A814-10B5-4555-A83E-0AE6A26B74C4}" type="datetime1">
              <a:rPr lang="en-US" smtClean="0"/>
              <a:pPr>
                <a:defRPr/>
              </a:pPr>
              <a:t>8/21/2013</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9EACFC2-CF7E-48EB-82B7-CA463396A63D}"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5B9D9AE5-C016-48C5-B2F0-23BC776FDB42}" type="datetime1">
              <a:rPr lang="en-US" smtClean="0"/>
              <a:pPr>
                <a:defRPr/>
              </a:pPr>
              <a:t>8/21/2013</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42854E5-F6C2-49BE-A434-4F4857FCDECC}"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4FBEE9FD-7C0A-4A2C-9A0D-78AA3F958F81}" type="datetime1">
              <a:rPr lang="en-US" smtClean="0"/>
              <a:pPr>
                <a:defRPr/>
              </a:pPr>
              <a:t>8/21/2013</a:t>
            </a:fld>
            <a:endParaRPr lang="en-US" dirty="0"/>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E0BCE19-F1DB-48C1-A78E-BEC945942AF4}"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E73BD8B2-3347-47F3-849A-9311EB1858B7}" type="datetime1">
              <a:rPr lang="en-US" smtClean="0"/>
              <a:pPr>
                <a:defRPr/>
              </a:pPr>
              <a:t>8/21/2013</a:t>
            </a:fld>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5DC26CEC-972A-4600-87C9-A33F37B3BE32}"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FA0388B9-8250-4B44-9493-8C912047E4AC}" type="datetime1">
              <a:rPr lang="en-US" smtClean="0"/>
              <a:pPr>
                <a:defRPr/>
              </a:pPr>
              <a:t>8/21/2013</a:t>
            </a:fld>
            <a:endParaRPr lang="en-US" dirty="0"/>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C5FAC71E-4B97-4F82-964E-E77E11BFF70F}"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FA4A6CFC-5226-411A-9FE8-D0F424E03BEF}" type="datetime1">
              <a:rPr lang="en-US" smtClean="0"/>
              <a:pPr>
                <a:defRPr/>
              </a:pPr>
              <a:t>8/21/2013</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5F2A6B8-F341-4762-A2CC-1D3F343A877A}" type="slidenum">
              <a:rPr lang="en-US" smtClean="0"/>
              <a:pPr>
                <a:defRPr/>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pPr>
              <a:defRPr/>
            </a:pPr>
            <a:fld id="{16A98990-4A86-4277-926A-F955D409CBAA}" type="datetime1">
              <a:rPr lang="en-US" smtClean="0"/>
              <a:pPr>
                <a:defRPr/>
              </a:pPr>
              <a:t>8/21/2013</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pPr>
              <a:defRPr/>
            </a:pPr>
            <a:endParaRPr lang="en-US"/>
          </a:p>
        </p:txBody>
      </p:sp>
      <p:sp>
        <p:nvSpPr>
          <p:cNvPr id="7" name="Slide Number Placeholder 6"/>
          <p:cNvSpPr>
            <a:spLocks noGrp="1"/>
          </p:cNvSpPr>
          <p:nvPr>
            <p:ph type="sldNum" sz="quarter" idx="12"/>
          </p:nvPr>
        </p:nvSpPr>
        <p:spPr>
          <a:xfrm>
            <a:off x="8339328" y="1170432"/>
            <a:ext cx="733864" cy="201168"/>
          </a:xfrm>
        </p:spPr>
        <p:txBody>
          <a:bodyPr/>
          <a:lstStyle/>
          <a:p>
            <a:pPr>
              <a:defRPr/>
            </a:pPr>
            <a:fld id="{425A0286-F788-4272-8AD3-4336EAF0A205}"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pPr>
              <a:defRPr/>
            </a:pPr>
            <a:fld id="{75F0ACF7-D8E4-4172-92A9-310407921CB2}" type="datetime1">
              <a:rPr lang="en-US" smtClean="0"/>
              <a:pPr>
                <a:defRPr/>
              </a:pPr>
              <a:t>8/21/2013</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pPr>
              <a:defRPr/>
            </a:pPr>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pPr>
              <a:defRPr/>
            </a:pPr>
            <a:fld id="{721EC917-400A-4DA7-97BE-AB5C2461DE7C}"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 id="2147483854" r:id="rId12"/>
  </p:sldLayoutIdLst>
  <p:hf hdr="0" ft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12.xml"/><Relationship Id="rId4" Type="http://schemas.openxmlformats.org/officeDocument/2006/relationships/image" Target="../media/image14.jpeg"/></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828800"/>
            <a:ext cx="8382000" cy="1858963"/>
          </a:xfrm>
        </p:spPr>
        <p:txBody>
          <a:bodyPr rtlCol="0">
            <a:normAutofit fontScale="90000"/>
          </a:bodyPr>
          <a:lstStyle/>
          <a:p>
            <a:pPr algn="ctr" fontAlgn="auto">
              <a:spcAft>
                <a:spcPts val="0"/>
              </a:spcAft>
              <a:defRPr/>
            </a:pPr>
            <a:r>
              <a:rPr lang="en-US"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Basic First Responder Training for Incidents Involving Grain Storage and Handling Facilities</a:t>
            </a:r>
          </a:p>
        </p:txBody>
      </p:sp>
      <p:sp>
        <p:nvSpPr>
          <p:cNvPr id="2050" name="Content Placeholder 2"/>
          <p:cNvSpPr>
            <a:spLocks noGrp="1"/>
          </p:cNvSpPr>
          <p:nvPr>
            <p:ph idx="1"/>
          </p:nvPr>
        </p:nvSpPr>
        <p:spPr>
          <a:xfrm>
            <a:off x="533400" y="4038600"/>
            <a:ext cx="8229600" cy="2209800"/>
          </a:xfrm>
        </p:spPr>
        <p:txBody>
          <a:bodyPr>
            <a:normAutofit/>
          </a:bodyPr>
          <a:lstStyle/>
          <a:p>
            <a:pPr marL="0" indent="0" algn="ctr">
              <a:buFont typeface="Arial" pitchFamily="34" charset="0"/>
              <a:buNone/>
            </a:pPr>
            <a:r>
              <a:rPr lang="en-US" dirty="0" smtClean="0"/>
              <a:t>Unit 3: Rescue </a:t>
            </a:r>
            <a:r>
              <a:rPr lang="en-US" dirty="0" smtClean="0"/>
              <a:t>Equipment</a:t>
            </a:r>
          </a:p>
          <a:p>
            <a:pPr marL="0" indent="0" algn="ctr">
              <a:buFont typeface="Arial" pitchFamily="34" charset="0"/>
              <a:buNone/>
            </a:pPr>
            <a:endParaRPr lang="en-US" dirty="0" smtClean="0"/>
          </a:p>
          <a:p>
            <a:pPr marL="0" indent="0" algn="ctr">
              <a:buFont typeface="Arial" pitchFamily="34" charset="0"/>
              <a:buNone/>
            </a:pPr>
            <a:endParaRPr lang="en-US" dirty="0"/>
          </a:p>
          <a:p>
            <a:pPr marL="0" indent="0" algn="ctr">
              <a:buFont typeface="Arial" pitchFamily="34" charset="0"/>
              <a:buNone/>
            </a:pPr>
            <a:r>
              <a:rPr lang="en-US" sz="1300" dirty="0"/>
              <a:t>This material was produced under grant number SH-22307-11 from the Occupational Safety and Health Administration, U.S. Department of Labor. It does not necessarily reflect the views or policies of the U.S. Department of Labor, nor does mention of trade names, commercial products, or organizations imply endorsement by the U.S. Government.</a:t>
            </a:r>
            <a:endParaRPr lang="en-US" sz="1300" dirty="0" smtClean="0"/>
          </a:p>
        </p:txBody>
      </p:sp>
      <p:sp>
        <p:nvSpPr>
          <p:cNvPr id="5" name="Slide Number Placeholder 4"/>
          <p:cNvSpPr>
            <a:spLocks noGrp="1"/>
          </p:cNvSpPr>
          <p:nvPr>
            <p:ph type="sldNum" sz="quarter" idx="12"/>
          </p:nvPr>
        </p:nvSpPr>
        <p:spPr/>
        <p:txBody>
          <a:bodyPr>
            <a:normAutofit/>
          </a:bodyPr>
          <a:lstStyle/>
          <a:p>
            <a:pPr>
              <a:defRPr/>
            </a:pPr>
            <a:fld id="{ABE8AAB8-2C80-48E7-8E87-3B4F5F38F82B}" type="slidenum">
              <a:rPr lang="en-US"/>
              <a:pPr>
                <a:defRPr/>
              </a:pPr>
              <a:t>1</a:t>
            </a:fld>
            <a:endParaRPr lang="en-US" dirty="0"/>
          </a:p>
        </p:txBody>
      </p:sp>
    </p:spTree>
  </p:cSld>
  <p:clrMapOvr>
    <a:masterClrMapping/>
  </p:clrMapOvr>
  <p:transition>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28600" y="155448"/>
            <a:ext cx="8763000" cy="1252728"/>
          </a:xfrm>
        </p:spPr>
        <p:txBody>
          <a:bodyPr>
            <a:normAutofit/>
          </a:bodyPr>
          <a:lstStyle/>
          <a:p>
            <a:pPr algn="ctr"/>
            <a:r>
              <a:rPr lang="en-US" sz="3600" dirty="0" smtClean="0">
                <a:solidFill>
                  <a:srgbClr val="FFFF00"/>
                </a:solidFill>
              </a:rPr>
              <a:t>Hazards Associated with Cutting Tools</a:t>
            </a:r>
          </a:p>
        </p:txBody>
      </p:sp>
      <p:sp>
        <p:nvSpPr>
          <p:cNvPr id="11267" name="Content Placeholder 2"/>
          <p:cNvSpPr>
            <a:spLocks noGrp="1"/>
          </p:cNvSpPr>
          <p:nvPr>
            <p:ph idx="1"/>
          </p:nvPr>
        </p:nvSpPr>
        <p:spPr>
          <a:xfrm>
            <a:off x="457200" y="1752600"/>
            <a:ext cx="8229600" cy="4556760"/>
          </a:xfrm>
        </p:spPr>
        <p:txBody>
          <a:bodyPr/>
          <a:lstStyle/>
          <a:p>
            <a:pPr>
              <a:buFont typeface="Wingdings" pitchFamily="2" charset="2"/>
              <a:buChar char="§"/>
            </a:pPr>
            <a:r>
              <a:rPr lang="en-US" dirty="0" smtClean="0"/>
              <a:t>Flying debris</a:t>
            </a:r>
          </a:p>
          <a:p>
            <a:pPr>
              <a:buNone/>
            </a:pPr>
            <a:endParaRPr lang="en-US" sz="1400" dirty="0" smtClean="0"/>
          </a:p>
          <a:p>
            <a:pPr>
              <a:buFont typeface="Wingdings" pitchFamily="2" charset="2"/>
              <a:buChar char="§"/>
            </a:pPr>
            <a:r>
              <a:rPr lang="en-US" dirty="0" smtClean="0"/>
              <a:t>Contact with sharp edges and tool blades</a:t>
            </a:r>
          </a:p>
          <a:p>
            <a:pPr>
              <a:buNone/>
            </a:pPr>
            <a:endParaRPr lang="en-US" sz="1400" dirty="0" smtClean="0"/>
          </a:p>
          <a:p>
            <a:pPr>
              <a:buFont typeface="Wingdings" pitchFamily="2" charset="2"/>
              <a:buChar char="§"/>
            </a:pPr>
            <a:r>
              <a:rPr lang="en-US" dirty="0" smtClean="0"/>
              <a:t>Respiratory hazards from airborne dust and fumes</a:t>
            </a:r>
          </a:p>
          <a:p>
            <a:pPr>
              <a:buNone/>
            </a:pPr>
            <a:endParaRPr lang="en-US" sz="1400" dirty="0" smtClean="0"/>
          </a:p>
          <a:p>
            <a:pPr>
              <a:buFont typeface="Wingdings" pitchFamily="2" charset="2"/>
              <a:buChar char="§"/>
            </a:pPr>
            <a:r>
              <a:rPr lang="en-US" dirty="0" smtClean="0"/>
              <a:t>High sound levels</a:t>
            </a:r>
          </a:p>
        </p:txBody>
      </p:sp>
      <p:sp>
        <p:nvSpPr>
          <p:cNvPr id="4" name="Slide Number Placeholder 3"/>
          <p:cNvSpPr>
            <a:spLocks noGrp="1"/>
          </p:cNvSpPr>
          <p:nvPr>
            <p:ph type="sldNum" sz="quarter" idx="12"/>
          </p:nvPr>
        </p:nvSpPr>
        <p:spPr/>
        <p:txBody>
          <a:bodyPr>
            <a:normAutofit/>
          </a:bodyPr>
          <a:lstStyle/>
          <a:p>
            <a:pPr>
              <a:defRPr/>
            </a:pPr>
            <a:fld id="{DA3337A9-D9CC-4E70-80FC-E0F37484DF70}" type="slidenum">
              <a:rPr lang="en-US"/>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a:bodyPr>
          <a:lstStyle/>
          <a:p>
            <a:pPr algn="ctr"/>
            <a:r>
              <a:rPr lang="en-US" sz="3600" dirty="0" smtClean="0">
                <a:solidFill>
                  <a:srgbClr val="FFFF00"/>
                </a:solidFill>
              </a:rPr>
              <a:t>Risk of Fire/Explosion</a:t>
            </a:r>
          </a:p>
        </p:txBody>
      </p:sp>
      <p:sp>
        <p:nvSpPr>
          <p:cNvPr id="3" name="Content Placeholder 2"/>
          <p:cNvSpPr>
            <a:spLocks noGrp="1"/>
          </p:cNvSpPr>
          <p:nvPr>
            <p:ph idx="1"/>
          </p:nvPr>
        </p:nvSpPr>
        <p:spPr/>
        <p:txBody>
          <a:bodyPr rtlCol="0">
            <a:normAutofit fontScale="92500" lnSpcReduction="20000"/>
          </a:bodyPr>
          <a:lstStyle/>
          <a:p>
            <a:pPr fontAlgn="auto">
              <a:spcAft>
                <a:spcPts val="0"/>
              </a:spcAft>
              <a:buFont typeface="Wingdings" pitchFamily="2" charset="2"/>
              <a:buChar char="§"/>
              <a:defRPr/>
            </a:pPr>
            <a:r>
              <a:rPr lang="en-US" sz="2800" dirty="0" smtClean="0"/>
              <a:t>Corn and most other grains have a relatively high ignition temperature</a:t>
            </a:r>
          </a:p>
          <a:p>
            <a:pPr fontAlgn="auto">
              <a:spcAft>
                <a:spcPts val="0"/>
              </a:spcAft>
              <a:buNone/>
              <a:defRPr/>
            </a:pPr>
            <a:endParaRPr lang="en-US" sz="2800" dirty="0" smtClean="0"/>
          </a:p>
          <a:p>
            <a:pPr fontAlgn="auto">
              <a:spcAft>
                <a:spcPts val="0"/>
              </a:spcAft>
              <a:buFont typeface="Wingdings" pitchFamily="2" charset="2"/>
              <a:buChar char="§"/>
              <a:defRPr/>
            </a:pPr>
            <a:r>
              <a:rPr lang="en-US" sz="2800" dirty="0" smtClean="0"/>
              <a:t>Many cutting tools generate sufficient heat to cause ignition</a:t>
            </a:r>
          </a:p>
          <a:p>
            <a:pPr fontAlgn="auto">
              <a:spcAft>
                <a:spcPts val="0"/>
              </a:spcAft>
              <a:buNone/>
              <a:defRPr/>
            </a:pPr>
            <a:endParaRPr lang="en-US" sz="2800" dirty="0" smtClean="0"/>
          </a:p>
          <a:p>
            <a:pPr fontAlgn="auto">
              <a:spcAft>
                <a:spcPts val="0"/>
              </a:spcAft>
              <a:buFont typeface="Wingdings" pitchFamily="2" charset="2"/>
              <a:buChar char="§"/>
              <a:defRPr/>
            </a:pPr>
            <a:r>
              <a:rPr lang="en-US" sz="2800" dirty="0" smtClean="0"/>
              <a:t>When cutting a charged line should be in place to extinguish any ignited material</a:t>
            </a:r>
          </a:p>
          <a:p>
            <a:pPr fontAlgn="auto">
              <a:spcAft>
                <a:spcPts val="0"/>
              </a:spcAft>
              <a:buNone/>
              <a:defRPr/>
            </a:pPr>
            <a:endParaRPr lang="en-US" sz="2800" dirty="0" smtClean="0"/>
          </a:p>
          <a:p>
            <a:pPr fontAlgn="auto">
              <a:spcAft>
                <a:spcPts val="0"/>
              </a:spcAft>
              <a:buFont typeface="Wingdings" pitchFamily="2" charset="2"/>
              <a:buChar char="§"/>
              <a:defRPr/>
            </a:pPr>
            <a:r>
              <a:rPr lang="en-US" sz="2800" dirty="0" smtClean="0"/>
              <a:t>There has been concern over ignition of grain dust</a:t>
            </a:r>
          </a:p>
          <a:p>
            <a:pPr fontAlgn="auto">
              <a:spcAft>
                <a:spcPts val="0"/>
              </a:spcAft>
              <a:buNone/>
              <a:defRPr/>
            </a:pPr>
            <a:endParaRPr lang="en-US" sz="2800" dirty="0" smtClean="0"/>
          </a:p>
          <a:p>
            <a:pPr fontAlgn="auto">
              <a:spcAft>
                <a:spcPts val="0"/>
              </a:spcAft>
              <a:buFont typeface="Wingdings" pitchFamily="2" charset="2"/>
              <a:buChar char="§"/>
              <a:defRPr/>
            </a:pPr>
            <a:r>
              <a:rPr lang="en-US" sz="2800" dirty="0" smtClean="0"/>
              <a:t>However, there is no documentation of a grain dust explosion ever occurring during a rescue attempt</a:t>
            </a:r>
          </a:p>
        </p:txBody>
      </p:sp>
      <p:sp>
        <p:nvSpPr>
          <p:cNvPr id="4" name="Slide Number Placeholder 3"/>
          <p:cNvSpPr>
            <a:spLocks noGrp="1"/>
          </p:cNvSpPr>
          <p:nvPr>
            <p:ph type="sldNum" sz="quarter" idx="12"/>
          </p:nvPr>
        </p:nvSpPr>
        <p:spPr/>
        <p:txBody>
          <a:bodyPr>
            <a:normAutofit/>
          </a:bodyPr>
          <a:lstStyle/>
          <a:p>
            <a:pPr>
              <a:defRPr/>
            </a:pPr>
            <a:fld id="{EF0F8486-EAE8-49D0-BAB0-87F550C1D2D3}" type="slidenum">
              <a:rPr lang="en-US"/>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cstate="print"/>
          <a:srcRect/>
          <a:stretch>
            <a:fillRect/>
          </a:stretch>
        </p:blipFill>
        <p:spPr bwMode="auto">
          <a:xfrm>
            <a:off x="838200" y="1676400"/>
            <a:ext cx="7467600" cy="4572000"/>
          </a:xfrm>
          <a:prstGeom prst="rect">
            <a:avLst/>
          </a:prstGeom>
          <a:noFill/>
          <a:ln w="9525" algn="ctr">
            <a:noFill/>
            <a:miter lim="800000"/>
            <a:headEnd/>
            <a:tailEnd/>
          </a:ln>
        </p:spPr>
      </p:pic>
      <p:sp>
        <p:nvSpPr>
          <p:cNvPr id="13315" name="TextBox 2"/>
          <p:cNvSpPr txBox="1">
            <a:spLocks noChangeArrowheads="1"/>
          </p:cNvSpPr>
          <p:nvPr/>
        </p:nvSpPr>
        <p:spPr bwMode="auto">
          <a:xfrm>
            <a:off x="228600" y="152400"/>
            <a:ext cx="8610600" cy="1015663"/>
          </a:xfrm>
          <a:prstGeom prst="rect">
            <a:avLst/>
          </a:prstGeom>
          <a:solidFill>
            <a:schemeClr val="tx1"/>
          </a:solidFill>
          <a:ln w="9525">
            <a:noFill/>
            <a:miter lim="800000"/>
            <a:headEnd/>
            <a:tailEnd/>
          </a:ln>
        </p:spPr>
        <p:txBody>
          <a:bodyPr wrap="square">
            <a:spAutoFit/>
          </a:bodyPr>
          <a:lstStyle/>
          <a:p>
            <a:pPr algn="ctr"/>
            <a:endParaRPr lang="en-US" sz="1400" dirty="0" smtClean="0">
              <a:solidFill>
                <a:srgbClr val="FFFF00"/>
              </a:solidFill>
            </a:endParaRPr>
          </a:p>
          <a:p>
            <a:pPr algn="ctr"/>
            <a:r>
              <a:rPr lang="en-US" sz="3200" b="1" dirty="0" smtClean="0">
                <a:solidFill>
                  <a:srgbClr val="FFFF00"/>
                </a:solidFill>
                <a:latin typeface="+mj-lt"/>
              </a:rPr>
              <a:t>Grain </a:t>
            </a:r>
            <a:r>
              <a:rPr lang="en-US" sz="3200" b="1" dirty="0">
                <a:solidFill>
                  <a:srgbClr val="FFFF00"/>
                </a:solidFill>
                <a:latin typeface="+mj-lt"/>
              </a:rPr>
              <a:t>Bin Rescue Attempt with K-12 Rescue </a:t>
            </a:r>
            <a:r>
              <a:rPr lang="en-US" sz="3200" b="1" dirty="0" smtClean="0">
                <a:solidFill>
                  <a:srgbClr val="FFFF00"/>
                </a:solidFill>
                <a:latin typeface="+mj-lt"/>
              </a:rPr>
              <a:t>Saw</a:t>
            </a:r>
          </a:p>
          <a:p>
            <a:pPr algn="ctr"/>
            <a:endParaRPr lang="en-US" sz="1400" dirty="0">
              <a:solidFill>
                <a:srgbClr val="FFFF00"/>
              </a:solidFill>
            </a:endParaRPr>
          </a:p>
        </p:txBody>
      </p:sp>
      <p:sp>
        <p:nvSpPr>
          <p:cNvPr id="2" name="Slide Number Placeholder 1"/>
          <p:cNvSpPr>
            <a:spLocks noGrp="1"/>
          </p:cNvSpPr>
          <p:nvPr>
            <p:ph type="sldNum" sz="quarter" idx="12"/>
          </p:nvPr>
        </p:nvSpPr>
        <p:spPr/>
        <p:txBody>
          <a:bodyPr/>
          <a:lstStyle/>
          <a:p>
            <a:pPr>
              <a:defRPr/>
            </a:pPr>
            <a:fld id="{463416BE-5CDF-4B6D-BAC8-ADF8EAE562E6}" type="slidenum">
              <a:rPr lang="en-US"/>
              <a:pPr>
                <a:defRPr/>
              </a:pPr>
              <a:t>12</a:t>
            </a:fld>
            <a:endParaRPr lang="en-US" dirty="0"/>
          </a:p>
        </p:txBody>
      </p:sp>
    </p:spTree>
  </p:cSld>
  <p:clrMapOvr>
    <a:masterClrMapping/>
  </p:clrMapOvr>
  <p:transition>
    <p:pull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a:bodyPr>
          <a:lstStyle/>
          <a:p>
            <a:pPr algn="ctr"/>
            <a:r>
              <a:rPr lang="en-US" sz="3600" dirty="0" smtClean="0">
                <a:solidFill>
                  <a:srgbClr val="FFFF00"/>
                </a:solidFill>
              </a:rPr>
              <a:t>Grain Retaining System</a:t>
            </a:r>
          </a:p>
        </p:txBody>
      </p:sp>
      <p:sp>
        <p:nvSpPr>
          <p:cNvPr id="2" name="Slide Number Placeholder 1"/>
          <p:cNvSpPr>
            <a:spLocks noGrp="1"/>
          </p:cNvSpPr>
          <p:nvPr>
            <p:ph type="sldNum" sz="quarter" idx="12"/>
          </p:nvPr>
        </p:nvSpPr>
        <p:spPr/>
        <p:txBody>
          <a:bodyPr/>
          <a:lstStyle/>
          <a:p>
            <a:pPr>
              <a:defRPr/>
            </a:pPr>
            <a:fld id="{A495C24B-05C1-4A9D-986F-A51E6267EFD8}" type="slidenum">
              <a:rPr lang="en-US"/>
              <a:pPr>
                <a:defRPr/>
              </a:pPr>
              <a:t>13</a:t>
            </a:fld>
            <a:endParaRPr lang="en-US" dirty="0"/>
          </a:p>
        </p:txBody>
      </p:sp>
      <p:sp>
        <p:nvSpPr>
          <p:cNvPr id="3" name="Subtitle 2"/>
          <p:cNvSpPr>
            <a:spLocks noGrp="1"/>
          </p:cNvSpPr>
          <p:nvPr>
            <p:ph type="subTitle" idx="4294967295"/>
          </p:nvPr>
        </p:nvSpPr>
        <p:spPr>
          <a:xfrm>
            <a:off x="838200" y="1600200"/>
            <a:ext cx="6781800" cy="4495800"/>
          </a:xfrm>
        </p:spPr>
        <p:txBody>
          <a:bodyPr rtlCol="0">
            <a:noAutofit/>
          </a:bodyPr>
          <a:lstStyle/>
          <a:p>
            <a:pPr algn="l" fontAlgn="auto">
              <a:spcAft>
                <a:spcPts val="0"/>
              </a:spcAft>
              <a:defRPr/>
            </a:pPr>
            <a:r>
              <a:rPr lang="en-US" dirty="0" smtClean="0">
                <a:solidFill>
                  <a:schemeClr val="tx1"/>
                </a:solidFill>
              </a:rPr>
              <a:t>A wide range of items have been used to build coffer dams.</a:t>
            </a:r>
          </a:p>
          <a:p>
            <a:pPr algn="l" fontAlgn="auto">
              <a:spcAft>
                <a:spcPts val="0"/>
              </a:spcAft>
              <a:buNone/>
              <a:defRPr/>
            </a:pPr>
            <a:endParaRPr lang="en-US" sz="1400" dirty="0" smtClean="0">
              <a:solidFill>
                <a:schemeClr val="tx1"/>
              </a:solidFill>
            </a:endParaRPr>
          </a:p>
          <a:p>
            <a:pPr marL="457200" indent="-457200" algn="l" fontAlgn="auto">
              <a:spcAft>
                <a:spcPts val="0"/>
              </a:spcAft>
              <a:buFont typeface="Arial" pitchFamily="34" charset="0"/>
              <a:buChar char="•"/>
              <a:defRPr/>
            </a:pPr>
            <a:r>
              <a:rPr lang="en-US" sz="2800" dirty="0" smtClean="0">
                <a:solidFill>
                  <a:schemeClr val="tx1"/>
                </a:solidFill>
              </a:rPr>
              <a:t>Back boards</a:t>
            </a:r>
          </a:p>
          <a:p>
            <a:pPr marL="457200" indent="-457200" algn="l" fontAlgn="auto">
              <a:spcAft>
                <a:spcPts val="0"/>
              </a:spcAft>
              <a:buFont typeface="Arial" pitchFamily="34" charset="0"/>
              <a:buChar char="•"/>
              <a:defRPr/>
            </a:pPr>
            <a:r>
              <a:rPr lang="en-US" sz="2800" dirty="0" smtClean="0">
                <a:solidFill>
                  <a:schemeClr val="tx1"/>
                </a:solidFill>
              </a:rPr>
              <a:t>Plywood sheets (max. of 24” wide strips)</a:t>
            </a:r>
          </a:p>
          <a:p>
            <a:pPr marL="457200" indent="-457200" algn="l" fontAlgn="auto">
              <a:spcAft>
                <a:spcPts val="0"/>
              </a:spcAft>
              <a:buFont typeface="Arial" pitchFamily="34" charset="0"/>
              <a:buChar char="•"/>
              <a:defRPr/>
            </a:pPr>
            <a:r>
              <a:rPr lang="en-US" sz="2800" dirty="0" smtClean="0">
                <a:solidFill>
                  <a:schemeClr val="tx1"/>
                </a:solidFill>
              </a:rPr>
              <a:t>Barrels with ends cut out</a:t>
            </a:r>
          </a:p>
          <a:p>
            <a:pPr marL="457200" indent="-457200" algn="l" fontAlgn="auto">
              <a:spcAft>
                <a:spcPts val="0"/>
              </a:spcAft>
              <a:buFont typeface="Arial" pitchFamily="34" charset="0"/>
              <a:buChar char="•"/>
              <a:defRPr/>
            </a:pPr>
            <a:r>
              <a:rPr lang="en-US" sz="2800" dirty="0" smtClean="0">
                <a:solidFill>
                  <a:schemeClr val="tx1"/>
                </a:solidFill>
              </a:rPr>
              <a:t>Garbage cans</a:t>
            </a:r>
          </a:p>
          <a:p>
            <a:pPr marL="457200" indent="-457200" algn="l" fontAlgn="auto">
              <a:spcAft>
                <a:spcPts val="0"/>
              </a:spcAft>
              <a:buFont typeface="Arial" pitchFamily="34" charset="0"/>
              <a:buChar char="•"/>
              <a:defRPr/>
            </a:pPr>
            <a:r>
              <a:rPr lang="en-US" sz="2800" dirty="0" smtClean="0">
                <a:solidFill>
                  <a:schemeClr val="tx1"/>
                </a:solidFill>
              </a:rPr>
              <a:t>Metal roofing</a:t>
            </a:r>
          </a:p>
          <a:p>
            <a:pPr marL="457200" indent="-457200" algn="l" fontAlgn="auto">
              <a:spcAft>
                <a:spcPts val="0"/>
              </a:spcAft>
              <a:buFont typeface="Arial" pitchFamily="34" charset="0"/>
              <a:buChar char="•"/>
              <a:defRPr/>
            </a:pPr>
            <a:r>
              <a:rPr lang="en-US" sz="2800" dirty="0" smtClean="0">
                <a:solidFill>
                  <a:schemeClr val="tx1"/>
                </a:solidFill>
              </a:rPr>
              <a:t>Commercially available grain rescue tubes</a:t>
            </a:r>
            <a:endParaRPr lang="en-US" sz="2800"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28600"/>
            <a:ext cx="8229600" cy="1143000"/>
          </a:xfrm>
        </p:spPr>
        <p:txBody>
          <a:bodyPr>
            <a:normAutofit fontScale="90000"/>
          </a:bodyPr>
          <a:lstStyle/>
          <a:p>
            <a:pPr algn="ctr"/>
            <a:r>
              <a:rPr lang="en-US" sz="3600" dirty="0" smtClean="0">
                <a:solidFill>
                  <a:srgbClr val="FFFF00"/>
                </a:solidFill>
              </a:rPr>
              <a:t>Grain Retaining Devices and Rescue Tubes</a:t>
            </a:r>
          </a:p>
        </p:txBody>
      </p:sp>
      <p:sp>
        <p:nvSpPr>
          <p:cNvPr id="13315" name="Content Placeholder 2"/>
          <p:cNvSpPr>
            <a:spLocks noGrp="1"/>
          </p:cNvSpPr>
          <p:nvPr>
            <p:ph idx="1"/>
          </p:nvPr>
        </p:nvSpPr>
        <p:spPr>
          <a:xfrm>
            <a:off x="533400" y="1676400"/>
            <a:ext cx="7772400" cy="4419600"/>
          </a:xfrm>
        </p:spPr>
        <p:txBody>
          <a:bodyPr rtlCol="0">
            <a:noAutofit/>
          </a:bodyPr>
          <a:lstStyle/>
          <a:p>
            <a:pPr fontAlgn="auto">
              <a:spcAft>
                <a:spcPts val="0"/>
              </a:spcAft>
              <a:buClr>
                <a:schemeClr val="tx1"/>
              </a:buClr>
              <a:buFont typeface="Wingdings" pitchFamily="2" charset="2"/>
              <a:buChar char="§"/>
              <a:defRPr/>
            </a:pPr>
            <a:r>
              <a:rPr lang="en-US" dirty="0" smtClean="0"/>
              <a:t>Prevents the victim from being buried deeper</a:t>
            </a:r>
          </a:p>
          <a:p>
            <a:pPr fontAlgn="auto">
              <a:spcAft>
                <a:spcPts val="0"/>
              </a:spcAft>
              <a:buClr>
                <a:schemeClr val="tx1"/>
              </a:buClr>
              <a:buNone/>
              <a:defRPr/>
            </a:pPr>
            <a:endParaRPr lang="en-US" sz="1400" dirty="0" smtClean="0"/>
          </a:p>
          <a:p>
            <a:pPr fontAlgn="auto">
              <a:spcAft>
                <a:spcPts val="0"/>
              </a:spcAft>
              <a:buClr>
                <a:schemeClr val="tx1"/>
              </a:buClr>
              <a:buFont typeface="Wingdings" pitchFamily="2" charset="2"/>
              <a:buChar char="§"/>
              <a:defRPr/>
            </a:pPr>
            <a:r>
              <a:rPr lang="en-US" dirty="0" smtClean="0"/>
              <a:t>Allows rescuers the ability to remove the grain from within the tube, freeing the victim</a:t>
            </a:r>
          </a:p>
          <a:p>
            <a:pPr marL="0" indent="0" fontAlgn="auto">
              <a:spcAft>
                <a:spcPts val="0"/>
              </a:spcAft>
              <a:buClr>
                <a:schemeClr val="tx1"/>
              </a:buClr>
              <a:buFont typeface="Arial" pitchFamily="34" charset="0"/>
              <a:buNone/>
              <a:defRPr/>
            </a:pPr>
            <a:endParaRPr lang="en-US" sz="1400" dirty="0" smtClean="0"/>
          </a:p>
          <a:p>
            <a:pPr fontAlgn="auto">
              <a:spcAft>
                <a:spcPts val="0"/>
              </a:spcAft>
              <a:buClr>
                <a:schemeClr val="tx1"/>
              </a:buClr>
              <a:buFont typeface="Wingdings" pitchFamily="2" charset="2"/>
              <a:buChar char="§"/>
              <a:defRPr/>
            </a:pPr>
            <a:r>
              <a:rPr lang="en-US" dirty="0" smtClean="0"/>
              <a:t>The grain must be removed from around the victim rather than the victim removed from the grain</a:t>
            </a:r>
          </a:p>
        </p:txBody>
      </p:sp>
      <p:sp>
        <p:nvSpPr>
          <p:cNvPr id="15364" name="Slide Number Placeholder 2"/>
          <p:cNvSpPr>
            <a:spLocks noGrp="1"/>
          </p:cNvSpPr>
          <p:nvPr>
            <p:ph type="sldNum" sz="quarter" idx="12"/>
          </p:nvPr>
        </p:nvSpPr>
        <p:spPr bwMode="auto">
          <a:noFill/>
          <a:ln>
            <a:miter lim="800000"/>
            <a:headEnd/>
            <a:tailEnd/>
          </a:ln>
        </p:spPr>
        <p:txBody>
          <a:bodyPr wrap="square" numCol="1" anchorCtr="0" compatLnSpc="1">
            <a:prstTxWarp prst="textNoShape">
              <a:avLst/>
            </a:prstTxWarp>
            <a:normAutofit/>
          </a:bodyPr>
          <a:lstStyle/>
          <a:p>
            <a:pPr eaLnBrk="0" hangingPunct="0"/>
            <a:fld id="{9B77AE77-5336-4CB4-B0E0-3C6D02703B99}" type="slidenum">
              <a:rPr lang="en-US" sz="1400">
                <a:solidFill>
                  <a:schemeClr val="tx1"/>
                </a:solidFill>
                <a:latin typeface="Arial Narrow" pitchFamily="34" charset="0"/>
              </a:rPr>
              <a:pPr eaLnBrk="0" hangingPunct="0"/>
              <a:t>14</a:t>
            </a:fld>
            <a:endParaRPr lang="en-US" sz="1400">
              <a:solidFill>
                <a:schemeClr val="tx1"/>
              </a:solidFill>
              <a:latin typeface="Arial Narrow"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0" y="0"/>
            <a:ext cx="9144000" cy="1447800"/>
          </a:xfrm>
        </p:spPr>
        <p:txBody>
          <a:bodyPr rtlCol="0">
            <a:normAutofit/>
          </a:bodyPr>
          <a:lstStyle/>
          <a:p>
            <a:pPr algn="ctr" fontAlgn="auto">
              <a:spcAft>
                <a:spcPts val="0"/>
              </a:spcAft>
              <a:defRPr/>
            </a:pPr>
            <a:r>
              <a:rPr lang="en-US" sz="3600" dirty="0" smtClean="0">
                <a:solidFill>
                  <a:srgbClr val="FFFF00"/>
                </a:solidFill>
                <a:effectLst>
                  <a:outerShdw blurRad="38100" dist="38100" dir="2700000" algn="tl">
                    <a:srgbClr val="000000">
                      <a:alpha val="43137"/>
                    </a:srgbClr>
                  </a:outerShdw>
                </a:effectLst>
              </a:rPr>
              <a:t>Liberty Rescue Tube</a:t>
            </a:r>
          </a:p>
        </p:txBody>
      </p:sp>
      <p:pic>
        <p:nvPicPr>
          <p:cNvPr id="16387" name="Picture 3" descr="MVC-001F"/>
          <p:cNvPicPr>
            <a:picLocks noGrp="1" noChangeAspect="1" noChangeArrowheads="1"/>
          </p:cNvPicPr>
          <p:nvPr>
            <p:ph sz="half" idx="1"/>
          </p:nvPr>
        </p:nvPicPr>
        <p:blipFill>
          <a:blip r:embed="rId2" cstate="email">
            <a:lum bright="15000"/>
            <a:extLst>
              <a:ext uri="{28A0092B-C50C-407E-A947-70E740481C1C}">
                <a14:useLocalDpi xmlns:a14="http://schemas.microsoft.com/office/drawing/2010/main"/>
              </a:ext>
            </a:extLst>
          </a:blip>
          <a:srcRect/>
          <a:stretch>
            <a:fillRect/>
          </a:stretch>
        </p:blipFill>
        <p:spPr>
          <a:xfrm>
            <a:off x="457200" y="2209800"/>
            <a:ext cx="2524125" cy="3460750"/>
          </a:xfrm>
        </p:spPr>
      </p:pic>
      <p:pic>
        <p:nvPicPr>
          <p:cNvPr id="16388" name="Picture 4" descr="MVC-004F"/>
          <p:cNvPicPr>
            <a:picLocks noGrp="1" noChangeAspect="1" noChangeArrowheads="1"/>
          </p:cNvPicPr>
          <p:nvPr>
            <p:ph sz="quarter" idx="2"/>
          </p:nvPr>
        </p:nvPicPr>
        <p:blipFill>
          <a:blip r:embed="rId3" cstate="email">
            <a:lum bright="15000"/>
            <a:extLst>
              <a:ext uri="{28A0092B-C50C-407E-A947-70E740481C1C}">
                <a14:useLocalDpi xmlns:a14="http://schemas.microsoft.com/office/drawing/2010/main"/>
              </a:ext>
            </a:extLst>
          </a:blip>
          <a:srcRect/>
          <a:stretch>
            <a:fillRect/>
          </a:stretch>
        </p:blipFill>
        <p:spPr>
          <a:xfrm>
            <a:off x="4038600" y="1905000"/>
            <a:ext cx="3305175" cy="1987550"/>
          </a:xfrm>
        </p:spPr>
      </p:pic>
      <p:pic>
        <p:nvPicPr>
          <p:cNvPr id="16389" name="Picture 5" descr="Copy of DSCN2889"/>
          <p:cNvPicPr>
            <a:picLocks noGrp="1" noChangeAspect="1" noChangeArrowheads="1"/>
          </p:cNvPicPr>
          <p:nvPr>
            <p:ph sz="quarter" idx="3"/>
          </p:nvPr>
        </p:nvPicPr>
        <p:blipFill>
          <a:blip r:embed="rId4" cstate="email">
            <a:lum bright="15000"/>
            <a:extLst>
              <a:ext uri="{28A0092B-C50C-407E-A947-70E740481C1C}">
                <a14:useLocalDpi xmlns:a14="http://schemas.microsoft.com/office/drawing/2010/main"/>
              </a:ext>
            </a:extLst>
          </a:blip>
          <a:srcRect/>
          <a:stretch>
            <a:fillRect/>
          </a:stretch>
        </p:blipFill>
        <p:spPr>
          <a:xfrm>
            <a:off x="4038600" y="4191000"/>
            <a:ext cx="3352800" cy="2382838"/>
          </a:xfrm>
        </p:spPr>
      </p:pic>
      <p:sp>
        <p:nvSpPr>
          <p:cNvPr id="16390" name="Slide Number Placeholder 1"/>
          <p:cNvSpPr>
            <a:spLocks noGrp="1"/>
          </p:cNvSpPr>
          <p:nvPr>
            <p:ph type="sldNum" sz="quarter" idx="12"/>
          </p:nvPr>
        </p:nvSpPr>
        <p:spPr bwMode="auto">
          <a:noFill/>
          <a:ln>
            <a:miter lim="800000"/>
            <a:headEnd/>
            <a:tailEnd/>
          </a:ln>
        </p:spPr>
        <p:txBody>
          <a:bodyPr wrap="square" numCol="1" anchorCtr="0" compatLnSpc="1">
            <a:prstTxWarp prst="textNoShape">
              <a:avLst/>
            </a:prstTxWarp>
            <a:normAutofit/>
          </a:bodyPr>
          <a:lstStyle/>
          <a:p>
            <a:pPr eaLnBrk="0" hangingPunct="0"/>
            <a:fld id="{616DFC38-0AC9-4202-B5AF-3915037F61F9}" type="slidenum">
              <a:rPr lang="en-US" sz="1400">
                <a:solidFill>
                  <a:srgbClr val="FFFFFF"/>
                </a:solidFill>
                <a:latin typeface="Arial Narrow" pitchFamily="34" charset="0"/>
              </a:rPr>
              <a:pPr eaLnBrk="0" hangingPunct="0"/>
              <a:t>15</a:t>
            </a:fld>
            <a:endParaRPr lang="en-US" sz="1400">
              <a:solidFill>
                <a:srgbClr val="FFFFFF"/>
              </a:solidFill>
              <a:latin typeface="Arial Narrow"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0" y="0"/>
            <a:ext cx="9144000" cy="1447800"/>
          </a:xfrm>
        </p:spPr>
        <p:txBody>
          <a:bodyPr rtlCol="0">
            <a:normAutofit/>
          </a:bodyPr>
          <a:lstStyle/>
          <a:p>
            <a:pPr algn="ctr" fontAlgn="auto">
              <a:spcAft>
                <a:spcPts val="0"/>
              </a:spcAft>
              <a:defRPr/>
            </a:pPr>
            <a:r>
              <a:rPr lang="en-US" sz="3600" dirty="0" smtClean="0">
                <a:solidFill>
                  <a:srgbClr val="FFFF00"/>
                </a:solidFill>
                <a:effectLst>
                  <a:outerShdw blurRad="38100" dist="38100" dir="2700000" algn="tl">
                    <a:srgbClr val="000000">
                      <a:alpha val="43137"/>
                    </a:srgbClr>
                  </a:outerShdw>
                </a:effectLst>
              </a:rPr>
              <a:t>Liberty Rescue Tube</a:t>
            </a:r>
          </a:p>
        </p:txBody>
      </p:sp>
      <p:pic>
        <p:nvPicPr>
          <p:cNvPr id="17411" name="Picture 3" descr="P2010063"/>
          <p:cNvPicPr>
            <a:picLocks noGrp="1" noChangeAspect="1" noChangeArrowheads="1"/>
          </p:cNvPicPr>
          <p:nvPr>
            <p:ph sz="half" idx="1"/>
          </p:nvPr>
        </p:nvPicPr>
        <p:blipFill>
          <a:blip r:embed="rId2" cstate="email">
            <a:lum bright="15000"/>
            <a:extLst>
              <a:ext uri="{28A0092B-C50C-407E-A947-70E740481C1C}">
                <a14:useLocalDpi xmlns:a14="http://schemas.microsoft.com/office/drawing/2010/main"/>
              </a:ext>
            </a:extLst>
          </a:blip>
          <a:stretch>
            <a:fillRect/>
          </a:stretch>
        </p:blipFill>
        <p:spPr>
          <a:xfrm>
            <a:off x="525087" y="2447824"/>
            <a:ext cx="3902825" cy="3275215"/>
          </a:xfrm>
        </p:spPr>
      </p:pic>
      <p:pic>
        <p:nvPicPr>
          <p:cNvPr id="17412" name="Picture 4" descr="P2010061"/>
          <p:cNvPicPr>
            <a:picLocks noGrp="1" noChangeAspect="1" noChangeArrowheads="1"/>
          </p:cNvPicPr>
          <p:nvPr>
            <p:ph sz="half" idx="2"/>
          </p:nvPr>
        </p:nvPicPr>
        <p:blipFill>
          <a:blip r:embed="rId3" cstate="email">
            <a:lum bright="15000"/>
            <a:extLst>
              <a:ext uri="{28A0092B-C50C-407E-A947-70E740481C1C}">
                <a14:useLocalDpi xmlns:a14="http://schemas.microsoft.com/office/drawing/2010/main"/>
              </a:ext>
            </a:extLst>
          </a:blip>
          <a:stretch>
            <a:fillRect/>
          </a:stretch>
        </p:blipFill>
        <p:spPr>
          <a:xfrm>
            <a:off x="4990407" y="2438400"/>
            <a:ext cx="3354185" cy="3276600"/>
          </a:xfrm>
        </p:spPr>
      </p:pic>
      <p:sp>
        <p:nvSpPr>
          <p:cNvPr id="17413" name="Slide Number Placeholder 1"/>
          <p:cNvSpPr>
            <a:spLocks noGrp="1"/>
          </p:cNvSpPr>
          <p:nvPr>
            <p:ph type="sldNum" sz="quarter" idx="12"/>
          </p:nvPr>
        </p:nvSpPr>
        <p:spPr bwMode="auto">
          <a:noFill/>
          <a:ln>
            <a:miter lim="800000"/>
            <a:headEnd/>
            <a:tailEnd/>
          </a:ln>
        </p:spPr>
        <p:txBody>
          <a:bodyPr wrap="square" numCol="1" anchorCtr="0" compatLnSpc="1">
            <a:prstTxWarp prst="textNoShape">
              <a:avLst/>
            </a:prstTxWarp>
            <a:normAutofit/>
          </a:bodyPr>
          <a:lstStyle/>
          <a:p>
            <a:pPr eaLnBrk="0" hangingPunct="0"/>
            <a:fld id="{00EB3D25-528E-4C8C-A7DD-8EAE539F05D1}" type="slidenum">
              <a:rPr lang="en-US" sz="1400">
                <a:solidFill>
                  <a:srgbClr val="FFFFFF"/>
                </a:solidFill>
                <a:latin typeface="Arial Narrow" pitchFamily="34" charset="0"/>
              </a:rPr>
              <a:pPr eaLnBrk="0" hangingPunct="0"/>
              <a:t>16</a:t>
            </a:fld>
            <a:endParaRPr lang="en-US" sz="1400">
              <a:solidFill>
                <a:srgbClr val="FFFFFF"/>
              </a:solidFill>
              <a:latin typeface="Arial Narrow"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0" y="0"/>
            <a:ext cx="9144000" cy="1403462"/>
          </a:xfrm>
        </p:spPr>
        <p:txBody>
          <a:bodyPr>
            <a:normAutofit/>
          </a:bodyPr>
          <a:lstStyle/>
          <a:p>
            <a:pPr algn="ctr"/>
            <a:r>
              <a:rPr lang="en-US" sz="3600" dirty="0" smtClean="0">
                <a:solidFill>
                  <a:srgbClr val="FFFF00"/>
                </a:solidFill>
              </a:rPr>
              <a:t>Grain Moving Equipment</a:t>
            </a:r>
          </a:p>
        </p:txBody>
      </p:sp>
      <p:sp>
        <p:nvSpPr>
          <p:cNvPr id="18435" name="Content Placeholder 2"/>
          <p:cNvSpPr>
            <a:spLocks noGrp="1"/>
          </p:cNvSpPr>
          <p:nvPr>
            <p:ph sz="half" idx="1"/>
          </p:nvPr>
        </p:nvSpPr>
        <p:spPr>
          <a:xfrm>
            <a:off x="457200" y="1600200"/>
            <a:ext cx="8001000" cy="4525963"/>
          </a:xfrm>
        </p:spPr>
        <p:txBody>
          <a:bodyPr>
            <a:normAutofit lnSpcReduction="10000"/>
          </a:bodyPr>
          <a:lstStyle/>
          <a:p>
            <a:pPr>
              <a:buFont typeface="Wingdings" pitchFamily="2" charset="2"/>
              <a:buChar char="§"/>
            </a:pPr>
            <a:r>
              <a:rPr lang="en-US" dirty="0" smtClean="0"/>
              <a:t>In a typical rescue thousands of bushels of grain might have to be removed to access a victim. In addition to a large number of first responders, equipment to move grain will be essential.</a:t>
            </a:r>
          </a:p>
          <a:p>
            <a:pPr>
              <a:buNone/>
            </a:pPr>
            <a:endParaRPr lang="en-US" sz="1200" dirty="0" smtClean="0"/>
          </a:p>
          <a:p>
            <a:pPr>
              <a:buFont typeface="Wingdings" pitchFamily="2" charset="2"/>
              <a:buChar char="§"/>
            </a:pPr>
            <a:r>
              <a:rPr lang="en-US" dirty="0" smtClean="0"/>
              <a:t>This includes:</a:t>
            </a:r>
          </a:p>
          <a:p>
            <a:pPr lvl="1">
              <a:buFont typeface="Arial" pitchFamily="34" charset="0"/>
              <a:buChar char="•"/>
            </a:pPr>
            <a:r>
              <a:rPr lang="en-US" dirty="0" smtClean="0"/>
              <a:t>Large grain shovels</a:t>
            </a:r>
          </a:p>
          <a:p>
            <a:pPr lvl="1">
              <a:buFont typeface="Arial" pitchFamily="34" charset="0"/>
              <a:buChar char="•"/>
            </a:pPr>
            <a:r>
              <a:rPr lang="en-US" dirty="0" smtClean="0"/>
              <a:t>Portable grain auger</a:t>
            </a:r>
          </a:p>
          <a:p>
            <a:pPr lvl="1">
              <a:buFont typeface="Arial" pitchFamily="34" charset="0"/>
              <a:buChar char="•"/>
            </a:pPr>
            <a:r>
              <a:rPr lang="en-US" dirty="0" smtClean="0"/>
              <a:t>Grain vacuum machines</a:t>
            </a:r>
          </a:p>
          <a:p>
            <a:pPr lvl="1">
              <a:buFont typeface="Arial" pitchFamily="34" charset="0"/>
              <a:buChar char="•"/>
            </a:pPr>
            <a:r>
              <a:rPr lang="en-US" dirty="0" smtClean="0"/>
              <a:t>Front end or skid steer loader, pay loaders</a:t>
            </a:r>
          </a:p>
          <a:p>
            <a:pPr lvl="1">
              <a:buFont typeface="Arial" pitchFamily="34" charset="0"/>
              <a:buChar char="•"/>
            </a:pPr>
            <a:r>
              <a:rPr lang="en-US" dirty="0" smtClean="0"/>
              <a:t>Grain trucks</a:t>
            </a:r>
          </a:p>
        </p:txBody>
      </p:sp>
      <p:sp>
        <p:nvSpPr>
          <p:cNvPr id="2" name="Slide Number Placeholder 1"/>
          <p:cNvSpPr>
            <a:spLocks noGrp="1"/>
          </p:cNvSpPr>
          <p:nvPr>
            <p:ph type="sldNum" sz="quarter" idx="12"/>
          </p:nvPr>
        </p:nvSpPr>
        <p:spPr/>
        <p:txBody>
          <a:bodyPr>
            <a:normAutofit/>
          </a:bodyPr>
          <a:lstStyle/>
          <a:p>
            <a:pPr>
              <a:defRPr/>
            </a:pPr>
            <a:fld id="{8981714F-E171-4601-B970-8D4E357F42DA}" type="slidenum">
              <a:rPr lang="en-US"/>
              <a:pPr>
                <a:defRPr/>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5"/>
          <p:cNvSpPr>
            <a:spLocks noGrp="1"/>
          </p:cNvSpPr>
          <p:nvPr>
            <p:ph type="title"/>
          </p:nvPr>
        </p:nvSpPr>
        <p:spPr/>
        <p:txBody>
          <a:bodyPr>
            <a:normAutofit/>
          </a:bodyPr>
          <a:lstStyle/>
          <a:p>
            <a:pPr algn="ctr"/>
            <a:r>
              <a:rPr lang="en-US" sz="3600" dirty="0" smtClean="0">
                <a:solidFill>
                  <a:srgbClr val="FFFF00"/>
                </a:solidFill>
              </a:rPr>
              <a:t>Overhead Lift Point</a:t>
            </a:r>
          </a:p>
        </p:txBody>
      </p:sp>
      <p:sp>
        <p:nvSpPr>
          <p:cNvPr id="19459" name="Content Placeholder 6"/>
          <p:cNvSpPr>
            <a:spLocks noGrp="1"/>
          </p:cNvSpPr>
          <p:nvPr>
            <p:ph idx="1"/>
          </p:nvPr>
        </p:nvSpPr>
        <p:spPr/>
        <p:txBody>
          <a:bodyPr/>
          <a:lstStyle/>
          <a:p>
            <a:pPr>
              <a:buFont typeface="Wingdings" pitchFamily="2" charset="2"/>
              <a:buChar char="§"/>
            </a:pPr>
            <a:r>
              <a:rPr lang="en-US" dirty="0" smtClean="0"/>
              <a:t>If rescuers need to be lowered into the structure approved anchor points or overhead lift points will be needed, along with trained personnel to use them. This could include:</a:t>
            </a:r>
          </a:p>
          <a:p>
            <a:pPr lvl="1">
              <a:buFont typeface="Arial" pitchFamily="34" charset="0"/>
              <a:buChar char="•"/>
            </a:pPr>
            <a:r>
              <a:rPr lang="en-US" dirty="0" smtClean="0"/>
              <a:t>Ladder or boom fire truck</a:t>
            </a:r>
          </a:p>
          <a:p>
            <a:pPr lvl="1">
              <a:buFont typeface="Arial" pitchFamily="34" charset="0"/>
              <a:buChar char="•"/>
            </a:pPr>
            <a:r>
              <a:rPr lang="en-US" dirty="0" smtClean="0"/>
              <a:t>Tripod with </a:t>
            </a:r>
            <a:r>
              <a:rPr lang="en-US" dirty="0" err="1" smtClean="0"/>
              <a:t>manlift</a:t>
            </a:r>
            <a:endParaRPr lang="en-US" dirty="0" smtClean="0"/>
          </a:p>
        </p:txBody>
      </p:sp>
      <p:sp>
        <p:nvSpPr>
          <p:cNvPr id="5" name="Slide Number Placeholder 4"/>
          <p:cNvSpPr>
            <a:spLocks noGrp="1"/>
          </p:cNvSpPr>
          <p:nvPr>
            <p:ph type="sldNum" sz="quarter" idx="12"/>
          </p:nvPr>
        </p:nvSpPr>
        <p:spPr/>
        <p:txBody>
          <a:bodyPr>
            <a:normAutofit/>
          </a:bodyPr>
          <a:lstStyle/>
          <a:p>
            <a:pPr>
              <a:defRPr/>
            </a:pPr>
            <a:fld id="{FCCE6010-4C16-4A5A-84FA-C7494C43D2EC}" type="slidenum">
              <a:rPr lang="en-US"/>
              <a:pPr>
                <a:defRPr/>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rmAutofit/>
          </a:bodyPr>
          <a:lstStyle/>
          <a:p>
            <a:pPr algn="ctr"/>
            <a:r>
              <a:rPr lang="en-US" sz="3600" dirty="0" smtClean="0">
                <a:solidFill>
                  <a:srgbClr val="FFFF00"/>
                </a:solidFill>
              </a:rPr>
              <a:t>Anchor Points</a:t>
            </a:r>
          </a:p>
        </p:txBody>
      </p:sp>
      <p:sp>
        <p:nvSpPr>
          <p:cNvPr id="17411" name="Content Placeholder 2"/>
          <p:cNvSpPr>
            <a:spLocks noGrp="1"/>
          </p:cNvSpPr>
          <p:nvPr>
            <p:ph sz="half" idx="1"/>
          </p:nvPr>
        </p:nvSpPr>
        <p:spPr>
          <a:xfrm>
            <a:off x="457200" y="1600200"/>
            <a:ext cx="8153400" cy="4724400"/>
          </a:xfrm>
        </p:spPr>
        <p:txBody>
          <a:bodyPr rtlCol="0">
            <a:normAutofit fontScale="92500" lnSpcReduction="20000"/>
          </a:bodyPr>
          <a:lstStyle/>
          <a:p>
            <a:pPr fontAlgn="auto">
              <a:spcAft>
                <a:spcPts val="0"/>
              </a:spcAft>
              <a:buFont typeface="Wingdings" pitchFamily="2" charset="2"/>
              <a:buChar char="§"/>
              <a:defRPr/>
            </a:pPr>
            <a:r>
              <a:rPr lang="en-US" dirty="0" smtClean="0"/>
              <a:t>Most farm and feed lot grain storage operations do not contain approved anchor points that meet the load capacity specified in the federal confined space entry standards.</a:t>
            </a:r>
          </a:p>
          <a:p>
            <a:pPr fontAlgn="auto">
              <a:spcAft>
                <a:spcPts val="0"/>
              </a:spcAft>
              <a:buNone/>
              <a:defRPr/>
            </a:pPr>
            <a:endParaRPr lang="en-US" dirty="0" smtClean="0"/>
          </a:p>
          <a:p>
            <a:pPr fontAlgn="auto">
              <a:spcAft>
                <a:spcPts val="0"/>
              </a:spcAft>
              <a:buFont typeface="Wingdings" pitchFamily="2" charset="2"/>
              <a:buChar char="§"/>
              <a:defRPr/>
            </a:pPr>
            <a:r>
              <a:rPr lang="en-US" dirty="0" smtClean="0"/>
              <a:t>Since these facilities are exempt from compliance with either the grain handling or confined space entry standards they were not constructed to meet the standards.</a:t>
            </a:r>
          </a:p>
          <a:p>
            <a:pPr fontAlgn="auto">
              <a:spcAft>
                <a:spcPts val="0"/>
              </a:spcAft>
              <a:buNone/>
              <a:defRPr/>
            </a:pPr>
            <a:endParaRPr lang="en-US" dirty="0" smtClean="0"/>
          </a:p>
          <a:p>
            <a:pPr fontAlgn="auto">
              <a:spcAft>
                <a:spcPts val="0"/>
              </a:spcAft>
              <a:buFont typeface="Wingdings" pitchFamily="2" charset="2"/>
              <a:buChar char="§"/>
              <a:defRPr/>
            </a:pPr>
            <a:r>
              <a:rPr lang="en-US" dirty="0" smtClean="0"/>
              <a:t>If necessary, alternative anchor points for both fall protection and confined space entry will need to be configured.</a:t>
            </a:r>
          </a:p>
        </p:txBody>
      </p:sp>
      <p:sp>
        <p:nvSpPr>
          <p:cNvPr id="2" name="Slide Number Placeholder 1"/>
          <p:cNvSpPr>
            <a:spLocks noGrp="1"/>
          </p:cNvSpPr>
          <p:nvPr>
            <p:ph type="sldNum" sz="quarter" idx="12"/>
          </p:nvPr>
        </p:nvSpPr>
        <p:spPr/>
        <p:txBody>
          <a:bodyPr>
            <a:normAutofit/>
          </a:bodyPr>
          <a:lstStyle/>
          <a:p>
            <a:pPr>
              <a:defRPr/>
            </a:pPr>
            <a:fld id="{AD3C95AA-9061-4C83-91A4-BA04584A446F}" type="slidenum">
              <a:rPr lang="en-US"/>
              <a:pPr>
                <a:defRPr/>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title"/>
          </p:nvPr>
        </p:nvSpPr>
        <p:spPr/>
        <p:txBody>
          <a:bodyPr>
            <a:normAutofit/>
          </a:bodyPr>
          <a:lstStyle/>
          <a:p>
            <a:pPr algn="ctr"/>
            <a:r>
              <a:rPr lang="en-US" sz="3600" dirty="0" smtClean="0">
                <a:solidFill>
                  <a:srgbClr val="FFFF00"/>
                </a:solidFill>
              </a:rPr>
              <a:t>Purpose</a:t>
            </a:r>
          </a:p>
        </p:txBody>
      </p:sp>
      <p:sp>
        <p:nvSpPr>
          <p:cNvPr id="3075" name="Content Placeholder 4"/>
          <p:cNvSpPr>
            <a:spLocks noGrp="1"/>
          </p:cNvSpPr>
          <p:nvPr>
            <p:ph idx="1"/>
          </p:nvPr>
        </p:nvSpPr>
        <p:spPr/>
        <p:txBody>
          <a:bodyPr>
            <a:normAutofit/>
          </a:bodyPr>
          <a:lstStyle/>
          <a:p>
            <a:pPr>
              <a:buFont typeface="Wingdings" pitchFamily="2" charset="2"/>
              <a:buChar char="§"/>
            </a:pPr>
            <a:r>
              <a:rPr lang="en-US" sz="2800" dirty="0" smtClean="0"/>
              <a:t>Discuss the importance in preplanning for emergencies at grain storage and handling facilities</a:t>
            </a:r>
          </a:p>
          <a:p>
            <a:pPr>
              <a:buNone/>
            </a:pPr>
            <a:endParaRPr lang="en-US" sz="1400" dirty="0" smtClean="0"/>
          </a:p>
          <a:p>
            <a:pPr>
              <a:buFont typeface="Wingdings" pitchFamily="2" charset="2"/>
              <a:buChar char="§"/>
            </a:pPr>
            <a:r>
              <a:rPr lang="en-US" sz="2800" dirty="0" smtClean="0"/>
              <a:t>Describe the type of rescue equipment that is needed and potential hazards associated with it’s use</a:t>
            </a:r>
          </a:p>
          <a:p>
            <a:pPr>
              <a:buNone/>
            </a:pPr>
            <a:endParaRPr lang="en-US" sz="1400" dirty="0" smtClean="0"/>
          </a:p>
          <a:p>
            <a:pPr>
              <a:buFont typeface="Wingdings" pitchFamily="2" charset="2"/>
              <a:buChar char="§"/>
            </a:pPr>
            <a:r>
              <a:rPr lang="en-US" sz="2800" dirty="0" smtClean="0"/>
              <a:t>Demonstrate the use of grain restraint systems</a:t>
            </a:r>
          </a:p>
        </p:txBody>
      </p:sp>
      <p:sp>
        <p:nvSpPr>
          <p:cNvPr id="6" name="Slide Number Placeholder 5"/>
          <p:cNvSpPr>
            <a:spLocks noGrp="1"/>
          </p:cNvSpPr>
          <p:nvPr>
            <p:ph type="sldNum" sz="quarter" idx="12"/>
          </p:nvPr>
        </p:nvSpPr>
        <p:spPr/>
        <p:txBody>
          <a:bodyPr>
            <a:normAutofit/>
          </a:bodyPr>
          <a:lstStyle/>
          <a:p>
            <a:pPr>
              <a:defRPr/>
            </a:pPr>
            <a:fld id="{F24F8A13-989D-4C66-983E-1D13932EECEC}" type="slidenum">
              <a:rPr lang="en-US"/>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5"/>
          <p:cNvSpPr>
            <a:spLocks noGrp="1"/>
          </p:cNvSpPr>
          <p:nvPr>
            <p:ph type="title"/>
          </p:nvPr>
        </p:nvSpPr>
        <p:spPr/>
        <p:txBody>
          <a:bodyPr>
            <a:normAutofit/>
          </a:bodyPr>
          <a:lstStyle/>
          <a:p>
            <a:pPr algn="ctr"/>
            <a:r>
              <a:rPr lang="en-US" sz="3600" dirty="0" smtClean="0">
                <a:solidFill>
                  <a:srgbClr val="FFFF00"/>
                </a:solidFill>
              </a:rPr>
              <a:t>Grain Vacuum Equipment</a:t>
            </a:r>
          </a:p>
        </p:txBody>
      </p:sp>
      <p:sp>
        <p:nvSpPr>
          <p:cNvPr id="21507" name="Content Placeholder 6"/>
          <p:cNvSpPr>
            <a:spLocks noGrp="1"/>
          </p:cNvSpPr>
          <p:nvPr>
            <p:ph idx="1"/>
          </p:nvPr>
        </p:nvSpPr>
        <p:spPr>
          <a:xfrm>
            <a:off x="457200" y="1600200"/>
            <a:ext cx="8382000" cy="4625609"/>
          </a:xfrm>
        </p:spPr>
        <p:txBody>
          <a:bodyPr/>
          <a:lstStyle/>
          <a:p>
            <a:pPr>
              <a:buFont typeface="Wingdings" pitchFamily="2" charset="2"/>
              <a:buChar char="§"/>
            </a:pPr>
            <a:r>
              <a:rPr lang="en-US" dirty="0" smtClean="0"/>
              <a:t>There has been an increased use of grain vacuum equipment in grain rescues</a:t>
            </a:r>
          </a:p>
          <a:p>
            <a:pPr>
              <a:buNone/>
            </a:pPr>
            <a:endParaRPr lang="en-US" sz="1800" dirty="0" smtClean="0"/>
          </a:p>
          <a:p>
            <a:pPr>
              <a:buFont typeface="Wingdings" pitchFamily="2" charset="2"/>
              <a:buChar char="§"/>
            </a:pPr>
            <a:r>
              <a:rPr lang="en-US" dirty="0" smtClean="0"/>
              <a:t>This equipment is found at most commercial grain storage facilities and on some larger farms</a:t>
            </a:r>
          </a:p>
          <a:p>
            <a:pPr>
              <a:buNone/>
            </a:pPr>
            <a:endParaRPr lang="en-US" sz="1800" dirty="0" smtClean="0"/>
          </a:p>
          <a:p>
            <a:pPr>
              <a:buFont typeface="Wingdings" pitchFamily="2" charset="2"/>
              <a:buChar char="§"/>
            </a:pPr>
            <a:r>
              <a:rPr lang="en-US" dirty="0" smtClean="0"/>
              <a:t>This equipment can move 1,000-2,000 bushels per hour of continuous use</a:t>
            </a:r>
          </a:p>
        </p:txBody>
      </p:sp>
      <p:sp>
        <p:nvSpPr>
          <p:cNvPr id="5" name="Slide Number Placeholder 4"/>
          <p:cNvSpPr>
            <a:spLocks noGrp="1"/>
          </p:cNvSpPr>
          <p:nvPr>
            <p:ph type="sldNum" sz="quarter" idx="12"/>
          </p:nvPr>
        </p:nvSpPr>
        <p:spPr/>
        <p:txBody>
          <a:bodyPr>
            <a:normAutofit/>
          </a:bodyPr>
          <a:lstStyle/>
          <a:p>
            <a:pPr>
              <a:defRPr/>
            </a:pPr>
            <a:fld id="{F0C09298-7CD0-4CD1-A417-F5B0ED3497E3}" type="slidenum">
              <a:rPr lang="en-US"/>
              <a:pPr>
                <a:defRPr/>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normAutofit/>
          </a:bodyPr>
          <a:lstStyle/>
          <a:p>
            <a:pPr algn="ctr"/>
            <a:r>
              <a:rPr lang="en-US" sz="3600" dirty="0" smtClean="0">
                <a:solidFill>
                  <a:srgbClr val="FFFF00"/>
                </a:solidFill>
              </a:rPr>
              <a:t>Grain Vacuum Equipment Hazards</a:t>
            </a:r>
          </a:p>
        </p:txBody>
      </p:sp>
      <p:sp>
        <p:nvSpPr>
          <p:cNvPr id="22531" name="Content Placeholder 2"/>
          <p:cNvSpPr>
            <a:spLocks noGrp="1"/>
          </p:cNvSpPr>
          <p:nvPr>
            <p:ph idx="1"/>
          </p:nvPr>
        </p:nvSpPr>
        <p:spPr>
          <a:xfrm>
            <a:off x="381000" y="1600200"/>
            <a:ext cx="8229600" cy="4625609"/>
          </a:xfrm>
        </p:spPr>
        <p:txBody>
          <a:bodyPr/>
          <a:lstStyle/>
          <a:p>
            <a:pPr>
              <a:buFont typeface="Wingdings" pitchFamily="2" charset="2"/>
              <a:buChar char="§"/>
            </a:pPr>
            <a:r>
              <a:rPr lang="en-US" dirty="0" smtClean="0"/>
              <a:t>Presents the risk of first responder entrapment</a:t>
            </a:r>
          </a:p>
          <a:p>
            <a:pPr>
              <a:buNone/>
            </a:pPr>
            <a:endParaRPr lang="en-US" sz="1400" dirty="0" smtClean="0"/>
          </a:p>
          <a:p>
            <a:pPr>
              <a:buFont typeface="Wingdings" pitchFamily="2" charset="2"/>
              <a:buChar char="§"/>
            </a:pPr>
            <a:r>
              <a:rPr lang="en-US" dirty="0" smtClean="0"/>
              <a:t>Generates large amounts of dust</a:t>
            </a:r>
          </a:p>
        </p:txBody>
      </p:sp>
      <p:sp>
        <p:nvSpPr>
          <p:cNvPr id="4" name="Slide Number Placeholder 3"/>
          <p:cNvSpPr>
            <a:spLocks noGrp="1"/>
          </p:cNvSpPr>
          <p:nvPr>
            <p:ph type="sldNum" sz="quarter" idx="12"/>
          </p:nvPr>
        </p:nvSpPr>
        <p:spPr/>
        <p:txBody>
          <a:bodyPr/>
          <a:lstStyle/>
          <a:p>
            <a:pPr>
              <a:defRPr/>
            </a:pPr>
            <a:fld id="{BD62ED3D-3632-4916-946E-194063BE2DF8}" type="slidenum">
              <a:rPr lang="en-US"/>
              <a:pPr>
                <a:defRPr/>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4" descr="C:\Documents and Settings\ahoneywe\Local Settings\Temporary Internet Files\Content.IE5\IL00NPVD\MC900434411[1].wmf"/>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286000" y="1905000"/>
            <a:ext cx="4500563" cy="3429000"/>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pPr>
              <a:defRPr/>
            </a:pPr>
            <a:fld id="{990D6658-7704-4A73-BF13-F5032F58197D}" type="slidenum">
              <a:rPr lang="en-US"/>
              <a:pPr>
                <a:defRPr/>
              </a:pPr>
              <a:t>22</a:t>
            </a:fld>
            <a:endParaRPr lang="en-US" dirty="0"/>
          </a:p>
        </p:txBody>
      </p:sp>
    </p:spTree>
  </p:cSld>
  <p:clrMapOvr>
    <a:masterClrMapping/>
  </p:clrMapOvr>
  <p:transition>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a:bodyPr>
          <a:lstStyle/>
          <a:p>
            <a:pPr algn="ctr"/>
            <a:r>
              <a:rPr lang="en-US" sz="3600" dirty="0" smtClean="0">
                <a:solidFill>
                  <a:srgbClr val="FFFF00"/>
                </a:solidFill>
              </a:rPr>
              <a:t>Pre Planning</a:t>
            </a:r>
          </a:p>
        </p:txBody>
      </p:sp>
      <p:sp>
        <p:nvSpPr>
          <p:cNvPr id="3" name="Content Placeholder 2"/>
          <p:cNvSpPr>
            <a:spLocks noGrp="1"/>
          </p:cNvSpPr>
          <p:nvPr>
            <p:ph idx="1"/>
          </p:nvPr>
        </p:nvSpPr>
        <p:spPr/>
        <p:txBody>
          <a:bodyPr rtlCol="0">
            <a:normAutofit/>
          </a:bodyPr>
          <a:lstStyle/>
          <a:p>
            <a:pPr fontAlgn="auto">
              <a:spcAft>
                <a:spcPts val="0"/>
              </a:spcAft>
              <a:buFont typeface="Wingdings" pitchFamily="2" charset="2"/>
              <a:buChar char="§"/>
              <a:defRPr/>
            </a:pPr>
            <a:r>
              <a:rPr lang="en-US" sz="2800" dirty="0" smtClean="0"/>
              <a:t>It is unlikely that any one fire/rescue team will have all the equipment, or skills, necessary to conduct a successful rescue from a grain storage or handling operation.</a:t>
            </a:r>
          </a:p>
          <a:p>
            <a:pPr marL="0" indent="0" fontAlgn="auto">
              <a:spcAft>
                <a:spcPts val="0"/>
              </a:spcAft>
              <a:buFont typeface="Arial" pitchFamily="34" charset="0"/>
              <a:buNone/>
              <a:defRPr/>
            </a:pPr>
            <a:endParaRPr lang="en-US" sz="1200" dirty="0" smtClean="0"/>
          </a:p>
          <a:p>
            <a:pPr marL="0" indent="0" fontAlgn="auto">
              <a:spcAft>
                <a:spcPts val="0"/>
              </a:spcAft>
              <a:buFont typeface="Arial" pitchFamily="34" charset="0"/>
              <a:buNone/>
              <a:defRPr/>
            </a:pPr>
            <a:r>
              <a:rPr lang="en-US" sz="2800" i="1" dirty="0" smtClean="0"/>
              <a:t>Consequently:</a:t>
            </a:r>
          </a:p>
          <a:p>
            <a:pPr fontAlgn="auto">
              <a:spcAft>
                <a:spcPts val="0"/>
              </a:spcAft>
              <a:buFont typeface="Wingdings" pitchFamily="2" charset="2"/>
              <a:buChar char="§"/>
              <a:defRPr/>
            </a:pPr>
            <a:r>
              <a:rPr lang="en-US" sz="2800" dirty="0" smtClean="0"/>
              <a:t>Pre-planning is essential</a:t>
            </a:r>
          </a:p>
          <a:p>
            <a:pPr fontAlgn="auto">
              <a:spcAft>
                <a:spcPts val="0"/>
              </a:spcAft>
              <a:buFont typeface="Wingdings" pitchFamily="2" charset="2"/>
              <a:buChar char="§"/>
              <a:defRPr/>
            </a:pPr>
            <a:r>
              <a:rPr lang="en-US" sz="2800" dirty="0" smtClean="0"/>
              <a:t>Mutual-aid agreements need to be in place</a:t>
            </a:r>
          </a:p>
          <a:p>
            <a:pPr fontAlgn="auto">
              <a:spcAft>
                <a:spcPts val="0"/>
              </a:spcAft>
              <a:buFont typeface="Wingdings" pitchFamily="2" charset="2"/>
              <a:buChar char="§"/>
              <a:defRPr/>
            </a:pPr>
            <a:r>
              <a:rPr lang="en-US" sz="2800" dirty="0" smtClean="0"/>
              <a:t>The location of key resources need to be identified</a:t>
            </a:r>
          </a:p>
          <a:p>
            <a:pPr fontAlgn="auto">
              <a:spcAft>
                <a:spcPts val="0"/>
              </a:spcAft>
              <a:buFont typeface="Wingdings" pitchFamily="2" charset="2"/>
              <a:buChar char="§"/>
              <a:defRPr/>
            </a:pPr>
            <a:r>
              <a:rPr lang="en-US" sz="2800" dirty="0" smtClean="0"/>
              <a:t>Lot’s of support is needed- working cooperatively</a:t>
            </a:r>
          </a:p>
          <a:p>
            <a:pPr fontAlgn="auto">
              <a:spcAft>
                <a:spcPts val="0"/>
              </a:spcAft>
              <a:defRPr/>
            </a:pPr>
            <a:endParaRPr lang="en-US" sz="2800" dirty="0"/>
          </a:p>
        </p:txBody>
      </p:sp>
      <p:sp>
        <p:nvSpPr>
          <p:cNvPr id="2" name="Slide Number Placeholder 1"/>
          <p:cNvSpPr>
            <a:spLocks noGrp="1"/>
          </p:cNvSpPr>
          <p:nvPr>
            <p:ph type="sldNum" sz="quarter" idx="12"/>
          </p:nvPr>
        </p:nvSpPr>
        <p:spPr/>
        <p:txBody>
          <a:bodyPr>
            <a:normAutofit/>
          </a:bodyPr>
          <a:lstStyle/>
          <a:p>
            <a:pPr>
              <a:defRPr/>
            </a:pPr>
            <a:fld id="{5EA35370-912A-43EF-ADDC-27E45D420508}" type="slidenum">
              <a:rPr lang="en-US"/>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pPr algn="ctr"/>
            <a:r>
              <a:rPr lang="en-US" sz="3600" dirty="0" smtClean="0">
                <a:solidFill>
                  <a:srgbClr val="FFFF00"/>
                </a:solidFill>
              </a:rPr>
              <a:t>Before an Emergency Occurs</a:t>
            </a:r>
          </a:p>
        </p:txBody>
      </p:sp>
      <p:sp>
        <p:nvSpPr>
          <p:cNvPr id="5123" name="Content Placeholder 2"/>
          <p:cNvSpPr>
            <a:spLocks noGrp="1"/>
          </p:cNvSpPr>
          <p:nvPr>
            <p:ph idx="1"/>
          </p:nvPr>
        </p:nvSpPr>
        <p:spPr>
          <a:xfrm>
            <a:off x="304800" y="1600201"/>
            <a:ext cx="8686800" cy="4800600"/>
          </a:xfrm>
        </p:spPr>
        <p:txBody>
          <a:bodyPr rtlCol="0">
            <a:normAutofit/>
          </a:bodyPr>
          <a:lstStyle/>
          <a:p>
            <a:pPr fontAlgn="auto">
              <a:spcAft>
                <a:spcPts val="0"/>
              </a:spcAft>
              <a:buClr>
                <a:schemeClr val="tx1"/>
              </a:buClr>
              <a:buFont typeface="Wingdings" pitchFamily="2" charset="2"/>
              <a:buChar char="§"/>
              <a:defRPr/>
            </a:pPr>
            <a:r>
              <a:rPr lang="en-US" sz="2400" dirty="0" smtClean="0"/>
              <a:t>Identify available resources – both public and private</a:t>
            </a:r>
          </a:p>
          <a:p>
            <a:pPr fontAlgn="auto">
              <a:spcAft>
                <a:spcPts val="0"/>
              </a:spcAft>
              <a:buClr>
                <a:schemeClr val="tx1"/>
              </a:buClr>
              <a:buFont typeface="Wingdings" pitchFamily="2" charset="2"/>
              <a:buChar char="§"/>
              <a:defRPr/>
            </a:pPr>
            <a:endParaRPr lang="en-US" sz="1000" dirty="0" smtClean="0"/>
          </a:p>
          <a:p>
            <a:pPr fontAlgn="auto">
              <a:spcAft>
                <a:spcPts val="0"/>
              </a:spcAft>
              <a:buClr>
                <a:schemeClr val="tx1"/>
              </a:buClr>
              <a:buFont typeface="Wingdings" pitchFamily="2" charset="2"/>
              <a:buChar char="§"/>
              <a:defRPr/>
            </a:pPr>
            <a:r>
              <a:rPr lang="en-US" sz="2400" dirty="0" smtClean="0"/>
              <a:t>Identify the type of grain storage and handling facilities in the area</a:t>
            </a:r>
          </a:p>
          <a:p>
            <a:pPr lvl="1" fontAlgn="auto">
              <a:spcAft>
                <a:spcPts val="0"/>
              </a:spcAft>
              <a:buFont typeface="Arial" pitchFamily="34" charset="0"/>
              <a:buChar char="•"/>
              <a:defRPr/>
            </a:pPr>
            <a:r>
              <a:rPr lang="en-US" sz="2000" dirty="0" smtClean="0"/>
              <a:t>Flour mill</a:t>
            </a:r>
          </a:p>
          <a:p>
            <a:pPr lvl="1" fontAlgn="auto">
              <a:spcAft>
                <a:spcPts val="0"/>
              </a:spcAft>
              <a:buFont typeface="Arial" pitchFamily="34" charset="0"/>
              <a:buChar char="•"/>
              <a:defRPr/>
            </a:pPr>
            <a:r>
              <a:rPr lang="en-US" sz="2000" dirty="0" smtClean="0"/>
              <a:t>Distilleries</a:t>
            </a:r>
          </a:p>
          <a:p>
            <a:pPr lvl="1" fontAlgn="auto">
              <a:spcAft>
                <a:spcPts val="0"/>
              </a:spcAft>
              <a:buFont typeface="Arial" pitchFamily="34" charset="0"/>
              <a:buChar char="•"/>
              <a:defRPr/>
            </a:pPr>
            <a:r>
              <a:rPr lang="en-US" sz="2000" dirty="0" smtClean="0"/>
              <a:t>Feed mill</a:t>
            </a:r>
          </a:p>
          <a:p>
            <a:pPr lvl="1" fontAlgn="auto">
              <a:spcAft>
                <a:spcPts val="0"/>
              </a:spcAft>
              <a:buFont typeface="Arial" pitchFamily="34" charset="0"/>
              <a:buChar char="•"/>
              <a:defRPr/>
            </a:pPr>
            <a:r>
              <a:rPr lang="en-US" sz="2000" dirty="0" smtClean="0"/>
              <a:t>Elevator</a:t>
            </a:r>
          </a:p>
          <a:p>
            <a:pPr lvl="1" fontAlgn="auto">
              <a:spcAft>
                <a:spcPts val="0"/>
              </a:spcAft>
              <a:buFont typeface="Arial" pitchFamily="34" charset="0"/>
              <a:buChar char="•"/>
              <a:defRPr/>
            </a:pPr>
            <a:r>
              <a:rPr lang="en-US" sz="2000" dirty="0" smtClean="0"/>
              <a:t>Ethanol plants</a:t>
            </a:r>
            <a:endParaRPr lang="en-US" sz="2400" dirty="0" smtClean="0"/>
          </a:p>
          <a:p>
            <a:pPr fontAlgn="auto">
              <a:spcAft>
                <a:spcPts val="0"/>
              </a:spcAft>
              <a:buClr>
                <a:schemeClr val="tx1"/>
              </a:buClr>
              <a:buFont typeface="Wingdings" pitchFamily="2" charset="2"/>
              <a:buChar char="§"/>
              <a:defRPr/>
            </a:pPr>
            <a:endParaRPr lang="en-US" sz="1000" dirty="0" smtClean="0"/>
          </a:p>
          <a:p>
            <a:pPr fontAlgn="auto">
              <a:spcAft>
                <a:spcPts val="0"/>
              </a:spcAft>
              <a:buClr>
                <a:schemeClr val="tx1"/>
              </a:buClr>
              <a:buFont typeface="Wingdings" pitchFamily="2" charset="2"/>
              <a:buChar char="§"/>
              <a:defRPr/>
            </a:pPr>
            <a:r>
              <a:rPr lang="en-US" sz="2400" dirty="0" smtClean="0"/>
              <a:t>Get with local facility owners and tour their operations</a:t>
            </a:r>
          </a:p>
          <a:p>
            <a:pPr fontAlgn="auto">
              <a:spcAft>
                <a:spcPts val="0"/>
              </a:spcAft>
              <a:buClr>
                <a:schemeClr val="tx1"/>
              </a:buClr>
              <a:buNone/>
              <a:defRPr/>
            </a:pPr>
            <a:endParaRPr lang="en-US" sz="1000" dirty="0" smtClean="0"/>
          </a:p>
          <a:p>
            <a:pPr fontAlgn="auto">
              <a:spcAft>
                <a:spcPts val="0"/>
              </a:spcAft>
              <a:buClr>
                <a:schemeClr val="tx1"/>
              </a:buClr>
              <a:buFont typeface="Wingdings" pitchFamily="2" charset="2"/>
              <a:buChar char="§"/>
              <a:defRPr/>
            </a:pPr>
            <a:r>
              <a:rPr lang="en-US" sz="2400" dirty="0" smtClean="0"/>
              <a:t>Get with farmers and tour their facilities</a:t>
            </a:r>
          </a:p>
          <a:p>
            <a:pPr fontAlgn="auto">
              <a:spcAft>
                <a:spcPts val="0"/>
              </a:spcAft>
              <a:buClr>
                <a:schemeClr val="tx1"/>
              </a:buClr>
              <a:buNone/>
              <a:defRPr/>
            </a:pPr>
            <a:endParaRPr lang="en-US" sz="1000" dirty="0" smtClean="0"/>
          </a:p>
          <a:p>
            <a:pPr fontAlgn="auto">
              <a:spcAft>
                <a:spcPts val="0"/>
              </a:spcAft>
              <a:buClr>
                <a:schemeClr val="tx1"/>
              </a:buClr>
              <a:buFont typeface="Wingdings" pitchFamily="2" charset="2"/>
              <a:buChar char="§"/>
              <a:defRPr/>
            </a:pPr>
            <a:r>
              <a:rPr lang="en-US" sz="2400" dirty="0" smtClean="0"/>
              <a:t>Contribute to prevention/safety efforts</a:t>
            </a:r>
          </a:p>
          <a:p>
            <a:pPr fontAlgn="auto">
              <a:spcAft>
                <a:spcPts val="0"/>
              </a:spcAft>
              <a:buFont typeface="Monotype Sorts"/>
              <a:buNone/>
              <a:defRPr/>
            </a:pPr>
            <a:endParaRPr lang="en-US" dirty="0" smtClean="0"/>
          </a:p>
        </p:txBody>
      </p:sp>
      <p:sp>
        <p:nvSpPr>
          <p:cNvPr id="5124"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normAutofit/>
          </a:bodyPr>
          <a:lstStyle/>
          <a:p>
            <a:pPr eaLnBrk="0" hangingPunct="0"/>
            <a:fld id="{A0AA81D9-5D5E-40BF-9E9B-DFF3230FC4AE}" type="slidenum">
              <a:rPr lang="en-US" sz="1400">
                <a:solidFill>
                  <a:schemeClr val="tx1"/>
                </a:solidFill>
                <a:latin typeface="Arial Narrow" pitchFamily="34" charset="0"/>
              </a:rPr>
              <a:pPr eaLnBrk="0" hangingPunct="0"/>
              <a:t>4</a:t>
            </a:fld>
            <a:endParaRPr lang="en-US" sz="1400">
              <a:solidFill>
                <a:schemeClr val="tx1"/>
              </a:solidFill>
              <a:latin typeface="Arial Narrow"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descr="AM083-300.jpg"/>
          <p:cNvPicPr>
            <a:picLocks noChangeAspect="1"/>
          </p:cNvPicPr>
          <p:nvPr/>
        </p:nvPicPr>
        <p:blipFill>
          <a:blip r:embed="rId2" cstate="print"/>
          <a:srcRect/>
          <a:stretch>
            <a:fillRect/>
          </a:stretch>
        </p:blipFill>
        <p:spPr bwMode="auto">
          <a:xfrm>
            <a:off x="838200" y="2232025"/>
            <a:ext cx="3276600" cy="2438400"/>
          </a:xfrm>
          <a:prstGeom prst="rect">
            <a:avLst/>
          </a:prstGeom>
          <a:noFill/>
          <a:ln w="9525">
            <a:noFill/>
            <a:miter lim="800000"/>
            <a:headEnd/>
            <a:tailEnd/>
          </a:ln>
        </p:spPr>
      </p:pic>
      <p:pic>
        <p:nvPicPr>
          <p:cNvPr id="6147" name="Picture 5" descr="probar_1.jpg"/>
          <p:cNvPicPr>
            <a:picLocks noChangeAspect="1"/>
          </p:cNvPicPr>
          <p:nvPr/>
        </p:nvPicPr>
        <p:blipFill>
          <a:blip r:embed="rId3" cstate="print"/>
          <a:srcRect/>
          <a:stretch>
            <a:fillRect/>
          </a:stretch>
        </p:blipFill>
        <p:spPr bwMode="auto">
          <a:xfrm>
            <a:off x="4724400" y="2209800"/>
            <a:ext cx="3581400" cy="1484312"/>
          </a:xfrm>
          <a:prstGeom prst="rect">
            <a:avLst/>
          </a:prstGeom>
          <a:noFill/>
          <a:ln w="9525">
            <a:noFill/>
            <a:miter lim="800000"/>
            <a:headEnd/>
            <a:tailEnd/>
          </a:ln>
        </p:spPr>
      </p:pic>
      <p:sp>
        <p:nvSpPr>
          <p:cNvPr id="6148" name="TextBox 4"/>
          <p:cNvSpPr txBox="1">
            <a:spLocks noChangeArrowheads="1"/>
          </p:cNvSpPr>
          <p:nvPr/>
        </p:nvSpPr>
        <p:spPr bwMode="auto">
          <a:xfrm>
            <a:off x="0" y="0"/>
            <a:ext cx="9144000" cy="1938992"/>
          </a:xfrm>
          <a:prstGeom prst="rect">
            <a:avLst/>
          </a:prstGeom>
          <a:solidFill>
            <a:schemeClr val="tx1"/>
          </a:solidFill>
          <a:ln w="9525">
            <a:noFill/>
            <a:miter lim="800000"/>
            <a:headEnd/>
            <a:tailEnd/>
          </a:ln>
        </p:spPr>
        <p:txBody>
          <a:bodyPr wrap="square">
            <a:spAutoFit/>
          </a:bodyPr>
          <a:lstStyle/>
          <a:p>
            <a:pPr algn="ctr"/>
            <a:endParaRPr lang="en-US" sz="1200" dirty="0" smtClean="0">
              <a:solidFill>
                <a:srgbClr val="002060"/>
              </a:solidFill>
              <a:latin typeface="+mj-lt"/>
            </a:endParaRPr>
          </a:p>
          <a:p>
            <a:pPr algn="ctr"/>
            <a:r>
              <a:rPr lang="en-US" sz="3200" b="1" dirty="0" smtClean="0">
                <a:solidFill>
                  <a:srgbClr val="FFFF00"/>
                </a:solidFill>
                <a:latin typeface="+mj-lt"/>
              </a:rPr>
              <a:t>Becoming </a:t>
            </a:r>
            <a:r>
              <a:rPr lang="en-US" sz="3200" b="1" dirty="0">
                <a:solidFill>
                  <a:srgbClr val="FFFF00"/>
                </a:solidFill>
                <a:latin typeface="+mj-lt"/>
              </a:rPr>
              <a:t>Familiar with Grain Storage and Handling Facilities will Help Identify the Rescue Equipment Needed at the </a:t>
            </a:r>
            <a:r>
              <a:rPr lang="en-US" sz="3200" b="1" dirty="0" smtClean="0">
                <a:solidFill>
                  <a:srgbClr val="FFFF00"/>
                </a:solidFill>
                <a:latin typeface="+mj-lt"/>
              </a:rPr>
              <a:t>Scene</a:t>
            </a:r>
          </a:p>
          <a:p>
            <a:pPr algn="ctr"/>
            <a:endParaRPr lang="en-US" sz="1200" dirty="0">
              <a:solidFill>
                <a:srgbClr val="FFFF00"/>
              </a:solidFill>
            </a:endParaRPr>
          </a:p>
        </p:txBody>
      </p:sp>
      <p:sp>
        <p:nvSpPr>
          <p:cNvPr id="6149" name="TextBox 5"/>
          <p:cNvSpPr txBox="1">
            <a:spLocks noChangeArrowheads="1"/>
          </p:cNvSpPr>
          <p:nvPr/>
        </p:nvSpPr>
        <p:spPr bwMode="auto">
          <a:xfrm>
            <a:off x="1143000" y="4572000"/>
            <a:ext cx="2590800" cy="708025"/>
          </a:xfrm>
          <a:prstGeom prst="rect">
            <a:avLst/>
          </a:prstGeom>
          <a:noFill/>
          <a:ln w="9525">
            <a:noFill/>
            <a:miter lim="800000"/>
            <a:headEnd/>
            <a:tailEnd/>
          </a:ln>
        </p:spPr>
        <p:txBody>
          <a:bodyPr>
            <a:spAutoFit/>
          </a:bodyPr>
          <a:lstStyle/>
          <a:p>
            <a:pPr algn="ctr"/>
            <a:r>
              <a:rPr lang="en-US" sz="2000" dirty="0"/>
              <a:t>K12 Rescue Saw with Abrasive Blade</a:t>
            </a:r>
          </a:p>
        </p:txBody>
      </p:sp>
      <p:sp>
        <p:nvSpPr>
          <p:cNvPr id="6150" name="TextBox 6"/>
          <p:cNvSpPr txBox="1">
            <a:spLocks noChangeArrowheads="1"/>
          </p:cNvSpPr>
          <p:nvPr/>
        </p:nvSpPr>
        <p:spPr bwMode="auto">
          <a:xfrm>
            <a:off x="4953000" y="4038600"/>
            <a:ext cx="3200400" cy="400050"/>
          </a:xfrm>
          <a:prstGeom prst="rect">
            <a:avLst/>
          </a:prstGeom>
          <a:noFill/>
          <a:ln w="9525">
            <a:noFill/>
            <a:miter lim="800000"/>
            <a:headEnd/>
            <a:tailEnd/>
          </a:ln>
        </p:spPr>
        <p:txBody>
          <a:bodyPr>
            <a:spAutoFit/>
          </a:bodyPr>
          <a:lstStyle/>
          <a:p>
            <a:pPr algn="ctr"/>
            <a:r>
              <a:rPr lang="en-US" sz="2000" dirty="0"/>
              <a:t>Hooligan Tool or Pry Bar</a:t>
            </a:r>
          </a:p>
        </p:txBody>
      </p:sp>
      <p:pic>
        <p:nvPicPr>
          <p:cNvPr id="6151" name="Picture 7" descr="N:\Personal\My Pictures\22-11115.jpg"/>
          <p:cNvPicPr>
            <a:picLocks noChangeAspect="1" noChangeArrowheads="1"/>
          </p:cNvPicPr>
          <p:nvPr/>
        </p:nvPicPr>
        <p:blipFill>
          <a:blip r:embed="rId4" cstate="print"/>
          <a:srcRect/>
          <a:stretch>
            <a:fillRect/>
          </a:stretch>
        </p:blipFill>
        <p:spPr bwMode="auto">
          <a:xfrm>
            <a:off x="4724400" y="4724400"/>
            <a:ext cx="3581400" cy="1524000"/>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pPr>
              <a:defRPr/>
            </a:pPr>
            <a:fld id="{4B8BC2D1-1E40-44A2-8AEE-6887718E4147}" type="slidenum">
              <a:rPr lang="en-US"/>
              <a:pPr>
                <a:defRPr/>
              </a:pPr>
              <a:t>5</a:t>
            </a:fld>
            <a:endParaRPr lang="en-US" dirty="0"/>
          </a:p>
        </p:txBody>
      </p:sp>
    </p:spTree>
  </p:cSld>
  <p:clrMapOvr>
    <a:masterClrMapping/>
  </p:clrMapOvr>
  <p:transition>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1524000"/>
          </a:xfrm>
        </p:spPr>
        <p:txBody>
          <a:bodyPr rtlCol="0">
            <a:noAutofit/>
          </a:bodyPr>
          <a:lstStyle/>
          <a:p>
            <a:pPr algn="ctr" fontAlgn="auto">
              <a:spcAft>
                <a:spcPts val="0"/>
              </a:spcAft>
              <a:defRPr/>
            </a:pPr>
            <a:r>
              <a:rPr lang="en-US" sz="3600" dirty="0" smtClean="0">
                <a:solidFill>
                  <a:srgbClr val="002060"/>
                </a:solidFill>
              </a:rPr>
              <a:t/>
            </a:r>
            <a:br>
              <a:rPr lang="en-US" sz="3600" dirty="0" smtClean="0">
                <a:solidFill>
                  <a:srgbClr val="002060"/>
                </a:solidFill>
              </a:rPr>
            </a:br>
            <a:r>
              <a:rPr lang="en-US" sz="3600" dirty="0" smtClean="0">
                <a:solidFill>
                  <a:srgbClr val="FFFF00"/>
                </a:solidFill>
              </a:rPr>
              <a:t>Basic Rescue Equipment That Has Been Found Helpful at the Scene</a:t>
            </a:r>
            <a:r>
              <a:rPr lang="en-US" sz="3600" dirty="0" smtClean="0">
                <a:solidFill>
                  <a:srgbClr val="002060"/>
                </a:solidFill>
              </a:rPr>
              <a:t/>
            </a:r>
            <a:br>
              <a:rPr lang="en-US" sz="3600" dirty="0" smtClean="0">
                <a:solidFill>
                  <a:srgbClr val="002060"/>
                </a:solidFill>
              </a:rPr>
            </a:br>
            <a:endParaRPr lang="en-US" sz="3600" dirty="0" smtClean="0">
              <a:solidFill>
                <a:srgbClr val="002060"/>
              </a:solidFill>
            </a:endParaRPr>
          </a:p>
        </p:txBody>
      </p:sp>
      <p:sp>
        <p:nvSpPr>
          <p:cNvPr id="7171" name="Content Placeholder 2"/>
          <p:cNvSpPr>
            <a:spLocks noGrp="1"/>
          </p:cNvSpPr>
          <p:nvPr>
            <p:ph idx="1"/>
          </p:nvPr>
        </p:nvSpPr>
        <p:spPr>
          <a:xfrm>
            <a:off x="304800" y="1676400"/>
            <a:ext cx="8229600" cy="4709160"/>
          </a:xfrm>
        </p:spPr>
        <p:txBody>
          <a:bodyPr>
            <a:normAutofit/>
          </a:bodyPr>
          <a:lstStyle/>
          <a:p>
            <a:pPr>
              <a:buNone/>
            </a:pPr>
            <a:endParaRPr lang="en-US" sz="1200" dirty="0" smtClean="0"/>
          </a:p>
          <a:p>
            <a:pPr>
              <a:buFont typeface="Wingdings" pitchFamily="2" charset="2"/>
              <a:buChar char="§"/>
            </a:pPr>
            <a:r>
              <a:rPr lang="en-US" dirty="0" smtClean="0"/>
              <a:t>Portable generators</a:t>
            </a:r>
          </a:p>
          <a:p>
            <a:pPr>
              <a:buNone/>
            </a:pPr>
            <a:endParaRPr lang="en-US" sz="1200" dirty="0" smtClean="0"/>
          </a:p>
          <a:p>
            <a:pPr>
              <a:buFont typeface="Wingdings" pitchFamily="2" charset="2"/>
              <a:buChar char="§"/>
            </a:pPr>
            <a:r>
              <a:rPr lang="en-US" dirty="0" smtClean="0"/>
              <a:t>Portable lighting system</a:t>
            </a:r>
          </a:p>
          <a:p>
            <a:pPr>
              <a:buNone/>
            </a:pPr>
            <a:endParaRPr lang="en-US" sz="1200" dirty="0" smtClean="0"/>
          </a:p>
          <a:p>
            <a:pPr>
              <a:buFont typeface="Wingdings" pitchFamily="2" charset="2"/>
              <a:buChar char="§"/>
            </a:pPr>
            <a:r>
              <a:rPr lang="en-US" dirty="0" smtClean="0"/>
              <a:t>Back boards</a:t>
            </a:r>
          </a:p>
          <a:p>
            <a:pPr>
              <a:buNone/>
            </a:pPr>
            <a:endParaRPr lang="en-US" sz="1200" dirty="0" smtClean="0"/>
          </a:p>
          <a:p>
            <a:pPr>
              <a:buFont typeface="Wingdings" pitchFamily="2" charset="2"/>
              <a:buChar char="§"/>
            </a:pPr>
            <a:r>
              <a:rPr lang="en-US" dirty="0" smtClean="0"/>
              <a:t>High angle rescue equipment</a:t>
            </a:r>
          </a:p>
          <a:p>
            <a:pPr>
              <a:buNone/>
            </a:pPr>
            <a:endParaRPr lang="en-US" sz="1200" dirty="0" smtClean="0"/>
          </a:p>
          <a:p>
            <a:pPr>
              <a:buFont typeface="Wingdings" pitchFamily="2" charset="2"/>
              <a:buChar char="§"/>
            </a:pPr>
            <a:r>
              <a:rPr lang="en-US" dirty="0" smtClean="0"/>
              <a:t>Communication</a:t>
            </a:r>
          </a:p>
        </p:txBody>
      </p:sp>
      <p:sp>
        <p:nvSpPr>
          <p:cNvPr id="4" name="Slide Number Placeholder 3"/>
          <p:cNvSpPr>
            <a:spLocks noGrp="1"/>
          </p:cNvSpPr>
          <p:nvPr>
            <p:ph type="sldNum" sz="quarter" idx="12"/>
          </p:nvPr>
        </p:nvSpPr>
        <p:spPr/>
        <p:txBody>
          <a:bodyPr>
            <a:normAutofit/>
          </a:bodyPr>
          <a:lstStyle/>
          <a:p>
            <a:pPr>
              <a:defRPr/>
            </a:pPr>
            <a:fld id="{312C437F-A03D-428C-BCF0-85B258A0918F}" type="slidenum">
              <a:rPr lang="en-US"/>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a:bodyPr>
          <a:lstStyle/>
          <a:p>
            <a:pPr algn="ctr"/>
            <a:r>
              <a:rPr lang="en-US" sz="3600" dirty="0" smtClean="0">
                <a:solidFill>
                  <a:srgbClr val="FFFF00"/>
                </a:solidFill>
              </a:rPr>
              <a:t>Cutting Tools</a:t>
            </a:r>
          </a:p>
        </p:txBody>
      </p:sp>
      <p:sp>
        <p:nvSpPr>
          <p:cNvPr id="8195" name="Content Placeholder 2"/>
          <p:cNvSpPr>
            <a:spLocks noGrp="1"/>
          </p:cNvSpPr>
          <p:nvPr>
            <p:ph idx="1"/>
          </p:nvPr>
        </p:nvSpPr>
        <p:spPr>
          <a:xfrm>
            <a:off x="533400" y="1676400"/>
            <a:ext cx="7772400" cy="4114800"/>
          </a:xfrm>
        </p:spPr>
        <p:txBody>
          <a:bodyPr>
            <a:noAutofit/>
          </a:bodyPr>
          <a:lstStyle/>
          <a:p>
            <a:pPr>
              <a:buClr>
                <a:schemeClr val="tx1"/>
              </a:buClr>
              <a:buFont typeface="Wingdings" pitchFamily="2" charset="2"/>
              <a:buChar char="§"/>
            </a:pPr>
            <a:r>
              <a:rPr lang="en-US" dirty="0" smtClean="0"/>
              <a:t>Rescue K12 </a:t>
            </a:r>
          </a:p>
          <a:p>
            <a:pPr>
              <a:buClr>
                <a:schemeClr val="tx1"/>
              </a:buClr>
              <a:buNone/>
            </a:pPr>
            <a:endParaRPr lang="en-US" sz="1400" dirty="0" smtClean="0"/>
          </a:p>
          <a:p>
            <a:pPr>
              <a:buClr>
                <a:schemeClr val="tx1"/>
              </a:buClr>
              <a:buFont typeface="Wingdings" pitchFamily="2" charset="2"/>
              <a:buChar char="§"/>
            </a:pPr>
            <a:r>
              <a:rPr lang="en-US" dirty="0" smtClean="0"/>
              <a:t>Reciprocating saw</a:t>
            </a:r>
          </a:p>
          <a:p>
            <a:pPr>
              <a:buClr>
                <a:schemeClr val="tx1"/>
              </a:buClr>
              <a:buNone/>
            </a:pPr>
            <a:endParaRPr lang="en-US" sz="1400" dirty="0" smtClean="0"/>
          </a:p>
          <a:p>
            <a:pPr>
              <a:buClr>
                <a:schemeClr val="tx1"/>
              </a:buClr>
              <a:buFont typeface="Wingdings" pitchFamily="2" charset="2"/>
              <a:buChar char="§"/>
            </a:pPr>
            <a:r>
              <a:rPr lang="en-US" dirty="0" smtClean="0"/>
              <a:t>Torch</a:t>
            </a:r>
          </a:p>
          <a:p>
            <a:pPr>
              <a:buClr>
                <a:schemeClr val="tx1"/>
              </a:buClr>
              <a:buNone/>
            </a:pPr>
            <a:endParaRPr lang="en-US" sz="1400" dirty="0" smtClean="0"/>
          </a:p>
          <a:p>
            <a:pPr>
              <a:buClr>
                <a:schemeClr val="tx1"/>
              </a:buClr>
              <a:buFont typeface="Wingdings" pitchFamily="2" charset="2"/>
              <a:buChar char="§"/>
            </a:pPr>
            <a:r>
              <a:rPr lang="en-US" dirty="0" smtClean="0"/>
              <a:t>Angle Grinder</a:t>
            </a:r>
          </a:p>
          <a:p>
            <a:pPr>
              <a:buClr>
                <a:schemeClr val="tx1"/>
              </a:buClr>
              <a:buNone/>
            </a:pPr>
            <a:endParaRPr lang="en-US" sz="1400" dirty="0" smtClean="0"/>
          </a:p>
          <a:p>
            <a:pPr>
              <a:buClr>
                <a:schemeClr val="tx1"/>
              </a:buClr>
              <a:buFont typeface="Wingdings" pitchFamily="2" charset="2"/>
              <a:buChar char="§"/>
            </a:pPr>
            <a:r>
              <a:rPr lang="en-US" dirty="0" smtClean="0"/>
              <a:t>Air Chisel</a:t>
            </a:r>
          </a:p>
        </p:txBody>
      </p:sp>
      <p:sp>
        <p:nvSpPr>
          <p:cNvPr id="8196" name="Slide Number Placeholder 2"/>
          <p:cNvSpPr>
            <a:spLocks noGrp="1"/>
          </p:cNvSpPr>
          <p:nvPr>
            <p:ph type="sldNum" sz="quarter" idx="12"/>
          </p:nvPr>
        </p:nvSpPr>
        <p:spPr bwMode="auto">
          <a:noFill/>
          <a:ln>
            <a:miter lim="800000"/>
            <a:headEnd/>
            <a:tailEnd/>
          </a:ln>
        </p:spPr>
        <p:txBody>
          <a:bodyPr wrap="square" numCol="1" anchorCtr="0" compatLnSpc="1">
            <a:prstTxWarp prst="textNoShape">
              <a:avLst/>
            </a:prstTxWarp>
            <a:normAutofit/>
          </a:bodyPr>
          <a:lstStyle/>
          <a:p>
            <a:pPr eaLnBrk="0" hangingPunct="0"/>
            <a:fld id="{B05917EE-31BC-4CBC-9D3E-482348B2913B}" type="slidenum">
              <a:rPr lang="en-US" sz="1400">
                <a:solidFill>
                  <a:schemeClr val="tx1"/>
                </a:solidFill>
                <a:latin typeface="Arial Narrow" pitchFamily="34" charset="0"/>
              </a:rPr>
              <a:pPr eaLnBrk="0" hangingPunct="0"/>
              <a:t>7</a:t>
            </a:fld>
            <a:endParaRPr lang="en-US" sz="1400">
              <a:solidFill>
                <a:schemeClr val="tx1"/>
              </a:solidFill>
              <a:latin typeface="Arial Narrow"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 descr="oxyact.jpg"/>
          <p:cNvPicPr>
            <a:picLocks noChangeAspect="1"/>
          </p:cNvPicPr>
          <p:nvPr/>
        </p:nvPicPr>
        <p:blipFill>
          <a:blip r:embed="rId2" cstate="email">
            <a:lum/>
            <a:extLst>
              <a:ext uri="{28A0092B-C50C-407E-A947-70E740481C1C}">
                <a14:useLocalDpi xmlns:a14="http://schemas.microsoft.com/office/drawing/2010/main"/>
              </a:ext>
            </a:extLst>
          </a:blip>
          <a:srcRect/>
          <a:stretch>
            <a:fillRect/>
          </a:stretch>
        </p:blipFill>
        <p:spPr bwMode="auto">
          <a:xfrm>
            <a:off x="5334000" y="1600200"/>
            <a:ext cx="2400300" cy="2171700"/>
          </a:xfrm>
          <a:prstGeom prst="rect">
            <a:avLst/>
          </a:prstGeom>
          <a:noFill/>
          <a:ln w="9525">
            <a:noFill/>
            <a:miter lim="800000"/>
            <a:headEnd/>
            <a:tailEnd/>
          </a:ln>
        </p:spPr>
      </p:pic>
      <p:pic>
        <p:nvPicPr>
          <p:cNvPr id="9219" name="Picture 7" descr="oxy-acetylene-cutting-torch.jpg"/>
          <p:cNvPicPr>
            <a:picLocks noChangeAspect="1"/>
          </p:cNvPicPr>
          <p:nvPr/>
        </p:nvPicPr>
        <p:blipFill>
          <a:blip r:embed="rId3" cstate="email">
            <a:lum bright="5000"/>
            <a:extLst>
              <a:ext uri="{28A0092B-C50C-407E-A947-70E740481C1C}">
                <a14:useLocalDpi xmlns:a14="http://schemas.microsoft.com/office/drawing/2010/main"/>
              </a:ext>
            </a:extLst>
          </a:blip>
          <a:srcRect/>
          <a:stretch>
            <a:fillRect/>
          </a:stretch>
        </p:blipFill>
        <p:spPr bwMode="auto">
          <a:xfrm>
            <a:off x="914400" y="4419600"/>
            <a:ext cx="3238500" cy="2057400"/>
          </a:xfrm>
          <a:prstGeom prst="rect">
            <a:avLst/>
          </a:prstGeom>
          <a:noFill/>
          <a:ln w="9525">
            <a:noFill/>
            <a:miter lim="800000"/>
            <a:headEnd/>
            <a:tailEnd/>
          </a:ln>
        </p:spPr>
      </p:pic>
      <p:sp>
        <p:nvSpPr>
          <p:cNvPr id="9220" name="TextBox 3"/>
          <p:cNvSpPr txBox="1">
            <a:spLocks noChangeArrowheads="1"/>
          </p:cNvSpPr>
          <p:nvPr/>
        </p:nvSpPr>
        <p:spPr bwMode="auto">
          <a:xfrm>
            <a:off x="0" y="0"/>
            <a:ext cx="9144000" cy="1446550"/>
          </a:xfrm>
          <a:prstGeom prst="rect">
            <a:avLst/>
          </a:prstGeom>
          <a:solidFill>
            <a:schemeClr val="tx1"/>
          </a:solidFill>
          <a:ln w="9525">
            <a:noFill/>
            <a:miter lim="800000"/>
            <a:headEnd/>
            <a:tailEnd/>
          </a:ln>
        </p:spPr>
        <p:txBody>
          <a:bodyPr wrap="square">
            <a:spAutoFit/>
          </a:bodyPr>
          <a:lstStyle/>
          <a:p>
            <a:pPr algn="ctr"/>
            <a:endParaRPr lang="en-US" sz="1600" dirty="0" smtClean="0">
              <a:solidFill>
                <a:srgbClr val="002060"/>
              </a:solidFill>
            </a:endParaRPr>
          </a:p>
          <a:p>
            <a:pPr algn="ctr"/>
            <a:r>
              <a:rPr lang="en-US" sz="3600" b="1" dirty="0" smtClean="0">
                <a:solidFill>
                  <a:srgbClr val="FFFF00"/>
                </a:solidFill>
                <a:latin typeface="+mj-lt"/>
              </a:rPr>
              <a:t>Various </a:t>
            </a:r>
            <a:r>
              <a:rPr lang="en-US" sz="3600" b="1" dirty="0">
                <a:solidFill>
                  <a:srgbClr val="FFFF00"/>
                </a:solidFill>
                <a:latin typeface="+mj-lt"/>
              </a:rPr>
              <a:t>Cutting </a:t>
            </a:r>
            <a:r>
              <a:rPr lang="en-US" sz="3600" b="1" dirty="0" smtClean="0">
                <a:solidFill>
                  <a:srgbClr val="FFFF00"/>
                </a:solidFill>
                <a:latin typeface="+mj-lt"/>
              </a:rPr>
              <a:t>Tools</a:t>
            </a:r>
          </a:p>
          <a:p>
            <a:pPr algn="ctr"/>
            <a:endParaRPr lang="en-US" sz="3600" dirty="0">
              <a:solidFill>
                <a:srgbClr val="002060"/>
              </a:solidFill>
              <a:latin typeface="+mj-lt"/>
            </a:endParaRPr>
          </a:p>
        </p:txBody>
      </p:sp>
      <p:pic>
        <p:nvPicPr>
          <p:cNvPr id="9221" name="Picture 4" descr="N:\Personal\My Pictures\Slice_BatteryPack_hi.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219200" y="1752600"/>
            <a:ext cx="2592388" cy="1757363"/>
          </a:xfrm>
          <a:prstGeom prst="rect">
            <a:avLst/>
          </a:prstGeom>
          <a:noFill/>
          <a:ln w="9525">
            <a:noFill/>
            <a:miter lim="800000"/>
            <a:headEnd/>
            <a:tailEnd/>
          </a:ln>
        </p:spPr>
      </p:pic>
      <p:sp>
        <p:nvSpPr>
          <p:cNvPr id="9222" name="TextBox 5"/>
          <p:cNvSpPr txBox="1">
            <a:spLocks noChangeArrowheads="1"/>
          </p:cNvSpPr>
          <p:nvPr/>
        </p:nvSpPr>
        <p:spPr bwMode="auto">
          <a:xfrm>
            <a:off x="1371600" y="3581400"/>
            <a:ext cx="2185988" cy="369888"/>
          </a:xfrm>
          <a:prstGeom prst="rect">
            <a:avLst/>
          </a:prstGeom>
          <a:noFill/>
          <a:ln w="9525">
            <a:noFill/>
            <a:miter lim="800000"/>
            <a:headEnd/>
            <a:tailEnd/>
          </a:ln>
        </p:spPr>
        <p:txBody>
          <a:bodyPr wrap="none">
            <a:spAutoFit/>
          </a:bodyPr>
          <a:lstStyle/>
          <a:p>
            <a:r>
              <a:rPr lang="en-US" dirty="0"/>
              <a:t>Portable Slice Pack</a:t>
            </a:r>
          </a:p>
        </p:txBody>
      </p:sp>
      <p:sp>
        <p:nvSpPr>
          <p:cNvPr id="9223" name="TextBox 6"/>
          <p:cNvSpPr txBox="1">
            <a:spLocks noChangeArrowheads="1"/>
          </p:cNvSpPr>
          <p:nvPr/>
        </p:nvSpPr>
        <p:spPr bwMode="auto">
          <a:xfrm>
            <a:off x="4876800" y="3810000"/>
            <a:ext cx="3617913" cy="369888"/>
          </a:xfrm>
          <a:prstGeom prst="rect">
            <a:avLst/>
          </a:prstGeom>
          <a:noFill/>
          <a:ln w="9525">
            <a:noFill/>
            <a:miter lim="800000"/>
            <a:headEnd/>
            <a:tailEnd/>
          </a:ln>
        </p:spPr>
        <p:txBody>
          <a:bodyPr wrap="none">
            <a:spAutoFit/>
          </a:bodyPr>
          <a:lstStyle/>
          <a:p>
            <a:r>
              <a:rPr lang="en-US" dirty="0"/>
              <a:t>Portable Oxygen/Acetylene Torch</a:t>
            </a:r>
          </a:p>
        </p:txBody>
      </p:sp>
      <p:sp>
        <p:nvSpPr>
          <p:cNvPr id="9224" name="TextBox 7"/>
          <p:cNvSpPr txBox="1">
            <a:spLocks noChangeArrowheads="1"/>
          </p:cNvSpPr>
          <p:nvPr/>
        </p:nvSpPr>
        <p:spPr bwMode="auto">
          <a:xfrm>
            <a:off x="4343400" y="5334000"/>
            <a:ext cx="3668713" cy="369888"/>
          </a:xfrm>
          <a:prstGeom prst="rect">
            <a:avLst/>
          </a:prstGeom>
          <a:noFill/>
          <a:ln w="9525">
            <a:noFill/>
            <a:miter lim="800000"/>
            <a:headEnd/>
            <a:tailEnd/>
          </a:ln>
        </p:spPr>
        <p:txBody>
          <a:bodyPr wrap="none">
            <a:spAutoFit/>
          </a:bodyPr>
          <a:lstStyle/>
          <a:p>
            <a:r>
              <a:rPr lang="en-US"/>
              <a:t>Wheeled Oxygen/Acetylene Torch</a:t>
            </a:r>
          </a:p>
        </p:txBody>
      </p:sp>
      <p:sp>
        <p:nvSpPr>
          <p:cNvPr id="2" name="Slide Number Placeholder 1"/>
          <p:cNvSpPr>
            <a:spLocks noGrp="1"/>
          </p:cNvSpPr>
          <p:nvPr>
            <p:ph type="sldNum" sz="quarter" idx="12"/>
          </p:nvPr>
        </p:nvSpPr>
        <p:spPr/>
        <p:txBody>
          <a:bodyPr/>
          <a:lstStyle/>
          <a:p>
            <a:pPr>
              <a:defRPr/>
            </a:pPr>
            <a:fld id="{DCE472A2-1568-4640-AF0A-1DE19008CBE6}" type="slidenum">
              <a:rPr lang="en-US"/>
              <a:pPr>
                <a:defRPr/>
              </a:pPr>
              <a:t>8</a:t>
            </a:fld>
            <a:endParaRPr lang="en-US" dirty="0"/>
          </a:p>
        </p:txBody>
      </p:sp>
    </p:spTree>
  </p:cSld>
  <p:clrMapOvr>
    <a:masterClrMapping/>
  </p:clrMapOvr>
  <p:transition>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 descr="311HJS74QPL__SL500_AA280_.jpg"/>
          <p:cNvPicPr>
            <a:picLocks noChangeAspect="1"/>
          </p:cNvPicPr>
          <p:nvPr/>
        </p:nvPicPr>
        <p:blipFill>
          <a:blip r:embed="rId2" cstate="print"/>
          <a:srcRect/>
          <a:stretch>
            <a:fillRect/>
          </a:stretch>
        </p:blipFill>
        <p:spPr bwMode="auto">
          <a:xfrm>
            <a:off x="304800" y="1600200"/>
            <a:ext cx="3276600" cy="1295400"/>
          </a:xfrm>
          <a:prstGeom prst="rect">
            <a:avLst/>
          </a:prstGeom>
          <a:noFill/>
          <a:ln w="9525">
            <a:noFill/>
            <a:miter lim="800000"/>
            <a:headEnd/>
            <a:tailEnd/>
          </a:ln>
        </p:spPr>
      </p:pic>
      <p:pic>
        <p:nvPicPr>
          <p:cNvPr id="10243" name="Picture 6" descr="M0517_lg.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304800" y="3048000"/>
            <a:ext cx="3276600" cy="1447800"/>
          </a:xfrm>
          <a:prstGeom prst="rect">
            <a:avLst/>
          </a:prstGeom>
          <a:noFill/>
          <a:ln w="9525">
            <a:noFill/>
            <a:miter lim="800000"/>
            <a:headEnd/>
            <a:tailEnd/>
          </a:ln>
        </p:spPr>
      </p:pic>
      <p:sp>
        <p:nvSpPr>
          <p:cNvPr id="10244" name="TextBox 3"/>
          <p:cNvSpPr txBox="1">
            <a:spLocks noChangeArrowheads="1"/>
          </p:cNvSpPr>
          <p:nvPr/>
        </p:nvSpPr>
        <p:spPr bwMode="auto">
          <a:xfrm>
            <a:off x="0" y="1"/>
            <a:ext cx="9144000" cy="1261884"/>
          </a:xfrm>
          <a:prstGeom prst="rect">
            <a:avLst/>
          </a:prstGeom>
          <a:solidFill>
            <a:schemeClr val="tx1"/>
          </a:solidFill>
          <a:ln w="9525">
            <a:noFill/>
            <a:miter lim="800000"/>
            <a:headEnd/>
            <a:tailEnd/>
          </a:ln>
        </p:spPr>
        <p:txBody>
          <a:bodyPr wrap="square">
            <a:spAutoFit/>
          </a:bodyPr>
          <a:lstStyle/>
          <a:p>
            <a:pPr algn="ctr"/>
            <a:endParaRPr lang="en-US" sz="2000" dirty="0" smtClean="0">
              <a:solidFill>
                <a:srgbClr val="FFFF00"/>
              </a:solidFill>
            </a:endParaRPr>
          </a:p>
          <a:p>
            <a:pPr algn="ctr"/>
            <a:r>
              <a:rPr lang="en-US" sz="3600" b="1" dirty="0" smtClean="0">
                <a:solidFill>
                  <a:srgbClr val="FFFF00"/>
                </a:solidFill>
                <a:latin typeface="+mj-lt"/>
              </a:rPr>
              <a:t>Various </a:t>
            </a:r>
            <a:r>
              <a:rPr lang="en-US" sz="3600" b="1" dirty="0">
                <a:solidFill>
                  <a:srgbClr val="FFFF00"/>
                </a:solidFill>
                <a:latin typeface="+mj-lt"/>
              </a:rPr>
              <a:t>Cutting </a:t>
            </a:r>
            <a:r>
              <a:rPr lang="en-US" sz="3600" b="1" dirty="0" smtClean="0">
                <a:solidFill>
                  <a:srgbClr val="FFFF00"/>
                </a:solidFill>
                <a:latin typeface="+mj-lt"/>
              </a:rPr>
              <a:t>Tools</a:t>
            </a:r>
          </a:p>
          <a:p>
            <a:pPr algn="ctr"/>
            <a:endParaRPr lang="en-US" sz="2000" dirty="0">
              <a:solidFill>
                <a:srgbClr val="FFFF00"/>
              </a:solidFill>
            </a:endParaRPr>
          </a:p>
        </p:txBody>
      </p:sp>
      <p:sp>
        <p:nvSpPr>
          <p:cNvPr id="10245" name="TextBox 4"/>
          <p:cNvSpPr txBox="1">
            <a:spLocks noChangeArrowheads="1"/>
          </p:cNvSpPr>
          <p:nvPr/>
        </p:nvSpPr>
        <p:spPr bwMode="auto">
          <a:xfrm>
            <a:off x="3962400" y="1981200"/>
            <a:ext cx="2991268" cy="400110"/>
          </a:xfrm>
          <a:prstGeom prst="rect">
            <a:avLst/>
          </a:prstGeom>
          <a:noFill/>
          <a:ln w="9525">
            <a:noFill/>
            <a:miter lim="800000"/>
            <a:headEnd/>
            <a:tailEnd/>
          </a:ln>
        </p:spPr>
        <p:txBody>
          <a:bodyPr wrap="none">
            <a:spAutoFit/>
          </a:bodyPr>
          <a:lstStyle/>
          <a:p>
            <a:r>
              <a:rPr lang="en-US" sz="2000" dirty="0">
                <a:latin typeface="+mn-lt"/>
              </a:rPr>
              <a:t>Battery Operated </a:t>
            </a:r>
            <a:r>
              <a:rPr lang="en-US" sz="2000" dirty="0" smtClean="0">
                <a:latin typeface="+mn-lt"/>
              </a:rPr>
              <a:t>Saws All</a:t>
            </a:r>
            <a:endParaRPr lang="en-US" sz="2000" dirty="0">
              <a:latin typeface="+mn-lt"/>
            </a:endParaRPr>
          </a:p>
        </p:txBody>
      </p:sp>
      <p:sp>
        <p:nvSpPr>
          <p:cNvPr id="10246" name="TextBox 5"/>
          <p:cNvSpPr txBox="1">
            <a:spLocks noChangeArrowheads="1"/>
          </p:cNvSpPr>
          <p:nvPr/>
        </p:nvSpPr>
        <p:spPr bwMode="auto">
          <a:xfrm>
            <a:off x="3962400" y="3581400"/>
            <a:ext cx="2178050" cy="400110"/>
          </a:xfrm>
          <a:prstGeom prst="rect">
            <a:avLst/>
          </a:prstGeom>
          <a:noFill/>
          <a:ln w="9525">
            <a:noFill/>
            <a:miter lim="800000"/>
            <a:headEnd/>
            <a:tailEnd/>
          </a:ln>
        </p:spPr>
        <p:txBody>
          <a:bodyPr>
            <a:spAutoFit/>
          </a:bodyPr>
          <a:lstStyle/>
          <a:p>
            <a:r>
              <a:rPr lang="en-US" sz="2000" dirty="0">
                <a:latin typeface="+mn-lt"/>
              </a:rPr>
              <a:t>110 Volt </a:t>
            </a:r>
            <a:r>
              <a:rPr lang="en-US" sz="2000" dirty="0" smtClean="0">
                <a:latin typeface="+mn-lt"/>
              </a:rPr>
              <a:t>Saws All</a:t>
            </a:r>
            <a:endParaRPr lang="en-US" sz="2000" dirty="0">
              <a:latin typeface="+mn-lt"/>
            </a:endParaRPr>
          </a:p>
        </p:txBody>
      </p:sp>
      <p:sp>
        <p:nvSpPr>
          <p:cNvPr id="10247" name="TextBox 6"/>
          <p:cNvSpPr txBox="1">
            <a:spLocks noChangeArrowheads="1"/>
          </p:cNvSpPr>
          <p:nvPr/>
        </p:nvSpPr>
        <p:spPr bwMode="auto">
          <a:xfrm>
            <a:off x="4038600" y="5105400"/>
            <a:ext cx="1628775" cy="400110"/>
          </a:xfrm>
          <a:prstGeom prst="rect">
            <a:avLst/>
          </a:prstGeom>
          <a:noFill/>
          <a:ln w="9525">
            <a:noFill/>
            <a:miter lim="800000"/>
            <a:headEnd/>
            <a:tailEnd/>
          </a:ln>
        </p:spPr>
        <p:txBody>
          <a:bodyPr>
            <a:spAutoFit/>
          </a:bodyPr>
          <a:lstStyle/>
          <a:p>
            <a:r>
              <a:rPr lang="en-US" dirty="0"/>
              <a:t> </a:t>
            </a:r>
            <a:r>
              <a:rPr lang="en-US" sz="2000" dirty="0">
                <a:latin typeface="+mn-lt"/>
              </a:rPr>
              <a:t>Air Chisel</a:t>
            </a:r>
          </a:p>
        </p:txBody>
      </p:sp>
      <p:pic>
        <p:nvPicPr>
          <p:cNvPr id="10248" name="Picture 8" descr="N:\Personal\My Pictures\VwB7e2nZ1F8Mvxj0FBgZSvLzc4rjE_NS4jMSi1LKE4tSGTJKSgqs9PUzcxPTU_WKM_ILqjJzchL1kvNz9YtSizOrUu2LC22NTA3USjNTbM1NjCyNzA0sDRgYAA__.jpg"/>
          <p:cNvPicPr>
            <a:picLocks noChangeAspect="1" noChangeArrowheads="1"/>
          </p:cNvPicPr>
          <p:nvPr/>
        </p:nvPicPr>
        <p:blipFill>
          <a:blip r:embed="rId4" cstate="print"/>
          <a:srcRect/>
          <a:stretch>
            <a:fillRect/>
          </a:stretch>
        </p:blipFill>
        <p:spPr bwMode="auto">
          <a:xfrm>
            <a:off x="304800" y="4572000"/>
            <a:ext cx="3276600" cy="1524000"/>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pPr>
              <a:defRPr/>
            </a:pPr>
            <a:fld id="{01BDD249-EE39-4ADE-89FB-E419C3CB6F5D}" type="slidenum">
              <a:rPr lang="en-US"/>
              <a:pPr>
                <a:defRPr/>
              </a:pPr>
              <a:t>9</a:t>
            </a:fld>
            <a:endParaRPr lang="en-US" dirty="0"/>
          </a:p>
        </p:txBody>
      </p:sp>
    </p:spTree>
  </p:cSld>
  <p:clrMapOvr>
    <a:masterClrMapping/>
  </p:clrMapOvr>
  <p:transition>
    <p:pull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1036</TotalTime>
  <Words>756</Words>
  <Application>Microsoft Office PowerPoint</Application>
  <PresentationFormat>On-screen Show (4:3)</PresentationFormat>
  <Paragraphs>157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Module</vt:lpstr>
      <vt:lpstr>Basic First Responder Training for Incidents Involving Grain Storage and Handling Facilities</vt:lpstr>
      <vt:lpstr>Purpose</vt:lpstr>
      <vt:lpstr>Pre Planning</vt:lpstr>
      <vt:lpstr>Before an Emergency Occurs</vt:lpstr>
      <vt:lpstr>PowerPoint Presentation</vt:lpstr>
      <vt:lpstr> Basic Rescue Equipment That Has Been Found Helpful at the Scene </vt:lpstr>
      <vt:lpstr>Cutting Tools</vt:lpstr>
      <vt:lpstr>PowerPoint Presentation</vt:lpstr>
      <vt:lpstr>PowerPoint Presentation</vt:lpstr>
      <vt:lpstr>Hazards Associated with Cutting Tools</vt:lpstr>
      <vt:lpstr>Risk of Fire/Explosion</vt:lpstr>
      <vt:lpstr>PowerPoint Presentation</vt:lpstr>
      <vt:lpstr>Grain Retaining System</vt:lpstr>
      <vt:lpstr>Grain Retaining Devices and Rescue Tubes</vt:lpstr>
      <vt:lpstr>Liberty Rescue Tube</vt:lpstr>
      <vt:lpstr>Liberty Rescue Tube</vt:lpstr>
      <vt:lpstr>Grain Moving Equipment</vt:lpstr>
      <vt:lpstr>Overhead Lift Point</vt:lpstr>
      <vt:lpstr>Anchor Points</vt:lpstr>
      <vt:lpstr>Grain Vacuum Equipment</vt:lpstr>
      <vt:lpstr>Grain Vacuum Equipment Hazards</vt:lpstr>
      <vt:lpstr>PowerPoint Presentation</vt:lpstr>
    </vt:vector>
  </TitlesOfParts>
  <Company>Engineering Computer Network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swettsch</dc:creator>
  <cp:lastModifiedBy>Vosburgh, Linda - OSHA</cp:lastModifiedBy>
  <cp:revision>97</cp:revision>
  <cp:lastPrinted>2012-06-12T02:04:41Z</cp:lastPrinted>
  <dcterms:created xsi:type="dcterms:W3CDTF">2010-04-16T15:56:07Z</dcterms:created>
  <dcterms:modified xsi:type="dcterms:W3CDTF">2013-08-21T15:52:37Z</dcterms:modified>
</cp:coreProperties>
</file>