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6"/>
  </p:notesMasterIdLst>
  <p:handoutMasterIdLst>
    <p:handoutMasterId r:id="rId37"/>
  </p:handoutMasterIdLst>
  <p:sldIdLst>
    <p:sldId id="275" r:id="rId2"/>
    <p:sldId id="263" r:id="rId3"/>
    <p:sldId id="256" r:id="rId4"/>
    <p:sldId id="264" r:id="rId5"/>
    <p:sldId id="334" r:id="rId6"/>
    <p:sldId id="282" r:id="rId7"/>
    <p:sldId id="338" r:id="rId8"/>
    <p:sldId id="283" r:id="rId9"/>
    <p:sldId id="285" r:id="rId10"/>
    <p:sldId id="287" r:id="rId11"/>
    <p:sldId id="289" r:id="rId12"/>
    <p:sldId id="292" r:id="rId13"/>
    <p:sldId id="294" r:id="rId14"/>
    <p:sldId id="296" r:id="rId15"/>
    <p:sldId id="298" r:id="rId16"/>
    <p:sldId id="300" r:id="rId17"/>
    <p:sldId id="302" r:id="rId18"/>
    <p:sldId id="304" r:id="rId19"/>
    <p:sldId id="306" r:id="rId20"/>
    <p:sldId id="308" r:id="rId21"/>
    <p:sldId id="310" r:id="rId22"/>
    <p:sldId id="312" r:id="rId23"/>
    <p:sldId id="339" r:id="rId24"/>
    <p:sldId id="335" r:id="rId25"/>
    <p:sldId id="336" r:id="rId26"/>
    <p:sldId id="277" r:id="rId27"/>
    <p:sldId id="273" r:id="rId28"/>
    <p:sldId id="337" r:id="rId29"/>
    <p:sldId id="318" r:id="rId30"/>
    <p:sldId id="326" r:id="rId31"/>
    <p:sldId id="328" r:id="rId32"/>
    <p:sldId id="330" r:id="rId33"/>
    <p:sldId id="333" r:id="rId34"/>
    <p:sldId id="262" r:id="rId35"/>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p:scale>
          <a:sx n="70" d="100"/>
          <a:sy n="70" d="100"/>
        </p:scale>
        <p:origin x="-1416" y="-3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040" y="-9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2830" tIns="46415" rIns="92830" bIns="46415"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1963"/>
          </a:xfrm>
          <a:prstGeom prst="rect">
            <a:avLst/>
          </a:prstGeom>
        </p:spPr>
        <p:txBody>
          <a:bodyPr vert="horz" lIns="92830" tIns="46415" rIns="92830" bIns="46415" rtlCol="0"/>
          <a:lstStyle>
            <a:lvl1pPr algn="r">
              <a:defRPr sz="1200">
                <a:latin typeface="Arial" charset="0"/>
              </a:defRPr>
            </a:lvl1pPr>
          </a:lstStyle>
          <a:p>
            <a:pPr>
              <a:defRPr/>
            </a:pPr>
            <a:fld id="{9B6495AB-2D80-4851-BF24-DC8B10B4F0E4}" type="datetimeFigureOut">
              <a:rPr lang="en-US"/>
              <a:pPr>
                <a:defRPr/>
              </a:pPr>
              <a:t>8/21/2013</a:t>
            </a:fld>
            <a:endParaRPr lang="en-US" dirty="0"/>
          </a:p>
        </p:txBody>
      </p:sp>
      <p:sp>
        <p:nvSpPr>
          <p:cNvPr id="4" name="Footer Placeholder 3"/>
          <p:cNvSpPr>
            <a:spLocks noGrp="1"/>
          </p:cNvSpPr>
          <p:nvPr>
            <p:ph type="ftr" sz="quarter" idx="2"/>
          </p:nvPr>
        </p:nvSpPr>
        <p:spPr>
          <a:xfrm>
            <a:off x="0" y="8772525"/>
            <a:ext cx="3038475" cy="461963"/>
          </a:xfrm>
          <a:prstGeom prst="rect">
            <a:avLst/>
          </a:prstGeom>
        </p:spPr>
        <p:txBody>
          <a:bodyPr vert="horz" lIns="92830" tIns="46415" rIns="92830" bIns="46415"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lIns="92830" tIns="46415" rIns="92830" bIns="46415" rtlCol="0" anchor="b"/>
          <a:lstStyle>
            <a:lvl1pPr algn="r">
              <a:defRPr sz="1200">
                <a:latin typeface="Arial" charset="0"/>
              </a:defRPr>
            </a:lvl1pPr>
          </a:lstStyle>
          <a:p>
            <a:pPr>
              <a:defRPr/>
            </a:pPr>
            <a:fld id="{37238F86-B99E-4BE3-B1AD-C4A55F7FE545}" type="slidenum">
              <a:rPr lang="en-US"/>
              <a:pPr>
                <a:defRPr/>
              </a:pPr>
              <a:t>‹#›</a:t>
            </a:fld>
            <a:endParaRPr lang="en-US" dirty="0"/>
          </a:p>
        </p:txBody>
      </p:sp>
    </p:spTree>
    <p:extLst>
      <p:ext uri="{BB962C8B-B14F-4D97-AF65-F5344CB8AC3E}">
        <p14:creationId xmlns:p14="http://schemas.microsoft.com/office/powerpoint/2010/main" val="1470741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2830" tIns="46415" rIns="92830" bIns="46415"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2830" tIns="46415" rIns="92830" bIns="46415" rtlCol="0"/>
          <a:lstStyle>
            <a:lvl1pPr algn="r">
              <a:defRPr sz="1200">
                <a:latin typeface="Arial" charset="0"/>
              </a:defRPr>
            </a:lvl1pPr>
          </a:lstStyle>
          <a:p>
            <a:pPr>
              <a:defRPr/>
            </a:pPr>
            <a:fld id="{FB832B41-F7A3-4028-A715-2CA80CD8AA2D}" type="datetimeFigureOut">
              <a:rPr lang="en-US"/>
              <a:pPr>
                <a:defRPr/>
              </a:pPr>
              <a:t>8/21/2013</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pPr lvl="0"/>
            <a:endParaRPr lang="en-US" noProof="0" dirty="0" smtClean="0"/>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2830" tIns="46415" rIns="92830" bIns="4641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525"/>
            <a:ext cx="3038475" cy="461963"/>
          </a:xfrm>
          <a:prstGeom prst="rect">
            <a:avLst/>
          </a:prstGeom>
        </p:spPr>
        <p:txBody>
          <a:bodyPr vert="horz" lIns="92830" tIns="46415" rIns="92830" bIns="46415"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2830" tIns="46415" rIns="92830" bIns="46415" rtlCol="0" anchor="b"/>
          <a:lstStyle>
            <a:lvl1pPr algn="r">
              <a:defRPr sz="1200">
                <a:latin typeface="Arial" charset="0"/>
              </a:defRPr>
            </a:lvl1pPr>
          </a:lstStyle>
          <a:p>
            <a:pPr>
              <a:defRPr/>
            </a:pPr>
            <a:fld id="{71C2013C-28F8-4763-9382-54293A8040DE}" type="slidenum">
              <a:rPr lang="en-US"/>
              <a:pPr>
                <a:defRPr/>
              </a:pPr>
              <a:t>‹#›</a:t>
            </a:fld>
            <a:endParaRPr lang="en-US" dirty="0"/>
          </a:p>
        </p:txBody>
      </p:sp>
    </p:spTree>
    <p:extLst>
      <p:ext uri="{BB962C8B-B14F-4D97-AF65-F5344CB8AC3E}">
        <p14:creationId xmlns:p14="http://schemas.microsoft.com/office/powerpoint/2010/main" val="18220587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327750-462D-4CF8-919E-6B8DB7515E03}" type="slidenum">
              <a:rPr lang="en-US" smtClean="0"/>
              <a:pPr/>
              <a:t>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13D44C-1A20-4AC7-8468-48AC75510CCA}" type="slidenum">
              <a:rPr lang="en-US" smtClean="0"/>
              <a:pPr/>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789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eaLnBrk="0" hangingPunct="0"/>
            <a:endParaRPr lang="en-US" sz="1300" smtClean="0">
              <a:latin typeface="Times New Roman" pitchFamily="18" charset="0"/>
            </a:endParaRPr>
          </a:p>
        </p:txBody>
      </p:sp>
      <p:sp>
        <p:nvSpPr>
          <p:cNvPr id="37893"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eaLnBrk="0" hangingPunct="0"/>
            <a:endParaRPr lang="en-US" sz="1300" smtClean="0">
              <a:latin typeface="Times New Roman" pitchFamily="18" charset="0"/>
            </a:endParaRPr>
          </a:p>
        </p:txBody>
      </p:sp>
      <p:sp>
        <p:nvSpPr>
          <p:cNvPr id="37894"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eaLnBrk="0" hangingPunct="0"/>
            <a:fld id="{6EF2B530-024D-4A16-9882-581554B25C3B}" type="slidenum">
              <a:rPr lang="en-US" sz="1300" smtClean="0">
                <a:latin typeface="Times New Roman" pitchFamily="18" charset="0"/>
              </a:rPr>
              <a:pPr eaLnBrk="0" hangingPunct="0"/>
              <a:t>15</a:t>
            </a:fld>
            <a:endParaRPr lang="en-US" sz="130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18878253-1949-4585-A4AB-7252E77BB569}"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5F4624B-04BE-4FE3-B51A-1B88FD5F53A2}"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92BA44C-4983-4589-B904-39787FAB5651}"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F4C88F-E191-476D-A289-033F058D0F0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BEE2CB-11EB-4481-B52C-A925516C9AE6}"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CC3BEB7-48AA-40DD-83E9-1D3937499F40}"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3A02BC2-3F6C-4043-B770-91B91F55B75C}"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Slide Number Placeholder 7"/>
          <p:cNvSpPr>
            <a:spLocks noGrp="1"/>
          </p:cNvSpPr>
          <p:nvPr>
            <p:ph type="sldNum" sz="quarter" idx="11"/>
          </p:nvPr>
        </p:nvSpPr>
        <p:spPr/>
        <p:txBody>
          <a:bodyPr/>
          <a:lstStyle/>
          <a:p>
            <a:pPr>
              <a:defRPr/>
            </a:pPr>
            <a:fld id="{28DA5207-9902-422F-88B4-CDD0CBCAF615}" type="slidenum">
              <a:rPr lang="en-US" smtClean="0"/>
              <a:pPr>
                <a:defRPr/>
              </a:pPr>
              <a:t>‹#›</a:t>
            </a:fld>
            <a:endParaRPr lang="en-US" dirty="0"/>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22139BF-76C9-4434-ADC0-A70C5D4B6324}"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156448" y="6422064"/>
            <a:ext cx="762000" cy="365125"/>
          </a:xfrm>
        </p:spPr>
        <p:txBody>
          <a:bodyPr/>
          <a:lstStyle/>
          <a:p>
            <a:pPr>
              <a:defRPr/>
            </a:pPr>
            <a:fld id="{A007F48F-F3F7-4D8E-83CD-147DB46FF3AC}"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A17B0EC-F5D8-43E3-BF84-B6AEED530E70}"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C9820DB9-E642-4825-AC7D-DD47AA72BBF5}"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762000"/>
            <a:ext cx="8305800" cy="2971800"/>
          </a:xfrm>
        </p:spPr>
        <p:txBody>
          <a:bodyPr rtlCol="0">
            <a:normAutofit fontScale="90000"/>
          </a:bodyPr>
          <a:lstStyle/>
          <a:p>
            <a:pPr algn="ctr">
              <a:defRPr/>
            </a:pPr>
            <a:r>
              <a:rPr lang="en-US" sz="4400" dirty="0" smtClean="0">
                <a:latin typeface="Corbel" pitchFamily="34" charset="0"/>
              </a:rPr>
              <a:t>Basic First Responder Training for Incidents Involving Grain Storage and Handling Facilities</a:t>
            </a:r>
            <a:r>
              <a:rPr lang="en-US" dirty="0" smtClean="0"/>
              <a:t/>
            </a:r>
            <a:br>
              <a:rPr lang="en-US" dirty="0" smtClean="0"/>
            </a:br>
            <a:r>
              <a:rPr lang="en-US" dirty="0" smtClean="0"/>
              <a:t/>
            </a:r>
            <a:br>
              <a:rPr lang="en-US" dirty="0" smtClean="0"/>
            </a:br>
            <a:r>
              <a:rPr lang="en-US" sz="4400" dirty="0" smtClean="0">
                <a:latin typeface="Corbel" pitchFamily="34" charset="0"/>
              </a:rPr>
              <a:t>Unit 2: Confined Spaces in Agriculture</a:t>
            </a:r>
            <a:r>
              <a:rPr lang="en-US" sz="4400" dirty="0">
                <a:latin typeface="Corbel" pitchFamily="34" charset="0"/>
              </a:rPr>
              <a:t/>
            </a:r>
            <a:br>
              <a:rPr lang="en-US" sz="4400" dirty="0">
                <a:latin typeface="Corbel" pitchFamily="34" charset="0"/>
              </a:rPr>
            </a:br>
            <a:r>
              <a:rPr lang="en-US" sz="4400" dirty="0" smtClean="0">
                <a:latin typeface="Corbel" pitchFamily="34" charset="0"/>
              </a:rPr>
              <a:t/>
            </a:r>
            <a:br>
              <a:rPr lang="en-US" sz="4400" dirty="0" smtClean="0">
                <a:latin typeface="Corbel" pitchFamily="34" charset="0"/>
              </a:rPr>
            </a:br>
            <a:r>
              <a:rPr lang="en-US" sz="1300" dirty="0">
                <a:solidFill>
                  <a:schemeClr val="tx1"/>
                </a:solidFill>
                <a:latin typeface="Calibri" pitchFamily="34" charset="0"/>
                <a:cs typeface="Times New Roman" pitchFamily="18" charset="0"/>
              </a:rPr>
              <a:t>This material was produced under grant number SH-22307-11 from the Occupational Safety and Health Administration, U.S. Department of Labor. It does not necessarily reflect the views or policies of the U.S. Department of Labor, nor does mention of trade names, commercial products, or organizations imply endorsement by the U.S. Government.</a:t>
            </a:r>
            <a:br>
              <a:rPr lang="en-US" sz="1300" dirty="0">
                <a:solidFill>
                  <a:schemeClr val="tx1"/>
                </a:solidFill>
                <a:latin typeface="Calibri" pitchFamily="34" charset="0"/>
                <a:cs typeface="Times New Roman" pitchFamily="18" charset="0"/>
              </a:rPr>
            </a:br>
            <a:endParaRPr lang="en-US" sz="1300" b="0" dirty="0">
              <a:solidFill>
                <a:schemeClr val="tx1"/>
              </a:solidFill>
              <a:effectLst/>
              <a:latin typeface="Calibri" pitchFamily="34" charset="0"/>
              <a:cs typeface="Times New Roman" pitchFamily="18" charset="0"/>
            </a:endParaRPr>
          </a:p>
        </p:txBody>
      </p:sp>
      <p:sp>
        <p:nvSpPr>
          <p:cNvPr id="5" name="Slide Number Placeholder 4"/>
          <p:cNvSpPr>
            <a:spLocks noGrp="1"/>
          </p:cNvSpPr>
          <p:nvPr>
            <p:ph type="sldNum" sz="quarter" idx="12"/>
          </p:nvPr>
        </p:nvSpPr>
        <p:spPr/>
        <p:txBody>
          <a:bodyPr/>
          <a:lstStyle/>
          <a:p>
            <a:pPr>
              <a:defRPr/>
            </a:pPr>
            <a:fld id="{7DE97C43-C70C-42AE-BF2D-7D684895317D}" type="slidenum">
              <a:rPr lang="en-US"/>
              <a:pPr>
                <a:defRPr/>
              </a:pPr>
              <a:t>1</a:t>
            </a:fld>
            <a:endParaRPr lang="en-US"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eaLnBrk="1" hangingPunct="1"/>
            <a:r>
              <a:rPr lang="en-US" sz="3600" b="1" dirty="0" smtClean="0">
                <a:solidFill>
                  <a:srgbClr val="00B0F0"/>
                </a:solidFill>
                <a:effectLst>
                  <a:outerShdw blurRad="38100" dist="38100" dir="2700000" algn="tl">
                    <a:srgbClr val="000000">
                      <a:alpha val="43137"/>
                    </a:srgbClr>
                  </a:outerShdw>
                </a:effectLst>
                <a:latin typeface="Corbel" pitchFamily="34" charset="0"/>
              </a:rPr>
              <a:t>Large Grain Storage Tanks</a:t>
            </a:r>
          </a:p>
        </p:txBody>
      </p:sp>
      <p:pic>
        <p:nvPicPr>
          <p:cNvPr id="10243" name="Content Placeholder 7" descr="DSCN2653.JPG"/>
          <p:cNvPicPr>
            <a:picLocks noGrp="1" noChangeAspect="1"/>
          </p:cNvPicPr>
          <p:nvPr>
            <p:ph idx="1"/>
          </p:nvPr>
        </p:nvPicPr>
        <p:blipFill>
          <a:blip r:embed="rId2" cstate="print">
            <a:lum bright="20000"/>
          </a:blip>
          <a:stretch>
            <a:fillRect/>
          </a:stretch>
        </p:blipFill>
        <p:spPr>
          <a:xfrm>
            <a:off x="1447800" y="1805781"/>
            <a:ext cx="5486400" cy="4114800"/>
          </a:xfrm>
        </p:spPr>
      </p:pic>
      <p:sp>
        <p:nvSpPr>
          <p:cNvPr id="10244"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0" hangingPunct="0"/>
            <a:fld id="{930BDAB0-817C-4AC6-8BB6-06D996DA4786}" type="slidenum">
              <a:rPr lang="en-US" sz="1400" smtClean="0">
                <a:solidFill>
                  <a:schemeClr val="tx1"/>
                </a:solidFill>
                <a:latin typeface="Arial Narrow" pitchFamily="34" charset="0"/>
              </a:rPr>
              <a:pPr eaLnBrk="0" hangingPunct="0"/>
              <a:t>10</a:t>
            </a:fld>
            <a:endParaRPr lang="en-US" sz="1400" smtClean="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on-farm-bin-5.jpg"/>
          <p:cNvPicPr>
            <a:picLocks noChangeAspect="1"/>
          </p:cNvPicPr>
          <p:nvPr/>
        </p:nvPicPr>
        <p:blipFill>
          <a:blip r:embed="rId2" cstate="print"/>
          <a:srcRect/>
          <a:stretch>
            <a:fillRect/>
          </a:stretch>
        </p:blipFill>
        <p:spPr bwMode="auto">
          <a:xfrm>
            <a:off x="762000" y="1219200"/>
            <a:ext cx="7607300" cy="5029200"/>
          </a:xfrm>
          <a:prstGeom prst="rect">
            <a:avLst/>
          </a:prstGeom>
          <a:noFill/>
          <a:ln w="9525">
            <a:noFill/>
            <a:miter lim="800000"/>
            <a:headEnd/>
            <a:tailEnd/>
          </a:ln>
        </p:spPr>
      </p:pic>
      <p:sp>
        <p:nvSpPr>
          <p:cNvPr id="11267" name="TextBox 2"/>
          <p:cNvSpPr txBox="1">
            <a:spLocks noChangeArrowheads="1"/>
          </p:cNvSpPr>
          <p:nvPr/>
        </p:nvSpPr>
        <p:spPr bwMode="auto">
          <a:xfrm>
            <a:off x="685800" y="304800"/>
            <a:ext cx="7543800" cy="646331"/>
          </a:xfrm>
          <a:prstGeom prst="rect">
            <a:avLst/>
          </a:prstGeom>
          <a:noFill/>
          <a:ln w="9525">
            <a:noFill/>
            <a:miter lim="800000"/>
            <a:headEnd/>
            <a:tailEnd/>
          </a:ln>
        </p:spPr>
        <p:txBody>
          <a:bodyPr>
            <a:spAutoFit/>
          </a:bodyPr>
          <a:lstStyle/>
          <a:p>
            <a:pPr algn="ctr"/>
            <a:r>
              <a:rPr lang="en-US" sz="2400" dirty="0">
                <a:solidFill>
                  <a:srgbClr val="00B0F0"/>
                </a:solidFill>
              </a:rPr>
              <a:t> </a:t>
            </a:r>
            <a:r>
              <a:rPr lang="en-US" sz="3600" b="1" dirty="0">
                <a:solidFill>
                  <a:srgbClr val="00B0F0"/>
                </a:solidFill>
                <a:effectLst>
                  <a:outerShdw blurRad="38100" dist="38100" dir="2700000" algn="tl">
                    <a:srgbClr val="000000">
                      <a:alpha val="43137"/>
                    </a:srgbClr>
                  </a:outerShdw>
                </a:effectLst>
                <a:latin typeface="Corbel" pitchFamily="34" charset="0"/>
              </a:rPr>
              <a:t>Commercial Seed Corn Operation</a:t>
            </a:r>
          </a:p>
        </p:txBody>
      </p:sp>
      <p:sp>
        <p:nvSpPr>
          <p:cNvPr id="2" name="Slide Number Placeholder 1"/>
          <p:cNvSpPr>
            <a:spLocks noGrp="1"/>
          </p:cNvSpPr>
          <p:nvPr>
            <p:ph type="sldNum" sz="quarter" idx="12"/>
          </p:nvPr>
        </p:nvSpPr>
        <p:spPr/>
        <p:txBody>
          <a:bodyPr/>
          <a:lstStyle/>
          <a:p>
            <a:pPr>
              <a:defRPr/>
            </a:pPr>
            <a:fld id="{DCD081B0-4647-4F9E-865D-48053FEE95B3}" type="slidenum">
              <a:rPr lang="en-US"/>
              <a:pPr>
                <a:defRPr/>
              </a:pPr>
              <a:t>11</a:t>
            </a:fld>
            <a:endParaRPr lang="en-US" dirty="0"/>
          </a:p>
        </p:txBody>
      </p:sp>
    </p:spTree>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on-farm-bin-2.jpg"/>
          <p:cNvPicPr>
            <a:picLocks noChangeAspect="1"/>
          </p:cNvPicPr>
          <p:nvPr/>
        </p:nvPicPr>
        <p:blipFill>
          <a:blip r:embed="rId2" cstate="print"/>
          <a:srcRect/>
          <a:stretch>
            <a:fillRect/>
          </a:stretch>
        </p:blipFill>
        <p:spPr bwMode="auto">
          <a:xfrm>
            <a:off x="1143000" y="1143000"/>
            <a:ext cx="7162800" cy="5410200"/>
          </a:xfrm>
          <a:prstGeom prst="rect">
            <a:avLst/>
          </a:prstGeom>
          <a:noFill/>
          <a:ln w="9525">
            <a:noFill/>
            <a:miter lim="800000"/>
            <a:headEnd/>
            <a:tailEnd/>
          </a:ln>
        </p:spPr>
      </p:pic>
      <p:sp>
        <p:nvSpPr>
          <p:cNvPr id="12291" name="TextBox 2"/>
          <p:cNvSpPr txBox="1">
            <a:spLocks noChangeArrowheads="1"/>
          </p:cNvSpPr>
          <p:nvPr/>
        </p:nvSpPr>
        <p:spPr bwMode="auto">
          <a:xfrm>
            <a:off x="381000" y="0"/>
            <a:ext cx="8458200" cy="1200329"/>
          </a:xfrm>
          <a:prstGeom prst="rect">
            <a:avLst/>
          </a:prstGeom>
          <a:noFill/>
          <a:ln w="9525">
            <a:noFill/>
            <a:miter lim="800000"/>
            <a:headEnd/>
            <a:tailEnd/>
          </a:ln>
        </p:spPr>
        <p:txBody>
          <a:bodyPr wrap="square">
            <a:spAutoFit/>
          </a:bodyPr>
          <a:lstStyle/>
          <a:p>
            <a:pPr algn="ctr"/>
            <a:r>
              <a:rPr lang="en-US" sz="3600" b="1" dirty="0">
                <a:solidFill>
                  <a:srgbClr val="00B0F0"/>
                </a:solidFill>
                <a:effectLst>
                  <a:outerShdw blurRad="38100" dist="38100" dir="2700000" algn="tl">
                    <a:srgbClr val="000000">
                      <a:alpha val="43137"/>
                    </a:srgbClr>
                  </a:outerShdw>
                </a:effectLst>
                <a:latin typeface="Corbel" pitchFamily="34" charset="0"/>
              </a:rPr>
              <a:t>Farm Grain Storage and Grain Leg Operation</a:t>
            </a:r>
          </a:p>
        </p:txBody>
      </p:sp>
      <p:sp>
        <p:nvSpPr>
          <p:cNvPr id="2" name="Slide Number Placeholder 1"/>
          <p:cNvSpPr>
            <a:spLocks noGrp="1"/>
          </p:cNvSpPr>
          <p:nvPr>
            <p:ph type="sldNum" sz="quarter" idx="12"/>
          </p:nvPr>
        </p:nvSpPr>
        <p:spPr/>
        <p:txBody>
          <a:bodyPr/>
          <a:lstStyle/>
          <a:p>
            <a:pPr>
              <a:defRPr/>
            </a:pPr>
            <a:fld id="{672C930A-D9D4-4B98-AE58-486A473E0234}" type="slidenum">
              <a:rPr lang="en-US"/>
              <a:pPr>
                <a:defRPr/>
              </a:pPr>
              <a:t>12</a:t>
            </a:fld>
            <a:endParaRPr lang="en-US" dirty="0"/>
          </a:p>
        </p:txBody>
      </p:sp>
    </p:spTree>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792162"/>
          </a:xfrm>
        </p:spPr>
        <p:txBody>
          <a:bodyPr>
            <a:normAutofit/>
          </a:bodyPr>
          <a:lstStyle/>
          <a:p>
            <a:pPr algn="ctr" eaLnBrk="1" hangingPunct="1"/>
            <a:r>
              <a:rPr lang="en-US" sz="3600" b="1" dirty="0" smtClean="0">
                <a:solidFill>
                  <a:srgbClr val="00B0F0"/>
                </a:solidFill>
                <a:effectLst>
                  <a:outerShdw blurRad="38100" dist="38100" dir="2700000" algn="tl">
                    <a:srgbClr val="000000">
                      <a:alpha val="43137"/>
                    </a:srgbClr>
                  </a:outerShdw>
                </a:effectLst>
                <a:latin typeface="Corbel" pitchFamily="34" charset="0"/>
                <a:cs typeface="Arial" charset="0"/>
              </a:rPr>
              <a:t>Grain Bin Warning Label</a:t>
            </a:r>
          </a:p>
        </p:txBody>
      </p:sp>
      <p:pic>
        <p:nvPicPr>
          <p:cNvPr id="13315" name="Picture 2"/>
          <p:cNvPicPr>
            <a:picLocks noGrp="1" noChangeAspect="1" noChangeArrowheads="1"/>
          </p:cNvPicPr>
          <p:nvPr>
            <p:ph idx="1"/>
          </p:nvPr>
        </p:nvPicPr>
        <p:blipFill>
          <a:blip r:embed="rId2" cstate="print"/>
          <a:srcRect/>
          <a:stretch>
            <a:fillRect/>
          </a:stretch>
        </p:blipFill>
        <p:spPr>
          <a:xfrm>
            <a:off x="2895600" y="1219200"/>
            <a:ext cx="3451225" cy="5051425"/>
          </a:xfrm>
          <a:noFill/>
        </p:spPr>
      </p:pic>
      <p:sp>
        <p:nvSpPr>
          <p:cNvPr id="2" name="Slide Number Placeholder 1"/>
          <p:cNvSpPr>
            <a:spLocks noGrp="1"/>
          </p:cNvSpPr>
          <p:nvPr>
            <p:ph type="sldNum" sz="quarter" idx="12"/>
          </p:nvPr>
        </p:nvSpPr>
        <p:spPr/>
        <p:txBody>
          <a:bodyPr/>
          <a:lstStyle/>
          <a:p>
            <a:pPr>
              <a:defRPr/>
            </a:pPr>
            <a:fld id="{135A4E8C-D9A5-4047-AC19-16AB214DEE0C}" type="slidenum">
              <a:rPr lang="en-US"/>
              <a:pPr>
                <a:defRPr/>
              </a:pPr>
              <a:t>13</a:t>
            </a:fld>
            <a:endParaRPr lang="en-US" dirty="0"/>
          </a:p>
        </p:txBody>
      </p:sp>
    </p:spTree>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cubig.jpg"/>
          <p:cNvPicPr>
            <a:picLocks noChangeAspect="1"/>
          </p:cNvPicPr>
          <p:nvPr/>
        </p:nvPicPr>
        <p:blipFill>
          <a:blip r:embed="rId2" cstate="print"/>
          <a:srcRect/>
          <a:stretch>
            <a:fillRect/>
          </a:stretch>
        </p:blipFill>
        <p:spPr bwMode="auto">
          <a:xfrm>
            <a:off x="533400" y="4114800"/>
            <a:ext cx="7848600" cy="2286000"/>
          </a:xfrm>
          <a:prstGeom prst="rect">
            <a:avLst/>
          </a:prstGeom>
          <a:noFill/>
          <a:ln w="9525">
            <a:noFill/>
            <a:miter lim="800000"/>
            <a:headEnd/>
            <a:tailEnd/>
          </a:ln>
        </p:spPr>
      </p:pic>
      <p:pic>
        <p:nvPicPr>
          <p:cNvPr id="14339" name="Picture 2" descr="cumount.jpg"/>
          <p:cNvPicPr>
            <a:picLocks noChangeAspect="1"/>
          </p:cNvPicPr>
          <p:nvPr/>
        </p:nvPicPr>
        <p:blipFill>
          <a:blip r:embed="rId3" cstate="print"/>
          <a:srcRect/>
          <a:stretch>
            <a:fillRect/>
          </a:stretch>
        </p:blipFill>
        <p:spPr bwMode="auto">
          <a:xfrm>
            <a:off x="533400" y="990600"/>
            <a:ext cx="2768600" cy="2692400"/>
          </a:xfrm>
          <a:prstGeom prst="rect">
            <a:avLst/>
          </a:prstGeom>
          <a:noFill/>
          <a:ln w="9525">
            <a:noFill/>
            <a:miter lim="800000"/>
            <a:headEnd/>
            <a:tailEnd/>
          </a:ln>
        </p:spPr>
      </p:pic>
      <p:pic>
        <p:nvPicPr>
          <p:cNvPr id="14340" name="Picture 4" descr="ddwheel.jpg"/>
          <p:cNvPicPr>
            <a:picLocks noChangeAspect="1"/>
          </p:cNvPicPr>
          <p:nvPr/>
        </p:nvPicPr>
        <p:blipFill>
          <a:blip r:embed="rId4" cstate="print"/>
          <a:srcRect/>
          <a:stretch>
            <a:fillRect/>
          </a:stretch>
        </p:blipFill>
        <p:spPr bwMode="auto">
          <a:xfrm>
            <a:off x="3429000" y="990600"/>
            <a:ext cx="2495550" cy="2667000"/>
          </a:xfrm>
          <a:prstGeom prst="rect">
            <a:avLst/>
          </a:prstGeom>
          <a:noFill/>
          <a:ln w="9525">
            <a:noFill/>
            <a:miter lim="800000"/>
            <a:headEnd/>
            <a:tailEnd/>
          </a:ln>
        </p:spPr>
      </p:pic>
      <p:pic>
        <p:nvPicPr>
          <p:cNvPr id="14341" name="Picture 3" descr="ddpcoat.jpg"/>
          <p:cNvPicPr>
            <a:picLocks noChangeAspect="1"/>
          </p:cNvPicPr>
          <p:nvPr/>
        </p:nvPicPr>
        <p:blipFill>
          <a:blip r:embed="rId5" cstate="print"/>
          <a:srcRect/>
          <a:stretch>
            <a:fillRect/>
          </a:stretch>
        </p:blipFill>
        <p:spPr bwMode="auto">
          <a:xfrm>
            <a:off x="6019800" y="990600"/>
            <a:ext cx="2286000" cy="2667000"/>
          </a:xfrm>
          <a:prstGeom prst="rect">
            <a:avLst/>
          </a:prstGeom>
          <a:noFill/>
          <a:ln w="9525">
            <a:noFill/>
            <a:miter lim="800000"/>
            <a:headEnd/>
            <a:tailEnd/>
          </a:ln>
        </p:spPr>
      </p:pic>
      <p:sp>
        <p:nvSpPr>
          <p:cNvPr id="14342" name="TextBox 5"/>
          <p:cNvSpPr txBox="1">
            <a:spLocks noChangeArrowheads="1"/>
          </p:cNvSpPr>
          <p:nvPr/>
        </p:nvSpPr>
        <p:spPr bwMode="auto">
          <a:xfrm>
            <a:off x="152400" y="152400"/>
            <a:ext cx="8763000" cy="646331"/>
          </a:xfrm>
          <a:prstGeom prst="rect">
            <a:avLst/>
          </a:prstGeom>
          <a:noFill/>
          <a:ln w="9525">
            <a:noFill/>
            <a:miter lim="800000"/>
            <a:headEnd/>
            <a:tailEnd/>
          </a:ln>
        </p:spPr>
        <p:txBody>
          <a:bodyPr wrap="square">
            <a:spAutoFit/>
          </a:bodyPr>
          <a:lstStyle/>
          <a:p>
            <a:pPr algn="ctr"/>
            <a:r>
              <a:rPr lang="en-US" sz="3600" b="1" dirty="0">
                <a:solidFill>
                  <a:srgbClr val="00B0F0"/>
                </a:solidFill>
                <a:effectLst>
                  <a:outerShdw blurRad="38100" dist="38100" dir="2700000" algn="tl">
                    <a:srgbClr val="000000">
                      <a:alpha val="43137"/>
                    </a:srgbClr>
                  </a:outerShdw>
                </a:effectLst>
                <a:latin typeface="Corbel" pitchFamily="34" charset="0"/>
              </a:rPr>
              <a:t>Grain Bin Sweep Auger for Unloading Grain</a:t>
            </a:r>
          </a:p>
        </p:txBody>
      </p:sp>
      <p:sp>
        <p:nvSpPr>
          <p:cNvPr id="2" name="Slide Number Placeholder 1"/>
          <p:cNvSpPr>
            <a:spLocks noGrp="1"/>
          </p:cNvSpPr>
          <p:nvPr>
            <p:ph type="sldNum" sz="quarter" idx="12"/>
          </p:nvPr>
        </p:nvSpPr>
        <p:spPr/>
        <p:txBody>
          <a:bodyPr/>
          <a:lstStyle/>
          <a:p>
            <a:pPr>
              <a:defRPr/>
            </a:pPr>
            <a:fld id="{D844B34F-2095-46AC-B4E9-EE6E87D726D7}" type="slidenum">
              <a:rPr lang="en-US"/>
              <a:pPr>
                <a:defRPr/>
              </a:pPr>
              <a:t>14</a:t>
            </a:fld>
            <a:endParaRPr lang="en-US" dirty="0"/>
          </a:p>
        </p:txBody>
      </p:sp>
    </p:spTree>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066800" y="1066800"/>
            <a:ext cx="3886200" cy="1295400"/>
          </a:xfrm>
        </p:spPr>
        <p:txBody>
          <a:bodyPr rtlCol="0">
            <a:normAutofit/>
          </a:bodyPr>
          <a:lstStyle/>
          <a:p>
            <a:pPr eaLnBrk="1" fontAlgn="auto" hangingPunct="1">
              <a:spcAft>
                <a:spcPts val="0"/>
              </a:spcAft>
              <a:defRPr/>
            </a:pPr>
            <a:r>
              <a:rPr lang="en-US" sz="3600" b="1" dirty="0" smtClean="0">
                <a:solidFill>
                  <a:srgbClr val="00B0F0"/>
                </a:solidFill>
                <a:effectLst>
                  <a:outerShdw blurRad="38100" dist="38100" dir="2700000" algn="tl">
                    <a:srgbClr val="000000">
                      <a:alpha val="43137"/>
                    </a:srgbClr>
                  </a:outerShdw>
                </a:effectLst>
                <a:latin typeface="Corbel" pitchFamily="34" charset="0"/>
              </a:rPr>
              <a:t>Bin Unloading</a:t>
            </a:r>
            <a:br>
              <a:rPr lang="en-US" sz="3600" b="1" dirty="0" smtClean="0">
                <a:solidFill>
                  <a:srgbClr val="00B0F0"/>
                </a:solidFill>
                <a:effectLst>
                  <a:outerShdw blurRad="38100" dist="38100" dir="2700000" algn="tl">
                    <a:srgbClr val="000000">
                      <a:alpha val="43137"/>
                    </a:srgbClr>
                  </a:outerShdw>
                </a:effectLst>
                <a:latin typeface="Corbel" pitchFamily="34" charset="0"/>
              </a:rPr>
            </a:br>
            <a:r>
              <a:rPr lang="en-US" sz="3600" b="1" dirty="0" smtClean="0">
                <a:solidFill>
                  <a:srgbClr val="00B0F0"/>
                </a:solidFill>
                <a:effectLst>
                  <a:outerShdw blurRad="38100" dist="38100" dir="2700000" algn="tl">
                    <a:srgbClr val="000000">
                      <a:alpha val="43137"/>
                    </a:srgbClr>
                  </a:outerShdw>
                </a:effectLst>
                <a:latin typeface="Corbel" pitchFamily="34" charset="0"/>
              </a:rPr>
              <a:t>Equipment</a:t>
            </a:r>
          </a:p>
        </p:txBody>
      </p:sp>
      <p:pic>
        <p:nvPicPr>
          <p:cNvPr id="15363" name="Content Placeholder 3" descr="bin floor.jpg"/>
          <p:cNvPicPr>
            <a:picLocks noGrp="1" noChangeAspect="1"/>
          </p:cNvPicPr>
          <p:nvPr>
            <p:ph idx="1"/>
          </p:nvPr>
        </p:nvPicPr>
        <p:blipFill>
          <a:blip r:embed="rId3" cstate="print">
            <a:lum bright="10000"/>
          </a:blip>
          <a:srcRect/>
          <a:stretch>
            <a:fillRect/>
          </a:stretch>
        </p:blipFill>
        <p:spPr>
          <a:xfrm>
            <a:off x="381000" y="3657600"/>
            <a:ext cx="6096000" cy="2921000"/>
          </a:xfrm>
        </p:spPr>
      </p:pic>
      <p:sp>
        <p:nvSpPr>
          <p:cNvPr id="15364"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0" hangingPunct="0"/>
            <a:fld id="{057ABBAF-BD05-47BC-BE3D-F6CB746E85E1}" type="slidenum">
              <a:rPr lang="en-US" sz="1400" smtClean="0">
                <a:solidFill>
                  <a:srgbClr val="FFFFFF"/>
                </a:solidFill>
                <a:latin typeface="Arial Narrow" pitchFamily="34" charset="0"/>
              </a:rPr>
              <a:pPr eaLnBrk="0" hangingPunct="0"/>
              <a:t>15</a:t>
            </a:fld>
            <a:endParaRPr lang="en-US" sz="1400" smtClean="0">
              <a:solidFill>
                <a:srgbClr val="FFFFFF"/>
              </a:solidFill>
              <a:latin typeface="Arial Narrow" pitchFamily="34" charset="0"/>
            </a:endParaRPr>
          </a:p>
        </p:txBody>
      </p:sp>
      <p:pic>
        <p:nvPicPr>
          <p:cNvPr id="15365" name="Picture 4" descr="bin uload auger.jpg"/>
          <p:cNvPicPr>
            <a:picLocks noChangeAspect="1"/>
          </p:cNvPicPr>
          <p:nvPr/>
        </p:nvPicPr>
        <p:blipFill>
          <a:blip r:embed="rId4" cstate="print">
            <a:lum bright="10000"/>
          </a:blip>
          <a:srcRect/>
          <a:stretch>
            <a:fillRect/>
          </a:stretch>
        </p:blipFill>
        <p:spPr bwMode="auto">
          <a:xfrm>
            <a:off x="5257800" y="457200"/>
            <a:ext cx="3200400" cy="2921000"/>
          </a:xfrm>
          <a:prstGeom prst="rect">
            <a:avLst/>
          </a:prstGeom>
          <a:noFill/>
          <a:ln w="9525">
            <a:noFill/>
            <a:miter lim="800000"/>
            <a:headEnd/>
            <a:tailEnd/>
          </a:ln>
        </p:spPr>
      </p:pic>
      <p:sp>
        <p:nvSpPr>
          <p:cNvPr id="15366" name="TextBox 5"/>
          <p:cNvSpPr txBox="1">
            <a:spLocks noChangeArrowheads="1"/>
          </p:cNvSpPr>
          <p:nvPr/>
        </p:nvSpPr>
        <p:spPr bwMode="auto">
          <a:xfrm>
            <a:off x="381000" y="3352800"/>
            <a:ext cx="2819400" cy="307975"/>
          </a:xfrm>
          <a:prstGeom prst="rect">
            <a:avLst/>
          </a:prstGeom>
          <a:noFill/>
          <a:ln w="9525">
            <a:noFill/>
            <a:miter lim="800000"/>
            <a:headEnd/>
            <a:tailEnd/>
          </a:ln>
        </p:spPr>
        <p:txBody>
          <a:bodyPr>
            <a:spAutoFit/>
          </a:bodyPr>
          <a:lstStyle/>
          <a:p>
            <a:pPr eaLnBrk="0" hangingPunct="0"/>
            <a:r>
              <a:rPr lang="en-US" sz="1400" dirty="0">
                <a:latin typeface="Times New Roman" pitchFamily="18" charset="0"/>
              </a:rPr>
              <a:t>Pictures from: Grain Systems Inc.</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077200" cy="1143000"/>
          </a:xfrm>
        </p:spPr>
        <p:txBody>
          <a:bodyPr/>
          <a:lstStyle/>
          <a:p>
            <a:pPr algn="ctr" eaLnBrk="1" hangingPunct="1"/>
            <a:r>
              <a:rPr lang="en-US" sz="3600" b="1" dirty="0" smtClean="0">
                <a:solidFill>
                  <a:srgbClr val="00B0F0"/>
                </a:solidFill>
                <a:effectLst>
                  <a:outerShdw blurRad="38100" dist="38100" dir="2700000" algn="tl">
                    <a:srgbClr val="000000">
                      <a:alpha val="43137"/>
                    </a:srgbClr>
                  </a:outerShdw>
                </a:effectLst>
                <a:latin typeface="Corbel" pitchFamily="34" charset="0"/>
              </a:rPr>
              <a:t>A Look Inside a Small Bin</a:t>
            </a:r>
          </a:p>
        </p:txBody>
      </p:sp>
      <p:pic>
        <p:nvPicPr>
          <p:cNvPr id="16387" name="Content Placeholder 3" descr="IMG_2850.JPG"/>
          <p:cNvPicPr>
            <a:picLocks noGrp="1" noChangeAspect="1"/>
          </p:cNvPicPr>
          <p:nvPr>
            <p:ph idx="1"/>
          </p:nvPr>
        </p:nvPicPr>
        <p:blipFill>
          <a:blip r:embed="rId2" cstate="print">
            <a:lum bright="10000"/>
          </a:blip>
          <a:stretch>
            <a:fillRect/>
          </a:stretch>
        </p:blipFill>
        <p:spPr>
          <a:xfrm>
            <a:off x="1104900" y="1676400"/>
            <a:ext cx="6819900" cy="4244181"/>
          </a:xfrm>
        </p:spPr>
      </p:pic>
      <p:sp>
        <p:nvSpPr>
          <p:cNvPr id="16388"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0" hangingPunct="0"/>
            <a:fld id="{66F126D1-5B5B-4816-A852-2C950669CB91}" type="slidenum">
              <a:rPr lang="en-US" sz="1400" smtClean="0">
                <a:solidFill>
                  <a:schemeClr val="tx1"/>
                </a:solidFill>
                <a:latin typeface="Arial Narrow" pitchFamily="34" charset="0"/>
              </a:rPr>
              <a:pPr eaLnBrk="0" hangingPunct="0"/>
              <a:t>16</a:t>
            </a:fld>
            <a:endParaRPr lang="en-US" sz="1400" smtClean="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2987353292_dd9c1ffd07.jpg"/>
          <p:cNvPicPr>
            <a:picLocks noChangeAspect="1"/>
          </p:cNvPicPr>
          <p:nvPr/>
        </p:nvPicPr>
        <p:blipFill>
          <a:blip r:embed="rId2" cstate="print"/>
          <a:srcRect/>
          <a:stretch>
            <a:fillRect/>
          </a:stretch>
        </p:blipFill>
        <p:spPr bwMode="auto">
          <a:xfrm>
            <a:off x="1066800" y="1828800"/>
            <a:ext cx="7086600" cy="4419600"/>
          </a:xfrm>
          <a:prstGeom prst="rect">
            <a:avLst/>
          </a:prstGeom>
          <a:noFill/>
          <a:ln w="9525">
            <a:noFill/>
            <a:miter lim="800000"/>
            <a:headEnd/>
            <a:tailEnd/>
          </a:ln>
        </p:spPr>
      </p:pic>
      <p:sp>
        <p:nvSpPr>
          <p:cNvPr id="17411" name="TextBox 2"/>
          <p:cNvSpPr txBox="1">
            <a:spLocks noChangeArrowheads="1"/>
          </p:cNvSpPr>
          <p:nvPr/>
        </p:nvSpPr>
        <p:spPr bwMode="auto">
          <a:xfrm>
            <a:off x="304800" y="228600"/>
            <a:ext cx="8458200" cy="1200329"/>
          </a:xfrm>
          <a:prstGeom prst="rect">
            <a:avLst/>
          </a:prstGeom>
          <a:noFill/>
          <a:ln w="9525">
            <a:noFill/>
            <a:miter lim="800000"/>
            <a:headEnd/>
            <a:tailEnd/>
          </a:ln>
        </p:spPr>
        <p:txBody>
          <a:bodyPr wrap="square">
            <a:spAutoFit/>
          </a:bodyPr>
          <a:lstStyle/>
          <a:p>
            <a:pPr algn="ctr"/>
            <a:r>
              <a:rPr lang="en-US" sz="3600" b="1" dirty="0">
                <a:solidFill>
                  <a:srgbClr val="00B0F0"/>
                </a:solidFill>
                <a:effectLst>
                  <a:outerShdw blurRad="38100" dist="38100" dir="2700000" algn="tl">
                    <a:srgbClr val="000000">
                      <a:alpha val="43137"/>
                    </a:srgbClr>
                  </a:outerShdw>
                </a:effectLst>
                <a:latin typeface="Corbel" pitchFamily="34" charset="0"/>
              </a:rPr>
              <a:t>Out of Condition Grain Caked to the Side of a Grain Bin</a:t>
            </a:r>
          </a:p>
        </p:txBody>
      </p:sp>
      <p:sp>
        <p:nvSpPr>
          <p:cNvPr id="2" name="Slide Number Placeholder 1"/>
          <p:cNvSpPr>
            <a:spLocks noGrp="1"/>
          </p:cNvSpPr>
          <p:nvPr>
            <p:ph type="sldNum" sz="quarter" idx="12"/>
          </p:nvPr>
        </p:nvSpPr>
        <p:spPr/>
        <p:txBody>
          <a:bodyPr/>
          <a:lstStyle/>
          <a:p>
            <a:pPr>
              <a:defRPr/>
            </a:pPr>
            <a:fld id="{227D50AF-1823-4164-8DD1-A6A821C7F623}" type="slidenum">
              <a:rPr lang="en-US"/>
              <a:pPr>
                <a:defRPr/>
              </a:pPr>
              <a:t>17</a:t>
            </a:fld>
            <a:endParaRPr lang="en-US" dirty="0"/>
          </a:p>
        </p:txBody>
      </p:sp>
    </p:spTree>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UT-Trench-w.jpg"/>
          <p:cNvPicPr>
            <a:picLocks noChangeAspect="1"/>
          </p:cNvPicPr>
          <p:nvPr/>
        </p:nvPicPr>
        <p:blipFill>
          <a:blip r:embed="rId2" cstate="print"/>
          <a:srcRect/>
          <a:stretch>
            <a:fillRect/>
          </a:stretch>
        </p:blipFill>
        <p:spPr bwMode="auto">
          <a:xfrm rot="791451">
            <a:off x="1971675" y="2774950"/>
            <a:ext cx="5686425" cy="2133600"/>
          </a:xfrm>
          <a:prstGeom prst="rect">
            <a:avLst/>
          </a:prstGeom>
          <a:noFill/>
          <a:ln w="9525">
            <a:noFill/>
            <a:miter lim="800000"/>
            <a:headEnd/>
            <a:tailEnd/>
          </a:ln>
        </p:spPr>
      </p:pic>
      <p:pic>
        <p:nvPicPr>
          <p:cNvPr id="18435" name="Picture 7" descr="cugate.jpg"/>
          <p:cNvPicPr>
            <a:picLocks noChangeAspect="1"/>
          </p:cNvPicPr>
          <p:nvPr/>
        </p:nvPicPr>
        <p:blipFill>
          <a:blip r:embed="rId3" cstate="print"/>
          <a:srcRect/>
          <a:stretch>
            <a:fillRect/>
          </a:stretch>
        </p:blipFill>
        <p:spPr bwMode="auto">
          <a:xfrm>
            <a:off x="3581400" y="609600"/>
            <a:ext cx="2590800" cy="2057400"/>
          </a:xfrm>
          <a:prstGeom prst="rect">
            <a:avLst/>
          </a:prstGeom>
          <a:noFill/>
          <a:ln w="9525">
            <a:noFill/>
            <a:miter lim="800000"/>
            <a:headEnd/>
            <a:tailEnd/>
          </a:ln>
        </p:spPr>
      </p:pic>
      <p:pic>
        <p:nvPicPr>
          <p:cNvPr id="18436" name="Picture 8" descr="phinclin.jpg"/>
          <p:cNvPicPr>
            <a:picLocks noChangeAspect="1"/>
          </p:cNvPicPr>
          <p:nvPr/>
        </p:nvPicPr>
        <p:blipFill>
          <a:blip r:embed="rId4" cstate="print"/>
          <a:srcRect/>
          <a:stretch>
            <a:fillRect/>
          </a:stretch>
        </p:blipFill>
        <p:spPr bwMode="auto">
          <a:xfrm>
            <a:off x="6553200" y="609600"/>
            <a:ext cx="2190750" cy="2190750"/>
          </a:xfrm>
          <a:prstGeom prst="rect">
            <a:avLst/>
          </a:prstGeom>
          <a:noFill/>
          <a:ln w="9525">
            <a:noFill/>
            <a:miter lim="800000"/>
            <a:headEnd/>
            <a:tailEnd/>
          </a:ln>
        </p:spPr>
      </p:pic>
      <p:pic>
        <p:nvPicPr>
          <p:cNvPr id="18437" name="Picture 9" descr="cubwell.jpg"/>
          <p:cNvPicPr>
            <a:picLocks noChangeAspect="1"/>
          </p:cNvPicPr>
          <p:nvPr/>
        </p:nvPicPr>
        <p:blipFill>
          <a:blip r:embed="rId5" cstate="print"/>
          <a:srcRect/>
          <a:stretch>
            <a:fillRect/>
          </a:stretch>
        </p:blipFill>
        <p:spPr bwMode="auto">
          <a:xfrm>
            <a:off x="304800" y="609600"/>
            <a:ext cx="2921000" cy="2057400"/>
          </a:xfrm>
          <a:prstGeom prst="rect">
            <a:avLst/>
          </a:prstGeom>
          <a:noFill/>
          <a:ln w="9525">
            <a:noFill/>
            <a:miter lim="800000"/>
            <a:headEnd/>
            <a:tailEnd/>
          </a:ln>
        </p:spPr>
      </p:pic>
      <p:sp>
        <p:nvSpPr>
          <p:cNvPr id="18438" name="TextBox 6"/>
          <p:cNvSpPr txBox="1">
            <a:spLocks noChangeArrowheads="1"/>
          </p:cNvSpPr>
          <p:nvPr/>
        </p:nvSpPr>
        <p:spPr bwMode="auto">
          <a:xfrm>
            <a:off x="1066800" y="5562600"/>
            <a:ext cx="7239000" cy="646331"/>
          </a:xfrm>
          <a:prstGeom prst="rect">
            <a:avLst/>
          </a:prstGeom>
          <a:noFill/>
          <a:ln w="9525">
            <a:noFill/>
            <a:miter lim="800000"/>
            <a:headEnd/>
            <a:tailEnd/>
          </a:ln>
        </p:spPr>
        <p:txBody>
          <a:bodyPr>
            <a:spAutoFit/>
          </a:bodyPr>
          <a:lstStyle/>
          <a:p>
            <a:pPr algn="ctr"/>
            <a:r>
              <a:rPr lang="en-US" sz="3600" b="1" dirty="0">
                <a:solidFill>
                  <a:srgbClr val="00B0F0"/>
                </a:solidFill>
                <a:effectLst>
                  <a:outerShdw blurRad="38100" dist="38100" dir="2700000" algn="tl">
                    <a:srgbClr val="000000">
                      <a:alpha val="43137"/>
                    </a:srgbClr>
                  </a:outerShdw>
                </a:effectLst>
                <a:latin typeface="Corbel" pitchFamily="34" charset="0"/>
              </a:rPr>
              <a:t>Grain Bin Unloading Auger </a:t>
            </a:r>
          </a:p>
        </p:txBody>
      </p:sp>
      <p:sp>
        <p:nvSpPr>
          <p:cNvPr id="2" name="Slide Number Placeholder 1"/>
          <p:cNvSpPr>
            <a:spLocks noGrp="1"/>
          </p:cNvSpPr>
          <p:nvPr>
            <p:ph type="sldNum" sz="quarter" idx="12"/>
          </p:nvPr>
        </p:nvSpPr>
        <p:spPr/>
        <p:txBody>
          <a:bodyPr/>
          <a:lstStyle/>
          <a:p>
            <a:pPr>
              <a:defRPr/>
            </a:pPr>
            <a:fld id="{F9E739DD-D271-40B0-89EC-E5363F639062}" type="slidenum">
              <a:rPr lang="en-US"/>
              <a:pPr>
                <a:defRPr/>
              </a:pPr>
              <a:t>18</a:t>
            </a:fld>
            <a:endParaRPr lang="en-US" dirty="0"/>
          </a:p>
        </p:txBody>
      </p:sp>
    </p:spTree>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circulator_jr.jpg"/>
          <p:cNvPicPr>
            <a:picLocks noChangeAspect="1"/>
          </p:cNvPicPr>
          <p:nvPr/>
        </p:nvPicPr>
        <p:blipFill>
          <a:blip r:embed="rId2" cstate="print"/>
          <a:srcRect/>
          <a:stretch>
            <a:fillRect/>
          </a:stretch>
        </p:blipFill>
        <p:spPr bwMode="auto">
          <a:xfrm>
            <a:off x="990600" y="762000"/>
            <a:ext cx="7162800" cy="4800600"/>
          </a:xfrm>
          <a:prstGeom prst="rect">
            <a:avLst/>
          </a:prstGeom>
          <a:noFill/>
          <a:ln w="9525">
            <a:noFill/>
            <a:miter lim="800000"/>
            <a:headEnd/>
            <a:tailEnd/>
          </a:ln>
        </p:spPr>
      </p:pic>
      <p:sp>
        <p:nvSpPr>
          <p:cNvPr id="19459" name="TextBox 2"/>
          <p:cNvSpPr txBox="1">
            <a:spLocks noChangeArrowheads="1"/>
          </p:cNvSpPr>
          <p:nvPr/>
        </p:nvSpPr>
        <p:spPr bwMode="auto">
          <a:xfrm>
            <a:off x="1828800" y="5867400"/>
            <a:ext cx="5410200" cy="646331"/>
          </a:xfrm>
          <a:prstGeom prst="rect">
            <a:avLst/>
          </a:prstGeom>
          <a:noFill/>
          <a:ln w="9525">
            <a:noFill/>
            <a:miter lim="800000"/>
            <a:headEnd/>
            <a:tailEnd/>
          </a:ln>
        </p:spPr>
        <p:txBody>
          <a:bodyPr>
            <a:spAutoFit/>
          </a:bodyPr>
          <a:lstStyle/>
          <a:p>
            <a:pPr algn="ctr"/>
            <a:r>
              <a:rPr lang="en-US" sz="3600" b="1" dirty="0">
                <a:solidFill>
                  <a:srgbClr val="00B0F0"/>
                </a:solidFill>
                <a:effectLst>
                  <a:outerShdw blurRad="38100" dist="38100" dir="2700000" algn="tl">
                    <a:srgbClr val="000000">
                      <a:alpha val="43137"/>
                    </a:srgbClr>
                  </a:outerShdw>
                </a:effectLst>
                <a:latin typeface="Corbel" pitchFamily="34" charset="0"/>
              </a:rPr>
              <a:t>Grain Bin Transfer Auger </a:t>
            </a:r>
          </a:p>
        </p:txBody>
      </p:sp>
      <p:sp>
        <p:nvSpPr>
          <p:cNvPr id="2" name="Slide Number Placeholder 1"/>
          <p:cNvSpPr>
            <a:spLocks noGrp="1"/>
          </p:cNvSpPr>
          <p:nvPr>
            <p:ph type="sldNum" sz="quarter" idx="12"/>
          </p:nvPr>
        </p:nvSpPr>
        <p:spPr/>
        <p:txBody>
          <a:bodyPr/>
          <a:lstStyle/>
          <a:p>
            <a:pPr>
              <a:defRPr/>
            </a:pPr>
            <a:fld id="{E795BCDD-CAB2-443C-ABF2-D3C9EB4EED48}" type="slidenum">
              <a:rPr lang="en-US"/>
              <a:pPr>
                <a:defRPr/>
              </a:pPr>
              <a:t>19</a:t>
            </a:fld>
            <a:endParaRPr lang="en-US" dirty="0"/>
          </a:p>
        </p:txBody>
      </p:sp>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57200" y="228600"/>
            <a:ext cx="8305800" cy="914400"/>
          </a:xfrm>
        </p:spPr>
        <p:txBody>
          <a:bodyPr>
            <a:normAutofit/>
          </a:bodyPr>
          <a:lstStyle/>
          <a:p>
            <a:pPr algn="ctr" eaLnBrk="1" hangingPunct="1"/>
            <a:r>
              <a:rPr lang="en-US" sz="3600" b="1" dirty="0" smtClean="0">
                <a:solidFill>
                  <a:srgbClr val="00B0F0"/>
                </a:solidFill>
                <a:effectLst>
                  <a:outerShdw blurRad="38100" dist="38100" dir="2700000" algn="tl">
                    <a:srgbClr val="000000">
                      <a:alpha val="43137"/>
                    </a:srgbClr>
                  </a:outerShdw>
                </a:effectLst>
                <a:latin typeface="Corbel" pitchFamily="34" charset="0"/>
              </a:rPr>
              <a:t>Purpose</a:t>
            </a:r>
          </a:p>
        </p:txBody>
      </p:sp>
      <p:sp>
        <p:nvSpPr>
          <p:cNvPr id="3074" name="Content Placeholder 1"/>
          <p:cNvSpPr>
            <a:spLocks noGrp="1"/>
          </p:cNvSpPr>
          <p:nvPr>
            <p:ph idx="1"/>
          </p:nvPr>
        </p:nvSpPr>
        <p:spPr>
          <a:xfrm>
            <a:off x="457200" y="1219200"/>
            <a:ext cx="8229600" cy="5334000"/>
          </a:xfrm>
        </p:spPr>
        <p:txBody>
          <a:bodyPr>
            <a:noAutofit/>
          </a:bodyPr>
          <a:lstStyle/>
          <a:p>
            <a:pPr eaLnBrk="1" hangingPunct="1">
              <a:buSzPct val="95000"/>
              <a:buFont typeface="Wingdings" pitchFamily="2" charset="2"/>
              <a:buChar char="§"/>
            </a:pPr>
            <a:r>
              <a:rPr lang="en-US" sz="2800" dirty="0" smtClean="0">
                <a:latin typeface="Corbel" pitchFamily="34" charset="0"/>
                <a:cs typeface="Arial" charset="0"/>
              </a:rPr>
              <a:t>Identify the types of confined spaces found in agricultural settings</a:t>
            </a:r>
          </a:p>
          <a:p>
            <a:pPr eaLnBrk="1" hangingPunct="1">
              <a:buSzPct val="95000"/>
              <a:buNone/>
            </a:pPr>
            <a:endParaRPr lang="en-US" sz="800" dirty="0" smtClean="0">
              <a:latin typeface="Corbel" pitchFamily="34" charset="0"/>
              <a:cs typeface="Arial" charset="0"/>
            </a:endParaRPr>
          </a:p>
          <a:p>
            <a:pPr eaLnBrk="1" hangingPunct="1">
              <a:buSzPct val="95000"/>
              <a:buFont typeface="Wingdings" pitchFamily="2" charset="2"/>
              <a:buChar char="§"/>
            </a:pPr>
            <a:r>
              <a:rPr lang="en-US" sz="2800" dirty="0" smtClean="0">
                <a:latin typeface="Corbel" pitchFamily="34" charset="0"/>
                <a:cs typeface="Arial" charset="0"/>
              </a:rPr>
              <a:t>Identify the risks related to agricultural confined spaces</a:t>
            </a:r>
          </a:p>
          <a:p>
            <a:pPr eaLnBrk="1" hangingPunct="1">
              <a:buSzPct val="95000"/>
              <a:buNone/>
            </a:pPr>
            <a:endParaRPr lang="en-US" sz="800" dirty="0" smtClean="0">
              <a:latin typeface="Corbel" pitchFamily="34" charset="0"/>
              <a:cs typeface="Arial" charset="0"/>
            </a:endParaRPr>
          </a:p>
          <a:p>
            <a:pPr eaLnBrk="1" hangingPunct="1">
              <a:buSzPct val="95000"/>
              <a:buFont typeface="Wingdings" pitchFamily="2" charset="2"/>
              <a:buChar char="§"/>
            </a:pPr>
            <a:r>
              <a:rPr lang="en-US" sz="2800" dirty="0" smtClean="0">
                <a:latin typeface="Corbel" pitchFamily="34" charset="0"/>
                <a:cs typeface="Arial" charset="0"/>
              </a:rPr>
              <a:t>Identify the grain handling and confined space entry standards</a:t>
            </a:r>
          </a:p>
          <a:p>
            <a:pPr eaLnBrk="1" hangingPunct="1">
              <a:buSzPct val="95000"/>
              <a:buNone/>
            </a:pPr>
            <a:endParaRPr lang="en-US" sz="800" dirty="0" smtClean="0">
              <a:latin typeface="Corbel" pitchFamily="34" charset="0"/>
              <a:cs typeface="Arial" charset="0"/>
            </a:endParaRPr>
          </a:p>
          <a:p>
            <a:pPr eaLnBrk="1" hangingPunct="1">
              <a:buSzPct val="95000"/>
              <a:buFont typeface="Wingdings" pitchFamily="2" charset="2"/>
              <a:buChar char="§"/>
            </a:pPr>
            <a:r>
              <a:rPr lang="en-US" sz="2800" dirty="0" smtClean="0">
                <a:latin typeface="Corbel" pitchFamily="34" charset="0"/>
                <a:cs typeface="Arial" charset="0"/>
              </a:rPr>
              <a:t>Explain the difference between OSHA exempt and non-exempt grain storage and handling facilities</a:t>
            </a:r>
          </a:p>
          <a:p>
            <a:pPr eaLnBrk="1" hangingPunct="1">
              <a:buSzPct val="95000"/>
              <a:buNone/>
            </a:pPr>
            <a:endParaRPr lang="en-US" sz="800" dirty="0" smtClean="0">
              <a:latin typeface="Corbel" pitchFamily="34" charset="0"/>
              <a:cs typeface="Arial" charset="0"/>
            </a:endParaRPr>
          </a:p>
          <a:p>
            <a:pPr eaLnBrk="1" hangingPunct="1">
              <a:buSzPct val="95000"/>
              <a:buFont typeface="Wingdings" pitchFamily="2" charset="2"/>
              <a:buChar char="§"/>
            </a:pPr>
            <a:r>
              <a:rPr lang="en-US" sz="2800" dirty="0" smtClean="0">
                <a:latin typeface="Corbel" pitchFamily="34" charset="0"/>
                <a:cs typeface="Arial" charset="0"/>
              </a:rPr>
              <a:t>Identify work practices that reduce the risk of grain-related injuries</a:t>
            </a: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2</a:t>
            </a:fld>
            <a:endParaRPr lang="en-US" dirty="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on-farm-bin-1.jpg"/>
          <p:cNvPicPr>
            <a:picLocks noChangeAspect="1"/>
          </p:cNvPicPr>
          <p:nvPr/>
        </p:nvPicPr>
        <p:blipFill>
          <a:blip r:embed="rId2" cstate="print"/>
          <a:srcRect/>
          <a:stretch>
            <a:fillRect/>
          </a:stretch>
        </p:blipFill>
        <p:spPr bwMode="auto">
          <a:xfrm>
            <a:off x="838200" y="381000"/>
            <a:ext cx="7537450" cy="5181600"/>
          </a:xfrm>
          <a:prstGeom prst="rect">
            <a:avLst/>
          </a:prstGeom>
          <a:noFill/>
          <a:ln w="9525">
            <a:noFill/>
            <a:miter lim="800000"/>
            <a:headEnd/>
            <a:tailEnd/>
          </a:ln>
        </p:spPr>
      </p:pic>
      <p:sp>
        <p:nvSpPr>
          <p:cNvPr id="20483" name="TextBox 2"/>
          <p:cNvSpPr txBox="1">
            <a:spLocks noChangeArrowheads="1"/>
          </p:cNvSpPr>
          <p:nvPr/>
        </p:nvSpPr>
        <p:spPr bwMode="auto">
          <a:xfrm>
            <a:off x="914400" y="5791200"/>
            <a:ext cx="7467600" cy="646331"/>
          </a:xfrm>
          <a:prstGeom prst="rect">
            <a:avLst/>
          </a:prstGeom>
          <a:noFill/>
          <a:ln w="9525">
            <a:noFill/>
            <a:miter lim="800000"/>
            <a:headEnd/>
            <a:tailEnd/>
          </a:ln>
        </p:spPr>
        <p:txBody>
          <a:bodyPr>
            <a:spAutoFit/>
          </a:bodyPr>
          <a:lstStyle/>
          <a:p>
            <a:pPr algn="ctr"/>
            <a:r>
              <a:rPr lang="en-US" sz="3600" b="1" dirty="0">
                <a:solidFill>
                  <a:srgbClr val="00B0F0"/>
                </a:solidFill>
                <a:effectLst>
                  <a:outerShdw blurRad="38100" dist="38100" dir="2700000" algn="tl">
                    <a:srgbClr val="000000">
                      <a:alpha val="43137"/>
                    </a:srgbClr>
                  </a:outerShdw>
                </a:effectLst>
                <a:latin typeface="Corbel" pitchFamily="34" charset="0"/>
              </a:rPr>
              <a:t>Grain Bin Roof Entry Door</a:t>
            </a:r>
          </a:p>
        </p:txBody>
      </p:sp>
      <p:sp>
        <p:nvSpPr>
          <p:cNvPr id="2" name="Slide Number Placeholder 1"/>
          <p:cNvSpPr>
            <a:spLocks noGrp="1"/>
          </p:cNvSpPr>
          <p:nvPr>
            <p:ph type="sldNum" sz="quarter" idx="12"/>
          </p:nvPr>
        </p:nvSpPr>
        <p:spPr/>
        <p:txBody>
          <a:bodyPr/>
          <a:lstStyle/>
          <a:p>
            <a:pPr>
              <a:defRPr/>
            </a:pPr>
            <a:fld id="{F2D83620-38D2-4175-A9EB-9DA0B151AE93}" type="slidenum">
              <a:rPr lang="en-US"/>
              <a:pPr>
                <a:defRPr/>
              </a:pPr>
              <a:t>20</a:t>
            </a:fld>
            <a:endParaRPr lang="en-US" dirty="0"/>
          </a:p>
        </p:txBody>
      </p:sp>
    </p:spTree>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on-farm-bin-6.jpg"/>
          <p:cNvPicPr>
            <a:picLocks noChangeAspect="1"/>
          </p:cNvPicPr>
          <p:nvPr/>
        </p:nvPicPr>
        <p:blipFill>
          <a:blip r:embed="rId2" cstate="print"/>
          <a:srcRect/>
          <a:stretch>
            <a:fillRect/>
          </a:stretch>
        </p:blipFill>
        <p:spPr bwMode="auto">
          <a:xfrm>
            <a:off x="762000" y="381000"/>
            <a:ext cx="7620000" cy="5410200"/>
          </a:xfrm>
          <a:prstGeom prst="rect">
            <a:avLst/>
          </a:prstGeom>
          <a:noFill/>
          <a:ln w="9525">
            <a:noFill/>
            <a:miter lim="800000"/>
            <a:headEnd/>
            <a:tailEnd/>
          </a:ln>
        </p:spPr>
      </p:pic>
      <p:sp>
        <p:nvSpPr>
          <p:cNvPr id="21507" name="TextBox 2"/>
          <p:cNvSpPr txBox="1">
            <a:spLocks noChangeArrowheads="1"/>
          </p:cNvSpPr>
          <p:nvPr/>
        </p:nvSpPr>
        <p:spPr bwMode="auto">
          <a:xfrm>
            <a:off x="914400" y="5864225"/>
            <a:ext cx="7467600" cy="646331"/>
          </a:xfrm>
          <a:prstGeom prst="rect">
            <a:avLst/>
          </a:prstGeom>
          <a:noFill/>
          <a:ln w="9525">
            <a:noFill/>
            <a:miter lim="800000"/>
            <a:headEnd/>
            <a:tailEnd/>
          </a:ln>
        </p:spPr>
        <p:txBody>
          <a:bodyPr>
            <a:spAutoFit/>
          </a:bodyPr>
          <a:lstStyle/>
          <a:p>
            <a:pPr algn="ctr"/>
            <a:r>
              <a:rPr lang="en-US" sz="3600" b="1" dirty="0">
                <a:solidFill>
                  <a:srgbClr val="00B0F0"/>
                </a:solidFill>
                <a:effectLst>
                  <a:outerShdw blurRad="38100" dist="38100" dir="2700000" algn="tl">
                    <a:srgbClr val="000000">
                      <a:alpha val="43137"/>
                    </a:srgbClr>
                  </a:outerShdw>
                </a:effectLst>
                <a:latin typeface="Corbel" pitchFamily="34" charset="0"/>
              </a:rPr>
              <a:t>Grain Bin Filling Opening – Top of Bin</a:t>
            </a:r>
          </a:p>
        </p:txBody>
      </p:sp>
      <p:sp>
        <p:nvSpPr>
          <p:cNvPr id="2" name="Slide Number Placeholder 1"/>
          <p:cNvSpPr>
            <a:spLocks noGrp="1"/>
          </p:cNvSpPr>
          <p:nvPr>
            <p:ph type="sldNum" sz="quarter" idx="12"/>
          </p:nvPr>
        </p:nvSpPr>
        <p:spPr/>
        <p:txBody>
          <a:bodyPr/>
          <a:lstStyle/>
          <a:p>
            <a:pPr>
              <a:defRPr/>
            </a:pPr>
            <a:fld id="{7B6E9A0B-8B86-430E-BECF-AAB82C1BD3FD}" type="slidenum">
              <a:rPr lang="en-US"/>
              <a:pPr>
                <a:defRPr/>
              </a:pPr>
              <a:t>21</a:t>
            </a:fld>
            <a:endParaRPr lang="en-US" dirty="0"/>
          </a:p>
        </p:txBody>
      </p:sp>
    </p:spTree>
  </p:cSld>
  <p:clrMapOvr>
    <a:masterClrMapping/>
  </p:clrMapOvr>
  <p:transition>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ctr" eaLnBrk="1" hangingPunct="1"/>
            <a:r>
              <a:rPr lang="en-US" sz="3600" b="1" dirty="0" smtClean="0">
                <a:solidFill>
                  <a:srgbClr val="00B0F0"/>
                </a:solidFill>
                <a:effectLst>
                  <a:outerShdw blurRad="38100" dist="38100" dir="2700000" algn="tl">
                    <a:srgbClr val="000000">
                      <a:alpha val="43137"/>
                    </a:srgbClr>
                  </a:outerShdw>
                </a:effectLst>
                <a:latin typeface="Corbel" pitchFamily="34" charset="0"/>
              </a:rPr>
              <a:t>Aeration Equipment</a:t>
            </a:r>
          </a:p>
        </p:txBody>
      </p:sp>
      <p:pic>
        <p:nvPicPr>
          <p:cNvPr id="22531" name="Content Placeholder 3" descr="P9050073.JPG"/>
          <p:cNvPicPr>
            <a:picLocks noGrp="1" noChangeAspect="1"/>
          </p:cNvPicPr>
          <p:nvPr>
            <p:ph idx="1"/>
          </p:nvPr>
        </p:nvPicPr>
        <p:blipFill>
          <a:blip r:embed="rId2" cstate="print">
            <a:lum bright="30000"/>
          </a:blip>
          <a:stretch>
            <a:fillRect/>
          </a:stretch>
        </p:blipFill>
        <p:spPr>
          <a:xfrm>
            <a:off x="1173691" y="1600200"/>
            <a:ext cx="6034617" cy="4525963"/>
          </a:xfrm>
        </p:spPr>
      </p:pic>
      <p:sp>
        <p:nvSpPr>
          <p:cNvPr id="22532"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0" hangingPunct="0"/>
            <a:fld id="{F3B83788-8358-43C6-94D4-7881DE24443D}" type="slidenum">
              <a:rPr lang="en-US" sz="1400" smtClean="0">
                <a:solidFill>
                  <a:schemeClr val="tx1"/>
                </a:solidFill>
                <a:latin typeface="Arial Narrow" pitchFamily="34" charset="0"/>
              </a:rPr>
              <a:pPr eaLnBrk="0" hangingPunct="0"/>
              <a:t>22</a:t>
            </a:fld>
            <a:endParaRPr lang="en-US" sz="1400" smtClean="0">
              <a:solidFill>
                <a:schemeClr val="tx1"/>
              </a:solidFill>
              <a:latin typeface="Arial Narrow" pitchFamily="34" charset="0"/>
            </a:endParaRPr>
          </a:p>
        </p:txBody>
      </p:sp>
      <p:pic>
        <p:nvPicPr>
          <p:cNvPr id="22533" name="Picture 7" descr="PA110024.JPG"/>
          <p:cNvPicPr>
            <a:picLocks noChangeAspect="1"/>
          </p:cNvPicPr>
          <p:nvPr/>
        </p:nvPicPr>
        <p:blipFill>
          <a:blip r:embed="rId3" cstate="print">
            <a:lum bright="30000"/>
          </a:blip>
          <a:srcRect/>
          <a:stretch>
            <a:fillRect/>
          </a:stretch>
        </p:blipFill>
        <p:spPr bwMode="auto">
          <a:xfrm>
            <a:off x="4876800" y="2514600"/>
            <a:ext cx="4064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latin typeface="Corbel" pitchFamily="34" charset="0"/>
              </a:rPr>
              <a:t>Agriculture Confined Spaces Are </a:t>
            </a:r>
            <a:br>
              <a:rPr lang="en-US" sz="3200" dirty="0" smtClean="0">
                <a:latin typeface="Corbel" pitchFamily="34" charset="0"/>
              </a:rPr>
            </a:br>
            <a:r>
              <a:rPr lang="en-US" sz="3200" dirty="0" smtClean="0">
                <a:latin typeface="Corbel" pitchFamily="34" charset="0"/>
              </a:rPr>
              <a:t>Generally Exempt from OSHA Compliance </a:t>
            </a:r>
            <a:endParaRPr lang="en-US" sz="3200" dirty="0">
              <a:latin typeface="Corbel" pitchFamily="34" charset="0"/>
            </a:endParaRPr>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q"/>
            </a:pPr>
            <a:r>
              <a:rPr lang="en-US" sz="2800" dirty="0" smtClean="0">
                <a:latin typeface="Corbel" pitchFamily="34" charset="0"/>
              </a:rPr>
              <a:t>OSHA 1910.146  Permit-required confined space</a:t>
            </a:r>
          </a:p>
          <a:p>
            <a:pPr>
              <a:buNone/>
            </a:pPr>
            <a:endParaRPr lang="en-US" sz="2800" dirty="0" smtClean="0">
              <a:latin typeface="Corbel" pitchFamily="34" charset="0"/>
            </a:endParaRPr>
          </a:p>
          <a:p>
            <a:pPr>
              <a:buNone/>
            </a:pPr>
            <a:r>
              <a:rPr lang="en-US" sz="2800" dirty="0" smtClean="0">
                <a:latin typeface="Corbel" pitchFamily="34" charset="0"/>
              </a:rPr>
              <a:t>       “This section does not apply to Agriculture”</a:t>
            </a:r>
          </a:p>
          <a:p>
            <a:pPr>
              <a:buNone/>
            </a:pPr>
            <a:endParaRPr lang="en-US" sz="2800" dirty="0" smtClean="0">
              <a:latin typeface="Corbel" pitchFamily="34" charset="0"/>
            </a:endParaRPr>
          </a:p>
          <a:p>
            <a:pPr>
              <a:buFont typeface="Wingdings" pitchFamily="2" charset="2"/>
              <a:buChar char="q"/>
            </a:pPr>
            <a:r>
              <a:rPr lang="en-US" sz="2800" dirty="0" smtClean="0">
                <a:latin typeface="Corbel" pitchFamily="34" charset="0"/>
              </a:rPr>
              <a:t>OSHA 1910.272  Grain Handling Facilities</a:t>
            </a:r>
          </a:p>
          <a:p>
            <a:pPr>
              <a:buNone/>
            </a:pPr>
            <a:r>
              <a:rPr lang="en-US" sz="2800" dirty="0" smtClean="0">
                <a:latin typeface="Corbel" pitchFamily="34" charset="0"/>
              </a:rPr>
              <a:t>      </a:t>
            </a:r>
          </a:p>
          <a:p>
            <a:pPr>
              <a:buNone/>
            </a:pPr>
            <a:r>
              <a:rPr lang="en-US" sz="2800" dirty="0" smtClean="0">
                <a:latin typeface="Corbel" pitchFamily="34" charset="0"/>
              </a:rPr>
              <a:t>     </a:t>
            </a:r>
            <a:r>
              <a:rPr lang="en-US" sz="2400" dirty="0" smtClean="0">
                <a:latin typeface="Corbel" pitchFamily="34" charset="0"/>
              </a:rPr>
              <a:t>The standard contains requirements for new and existing grain handling facilities. The  standard does not apply to seed plants which handle and prepare seeds for planting of future crops, nor to on-farm storage or feed lots.</a:t>
            </a:r>
          </a:p>
          <a:p>
            <a:pPr>
              <a:buNone/>
            </a:pPr>
            <a:r>
              <a:rPr lang="en-US" sz="2400" dirty="0" smtClean="0">
                <a:latin typeface="Corbel" pitchFamily="34" charset="0"/>
              </a:rPr>
              <a:t>      </a:t>
            </a:r>
          </a:p>
          <a:p>
            <a:pPr>
              <a:buNone/>
            </a:pPr>
            <a:endParaRPr lang="en-US" sz="2800" dirty="0" smtClean="0">
              <a:latin typeface="Corbel" pitchFamily="34" charset="0"/>
            </a:endParaRPr>
          </a:p>
        </p:txBody>
      </p:sp>
      <p:sp>
        <p:nvSpPr>
          <p:cNvPr id="4" name="Slide Number Placeholder 3"/>
          <p:cNvSpPr>
            <a:spLocks noGrp="1"/>
          </p:cNvSpPr>
          <p:nvPr>
            <p:ph type="sldNum" sz="quarter" idx="12"/>
          </p:nvPr>
        </p:nvSpPr>
        <p:spPr/>
        <p:txBody>
          <a:bodyPr/>
          <a:lstStyle/>
          <a:p>
            <a:pPr>
              <a:defRPr/>
            </a:pPr>
            <a:fld id="{BAF4C88F-E191-476D-A289-033F058D0F0A}"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457200" y="274638"/>
            <a:ext cx="8305800" cy="1143000"/>
          </a:xfrm>
        </p:spPr>
        <p:txBody>
          <a:bodyPr>
            <a:normAutofit/>
          </a:bodyPr>
          <a:lstStyle/>
          <a:p>
            <a:pPr algn="ctr" eaLnBrk="1" hangingPunct="1"/>
            <a:r>
              <a:rPr lang="en-US" sz="3600" b="1" dirty="0" smtClean="0">
                <a:solidFill>
                  <a:srgbClr val="00B0F0"/>
                </a:solidFill>
                <a:effectLst>
                  <a:outerShdw blurRad="38100" dist="38100" dir="2700000" algn="tl">
                    <a:srgbClr val="000000">
                      <a:alpha val="43137"/>
                    </a:srgbClr>
                  </a:outerShdw>
                </a:effectLst>
                <a:latin typeface="Corbel" pitchFamily="34" charset="0"/>
              </a:rPr>
              <a:t>Exempt vs. Non-Exempt Facilities</a:t>
            </a:r>
          </a:p>
        </p:txBody>
      </p:sp>
      <p:sp>
        <p:nvSpPr>
          <p:cNvPr id="2" name="Content Placeholder 1"/>
          <p:cNvSpPr>
            <a:spLocks noGrp="1"/>
          </p:cNvSpPr>
          <p:nvPr>
            <p:ph idx="1"/>
          </p:nvPr>
        </p:nvSpPr>
        <p:spPr/>
        <p:txBody>
          <a:bodyPr rtlCol="0">
            <a:normAutofit lnSpcReduction="10000"/>
          </a:bodyPr>
          <a:lstStyle/>
          <a:p>
            <a:pPr eaLnBrk="1" fontAlgn="auto" hangingPunct="1">
              <a:spcAft>
                <a:spcPts val="0"/>
              </a:spcAft>
              <a:buFont typeface="Wingdings" pitchFamily="2" charset="2"/>
              <a:buChar char="§"/>
              <a:defRPr/>
            </a:pPr>
            <a:r>
              <a:rPr lang="en-US" sz="2800" dirty="0" smtClean="0">
                <a:latin typeface="Corbel" pitchFamily="34" charset="0"/>
              </a:rPr>
              <a:t>The OSHA grain handling and confined space entry standards currently exempt from compliance farms and feed lots.</a:t>
            </a:r>
          </a:p>
          <a:p>
            <a:pPr eaLnBrk="1" fontAlgn="auto" hangingPunct="1">
              <a:spcAft>
                <a:spcPts val="0"/>
              </a:spcAft>
              <a:buNone/>
              <a:defRPr/>
            </a:pPr>
            <a:endParaRPr lang="en-US" sz="1300" dirty="0" smtClean="0">
              <a:latin typeface="Corbel" pitchFamily="34" charset="0"/>
            </a:endParaRPr>
          </a:p>
          <a:p>
            <a:pPr eaLnBrk="1" fontAlgn="auto" hangingPunct="1">
              <a:spcAft>
                <a:spcPts val="0"/>
              </a:spcAft>
              <a:buFont typeface="Wingdings" pitchFamily="2" charset="2"/>
              <a:buChar char="§"/>
              <a:defRPr/>
            </a:pPr>
            <a:r>
              <a:rPr lang="en-US" sz="2800" dirty="0" smtClean="0">
                <a:latin typeface="Corbel" pitchFamily="34" charset="0"/>
              </a:rPr>
              <a:t>Consequently, over half of the grain storage capacity in the U.S. is exempt from OSHA compliance.</a:t>
            </a:r>
          </a:p>
          <a:p>
            <a:pPr eaLnBrk="1" fontAlgn="auto" hangingPunct="1">
              <a:spcAft>
                <a:spcPts val="0"/>
              </a:spcAft>
              <a:buNone/>
              <a:defRPr/>
            </a:pPr>
            <a:endParaRPr lang="en-US" sz="1200" dirty="0" smtClean="0">
              <a:latin typeface="Corbel" pitchFamily="34" charset="0"/>
            </a:endParaRPr>
          </a:p>
          <a:p>
            <a:pPr eaLnBrk="1" fontAlgn="auto" hangingPunct="1">
              <a:spcAft>
                <a:spcPts val="0"/>
              </a:spcAft>
              <a:buFont typeface="Wingdings" pitchFamily="2" charset="2"/>
              <a:buChar char="§"/>
              <a:defRPr/>
            </a:pPr>
            <a:r>
              <a:rPr lang="en-US" sz="2800" dirty="0" smtClean="0">
                <a:latin typeface="Corbel" pitchFamily="34" charset="0"/>
              </a:rPr>
              <a:t>Historically about 70% of all documented grain-related entrapments have occurred in exempt facilities.</a:t>
            </a:r>
          </a:p>
        </p:txBody>
      </p:sp>
      <p:sp>
        <p:nvSpPr>
          <p:cNvPr id="4" name="Slide Number Placeholder 3"/>
          <p:cNvSpPr>
            <a:spLocks noGrp="1"/>
          </p:cNvSpPr>
          <p:nvPr>
            <p:ph type="sldNum" sz="quarter" idx="12"/>
          </p:nvPr>
        </p:nvSpPr>
        <p:spPr/>
        <p:txBody>
          <a:bodyPr/>
          <a:lstStyle/>
          <a:p>
            <a:pPr>
              <a:defRPr/>
            </a:pPr>
            <a:fld id="{94A9A0AB-ABEF-4CF1-9E59-D47D9A466B11}" type="slidenum">
              <a:rPr lang="en-US"/>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74638"/>
            <a:ext cx="8382000" cy="1143000"/>
          </a:xfrm>
        </p:spPr>
        <p:txBody>
          <a:bodyPr>
            <a:normAutofit/>
          </a:bodyPr>
          <a:lstStyle/>
          <a:p>
            <a:pPr algn="ctr" eaLnBrk="1" hangingPunct="1"/>
            <a:r>
              <a:rPr lang="en-US" sz="3600" b="1" dirty="0" smtClean="0">
                <a:solidFill>
                  <a:srgbClr val="00B0F0"/>
                </a:solidFill>
                <a:effectLst>
                  <a:outerShdw blurRad="38100" dist="38100" dir="2700000" algn="tl">
                    <a:srgbClr val="000000">
                      <a:alpha val="43137"/>
                    </a:srgbClr>
                  </a:outerShdw>
                </a:effectLst>
                <a:latin typeface="Corbel" pitchFamily="34" charset="0"/>
              </a:rPr>
              <a:t>Non-Exempt Facilities Must Have</a:t>
            </a:r>
          </a:p>
        </p:txBody>
      </p:sp>
      <p:sp>
        <p:nvSpPr>
          <p:cNvPr id="24579" name="Content Placeholder 2"/>
          <p:cNvSpPr>
            <a:spLocks noGrp="1"/>
          </p:cNvSpPr>
          <p:nvPr>
            <p:ph idx="1"/>
          </p:nvPr>
        </p:nvSpPr>
        <p:spPr>
          <a:xfrm>
            <a:off x="457200" y="1371600"/>
            <a:ext cx="8153400" cy="4754563"/>
          </a:xfrm>
        </p:spPr>
        <p:txBody>
          <a:bodyPr>
            <a:normAutofit/>
          </a:bodyPr>
          <a:lstStyle/>
          <a:p>
            <a:pPr eaLnBrk="1" hangingPunct="1">
              <a:buFont typeface="Wingdings" pitchFamily="2" charset="2"/>
              <a:buChar char="§"/>
            </a:pPr>
            <a:r>
              <a:rPr lang="en-US" sz="2800" dirty="0" smtClean="0">
                <a:latin typeface="Corbel" pitchFamily="34" charset="0"/>
              </a:rPr>
              <a:t>Confined space entry permit system</a:t>
            </a:r>
          </a:p>
          <a:p>
            <a:pPr eaLnBrk="1" hangingPunct="1">
              <a:buNone/>
            </a:pPr>
            <a:endParaRPr lang="en-US" sz="1200" dirty="0" smtClean="0"/>
          </a:p>
          <a:p>
            <a:pPr eaLnBrk="1" hangingPunct="1">
              <a:buFont typeface="Wingdings" pitchFamily="2" charset="2"/>
              <a:buChar char="§"/>
            </a:pPr>
            <a:r>
              <a:rPr lang="en-US" sz="2800" dirty="0" smtClean="0">
                <a:latin typeface="Corbel" pitchFamily="34" charset="0"/>
              </a:rPr>
              <a:t>Appropriate confined space entry equipment</a:t>
            </a:r>
          </a:p>
          <a:p>
            <a:pPr lvl="1" eaLnBrk="1" hangingPunct="1">
              <a:buFont typeface="Arial" charset="0"/>
              <a:buChar char="•"/>
            </a:pPr>
            <a:r>
              <a:rPr lang="en-US" sz="2800" dirty="0" smtClean="0">
                <a:latin typeface="Corbel" pitchFamily="34" charset="0"/>
              </a:rPr>
              <a:t>Lifeline and harnesses</a:t>
            </a:r>
          </a:p>
          <a:p>
            <a:pPr lvl="1" eaLnBrk="1" hangingPunct="1">
              <a:buFont typeface="Arial" charset="0"/>
              <a:buChar char="•"/>
            </a:pPr>
            <a:r>
              <a:rPr lang="en-US" sz="2800" dirty="0" smtClean="0">
                <a:latin typeface="Corbel" pitchFamily="34" charset="0"/>
              </a:rPr>
              <a:t>Air monitoring equipment</a:t>
            </a:r>
          </a:p>
          <a:p>
            <a:pPr lvl="1" eaLnBrk="1" hangingPunct="1">
              <a:buFont typeface="Arial" charset="0"/>
              <a:buChar char="•"/>
            </a:pPr>
            <a:r>
              <a:rPr lang="en-US" sz="2800" dirty="0" smtClean="0">
                <a:latin typeface="Corbel" pitchFamily="34" charset="0"/>
              </a:rPr>
              <a:t>Communication system</a:t>
            </a:r>
          </a:p>
          <a:p>
            <a:pPr eaLnBrk="1" hangingPunct="1">
              <a:buNone/>
            </a:pPr>
            <a:endParaRPr lang="en-US" sz="1200" dirty="0" smtClean="0"/>
          </a:p>
          <a:p>
            <a:pPr eaLnBrk="1" hangingPunct="1">
              <a:buFont typeface="Wingdings" pitchFamily="2" charset="2"/>
              <a:buChar char="§"/>
            </a:pPr>
            <a:r>
              <a:rPr lang="en-US" sz="2800" dirty="0" smtClean="0">
                <a:latin typeface="Corbel" pitchFamily="34" charset="0"/>
              </a:rPr>
              <a:t>Emergency action plan</a:t>
            </a:r>
          </a:p>
          <a:p>
            <a:pPr eaLnBrk="1" hangingPunct="1">
              <a:buNone/>
            </a:pPr>
            <a:endParaRPr lang="en-US" sz="1200" dirty="0" smtClean="0"/>
          </a:p>
          <a:p>
            <a:pPr eaLnBrk="1" hangingPunct="1">
              <a:buFont typeface="Wingdings" pitchFamily="2" charset="2"/>
              <a:buChar char="§"/>
            </a:pPr>
            <a:r>
              <a:rPr lang="en-US" sz="2800" dirty="0" smtClean="0">
                <a:latin typeface="Corbel" pitchFamily="34" charset="0"/>
              </a:rPr>
              <a:t>Documented training</a:t>
            </a:r>
          </a:p>
        </p:txBody>
      </p:sp>
      <p:sp>
        <p:nvSpPr>
          <p:cNvPr id="4" name="Slide Number Placeholder 3"/>
          <p:cNvSpPr>
            <a:spLocks noGrp="1"/>
          </p:cNvSpPr>
          <p:nvPr>
            <p:ph type="sldNum" sz="quarter" idx="12"/>
          </p:nvPr>
        </p:nvSpPr>
        <p:spPr/>
        <p:txBody>
          <a:bodyPr/>
          <a:lstStyle/>
          <a:p>
            <a:pPr>
              <a:defRPr/>
            </a:pPr>
            <a:fld id="{EF2B8D55-A149-4614-9ED3-26CD35ADE1A6}"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a:xfrm>
            <a:off x="457200" y="274638"/>
            <a:ext cx="8229600" cy="1143000"/>
          </a:xfrm>
        </p:spPr>
        <p:txBody>
          <a:bodyPr>
            <a:normAutofit/>
          </a:bodyPr>
          <a:lstStyle/>
          <a:p>
            <a:pPr algn="ctr" eaLnBrk="1" hangingPunct="1"/>
            <a:r>
              <a:rPr lang="en-US" sz="3600" b="1" dirty="0" smtClean="0">
                <a:solidFill>
                  <a:srgbClr val="00B0F0"/>
                </a:solidFill>
                <a:effectLst>
                  <a:outerShdw blurRad="38100" dist="38100" dir="2700000" algn="tl">
                    <a:srgbClr val="000000">
                      <a:alpha val="43137"/>
                    </a:srgbClr>
                  </a:outerShdw>
                </a:effectLst>
                <a:latin typeface="Corbel" pitchFamily="34" charset="0"/>
              </a:rPr>
              <a:t>Paid and Volunteer Response</a:t>
            </a:r>
          </a:p>
        </p:txBody>
      </p:sp>
      <p:sp>
        <p:nvSpPr>
          <p:cNvPr id="25603" name="Content Placeholder 1"/>
          <p:cNvSpPr>
            <a:spLocks noGrp="1"/>
          </p:cNvSpPr>
          <p:nvPr>
            <p:ph idx="1"/>
          </p:nvPr>
        </p:nvSpPr>
        <p:spPr>
          <a:xfrm>
            <a:off x="152400" y="1066800"/>
            <a:ext cx="8839200" cy="5562600"/>
          </a:xfrm>
        </p:spPr>
        <p:txBody>
          <a:bodyPr>
            <a:normAutofit/>
          </a:bodyPr>
          <a:lstStyle/>
          <a:p>
            <a:pPr eaLnBrk="1" hangingPunct="1">
              <a:buNone/>
            </a:pPr>
            <a:r>
              <a:rPr lang="en-US" sz="2800" dirty="0" smtClean="0"/>
              <a:t>    “</a:t>
            </a:r>
            <a:r>
              <a:rPr lang="en-US" sz="2400" dirty="0" smtClean="0">
                <a:latin typeface="Corbel" pitchFamily="34" charset="0"/>
              </a:rPr>
              <a:t>Both responding to confined spaces in agriculture is complex”</a:t>
            </a:r>
          </a:p>
          <a:p>
            <a:pPr eaLnBrk="1" hangingPunct="1">
              <a:buNone/>
            </a:pPr>
            <a:r>
              <a:rPr lang="en-US" sz="2400" dirty="0" smtClean="0"/>
              <a:t>  </a:t>
            </a:r>
          </a:p>
          <a:p>
            <a:pPr eaLnBrk="1" hangingPunct="1">
              <a:buFont typeface="Wingdings" pitchFamily="2" charset="2"/>
              <a:buChar char="§"/>
            </a:pPr>
            <a:r>
              <a:rPr lang="en-US" sz="2000" dirty="0" smtClean="0">
                <a:latin typeface="Corbel" pitchFamily="34" charset="0"/>
              </a:rPr>
              <a:t>Volunteer &amp; Paid responders, Need to comply with OSHA Standards</a:t>
            </a:r>
          </a:p>
          <a:p>
            <a:pPr eaLnBrk="1" hangingPunct="1">
              <a:buNone/>
            </a:pPr>
            <a:endParaRPr lang="en-US" sz="2000" dirty="0" smtClean="0">
              <a:latin typeface="Corbel" pitchFamily="34" charset="0"/>
            </a:endParaRPr>
          </a:p>
          <a:p>
            <a:pPr eaLnBrk="1" hangingPunct="1">
              <a:buFont typeface="Wingdings" pitchFamily="2" charset="2"/>
              <a:buChar char="§"/>
            </a:pPr>
            <a:r>
              <a:rPr lang="en-US" sz="2000" dirty="0" smtClean="0">
                <a:latin typeface="Corbel" pitchFamily="34" charset="0"/>
              </a:rPr>
              <a:t>Volunteer responders to non-exempt facilities must  still follow all OSHA Confined Space Rules</a:t>
            </a:r>
          </a:p>
          <a:p>
            <a:pPr eaLnBrk="1" hangingPunct="1">
              <a:buFont typeface="Wingdings" pitchFamily="2" charset="2"/>
              <a:buChar char="§"/>
            </a:pPr>
            <a:endParaRPr lang="en-US" sz="2000" dirty="0" smtClean="0">
              <a:latin typeface="Corbel" pitchFamily="34" charset="0"/>
            </a:endParaRPr>
          </a:p>
          <a:p>
            <a:pPr eaLnBrk="1" hangingPunct="1">
              <a:buFont typeface="Wingdings" pitchFamily="2" charset="2"/>
              <a:buChar char="§"/>
            </a:pPr>
            <a:r>
              <a:rPr lang="en-US" sz="2000" dirty="0" smtClean="0">
                <a:latin typeface="Corbel" pitchFamily="34" charset="0"/>
              </a:rPr>
              <a:t>Volunteer Fire Dept. are public sector employers In. Code “36-8-12-2”</a:t>
            </a:r>
          </a:p>
          <a:p>
            <a:pPr eaLnBrk="1" hangingPunct="1">
              <a:buNone/>
            </a:pPr>
            <a:endParaRPr lang="en-US" sz="2000" dirty="0" smtClean="0">
              <a:latin typeface="Corbel" pitchFamily="34" charset="0"/>
            </a:endParaRPr>
          </a:p>
          <a:p>
            <a:pPr eaLnBrk="1" hangingPunct="1">
              <a:buFont typeface="Wingdings" pitchFamily="2" charset="2"/>
              <a:buChar char="§"/>
            </a:pPr>
            <a:r>
              <a:rPr lang="en-US" sz="2000" dirty="0" smtClean="0">
                <a:latin typeface="Corbel" pitchFamily="34" charset="0"/>
              </a:rPr>
              <a:t>Paid responders to non-exempt facilities must follow all OSHA Confined Space Rules</a:t>
            </a:r>
          </a:p>
          <a:p>
            <a:pPr eaLnBrk="1" hangingPunct="1">
              <a:buFont typeface="Wingdings" pitchFamily="2" charset="2"/>
              <a:buChar char="§"/>
            </a:pPr>
            <a:endParaRPr lang="en-US" sz="2000" dirty="0" smtClean="0">
              <a:latin typeface="Corbel" pitchFamily="34" charset="0"/>
            </a:endParaRPr>
          </a:p>
          <a:p>
            <a:pPr eaLnBrk="1" hangingPunct="1">
              <a:buFont typeface="Wingdings" pitchFamily="2" charset="2"/>
              <a:buChar char="§"/>
            </a:pPr>
            <a:r>
              <a:rPr lang="en-US" sz="2000" dirty="0" smtClean="0">
                <a:latin typeface="Corbel" pitchFamily="34" charset="0"/>
              </a:rPr>
              <a:t>Preplanning among response agency’s are essential for complex incidents</a:t>
            </a:r>
          </a:p>
        </p:txBody>
      </p:sp>
      <p:sp>
        <p:nvSpPr>
          <p:cNvPr id="2" name="Slide Number Placeholder 1"/>
          <p:cNvSpPr>
            <a:spLocks noGrp="1"/>
          </p:cNvSpPr>
          <p:nvPr>
            <p:ph type="sldNum" sz="quarter" idx="12"/>
          </p:nvPr>
        </p:nvSpPr>
        <p:spPr/>
        <p:txBody>
          <a:bodyPr/>
          <a:lstStyle/>
          <a:p>
            <a:pPr>
              <a:defRPr/>
            </a:pPr>
            <a:fld id="{35727ABB-100A-4D03-890A-129799BD90DA}" type="slidenum">
              <a:rPr lang="en-US"/>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a:xfrm>
            <a:off x="457200" y="152400"/>
            <a:ext cx="8382000" cy="1143000"/>
          </a:xfrm>
        </p:spPr>
        <p:txBody>
          <a:bodyPr>
            <a:noAutofit/>
          </a:bodyPr>
          <a:lstStyle/>
          <a:p>
            <a:pPr algn="ctr" eaLnBrk="1" hangingPunct="1"/>
            <a:r>
              <a:rPr lang="en-US" sz="3600" b="1" dirty="0" smtClean="0">
                <a:solidFill>
                  <a:srgbClr val="00B0F0"/>
                </a:solidFill>
                <a:effectLst>
                  <a:outerShdw blurRad="38100" dist="38100" dir="2700000" algn="tl">
                    <a:srgbClr val="000000">
                      <a:alpha val="43137"/>
                    </a:srgbClr>
                  </a:outerShdw>
                </a:effectLst>
                <a:latin typeface="Corbel" pitchFamily="34" charset="0"/>
              </a:rPr>
              <a:t>Preventing Emergencies in Confined Spaces in Agriculture</a:t>
            </a:r>
          </a:p>
        </p:txBody>
      </p:sp>
      <p:sp>
        <p:nvSpPr>
          <p:cNvPr id="37890" name="Rectangle 3"/>
          <p:cNvSpPr>
            <a:spLocks noGrp="1" noChangeArrowheads="1"/>
          </p:cNvSpPr>
          <p:nvPr>
            <p:ph idx="1"/>
          </p:nvPr>
        </p:nvSpPr>
        <p:spPr>
          <a:xfrm>
            <a:off x="457200" y="1676400"/>
            <a:ext cx="8534400" cy="4953000"/>
          </a:xfrm>
        </p:spPr>
        <p:txBody>
          <a:bodyPr rtlCol="0">
            <a:normAutofit fontScale="85000" lnSpcReduction="20000"/>
          </a:bodyPr>
          <a:lstStyle/>
          <a:p>
            <a:pPr eaLnBrk="1" fontAlgn="auto" hangingPunct="1">
              <a:spcAft>
                <a:spcPts val="0"/>
              </a:spcAft>
              <a:buSzPct val="95000"/>
              <a:buFont typeface="Wingdings" pitchFamily="2" charset="2"/>
              <a:buChar char="§"/>
              <a:defRPr/>
            </a:pPr>
            <a:r>
              <a:rPr lang="en-US" dirty="0" smtClean="0">
                <a:latin typeface="Corbel" pitchFamily="34" charset="0"/>
                <a:cs typeface="Arial" charset="0"/>
              </a:rPr>
              <a:t>Grain Handling Safety Precautions</a:t>
            </a:r>
          </a:p>
          <a:p>
            <a:pPr eaLnBrk="1" fontAlgn="auto" hangingPunct="1">
              <a:spcAft>
                <a:spcPts val="0"/>
              </a:spcAft>
              <a:buSzPct val="95000"/>
              <a:buFont typeface="Wingdings 3" pitchFamily="18" charset="2"/>
              <a:buNone/>
              <a:defRPr/>
            </a:pPr>
            <a:endParaRPr lang="en-US" sz="1600" dirty="0" smtClean="0">
              <a:latin typeface="Corbel" pitchFamily="34" charset="0"/>
              <a:cs typeface="Arial" charset="0"/>
            </a:endParaRPr>
          </a:p>
          <a:p>
            <a:pPr marL="804863" lvl="2" indent="-231775" eaLnBrk="1" fontAlgn="auto" hangingPunct="1">
              <a:spcAft>
                <a:spcPts val="0"/>
              </a:spcAft>
              <a:buSzPct val="95000"/>
              <a:buFont typeface="Arial" pitchFamily="34" charset="0"/>
              <a:buChar char="•"/>
              <a:defRPr/>
            </a:pPr>
            <a:r>
              <a:rPr lang="en-US" sz="3000" dirty="0" smtClean="0">
                <a:latin typeface="Corbel" pitchFamily="34" charset="0"/>
                <a:cs typeface="Arial" charset="0"/>
              </a:rPr>
              <a:t>Stay out of grain bins, wagons, and grain trucks when unloading equipment is running</a:t>
            </a:r>
          </a:p>
          <a:p>
            <a:pPr marL="804863" lvl="2" indent="-231775" eaLnBrk="1" fontAlgn="auto" hangingPunct="1">
              <a:spcAft>
                <a:spcPts val="0"/>
              </a:spcAft>
              <a:buSzPct val="95000"/>
              <a:buNone/>
              <a:defRPr/>
            </a:pPr>
            <a:endParaRPr lang="en-US" sz="1400" dirty="0" smtClean="0">
              <a:latin typeface="Corbel" pitchFamily="34" charset="0"/>
              <a:cs typeface="Arial" charset="0"/>
            </a:endParaRPr>
          </a:p>
          <a:p>
            <a:pPr marL="804863" lvl="2" indent="-231775" eaLnBrk="1" fontAlgn="auto" hangingPunct="1">
              <a:spcAft>
                <a:spcPts val="0"/>
              </a:spcAft>
              <a:buSzPct val="95000"/>
              <a:buFont typeface="Arial" pitchFamily="34" charset="0"/>
              <a:buChar char="•"/>
              <a:defRPr/>
            </a:pPr>
            <a:r>
              <a:rPr lang="en-US" sz="3000" dirty="0" smtClean="0">
                <a:latin typeface="Corbel" pitchFamily="34" charset="0"/>
                <a:cs typeface="Arial" charset="0"/>
              </a:rPr>
              <a:t>If you have to enter the bin, remember to lock out and tag out unloading auger</a:t>
            </a:r>
          </a:p>
          <a:p>
            <a:pPr marL="804863" lvl="2" indent="-231775" eaLnBrk="1" fontAlgn="auto" hangingPunct="1">
              <a:spcAft>
                <a:spcPts val="0"/>
              </a:spcAft>
              <a:buSzPct val="95000"/>
              <a:buNone/>
              <a:defRPr/>
            </a:pPr>
            <a:endParaRPr lang="en-US" sz="1400" dirty="0" smtClean="0">
              <a:latin typeface="Corbel" pitchFamily="34" charset="0"/>
              <a:cs typeface="Arial" charset="0"/>
            </a:endParaRPr>
          </a:p>
          <a:p>
            <a:pPr marL="804863" lvl="2" indent="-231775" eaLnBrk="1" fontAlgn="auto" hangingPunct="1">
              <a:spcAft>
                <a:spcPts val="0"/>
              </a:spcAft>
              <a:buSzPct val="95000"/>
              <a:buFont typeface="Arial" pitchFamily="34" charset="0"/>
              <a:buChar char="•"/>
              <a:defRPr/>
            </a:pPr>
            <a:r>
              <a:rPr lang="en-US" sz="3000" dirty="0" smtClean="0">
                <a:latin typeface="Corbel" pitchFamily="34" charset="0"/>
                <a:cs typeface="Arial" charset="0"/>
              </a:rPr>
              <a:t>Children should not be allowed to play in or around grain bins, wagons, or truck beds</a:t>
            </a:r>
          </a:p>
          <a:p>
            <a:pPr marL="804863" lvl="2" indent="-231775" eaLnBrk="1" fontAlgn="auto" hangingPunct="1">
              <a:spcAft>
                <a:spcPts val="0"/>
              </a:spcAft>
              <a:buSzPct val="95000"/>
              <a:buNone/>
              <a:defRPr/>
            </a:pPr>
            <a:endParaRPr lang="en-US" sz="1400" dirty="0" smtClean="0">
              <a:latin typeface="Corbel" pitchFamily="34" charset="0"/>
              <a:cs typeface="Arial" charset="0"/>
            </a:endParaRPr>
          </a:p>
          <a:p>
            <a:pPr marL="804863" lvl="2" indent="-231775" eaLnBrk="1" fontAlgn="auto" hangingPunct="1">
              <a:spcAft>
                <a:spcPts val="0"/>
              </a:spcAft>
              <a:buSzPct val="95000"/>
              <a:buFont typeface="Arial" pitchFamily="34" charset="0"/>
              <a:buChar char="•"/>
              <a:defRPr/>
            </a:pPr>
            <a:r>
              <a:rPr lang="en-US" sz="3000" dirty="0" smtClean="0">
                <a:latin typeface="Corbel" pitchFamily="34" charset="0"/>
                <a:cs typeface="Arial" charset="0"/>
              </a:rPr>
              <a:t>Ladders should be installed inside grain bins to provide an emergency exit.  </a:t>
            </a:r>
          </a:p>
          <a:p>
            <a:pPr marL="804863" lvl="2" indent="-231775" eaLnBrk="1" fontAlgn="auto" hangingPunct="1">
              <a:spcAft>
                <a:spcPts val="0"/>
              </a:spcAft>
              <a:buSzPct val="95000"/>
              <a:buNone/>
              <a:defRPr/>
            </a:pPr>
            <a:endParaRPr lang="en-US" sz="1300" dirty="0" smtClean="0">
              <a:latin typeface="Corbel" pitchFamily="34" charset="0"/>
              <a:cs typeface="Arial" charset="0"/>
            </a:endParaRPr>
          </a:p>
          <a:p>
            <a:pPr marL="804863" lvl="2" indent="-231775" eaLnBrk="1" fontAlgn="auto" hangingPunct="1">
              <a:spcAft>
                <a:spcPts val="0"/>
              </a:spcAft>
              <a:buSzPct val="95000"/>
              <a:buFont typeface="Arial" pitchFamily="34" charset="0"/>
              <a:buChar char="•"/>
              <a:defRPr/>
            </a:pPr>
            <a:r>
              <a:rPr lang="en-US" sz="3000" dirty="0" smtClean="0">
                <a:latin typeface="Corbel" pitchFamily="34" charset="0"/>
                <a:cs typeface="Arial" charset="0"/>
              </a:rPr>
              <a:t>Paint brightly colored stripes just above ladders to make them easier to find in a dusty bin</a:t>
            </a:r>
          </a:p>
          <a:p>
            <a:pPr eaLnBrk="1" fontAlgn="auto" hangingPunct="1">
              <a:spcAft>
                <a:spcPts val="0"/>
              </a:spcAft>
              <a:buSzPct val="95000"/>
              <a:buFont typeface="Arial" pitchFamily="34" charset="0"/>
              <a:buChar char="•"/>
              <a:defRPr/>
            </a:pPr>
            <a:endParaRPr lang="en-US" sz="2400" dirty="0" smtClean="0">
              <a:latin typeface="Arial" charset="0"/>
              <a:cs typeface="Arial" charset="0"/>
            </a:endParaRPr>
          </a:p>
          <a:p>
            <a:pPr lvl="2" eaLnBrk="1" fontAlgn="auto" hangingPunct="1">
              <a:spcAft>
                <a:spcPts val="0"/>
              </a:spcAft>
              <a:buSzPct val="95000"/>
              <a:buFont typeface="Wingdings 2" pitchFamily="18" charset="2"/>
              <a:buNone/>
              <a:defRPr/>
            </a:pPr>
            <a:endParaRPr lang="en-US" sz="1800" dirty="0" smtClean="0">
              <a:latin typeface="Arial" charset="0"/>
              <a:cs typeface="Arial" charset="0"/>
            </a:endParaRPr>
          </a:p>
          <a:p>
            <a:pPr lvl="1" eaLnBrk="1" fontAlgn="auto" hangingPunct="1">
              <a:spcAft>
                <a:spcPts val="0"/>
              </a:spcAft>
              <a:buSzPct val="95000"/>
              <a:buFont typeface="Arial" pitchFamily="34" charset="0"/>
              <a:buChar char="–"/>
              <a:defRPr/>
            </a:pPr>
            <a:endParaRPr lang="en-US" sz="2000" dirty="0" smtClean="0">
              <a:latin typeface="Arial" charset="0"/>
              <a:cs typeface="Arial" charset="0"/>
            </a:endParaRPr>
          </a:p>
          <a:p>
            <a:pPr lvl="1" eaLnBrk="1" fontAlgn="auto" hangingPunct="1">
              <a:spcAft>
                <a:spcPts val="0"/>
              </a:spcAft>
              <a:buSzPct val="95000"/>
              <a:buFont typeface="Verdana" pitchFamily="34" charset="0"/>
              <a:buNone/>
              <a:defRPr/>
            </a:pPr>
            <a:endParaRPr lang="en-US" sz="2000" dirty="0" smtClean="0">
              <a:latin typeface="Arial" charset="0"/>
              <a:cs typeface="Arial" charset="0"/>
            </a:endParaRPr>
          </a:p>
          <a:p>
            <a:pPr eaLnBrk="1" fontAlgn="auto" hangingPunct="1">
              <a:spcAft>
                <a:spcPts val="0"/>
              </a:spcAft>
              <a:buSzPct val="95000"/>
              <a:buFont typeface="Wingdings 3" pitchFamily="18" charset="2"/>
              <a:buNone/>
              <a:defRPr/>
            </a:pPr>
            <a:endParaRPr lang="en-US" sz="1200" dirty="0" smtClean="0">
              <a:latin typeface="Arial" charset="0"/>
              <a:cs typeface="Arial" charset="0"/>
            </a:endParaRPr>
          </a:p>
          <a:p>
            <a:pPr lvl="3" eaLnBrk="1" fontAlgn="auto" hangingPunct="1">
              <a:spcAft>
                <a:spcPts val="0"/>
              </a:spcAft>
              <a:buSzPct val="95000"/>
              <a:buFont typeface="Wingdings 2" pitchFamily="18" charset="2"/>
              <a:buNone/>
              <a:defRPr/>
            </a:pPr>
            <a:endParaRPr lang="en-US" sz="1200" dirty="0" smtClean="0">
              <a:latin typeface="Arial" charset="0"/>
              <a:cs typeface="Arial" charset="0"/>
            </a:endParaRPr>
          </a:p>
          <a:p>
            <a:pPr lvl="4" eaLnBrk="1" fontAlgn="auto" hangingPunct="1">
              <a:spcAft>
                <a:spcPts val="0"/>
              </a:spcAft>
              <a:buSzPct val="95000"/>
              <a:buFont typeface="Wingdings 2" pitchFamily="18" charset="2"/>
              <a:buNone/>
              <a:defRPr/>
            </a:pPr>
            <a:endParaRPr lang="en-US" sz="2300" dirty="0" smtClean="0">
              <a:latin typeface="Arial" charset="0"/>
              <a:cs typeface="Arial" charset="0"/>
            </a:endParaRPr>
          </a:p>
        </p:txBody>
      </p:sp>
      <p:sp>
        <p:nvSpPr>
          <p:cNvPr id="3" name="Slide Number Placeholder 2"/>
          <p:cNvSpPr>
            <a:spLocks noGrp="1"/>
          </p:cNvSpPr>
          <p:nvPr>
            <p:ph type="sldNum" sz="quarter" idx="12"/>
          </p:nvPr>
        </p:nvSpPr>
        <p:spPr/>
        <p:txBody>
          <a:bodyPr/>
          <a:lstStyle/>
          <a:p>
            <a:pPr>
              <a:defRPr/>
            </a:pPr>
            <a:fld id="{A71E0AAB-BA26-4C33-BCFD-107CEA39BEDC}" type="slidenum">
              <a:rPr lang="en-US"/>
              <a:pPr>
                <a:defRPr/>
              </a:pPr>
              <a:t>27</a:t>
            </a:fld>
            <a:endParaRPr lang="en-US" dirty="0"/>
          </a:p>
        </p:txBody>
      </p:sp>
    </p:spTree>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57200" y="685800"/>
            <a:ext cx="8229600" cy="5440363"/>
          </a:xfrm>
        </p:spPr>
        <p:txBody>
          <a:bodyPr>
            <a:normAutofit/>
          </a:bodyPr>
          <a:lstStyle/>
          <a:p>
            <a:pPr eaLnBrk="1" hangingPunct="1">
              <a:buFont typeface="Wingdings" pitchFamily="2" charset="2"/>
              <a:buChar char="§"/>
            </a:pPr>
            <a:r>
              <a:rPr lang="en-US" sz="2800" dirty="0" smtClean="0">
                <a:latin typeface="Corbel" pitchFamily="34" charset="0"/>
              </a:rPr>
              <a:t>Stay near the outer wall of the bin and keep walking slow and stop if the grain should start to flow.</a:t>
            </a:r>
          </a:p>
          <a:p>
            <a:pPr eaLnBrk="1" hangingPunct="1">
              <a:buNone/>
            </a:pPr>
            <a:endParaRPr lang="en-US" sz="1200" dirty="0" smtClean="0">
              <a:latin typeface="Corbel" pitchFamily="34" charset="0"/>
            </a:endParaRPr>
          </a:p>
          <a:p>
            <a:pPr eaLnBrk="1" hangingPunct="1">
              <a:buFont typeface="Wingdings" pitchFamily="2" charset="2"/>
              <a:buChar char="§"/>
            </a:pPr>
            <a:r>
              <a:rPr lang="en-US" sz="2800" dirty="0" smtClean="0">
                <a:latin typeface="Corbel" pitchFamily="34" charset="0"/>
              </a:rPr>
              <a:t>Have another person, preferably two people, outside the bin who can help if you become entrapped. These people should be trained in rescue procedures.</a:t>
            </a:r>
          </a:p>
          <a:p>
            <a:pPr eaLnBrk="1" hangingPunct="1">
              <a:buNone/>
            </a:pPr>
            <a:endParaRPr lang="en-US" sz="1200" dirty="0" smtClean="0">
              <a:latin typeface="Corbel" pitchFamily="34" charset="0"/>
            </a:endParaRPr>
          </a:p>
          <a:p>
            <a:pPr eaLnBrk="1" hangingPunct="1">
              <a:buFont typeface="Wingdings" pitchFamily="2" charset="2"/>
              <a:buChar char="§"/>
            </a:pPr>
            <a:r>
              <a:rPr lang="en-US" sz="2800" dirty="0" smtClean="0">
                <a:latin typeface="Corbel" pitchFamily="34" charset="0"/>
              </a:rPr>
              <a:t>Grain fines and dust may cause difficulty in breathing. Anyone working in a grain bin, especially for the purpose of cleaning the bin, should wear an appropriate dust filter or filter respirator.</a:t>
            </a:r>
          </a:p>
        </p:txBody>
      </p:sp>
      <p:sp>
        <p:nvSpPr>
          <p:cNvPr id="4" name="Slide Number Placeholder 3"/>
          <p:cNvSpPr>
            <a:spLocks noGrp="1"/>
          </p:cNvSpPr>
          <p:nvPr>
            <p:ph type="sldNum" sz="quarter" idx="12"/>
          </p:nvPr>
        </p:nvSpPr>
        <p:spPr/>
        <p:txBody>
          <a:bodyPr/>
          <a:lstStyle/>
          <a:p>
            <a:pPr>
              <a:defRPr/>
            </a:pPr>
            <a:fld id="{D2773735-559C-445E-8B09-FACA8C1F9780}"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457200" y="685800"/>
            <a:ext cx="8229600" cy="5410200"/>
          </a:xfrm>
        </p:spPr>
        <p:txBody>
          <a:bodyPr>
            <a:normAutofit/>
          </a:bodyPr>
          <a:lstStyle/>
          <a:p>
            <a:pPr marL="682625" lvl="2" indent="-219075" eaLnBrk="1" hangingPunct="1">
              <a:buSzPct val="95000"/>
              <a:buFont typeface="Wingdings" pitchFamily="2" charset="2"/>
              <a:buChar char="§"/>
            </a:pPr>
            <a:r>
              <a:rPr lang="en-US" sz="2800" dirty="0" smtClean="0">
                <a:latin typeface="Corbel" pitchFamily="34" charset="0"/>
                <a:cs typeface="Arial" charset="0"/>
              </a:rPr>
              <a:t>Don’t enter a bin with auto unloading equipment without locking out the control circuit</a:t>
            </a:r>
          </a:p>
          <a:p>
            <a:pPr marL="682625" lvl="2" indent="-219075" eaLnBrk="1" hangingPunct="1">
              <a:buSzPct val="95000"/>
              <a:buNone/>
            </a:pPr>
            <a:endParaRPr lang="en-US" sz="1200" dirty="0" smtClean="0">
              <a:latin typeface="Corbel" pitchFamily="34" charset="0"/>
              <a:cs typeface="Arial" charset="0"/>
            </a:endParaRPr>
          </a:p>
          <a:p>
            <a:pPr marL="682625" lvl="2" indent="-219075" eaLnBrk="1" hangingPunct="1">
              <a:buSzPct val="95000"/>
              <a:buFont typeface="Wingdings" pitchFamily="2" charset="2"/>
              <a:buChar char="§"/>
            </a:pPr>
            <a:r>
              <a:rPr lang="en-US" sz="2800" dirty="0" smtClean="0">
                <a:latin typeface="Corbel" pitchFamily="34" charset="0"/>
                <a:cs typeface="Arial" charset="0"/>
              </a:rPr>
              <a:t>Be cautious working with grain that is “out-of-condition”</a:t>
            </a:r>
          </a:p>
          <a:p>
            <a:pPr marL="682625" lvl="2" indent="-219075" eaLnBrk="1" hangingPunct="1">
              <a:buSzPct val="95000"/>
              <a:buNone/>
            </a:pPr>
            <a:endParaRPr lang="en-US" sz="1200" dirty="0" smtClean="0">
              <a:latin typeface="Corbel" pitchFamily="34" charset="0"/>
              <a:cs typeface="Arial" charset="0"/>
            </a:endParaRPr>
          </a:p>
          <a:p>
            <a:pPr marL="682625" lvl="2" indent="-219075" eaLnBrk="1" hangingPunct="1">
              <a:buSzPct val="95000"/>
              <a:buFont typeface="Wingdings" pitchFamily="2" charset="2"/>
              <a:buChar char="§"/>
            </a:pPr>
            <a:r>
              <a:rPr lang="en-US" sz="2800" dirty="0" smtClean="0">
                <a:latin typeface="Corbel" pitchFamily="34" charset="0"/>
                <a:cs typeface="Arial" charset="0"/>
              </a:rPr>
              <a:t>Dangers are mold, blocked flow, cavities, crusting, and grain avalanches</a:t>
            </a:r>
          </a:p>
          <a:p>
            <a:pPr marL="682625" lvl="2" indent="-219075" eaLnBrk="1" hangingPunct="1">
              <a:buSzPct val="95000"/>
              <a:buNone/>
            </a:pPr>
            <a:endParaRPr lang="en-US" sz="1200" dirty="0" smtClean="0">
              <a:latin typeface="Corbel" pitchFamily="34" charset="0"/>
              <a:cs typeface="Arial" charset="0"/>
            </a:endParaRPr>
          </a:p>
          <a:p>
            <a:pPr marL="682625" lvl="2" indent="-219075" eaLnBrk="1" hangingPunct="1">
              <a:buSzPct val="95000"/>
              <a:buFont typeface="Wingdings" pitchFamily="2" charset="2"/>
              <a:buChar char="§"/>
            </a:pPr>
            <a:r>
              <a:rPr lang="en-US" sz="2800" dirty="0" smtClean="0">
                <a:latin typeface="Corbel" pitchFamily="34" charset="0"/>
                <a:cs typeface="Arial" charset="0"/>
              </a:rPr>
              <a:t>Beware of steep piles of grain</a:t>
            </a:r>
          </a:p>
          <a:p>
            <a:pPr marL="682625" lvl="2" indent="-219075" eaLnBrk="1" hangingPunct="1">
              <a:buSzPct val="95000"/>
              <a:buNone/>
            </a:pPr>
            <a:endParaRPr lang="en-US" sz="1200" dirty="0" smtClean="0">
              <a:latin typeface="Corbel" pitchFamily="34" charset="0"/>
              <a:cs typeface="Arial" charset="0"/>
            </a:endParaRPr>
          </a:p>
          <a:p>
            <a:pPr marL="682625" lvl="2" indent="-219075" eaLnBrk="1" hangingPunct="1">
              <a:buSzPct val="95000"/>
              <a:buFont typeface="Wingdings" pitchFamily="2" charset="2"/>
              <a:buChar char="§"/>
            </a:pPr>
            <a:r>
              <a:rPr lang="en-US" sz="2800" dirty="0" smtClean="0">
                <a:latin typeface="Corbel" pitchFamily="34" charset="0"/>
                <a:cs typeface="Arial" charset="0"/>
              </a:rPr>
              <a:t>Never work alone !!!!</a:t>
            </a:r>
          </a:p>
        </p:txBody>
      </p:sp>
      <p:sp>
        <p:nvSpPr>
          <p:cNvPr id="3" name="Slide Number Placeholder 2"/>
          <p:cNvSpPr>
            <a:spLocks noGrp="1"/>
          </p:cNvSpPr>
          <p:nvPr>
            <p:ph type="sldNum" sz="quarter" idx="12"/>
          </p:nvPr>
        </p:nvSpPr>
        <p:spPr/>
        <p:txBody>
          <a:bodyPr/>
          <a:lstStyle/>
          <a:p>
            <a:pPr>
              <a:defRPr/>
            </a:pPr>
            <a:fld id="{70F9694F-7DBB-4045-B406-1681F17965DA}" type="slidenum">
              <a:rPr lang="en-US"/>
              <a:pPr>
                <a:defRPr/>
              </a:pPr>
              <a:t>29</a:t>
            </a:fld>
            <a:endParaRPr lang="en-US" dirty="0"/>
          </a:p>
        </p:txBody>
      </p:sp>
    </p:spTree>
  </p:cSld>
  <p:clrMapOvr>
    <a:masterClrMapping/>
  </p:clrMapOvr>
  <p:transition>
    <p:pull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0"/>
            <a:ext cx="8305800" cy="1143000"/>
          </a:xfrm>
        </p:spPr>
        <p:txBody>
          <a:bodyPr>
            <a:normAutofit/>
          </a:bodyPr>
          <a:lstStyle/>
          <a:p>
            <a:pPr algn="ctr" eaLnBrk="1" hangingPunct="1"/>
            <a:r>
              <a:rPr lang="en-US" sz="3600" b="1" dirty="0" smtClean="0">
                <a:solidFill>
                  <a:srgbClr val="00B0F0"/>
                </a:solidFill>
                <a:effectLst>
                  <a:outerShdw blurRad="38100" dist="38100" dir="2700000" algn="tl">
                    <a:srgbClr val="000000">
                      <a:alpha val="43137"/>
                    </a:srgbClr>
                  </a:outerShdw>
                </a:effectLst>
                <a:latin typeface="Corbel" pitchFamily="34" charset="0"/>
              </a:rPr>
              <a:t>Confined Space – OSHA Definition</a:t>
            </a:r>
          </a:p>
        </p:txBody>
      </p:sp>
      <p:sp>
        <p:nvSpPr>
          <p:cNvPr id="4098" name="Rectangle 5"/>
          <p:cNvSpPr>
            <a:spLocks noGrp="1" noChangeArrowheads="1"/>
          </p:cNvSpPr>
          <p:nvPr>
            <p:ph idx="1"/>
          </p:nvPr>
        </p:nvSpPr>
        <p:spPr>
          <a:xfrm>
            <a:off x="457200" y="1295400"/>
            <a:ext cx="7467600" cy="4830763"/>
          </a:xfrm>
        </p:spPr>
        <p:txBody>
          <a:bodyPr>
            <a:noAutofit/>
          </a:bodyPr>
          <a:lstStyle/>
          <a:p>
            <a:pPr eaLnBrk="1" hangingPunct="1">
              <a:buSzPct val="95000"/>
              <a:buFont typeface="Wingdings" pitchFamily="2" charset="2"/>
              <a:buChar char="§"/>
            </a:pPr>
            <a:r>
              <a:rPr lang="en-US" sz="2800" dirty="0" smtClean="0">
                <a:latin typeface="Corbel" pitchFamily="34" charset="0"/>
                <a:cs typeface="Arial" charset="0"/>
              </a:rPr>
              <a:t>A Confined Space: </a:t>
            </a:r>
          </a:p>
          <a:p>
            <a:pPr eaLnBrk="1" hangingPunct="1">
              <a:buSzPct val="95000"/>
              <a:buFont typeface="Wingdings 3" pitchFamily="18" charset="2"/>
              <a:buNone/>
            </a:pPr>
            <a:endParaRPr lang="en-US" sz="1200" dirty="0" smtClean="0">
              <a:latin typeface="Corbel" pitchFamily="34" charset="0"/>
              <a:cs typeface="Arial" charset="0"/>
            </a:endParaRPr>
          </a:p>
          <a:p>
            <a:pPr marL="1146175" lvl="3" indent="-231775" eaLnBrk="1" hangingPunct="1">
              <a:buSzPct val="95000"/>
              <a:buFont typeface="Arial" charset="0"/>
              <a:buChar char="•"/>
            </a:pPr>
            <a:r>
              <a:rPr lang="en-US" sz="2800" dirty="0" smtClean="0">
                <a:latin typeface="Corbel" pitchFamily="34" charset="0"/>
                <a:cs typeface="Arial" charset="0"/>
              </a:rPr>
              <a:t>is large enough for an employee to enter fully and perform assigned work </a:t>
            </a:r>
          </a:p>
          <a:p>
            <a:pPr marL="1146175" lvl="3" indent="-231775" eaLnBrk="1" hangingPunct="1">
              <a:buSzPct val="95000"/>
              <a:buNone/>
            </a:pPr>
            <a:endParaRPr lang="en-US" sz="800" dirty="0" smtClean="0">
              <a:latin typeface="Corbel" pitchFamily="34" charset="0"/>
              <a:cs typeface="Arial" charset="0"/>
            </a:endParaRPr>
          </a:p>
          <a:p>
            <a:pPr marL="1146175" lvl="3" indent="-231775" eaLnBrk="1" hangingPunct="1">
              <a:buSzPct val="95000"/>
              <a:buFont typeface="Arial" charset="0"/>
              <a:buChar char="•"/>
            </a:pPr>
            <a:r>
              <a:rPr lang="en-US" sz="2800" dirty="0" smtClean="0">
                <a:latin typeface="Corbel" pitchFamily="34" charset="0"/>
                <a:cs typeface="Arial" charset="0"/>
              </a:rPr>
              <a:t>has a limited or restricted means of entry or exit </a:t>
            </a:r>
          </a:p>
          <a:p>
            <a:pPr marL="1146175" lvl="3" indent="-231775" eaLnBrk="1" hangingPunct="1">
              <a:buSzPct val="95000"/>
              <a:buNone/>
            </a:pPr>
            <a:endParaRPr lang="en-US" sz="800" dirty="0" smtClean="0">
              <a:latin typeface="Corbel" pitchFamily="34" charset="0"/>
              <a:cs typeface="Arial" charset="0"/>
            </a:endParaRPr>
          </a:p>
          <a:p>
            <a:pPr marL="1146175" lvl="3" indent="-231775" eaLnBrk="1" hangingPunct="1">
              <a:buSzPct val="95000"/>
              <a:buFont typeface="Arial" charset="0"/>
              <a:buChar char="•"/>
            </a:pPr>
            <a:r>
              <a:rPr lang="en-US" sz="2800" dirty="0" smtClean="0">
                <a:latin typeface="Corbel" pitchFamily="34" charset="0"/>
                <a:cs typeface="Arial" charset="0"/>
              </a:rPr>
              <a:t>is not designed for continuous employee occupancy</a:t>
            </a:r>
          </a:p>
        </p:txBody>
      </p:sp>
      <p:sp>
        <p:nvSpPr>
          <p:cNvPr id="3" name="Slide Number Placeholder 2"/>
          <p:cNvSpPr>
            <a:spLocks noGrp="1"/>
          </p:cNvSpPr>
          <p:nvPr>
            <p:ph type="sldNum" sz="quarter" idx="12"/>
          </p:nvPr>
        </p:nvSpPr>
        <p:spPr/>
        <p:txBody>
          <a:bodyPr/>
          <a:lstStyle/>
          <a:p>
            <a:pPr>
              <a:defRPr/>
            </a:pPr>
            <a:fld id="{9682F896-31E0-42AF-B52E-24658A948628}" type="slidenum">
              <a:rPr lang="en-US"/>
              <a:pPr>
                <a:defRPr/>
              </a:pPr>
              <a:t>3</a:t>
            </a:fld>
            <a:endParaRPr lang="en-US" dirty="0"/>
          </a:p>
        </p:txBody>
      </p:sp>
    </p:spTree>
  </p:cSld>
  <p:clrMapOvr>
    <a:masterClrMapping/>
  </p:clrMapOvr>
  <p:transition spd="slow">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1"/>
          <p:cNvSpPr>
            <a:spLocks noGrp="1"/>
          </p:cNvSpPr>
          <p:nvPr>
            <p:ph type="title"/>
          </p:nvPr>
        </p:nvSpPr>
        <p:spPr>
          <a:xfrm>
            <a:off x="457200" y="152400"/>
            <a:ext cx="8229600" cy="914400"/>
          </a:xfrm>
        </p:spPr>
        <p:txBody>
          <a:bodyPr>
            <a:normAutofit/>
          </a:bodyPr>
          <a:lstStyle/>
          <a:p>
            <a:pPr algn="ctr" eaLnBrk="1" hangingPunct="1"/>
            <a:r>
              <a:rPr lang="en-US" sz="3600" b="1" dirty="0" smtClean="0">
                <a:solidFill>
                  <a:srgbClr val="00B0F0"/>
                </a:solidFill>
                <a:effectLst>
                  <a:outerShdw blurRad="38100" dist="38100" dir="2700000" algn="tl">
                    <a:srgbClr val="000000">
                      <a:alpha val="43137"/>
                    </a:srgbClr>
                  </a:outerShdw>
                </a:effectLst>
                <a:latin typeface="Corbel" pitchFamily="34" charset="0"/>
              </a:rPr>
              <a:t>Respiratory Hazards</a:t>
            </a:r>
          </a:p>
        </p:txBody>
      </p:sp>
      <p:sp>
        <p:nvSpPr>
          <p:cNvPr id="29698" name="Content Placeholder 2"/>
          <p:cNvSpPr>
            <a:spLocks noGrp="1"/>
          </p:cNvSpPr>
          <p:nvPr>
            <p:ph idx="1"/>
          </p:nvPr>
        </p:nvSpPr>
        <p:spPr>
          <a:xfrm>
            <a:off x="457200" y="1295400"/>
            <a:ext cx="8229600" cy="4953000"/>
          </a:xfrm>
        </p:spPr>
        <p:txBody>
          <a:bodyPr>
            <a:normAutofit fontScale="92500"/>
          </a:bodyPr>
          <a:lstStyle/>
          <a:p>
            <a:pPr eaLnBrk="1" hangingPunct="1">
              <a:buSzPct val="95000"/>
              <a:buFont typeface="Wingdings" pitchFamily="2" charset="2"/>
              <a:buChar char="§"/>
            </a:pPr>
            <a:r>
              <a:rPr lang="en-US" sz="2800" dirty="0" smtClean="0">
                <a:latin typeface="Corbel" pitchFamily="34" charset="0"/>
                <a:cs typeface="Arial" charset="0"/>
              </a:rPr>
              <a:t>Small amount of spoiled grain can produce millions of tiny mold spores which easily can become airborne</a:t>
            </a:r>
          </a:p>
          <a:p>
            <a:pPr eaLnBrk="1" hangingPunct="1">
              <a:buSzPct val="95000"/>
              <a:buNone/>
            </a:pPr>
            <a:endParaRPr lang="en-US" sz="1400" dirty="0" smtClean="0">
              <a:latin typeface="Corbel" pitchFamily="34" charset="0"/>
              <a:cs typeface="Arial" charset="0"/>
            </a:endParaRPr>
          </a:p>
          <a:p>
            <a:pPr eaLnBrk="1" hangingPunct="1">
              <a:buSzPct val="95000"/>
              <a:buFont typeface="Wingdings" pitchFamily="2" charset="2"/>
              <a:buChar char="§"/>
            </a:pPr>
            <a:r>
              <a:rPr lang="en-US" sz="2800" dirty="0" smtClean="0">
                <a:latin typeface="Corbel" pitchFamily="34" charset="0"/>
                <a:cs typeface="Arial" charset="0"/>
              </a:rPr>
              <a:t>Airborne mold spores can be inhaled through nose and mouth</a:t>
            </a:r>
          </a:p>
          <a:p>
            <a:pPr eaLnBrk="1" hangingPunct="1">
              <a:buSzPct val="95000"/>
              <a:buNone/>
            </a:pPr>
            <a:endParaRPr lang="en-US" sz="1400" dirty="0" smtClean="0">
              <a:latin typeface="Corbel" pitchFamily="34" charset="0"/>
              <a:cs typeface="Arial" charset="0"/>
            </a:endParaRPr>
          </a:p>
          <a:p>
            <a:pPr eaLnBrk="1" hangingPunct="1">
              <a:buSzPct val="95000"/>
              <a:buFont typeface="Wingdings" pitchFamily="2" charset="2"/>
              <a:buChar char="§"/>
            </a:pPr>
            <a:r>
              <a:rPr lang="en-US" sz="2800" dirty="0" smtClean="0">
                <a:latin typeface="Corbel" pitchFamily="34" charset="0"/>
                <a:cs typeface="Arial" charset="0"/>
              </a:rPr>
              <a:t>Irritating sensitive lung tissue </a:t>
            </a:r>
          </a:p>
          <a:p>
            <a:pPr eaLnBrk="1" hangingPunct="1">
              <a:buSzPct val="95000"/>
              <a:buNone/>
            </a:pPr>
            <a:endParaRPr lang="en-US" sz="1300" dirty="0" smtClean="0">
              <a:latin typeface="Corbel" pitchFamily="34" charset="0"/>
              <a:cs typeface="Arial" charset="0"/>
            </a:endParaRPr>
          </a:p>
          <a:p>
            <a:pPr eaLnBrk="1" hangingPunct="1">
              <a:buSzPct val="95000"/>
              <a:buFont typeface="Wingdings" pitchFamily="2" charset="2"/>
              <a:buChar char="§"/>
            </a:pPr>
            <a:r>
              <a:rPr lang="en-US" sz="2800" dirty="0" smtClean="0">
                <a:latin typeface="Corbel" pitchFamily="34" charset="0"/>
                <a:cs typeface="Arial" charset="0"/>
              </a:rPr>
              <a:t>In some cases can cause reactions so severe that hospitalization is necessary</a:t>
            </a:r>
          </a:p>
          <a:p>
            <a:pPr eaLnBrk="1" hangingPunct="1">
              <a:buSzPct val="95000"/>
              <a:buNone/>
            </a:pPr>
            <a:endParaRPr lang="en-US" sz="1300" dirty="0" smtClean="0">
              <a:latin typeface="Corbel" pitchFamily="34" charset="0"/>
              <a:cs typeface="Arial" charset="0"/>
            </a:endParaRPr>
          </a:p>
          <a:p>
            <a:pPr eaLnBrk="1" hangingPunct="1">
              <a:buSzPct val="95000"/>
              <a:buFont typeface="Wingdings" pitchFamily="2" charset="2"/>
              <a:buChar char="§"/>
            </a:pPr>
            <a:r>
              <a:rPr lang="en-US" sz="2800" dirty="0" smtClean="0">
                <a:latin typeface="Corbel" pitchFamily="34" charset="0"/>
                <a:cs typeface="Arial" charset="0"/>
              </a:rPr>
              <a:t>Farmers without respiratory protection in moldy grain are especially vulnerable to mold reactions</a:t>
            </a:r>
          </a:p>
          <a:p>
            <a:pPr eaLnBrk="1" hangingPunct="1">
              <a:buClr>
                <a:schemeClr val="bg1"/>
              </a:buClr>
              <a:buSzPct val="95000"/>
              <a:buFont typeface="Wingdings" pitchFamily="2" charset="2"/>
              <a:buChar char="§"/>
            </a:pPr>
            <a:endParaRPr lang="en-US" sz="2400" dirty="0" smtClean="0">
              <a:latin typeface="Arial" charset="0"/>
              <a:cs typeface="Arial" charset="0"/>
            </a:endParaRPr>
          </a:p>
        </p:txBody>
      </p:sp>
      <p:sp>
        <p:nvSpPr>
          <p:cNvPr id="3" name="Slide Number Placeholder 2"/>
          <p:cNvSpPr>
            <a:spLocks noGrp="1"/>
          </p:cNvSpPr>
          <p:nvPr>
            <p:ph type="sldNum" sz="quarter" idx="12"/>
          </p:nvPr>
        </p:nvSpPr>
        <p:spPr/>
        <p:txBody>
          <a:bodyPr/>
          <a:lstStyle/>
          <a:p>
            <a:pPr>
              <a:defRPr/>
            </a:pPr>
            <a:fld id="{7493DACC-0858-41B8-9D7E-6C5D41C355F2}" type="slidenum">
              <a:rPr lang="en-US"/>
              <a:pPr>
                <a:defRPr/>
              </a:pPr>
              <a:t>30</a:t>
            </a:fld>
            <a:endParaRPr lang="en-US" dirty="0"/>
          </a:p>
        </p:txBody>
      </p:sp>
    </p:spTree>
  </p:cSld>
  <p:clrMapOvr>
    <a:masterClrMapping/>
  </p:clrMapOvr>
  <p:transition>
    <p:pull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itle 1"/>
          <p:cNvSpPr>
            <a:spLocks noGrp="1"/>
          </p:cNvSpPr>
          <p:nvPr>
            <p:ph type="title"/>
          </p:nvPr>
        </p:nvSpPr>
        <p:spPr>
          <a:xfrm>
            <a:off x="457200" y="274638"/>
            <a:ext cx="8305800" cy="868362"/>
          </a:xfrm>
        </p:spPr>
        <p:txBody>
          <a:bodyPr>
            <a:normAutofit/>
          </a:bodyPr>
          <a:lstStyle/>
          <a:p>
            <a:pPr algn="ctr" eaLnBrk="1" hangingPunct="1"/>
            <a:r>
              <a:rPr lang="en-US" sz="3600" b="1" dirty="0" smtClean="0">
                <a:solidFill>
                  <a:srgbClr val="00B0F0"/>
                </a:solidFill>
                <a:effectLst>
                  <a:outerShdw blurRad="38100" dist="38100" dir="2700000" algn="tl">
                    <a:srgbClr val="000000">
                      <a:alpha val="43137"/>
                    </a:srgbClr>
                  </a:outerShdw>
                </a:effectLst>
                <a:latin typeface="Corbel" pitchFamily="34" charset="0"/>
              </a:rPr>
              <a:t>Respiratory Hazards</a:t>
            </a:r>
          </a:p>
        </p:txBody>
      </p:sp>
      <p:sp>
        <p:nvSpPr>
          <p:cNvPr id="30722" name="Content Placeholder 2"/>
          <p:cNvSpPr>
            <a:spLocks noGrp="1"/>
          </p:cNvSpPr>
          <p:nvPr>
            <p:ph idx="1"/>
          </p:nvPr>
        </p:nvSpPr>
        <p:spPr>
          <a:xfrm>
            <a:off x="457200" y="1219200"/>
            <a:ext cx="8229600" cy="5638800"/>
          </a:xfrm>
        </p:spPr>
        <p:txBody>
          <a:bodyPr>
            <a:noAutofit/>
          </a:bodyPr>
          <a:lstStyle/>
          <a:p>
            <a:pPr eaLnBrk="1" hangingPunct="1">
              <a:buSzPct val="95000"/>
              <a:buFont typeface="Wingdings" pitchFamily="2" charset="2"/>
              <a:buChar char="§"/>
            </a:pPr>
            <a:r>
              <a:rPr lang="en-US" sz="2800" dirty="0" smtClean="0">
                <a:latin typeface="Corbel" pitchFamily="34" charset="0"/>
                <a:cs typeface="Arial" charset="0"/>
              </a:rPr>
              <a:t>This condition applies to truckers, scale operators, and dumping operators at an elevator</a:t>
            </a:r>
          </a:p>
          <a:p>
            <a:pPr eaLnBrk="1" hangingPunct="1">
              <a:buSzPct val="95000"/>
              <a:buNone/>
            </a:pPr>
            <a:endParaRPr lang="en-US" sz="1200" dirty="0" smtClean="0">
              <a:latin typeface="Corbel" pitchFamily="34" charset="0"/>
              <a:cs typeface="Arial" charset="0"/>
            </a:endParaRPr>
          </a:p>
          <a:p>
            <a:pPr eaLnBrk="1" hangingPunct="1">
              <a:buSzPct val="95000"/>
              <a:buFont typeface="Wingdings" pitchFamily="2" charset="2"/>
              <a:buChar char="§"/>
            </a:pPr>
            <a:r>
              <a:rPr lang="en-US" sz="2800" dirty="0" smtClean="0">
                <a:latin typeface="Corbel" pitchFamily="34" charset="0"/>
                <a:cs typeface="Arial" charset="0"/>
              </a:rPr>
              <a:t>If exposed to high concentrations of mold spores, change clothing to avoid bringing the mold spores home and exposing family members </a:t>
            </a:r>
          </a:p>
          <a:p>
            <a:pPr eaLnBrk="1" hangingPunct="1">
              <a:buSzPct val="95000"/>
              <a:buNone/>
            </a:pPr>
            <a:endParaRPr lang="en-US" sz="1200" dirty="0" smtClean="0">
              <a:latin typeface="Corbel" pitchFamily="34" charset="0"/>
              <a:cs typeface="Arial" charset="0"/>
            </a:endParaRPr>
          </a:p>
          <a:p>
            <a:pPr eaLnBrk="1" hangingPunct="1">
              <a:buSzPct val="95000"/>
              <a:buFont typeface="Wingdings" pitchFamily="2" charset="2"/>
              <a:buChar char="§"/>
            </a:pPr>
            <a:r>
              <a:rPr lang="en-US" sz="2800" dirty="0" smtClean="0">
                <a:latin typeface="Corbel" pitchFamily="34" charset="0"/>
                <a:cs typeface="Arial" charset="0"/>
              </a:rPr>
              <a:t>If you become ill after exposure to mold spores, seek medical attention   </a:t>
            </a:r>
          </a:p>
        </p:txBody>
      </p:sp>
      <p:sp>
        <p:nvSpPr>
          <p:cNvPr id="3" name="Slide Number Placeholder 2"/>
          <p:cNvSpPr>
            <a:spLocks noGrp="1"/>
          </p:cNvSpPr>
          <p:nvPr>
            <p:ph type="sldNum" sz="quarter" idx="12"/>
          </p:nvPr>
        </p:nvSpPr>
        <p:spPr/>
        <p:txBody>
          <a:bodyPr/>
          <a:lstStyle/>
          <a:p>
            <a:pPr>
              <a:defRPr/>
            </a:pPr>
            <a:fld id="{CEB46ABB-E874-4827-AD31-6DA3694D246A}" type="slidenum">
              <a:rPr lang="en-US"/>
              <a:pPr>
                <a:defRPr/>
              </a:pPr>
              <a:t>31</a:t>
            </a:fld>
            <a:endParaRPr lang="en-US" dirty="0"/>
          </a:p>
        </p:txBody>
      </p:sp>
      <p:pic>
        <p:nvPicPr>
          <p:cNvPr id="30723" name="Picture 3" descr="dust mask.jpg"/>
          <p:cNvPicPr>
            <a:picLocks noChangeAspect="1"/>
          </p:cNvPicPr>
          <p:nvPr/>
        </p:nvPicPr>
        <p:blipFill>
          <a:blip r:embed="rId2" cstate="print"/>
          <a:srcRect/>
          <a:stretch>
            <a:fillRect/>
          </a:stretch>
        </p:blipFill>
        <p:spPr bwMode="auto">
          <a:xfrm>
            <a:off x="5638800" y="4572000"/>
            <a:ext cx="2514600" cy="213360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itle 1"/>
          <p:cNvSpPr>
            <a:spLocks noGrp="1"/>
          </p:cNvSpPr>
          <p:nvPr>
            <p:ph type="title"/>
          </p:nvPr>
        </p:nvSpPr>
        <p:spPr>
          <a:xfrm>
            <a:off x="457200" y="0"/>
            <a:ext cx="8229600" cy="1143000"/>
          </a:xfrm>
        </p:spPr>
        <p:txBody>
          <a:bodyPr>
            <a:normAutofit/>
          </a:bodyPr>
          <a:lstStyle/>
          <a:p>
            <a:pPr algn="ctr" eaLnBrk="1" hangingPunct="1"/>
            <a:r>
              <a:rPr lang="en-US" sz="3600" b="1" dirty="0" smtClean="0">
                <a:solidFill>
                  <a:srgbClr val="00B0F0"/>
                </a:solidFill>
                <a:effectLst>
                  <a:outerShdw blurRad="38100" dist="38100" dir="2700000" algn="tl">
                    <a:srgbClr val="000000">
                      <a:alpha val="43137"/>
                    </a:srgbClr>
                  </a:outerShdw>
                </a:effectLst>
                <a:latin typeface="Corbel" pitchFamily="34" charset="0"/>
              </a:rPr>
              <a:t>Preventing Falls</a:t>
            </a:r>
          </a:p>
        </p:txBody>
      </p:sp>
      <p:sp>
        <p:nvSpPr>
          <p:cNvPr id="48131" name="Content Placeholder 2"/>
          <p:cNvSpPr>
            <a:spLocks noGrp="1"/>
          </p:cNvSpPr>
          <p:nvPr>
            <p:ph idx="1"/>
          </p:nvPr>
        </p:nvSpPr>
        <p:spPr>
          <a:xfrm>
            <a:off x="457200" y="1143000"/>
            <a:ext cx="8229600" cy="5410200"/>
          </a:xfrm>
        </p:spPr>
        <p:txBody>
          <a:bodyPr rtlCol="0">
            <a:noAutofit/>
          </a:bodyPr>
          <a:lstStyle/>
          <a:p>
            <a:pPr eaLnBrk="1" fontAlgn="auto" hangingPunct="1">
              <a:spcAft>
                <a:spcPts val="0"/>
              </a:spcAft>
              <a:buSzPct val="95000"/>
              <a:buFont typeface="Wingdings" pitchFamily="2" charset="2"/>
              <a:buChar char="§"/>
              <a:defRPr/>
            </a:pPr>
            <a:r>
              <a:rPr lang="en-US" sz="2400" dirty="0" smtClean="0">
                <a:latin typeface="Corbel" pitchFamily="34" charset="0"/>
                <a:cs typeface="Arial" charset="0"/>
              </a:rPr>
              <a:t>The more frequently a farmer climbs into a bin to complete the unloading process, the greater the risk of falling</a:t>
            </a:r>
          </a:p>
          <a:p>
            <a:pPr eaLnBrk="1" fontAlgn="auto" hangingPunct="1">
              <a:spcAft>
                <a:spcPts val="0"/>
              </a:spcAft>
              <a:buSzPct val="95000"/>
              <a:buNone/>
              <a:defRPr/>
            </a:pPr>
            <a:endParaRPr lang="en-US" sz="1200" dirty="0" smtClean="0">
              <a:latin typeface="Corbel" pitchFamily="34" charset="0"/>
              <a:cs typeface="Arial" charset="0"/>
            </a:endParaRPr>
          </a:p>
          <a:p>
            <a:pPr eaLnBrk="1" fontAlgn="auto" hangingPunct="1">
              <a:spcAft>
                <a:spcPts val="0"/>
              </a:spcAft>
              <a:buSzPct val="95000"/>
              <a:buFont typeface="Wingdings" pitchFamily="2" charset="2"/>
              <a:buChar char="§"/>
              <a:defRPr/>
            </a:pPr>
            <a:r>
              <a:rPr lang="en-US" sz="2400" dirty="0" smtClean="0">
                <a:latin typeface="Corbel" pitchFamily="34" charset="0"/>
                <a:cs typeface="Arial" charset="0"/>
              </a:rPr>
              <a:t>With the greater level of storage problems many more injuries from slips, falls, around bins and transport equipment are possible</a:t>
            </a:r>
          </a:p>
          <a:p>
            <a:pPr eaLnBrk="1" fontAlgn="auto" hangingPunct="1">
              <a:spcAft>
                <a:spcPts val="0"/>
              </a:spcAft>
              <a:buClr>
                <a:schemeClr val="bg1"/>
              </a:buClr>
              <a:buSzPct val="95000"/>
              <a:buNone/>
              <a:defRPr/>
            </a:pPr>
            <a:endParaRPr lang="en-US" sz="1200" dirty="0" smtClean="0">
              <a:latin typeface="Corbel" pitchFamily="34" charset="0"/>
              <a:cs typeface="Arial" charset="0"/>
            </a:endParaRPr>
          </a:p>
          <a:p>
            <a:pPr eaLnBrk="1" fontAlgn="auto" hangingPunct="1">
              <a:spcAft>
                <a:spcPts val="0"/>
              </a:spcAft>
              <a:buSzPct val="95000"/>
              <a:buFont typeface="Wingdings" pitchFamily="2" charset="2"/>
              <a:buChar char="§"/>
              <a:defRPr/>
            </a:pPr>
            <a:r>
              <a:rPr lang="en-US" sz="2400" dirty="0" smtClean="0">
                <a:latin typeface="Corbel" pitchFamily="34" charset="0"/>
                <a:cs typeface="Arial" charset="0"/>
              </a:rPr>
              <a:t>The potential for falls can be reduced by:</a:t>
            </a:r>
          </a:p>
          <a:p>
            <a:pPr eaLnBrk="1" fontAlgn="auto" hangingPunct="1">
              <a:spcAft>
                <a:spcPts val="0"/>
              </a:spcAft>
              <a:buClr>
                <a:schemeClr val="bg1"/>
              </a:buClr>
              <a:buSzPct val="95000"/>
              <a:buNone/>
              <a:defRPr/>
            </a:pPr>
            <a:endParaRPr lang="en-US" sz="1200" dirty="0" smtClean="0">
              <a:latin typeface="Corbel" pitchFamily="34" charset="0"/>
              <a:cs typeface="Arial" charset="0"/>
            </a:endParaRPr>
          </a:p>
          <a:p>
            <a:pPr marL="804863" lvl="2" indent="-231775" eaLnBrk="1" fontAlgn="auto" hangingPunct="1">
              <a:spcAft>
                <a:spcPts val="0"/>
              </a:spcAft>
              <a:buSzPct val="95000"/>
              <a:buFont typeface="Arial" pitchFamily="34" charset="0"/>
              <a:buChar char="•"/>
              <a:defRPr/>
            </a:pPr>
            <a:r>
              <a:rPr lang="en-US" dirty="0" smtClean="0">
                <a:latin typeface="Corbel" pitchFamily="34" charset="0"/>
                <a:cs typeface="Arial" charset="0"/>
              </a:rPr>
              <a:t>Install appropriate ladders inside                                       and outside</a:t>
            </a:r>
          </a:p>
          <a:p>
            <a:pPr marL="804863" indent="-231775" eaLnBrk="1" fontAlgn="auto" hangingPunct="1">
              <a:spcAft>
                <a:spcPts val="0"/>
              </a:spcAft>
              <a:buSzPct val="95000"/>
              <a:buNone/>
              <a:defRPr/>
            </a:pPr>
            <a:endParaRPr lang="en-US" sz="1200" dirty="0" smtClean="0">
              <a:latin typeface="Corbel" pitchFamily="34" charset="0"/>
              <a:cs typeface="Arial" charset="0"/>
            </a:endParaRPr>
          </a:p>
          <a:p>
            <a:pPr marL="804863" lvl="2" indent="-231775" eaLnBrk="1" fontAlgn="auto" hangingPunct="1">
              <a:spcAft>
                <a:spcPts val="0"/>
              </a:spcAft>
              <a:buSzPct val="95000"/>
              <a:buFont typeface="Arial" pitchFamily="34" charset="0"/>
              <a:buChar char="•"/>
              <a:defRPr/>
            </a:pPr>
            <a:r>
              <a:rPr lang="en-US" dirty="0" smtClean="0">
                <a:latin typeface="Corbel" pitchFamily="34" charset="0"/>
                <a:cs typeface="Arial" charset="0"/>
              </a:rPr>
              <a:t>Avoid using portable ladders </a:t>
            </a:r>
          </a:p>
        </p:txBody>
      </p:sp>
      <p:sp>
        <p:nvSpPr>
          <p:cNvPr id="3" name="Slide Number Placeholder 2"/>
          <p:cNvSpPr>
            <a:spLocks noGrp="1"/>
          </p:cNvSpPr>
          <p:nvPr>
            <p:ph type="sldNum" sz="quarter" idx="12"/>
          </p:nvPr>
        </p:nvSpPr>
        <p:spPr/>
        <p:txBody>
          <a:bodyPr/>
          <a:lstStyle/>
          <a:p>
            <a:pPr>
              <a:defRPr/>
            </a:pPr>
            <a:fld id="{3A957148-CBB2-40AC-A080-868C57827E6E}" type="slidenum">
              <a:rPr lang="en-US"/>
              <a:pPr>
                <a:defRPr/>
              </a:pPr>
              <a:t>32</a:t>
            </a:fld>
            <a:endParaRPr lang="en-US" dirty="0"/>
          </a:p>
        </p:txBody>
      </p:sp>
      <p:pic>
        <p:nvPicPr>
          <p:cNvPr id="31747" name="Picture 5" descr="http://rds.yahoo.com/_ylt=A0WTefNmpAJMGmsA9GCjzbkF/SIG=12jr79emm/EXP=1275327974/**http%3a/www.grainsystems.com/imgfile/storage/access/ladrfoot.jpg"/>
          <p:cNvPicPr>
            <a:picLocks noChangeAspect="1" noChangeArrowheads="1"/>
          </p:cNvPicPr>
          <p:nvPr/>
        </p:nvPicPr>
        <p:blipFill>
          <a:blip r:embed="rId2" cstate="print"/>
          <a:srcRect/>
          <a:stretch>
            <a:fillRect/>
          </a:stretch>
        </p:blipFill>
        <p:spPr bwMode="auto">
          <a:xfrm>
            <a:off x="6400800" y="3733800"/>
            <a:ext cx="2286000" cy="281940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itle 1"/>
          <p:cNvSpPr>
            <a:spLocks noGrp="1"/>
          </p:cNvSpPr>
          <p:nvPr>
            <p:ph type="title"/>
          </p:nvPr>
        </p:nvSpPr>
        <p:spPr>
          <a:xfrm>
            <a:off x="457200" y="0"/>
            <a:ext cx="8077200" cy="1143000"/>
          </a:xfrm>
        </p:spPr>
        <p:txBody>
          <a:bodyPr>
            <a:normAutofit/>
          </a:bodyPr>
          <a:lstStyle/>
          <a:p>
            <a:pPr algn="ctr" eaLnBrk="1" hangingPunct="1"/>
            <a:r>
              <a:rPr lang="en-US" sz="3600" b="1" dirty="0" smtClean="0">
                <a:solidFill>
                  <a:srgbClr val="00B0F0"/>
                </a:solidFill>
                <a:effectLst>
                  <a:outerShdw blurRad="38100" dist="38100" dir="2700000" algn="tl">
                    <a:srgbClr val="000000">
                      <a:alpha val="43137"/>
                    </a:srgbClr>
                  </a:outerShdw>
                </a:effectLst>
                <a:latin typeface="Corbel" pitchFamily="34" charset="0"/>
              </a:rPr>
              <a:t>Preventing Falls</a:t>
            </a:r>
          </a:p>
        </p:txBody>
      </p:sp>
      <p:sp>
        <p:nvSpPr>
          <p:cNvPr id="32770" name="Content Placeholder 2"/>
          <p:cNvSpPr>
            <a:spLocks noGrp="1"/>
          </p:cNvSpPr>
          <p:nvPr>
            <p:ph idx="1"/>
          </p:nvPr>
        </p:nvSpPr>
        <p:spPr>
          <a:xfrm>
            <a:off x="457200" y="1371600"/>
            <a:ext cx="8229600" cy="5029200"/>
          </a:xfrm>
        </p:spPr>
        <p:txBody>
          <a:bodyPr>
            <a:noAutofit/>
          </a:bodyPr>
          <a:lstStyle/>
          <a:p>
            <a:pPr marL="682625" lvl="2" indent="-219075" eaLnBrk="1" hangingPunct="1">
              <a:buSzPct val="95000"/>
              <a:buFont typeface="Wingdings" pitchFamily="2" charset="2"/>
              <a:buChar char="§"/>
            </a:pPr>
            <a:r>
              <a:rPr lang="en-US" dirty="0" smtClean="0">
                <a:latin typeface="Corbel" pitchFamily="34" charset="0"/>
                <a:cs typeface="Arial" charset="0"/>
              </a:rPr>
              <a:t>Install resting platforms at top of each ladder to ease the transfer onto bin roof or into the bin </a:t>
            </a:r>
          </a:p>
          <a:p>
            <a:pPr marL="682625" lvl="2" indent="-219075" eaLnBrk="1" hangingPunct="1">
              <a:buSzPct val="95000"/>
              <a:buNone/>
            </a:pPr>
            <a:endParaRPr lang="en-US" sz="1200" dirty="0" smtClean="0">
              <a:latin typeface="Corbel" pitchFamily="34" charset="0"/>
              <a:cs typeface="Arial" charset="0"/>
            </a:endParaRPr>
          </a:p>
          <a:p>
            <a:pPr marL="682625" lvl="2" indent="-219075" eaLnBrk="1" hangingPunct="1">
              <a:buSzPct val="95000"/>
              <a:buFont typeface="Wingdings" pitchFamily="2" charset="2"/>
              <a:buChar char="§"/>
            </a:pPr>
            <a:r>
              <a:rPr lang="en-US" dirty="0" smtClean="0">
                <a:latin typeface="Corbel" pitchFamily="34" charset="0"/>
                <a:cs typeface="Arial" charset="0"/>
              </a:rPr>
              <a:t>Install ladder cages on all ladders over 30’ tall</a:t>
            </a:r>
          </a:p>
          <a:p>
            <a:pPr marL="682625" lvl="2" indent="-219075" eaLnBrk="1" hangingPunct="1">
              <a:buSzPct val="95000"/>
              <a:buNone/>
            </a:pPr>
            <a:endParaRPr lang="en-US" sz="1200" dirty="0" smtClean="0">
              <a:latin typeface="Corbel" pitchFamily="34" charset="0"/>
              <a:cs typeface="Arial" charset="0"/>
            </a:endParaRPr>
          </a:p>
          <a:p>
            <a:pPr marL="682625" lvl="2" indent="-219075" eaLnBrk="1" hangingPunct="1">
              <a:buSzPct val="95000"/>
              <a:buFont typeface="Wingdings" pitchFamily="2" charset="2"/>
              <a:buChar char="§"/>
            </a:pPr>
            <a:r>
              <a:rPr lang="en-US" dirty="0" smtClean="0">
                <a:latin typeface="Corbel" pitchFamily="34" charset="0"/>
                <a:cs typeface="Arial" charset="0"/>
              </a:rPr>
              <a:t>Keep shoes clear of mud</a:t>
            </a:r>
          </a:p>
          <a:p>
            <a:pPr marL="682625" lvl="2" indent="-219075" eaLnBrk="1" hangingPunct="1">
              <a:buSzPct val="95000"/>
              <a:buNone/>
            </a:pPr>
            <a:endParaRPr lang="en-US" sz="1200" dirty="0" smtClean="0">
              <a:latin typeface="Corbel" pitchFamily="34" charset="0"/>
              <a:cs typeface="Arial" charset="0"/>
            </a:endParaRPr>
          </a:p>
          <a:p>
            <a:pPr marL="682625" lvl="2" indent="-219075" eaLnBrk="1" hangingPunct="1">
              <a:buSzPct val="95000"/>
              <a:buFont typeface="Wingdings" pitchFamily="2" charset="2"/>
              <a:buChar char="§"/>
            </a:pPr>
            <a:r>
              <a:rPr lang="en-US" dirty="0" smtClean="0">
                <a:latin typeface="Corbel" pitchFamily="34" charset="0"/>
                <a:cs typeface="Arial" charset="0"/>
              </a:rPr>
              <a:t>If conditions are icy, delay access                                       if possible</a:t>
            </a:r>
          </a:p>
          <a:p>
            <a:pPr marL="682625" lvl="2" indent="-219075" eaLnBrk="1" hangingPunct="1">
              <a:buSzPct val="95000"/>
              <a:buNone/>
            </a:pPr>
            <a:endParaRPr lang="en-US" sz="1200" dirty="0" smtClean="0">
              <a:latin typeface="Corbel" pitchFamily="34" charset="0"/>
              <a:cs typeface="Arial" charset="0"/>
            </a:endParaRPr>
          </a:p>
          <a:p>
            <a:pPr marL="682625" lvl="2" indent="-219075" eaLnBrk="1" hangingPunct="1">
              <a:buSzPct val="95000"/>
              <a:buFont typeface="Wingdings" pitchFamily="2" charset="2"/>
              <a:buChar char="§"/>
            </a:pPr>
            <a:r>
              <a:rPr lang="en-US" dirty="0" smtClean="0">
                <a:latin typeface="Corbel" pitchFamily="34" charset="0"/>
                <a:cs typeface="Arial" charset="0"/>
              </a:rPr>
              <a:t>Installing access ladders on trucks                                                   and using roll tarps will reduce the                                 need to climb on trucks</a:t>
            </a:r>
          </a:p>
        </p:txBody>
      </p:sp>
      <p:sp>
        <p:nvSpPr>
          <p:cNvPr id="3" name="Slide Number Placeholder 2"/>
          <p:cNvSpPr>
            <a:spLocks noGrp="1"/>
          </p:cNvSpPr>
          <p:nvPr>
            <p:ph type="sldNum" sz="quarter" idx="12"/>
          </p:nvPr>
        </p:nvSpPr>
        <p:spPr/>
        <p:txBody>
          <a:bodyPr/>
          <a:lstStyle/>
          <a:p>
            <a:pPr>
              <a:defRPr/>
            </a:pPr>
            <a:fld id="{8CD25B1D-2E90-4246-B4BC-264F2D3693A1}" type="slidenum">
              <a:rPr lang="en-US"/>
              <a:pPr>
                <a:defRPr/>
              </a:pPr>
              <a:t>33</a:t>
            </a:fld>
            <a:endParaRPr lang="en-US" dirty="0"/>
          </a:p>
        </p:txBody>
      </p:sp>
      <p:pic>
        <p:nvPicPr>
          <p:cNvPr id="32771" name="Picture 6" descr="Caged ladder by craig h1."/>
          <p:cNvPicPr>
            <a:picLocks noChangeAspect="1" noChangeArrowheads="1"/>
          </p:cNvPicPr>
          <p:nvPr/>
        </p:nvPicPr>
        <p:blipFill>
          <a:blip r:embed="rId2" cstate="print"/>
          <a:srcRect/>
          <a:stretch>
            <a:fillRect/>
          </a:stretch>
        </p:blipFill>
        <p:spPr bwMode="auto">
          <a:xfrm>
            <a:off x="5943600" y="3048000"/>
            <a:ext cx="2628900" cy="304800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8AE3F08-155B-4566-82F1-9F52D9B5E959}" type="slidenum">
              <a:rPr lang="en-US"/>
              <a:pPr>
                <a:defRPr/>
              </a:pPr>
              <a:t>34</a:t>
            </a:fld>
            <a:endParaRPr lang="en-US" dirty="0"/>
          </a:p>
        </p:txBody>
      </p:sp>
      <p:pic>
        <p:nvPicPr>
          <p:cNvPr id="33795" name="Picture 5" descr="C:\Users\heathd\AppData\Local\Microsoft\Windows\Temporary Internet Files\Content.IE5\K430AZD2\MC900434411[1].wmf"/>
          <p:cNvPicPr>
            <a:picLocks noChangeAspect="1" noChangeArrowheads="1"/>
          </p:cNvPicPr>
          <p:nvPr/>
        </p:nvPicPr>
        <p:blipFill>
          <a:blip r:embed="rId2" cstate="print"/>
          <a:srcRect/>
          <a:stretch>
            <a:fillRect/>
          </a:stretch>
        </p:blipFill>
        <p:spPr bwMode="auto">
          <a:xfrm>
            <a:off x="2743200" y="1371600"/>
            <a:ext cx="3784600" cy="425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rtlCol="0">
            <a:noAutofit/>
          </a:bodyPr>
          <a:lstStyle/>
          <a:p>
            <a:pPr algn="ctr" eaLnBrk="1" fontAlgn="auto" hangingPunct="1">
              <a:spcAft>
                <a:spcPts val="0"/>
              </a:spcAft>
              <a:defRPr/>
            </a:pPr>
            <a:r>
              <a:rPr lang="en-US" sz="3600" b="1" dirty="0" smtClean="0">
                <a:solidFill>
                  <a:srgbClr val="00B0F0"/>
                </a:solidFill>
                <a:effectLst>
                  <a:outerShdw blurRad="38100" dist="38100" dir="2700000" algn="tl">
                    <a:srgbClr val="000000">
                      <a:alpha val="43137"/>
                    </a:srgbClr>
                  </a:outerShdw>
                </a:effectLst>
                <a:latin typeface="Corbel" pitchFamily="34" charset="0"/>
              </a:rPr>
              <a:t>Permit Required Confined Space OSHA Definition</a:t>
            </a:r>
          </a:p>
        </p:txBody>
      </p:sp>
      <p:sp>
        <p:nvSpPr>
          <p:cNvPr id="12290" name="Rectangle 5"/>
          <p:cNvSpPr>
            <a:spLocks noGrp="1" noChangeArrowheads="1"/>
          </p:cNvSpPr>
          <p:nvPr>
            <p:ph idx="1"/>
          </p:nvPr>
        </p:nvSpPr>
        <p:spPr>
          <a:xfrm>
            <a:off x="381000" y="1600200"/>
            <a:ext cx="8763000" cy="5257800"/>
          </a:xfrm>
        </p:spPr>
        <p:txBody>
          <a:bodyPr rtlCol="0">
            <a:normAutofit lnSpcReduction="10000"/>
          </a:bodyPr>
          <a:lstStyle/>
          <a:p>
            <a:pPr eaLnBrk="1" fontAlgn="auto" hangingPunct="1">
              <a:spcAft>
                <a:spcPts val="0"/>
              </a:spcAft>
              <a:buSzPct val="95000"/>
              <a:buFont typeface="Wingdings" pitchFamily="2" charset="2"/>
              <a:buChar char="§"/>
              <a:defRPr/>
            </a:pPr>
            <a:r>
              <a:rPr lang="en-US" sz="2400" dirty="0" smtClean="0">
                <a:latin typeface="Corbel" pitchFamily="34" charset="0"/>
                <a:cs typeface="Arial" charset="0"/>
              </a:rPr>
              <a:t>A </a:t>
            </a:r>
            <a:r>
              <a:rPr lang="en-US" sz="2400" b="1" i="1" dirty="0" smtClean="0">
                <a:latin typeface="Corbel" pitchFamily="34" charset="0"/>
                <a:cs typeface="Arial" charset="0"/>
              </a:rPr>
              <a:t>Permit-Required Confined Space </a:t>
            </a:r>
            <a:r>
              <a:rPr lang="en-US" sz="2400" dirty="0" smtClean="0">
                <a:latin typeface="Corbel" pitchFamily="34" charset="0"/>
                <a:cs typeface="Arial" charset="0"/>
              </a:rPr>
              <a:t>– has one or more of the following: </a:t>
            </a:r>
          </a:p>
          <a:p>
            <a:pPr lvl="3" eaLnBrk="1" fontAlgn="auto" hangingPunct="1">
              <a:spcAft>
                <a:spcPts val="0"/>
              </a:spcAft>
              <a:buSzPct val="95000"/>
              <a:buFont typeface="Wingdings 2" pitchFamily="18" charset="2"/>
              <a:buNone/>
              <a:defRPr/>
            </a:pPr>
            <a:endParaRPr lang="en-US" sz="1200" dirty="0" smtClean="0">
              <a:latin typeface="Corbel" pitchFamily="34" charset="0"/>
              <a:cs typeface="Arial" charset="0"/>
            </a:endParaRPr>
          </a:p>
          <a:p>
            <a:pPr marL="1201738" lvl="3" indent="-287338" eaLnBrk="1" fontAlgn="auto" hangingPunct="1">
              <a:spcAft>
                <a:spcPts val="0"/>
              </a:spcAft>
              <a:buSzPct val="95000"/>
              <a:buFont typeface="Arial" pitchFamily="34" charset="0"/>
              <a:buChar char="•"/>
              <a:defRPr/>
            </a:pPr>
            <a:r>
              <a:rPr lang="en-US" sz="2400" dirty="0" smtClean="0">
                <a:latin typeface="Corbel" pitchFamily="34" charset="0"/>
                <a:cs typeface="Arial" charset="0"/>
              </a:rPr>
              <a:t>Contains or has the potential to contain a hazardous atmosphere</a:t>
            </a:r>
          </a:p>
          <a:p>
            <a:pPr marL="1201738" lvl="3" indent="-287338" eaLnBrk="1" fontAlgn="auto" hangingPunct="1">
              <a:spcAft>
                <a:spcPts val="0"/>
              </a:spcAft>
              <a:buSzPct val="95000"/>
              <a:buNone/>
              <a:defRPr/>
            </a:pPr>
            <a:endParaRPr lang="en-US" sz="1200" dirty="0" smtClean="0">
              <a:latin typeface="Corbel" pitchFamily="34" charset="0"/>
              <a:cs typeface="Arial" charset="0"/>
            </a:endParaRPr>
          </a:p>
          <a:p>
            <a:pPr marL="1201738" lvl="3" indent="-287338" eaLnBrk="1" fontAlgn="auto" hangingPunct="1">
              <a:spcAft>
                <a:spcPts val="0"/>
              </a:spcAft>
              <a:buSzPct val="95000"/>
              <a:buFont typeface="Arial" pitchFamily="34" charset="0"/>
              <a:buChar char="•"/>
              <a:defRPr/>
            </a:pPr>
            <a:r>
              <a:rPr lang="en-US" sz="2400" dirty="0" smtClean="0">
                <a:latin typeface="Corbel" pitchFamily="34" charset="0"/>
                <a:cs typeface="Arial" charset="0"/>
              </a:rPr>
              <a:t>Contains a material with the potential to engulf someone</a:t>
            </a:r>
          </a:p>
          <a:p>
            <a:pPr marL="1201738" lvl="3" indent="-287338" eaLnBrk="1" fontAlgn="auto" hangingPunct="1">
              <a:spcAft>
                <a:spcPts val="0"/>
              </a:spcAft>
              <a:buSzPct val="95000"/>
              <a:buNone/>
              <a:defRPr/>
            </a:pPr>
            <a:endParaRPr lang="en-US" sz="1200" dirty="0" smtClean="0">
              <a:latin typeface="Corbel" pitchFamily="34" charset="0"/>
              <a:cs typeface="Arial" charset="0"/>
            </a:endParaRPr>
          </a:p>
          <a:p>
            <a:pPr marL="1201738" lvl="3" indent="-287338" eaLnBrk="1" fontAlgn="auto" hangingPunct="1">
              <a:spcAft>
                <a:spcPts val="0"/>
              </a:spcAft>
              <a:buSzPct val="95000"/>
              <a:buFont typeface="Arial" pitchFamily="34" charset="0"/>
              <a:buChar char="•"/>
              <a:defRPr/>
            </a:pPr>
            <a:r>
              <a:rPr lang="en-US" sz="2400" dirty="0" smtClean="0">
                <a:latin typeface="Corbel" pitchFamily="34" charset="0"/>
                <a:cs typeface="Arial" charset="0"/>
              </a:rPr>
              <a:t>Has an internal configuration that might cause an entrant to be trapped or asphyxiated by inwardly converging walls or by a floor that slopes downward and tapers to a smaller cross section</a:t>
            </a:r>
          </a:p>
          <a:p>
            <a:pPr marL="1201738" lvl="3" indent="-287338" eaLnBrk="1" fontAlgn="auto" hangingPunct="1">
              <a:spcAft>
                <a:spcPts val="0"/>
              </a:spcAft>
              <a:buSzPct val="95000"/>
              <a:buNone/>
              <a:defRPr/>
            </a:pPr>
            <a:endParaRPr lang="en-US" sz="1200" dirty="0" smtClean="0">
              <a:latin typeface="Corbel" pitchFamily="34" charset="0"/>
              <a:cs typeface="Arial" charset="0"/>
            </a:endParaRPr>
          </a:p>
          <a:p>
            <a:pPr marL="1201738" lvl="3" indent="-287338" eaLnBrk="1" fontAlgn="auto" hangingPunct="1">
              <a:spcAft>
                <a:spcPts val="0"/>
              </a:spcAft>
              <a:buSzPct val="95000"/>
              <a:buFont typeface="Arial" pitchFamily="34" charset="0"/>
              <a:buChar char="•"/>
              <a:defRPr/>
            </a:pPr>
            <a:r>
              <a:rPr lang="en-US" sz="2400" dirty="0" smtClean="0">
                <a:latin typeface="Corbel" pitchFamily="34" charset="0"/>
                <a:cs typeface="Arial" charset="0"/>
              </a:rPr>
              <a:t>Contains any other recognized serious safety or health concerns</a:t>
            </a:r>
          </a:p>
          <a:p>
            <a:pPr eaLnBrk="1" fontAlgn="auto" hangingPunct="1">
              <a:spcAft>
                <a:spcPts val="0"/>
              </a:spcAft>
              <a:buSzPct val="95000"/>
              <a:buFont typeface="Wingdings 3" pitchFamily="18" charset="2"/>
              <a:buNone/>
              <a:defRPr/>
            </a:pPr>
            <a:endParaRPr lang="en-US" sz="2400" dirty="0" smtClean="0">
              <a:latin typeface="Arial" charset="0"/>
              <a:cs typeface="Arial" charset="0"/>
            </a:endParaRPr>
          </a:p>
          <a:p>
            <a:pPr lvl="3" eaLnBrk="1" fontAlgn="auto" hangingPunct="1">
              <a:spcAft>
                <a:spcPts val="0"/>
              </a:spcAft>
              <a:buSzPct val="95000"/>
              <a:buFont typeface="Wingdings 2" pitchFamily="18" charset="2"/>
              <a:buNone/>
              <a:defRPr/>
            </a:pPr>
            <a:endParaRPr lang="en-US" sz="2400" dirty="0" smtClean="0">
              <a:latin typeface="Arial" charset="0"/>
              <a:cs typeface="Arial" charset="0"/>
            </a:endParaRPr>
          </a:p>
        </p:txBody>
      </p:sp>
      <p:sp>
        <p:nvSpPr>
          <p:cNvPr id="3" name="Slide Number Placeholder 2"/>
          <p:cNvSpPr>
            <a:spLocks noGrp="1"/>
          </p:cNvSpPr>
          <p:nvPr>
            <p:ph type="sldNum" sz="quarter" idx="12"/>
          </p:nvPr>
        </p:nvSpPr>
        <p:spPr/>
        <p:txBody>
          <a:bodyPr/>
          <a:lstStyle/>
          <a:p>
            <a:pPr>
              <a:defRPr/>
            </a:pPr>
            <a:fld id="{1628D0BB-9478-49AE-B867-6DA9105105F6}" type="slidenum">
              <a:rPr lang="en-US"/>
              <a:pPr>
                <a:defRPr/>
              </a:pPr>
              <a:t>4</a:t>
            </a:fld>
            <a:endParaRPr lang="en-US" dirty="0"/>
          </a:p>
        </p:txBody>
      </p:sp>
    </p:spTree>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533400" y="0"/>
            <a:ext cx="8077200" cy="1143000"/>
          </a:xfrm>
        </p:spPr>
        <p:txBody>
          <a:bodyPr>
            <a:normAutofit/>
          </a:bodyPr>
          <a:lstStyle/>
          <a:p>
            <a:pPr algn="ctr" eaLnBrk="1" hangingPunct="1"/>
            <a:r>
              <a:rPr lang="en-US" sz="3600" b="1" dirty="0" smtClean="0">
                <a:solidFill>
                  <a:srgbClr val="00B0F0"/>
                </a:solidFill>
                <a:effectLst>
                  <a:outerShdw blurRad="38100" dist="38100" dir="2700000" algn="tl">
                    <a:srgbClr val="000000">
                      <a:alpha val="43137"/>
                    </a:srgbClr>
                  </a:outerShdw>
                </a:effectLst>
                <a:latin typeface="Corbel" pitchFamily="34" charset="0"/>
              </a:rPr>
              <a:t>Definitions</a:t>
            </a:r>
          </a:p>
        </p:txBody>
      </p:sp>
      <p:sp>
        <p:nvSpPr>
          <p:cNvPr id="6147" name="Content Placeholder 1"/>
          <p:cNvSpPr>
            <a:spLocks noGrp="1"/>
          </p:cNvSpPr>
          <p:nvPr>
            <p:ph idx="1"/>
          </p:nvPr>
        </p:nvSpPr>
        <p:spPr>
          <a:xfrm>
            <a:off x="457200" y="1143000"/>
            <a:ext cx="8153400" cy="5410200"/>
          </a:xfrm>
        </p:spPr>
        <p:txBody>
          <a:bodyPr>
            <a:noAutofit/>
          </a:bodyPr>
          <a:lstStyle/>
          <a:p>
            <a:pPr eaLnBrk="1" hangingPunct="1">
              <a:buFont typeface="Wingdings" pitchFamily="2" charset="2"/>
              <a:buChar char="§"/>
            </a:pPr>
            <a:r>
              <a:rPr lang="en-US" sz="2800" b="1" i="1" dirty="0" err="1" smtClean="0">
                <a:latin typeface="Corbel" pitchFamily="34" charset="0"/>
              </a:rPr>
              <a:t>Flowable</a:t>
            </a:r>
            <a:r>
              <a:rPr lang="en-US" sz="2800" b="1" i="1" dirty="0" smtClean="0">
                <a:latin typeface="Corbel" pitchFamily="34" charset="0"/>
              </a:rPr>
              <a:t> agricultural material </a:t>
            </a:r>
            <a:r>
              <a:rPr lang="en-US" sz="2800" dirty="0" smtClean="0">
                <a:latin typeface="Corbel" pitchFamily="34" charset="0"/>
              </a:rPr>
              <a:t>– free flowing agricultural crops or material including grain.</a:t>
            </a:r>
          </a:p>
          <a:p>
            <a:pPr eaLnBrk="1" hangingPunct="1">
              <a:buNone/>
            </a:pPr>
            <a:endParaRPr lang="en-US" sz="1200" b="1" i="1" dirty="0" smtClean="0">
              <a:latin typeface="Corbel" pitchFamily="34" charset="0"/>
            </a:endParaRPr>
          </a:p>
          <a:p>
            <a:pPr eaLnBrk="1" hangingPunct="1">
              <a:buFont typeface="Wingdings" pitchFamily="2" charset="2"/>
              <a:buChar char="§"/>
            </a:pPr>
            <a:r>
              <a:rPr lang="en-US" sz="2800" b="1" i="1" dirty="0" smtClean="0">
                <a:latin typeface="Corbel" pitchFamily="34" charset="0"/>
              </a:rPr>
              <a:t>Engulfment</a:t>
            </a:r>
            <a:r>
              <a:rPr lang="en-US" sz="2800" dirty="0" smtClean="0">
                <a:latin typeface="Corbel" pitchFamily="34" charset="0"/>
              </a:rPr>
              <a:t> – events in which an individual is submerged, i.e. fully buried in agricultural </a:t>
            </a:r>
            <a:r>
              <a:rPr lang="en-US" sz="2800" dirty="0" err="1" smtClean="0">
                <a:latin typeface="Corbel" pitchFamily="34" charset="0"/>
              </a:rPr>
              <a:t>flowable</a:t>
            </a:r>
            <a:r>
              <a:rPr lang="en-US" sz="2800" dirty="0" smtClean="0">
                <a:latin typeface="Corbel" pitchFamily="34" charset="0"/>
              </a:rPr>
              <a:t> material, such as corn, small grains, or feed.</a:t>
            </a:r>
          </a:p>
          <a:p>
            <a:pPr eaLnBrk="1" hangingPunct="1">
              <a:buNone/>
            </a:pPr>
            <a:endParaRPr lang="en-US" sz="1200" b="1" i="1" dirty="0" smtClean="0">
              <a:latin typeface="Corbel" pitchFamily="34" charset="0"/>
            </a:endParaRPr>
          </a:p>
          <a:p>
            <a:pPr eaLnBrk="1" hangingPunct="1">
              <a:buFont typeface="Wingdings" pitchFamily="2" charset="2"/>
              <a:buChar char="§"/>
            </a:pPr>
            <a:r>
              <a:rPr lang="en-US" sz="2800" b="1" i="1" dirty="0" smtClean="0">
                <a:latin typeface="Corbel" pitchFamily="34" charset="0"/>
              </a:rPr>
              <a:t>Entrapment</a:t>
            </a:r>
            <a:r>
              <a:rPr lang="en-US" sz="2800" dirty="0" smtClean="0">
                <a:latin typeface="Corbel" pitchFamily="34" charset="0"/>
              </a:rPr>
              <a:t> – used in a broader way to describe events in which an individual is trapped, possibly due to engulfment, inside a structure considered in a confined space such as a silo, bin, grain transport vehicle, outdoor pile, or bunker silo, where self extrication is not possible.</a:t>
            </a:r>
          </a:p>
        </p:txBody>
      </p:sp>
      <p:sp>
        <p:nvSpPr>
          <p:cNvPr id="4" name="Slide Number Placeholder 3"/>
          <p:cNvSpPr>
            <a:spLocks noGrp="1"/>
          </p:cNvSpPr>
          <p:nvPr>
            <p:ph type="sldNum" sz="quarter" idx="12"/>
          </p:nvPr>
        </p:nvSpPr>
        <p:spPr/>
        <p:txBody>
          <a:bodyPr/>
          <a:lstStyle/>
          <a:p>
            <a:pPr>
              <a:defRPr/>
            </a:pPr>
            <a:fld id="{2BDC13EC-1646-4E4F-8F26-D73459079786}" type="slidenum">
              <a:rPr lang="en-US"/>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itle 1"/>
          <p:cNvSpPr>
            <a:spLocks noGrp="1"/>
          </p:cNvSpPr>
          <p:nvPr>
            <p:ph type="title"/>
          </p:nvPr>
        </p:nvSpPr>
        <p:spPr>
          <a:xfrm>
            <a:off x="457200" y="0"/>
            <a:ext cx="8077200" cy="1066800"/>
          </a:xfrm>
        </p:spPr>
        <p:txBody>
          <a:bodyPr>
            <a:normAutofit/>
          </a:bodyPr>
          <a:lstStyle/>
          <a:p>
            <a:pPr algn="ctr" eaLnBrk="1" hangingPunct="1"/>
            <a:r>
              <a:rPr lang="en-US" sz="3600" b="1" dirty="0" smtClean="0">
                <a:solidFill>
                  <a:srgbClr val="00B0F0"/>
                </a:solidFill>
                <a:effectLst>
                  <a:outerShdw blurRad="38100" dist="38100" dir="2700000" algn="tl">
                    <a:srgbClr val="000000">
                      <a:alpha val="43137"/>
                    </a:srgbClr>
                  </a:outerShdw>
                </a:effectLst>
                <a:latin typeface="Corbel" pitchFamily="34" charset="0"/>
              </a:rPr>
              <a:t>Confined Space in Agriculture</a:t>
            </a:r>
          </a:p>
        </p:txBody>
      </p:sp>
      <p:sp>
        <p:nvSpPr>
          <p:cNvPr id="14338" name="Rectangle 3"/>
          <p:cNvSpPr>
            <a:spLocks noGrp="1" noChangeArrowheads="1"/>
          </p:cNvSpPr>
          <p:nvPr>
            <p:ph idx="1"/>
          </p:nvPr>
        </p:nvSpPr>
        <p:spPr>
          <a:xfrm>
            <a:off x="457200" y="1295400"/>
            <a:ext cx="8229600" cy="5257800"/>
          </a:xfrm>
        </p:spPr>
        <p:txBody>
          <a:bodyPr rtlCol="0">
            <a:noAutofit/>
          </a:bodyPr>
          <a:lstStyle/>
          <a:p>
            <a:pPr eaLnBrk="1" fontAlgn="auto" hangingPunct="1">
              <a:spcAft>
                <a:spcPts val="0"/>
              </a:spcAft>
              <a:buSzPct val="95000"/>
              <a:buFont typeface="Wingdings" pitchFamily="2" charset="2"/>
              <a:buChar char="§"/>
              <a:defRPr/>
            </a:pPr>
            <a:r>
              <a:rPr lang="en-US" sz="2800" dirty="0" smtClean="0">
                <a:latin typeface="Corbel" pitchFamily="34" charset="0"/>
                <a:cs typeface="Arial" pitchFamily="34" charset="0"/>
              </a:rPr>
              <a:t>Confined Space Examples:</a:t>
            </a:r>
          </a:p>
          <a:p>
            <a:pPr lvl="3" eaLnBrk="1" fontAlgn="auto" hangingPunct="1">
              <a:spcAft>
                <a:spcPts val="0"/>
              </a:spcAft>
              <a:buSzPct val="95000"/>
              <a:buFont typeface="Wingdings 2" pitchFamily="18" charset="2"/>
              <a:buNone/>
              <a:defRPr/>
            </a:pPr>
            <a:endParaRPr lang="en-US" sz="1100" dirty="0" smtClean="0">
              <a:latin typeface="Corbel" pitchFamily="34" charset="0"/>
              <a:cs typeface="Arial" pitchFamily="34" charset="0"/>
            </a:endParaRPr>
          </a:p>
          <a:p>
            <a:pPr marL="914400" lvl="4" indent="-231775" eaLnBrk="1" fontAlgn="auto" hangingPunct="1">
              <a:spcAft>
                <a:spcPts val="0"/>
              </a:spcAft>
              <a:buSzPct val="95000"/>
              <a:buFont typeface="Arial" pitchFamily="34" charset="0"/>
              <a:buChar char="•"/>
              <a:defRPr/>
            </a:pPr>
            <a:r>
              <a:rPr lang="en-US" sz="2800" dirty="0" smtClean="0">
                <a:latin typeface="Corbel" pitchFamily="34" charset="0"/>
                <a:cs typeface="Arial" pitchFamily="34" charset="0"/>
              </a:rPr>
              <a:t>Grain Bin</a:t>
            </a:r>
          </a:p>
          <a:p>
            <a:pPr marL="914400" lvl="4" indent="-231775" eaLnBrk="1" fontAlgn="auto" hangingPunct="1">
              <a:spcAft>
                <a:spcPts val="0"/>
              </a:spcAft>
              <a:buSzPct val="95000"/>
              <a:buNone/>
              <a:defRPr/>
            </a:pPr>
            <a:endParaRPr lang="en-US" sz="1200" dirty="0">
              <a:latin typeface="Corbel" pitchFamily="34" charset="0"/>
              <a:cs typeface="Arial" pitchFamily="34" charset="0"/>
            </a:endParaRPr>
          </a:p>
          <a:p>
            <a:pPr marL="914400" lvl="4" indent="-231775" eaLnBrk="1" fontAlgn="auto" hangingPunct="1">
              <a:spcAft>
                <a:spcPts val="0"/>
              </a:spcAft>
              <a:buSzPct val="95000"/>
              <a:buFont typeface="Arial" pitchFamily="34" charset="0"/>
              <a:buChar char="•"/>
              <a:defRPr/>
            </a:pPr>
            <a:r>
              <a:rPr lang="en-US" sz="2800" dirty="0" smtClean="0">
                <a:latin typeface="Corbel" pitchFamily="34" charset="0"/>
                <a:cs typeface="Arial" pitchFamily="34" charset="0"/>
              </a:rPr>
              <a:t>Silo</a:t>
            </a:r>
          </a:p>
          <a:p>
            <a:pPr marL="914400" lvl="3" indent="-231775" eaLnBrk="1" fontAlgn="auto" hangingPunct="1">
              <a:spcAft>
                <a:spcPts val="0"/>
              </a:spcAft>
              <a:buSzPct val="95000"/>
              <a:buNone/>
              <a:defRPr/>
            </a:pPr>
            <a:endParaRPr lang="en-US" sz="1200" dirty="0" smtClean="0">
              <a:latin typeface="Corbel" pitchFamily="34" charset="0"/>
              <a:cs typeface="Arial" pitchFamily="34" charset="0"/>
            </a:endParaRPr>
          </a:p>
          <a:p>
            <a:pPr marL="914400" lvl="4" indent="-231775" eaLnBrk="1" fontAlgn="auto" hangingPunct="1">
              <a:spcAft>
                <a:spcPts val="0"/>
              </a:spcAft>
              <a:buSzPct val="95000"/>
              <a:buFont typeface="Arial" pitchFamily="34" charset="0"/>
              <a:buChar char="•"/>
              <a:defRPr/>
            </a:pPr>
            <a:r>
              <a:rPr lang="en-US" sz="2800" dirty="0" smtClean="0">
                <a:latin typeface="Corbel" pitchFamily="34" charset="0"/>
                <a:cs typeface="Arial" pitchFamily="34" charset="0"/>
              </a:rPr>
              <a:t>Manure Pit</a:t>
            </a:r>
          </a:p>
          <a:p>
            <a:pPr marL="914400" lvl="3" indent="-231775" eaLnBrk="1" fontAlgn="auto" hangingPunct="1">
              <a:spcAft>
                <a:spcPts val="0"/>
              </a:spcAft>
              <a:buSzPct val="95000"/>
              <a:buNone/>
              <a:defRPr/>
            </a:pPr>
            <a:endParaRPr lang="en-US" sz="1200" dirty="0" smtClean="0">
              <a:latin typeface="Corbel" pitchFamily="34" charset="0"/>
              <a:cs typeface="Arial" pitchFamily="34" charset="0"/>
            </a:endParaRPr>
          </a:p>
          <a:p>
            <a:pPr marL="914400" lvl="4" indent="-231775" eaLnBrk="1" fontAlgn="auto" hangingPunct="1">
              <a:spcAft>
                <a:spcPts val="0"/>
              </a:spcAft>
              <a:buSzPct val="95000"/>
              <a:buFont typeface="Arial" pitchFamily="34" charset="0"/>
              <a:buChar char="•"/>
              <a:defRPr/>
            </a:pPr>
            <a:r>
              <a:rPr lang="en-US" sz="2800" dirty="0" smtClean="0">
                <a:latin typeface="Corbel" pitchFamily="34" charset="0"/>
                <a:cs typeface="Arial" pitchFamily="34" charset="0"/>
              </a:rPr>
              <a:t>Hopper</a:t>
            </a:r>
          </a:p>
          <a:p>
            <a:pPr marL="914400" lvl="3" indent="-231775" eaLnBrk="1" fontAlgn="auto" hangingPunct="1">
              <a:spcAft>
                <a:spcPts val="0"/>
              </a:spcAft>
              <a:buSzPct val="95000"/>
              <a:buNone/>
              <a:defRPr/>
            </a:pPr>
            <a:endParaRPr lang="en-US" sz="1200" dirty="0" smtClean="0">
              <a:latin typeface="Corbel" pitchFamily="34" charset="0"/>
              <a:cs typeface="Arial" pitchFamily="34" charset="0"/>
            </a:endParaRPr>
          </a:p>
          <a:p>
            <a:pPr marL="914400" lvl="4" indent="-231775" eaLnBrk="1" fontAlgn="auto" hangingPunct="1">
              <a:spcAft>
                <a:spcPts val="0"/>
              </a:spcAft>
              <a:buSzPct val="95000"/>
              <a:buFont typeface="Arial" pitchFamily="34" charset="0"/>
              <a:buChar char="•"/>
              <a:defRPr/>
            </a:pPr>
            <a:r>
              <a:rPr lang="en-US" sz="2800" dirty="0" smtClean="0">
                <a:latin typeface="Corbel" pitchFamily="34" charset="0"/>
                <a:cs typeface="Arial" pitchFamily="34" charset="0"/>
              </a:rPr>
              <a:t>Storage Tank</a:t>
            </a:r>
          </a:p>
          <a:p>
            <a:pPr marL="914400" lvl="4" indent="-231775" eaLnBrk="1" fontAlgn="auto" hangingPunct="1">
              <a:spcAft>
                <a:spcPts val="0"/>
              </a:spcAft>
              <a:buSzPct val="95000"/>
              <a:buNone/>
              <a:defRPr/>
            </a:pPr>
            <a:endParaRPr lang="en-US" sz="1200" dirty="0" smtClean="0">
              <a:latin typeface="Corbel" pitchFamily="34" charset="0"/>
              <a:cs typeface="Arial" pitchFamily="34" charset="0"/>
            </a:endParaRPr>
          </a:p>
          <a:p>
            <a:pPr marL="914400" lvl="4" indent="-231775" eaLnBrk="1" fontAlgn="auto" hangingPunct="1">
              <a:spcAft>
                <a:spcPts val="0"/>
              </a:spcAft>
              <a:buSzPct val="95000"/>
              <a:buFont typeface="Arial" pitchFamily="34" charset="0"/>
              <a:buChar char="•"/>
              <a:defRPr/>
            </a:pPr>
            <a:r>
              <a:rPr lang="en-US" sz="2800" dirty="0" smtClean="0">
                <a:latin typeface="Corbel" pitchFamily="34" charset="0"/>
                <a:cs typeface="Arial" pitchFamily="34" charset="0"/>
              </a:rPr>
              <a:t>Other_________</a:t>
            </a:r>
          </a:p>
          <a:p>
            <a:pPr lvl="3" eaLnBrk="1" fontAlgn="auto" hangingPunct="1">
              <a:spcAft>
                <a:spcPts val="0"/>
              </a:spcAft>
              <a:buSzPct val="95000"/>
              <a:buFont typeface="Wingdings 2" pitchFamily="18" charset="2"/>
              <a:buNone/>
              <a:defRPr/>
            </a:pPr>
            <a:endParaRPr lang="en-US" sz="2800" dirty="0" smtClean="0">
              <a:latin typeface="Corbel" pitchFamily="34" charset="0"/>
              <a:cs typeface="Arial" pitchFamily="34" charset="0"/>
            </a:endParaRPr>
          </a:p>
          <a:p>
            <a:pPr lvl="4" eaLnBrk="1" fontAlgn="auto" hangingPunct="1">
              <a:spcAft>
                <a:spcPts val="0"/>
              </a:spcAft>
              <a:buSzPct val="95000"/>
              <a:buFont typeface="Wingdings 2" pitchFamily="18" charset="2"/>
              <a:buNone/>
              <a:defRPr/>
            </a:pPr>
            <a:endParaRPr lang="en-US" sz="2800" dirty="0" smtClean="0">
              <a:latin typeface="Corbel" pitchFamily="34" charset="0"/>
              <a:cs typeface="Arial" pitchFamily="34" charset="0"/>
            </a:endParaRPr>
          </a:p>
        </p:txBody>
      </p:sp>
      <p:sp>
        <p:nvSpPr>
          <p:cNvPr id="3" name="Slide Number Placeholder 2"/>
          <p:cNvSpPr>
            <a:spLocks noGrp="1"/>
          </p:cNvSpPr>
          <p:nvPr>
            <p:ph type="sldNum" sz="quarter" idx="12"/>
          </p:nvPr>
        </p:nvSpPr>
        <p:spPr/>
        <p:txBody>
          <a:bodyPr/>
          <a:lstStyle/>
          <a:p>
            <a:pPr>
              <a:defRPr/>
            </a:pPr>
            <a:fld id="{4D85AF09-C19C-44DE-971E-749C3343B26A}" type="slidenum">
              <a:rPr lang="en-US"/>
              <a:pPr>
                <a:defRPr/>
              </a:pPr>
              <a:t>6</a:t>
            </a:fld>
            <a:endParaRPr lang="en-US" dirty="0"/>
          </a:p>
        </p:txBody>
      </p:sp>
      <p:pic>
        <p:nvPicPr>
          <p:cNvPr id="7171" name="Picture 4" descr="on-farm-bin-2.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1905000"/>
            <a:ext cx="4114800" cy="41910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Hazards Related to Agricultural Confined Spaces</a:t>
            </a:r>
            <a:endParaRPr lang="en-US" dirty="0"/>
          </a:p>
        </p:txBody>
      </p:sp>
      <p:sp>
        <p:nvSpPr>
          <p:cNvPr id="3" name="Content Placeholder 2"/>
          <p:cNvSpPr>
            <a:spLocks noGrp="1"/>
          </p:cNvSpPr>
          <p:nvPr>
            <p:ph idx="1"/>
          </p:nvPr>
        </p:nvSpPr>
        <p:spPr/>
        <p:txBody>
          <a:bodyPr>
            <a:normAutofit fontScale="62500" lnSpcReduction="20000"/>
          </a:bodyPr>
          <a:lstStyle/>
          <a:p>
            <a:pPr marL="550926" indent="-514350">
              <a:buFont typeface="+mj-lt"/>
              <a:buAutoNum type="arabicPeriod"/>
            </a:pPr>
            <a:r>
              <a:rPr lang="en-US" dirty="0" smtClean="0"/>
              <a:t>Asphyxiation due to exposure to toxic environments</a:t>
            </a:r>
          </a:p>
          <a:p>
            <a:pPr marL="852678" lvl="1" indent="-514350"/>
            <a:r>
              <a:rPr lang="en-US" dirty="0" smtClean="0"/>
              <a:t>Carbon Dioxide</a:t>
            </a:r>
          </a:p>
          <a:p>
            <a:pPr marL="852678" lvl="1" indent="-514350"/>
            <a:r>
              <a:rPr lang="en-US" dirty="0" smtClean="0"/>
              <a:t>Methane</a:t>
            </a:r>
          </a:p>
          <a:p>
            <a:pPr marL="852678" lvl="1" indent="-514350"/>
            <a:r>
              <a:rPr lang="en-US" dirty="0" smtClean="0"/>
              <a:t>Hydrogen Sulfide (manure)</a:t>
            </a:r>
          </a:p>
          <a:p>
            <a:pPr marL="852678" lvl="1" indent="-514350"/>
            <a:r>
              <a:rPr lang="en-US" dirty="0" smtClean="0"/>
              <a:t>Ammonia (manure)</a:t>
            </a:r>
          </a:p>
          <a:p>
            <a:pPr marL="852678" lvl="1" indent="-514350"/>
            <a:r>
              <a:rPr lang="en-US" dirty="0" smtClean="0"/>
              <a:t>Smoke/Carbon monoxide (fires)</a:t>
            </a:r>
          </a:p>
          <a:p>
            <a:pPr marL="550926" indent="-514350">
              <a:buFont typeface="+mj-lt"/>
              <a:buAutoNum type="arabicPeriod"/>
            </a:pPr>
            <a:r>
              <a:rPr lang="en-US" dirty="0" smtClean="0"/>
              <a:t>Suffocation due to oxygen limited environments</a:t>
            </a:r>
          </a:p>
          <a:p>
            <a:pPr marL="550926" indent="-514350">
              <a:buFont typeface="+mj-lt"/>
              <a:buAutoNum type="arabicPeriod"/>
            </a:pPr>
            <a:r>
              <a:rPr lang="en-US" dirty="0" smtClean="0"/>
              <a:t>Entrapments requiring extrication from </a:t>
            </a:r>
            <a:r>
              <a:rPr lang="en-US" dirty="0" err="1" smtClean="0"/>
              <a:t>flowable</a:t>
            </a:r>
            <a:r>
              <a:rPr lang="en-US" dirty="0" smtClean="0"/>
              <a:t> agricultural materials</a:t>
            </a:r>
          </a:p>
          <a:p>
            <a:pPr marL="550926" indent="-514350">
              <a:buFont typeface="+mj-lt"/>
              <a:buAutoNum type="arabicPeriod"/>
            </a:pPr>
            <a:r>
              <a:rPr lang="en-US" dirty="0" err="1" smtClean="0"/>
              <a:t>Engulfments</a:t>
            </a:r>
            <a:r>
              <a:rPr lang="en-US" dirty="0" smtClean="0"/>
              <a:t> – fully buried in </a:t>
            </a:r>
            <a:r>
              <a:rPr lang="en-US" dirty="0" err="1" smtClean="0"/>
              <a:t>flowable</a:t>
            </a:r>
            <a:r>
              <a:rPr lang="en-US" dirty="0" smtClean="0"/>
              <a:t> agricultural material</a:t>
            </a:r>
          </a:p>
          <a:p>
            <a:pPr marL="550926" indent="-514350">
              <a:buFont typeface="+mj-lt"/>
              <a:buAutoNum type="arabicPeriod"/>
            </a:pPr>
            <a:r>
              <a:rPr lang="en-US" dirty="0" smtClean="0"/>
              <a:t>Entanglements</a:t>
            </a:r>
          </a:p>
          <a:p>
            <a:pPr marL="550926" indent="-514350">
              <a:buFont typeface="+mj-lt"/>
              <a:buAutoNum type="arabicPeriod"/>
            </a:pPr>
            <a:r>
              <a:rPr lang="en-US" dirty="0" smtClean="0"/>
              <a:t>Falls</a:t>
            </a:r>
          </a:p>
          <a:p>
            <a:pPr marL="550926" indent="-514350">
              <a:buFont typeface="+mj-lt"/>
              <a:buAutoNum type="arabicPeriod"/>
            </a:pPr>
            <a:r>
              <a:rPr lang="en-US" dirty="0" smtClean="0"/>
              <a:t>Respiratory distress due to exposure to dust and </a:t>
            </a:r>
            <a:r>
              <a:rPr lang="en-US" dirty="0" err="1" smtClean="0"/>
              <a:t>microtoxins</a:t>
            </a:r>
            <a:endParaRPr lang="en-US" dirty="0" smtClean="0"/>
          </a:p>
          <a:p>
            <a:pPr marL="550926" indent="-514350">
              <a:buFont typeface="+mj-lt"/>
              <a:buAutoNum type="arabicPeriod"/>
            </a:pPr>
            <a:r>
              <a:rPr lang="en-US" dirty="0" smtClean="0"/>
              <a:t>Burns from fires and explosions</a:t>
            </a:r>
            <a:endParaRPr lang="en-US" dirty="0"/>
          </a:p>
        </p:txBody>
      </p:sp>
      <p:sp>
        <p:nvSpPr>
          <p:cNvPr id="4" name="Slide Number Placeholder 3"/>
          <p:cNvSpPr>
            <a:spLocks noGrp="1"/>
          </p:cNvSpPr>
          <p:nvPr>
            <p:ph type="sldNum" sz="quarter" idx="12"/>
          </p:nvPr>
        </p:nvSpPr>
        <p:spPr/>
        <p:txBody>
          <a:bodyPr/>
          <a:lstStyle/>
          <a:p>
            <a:pPr>
              <a:defRPr/>
            </a:pPr>
            <a:fld id="{BAF4C88F-E191-476D-A289-033F058D0F0A}" type="slidenum">
              <a:rPr lang="en-US" smtClean="0"/>
              <a:pPr>
                <a:defRPr/>
              </a:pPr>
              <a:t>7</a:t>
            </a:fld>
            <a:endParaRPr lang="en-US" dirty="0"/>
          </a:p>
        </p:txBody>
      </p:sp>
    </p:spTree>
    <p:extLst>
      <p:ext uri="{BB962C8B-B14F-4D97-AF65-F5344CB8AC3E}">
        <p14:creationId xmlns:p14="http://schemas.microsoft.com/office/powerpoint/2010/main" val="2166448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on-farm-bin-4.jpg"/>
          <p:cNvPicPr>
            <a:picLocks noChangeAspect="1"/>
          </p:cNvPicPr>
          <p:nvPr/>
        </p:nvPicPr>
        <p:blipFill>
          <a:blip r:embed="rId2" cstate="print"/>
          <a:srcRect/>
          <a:stretch>
            <a:fillRect/>
          </a:stretch>
        </p:blipFill>
        <p:spPr bwMode="auto">
          <a:xfrm>
            <a:off x="762000" y="1371600"/>
            <a:ext cx="7696200" cy="5105400"/>
          </a:xfrm>
          <a:prstGeom prst="rect">
            <a:avLst/>
          </a:prstGeom>
          <a:noFill/>
          <a:ln w="9525">
            <a:noFill/>
            <a:miter lim="800000"/>
            <a:headEnd/>
            <a:tailEnd/>
          </a:ln>
        </p:spPr>
      </p:pic>
      <p:sp>
        <p:nvSpPr>
          <p:cNvPr id="3" name="TextBox 2"/>
          <p:cNvSpPr txBox="1"/>
          <p:nvPr/>
        </p:nvSpPr>
        <p:spPr>
          <a:xfrm>
            <a:off x="304800" y="304800"/>
            <a:ext cx="8382000"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US" sz="3600" b="1" dirty="0">
                <a:solidFill>
                  <a:srgbClr val="00B0F0"/>
                </a:solidFill>
                <a:effectLst>
                  <a:outerShdw blurRad="38100" dist="38100" dir="2700000" algn="tl">
                    <a:srgbClr val="000000">
                      <a:alpha val="43137"/>
                    </a:srgbClr>
                  </a:outerShdw>
                </a:effectLst>
                <a:latin typeface="Corbel" pitchFamily="34" charset="0"/>
              </a:rPr>
              <a:t>Large Scale Commercial Grain Operation</a:t>
            </a:r>
          </a:p>
        </p:txBody>
      </p:sp>
      <p:sp>
        <p:nvSpPr>
          <p:cNvPr id="2" name="Slide Number Placeholder 1"/>
          <p:cNvSpPr>
            <a:spLocks noGrp="1"/>
          </p:cNvSpPr>
          <p:nvPr>
            <p:ph type="sldNum" sz="quarter" idx="12"/>
          </p:nvPr>
        </p:nvSpPr>
        <p:spPr/>
        <p:txBody>
          <a:bodyPr/>
          <a:lstStyle/>
          <a:p>
            <a:pPr>
              <a:defRPr/>
            </a:pPr>
            <a:fld id="{CA5894D7-EA86-493D-86CD-6B9D306FA00A}" type="slidenum">
              <a:rPr lang="en-US"/>
              <a:pPr>
                <a:defRPr/>
              </a:pPr>
              <a:t>8</a:t>
            </a:fld>
            <a:endParaRPr lang="en-US" dirty="0"/>
          </a:p>
        </p:txBody>
      </p:sp>
    </p:spTree>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077200" cy="1143000"/>
          </a:xfrm>
        </p:spPr>
        <p:txBody>
          <a:bodyPr/>
          <a:lstStyle/>
          <a:p>
            <a:pPr algn="ctr" eaLnBrk="1" hangingPunct="1"/>
            <a:r>
              <a:rPr lang="en-US" sz="3600" b="1" dirty="0" smtClean="0">
                <a:solidFill>
                  <a:srgbClr val="00B0F0"/>
                </a:solidFill>
                <a:effectLst>
                  <a:outerShdw blurRad="38100" dist="38100" dir="2700000" algn="tl">
                    <a:srgbClr val="000000">
                      <a:alpha val="43137"/>
                    </a:srgbClr>
                  </a:outerShdw>
                </a:effectLst>
                <a:latin typeface="Corbel" pitchFamily="34" charset="0"/>
              </a:rPr>
              <a:t>Commercial Elevators</a:t>
            </a:r>
          </a:p>
        </p:txBody>
      </p:sp>
      <p:pic>
        <p:nvPicPr>
          <p:cNvPr id="9219" name="Content Placeholder 3" descr="PA080203.JPG"/>
          <p:cNvPicPr>
            <a:picLocks noGrp="1" noChangeAspect="1"/>
          </p:cNvPicPr>
          <p:nvPr>
            <p:ph idx="1"/>
          </p:nvPr>
        </p:nvPicPr>
        <p:blipFill>
          <a:blip r:embed="rId2" cstate="print">
            <a:lum bright="20000"/>
          </a:blip>
          <a:srcRect/>
          <a:stretch>
            <a:fillRect/>
          </a:stretch>
        </p:blipFill>
        <p:spPr>
          <a:xfrm>
            <a:off x="762000" y="1600200"/>
            <a:ext cx="3086100" cy="4114800"/>
          </a:xfrm>
        </p:spPr>
      </p:pic>
      <p:sp>
        <p:nvSpPr>
          <p:cNvPr id="9220"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0" hangingPunct="0"/>
            <a:fld id="{98B871B2-6D37-4ED3-BBD8-42787CE8062D}" type="slidenum">
              <a:rPr lang="en-US" sz="1400" smtClean="0">
                <a:solidFill>
                  <a:schemeClr val="tx1"/>
                </a:solidFill>
                <a:latin typeface="Arial Narrow" pitchFamily="34" charset="0"/>
              </a:rPr>
              <a:pPr eaLnBrk="0" hangingPunct="0"/>
              <a:t>9</a:t>
            </a:fld>
            <a:endParaRPr lang="en-US" sz="1400" smtClean="0">
              <a:solidFill>
                <a:schemeClr val="tx1"/>
              </a:solidFill>
              <a:latin typeface="Arial Narrow" pitchFamily="34" charset="0"/>
            </a:endParaRPr>
          </a:p>
        </p:txBody>
      </p:sp>
      <p:pic>
        <p:nvPicPr>
          <p:cNvPr id="9221" name="Picture 5" descr="PA080209.JPG"/>
          <p:cNvPicPr>
            <a:picLocks noChangeAspect="1"/>
          </p:cNvPicPr>
          <p:nvPr/>
        </p:nvPicPr>
        <p:blipFill>
          <a:blip r:embed="rId3" cstate="print">
            <a:lum bright="20000"/>
          </a:blip>
          <a:srcRect/>
          <a:stretch>
            <a:fillRect/>
          </a:stretch>
        </p:blipFill>
        <p:spPr bwMode="auto">
          <a:xfrm>
            <a:off x="3962400" y="1600200"/>
            <a:ext cx="44958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965</TotalTime>
  <Words>1173</Words>
  <Application>Microsoft Office PowerPoint</Application>
  <PresentationFormat>On-screen Show (4:3)</PresentationFormat>
  <Paragraphs>221</Paragraphs>
  <Slides>34</Slides>
  <Notes>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Technic</vt:lpstr>
      <vt:lpstr>Basic First Responder Training for Incidents Involving Grain Storage and Handling Facilities  Unit 2: Confined Spaces in Agriculture  This material was produced under grant number SH-22307-11 from the Occupational Safety and Health Administration, U.S. Department of Labor. It does not necessarily reflect the views or policies of the U.S. Department of Labor, nor does mention of trade names, commercial products, or organizations imply endorsement by the U.S. Government. </vt:lpstr>
      <vt:lpstr>Purpose</vt:lpstr>
      <vt:lpstr>Confined Space – OSHA Definition</vt:lpstr>
      <vt:lpstr>Permit Required Confined Space OSHA Definition</vt:lpstr>
      <vt:lpstr>Definitions</vt:lpstr>
      <vt:lpstr>Confined Space in Agriculture</vt:lpstr>
      <vt:lpstr>Hazards Related to Agricultural Confined Spaces</vt:lpstr>
      <vt:lpstr>PowerPoint Presentation</vt:lpstr>
      <vt:lpstr>Commercial Elevators</vt:lpstr>
      <vt:lpstr>Large Grain Storage Tanks</vt:lpstr>
      <vt:lpstr>PowerPoint Presentation</vt:lpstr>
      <vt:lpstr>PowerPoint Presentation</vt:lpstr>
      <vt:lpstr>Grain Bin Warning Label</vt:lpstr>
      <vt:lpstr>PowerPoint Presentation</vt:lpstr>
      <vt:lpstr>Bin Unloading Equipment</vt:lpstr>
      <vt:lpstr>A Look Inside a Small Bin</vt:lpstr>
      <vt:lpstr>PowerPoint Presentation</vt:lpstr>
      <vt:lpstr>PowerPoint Presentation</vt:lpstr>
      <vt:lpstr>PowerPoint Presentation</vt:lpstr>
      <vt:lpstr>PowerPoint Presentation</vt:lpstr>
      <vt:lpstr>PowerPoint Presentation</vt:lpstr>
      <vt:lpstr>Aeration Equipment</vt:lpstr>
      <vt:lpstr>Agriculture Confined Spaces Are  Generally Exempt from OSHA Compliance </vt:lpstr>
      <vt:lpstr>Exempt vs. Non-Exempt Facilities</vt:lpstr>
      <vt:lpstr>Non-Exempt Facilities Must Have</vt:lpstr>
      <vt:lpstr>Paid and Volunteer Response</vt:lpstr>
      <vt:lpstr>Preventing Emergencies in Confined Spaces in Agriculture</vt:lpstr>
      <vt:lpstr>PowerPoint Presentation</vt:lpstr>
      <vt:lpstr>PowerPoint Presentation</vt:lpstr>
      <vt:lpstr>Respiratory Hazards</vt:lpstr>
      <vt:lpstr>Respiratory Hazards</vt:lpstr>
      <vt:lpstr>Preventing Falls</vt:lpstr>
      <vt:lpstr>Preventing Falls</vt:lpstr>
      <vt:lpstr>PowerPoint Presentation</vt:lpstr>
    </vt:vector>
  </TitlesOfParts>
  <Company>Engineering Computer Network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Confined Space – OSHA Definition</dc:title>
  <dc:creator>jcwalsh</dc:creator>
  <cp:lastModifiedBy>Vosburgh, Linda - OSHA</cp:lastModifiedBy>
  <cp:revision>79</cp:revision>
  <cp:lastPrinted>2012-10-12T16:33:40Z</cp:lastPrinted>
  <dcterms:created xsi:type="dcterms:W3CDTF">2006-03-03T13:20:04Z</dcterms:created>
  <dcterms:modified xsi:type="dcterms:W3CDTF">2013-08-21T16:24:12Z</dcterms:modified>
</cp:coreProperties>
</file>