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comments/comment1.xml" ContentType="application/vnd.openxmlformats-officedocument.presentationml.comments+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notesSlides/notesSlide51.xml" ContentType="application/vnd.openxmlformats-officedocument.presentationml.notesSlide+xml"/>
  <Override PartName="/ppt/tags/tag54.xml" ContentType="application/vnd.openxmlformats-officedocument.presentationml.tags+xml"/>
  <Override PartName="/ppt/notesSlides/notesSlide52.xml" ContentType="application/vnd.openxmlformats-officedocument.presentationml.notesSlide+xml"/>
  <Override PartName="/ppt/tags/tag55.xml" ContentType="application/vnd.openxmlformats-officedocument.presentationml.tags+xml"/>
  <Override PartName="/ppt/notesSlides/notesSlide53.xml" ContentType="application/vnd.openxmlformats-officedocument.presentationml.notesSlide+xml"/>
  <Override PartName="/ppt/tags/tag56.xml" ContentType="application/vnd.openxmlformats-officedocument.presentationml.tags+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notesSlides/notesSlide56.xml" ContentType="application/vnd.openxmlformats-officedocument.presentationml.notesSlide+xml"/>
  <Override PartName="/ppt/tags/tag59.xml" ContentType="application/vnd.openxmlformats-officedocument.presentationml.tags+xml"/>
  <Override PartName="/ppt/notesSlides/notesSlide57.xml" ContentType="application/vnd.openxmlformats-officedocument.presentationml.notesSlide+xml"/>
  <Override PartName="/ppt/tags/tag60.xml" ContentType="application/vnd.openxmlformats-officedocument.presentationml.tags+xml"/>
  <Override PartName="/ppt/notesSlides/notesSlide58.xml" ContentType="application/vnd.openxmlformats-officedocument.presentationml.notesSlide+xml"/>
  <Override PartName="/ppt/tags/tag61.xml" ContentType="application/vnd.openxmlformats-officedocument.presentationml.tags+xml"/>
  <Override PartName="/ppt/notesSlides/notesSlide59.xml" ContentType="application/vnd.openxmlformats-officedocument.presentationml.notesSlide+xml"/>
  <Override PartName="/ppt/tags/tag62.xml" ContentType="application/vnd.openxmlformats-officedocument.presentationml.tags+xml"/>
  <Override PartName="/ppt/notesSlides/notesSlide60.xml" ContentType="application/vnd.openxmlformats-officedocument.presentationml.notesSlide+xml"/>
  <Override PartName="/ppt/tags/tag63.xml" ContentType="application/vnd.openxmlformats-officedocument.presentationml.tags+xml"/>
  <Override PartName="/ppt/notesSlides/notesSlide61.xml" ContentType="application/vnd.openxmlformats-officedocument.presentationml.notesSlide+xml"/>
  <Override PartName="/ppt/tags/tag64.xml" ContentType="application/vnd.openxmlformats-officedocument.presentationml.tags+xml"/>
  <Override PartName="/ppt/notesSlides/notesSlide6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5.xml" ContentType="application/vnd.openxmlformats-officedocument.presentationml.tags+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65"/>
  </p:notesMasterIdLst>
  <p:handoutMasterIdLst>
    <p:handoutMasterId r:id="rId66"/>
  </p:handoutMasterIdLst>
  <p:sldIdLst>
    <p:sldId id="269" r:id="rId2"/>
    <p:sldId id="568" r:id="rId3"/>
    <p:sldId id="571" r:id="rId4"/>
    <p:sldId id="495" r:id="rId5"/>
    <p:sldId id="572" r:id="rId6"/>
    <p:sldId id="496" r:id="rId7"/>
    <p:sldId id="497" r:id="rId8"/>
    <p:sldId id="498" r:id="rId9"/>
    <p:sldId id="499" r:id="rId10"/>
    <p:sldId id="502" r:id="rId11"/>
    <p:sldId id="503" r:id="rId12"/>
    <p:sldId id="500" r:id="rId13"/>
    <p:sldId id="713" r:id="rId14"/>
    <p:sldId id="678" r:id="rId15"/>
    <p:sldId id="680" r:id="rId16"/>
    <p:sldId id="506" r:id="rId17"/>
    <p:sldId id="597" r:id="rId18"/>
    <p:sldId id="384" r:id="rId19"/>
    <p:sldId id="508" r:id="rId20"/>
    <p:sldId id="590" r:id="rId21"/>
    <p:sldId id="594" r:id="rId22"/>
    <p:sldId id="691" r:id="rId23"/>
    <p:sldId id="692" r:id="rId24"/>
    <p:sldId id="694" r:id="rId25"/>
    <p:sldId id="695" r:id="rId26"/>
    <p:sldId id="696" r:id="rId27"/>
    <p:sldId id="697" r:id="rId28"/>
    <p:sldId id="698" r:id="rId29"/>
    <p:sldId id="699" r:id="rId30"/>
    <p:sldId id="700" r:id="rId31"/>
    <p:sldId id="701" r:id="rId32"/>
    <p:sldId id="702" r:id="rId33"/>
    <p:sldId id="703" r:id="rId34"/>
    <p:sldId id="704" r:id="rId35"/>
    <p:sldId id="705" r:id="rId36"/>
    <p:sldId id="706" r:id="rId37"/>
    <p:sldId id="707" r:id="rId38"/>
    <p:sldId id="728" r:id="rId39"/>
    <p:sldId id="709" r:id="rId40"/>
    <p:sldId id="710" r:id="rId41"/>
    <p:sldId id="511" r:id="rId42"/>
    <p:sldId id="598" r:id="rId43"/>
    <p:sldId id="577" r:id="rId44"/>
    <p:sldId id="716" r:id="rId45"/>
    <p:sldId id="514" r:id="rId46"/>
    <p:sldId id="574" r:id="rId47"/>
    <p:sldId id="721" r:id="rId48"/>
    <p:sldId id="725" r:id="rId49"/>
    <p:sldId id="683" r:id="rId50"/>
    <p:sldId id="581" r:id="rId51"/>
    <p:sldId id="684" r:id="rId52"/>
    <p:sldId id="582" r:id="rId53"/>
    <p:sldId id="583" r:id="rId54"/>
    <p:sldId id="686" r:id="rId55"/>
    <p:sldId id="596" r:id="rId56"/>
    <p:sldId id="585" r:id="rId57"/>
    <p:sldId id="688" r:id="rId58"/>
    <p:sldId id="586" r:id="rId59"/>
    <p:sldId id="587" r:id="rId60"/>
    <p:sldId id="685" r:id="rId61"/>
    <p:sldId id="539" r:id="rId62"/>
    <p:sldId id="727" r:id="rId63"/>
    <p:sldId id="602" r:id="rId64"/>
  </p:sldIdLst>
  <p:sldSz cx="9144000" cy="6858000" type="screen4x3"/>
  <p:notesSz cx="7315200" cy="9601200"/>
  <p:custDataLst>
    <p:tags r:id="rId67"/>
  </p:custDataLst>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tional Jewish" initials="NJ"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5050"/>
    <a:srgbClr val="ABDB77"/>
    <a:srgbClr val="FFFF99"/>
    <a:srgbClr val="FFFF66"/>
    <a:srgbClr val="FF0000"/>
    <a:srgbClr val="FF9900"/>
    <a:srgbClr val="007DC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13" autoAdjust="0"/>
    <p:restoredTop sz="73529" autoAdjust="0"/>
  </p:normalViewPr>
  <p:slideViewPr>
    <p:cSldViewPr snapToGrid="0">
      <p:cViewPr varScale="1">
        <p:scale>
          <a:sx n="64" d="100"/>
          <a:sy n="64" d="100"/>
        </p:scale>
        <p:origin x="-1578" y="-102"/>
      </p:cViewPr>
      <p:guideLst>
        <p:guide orient="horz" pos="223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12-01T17:09:57.203" idx="5">
    <p:pos x="10" y="10"/>
    <p:text/>
  </p:cm>
</p:cmLst>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49682-19B2-4973-989C-A37BF85B20E6}" type="doc">
      <dgm:prSet loTypeId="urn:microsoft.com/office/officeart/2005/8/layout/pyramid3" loCatId="pyramid" qsTypeId="urn:microsoft.com/office/officeart/2005/8/quickstyle/3d3" qsCatId="3D" csTypeId="urn:microsoft.com/office/officeart/2005/8/colors/accent1_2#3" csCatId="accent1" phldr="1"/>
      <dgm:spPr/>
    </dgm:pt>
    <dgm:pt modelId="{9F4AF70E-3C7B-439F-8FC1-57599FB5A3EF}">
      <dgm:prSet phldrT="[Text]" custT="1"/>
      <dgm:spPr>
        <a:solidFill>
          <a:srgbClr val="FF5050"/>
        </a:solidFill>
      </dgm:spPr>
      <dgm:t>
        <a:bodyPr/>
        <a:lstStyle/>
        <a:p>
          <a:r>
            <a:rPr lang="es-ES_tradnl" sz="2400" noProof="0" dirty="0" smtClean="0">
              <a:solidFill>
                <a:schemeClr val="bg1"/>
              </a:solidFill>
            </a:rPr>
            <a:t>Eliminación y Sustitución</a:t>
          </a:r>
          <a:endParaRPr lang="es-ES_tradnl" sz="2400" noProof="0" dirty="0">
            <a:solidFill>
              <a:schemeClr val="bg1"/>
            </a:solidFill>
          </a:endParaRPr>
        </a:p>
      </dgm:t>
    </dgm:pt>
    <dgm:pt modelId="{CDEF97C7-21D5-4DFF-B231-E829580B4F37}" type="parTrans" cxnId="{2E493562-89D0-4100-923C-2974546AB745}">
      <dgm:prSet/>
      <dgm:spPr/>
      <dgm:t>
        <a:bodyPr/>
        <a:lstStyle/>
        <a:p>
          <a:endParaRPr lang="en-US"/>
        </a:p>
      </dgm:t>
    </dgm:pt>
    <dgm:pt modelId="{C86A61B5-960D-41AB-BBA9-BA510A0DBF30}" type="sibTrans" cxnId="{2E493562-89D0-4100-923C-2974546AB745}">
      <dgm:prSet/>
      <dgm:spPr/>
      <dgm:t>
        <a:bodyPr/>
        <a:lstStyle/>
        <a:p>
          <a:endParaRPr lang="en-US"/>
        </a:p>
      </dgm:t>
    </dgm:pt>
    <dgm:pt modelId="{50C36261-A561-4F7E-A8C7-292F28B5344C}">
      <dgm:prSet phldrT="[Text]" custT="1"/>
      <dgm:spPr>
        <a:solidFill>
          <a:srgbClr val="00B050"/>
        </a:solidFill>
      </dgm:spPr>
      <dgm:t>
        <a:bodyPr/>
        <a:lstStyle/>
        <a:p>
          <a:r>
            <a:rPr lang="es-ES_tradnl" sz="2400" noProof="0" dirty="0" smtClean="0">
              <a:solidFill>
                <a:schemeClr val="bg1"/>
              </a:solidFill>
            </a:rPr>
            <a:t>Controles de Ingeniería</a:t>
          </a:r>
          <a:endParaRPr lang="es-ES_tradnl" sz="2400" noProof="0" dirty="0">
            <a:solidFill>
              <a:schemeClr val="bg1"/>
            </a:solidFill>
          </a:endParaRPr>
        </a:p>
      </dgm:t>
    </dgm:pt>
    <dgm:pt modelId="{517528DB-33CA-4B2B-8348-D034A94846F1}" type="parTrans" cxnId="{95FE104F-08D6-4077-8991-E5D29CCC84AD}">
      <dgm:prSet/>
      <dgm:spPr/>
      <dgm:t>
        <a:bodyPr/>
        <a:lstStyle/>
        <a:p>
          <a:endParaRPr lang="en-US"/>
        </a:p>
      </dgm:t>
    </dgm:pt>
    <dgm:pt modelId="{8942900D-166E-494C-B700-8EABDA849E7D}" type="sibTrans" cxnId="{95FE104F-08D6-4077-8991-E5D29CCC84AD}">
      <dgm:prSet/>
      <dgm:spPr/>
      <dgm:t>
        <a:bodyPr/>
        <a:lstStyle/>
        <a:p>
          <a:endParaRPr lang="en-US"/>
        </a:p>
      </dgm:t>
    </dgm:pt>
    <dgm:pt modelId="{FA538F28-CDE8-45DB-907B-A6D7E302398C}">
      <dgm:prSet phldrT="[Text]" custT="1"/>
      <dgm:spPr>
        <a:solidFill>
          <a:srgbClr val="7030A0"/>
        </a:solidFill>
      </dgm:spPr>
      <dgm:t>
        <a:bodyPr/>
        <a:lstStyle/>
        <a:p>
          <a:r>
            <a:rPr lang="es-ES_tradnl" sz="2200" noProof="0" dirty="0" smtClean="0">
              <a:solidFill>
                <a:schemeClr val="bg1"/>
              </a:solidFill>
            </a:rPr>
            <a:t>Controles en las Prácticas Laborales</a:t>
          </a:r>
          <a:endParaRPr lang="es-ES_tradnl" sz="2200" noProof="0" dirty="0">
            <a:solidFill>
              <a:schemeClr val="bg1"/>
            </a:solidFill>
          </a:endParaRPr>
        </a:p>
      </dgm:t>
    </dgm:pt>
    <dgm:pt modelId="{2240CEA6-812A-4A96-AD59-E21603549C03}" type="parTrans" cxnId="{80C33A47-D399-45ED-A6A4-8AFF1EE2C672}">
      <dgm:prSet/>
      <dgm:spPr/>
      <dgm:t>
        <a:bodyPr/>
        <a:lstStyle/>
        <a:p>
          <a:endParaRPr lang="en-US"/>
        </a:p>
      </dgm:t>
    </dgm:pt>
    <dgm:pt modelId="{DE8FA090-FBEA-4759-AAAB-4284E03E9128}" type="sibTrans" cxnId="{80C33A47-D399-45ED-A6A4-8AFF1EE2C672}">
      <dgm:prSet/>
      <dgm:spPr/>
      <dgm:t>
        <a:bodyPr/>
        <a:lstStyle/>
        <a:p>
          <a:endParaRPr lang="en-US"/>
        </a:p>
      </dgm:t>
    </dgm:pt>
    <dgm:pt modelId="{2CE1ACEC-7CC9-4121-8EAB-740DE1BDFF6B}">
      <dgm:prSet phldrT="[Text]" custT="1"/>
      <dgm:spPr>
        <a:solidFill>
          <a:srgbClr val="C00000"/>
        </a:solidFill>
      </dgm:spPr>
      <dgm:t>
        <a:bodyPr/>
        <a:lstStyle/>
        <a:p>
          <a:r>
            <a:rPr lang="en-US" sz="2400" dirty="0" smtClean="0">
              <a:solidFill>
                <a:schemeClr val="bg1"/>
              </a:solidFill>
            </a:rPr>
            <a:t>PPE</a:t>
          </a:r>
          <a:endParaRPr lang="en-US" sz="2600" dirty="0">
            <a:solidFill>
              <a:schemeClr val="bg1"/>
            </a:solidFill>
          </a:endParaRPr>
        </a:p>
      </dgm:t>
    </dgm:pt>
    <dgm:pt modelId="{2EA426F2-50C1-40E2-8481-40A8CF945AB0}" type="parTrans" cxnId="{6EFD468A-568C-4900-A224-4630BFF1C913}">
      <dgm:prSet/>
      <dgm:spPr/>
      <dgm:t>
        <a:bodyPr/>
        <a:lstStyle/>
        <a:p>
          <a:endParaRPr lang="en-US"/>
        </a:p>
      </dgm:t>
    </dgm:pt>
    <dgm:pt modelId="{5A074165-EB3A-4C83-A83D-DA19A50A459F}" type="sibTrans" cxnId="{6EFD468A-568C-4900-A224-4630BFF1C913}">
      <dgm:prSet/>
      <dgm:spPr/>
      <dgm:t>
        <a:bodyPr/>
        <a:lstStyle/>
        <a:p>
          <a:endParaRPr lang="en-US"/>
        </a:p>
      </dgm:t>
    </dgm:pt>
    <dgm:pt modelId="{09DBB948-4A70-4264-938C-1D24AE8BE6FC}" type="pres">
      <dgm:prSet presAssocID="{B3749682-19B2-4973-989C-A37BF85B20E6}" presName="Name0" presStyleCnt="0">
        <dgm:presLayoutVars>
          <dgm:dir/>
          <dgm:animLvl val="lvl"/>
          <dgm:resizeHandles val="exact"/>
        </dgm:presLayoutVars>
      </dgm:prSet>
      <dgm:spPr/>
    </dgm:pt>
    <dgm:pt modelId="{4FC35128-2B42-44F1-AE48-A03813553CF4}" type="pres">
      <dgm:prSet presAssocID="{9F4AF70E-3C7B-439F-8FC1-57599FB5A3EF}" presName="Name8" presStyleCnt="0"/>
      <dgm:spPr/>
    </dgm:pt>
    <dgm:pt modelId="{7E84CC25-A819-4DF7-B966-DD882DAEBEED}" type="pres">
      <dgm:prSet presAssocID="{9F4AF70E-3C7B-439F-8FC1-57599FB5A3EF}" presName="level" presStyleLbl="node1" presStyleIdx="0" presStyleCnt="4" custLinFactNeighborX="2935" custLinFactNeighborY="-2511">
        <dgm:presLayoutVars>
          <dgm:chMax val="1"/>
          <dgm:bulletEnabled val="1"/>
        </dgm:presLayoutVars>
      </dgm:prSet>
      <dgm:spPr/>
      <dgm:t>
        <a:bodyPr/>
        <a:lstStyle/>
        <a:p>
          <a:endParaRPr lang="en-US"/>
        </a:p>
      </dgm:t>
    </dgm:pt>
    <dgm:pt modelId="{E504778D-38BB-4916-BE43-C37AA83BE2EE}" type="pres">
      <dgm:prSet presAssocID="{9F4AF70E-3C7B-439F-8FC1-57599FB5A3EF}" presName="levelTx" presStyleLbl="revTx" presStyleIdx="0" presStyleCnt="0">
        <dgm:presLayoutVars>
          <dgm:chMax val="1"/>
          <dgm:bulletEnabled val="1"/>
        </dgm:presLayoutVars>
      </dgm:prSet>
      <dgm:spPr/>
      <dgm:t>
        <a:bodyPr/>
        <a:lstStyle/>
        <a:p>
          <a:endParaRPr lang="en-US"/>
        </a:p>
      </dgm:t>
    </dgm:pt>
    <dgm:pt modelId="{E8069BD7-C59C-4799-B2C2-2B0549D1A988}" type="pres">
      <dgm:prSet presAssocID="{50C36261-A561-4F7E-A8C7-292F28B5344C}" presName="Name8" presStyleCnt="0"/>
      <dgm:spPr/>
    </dgm:pt>
    <dgm:pt modelId="{626A6C70-3F83-4B3F-AE81-E24920C8E823}" type="pres">
      <dgm:prSet presAssocID="{50C36261-A561-4F7E-A8C7-292F28B5344C}" presName="level" presStyleLbl="node1" presStyleIdx="1" presStyleCnt="4">
        <dgm:presLayoutVars>
          <dgm:chMax val="1"/>
          <dgm:bulletEnabled val="1"/>
        </dgm:presLayoutVars>
      </dgm:prSet>
      <dgm:spPr/>
      <dgm:t>
        <a:bodyPr/>
        <a:lstStyle/>
        <a:p>
          <a:endParaRPr lang="en-US"/>
        </a:p>
      </dgm:t>
    </dgm:pt>
    <dgm:pt modelId="{FE8271D7-9F1E-4C08-9697-794659EDC7AC}" type="pres">
      <dgm:prSet presAssocID="{50C36261-A561-4F7E-A8C7-292F28B5344C}" presName="levelTx" presStyleLbl="revTx" presStyleIdx="0" presStyleCnt="0">
        <dgm:presLayoutVars>
          <dgm:chMax val="1"/>
          <dgm:bulletEnabled val="1"/>
        </dgm:presLayoutVars>
      </dgm:prSet>
      <dgm:spPr/>
      <dgm:t>
        <a:bodyPr/>
        <a:lstStyle/>
        <a:p>
          <a:endParaRPr lang="en-US"/>
        </a:p>
      </dgm:t>
    </dgm:pt>
    <dgm:pt modelId="{158B0A9E-34AF-4150-BB1D-48B85181E7B9}" type="pres">
      <dgm:prSet presAssocID="{FA538F28-CDE8-45DB-907B-A6D7E302398C}" presName="Name8" presStyleCnt="0"/>
      <dgm:spPr/>
    </dgm:pt>
    <dgm:pt modelId="{5BE8A928-3B78-4FE8-A1E0-D9E760D73FFF}" type="pres">
      <dgm:prSet presAssocID="{FA538F28-CDE8-45DB-907B-A6D7E302398C}" presName="level" presStyleLbl="node1" presStyleIdx="2" presStyleCnt="4">
        <dgm:presLayoutVars>
          <dgm:chMax val="1"/>
          <dgm:bulletEnabled val="1"/>
        </dgm:presLayoutVars>
      </dgm:prSet>
      <dgm:spPr/>
      <dgm:t>
        <a:bodyPr/>
        <a:lstStyle/>
        <a:p>
          <a:endParaRPr lang="en-US"/>
        </a:p>
      </dgm:t>
    </dgm:pt>
    <dgm:pt modelId="{D02619B7-D208-4AAB-907B-CF006E4DADD9}" type="pres">
      <dgm:prSet presAssocID="{FA538F28-CDE8-45DB-907B-A6D7E302398C}" presName="levelTx" presStyleLbl="revTx" presStyleIdx="0" presStyleCnt="0">
        <dgm:presLayoutVars>
          <dgm:chMax val="1"/>
          <dgm:bulletEnabled val="1"/>
        </dgm:presLayoutVars>
      </dgm:prSet>
      <dgm:spPr/>
      <dgm:t>
        <a:bodyPr/>
        <a:lstStyle/>
        <a:p>
          <a:endParaRPr lang="en-US"/>
        </a:p>
      </dgm:t>
    </dgm:pt>
    <dgm:pt modelId="{F13AEE29-B86C-4038-A064-F09B62F97C50}" type="pres">
      <dgm:prSet presAssocID="{2CE1ACEC-7CC9-4121-8EAB-740DE1BDFF6B}" presName="Name8" presStyleCnt="0"/>
      <dgm:spPr/>
    </dgm:pt>
    <dgm:pt modelId="{4F17DE89-87DB-4F82-897B-54EC45E6F7A2}" type="pres">
      <dgm:prSet presAssocID="{2CE1ACEC-7CC9-4121-8EAB-740DE1BDFF6B}" presName="level" presStyleLbl="node1" presStyleIdx="3" presStyleCnt="4">
        <dgm:presLayoutVars>
          <dgm:chMax val="1"/>
          <dgm:bulletEnabled val="1"/>
        </dgm:presLayoutVars>
      </dgm:prSet>
      <dgm:spPr/>
      <dgm:t>
        <a:bodyPr/>
        <a:lstStyle/>
        <a:p>
          <a:endParaRPr lang="en-US"/>
        </a:p>
      </dgm:t>
    </dgm:pt>
    <dgm:pt modelId="{53D00B0E-1A20-4BB2-B5F2-6992B4C464EB}" type="pres">
      <dgm:prSet presAssocID="{2CE1ACEC-7CC9-4121-8EAB-740DE1BDFF6B}" presName="levelTx" presStyleLbl="revTx" presStyleIdx="0" presStyleCnt="0">
        <dgm:presLayoutVars>
          <dgm:chMax val="1"/>
          <dgm:bulletEnabled val="1"/>
        </dgm:presLayoutVars>
      </dgm:prSet>
      <dgm:spPr/>
      <dgm:t>
        <a:bodyPr/>
        <a:lstStyle/>
        <a:p>
          <a:endParaRPr lang="en-US"/>
        </a:p>
      </dgm:t>
    </dgm:pt>
  </dgm:ptLst>
  <dgm:cxnLst>
    <dgm:cxn modelId="{95FE104F-08D6-4077-8991-E5D29CCC84AD}" srcId="{B3749682-19B2-4973-989C-A37BF85B20E6}" destId="{50C36261-A561-4F7E-A8C7-292F28B5344C}" srcOrd="1" destOrd="0" parTransId="{517528DB-33CA-4B2B-8348-D034A94846F1}" sibTransId="{8942900D-166E-494C-B700-8EABDA849E7D}"/>
    <dgm:cxn modelId="{6EFD468A-568C-4900-A224-4630BFF1C913}" srcId="{B3749682-19B2-4973-989C-A37BF85B20E6}" destId="{2CE1ACEC-7CC9-4121-8EAB-740DE1BDFF6B}" srcOrd="3" destOrd="0" parTransId="{2EA426F2-50C1-40E2-8481-40A8CF945AB0}" sibTransId="{5A074165-EB3A-4C83-A83D-DA19A50A459F}"/>
    <dgm:cxn modelId="{2E493562-89D0-4100-923C-2974546AB745}" srcId="{B3749682-19B2-4973-989C-A37BF85B20E6}" destId="{9F4AF70E-3C7B-439F-8FC1-57599FB5A3EF}" srcOrd="0" destOrd="0" parTransId="{CDEF97C7-21D5-4DFF-B231-E829580B4F37}" sibTransId="{C86A61B5-960D-41AB-BBA9-BA510A0DBF30}"/>
    <dgm:cxn modelId="{EA051508-472E-4C21-AA61-92DBC8E5CE9B}" type="presOf" srcId="{50C36261-A561-4F7E-A8C7-292F28B5344C}" destId="{626A6C70-3F83-4B3F-AE81-E24920C8E823}" srcOrd="0" destOrd="0" presId="urn:microsoft.com/office/officeart/2005/8/layout/pyramid3"/>
    <dgm:cxn modelId="{4CCCB0ED-724F-4A37-8C9E-2B6603E78876}" type="presOf" srcId="{B3749682-19B2-4973-989C-A37BF85B20E6}" destId="{09DBB948-4A70-4264-938C-1D24AE8BE6FC}" srcOrd="0" destOrd="0" presId="urn:microsoft.com/office/officeart/2005/8/layout/pyramid3"/>
    <dgm:cxn modelId="{152FD112-F6F0-4C54-B6FB-27EEC8E053C0}" type="presOf" srcId="{FA538F28-CDE8-45DB-907B-A6D7E302398C}" destId="{D02619B7-D208-4AAB-907B-CF006E4DADD9}" srcOrd="1" destOrd="0" presId="urn:microsoft.com/office/officeart/2005/8/layout/pyramid3"/>
    <dgm:cxn modelId="{4530C06C-149A-4EE4-BC63-147DBA9A8403}" type="presOf" srcId="{2CE1ACEC-7CC9-4121-8EAB-740DE1BDFF6B}" destId="{53D00B0E-1A20-4BB2-B5F2-6992B4C464EB}" srcOrd="1" destOrd="0" presId="urn:microsoft.com/office/officeart/2005/8/layout/pyramid3"/>
    <dgm:cxn modelId="{73D80171-404E-4BC4-9EBD-C62064DACF2C}" type="presOf" srcId="{9F4AF70E-3C7B-439F-8FC1-57599FB5A3EF}" destId="{E504778D-38BB-4916-BE43-C37AA83BE2EE}" srcOrd="1" destOrd="0" presId="urn:microsoft.com/office/officeart/2005/8/layout/pyramid3"/>
    <dgm:cxn modelId="{80C33A47-D399-45ED-A6A4-8AFF1EE2C672}" srcId="{B3749682-19B2-4973-989C-A37BF85B20E6}" destId="{FA538F28-CDE8-45DB-907B-A6D7E302398C}" srcOrd="2" destOrd="0" parTransId="{2240CEA6-812A-4A96-AD59-E21603549C03}" sibTransId="{DE8FA090-FBEA-4759-AAAB-4284E03E9128}"/>
    <dgm:cxn modelId="{65613AD5-DE85-48BA-8A64-787228E23343}" type="presOf" srcId="{FA538F28-CDE8-45DB-907B-A6D7E302398C}" destId="{5BE8A928-3B78-4FE8-A1E0-D9E760D73FFF}" srcOrd="0" destOrd="0" presId="urn:microsoft.com/office/officeart/2005/8/layout/pyramid3"/>
    <dgm:cxn modelId="{EE85C519-B88C-4C66-B103-FAD79A9E5A1C}" type="presOf" srcId="{50C36261-A561-4F7E-A8C7-292F28B5344C}" destId="{FE8271D7-9F1E-4C08-9697-794659EDC7AC}" srcOrd="1" destOrd="0" presId="urn:microsoft.com/office/officeart/2005/8/layout/pyramid3"/>
    <dgm:cxn modelId="{40CA5DB4-3843-4EEC-A205-E90F2FD2ECBD}" type="presOf" srcId="{2CE1ACEC-7CC9-4121-8EAB-740DE1BDFF6B}" destId="{4F17DE89-87DB-4F82-897B-54EC45E6F7A2}" srcOrd="0" destOrd="0" presId="urn:microsoft.com/office/officeart/2005/8/layout/pyramid3"/>
    <dgm:cxn modelId="{304FA7B5-6E8A-44FA-B640-C1962DD15F30}" type="presOf" srcId="{9F4AF70E-3C7B-439F-8FC1-57599FB5A3EF}" destId="{7E84CC25-A819-4DF7-B966-DD882DAEBEED}" srcOrd="0" destOrd="0" presId="urn:microsoft.com/office/officeart/2005/8/layout/pyramid3"/>
    <dgm:cxn modelId="{8719CD2F-895E-4B47-964B-E5CA1F3A6D5F}" type="presParOf" srcId="{09DBB948-4A70-4264-938C-1D24AE8BE6FC}" destId="{4FC35128-2B42-44F1-AE48-A03813553CF4}" srcOrd="0" destOrd="0" presId="urn:microsoft.com/office/officeart/2005/8/layout/pyramid3"/>
    <dgm:cxn modelId="{72B81A12-47C5-4CCD-B776-38F29AAF2F04}" type="presParOf" srcId="{4FC35128-2B42-44F1-AE48-A03813553CF4}" destId="{7E84CC25-A819-4DF7-B966-DD882DAEBEED}" srcOrd="0" destOrd="0" presId="urn:microsoft.com/office/officeart/2005/8/layout/pyramid3"/>
    <dgm:cxn modelId="{641A5E61-F459-4CA7-8732-80662BD1934B}" type="presParOf" srcId="{4FC35128-2B42-44F1-AE48-A03813553CF4}" destId="{E504778D-38BB-4916-BE43-C37AA83BE2EE}" srcOrd="1" destOrd="0" presId="urn:microsoft.com/office/officeart/2005/8/layout/pyramid3"/>
    <dgm:cxn modelId="{131248D4-71B0-483E-A482-92E02C497344}" type="presParOf" srcId="{09DBB948-4A70-4264-938C-1D24AE8BE6FC}" destId="{E8069BD7-C59C-4799-B2C2-2B0549D1A988}" srcOrd="1" destOrd="0" presId="urn:microsoft.com/office/officeart/2005/8/layout/pyramid3"/>
    <dgm:cxn modelId="{BE3DB46D-6670-49BE-93AD-64771B3E4502}" type="presParOf" srcId="{E8069BD7-C59C-4799-B2C2-2B0549D1A988}" destId="{626A6C70-3F83-4B3F-AE81-E24920C8E823}" srcOrd="0" destOrd="0" presId="urn:microsoft.com/office/officeart/2005/8/layout/pyramid3"/>
    <dgm:cxn modelId="{809B4953-C3A6-416F-82F9-D0AA76752281}" type="presParOf" srcId="{E8069BD7-C59C-4799-B2C2-2B0549D1A988}" destId="{FE8271D7-9F1E-4C08-9697-794659EDC7AC}" srcOrd="1" destOrd="0" presId="urn:microsoft.com/office/officeart/2005/8/layout/pyramid3"/>
    <dgm:cxn modelId="{4719E326-3B35-49EA-9B30-25A54D91A3C9}" type="presParOf" srcId="{09DBB948-4A70-4264-938C-1D24AE8BE6FC}" destId="{158B0A9E-34AF-4150-BB1D-48B85181E7B9}" srcOrd="2" destOrd="0" presId="urn:microsoft.com/office/officeart/2005/8/layout/pyramid3"/>
    <dgm:cxn modelId="{B4B2AF14-6CAA-4DC3-B722-CA10C49AE814}" type="presParOf" srcId="{158B0A9E-34AF-4150-BB1D-48B85181E7B9}" destId="{5BE8A928-3B78-4FE8-A1E0-D9E760D73FFF}" srcOrd="0" destOrd="0" presId="urn:microsoft.com/office/officeart/2005/8/layout/pyramid3"/>
    <dgm:cxn modelId="{EF43184F-5B7C-4D0A-98CD-13CF610E741D}" type="presParOf" srcId="{158B0A9E-34AF-4150-BB1D-48B85181E7B9}" destId="{D02619B7-D208-4AAB-907B-CF006E4DADD9}" srcOrd="1" destOrd="0" presId="urn:microsoft.com/office/officeart/2005/8/layout/pyramid3"/>
    <dgm:cxn modelId="{DDD6975F-DCFA-4667-9095-7B65C8CE7136}" type="presParOf" srcId="{09DBB948-4A70-4264-938C-1D24AE8BE6FC}" destId="{F13AEE29-B86C-4038-A064-F09B62F97C50}" srcOrd="3" destOrd="0" presId="urn:microsoft.com/office/officeart/2005/8/layout/pyramid3"/>
    <dgm:cxn modelId="{FEEDDDE1-F2F9-4D9F-94F4-874D934300EB}" type="presParOf" srcId="{F13AEE29-B86C-4038-A064-F09B62F97C50}" destId="{4F17DE89-87DB-4F82-897B-54EC45E6F7A2}" srcOrd="0" destOrd="0" presId="urn:microsoft.com/office/officeart/2005/8/layout/pyramid3"/>
    <dgm:cxn modelId="{72080180-1074-47EB-8F14-AAB161EB6965}" type="presParOf" srcId="{F13AEE29-B86C-4038-A064-F09B62F97C50}" destId="{53D00B0E-1A20-4BB2-B5F2-6992B4C464EB}"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749682-19B2-4973-989C-A37BF85B20E6}" type="doc">
      <dgm:prSet loTypeId="urn:microsoft.com/office/officeart/2005/8/layout/pyramid3" loCatId="pyramid" qsTypeId="urn:microsoft.com/office/officeart/2005/8/quickstyle/3d3" qsCatId="3D" csTypeId="urn:microsoft.com/office/officeart/2005/8/colors/accent1_2#4" csCatId="accent1" phldr="1"/>
      <dgm:spPr/>
    </dgm:pt>
    <dgm:pt modelId="{9F4AF70E-3C7B-439F-8FC1-57599FB5A3EF}">
      <dgm:prSet phldrT="[Text]" custT="1"/>
      <dgm:spPr>
        <a:solidFill>
          <a:srgbClr val="FF5050"/>
        </a:solidFill>
      </dgm:spPr>
      <dgm:t>
        <a:bodyPr/>
        <a:lstStyle/>
        <a:p>
          <a:r>
            <a:rPr lang="es-ES" sz="1800" noProof="0" dirty="0" smtClean="0">
              <a:solidFill>
                <a:schemeClr val="bg1"/>
              </a:solidFill>
            </a:rPr>
            <a:t>Eliminación y Sustitución</a:t>
          </a:r>
          <a:endParaRPr lang="es-ES" sz="1800" noProof="0" dirty="0">
            <a:solidFill>
              <a:schemeClr val="bg1"/>
            </a:solidFill>
          </a:endParaRPr>
        </a:p>
      </dgm:t>
    </dgm:pt>
    <dgm:pt modelId="{CDEF97C7-21D5-4DFF-B231-E829580B4F37}" type="parTrans" cxnId="{2E493562-89D0-4100-923C-2974546AB745}">
      <dgm:prSet/>
      <dgm:spPr/>
      <dgm:t>
        <a:bodyPr/>
        <a:lstStyle/>
        <a:p>
          <a:endParaRPr lang="en-US"/>
        </a:p>
      </dgm:t>
    </dgm:pt>
    <dgm:pt modelId="{C86A61B5-960D-41AB-BBA9-BA510A0DBF30}" type="sibTrans" cxnId="{2E493562-89D0-4100-923C-2974546AB745}">
      <dgm:prSet/>
      <dgm:spPr/>
      <dgm:t>
        <a:bodyPr/>
        <a:lstStyle/>
        <a:p>
          <a:endParaRPr lang="en-US"/>
        </a:p>
      </dgm:t>
    </dgm:pt>
    <dgm:pt modelId="{50C36261-A561-4F7E-A8C7-292F28B5344C}">
      <dgm:prSet phldrT="[Text]" custT="1"/>
      <dgm:spPr>
        <a:solidFill>
          <a:srgbClr val="00B050"/>
        </a:solidFill>
      </dgm:spPr>
      <dgm:t>
        <a:bodyPr/>
        <a:lstStyle/>
        <a:p>
          <a:r>
            <a:rPr lang="es-ES_tradnl" sz="1800" noProof="0" dirty="0" smtClean="0">
              <a:solidFill>
                <a:schemeClr val="bg1"/>
              </a:solidFill>
            </a:rPr>
            <a:t>Controles de Ingeniería</a:t>
          </a:r>
          <a:r>
            <a:rPr lang="es-ES_tradnl" sz="2000" noProof="0" dirty="0" smtClean="0">
              <a:solidFill>
                <a:schemeClr val="bg1"/>
              </a:solidFill>
            </a:rPr>
            <a:t> </a:t>
          </a:r>
          <a:endParaRPr lang="es-ES_tradnl" sz="2000" noProof="0" dirty="0">
            <a:solidFill>
              <a:schemeClr val="bg1"/>
            </a:solidFill>
          </a:endParaRPr>
        </a:p>
      </dgm:t>
    </dgm:pt>
    <dgm:pt modelId="{517528DB-33CA-4B2B-8348-D034A94846F1}" type="parTrans" cxnId="{95FE104F-08D6-4077-8991-E5D29CCC84AD}">
      <dgm:prSet/>
      <dgm:spPr/>
      <dgm:t>
        <a:bodyPr/>
        <a:lstStyle/>
        <a:p>
          <a:endParaRPr lang="en-US"/>
        </a:p>
      </dgm:t>
    </dgm:pt>
    <dgm:pt modelId="{8942900D-166E-494C-B700-8EABDA849E7D}" type="sibTrans" cxnId="{95FE104F-08D6-4077-8991-E5D29CCC84AD}">
      <dgm:prSet/>
      <dgm:spPr/>
      <dgm:t>
        <a:bodyPr/>
        <a:lstStyle/>
        <a:p>
          <a:endParaRPr lang="en-US"/>
        </a:p>
      </dgm:t>
    </dgm:pt>
    <dgm:pt modelId="{FA538F28-CDE8-45DB-907B-A6D7E302398C}">
      <dgm:prSet phldrT="[Text]" custT="1"/>
      <dgm:spPr>
        <a:solidFill>
          <a:srgbClr val="7030A0"/>
        </a:solidFill>
      </dgm:spPr>
      <dgm:t>
        <a:bodyPr/>
        <a:lstStyle/>
        <a:p>
          <a:r>
            <a:rPr lang="es-ES_tradnl" sz="1400" noProof="0" dirty="0" smtClean="0">
              <a:solidFill>
                <a:schemeClr val="bg1"/>
              </a:solidFill>
            </a:rPr>
            <a:t>Controles de Prácticas Laborales</a:t>
          </a:r>
          <a:endParaRPr lang="es-ES_tradnl" sz="1400" noProof="0" dirty="0">
            <a:solidFill>
              <a:schemeClr val="bg1"/>
            </a:solidFill>
          </a:endParaRPr>
        </a:p>
      </dgm:t>
    </dgm:pt>
    <dgm:pt modelId="{2240CEA6-812A-4A96-AD59-E21603549C03}" type="parTrans" cxnId="{80C33A47-D399-45ED-A6A4-8AFF1EE2C672}">
      <dgm:prSet/>
      <dgm:spPr/>
      <dgm:t>
        <a:bodyPr/>
        <a:lstStyle/>
        <a:p>
          <a:endParaRPr lang="en-US"/>
        </a:p>
      </dgm:t>
    </dgm:pt>
    <dgm:pt modelId="{DE8FA090-FBEA-4759-AAAB-4284E03E9128}" type="sibTrans" cxnId="{80C33A47-D399-45ED-A6A4-8AFF1EE2C672}">
      <dgm:prSet/>
      <dgm:spPr/>
      <dgm:t>
        <a:bodyPr/>
        <a:lstStyle/>
        <a:p>
          <a:endParaRPr lang="en-US"/>
        </a:p>
      </dgm:t>
    </dgm:pt>
    <dgm:pt modelId="{2CE1ACEC-7CC9-4121-8EAB-740DE1BDFF6B}">
      <dgm:prSet phldrT="[Text]" custT="1"/>
      <dgm:spPr>
        <a:solidFill>
          <a:srgbClr val="C00000"/>
        </a:solidFill>
      </dgm:spPr>
      <dgm:t>
        <a:bodyPr/>
        <a:lstStyle/>
        <a:p>
          <a:r>
            <a:rPr lang="en-US" sz="1600" dirty="0" smtClean="0">
              <a:solidFill>
                <a:schemeClr val="bg1"/>
              </a:solidFill>
            </a:rPr>
            <a:t>PPE</a:t>
          </a:r>
          <a:endParaRPr lang="en-US" sz="1800" dirty="0">
            <a:solidFill>
              <a:schemeClr val="bg1"/>
            </a:solidFill>
          </a:endParaRPr>
        </a:p>
      </dgm:t>
    </dgm:pt>
    <dgm:pt modelId="{2EA426F2-50C1-40E2-8481-40A8CF945AB0}" type="parTrans" cxnId="{6EFD468A-568C-4900-A224-4630BFF1C913}">
      <dgm:prSet/>
      <dgm:spPr/>
      <dgm:t>
        <a:bodyPr/>
        <a:lstStyle/>
        <a:p>
          <a:endParaRPr lang="en-US"/>
        </a:p>
      </dgm:t>
    </dgm:pt>
    <dgm:pt modelId="{5A074165-EB3A-4C83-A83D-DA19A50A459F}" type="sibTrans" cxnId="{6EFD468A-568C-4900-A224-4630BFF1C913}">
      <dgm:prSet/>
      <dgm:spPr/>
      <dgm:t>
        <a:bodyPr/>
        <a:lstStyle/>
        <a:p>
          <a:endParaRPr lang="en-US"/>
        </a:p>
      </dgm:t>
    </dgm:pt>
    <dgm:pt modelId="{09DBB948-4A70-4264-938C-1D24AE8BE6FC}" type="pres">
      <dgm:prSet presAssocID="{B3749682-19B2-4973-989C-A37BF85B20E6}" presName="Name0" presStyleCnt="0">
        <dgm:presLayoutVars>
          <dgm:dir/>
          <dgm:animLvl val="lvl"/>
          <dgm:resizeHandles val="exact"/>
        </dgm:presLayoutVars>
      </dgm:prSet>
      <dgm:spPr/>
    </dgm:pt>
    <dgm:pt modelId="{4FC35128-2B42-44F1-AE48-A03813553CF4}" type="pres">
      <dgm:prSet presAssocID="{9F4AF70E-3C7B-439F-8FC1-57599FB5A3EF}" presName="Name8" presStyleCnt="0"/>
      <dgm:spPr/>
    </dgm:pt>
    <dgm:pt modelId="{7E84CC25-A819-4DF7-B966-DD882DAEBEED}" type="pres">
      <dgm:prSet presAssocID="{9F4AF70E-3C7B-439F-8FC1-57599FB5A3EF}" presName="level" presStyleLbl="node1" presStyleIdx="0" presStyleCnt="4" custLinFactNeighborX="-4400" custLinFactNeighborY="-8706">
        <dgm:presLayoutVars>
          <dgm:chMax val="1"/>
          <dgm:bulletEnabled val="1"/>
        </dgm:presLayoutVars>
      </dgm:prSet>
      <dgm:spPr/>
      <dgm:t>
        <a:bodyPr/>
        <a:lstStyle/>
        <a:p>
          <a:endParaRPr lang="en-US"/>
        </a:p>
      </dgm:t>
    </dgm:pt>
    <dgm:pt modelId="{E504778D-38BB-4916-BE43-C37AA83BE2EE}" type="pres">
      <dgm:prSet presAssocID="{9F4AF70E-3C7B-439F-8FC1-57599FB5A3EF}" presName="levelTx" presStyleLbl="revTx" presStyleIdx="0" presStyleCnt="0">
        <dgm:presLayoutVars>
          <dgm:chMax val="1"/>
          <dgm:bulletEnabled val="1"/>
        </dgm:presLayoutVars>
      </dgm:prSet>
      <dgm:spPr/>
      <dgm:t>
        <a:bodyPr/>
        <a:lstStyle/>
        <a:p>
          <a:endParaRPr lang="en-US"/>
        </a:p>
      </dgm:t>
    </dgm:pt>
    <dgm:pt modelId="{E8069BD7-C59C-4799-B2C2-2B0549D1A988}" type="pres">
      <dgm:prSet presAssocID="{50C36261-A561-4F7E-A8C7-292F28B5344C}" presName="Name8" presStyleCnt="0"/>
      <dgm:spPr/>
    </dgm:pt>
    <dgm:pt modelId="{626A6C70-3F83-4B3F-AE81-E24920C8E823}" type="pres">
      <dgm:prSet presAssocID="{50C36261-A561-4F7E-A8C7-292F28B5344C}" presName="level" presStyleLbl="node1" presStyleIdx="1" presStyleCnt="4">
        <dgm:presLayoutVars>
          <dgm:chMax val="1"/>
          <dgm:bulletEnabled val="1"/>
        </dgm:presLayoutVars>
      </dgm:prSet>
      <dgm:spPr/>
      <dgm:t>
        <a:bodyPr/>
        <a:lstStyle/>
        <a:p>
          <a:endParaRPr lang="en-US"/>
        </a:p>
      </dgm:t>
    </dgm:pt>
    <dgm:pt modelId="{FE8271D7-9F1E-4C08-9697-794659EDC7AC}" type="pres">
      <dgm:prSet presAssocID="{50C36261-A561-4F7E-A8C7-292F28B5344C}" presName="levelTx" presStyleLbl="revTx" presStyleIdx="0" presStyleCnt="0">
        <dgm:presLayoutVars>
          <dgm:chMax val="1"/>
          <dgm:bulletEnabled val="1"/>
        </dgm:presLayoutVars>
      </dgm:prSet>
      <dgm:spPr/>
      <dgm:t>
        <a:bodyPr/>
        <a:lstStyle/>
        <a:p>
          <a:endParaRPr lang="en-US"/>
        </a:p>
      </dgm:t>
    </dgm:pt>
    <dgm:pt modelId="{158B0A9E-34AF-4150-BB1D-48B85181E7B9}" type="pres">
      <dgm:prSet presAssocID="{FA538F28-CDE8-45DB-907B-A6D7E302398C}" presName="Name8" presStyleCnt="0"/>
      <dgm:spPr/>
    </dgm:pt>
    <dgm:pt modelId="{5BE8A928-3B78-4FE8-A1E0-D9E760D73FFF}" type="pres">
      <dgm:prSet presAssocID="{FA538F28-CDE8-45DB-907B-A6D7E302398C}" presName="level" presStyleLbl="node1" presStyleIdx="2" presStyleCnt="4">
        <dgm:presLayoutVars>
          <dgm:chMax val="1"/>
          <dgm:bulletEnabled val="1"/>
        </dgm:presLayoutVars>
      </dgm:prSet>
      <dgm:spPr/>
      <dgm:t>
        <a:bodyPr/>
        <a:lstStyle/>
        <a:p>
          <a:endParaRPr lang="en-US"/>
        </a:p>
      </dgm:t>
    </dgm:pt>
    <dgm:pt modelId="{D02619B7-D208-4AAB-907B-CF006E4DADD9}" type="pres">
      <dgm:prSet presAssocID="{FA538F28-CDE8-45DB-907B-A6D7E302398C}" presName="levelTx" presStyleLbl="revTx" presStyleIdx="0" presStyleCnt="0">
        <dgm:presLayoutVars>
          <dgm:chMax val="1"/>
          <dgm:bulletEnabled val="1"/>
        </dgm:presLayoutVars>
      </dgm:prSet>
      <dgm:spPr/>
      <dgm:t>
        <a:bodyPr/>
        <a:lstStyle/>
        <a:p>
          <a:endParaRPr lang="en-US"/>
        </a:p>
      </dgm:t>
    </dgm:pt>
    <dgm:pt modelId="{F13AEE29-B86C-4038-A064-F09B62F97C50}" type="pres">
      <dgm:prSet presAssocID="{2CE1ACEC-7CC9-4121-8EAB-740DE1BDFF6B}" presName="Name8" presStyleCnt="0"/>
      <dgm:spPr/>
    </dgm:pt>
    <dgm:pt modelId="{4F17DE89-87DB-4F82-897B-54EC45E6F7A2}" type="pres">
      <dgm:prSet presAssocID="{2CE1ACEC-7CC9-4121-8EAB-740DE1BDFF6B}" presName="level" presStyleLbl="node1" presStyleIdx="3" presStyleCnt="4">
        <dgm:presLayoutVars>
          <dgm:chMax val="1"/>
          <dgm:bulletEnabled val="1"/>
        </dgm:presLayoutVars>
      </dgm:prSet>
      <dgm:spPr/>
      <dgm:t>
        <a:bodyPr/>
        <a:lstStyle/>
        <a:p>
          <a:endParaRPr lang="en-US"/>
        </a:p>
      </dgm:t>
    </dgm:pt>
    <dgm:pt modelId="{53D00B0E-1A20-4BB2-B5F2-6992B4C464EB}" type="pres">
      <dgm:prSet presAssocID="{2CE1ACEC-7CC9-4121-8EAB-740DE1BDFF6B}" presName="levelTx" presStyleLbl="revTx" presStyleIdx="0" presStyleCnt="0">
        <dgm:presLayoutVars>
          <dgm:chMax val="1"/>
          <dgm:bulletEnabled val="1"/>
        </dgm:presLayoutVars>
      </dgm:prSet>
      <dgm:spPr/>
      <dgm:t>
        <a:bodyPr/>
        <a:lstStyle/>
        <a:p>
          <a:endParaRPr lang="en-US"/>
        </a:p>
      </dgm:t>
    </dgm:pt>
  </dgm:ptLst>
  <dgm:cxnLst>
    <dgm:cxn modelId="{95FE104F-08D6-4077-8991-E5D29CCC84AD}" srcId="{B3749682-19B2-4973-989C-A37BF85B20E6}" destId="{50C36261-A561-4F7E-A8C7-292F28B5344C}" srcOrd="1" destOrd="0" parTransId="{517528DB-33CA-4B2B-8348-D034A94846F1}" sibTransId="{8942900D-166E-494C-B700-8EABDA849E7D}"/>
    <dgm:cxn modelId="{6EFD468A-568C-4900-A224-4630BFF1C913}" srcId="{B3749682-19B2-4973-989C-A37BF85B20E6}" destId="{2CE1ACEC-7CC9-4121-8EAB-740DE1BDFF6B}" srcOrd="3" destOrd="0" parTransId="{2EA426F2-50C1-40E2-8481-40A8CF945AB0}" sibTransId="{5A074165-EB3A-4C83-A83D-DA19A50A459F}"/>
    <dgm:cxn modelId="{2E493562-89D0-4100-923C-2974546AB745}" srcId="{B3749682-19B2-4973-989C-A37BF85B20E6}" destId="{9F4AF70E-3C7B-439F-8FC1-57599FB5A3EF}" srcOrd="0" destOrd="0" parTransId="{CDEF97C7-21D5-4DFF-B231-E829580B4F37}" sibTransId="{C86A61B5-960D-41AB-BBA9-BA510A0DBF30}"/>
    <dgm:cxn modelId="{1AA2101E-BBAB-407F-8D59-9922F47A4040}" type="presOf" srcId="{50C36261-A561-4F7E-A8C7-292F28B5344C}" destId="{626A6C70-3F83-4B3F-AE81-E24920C8E823}" srcOrd="0" destOrd="0" presId="urn:microsoft.com/office/officeart/2005/8/layout/pyramid3"/>
    <dgm:cxn modelId="{910E9A2E-6CF5-40F2-AA57-C06AABA15CCF}" type="presOf" srcId="{50C36261-A561-4F7E-A8C7-292F28B5344C}" destId="{FE8271D7-9F1E-4C08-9697-794659EDC7AC}" srcOrd="1" destOrd="0" presId="urn:microsoft.com/office/officeart/2005/8/layout/pyramid3"/>
    <dgm:cxn modelId="{80C33A47-D399-45ED-A6A4-8AFF1EE2C672}" srcId="{B3749682-19B2-4973-989C-A37BF85B20E6}" destId="{FA538F28-CDE8-45DB-907B-A6D7E302398C}" srcOrd="2" destOrd="0" parTransId="{2240CEA6-812A-4A96-AD59-E21603549C03}" sibTransId="{DE8FA090-FBEA-4759-AAAB-4284E03E9128}"/>
    <dgm:cxn modelId="{2129D7FA-CED0-4010-82E2-11129489421B}" type="presOf" srcId="{B3749682-19B2-4973-989C-A37BF85B20E6}" destId="{09DBB948-4A70-4264-938C-1D24AE8BE6FC}" srcOrd="0" destOrd="0" presId="urn:microsoft.com/office/officeart/2005/8/layout/pyramid3"/>
    <dgm:cxn modelId="{311725E2-01CF-4C96-A356-3A11136E5879}" type="presOf" srcId="{9F4AF70E-3C7B-439F-8FC1-57599FB5A3EF}" destId="{7E84CC25-A819-4DF7-B966-DD882DAEBEED}" srcOrd="0" destOrd="0" presId="urn:microsoft.com/office/officeart/2005/8/layout/pyramid3"/>
    <dgm:cxn modelId="{9AA4F616-31D6-4245-BB3D-FB1BD117B314}" type="presOf" srcId="{FA538F28-CDE8-45DB-907B-A6D7E302398C}" destId="{D02619B7-D208-4AAB-907B-CF006E4DADD9}" srcOrd="1" destOrd="0" presId="urn:microsoft.com/office/officeart/2005/8/layout/pyramid3"/>
    <dgm:cxn modelId="{2166C922-9A68-4E72-89F3-31F2D5BE62BA}" type="presOf" srcId="{2CE1ACEC-7CC9-4121-8EAB-740DE1BDFF6B}" destId="{4F17DE89-87DB-4F82-897B-54EC45E6F7A2}" srcOrd="0" destOrd="0" presId="urn:microsoft.com/office/officeart/2005/8/layout/pyramid3"/>
    <dgm:cxn modelId="{EF440000-24CA-4D4A-A838-783E7D268511}" type="presOf" srcId="{FA538F28-CDE8-45DB-907B-A6D7E302398C}" destId="{5BE8A928-3B78-4FE8-A1E0-D9E760D73FFF}" srcOrd="0" destOrd="0" presId="urn:microsoft.com/office/officeart/2005/8/layout/pyramid3"/>
    <dgm:cxn modelId="{7D8B20F8-C816-4B72-B807-DF530A4B45AA}" type="presOf" srcId="{2CE1ACEC-7CC9-4121-8EAB-740DE1BDFF6B}" destId="{53D00B0E-1A20-4BB2-B5F2-6992B4C464EB}" srcOrd="1" destOrd="0" presId="urn:microsoft.com/office/officeart/2005/8/layout/pyramid3"/>
    <dgm:cxn modelId="{18AB05F8-FCC5-421B-9A98-0F6ADBA70237}" type="presOf" srcId="{9F4AF70E-3C7B-439F-8FC1-57599FB5A3EF}" destId="{E504778D-38BB-4916-BE43-C37AA83BE2EE}" srcOrd="1" destOrd="0" presId="urn:microsoft.com/office/officeart/2005/8/layout/pyramid3"/>
    <dgm:cxn modelId="{FCF6F2ED-2D41-4254-9C6D-6DB404BDB638}" type="presParOf" srcId="{09DBB948-4A70-4264-938C-1D24AE8BE6FC}" destId="{4FC35128-2B42-44F1-AE48-A03813553CF4}" srcOrd="0" destOrd="0" presId="urn:microsoft.com/office/officeart/2005/8/layout/pyramid3"/>
    <dgm:cxn modelId="{BB515002-90C4-4B23-9B48-0F3C4BD2460D}" type="presParOf" srcId="{4FC35128-2B42-44F1-AE48-A03813553CF4}" destId="{7E84CC25-A819-4DF7-B966-DD882DAEBEED}" srcOrd="0" destOrd="0" presId="urn:microsoft.com/office/officeart/2005/8/layout/pyramid3"/>
    <dgm:cxn modelId="{2B021CDF-DF56-40E9-9BA2-CF831D36AA14}" type="presParOf" srcId="{4FC35128-2B42-44F1-AE48-A03813553CF4}" destId="{E504778D-38BB-4916-BE43-C37AA83BE2EE}" srcOrd="1" destOrd="0" presId="urn:microsoft.com/office/officeart/2005/8/layout/pyramid3"/>
    <dgm:cxn modelId="{940AC966-D9D3-4283-A308-C25A4BF29500}" type="presParOf" srcId="{09DBB948-4A70-4264-938C-1D24AE8BE6FC}" destId="{E8069BD7-C59C-4799-B2C2-2B0549D1A988}" srcOrd="1" destOrd="0" presId="urn:microsoft.com/office/officeart/2005/8/layout/pyramid3"/>
    <dgm:cxn modelId="{3FF53283-36DC-4F85-815F-F8C1846BD871}" type="presParOf" srcId="{E8069BD7-C59C-4799-B2C2-2B0549D1A988}" destId="{626A6C70-3F83-4B3F-AE81-E24920C8E823}" srcOrd="0" destOrd="0" presId="urn:microsoft.com/office/officeart/2005/8/layout/pyramid3"/>
    <dgm:cxn modelId="{1C81FB23-2970-4FEC-88DD-68DEA01F55EE}" type="presParOf" srcId="{E8069BD7-C59C-4799-B2C2-2B0549D1A988}" destId="{FE8271D7-9F1E-4C08-9697-794659EDC7AC}" srcOrd="1" destOrd="0" presId="urn:microsoft.com/office/officeart/2005/8/layout/pyramid3"/>
    <dgm:cxn modelId="{A5E56310-25A6-4E91-9142-CA5AA148A03E}" type="presParOf" srcId="{09DBB948-4A70-4264-938C-1D24AE8BE6FC}" destId="{158B0A9E-34AF-4150-BB1D-48B85181E7B9}" srcOrd="2" destOrd="0" presId="urn:microsoft.com/office/officeart/2005/8/layout/pyramid3"/>
    <dgm:cxn modelId="{BBFE296C-1A45-4A4C-A7D6-30B408F96091}" type="presParOf" srcId="{158B0A9E-34AF-4150-BB1D-48B85181E7B9}" destId="{5BE8A928-3B78-4FE8-A1E0-D9E760D73FFF}" srcOrd="0" destOrd="0" presId="urn:microsoft.com/office/officeart/2005/8/layout/pyramid3"/>
    <dgm:cxn modelId="{6C39C397-F864-44B1-8E17-71BEB11894B9}" type="presParOf" srcId="{158B0A9E-34AF-4150-BB1D-48B85181E7B9}" destId="{D02619B7-D208-4AAB-907B-CF006E4DADD9}" srcOrd="1" destOrd="0" presId="urn:microsoft.com/office/officeart/2005/8/layout/pyramid3"/>
    <dgm:cxn modelId="{5048B3F5-23E3-4EEE-B9F4-EC58D10537E8}" type="presParOf" srcId="{09DBB948-4A70-4264-938C-1D24AE8BE6FC}" destId="{F13AEE29-B86C-4038-A064-F09B62F97C50}" srcOrd="3" destOrd="0" presId="urn:microsoft.com/office/officeart/2005/8/layout/pyramid3"/>
    <dgm:cxn modelId="{1AAD3613-5CB9-47EF-89D3-DD651AFD01E9}" type="presParOf" srcId="{F13AEE29-B86C-4038-A064-F09B62F97C50}" destId="{4F17DE89-87DB-4F82-897B-54EC45E6F7A2}" srcOrd="0" destOrd="0" presId="urn:microsoft.com/office/officeart/2005/8/layout/pyramid3"/>
    <dgm:cxn modelId="{81F47A52-A85A-4EB1-9273-EF5AD430FA2E}" type="presParOf" srcId="{F13AEE29-B86C-4038-A064-F09B62F97C50}" destId="{53D00B0E-1A20-4BB2-B5F2-6992B4C464EB}"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4CC25-A819-4DF7-B966-DD882DAEBEED}">
      <dsp:nvSpPr>
        <dsp:cNvPr id="0" name=""/>
        <dsp:cNvSpPr/>
      </dsp:nvSpPr>
      <dsp:spPr>
        <a:xfrm rot="10800000">
          <a:off x="0" y="0"/>
          <a:ext cx="5950423" cy="938283"/>
        </a:xfrm>
        <a:prstGeom prst="trapezoid">
          <a:avLst>
            <a:gd name="adj" fmla="val 79273"/>
          </a:avLst>
        </a:prstGeom>
        <a:solidFill>
          <a:srgbClr val="FF5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_tradnl" sz="2400" kern="1200" noProof="0" dirty="0" smtClean="0">
              <a:solidFill>
                <a:schemeClr val="bg1"/>
              </a:solidFill>
            </a:rPr>
            <a:t>Eliminación y Sustitución</a:t>
          </a:r>
          <a:endParaRPr lang="es-ES_tradnl" sz="2400" kern="1200" noProof="0" dirty="0">
            <a:solidFill>
              <a:schemeClr val="bg1"/>
            </a:solidFill>
          </a:endParaRPr>
        </a:p>
      </dsp:txBody>
      <dsp:txXfrm rot="-10800000">
        <a:off x="1041324" y="0"/>
        <a:ext cx="3867774" cy="938283"/>
      </dsp:txXfrm>
    </dsp:sp>
    <dsp:sp modelId="{626A6C70-3F83-4B3F-AE81-E24920C8E823}">
      <dsp:nvSpPr>
        <dsp:cNvPr id="0" name=""/>
        <dsp:cNvSpPr/>
      </dsp:nvSpPr>
      <dsp:spPr>
        <a:xfrm rot="10800000">
          <a:off x="743802" y="938283"/>
          <a:ext cx="4462817" cy="938283"/>
        </a:xfrm>
        <a:prstGeom prst="trapezoid">
          <a:avLst>
            <a:gd name="adj" fmla="val 79273"/>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S_tradnl" sz="2400" kern="1200" noProof="0" dirty="0" smtClean="0">
              <a:solidFill>
                <a:schemeClr val="bg1"/>
              </a:solidFill>
            </a:rPr>
            <a:t>Controles de Ingeniería</a:t>
          </a:r>
          <a:endParaRPr lang="es-ES_tradnl" sz="2400" kern="1200" noProof="0" dirty="0">
            <a:solidFill>
              <a:schemeClr val="bg1"/>
            </a:solidFill>
          </a:endParaRPr>
        </a:p>
      </dsp:txBody>
      <dsp:txXfrm rot="-10800000">
        <a:off x="1524795" y="938283"/>
        <a:ext cx="2900831" cy="938283"/>
      </dsp:txXfrm>
    </dsp:sp>
    <dsp:sp modelId="{5BE8A928-3B78-4FE8-A1E0-D9E760D73FFF}">
      <dsp:nvSpPr>
        <dsp:cNvPr id="0" name=""/>
        <dsp:cNvSpPr/>
      </dsp:nvSpPr>
      <dsp:spPr>
        <a:xfrm rot="10800000">
          <a:off x="1487605" y="1876566"/>
          <a:ext cx="2975211" cy="938283"/>
        </a:xfrm>
        <a:prstGeom prst="trapezoid">
          <a:avLst>
            <a:gd name="adj" fmla="val 79273"/>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S_tradnl" sz="2200" kern="1200" noProof="0" dirty="0" smtClean="0">
              <a:solidFill>
                <a:schemeClr val="bg1"/>
              </a:solidFill>
            </a:rPr>
            <a:t>Controles en las Prácticas Laborales</a:t>
          </a:r>
          <a:endParaRPr lang="es-ES_tradnl" sz="2200" kern="1200" noProof="0" dirty="0">
            <a:solidFill>
              <a:schemeClr val="bg1"/>
            </a:solidFill>
          </a:endParaRPr>
        </a:p>
      </dsp:txBody>
      <dsp:txXfrm rot="-10800000">
        <a:off x="2008267" y="1876566"/>
        <a:ext cx="1933887" cy="938283"/>
      </dsp:txXfrm>
    </dsp:sp>
    <dsp:sp modelId="{4F17DE89-87DB-4F82-897B-54EC45E6F7A2}">
      <dsp:nvSpPr>
        <dsp:cNvPr id="0" name=""/>
        <dsp:cNvSpPr/>
      </dsp:nvSpPr>
      <dsp:spPr>
        <a:xfrm rot="10800000">
          <a:off x="2231408" y="2814849"/>
          <a:ext cx="1487605" cy="938283"/>
        </a:xfrm>
        <a:prstGeom prst="trapezoid">
          <a:avLst>
            <a:gd name="adj" fmla="val 79273"/>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rPr>
            <a:t>PPE</a:t>
          </a:r>
          <a:endParaRPr lang="en-US" sz="2600" kern="1200" dirty="0">
            <a:solidFill>
              <a:schemeClr val="bg1"/>
            </a:solidFill>
          </a:endParaRPr>
        </a:p>
      </dsp:txBody>
      <dsp:txXfrm rot="-10800000">
        <a:off x="2231408" y="2814849"/>
        <a:ext cx="1487605" cy="9382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4CC25-A819-4DF7-B966-DD882DAEBEED}">
      <dsp:nvSpPr>
        <dsp:cNvPr id="0" name=""/>
        <dsp:cNvSpPr/>
      </dsp:nvSpPr>
      <dsp:spPr>
        <a:xfrm rot="10800000">
          <a:off x="0" y="0"/>
          <a:ext cx="3786319" cy="568796"/>
        </a:xfrm>
        <a:prstGeom prst="trapezoid">
          <a:avLst>
            <a:gd name="adj" fmla="val 83209"/>
          </a:avLst>
        </a:prstGeom>
        <a:solidFill>
          <a:srgbClr val="FF5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noProof="0" dirty="0" smtClean="0">
              <a:solidFill>
                <a:schemeClr val="bg1"/>
              </a:solidFill>
            </a:rPr>
            <a:t>Eliminación y Sustitución</a:t>
          </a:r>
          <a:endParaRPr lang="es-ES" sz="1800" kern="1200" noProof="0" dirty="0">
            <a:solidFill>
              <a:schemeClr val="bg1"/>
            </a:solidFill>
          </a:endParaRPr>
        </a:p>
      </dsp:txBody>
      <dsp:txXfrm rot="-10800000">
        <a:off x="662605" y="0"/>
        <a:ext cx="2461107" cy="568796"/>
      </dsp:txXfrm>
    </dsp:sp>
    <dsp:sp modelId="{626A6C70-3F83-4B3F-AE81-E24920C8E823}">
      <dsp:nvSpPr>
        <dsp:cNvPr id="0" name=""/>
        <dsp:cNvSpPr/>
      </dsp:nvSpPr>
      <dsp:spPr>
        <a:xfrm rot="10800000">
          <a:off x="473289" y="568796"/>
          <a:ext cx="2839739" cy="568796"/>
        </a:xfrm>
        <a:prstGeom prst="trapezoid">
          <a:avLst>
            <a:gd name="adj" fmla="val 83209"/>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_tradnl" sz="1800" kern="1200" noProof="0" dirty="0" smtClean="0">
              <a:solidFill>
                <a:schemeClr val="bg1"/>
              </a:solidFill>
            </a:rPr>
            <a:t>Controles de Ingeniería</a:t>
          </a:r>
          <a:r>
            <a:rPr lang="es-ES_tradnl" sz="2000" kern="1200" noProof="0" dirty="0" smtClean="0">
              <a:solidFill>
                <a:schemeClr val="bg1"/>
              </a:solidFill>
            </a:rPr>
            <a:t> </a:t>
          </a:r>
          <a:endParaRPr lang="es-ES_tradnl" sz="2000" kern="1200" noProof="0" dirty="0">
            <a:solidFill>
              <a:schemeClr val="bg1"/>
            </a:solidFill>
          </a:endParaRPr>
        </a:p>
      </dsp:txBody>
      <dsp:txXfrm rot="-10800000">
        <a:off x="970244" y="568796"/>
        <a:ext cx="1845830" cy="568796"/>
      </dsp:txXfrm>
    </dsp:sp>
    <dsp:sp modelId="{5BE8A928-3B78-4FE8-A1E0-D9E760D73FFF}">
      <dsp:nvSpPr>
        <dsp:cNvPr id="0" name=""/>
        <dsp:cNvSpPr/>
      </dsp:nvSpPr>
      <dsp:spPr>
        <a:xfrm rot="10800000">
          <a:off x="946579" y="1137593"/>
          <a:ext cx="1893159" cy="568796"/>
        </a:xfrm>
        <a:prstGeom prst="trapezoid">
          <a:avLst>
            <a:gd name="adj" fmla="val 83209"/>
          </a:avLst>
        </a:prstGeom>
        <a:solidFill>
          <a:srgbClr val="7030A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_tradnl" sz="1400" kern="1200" noProof="0" dirty="0" smtClean="0">
              <a:solidFill>
                <a:schemeClr val="bg1"/>
              </a:solidFill>
            </a:rPr>
            <a:t>Controles de Prácticas Laborales</a:t>
          </a:r>
          <a:endParaRPr lang="es-ES_tradnl" sz="1400" kern="1200" noProof="0" dirty="0">
            <a:solidFill>
              <a:schemeClr val="bg1"/>
            </a:solidFill>
          </a:endParaRPr>
        </a:p>
      </dsp:txBody>
      <dsp:txXfrm rot="-10800000">
        <a:off x="1277882" y="1137593"/>
        <a:ext cx="1230553" cy="568796"/>
      </dsp:txXfrm>
    </dsp:sp>
    <dsp:sp modelId="{4F17DE89-87DB-4F82-897B-54EC45E6F7A2}">
      <dsp:nvSpPr>
        <dsp:cNvPr id="0" name=""/>
        <dsp:cNvSpPr/>
      </dsp:nvSpPr>
      <dsp:spPr>
        <a:xfrm rot="10800000">
          <a:off x="1419869" y="1706390"/>
          <a:ext cx="946579" cy="568796"/>
        </a:xfrm>
        <a:prstGeom prst="trapezoid">
          <a:avLst>
            <a:gd name="adj" fmla="val 83209"/>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solidFill>
            </a:rPr>
            <a:t>PPE</a:t>
          </a:r>
          <a:endParaRPr lang="en-US" sz="1800" kern="1200" dirty="0">
            <a:solidFill>
              <a:schemeClr val="bg1"/>
            </a:solidFill>
          </a:endParaRPr>
        </a:p>
      </dsp:txBody>
      <dsp:txXfrm rot="-10800000">
        <a:off x="1419869" y="1706390"/>
        <a:ext cx="946579" cy="568796"/>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7330"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lvl1pPr defTabSz="965200">
              <a:defRPr sz="1200">
                <a:ea typeface="+mn-ea"/>
                <a:cs typeface="+mn-cs"/>
              </a:defRPr>
            </a:lvl1pPr>
          </a:lstStyle>
          <a:p>
            <a:pPr>
              <a:defRPr/>
            </a:pPr>
            <a:endParaRPr lang="en-US"/>
          </a:p>
        </p:txBody>
      </p:sp>
      <p:sp>
        <p:nvSpPr>
          <p:cNvPr id="227331"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lvl1pPr algn="r" defTabSz="965200">
              <a:defRPr sz="1200">
                <a:ea typeface="+mn-ea"/>
                <a:cs typeface="+mn-cs"/>
              </a:defRPr>
            </a:lvl1pPr>
          </a:lstStyle>
          <a:p>
            <a:pPr>
              <a:defRPr/>
            </a:pPr>
            <a:endParaRPr lang="en-US"/>
          </a:p>
        </p:txBody>
      </p:sp>
      <p:sp>
        <p:nvSpPr>
          <p:cNvPr id="227332"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p:spPr>
        <p:txBody>
          <a:bodyPr vert="horz" wrap="square" lIns="96648" tIns="48324" rIns="96648" bIns="48324" numCol="1" anchor="b" anchorCtr="0" compatLnSpc="1">
            <a:prstTxWarp prst="textNoShape">
              <a:avLst/>
            </a:prstTxWarp>
          </a:bodyPr>
          <a:lstStyle>
            <a:lvl1pPr defTabSz="965200">
              <a:defRPr sz="1200">
                <a:ea typeface="+mn-ea"/>
                <a:cs typeface="+mn-cs"/>
              </a:defRPr>
            </a:lvl1pPr>
          </a:lstStyle>
          <a:p>
            <a:pPr>
              <a:defRPr/>
            </a:pPr>
            <a:endParaRPr lang="en-US"/>
          </a:p>
        </p:txBody>
      </p:sp>
      <p:sp>
        <p:nvSpPr>
          <p:cNvPr id="227333"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p:spPr>
        <p:txBody>
          <a:bodyPr vert="horz" wrap="square" lIns="96648" tIns="48324" rIns="96648" bIns="48324" numCol="1" anchor="b" anchorCtr="0" compatLnSpc="1">
            <a:prstTxWarp prst="textNoShape">
              <a:avLst/>
            </a:prstTxWarp>
          </a:bodyPr>
          <a:lstStyle>
            <a:lvl1pPr algn="r" defTabSz="965200">
              <a:defRPr sz="1200">
                <a:ea typeface="+mn-ea"/>
                <a:cs typeface="+mn-cs"/>
              </a:defRPr>
            </a:lvl1pPr>
          </a:lstStyle>
          <a:p>
            <a:pPr>
              <a:defRPr/>
            </a:pPr>
            <a:fld id="{91F6E242-FA8B-4F17-AA2D-B23A5993C69F}" type="slidenum">
              <a:rPr lang="en-US"/>
              <a:pPr>
                <a:defRPr/>
              </a:pPr>
              <a:t>‹#›</a:t>
            </a:fld>
            <a:endParaRPr lang="en-US"/>
          </a:p>
        </p:txBody>
      </p:sp>
    </p:spTree>
    <p:extLst>
      <p:ext uri="{BB962C8B-B14F-4D97-AF65-F5344CB8AC3E}">
        <p14:creationId xmlns:p14="http://schemas.microsoft.com/office/powerpoint/2010/main" val="2047378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81013"/>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lvl1pPr defTabSz="965200">
              <a:defRPr sz="120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4143375" y="0"/>
            <a:ext cx="3170238" cy="481013"/>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lvl1pPr algn="r" defTabSz="965200">
              <a:defRPr sz="120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258888" y="720725"/>
            <a:ext cx="4799012" cy="359886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30250" y="4560888"/>
            <a:ext cx="5854700" cy="4319587"/>
          </a:xfrm>
          <a:prstGeom prst="rect">
            <a:avLst/>
          </a:prstGeom>
          <a:noFill/>
          <a:ln w="9525">
            <a:noFill/>
            <a:miter lim="800000"/>
            <a:headEnd/>
            <a:tailEnd/>
          </a:ln>
        </p:spPr>
        <p:txBody>
          <a:bodyPr vert="horz" wrap="square" lIns="96648" tIns="48324" rIns="96648"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p:spPr>
        <p:txBody>
          <a:bodyPr vert="horz" wrap="square" lIns="96648" tIns="48324" rIns="96648" bIns="48324" numCol="1" anchor="b" anchorCtr="0" compatLnSpc="1">
            <a:prstTxWarp prst="textNoShape">
              <a:avLst/>
            </a:prstTxWarp>
          </a:bodyPr>
          <a:lstStyle>
            <a:lvl1pPr defTabSz="965200">
              <a:defRPr sz="120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p:spPr>
        <p:txBody>
          <a:bodyPr vert="horz" wrap="square" lIns="96648" tIns="48324" rIns="96648" bIns="48324" numCol="1" anchor="b" anchorCtr="0" compatLnSpc="1">
            <a:prstTxWarp prst="textNoShape">
              <a:avLst/>
            </a:prstTxWarp>
          </a:bodyPr>
          <a:lstStyle>
            <a:lvl1pPr algn="r" defTabSz="965200">
              <a:defRPr sz="1200">
                <a:ea typeface="+mn-ea"/>
                <a:cs typeface="+mn-cs"/>
              </a:defRPr>
            </a:lvl1pPr>
          </a:lstStyle>
          <a:p>
            <a:pPr>
              <a:defRPr/>
            </a:pPr>
            <a:fld id="{695E999E-FB55-4B15-B8E5-703549AC55D1}" type="slidenum">
              <a:rPr lang="en-US"/>
              <a:pPr>
                <a:defRPr/>
              </a:pPr>
              <a:t>‹#›</a:t>
            </a:fld>
            <a:endParaRPr lang="en-US"/>
          </a:p>
        </p:txBody>
      </p:sp>
    </p:spTree>
    <p:extLst>
      <p:ext uri="{BB962C8B-B14F-4D97-AF65-F5344CB8AC3E}">
        <p14:creationId xmlns:p14="http://schemas.microsoft.com/office/powerpoint/2010/main" val="18749116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EE6A3CB9-6520-4BC9-9EF1-6888C1CA15E8}" type="slidenum">
              <a:rPr lang="en-US" smtClean="0">
                <a:ea typeface="ＭＳ Ｐゴシック" charset="-128"/>
                <a:cs typeface="ＭＳ Ｐゴシック" charset="-128"/>
              </a:rPr>
              <a:pPr/>
              <a:t>1</a:t>
            </a:fld>
            <a:endParaRPr lang="en-US" smtClean="0">
              <a:ea typeface="ＭＳ Ｐゴシック" charset="-128"/>
              <a:cs typeface="ＭＳ Ｐゴシック" charset="-128"/>
            </a:endParaRPr>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Bienvenido a nuestro entrenamiento sobre el reconocimiento y control de los riesgos respiratorios en la industria de los saborizantes.  Este entrenamiento fue específicamente desarrollado para la industria de los saborizantes por National Jewish </a:t>
            </a:r>
            <a:r>
              <a:rPr lang="es-ES" sz="1200" kern="1200" dirty="0" err="1" smtClean="0">
                <a:solidFill>
                  <a:schemeClr val="tx1"/>
                </a:solidFill>
                <a:effectLst/>
                <a:latin typeface="Arial" charset="0"/>
                <a:ea typeface="ＭＳ Ｐゴシック" charset="-128"/>
                <a:cs typeface="ＭＳ Ｐゴシック" charset="-128"/>
              </a:rPr>
              <a:t>Health</a:t>
            </a:r>
            <a:r>
              <a:rPr lang="es-ES" sz="1200" kern="1200" dirty="0" smtClean="0">
                <a:solidFill>
                  <a:schemeClr val="tx1"/>
                </a:solidFill>
                <a:effectLst/>
                <a:latin typeface="Arial" charset="0"/>
                <a:ea typeface="ＭＳ Ｐゴシック" charset="-128"/>
                <a:cs typeface="ＭＳ Ｐゴシック" charset="-128"/>
              </a:rPr>
              <a:t> en Denver, Colorado.   Los fondos para producir estos materiales de capacitación fueron proporcionados por una subvención del Departamento del Trabajo de los Estados Unidos, OSHA por sus siglas en Inglés, bajo el Programa de Entrenamiento de </a:t>
            </a:r>
            <a:r>
              <a:rPr lang="es-ES" sz="1200" kern="1200" dirty="0" err="1" smtClean="0">
                <a:solidFill>
                  <a:schemeClr val="tx1"/>
                </a:solidFill>
                <a:effectLst/>
                <a:latin typeface="Arial" charset="0"/>
                <a:ea typeface="ＭＳ Ｐゴシック" charset="-128"/>
                <a:cs typeface="ＭＳ Ｐゴシック" charset="-128"/>
              </a:rPr>
              <a:t>Susan</a:t>
            </a:r>
            <a:r>
              <a:rPr lang="es-ES" sz="1200" kern="1200" dirty="0" smtClean="0">
                <a:solidFill>
                  <a:schemeClr val="tx1"/>
                </a:solidFill>
                <a:effectLst/>
                <a:latin typeface="Arial" charset="0"/>
                <a:ea typeface="ＭＳ Ｐゴシック" charset="-128"/>
                <a:cs typeface="ＭＳ Ｐゴシック" charset="-128"/>
              </a:rPr>
              <a:t> </a:t>
            </a:r>
            <a:r>
              <a:rPr lang="es-ES" sz="1200" kern="1200" dirty="0" err="1" smtClean="0">
                <a:solidFill>
                  <a:schemeClr val="tx1"/>
                </a:solidFill>
                <a:effectLst/>
                <a:latin typeface="Arial" charset="0"/>
                <a:ea typeface="ＭＳ Ｐゴシック" charset="-128"/>
                <a:cs typeface="ＭＳ Ｐゴシック" charset="-128"/>
              </a:rPr>
              <a:t>Harwood</a:t>
            </a:r>
            <a:r>
              <a:rPr lang="es-ES" sz="1200" kern="1200" dirty="0" smtClean="0">
                <a:solidFill>
                  <a:schemeClr val="tx1"/>
                </a:solidFill>
                <a:effectLst/>
                <a:latin typeface="Arial" charset="0"/>
                <a:ea typeface="ＭＳ Ｐゴシック" charset="-128"/>
                <a:cs typeface="ＭＳ Ｐゴシック" charset="-128"/>
              </a:rPr>
              <a:t>.</a:t>
            </a:r>
            <a:endParaRPr lang="en-US" sz="1200" kern="1200" dirty="0" smtClean="0">
              <a:solidFill>
                <a:schemeClr val="tx1"/>
              </a:solidFill>
              <a:effectLst/>
              <a:latin typeface="Arial" charset="0"/>
              <a:ea typeface="ＭＳ Ｐゴシック" charset="-128"/>
              <a:cs typeface="ＭＳ Ｐゴシック" charset="-128"/>
            </a:endParaRPr>
          </a:p>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r>
              <a:rPr lang="es-ES" dirty="0" smtClean="0"/>
              <a:t>Usted se puede estar preguntando, ¿cuáles son sus derechos como empleado bajo OSHA?  Usted tiene el derecho de recibir entrenamiento de su empleador, como lo requieren las normas de OSHA.  Usted también tiene el derecho de solicitar información a su empleador sobre las normas de OSHA, las lesiones y enfermedades de los trabajadores y los riesgos en el trabajo.  Adicionalmente, usted puede solicitar la actuación de su  empleador para corregir riesgos o violaciones a las normas de OSHA.  Usted tiene el derecho de presentar una queja ante OSHA, si usted cree que hay violaciones a las normas, o riesgos serios.  Esta queja debe ser presentada por escrito, debe ser firmada por un trabajador actual del empleador o por su representante y debe indicar la razón por la que se solicita la inspección.  Los formularios y la información sobre el proceso están disponibles en www.osha.gov.  Esta página web tiene mucha información sobre la presentación de quejas, si alguien necesita esta información.</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Otros de los derechos que usted tiene bajo OSHA son: estar involucrado en la inspección que hace OSHA en su lugar de trabajo, conocer los resultados de la inspección de OSHA, participar en las reuniones o presentar una apelación formal referente a la corrección oportuna de su empleador a las citaciones de OSHA y presentar una queja por discriminación.  Usted también puede solicitar una investigación al Instituto Nacional para la Seguridad y Salud Ocupacional (NIOSH por sus siglas en Inglés).  Por último, usted puede proporcionar comentarios y testimonios a OSHA durante el proceso de formulación de las nuevas normas.</a:t>
            </a:r>
            <a:endParaRPr lang="en-US" sz="1200" kern="1200" dirty="0" smtClean="0">
              <a:solidFill>
                <a:schemeClr val="tx1"/>
              </a:solidFill>
              <a:effectLst/>
              <a:latin typeface="Arial" charset="0"/>
              <a:ea typeface="ＭＳ Ｐゴシック" charset="-128"/>
              <a:cs typeface="ＭＳ Ｐゴシック" charset="-128"/>
            </a:endParaRPr>
          </a:p>
          <a:p>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r>
              <a:rPr lang="es-ES" sz="1200" kern="1200" dirty="0" smtClean="0">
                <a:solidFill>
                  <a:schemeClr val="tx1"/>
                </a:solidFill>
                <a:effectLst/>
                <a:latin typeface="Arial" charset="0"/>
                <a:ea typeface="ＭＳ Ｐゴシック" charset="-128"/>
                <a:cs typeface="ＭＳ Ｐゴシック" charset="-128"/>
              </a:rPr>
              <a:t>Usted se debe estar preguntando si existen algunas normas de OSHA que se aplican a su lugar de trabajo.  En esta lámina hay una lista de normas de OSHA, la cual no es la lista completa, pero yo sólo voy a señalar algunas que pueden ser aplicadas a su lugar de trabajo.  Por ejemplo, el equipo de protección personal, si usted tiene que utilizar un respirador, guantes o cualquier prenda de vestir de protección.  Los extintores - ¿están los extintores de incendio en los lugares correctos?  Bloqueo y etiquetado - ¿Se bloquean las maquinas cuando algo marcha mal y usted debe corregirlo? Y por último, vamos a repasar la comunicación de los riesgos, ya que usted como un empleado debe estar informado sobre los riesgos en su lugar de trabajo.  Este es realmente el foco de este entrenamiento.  También les quiero decir que hay muchas otras  normas que pueden ser aplicadas a su lugar de trabajo; estas son sólo algunas de ellas.</a:t>
            </a:r>
            <a:endParaRPr lang="en-US" sz="1200" kern="1200" dirty="0">
              <a:solidFill>
                <a:schemeClr val="tx1"/>
              </a:solidFill>
              <a:effectLst/>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Ustedes se pueden preguntar por qué las exposiciones son reguladas.  OSHA establece límites legalmente exigibles y hoy vamos a cubrir estos límites.  El primero del que hablaremos es el nivel de exposición permitido, o PEL.  Este es el límite máximo de concentración permitido en u período promedio de 8 horas. Esto limita el total de saborizante que usted puede inhalar en un día de trabajo.  Luego hablaremos sobre el nivel de exposición a corto plazo, o STEL.  Este es el límite máximo de concentración al que el trabajador no puede ser expuesto por un período mayor de 15 minutos durante un día de trabajo.  Esto asegura que usted no inhale demasiado de un saborizante en un corto período de tiempo. Y por último, hablaremos sobre el valor máximo.  Esta es la concentración máxima a la que un empleado puede ser expuesto en cualquier momento.  Esto es para protegerlo de la irritación inmediata.  El más importante de recordar hoy es el nivel de exposición permitido, o PEL.</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13</a:t>
            </a:fld>
            <a:endParaRPr lang="en-US"/>
          </a:p>
        </p:txBody>
      </p:sp>
    </p:spTree>
    <p:extLst>
      <p:ext uri="{BB962C8B-B14F-4D97-AF65-F5344CB8AC3E}">
        <p14:creationId xmlns:p14="http://schemas.microsoft.com/office/powerpoint/2010/main" val="3837880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Usted se puede preguntar si OSHA tiene una norma para 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Actualmente, no hay un nivel de exposición permitido o norma federal de OSHA para 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OSHA está trabajando para desarrollar una norma, pero no está finalizada en este momento.  </a:t>
            </a:r>
            <a:r>
              <a:rPr lang="es-ES" sz="1200" kern="1200" dirty="0" err="1" smtClean="0">
                <a:solidFill>
                  <a:schemeClr val="tx1"/>
                </a:solidFill>
                <a:effectLst/>
                <a:latin typeface="Arial" charset="0"/>
                <a:ea typeface="ＭＳ Ｐゴシック" charset="-128"/>
                <a:cs typeface="ＭＳ Ｐゴシック" charset="-128"/>
              </a:rPr>
              <a:t>CalOSHA</a:t>
            </a:r>
            <a:r>
              <a:rPr lang="es-ES" sz="1200" kern="1200" dirty="0" smtClean="0">
                <a:solidFill>
                  <a:schemeClr val="tx1"/>
                </a:solidFill>
                <a:effectLst/>
                <a:latin typeface="Arial" charset="0"/>
                <a:ea typeface="ＭＳ Ｐゴシック" charset="-128"/>
                <a:cs typeface="ＭＳ Ｐゴシック" charset="-128"/>
              </a:rPr>
              <a:t> tiene una norma para 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pero no tienen un nivel de exposición permitido.  En su norma, </a:t>
            </a:r>
            <a:r>
              <a:rPr lang="es-ES" sz="1200" kern="1200" dirty="0" err="1" smtClean="0">
                <a:solidFill>
                  <a:schemeClr val="tx1"/>
                </a:solidFill>
                <a:effectLst/>
                <a:latin typeface="Arial" charset="0"/>
                <a:ea typeface="ＭＳ Ｐゴシック" charset="-128"/>
                <a:cs typeface="ＭＳ Ｐゴシック" charset="-128"/>
              </a:rPr>
              <a:t>CalOSHA</a:t>
            </a:r>
            <a:r>
              <a:rPr lang="es-ES" sz="1200" kern="1200" dirty="0" smtClean="0">
                <a:solidFill>
                  <a:schemeClr val="tx1"/>
                </a:solidFill>
                <a:effectLst/>
                <a:latin typeface="Arial" charset="0"/>
                <a:ea typeface="ＭＳ Ｐゴシック" charset="-128"/>
                <a:cs typeface="ＭＳ Ｐゴシック" charset="-128"/>
              </a:rPr>
              <a:t> requiere que los empleadores hagan lo siguiente: 1) controlar la exposición al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transportado en el aire, 2) tener áreas reguladas para todos los procesos de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3) tener controles para reducir las exposiciones a los niveles más bajos posibles, y 4) realizar vigilancia médica para los trabajadores cada seis meses.  Adicionalmente, se requiere el uso de respiradores para los trabajadores en todo momento, cuando estén trabajando con polvos que contengan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o cuando hay niveles medibles de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los cuales se definen como las exposiciones de 8 horas mayores a 0.012 partes por millón y exposiciones de 15 minutos que sean mayores a 0.035 partes por millón. </a:t>
            </a:r>
            <a:endParaRPr lang="en-US" sz="1200" kern="1200" dirty="0" smtClean="0">
              <a:solidFill>
                <a:schemeClr val="tx1"/>
              </a:solidFill>
              <a:effectLst/>
              <a:latin typeface="Arial" charset="0"/>
              <a:ea typeface="ＭＳ Ｐゴシック" charset="-128"/>
              <a:cs typeface="ＭＳ Ｐゴシック" charset="-128"/>
            </a:endParaRPr>
          </a:p>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Usted se preguntará si existen otros grupos que recomienden los niveles de exposición al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y a los sustitutos del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En el año 2011 NIOSH recomendó un límite de 8 horas de 0.005 partes por millón. En el 2012, la Conferencia Americana Gubernamental de Higienistas Industriales (ACGIH por su siglas en Inglés), adoptó un límite de 8 horas de 0.01 partes por millón.  En el 2010, el grupo de Excelencia de Evaluación del Riesgo (TERA por su siglas en Inglés) propuso un límite de 0.2 partes por millón.  Para los sustitutos como el 2,3-pentanodiona, NIOSH desarrolló en el año 2011 un límite de 0.009 partes por millón.  El punto es que no sabemos exactamente cuál de estas recomendaciones será eficaz, por lo que el mejor enfoque es reducir la exposición a la menor posible, utilizando estos números para medir el progreso.  Nosotros recomendamos utilizar el límite de ACGIH como la mejor práctica de la industria hasta que se adopte una norma más formal.  De la misma manera, usted notará que el límite de 0.01 parte por millón de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es muy similar a 0.009 partes por millón del 2,3-pentanodiona desarrollado por NIOSH.  Durante este entrenamiento, quiero que recuerden 0.01 partes por millón como el límite de exposición con el que vamos a comparar todo.</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15</a:t>
            </a:fld>
            <a:endParaRPr lang="en-US"/>
          </a:p>
        </p:txBody>
      </p:sp>
    </p:spTree>
    <p:extLst>
      <p:ext uri="{BB962C8B-B14F-4D97-AF65-F5344CB8AC3E}">
        <p14:creationId xmlns:p14="http://schemas.microsoft.com/office/powerpoint/2010/main" val="4099247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a:ln/>
        </p:spPr>
      </p:sp>
      <p:sp>
        <p:nvSpPr>
          <p:cNvPr id="47106" name="Notes Placeholder 2"/>
          <p:cNvSpPr>
            <a:spLocks noGrp="1"/>
          </p:cNvSpPr>
          <p:nvPr>
            <p:ph type="body" idx="1"/>
          </p:nvPr>
        </p:nvSpPr>
        <p:spPr>
          <a:noFill/>
          <a:ln/>
        </p:spPr>
        <p:txBody>
          <a:bodyPr/>
          <a:lstStyle/>
          <a:p>
            <a:r>
              <a:rPr lang="es-ES" dirty="0" smtClean="0"/>
              <a:t>Usted también se debe estar preguntando si existen normas de OSHA para otros saborizantes.  Existen normas de OSHA para químicos como el acetaldehído, ácido acético, ácido fórmico, </a:t>
            </a:r>
            <a:r>
              <a:rPr lang="es-ES" dirty="0" err="1" smtClean="0"/>
              <a:t>furfural</a:t>
            </a:r>
            <a:r>
              <a:rPr lang="es-ES" dirty="0" smtClean="0"/>
              <a:t> y dióxido sulfúrico.  También puede haber niveles de exposición permitidos por OSHA para otros químicos que se utilizan en la industria de los saborizantes, pero al dar un vistazo a los niveles permisibles de exposición de OSHA de un promedio de 8 horas de exposición, nos damos cuenta que los niveles son mucho más altos para estos químicos en comparación con el </a:t>
            </a:r>
            <a:r>
              <a:rPr lang="es-ES" dirty="0" err="1" smtClean="0"/>
              <a:t>diacetil</a:t>
            </a:r>
            <a:r>
              <a:rPr lang="es-ES" dirty="0" smtClean="0"/>
              <a:t>.  Si vemos que el nivel de exposición permitido pata el acetaldehído es 200, 10 para el ácido acético y 5 para el ácido fórmico – y lo comparamos con 0.01 para las exposiciones al </a:t>
            </a:r>
            <a:r>
              <a:rPr lang="es-ES" dirty="0" err="1" smtClean="0"/>
              <a:t>diacetil</a:t>
            </a:r>
            <a:r>
              <a:rPr lang="es-ES" dirty="0" smtClean="0"/>
              <a:t>.  Estos límites son fijados mucho más altos  y son importantes para trabajar con grandes cantidades de estos materiales.  Sin embargo, para el trabajo normal en las industrias de saborizantes, nuestra mayor preocupación es el </a:t>
            </a:r>
            <a:r>
              <a:rPr lang="es-ES" dirty="0" err="1" smtClean="0"/>
              <a:t>diacetil</a:t>
            </a:r>
            <a:r>
              <a:rPr lang="es-ES" dirty="0" smtClean="0"/>
              <a:t>, ya que ustedes pueden ser expuestos a más del límite de 0.01 partes por millón con pequeñas cantidades.  Es también importante comprender que existen más de 2,000 saborizantes individuales y menos de 100 de ellos tienen límites de exposición.</a:t>
            </a:r>
            <a:endParaRPr lang="en-US" dirty="0" smtClean="0"/>
          </a:p>
        </p:txBody>
      </p:sp>
      <p:sp>
        <p:nvSpPr>
          <p:cNvPr id="47107" name="Slide Number Placeholder 3"/>
          <p:cNvSpPr>
            <a:spLocks noGrp="1"/>
          </p:cNvSpPr>
          <p:nvPr>
            <p:ph type="sldNum" sz="quarter" idx="5"/>
          </p:nvPr>
        </p:nvSpPr>
        <p:spPr>
          <a:noFill/>
        </p:spPr>
        <p:txBody>
          <a:bodyPr/>
          <a:lstStyle/>
          <a:p>
            <a:fld id="{5AA69434-5B06-4ADD-BB62-B784269251F0}" type="slidenum">
              <a:rPr lang="en-US" smtClean="0">
                <a:ea typeface="ＭＳ Ｐゴシック" charset="-128"/>
                <a:cs typeface="ＭＳ Ｐゴシック" charset="-128"/>
              </a:rPr>
              <a:pPr/>
              <a:t>16</a:t>
            </a:fld>
            <a:endParaRPr lang="en-US" smtClean="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r>
              <a:rPr lang="es-ES" sz="1200" kern="1200" dirty="0" smtClean="0">
                <a:solidFill>
                  <a:schemeClr val="tx1"/>
                </a:solidFill>
                <a:effectLst/>
                <a:latin typeface="Arial" charset="0"/>
                <a:ea typeface="ＭＳ Ｐゴシック" charset="-128"/>
                <a:cs typeface="ＭＳ Ｐゴシック" charset="-128"/>
              </a:rPr>
              <a:t>En la parte siguiente, le vamos a dar una visión general de la exposición a los saborizantes.  El  objetivo de este entrenamiento para esta sección, es que comprendan que algunos saborizantes pueden causar lesiones respiratorias bajo ciertas condiciones y que sepan dónde encontrar un listado de los saborizantes que pueden causar lesiones respiratorias.</a:t>
            </a:r>
            <a:endParaRPr lang="en-US" sz="1200" kern="1200" dirty="0">
              <a:solidFill>
                <a:schemeClr val="tx1"/>
              </a:solidFill>
              <a:effectLst/>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Entonces, ¿por qué es tan difícil predecir las exposiciones en la industria de los saborizantes?  Como dijimos anteriormente, existen más de 2,000 saborizantes.  Algunos tienen propiedades irritantes que le pueden producir tos o causar quemaduras en su nariz o garganta.  Otros, como el </a:t>
            </a:r>
            <a:r>
              <a:rPr lang="es-ES" dirty="0" err="1" smtClean="0"/>
              <a:t>diacetil</a:t>
            </a:r>
            <a:r>
              <a:rPr lang="es-ES" dirty="0" smtClean="0"/>
              <a:t> no causan irritación.  Un pequeño número de saborizantes tienen límites de exposición.  No tenemos información sobre muchos otros sabores para determinar si son un peligro para la salud del sistema respiratorio.  Cuando usted trabaja en la industria de los saborizantes, usted está expuesto a diferentes formas de estos saborizantes incluyendo los saborizantes puros, líquidos concentrados, mezclas de polvos y productos finales de baja concentración.  Ustedes también trabajan en distintos procesos, como mezclar, calentar y empacar, cada uno de los cuales tienen exposiciones diferentes, aún cuando se utilizan los mismos saborizantes.  Finalmente, debido a que la mayor parte de su trabajo consiste en procesos por lotes – con una producción de volúmenes y saborizantes terminados que varía de día a día y por temporada, las exposiciones pueden ser distintas cada día.  Al escuchar la presentación de hoy, es muy importante que recuerde que se han hecho pocas investigaciones sobre los peligros de respirar saborizantes, en especial el </a:t>
            </a:r>
            <a:r>
              <a:rPr lang="es-ES" dirty="0" err="1" smtClean="0"/>
              <a:t>diacetil</a:t>
            </a:r>
            <a:r>
              <a:rPr lang="es-ES" dirty="0" smtClean="0"/>
              <a:t>. </a:t>
            </a:r>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18</a:t>
            </a:fld>
            <a:endParaRPr lang="en-US"/>
          </a:p>
        </p:txBody>
      </p:sp>
    </p:spTree>
    <p:extLst>
      <p:ext uri="{BB962C8B-B14F-4D97-AF65-F5344CB8AC3E}">
        <p14:creationId xmlns:p14="http://schemas.microsoft.com/office/powerpoint/2010/main" val="4174620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_tradnl" sz="1200" kern="1200" dirty="0" smtClean="0">
                <a:solidFill>
                  <a:schemeClr val="tx1"/>
                </a:solidFill>
                <a:effectLst/>
                <a:latin typeface="Arial" charset="0"/>
                <a:ea typeface="ＭＳ Ｐゴシック" charset="-128"/>
                <a:cs typeface="ＭＳ Ｐゴシック" charset="-128"/>
              </a:rPr>
              <a:t>De esta manera, es posible que quieran saber si existe una lista de los saborizantes que pueden ser peligrosos cuando son inhalados.  La Asociación de Productores de Saborizantes y Extractos (FEMA por sus siglas en Ingles) tiene una lista de los saborizantes de Alta prioridad.  Ellos los definen como los saborizantes que pueden causar una lesión respiratoria cuando: los niveles de exposición son altos, con la exposición repetida a niveles menores y cuando los saborizantes son procesados utilizando calor, sin los controles de exposición adecuados.  Estos saborizantes de Alta Prioridad deben ser etiquetados para alertar a los trabajadores que requieren de un manejo cuidadoso.  Esta lista cubre la mayoría  de las exposiciones mayores en las plantas de saborizantes.  Sin embargo, es importante tener en cuenta que esta lista no es exhaustiva y cada empresa de saborizantes debe utilizar su propia fuente de información para determinar si los saborizantes que no están en la  lista pueden representar un peligro respiratorio.</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19</a:t>
            </a:fld>
            <a:endParaRPr lang="en-US"/>
          </a:p>
        </p:txBody>
      </p:sp>
    </p:spTree>
    <p:extLst>
      <p:ext uri="{BB962C8B-B14F-4D97-AF65-F5344CB8AC3E}">
        <p14:creationId xmlns:p14="http://schemas.microsoft.com/office/powerpoint/2010/main" val="2432113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Esta presentación fue realizada bajo la subvención número SH223041160F8 de la Administración de Seguridad y Salud Ocupacional del Departamento del Trabajo de los Estados Unidos.  Esta presentación no refleja necesariamente las opiniones o políticas del Departamento del Trabajo de los Estados Unidos, ni la mención de nombres comerciales, productos u organizaciones, implica aprobación por el gobierno de los Estados Unidos. </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2</a:t>
            </a:fld>
            <a:endParaRPr lang="en-US"/>
          </a:p>
        </p:txBody>
      </p:sp>
    </p:spTree>
    <p:extLst>
      <p:ext uri="{BB962C8B-B14F-4D97-AF65-F5344CB8AC3E}">
        <p14:creationId xmlns:p14="http://schemas.microsoft.com/office/powerpoint/2010/main" val="26116064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¿Cuáles son los saborizantes de Alta Prioridad de FEMA?  Hay una lista de 27 saborizantes.   En la parte superior tienen una lista del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y sus sustitutos.  Esos son siete de los 27 saborizantes, algunos ejemplos son: </a:t>
            </a:r>
            <a:r>
              <a:rPr lang="es-ES" sz="1200" kern="1200" dirty="0" err="1" smtClean="0">
                <a:solidFill>
                  <a:schemeClr val="tx1"/>
                </a:solidFill>
                <a:effectLst/>
                <a:latin typeface="Arial" charset="0"/>
                <a:ea typeface="ＭＳ Ｐゴシック" charset="-128"/>
                <a:cs typeface="ＭＳ Ｐゴシック" charset="-128"/>
              </a:rPr>
              <a:t>acetoína</a:t>
            </a:r>
            <a:r>
              <a:rPr lang="es-ES" sz="1200" kern="1200" dirty="0" smtClean="0">
                <a:solidFill>
                  <a:schemeClr val="tx1"/>
                </a:solidFill>
                <a:effectLst/>
                <a:latin typeface="Arial" charset="0"/>
                <a:ea typeface="ＭＳ Ｐゴシック" charset="-128"/>
                <a:cs typeface="ＭＳ Ｐゴシック" charset="-128"/>
              </a:rPr>
              <a:t>,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y algunos de los sustitutos como 2,3-heptanedione, 2,3-hexanedione.  Los otros 20 saborizantes son cosas como el ácido acético, acetaldehído, ácido fórmico y muchos otros sabores.  Es extremadamente importante que usted tenga cuidado con estos saborizantes químicos y se asegure de utilizar los controles de exposición adecuados cuando trabaje con ellos.  Estos saborizantes pueden causar lesiones respiratorias cuando no se manejan de la forma correcta.</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20</a:t>
            </a:fld>
            <a:endParaRPr lang="en-US"/>
          </a:p>
        </p:txBody>
      </p:sp>
    </p:spTree>
    <p:extLst>
      <p:ext uri="{BB962C8B-B14F-4D97-AF65-F5344CB8AC3E}">
        <p14:creationId xmlns:p14="http://schemas.microsoft.com/office/powerpoint/2010/main" val="3308927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Y, ¿qué pasa con los complejos de saborizantes naturales? Saborizantes como la </a:t>
            </a:r>
            <a:r>
              <a:rPr lang="es-ES" sz="1200" kern="1200" dirty="0" err="1" smtClean="0">
                <a:solidFill>
                  <a:schemeClr val="tx1"/>
                </a:solidFill>
                <a:effectLst/>
                <a:latin typeface="Arial" charset="0"/>
                <a:ea typeface="ＭＳ Ｐゴシック" charset="-128"/>
                <a:cs typeface="ＭＳ Ｐゴシック" charset="-128"/>
              </a:rPr>
              <a:t>capsaicina</a:t>
            </a:r>
            <a:r>
              <a:rPr lang="es-ES" sz="1200" kern="1200" dirty="0" smtClean="0">
                <a:solidFill>
                  <a:schemeClr val="tx1"/>
                </a:solidFill>
                <a:effectLst/>
                <a:latin typeface="Arial" charset="0"/>
                <a:ea typeface="ＭＳ Ｐゴシック" charset="-128"/>
                <a:cs typeface="ＭＳ Ｐゴシック" charset="-128"/>
              </a:rPr>
              <a:t> y algunos de los diferentes aceites como el abeto balsámico, almendra amarga, ajo, toronja, limón, lima, mostaza, cebolla o naranja.  Estos complejos de saborizantes naturales también pueden causar irritación y síntomas respiratorios cuando no son manejados adecuadamente.  Sin embargo, a diferencia del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la mayoría de estos saborizantes tienen propiedades de advertencia como la irritación de la nariz o la garganta, las cuales alertan a los trabajadores para que reduzcan su exposición.</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21</a:t>
            </a:fld>
            <a:endParaRPr lang="en-US"/>
          </a:p>
        </p:txBody>
      </p:sp>
    </p:spTree>
    <p:extLst>
      <p:ext uri="{BB962C8B-B14F-4D97-AF65-F5344CB8AC3E}">
        <p14:creationId xmlns:p14="http://schemas.microsoft.com/office/powerpoint/2010/main" val="41058324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prstTxWarp prst="textNoShape">
              <a:avLst/>
            </a:prstTxWarp>
          </a:bodyPr>
          <a:lstStyle/>
          <a:p>
            <a:pPr algn="r" defTabSz="965200"/>
            <a:fld id="{F727B697-6FA0-457F-8191-1AACDCA9ED46}" type="slidenum">
              <a:rPr lang="en-US" sz="1200"/>
              <a:pPr algn="r" defTabSz="965200"/>
              <a:t>22</a:t>
            </a:fld>
            <a:endParaRPr lang="en-US" sz="1200"/>
          </a:p>
        </p:txBody>
      </p:sp>
      <p:sp>
        <p:nvSpPr>
          <p:cNvPr id="5529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prstTxWarp prst="textNoShape">
              <a:avLst/>
            </a:prstTxWarp>
          </a:bodyPr>
          <a:lstStyle/>
          <a:p>
            <a:pPr algn="r" defTabSz="950913" eaLnBrk="0" hangingPunct="0"/>
            <a:fld id="{6C6B58F8-9893-49EE-94DD-BB89D9025C7F}" type="slidenum">
              <a:rPr lang="en-US" sz="1200"/>
              <a:pPr algn="r" defTabSz="950913" eaLnBrk="0" hangingPunct="0"/>
              <a:t>22</a:t>
            </a:fld>
            <a:endParaRPr lang="en-US" sz="1200"/>
          </a:p>
        </p:txBody>
      </p:sp>
      <p:sp>
        <p:nvSpPr>
          <p:cNvPr id="55299" name="Rectangle 2"/>
          <p:cNvSpPr>
            <a:spLocks noGrp="1" noRot="1" noChangeAspect="1" noChangeArrowheads="1" noTextEdit="1"/>
          </p:cNvSpPr>
          <p:nvPr>
            <p:ph type="sldImg"/>
          </p:nvPr>
        </p:nvSpPr>
        <p:spPr>
          <a:xfrm>
            <a:off x="1258888" y="720725"/>
            <a:ext cx="4800600" cy="3600450"/>
          </a:xfrm>
          <a:ln/>
        </p:spPr>
      </p:sp>
      <p:sp>
        <p:nvSpPr>
          <p:cNvPr id="55300" name="Rectangle 3"/>
          <p:cNvSpPr>
            <a:spLocks noGrp="1" noChangeArrowheads="1"/>
          </p:cNvSpPr>
          <p:nvPr>
            <p:ph type="body" idx="1"/>
          </p:nvPr>
        </p:nvSpPr>
        <p:spPr>
          <a:xfrm>
            <a:off x="976313" y="4560888"/>
            <a:ext cx="5362575" cy="4319587"/>
          </a:xfrm>
          <a:noFill/>
          <a:ln/>
        </p:spPr>
        <p:txBody>
          <a:bodyPr lIns="96649" tIns="48325" rIns="96649" bIns="48325"/>
          <a:lstStyle/>
          <a:p>
            <a:r>
              <a:rPr lang="es-ES" sz="1200" kern="1200" dirty="0" smtClean="0">
                <a:solidFill>
                  <a:schemeClr val="tx1"/>
                </a:solidFill>
                <a:effectLst/>
                <a:latin typeface="Arial" charset="0"/>
                <a:ea typeface="ＭＳ Ｐゴシック" charset="-128"/>
                <a:cs typeface="ＭＳ Ｐゴシック" charset="-128"/>
              </a:rPr>
              <a:t>Los objetivos de esta sección sobre efectos a la salud y vigilancia médica son: 1) aprender más sobre los efectos en la salud de sus pulmones, 2) aprender los métodos para detectar los posibles efectos de los saborizantes en la salud, y 3) comprender la importancia de la vigilancia médica.</a:t>
            </a:r>
            <a:endParaRPr lang="en-US" sz="1200" kern="1200" dirty="0">
              <a:solidFill>
                <a:schemeClr val="tx1"/>
              </a:solidFill>
              <a:effectLst/>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Comenzaremos con algunas definiciones.  Las vías respiratorias son tubos que conducen el aire hacia y desde sus pulmones.  En la parte superior derecha de la lámina hay un diagrama de una vía respiratoria normal.  Tiene una abertura hueca grande para permitir el flujo del aire.  Tenga en cuenta que las paredes de las vías respiratorias tienen músculos, los cuales discutiremos en la sección sobre el asma.  En las enfermedades de las vías respiratorias, éstas se estrechan.  Este estrechamiento causa que el flujo de aire desde y hacia sus pulmones sea más lento.  El Síndrome de Bronquiolitis Obliterante, BOS por sus siglas en Inglés), es un tipo raro de enfermedad que ocurre en las vías respiratorias pequeñas en los pulmones.  Puede ser causada por una lesión ocasionada por un químico o por una infección.  Después de la lesión, se forman cicatrices que causan que las vías respiratorias se estrechen.  Una de las causas químicas que conduce al BOS es 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y existe evidencia creciente de que éste también puede ser el caso para por lo menos algunos sustitutos del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El diagrama en la parte inferior derecha, muestra una vía respiratoria que se ha estrechado debido a las cicatrices.</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57347" name="Slide Number Placeholder 3"/>
          <p:cNvSpPr>
            <a:spLocks noGrp="1"/>
          </p:cNvSpPr>
          <p:nvPr>
            <p:ph type="sldNum" sz="quarter" idx="5"/>
          </p:nvPr>
        </p:nvSpPr>
        <p:spPr>
          <a:noFill/>
        </p:spPr>
        <p:txBody>
          <a:bodyPr/>
          <a:lstStyle/>
          <a:p>
            <a:fld id="{C1339286-DC65-4943-9B38-BC5F66F5B546}" type="slidenum">
              <a:rPr lang="en-US" smtClean="0">
                <a:ea typeface="ＭＳ Ｐゴシック" charset="-128"/>
                <a:cs typeface="ＭＳ Ｐゴシック" charset="-128"/>
              </a:rPr>
              <a:pPr/>
              <a:t>23</a:t>
            </a:fld>
            <a:endParaRPr lang="en-US" smtClean="0">
              <a:ea typeface="ＭＳ Ｐゴシック" charset="-128"/>
              <a:cs typeface="ＭＳ Ｐゴシック"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prstTxWarp prst="textNoShape">
              <a:avLst/>
            </a:prstTxWarp>
          </a:bodyPr>
          <a:lstStyle/>
          <a:p>
            <a:pPr algn="r" defTabSz="965200"/>
            <a:fld id="{05113BF7-89C8-4E8D-8998-A1F6D1BDD821}" type="slidenum">
              <a:rPr lang="en-US" sz="1200"/>
              <a:pPr algn="r" defTabSz="965200"/>
              <a:t>24</a:t>
            </a:fld>
            <a:endParaRPr lang="en-US" sz="1200"/>
          </a:p>
        </p:txBody>
      </p:sp>
      <p:sp>
        <p:nvSpPr>
          <p:cNvPr id="6041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prstTxWarp prst="textNoShape">
              <a:avLst/>
            </a:prstTxWarp>
          </a:bodyPr>
          <a:lstStyle/>
          <a:p>
            <a:pPr algn="r" defTabSz="950913" eaLnBrk="0" hangingPunct="0"/>
            <a:fld id="{D9C4D632-3F09-456F-A3CA-CA19E1ACEB7F}" type="slidenum">
              <a:rPr lang="en-US" sz="1200"/>
              <a:pPr algn="r" defTabSz="950913" eaLnBrk="0" hangingPunct="0"/>
              <a:t>24</a:t>
            </a:fld>
            <a:endParaRPr lang="en-US" sz="1200"/>
          </a:p>
        </p:txBody>
      </p:sp>
      <p:sp>
        <p:nvSpPr>
          <p:cNvPr id="60419" name="Rectangle 2"/>
          <p:cNvSpPr>
            <a:spLocks noGrp="1" noRot="1" noChangeAspect="1" noChangeArrowheads="1" noTextEdit="1"/>
          </p:cNvSpPr>
          <p:nvPr>
            <p:ph type="sldImg"/>
          </p:nvPr>
        </p:nvSpPr>
        <p:spPr>
          <a:xfrm>
            <a:off x="1258888" y="720725"/>
            <a:ext cx="4800600" cy="3600450"/>
          </a:xfrm>
          <a:ln/>
        </p:spPr>
      </p:sp>
      <p:sp>
        <p:nvSpPr>
          <p:cNvPr id="60420" name="Rectangle 3"/>
          <p:cNvSpPr>
            <a:spLocks noGrp="1" noChangeArrowheads="1"/>
          </p:cNvSpPr>
          <p:nvPr>
            <p:ph type="body" idx="1"/>
          </p:nvPr>
        </p:nvSpPr>
        <p:spPr>
          <a:xfrm>
            <a:off x="976313" y="4560888"/>
            <a:ext cx="5362575" cy="4319587"/>
          </a:xfrm>
          <a:noFill/>
          <a:ln/>
        </p:spPr>
        <p:txBody>
          <a:bodyPr lIns="96649" tIns="48325" rIns="96649" bIns="48325"/>
          <a:lstStyle/>
          <a:p>
            <a:r>
              <a:rPr lang="es-ES" sz="1200" kern="1200" dirty="0" smtClean="0">
                <a:solidFill>
                  <a:schemeClr val="tx1"/>
                </a:solidFill>
                <a:effectLst/>
                <a:latin typeface="Arial" charset="0"/>
                <a:ea typeface="ＭＳ Ｐゴシック" charset="-128"/>
                <a:cs typeface="ＭＳ Ｐゴシック" charset="-128"/>
              </a:rPr>
              <a:t>Para comprender mejor los efectos a la salud respiratoria, primero repasaremos cómo funcionan los pulmones.  En el diagrama de la derecha se muestran los pulmones y las vías respiratorias normales.  Usted respira a través de su nariz o boca.  El aire viaja hacia abajo a través de la garganta, la tráquea y dentro de las vías respiratorias en los pulmones.  Las vías respiratorias se hacen más pequeñas hasta que finalmente terminan en los sacos de aire (alvéolos).  Las enfermedades en las vías respiratorias que estamos discutiendo, afectan a estas vías respiratorias más pequeñas que están en los profundo de los pulmones.  El aire viaja desde los sacos de aire hacia el torrente sanguíneo para ser llevado al lugar en el que el cuerpo lo necesita.  Las tres categorías principales de los problemas respiratorios que pueden ser observados con los saborizantes son: 1) irritación, 2) enfermedad en las vías respiratorias y 3) alergia.  La irritación en las vías respiratorias es común.  Con frecuencia puede sentir irritación en los ojos, la nariz y la garganta.   Si la irritación es mayor, se puede sentir irritación en el pecho.  Si la irritación es aún mayor, es posible que usted sienta irritación en la piel.  Las enfermedades en las vías respiratorias de las que estaremos hablando son el BOS y el asma.  Discutiremos las alergias brevemente.</a:t>
            </a:r>
            <a:endParaRPr lang="en-US" sz="1200" kern="1200" dirty="0">
              <a:solidFill>
                <a:schemeClr val="tx1"/>
              </a:solidFill>
              <a:effectLst/>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prstTxWarp prst="textNoShape">
              <a:avLst/>
            </a:prstTxWarp>
          </a:bodyPr>
          <a:lstStyle/>
          <a:p>
            <a:pPr algn="r" defTabSz="965200"/>
            <a:fld id="{4677CF7E-52B1-4819-B91B-9F78382B9504}" type="slidenum">
              <a:rPr lang="en-US" sz="1200"/>
              <a:pPr algn="r" defTabSz="965200"/>
              <a:t>25</a:t>
            </a:fld>
            <a:endParaRPr lang="en-US" sz="1200"/>
          </a:p>
        </p:txBody>
      </p:sp>
      <p:sp>
        <p:nvSpPr>
          <p:cNvPr id="62466"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prstTxWarp prst="textNoShape">
              <a:avLst/>
            </a:prstTxWarp>
          </a:bodyPr>
          <a:lstStyle/>
          <a:p>
            <a:pPr algn="r" defTabSz="950913" eaLnBrk="0" hangingPunct="0"/>
            <a:fld id="{69BDA02B-3A2F-41B8-A53E-E1BB665829C6}" type="slidenum">
              <a:rPr lang="en-US" sz="1200"/>
              <a:pPr algn="r" defTabSz="950913" eaLnBrk="0" hangingPunct="0"/>
              <a:t>25</a:t>
            </a:fld>
            <a:endParaRPr lang="en-US" sz="1200"/>
          </a:p>
        </p:txBody>
      </p:sp>
      <p:sp>
        <p:nvSpPr>
          <p:cNvPr id="62467" name="Rectangle 2"/>
          <p:cNvSpPr>
            <a:spLocks noGrp="1" noRot="1" noChangeAspect="1" noChangeArrowheads="1" noTextEdit="1"/>
          </p:cNvSpPr>
          <p:nvPr>
            <p:ph type="sldImg"/>
          </p:nvPr>
        </p:nvSpPr>
        <p:spPr>
          <a:xfrm>
            <a:off x="1258888" y="720725"/>
            <a:ext cx="4800600" cy="3600450"/>
          </a:xfrm>
          <a:ln/>
        </p:spPr>
      </p:sp>
      <p:sp>
        <p:nvSpPr>
          <p:cNvPr id="62468" name="Rectangle 3"/>
          <p:cNvSpPr>
            <a:spLocks noGrp="1" noChangeArrowheads="1"/>
          </p:cNvSpPr>
          <p:nvPr>
            <p:ph type="body" idx="1"/>
          </p:nvPr>
        </p:nvSpPr>
        <p:spPr>
          <a:xfrm>
            <a:off x="976313" y="4560888"/>
            <a:ext cx="5362575" cy="4319587"/>
          </a:xfrm>
          <a:noFill/>
          <a:ln/>
        </p:spPr>
        <p:txBody>
          <a:bodyPr lIns="96649" tIns="48325" rIns="96649" bIns="48325"/>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Tanto la irritación como la enfermedad en las vías respiratorias producen síntomas respiratorios.  Los síntomas respiratorios son: 1) tos, bien sea seca o con flema, 2) silbido en el pecho al respirar,3) opresión en el pecho, o silbido en el pecho, y 4) falta de aliento.  Hay muchas causas de los síntomas respiratorios. </a:t>
            </a:r>
            <a:endParaRPr lang="en-US" sz="1200" kern="1200" dirty="0" smtClean="0">
              <a:solidFill>
                <a:schemeClr val="tx1"/>
              </a:solidFill>
              <a:effectLst/>
              <a:latin typeface="Arial" charset="0"/>
              <a:ea typeface="ＭＳ Ｐゴシック" charset="-128"/>
              <a:cs typeface="ＭＳ Ｐゴシック" charset="-128"/>
            </a:endParaRPr>
          </a:p>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prstTxWarp prst="textNoShape">
              <a:avLst/>
            </a:prstTxWarp>
          </a:bodyPr>
          <a:lstStyle/>
          <a:p>
            <a:pPr algn="r" defTabSz="965200"/>
            <a:fld id="{E1445BE7-D911-46EF-AA28-399255C25C7E}" type="slidenum">
              <a:rPr lang="en-US" sz="1200"/>
              <a:pPr algn="r" defTabSz="965200"/>
              <a:t>26</a:t>
            </a:fld>
            <a:endParaRPr lang="en-US" sz="1200"/>
          </a:p>
        </p:txBody>
      </p:sp>
      <p:sp>
        <p:nvSpPr>
          <p:cNvPr id="64514"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prstTxWarp prst="textNoShape">
              <a:avLst/>
            </a:prstTxWarp>
          </a:bodyPr>
          <a:lstStyle/>
          <a:p>
            <a:pPr algn="r" defTabSz="950913" eaLnBrk="0" hangingPunct="0"/>
            <a:fld id="{5C25ECCF-1CA8-49FA-81CD-C8028DCB5C80}" type="slidenum">
              <a:rPr lang="en-US" sz="1200"/>
              <a:pPr algn="r" defTabSz="950913" eaLnBrk="0" hangingPunct="0"/>
              <a:t>26</a:t>
            </a:fld>
            <a:endParaRPr lang="en-US" sz="1200"/>
          </a:p>
        </p:txBody>
      </p:sp>
      <p:sp>
        <p:nvSpPr>
          <p:cNvPr id="64515" name="Rectangle 2"/>
          <p:cNvSpPr>
            <a:spLocks noGrp="1" noRot="1" noChangeAspect="1" noChangeArrowheads="1" noTextEdit="1"/>
          </p:cNvSpPr>
          <p:nvPr>
            <p:ph type="sldImg"/>
          </p:nvPr>
        </p:nvSpPr>
        <p:spPr>
          <a:xfrm>
            <a:off x="1258888" y="720725"/>
            <a:ext cx="4800600" cy="3600450"/>
          </a:xfrm>
          <a:ln/>
        </p:spPr>
      </p:sp>
      <p:sp>
        <p:nvSpPr>
          <p:cNvPr id="64516" name="Rectangle 3"/>
          <p:cNvSpPr>
            <a:spLocks noGrp="1" noChangeArrowheads="1"/>
          </p:cNvSpPr>
          <p:nvPr>
            <p:ph type="body" idx="1"/>
          </p:nvPr>
        </p:nvSpPr>
        <p:spPr>
          <a:xfrm>
            <a:off x="976313" y="4560888"/>
            <a:ext cx="5362575" cy="4319587"/>
          </a:xfrm>
          <a:noFill/>
          <a:ln/>
        </p:spPr>
        <p:txBody>
          <a:bodyPr lIns="96649" tIns="48325" rIns="96649" bIns="48325"/>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Las causas comunes de los síntomas respiratorios incluyen resfriados y otras infecciones respiratorias, fumar cigarrillos, así como los tres efectos en la salud que estamos discutiendo hoy: irritación de las vías respiratorias; las enfermedades en las vías respiratorias como asma y el síndrome de bronquiolitis obliterante y las alergias; las alergias ambientales como la fiebre del heno; y otras enfermedades respiratorias como la obstrucción pulmonar crónica (COPD por sus siglas en inglés).  La obstrucción pulmonar crónica es una enfermedad común en los fumadores.  Sin embargo, las evaluaciones médicas para la obstrucción pulmonar crónica muestran resultados similares a los del síndrome de bronquiolitis obliterante originada por los saborizantes químicos.  Normalmente se requiere una evaluación médica para saber la causa de los síntomas respiratorios y es importante que usted hable con su médico sobre su exposición a los saborizantes químicos si usted desarrolla síntomas respiratorios.  </a:t>
            </a:r>
            <a:endParaRPr lang="en-US" sz="1200" kern="1200" dirty="0" smtClean="0">
              <a:solidFill>
                <a:schemeClr val="tx1"/>
              </a:solidFill>
              <a:effectLst/>
              <a:latin typeface="Arial" charset="0"/>
              <a:ea typeface="ＭＳ Ｐゴシック" charset="-128"/>
              <a:cs typeface="ＭＳ Ｐゴシック" charset="-128"/>
            </a:endParaRPr>
          </a:p>
          <a:p>
            <a:pPr eaLnBrk="1" hangingPunct="1"/>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8" tIns="48329" rIns="96658" bIns="48329" anchor="b">
            <a:prstTxWarp prst="textNoShape">
              <a:avLst/>
            </a:prstTxWarp>
          </a:bodyPr>
          <a:lstStyle/>
          <a:p>
            <a:pPr algn="r" defTabSz="950913"/>
            <a:fld id="{5420480C-D90E-44CF-BEEC-DC0F2022F973}" type="slidenum">
              <a:rPr lang="en-US" sz="1200"/>
              <a:pPr algn="r" defTabSz="950913"/>
              <a:t>27</a:t>
            </a:fld>
            <a:endParaRPr lang="en-US" sz="1200"/>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r>
              <a:rPr lang="es-ES" sz="1200" kern="1200" dirty="0" smtClean="0">
                <a:solidFill>
                  <a:schemeClr val="tx1"/>
                </a:solidFill>
                <a:effectLst/>
                <a:latin typeface="Arial" charset="0"/>
                <a:ea typeface="ＭＳ Ｐゴシック" charset="-128"/>
                <a:cs typeface="ＭＳ Ｐゴシック" charset="-128"/>
              </a:rPr>
              <a:t>¡Es importante diagnosticar el BOS temprano!  Esta es la historia real de un trabajador que padecía de BOS, el cual fue diagnosticado muy tarde.  El tenía 29 años de edad.  No tenía problemas respiratorios y nunca había fumado.  Trabajó por 2 años como un mezclador de saborizantes.  No utilizaba un respirador regularmente y cuando lo hacía, su barba impedía que la el respirador se ajustara a su cara.  Comenzó a presentar síntomas respiratorios.  Al principio los síntomas eran leves.  Consultó a su médico y recibió tratamiento para la bronquitis.  Esto no lo ayudó.  Los síntomas empeoraron.  Empeoraron tanto que tuvo que dejar de trabajar.  En ese momento, visitó a un médico que sabía sobre los saborizantes y el BOS y fue diagnosticado con BOS.  La enfermedad ya estaba avanzada.  Ya que no hay tratamiento para el BOS, no había nada que pudiera hacerse para que su respiración mejorara.  No fue capaz de volver a trabajar ni de hacer otras cosas que disfrutaba, como jugar a la pelota con sus hijos.  Si su enfermedad se hubiera diagnosticado temprano, cuando sus síntomas eran leves, habría sido capaz de seguir haciendo muchas más cosas.</a:t>
            </a:r>
            <a:endParaRPr lang="en-US" sz="1200" kern="1200" dirty="0">
              <a:solidFill>
                <a:schemeClr val="tx1"/>
              </a:solidFill>
              <a:effectLst/>
              <a:latin typeface="Arial"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prstTxWarp prst="textNoShape">
              <a:avLst/>
            </a:prstTxWarp>
          </a:bodyPr>
          <a:lstStyle/>
          <a:p>
            <a:pPr algn="r" defTabSz="965200"/>
            <a:fld id="{82A6E1C6-8036-4228-A56A-8C1B264D11D3}" type="slidenum">
              <a:rPr lang="en-US" sz="1200"/>
              <a:pPr algn="r" defTabSz="965200"/>
              <a:t>28</a:t>
            </a:fld>
            <a:endParaRPr lang="en-US" sz="1200"/>
          </a:p>
        </p:txBody>
      </p:sp>
      <p:sp>
        <p:nvSpPr>
          <p:cNvPr id="68610"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prstTxWarp prst="textNoShape">
              <a:avLst/>
            </a:prstTxWarp>
          </a:bodyPr>
          <a:lstStyle/>
          <a:p>
            <a:pPr algn="r" defTabSz="950913" eaLnBrk="0" hangingPunct="0"/>
            <a:fld id="{825A1ECD-03C8-4F92-982A-49E416AB17B9}" type="slidenum">
              <a:rPr lang="en-US" sz="1200"/>
              <a:pPr algn="r" defTabSz="950913" eaLnBrk="0" hangingPunct="0"/>
              <a:t>28</a:t>
            </a:fld>
            <a:endParaRPr lang="en-US" sz="1200"/>
          </a:p>
        </p:txBody>
      </p:sp>
      <p:sp>
        <p:nvSpPr>
          <p:cNvPr id="68611" name="Rectangle 2"/>
          <p:cNvSpPr>
            <a:spLocks noGrp="1" noRot="1" noChangeAspect="1" noChangeArrowheads="1" noTextEdit="1"/>
          </p:cNvSpPr>
          <p:nvPr>
            <p:ph type="sldImg"/>
          </p:nvPr>
        </p:nvSpPr>
        <p:spPr>
          <a:xfrm>
            <a:off x="1258888" y="720725"/>
            <a:ext cx="4800600" cy="3600450"/>
          </a:xfrm>
          <a:ln/>
        </p:spPr>
      </p:sp>
      <p:sp>
        <p:nvSpPr>
          <p:cNvPr id="68612" name="Rectangle 3"/>
          <p:cNvSpPr>
            <a:spLocks noGrp="1" noChangeArrowheads="1"/>
          </p:cNvSpPr>
          <p:nvPr>
            <p:ph type="body" idx="1"/>
          </p:nvPr>
        </p:nvSpPr>
        <p:spPr>
          <a:xfrm>
            <a:off x="976313" y="4560888"/>
            <a:ext cx="5362575" cy="4319587"/>
          </a:xfrm>
          <a:noFill/>
          <a:ln/>
        </p:spPr>
        <p:txBody>
          <a:bodyPr lIns="96649" tIns="48325" rIns="96649" bIns="48325"/>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Los saborizantes pueden causar irritación y a veces incluso lesiones.  La irritación es el efecto en la salud más común de los saborizantes.  El diagrama a la derecha muestra una vía respiratoria.  Es una vía respiratoria normal.  La vía respiratoria no cambia cuando sólo hay irritación.  Los primeros síntomas de irritación son ardor en la garganta, nariz y ojos y algunas veces también puede haber ardor en el pecho, tos y opresión en el pecho.  Los síntomas respiratorios derivados de la irritación normalmente son leves y se mejoran cuando la persona se aleja de la exposición que causó la irritación.  La irritación en las vías respiratorias puede ocurrir cuando hay un alto nivel de exposición a saborizantes.  Los saborizantes irritantes tienen buenas propiedades de advertencia.  Esto significa que producen síntomas con bajos niveles de exposición, los cuales le pueden advertir sobre la exposición, antes que se produzca la lesión.  Algunos, pero no todos, los saborizantes de alta prioridad causan irritación.</a:t>
            </a:r>
            <a:endParaRPr lang="en-US" sz="1200" kern="1200" dirty="0" smtClean="0">
              <a:solidFill>
                <a:schemeClr val="tx1"/>
              </a:solidFill>
              <a:effectLst/>
              <a:latin typeface="Arial" charset="0"/>
              <a:ea typeface="ＭＳ Ｐゴシック" charset="-128"/>
              <a:cs typeface="ＭＳ Ｐゴシック" charset="-128"/>
            </a:endParaRPr>
          </a:p>
          <a:p>
            <a:pPr eaLnBrk="1" hangingPunct="1"/>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8" tIns="48329" rIns="96658" bIns="48329" anchor="b">
            <a:prstTxWarp prst="textNoShape">
              <a:avLst/>
            </a:prstTxWarp>
          </a:bodyPr>
          <a:lstStyle/>
          <a:p>
            <a:pPr algn="r" defTabSz="950913"/>
            <a:fld id="{0032F2EA-18FE-48D0-AA68-FA46F64A2C7D}" type="slidenum">
              <a:rPr lang="en-US" sz="1200"/>
              <a:pPr algn="r" defTabSz="950913"/>
              <a:t>29</a:t>
            </a:fld>
            <a:endParaRPr lang="en-US" sz="1200"/>
          </a:p>
        </p:txBody>
      </p:sp>
      <p:sp>
        <p:nvSpPr>
          <p:cNvPr id="7065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prstTxWarp prst="textNoShape">
              <a:avLst/>
            </a:prstTxWarp>
          </a:bodyPr>
          <a:lstStyle/>
          <a:p>
            <a:pPr algn="r" defTabSz="950913" eaLnBrk="0" hangingPunct="0"/>
            <a:fld id="{09994473-5F40-4159-9CD3-79754A262459}" type="slidenum">
              <a:rPr lang="en-US" sz="1200"/>
              <a:pPr algn="r" defTabSz="950913" eaLnBrk="0" hangingPunct="0"/>
              <a:t>29</a:t>
            </a:fld>
            <a:endParaRPr lang="en-US" sz="1200"/>
          </a:p>
        </p:txBody>
      </p:sp>
      <p:sp>
        <p:nvSpPr>
          <p:cNvPr id="70659" name="Rectangle 2"/>
          <p:cNvSpPr>
            <a:spLocks noGrp="1" noRot="1" noChangeAspect="1" noChangeArrowheads="1" noTextEdit="1"/>
          </p:cNvSpPr>
          <p:nvPr>
            <p:ph type="sldImg"/>
          </p:nvPr>
        </p:nvSpPr>
        <p:spPr>
          <a:xfrm>
            <a:off x="1258888" y="720725"/>
            <a:ext cx="4800600" cy="3600450"/>
          </a:xfrm>
          <a:ln/>
        </p:spPr>
      </p:sp>
      <p:sp>
        <p:nvSpPr>
          <p:cNvPr id="70660" name="Rectangle 3"/>
          <p:cNvSpPr>
            <a:spLocks noGrp="1" noChangeArrowheads="1"/>
          </p:cNvSpPr>
          <p:nvPr>
            <p:ph type="body" idx="1"/>
          </p:nvPr>
        </p:nvSpPr>
        <p:spPr>
          <a:xfrm>
            <a:off x="976313" y="4560888"/>
            <a:ext cx="5362575" cy="4319587"/>
          </a:xfrm>
          <a:noFill/>
          <a:ln/>
        </p:spPr>
        <p:txBody>
          <a:bodyPr lIns="96649" tIns="48325" rIns="96649" bIns="48325"/>
          <a:lstStyle/>
          <a:p>
            <a:r>
              <a:rPr lang="es-ES" sz="1200" kern="1200" dirty="0" smtClean="0">
                <a:solidFill>
                  <a:schemeClr val="tx1"/>
                </a:solidFill>
                <a:effectLst/>
                <a:latin typeface="Arial" charset="0"/>
                <a:ea typeface="ＭＳ Ｐゴシック" charset="-128"/>
                <a:cs typeface="ＭＳ Ｐゴシック" charset="-128"/>
              </a:rPr>
              <a:t>Algunos saborizantes pueden producir un ataque de asma.  Durante un ataque de asma los músculos en las paredes de las vías respiratorias se endurecen, las vías respiratorias se inflaman y se estrechan.  Los síntomas pueden ser leves o severos dependiendo de la cantidad de inflamación y estrechamiento que ocurra.  Con frecuencia se requiere tratamiento con medicamentos. Existe un buen tratamiento médico para el asma.  Como se muestra en la flecha verde, los medicamentos hacen que las vías respiratorias vuelvan a la normalidad.</a:t>
            </a:r>
            <a:endParaRPr lang="en-US" sz="1200" kern="1200" dirty="0">
              <a:solidFill>
                <a:schemeClr val="tx1"/>
              </a:solidFill>
              <a:effectLst/>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Usted se debe estar preguntado por qué nosotros estamos proporcionando entrenamiento sobre este tema.  OSHA está muy interesada en los saborizantes.  De hecho, ellos han dedicado una página web completa  a las enfermedades respiratorias relacionadas a los saborizantes.  De esta manera, nosotros estamos aquí para proporcionarles a los trabajadores información sobre los signos y síntomas de las enfermedades respiratorias potencialmente relacionadas con los saborizantes, las formas de detectar las enfermedades respiratorias que pueden estar relacionadas con la exposición a los saborizantes y los métodos para reducir la exposición a los saborizantes asociados a las enfermedades respiratorias</a:t>
            </a:r>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3</a:t>
            </a:fld>
            <a:endParaRPr lang="en-US"/>
          </a:p>
        </p:txBody>
      </p:sp>
    </p:spTree>
    <p:extLst>
      <p:ext uri="{BB962C8B-B14F-4D97-AF65-F5344CB8AC3E}">
        <p14:creationId xmlns:p14="http://schemas.microsoft.com/office/powerpoint/2010/main" val="1150941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prstTxWarp prst="textNoShape">
              <a:avLst/>
            </a:prstTxWarp>
          </a:bodyPr>
          <a:lstStyle/>
          <a:p>
            <a:pPr algn="r" defTabSz="965200"/>
            <a:fld id="{9B6A397C-C427-4EF8-8D1C-9C28F2391449}" type="slidenum">
              <a:rPr lang="en-US" sz="1200"/>
              <a:pPr algn="r" defTabSz="965200"/>
              <a:t>30</a:t>
            </a:fld>
            <a:endParaRPr lang="en-US" sz="1200"/>
          </a:p>
        </p:txBody>
      </p:sp>
      <p:sp>
        <p:nvSpPr>
          <p:cNvPr id="72706"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prstTxWarp prst="textNoShape">
              <a:avLst/>
            </a:prstTxWarp>
          </a:bodyPr>
          <a:lstStyle/>
          <a:p>
            <a:pPr algn="r" defTabSz="950913" eaLnBrk="0" hangingPunct="0"/>
            <a:fld id="{25239747-E587-4372-ADC1-8C9D29C66C0D}" type="slidenum">
              <a:rPr lang="en-US" sz="1200"/>
              <a:pPr algn="r" defTabSz="950913" eaLnBrk="0" hangingPunct="0"/>
              <a:t>30</a:t>
            </a:fld>
            <a:endParaRPr lang="en-US" sz="1200"/>
          </a:p>
        </p:txBody>
      </p:sp>
      <p:sp>
        <p:nvSpPr>
          <p:cNvPr id="72707" name="Rectangle 2"/>
          <p:cNvSpPr>
            <a:spLocks noGrp="1" noRot="1" noChangeAspect="1" noChangeArrowheads="1" noTextEdit="1"/>
          </p:cNvSpPr>
          <p:nvPr>
            <p:ph type="sldImg"/>
          </p:nvPr>
        </p:nvSpPr>
        <p:spPr>
          <a:xfrm>
            <a:off x="1258888" y="720725"/>
            <a:ext cx="4800600" cy="3600450"/>
          </a:xfrm>
          <a:ln/>
        </p:spPr>
      </p:sp>
      <p:sp>
        <p:nvSpPr>
          <p:cNvPr id="72708" name="Rectangle 3"/>
          <p:cNvSpPr>
            <a:spLocks noGrp="1" noChangeArrowheads="1"/>
          </p:cNvSpPr>
          <p:nvPr>
            <p:ph type="body" idx="1"/>
          </p:nvPr>
        </p:nvSpPr>
        <p:spPr>
          <a:xfrm>
            <a:off x="976313" y="4560888"/>
            <a:ext cx="5362575" cy="4319587"/>
          </a:xfrm>
          <a:noFill/>
          <a:ln/>
        </p:spPr>
        <p:txBody>
          <a:bodyPr lIns="96649" tIns="48325" rIns="96649" bIns="48325"/>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Los ataques de asma pueden ser producidos por los saborizantes irritantes en aquellos trabajadores que padecen de asma.  Estos saborizantes irritantes incluyen algunos de los saborizantes de alta prioridad, algunos de los aceites naturales descritos en la primera sección y la </a:t>
            </a:r>
            <a:r>
              <a:rPr lang="es-ES" sz="1200" kern="1200" dirty="0" err="1" smtClean="0">
                <a:solidFill>
                  <a:schemeClr val="tx1"/>
                </a:solidFill>
                <a:effectLst/>
                <a:latin typeface="Arial" charset="0"/>
                <a:ea typeface="ＭＳ Ｐゴシック" charset="-128"/>
                <a:cs typeface="ＭＳ Ｐゴシック" charset="-128"/>
              </a:rPr>
              <a:t>capsaicina</a:t>
            </a:r>
            <a:r>
              <a:rPr lang="es-ES" sz="1200" kern="1200" dirty="0" smtClean="0">
                <a:solidFill>
                  <a:schemeClr val="tx1"/>
                </a:solidFill>
                <a:effectLst/>
                <a:latin typeface="Arial" charset="0"/>
                <a:ea typeface="ＭＳ Ｐゴシック" charset="-128"/>
                <a:cs typeface="ＭＳ Ｐゴシック" charset="-128"/>
              </a:rPr>
              <a:t>.  Mientras mayor sea la exposición al irritante, mayor es el riesgo.  Los trabajadores que padecen de asma deben tener especial cuidado para evitar respirar saborizantes irritantes.</a:t>
            </a:r>
            <a:endParaRPr lang="en-US" sz="1200" kern="1200" dirty="0" smtClean="0">
              <a:solidFill>
                <a:schemeClr val="tx1"/>
              </a:solidFill>
              <a:effectLst/>
              <a:latin typeface="Arial" charset="0"/>
              <a:ea typeface="ＭＳ Ｐゴシック" charset="-128"/>
              <a:cs typeface="ＭＳ Ｐゴシック" charset="-128"/>
            </a:endParaRPr>
          </a:p>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prstTxWarp prst="textNoShape">
              <a:avLst/>
            </a:prstTxWarp>
          </a:bodyPr>
          <a:lstStyle/>
          <a:p>
            <a:pPr algn="r" defTabSz="965200"/>
            <a:fld id="{2F63B5EA-714E-43A4-8251-830830AFB59A}" type="slidenum">
              <a:rPr lang="en-US" sz="1200"/>
              <a:pPr algn="r" defTabSz="965200"/>
              <a:t>31</a:t>
            </a:fld>
            <a:endParaRPr lang="en-US" sz="1200"/>
          </a:p>
        </p:txBody>
      </p:sp>
      <p:sp>
        <p:nvSpPr>
          <p:cNvPr id="74754"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prstTxWarp prst="textNoShape">
              <a:avLst/>
            </a:prstTxWarp>
          </a:bodyPr>
          <a:lstStyle/>
          <a:p>
            <a:pPr algn="r" defTabSz="950913" eaLnBrk="0" hangingPunct="0"/>
            <a:fld id="{FF40CF98-3F78-4D9E-B929-C9F2B5958696}" type="slidenum">
              <a:rPr lang="en-US" sz="1200"/>
              <a:pPr algn="r" defTabSz="950913" eaLnBrk="0" hangingPunct="0"/>
              <a:t>31</a:t>
            </a:fld>
            <a:endParaRPr lang="en-US" sz="1200"/>
          </a:p>
        </p:txBody>
      </p:sp>
      <p:sp>
        <p:nvSpPr>
          <p:cNvPr id="74755" name="Rectangle 2"/>
          <p:cNvSpPr>
            <a:spLocks noGrp="1" noRot="1" noChangeAspect="1" noChangeArrowheads="1" noTextEdit="1"/>
          </p:cNvSpPr>
          <p:nvPr>
            <p:ph type="sldImg"/>
          </p:nvPr>
        </p:nvSpPr>
        <p:spPr>
          <a:xfrm>
            <a:off x="1258888" y="720725"/>
            <a:ext cx="4800600" cy="3600450"/>
          </a:xfrm>
          <a:ln/>
        </p:spPr>
      </p:sp>
      <p:sp>
        <p:nvSpPr>
          <p:cNvPr id="74756" name="Rectangle 3"/>
          <p:cNvSpPr>
            <a:spLocks noGrp="1" noChangeArrowheads="1"/>
          </p:cNvSpPr>
          <p:nvPr>
            <p:ph type="body" idx="1"/>
          </p:nvPr>
        </p:nvSpPr>
        <p:spPr>
          <a:xfrm>
            <a:off x="976313" y="4560888"/>
            <a:ext cx="5362575" cy="4319587"/>
          </a:xfrm>
          <a:noFill/>
          <a:ln/>
        </p:spPr>
        <p:txBody>
          <a:bodyPr lIns="96649" tIns="48325" rIns="96649" bIns="48325"/>
          <a:lstStyle/>
          <a:p>
            <a:pPr eaLnBrk="1" hangingPunct="1"/>
            <a:r>
              <a:rPr lang="es-ES" dirty="0" smtClean="0"/>
              <a:t>Los trabajadores que tienen una alergia a algunos de los saborizantes naturales, pueden desarrollar síntomas de alergia cuando trabajan alrededor de ellos.  Las reacciones alérgicas son comunes en algunas industrias, pero no son muy comunes en la industria de los saborizantes.  Los síntomas pueden ser como los de la fiebre del heno, con secreción nasal y picazón en los ojos. Las alergias también pueden causar el asma.  Los saborizantes naturales que pueden causar alergias incluyen los mariscos, el pescado, los huevos, la harina y algunas especias.  En raras ocasiones puede ocurrir una reacción alérgica en todo el cuerpo, llamada anafilaxia.  Con la anafilaxia normalmente se forman ronchas en la piel.  También puede haber hinchazón en la boca o la garganta, opresión en el pecho y falta de aliento.  La anafilaxia puede ser producida por los mariscos, el pescado, ciertas especias, los cacahuates y las nueces.</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prstTxWarp prst="textNoShape">
              <a:avLst/>
            </a:prstTxWarp>
          </a:bodyPr>
          <a:lstStyle/>
          <a:p>
            <a:pPr algn="r" defTabSz="965200"/>
            <a:fld id="{C73296E7-3D29-481E-A45F-16434506456F}" type="slidenum">
              <a:rPr lang="en-US" sz="1200"/>
              <a:pPr algn="r" defTabSz="965200"/>
              <a:t>32</a:t>
            </a:fld>
            <a:endParaRPr lang="en-US" sz="1200"/>
          </a:p>
        </p:txBody>
      </p:sp>
      <p:sp>
        <p:nvSpPr>
          <p:cNvPr id="7680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prstTxWarp prst="textNoShape">
              <a:avLst/>
            </a:prstTxWarp>
          </a:bodyPr>
          <a:lstStyle/>
          <a:p>
            <a:pPr algn="r" defTabSz="950913" eaLnBrk="0" hangingPunct="0"/>
            <a:fld id="{6F45F649-E721-4561-B76C-F5716C97DBAB}" type="slidenum">
              <a:rPr lang="en-US" sz="1200"/>
              <a:pPr algn="r" defTabSz="950913" eaLnBrk="0" hangingPunct="0"/>
              <a:t>32</a:t>
            </a:fld>
            <a:endParaRPr lang="en-US" sz="1200"/>
          </a:p>
        </p:txBody>
      </p:sp>
      <p:sp>
        <p:nvSpPr>
          <p:cNvPr id="76803" name="Rectangle 2"/>
          <p:cNvSpPr>
            <a:spLocks noGrp="1" noRot="1" noChangeAspect="1" noChangeArrowheads="1" noTextEdit="1"/>
          </p:cNvSpPr>
          <p:nvPr>
            <p:ph type="sldImg"/>
          </p:nvPr>
        </p:nvSpPr>
        <p:spPr>
          <a:xfrm>
            <a:off x="1258888" y="720725"/>
            <a:ext cx="4800600" cy="3600450"/>
          </a:xfrm>
          <a:ln/>
        </p:spPr>
      </p:sp>
      <p:sp>
        <p:nvSpPr>
          <p:cNvPr id="76804" name="Rectangle 3"/>
          <p:cNvSpPr>
            <a:spLocks noGrp="1" noChangeArrowheads="1"/>
          </p:cNvSpPr>
          <p:nvPr>
            <p:ph type="body" idx="1"/>
          </p:nvPr>
        </p:nvSpPr>
        <p:spPr>
          <a:xfrm>
            <a:off x="976313" y="4560888"/>
            <a:ext cx="5362575" cy="4319587"/>
          </a:xfrm>
          <a:noFill/>
          <a:ln/>
        </p:spPr>
        <p:txBody>
          <a:bodyPr lIns="96649" tIns="48325" rIns="96649" bIns="48325"/>
          <a:lstStyle/>
          <a:p>
            <a:pPr marL="0" marR="0">
              <a:lnSpc>
                <a:spcPct val="115000"/>
              </a:lnSpc>
              <a:spcBef>
                <a:spcPts val="0"/>
              </a:spcBef>
              <a:spcAft>
                <a:spcPts val="1000"/>
              </a:spcAft>
            </a:pPr>
            <a:r>
              <a:rPr lang="es-ES" sz="1200" dirty="0" smtClean="0">
                <a:effectLst/>
                <a:latin typeface="Calibri"/>
                <a:ea typeface="Times New Roman"/>
                <a:cs typeface="Times New Roman"/>
              </a:rPr>
              <a:t>Los diagramas muestran las cicatrices que se forman en las vías respiratorias pequeñas con el BOS.  El BOS es menos común que la irritación en las vías respiratorias o que la exacerbación del asma.  Como describí en la historia, el BOS puede ser una enfermedad muy severa para la cual no hay tratamiento.  En la etapa temprana del BOS, las lesiones producidas debido a los químicos como el </a:t>
            </a:r>
            <a:r>
              <a:rPr lang="es-ES" sz="1200" dirty="0" err="1" smtClean="0">
                <a:effectLst/>
                <a:latin typeface="Calibri"/>
                <a:ea typeface="Times New Roman"/>
                <a:cs typeface="Times New Roman"/>
              </a:rPr>
              <a:t>diacetil</a:t>
            </a:r>
            <a:r>
              <a:rPr lang="es-ES" sz="1200" dirty="0" smtClean="0">
                <a:effectLst/>
                <a:latin typeface="Calibri"/>
                <a:ea typeface="Times New Roman"/>
                <a:cs typeface="Times New Roman"/>
              </a:rPr>
              <a:t> y posiblemente los sustitutos del </a:t>
            </a:r>
            <a:r>
              <a:rPr lang="es-ES" sz="1200" dirty="0" err="1" smtClean="0">
                <a:effectLst/>
                <a:latin typeface="Calibri"/>
                <a:ea typeface="Times New Roman"/>
                <a:cs typeface="Times New Roman"/>
              </a:rPr>
              <a:t>diacetil</a:t>
            </a:r>
            <a:r>
              <a:rPr lang="es-ES" sz="1200" dirty="0" smtClean="0">
                <a:effectLst/>
                <a:latin typeface="Calibri"/>
                <a:ea typeface="Times New Roman"/>
                <a:cs typeface="Times New Roman"/>
              </a:rPr>
              <a:t>, causan inflamación en las vías respiratorias y la formación de cicatrices.  A medida que se forman más cicatrices, las vías respiratorias se hacen más estrechas.  En el BOS avanzado, las vías respiratorias están muy estrechas debido a las cicatrices.  A diferencia de los sabores irritantes, el </a:t>
            </a:r>
            <a:r>
              <a:rPr lang="es-ES" sz="1200" dirty="0" err="1" smtClean="0">
                <a:effectLst/>
                <a:latin typeface="Calibri"/>
                <a:ea typeface="Times New Roman"/>
                <a:cs typeface="Times New Roman"/>
              </a:rPr>
              <a:t>diacetil</a:t>
            </a:r>
            <a:r>
              <a:rPr lang="es-ES" sz="1200" dirty="0" smtClean="0">
                <a:effectLst/>
                <a:latin typeface="Calibri"/>
                <a:ea typeface="Times New Roman"/>
                <a:cs typeface="Times New Roman"/>
              </a:rPr>
              <a:t> y los sustitutos del </a:t>
            </a:r>
            <a:r>
              <a:rPr lang="es-ES" sz="1200" dirty="0" err="1" smtClean="0">
                <a:effectLst/>
                <a:latin typeface="Calibri"/>
                <a:ea typeface="Times New Roman"/>
                <a:cs typeface="Times New Roman"/>
              </a:rPr>
              <a:t>diacetil</a:t>
            </a:r>
            <a:r>
              <a:rPr lang="es-ES" sz="1200" dirty="0" smtClean="0">
                <a:effectLst/>
                <a:latin typeface="Calibri"/>
                <a:ea typeface="Times New Roman"/>
                <a:cs typeface="Times New Roman"/>
              </a:rPr>
              <a:t> no tienen buenas propiedades de advertencia.  Esto significa que es posible estar expuesto a ellos, a un nivel que es lo suficientemente alto como para causar lesiones en las vías respiratorias y no estar consciente de ello.</a:t>
            </a:r>
            <a:endParaRPr lang="en-US" sz="1200" dirty="0" smtClean="0">
              <a:effectLst/>
              <a:latin typeface="Calibri"/>
              <a:ea typeface="Times New Roman"/>
              <a:cs typeface="Times New Roman"/>
            </a:endParaRPr>
          </a:p>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58" tIns="48329" rIns="96658" bIns="48329" anchor="b">
            <a:prstTxWarp prst="textNoShape">
              <a:avLst/>
            </a:prstTxWarp>
          </a:bodyPr>
          <a:lstStyle/>
          <a:p>
            <a:pPr algn="r" defTabSz="950913"/>
            <a:fld id="{DC7B5214-21E0-4F9F-9DE9-C6324AA4DAE3}" type="slidenum">
              <a:rPr lang="en-US" sz="1200"/>
              <a:pPr algn="r" defTabSz="950913"/>
              <a:t>33</a:t>
            </a:fld>
            <a:endParaRPr lang="en-US" sz="1200"/>
          </a:p>
        </p:txBody>
      </p:sp>
      <p:sp>
        <p:nvSpPr>
          <p:cNvPr id="78850"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prstTxWarp prst="textNoShape">
              <a:avLst/>
            </a:prstTxWarp>
          </a:bodyPr>
          <a:lstStyle/>
          <a:p>
            <a:pPr algn="r" defTabSz="950913" eaLnBrk="0" hangingPunct="0"/>
            <a:fld id="{7E3702F4-0AB2-4972-837D-660FE4E9041D}" type="slidenum">
              <a:rPr lang="en-US" sz="1200"/>
              <a:pPr algn="r" defTabSz="950913" eaLnBrk="0" hangingPunct="0"/>
              <a:t>33</a:t>
            </a:fld>
            <a:endParaRPr lang="en-US" sz="1200"/>
          </a:p>
        </p:txBody>
      </p:sp>
      <p:sp>
        <p:nvSpPr>
          <p:cNvPr id="78851" name="Rectangle 2"/>
          <p:cNvSpPr>
            <a:spLocks noGrp="1" noRot="1" noChangeAspect="1" noChangeArrowheads="1" noTextEdit="1"/>
          </p:cNvSpPr>
          <p:nvPr>
            <p:ph type="sldImg"/>
          </p:nvPr>
        </p:nvSpPr>
        <p:spPr>
          <a:xfrm>
            <a:off x="1258888" y="720725"/>
            <a:ext cx="4800600" cy="3600450"/>
          </a:xfrm>
          <a:ln/>
        </p:spPr>
      </p:sp>
      <p:sp>
        <p:nvSpPr>
          <p:cNvPr id="78852" name="Rectangle 3"/>
          <p:cNvSpPr>
            <a:spLocks noGrp="1" noChangeArrowheads="1"/>
          </p:cNvSpPr>
          <p:nvPr>
            <p:ph type="body" idx="1"/>
          </p:nvPr>
        </p:nvSpPr>
        <p:spPr>
          <a:xfrm>
            <a:off x="976313" y="4560888"/>
            <a:ext cx="5362575" cy="4319587"/>
          </a:xfrm>
          <a:noFill/>
          <a:ln/>
        </p:spPr>
        <p:txBody>
          <a:bodyPr lIns="96649" tIns="48325" rIns="96649" bIns="48325"/>
          <a:lstStyle/>
          <a:p>
            <a:r>
              <a:rPr lang="es-ES" sz="1200" kern="1200" dirty="0" smtClean="0">
                <a:solidFill>
                  <a:schemeClr val="tx1"/>
                </a:solidFill>
                <a:effectLst/>
                <a:latin typeface="Arial" charset="0"/>
                <a:ea typeface="ＭＳ Ｐゴシック" charset="-128"/>
                <a:cs typeface="ＭＳ Ｐゴシック" charset="-128"/>
              </a:rPr>
              <a:t>Es importante diagnosticar el BOS temprano.  En el BOS en la etapa temprana, los síntomas respiratorios normalmente son leves.  A pesar de que no se mejorará, la eliminación de la exposición puede prevenir que empeore.  En el BOS avanzado, los síntomas respiratorios son severos.  No hay tratamiento para el BOS.  Observen que no hay una flecha verde como la había en la lámina del asma, en la que se mostraba como los medicamentos hacen que la vía respiratoria vuelva a la normalidad.  No hay nada que pueda mejorar el BOS.  Es por esto que el diagnóstico temprano y la prevención son importantes.</a:t>
            </a:r>
            <a:endParaRPr lang="en-US" sz="1200" kern="1200" dirty="0">
              <a:solidFill>
                <a:schemeClr val="tx1"/>
              </a:solidFill>
              <a:effectLst/>
              <a:latin typeface="Arial" charset="0"/>
              <a:ea typeface="ＭＳ Ｐゴシック" charset="-128"/>
              <a:cs typeface="ＭＳ Ｐゴシック"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prstTxWarp prst="textNoShape">
              <a:avLst/>
            </a:prstTxWarp>
          </a:bodyPr>
          <a:lstStyle/>
          <a:p>
            <a:pPr algn="r" defTabSz="965200"/>
            <a:fld id="{15D4ADDE-39F2-46ED-AE39-EBCF6A7AB80C}" type="slidenum">
              <a:rPr lang="en-US" sz="1200"/>
              <a:pPr algn="r" defTabSz="965200"/>
              <a:t>34</a:t>
            </a:fld>
            <a:endParaRPr lang="en-US" sz="1200"/>
          </a:p>
        </p:txBody>
      </p:sp>
      <p:sp>
        <p:nvSpPr>
          <p:cNvPr id="8089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prstTxWarp prst="textNoShape">
              <a:avLst/>
            </a:prstTxWarp>
          </a:bodyPr>
          <a:lstStyle/>
          <a:p>
            <a:pPr algn="r" defTabSz="950913" eaLnBrk="0" hangingPunct="0"/>
            <a:fld id="{80533E85-F48D-476E-B3DB-CA03E46CE1F4}" type="slidenum">
              <a:rPr lang="en-US" sz="1200"/>
              <a:pPr algn="r" defTabSz="950913" eaLnBrk="0" hangingPunct="0"/>
              <a:t>34</a:t>
            </a:fld>
            <a:endParaRPr lang="en-US" sz="1200"/>
          </a:p>
        </p:txBody>
      </p:sp>
      <p:sp>
        <p:nvSpPr>
          <p:cNvPr id="80899" name="Rectangle 2"/>
          <p:cNvSpPr>
            <a:spLocks noGrp="1" noRot="1" noChangeAspect="1" noChangeArrowheads="1" noTextEdit="1"/>
          </p:cNvSpPr>
          <p:nvPr>
            <p:ph type="sldImg"/>
          </p:nvPr>
        </p:nvSpPr>
        <p:spPr>
          <a:xfrm>
            <a:off x="1258888" y="720725"/>
            <a:ext cx="4800600" cy="3600450"/>
          </a:xfrm>
          <a:ln/>
        </p:spPr>
      </p:sp>
      <p:sp>
        <p:nvSpPr>
          <p:cNvPr id="80900" name="Rectangle 3"/>
          <p:cNvSpPr>
            <a:spLocks noGrp="1" noChangeArrowheads="1"/>
          </p:cNvSpPr>
          <p:nvPr>
            <p:ph type="body" idx="1"/>
          </p:nvPr>
        </p:nvSpPr>
        <p:spPr>
          <a:xfrm>
            <a:off x="976313" y="4560888"/>
            <a:ext cx="5362575" cy="4319587"/>
          </a:xfrm>
          <a:noFill/>
          <a:ln/>
        </p:spPr>
        <p:txBody>
          <a:bodyPr lIns="96649" tIns="48325" rIns="96649" bIns="48325"/>
          <a:lstStyle/>
          <a:p>
            <a:r>
              <a:rPr lang="es-ES" sz="1200" kern="1200" dirty="0" smtClean="0">
                <a:solidFill>
                  <a:schemeClr val="tx1"/>
                </a:solidFill>
                <a:effectLst/>
                <a:latin typeface="Arial" charset="0"/>
                <a:ea typeface="ＭＳ Ｐゴシック" charset="-128"/>
                <a:cs typeface="ＭＳ Ｐゴシック" charset="-128"/>
              </a:rPr>
              <a:t>Nosotros les recomendamos que eviten la exposición al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y a los sustitutos del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El BOS ha sido encontrado en trabajadores expuestos a los saborizantes de la mantequilla.  El BOS fue identificado en un grupo de trabajadores de la industria de la producción de palomitas de maíz en el año 2001.  Fue luego encontrado el trabajadores de la industria de los saborizantes.  Al principio no estaba claro si el problema era 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ya que estos trabajadores fueron expuestos a muchos otros sabores además de altos niveles de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fue encontrado más tarde en algunos trabajadores de la industria de la producción del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cuya exposición primaria fue al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Finalmente, el papel del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en el BOS fue confirmado a través de estudios con animales; cuando se puso 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en las vías respiratorias de los ratones, éste causó el mismo tipo de lesión y cicatrices que se habían observado en los humanos con el BOS.  En este momento ya no tenemos ninguna duda de que 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puede causar BOS.  Existe la preocupación de que algunos sustitutos del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los cuales con químicamente similares al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pueden tener los mismos efectos.  En este momento, no sabemos con certeza cuáles de los sustitutos del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son seguros y cuáles no lo son.  Mientras no tengamos certeza, es recomendable que mantengan su exposición al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y a sus sustitutos tan baja como sea posible. </a:t>
            </a:r>
          </a:p>
          <a:p>
            <a:endParaRPr lang="es-ES" sz="1200" kern="1200" dirty="0" smtClean="0">
              <a:solidFill>
                <a:schemeClr val="tx1"/>
              </a:solidFill>
              <a:effectLst/>
              <a:latin typeface="Arial"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prstTxWarp prst="textNoShape">
              <a:avLst/>
            </a:prstTxWarp>
          </a:bodyPr>
          <a:lstStyle/>
          <a:p>
            <a:pPr algn="r" defTabSz="965200"/>
            <a:fld id="{B4258D67-A2CA-4B46-A4E2-9F71A382D8D0}" type="slidenum">
              <a:rPr lang="en-US" sz="1200"/>
              <a:pPr algn="r" defTabSz="965200"/>
              <a:t>35</a:t>
            </a:fld>
            <a:endParaRPr lang="en-US" sz="1200"/>
          </a:p>
        </p:txBody>
      </p:sp>
      <p:sp>
        <p:nvSpPr>
          <p:cNvPr id="82946"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prstTxWarp prst="textNoShape">
              <a:avLst/>
            </a:prstTxWarp>
          </a:bodyPr>
          <a:lstStyle/>
          <a:p>
            <a:pPr algn="r" defTabSz="950913" eaLnBrk="0" hangingPunct="0"/>
            <a:fld id="{3041E4D0-F37E-4C40-A119-024E80A602D6}" type="slidenum">
              <a:rPr lang="en-US" sz="1200"/>
              <a:pPr algn="r" defTabSz="950913" eaLnBrk="0" hangingPunct="0"/>
              <a:t>35</a:t>
            </a:fld>
            <a:endParaRPr lang="en-US" sz="1200"/>
          </a:p>
        </p:txBody>
      </p:sp>
      <p:sp>
        <p:nvSpPr>
          <p:cNvPr id="82947" name="Rectangle 2"/>
          <p:cNvSpPr>
            <a:spLocks noGrp="1" noRot="1" noChangeAspect="1" noChangeArrowheads="1" noTextEdit="1"/>
          </p:cNvSpPr>
          <p:nvPr>
            <p:ph type="sldImg"/>
          </p:nvPr>
        </p:nvSpPr>
        <p:spPr>
          <a:xfrm>
            <a:off x="1258888" y="720725"/>
            <a:ext cx="4800600" cy="3600450"/>
          </a:xfrm>
          <a:ln/>
        </p:spPr>
      </p:sp>
      <p:sp>
        <p:nvSpPr>
          <p:cNvPr id="82948" name="Rectangle 3"/>
          <p:cNvSpPr>
            <a:spLocks noGrp="1" noChangeArrowheads="1"/>
          </p:cNvSpPr>
          <p:nvPr>
            <p:ph type="body" idx="1"/>
          </p:nvPr>
        </p:nvSpPr>
        <p:spPr>
          <a:xfrm>
            <a:off x="976313" y="4560888"/>
            <a:ext cx="5362575" cy="4319587"/>
          </a:xfrm>
          <a:noFill/>
          <a:ln/>
        </p:spPr>
        <p:txBody>
          <a:bodyPr lIns="96649" tIns="48325" rIns="96649" bIns="48325"/>
          <a:lstStyle/>
          <a:p>
            <a:pPr eaLnBrk="1" hangingPunct="1"/>
            <a:r>
              <a:rPr lang="es-ES" dirty="0" smtClean="0"/>
              <a:t>Con el fin de encontrar el BOS temprano, le recomendamos que si usted ha estado expuesto al </a:t>
            </a:r>
            <a:r>
              <a:rPr lang="es-ES" dirty="0" err="1" smtClean="0"/>
              <a:t>diacetil</a:t>
            </a:r>
            <a:r>
              <a:rPr lang="es-ES" dirty="0" smtClean="0"/>
              <a:t> o a sus sustitutos, reporte cualquier síntoma respiratorio al equipo de recursos humanos o de salud y seguridad de su compañía, y a su médico.  También le recomendamos que participe regularmente en los programas de vigilancia médica dirigidos a detectar la enfermedad pulmonar.</a:t>
            </a:r>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prstTxWarp prst="textNoShape">
              <a:avLst/>
            </a:prstTxWarp>
          </a:bodyPr>
          <a:lstStyle/>
          <a:p>
            <a:pPr algn="r" defTabSz="965200"/>
            <a:fld id="{B161BBC3-4E6F-4EF1-8818-4DB443B53182}" type="slidenum">
              <a:rPr lang="en-US" sz="1200"/>
              <a:pPr algn="r" defTabSz="965200"/>
              <a:t>36</a:t>
            </a:fld>
            <a:endParaRPr lang="en-US" sz="1200"/>
          </a:p>
        </p:txBody>
      </p:sp>
      <p:sp>
        <p:nvSpPr>
          <p:cNvPr id="84994"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prstTxWarp prst="textNoShape">
              <a:avLst/>
            </a:prstTxWarp>
          </a:bodyPr>
          <a:lstStyle/>
          <a:p>
            <a:pPr algn="r" defTabSz="950913" eaLnBrk="0" hangingPunct="0"/>
            <a:fld id="{19F12E5C-1E1C-4518-8488-DF4DED911CDF}" type="slidenum">
              <a:rPr lang="en-US" sz="1200"/>
              <a:pPr algn="r" defTabSz="950913" eaLnBrk="0" hangingPunct="0"/>
              <a:t>36</a:t>
            </a:fld>
            <a:endParaRPr lang="en-US" sz="1200"/>
          </a:p>
        </p:txBody>
      </p:sp>
      <p:sp>
        <p:nvSpPr>
          <p:cNvPr id="84995" name="Rectangle 2"/>
          <p:cNvSpPr>
            <a:spLocks noGrp="1" noRot="1" noChangeAspect="1" noChangeArrowheads="1" noTextEdit="1"/>
          </p:cNvSpPr>
          <p:nvPr>
            <p:ph type="sldImg"/>
          </p:nvPr>
        </p:nvSpPr>
        <p:spPr>
          <a:xfrm>
            <a:off x="1258888" y="720725"/>
            <a:ext cx="4800600" cy="3600450"/>
          </a:xfrm>
          <a:ln/>
        </p:spPr>
      </p:sp>
      <p:sp>
        <p:nvSpPr>
          <p:cNvPr id="84996" name="Rectangle 3"/>
          <p:cNvSpPr>
            <a:spLocks noGrp="1" noChangeArrowheads="1"/>
          </p:cNvSpPr>
          <p:nvPr>
            <p:ph type="body" idx="1"/>
          </p:nvPr>
        </p:nvSpPr>
        <p:spPr>
          <a:xfrm>
            <a:off x="976313" y="4560888"/>
            <a:ext cx="5362575" cy="4319587"/>
          </a:xfrm>
          <a:noFill/>
          <a:ln/>
        </p:spPr>
        <p:txBody>
          <a:bodyPr lIns="96649" tIns="48325" rIns="96649" bIns="48325"/>
          <a:lstStyle/>
          <a:p>
            <a:r>
              <a:rPr lang="es-ES" sz="1200" kern="1200" dirty="0" smtClean="0">
                <a:solidFill>
                  <a:schemeClr val="tx1"/>
                </a:solidFill>
                <a:effectLst/>
                <a:latin typeface="Arial" charset="0"/>
                <a:ea typeface="ＭＳ Ｐゴシック" charset="-128"/>
                <a:cs typeface="ＭＳ Ｐゴシック" charset="-128"/>
              </a:rPr>
              <a:t>Le recomendamos que hable con su médico sobre sus síntomas y su trabajo con los saborizantes.  El BOS es una enfermedad poco común y su relación con 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fue descubierta recientemente.  Debido a que muchos médicos y otros proveedores de cuidado médico no tienen conocimiento sobre las enfermedades respiratorias relacionadas con los saborizantes, el Instituto Nacional de Seguridad y Salud Ocupacional  (NIOSH por sus siglas en Inglés) ha creado un folleto que provee información.  El folleto está disponible en la página web de NIOSH.</a:t>
            </a:r>
            <a:endParaRPr lang="en-US" sz="1200" kern="1200" dirty="0">
              <a:solidFill>
                <a:schemeClr val="tx1"/>
              </a:solidFill>
              <a:effectLst/>
              <a:latin typeface="Arial" charset="0"/>
              <a:ea typeface="ＭＳ Ｐゴシック" charset="-128"/>
              <a:cs typeface="ＭＳ Ｐゴシック"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prstTxWarp prst="textNoShape">
              <a:avLst/>
            </a:prstTxWarp>
          </a:bodyPr>
          <a:lstStyle/>
          <a:p>
            <a:pPr algn="r" defTabSz="965200"/>
            <a:fld id="{016CA02C-4607-4CA0-960B-450F56987821}" type="slidenum">
              <a:rPr lang="en-US" sz="1200"/>
              <a:pPr algn="r" defTabSz="965200"/>
              <a:t>37</a:t>
            </a:fld>
            <a:endParaRPr lang="en-US" sz="1200"/>
          </a:p>
        </p:txBody>
      </p:sp>
      <p:sp>
        <p:nvSpPr>
          <p:cNvPr id="87042"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49" tIns="48325" rIns="96649" bIns="48325" anchor="b">
            <a:prstTxWarp prst="textNoShape">
              <a:avLst/>
            </a:prstTxWarp>
          </a:bodyPr>
          <a:lstStyle/>
          <a:p>
            <a:pPr algn="r" defTabSz="950913" eaLnBrk="0" hangingPunct="0"/>
            <a:fld id="{802EFC37-F4B6-4FEE-A835-A873B3E69F43}" type="slidenum">
              <a:rPr lang="en-US" sz="1200"/>
              <a:pPr algn="r" defTabSz="950913" eaLnBrk="0" hangingPunct="0"/>
              <a:t>37</a:t>
            </a:fld>
            <a:endParaRPr lang="en-US" sz="1200"/>
          </a:p>
        </p:txBody>
      </p:sp>
      <p:sp>
        <p:nvSpPr>
          <p:cNvPr id="87043" name="Rectangle 2"/>
          <p:cNvSpPr>
            <a:spLocks noGrp="1" noRot="1" noChangeAspect="1" noChangeArrowheads="1" noTextEdit="1"/>
          </p:cNvSpPr>
          <p:nvPr>
            <p:ph type="sldImg"/>
          </p:nvPr>
        </p:nvSpPr>
        <p:spPr>
          <a:xfrm>
            <a:off x="1258888" y="720725"/>
            <a:ext cx="4800600" cy="3600450"/>
          </a:xfrm>
          <a:ln/>
        </p:spPr>
      </p:sp>
      <p:sp>
        <p:nvSpPr>
          <p:cNvPr id="87044" name="Rectangle 3"/>
          <p:cNvSpPr>
            <a:spLocks noGrp="1" noChangeArrowheads="1"/>
          </p:cNvSpPr>
          <p:nvPr>
            <p:ph type="body" idx="1"/>
          </p:nvPr>
        </p:nvSpPr>
        <p:spPr>
          <a:xfrm>
            <a:off x="976313" y="4560888"/>
            <a:ext cx="5362575" cy="4319587"/>
          </a:xfrm>
          <a:noFill/>
          <a:ln/>
        </p:spPr>
        <p:txBody>
          <a:bodyPr lIns="96649" tIns="48325" rIns="96649" bIns="48325"/>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La vigilancia médica se realiza a través de un cuestionario de síntomas respiratorios y de una prueba respiratoria llamada </a:t>
            </a:r>
            <a:r>
              <a:rPr lang="es-ES" sz="1200" kern="1200" dirty="0" err="1" smtClean="0">
                <a:solidFill>
                  <a:schemeClr val="tx1"/>
                </a:solidFill>
                <a:effectLst/>
                <a:latin typeface="Arial" charset="0"/>
                <a:ea typeface="ＭＳ Ｐゴシック" charset="-128"/>
                <a:cs typeface="ＭＳ Ｐゴシック" charset="-128"/>
              </a:rPr>
              <a:t>espirometría</a:t>
            </a:r>
            <a:r>
              <a:rPr lang="es-ES" sz="1200" kern="1200" dirty="0" smtClean="0">
                <a:solidFill>
                  <a:schemeClr val="tx1"/>
                </a:solidFill>
                <a:effectLst/>
                <a:latin typeface="Arial" charset="0"/>
                <a:ea typeface="ＭＳ Ｐゴシック" charset="-128"/>
                <a:cs typeface="ＭＳ Ｐゴシック" charset="-128"/>
              </a:rPr>
              <a:t>.  La foto de la derecha muestra a una persona realizando esta prueba respiratoria.  Al soplar en el tubo la máquina mide cuánto aire usted puede mover hacia adentro y hacia afuera, así como la rapidez con la que puede soplar el aire hacia afuera.  Es posible que muchos de ustedes hayan realizado esta prueba de respiración y sepan lo difícil que es de hacer.  Es importante que siga cuidadosamente las instrucciones que le dé el técnico para obtener resultados confiables.  Se recomienda realizar esta prueba por lo menos una vez al año.  En California, </a:t>
            </a:r>
            <a:r>
              <a:rPr lang="es-ES" sz="1200" kern="1200" dirty="0" err="1" smtClean="0">
                <a:solidFill>
                  <a:schemeClr val="tx1"/>
                </a:solidFill>
                <a:effectLst/>
                <a:latin typeface="Arial" charset="0"/>
                <a:ea typeface="ＭＳ Ｐゴシック" charset="-128"/>
                <a:cs typeface="ＭＳ Ｐゴシック" charset="-128"/>
              </a:rPr>
              <a:t>CalOSHA</a:t>
            </a:r>
            <a:r>
              <a:rPr lang="es-ES" sz="1200" kern="1200" dirty="0" smtClean="0">
                <a:solidFill>
                  <a:schemeClr val="tx1"/>
                </a:solidFill>
                <a:effectLst/>
                <a:latin typeface="Arial" charset="0"/>
                <a:ea typeface="ＭＳ Ｐゴシック" charset="-128"/>
                <a:cs typeface="ＭＳ Ｐゴシック" charset="-128"/>
              </a:rPr>
              <a:t> requiere que se realice la prueba cada seis meses.  Cuando usted reciba los resultados de su prueba, hay dos preguntas que debe hacerse: 1)  ¿son los resultados normales? Y 2) ¿son los resultados normales para usted? “Normales” significa que el resultado es el esperado comparado con otras personas de su misma edad, género y altura.  “Normales para usted” significa que los resultados son similares a los resultados de sus pruebas pasadas. </a:t>
            </a:r>
            <a:endParaRPr lang="en-US" sz="1200" kern="1200" dirty="0" smtClean="0">
              <a:solidFill>
                <a:schemeClr val="tx1"/>
              </a:solidFill>
              <a:effectLst/>
              <a:latin typeface="Arial" charset="0"/>
              <a:ea typeface="ＭＳ Ｐゴシック" charset="-128"/>
              <a:cs typeface="ＭＳ Ｐゴシック" charset="-128"/>
            </a:endParaRPr>
          </a:p>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kern="1200" dirty="0" smtClean="0">
                <a:solidFill>
                  <a:schemeClr val="tx1"/>
                </a:solidFill>
                <a:effectLst/>
                <a:latin typeface="Arial" charset="0"/>
                <a:ea typeface="ＭＳ Ｐゴシック" charset="-128"/>
                <a:cs typeface="ＭＳ Ｐゴシック" charset="-128"/>
              </a:rPr>
              <a:t>Vamos a ver un ejemplo que nos muestra por qué las pruebas de respiración son necesarias.  A un lado del gráfico está la cantidad de aire que usted puede exhalar en el primer segundo, lo cual es una medida de la rapidez con la que usted puede exhalar el aire.  En la parte inferior se indica la edad en años.  A medida que usted crece, la cantidad de aire que usted puede exhalar en el primer segundo aumenta hasta que usted alcanza los 25 años.  Después de los 25, cada año hay una disminución lenta y gradual.  Los resultados de las pruebas que están en el área verde en la parte superior de la gráfica, son normales.  Los resultados que están por debajo de la línea, no son normales.</a:t>
            </a:r>
          </a:p>
          <a:p>
            <a:endParaRPr lang="en-US" sz="1200" kern="1200" dirty="0" smtClean="0">
              <a:solidFill>
                <a:schemeClr val="tx1"/>
              </a:solidFill>
              <a:effectLst/>
              <a:latin typeface="Arial" charset="0"/>
              <a:ea typeface="ＭＳ Ｐゴシック" charset="-128"/>
              <a:cs typeface="ＭＳ Ｐゴシック" charset="-128"/>
            </a:endParaRPr>
          </a:p>
          <a:p>
            <a:r>
              <a:rPr lang="es-ES" sz="1200" kern="1200" dirty="0" smtClean="0">
                <a:solidFill>
                  <a:schemeClr val="tx1"/>
                </a:solidFill>
                <a:effectLst/>
                <a:latin typeface="Arial" charset="0"/>
                <a:ea typeface="ＭＳ Ｐゴシック" charset="-128"/>
                <a:cs typeface="ＭＳ Ｐゴシック" charset="-128"/>
              </a:rPr>
              <a:t>En este ejemplo un trabajador tuvo una prueba de respiración y una segunda prueba 5 años más tarde.  Nos haremos dos preguntas sobre los resultados de la segunda prueba. ¿Es normal el resultado?  El resultado está en la zona verde, de manera que la respuesta es “si”.  ¿Es el resultado normal para este trabajador?  Para responder esta pregunta usted va a comparar los resultados de la segunda prueba a los de la primera.  El resultado de la segunda prueba es un poco más bajo que el de la primera.  Pero, nosotros sabemos que después de los 25 años de edad, los resultados disminuirán un poco cada año.  Cuando comparamos la cantidad del cambio que vemos entre las dos pruebas con la cantidad que esperamos ver, la cantidad del cambio es la misma.  Dicho de otra manera, la pendiente de esas dos líneas es paralela.  De manera que la respuesta a la segunda pregunta es “si, el resultado es normal para el trabajador”.</a:t>
            </a:r>
          </a:p>
          <a:p>
            <a:endParaRPr lang="en-US" sz="1200" kern="1200" dirty="0" smtClean="0">
              <a:solidFill>
                <a:schemeClr val="tx1"/>
              </a:solidFill>
              <a:effectLst/>
              <a:latin typeface="Arial" charset="0"/>
              <a:ea typeface="ＭＳ Ｐゴシック" charset="-128"/>
              <a:cs typeface="ＭＳ Ｐゴシック" charset="-128"/>
            </a:endParaRPr>
          </a:p>
          <a:p>
            <a:r>
              <a:rPr lang="es-ES" sz="1200" kern="1200" dirty="0" smtClean="0">
                <a:solidFill>
                  <a:schemeClr val="tx1"/>
                </a:solidFill>
                <a:effectLst/>
                <a:latin typeface="Arial" charset="0"/>
                <a:ea typeface="ＭＳ Ｐゴシック" charset="-128"/>
                <a:cs typeface="ＭＳ Ｐゴシック" charset="-128"/>
              </a:rPr>
              <a:t>En el segundo ejemplo, el segundo resultado después de 5 años es el mismo pero el resultado de la primera prueba fue mucho más alto.  ¿Es normal el resultado de la segunda prueba?  La respuesta sigue siendo “si”; el resultado es normal.  ¿Es normal el resultado para el trabajador?  Cuando vemos esta vez la cantidad de cambio de la estrella roja a la estrella negra, la línea es mucho más empinada lo cual indica que ha habido un cambio mayor que el esperado.  La respuesta es “no”; los resultados no son normales para el trabajador.  La importancia de repetir las pruebas de respiración cada 6 meses o una vez al año es que si usted comienza a ver resultados que no son normales para usted, es probable que el resultado aún esté en el rango normal, en lugar de más tarde, cuando los resultados hayan disminuido más y ya no estén en el rango normal.  Le recomendamos que conserve los resultados de sus pruebas para que sepa lo que es normal para usted.</a:t>
            </a: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FC4A1744-2360-4119-B58A-187770239BB5}" type="slidenum">
              <a:rPr lang="en-US" smtClean="0">
                <a:solidFill>
                  <a:prstClr val="black"/>
                </a:solidFill>
              </a:rPr>
              <a:pPr>
                <a:defRPr/>
              </a:pPr>
              <a:t>38</a:t>
            </a:fld>
            <a:endParaRPr lang="en-US">
              <a:solidFill>
                <a:prstClr val="black"/>
              </a:solidFill>
            </a:endParaRPr>
          </a:p>
        </p:txBody>
      </p:sp>
    </p:spTree>
    <p:extLst>
      <p:ext uri="{BB962C8B-B14F-4D97-AF65-F5344CB8AC3E}">
        <p14:creationId xmlns:p14="http://schemas.microsoft.com/office/powerpoint/2010/main" val="28284223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p:spPr>
        <p:txBody>
          <a:bodyPr/>
          <a:lstStyle/>
          <a:p>
            <a:fld id="{6CCAD535-C4B1-4B49-B3B5-A13943F1A978}" type="slidenum">
              <a:rPr lang="en-US" smtClean="0">
                <a:ea typeface="ＭＳ Ｐゴシック" charset="-128"/>
                <a:cs typeface="ＭＳ Ｐゴシック" charset="-128"/>
              </a:rPr>
              <a:pPr/>
              <a:t>39</a:t>
            </a:fld>
            <a:endParaRPr lang="en-US" smtClean="0">
              <a:ea typeface="ＭＳ Ｐゴシック" charset="-128"/>
              <a:cs typeface="ＭＳ Ｐゴシック" charset="-128"/>
            </a:endParaRPr>
          </a:p>
        </p:txBody>
      </p:sp>
      <p:sp>
        <p:nvSpPr>
          <p:cNvPr id="91138" name="Rectangle 7"/>
          <p:cNvSpPr txBox="1">
            <a:spLocks noGrp="1" noChangeArrowheads="1"/>
          </p:cNvSpPr>
          <p:nvPr/>
        </p:nvSpPr>
        <p:spPr bwMode="auto">
          <a:xfrm>
            <a:off x="4144963" y="9121775"/>
            <a:ext cx="3170237" cy="479425"/>
          </a:xfrm>
          <a:prstGeom prst="rect">
            <a:avLst/>
          </a:prstGeom>
          <a:noFill/>
          <a:ln w="9525">
            <a:noFill/>
            <a:miter lim="800000"/>
            <a:headEnd/>
            <a:tailEnd/>
          </a:ln>
        </p:spPr>
        <p:txBody>
          <a:bodyPr lIns="96653" tIns="48326" rIns="96653" bIns="48326" anchor="b">
            <a:prstTxWarp prst="textNoShape">
              <a:avLst/>
            </a:prstTxWarp>
          </a:bodyPr>
          <a:lstStyle/>
          <a:p>
            <a:pPr algn="r" eaLnBrk="0" hangingPunct="0"/>
            <a:fld id="{AF8BA41F-68F9-4530-8D70-436D42219DF2}" type="slidenum">
              <a:rPr lang="en-US" sz="1300"/>
              <a:pPr algn="r" eaLnBrk="0" hangingPunct="0"/>
              <a:t>39</a:t>
            </a:fld>
            <a:endParaRPr lang="en-US" sz="1300"/>
          </a:p>
        </p:txBody>
      </p:sp>
      <p:sp>
        <p:nvSpPr>
          <p:cNvPr id="91139" name="Rectangle 2"/>
          <p:cNvSpPr>
            <a:spLocks noGrp="1" noRot="1" noChangeAspect="1" noChangeArrowheads="1" noTextEdit="1"/>
          </p:cNvSpPr>
          <p:nvPr>
            <p:ph type="sldImg"/>
          </p:nvPr>
        </p:nvSpPr>
        <p:spPr>
          <a:xfrm>
            <a:off x="1258888" y="720725"/>
            <a:ext cx="4800600" cy="3600450"/>
          </a:xfrm>
          <a:ln/>
        </p:spPr>
      </p:sp>
      <p:sp>
        <p:nvSpPr>
          <p:cNvPr id="91140" name="Rectangle 3"/>
          <p:cNvSpPr>
            <a:spLocks noGrp="1" noChangeArrowheads="1"/>
          </p:cNvSpPr>
          <p:nvPr>
            <p:ph type="body" idx="1"/>
          </p:nvPr>
        </p:nvSpPr>
        <p:spPr>
          <a:xfrm>
            <a:off x="974725" y="4560888"/>
            <a:ext cx="5365750" cy="4319587"/>
          </a:xfrm>
          <a:noFill/>
          <a:ln/>
        </p:spPr>
        <p:txBody>
          <a:bodyPr lIns="96653" tIns="48326" rIns="96653" bIns="48326"/>
          <a:lstStyle/>
          <a:p>
            <a:pPr eaLnBrk="1" hangingPunct="1"/>
            <a:r>
              <a:rPr lang="es-ES" dirty="0" smtClean="0"/>
              <a:t>Si los resultados no son normales para usted, el primer paso es repetir la prueba de respiración.  Hay una serie de razones por las que los resultados pueden ser más bajos y no significa que ha habido un cambio permanente en sus pulmones, como por ejemplo si usted tuvo un resfriado o alergias en el momento en que se realizó la prueba, o si la prueba no fue realizada correctamente.  Si el resultado de la segunda prueba aún no es normal para usted, su médico deberá realizar más pruebas para determinar la causa.  Se requieren pruebas adicionales para diagnosticar la enfermedad respiratoria relacionada con el trabajo.</a:t>
            </a: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Este esquema muestra cómo procederemos con el entrenamiento de hoy.   Debido a que OSHA ha proporcionado los fondos para este entrenamiento, comenzaremos con una breve introducción sobre OSHA.  A continuación, repasaremos una visión general de las exposiciones a saborizantes.  Luego, hablaremos sobre los efectos de los saborizantes en la salud.  También cubriremos la vigilancia médica, que es un tipo especial de evaluación médica sobre los posibles efectos de los saborizantes en la salud.  Y por último, cubriremos el reconocimiento y control de las exposiciones a los saborizantes. </a:t>
            </a:r>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4</a:t>
            </a:fld>
            <a:endParaRPr lang="en-US"/>
          </a:p>
        </p:txBody>
      </p:sp>
    </p:spTree>
    <p:extLst>
      <p:ext uri="{BB962C8B-B14F-4D97-AF65-F5344CB8AC3E}">
        <p14:creationId xmlns:p14="http://schemas.microsoft.com/office/powerpoint/2010/main" val="19471310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txBox="1">
            <a:spLocks noGrp="1" noChangeArrowheads="1"/>
          </p:cNvSpPr>
          <p:nvPr/>
        </p:nvSpPr>
        <p:spPr bwMode="auto">
          <a:xfrm>
            <a:off x="4143375" y="9118600"/>
            <a:ext cx="3170238" cy="481013"/>
          </a:xfrm>
          <a:prstGeom prst="rect">
            <a:avLst/>
          </a:prstGeom>
          <a:noFill/>
          <a:ln w="9525">
            <a:noFill/>
            <a:miter lim="800000"/>
            <a:headEnd/>
            <a:tailEnd/>
          </a:ln>
        </p:spPr>
        <p:txBody>
          <a:bodyPr lIns="96648" tIns="48324" rIns="96648" bIns="48324" anchor="b">
            <a:prstTxWarp prst="textNoShape">
              <a:avLst/>
            </a:prstTxWarp>
          </a:bodyPr>
          <a:lstStyle/>
          <a:p>
            <a:pPr algn="r" defTabSz="965200"/>
            <a:fld id="{937262B3-6E74-41EB-8F31-8755B440E68A}" type="slidenum">
              <a:rPr lang="en-US" sz="1200"/>
              <a:pPr algn="r" defTabSz="965200"/>
              <a:t>40</a:t>
            </a:fld>
            <a:endParaRPr lang="en-US" sz="1200"/>
          </a:p>
        </p:txBody>
      </p:sp>
      <p:sp>
        <p:nvSpPr>
          <p:cNvPr id="93186" name="Rectangle 2"/>
          <p:cNvSpPr>
            <a:spLocks noGrp="1" noRot="1" noChangeAspect="1" noChangeArrowheads="1" noTextEdit="1"/>
          </p:cNvSpPr>
          <p:nvPr>
            <p:ph type="sldImg"/>
          </p:nvPr>
        </p:nvSpPr>
        <p:spPr>
          <a:xfrm>
            <a:off x="1258888" y="720725"/>
            <a:ext cx="4800600" cy="3600450"/>
          </a:xfrm>
          <a:ln/>
        </p:spPr>
      </p:sp>
      <p:sp>
        <p:nvSpPr>
          <p:cNvPr id="93187" name="Rectangle 3"/>
          <p:cNvSpPr>
            <a:spLocks noGrp="1" noChangeArrowheads="1"/>
          </p:cNvSpPr>
          <p:nvPr>
            <p:ph type="body" idx="1"/>
          </p:nvPr>
        </p:nvSpPr>
        <p:spPr>
          <a:xfrm>
            <a:off x="976313" y="4560888"/>
            <a:ext cx="5362575" cy="4319587"/>
          </a:xfrm>
          <a:noFill/>
          <a:ln/>
        </p:spPr>
        <p:txBody>
          <a:bodyPr lIns="96639" tIns="48320" rIns="96639" bIns="48320"/>
          <a:lstStyle/>
          <a:p>
            <a:pPr marL="0" marR="0" indent="0" algn="l" defTabSz="914400" rtl="0" eaLnBrk="1" fontAlgn="base" latinLnBrk="0" hangingPunct="1">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Nosotros le recomendamos encarecidamente que proteja sus pulmones.  Le recomendamos que mantenga su exposición a todos los saborizantes de Alta Prioridad a la menor posible.  Recuerde, la definición de los saborizantes de Alta Prioridad es que pueden causar lesiones respiratorias cuando no se manejan de la forma adecuada.  Por favor, no se confíe en que el olor o los síntomas de irritación lo alerten sobre la exposición.  Reporte a su médico los síntomas nuevos o los que empeoren.  No fume.  Fumar causa enfermedades pulmonares, del corazón y otras.  Si usted fuma, por favor discuta con su médico las formas para ayudarlo a dejar de fumar.</a:t>
            </a:r>
            <a:endParaRPr lang="en-US" sz="1200" kern="1200" dirty="0" smtClean="0">
              <a:solidFill>
                <a:schemeClr val="tx1"/>
              </a:solidFill>
              <a:effectLst/>
              <a:latin typeface="Arial" charset="0"/>
              <a:ea typeface="ＭＳ Ｐゴシック" charset="-128"/>
              <a:cs typeface="ＭＳ Ｐゴシック" charset="-128"/>
            </a:endParaRPr>
          </a:p>
          <a:p>
            <a:pPr eaLnBrk="1" hangingPunct="1"/>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En esta sección cubriremos el reconocimiento y el control de la exposición a los saborizantes.  El objetivo de nuestro entrenamiento es reconocer los saborizantes y los procesos de trabajo en los que usted puede estar expuesto, entender los métodos utilizados para medir la exposición a los saborizantes y comprender el uso adecuado de los métodos de control para reducir la exposición a los saborizantes.</a:t>
            </a:r>
            <a:endParaRPr lang="en-US" sz="1200" kern="1200" dirty="0" smtClean="0">
              <a:solidFill>
                <a:schemeClr val="tx1"/>
              </a:solidFill>
              <a:effectLst/>
              <a:latin typeface="Arial" charset="0"/>
              <a:ea typeface="ＭＳ Ｐゴシック" charset="-128"/>
              <a:cs typeface="ＭＳ Ｐゴシック" charset="-128"/>
            </a:endParaRPr>
          </a:p>
          <a:p>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p:cNvSpPr>
          <p:nvPr>
            <p:ph type="sldImg"/>
          </p:nvPr>
        </p:nvSpPr>
        <p:spPr>
          <a:ln/>
        </p:spPr>
      </p:sp>
      <p:sp>
        <p:nvSpPr>
          <p:cNvPr id="116738" name="Notes Placeholder 2"/>
          <p:cNvSpPr>
            <a:spLocks noGrp="1"/>
          </p:cNvSpPr>
          <p:nvPr>
            <p:ph type="body" idx="1"/>
          </p:nvPr>
        </p:nvSpPr>
        <p:spPr>
          <a:noFill/>
          <a:ln/>
        </p:spPr>
        <p:txBody>
          <a:bodyPr/>
          <a:lstStyle/>
          <a:p>
            <a:r>
              <a:rPr lang="es-ES" sz="1200" kern="1200" dirty="0" smtClean="0">
                <a:solidFill>
                  <a:schemeClr val="tx1"/>
                </a:solidFill>
                <a:effectLst/>
                <a:latin typeface="Arial" charset="0"/>
                <a:ea typeface="ＭＳ Ｐゴシック" charset="-128"/>
                <a:cs typeface="ＭＳ Ｐゴシック" charset="-128"/>
              </a:rPr>
              <a:t>¿Cómo sabe usted que algo es peligroso?  La comunicación de los riesgos es el proceso en el que los trabajadores reciben información sobre los riesgos o las exposiciones potencialmente riesgosas asociadas a sus trabajos.  Esto incluye el etiquetado de los saborizantes individuales y mezclados para asegurar que los trabajadores sepan exactamente con lo que están trabajando.  Además debe incluir instrucciones en las hojas de proceso por lotes que indiquen los efectos en la salud, el manejo adecuado y las precauciones necesarias.  Otro lugar en el que usted puede buscar información relacionada con los riesgos de una sustancia es en la hoja MSDS o SDS, la Hoja de Datos del Material de Seguridad o la Hoja de Datos de Seguridad. Estas deben estar disponibles para los empleados.  Estas hojas de datos de seguridad van a </a:t>
            </a:r>
            <a:r>
              <a:rPr lang="es-ES" sz="1200" kern="1200" dirty="0" err="1" smtClean="0">
                <a:solidFill>
                  <a:schemeClr val="tx1"/>
                </a:solidFill>
                <a:effectLst/>
                <a:latin typeface="Arial" charset="0"/>
                <a:ea typeface="ＭＳ Ｐゴシック" charset="-128"/>
                <a:cs typeface="ＭＳ Ｐゴシック" charset="-128"/>
              </a:rPr>
              <a:t>reemplazar</a:t>
            </a:r>
            <a:r>
              <a:rPr lang="es-ES" sz="1200" kern="1200" dirty="0" smtClean="0">
                <a:solidFill>
                  <a:schemeClr val="tx1"/>
                </a:solidFill>
                <a:effectLst/>
                <a:latin typeface="Arial" charset="0"/>
                <a:ea typeface="ＭＳ Ｐゴシック" charset="-128"/>
                <a:cs typeface="ＭＳ Ｐゴシック" charset="-128"/>
              </a:rPr>
              <a:t> a las MSDS en el futuro debido a la adopción del Sistema Global Armonizado o GHS por sus siglas en Inglés y como usted puede ver en esta lámina, hay símbolos que es posible que usted no haya visto antes.  Estos son símbolos que están asociados al nuevo sistema de etiquetado de GHS.  Utilizar estos símbolos en los recipientes de saborizantes y enseñarle su significado a los trabajadores, ayudará a asegurar que los trabajadores identifiquen rápidamente los riesgos de los saborizantes con los que están trabajando.  Es extremadamente importante que las compañías de saborizantes adopten un sistema estandarizado para alertar a los trabajadores cuando están trabajando con saborizantes de Alta Prioridad.</a:t>
            </a:r>
            <a:endParaRPr lang="en-US" sz="1200" kern="1200" dirty="0">
              <a:solidFill>
                <a:schemeClr val="tx1"/>
              </a:solidFill>
              <a:effectLst/>
              <a:latin typeface="Arial" charset="0"/>
              <a:ea typeface="ＭＳ Ｐゴシック" charset="-128"/>
              <a:cs typeface="ＭＳ Ｐゴシック" charset="-128"/>
            </a:endParaRPr>
          </a:p>
        </p:txBody>
      </p:sp>
      <p:sp>
        <p:nvSpPr>
          <p:cNvPr id="4" name="Slide Number Placeholder 3"/>
          <p:cNvSpPr>
            <a:spLocks noGrp="1"/>
          </p:cNvSpPr>
          <p:nvPr>
            <p:ph type="sldNum" sz="quarter" idx="5"/>
          </p:nvPr>
        </p:nvSpPr>
        <p:spPr/>
        <p:txBody>
          <a:bodyPr/>
          <a:lstStyle/>
          <a:p>
            <a:pPr>
              <a:defRPr/>
            </a:pPr>
            <a:fld id="{DE1B788B-8FD0-4836-B75F-B59B31100A87}"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p:spPr>
        <p:txBody>
          <a:bodyPr/>
          <a:lstStyle/>
          <a:p>
            <a:r>
              <a:rPr lang="es-ES" sz="1200" kern="1200" dirty="0" smtClean="0">
                <a:solidFill>
                  <a:schemeClr val="tx1"/>
                </a:solidFill>
                <a:effectLst/>
                <a:latin typeface="Arial" charset="0"/>
                <a:ea typeface="ＭＳ Ｐゴシック" charset="-128"/>
                <a:cs typeface="ＭＳ Ｐゴシック" charset="-128"/>
              </a:rPr>
              <a:t>¿Cómo se ve la exposición a los saborizantes?  Vamos a ver este video para observar cómo se ven estas exposiciones.  Este video nos mostrará un polvo cayendo desde el tubo de arriba hacia el recipiente de abajo.  Lo que quiero es que se den cuenta que la misma exposición ocurre cuando están vertiendo un líquido de un recipiente a otro.  Observen el polvo saliendo del recipiente; está golpeando el fondo y salpicando y regresando a la zona de respiración del trabajador.  Lo mismo ocurre cuando usted está trabajando con un líquido y vertiendo desde arriba hacia otro recipiente que está colocado abajo.  Observen la gran nube de polvo que se genera; esa misma nube se genera con los líquidos pero ustedes no la pueden ver de la misma manera que ven la del polvo. </a:t>
            </a:r>
            <a:endParaRPr lang="en-US" dirty="0"/>
          </a:p>
        </p:txBody>
      </p:sp>
      <p:sp>
        <p:nvSpPr>
          <p:cNvPr id="108547" name="Slide Number Placeholder 3"/>
          <p:cNvSpPr>
            <a:spLocks noGrp="1"/>
          </p:cNvSpPr>
          <p:nvPr>
            <p:ph type="sldNum" sz="quarter" idx="5"/>
          </p:nvPr>
        </p:nvSpPr>
        <p:spPr>
          <a:noFill/>
        </p:spPr>
        <p:txBody>
          <a:bodyPr/>
          <a:lstStyle/>
          <a:p>
            <a:fld id="{2F482031-4005-45CF-9D94-015CC9AF03ED}" type="slidenum">
              <a:rPr lang="en-US" smtClean="0">
                <a:ea typeface="ＭＳ Ｐゴシック" charset="-128"/>
                <a:cs typeface="ＭＳ Ｐゴシック" charset="-128"/>
              </a:rPr>
              <a:pPr/>
              <a:t>43</a:t>
            </a:fld>
            <a:endParaRPr lang="en-US" smtClean="0">
              <a:ea typeface="ＭＳ Ｐゴシック" charset="-128"/>
              <a:cs typeface="ＭＳ Ｐゴシック"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a:ln/>
        </p:spPr>
      </p:sp>
      <p:sp>
        <p:nvSpPr>
          <p:cNvPr id="108546" name="Notes Placeholder 2"/>
          <p:cNvSpPr>
            <a:spLocks noGrp="1"/>
          </p:cNvSpPr>
          <p:nvPr>
            <p:ph type="body" idx="1"/>
          </p:nvPr>
        </p:nvSpPr>
        <p:spPr>
          <a:noFill/>
          <a:ln/>
        </p:spPr>
        <p:txBody>
          <a:bodyPr/>
          <a:lstStyle/>
          <a:p>
            <a:r>
              <a:rPr lang="es-ES" dirty="0" smtClean="0"/>
              <a:t>Estos tipos de exposiciones son posibles en cualquier lugar que los saborizantes de Alta Prioridad sean probados, pesados, mezclados, vertidos, transferidos o empaquetados.  Como usted pudo observar en este video, las partículas y los vapores de los saborizantes se mueven rápidamente dentro de la zona de respiración del trabajador, a menos que sean eliminados en la fuente. </a:t>
            </a:r>
            <a:endParaRPr lang="en-US" dirty="0"/>
          </a:p>
        </p:txBody>
      </p:sp>
      <p:sp>
        <p:nvSpPr>
          <p:cNvPr id="108547" name="Slide Number Placeholder 3"/>
          <p:cNvSpPr>
            <a:spLocks noGrp="1"/>
          </p:cNvSpPr>
          <p:nvPr>
            <p:ph type="sldNum" sz="quarter" idx="5"/>
          </p:nvPr>
        </p:nvSpPr>
        <p:spPr>
          <a:noFill/>
        </p:spPr>
        <p:txBody>
          <a:bodyPr/>
          <a:lstStyle/>
          <a:p>
            <a:fld id="{2F482031-4005-45CF-9D94-015CC9AF03ED}" type="slidenum">
              <a:rPr lang="en-US" smtClean="0">
                <a:ea typeface="ＭＳ Ｐゴシック" charset="-128"/>
                <a:cs typeface="ＭＳ Ｐゴシック" charset="-128"/>
              </a:rPr>
              <a:pPr/>
              <a:t>44</a:t>
            </a:fld>
            <a:endParaRPr lang="en-US" smtClean="0">
              <a:ea typeface="ＭＳ Ｐゴシック" charset="-128"/>
              <a:cs typeface="ＭＳ Ｐゴシック"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a:ln/>
        </p:spPr>
      </p:sp>
      <p:sp>
        <p:nvSpPr>
          <p:cNvPr id="110594" name="Notes Placeholder 2"/>
          <p:cNvSpPr>
            <a:spLocks noGrp="1"/>
          </p:cNvSpPr>
          <p:nvPr>
            <p:ph type="body" idx="1"/>
          </p:nvPr>
        </p:nvSpPr>
        <p:spPr>
          <a:noFill/>
          <a:ln/>
        </p:spPr>
        <p:txBody>
          <a:bodyPr/>
          <a:lstStyle/>
          <a:p>
            <a:r>
              <a:rPr lang="es-ES" sz="1200" kern="1200" dirty="0" smtClean="0">
                <a:solidFill>
                  <a:schemeClr val="tx1"/>
                </a:solidFill>
                <a:effectLst/>
                <a:latin typeface="Arial" charset="0"/>
                <a:ea typeface="ＭＳ Ｐゴシック" charset="-128"/>
                <a:cs typeface="ＭＳ Ｐゴシック" charset="-128"/>
              </a:rPr>
              <a:t>¿Cómo se miden las exposiciones?  Las muestras de aire personal se utilizan para estimar la cantidad de saborizantes que un trabajador puede inhalar en sus pulmones.  Los trabajadores usan una bomba de prueba durante todo su turno de trabajo.  Se utilizan distintos recolectores de aire para los distintos saborizantes.  Es importante tener en cuenta que actualmente no existe un método disponible para los polvos de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Vean en la foto de la izquierda que el trabajador tiene la bomba en su cinturón y el tubo la conecta con el recolector que está en la solapa o en la zona de respiración.  El trabajador utilizará esta bomba durante todo el día.  Las fotos de abajo muestran los distintos tipos de recolectores, así que usted puede ver a la izquierda que hay recolectores para partículas o recolección de polvo y en la foto de la derecha muestra distintos tipos de tubos que se utilizan para la recolección de gas o vapor.  Es importante tener en cuenta que las exposiciones pueden cambiar dependiendo de la tarea que se esté realizando y los productos que se estén produciendo.  Debido a esto, es importante realizar pruebas de aire rutinariamente y ya que la exposición de un día no es necesariamente representativa a la de otros días, se requiere tomar varias muestras para evaluar adecuadamente la exposición.         </a:t>
            </a:r>
            <a:endParaRPr lang="en-US" sz="1200" kern="1200" dirty="0">
              <a:solidFill>
                <a:schemeClr val="tx1"/>
              </a:solidFill>
              <a:effectLst/>
              <a:latin typeface="Arial" charset="0"/>
              <a:ea typeface="ＭＳ Ｐゴシック" charset="-128"/>
              <a:cs typeface="ＭＳ Ｐゴシック" charset="-128"/>
            </a:endParaRPr>
          </a:p>
        </p:txBody>
      </p:sp>
      <p:sp>
        <p:nvSpPr>
          <p:cNvPr id="110595" name="Slide Number Placeholder 3"/>
          <p:cNvSpPr>
            <a:spLocks noGrp="1"/>
          </p:cNvSpPr>
          <p:nvPr>
            <p:ph type="sldNum" sz="quarter" idx="5"/>
          </p:nvPr>
        </p:nvSpPr>
        <p:spPr>
          <a:noFill/>
        </p:spPr>
        <p:txBody>
          <a:bodyPr/>
          <a:lstStyle/>
          <a:p>
            <a:fld id="{D90730E4-7549-42AA-8269-5E74BFC9B478}" type="slidenum">
              <a:rPr lang="en-US" smtClean="0">
                <a:ea typeface="ＭＳ Ｐゴシック" charset="-128"/>
                <a:cs typeface="ＭＳ Ｐゴシック" charset="-128"/>
              </a:rPr>
              <a:pPr/>
              <a:t>45</a:t>
            </a:fld>
            <a:endParaRPr lang="en-US" smtClean="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a:ln/>
        </p:spPr>
      </p:sp>
      <p:sp>
        <p:nvSpPr>
          <p:cNvPr id="112642" name="Notes Placeholder 2"/>
          <p:cNvSpPr>
            <a:spLocks noGrp="1"/>
          </p:cNvSpPr>
          <p:nvPr>
            <p:ph type="body" idx="1"/>
          </p:nvPr>
        </p:nvSpPr>
        <p:spPr>
          <a:noFill/>
          <a:ln/>
        </p:spPr>
        <p:txBody>
          <a:bodyPr/>
          <a:lstStyle/>
          <a:p>
            <a:r>
              <a:rPr lang="es-ES" sz="1200" kern="1200" dirty="0" smtClean="0">
                <a:solidFill>
                  <a:schemeClr val="tx1"/>
                </a:solidFill>
                <a:effectLst/>
                <a:latin typeface="Arial" charset="0"/>
                <a:ea typeface="ＭＳ Ｐゴシック" charset="-128"/>
                <a:cs typeface="ＭＳ Ｐゴシック" charset="-128"/>
              </a:rPr>
              <a:t>¿De qué depende el nivel de exposición?  Depende en la cantidad de saborizantes de Alta Prioridad utilizados y la cantidad de tiempo que usted esté expuesto, lo bien que se sellen los envases y la ventilación que utilice.  Para los líquidos la distancia de vertido es importante, de manera que si usted los vierte como una camarera en un restaurant, desde un recipiente alto hacia un recipiente colocado muy abajo, esto aumentará su exposición; y si usted utiliza embudos, esto reducirá su exposición considerablemente.  Para las exposiciones a polvos, si usted está utilizando su mano para medir, cerniendo o embalando, estos procesos resultan en mayores exposiciones y deben ser evitados con los polvos que contienen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Es importante señalar que tanto las exposiciones altas por corto tiempo como las exposiciones bajas por largo tiempo son importantes.</a:t>
            </a:r>
            <a:endParaRPr lang="en-US" dirty="0"/>
          </a:p>
        </p:txBody>
      </p:sp>
      <p:sp>
        <p:nvSpPr>
          <p:cNvPr id="112643" name="Slide Number Placeholder 3"/>
          <p:cNvSpPr>
            <a:spLocks noGrp="1"/>
          </p:cNvSpPr>
          <p:nvPr>
            <p:ph type="sldNum" sz="quarter" idx="5"/>
          </p:nvPr>
        </p:nvSpPr>
        <p:spPr>
          <a:noFill/>
        </p:spPr>
        <p:txBody>
          <a:bodyPr/>
          <a:lstStyle/>
          <a:p>
            <a:fld id="{62744D97-FBFD-452A-A903-0BA87ECC778E}" type="slidenum">
              <a:rPr lang="en-US" smtClean="0">
                <a:ea typeface="ＭＳ Ｐゴシック" charset="-128"/>
                <a:cs typeface="ＭＳ Ｐゴシック" charset="-128"/>
              </a:rPr>
              <a:pPr/>
              <a:t>46</a:t>
            </a:fld>
            <a:endParaRPr lang="en-US" smtClean="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a:ln/>
        </p:spPr>
      </p:sp>
      <p:sp>
        <p:nvSpPr>
          <p:cNvPr id="114690" name="Notes Placeholder 2"/>
          <p:cNvSpPr>
            <a:spLocks noGrp="1"/>
          </p:cNvSpPr>
          <p:nvPr>
            <p:ph type="body" idx="1"/>
          </p:nvPr>
        </p:nvSpPr>
        <p:spPr>
          <a:noFill/>
          <a:ln/>
        </p:spPr>
        <p:txBody>
          <a:bodyPr/>
          <a:lstStyle/>
          <a:p>
            <a:r>
              <a:rPr lang="es-ES" sz="1200" kern="1200" dirty="0" smtClean="0">
                <a:solidFill>
                  <a:schemeClr val="tx1"/>
                </a:solidFill>
                <a:effectLst/>
                <a:latin typeface="Arial" charset="0"/>
                <a:ea typeface="ＭＳ Ｐゴシック" charset="-128"/>
                <a:cs typeface="ＭＳ Ｐゴシック" charset="-128"/>
              </a:rPr>
              <a:t>¿Qué niveles de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han sido medidos en la industria de los saborizantes?  Vamos a darle un vistazo a distintas muestras tomadas de National Jewish </a:t>
            </a:r>
            <a:r>
              <a:rPr lang="es-ES" sz="1200" kern="1200" dirty="0" err="1" smtClean="0">
                <a:solidFill>
                  <a:schemeClr val="tx1"/>
                </a:solidFill>
                <a:effectLst/>
                <a:latin typeface="Arial" charset="0"/>
                <a:ea typeface="ＭＳ Ｐゴシック" charset="-128"/>
                <a:cs typeface="ＭＳ Ｐゴシック" charset="-128"/>
              </a:rPr>
              <a:t>Health</a:t>
            </a:r>
            <a:r>
              <a:rPr lang="es-ES" sz="1200" kern="1200" dirty="0" smtClean="0">
                <a:solidFill>
                  <a:schemeClr val="tx1"/>
                </a:solidFill>
                <a:effectLst/>
                <a:latin typeface="Arial" charset="0"/>
                <a:ea typeface="ＭＳ Ｐゴシック" charset="-128"/>
                <a:cs typeface="ＭＳ Ｐゴシック" charset="-128"/>
              </a:rPr>
              <a:t>, OSHA y NIOSH.  Es importante mencionar que las muestras que tomamos en National Jewish </a:t>
            </a:r>
            <a:r>
              <a:rPr lang="es-ES" sz="1200" kern="1200" dirty="0" err="1" smtClean="0">
                <a:solidFill>
                  <a:schemeClr val="tx1"/>
                </a:solidFill>
                <a:effectLst/>
                <a:latin typeface="Arial" charset="0"/>
                <a:ea typeface="ＭＳ Ｐゴシック" charset="-128"/>
                <a:cs typeface="ＭＳ Ｐゴシック" charset="-128"/>
              </a:rPr>
              <a:t>Health</a:t>
            </a:r>
            <a:r>
              <a:rPr lang="es-ES" sz="1200" kern="1200" dirty="0" smtClean="0">
                <a:solidFill>
                  <a:schemeClr val="tx1"/>
                </a:solidFill>
                <a:effectLst/>
                <a:latin typeface="Arial" charset="0"/>
                <a:ea typeface="ＭＳ Ｐゴシック" charset="-128"/>
                <a:cs typeface="ＭＳ Ｐゴシック" charset="-128"/>
              </a:rPr>
              <a:t> fueron tomadas hace al menos 5 años en cerca de 13 compañías.  Esto es importante porque en ese momento muchas compañías no habían implementado controles de exposición.  La otra cosa que quiero que recuerden cuando estemos hablando de las exposiciones, es el límite de exposición de 8 horas de ACGIH de 0.01 ppm.</a:t>
            </a:r>
            <a:endParaRPr lang="en-US" sz="1200" kern="1200" dirty="0" smtClean="0">
              <a:solidFill>
                <a:schemeClr val="tx1"/>
              </a:solidFill>
              <a:effectLst/>
              <a:latin typeface="Arial" charset="0"/>
              <a:ea typeface="ＭＳ Ｐゴシック" charset="-128"/>
              <a:cs typeface="ＭＳ Ｐゴシック" charset="-128"/>
            </a:endParaRPr>
          </a:p>
          <a:p>
            <a:r>
              <a:rPr lang="es-ES" sz="1200" kern="1200" dirty="0" smtClean="0">
                <a:solidFill>
                  <a:schemeClr val="tx1"/>
                </a:solidFill>
                <a:effectLst/>
                <a:latin typeface="Arial" charset="0"/>
                <a:ea typeface="ＭＳ Ｐゴシック" charset="-128"/>
                <a:cs typeface="ＭＳ Ｐゴシック" charset="-128"/>
              </a:rPr>
              <a:t>La primera exposición es en el mezclado de líquidos, el promedio de exposición de 8 horas que National Jewish </a:t>
            </a:r>
            <a:r>
              <a:rPr lang="es-ES" sz="1200" kern="1200" dirty="0" err="1" smtClean="0">
                <a:solidFill>
                  <a:schemeClr val="tx1"/>
                </a:solidFill>
                <a:effectLst/>
                <a:latin typeface="Arial" charset="0"/>
                <a:ea typeface="ＭＳ Ｐゴシック" charset="-128"/>
                <a:cs typeface="ＭＳ Ｐゴシック" charset="-128"/>
              </a:rPr>
              <a:t>Health</a:t>
            </a:r>
            <a:r>
              <a:rPr lang="es-ES" sz="1200" kern="1200" dirty="0" smtClean="0">
                <a:solidFill>
                  <a:schemeClr val="tx1"/>
                </a:solidFill>
                <a:effectLst/>
                <a:latin typeface="Arial" charset="0"/>
                <a:ea typeface="ＭＳ Ｐゴシック" charset="-128"/>
                <a:cs typeface="ＭＳ Ｐゴシック" charset="-128"/>
              </a:rPr>
              <a:t> observó fue 0.91ppm.  El promedio de la exposición que OSHA observó fue 0.99ppm.  Y el promedio de las exposiciones que NIOSH observó estuvieron entre 0.03 y 0.46ppm.  Ustedes notarán que estas exposiciones están bastante por encima del nivel de 0.01 ppm que ACGIH ha implementado.  Ahora vamos a darle un vistazo al procesamiento de polvos.  El promedio de exposición de 8 horas que National Jewish </a:t>
            </a:r>
            <a:r>
              <a:rPr lang="es-ES" sz="1200" kern="1200" dirty="0" err="1" smtClean="0">
                <a:solidFill>
                  <a:schemeClr val="tx1"/>
                </a:solidFill>
                <a:effectLst/>
                <a:latin typeface="Arial" charset="0"/>
                <a:ea typeface="ＭＳ Ｐゴシック" charset="-128"/>
                <a:cs typeface="ＭＳ Ｐゴシック" charset="-128"/>
              </a:rPr>
              <a:t>Health</a:t>
            </a:r>
            <a:r>
              <a:rPr lang="es-ES" sz="1200" kern="1200" dirty="0" smtClean="0">
                <a:solidFill>
                  <a:schemeClr val="tx1"/>
                </a:solidFill>
                <a:effectLst/>
                <a:latin typeface="Arial" charset="0"/>
                <a:ea typeface="ＭＳ Ｐゴシック" charset="-128"/>
                <a:cs typeface="ＭＳ Ｐゴシック" charset="-128"/>
              </a:rPr>
              <a:t> observó fue 0.71ppm.  NIOSH vio exposiciones desde 0.05 hasta 0.34 ppm;    ambos por encima del nivel de 0.01 ppm.  Para los laboratorios de control de calidad es importante mencionar que National Jewish </a:t>
            </a:r>
            <a:r>
              <a:rPr lang="es-ES" sz="1200" kern="1200" dirty="0" err="1" smtClean="0">
                <a:solidFill>
                  <a:schemeClr val="tx1"/>
                </a:solidFill>
                <a:effectLst/>
                <a:latin typeface="Arial" charset="0"/>
                <a:ea typeface="ＭＳ Ｐゴシック" charset="-128"/>
                <a:cs typeface="ＭＳ Ｐゴシック" charset="-128"/>
              </a:rPr>
              <a:t>Health</a:t>
            </a:r>
            <a:r>
              <a:rPr lang="es-ES" sz="1200" kern="1200" dirty="0" smtClean="0">
                <a:solidFill>
                  <a:schemeClr val="tx1"/>
                </a:solidFill>
                <a:effectLst/>
                <a:latin typeface="Arial" charset="0"/>
                <a:ea typeface="ＭＳ Ｐゴシック" charset="-128"/>
                <a:cs typeface="ＭＳ Ｐゴシック" charset="-128"/>
              </a:rPr>
              <a:t> no tomó muchas muestras, de manera que no podemos generalizar sobre la exposición, pero las muestras que tomamos resultaron en un promedio de exposición de 8 horas de 0.004 ppm.  NIOSH observó exposiciones desde 0.009 hasta 0.07 ppm.  De manera que en el área de los laboratorios de control de calidad, algunos procesos definitivamente pueden resultar en una exposición mayor que el límite de 0.01 ppm.  Para el secado por pulverización,  National Jewish </a:t>
            </a:r>
            <a:r>
              <a:rPr lang="es-ES" sz="1200" kern="1200" dirty="0" err="1" smtClean="0">
                <a:solidFill>
                  <a:schemeClr val="tx1"/>
                </a:solidFill>
                <a:effectLst/>
                <a:latin typeface="Arial" charset="0"/>
                <a:ea typeface="ＭＳ Ｐゴシック" charset="-128"/>
                <a:cs typeface="ＭＳ Ｐゴシック" charset="-128"/>
              </a:rPr>
              <a:t>Health</a:t>
            </a:r>
            <a:r>
              <a:rPr lang="es-ES" sz="1200" kern="1200" dirty="0" smtClean="0">
                <a:solidFill>
                  <a:schemeClr val="tx1"/>
                </a:solidFill>
                <a:effectLst/>
                <a:latin typeface="Arial" charset="0"/>
                <a:ea typeface="ＭＳ Ｐゴシック" charset="-128"/>
                <a:cs typeface="ＭＳ Ｐゴシック" charset="-128"/>
              </a:rPr>
              <a:t> sólo tomó una muestra y fue una exposición de 8 horas.  El resultado fue 1.5 ppm.  NIOSH tomó algunas exposiciones de dos horas que resultaron en 2.6 ppm.  Se han tomado muy pocas muestras, pero las pocas muestras que se han tomado sugieren que la exposición es bastante alta en el área del secado por pulverización.  Si vemos todas estas muestras, es importante tomar en cuenta que muchos de los trabajadores en la industria de los saborizantes tienen exposiciones al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de corto plazo de más de 2 ppm y hay poca información disponible sobre exposiciones a otros saborizantes de Alta Prioridad. </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114691" name="Slide Number Placeholder 3"/>
          <p:cNvSpPr>
            <a:spLocks noGrp="1"/>
          </p:cNvSpPr>
          <p:nvPr>
            <p:ph type="sldNum" sz="quarter" idx="5"/>
          </p:nvPr>
        </p:nvSpPr>
        <p:spPr>
          <a:noFill/>
        </p:spPr>
        <p:txBody>
          <a:bodyPr/>
          <a:lstStyle/>
          <a:p>
            <a:fld id="{C8D6E869-4FEB-4E03-9F15-323B01110A3A}" type="slidenum">
              <a:rPr lang="en-US" smtClean="0">
                <a:ea typeface="ＭＳ Ｐゴシック" charset="-128"/>
                <a:cs typeface="ＭＳ Ｐゴシック" charset="-128"/>
              </a:rPr>
              <a:pPr/>
              <a:t>47</a:t>
            </a:fld>
            <a:endParaRPr lang="en-US" smtClean="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¿Cómo se controla la exposición a los saborizantes? Como higienistas industriales, tenemos una cierta manera de tratar de reducir las exposiciones.  Nos gusta llevar las cosas de una exposición alta a una exposición aceptable.  Para poder lograr esto nos gusta utilizar un cierto conjunto de controles en un orden determinado para llevar la exposición desde lo alto hasta un nivel aceptable.  Vamos a ver estos controles de forma individual y el primero es la eliminación y sustitución.  Este es el cambio en las materias primas o en los saborizantes.  Ahora, es probable que esto no sea posible en su industria porque el consumidor quiere que un sabor determinado sepa de una manera determinada y para poder lograr eso, usted tiene que utilizar saborizantes específicos.  Debido a que la sustitución probablemente no es posible, continuaremos con el siguiente punto que son los controles de ingeniería.  Estos son cambios en el proceso que capturan o encierran la fuente de la exposición, como por ejemplo la succión.  El próximo paso son los controles en las prácticas laborales; estos son cambios en los procedimientos o en las conductas del trabajador para reducir la exposición.  Un ejemplo de un control en una práctica laboral es motivar a alguien para que no vierta los líquidos como una camarera de restaurant sino que lo haga cerca del otro recipiente o que utilice un embudo.  Por último, también nos gusta usar equipo de protección personal.  Estas son cosas como respiradores, guantes, gafas y otros equipos de protección.  Esto es porque a medida que usted se mueve hacia abajo en la gráfica, tiene menor efectividad ya que usted depende de la conducta del trabajador.</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48</a:t>
            </a:fld>
            <a:endParaRPr lang="en-US"/>
          </a:p>
        </p:txBody>
      </p:sp>
    </p:spTree>
    <p:extLst>
      <p:ext uri="{BB962C8B-B14F-4D97-AF65-F5344CB8AC3E}">
        <p14:creationId xmlns:p14="http://schemas.microsoft.com/office/powerpoint/2010/main" val="9973244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Usted puede preguntarse, “¿la sustitución funciona?” Bueno, en su industria se ha tratado de sustituir 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con cosas como el 2,3-pentanedione, 2,3-hexanedione y 2,3-heptanedione.  Ahora, si observamos las moléculas a la izquierda, la primera que vemos es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Tiene una cadena de carbón con un par de oxígenos al lado.  Si vemos la siguiente molécula, 2,3-pentanedione, es bastante similar.  Es una cadena un poco más grande de carbón con dos oxígenos al lado.  Y nuevamente, con el 2,3-heptanedione, tiene una cadena de carbón más larga con un par de oxígenos.  Estos químicos son muy similares al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Los pros son que usted tiene exposiciones menores porque hay menos evaporación a temperatura ambiente debido a que las moléculas son más grandes.  Los contras son que las estructuras siguen siendo muy similares al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y pueden tener efectos similares en la salud.  De manera que hasta que haya más información disponible, 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y sus sustitutos deben ser tratados de la misma manera. </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49</a:t>
            </a:fld>
            <a:endParaRPr lang="en-US"/>
          </a:p>
        </p:txBody>
      </p:sp>
    </p:spTree>
    <p:extLst>
      <p:ext uri="{BB962C8B-B14F-4D97-AF65-F5344CB8AC3E}">
        <p14:creationId xmlns:p14="http://schemas.microsoft.com/office/powerpoint/2010/main" val="2399162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a:ln/>
        </p:spPr>
      </p:sp>
      <p:sp>
        <p:nvSpPr>
          <p:cNvPr id="26626" name="Notes Placeholder 2"/>
          <p:cNvSpPr>
            <a:spLocks noGrp="1"/>
          </p:cNvSpPr>
          <p:nvPr>
            <p:ph type="body" idx="1"/>
          </p:nvPr>
        </p:nvSpPr>
        <p:spPr>
          <a:noFill/>
          <a:ln/>
        </p:spPr>
        <p:txBody>
          <a:bodyPr/>
          <a:lstStyle/>
          <a:p>
            <a:r>
              <a:rPr lang="es-ES" dirty="0" smtClean="0"/>
              <a:t>Antes de comenzar con nuestro entrenamiento, debemos hablar sobre algunas definiciones que son importantes.  Primero hablaremos sobre una parte por millón.  Cuando hablamos de partes por millón, piensen en un porcentaje pero mucho más pequeño.  Es una unidad de concentración muy pequeña.  Una parte por millón es como una gota en un tanque de gasolina de 13 galones, lo cual no es mucho.  Cuando hablamos sobre las exposiciones a los saborizantes, estamos hablando de la inhalación de vapores o partículas de los saborizantes; como lo que usted huele cuando está trabajando.  Cuando hablamos del síndrome de bronquiolitis obliterante o BOS (por sus siglas en Inglés), es una enfermedad respiratoria poco común en la que se forman cicatrices en las vías respiratorias</a:t>
            </a:r>
            <a:endParaRPr lang="en-US" dirty="0"/>
          </a:p>
        </p:txBody>
      </p:sp>
      <p:sp>
        <p:nvSpPr>
          <p:cNvPr id="26627" name="Slide Number Placeholder 3"/>
          <p:cNvSpPr>
            <a:spLocks noGrp="1"/>
          </p:cNvSpPr>
          <p:nvPr>
            <p:ph type="sldNum" sz="quarter" idx="5"/>
          </p:nvPr>
        </p:nvSpPr>
        <p:spPr>
          <a:noFill/>
        </p:spPr>
        <p:txBody>
          <a:bodyPr/>
          <a:lstStyle/>
          <a:p>
            <a:fld id="{775F031A-06BF-4A59-A6B5-5714CA308EBF}" type="slidenum">
              <a:rPr lang="en-US" smtClean="0">
                <a:ea typeface="ＭＳ Ｐゴシック" charset="-128"/>
                <a:cs typeface="ＭＳ Ｐゴシック" charset="-128"/>
              </a:rPr>
              <a:pPr/>
              <a:t>5</a:t>
            </a:fld>
            <a:endParaRPr lang="en-US" smtClean="0">
              <a:ea typeface="ＭＳ Ｐゴシック" charset="-128"/>
              <a:cs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De manera que, ¿cuál es la mejor solución?  La mejor solución, si tuviéramos todo el dinero y los recursos, sería tener un proceso completamente cerrado.  Esto significa líneas cerradas para todos los ingredientes y productos finales, con un sistema cerrado para la limpieza de los recipientes y la contención de todo el proceso verificado con pruebas de aire.  La importancia de las pruebas de aire, es que si usted tiene un sistema completamente cerrado, usted no le quiere dar a sus empleados una sensación de seguridad falsa, lo que significa que cuando están trabajando fuera de la zona de contención y si hay una fuga en alguna de las mangueras, entonces estarían expuestos sin saberlo.  Otro punto es que es posible que los trabajadores de mantenimiento aún estén expuestos ya que ellos son los que deben entrar y reparar lo que no funcione.  Es posible que esta solución no sea realista debido al costo y a la variabilidad en la producción que ustedes tienen en esta industria.  Ustedes pueden usar recipientes grandes un día y recipientes pequeños al día siguiente, o de una hora a la otra ustedes pueden tener recipientes de distintos tamaños que necesitan procesar, de manera que puede no ser óptimo.  Sin embargo, mientras más se pueda cerrar y automatizar el proceso, las exposiciones en sus instalaciones se mantendrán más bajas.</a:t>
            </a:r>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50</a:t>
            </a:fld>
            <a:endParaRPr lang="en-US"/>
          </a:p>
        </p:txBody>
      </p:sp>
    </p:spTree>
    <p:extLst>
      <p:ext uri="{BB962C8B-B14F-4D97-AF65-F5344CB8AC3E}">
        <p14:creationId xmlns:p14="http://schemas.microsoft.com/office/powerpoint/2010/main" val="31968839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La siguiente mejor solución es utilizar una combinación de controles para reducir la exposición a niveles aceptables.  Por lo tanto, vamos a hablar de utilizar cosas como la ventilación local, así como el aislamiento de los procesos y los controles de las prácticas de trabajo, para tratar de reducir las exposiciones a niveles aceptables.  Usted se dará cuenta que la pieza de la rueda de escape de la ventilación es más grande que las otras dos porque es la pieza más importante en el rompecabezas para reducir la exposición a los saborizantes.</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51</a:t>
            </a:fld>
            <a:endParaRPr lang="en-US"/>
          </a:p>
        </p:txBody>
      </p:sp>
    </p:spTree>
    <p:extLst>
      <p:ext uri="{BB962C8B-B14F-4D97-AF65-F5344CB8AC3E}">
        <p14:creationId xmlns:p14="http://schemas.microsoft.com/office/powerpoint/2010/main" val="23467953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El aislamiento de procesos es designar un área o un espacio para trabajar con los saborizantes de Alta Prioridad.  Este espacio idealmente debe tener un sistema de ventilación separado del de las oficinas y otras áreas de producción.   Usted tendría tanques y recipientes con tapa, y los saborizantes se almacenarían en recipientes sellados, manteniendo a los saborizantes de Alta Prioridad que sean volátiles en un almacén frío.  Esto reduce los niveles de exposición y el número de trabajadores que están expuestos.</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52</a:t>
            </a:fld>
            <a:endParaRPr lang="en-US"/>
          </a:p>
        </p:txBody>
      </p:sp>
    </p:spTree>
    <p:extLst>
      <p:ext uri="{BB962C8B-B14F-4D97-AF65-F5344CB8AC3E}">
        <p14:creationId xmlns:p14="http://schemas.microsoft.com/office/powerpoint/2010/main" val="835225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La ventilación local es la succión para eliminar la exposición a los saborizantes antes de la exposición del trabajador.  Es muy efectiva si es diseñada y utilizada adecuadamente.  Requiere entrenamiento de los trabajadores y es el control más importante para reducir la exposición a los saborizantes.</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53</a:t>
            </a:fld>
            <a:endParaRPr lang="en-US"/>
          </a:p>
        </p:txBody>
      </p:sp>
    </p:spTree>
    <p:extLst>
      <p:ext uri="{BB962C8B-B14F-4D97-AF65-F5344CB8AC3E}">
        <p14:creationId xmlns:p14="http://schemas.microsoft.com/office/powerpoint/2010/main" val="24654229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Y, ¿la ventilación funciona para reducir la exposición?  NIOSH decidió que quería responder esta pregunta, así que construyó un sistema de ventilación arriba de una estación de composición como la que se ve a la izquierda.  El gráfico de la derecha muestra cuando tenían el control encendido, había muy poca exposición y cuando apagaban el control, las exposiciones claramente aumentaban.  De manera que estos sistemas de ventilación realmente pueden reducir las exposiciones cuando se diseñan y se usan correctamente. </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54</a:t>
            </a:fld>
            <a:endParaRPr lang="en-US"/>
          </a:p>
        </p:txBody>
      </p:sp>
    </p:spTree>
    <p:extLst>
      <p:ext uri="{BB962C8B-B14F-4D97-AF65-F5344CB8AC3E}">
        <p14:creationId xmlns:p14="http://schemas.microsoft.com/office/powerpoint/2010/main" val="16741800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¿Cómo se utiliza la ventilación correctamente?  Vamos a darle un vistazo a esta serie de fotos para determinar cómo debe utilizar su sistema de ventilación.  Si usted mira la foto de la izquierda, verá que el trabajador está trabajando dentro de la zona de trabajo y dentro de la zona de captura, y las partículas de este proceso van hacía el sistema de ventilación para que sea eficiente.  Ahora, si vemos al trabajador del medio, está trabajando fuera de la zona de captura, pero sigue estando dentro de la zona de trabajo, y vean como la mitad de las partículas de su proceso están siendo capturadas, de manera que es parcialmente efectivo.  Ahora, si vemos la foto del trabajador de la derecha, está trabajando fuera de la zona de captura, al borde de la zona de trabajo.  Vea como el sistema de ventilación no está capturando ninguna de las partículas de su proceso, de manera que es ineficiente.  En estas fotos usted puede ver como la captura depende de la distancia de la campana de ventilación y la captura disminuya en gran medida a una distancia de alrededor de 2 ductos de diámetro.  Adicionalmente, es importante recordar las corrientes de aire cruzadas, incluso las pequeñas, pueden reducir la captura de los saborizantes, de manera que si usted está trabajando en su área de producción y está utilizando un ventilador para tratar de  refrescarse, usted estará soplando estos contaminantes dentro de su zona de respiración.  Las corrientes de aire cruzadas no sólo se producen por los ventiladores, pueden también ocurrir por un trabajador que pasa caminando.  También pueden provenir del suministro de ventilación sobre su zona de trabajo, de manera que es muy importante que se dé cuenta de estas cosas cuando está realizando su trabajo.  Lo más importante es trabajar lo más cerca posible de su campana de ventilación.</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55</a:t>
            </a:fld>
            <a:endParaRPr lang="en-US"/>
          </a:p>
        </p:txBody>
      </p:sp>
    </p:spTree>
    <p:extLst>
      <p:ext uri="{BB962C8B-B14F-4D97-AF65-F5344CB8AC3E}">
        <p14:creationId xmlns:p14="http://schemas.microsoft.com/office/powerpoint/2010/main" val="6518175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¿Qué puede hacer usted como trabajador para reducir la exposición a la más baja posible?   Usted puede mantener la temperatura de los líquidos tan baja como sea posible.  También es importante que vuelva a colocar las tapas inmediatamente después de añadir los saborizantes.  Es muy importante que usted vierta lentamente y utilice embudos, y que añada los saborizantes de Alta Prioridad de último, si es posible, para reducir el tiempo de exposición.  También es importante evitar verter de los tambores de 55 galones y evitar manipular polvos con la mano.  Cuando llevamos a cabo el control del aire en la industria de los saborizantes, observamos que estas dos tareas resultaron en las exposiciones más altas.   También es importante asegurarse de que los demás trabajadores de su área sepan cuando usted esté utilizando estos saborizantes de Alta Prioridad, para que puedan protegerse a sí mismos, y utilizar los controles de ingeniería adecuados en todo momento.</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56</a:t>
            </a:fld>
            <a:endParaRPr lang="en-US"/>
          </a:p>
        </p:txBody>
      </p:sp>
    </p:spTree>
    <p:extLst>
      <p:ext uri="{BB962C8B-B14F-4D97-AF65-F5344CB8AC3E}">
        <p14:creationId xmlns:p14="http://schemas.microsoft.com/office/powerpoint/2010/main" val="15739404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¿Qué pasa si usted es un trabajador de laboratorio?  Es importante usar la campana de laboratorio para manejar los saborizantes de Alta Prioridad.  También es importante mantener los recipientes cerrados el mayor tiempo posible y evitar las evaluaciones de olor de los saborizantes de concentración alta y los saborizantes de Alta Prioridad puros, ya que los trabajadores de laboratorio también pueden tener exposiciones altas.</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57</a:t>
            </a:fld>
            <a:endParaRPr lang="en-US"/>
          </a:p>
        </p:txBody>
      </p:sp>
    </p:spTree>
    <p:extLst>
      <p:ext uri="{BB962C8B-B14F-4D97-AF65-F5344CB8AC3E}">
        <p14:creationId xmlns:p14="http://schemas.microsoft.com/office/powerpoint/2010/main" val="282436130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p:spPr>
        <p:txBody>
          <a:bodyPr/>
          <a:lstStyle/>
          <a:p>
            <a:fld id="{14250807-9964-4141-BF08-ACEAFCF677FC}" type="slidenum">
              <a:rPr lang="en-US" smtClean="0">
                <a:ea typeface="ＭＳ Ｐゴシック" charset="-128"/>
                <a:cs typeface="ＭＳ Ｐゴシック" charset="-128"/>
              </a:rPr>
              <a:pPr/>
              <a:t>58</a:t>
            </a:fld>
            <a:endParaRPr lang="en-US" smtClean="0">
              <a:ea typeface="ＭＳ Ｐゴシック" charset="-128"/>
              <a:cs typeface="ＭＳ Ｐゴシック" charset="-128"/>
            </a:endParaRPr>
          </a:p>
        </p:txBody>
      </p:sp>
      <p:sp>
        <p:nvSpPr>
          <p:cNvPr id="130050" name="Rectangle 2"/>
          <p:cNvSpPr>
            <a:spLocks noGrp="1" noRot="1" noChangeAspect="1" noChangeArrowheads="1" noTextEdit="1"/>
          </p:cNvSpPr>
          <p:nvPr>
            <p:ph type="sldImg"/>
          </p:nvPr>
        </p:nvSpPr>
        <p:spPr>
          <a:xfrm>
            <a:off x="1266825" y="727075"/>
            <a:ext cx="4781550" cy="3586163"/>
          </a:xfrm>
          <a:ln/>
        </p:spPr>
      </p:sp>
      <p:sp>
        <p:nvSpPr>
          <p:cNvPr id="130051" name="Rectangle 3"/>
          <p:cNvSpPr>
            <a:spLocks noGrp="1" noChangeArrowheads="1"/>
          </p:cNvSpPr>
          <p:nvPr>
            <p:ph type="body" idx="1"/>
          </p:nvPr>
        </p:nvSpPr>
        <p:spPr>
          <a:xfrm>
            <a:off x="974725" y="4560888"/>
            <a:ext cx="5365750" cy="4319587"/>
          </a:xfrm>
          <a:noFill/>
          <a:ln/>
        </p:spPr>
        <p:txBody>
          <a:bodyPr/>
          <a:lstStyle/>
          <a:p>
            <a:r>
              <a:rPr lang="es-ES" sz="1200" kern="1200" dirty="0" smtClean="0">
                <a:solidFill>
                  <a:schemeClr val="tx1"/>
                </a:solidFill>
                <a:effectLst/>
                <a:latin typeface="Arial" charset="0"/>
                <a:ea typeface="ＭＳ Ｐゴシック" charset="-128"/>
                <a:cs typeface="ＭＳ Ｐゴシック" charset="-128"/>
              </a:rPr>
              <a:t>¿Qué pasa con la limpieza? Es importante utilizar una aspiradora con filtro HEPA para limpiar los derrames de polvos. También es importante utilizar agua fría para enjuagar los vasos de mezcla antes de limpiarlos con agua caliente.  Esto reducirá la cantidad de químicos que son volatilizados fuera de los vasos de mezcla.  Es importante mantener limpias las zonas de trabajo donde se manejan los saborizantes y limpiar los derrames de inmediato para evitar la exposición innecesaria.</a:t>
            </a:r>
            <a:endParaRPr lang="en-US" sz="1200" kern="1200" dirty="0">
              <a:solidFill>
                <a:schemeClr val="tx1"/>
              </a:solidFill>
              <a:effectLst/>
              <a:latin typeface="Arial" charset="0"/>
              <a:ea typeface="ＭＳ Ｐゴシック" charset="-128"/>
              <a:cs typeface="ＭＳ Ｐゴシック"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7"/>
          <p:cNvSpPr>
            <a:spLocks noGrp="1" noChangeArrowheads="1"/>
          </p:cNvSpPr>
          <p:nvPr>
            <p:ph type="sldNum" sz="quarter" idx="5"/>
          </p:nvPr>
        </p:nvSpPr>
        <p:spPr>
          <a:noFill/>
        </p:spPr>
        <p:txBody>
          <a:bodyPr/>
          <a:lstStyle/>
          <a:p>
            <a:fld id="{CD34F758-BAA2-405F-B2B4-0CA927835CCC}" type="slidenum">
              <a:rPr lang="en-US" smtClean="0">
                <a:ea typeface="ＭＳ Ｐゴシック" charset="-128"/>
                <a:cs typeface="ＭＳ Ｐゴシック" charset="-128"/>
              </a:rPr>
              <a:pPr/>
              <a:t>59</a:t>
            </a:fld>
            <a:endParaRPr lang="en-US" smtClean="0">
              <a:ea typeface="ＭＳ Ｐゴシック" charset="-128"/>
              <a:cs typeface="ＭＳ Ｐゴシック" charset="-128"/>
            </a:endParaRPr>
          </a:p>
        </p:txBody>
      </p:sp>
      <p:sp>
        <p:nvSpPr>
          <p:cNvPr id="132098" name="Rectangle 2"/>
          <p:cNvSpPr>
            <a:spLocks noGrp="1" noRot="1" noChangeAspect="1" noChangeArrowheads="1" noTextEdit="1"/>
          </p:cNvSpPr>
          <p:nvPr>
            <p:ph type="sldImg"/>
          </p:nvPr>
        </p:nvSpPr>
        <p:spPr>
          <a:xfrm>
            <a:off x="1257300" y="719138"/>
            <a:ext cx="4800600" cy="3600450"/>
          </a:xfrm>
          <a:ln/>
        </p:spPr>
      </p:sp>
      <p:sp>
        <p:nvSpPr>
          <p:cNvPr id="132099" name="Rectangle 3"/>
          <p:cNvSpPr>
            <a:spLocks noGrp="1" noChangeArrowheads="1"/>
          </p:cNvSpPr>
          <p:nvPr>
            <p:ph type="body" idx="1"/>
          </p:nvPr>
        </p:nvSpPr>
        <p:spPr>
          <a:xfrm>
            <a:off x="731838" y="4560888"/>
            <a:ext cx="5851525" cy="4321175"/>
          </a:xfrm>
          <a:noFill/>
          <a:ln/>
        </p:spPr>
        <p:txBody>
          <a:bodyPr/>
          <a:lstStyle/>
          <a:p>
            <a:r>
              <a:rPr lang="es-ES" sz="1200" kern="1200" dirty="0" smtClean="0">
                <a:solidFill>
                  <a:schemeClr val="tx1"/>
                </a:solidFill>
                <a:effectLst/>
                <a:latin typeface="Arial" charset="0"/>
                <a:ea typeface="ＭＳ Ｐゴシック" charset="-128"/>
                <a:cs typeface="ＭＳ Ｐゴシック" charset="-128"/>
              </a:rPr>
              <a:t>¿Cuándo se debe utilizar un respirador?  Cuando las exposiciones no pueden ser controladas de otra manera; cuando los trabajadores se quejen de irritación, independientemente del nivel de exposición; siempre que se trabaje con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en polvo o los sustitutos en polvo del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siempre cuando la exposición no haya sido medida; y cuando se desee mantener las exposiciones a lo más bajo posible.  Es difícil controlar las exposiciones al </a:t>
            </a:r>
            <a:r>
              <a:rPr lang="es-ES" sz="1200" kern="1200" dirty="0" err="1" smtClean="0">
                <a:solidFill>
                  <a:schemeClr val="tx1"/>
                </a:solidFill>
                <a:effectLst/>
                <a:latin typeface="Arial" charset="0"/>
                <a:ea typeface="ＭＳ Ｐゴシック" charset="-128"/>
                <a:cs typeface="ＭＳ Ｐゴシック" charset="-128"/>
              </a:rPr>
              <a:t>diacetil</a:t>
            </a:r>
            <a:r>
              <a:rPr lang="es-ES" sz="1200" kern="1200" dirty="0" smtClean="0">
                <a:solidFill>
                  <a:schemeClr val="tx1"/>
                </a:solidFill>
                <a:effectLst/>
                <a:latin typeface="Arial" charset="0"/>
                <a:ea typeface="ＭＳ Ｐゴシック" charset="-128"/>
                <a:cs typeface="ＭＳ Ｐゴシック" charset="-128"/>
              </a:rPr>
              <a:t> a un nivel de exposición de 0.01 ppm, de manera que puede ser importante utilizar un respirador, al menos temporalmente hasta que se implementen otros controles.  Aún cuando los respiradores son el último recurso para controlar las exposiciones, pueden ser  una parte importante de la solución para mantener las exposiciones a la más bajo posible en la industria de los saborizantes.</a:t>
            </a:r>
            <a:endParaRPr lang="en-US" sz="1200" kern="1200" dirty="0">
              <a:solidFill>
                <a:schemeClr val="tx1"/>
              </a:solidFill>
              <a:effectLst/>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r>
              <a:rPr lang="es-ES" dirty="0" smtClean="0"/>
              <a:t>En esta sección del entrenamiento, cubriremos una introducción a OSHA.  Los objetivos de esta sección son: entender el papel que OSHA juega en la seguridad y salud en el trabajo, describir las responsabilidades del empleador y los derechos de los empleados que OSHA provee y entender las normas específicas de OSHA y de la industria para el manejo de los saborizantes.</a:t>
            </a: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a:ln/>
        </p:spPr>
      </p:sp>
      <p:sp>
        <p:nvSpPr>
          <p:cNvPr id="134146"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Con el fin de garantizar que los respiradores funcionen correctamente, el respirador debe ajustarse adecuadamente, lo que se verifica a través de una prueba anual de ajuste y usted no debe tener vello facial.  Así que si nos fijamos en el gráfico de la parte superior izquierda, vemos una figura de tamaño relativo que muestra que el tamaño de un cabello humano es mucho más grande que el tamaño de una fibra de vidrio, de asbesto o que las partículas de humo.  Ustedes se pueden imaginar si ponemos un respirador sobre ese cabello, pensando en él como vello facial; va a dejar espacio para que cualquiera de esas pequeñas partículas entre en el respirador.    Por lo tanto, el respirador está dejando entrar los contaminantes de los que usted se está tratando de proteger.  Por lo tanto, nosotros no estamos preocupados por el “Tío Cosa” que está en la parte inferior izquierda de esta lámina, sino que también estamos preocupados por el joven que tiene tal vez dos días de crecimiento de la barba en su rostro.  Su respirador no lo protegerá a él tampoco.  El otro punto importante es que usted debe tener los cartuchos adecuados para la exposición.  Es importante utilizar vapor orgánico para exposiciones líquidas y vapor orgánico y filtros P100 para las exposiciones a polvos.  Los cartuchos no duran para siempre; usted necesita cambiarlos y debe tener un cronograma para cambiarlos.  Si usted puede oler algo, usted lo debe cambiar. Nosotros hemos visitados compañías de saborizantes y nos hemos acercado a personas que están utilizando respiradores y les preguntamos que cómo están funcionando sus respiradores. Nos han dicho que “muy bien” y cuando hablamos con ellos un poco más, les decimos “y eso con lo que estás trabajando, ¿cómo huele?” y nos responden “¡huele muy mal!” así que sabemos que si los trabajadores lo pueden oler a través de su respirador, deben cambiarle los cartuchos y los respiradores no los están protegiendo.  La otra cosa que puede afectar a los cartuchos es la humedad.  La humedad puede disminuir la vida del cartucho, de manera que es importante tomar en consideración la humedad de la atmósfera cuando usted esté haciendo su cronograma para el cambio de los cartuchos.  Finalmente, al igual que con los controles de ingeniería, los respiradores sólo son efectivos cuando son usados correctamente.</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134147" name="Slide Number Placeholder 3"/>
          <p:cNvSpPr>
            <a:spLocks noGrp="1"/>
          </p:cNvSpPr>
          <p:nvPr>
            <p:ph type="sldNum" sz="quarter" idx="5"/>
          </p:nvPr>
        </p:nvSpPr>
        <p:spPr>
          <a:noFill/>
        </p:spPr>
        <p:txBody>
          <a:bodyPr/>
          <a:lstStyle/>
          <a:p>
            <a:fld id="{7072FB8C-2225-4A96-937B-9DB1DC06B162}" type="slidenum">
              <a:rPr lang="en-US" smtClean="0">
                <a:ea typeface="ＭＳ Ｐゴシック" charset="-128"/>
                <a:cs typeface="ＭＳ Ｐゴシック" charset="-128"/>
              </a:rPr>
              <a:pPr/>
              <a:t>60</a:t>
            </a:fld>
            <a:endParaRPr lang="en-US" smtClean="0">
              <a:ea typeface="ＭＳ Ｐゴシック" charset="-128"/>
              <a:cs typeface="ＭＳ Ｐゴシック"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¿Qué pasa con la protección de la piel y los ojos?   Bueno, es importante utilizar guantes y delantales que sean apropiados para la exposición a los sabores.  Los guantes y delantales resistentes a los productos químicos pueden ser hechos de nitrilo, caucho de </a:t>
            </a:r>
            <a:r>
              <a:rPr lang="es-ES" sz="1200" kern="1200" dirty="0" err="1" smtClean="0">
                <a:solidFill>
                  <a:schemeClr val="tx1"/>
                </a:solidFill>
                <a:effectLst/>
                <a:latin typeface="Arial" charset="0"/>
                <a:ea typeface="ＭＳ Ｐゴシック" charset="-128"/>
                <a:cs typeface="ＭＳ Ｐゴシック" charset="-128"/>
              </a:rPr>
              <a:t>butilo</a:t>
            </a:r>
            <a:r>
              <a:rPr lang="es-ES" sz="1200" kern="1200" dirty="0" smtClean="0">
                <a:solidFill>
                  <a:schemeClr val="tx1"/>
                </a:solidFill>
                <a:effectLst/>
                <a:latin typeface="Arial" charset="0"/>
                <a:ea typeface="ＭＳ Ｐゴシック" charset="-128"/>
                <a:cs typeface="ＭＳ Ｐゴシック" charset="-128"/>
              </a:rPr>
              <a:t>, Teflón o </a:t>
            </a:r>
            <a:r>
              <a:rPr lang="es-ES" sz="1200" kern="1200" dirty="0" err="1" smtClean="0">
                <a:solidFill>
                  <a:schemeClr val="tx1"/>
                </a:solidFill>
                <a:effectLst/>
                <a:latin typeface="Arial" charset="0"/>
                <a:ea typeface="ＭＳ Ｐゴシック" charset="-128"/>
                <a:cs typeface="ＭＳ Ｐゴシック" charset="-128"/>
              </a:rPr>
              <a:t>Tychem</a:t>
            </a:r>
            <a:r>
              <a:rPr lang="es-ES" sz="1200" kern="1200" dirty="0" smtClean="0">
                <a:solidFill>
                  <a:schemeClr val="tx1"/>
                </a:solidFill>
                <a:effectLst/>
                <a:latin typeface="Arial" charset="0"/>
                <a:ea typeface="ＭＳ Ｐゴシック" charset="-128"/>
                <a:cs typeface="ＭＳ Ｐゴシック" charset="-128"/>
              </a:rPr>
              <a:t>, y es importante utilizar lentes ajustados para proteger los ojos, no gafas.  No puedo hacer suficiente énfasis en que el equipo de protección personal (PPE por sus siglas en Inglés) es efectivo sólo cuando se usa correctamente. </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695E999E-FB55-4B15-B8E5-703549AC55D1}" type="slidenum">
              <a:rPr lang="en-US" smtClean="0"/>
              <a:pPr>
                <a:defRPr/>
              </a:pPr>
              <a:t>61</a:t>
            </a:fld>
            <a:endParaRPr lang="en-US"/>
          </a:p>
        </p:txBody>
      </p:sp>
    </p:spTree>
    <p:extLst>
      <p:ext uri="{BB962C8B-B14F-4D97-AF65-F5344CB8AC3E}">
        <p14:creationId xmlns:p14="http://schemas.microsoft.com/office/powerpoint/2010/main" val="235555711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a:ln/>
        </p:spPr>
      </p:sp>
      <p:sp>
        <p:nvSpPr>
          <p:cNvPr id="137218"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ES" sz="1200" kern="1200" dirty="0" smtClean="0">
                <a:solidFill>
                  <a:schemeClr val="tx1"/>
                </a:solidFill>
                <a:effectLst/>
                <a:latin typeface="Arial" charset="0"/>
                <a:ea typeface="ＭＳ Ｐゴシック" charset="-128"/>
                <a:cs typeface="ＭＳ Ｐゴシック" charset="-128"/>
              </a:rPr>
              <a:t>Entonces, ¿cómo encaja todo esto?  Usted utiliza saborizantes de Alta Prioridad en su industria, de manera que usted reconoce que hay exposición.  Usted realiza una vigilancia de la exposición para determinar qué tan altas son las exposiciones a los saborizantes de Alta Prioridad.  La evaluación de la exposición le puede decir que las exposiciones están por debajo de los límites recomendados, lo que significa que los controles de exposición no son necesarios. Si la vigilancia de la exposición indica que tiene exposiciones significativas que están cercanas o exceden los límites recomendados, se requieren controles para reducir la exposición a niveles aceptables.  Si usted no tiene suficientes resultados de la  vigilancia de las exposiciones para determinar si la exposición es aceptable o no, es posible que usted tenga que establecer algunos controles temporales para reducir las exposiciones a lo menor posible hasta  que se pueda hacer mayor vigilancia.  La solución permanente para reducir las exposiciones que no son aceptables, es implementar controles como la eliminación o la sustitución, controles de ingeniería, controles de prácticas laborales o equipos de protección personal, como lo hemos discutido en esta presentación.  Ahora, también es importante mencionar que la vigilancia médica tiene un papel muy importante para proteger a los trabajadores cuando se sabe poco sobre la exposición, como es el caso de muchos saborizantes.  La vigilancia médica ayuda a identificar temprano los efectos en la salud, antes de que los trabajadores se encuentren gravemente afectados.  Los mensajes importantes de esta presentación son: 1) asegúrese de saber los posibles efectos en la salud de los saborizantes que usted está usando; 2) asegúrese de comprender los controles necesarios para controlar la exposición a los saborizantes en su lugar de trabajo; 3)  asegúrese de comprender las limitaciones de los controles de exposición que han sido implementados en su lugar de trabajo; 4) asegúrese de comprender que la vigilancia médica para las enfermedades respiratorias que han sido asociadas con la exposición a los saborizantes es proporcionada para asegurar que las lesiones en los pulmones sean detectadas en una etapa lo suficientemente temprana para prevenir una discapacidad definitiva.</a:t>
            </a:r>
            <a:endParaRPr lang="en-US" sz="1200" kern="1200" dirty="0" smtClean="0">
              <a:solidFill>
                <a:schemeClr val="tx1"/>
              </a:solidFill>
              <a:effectLst/>
              <a:latin typeface="Arial" charset="0"/>
              <a:ea typeface="ＭＳ Ｐゴシック" charset="-128"/>
              <a:cs typeface="ＭＳ Ｐゴシック" charset="-128"/>
            </a:endParaRPr>
          </a:p>
          <a:p>
            <a:endParaRPr lang="en-US" dirty="0"/>
          </a:p>
        </p:txBody>
      </p:sp>
      <p:sp>
        <p:nvSpPr>
          <p:cNvPr id="137219" name="Slide Number Placeholder 3"/>
          <p:cNvSpPr>
            <a:spLocks noGrp="1"/>
          </p:cNvSpPr>
          <p:nvPr>
            <p:ph type="sldNum" sz="quarter" idx="5"/>
          </p:nvPr>
        </p:nvSpPr>
        <p:spPr>
          <a:noFill/>
        </p:spPr>
        <p:txBody>
          <a:bodyPr/>
          <a:lstStyle/>
          <a:p>
            <a:fld id="{CC402C99-69F8-420C-AB67-BCC75862E291}" type="slidenum">
              <a:rPr lang="en-US" smtClean="0">
                <a:ea typeface="ＭＳ Ｐゴシック" charset="-128"/>
                <a:cs typeface="ＭＳ Ｐゴシック" charset="-128"/>
              </a:rPr>
              <a:pPr/>
              <a:t>62</a:t>
            </a:fld>
            <a:endParaRPr lang="en-US" smtClean="0">
              <a:ea typeface="ＭＳ Ｐゴシック" charset="-128"/>
              <a:cs typeface="ＭＳ Ｐゴシック"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2C0F4F2B-5422-4D2D-ACE5-96428828E46E}" type="slidenum">
              <a:rPr lang="en-US" smtClean="0">
                <a:ea typeface="ＭＳ Ｐゴシック" charset="-128"/>
                <a:cs typeface="ＭＳ Ｐゴシック" charset="-128"/>
              </a:rPr>
              <a:pPr/>
              <a:t>63</a:t>
            </a:fld>
            <a:endParaRPr lang="en-US" smtClean="0">
              <a:ea typeface="ＭＳ Ｐゴシック" charset="-128"/>
              <a:cs typeface="ＭＳ Ｐゴシック" charset="-128"/>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s-ES" dirty="0" smtClean="0"/>
              <a:t>Estoy seguro que muchos de ustedes han oído hablar de OSHA.  OSHA es la Administración de Seguridad y Salud Ocupacional (OSHA por sus siglas en Inglés).  Es una agencia gubernamental dentro del Departamento del Trabajo de los Estados Unidos.  Es responsable de la seguridad y la protección de la salud de los trabajadores.  Fue creada en 1970 por la Ley de Seguridad y Salud Ocupacional (OSH por sus siglas en Inglés).  La OSH permite que los estados asuman la responsabilidad de la aplicación de la Ley, siempre que sus normas sean al menos tan estrictas como la OSHA federal.  Algunos ejemplos de los estados que tienen normas de OSHA propias son California, Michigan y Maryland. </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r>
              <a:rPr lang="es-ES" dirty="0" smtClean="0"/>
              <a:t>De manera que, ¿qué hace OSHA? Bueno, OSHA requiere que los empleadores implementen programas para incrementar la seguridad y reducir los riesgos para la salud en el lugar de trabajo.  Ellos investigan las muertes o los accidentes catastróficos en el lugar de trabajo.  OSHA aplica las normas de seguridad y salud a través de inspecciones al lugar de trabajo realizadas por sus oficiales y controlan los accidentes y enfermedades relacionadas con el trabajo, a través del mantenimiento de registros.  También proporcionan asistencia, entrenamiento y otros programas de apoyo para ayudar a los empleadores y a los empleados, como por ejemplo este programa de entrenamiento que les estamos brindando hoy.</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r>
              <a:rPr lang="es-ES" sz="1200" kern="1200" dirty="0" smtClean="0">
                <a:solidFill>
                  <a:schemeClr val="tx1"/>
                </a:solidFill>
                <a:effectLst/>
                <a:latin typeface="Arial" charset="0"/>
                <a:ea typeface="ＭＳ Ｐゴシック" charset="-128"/>
                <a:cs typeface="ＭＳ Ｐゴシック" charset="-128"/>
              </a:rPr>
              <a:t>Ahora cubriremos las responsabilidades del empleador establecidas en OSHA.  El empleador tiene dos responsabilidades: 1) proveer empleo en un lugar de trabajo que esté en cumplimiento con las normas establecidas por OSHA, 2) proveer un lugar de trabajo que esté libre de riesgos reconocidos que estén causando o que puedan causar la muerte o un daño físico serio a los empleados.</a:t>
            </a:r>
            <a:endParaRPr lang="en-US" sz="1200" kern="1200" dirty="0">
              <a:solidFill>
                <a:schemeClr val="tx1"/>
              </a:solidFill>
              <a:effectLst/>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334963" cy="6858000"/>
          </a:xfrm>
          <a:prstGeom prst="rect">
            <a:avLst/>
          </a:prstGeom>
          <a:gradFill rotWithShape="0">
            <a:gsLst>
              <a:gs pos="0">
                <a:srgbClr val="007DC3"/>
              </a:gs>
              <a:gs pos="100000">
                <a:srgbClr val="007DC3">
                  <a:gamma/>
                  <a:tint val="0"/>
                  <a:invGamma/>
                </a:srgbClr>
              </a:gs>
            </a:gsLst>
            <a:lin ang="0" scaled="1"/>
          </a:gradFill>
          <a:ln w="9525">
            <a:noFill/>
            <a:miter lim="800000"/>
            <a:headEnd/>
            <a:tailEnd/>
          </a:ln>
          <a:effectLst/>
        </p:spPr>
        <p:txBody>
          <a:bodyPr wrap="none" anchor="ctr"/>
          <a:lstStyle/>
          <a:p>
            <a:pPr algn="ctr">
              <a:defRPr/>
            </a:pPr>
            <a:endParaRPr kumimoji="1" lang="en-US">
              <a:latin typeface="Times New Roman" pitchFamily="18" charset="0"/>
              <a:ea typeface="+mn-ea"/>
              <a:cs typeface="+mn-cs"/>
            </a:endParaRPr>
          </a:p>
        </p:txBody>
      </p:sp>
      <p:sp>
        <p:nvSpPr>
          <p:cNvPr id="35842"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584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934200" y="6553200"/>
            <a:ext cx="2133600" cy="304800"/>
          </a:xfrm>
        </p:spPr>
        <p:txBody>
          <a:bodyPr/>
          <a:lstStyle>
            <a:lvl1pPr>
              <a:defRPr>
                <a:latin typeface="Tahoma" pitchFamily="34" charset="0"/>
                <a:ea typeface="Tahoma" pitchFamily="34" charset="0"/>
                <a:cs typeface="Tahoma" pitchFamily="34" charset="0"/>
              </a:defRPr>
            </a:lvl1pPr>
          </a:lstStyle>
          <a:p>
            <a:pPr>
              <a:defRPr/>
            </a:pPr>
            <a:fld id="{0C6619C9-632E-4519-AD58-5E9411E4160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AC5D44-789A-4B8C-AB48-4AC9077D255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0"/>
            <a:ext cx="21907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4198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F673FD-FDAA-4034-A1EA-543A8BB666B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7CFA87-0AE6-4E72-846B-732209A81E3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6DD689E-47FF-4DFD-BCCF-471B462E3E76}" type="slidenum">
              <a:rPr lang="en-US" smtClean="0"/>
              <a:pPr>
                <a:defRPr/>
              </a:pPr>
              <a:t>‹#›</a:t>
            </a:fld>
            <a:endParaRPr lang="en-US"/>
          </a:p>
        </p:txBody>
      </p:sp>
      <p:sp>
        <p:nvSpPr>
          <p:cNvPr id="6" name="question"/>
          <p:cNvSpPr>
            <a:spLocks noGrp="1"/>
          </p:cNvSpPr>
          <p:nvPr>
            <p:ph type="body" idx="13" hasCustomPrompt="1"/>
          </p:nvPr>
        </p:nvSpPr>
        <p:spPr>
          <a:xfrm>
            <a:off x="381000" y="1295400"/>
            <a:ext cx="8382000" cy="685800"/>
          </a:xfrm>
        </p:spPr>
        <p:txBody>
          <a:bodyPr/>
          <a:lstStyle>
            <a:lvl1pPr marL="0" indent="0" algn="l" rtl="0" eaLnBrk="0" fontAlgn="base" hangingPunct="0">
              <a:spcBef>
                <a:spcPct val="20000"/>
              </a:spcBef>
              <a:spcAft>
                <a:spcPct val="0"/>
              </a:spcAft>
              <a:buNone/>
              <a:defRPr/>
            </a:lvl1pPr>
            <a:lvl2pPr algn="l" rtl="0" eaLnBrk="0" fontAlgn="base" hangingPunct="0">
              <a:spcBef>
                <a:spcPct val="20000"/>
              </a:spcBef>
              <a:spcAft>
                <a:spcPct val="0"/>
              </a:spcAft>
              <a:buNone/>
              <a:defRPr/>
            </a:lvl2pPr>
            <a:lvl3pPr algn="l" rtl="0" eaLnBrk="0" fontAlgn="base" hangingPunct="0">
              <a:spcBef>
                <a:spcPct val="20000"/>
              </a:spcBef>
              <a:spcAft>
                <a:spcPct val="0"/>
              </a:spcAft>
              <a:buNone/>
              <a:defRPr/>
            </a:lvl3pPr>
            <a:lvl4pPr algn="l" rtl="0" eaLnBrk="0" fontAlgn="base" hangingPunct="0">
              <a:spcBef>
                <a:spcPct val="20000"/>
              </a:spcBef>
              <a:spcAft>
                <a:spcPct val="0"/>
              </a:spcAft>
              <a:buNone/>
              <a:defRPr/>
            </a:lvl4pPr>
            <a:lvl5pPr algn="l" rtl="0" eaLnBrk="0" fontAlgn="base" hangingPunct="0">
              <a:spcBef>
                <a:spcPct val="20000"/>
              </a:spcBef>
              <a:spcAft>
                <a:spcPct val="0"/>
              </a:spcAft>
              <a:buNone/>
              <a:defRPr/>
            </a:lvl5pPr>
          </a:lstStyle>
          <a:p>
            <a:pPr lvl="0"/>
            <a:r>
              <a:rPr lang="en-US" smtClean="0"/>
              <a:t>Click to add question here</a:t>
            </a:r>
            <a:endParaRPr lang="en-US"/>
          </a:p>
        </p:txBody>
      </p:sp>
      <p:sp>
        <p:nvSpPr>
          <p:cNvPr id="7" name="choices"/>
          <p:cNvSpPr>
            <a:spLocks noGrp="1"/>
          </p:cNvSpPr>
          <p:nvPr>
            <p:ph type="body" sz="quarter" idx="14" hasCustomPrompt="1"/>
          </p:nvPr>
        </p:nvSpPr>
        <p:spPr>
          <a:xfrm>
            <a:off x="381000" y="2133600"/>
            <a:ext cx="4095750" cy="3810000"/>
          </a:xfrm>
          <a:prstGeom prst="rect">
            <a:avLst/>
          </a:prstGeom>
        </p:spPr>
        <p:txBody>
          <a:bodyPr>
            <a:normAutofit/>
          </a:bodyPr>
          <a:lstStyle>
            <a:lvl1pPr marL="514350" indent="-514350" algn="l" rtl="0" eaLnBrk="0" fontAlgn="base" hangingPunct="0">
              <a:spcBef>
                <a:spcPct val="20000"/>
              </a:spcBef>
              <a:spcAft>
                <a:spcPct val="0"/>
              </a:spcAft>
              <a:buAutoNum type="arabicPeriod"/>
              <a:defRPr/>
            </a:lvl1pPr>
            <a:lvl2pPr marL="971550" indent="-514350" algn="l" rtl="0" eaLnBrk="0" fontAlgn="base" hangingPunct="0">
              <a:spcBef>
                <a:spcPct val="20000"/>
              </a:spcBef>
              <a:spcAft>
                <a:spcPct val="0"/>
              </a:spcAft>
              <a:buAutoNum type="arabicPeriod"/>
              <a:defRPr/>
            </a:lvl2pPr>
            <a:lvl3pPr marL="1371600" indent="-457200" algn="l" rtl="0" eaLnBrk="0" fontAlgn="base" hangingPunct="0">
              <a:spcBef>
                <a:spcPct val="20000"/>
              </a:spcBef>
              <a:spcAft>
                <a:spcPct val="0"/>
              </a:spcAft>
              <a:buAutoNum type="arabicPeriod"/>
              <a:defRPr/>
            </a:lvl3pPr>
            <a:lvl4pPr marL="1828800" indent="-457200" algn="l" rtl="0" eaLnBrk="0" fontAlgn="base" hangingPunct="0">
              <a:spcBef>
                <a:spcPct val="20000"/>
              </a:spcBef>
              <a:spcAft>
                <a:spcPct val="0"/>
              </a:spcAft>
              <a:buAutoNum type="arabicPeriod"/>
              <a:defRPr/>
            </a:lvl4pPr>
            <a:lvl5pPr marL="2286000" indent="-457200" algn="l" rtl="0" eaLnBrk="0" fontAlgn="base" hangingPunct="0">
              <a:spcBef>
                <a:spcPct val="20000"/>
              </a:spcBef>
              <a:spcAft>
                <a:spcPct val="0"/>
              </a:spcAft>
              <a:buAutoNum type="arabicPeriod"/>
              <a:defRPr/>
            </a:lvl5pPr>
          </a:lstStyle>
          <a:p>
            <a:pPr lvl="0"/>
            <a:r>
              <a:rPr lang="en-US" smtClean="0"/>
              <a:t>Click to add choices here</a:t>
            </a:r>
            <a:endParaRPr lang="en-US"/>
          </a:p>
        </p:txBody>
      </p:sp>
      <p:sp>
        <p:nvSpPr>
          <p:cNvPr id="8" name="chartPosition"/>
          <p:cNvSpPr>
            <a:spLocks noGrp="1"/>
          </p:cNvSpPr>
          <p:nvPr>
            <p:ph type="chart" sz="quarter" idx="15"/>
          </p:nvPr>
        </p:nvSpPr>
        <p:spPr>
          <a:xfrm>
            <a:off x="4667250" y="2133600"/>
            <a:ext cx="4095750" cy="3810000"/>
          </a:xfrm>
          <a:prstGeom prst="rect">
            <a:avLst/>
          </a:prstGeom>
        </p:spPr>
        <p:txBody>
          <a:bodyPr/>
          <a:lstStyle/>
          <a:p>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76DD689E-47FF-4DFD-BCCF-471B462E3E76}" type="slidenum">
              <a:rPr lang="en-US" smtClean="0"/>
              <a:pPr>
                <a:defRPr/>
              </a:pPr>
              <a:t>‹#›</a:t>
            </a:fld>
            <a:endParaRPr lang="en-US"/>
          </a:p>
        </p:txBody>
      </p:sp>
      <p:sp>
        <p:nvSpPr>
          <p:cNvPr id="6" name="Oval 5" hidden="1"/>
          <p:cNvSpPr/>
          <p:nvPr userDrawn="1">
            <p:custDataLst>
              <p:tags r:id="rId1"/>
            </p:custDataLst>
          </p:nvPr>
        </p:nvSpPr>
        <p:spPr>
          <a:xfrm>
            <a:off x="8191500" y="5905500"/>
            <a:ext cx="635000" cy="63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en-US" smtClean="0"/>
              <a:t>10</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7208838" y="6477000"/>
            <a:ext cx="1905000" cy="381000"/>
          </a:xfrm>
        </p:spPr>
        <p:txBody>
          <a:bodyPr/>
          <a:lstStyle>
            <a:lvl1pPr>
              <a:defRPr>
                <a:latin typeface="Tahoma" pitchFamily="34" charset="0"/>
                <a:ea typeface="Tahoma" pitchFamily="34" charset="0"/>
                <a:cs typeface="Tahoma" pitchFamily="34" charset="0"/>
              </a:defRPr>
            </a:lvl1pPr>
          </a:lstStyle>
          <a:p>
            <a:pPr>
              <a:defRPr/>
            </a:pPr>
            <a:fld id="{BABED629-9892-4732-97DC-994EA1CDC87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D08C8D-3F36-4813-9DC5-83AE98170C5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7162800" y="6477000"/>
            <a:ext cx="1905000" cy="377825"/>
          </a:xfrm>
        </p:spPr>
        <p:txBody>
          <a:bodyPr/>
          <a:lstStyle>
            <a:lvl1pPr>
              <a:defRPr>
                <a:latin typeface="Tahoma" pitchFamily="34" charset="0"/>
                <a:ea typeface="Tahoma" pitchFamily="34" charset="0"/>
                <a:cs typeface="Tahoma" pitchFamily="34" charset="0"/>
              </a:defRPr>
            </a:lvl1pPr>
          </a:lstStyle>
          <a:p>
            <a:pPr>
              <a:defRPr/>
            </a:pPr>
            <a:fld id="{F7CF2B3B-8FEF-431C-907B-4961E749FBC6}"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a:xfrm>
            <a:off x="7208838" y="6553200"/>
            <a:ext cx="1905000" cy="287338"/>
          </a:xfrm>
        </p:spPr>
        <p:txBody>
          <a:bodyPr/>
          <a:lstStyle>
            <a:lvl1pPr>
              <a:defRPr>
                <a:latin typeface="Tahoma" pitchFamily="34" charset="0"/>
                <a:ea typeface="Tahoma" pitchFamily="34" charset="0"/>
                <a:cs typeface="Tahoma" pitchFamily="34" charset="0"/>
              </a:defRPr>
            </a:lvl1pPr>
          </a:lstStyle>
          <a:p>
            <a:pPr>
              <a:defRPr/>
            </a:pPr>
            <a:fld id="{BD266D21-3031-48E3-A85F-377DA3F644E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956CBE2-4F76-4052-A355-689BAE64CEA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6DD183D-2DBB-41D5-8F89-284FC23D71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9E43242-0D67-451A-AE55-E7C23000EEC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5AEB9F-53B8-40CA-A2BA-AAC53F2D8E3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0"/>
            <a:ext cx="8763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82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348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3482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ea typeface="+mn-ea"/>
                <a:cs typeface="+mn-cs"/>
              </a:defRPr>
            </a:lvl1pPr>
          </a:lstStyle>
          <a:p>
            <a:pPr>
              <a:defRPr/>
            </a:pPr>
            <a:fld id="{76DD689E-47FF-4DFD-BCCF-471B462E3E76}" type="slidenum">
              <a:rPr lang="en-US"/>
              <a:pPr>
                <a:defRPr/>
              </a:pPr>
              <a:t>‹#›</a:t>
            </a:fld>
            <a:endParaRPr lang="en-US"/>
          </a:p>
        </p:txBody>
      </p:sp>
      <p:sp>
        <p:nvSpPr>
          <p:cNvPr id="34823" name="Rectangle 7"/>
          <p:cNvSpPr>
            <a:spLocks noChangeArrowheads="1"/>
          </p:cNvSpPr>
          <p:nvPr userDrawn="1"/>
        </p:nvSpPr>
        <p:spPr bwMode="auto">
          <a:xfrm>
            <a:off x="0" y="0"/>
            <a:ext cx="334963" cy="6858000"/>
          </a:xfrm>
          <a:prstGeom prst="rect">
            <a:avLst/>
          </a:prstGeom>
          <a:gradFill rotWithShape="0">
            <a:gsLst>
              <a:gs pos="0">
                <a:srgbClr val="007DC3"/>
              </a:gs>
              <a:gs pos="100000">
                <a:srgbClr val="007DC3">
                  <a:gamma/>
                  <a:tint val="0"/>
                  <a:invGamma/>
                </a:srgbClr>
              </a:gs>
            </a:gsLst>
            <a:lin ang="0" scaled="1"/>
          </a:gradFill>
          <a:ln w="9525">
            <a:noFill/>
            <a:miter lim="800000"/>
            <a:headEnd/>
            <a:tailEnd/>
          </a:ln>
          <a:effectLst/>
        </p:spPr>
        <p:txBody>
          <a:bodyPr wrap="none" anchor="ctr"/>
          <a:lstStyle/>
          <a:p>
            <a:pPr algn="ctr">
              <a:defRPr/>
            </a:pPr>
            <a:endParaRPr kumimoji="1" lang="en-US">
              <a:latin typeface="Times New Roman" pitchFamily="18" charset="0"/>
              <a:ea typeface="+mn-ea"/>
              <a:cs typeface="+mn-cs"/>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2" r:id="rId3"/>
    <p:sldLayoutId id="2147483665" r:id="rId4"/>
    <p:sldLayoutId id="2147483666" r:id="rId5"/>
    <p:sldLayoutId id="2147483661" r:id="rId6"/>
    <p:sldLayoutId id="2147483660" r:id="rId7"/>
    <p:sldLayoutId id="2147483659" r:id="rId8"/>
    <p:sldLayoutId id="2147483658" r:id="rId9"/>
    <p:sldLayoutId id="2147483657" r:id="rId10"/>
    <p:sldLayoutId id="2147483656" r:id="rId11"/>
    <p:sldLayoutId id="2147483655" r:id="rId12"/>
    <p:sldLayoutId id="2147483668" r:id="rId13"/>
    <p:sldLayoutId id="2147483669" r:id="rId14"/>
  </p:sldLayoutIdLst>
  <p:hf hdr="0" ftr="0" dt="0"/>
  <p:txStyles>
    <p:titleStyle>
      <a:lvl1pPr algn="ctr" rtl="0" eaLnBrk="0" fontAlgn="base" hangingPunct="0">
        <a:spcBef>
          <a:spcPct val="0"/>
        </a:spcBef>
        <a:spcAft>
          <a:spcPct val="0"/>
        </a:spcAft>
        <a:defRPr sz="4400">
          <a:solidFill>
            <a:srgbClr val="00539B"/>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00539B"/>
          </a:solidFill>
          <a:latin typeface="Tahoma" pitchFamily="34" charset="0"/>
          <a:ea typeface="ＭＳ Ｐゴシック" charset="-128"/>
          <a:cs typeface="ＭＳ Ｐゴシック" charset="-128"/>
        </a:defRPr>
      </a:lvl2pPr>
      <a:lvl3pPr algn="ctr" rtl="0" eaLnBrk="0" fontAlgn="base" hangingPunct="0">
        <a:spcBef>
          <a:spcPct val="0"/>
        </a:spcBef>
        <a:spcAft>
          <a:spcPct val="0"/>
        </a:spcAft>
        <a:defRPr sz="4400">
          <a:solidFill>
            <a:srgbClr val="00539B"/>
          </a:solidFill>
          <a:latin typeface="Tahoma" pitchFamily="34" charset="0"/>
          <a:ea typeface="ＭＳ Ｐゴシック" charset="-128"/>
          <a:cs typeface="ＭＳ Ｐゴシック" charset="-128"/>
        </a:defRPr>
      </a:lvl3pPr>
      <a:lvl4pPr algn="ctr" rtl="0" eaLnBrk="0" fontAlgn="base" hangingPunct="0">
        <a:spcBef>
          <a:spcPct val="0"/>
        </a:spcBef>
        <a:spcAft>
          <a:spcPct val="0"/>
        </a:spcAft>
        <a:defRPr sz="4400">
          <a:solidFill>
            <a:srgbClr val="00539B"/>
          </a:solidFill>
          <a:latin typeface="Tahoma" pitchFamily="34" charset="0"/>
          <a:ea typeface="ＭＳ Ｐゴシック" charset="-128"/>
          <a:cs typeface="ＭＳ Ｐゴシック" charset="-128"/>
        </a:defRPr>
      </a:lvl4pPr>
      <a:lvl5pPr algn="ctr" rtl="0" eaLnBrk="0" fontAlgn="base" hangingPunct="0">
        <a:spcBef>
          <a:spcPct val="0"/>
        </a:spcBef>
        <a:spcAft>
          <a:spcPct val="0"/>
        </a:spcAft>
        <a:defRPr sz="4400">
          <a:solidFill>
            <a:srgbClr val="00539B"/>
          </a:solidFill>
          <a:latin typeface="Tahoma" pitchFamily="34" charset="0"/>
          <a:ea typeface="ＭＳ Ｐゴシック" charset="-128"/>
          <a:cs typeface="ＭＳ Ｐゴシック" charset="-128"/>
        </a:defRPr>
      </a:lvl5pPr>
      <a:lvl6pPr marL="457200" algn="ctr" rtl="0" fontAlgn="base">
        <a:spcBef>
          <a:spcPct val="0"/>
        </a:spcBef>
        <a:spcAft>
          <a:spcPct val="0"/>
        </a:spcAft>
        <a:defRPr sz="4400">
          <a:solidFill>
            <a:srgbClr val="00539B"/>
          </a:solidFill>
          <a:latin typeface="Tahoma" pitchFamily="34" charset="0"/>
        </a:defRPr>
      </a:lvl6pPr>
      <a:lvl7pPr marL="914400" algn="ctr" rtl="0" fontAlgn="base">
        <a:spcBef>
          <a:spcPct val="0"/>
        </a:spcBef>
        <a:spcAft>
          <a:spcPct val="0"/>
        </a:spcAft>
        <a:defRPr sz="4400">
          <a:solidFill>
            <a:srgbClr val="00539B"/>
          </a:solidFill>
          <a:latin typeface="Tahoma" pitchFamily="34" charset="0"/>
        </a:defRPr>
      </a:lvl7pPr>
      <a:lvl8pPr marL="1371600" algn="ctr" rtl="0" fontAlgn="base">
        <a:spcBef>
          <a:spcPct val="0"/>
        </a:spcBef>
        <a:spcAft>
          <a:spcPct val="0"/>
        </a:spcAft>
        <a:defRPr sz="4400">
          <a:solidFill>
            <a:srgbClr val="00539B"/>
          </a:solidFill>
          <a:latin typeface="Tahoma" pitchFamily="34" charset="0"/>
        </a:defRPr>
      </a:lvl8pPr>
      <a:lvl9pPr marL="1828800" algn="ctr" rtl="0" fontAlgn="base">
        <a:spcBef>
          <a:spcPct val="0"/>
        </a:spcBef>
        <a:spcAft>
          <a:spcPct val="0"/>
        </a:spcAft>
        <a:defRPr sz="4400">
          <a:solidFill>
            <a:srgbClr val="00539B"/>
          </a:solidFill>
          <a:latin typeface="Tahom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hyperlink" Target="http://commons.wikimedia.org/wiki/File:Charleston_Hot_peppers_white_background.jpg" TargetMode="External"/><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commons.wikimedia.org/wiki/File:Fotothek_df_n-20_0000077_Werkk%C3%BCche.jpg"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15.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hyperlink" Target="http://www.osha.gov/SLTC/flavoringlung/index.html" TargetMode="Externa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2.xml"/><Relationship Id="rId6" Type="http://schemas.openxmlformats.org/officeDocument/2006/relationships/comments" Target="../comments/comment1.xml"/><Relationship Id="rId5" Type="http://schemas.openxmlformats.org/officeDocument/2006/relationships/image" Target="../media/image16.png"/><Relationship Id="rId4" Type="http://schemas.openxmlformats.org/officeDocument/2006/relationships/hyperlink" Target="http://commons.wikimedia.org/wiki/File:Fotothek_df_n-20_0000077_Werkk%C3%BCche.jpg"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18.jpeg"/><Relationship Id="rId5" Type="http://schemas.openxmlformats.org/officeDocument/2006/relationships/hyperlink" Target="http://commons.wikimedia.org/wiki/File:Fotothek_df_n-20_0000077_Werkk%C3%BCche.jpg" TargetMode="Externa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8.png"/><Relationship Id="rId5" Type="http://schemas.openxmlformats.org/officeDocument/2006/relationships/image" Target="../media/image21.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23.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25.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1.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28.png"/><Relationship Id="rId4" Type="http://schemas.openxmlformats.org/officeDocument/2006/relationships/hyperlink" Target="http://commons.wikimedia.org/wiki/File:Fotothek_df_n-20_0000083_Werkk%C3%BCche.jpg" TargetMode="Externa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hyperlink" Target="http://commons.wikimedia.org/wiki/File:GHS-pictogram-silhouete.svg" TargetMode="External"/><Relationship Id="rId2" Type="http://schemas.openxmlformats.org/officeDocument/2006/relationships/slideLayout" Target="../slideLayouts/slideLayout2.xml"/><Relationship Id="rId1" Type="http://schemas.openxmlformats.org/officeDocument/2006/relationships/tags" Target="../tags/tag4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NULL" TargetMode="External"/><Relationship Id="rId1" Type="http://schemas.openxmlformats.org/officeDocument/2006/relationships/tags" Target="../tags/tag45.xml"/><Relationship Id="rId5" Type="http://schemas.openxmlformats.org/officeDocument/2006/relationships/image" Target="../media/image32.pn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NULL" TargetMode="External"/><Relationship Id="rId1" Type="http://schemas.openxmlformats.org/officeDocument/2006/relationships/tags" Target="../tags/tag46.xml"/><Relationship Id="rId5" Type="http://schemas.openxmlformats.org/officeDocument/2006/relationships/image" Target="../media/image32.pn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36.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image" Target="../media/image40.jpeg"/><Relationship Id="rId2" Type="http://schemas.openxmlformats.org/officeDocument/2006/relationships/slideLayout" Target="../slideLayouts/slideLayout2.xml"/><Relationship Id="rId1" Type="http://schemas.openxmlformats.org/officeDocument/2006/relationships/tags" Target="../tags/tag49.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4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5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41.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54.xml"/><Relationship Id="rId4" Type="http://schemas.openxmlformats.org/officeDocument/2006/relationships/image" Target="../media/image42.jpe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5.xml"/><Relationship Id="rId4" Type="http://schemas.openxmlformats.org/officeDocument/2006/relationships/image" Target="../media/image43.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6.xml"/><Relationship Id="rId5" Type="http://schemas.openxmlformats.org/officeDocument/2006/relationships/image" Target="../media/image45.jpeg"/><Relationship Id="rId4" Type="http://schemas.openxmlformats.org/officeDocument/2006/relationships/image" Target="../media/image44.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57.xml"/><Relationship Id="rId4" Type="http://schemas.openxmlformats.org/officeDocument/2006/relationships/image" Target="../media/image46.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5.xml"/><Relationship Id="rId1" Type="http://schemas.openxmlformats.org/officeDocument/2006/relationships/tags" Target="../tags/tag59.xml"/><Relationship Id="rId5" Type="http://schemas.openxmlformats.org/officeDocument/2006/relationships/hyperlink" Target="http://www.newtechtm.com/index.html" TargetMode="External"/><Relationship Id="rId4" Type="http://schemas.openxmlformats.org/officeDocument/2006/relationships/image" Target="../media/image47.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60.xml"/><Relationship Id="rId5" Type="http://schemas.openxmlformats.org/officeDocument/2006/relationships/image" Target="../media/image49.jpeg"/><Relationship Id="rId4" Type="http://schemas.openxmlformats.org/officeDocument/2006/relationships/image" Target="../media/image48.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1.xml"/><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notesSlide" Target="../notesSlides/notesSlide60.xml"/><Relationship Id="rId7" Type="http://schemas.openxmlformats.org/officeDocument/2006/relationships/hyperlink" Target="http://commons.wikimedia.org/wiki/File:Stewart_Butterfield_2.jpg" TargetMode="External"/><Relationship Id="rId2" Type="http://schemas.openxmlformats.org/officeDocument/2006/relationships/slideLayout" Target="../slideLayouts/slideLayout2.xml"/><Relationship Id="rId1" Type="http://schemas.openxmlformats.org/officeDocument/2006/relationships/tags" Target="../tags/tag62.xml"/><Relationship Id="rId6" Type="http://schemas.openxmlformats.org/officeDocument/2006/relationships/image" Target="../media/image52.jpeg"/><Relationship Id="rId5" Type="http://schemas.openxmlformats.org/officeDocument/2006/relationships/hyperlink" Target="http://library.byways.org/assets/74198" TargetMode="External"/><Relationship Id="rId4" Type="http://schemas.openxmlformats.org/officeDocument/2006/relationships/image" Target="../media/image51.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63.xml"/><Relationship Id="rId4" Type="http://schemas.openxmlformats.org/officeDocument/2006/relationships/image" Target="../media/image36.jpeg"/></Relationships>
</file>

<file path=ppt/slides/_rels/slide6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6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tags" Target="../tags/tag65.xml"/><Relationship Id="rId4" Type="http://schemas.openxmlformats.org/officeDocument/2006/relationships/image" Target="../media/image5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4786313" y="1262063"/>
            <a:ext cx="3886200" cy="2362200"/>
          </a:xfrm>
        </p:spPr>
        <p:txBody>
          <a:bodyPr/>
          <a:lstStyle/>
          <a:p>
            <a:pPr eaLnBrk="1" hangingPunct="1">
              <a:defRPr/>
            </a:pPr>
            <a:r>
              <a:rPr lang="es-ES" sz="3600" b="1" dirty="0" smtClean="0">
                <a:solidFill>
                  <a:schemeClr val="tx1"/>
                </a:solidFill>
                <a:effectLst>
                  <a:outerShdw blurRad="38100" dist="38100" dir="2700000" algn="tl">
                    <a:srgbClr val="C0C0C0"/>
                  </a:outerShdw>
                </a:effectLst>
                <a:ea typeface="+mj-ea"/>
                <a:cs typeface="+mj-cs"/>
              </a:rPr>
              <a:t>Reconocimiento y Control de los Riesgos Respiratorios en la Industria de los  Saborizantes</a:t>
            </a:r>
          </a:p>
        </p:txBody>
      </p:sp>
      <p:sp>
        <p:nvSpPr>
          <p:cNvPr id="18434" name="Text Box 3"/>
          <p:cNvSpPr txBox="1">
            <a:spLocks noChangeArrowheads="1"/>
          </p:cNvSpPr>
          <p:nvPr/>
        </p:nvSpPr>
        <p:spPr bwMode="auto">
          <a:xfrm>
            <a:off x="4913313" y="4572000"/>
            <a:ext cx="3544887" cy="304800"/>
          </a:xfrm>
          <a:prstGeom prst="rect">
            <a:avLst/>
          </a:prstGeom>
          <a:noFill/>
          <a:ln w="9525">
            <a:noFill/>
            <a:miter lim="800000"/>
            <a:headEnd/>
            <a:tailEnd/>
          </a:ln>
        </p:spPr>
        <p:txBody>
          <a:bodyPr>
            <a:prstTxWarp prst="textNoShape">
              <a:avLst/>
            </a:prstTxWarp>
            <a:spAutoFit/>
          </a:bodyPr>
          <a:lstStyle/>
          <a:p>
            <a:pPr algn="ctr"/>
            <a:r>
              <a:rPr lang="es-ES" sz="1400">
                <a:latin typeface="Tahoma" charset="0"/>
              </a:rPr>
              <a:t>Entrenamiento desarrollado por:</a:t>
            </a:r>
          </a:p>
        </p:txBody>
      </p:sp>
      <p:sp>
        <p:nvSpPr>
          <p:cNvPr id="18435" name="Rectangle 4"/>
          <p:cNvSpPr>
            <a:spLocks noChangeArrowheads="1"/>
          </p:cNvSpPr>
          <p:nvPr/>
        </p:nvSpPr>
        <p:spPr bwMode="auto">
          <a:xfrm>
            <a:off x="0" y="2565400"/>
            <a:ext cx="184150" cy="366713"/>
          </a:xfrm>
          <a:prstGeom prst="rect">
            <a:avLst/>
          </a:prstGeom>
          <a:noFill/>
          <a:ln w="9525">
            <a:noFill/>
            <a:miter lim="800000"/>
            <a:headEnd/>
            <a:tailEnd/>
          </a:ln>
        </p:spPr>
        <p:txBody>
          <a:bodyPr wrap="none" anchor="ctr">
            <a:prstTxWarp prst="textNoShape">
              <a:avLst/>
            </a:prstTxWarp>
            <a:spAutoFit/>
          </a:bodyPr>
          <a:lstStyle/>
          <a:p>
            <a:endParaRPr lang="en-US" sz="1800"/>
          </a:p>
        </p:txBody>
      </p:sp>
      <p:pic>
        <p:nvPicPr>
          <p:cNvPr id="18436" name="Picture 8" descr="NJH_PH_Tag_3C_PMS"/>
          <p:cNvPicPr>
            <a:picLocks noChangeAspect="1" noChangeArrowheads="1"/>
          </p:cNvPicPr>
          <p:nvPr/>
        </p:nvPicPr>
        <p:blipFill>
          <a:blip r:embed="rId4" cstate="print"/>
          <a:srcRect/>
          <a:stretch>
            <a:fillRect/>
          </a:stretch>
        </p:blipFill>
        <p:spPr bwMode="auto">
          <a:xfrm>
            <a:off x="4776788" y="4894263"/>
            <a:ext cx="3681412" cy="1357312"/>
          </a:xfrm>
          <a:prstGeom prst="rect">
            <a:avLst/>
          </a:prstGeom>
          <a:noFill/>
          <a:ln w="9525">
            <a:noFill/>
            <a:miter lim="800000"/>
            <a:headEnd/>
            <a:tailEnd/>
          </a:ln>
        </p:spPr>
      </p:pic>
      <p:pic>
        <p:nvPicPr>
          <p:cNvPr id="18437" name="Picture 2"/>
          <p:cNvPicPr>
            <a:picLocks noChangeAspect="1"/>
          </p:cNvPicPr>
          <p:nvPr/>
        </p:nvPicPr>
        <p:blipFill>
          <a:blip r:embed="rId5" cstate="print"/>
          <a:srcRect/>
          <a:stretch>
            <a:fillRect/>
          </a:stretch>
        </p:blipFill>
        <p:spPr bwMode="auto">
          <a:xfrm>
            <a:off x="444500" y="649288"/>
            <a:ext cx="4032250" cy="5373687"/>
          </a:xfrm>
          <a:prstGeom prst="rect">
            <a:avLst/>
          </a:prstGeom>
          <a:noFill/>
          <a:ln w="9525">
            <a:noFill/>
            <a:miter lim="800000"/>
            <a:headEnd/>
            <a:tailEnd/>
          </a:ln>
        </p:spPr>
      </p:pic>
      <p:sp>
        <p:nvSpPr>
          <p:cNvPr id="8" name="Rectangle 7"/>
          <p:cNvSpPr>
            <a:spLocks noChangeArrowheads="1"/>
          </p:cNvSpPr>
          <p:nvPr/>
        </p:nvSpPr>
        <p:spPr bwMode="auto">
          <a:xfrm>
            <a:off x="1160463" y="6022975"/>
            <a:ext cx="2979737" cy="214313"/>
          </a:xfrm>
          <a:prstGeom prst="rect">
            <a:avLst/>
          </a:prstGeom>
          <a:noFill/>
          <a:ln w="9525">
            <a:noFill/>
            <a:miter lim="800000"/>
            <a:headEnd/>
            <a:tailEnd/>
          </a:ln>
        </p:spPr>
        <p:txBody>
          <a:bodyPr wrap="none">
            <a:spAutoFit/>
          </a:bodyPr>
          <a:lstStyle/>
          <a:p>
            <a:pPr>
              <a:defRPr/>
            </a:pPr>
            <a:r>
              <a:rPr lang="en-US" sz="800" dirty="0">
                <a:latin typeface="+mn-lt"/>
                <a:ea typeface="+mn-ea"/>
                <a:cs typeface="+mn-cs"/>
              </a:rPr>
              <a:t>Photo by National Jewish Health used with written permission.</a:t>
            </a:r>
            <a:endParaRPr lang="en-US" sz="800" dirty="0">
              <a:solidFill>
                <a:schemeClr val="tx2"/>
              </a:solidFill>
              <a:latin typeface="+mn-lt"/>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190500" y="152400"/>
            <a:ext cx="8763000" cy="1143000"/>
          </a:xfrm>
        </p:spPr>
        <p:txBody>
          <a:bodyPr/>
          <a:lstStyle/>
          <a:p>
            <a:pPr eaLnBrk="1" hangingPunct="1"/>
            <a:r>
              <a:rPr lang="es-ES_tradnl" sz="3600" smtClean="0"/>
              <a:t/>
            </a:r>
            <a:br>
              <a:rPr lang="es-ES_tradnl" sz="3600" smtClean="0"/>
            </a:br>
            <a:r>
              <a:rPr lang="es-ES_tradnl" sz="3600" smtClean="0"/>
              <a:t>¿Cuáles son los derechos de los empleados bajo OSHA?</a:t>
            </a:r>
            <a:r>
              <a:rPr lang="en-US" sz="3600" smtClean="0"/>
              <a:t/>
            </a:r>
            <a:br>
              <a:rPr lang="en-US" sz="3600" smtClean="0"/>
            </a:br>
            <a:endParaRPr lang="en-US" sz="3600" smtClean="0"/>
          </a:p>
        </p:txBody>
      </p:sp>
      <p:sp>
        <p:nvSpPr>
          <p:cNvPr id="35842" name="Rectangle 3"/>
          <p:cNvSpPr>
            <a:spLocks noGrp="1" noChangeArrowheads="1"/>
          </p:cNvSpPr>
          <p:nvPr>
            <p:ph type="body" idx="1"/>
          </p:nvPr>
        </p:nvSpPr>
        <p:spPr>
          <a:xfrm>
            <a:off x="685800" y="1863725"/>
            <a:ext cx="7772400" cy="4114800"/>
          </a:xfrm>
        </p:spPr>
        <p:txBody>
          <a:bodyPr/>
          <a:lstStyle/>
          <a:p>
            <a:pPr marL="609600" indent="-609600" eaLnBrk="1" hangingPunct="1">
              <a:lnSpc>
                <a:spcPct val="80000"/>
              </a:lnSpc>
              <a:buFontTx/>
              <a:buAutoNum type="arabicPeriod"/>
            </a:pPr>
            <a:r>
              <a:rPr lang="es-ES" sz="2400" smtClean="0"/>
              <a:t>Obtener capacitación de su empleador como lo requieren las normas de OSHA</a:t>
            </a:r>
          </a:p>
          <a:p>
            <a:pPr marL="609600" indent="-609600" eaLnBrk="1" hangingPunct="1">
              <a:lnSpc>
                <a:spcPct val="80000"/>
              </a:lnSpc>
              <a:buFontTx/>
              <a:buAutoNum type="arabicPeriod"/>
            </a:pPr>
            <a:r>
              <a:rPr lang="es-ES" sz="2400" smtClean="0"/>
              <a:t>Solicitar información a su empleador sobre las normas de OSHA, las lesiones o enfermedades de los trabajadores y los riesgos del trabajo</a:t>
            </a:r>
          </a:p>
          <a:p>
            <a:pPr marL="609600" indent="-609600" eaLnBrk="1" hangingPunct="1">
              <a:lnSpc>
                <a:spcPct val="80000"/>
              </a:lnSpc>
              <a:buFontTx/>
              <a:buAutoNum type="arabicPeriod"/>
            </a:pPr>
            <a:r>
              <a:rPr lang="es-ES" sz="2400" smtClean="0"/>
              <a:t>Solicitar la actuación de su empleador para corregir riesgos o violaciones de las normas de OSHA</a:t>
            </a:r>
          </a:p>
          <a:p>
            <a:pPr marL="609600" indent="-609600" eaLnBrk="1" hangingPunct="1">
              <a:lnSpc>
                <a:spcPct val="80000"/>
              </a:lnSpc>
              <a:buFontTx/>
              <a:buAutoNum type="arabicPeriod"/>
            </a:pPr>
            <a:r>
              <a:rPr lang="es-ES" sz="2400" smtClean="0"/>
              <a:t>Presentar una queja ante OSHA si cree que hay violaciones de las normas de OSHA o riesgos serios</a:t>
            </a:r>
          </a:p>
          <a:p>
            <a:pPr lvl="1" eaLnBrk="1" hangingPunct="1">
              <a:lnSpc>
                <a:spcPct val="80000"/>
              </a:lnSpc>
              <a:buFontTx/>
              <a:buChar char="•"/>
            </a:pPr>
            <a:r>
              <a:rPr lang="es-ES" sz="2000" smtClean="0"/>
              <a:t>Debe ser presentada por escrito, firmada por un empleado actual o su representante y debe indicar la razón por la que se solicita la inspección</a:t>
            </a:r>
          </a:p>
          <a:p>
            <a:pPr lvl="1" eaLnBrk="1" hangingPunct="1">
              <a:lnSpc>
                <a:spcPct val="80000"/>
              </a:lnSpc>
              <a:buFontTx/>
              <a:buChar char="•"/>
            </a:pPr>
            <a:r>
              <a:rPr lang="es-ES" sz="2000" smtClean="0"/>
              <a:t>Formularios y mas información disponible en www.osha.gov</a:t>
            </a:r>
          </a:p>
        </p:txBody>
      </p:sp>
      <p:sp>
        <p:nvSpPr>
          <p:cNvPr id="35843" name="Slide Number Placeholder 3"/>
          <p:cNvSpPr>
            <a:spLocks noGrp="1"/>
          </p:cNvSpPr>
          <p:nvPr>
            <p:ph type="sldNum" sz="quarter" idx="12"/>
          </p:nvPr>
        </p:nvSpPr>
        <p:spPr>
          <a:noFill/>
        </p:spPr>
        <p:txBody>
          <a:bodyPr/>
          <a:lstStyle/>
          <a:p>
            <a:fld id="{4446A4A3-8D01-4D4D-B331-87548EE40EF8}" type="slidenum">
              <a:rPr lang="en-US" smtClean="0">
                <a:latin typeface="Tahoma" charset="0"/>
                <a:ea typeface="Tahoma" charset="0"/>
                <a:cs typeface="Tahoma" charset="0"/>
              </a:rPr>
              <a:pPr/>
              <a:t>10</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190500" y="304800"/>
            <a:ext cx="8763000" cy="838200"/>
          </a:xfrm>
        </p:spPr>
        <p:txBody>
          <a:bodyPr/>
          <a:lstStyle/>
          <a:p>
            <a:pPr eaLnBrk="1" hangingPunct="1"/>
            <a:r>
              <a:rPr lang="es-ES_tradnl" sz="3600" smtClean="0"/>
              <a:t/>
            </a:r>
            <a:br>
              <a:rPr lang="es-ES_tradnl" sz="3600" smtClean="0"/>
            </a:br>
            <a:r>
              <a:rPr lang="es-ES_tradnl" sz="3600" smtClean="0"/>
              <a:t>¿Cuáles son los derechos de los empleados bajo OSHA?</a:t>
            </a:r>
            <a:r>
              <a:rPr lang="en-US" sz="3600" smtClean="0"/>
              <a:t/>
            </a:r>
            <a:br>
              <a:rPr lang="en-US" sz="3600" smtClean="0"/>
            </a:br>
            <a:endParaRPr lang="en-US" sz="3600" smtClean="0"/>
          </a:p>
        </p:txBody>
      </p:sp>
      <p:sp>
        <p:nvSpPr>
          <p:cNvPr id="37890" name="Rectangle 3"/>
          <p:cNvSpPr>
            <a:spLocks noGrp="1" noChangeArrowheads="1"/>
          </p:cNvSpPr>
          <p:nvPr>
            <p:ph type="body" idx="1"/>
          </p:nvPr>
        </p:nvSpPr>
        <p:spPr>
          <a:xfrm>
            <a:off x="685800" y="1512888"/>
            <a:ext cx="7772400" cy="4800600"/>
          </a:xfrm>
        </p:spPr>
        <p:txBody>
          <a:bodyPr/>
          <a:lstStyle/>
          <a:p>
            <a:pPr marL="609600" indent="-609600" eaLnBrk="1" hangingPunct="1">
              <a:lnSpc>
                <a:spcPct val="80000"/>
              </a:lnSpc>
              <a:buFontTx/>
              <a:buAutoNum type="arabicPeriod" startAt="5"/>
            </a:pPr>
            <a:r>
              <a:rPr lang="es-ES" sz="2500" smtClean="0"/>
              <a:t>Estar involucrado en la inspección que hace OSHA en su lugar de trabajo</a:t>
            </a:r>
          </a:p>
          <a:p>
            <a:pPr marL="609600" indent="-609600" eaLnBrk="1" hangingPunct="1">
              <a:lnSpc>
                <a:spcPct val="80000"/>
              </a:lnSpc>
              <a:buFontTx/>
              <a:buAutoNum type="arabicPeriod" startAt="5"/>
            </a:pPr>
            <a:r>
              <a:rPr lang="es-ES" sz="2500" smtClean="0"/>
              <a:t>Conocer los resultados de la inspección de OSHA</a:t>
            </a:r>
          </a:p>
          <a:p>
            <a:pPr marL="609600" indent="-609600" eaLnBrk="1" hangingPunct="1">
              <a:lnSpc>
                <a:spcPct val="80000"/>
              </a:lnSpc>
              <a:buFontTx/>
              <a:buAutoNum type="arabicPeriod" startAt="5"/>
            </a:pPr>
            <a:r>
              <a:rPr lang="es-ES" sz="2500" smtClean="0"/>
              <a:t>Participar en las reuniones o presentar una apelación formal referente a la corrección oportuna de su empleador a las citaciones de OSHA</a:t>
            </a:r>
          </a:p>
          <a:p>
            <a:pPr marL="609600" indent="-609600" eaLnBrk="1" hangingPunct="1">
              <a:lnSpc>
                <a:spcPct val="80000"/>
              </a:lnSpc>
              <a:buFontTx/>
              <a:buAutoNum type="arabicPeriod" startAt="5"/>
            </a:pPr>
            <a:r>
              <a:rPr lang="es-ES" sz="2500" smtClean="0"/>
              <a:t>Presentar una queja por discriminación</a:t>
            </a:r>
          </a:p>
          <a:p>
            <a:pPr marL="609600" indent="-609600" eaLnBrk="1" hangingPunct="1">
              <a:lnSpc>
                <a:spcPct val="80000"/>
              </a:lnSpc>
              <a:buFontTx/>
              <a:buAutoNum type="arabicPeriod" startAt="5"/>
            </a:pPr>
            <a:r>
              <a:rPr lang="es-ES" sz="2500" smtClean="0"/>
              <a:t>Solicitar una investigación al Instituto Nacional para la Seguridad y Salud Ocupacional (NIOSH por sus siglas en Ingl</a:t>
            </a:r>
            <a:r>
              <a:rPr lang="en-US" sz="2500" smtClean="0"/>
              <a:t>é</a:t>
            </a:r>
            <a:r>
              <a:rPr lang="es-ES" sz="2500" smtClean="0"/>
              <a:t>s)</a:t>
            </a:r>
          </a:p>
          <a:p>
            <a:pPr marL="609600" indent="-609600" eaLnBrk="1" hangingPunct="1">
              <a:lnSpc>
                <a:spcPct val="80000"/>
              </a:lnSpc>
              <a:buFontTx/>
              <a:buAutoNum type="arabicPeriod" startAt="5"/>
            </a:pPr>
            <a:r>
              <a:rPr lang="es-ES" sz="2500" smtClean="0"/>
              <a:t>Proporcionar comentarios y testimonios a OSHA durante el proceso de formulación de la nuevas normas</a:t>
            </a:r>
          </a:p>
        </p:txBody>
      </p:sp>
      <p:sp>
        <p:nvSpPr>
          <p:cNvPr id="37891" name="Slide Number Placeholder 3"/>
          <p:cNvSpPr>
            <a:spLocks noGrp="1"/>
          </p:cNvSpPr>
          <p:nvPr>
            <p:ph type="sldNum" sz="quarter" idx="12"/>
          </p:nvPr>
        </p:nvSpPr>
        <p:spPr>
          <a:noFill/>
        </p:spPr>
        <p:txBody>
          <a:bodyPr/>
          <a:lstStyle/>
          <a:p>
            <a:fld id="{7B3C2966-DF0A-4876-AD60-756397DBA95A}" type="slidenum">
              <a:rPr lang="en-US" smtClean="0">
                <a:latin typeface="Tahoma" charset="0"/>
                <a:ea typeface="Tahoma" charset="0"/>
                <a:cs typeface="Tahoma" charset="0"/>
              </a:rPr>
              <a:pPr/>
              <a:t>11</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74638" y="6019800"/>
            <a:ext cx="8531225" cy="4572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9938" name="Rectangle 2"/>
          <p:cNvSpPr>
            <a:spLocks noGrp="1" noChangeArrowheads="1"/>
          </p:cNvSpPr>
          <p:nvPr>
            <p:ph type="title"/>
          </p:nvPr>
        </p:nvSpPr>
        <p:spPr>
          <a:xfrm>
            <a:off x="203200" y="152400"/>
            <a:ext cx="8940800" cy="1143000"/>
          </a:xfrm>
        </p:spPr>
        <p:txBody>
          <a:bodyPr/>
          <a:lstStyle/>
          <a:p>
            <a:pPr eaLnBrk="1" hangingPunct="1"/>
            <a:r>
              <a:rPr lang="es-ES" sz="4000" smtClean="0"/>
              <a:t/>
            </a:r>
            <a:br>
              <a:rPr lang="es-ES" sz="4000" smtClean="0"/>
            </a:br>
            <a:r>
              <a:rPr lang="es-ES" sz="3600" smtClean="0"/>
              <a:t>¿Existen normas específicas de OSHA que se aplican en mi lugar de trabajo?</a:t>
            </a:r>
            <a:br>
              <a:rPr lang="es-ES" sz="3600" smtClean="0"/>
            </a:br>
            <a:endParaRPr lang="en-US" sz="3600" smtClean="0"/>
          </a:p>
        </p:txBody>
      </p:sp>
      <p:sp>
        <p:nvSpPr>
          <p:cNvPr id="39939" name="Rectangle 3"/>
          <p:cNvSpPr>
            <a:spLocks noGrp="1" noChangeArrowheads="1"/>
          </p:cNvSpPr>
          <p:nvPr>
            <p:ph type="body" idx="1"/>
          </p:nvPr>
        </p:nvSpPr>
        <p:spPr>
          <a:xfrm>
            <a:off x="609600" y="1524000"/>
            <a:ext cx="3810000" cy="4114800"/>
          </a:xfrm>
        </p:spPr>
        <p:txBody>
          <a:bodyPr/>
          <a:lstStyle/>
          <a:p>
            <a:pPr eaLnBrk="1" hangingPunct="1">
              <a:lnSpc>
                <a:spcPct val="80000"/>
              </a:lnSpc>
            </a:pPr>
            <a:r>
              <a:rPr lang="es-ES_tradnl" sz="2000" smtClean="0"/>
              <a:t>Mantenimiento de Registros</a:t>
            </a:r>
          </a:p>
          <a:p>
            <a:pPr eaLnBrk="1" hangingPunct="1">
              <a:lnSpc>
                <a:spcPct val="80000"/>
              </a:lnSpc>
            </a:pPr>
            <a:r>
              <a:rPr lang="es-ES_tradnl" sz="2000" smtClean="0"/>
              <a:t>Administración</a:t>
            </a:r>
          </a:p>
          <a:p>
            <a:pPr eaLnBrk="1" hangingPunct="1">
              <a:lnSpc>
                <a:spcPct val="80000"/>
              </a:lnSpc>
            </a:pPr>
            <a:r>
              <a:rPr lang="es-ES_tradnl" sz="2000" smtClean="0"/>
              <a:t>M</a:t>
            </a:r>
            <a:r>
              <a:rPr lang="en-US" sz="2000" smtClean="0"/>
              <a:t>é</a:t>
            </a:r>
            <a:r>
              <a:rPr lang="es-ES_tradnl" sz="2000" smtClean="0"/>
              <a:t>dicas y Primeros Auxilios</a:t>
            </a:r>
          </a:p>
          <a:p>
            <a:pPr eaLnBrk="1" hangingPunct="1">
              <a:lnSpc>
                <a:spcPct val="80000"/>
              </a:lnSpc>
            </a:pPr>
            <a:r>
              <a:rPr lang="es-ES_tradnl" sz="2000" smtClean="0"/>
              <a:t>Superficies para caminar/de trabajo</a:t>
            </a:r>
          </a:p>
          <a:p>
            <a:pPr eaLnBrk="1" hangingPunct="1">
              <a:lnSpc>
                <a:spcPct val="80000"/>
              </a:lnSpc>
            </a:pPr>
            <a:r>
              <a:rPr lang="es-ES_tradnl" sz="2000" smtClean="0"/>
              <a:t>Acción de emergencia</a:t>
            </a:r>
          </a:p>
          <a:p>
            <a:pPr eaLnBrk="1" hangingPunct="1">
              <a:lnSpc>
                <a:spcPct val="80000"/>
              </a:lnSpc>
            </a:pPr>
            <a:r>
              <a:rPr lang="es-ES_tradnl" sz="2000" smtClean="0"/>
              <a:t>Ruido</a:t>
            </a:r>
          </a:p>
          <a:p>
            <a:pPr eaLnBrk="1" hangingPunct="1">
              <a:lnSpc>
                <a:spcPct val="80000"/>
              </a:lnSpc>
            </a:pPr>
            <a:r>
              <a:rPr lang="es-ES_tradnl" sz="2000" smtClean="0"/>
              <a:t>Materiales peligrosos</a:t>
            </a:r>
          </a:p>
          <a:p>
            <a:pPr lvl="1" eaLnBrk="1" hangingPunct="1">
              <a:lnSpc>
                <a:spcPct val="80000"/>
              </a:lnSpc>
            </a:pPr>
            <a:r>
              <a:rPr lang="es-ES_tradnl" sz="2000" smtClean="0"/>
              <a:t>Gases comprimidos</a:t>
            </a:r>
          </a:p>
          <a:p>
            <a:pPr lvl="1" eaLnBrk="1" hangingPunct="1">
              <a:lnSpc>
                <a:spcPct val="80000"/>
              </a:lnSpc>
            </a:pPr>
            <a:r>
              <a:rPr lang="es-ES_tradnl" sz="2000" smtClean="0"/>
              <a:t>Líquidos inflamables</a:t>
            </a:r>
          </a:p>
          <a:p>
            <a:pPr eaLnBrk="1" hangingPunct="1">
              <a:lnSpc>
                <a:spcPct val="80000"/>
              </a:lnSpc>
            </a:pPr>
            <a:r>
              <a:rPr lang="es-ES_tradnl" sz="2000" smtClean="0"/>
              <a:t>Equipo de protección personal</a:t>
            </a:r>
          </a:p>
          <a:p>
            <a:pPr eaLnBrk="1" hangingPunct="1">
              <a:lnSpc>
                <a:spcPct val="80000"/>
              </a:lnSpc>
            </a:pPr>
            <a:r>
              <a:rPr lang="es-ES_tradnl" sz="2000" smtClean="0"/>
              <a:t>Espacios confinados</a:t>
            </a:r>
          </a:p>
        </p:txBody>
      </p:sp>
      <p:sp>
        <p:nvSpPr>
          <p:cNvPr id="39940" name="Rectangle 4"/>
          <p:cNvSpPr>
            <a:spLocks noChangeArrowheads="1"/>
          </p:cNvSpPr>
          <p:nvPr/>
        </p:nvSpPr>
        <p:spPr bwMode="auto">
          <a:xfrm>
            <a:off x="4953000" y="1524000"/>
            <a:ext cx="3810000" cy="4114800"/>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FontTx/>
              <a:buChar char="•"/>
            </a:pPr>
            <a:r>
              <a:rPr lang="es-ES" sz="2000" dirty="0" smtClean="0">
                <a:latin typeface="Tahoma" charset="0"/>
              </a:rPr>
              <a:t>Cierre y rotulación</a:t>
            </a:r>
            <a:endParaRPr lang="es-ES" sz="2000" dirty="0">
              <a:latin typeface="Tahoma" charset="0"/>
            </a:endParaRPr>
          </a:p>
          <a:p>
            <a:pPr marL="342900" indent="-342900">
              <a:lnSpc>
                <a:spcPct val="80000"/>
              </a:lnSpc>
              <a:spcBef>
                <a:spcPct val="20000"/>
              </a:spcBef>
              <a:buFontTx/>
              <a:buChar char="•"/>
            </a:pPr>
            <a:r>
              <a:rPr lang="es-ES" sz="2000" dirty="0">
                <a:latin typeface="Tahoma" charset="0"/>
              </a:rPr>
              <a:t>Protección contra </a:t>
            </a:r>
            <a:r>
              <a:rPr lang="es-ES" sz="2000" dirty="0" smtClean="0">
                <a:latin typeface="Tahoma" charset="0"/>
              </a:rPr>
              <a:t>incendios</a:t>
            </a:r>
            <a:endParaRPr lang="es-ES" sz="2000" dirty="0">
              <a:latin typeface="Tahoma" charset="0"/>
            </a:endParaRPr>
          </a:p>
          <a:p>
            <a:pPr marL="342900" indent="-342900">
              <a:lnSpc>
                <a:spcPct val="80000"/>
              </a:lnSpc>
              <a:spcBef>
                <a:spcPct val="20000"/>
              </a:spcBef>
              <a:buFontTx/>
              <a:buChar char="•"/>
            </a:pPr>
            <a:r>
              <a:rPr lang="es-ES" sz="2000" dirty="0">
                <a:latin typeface="Tahoma" charset="0"/>
              </a:rPr>
              <a:t>Vehículos industriales motorizados</a:t>
            </a:r>
          </a:p>
          <a:p>
            <a:pPr marL="342900" indent="-342900">
              <a:lnSpc>
                <a:spcPct val="80000"/>
              </a:lnSpc>
              <a:spcBef>
                <a:spcPct val="20000"/>
              </a:spcBef>
              <a:buFontTx/>
              <a:buChar char="•"/>
            </a:pPr>
            <a:r>
              <a:rPr lang="es-ES" sz="2000" dirty="0">
                <a:latin typeface="Tahoma" charset="0"/>
              </a:rPr>
              <a:t>Grúas</a:t>
            </a:r>
          </a:p>
          <a:p>
            <a:pPr marL="342900" indent="-342900">
              <a:lnSpc>
                <a:spcPct val="80000"/>
              </a:lnSpc>
              <a:spcBef>
                <a:spcPct val="20000"/>
              </a:spcBef>
              <a:buFontTx/>
              <a:buChar char="•"/>
            </a:pPr>
            <a:r>
              <a:rPr lang="es-ES" sz="2000" dirty="0">
                <a:latin typeface="Tahoma" charset="0"/>
              </a:rPr>
              <a:t>Protección de las m</a:t>
            </a:r>
            <a:r>
              <a:rPr lang="en-US" sz="2000" dirty="0"/>
              <a:t>á</a:t>
            </a:r>
            <a:r>
              <a:rPr lang="es-ES" sz="2000" dirty="0">
                <a:latin typeface="Tahoma" charset="0"/>
              </a:rPr>
              <a:t>quinas</a:t>
            </a:r>
          </a:p>
          <a:p>
            <a:pPr marL="342900" indent="-342900">
              <a:lnSpc>
                <a:spcPct val="80000"/>
              </a:lnSpc>
              <a:spcBef>
                <a:spcPct val="20000"/>
              </a:spcBef>
              <a:buFontTx/>
              <a:buChar char="•"/>
            </a:pPr>
            <a:r>
              <a:rPr lang="es-ES" sz="2000" dirty="0">
                <a:latin typeface="Tahoma" charset="0"/>
              </a:rPr>
              <a:t>El</a:t>
            </a:r>
            <a:r>
              <a:rPr lang="en-US" sz="2000" dirty="0"/>
              <a:t>é</a:t>
            </a:r>
            <a:r>
              <a:rPr lang="es-ES" sz="2000" dirty="0" err="1">
                <a:latin typeface="Tahoma" charset="0"/>
              </a:rPr>
              <a:t>ctricas</a:t>
            </a:r>
            <a:endParaRPr lang="es-ES" sz="2000" dirty="0">
              <a:latin typeface="Tahoma" charset="0"/>
            </a:endParaRPr>
          </a:p>
          <a:p>
            <a:pPr marL="342900" indent="-342900">
              <a:lnSpc>
                <a:spcPct val="80000"/>
              </a:lnSpc>
              <a:spcBef>
                <a:spcPct val="20000"/>
              </a:spcBef>
              <a:buFontTx/>
              <a:buChar char="•"/>
            </a:pPr>
            <a:r>
              <a:rPr lang="es-ES" sz="2000" dirty="0">
                <a:latin typeface="Tahoma" charset="0"/>
              </a:rPr>
              <a:t>Protección respiratoria</a:t>
            </a:r>
          </a:p>
          <a:p>
            <a:pPr marL="342900" indent="-342900">
              <a:lnSpc>
                <a:spcPct val="80000"/>
              </a:lnSpc>
              <a:spcBef>
                <a:spcPct val="20000"/>
              </a:spcBef>
              <a:buFontTx/>
              <a:buChar char="•"/>
            </a:pPr>
            <a:r>
              <a:rPr lang="es-ES" sz="2000" dirty="0">
                <a:latin typeface="Tahoma" charset="0"/>
              </a:rPr>
              <a:t>Exposición a sustancias t</a:t>
            </a:r>
            <a:r>
              <a:rPr lang="en-US" sz="2000" dirty="0"/>
              <a:t>ó</a:t>
            </a:r>
            <a:r>
              <a:rPr lang="es-ES" sz="2000" dirty="0" err="1">
                <a:latin typeface="Tahoma" charset="0"/>
              </a:rPr>
              <a:t>xicas</a:t>
            </a:r>
            <a:endParaRPr lang="es-ES" sz="2000" dirty="0">
              <a:latin typeface="Tahoma" charset="0"/>
            </a:endParaRPr>
          </a:p>
          <a:p>
            <a:pPr marL="342900" indent="-342900">
              <a:lnSpc>
                <a:spcPct val="80000"/>
              </a:lnSpc>
              <a:spcBef>
                <a:spcPct val="20000"/>
              </a:spcBef>
              <a:buFontTx/>
              <a:buChar char="•"/>
            </a:pPr>
            <a:r>
              <a:rPr lang="es-ES" sz="2000" dirty="0">
                <a:latin typeface="Tahoma" charset="0"/>
              </a:rPr>
              <a:t>Comunicación de riesgos</a:t>
            </a:r>
          </a:p>
        </p:txBody>
      </p:sp>
      <p:sp>
        <p:nvSpPr>
          <p:cNvPr id="39941" name="Text Box 5"/>
          <p:cNvSpPr txBox="1">
            <a:spLocks noChangeArrowheads="1"/>
          </p:cNvSpPr>
          <p:nvPr/>
        </p:nvSpPr>
        <p:spPr bwMode="auto">
          <a:xfrm>
            <a:off x="381000" y="6019800"/>
            <a:ext cx="8518525" cy="396875"/>
          </a:xfrm>
          <a:prstGeom prst="rect">
            <a:avLst/>
          </a:prstGeom>
          <a:noFill/>
          <a:ln w="9525">
            <a:noFill/>
            <a:miter lim="800000"/>
            <a:headEnd/>
            <a:tailEnd/>
          </a:ln>
        </p:spPr>
        <p:txBody>
          <a:bodyPr>
            <a:prstTxWarp prst="textNoShape">
              <a:avLst/>
            </a:prstTxWarp>
            <a:spAutoFit/>
          </a:bodyPr>
          <a:lstStyle/>
          <a:p>
            <a:pPr algn="ctr">
              <a:spcBef>
                <a:spcPct val="50000"/>
              </a:spcBef>
            </a:pPr>
            <a:r>
              <a:rPr lang="es-ES" sz="2000">
                <a:latin typeface="Tahoma" charset="0"/>
              </a:rPr>
              <a:t>También puede haber otras normas que se aplican en su lugar de trabajo</a:t>
            </a:r>
          </a:p>
        </p:txBody>
      </p:sp>
      <p:sp>
        <p:nvSpPr>
          <p:cNvPr id="39942" name="Slide Number Placeholder 3"/>
          <p:cNvSpPr>
            <a:spLocks noGrp="1"/>
          </p:cNvSpPr>
          <p:nvPr>
            <p:ph type="sldNum" sz="quarter" idx="12"/>
          </p:nvPr>
        </p:nvSpPr>
        <p:spPr>
          <a:noFill/>
        </p:spPr>
        <p:txBody>
          <a:bodyPr/>
          <a:lstStyle/>
          <a:p>
            <a:fld id="{87A818A3-5049-4AF0-A2F8-AB3FA6D9DB38}" type="slidenum">
              <a:rPr lang="en-US" smtClean="0">
                <a:latin typeface="Tahoma" charset="0"/>
                <a:ea typeface="Tahoma" charset="0"/>
                <a:cs typeface="Tahoma" charset="0"/>
              </a:rPr>
              <a:pPr/>
              <a:t>12</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309563" y="-42863"/>
            <a:ext cx="8763000" cy="900113"/>
          </a:xfrm>
        </p:spPr>
        <p:txBody>
          <a:bodyPr/>
          <a:lstStyle/>
          <a:p>
            <a:r>
              <a:rPr lang="es-ES" smtClean="0"/>
              <a:t>¿Cómo se regula la exposición?</a:t>
            </a:r>
          </a:p>
        </p:txBody>
      </p:sp>
      <p:sp>
        <p:nvSpPr>
          <p:cNvPr id="41986" name="Content Placeholder 2"/>
          <p:cNvSpPr>
            <a:spLocks noGrp="1"/>
          </p:cNvSpPr>
          <p:nvPr>
            <p:ph idx="1"/>
          </p:nvPr>
        </p:nvSpPr>
        <p:spPr>
          <a:xfrm>
            <a:off x="2879725" y="1554163"/>
            <a:ext cx="5992813" cy="4845050"/>
          </a:xfrm>
        </p:spPr>
        <p:txBody>
          <a:bodyPr/>
          <a:lstStyle/>
          <a:p>
            <a:pPr lvl="1"/>
            <a:r>
              <a:rPr lang="en-US" sz="2400" dirty="0" err="1" smtClean="0"/>
              <a:t>Nivel</a:t>
            </a:r>
            <a:r>
              <a:rPr lang="es-ES" sz="2400" dirty="0" smtClean="0"/>
              <a:t> de Exposición Permitido (PEL por sus siglas en </a:t>
            </a:r>
            <a:r>
              <a:rPr lang="es-ES" sz="2400" dirty="0" err="1" smtClean="0"/>
              <a:t>Ingl</a:t>
            </a:r>
            <a:r>
              <a:rPr lang="en-US" sz="2400" dirty="0" smtClean="0"/>
              <a:t>é</a:t>
            </a:r>
            <a:r>
              <a:rPr lang="es-ES" sz="2400" dirty="0" smtClean="0"/>
              <a:t>s)</a:t>
            </a:r>
          </a:p>
          <a:p>
            <a:pPr lvl="2"/>
            <a:r>
              <a:rPr lang="es-ES" sz="2000" dirty="0" smtClean="0"/>
              <a:t>Límite máximo de concentración permitido en un período de exposición de 8 horas</a:t>
            </a:r>
          </a:p>
          <a:p>
            <a:pPr lvl="1"/>
            <a:r>
              <a:rPr lang="en-US" sz="2400" dirty="0" err="1" smtClean="0"/>
              <a:t>Nivel</a:t>
            </a:r>
            <a:r>
              <a:rPr lang="es-ES" sz="2400" dirty="0" smtClean="0"/>
              <a:t> de Exposición a Corto Plazo (STEL por sus siglas en </a:t>
            </a:r>
            <a:r>
              <a:rPr lang="es-ES" sz="2400" dirty="0" err="1" smtClean="0"/>
              <a:t>Ingl</a:t>
            </a:r>
            <a:r>
              <a:rPr lang="en-US" sz="2400" dirty="0" smtClean="0"/>
              <a:t>é</a:t>
            </a:r>
            <a:r>
              <a:rPr lang="es-ES" sz="2400" dirty="0" smtClean="0"/>
              <a:t>s)</a:t>
            </a:r>
          </a:p>
          <a:p>
            <a:pPr lvl="2"/>
            <a:r>
              <a:rPr lang="es-ES" sz="2000" dirty="0" smtClean="0"/>
              <a:t>Límite máximo de concentración al que el trabajador no puede ser expuesto por un período mayor a 15 minutos durante el día de trabajo</a:t>
            </a:r>
          </a:p>
          <a:p>
            <a:pPr lvl="1"/>
            <a:r>
              <a:rPr lang="en-US" sz="2400" dirty="0" smtClean="0"/>
              <a:t>Valor </a:t>
            </a:r>
            <a:r>
              <a:rPr lang="en-US" sz="2400" dirty="0" err="1" smtClean="0"/>
              <a:t>Máximo</a:t>
            </a:r>
            <a:endParaRPr lang="es-ES" sz="2400" dirty="0" smtClean="0"/>
          </a:p>
          <a:p>
            <a:pPr lvl="2"/>
            <a:r>
              <a:rPr lang="es-ES" sz="2000" dirty="0" smtClean="0"/>
              <a:t>La concentración máxima a la que un empleado puede ser expuesto en cualquier momento</a:t>
            </a:r>
          </a:p>
          <a:p>
            <a:pPr lvl="2"/>
            <a:endParaRPr lang="es-ES" dirty="0" smtClean="0"/>
          </a:p>
        </p:txBody>
      </p:sp>
      <p:sp>
        <p:nvSpPr>
          <p:cNvPr id="41987" name="Slide Number Placeholder 5"/>
          <p:cNvSpPr>
            <a:spLocks noGrp="1"/>
          </p:cNvSpPr>
          <p:nvPr>
            <p:ph type="sldNum" sz="quarter" idx="12"/>
          </p:nvPr>
        </p:nvSpPr>
        <p:spPr>
          <a:noFill/>
        </p:spPr>
        <p:txBody>
          <a:bodyPr/>
          <a:lstStyle/>
          <a:p>
            <a:fld id="{444FCDAE-F28D-4B08-B2A9-D517E5EA5F35}" type="slidenum">
              <a:rPr lang="en-US" smtClean="0">
                <a:latin typeface="Tahoma" charset="0"/>
                <a:ea typeface="Tahoma" charset="0"/>
                <a:cs typeface="Tahoma" charset="0"/>
              </a:rPr>
              <a:pPr/>
              <a:t>13</a:t>
            </a:fld>
            <a:endParaRPr lang="en-US" smtClean="0">
              <a:latin typeface="Tahoma" charset="0"/>
              <a:ea typeface="Tahoma" charset="0"/>
              <a:cs typeface="Tahoma" charset="0"/>
            </a:endParaRPr>
          </a:p>
        </p:txBody>
      </p:sp>
      <p:grpSp>
        <p:nvGrpSpPr>
          <p:cNvPr id="2" name="Group 13"/>
          <p:cNvGrpSpPr>
            <a:grpSpLocks/>
          </p:cNvGrpSpPr>
          <p:nvPr/>
        </p:nvGrpSpPr>
        <p:grpSpPr bwMode="auto">
          <a:xfrm>
            <a:off x="385763" y="1630363"/>
            <a:ext cx="2914650" cy="1455737"/>
            <a:chOff x="-4964159" y="4141140"/>
            <a:chExt cx="2914650" cy="1456141"/>
          </a:xfrm>
        </p:grpSpPr>
        <p:sp>
          <p:nvSpPr>
            <p:cNvPr id="5" name="Rounded Rectangle 4"/>
            <p:cNvSpPr/>
            <p:nvPr/>
          </p:nvSpPr>
          <p:spPr>
            <a:xfrm>
              <a:off x="-4964159" y="4141140"/>
              <a:ext cx="2914650" cy="1456141"/>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1998" name="Text Box 5"/>
            <p:cNvSpPr txBox="1">
              <a:spLocks noChangeArrowheads="1"/>
            </p:cNvSpPr>
            <p:nvPr/>
          </p:nvSpPr>
          <p:spPr bwMode="auto">
            <a:xfrm>
              <a:off x="-4894309" y="4220537"/>
              <a:ext cx="2830513" cy="1311638"/>
            </a:xfrm>
            <a:prstGeom prst="rect">
              <a:avLst/>
            </a:prstGeom>
            <a:noFill/>
            <a:ln w="9525">
              <a:noFill/>
              <a:miter lim="800000"/>
              <a:headEnd/>
              <a:tailEnd/>
            </a:ln>
          </p:spPr>
          <p:txBody>
            <a:bodyPr>
              <a:prstTxWarp prst="textNoShape">
                <a:avLst/>
              </a:prstTxWarp>
              <a:spAutoFit/>
            </a:bodyPr>
            <a:lstStyle/>
            <a:p>
              <a:pPr algn="ctr">
                <a:spcBef>
                  <a:spcPct val="50000"/>
                </a:spcBef>
              </a:pPr>
              <a:r>
                <a:rPr lang="es-ES" sz="2000">
                  <a:latin typeface="Tahoma" charset="0"/>
                </a:rPr>
                <a:t>Limita la cantidad total de saborizantes que usted puede inhalar en un día de trabajo</a:t>
              </a:r>
              <a:endParaRPr lang="en-US" sz="2000">
                <a:latin typeface="Tahoma" charset="0"/>
              </a:endParaRPr>
            </a:p>
          </p:txBody>
        </p:sp>
      </p:grpSp>
      <p:sp>
        <p:nvSpPr>
          <p:cNvPr id="12" name="Rounded Rectangle 11"/>
          <p:cNvSpPr/>
          <p:nvPr/>
        </p:nvSpPr>
        <p:spPr>
          <a:xfrm>
            <a:off x="455613" y="830263"/>
            <a:ext cx="8416925" cy="61436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1990" name="Text Box 5"/>
          <p:cNvSpPr txBox="1">
            <a:spLocks noChangeArrowheads="1"/>
          </p:cNvSpPr>
          <p:nvPr/>
        </p:nvSpPr>
        <p:spPr bwMode="auto">
          <a:xfrm>
            <a:off x="604838" y="858838"/>
            <a:ext cx="8382000" cy="579437"/>
          </a:xfrm>
          <a:prstGeom prst="rect">
            <a:avLst/>
          </a:prstGeom>
          <a:noFill/>
          <a:ln w="9525">
            <a:noFill/>
            <a:miter lim="800000"/>
            <a:headEnd/>
            <a:tailEnd/>
          </a:ln>
        </p:spPr>
        <p:txBody>
          <a:bodyPr>
            <a:prstTxWarp prst="textNoShape">
              <a:avLst/>
            </a:prstTxWarp>
            <a:spAutoFit/>
          </a:bodyPr>
          <a:lstStyle/>
          <a:p>
            <a:pPr algn="ctr">
              <a:spcBef>
                <a:spcPct val="50000"/>
              </a:spcBef>
            </a:pPr>
            <a:r>
              <a:rPr lang="es-ES" sz="3200">
                <a:latin typeface="Tahoma" charset="0"/>
              </a:rPr>
              <a:t>OSHA establece l</a:t>
            </a:r>
            <a:r>
              <a:rPr lang="en-US" sz="3200"/>
              <a:t>í</a:t>
            </a:r>
            <a:r>
              <a:rPr lang="es-ES" sz="3200">
                <a:latin typeface="Tahoma" charset="0"/>
              </a:rPr>
              <a:t>mites legalmente exigibles</a:t>
            </a:r>
          </a:p>
        </p:txBody>
      </p:sp>
      <p:grpSp>
        <p:nvGrpSpPr>
          <p:cNvPr id="3" name="Group 15"/>
          <p:cNvGrpSpPr>
            <a:grpSpLocks/>
          </p:cNvGrpSpPr>
          <p:nvPr/>
        </p:nvGrpSpPr>
        <p:grpSpPr bwMode="auto">
          <a:xfrm>
            <a:off x="357188" y="3414713"/>
            <a:ext cx="2971800" cy="1771650"/>
            <a:chOff x="-3229655" y="5856962"/>
            <a:chExt cx="2895671" cy="1772347"/>
          </a:xfrm>
        </p:grpSpPr>
        <p:sp>
          <p:nvSpPr>
            <p:cNvPr id="17" name="Rounded Rectangle 16"/>
            <p:cNvSpPr/>
            <p:nvPr/>
          </p:nvSpPr>
          <p:spPr>
            <a:xfrm>
              <a:off x="-3229655" y="5856962"/>
              <a:ext cx="2895671" cy="1772347"/>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1996" name="Rectangle 9"/>
            <p:cNvSpPr>
              <a:spLocks noChangeArrowheads="1"/>
            </p:cNvSpPr>
            <p:nvPr/>
          </p:nvSpPr>
          <p:spPr bwMode="auto">
            <a:xfrm>
              <a:off x="-3062597" y="5942721"/>
              <a:ext cx="2621882" cy="1616711"/>
            </a:xfrm>
            <a:prstGeom prst="rect">
              <a:avLst/>
            </a:prstGeom>
            <a:noFill/>
            <a:ln w="9525">
              <a:noFill/>
              <a:miter lim="800000"/>
              <a:headEnd/>
              <a:tailEnd/>
            </a:ln>
          </p:spPr>
          <p:txBody>
            <a:bodyPr>
              <a:prstTxWarp prst="textNoShape">
                <a:avLst/>
              </a:prstTxWarp>
              <a:spAutoFit/>
            </a:bodyPr>
            <a:lstStyle/>
            <a:p>
              <a:pPr algn="ctr">
                <a:spcBef>
                  <a:spcPct val="50000"/>
                </a:spcBef>
              </a:pPr>
              <a:r>
                <a:rPr lang="es-ES" sz="2000">
                  <a:latin typeface="Tahoma" charset="0"/>
                </a:rPr>
                <a:t>Se asegura que usted no inhale demasiados saborizantes en un corto per</a:t>
              </a:r>
              <a:r>
                <a:rPr lang="en-US" sz="2000"/>
                <a:t>íodo</a:t>
              </a:r>
              <a:r>
                <a:rPr lang="es-ES" sz="2000">
                  <a:latin typeface="Tahoma" charset="0"/>
                </a:rPr>
                <a:t> de tiempo</a:t>
              </a:r>
            </a:p>
          </p:txBody>
        </p:sp>
      </p:grpSp>
      <p:grpSp>
        <p:nvGrpSpPr>
          <p:cNvPr id="4" name="Group 14"/>
          <p:cNvGrpSpPr>
            <a:grpSpLocks/>
          </p:cNvGrpSpPr>
          <p:nvPr/>
        </p:nvGrpSpPr>
        <p:grpSpPr bwMode="auto">
          <a:xfrm>
            <a:off x="346075" y="5514975"/>
            <a:ext cx="2968625" cy="928688"/>
            <a:chOff x="-4894429" y="8230879"/>
            <a:chExt cx="2968193" cy="928688"/>
          </a:xfrm>
        </p:grpSpPr>
        <p:sp>
          <p:nvSpPr>
            <p:cNvPr id="18" name="Rounded Rectangle 17"/>
            <p:cNvSpPr/>
            <p:nvPr/>
          </p:nvSpPr>
          <p:spPr>
            <a:xfrm>
              <a:off x="-4840462" y="8230879"/>
              <a:ext cx="2914226" cy="928688"/>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1994" name="Text Box 5"/>
            <p:cNvSpPr txBox="1">
              <a:spLocks noChangeArrowheads="1"/>
            </p:cNvSpPr>
            <p:nvPr/>
          </p:nvSpPr>
          <p:spPr bwMode="auto">
            <a:xfrm>
              <a:off x="-4894429" y="8376929"/>
              <a:ext cx="2728515" cy="701675"/>
            </a:xfrm>
            <a:prstGeom prst="rect">
              <a:avLst/>
            </a:prstGeom>
            <a:noFill/>
            <a:ln w="9525">
              <a:noFill/>
              <a:miter lim="800000"/>
              <a:headEnd/>
              <a:tailEnd/>
            </a:ln>
          </p:spPr>
          <p:txBody>
            <a:bodyPr>
              <a:prstTxWarp prst="textNoShape">
                <a:avLst/>
              </a:prstTxWarp>
              <a:spAutoFit/>
            </a:bodyPr>
            <a:lstStyle/>
            <a:p>
              <a:pPr algn="ctr">
                <a:spcBef>
                  <a:spcPct val="50000"/>
                </a:spcBef>
              </a:pPr>
              <a:r>
                <a:rPr lang="es-ES" sz="2000">
                  <a:latin typeface="Tahoma" charset="0"/>
                </a:rPr>
                <a:t>Lo protege de la irritación inmediata</a:t>
              </a:r>
            </a:p>
          </p:txBody>
        </p:sp>
      </p:gr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43563" y="5224463"/>
            <a:ext cx="1219200" cy="3048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 name="Rectangle 5"/>
          <p:cNvSpPr/>
          <p:nvPr/>
        </p:nvSpPr>
        <p:spPr>
          <a:xfrm>
            <a:off x="3286125" y="2152650"/>
            <a:ext cx="2428875" cy="4572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 name="Rectangle 1"/>
          <p:cNvSpPr/>
          <p:nvPr/>
        </p:nvSpPr>
        <p:spPr>
          <a:xfrm>
            <a:off x="2028825" y="1219200"/>
            <a:ext cx="2243138" cy="457200"/>
          </a:xfrm>
          <a:prstGeom prst="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3012" name="Rectangle 2"/>
          <p:cNvSpPr>
            <a:spLocks noGrp="1" noChangeArrowheads="1"/>
          </p:cNvSpPr>
          <p:nvPr>
            <p:ph type="title"/>
          </p:nvPr>
        </p:nvSpPr>
        <p:spPr>
          <a:xfrm>
            <a:off x="381000" y="0"/>
            <a:ext cx="8763000" cy="838200"/>
          </a:xfrm>
        </p:spPr>
        <p:txBody>
          <a:bodyPr/>
          <a:lstStyle/>
          <a:p>
            <a:pPr eaLnBrk="1" hangingPunct="1"/>
            <a:r>
              <a:rPr lang="es-ES" sz="3600" smtClean="0"/>
              <a:t/>
            </a:r>
            <a:br>
              <a:rPr lang="es-ES" sz="3600" smtClean="0"/>
            </a:br>
            <a:r>
              <a:rPr lang="es-ES" sz="3600" smtClean="0"/>
              <a:t>¿Tiene OSHA una norma para el diacetil?</a:t>
            </a:r>
            <a:endParaRPr lang="en-US" sz="3600" smtClean="0"/>
          </a:p>
        </p:txBody>
      </p:sp>
      <p:sp>
        <p:nvSpPr>
          <p:cNvPr id="43013" name="Slide Number Placeholder 3"/>
          <p:cNvSpPr>
            <a:spLocks noGrp="1"/>
          </p:cNvSpPr>
          <p:nvPr>
            <p:ph type="sldNum" sz="quarter" idx="12"/>
          </p:nvPr>
        </p:nvSpPr>
        <p:spPr>
          <a:noFill/>
        </p:spPr>
        <p:txBody>
          <a:bodyPr/>
          <a:lstStyle/>
          <a:p>
            <a:fld id="{AD33A50F-C7AE-4E3B-B699-EEE98BB0D84E}" type="slidenum">
              <a:rPr lang="en-US" smtClean="0">
                <a:latin typeface="Tahoma" charset="0"/>
                <a:ea typeface="Tahoma" charset="0"/>
                <a:cs typeface="Tahoma" charset="0"/>
              </a:rPr>
              <a:pPr/>
              <a:t>14</a:t>
            </a:fld>
            <a:endParaRPr lang="en-US" smtClean="0">
              <a:latin typeface="Tahoma" charset="0"/>
              <a:ea typeface="Tahoma" charset="0"/>
              <a:cs typeface="Tahoma" charset="0"/>
            </a:endParaRPr>
          </a:p>
        </p:txBody>
      </p:sp>
      <p:sp>
        <p:nvSpPr>
          <p:cNvPr id="43014" name="Rectangle 3"/>
          <p:cNvSpPr>
            <a:spLocks noGrp="1" noChangeArrowheads="1"/>
          </p:cNvSpPr>
          <p:nvPr>
            <p:ph type="body" idx="1"/>
          </p:nvPr>
        </p:nvSpPr>
        <p:spPr>
          <a:xfrm>
            <a:off x="533400" y="1295400"/>
            <a:ext cx="8382000" cy="5257800"/>
          </a:xfrm>
        </p:spPr>
        <p:txBody>
          <a:bodyPr/>
          <a:lstStyle/>
          <a:p>
            <a:pPr eaLnBrk="1" hangingPunct="1">
              <a:lnSpc>
                <a:spcPct val="80000"/>
              </a:lnSpc>
            </a:pPr>
            <a:r>
              <a:rPr lang="es-ES" sz="2400" smtClean="0"/>
              <a:t>OSHA – No tiene un PEL o una Norma Federal </a:t>
            </a:r>
          </a:p>
          <a:p>
            <a:pPr lvl="1" eaLnBrk="1" hangingPunct="1">
              <a:lnSpc>
                <a:spcPct val="80000"/>
              </a:lnSpc>
            </a:pPr>
            <a:r>
              <a:rPr lang="es-ES" sz="2000" smtClean="0"/>
              <a:t>Est</a:t>
            </a:r>
            <a:r>
              <a:rPr lang="en-US" sz="2000" smtClean="0"/>
              <a:t>á</a:t>
            </a:r>
            <a:r>
              <a:rPr lang="es-ES" sz="2000" smtClean="0"/>
              <a:t> trabajando actualmente en desarrollar la norma</a:t>
            </a:r>
          </a:p>
          <a:p>
            <a:pPr eaLnBrk="1" hangingPunct="1">
              <a:lnSpc>
                <a:spcPct val="80000"/>
              </a:lnSpc>
            </a:pPr>
            <a:endParaRPr lang="es-ES" sz="1400" smtClean="0">
              <a:ea typeface="Tahoma" charset="0"/>
              <a:cs typeface="Tahoma" charset="0"/>
            </a:endParaRPr>
          </a:p>
          <a:p>
            <a:pPr eaLnBrk="1" hangingPunct="1">
              <a:lnSpc>
                <a:spcPct val="80000"/>
              </a:lnSpc>
            </a:pPr>
            <a:r>
              <a:rPr lang="es-ES" sz="2400" smtClean="0">
                <a:ea typeface="Tahoma" charset="0"/>
                <a:cs typeface="Tahoma" charset="0"/>
              </a:rPr>
              <a:t>CalOSHA (2010), No tiene un </a:t>
            </a:r>
            <a:r>
              <a:rPr lang="es-ES" sz="2800" smtClean="0">
                <a:ea typeface="Tahoma" charset="0"/>
                <a:cs typeface="Tahoma" charset="0"/>
              </a:rPr>
              <a:t>PEL</a:t>
            </a:r>
          </a:p>
          <a:p>
            <a:pPr lvl="1"/>
            <a:r>
              <a:rPr lang="es-ES" sz="1800" smtClean="0"/>
              <a:t>Controlar la exposición del diacetil transportado en el aire</a:t>
            </a:r>
          </a:p>
          <a:p>
            <a:pPr lvl="1"/>
            <a:r>
              <a:rPr lang="es-ES" sz="1800" smtClean="0"/>
              <a:t>Las áreas reguladas para todos los procesos de diacetil</a:t>
            </a:r>
          </a:p>
          <a:p>
            <a:pPr lvl="1"/>
            <a:r>
              <a:rPr lang="es-ES" sz="1800" smtClean="0"/>
              <a:t>Controles para reducir las exposiciones a los niveles más bajos posibles</a:t>
            </a:r>
          </a:p>
          <a:p>
            <a:pPr lvl="1"/>
            <a:r>
              <a:rPr lang="es-ES" sz="1800" smtClean="0">
                <a:ea typeface="Tahoma" charset="0"/>
                <a:cs typeface="Tahoma" charset="0"/>
              </a:rPr>
              <a:t>Vigilancia m</a:t>
            </a:r>
            <a:r>
              <a:rPr lang="en-US" sz="1800" smtClean="0"/>
              <a:t>é</a:t>
            </a:r>
            <a:r>
              <a:rPr lang="es-ES" sz="1800" smtClean="0">
                <a:ea typeface="Tahoma" charset="0"/>
                <a:cs typeface="Tahoma" charset="0"/>
              </a:rPr>
              <a:t>dica (cada 6 meses) para los trabajadores</a:t>
            </a:r>
            <a:endParaRPr lang="es-ES" sz="1800" smtClean="0"/>
          </a:p>
          <a:p>
            <a:pPr lvl="1"/>
            <a:r>
              <a:rPr lang="es-ES" sz="1800" smtClean="0"/>
              <a:t>Respiradores para los trabajadores</a:t>
            </a:r>
          </a:p>
          <a:p>
            <a:pPr lvl="2"/>
            <a:r>
              <a:rPr lang="es-ES" sz="1800" smtClean="0"/>
              <a:t>En todo momento en que se trabaje con polvos que contengan diacetil</a:t>
            </a:r>
          </a:p>
          <a:p>
            <a:pPr lvl="2"/>
            <a:r>
              <a:rPr lang="es-ES" sz="1800" smtClean="0"/>
              <a:t>Cuando se pueden medir los niveles de diacetil</a:t>
            </a:r>
          </a:p>
          <a:p>
            <a:pPr lvl="3"/>
            <a:r>
              <a:rPr lang="es-ES" sz="1800" smtClean="0">
                <a:ea typeface="Tahoma" charset="0"/>
                <a:cs typeface="Tahoma" charset="0"/>
              </a:rPr>
              <a:t>8 horas de exposición es mayor a 0.012 ppm</a:t>
            </a:r>
          </a:p>
          <a:p>
            <a:pPr lvl="3"/>
            <a:r>
              <a:rPr lang="es-ES" sz="1800" smtClean="0">
                <a:ea typeface="Tahoma" charset="0"/>
                <a:cs typeface="Tahoma" charset="0"/>
              </a:rPr>
              <a:t>15 minutos de exposición es mayor a 0.035 ppm</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s-ES_tradnl" sz="3200" smtClean="0"/>
              <a:t>¿</a:t>
            </a:r>
            <a:r>
              <a:rPr lang="es-ES" sz="3200" smtClean="0"/>
              <a:t>Hay otros grupos que recomiendan niveles de exposición al diacetil y sus sustitutos?</a:t>
            </a:r>
          </a:p>
        </p:txBody>
      </p:sp>
      <p:sp>
        <p:nvSpPr>
          <p:cNvPr id="45058" name="Content Placeholder 2"/>
          <p:cNvSpPr>
            <a:spLocks noGrp="1"/>
          </p:cNvSpPr>
          <p:nvPr>
            <p:ph sz="half" idx="1"/>
          </p:nvPr>
        </p:nvSpPr>
        <p:spPr>
          <a:xfrm>
            <a:off x="947738" y="3838575"/>
            <a:ext cx="7451725" cy="1143000"/>
          </a:xfrm>
        </p:spPr>
        <p:txBody>
          <a:bodyPr/>
          <a:lstStyle/>
          <a:p>
            <a:pPr eaLnBrk="1" hangingPunct="1">
              <a:lnSpc>
                <a:spcPct val="80000"/>
              </a:lnSpc>
            </a:pPr>
            <a:r>
              <a:rPr lang="en-US" sz="1800" smtClean="0">
                <a:solidFill>
                  <a:srgbClr val="000000"/>
                </a:solidFill>
                <a:ea typeface="Tahoma" charset="0"/>
                <a:cs typeface="Tahoma" charset="0"/>
              </a:rPr>
              <a:t>NIOSH=Instituto Nacional para la Seguridad y Salud Ocupacional</a:t>
            </a:r>
          </a:p>
          <a:p>
            <a:pPr eaLnBrk="1" hangingPunct="1">
              <a:lnSpc>
                <a:spcPct val="80000"/>
              </a:lnSpc>
            </a:pPr>
            <a:r>
              <a:rPr lang="en-US" sz="1800" smtClean="0">
                <a:solidFill>
                  <a:srgbClr val="000000"/>
                </a:solidFill>
                <a:ea typeface="Tahoma" charset="0"/>
                <a:cs typeface="Tahoma" charset="0"/>
              </a:rPr>
              <a:t>ACGIH=American Conference of Governmental Industrial Hygienists</a:t>
            </a:r>
          </a:p>
          <a:p>
            <a:pPr eaLnBrk="1" hangingPunct="1">
              <a:lnSpc>
                <a:spcPct val="80000"/>
              </a:lnSpc>
            </a:pPr>
            <a:r>
              <a:rPr lang="en-US" sz="1800" smtClean="0">
                <a:solidFill>
                  <a:srgbClr val="000000"/>
                </a:solidFill>
                <a:ea typeface="Tahoma" charset="0"/>
                <a:cs typeface="Tahoma" charset="0"/>
              </a:rPr>
              <a:t>TERA=Toxicology Excellence for Risk Assessment</a:t>
            </a:r>
          </a:p>
        </p:txBody>
      </p:sp>
      <p:sp>
        <p:nvSpPr>
          <p:cNvPr id="45059" name="Slide Number Placeholder 5"/>
          <p:cNvSpPr>
            <a:spLocks noGrp="1"/>
          </p:cNvSpPr>
          <p:nvPr>
            <p:ph type="sldNum" sz="quarter" idx="12"/>
          </p:nvPr>
        </p:nvSpPr>
        <p:spPr>
          <a:xfrm>
            <a:off x="7239000" y="6400800"/>
            <a:ext cx="1905000" cy="457200"/>
          </a:xfrm>
          <a:noFill/>
        </p:spPr>
        <p:txBody>
          <a:bodyPr/>
          <a:lstStyle/>
          <a:p>
            <a:fld id="{45BFE801-B0F4-48D6-A5A1-4AE33654AD57}" type="slidenum">
              <a:rPr lang="en-US" smtClean="0">
                <a:latin typeface="Tahoma" charset="0"/>
                <a:ea typeface="Tahoma" charset="0"/>
                <a:cs typeface="Tahoma" charset="0"/>
              </a:rPr>
              <a:pPr/>
              <a:t>15</a:t>
            </a:fld>
            <a:endParaRPr lang="en-US" smtClean="0">
              <a:latin typeface="Tahoma" charset="0"/>
              <a:ea typeface="Tahoma" charset="0"/>
              <a:cs typeface="Tahoma" charset="0"/>
            </a:endParaRPr>
          </a:p>
        </p:txBody>
      </p:sp>
      <p:graphicFrame>
        <p:nvGraphicFramePr>
          <p:cNvPr id="5" name="Table 4"/>
          <p:cNvGraphicFramePr>
            <a:graphicFrameLocks noGrp="1"/>
          </p:cNvGraphicFramePr>
          <p:nvPr/>
        </p:nvGraphicFramePr>
        <p:xfrm>
          <a:off x="2619375" y="1389063"/>
          <a:ext cx="6348611" cy="2288128"/>
        </p:xfrm>
        <a:graphic>
          <a:graphicData uri="http://schemas.openxmlformats.org/drawingml/2006/table">
            <a:tbl>
              <a:tblPr firstRow="1" bandRow="1">
                <a:tableStyleId>{2A488322-F2BA-4B5B-9748-0D474271808F}</a:tableStyleId>
              </a:tblPr>
              <a:tblGrid>
                <a:gridCol w="2984601"/>
                <a:gridCol w="1704442"/>
                <a:gridCol w="1659568"/>
              </a:tblGrid>
              <a:tr h="596017">
                <a:tc>
                  <a:txBody>
                    <a:bodyPr/>
                    <a:lstStyle/>
                    <a:p>
                      <a:pPr algn="l"/>
                      <a:r>
                        <a:rPr lang="es-ES" sz="1400" b="1" noProof="0" dirty="0" smtClean="0">
                          <a:solidFill>
                            <a:schemeClr val="tx1"/>
                          </a:solidFill>
                        </a:rPr>
                        <a:t>Agencia u Organización</a:t>
                      </a:r>
                      <a:endParaRPr lang="es-ES" sz="1400" b="1" noProof="0" dirty="0">
                        <a:solidFill>
                          <a:schemeClr val="tx1"/>
                        </a:solidFill>
                      </a:endParaRPr>
                    </a:p>
                  </a:txBody>
                  <a:tcPr anchor="b">
                    <a:solidFill>
                      <a:srgbClr val="00B0F0"/>
                    </a:solidFill>
                  </a:tcPr>
                </a:tc>
                <a:tc>
                  <a:txBody>
                    <a:bodyPr/>
                    <a:lstStyle/>
                    <a:p>
                      <a:pPr algn="ctr"/>
                      <a:r>
                        <a:rPr lang="es-ES" sz="1400" noProof="0" dirty="0" smtClean="0">
                          <a:solidFill>
                            <a:schemeClr val="tx1"/>
                          </a:solidFill>
                        </a:rPr>
                        <a:t>L</a:t>
                      </a:r>
                      <a:r>
                        <a:rPr lang="en-US" sz="1400" b="1" kern="1200" noProof="0" dirty="0" smtClean="0">
                          <a:solidFill>
                            <a:schemeClr val="tx1"/>
                          </a:solidFill>
                          <a:latin typeface="+mn-lt"/>
                          <a:ea typeface="+mn-ea"/>
                          <a:cs typeface="+mn-cs"/>
                        </a:rPr>
                        <a:t>í</a:t>
                      </a:r>
                      <a:r>
                        <a:rPr lang="es-ES" sz="1400" noProof="0" dirty="0" smtClean="0">
                          <a:solidFill>
                            <a:schemeClr val="tx1"/>
                          </a:solidFill>
                        </a:rPr>
                        <a:t>mite de 8 </a:t>
                      </a:r>
                      <a:r>
                        <a:rPr lang="es-ES" sz="1400" b="1" kern="1200" noProof="0" dirty="0" smtClean="0">
                          <a:solidFill>
                            <a:schemeClr val="tx1"/>
                          </a:solidFill>
                          <a:latin typeface="+mn-lt"/>
                          <a:ea typeface="+mn-ea"/>
                          <a:cs typeface="+mn-cs"/>
                        </a:rPr>
                        <a:t>horas</a:t>
                      </a:r>
                    </a:p>
                    <a:p>
                      <a:pPr algn="ctr"/>
                      <a:r>
                        <a:rPr lang="es-ES" sz="1400" noProof="0" dirty="0" smtClean="0">
                          <a:solidFill>
                            <a:schemeClr val="tx1"/>
                          </a:solidFill>
                        </a:rPr>
                        <a:t>(ppm)</a:t>
                      </a:r>
                      <a:endParaRPr lang="es-ES" sz="1400" b="1" noProof="0" dirty="0">
                        <a:solidFill>
                          <a:schemeClr val="tx1"/>
                        </a:solidFill>
                      </a:endParaRPr>
                    </a:p>
                  </a:txBody>
                  <a:tcPr anchor="b">
                    <a:solidFill>
                      <a:srgbClr val="00B0F0"/>
                    </a:solidFill>
                  </a:tcPr>
                </a:tc>
                <a:tc>
                  <a:txBody>
                    <a:bodyPr/>
                    <a:lstStyle/>
                    <a:p>
                      <a:pPr algn="ctr"/>
                      <a:r>
                        <a:rPr lang="es-ES" sz="1400" noProof="0" dirty="0" smtClean="0">
                          <a:solidFill>
                            <a:schemeClr val="tx1"/>
                          </a:solidFill>
                        </a:rPr>
                        <a:t>L</a:t>
                      </a:r>
                      <a:r>
                        <a:rPr lang="en-US" sz="1400" b="1" kern="1200" noProof="0" dirty="0" smtClean="0">
                          <a:solidFill>
                            <a:schemeClr val="tx1"/>
                          </a:solidFill>
                          <a:latin typeface="+mn-lt"/>
                          <a:ea typeface="+mn-ea"/>
                          <a:cs typeface="+mn-cs"/>
                        </a:rPr>
                        <a:t>í</a:t>
                      </a:r>
                      <a:r>
                        <a:rPr lang="es-ES" sz="1400" noProof="0" dirty="0" smtClean="0">
                          <a:solidFill>
                            <a:schemeClr val="tx1"/>
                          </a:solidFill>
                        </a:rPr>
                        <a:t>mite de 15 minutos (ppm)</a:t>
                      </a:r>
                      <a:endParaRPr lang="es-ES" sz="1400" b="1" noProof="0" dirty="0">
                        <a:solidFill>
                          <a:schemeClr val="tx1"/>
                        </a:solidFill>
                      </a:endParaRPr>
                    </a:p>
                  </a:txBody>
                  <a:tcPr anchor="b">
                    <a:solidFill>
                      <a:srgbClr val="00B0F0"/>
                    </a:solidFill>
                  </a:tcPr>
                </a:tc>
              </a:tr>
              <a:tr h="389152">
                <a:tc>
                  <a:txBody>
                    <a:bodyPr/>
                    <a:lstStyle/>
                    <a:p>
                      <a:r>
                        <a:rPr lang="es-ES" sz="1400" noProof="0" dirty="0" smtClean="0"/>
                        <a:t>NIOSH (2011, Borrador)</a:t>
                      </a:r>
                      <a:endParaRPr lang="es-ES" sz="1400" noProof="0" dirty="0"/>
                    </a:p>
                  </a:txBody>
                  <a:tcPr/>
                </a:tc>
                <a:tc>
                  <a:txBody>
                    <a:bodyPr/>
                    <a:lstStyle/>
                    <a:p>
                      <a:pPr algn="ctr"/>
                      <a:r>
                        <a:rPr lang="es-ES" sz="1400" noProof="0" smtClean="0"/>
                        <a:t>0.005</a:t>
                      </a:r>
                      <a:endParaRPr lang="es-ES" sz="1400" noProof="0"/>
                    </a:p>
                  </a:txBody>
                  <a:tcPr/>
                </a:tc>
                <a:tc>
                  <a:txBody>
                    <a:bodyPr/>
                    <a:lstStyle/>
                    <a:p>
                      <a:pPr algn="ctr"/>
                      <a:r>
                        <a:rPr lang="es-ES" sz="1400" noProof="0" smtClean="0"/>
                        <a:t>0.025</a:t>
                      </a:r>
                      <a:endParaRPr lang="es-ES" sz="1400" noProof="0"/>
                    </a:p>
                  </a:txBody>
                  <a:tcPr/>
                </a:tc>
              </a:tr>
              <a:tr h="389152">
                <a:tc>
                  <a:txBody>
                    <a:bodyPr/>
                    <a:lstStyle/>
                    <a:p>
                      <a:r>
                        <a:rPr lang="es-ES" sz="1400" noProof="0" dirty="0" smtClean="0"/>
                        <a:t>ACGIH (2012)</a:t>
                      </a:r>
                      <a:endParaRPr lang="es-ES" sz="1400" noProof="0" dirty="0"/>
                    </a:p>
                  </a:txBody>
                  <a:tcPr/>
                </a:tc>
                <a:tc>
                  <a:txBody>
                    <a:bodyPr/>
                    <a:lstStyle/>
                    <a:p>
                      <a:pPr algn="ctr"/>
                      <a:r>
                        <a:rPr lang="es-ES" sz="1400" noProof="0" smtClean="0"/>
                        <a:t>0.01</a:t>
                      </a:r>
                      <a:endParaRPr lang="es-ES" sz="1400"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400" noProof="0" smtClean="0"/>
                        <a:t>0.02</a:t>
                      </a:r>
                    </a:p>
                  </a:txBody>
                  <a:tcPr/>
                </a:tc>
              </a:tr>
              <a:tr h="389152">
                <a:tc>
                  <a:txBody>
                    <a:bodyPr/>
                    <a:lstStyle/>
                    <a:p>
                      <a:r>
                        <a:rPr lang="es-ES" sz="1400" noProof="0" dirty="0" smtClean="0"/>
                        <a:t>TERA</a:t>
                      </a:r>
                      <a:r>
                        <a:rPr lang="es-ES" sz="1400" baseline="0" noProof="0" dirty="0" smtClean="0"/>
                        <a:t> (2010)</a:t>
                      </a:r>
                      <a:endParaRPr lang="es-ES" sz="1400" noProof="0" dirty="0"/>
                    </a:p>
                  </a:txBody>
                  <a:tcPr/>
                </a:tc>
                <a:tc>
                  <a:txBody>
                    <a:bodyPr/>
                    <a:lstStyle/>
                    <a:p>
                      <a:pPr algn="ctr"/>
                      <a:r>
                        <a:rPr lang="es-ES" sz="1400" noProof="0" smtClean="0"/>
                        <a:t>0.2</a:t>
                      </a:r>
                      <a:endParaRPr lang="es-ES" sz="1400" noProof="0"/>
                    </a:p>
                  </a:txBody>
                  <a:tcPr/>
                </a:tc>
                <a:tc>
                  <a:txBody>
                    <a:bodyPr/>
                    <a:lstStyle/>
                    <a:p>
                      <a:pPr algn="ctr"/>
                      <a:r>
                        <a:rPr lang="es-ES" sz="1400" noProof="0" smtClean="0"/>
                        <a:t>N/A</a:t>
                      </a:r>
                      <a:endParaRPr lang="es-ES" sz="1400" noProof="0"/>
                    </a:p>
                  </a:txBody>
                  <a:tcPr/>
                </a:tc>
              </a:tr>
              <a:tr h="389152">
                <a:tc>
                  <a:txBody>
                    <a:bodyPr/>
                    <a:lstStyle/>
                    <a:p>
                      <a:r>
                        <a:rPr lang="es-ES" sz="1400" noProof="0" dirty="0" smtClean="0"/>
                        <a:t>NIOSH</a:t>
                      </a:r>
                      <a:r>
                        <a:rPr lang="es-ES" sz="1400" baseline="0" noProof="0" dirty="0" smtClean="0"/>
                        <a:t> (2011, Borrador)</a:t>
                      </a:r>
                      <a:endParaRPr lang="es-ES" sz="1400" noProof="0" dirty="0"/>
                    </a:p>
                  </a:txBody>
                  <a:tcPr/>
                </a:tc>
                <a:tc>
                  <a:txBody>
                    <a:bodyPr/>
                    <a:lstStyle/>
                    <a:p>
                      <a:pPr algn="ctr"/>
                      <a:r>
                        <a:rPr lang="es-ES" sz="1400" noProof="0" dirty="0" smtClean="0"/>
                        <a:t>0.009</a:t>
                      </a:r>
                      <a:endParaRPr lang="es-ES" sz="1400" noProof="0" dirty="0"/>
                    </a:p>
                  </a:txBody>
                  <a:tcPr/>
                </a:tc>
                <a:tc>
                  <a:txBody>
                    <a:bodyPr/>
                    <a:lstStyle/>
                    <a:p>
                      <a:pPr algn="ctr"/>
                      <a:r>
                        <a:rPr lang="es-ES" sz="1400" noProof="0" dirty="0" smtClean="0"/>
                        <a:t>0.031</a:t>
                      </a:r>
                      <a:endParaRPr lang="es-ES" sz="1400" noProof="0" dirty="0"/>
                    </a:p>
                  </a:txBody>
                  <a:tcPr/>
                </a:tc>
              </a:tr>
            </a:tbl>
          </a:graphicData>
        </a:graphic>
      </p:graphicFrame>
      <p:grpSp>
        <p:nvGrpSpPr>
          <p:cNvPr id="3" name="Group 2"/>
          <p:cNvGrpSpPr>
            <a:grpSpLocks/>
          </p:cNvGrpSpPr>
          <p:nvPr/>
        </p:nvGrpSpPr>
        <p:grpSpPr bwMode="auto">
          <a:xfrm>
            <a:off x="482600" y="4927600"/>
            <a:ext cx="8382000" cy="428625"/>
            <a:chOff x="482789" y="5153869"/>
            <a:chExt cx="8382000" cy="428656"/>
          </a:xfrm>
        </p:grpSpPr>
        <p:sp>
          <p:nvSpPr>
            <p:cNvPr id="8" name="Rounded Rectangle 7"/>
            <p:cNvSpPr/>
            <p:nvPr/>
          </p:nvSpPr>
          <p:spPr>
            <a:xfrm>
              <a:off x="597089" y="5153869"/>
              <a:ext cx="8153400" cy="428656"/>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5088" name="Text Box 5"/>
            <p:cNvSpPr txBox="1">
              <a:spLocks noChangeArrowheads="1"/>
            </p:cNvSpPr>
            <p:nvPr/>
          </p:nvSpPr>
          <p:spPr bwMode="auto">
            <a:xfrm>
              <a:off x="482789" y="5182446"/>
              <a:ext cx="8382000" cy="396904"/>
            </a:xfrm>
            <a:prstGeom prst="rect">
              <a:avLst/>
            </a:prstGeom>
            <a:noFill/>
            <a:ln w="9525">
              <a:noFill/>
              <a:miter lim="800000"/>
              <a:headEnd/>
              <a:tailEnd/>
            </a:ln>
          </p:spPr>
          <p:txBody>
            <a:bodyPr>
              <a:prstTxWarp prst="textNoShape">
                <a:avLst/>
              </a:prstTxWarp>
              <a:spAutoFit/>
            </a:bodyPr>
            <a:lstStyle/>
            <a:p>
              <a:pPr algn="ctr">
                <a:spcBef>
                  <a:spcPct val="50000"/>
                </a:spcBef>
              </a:pPr>
              <a:r>
                <a:rPr lang="es-ES" sz="2000">
                  <a:latin typeface="Tahoma" charset="0"/>
                </a:rPr>
                <a:t>No sabemos cuál de estas recomendaciones será eficaz.</a:t>
              </a:r>
            </a:p>
          </p:txBody>
        </p:sp>
      </p:grpSp>
      <p:grpSp>
        <p:nvGrpSpPr>
          <p:cNvPr id="4" name="Group 3"/>
          <p:cNvGrpSpPr>
            <a:grpSpLocks/>
          </p:cNvGrpSpPr>
          <p:nvPr/>
        </p:nvGrpSpPr>
        <p:grpSpPr bwMode="auto">
          <a:xfrm>
            <a:off x="482600" y="5592763"/>
            <a:ext cx="8382000" cy="736600"/>
            <a:chOff x="482789" y="5804933"/>
            <a:chExt cx="8382000" cy="736431"/>
          </a:xfrm>
        </p:grpSpPr>
        <p:sp>
          <p:nvSpPr>
            <p:cNvPr id="10" name="Rounded Rectangle 9"/>
            <p:cNvSpPr/>
            <p:nvPr/>
          </p:nvSpPr>
          <p:spPr>
            <a:xfrm>
              <a:off x="597089" y="5804933"/>
              <a:ext cx="8153400" cy="736431"/>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5086" name="Text Box 5"/>
            <p:cNvSpPr txBox="1">
              <a:spLocks noChangeArrowheads="1"/>
            </p:cNvSpPr>
            <p:nvPr/>
          </p:nvSpPr>
          <p:spPr bwMode="auto">
            <a:xfrm>
              <a:off x="482789" y="5833501"/>
              <a:ext cx="8382000" cy="701515"/>
            </a:xfrm>
            <a:prstGeom prst="rect">
              <a:avLst/>
            </a:prstGeom>
            <a:noFill/>
            <a:ln w="9525">
              <a:noFill/>
              <a:miter lim="800000"/>
              <a:headEnd/>
              <a:tailEnd/>
            </a:ln>
          </p:spPr>
          <p:txBody>
            <a:bodyPr>
              <a:prstTxWarp prst="textNoShape">
                <a:avLst/>
              </a:prstTxWarp>
              <a:spAutoFit/>
            </a:bodyPr>
            <a:lstStyle/>
            <a:p>
              <a:pPr algn="ctr">
                <a:spcBef>
                  <a:spcPct val="50000"/>
                </a:spcBef>
              </a:pPr>
              <a:r>
                <a:rPr lang="es-ES" sz="2000">
                  <a:latin typeface="Tahoma" charset="0"/>
                </a:rPr>
                <a:t>El mejor enfoque es reducir la exposición a la menor posible, utilizando estos números para medir el progreso.</a:t>
              </a:r>
            </a:p>
          </p:txBody>
        </p:sp>
      </p:grpSp>
      <p:sp>
        <p:nvSpPr>
          <p:cNvPr id="12" name="Rounded Rectangle 11"/>
          <p:cNvSpPr/>
          <p:nvPr/>
        </p:nvSpPr>
        <p:spPr>
          <a:xfrm>
            <a:off x="384175" y="2062163"/>
            <a:ext cx="2117725" cy="113506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5082" name="TextBox 12"/>
          <p:cNvSpPr txBox="1">
            <a:spLocks noChangeArrowheads="1"/>
          </p:cNvSpPr>
          <p:nvPr/>
        </p:nvSpPr>
        <p:spPr bwMode="auto">
          <a:xfrm>
            <a:off x="482600" y="2370138"/>
            <a:ext cx="1938338" cy="457200"/>
          </a:xfrm>
          <a:prstGeom prst="rect">
            <a:avLst/>
          </a:prstGeom>
          <a:noFill/>
          <a:ln w="9525">
            <a:noFill/>
            <a:miter lim="800000"/>
            <a:headEnd/>
            <a:tailEnd/>
          </a:ln>
        </p:spPr>
        <p:txBody>
          <a:bodyPr>
            <a:prstTxWarp prst="textNoShape">
              <a:avLst/>
            </a:prstTxWarp>
            <a:spAutoFit/>
          </a:bodyPr>
          <a:lstStyle/>
          <a:p>
            <a:pPr algn="ctr"/>
            <a:r>
              <a:rPr lang="en-US"/>
              <a:t>Diacetil</a:t>
            </a:r>
          </a:p>
        </p:txBody>
      </p:sp>
      <p:sp>
        <p:nvSpPr>
          <p:cNvPr id="14" name="Rounded Rectangle 13"/>
          <p:cNvSpPr/>
          <p:nvPr/>
        </p:nvSpPr>
        <p:spPr>
          <a:xfrm>
            <a:off x="403225" y="3251200"/>
            <a:ext cx="2098675" cy="344488"/>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5084" name="TextBox 14"/>
          <p:cNvSpPr txBox="1">
            <a:spLocks noChangeArrowheads="1"/>
          </p:cNvSpPr>
          <p:nvPr/>
        </p:nvSpPr>
        <p:spPr bwMode="auto">
          <a:xfrm>
            <a:off x="319088" y="3254375"/>
            <a:ext cx="2222500" cy="396875"/>
          </a:xfrm>
          <a:prstGeom prst="rect">
            <a:avLst/>
          </a:prstGeom>
          <a:noFill/>
          <a:ln w="9525">
            <a:noFill/>
            <a:miter lim="800000"/>
            <a:headEnd/>
            <a:tailEnd/>
          </a:ln>
        </p:spPr>
        <p:txBody>
          <a:bodyPr>
            <a:prstTxWarp prst="textNoShape">
              <a:avLst/>
            </a:prstTxWarp>
            <a:spAutoFit/>
          </a:bodyPr>
          <a:lstStyle/>
          <a:p>
            <a:pPr algn="ctr"/>
            <a:r>
              <a:rPr lang="en-US" sz="2000"/>
              <a:t>2,3-Pentanodiona</a:t>
            </a:r>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93700" y="5557838"/>
            <a:ext cx="8518525" cy="884237"/>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6082" name="Rectangle 2"/>
          <p:cNvSpPr>
            <a:spLocks noGrp="1" noChangeArrowheads="1"/>
          </p:cNvSpPr>
          <p:nvPr>
            <p:ph type="title"/>
          </p:nvPr>
        </p:nvSpPr>
        <p:spPr>
          <a:xfrm>
            <a:off x="114300" y="152400"/>
            <a:ext cx="8915400" cy="1143000"/>
          </a:xfrm>
        </p:spPr>
        <p:txBody>
          <a:bodyPr/>
          <a:lstStyle/>
          <a:p>
            <a:pPr eaLnBrk="1" hangingPunct="1"/>
            <a:r>
              <a:rPr lang="es-ES_tradnl" sz="3600" dirty="0" smtClean="0"/>
              <a:t>¿</a:t>
            </a:r>
            <a:r>
              <a:rPr lang="es-ES" sz="3600" dirty="0" smtClean="0"/>
              <a:t>Existen normas de OSHA para otros saborizantes?</a:t>
            </a:r>
          </a:p>
        </p:txBody>
      </p:sp>
      <p:graphicFrame>
        <p:nvGraphicFramePr>
          <p:cNvPr id="4" name="Table 3"/>
          <p:cNvGraphicFramePr>
            <a:graphicFrameLocks noGrp="1"/>
          </p:cNvGraphicFramePr>
          <p:nvPr/>
        </p:nvGraphicFramePr>
        <p:xfrm>
          <a:off x="538163" y="1701800"/>
          <a:ext cx="8229601" cy="3510280"/>
        </p:xfrm>
        <a:graphic>
          <a:graphicData uri="http://schemas.openxmlformats.org/drawingml/2006/table">
            <a:tbl>
              <a:tblPr firstRow="1" bandRow="1">
                <a:tableStyleId>{2A488322-F2BA-4B5B-9748-0D474271808F}</a:tableStyleId>
              </a:tblPr>
              <a:tblGrid>
                <a:gridCol w="2362200"/>
                <a:gridCol w="2028826"/>
                <a:gridCol w="1882775"/>
                <a:gridCol w="1955800"/>
              </a:tblGrid>
              <a:tr h="370840">
                <a:tc>
                  <a:txBody>
                    <a:bodyPr/>
                    <a:lstStyle/>
                    <a:p>
                      <a:pPr algn="l"/>
                      <a:r>
                        <a:rPr lang="es-ES" noProof="0" dirty="0" smtClean="0">
                          <a:solidFill>
                            <a:schemeClr val="tx1"/>
                          </a:solidFill>
                        </a:rPr>
                        <a:t>Químico</a:t>
                      </a:r>
                      <a:endParaRPr lang="es-ES" b="1" noProof="0" dirty="0">
                        <a:solidFill>
                          <a:schemeClr val="tx1"/>
                        </a:solidFill>
                      </a:endParaRPr>
                    </a:p>
                  </a:txBody>
                  <a:tcPr anchor="b">
                    <a:solidFill>
                      <a:srgbClr val="00B0F0"/>
                    </a:solidFill>
                  </a:tcPr>
                </a:tc>
                <a:tc>
                  <a:txBody>
                    <a:bodyPr/>
                    <a:lstStyle/>
                    <a:p>
                      <a:pPr algn="ctr"/>
                      <a:r>
                        <a:rPr lang="es-ES" noProof="0" dirty="0" smtClean="0">
                          <a:solidFill>
                            <a:schemeClr val="tx1"/>
                          </a:solidFill>
                        </a:rPr>
                        <a:t>OSHA PEL</a:t>
                      </a:r>
                    </a:p>
                    <a:p>
                      <a:pPr algn="ctr"/>
                      <a:r>
                        <a:rPr lang="es-ES" noProof="0" dirty="0" smtClean="0">
                          <a:solidFill>
                            <a:schemeClr val="tx1"/>
                          </a:solidFill>
                        </a:rPr>
                        <a:t>8 horas</a:t>
                      </a:r>
                    </a:p>
                    <a:p>
                      <a:pPr algn="ctr"/>
                      <a:r>
                        <a:rPr lang="es-ES" noProof="0" dirty="0" smtClean="0">
                          <a:solidFill>
                            <a:schemeClr val="tx1"/>
                          </a:solidFill>
                        </a:rPr>
                        <a:t>(ppm)</a:t>
                      </a:r>
                      <a:endParaRPr lang="es-ES" b="1" noProof="0" dirty="0">
                        <a:solidFill>
                          <a:schemeClr val="tx1"/>
                        </a:solidFill>
                      </a:endParaRPr>
                    </a:p>
                  </a:txBody>
                  <a:tcPr anchor="b">
                    <a:solidFill>
                      <a:srgbClr val="00B0F0"/>
                    </a:solidFill>
                  </a:tcPr>
                </a:tc>
                <a:tc>
                  <a:txBody>
                    <a:bodyPr/>
                    <a:lstStyle/>
                    <a:p>
                      <a:pPr algn="ctr"/>
                      <a:r>
                        <a:rPr lang="es-ES" noProof="0" dirty="0" smtClean="0">
                          <a:solidFill>
                            <a:schemeClr val="tx1"/>
                          </a:solidFill>
                        </a:rPr>
                        <a:t>ACGIH TLV </a:t>
                      </a:r>
                    </a:p>
                    <a:p>
                      <a:pPr algn="ctr"/>
                      <a:r>
                        <a:rPr lang="es-ES" noProof="0" dirty="0" smtClean="0">
                          <a:solidFill>
                            <a:schemeClr val="tx1"/>
                          </a:solidFill>
                        </a:rPr>
                        <a:t>8 horas/STEL</a:t>
                      </a:r>
                      <a:r>
                        <a:rPr lang="es-ES" baseline="0" noProof="0" dirty="0" smtClean="0">
                          <a:solidFill>
                            <a:schemeClr val="tx1"/>
                          </a:solidFill>
                        </a:rPr>
                        <a:t> </a:t>
                      </a:r>
                      <a:r>
                        <a:rPr lang="es-ES" noProof="0" dirty="0" smtClean="0">
                          <a:solidFill>
                            <a:schemeClr val="tx1"/>
                          </a:solidFill>
                        </a:rPr>
                        <a:t>(ppm)</a:t>
                      </a:r>
                      <a:endParaRPr lang="es-ES" b="1" noProof="0" dirty="0">
                        <a:solidFill>
                          <a:schemeClr val="tx1"/>
                        </a:solidFill>
                      </a:endParaRPr>
                    </a:p>
                  </a:txBody>
                  <a:tcPr anchor="b">
                    <a:solidFill>
                      <a:srgbClr val="00B0F0"/>
                    </a:solidFill>
                  </a:tcPr>
                </a:tc>
                <a:tc>
                  <a:txBody>
                    <a:bodyPr/>
                    <a:lstStyle/>
                    <a:p>
                      <a:pPr algn="ctr"/>
                      <a:r>
                        <a:rPr lang="es-ES" noProof="0" dirty="0" err="1" smtClean="0">
                          <a:solidFill>
                            <a:schemeClr val="tx1"/>
                          </a:solidFill>
                        </a:rPr>
                        <a:t>CalOSHA</a:t>
                      </a:r>
                      <a:r>
                        <a:rPr lang="es-ES" noProof="0" dirty="0" smtClean="0">
                          <a:solidFill>
                            <a:schemeClr val="tx1"/>
                          </a:solidFill>
                        </a:rPr>
                        <a:t> PEL</a:t>
                      </a:r>
                    </a:p>
                    <a:p>
                      <a:pPr algn="ctr"/>
                      <a:r>
                        <a:rPr lang="es-ES" noProof="0" dirty="0" smtClean="0">
                          <a:solidFill>
                            <a:schemeClr val="tx1"/>
                          </a:solidFill>
                        </a:rPr>
                        <a:t>horas/STEL</a:t>
                      </a:r>
                    </a:p>
                    <a:p>
                      <a:pPr algn="ctr"/>
                      <a:r>
                        <a:rPr lang="es-ES" noProof="0" dirty="0" smtClean="0">
                          <a:solidFill>
                            <a:schemeClr val="tx1"/>
                          </a:solidFill>
                        </a:rPr>
                        <a:t>(ppm)</a:t>
                      </a:r>
                      <a:endParaRPr lang="es-ES" b="1" noProof="0" dirty="0">
                        <a:solidFill>
                          <a:schemeClr val="tx1"/>
                        </a:solidFill>
                      </a:endParaRPr>
                    </a:p>
                  </a:txBody>
                  <a:tcPr anchor="b">
                    <a:solidFill>
                      <a:srgbClr val="00B0F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Acetaldehído</a:t>
                      </a:r>
                    </a:p>
                  </a:txBody>
                  <a:tcPr/>
                </a:tc>
                <a:tc>
                  <a:txBody>
                    <a:bodyPr/>
                    <a:lstStyle/>
                    <a:p>
                      <a:pPr algn="ctr"/>
                      <a:r>
                        <a:rPr lang="es-ES" noProof="0" dirty="0" smtClean="0"/>
                        <a:t>200</a:t>
                      </a:r>
                      <a:endParaRPr lang="es-ES" noProof="0" dirty="0"/>
                    </a:p>
                  </a:txBody>
                  <a:tcPr/>
                </a:tc>
                <a:tc>
                  <a:txBody>
                    <a:bodyPr/>
                    <a:lstStyle/>
                    <a:p>
                      <a:pPr algn="ctr"/>
                      <a:r>
                        <a:rPr lang="es-ES" noProof="0" smtClean="0"/>
                        <a:t>25 (c)</a:t>
                      </a:r>
                      <a:endParaRPr lang="es-ES" noProof="0"/>
                    </a:p>
                  </a:txBody>
                  <a:tcPr/>
                </a:tc>
                <a:tc>
                  <a:txBody>
                    <a:bodyPr/>
                    <a:lstStyle/>
                    <a:p>
                      <a:pPr algn="ctr"/>
                      <a:r>
                        <a:rPr lang="es-ES" noProof="0" dirty="0" smtClean="0"/>
                        <a:t>25 (c)</a:t>
                      </a:r>
                      <a:endParaRPr lang="es-ES" noProof="0" dirty="0"/>
                    </a:p>
                  </a:txBody>
                  <a:tcPr/>
                </a:tc>
              </a:tr>
              <a:tr h="370840">
                <a:tc>
                  <a:txBody>
                    <a:bodyPr/>
                    <a:lstStyle/>
                    <a:p>
                      <a:r>
                        <a:rPr lang="es-ES" noProof="0" dirty="0" smtClean="0"/>
                        <a:t>Acido Acético</a:t>
                      </a:r>
                      <a:endParaRPr lang="es-ES" noProof="0" dirty="0"/>
                    </a:p>
                  </a:txBody>
                  <a:tcPr/>
                </a:tc>
                <a:tc>
                  <a:txBody>
                    <a:bodyPr/>
                    <a:lstStyle/>
                    <a:p>
                      <a:pPr algn="ctr"/>
                      <a:r>
                        <a:rPr lang="es-ES" noProof="0" dirty="0" smtClean="0"/>
                        <a:t>10</a:t>
                      </a:r>
                      <a:endParaRPr lang="es-ES" noProof="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noProof="0" smtClean="0"/>
                        <a:t>10/15</a:t>
                      </a:r>
                    </a:p>
                  </a:txBody>
                  <a:tcPr/>
                </a:tc>
                <a:tc>
                  <a:txBody>
                    <a:bodyPr/>
                    <a:lstStyle/>
                    <a:p>
                      <a:pPr algn="ctr"/>
                      <a:r>
                        <a:rPr lang="es-ES" noProof="0" dirty="0" smtClean="0"/>
                        <a:t>10/15 &amp;</a:t>
                      </a:r>
                      <a:r>
                        <a:rPr lang="es-ES" baseline="0" noProof="0" dirty="0" smtClean="0"/>
                        <a:t> </a:t>
                      </a:r>
                      <a:r>
                        <a:rPr lang="es-ES" noProof="0" dirty="0" smtClean="0"/>
                        <a:t>40 (c)</a:t>
                      </a:r>
                      <a:endParaRPr lang="es-ES" noProof="0" dirty="0"/>
                    </a:p>
                  </a:txBody>
                  <a:tcPr/>
                </a:tc>
              </a:tr>
              <a:tr h="370840">
                <a:tc>
                  <a:txBody>
                    <a:bodyPr/>
                    <a:lstStyle/>
                    <a:p>
                      <a:r>
                        <a:rPr lang="es-ES" noProof="0" dirty="0" smtClean="0"/>
                        <a:t>Acido Fórmico</a:t>
                      </a:r>
                      <a:endParaRPr lang="es-ES" noProof="0" dirty="0"/>
                    </a:p>
                  </a:txBody>
                  <a:tcPr/>
                </a:tc>
                <a:tc>
                  <a:txBody>
                    <a:bodyPr/>
                    <a:lstStyle/>
                    <a:p>
                      <a:pPr algn="ctr"/>
                      <a:r>
                        <a:rPr lang="es-ES" noProof="0" dirty="0" smtClean="0"/>
                        <a:t>5</a:t>
                      </a:r>
                      <a:endParaRPr lang="es-ES" noProof="0" dirty="0"/>
                    </a:p>
                  </a:txBody>
                  <a:tcPr/>
                </a:tc>
                <a:tc>
                  <a:txBody>
                    <a:bodyPr/>
                    <a:lstStyle/>
                    <a:p>
                      <a:pPr algn="ctr"/>
                      <a:r>
                        <a:rPr lang="es-ES" noProof="0" smtClean="0"/>
                        <a:t>5/10</a:t>
                      </a:r>
                      <a:endParaRPr lang="es-ES" noProof="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noProof="0" dirty="0" smtClean="0"/>
                        <a:t>5/10</a:t>
                      </a:r>
                    </a:p>
                  </a:txBody>
                  <a:tcPr/>
                </a:tc>
              </a:tr>
              <a:tr h="370840">
                <a:tc>
                  <a:txBody>
                    <a:bodyPr/>
                    <a:lstStyle/>
                    <a:p>
                      <a:r>
                        <a:rPr lang="es-ES" noProof="0" dirty="0" smtClean="0"/>
                        <a:t>Furfural</a:t>
                      </a:r>
                      <a:endParaRPr lang="es-ES" noProof="0" dirty="0"/>
                    </a:p>
                  </a:txBody>
                  <a:tcPr/>
                </a:tc>
                <a:tc>
                  <a:txBody>
                    <a:bodyPr/>
                    <a:lstStyle/>
                    <a:p>
                      <a:pPr algn="ctr"/>
                      <a:r>
                        <a:rPr lang="es-ES" noProof="0" dirty="0" smtClean="0"/>
                        <a:t>5</a:t>
                      </a:r>
                      <a:endParaRPr lang="es-ES" noProof="0" dirty="0"/>
                    </a:p>
                  </a:txBody>
                  <a:tcPr/>
                </a:tc>
                <a:tc>
                  <a:txBody>
                    <a:bodyPr/>
                    <a:lstStyle/>
                    <a:p>
                      <a:pPr algn="ctr"/>
                      <a:r>
                        <a:rPr lang="es-ES" noProof="0" smtClean="0"/>
                        <a:t>2</a:t>
                      </a:r>
                      <a:endParaRPr lang="es-ES" noProof="0"/>
                    </a:p>
                  </a:txBody>
                  <a:tcPr/>
                </a:tc>
                <a:tc>
                  <a:txBody>
                    <a:bodyPr/>
                    <a:lstStyle/>
                    <a:p>
                      <a:pPr algn="ctr"/>
                      <a:r>
                        <a:rPr lang="es-ES" noProof="0" dirty="0" smtClean="0"/>
                        <a:t>2</a:t>
                      </a:r>
                      <a:endParaRPr lang="es-ES" noProof="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noProof="0" dirty="0" smtClean="0"/>
                        <a:t>Acido Fosfórico</a:t>
                      </a:r>
                      <a:endParaRPr lang="es-ES" b="1" noProof="0" dirty="0" smtClean="0"/>
                    </a:p>
                  </a:txBody>
                  <a:tcPr/>
                </a:tc>
                <a:tc>
                  <a:txBody>
                    <a:bodyPr/>
                    <a:lstStyle/>
                    <a:p>
                      <a:pPr algn="ctr"/>
                      <a:r>
                        <a:rPr lang="es-ES" noProof="0" dirty="0" smtClean="0"/>
                        <a:t>0.25</a:t>
                      </a:r>
                      <a:endParaRPr lang="es-ES" noProof="0" dirty="0"/>
                    </a:p>
                  </a:txBody>
                  <a:tcPr/>
                </a:tc>
                <a:tc>
                  <a:txBody>
                    <a:bodyPr/>
                    <a:lstStyle/>
                    <a:p>
                      <a:pPr algn="ctr"/>
                      <a:r>
                        <a:rPr lang="es-ES" noProof="0" smtClean="0"/>
                        <a:t>0.25/0.75</a:t>
                      </a:r>
                      <a:endParaRPr lang="es-ES" noProof="0"/>
                    </a:p>
                  </a:txBody>
                  <a:tcPr/>
                </a:tc>
                <a:tc>
                  <a:txBody>
                    <a:bodyPr/>
                    <a:lstStyle/>
                    <a:p>
                      <a:pPr algn="ctr"/>
                      <a:r>
                        <a:rPr lang="es-ES" noProof="0" smtClean="0"/>
                        <a:t>0.25</a:t>
                      </a:r>
                      <a:endParaRPr lang="es-ES" noProof="0"/>
                    </a:p>
                  </a:txBody>
                  <a:tcPr/>
                </a:tc>
              </a:tr>
              <a:tr h="370840">
                <a:tc>
                  <a:txBody>
                    <a:bodyPr/>
                    <a:lstStyle/>
                    <a:p>
                      <a:r>
                        <a:rPr lang="es-ES" noProof="0" dirty="0" smtClean="0"/>
                        <a:t>Acido</a:t>
                      </a:r>
                      <a:r>
                        <a:rPr lang="es-ES" baseline="0" noProof="0" dirty="0" smtClean="0"/>
                        <a:t> </a:t>
                      </a:r>
                      <a:r>
                        <a:rPr lang="es-ES" baseline="0" noProof="0" dirty="0" err="1" smtClean="0"/>
                        <a:t>Propiónico</a:t>
                      </a:r>
                      <a:endParaRPr lang="es-ES" noProof="0" dirty="0"/>
                    </a:p>
                  </a:txBody>
                  <a:tcPr/>
                </a:tc>
                <a:tc>
                  <a:txBody>
                    <a:bodyPr/>
                    <a:lstStyle/>
                    <a:p>
                      <a:pPr algn="ctr"/>
                      <a:r>
                        <a:rPr lang="es-ES" noProof="0" dirty="0" smtClean="0"/>
                        <a:t>N/A</a:t>
                      </a:r>
                      <a:endParaRPr lang="es-ES" noProof="0" dirty="0"/>
                    </a:p>
                  </a:txBody>
                  <a:tcPr/>
                </a:tc>
                <a:tc>
                  <a:txBody>
                    <a:bodyPr/>
                    <a:lstStyle/>
                    <a:p>
                      <a:pPr algn="ctr"/>
                      <a:r>
                        <a:rPr lang="es-ES" noProof="0" smtClean="0"/>
                        <a:t>10</a:t>
                      </a:r>
                      <a:endParaRPr lang="es-ES" noProof="0"/>
                    </a:p>
                  </a:txBody>
                  <a:tcPr/>
                </a:tc>
                <a:tc>
                  <a:txBody>
                    <a:bodyPr/>
                    <a:lstStyle/>
                    <a:p>
                      <a:pPr algn="ctr"/>
                      <a:r>
                        <a:rPr lang="es-ES" noProof="0" smtClean="0"/>
                        <a:t>10</a:t>
                      </a:r>
                      <a:endParaRPr lang="es-ES" noProof="0"/>
                    </a:p>
                  </a:txBody>
                  <a:tcPr/>
                </a:tc>
              </a:tr>
              <a:tr h="370840">
                <a:tc>
                  <a:txBody>
                    <a:bodyPr/>
                    <a:lstStyle/>
                    <a:p>
                      <a:r>
                        <a:rPr lang="es-ES" noProof="0" dirty="0" smtClean="0"/>
                        <a:t>Dióxido Sulfúrico</a:t>
                      </a:r>
                      <a:endParaRPr lang="es-ES" noProof="0" dirty="0"/>
                    </a:p>
                  </a:txBody>
                  <a:tcPr/>
                </a:tc>
                <a:tc>
                  <a:txBody>
                    <a:bodyPr/>
                    <a:lstStyle/>
                    <a:p>
                      <a:pPr algn="ctr"/>
                      <a:r>
                        <a:rPr lang="es-ES" noProof="0" dirty="0" smtClean="0"/>
                        <a:t>5</a:t>
                      </a:r>
                      <a:endParaRPr lang="es-ES" noProof="0" dirty="0"/>
                    </a:p>
                  </a:txBody>
                  <a:tcPr/>
                </a:tc>
                <a:tc>
                  <a:txBody>
                    <a:bodyPr/>
                    <a:lstStyle/>
                    <a:p>
                      <a:pPr algn="ctr"/>
                      <a:r>
                        <a:rPr lang="es-ES" noProof="0" smtClean="0"/>
                        <a:t>N/A/0.25</a:t>
                      </a:r>
                      <a:endParaRPr lang="es-ES" noProof="0"/>
                    </a:p>
                  </a:txBody>
                  <a:tcPr/>
                </a:tc>
                <a:tc>
                  <a:txBody>
                    <a:bodyPr/>
                    <a:lstStyle/>
                    <a:p>
                      <a:pPr algn="ctr"/>
                      <a:r>
                        <a:rPr lang="es-ES" noProof="0" dirty="0" smtClean="0"/>
                        <a:t>2/5</a:t>
                      </a:r>
                      <a:endParaRPr lang="es-ES" noProof="0" dirty="0"/>
                    </a:p>
                  </a:txBody>
                  <a:tcPr/>
                </a:tc>
              </a:tr>
            </a:tbl>
          </a:graphicData>
        </a:graphic>
      </p:graphicFrame>
      <p:sp>
        <p:nvSpPr>
          <p:cNvPr id="46119" name="Text Box 5"/>
          <p:cNvSpPr txBox="1">
            <a:spLocks noChangeArrowheads="1"/>
          </p:cNvSpPr>
          <p:nvPr/>
        </p:nvSpPr>
        <p:spPr bwMode="auto">
          <a:xfrm>
            <a:off x="393700" y="5591175"/>
            <a:ext cx="8518525" cy="822325"/>
          </a:xfrm>
          <a:prstGeom prst="rect">
            <a:avLst/>
          </a:prstGeom>
          <a:noFill/>
          <a:ln w="9525">
            <a:noFill/>
            <a:miter lim="800000"/>
            <a:headEnd/>
            <a:tailEnd/>
          </a:ln>
        </p:spPr>
        <p:txBody>
          <a:bodyPr>
            <a:prstTxWarp prst="textNoShape">
              <a:avLst/>
            </a:prstTxWarp>
            <a:spAutoFit/>
          </a:bodyPr>
          <a:lstStyle/>
          <a:p>
            <a:pPr algn="ctr">
              <a:spcBef>
                <a:spcPct val="50000"/>
              </a:spcBef>
            </a:pPr>
            <a:r>
              <a:rPr lang="es-ES_tradnl">
                <a:latin typeface="Tahoma" charset="0"/>
              </a:rPr>
              <a:t>&gt; 2,000 saborizantes individuales y &lt; 100 con l</a:t>
            </a:r>
            <a:r>
              <a:rPr lang="en-US"/>
              <a:t>í</a:t>
            </a:r>
            <a:r>
              <a:rPr lang="es-ES_tradnl">
                <a:latin typeface="Tahoma" charset="0"/>
              </a:rPr>
              <a:t>mites de exposición</a:t>
            </a:r>
          </a:p>
        </p:txBody>
      </p:sp>
      <p:sp>
        <p:nvSpPr>
          <p:cNvPr id="46120" name="Slide Number Placeholder 7"/>
          <p:cNvSpPr>
            <a:spLocks noGrp="1"/>
          </p:cNvSpPr>
          <p:nvPr>
            <p:ph type="sldNum" sz="quarter" idx="12"/>
          </p:nvPr>
        </p:nvSpPr>
        <p:spPr>
          <a:noFill/>
        </p:spPr>
        <p:txBody>
          <a:bodyPr/>
          <a:lstStyle/>
          <a:p>
            <a:fld id="{D2E0564D-715F-4DB9-8F5A-18B5CE41A5F6}" type="slidenum">
              <a:rPr lang="en-US" smtClean="0">
                <a:latin typeface="Tahoma" charset="0"/>
                <a:ea typeface="Tahoma" charset="0"/>
                <a:cs typeface="Tahoma" charset="0"/>
              </a:rPr>
              <a:pPr/>
              <a:t>16</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4"/>
          <p:cNvSpPr>
            <a:spLocks noGrp="1" noChangeArrowheads="1"/>
          </p:cNvSpPr>
          <p:nvPr>
            <p:ph type="title"/>
          </p:nvPr>
        </p:nvSpPr>
        <p:spPr>
          <a:xfrm>
            <a:off x="295275" y="142875"/>
            <a:ext cx="8763000" cy="2085975"/>
          </a:xfrm>
        </p:spPr>
        <p:txBody>
          <a:bodyPr/>
          <a:lstStyle/>
          <a:p>
            <a:pPr eaLnBrk="1" hangingPunct="1"/>
            <a:r>
              <a:rPr lang="es-ES" smtClean="0"/>
              <a:t/>
            </a:r>
            <a:br>
              <a:rPr lang="es-ES" smtClean="0"/>
            </a:br>
            <a:r>
              <a:rPr lang="es-ES" sz="4000" smtClean="0"/>
              <a:t>Visión General de las Exposiciones a los Saborizantes</a:t>
            </a:r>
            <a:br>
              <a:rPr lang="es-ES" sz="4000" smtClean="0"/>
            </a:br>
            <a:r>
              <a:rPr lang="es-ES" sz="3600" smtClean="0"/>
              <a:t/>
            </a:r>
            <a:br>
              <a:rPr lang="es-ES" sz="3600" smtClean="0"/>
            </a:br>
            <a:r>
              <a:rPr lang="es-ES" sz="3600" smtClean="0"/>
              <a:t>Objetivos del Entrenamiento</a:t>
            </a:r>
          </a:p>
        </p:txBody>
      </p:sp>
      <p:sp>
        <p:nvSpPr>
          <p:cNvPr id="48130" name="Content Placeholder 1"/>
          <p:cNvSpPr>
            <a:spLocks noGrp="1"/>
          </p:cNvSpPr>
          <p:nvPr>
            <p:ph idx="1"/>
          </p:nvPr>
        </p:nvSpPr>
        <p:spPr>
          <a:xfrm>
            <a:off x="685800" y="2820988"/>
            <a:ext cx="7772400" cy="3962400"/>
          </a:xfrm>
        </p:spPr>
        <p:txBody>
          <a:bodyPr/>
          <a:lstStyle/>
          <a:p>
            <a:r>
              <a:rPr lang="es-ES" smtClean="0"/>
              <a:t>Comprender que algunos saborizantes pueden causar daño pulmonar bajo algunas condiciones</a:t>
            </a:r>
          </a:p>
          <a:p>
            <a:r>
              <a:rPr lang="es-ES" smtClean="0"/>
              <a:t>Saber donde encontrar una lista de los saborizantes que pueden causar daño pulmonar </a:t>
            </a:r>
          </a:p>
          <a:p>
            <a:endParaRPr lang="es-ES" smtClean="0"/>
          </a:p>
        </p:txBody>
      </p:sp>
      <p:sp>
        <p:nvSpPr>
          <p:cNvPr id="48131" name="Slide Number Placeholder 4"/>
          <p:cNvSpPr>
            <a:spLocks noGrp="1"/>
          </p:cNvSpPr>
          <p:nvPr>
            <p:ph type="sldNum" sz="quarter" idx="12"/>
          </p:nvPr>
        </p:nvSpPr>
        <p:spPr>
          <a:noFill/>
        </p:spPr>
        <p:txBody>
          <a:bodyPr/>
          <a:lstStyle/>
          <a:p>
            <a:fld id="{58B12AEA-0C55-47B5-93FD-B0B2D83A3BC9}" type="slidenum">
              <a:rPr lang="en-US" smtClean="0">
                <a:latin typeface="Tahoma" charset="0"/>
                <a:ea typeface="Tahoma" charset="0"/>
                <a:cs typeface="Tahoma" charset="0"/>
              </a:rPr>
              <a:pPr/>
              <a:t>17</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190500" y="152400"/>
            <a:ext cx="8763000" cy="1143000"/>
          </a:xfrm>
        </p:spPr>
        <p:txBody>
          <a:bodyPr/>
          <a:lstStyle/>
          <a:p>
            <a:pPr eaLnBrk="1" hangingPunct="1"/>
            <a:r>
              <a:rPr lang="es-ES" sz="3400" smtClean="0"/>
              <a:t>¿Por qué es difícil predecir las exposiciones en la fabricación de saborizantes?</a:t>
            </a:r>
          </a:p>
        </p:txBody>
      </p:sp>
      <p:sp>
        <p:nvSpPr>
          <p:cNvPr id="5123" name="Text Placeholder 2"/>
          <p:cNvSpPr>
            <a:spLocks noGrp="1"/>
          </p:cNvSpPr>
          <p:nvPr>
            <p:ph type="body" sz="half" idx="4294967295"/>
          </p:nvPr>
        </p:nvSpPr>
        <p:spPr>
          <a:xfrm>
            <a:off x="4059238" y="1412875"/>
            <a:ext cx="5084762" cy="4702175"/>
          </a:xfrm>
        </p:spPr>
        <p:txBody>
          <a:bodyPr/>
          <a:lstStyle/>
          <a:p>
            <a:pPr>
              <a:defRPr/>
            </a:pPr>
            <a:r>
              <a:rPr lang="es-ES" sz="2000" dirty="0" smtClean="0">
                <a:ea typeface="+mn-ea"/>
                <a:cs typeface="+mn-cs"/>
              </a:rPr>
              <a:t>M</a:t>
            </a:r>
            <a:r>
              <a:rPr lang="en-US" sz="2000" dirty="0" smtClean="0">
                <a:ea typeface="+mn-ea"/>
                <a:cs typeface="+mn-cs"/>
              </a:rPr>
              <a:t>á</a:t>
            </a:r>
            <a:r>
              <a:rPr lang="es-ES" sz="2000" dirty="0" smtClean="0">
                <a:ea typeface="+mn-ea"/>
                <a:cs typeface="+mn-cs"/>
              </a:rPr>
              <a:t>s de 2,000 saborizantes</a:t>
            </a:r>
          </a:p>
          <a:p>
            <a:pPr lvl="1">
              <a:defRPr/>
            </a:pPr>
            <a:r>
              <a:rPr lang="es-ES" sz="1600" dirty="0" smtClean="0"/>
              <a:t>Algunos tienen propiedades irritantes</a:t>
            </a:r>
          </a:p>
          <a:p>
            <a:pPr lvl="1">
              <a:defRPr/>
            </a:pPr>
            <a:r>
              <a:rPr lang="es-ES" sz="1600" dirty="0" smtClean="0"/>
              <a:t>Muy pocos tienen l</a:t>
            </a:r>
            <a:r>
              <a:rPr lang="en-US" sz="1600" dirty="0" smtClean="0"/>
              <a:t>í</a:t>
            </a:r>
            <a:r>
              <a:rPr lang="es-ES" sz="1600" dirty="0" smtClean="0"/>
              <a:t>mites de exposición</a:t>
            </a:r>
          </a:p>
          <a:p>
            <a:pPr lvl="1">
              <a:defRPr/>
            </a:pPr>
            <a:r>
              <a:rPr lang="es-ES" sz="1600" dirty="0" smtClean="0"/>
              <a:t>Muchos no tienen información suficiente para determinar si son un riesgo para la respiración</a:t>
            </a:r>
          </a:p>
          <a:p>
            <a:pPr eaLnBrk="1" hangingPunct="1">
              <a:defRPr/>
            </a:pPr>
            <a:r>
              <a:rPr lang="es-ES" sz="2000" dirty="0" smtClean="0">
                <a:ea typeface="+mn-ea"/>
                <a:cs typeface="+mn-cs"/>
              </a:rPr>
              <a:t>Exposición a las distintas formas</a:t>
            </a:r>
          </a:p>
          <a:p>
            <a:pPr lvl="1" eaLnBrk="1" hangingPunct="1">
              <a:defRPr/>
            </a:pPr>
            <a:r>
              <a:rPr lang="es-ES" sz="1600" dirty="0" smtClean="0"/>
              <a:t>Saborizantes puros</a:t>
            </a:r>
          </a:p>
          <a:p>
            <a:pPr lvl="1" eaLnBrk="1" hangingPunct="1">
              <a:defRPr/>
            </a:pPr>
            <a:r>
              <a:rPr lang="es-ES" sz="1600" dirty="0" smtClean="0"/>
              <a:t>Mezclas concentradas líquidas o en polvo</a:t>
            </a:r>
          </a:p>
          <a:p>
            <a:pPr lvl="1" eaLnBrk="1" hangingPunct="1">
              <a:defRPr/>
            </a:pPr>
            <a:r>
              <a:rPr lang="es-ES" sz="1600" dirty="0" smtClean="0"/>
              <a:t>Productos finales de concentración baja</a:t>
            </a:r>
          </a:p>
          <a:p>
            <a:pPr eaLnBrk="1" hangingPunct="1">
              <a:defRPr/>
            </a:pPr>
            <a:r>
              <a:rPr lang="es-ES" sz="2000" dirty="0" smtClean="0">
                <a:ea typeface="+mn-ea"/>
                <a:cs typeface="+mn-cs"/>
              </a:rPr>
              <a:t>Múltiples procesos</a:t>
            </a:r>
          </a:p>
          <a:p>
            <a:pPr lvl="1" eaLnBrk="1" hangingPunct="1">
              <a:defRPr/>
            </a:pPr>
            <a:r>
              <a:rPr lang="es-ES" sz="1600" dirty="0" smtClean="0"/>
              <a:t>Mezclar, calentar, empacar, etc.</a:t>
            </a:r>
          </a:p>
          <a:p>
            <a:pPr eaLnBrk="1" hangingPunct="1">
              <a:defRPr/>
            </a:pPr>
            <a:r>
              <a:rPr lang="es-ES" sz="2000" dirty="0" smtClean="0">
                <a:ea typeface="+mn-ea"/>
                <a:cs typeface="+mn-cs"/>
              </a:rPr>
              <a:t>Procesos por lotes</a:t>
            </a:r>
          </a:p>
          <a:p>
            <a:pPr lvl="1" eaLnBrk="1" hangingPunct="1">
              <a:defRPr/>
            </a:pPr>
            <a:r>
              <a:rPr lang="es-ES" sz="1800" dirty="0" smtClean="0"/>
              <a:t>Los volúmenes varían </a:t>
            </a:r>
          </a:p>
          <a:p>
            <a:pPr>
              <a:buFontTx/>
              <a:buNone/>
              <a:defRPr/>
            </a:pPr>
            <a:r>
              <a:rPr lang="es-ES" sz="1800" dirty="0" smtClean="0">
                <a:ea typeface="+mn-ea"/>
                <a:cs typeface="+mn-cs"/>
              </a:rPr>
              <a:t>	  -   Variabilidad diaria y estacional</a:t>
            </a:r>
          </a:p>
          <a:p>
            <a:pPr marL="0" indent="0" eaLnBrk="1" hangingPunct="1">
              <a:buFontTx/>
              <a:buNone/>
              <a:defRPr/>
            </a:pPr>
            <a:endParaRPr lang="es-ES" sz="2400" dirty="0" smtClean="0">
              <a:ea typeface="+mn-ea"/>
              <a:cs typeface="+mn-cs"/>
            </a:endParaRPr>
          </a:p>
        </p:txBody>
      </p:sp>
      <p:sp>
        <p:nvSpPr>
          <p:cNvPr id="50179" name="Slide Number Placeholder 4"/>
          <p:cNvSpPr>
            <a:spLocks noGrp="1"/>
          </p:cNvSpPr>
          <p:nvPr>
            <p:ph type="sldNum" sz="quarter" idx="12"/>
          </p:nvPr>
        </p:nvSpPr>
        <p:spPr>
          <a:xfrm>
            <a:off x="7239000" y="6348413"/>
            <a:ext cx="1905000" cy="457200"/>
          </a:xfrm>
          <a:noFill/>
        </p:spPr>
        <p:txBody>
          <a:bodyPr/>
          <a:lstStyle/>
          <a:p>
            <a:fld id="{75D1041C-1FFF-428A-A68A-1A147E0352A8}" type="slidenum">
              <a:rPr lang="en-US" smtClean="0">
                <a:latin typeface="Tahoma" charset="0"/>
                <a:ea typeface="Tahoma" charset="0"/>
                <a:cs typeface="Tahoma" charset="0"/>
              </a:rPr>
              <a:pPr/>
              <a:t>18</a:t>
            </a:fld>
            <a:endParaRPr lang="en-US" smtClean="0">
              <a:latin typeface="Tahoma" charset="0"/>
              <a:ea typeface="Tahoma" charset="0"/>
              <a:cs typeface="Tahoma" charset="0"/>
            </a:endParaRPr>
          </a:p>
        </p:txBody>
      </p:sp>
      <p:grpSp>
        <p:nvGrpSpPr>
          <p:cNvPr id="50180" name="Group 1"/>
          <p:cNvGrpSpPr>
            <a:grpSpLocks/>
          </p:cNvGrpSpPr>
          <p:nvPr/>
        </p:nvGrpSpPr>
        <p:grpSpPr bwMode="auto">
          <a:xfrm>
            <a:off x="412750" y="6234113"/>
            <a:ext cx="8382000" cy="428625"/>
            <a:chOff x="304800" y="6233589"/>
            <a:chExt cx="8382000" cy="428656"/>
          </a:xfrm>
        </p:grpSpPr>
        <p:sp>
          <p:nvSpPr>
            <p:cNvPr id="9" name="Rounded Rectangle 8"/>
            <p:cNvSpPr/>
            <p:nvPr/>
          </p:nvSpPr>
          <p:spPr>
            <a:xfrm>
              <a:off x="304800" y="6233589"/>
              <a:ext cx="8261350" cy="428656"/>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Text Box 5"/>
            <p:cNvSpPr txBox="1">
              <a:spLocks noChangeArrowheads="1"/>
            </p:cNvSpPr>
            <p:nvPr/>
          </p:nvSpPr>
          <p:spPr bwMode="auto">
            <a:xfrm>
              <a:off x="304800" y="6233589"/>
              <a:ext cx="8382000" cy="396904"/>
            </a:xfrm>
            <a:prstGeom prst="rect">
              <a:avLst/>
            </a:prstGeom>
            <a:noFill/>
            <a:ln w="9525">
              <a:noFill/>
              <a:miter lim="800000"/>
              <a:headEnd/>
              <a:tailEnd/>
            </a:ln>
          </p:spPr>
          <p:txBody>
            <a:bodyPr>
              <a:spAutoFit/>
            </a:bodyPr>
            <a:lstStyle/>
            <a:p>
              <a:pPr algn="ctr">
                <a:defRPr/>
              </a:pPr>
              <a:r>
                <a:rPr lang="es-ES" sz="1800" dirty="0">
                  <a:latin typeface="+mn-lt"/>
                  <a:ea typeface="+mn-ea"/>
                  <a:cs typeface="+mn-cs"/>
                </a:rPr>
                <a:t>No hay mucha información sobre los posibles riesgos de respirar saborizantes</a:t>
              </a:r>
              <a:r>
                <a:rPr lang="es-ES" sz="2000" dirty="0">
                  <a:ea typeface="+mn-ea"/>
                  <a:cs typeface="+mn-cs"/>
                </a:rPr>
                <a:t>.</a:t>
              </a:r>
            </a:p>
          </p:txBody>
        </p:sp>
      </p:grpSp>
      <p:pic>
        <p:nvPicPr>
          <p:cNvPr id="50181" name="Picture 2"/>
          <p:cNvPicPr>
            <a:picLocks noChangeAspect="1"/>
          </p:cNvPicPr>
          <p:nvPr/>
        </p:nvPicPr>
        <p:blipFill>
          <a:blip r:embed="rId4" cstate="print"/>
          <a:srcRect l="29575" t="29626" r="22186" b="23973"/>
          <a:stretch>
            <a:fillRect/>
          </a:stretch>
        </p:blipFill>
        <p:spPr bwMode="auto">
          <a:xfrm rot="5400000">
            <a:off x="17462" y="2135188"/>
            <a:ext cx="4411663" cy="3182938"/>
          </a:xfrm>
          <a:prstGeom prst="rect">
            <a:avLst/>
          </a:prstGeom>
          <a:noFill/>
          <a:ln w="9525">
            <a:noFill/>
            <a:miter lim="800000"/>
            <a:headEnd/>
            <a:tailEnd/>
          </a:ln>
        </p:spPr>
      </p:pic>
      <p:sp>
        <p:nvSpPr>
          <p:cNvPr id="12" name="TextBox 11"/>
          <p:cNvSpPr txBox="1"/>
          <p:nvPr/>
        </p:nvSpPr>
        <p:spPr>
          <a:xfrm>
            <a:off x="995363" y="5932488"/>
            <a:ext cx="2339975" cy="184150"/>
          </a:xfrm>
          <a:prstGeom prst="rect">
            <a:avLst/>
          </a:prstGeom>
          <a:noFill/>
        </p:spPr>
        <p:txBody>
          <a:bodyPr>
            <a:spAutoFit/>
          </a:bodyPr>
          <a:lstStyle/>
          <a:p>
            <a:pPr>
              <a:defRPr/>
            </a:pPr>
            <a:r>
              <a:rPr lang="en-US" sz="600" dirty="0">
                <a:latin typeface="+mj-lt"/>
                <a:ea typeface="+mn-ea"/>
                <a:cs typeface="+mn-cs"/>
              </a:rPr>
              <a:t>Photo used by National Jewish Health with written permission.</a:t>
            </a:r>
          </a:p>
        </p:txBody>
      </p:sp>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219075" y="85725"/>
            <a:ext cx="8763000" cy="1157288"/>
          </a:xfrm>
        </p:spPr>
        <p:txBody>
          <a:bodyPr/>
          <a:lstStyle/>
          <a:p>
            <a:r>
              <a:rPr lang="es-ES" sz="3600" smtClean="0"/>
              <a:t>¿Existe una lista de los saborizantes que pueden ser peligrosos cuando se inhalan?</a:t>
            </a:r>
          </a:p>
        </p:txBody>
      </p:sp>
      <p:sp>
        <p:nvSpPr>
          <p:cNvPr id="51202" name="Content Placeholder 2"/>
          <p:cNvSpPr>
            <a:spLocks noGrp="1"/>
          </p:cNvSpPr>
          <p:nvPr>
            <p:ph idx="1"/>
          </p:nvPr>
        </p:nvSpPr>
        <p:spPr>
          <a:xfrm>
            <a:off x="3733800" y="1271588"/>
            <a:ext cx="5300663" cy="4229100"/>
          </a:xfrm>
        </p:spPr>
        <p:txBody>
          <a:bodyPr/>
          <a:lstStyle/>
          <a:p>
            <a:r>
              <a:rPr lang="es-ES" sz="2000" smtClean="0"/>
              <a:t>La Asociación de Productores de Saborizantes y Extractos (FEMA por sus siglas en Inglés) tiene una lista de saborizantes de “Alta Prioridad”</a:t>
            </a:r>
          </a:p>
          <a:p>
            <a:r>
              <a:rPr lang="es-ES" sz="2000" smtClean="0"/>
              <a:t>Los saborizantes de “Alta Prioridad” </a:t>
            </a:r>
            <a:r>
              <a:rPr lang="es-ES" sz="2000" u="sng" smtClean="0"/>
              <a:t>pueden</a:t>
            </a:r>
            <a:r>
              <a:rPr lang="es-ES" sz="2000" smtClean="0"/>
              <a:t> causar lesiones respiratorias cuando:</a:t>
            </a:r>
          </a:p>
          <a:p>
            <a:pPr lvl="2"/>
            <a:r>
              <a:rPr lang="es-ES" sz="2000" smtClean="0"/>
              <a:t>Los niveles de exposición son muy altos</a:t>
            </a:r>
          </a:p>
          <a:p>
            <a:pPr lvl="2"/>
            <a:r>
              <a:rPr lang="es-ES" sz="2000" smtClean="0"/>
              <a:t>Las exposiciones son repetidas en niveles m</a:t>
            </a:r>
            <a:r>
              <a:rPr lang="en-US" sz="2000" smtClean="0"/>
              <a:t>á</a:t>
            </a:r>
            <a:r>
              <a:rPr lang="es-ES" sz="2000" smtClean="0"/>
              <a:t>s bajos</a:t>
            </a:r>
          </a:p>
          <a:p>
            <a:pPr lvl="2"/>
            <a:r>
              <a:rPr lang="es-ES" sz="2000" smtClean="0"/>
              <a:t>Son procesados con calor</a:t>
            </a:r>
          </a:p>
          <a:p>
            <a:pPr lvl="2"/>
            <a:r>
              <a:rPr lang="es-ES" sz="2000" smtClean="0"/>
              <a:t>Son procesados sin los controles adecuados de exposición</a:t>
            </a:r>
          </a:p>
          <a:p>
            <a:pPr lvl="2"/>
            <a:endParaRPr lang="es-ES" smtClean="0"/>
          </a:p>
          <a:p>
            <a:pPr lvl="1">
              <a:buFontTx/>
              <a:buNone/>
            </a:pPr>
            <a:endParaRPr lang="es-ES" sz="2400" smtClean="0"/>
          </a:p>
        </p:txBody>
      </p:sp>
      <p:sp>
        <p:nvSpPr>
          <p:cNvPr id="49156" name="Rectangle 4"/>
          <p:cNvSpPr>
            <a:spLocks noChangeArrowheads="1"/>
          </p:cNvSpPr>
          <p:nvPr/>
        </p:nvSpPr>
        <p:spPr bwMode="auto">
          <a:xfrm>
            <a:off x="457200" y="5545138"/>
            <a:ext cx="3206750" cy="336550"/>
          </a:xfrm>
          <a:prstGeom prst="rect">
            <a:avLst/>
          </a:prstGeom>
          <a:noFill/>
          <a:ln w="9525">
            <a:noFill/>
            <a:miter lim="800000"/>
            <a:headEnd/>
            <a:tailEnd/>
          </a:ln>
        </p:spPr>
        <p:txBody>
          <a:bodyPr>
            <a:spAutoFit/>
          </a:bodyPr>
          <a:lstStyle/>
          <a:p>
            <a:pPr>
              <a:defRPr/>
            </a:pPr>
            <a:r>
              <a:rPr lang="en-US" sz="800" dirty="0">
                <a:solidFill>
                  <a:srgbClr val="000000"/>
                </a:solidFill>
                <a:latin typeface="+mj-lt"/>
                <a:ea typeface="+mn-ea"/>
                <a:cs typeface="+mn-cs"/>
              </a:rPr>
              <a:t>Image by the Flavor and Extract Manufacturers Association</a:t>
            </a:r>
          </a:p>
          <a:p>
            <a:pPr>
              <a:defRPr/>
            </a:pPr>
            <a:r>
              <a:rPr lang="en-US" sz="800" dirty="0">
                <a:solidFill>
                  <a:srgbClr val="000000"/>
                </a:solidFill>
                <a:latin typeface="+mj-lt"/>
                <a:ea typeface="+mn-ea"/>
                <a:cs typeface="+mn-cs"/>
              </a:rPr>
              <a:t>Used with written permission</a:t>
            </a:r>
          </a:p>
        </p:txBody>
      </p:sp>
      <p:sp>
        <p:nvSpPr>
          <p:cNvPr id="51204" name="Slide Number Placeholder 7"/>
          <p:cNvSpPr>
            <a:spLocks noGrp="1"/>
          </p:cNvSpPr>
          <p:nvPr>
            <p:ph type="sldNum" sz="quarter" idx="12"/>
          </p:nvPr>
        </p:nvSpPr>
        <p:spPr>
          <a:noFill/>
        </p:spPr>
        <p:txBody>
          <a:bodyPr/>
          <a:lstStyle/>
          <a:p>
            <a:fld id="{A08888E8-35A6-4FD7-ADC4-9D66B7F497DE}" type="slidenum">
              <a:rPr lang="en-US" smtClean="0">
                <a:latin typeface="Tahoma" charset="0"/>
                <a:ea typeface="Tahoma" charset="0"/>
                <a:cs typeface="Tahoma" charset="0"/>
              </a:rPr>
              <a:pPr/>
              <a:t>19</a:t>
            </a:fld>
            <a:endParaRPr lang="en-US" smtClean="0">
              <a:latin typeface="Tahoma" charset="0"/>
              <a:ea typeface="Tahoma" charset="0"/>
              <a:cs typeface="Tahoma" charset="0"/>
            </a:endParaRPr>
          </a:p>
        </p:txBody>
      </p:sp>
      <p:sp>
        <p:nvSpPr>
          <p:cNvPr id="7" name="Rounded Rectangle 6"/>
          <p:cNvSpPr/>
          <p:nvPr/>
        </p:nvSpPr>
        <p:spPr>
          <a:xfrm>
            <a:off x="900113" y="5991225"/>
            <a:ext cx="7762875" cy="65246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1206" name="Text Box 5"/>
          <p:cNvSpPr txBox="1">
            <a:spLocks noChangeArrowheads="1"/>
          </p:cNvSpPr>
          <p:nvPr/>
        </p:nvSpPr>
        <p:spPr bwMode="auto">
          <a:xfrm>
            <a:off x="1023938" y="5991225"/>
            <a:ext cx="7534275" cy="641350"/>
          </a:xfrm>
          <a:prstGeom prst="rect">
            <a:avLst/>
          </a:prstGeom>
          <a:noFill/>
          <a:ln w="9525">
            <a:noFill/>
            <a:miter lim="800000"/>
            <a:headEnd/>
            <a:tailEnd/>
          </a:ln>
        </p:spPr>
        <p:txBody>
          <a:bodyPr>
            <a:prstTxWarp prst="textNoShape">
              <a:avLst/>
            </a:prstTxWarp>
            <a:spAutoFit/>
          </a:bodyPr>
          <a:lstStyle/>
          <a:p>
            <a:pPr algn="ctr"/>
            <a:r>
              <a:rPr lang="es-ES" sz="1800"/>
              <a:t>Los saborizantes de "Alta Prioridad" deben ser etiquetados para alertar a los trabajadores que requieren un manejo cuidadoso.</a:t>
            </a:r>
            <a:endParaRPr lang="es-ES" sz="2000"/>
          </a:p>
        </p:txBody>
      </p:sp>
      <p:pic>
        <p:nvPicPr>
          <p:cNvPr id="51207" name="Picture 1"/>
          <p:cNvPicPr>
            <a:picLocks noChangeAspect="1"/>
          </p:cNvPicPr>
          <p:nvPr/>
        </p:nvPicPr>
        <p:blipFill>
          <a:blip r:embed="rId4" cstate="print"/>
          <a:srcRect/>
          <a:stretch>
            <a:fillRect/>
          </a:stretch>
        </p:blipFill>
        <p:spPr bwMode="auto">
          <a:xfrm>
            <a:off x="285750" y="1452563"/>
            <a:ext cx="3378200" cy="40925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s-ES" smtClean="0"/>
              <a:t>Limitación de Responsabilidad</a:t>
            </a:r>
          </a:p>
        </p:txBody>
      </p:sp>
      <p:sp>
        <p:nvSpPr>
          <p:cNvPr id="3" name="Content Placeholder 2"/>
          <p:cNvSpPr>
            <a:spLocks noGrp="1"/>
          </p:cNvSpPr>
          <p:nvPr>
            <p:ph idx="1"/>
          </p:nvPr>
        </p:nvSpPr>
        <p:spPr>
          <a:xfrm>
            <a:off x="838200" y="1676400"/>
            <a:ext cx="7391400" cy="4114800"/>
          </a:xfrm>
        </p:spPr>
        <p:txBody>
          <a:bodyPr>
            <a:normAutofit fontScale="85000" lnSpcReduction="20000"/>
          </a:bodyPr>
          <a:lstStyle/>
          <a:p>
            <a:pPr indent="0">
              <a:buFontTx/>
              <a:buNone/>
              <a:defRPr/>
            </a:pPr>
            <a:r>
              <a:rPr lang="es-ES" dirty="0" smtClean="0">
                <a:ea typeface="+mn-ea"/>
                <a:cs typeface="+mn-cs"/>
              </a:rPr>
              <a:t>Esta presentación fue producida bajo la subvención número SH-22304-11-60-F-8 de la Administración de Seguridad y Salud Ocupacional, del Departamento del Trabajo de los Estados Unidos.  Esta presentación no refleja necesariamente las opiniones o políticas del Departamento del Trabajo de los Estados Unidos, ni la mención de nombres comerciales, productos u organizaciones, implica aprobación por el gobierno de los Estados Unidos.</a:t>
            </a:r>
          </a:p>
          <a:p>
            <a:pPr indent="0">
              <a:buFontTx/>
              <a:buNone/>
              <a:defRPr/>
            </a:pPr>
            <a:endParaRPr lang="es-ES" dirty="0" smtClean="0">
              <a:ea typeface="+mn-ea"/>
              <a:cs typeface="+mn-cs"/>
            </a:endParaRPr>
          </a:p>
          <a:p>
            <a:pPr indent="0">
              <a:buFontTx/>
              <a:buNone/>
              <a:defRPr/>
            </a:pPr>
            <a:endParaRPr lang="es-ES" dirty="0" smtClean="0">
              <a:ea typeface="+mn-ea"/>
              <a:cs typeface="+mn-cs"/>
            </a:endParaRPr>
          </a:p>
        </p:txBody>
      </p:sp>
      <p:sp>
        <p:nvSpPr>
          <p:cNvPr id="21507" name="Slide Number Placeholder 4"/>
          <p:cNvSpPr>
            <a:spLocks noGrp="1"/>
          </p:cNvSpPr>
          <p:nvPr>
            <p:ph type="sldNum" sz="quarter" idx="12"/>
          </p:nvPr>
        </p:nvSpPr>
        <p:spPr>
          <a:noFill/>
        </p:spPr>
        <p:txBody>
          <a:bodyPr/>
          <a:lstStyle/>
          <a:p>
            <a:fld id="{2D89B7C6-B9EC-4038-8D7E-97937D939402}" type="slidenum">
              <a:rPr lang="en-US" smtClean="0">
                <a:latin typeface="Tahoma" charset="0"/>
                <a:ea typeface="Tahoma" charset="0"/>
                <a:cs typeface="Tahoma" charset="0"/>
              </a:rPr>
              <a:pPr/>
              <a:t>2</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ounded Rectangle 26"/>
          <p:cNvSpPr/>
          <p:nvPr/>
        </p:nvSpPr>
        <p:spPr>
          <a:xfrm>
            <a:off x="473075" y="4868863"/>
            <a:ext cx="3009900" cy="12319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2226" name="Text Box 5"/>
          <p:cNvSpPr txBox="1">
            <a:spLocks noChangeArrowheads="1"/>
          </p:cNvSpPr>
          <p:nvPr/>
        </p:nvSpPr>
        <p:spPr bwMode="auto">
          <a:xfrm>
            <a:off x="471488" y="4868863"/>
            <a:ext cx="3054350" cy="1190625"/>
          </a:xfrm>
          <a:prstGeom prst="rect">
            <a:avLst/>
          </a:prstGeom>
          <a:noFill/>
          <a:ln w="9525">
            <a:noFill/>
            <a:miter lim="800000"/>
            <a:headEnd/>
            <a:tailEnd/>
          </a:ln>
        </p:spPr>
        <p:txBody>
          <a:bodyPr>
            <a:prstTxWarp prst="textNoShape">
              <a:avLst/>
            </a:prstTxWarp>
            <a:spAutoFit/>
          </a:bodyPr>
          <a:lstStyle/>
          <a:p>
            <a:pPr algn="ctr"/>
            <a:r>
              <a:rPr lang="es-ES_tradnl" sz="1800">
                <a:latin typeface="Tahoma" charset="0"/>
              </a:rPr>
              <a:t>Estos saborizantes pueden causar lesiones respiratorias si no se manejan adecuadamente</a:t>
            </a:r>
            <a:endParaRPr lang="es-ES_tradnl" sz="2000"/>
          </a:p>
        </p:txBody>
      </p:sp>
      <p:sp>
        <p:nvSpPr>
          <p:cNvPr id="23" name="Rounded Rectangle 22"/>
          <p:cNvSpPr/>
          <p:nvPr/>
        </p:nvSpPr>
        <p:spPr>
          <a:xfrm>
            <a:off x="4464050" y="2901950"/>
            <a:ext cx="3270250" cy="44132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2228" name="Title 3"/>
          <p:cNvSpPr>
            <a:spLocks noGrp="1"/>
          </p:cNvSpPr>
          <p:nvPr>
            <p:ph type="title"/>
          </p:nvPr>
        </p:nvSpPr>
        <p:spPr>
          <a:xfrm>
            <a:off x="0" y="0"/>
            <a:ext cx="9144000" cy="1143000"/>
          </a:xfrm>
        </p:spPr>
        <p:txBody>
          <a:bodyPr/>
          <a:lstStyle/>
          <a:p>
            <a:r>
              <a:rPr lang="es-ES_tradnl" sz="3600" smtClean="0"/>
              <a:t>¿Qué son los saborizantes de </a:t>
            </a:r>
            <a:br>
              <a:rPr lang="es-ES_tradnl" sz="3600" smtClean="0"/>
            </a:br>
            <a:r>
              <a:rPr lang="es-ES_tradnl" sz="3600" smtClean="0"/>
              <a:t>“Alta Prioridad”?</a:t>
            </a:r>
          </a:p>
        </p:txBody>
      </p:sp>
      <p:sp>
        <p:nvSpPr>
          <p:cNvPr id="52229" name="Content Placeholder 4"/>
          <p:cNvSpPr>
            <a:spLocks noGrp="1"/>
          </p:cNvSpPr>
          <p:nvPr>
            <p:ph sz="half" idx="1"/>
          </p:nvPr>
        </p:nvSpPr>
        <p:spPr>
          <a:xfrm>
            <a:off x="3702050" y="1624013"/>
            <a:ext cx="2590800" cy="1295400"/>
          </a:xfrm>
        </p:spPr>
        <p:txBody>
          <a:bodyPr/>
          <a:lstStyle/>
          <a:p>
            <a:pPr>
              <a:spcBef>
                <a:spcPct val="0"/>
              </a:spcBef>
            </a:pPr>
            <a:r>
              <a:rPr lang="es-ES_tradnl" sz="1800" smtClean="0"/>
              <a:t>Acetoína</a:t>
            </a:r>
          </a:p>
          <a:p>
            <a:pPr>
              <a:spcBef>
                <a:spcPct val="0"/>
              </a:spcBef>
            </a:pPr>
            <a:r>
              <a:rPr lang="es-ES_tradnl" sz="1800" smtClean="0"/>
              <a:t>Diacetil</a:t>
            </a:r>
          </a:p>
          <a:p>
            <a:pPr>
              <a:spcBef>
                <a:spcPct val="0"/>
              </a:spcBef>
            </a:pPr>
            <a:r>
              <a:rPr lang="es-ES_tradnl" sz="1800" smtClean="0"/>
              <a:t>Trímero Diacetil </a:t>
            </a:r>
          </a:p>
          <a:p>
            <a:pPr>
              <a:spcBef>
                <a:spcPct val="0"/>
              </a:spcBef>
            </a:pPr>
            <a:r>
              <a:rPr lang="es-ES_tradnl" sz="1800" smtClean="0"/>
              <a:t>2,3-Heptanedione</a:t>
            </a:r>
          </a:p>
          <a:p>
            <a:pPr>
              <a:spcBef>
                <a:spcPct val="0"/>
              </a:spcBef>
            </a:pPr>
            <a:endParaRPr lang="es-ES_tradnl" sz="2000" smtClean="0"/>
          </a:p>
        </p:txBody>
      </p:sp>
      <p:sp>
        <p:nvSpPr>
          <p:cNvPr id="52230" name="Content Placeholder 5"/>
          <p:cNvSpPr>
            <a:spLocks noGrp="1"/>
          </p:cNvSpPr>
          <p:nvPr>
            <p:ph sz="half" idx="2"/>
          </p:nvPr>
        </p:nvSpPr>
        <p:spPr>
          <a:xfrm>
            <a:off x="6051550" y="3405188"/>
            <a:ext cx="2819400" cy="2921000"/>
          </a:xfrm>
        </p:spPr>
        <p:txBody>
          <a:bodyPr/>
          <a:lstStyle/>
          <a:p>
            <a:pPr>
              <a:spcBef>
                <a:spcPct val="0"/>
              </a:spcBef>
            </a:pPr>
            <a:r>
              <a:rPr lang="es-ES_tradnl" sz="1800" smtClean="0"/>
              <a:t>Metil Mercaptano</a:t>
            </a:r>
          </a:p>
          <a:p>
            <a:pPr>
              <a:spcBef>
                <a:spcPct val="0"/>
              </a:spcBef>
            </a:pPr>
            <a:r>
              <a:rPr lang="es-ES_tradnl" sz="1800" smtClean="0"/>
              <a:t>Sulfuro de Metilo</a:t>
            </a:r>
          </a:p>
          <a:p>
            <a:pPr>
              <a:spcBef>
                <a:spcPct val="0"/>
              </a:spcBef>
            </a:pPr>
            <a:r>
              <a:rPr lang="es-ES_tradnl" sz="1800" smtClean="0"/>
              <a:t>2,4-Pentadienal</a:t>
            </a:r>
          </a:p>
          <a:p>
            <a:pPr>
              <a:spcBef>
                <a:spcPct val="0"/>
              </a:spcBef>
            </a:pPr>
            <a:r>
              <a:rPr lang="es-ES_tradnl" sz="1800" smtClean="0"/>
              <a:t>2-Pentenal</a:t>
            </a:r>
          </a:p>
          <a:p>
            <a:pPr>
              <a:spcBef>
                <a:spcPct val="0"/>
              </a:spcBef>
            </a:pPr>
            <a:r>
              <a:rPr lang="es-ES_tradnl" sz="1800" smtClean="0"/>
              <a:t>Acido Fosfórico</a:t>
            </a:r>
          </a:p>
          <a:p>
            <a:pPr>
              <a:spcBef>
                <a:spcPct val="0"/>
              </a:spcBef>
            </a:pPr>
            <a:r>
              <a:rPr lang="es-ES" sz="1800" smtClean="0"/>
              <a:t>Propionaldehído</a:t>
            </a:r>
            <a:br>
              <a:rPr lang="es-ES" sz="1800" smtClean="0"/>
            </a:br>
            <a:r>
              <a:rPr lang="es-ES_tradnl" sz="1800" smtClean="0"/>
              <a:t>Acido Propiónico</a:t>
            </a:r>
          </a:p>
          <a:p>
            <a:pPr>
              <a:spcBef>
                <a:spcPct val="0"/>
              </a:spcBef>
            </a:pPr>
            <a:r>
              <a:rPr lang="es-ES_tradnl" sz="1800" smtClean="0"/>
              <a:t>Dióxido de Azufre</a:t>
            </a:r>
          </a:p>
          <a:p>
            <a:r>
              <a:rPr lang="es-ES" sz="1800" smtClean="0"/>
              <a:t>Trietilamina</a:t>
            </a:r>
          </a:p>
          <a:p>
            <a:r>
              <a:rPr lang="es-ES" sz="1800" smtClean="0"/>
              <a:t>Valeraldehído</a:t>
            </a:r>
          </a:p>
        </p:txBody>
      </p:sp>
      <p:sp>
        <p:nvSpPr>
          <p:cNvPr id="7" name="Rectangle 6"/>
          <p:cNvSpPr/>
          <p:nvPr/>
        </p:nvSpPr>
        <p:spPr>
          <a:xfrm>
            <a:off x="433388" y="2082800"/>
            <a:ext cx="3078162" cy="1938338"/>
          </a:xfrm>
          <a:prstGeom prst="rect">
            <a:avLst/>
          </a:prstGeom>
          <a:solidFill>
            <a:srgbClr val="FFF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schemeClr val="tx1"/>
                </a:solidFill>
                <a:latin typeface="Arial Black" pitchFamily="34" charset="0"/>
              </a:rPr>
              <a:t>LISTADO POR FEMA</a:t>
            </a:r>
          </a:p>
          <a:p>
            <a:pPr algn="ctr">
              <a:defRPr/>
            </a:pPr>
            <a:endParaRPr lang="en-US" sz="1600" dirty="0">
              <a:solidFill>
                <a:schemeClr val="tx1"/>
              </a:solidFill>
              <a:latin typeface="Arial Black" pitchFamily="34" charset="0"/>
            </a:endParaRPr>
          </a:p>
          <a:p>
            <a:pPr algn="ctr">
              <a:defRPr/>
            </a:pPr>
            <a:r>
              <a:rPr lang="en-US" sz="1600" dirty="0">
                <a:solidFill>
                  <a:schemeClr val="tx1"/>
                </a:solidFill>
                <a:latin typeface="Arial Black" pitchFamily="34" charset="0"/>
              </a:rPr>
              <a:t>MATERIAL DE ALTA PRIORIDAD</a:t>
            </a:r>
          </a:p>
          <a:p>
            <a:pPr algn="ctr">
              <a:defRPr/>
            </a:pPr>
            <a:endParaRPr lang="en-US" sz="1600" dirty="0">
              <a:solidFill>
                <a:schemeClr val="tx1"/>
              </a:solidFill>
              <a:latin typeface="Arial Black" pitchFamily="34" charset="0"/>
            </a:endParaRPr>
          </a:p>
          <a:p>
            <a:pPr>
              <a:defRPr/>
            </a:pPr>
            <a:r>
              <a:rPr lang="es-ES" sz="1100" dirty="0">
                <a:solidFill>
                  <a:schemeClr val="tx1"/>
                </a:solidFill>
                <a:latin typeface="Arial" pitchFamily="34" charset="0"/>
                <a:cs typeface="Arial" pitchFamily="34" charset="0"/>
              </a:rPr>
              <a:t>SIGA LAS MEDIDAS TECNICAS Y LOS PROCEDIMIENTOS NECESARIOS PARA MINIMIZAR LA EXPOSICION</a:t>
            </a:r>
            <a:endParaRPr lang="en-US" sz="1100" dirty="0">
              <a:solidFill>
                <a:schemeClr val="tx1"/>
              </a:solidFill>
              <a:latin typeface="Arial" pitchFamily="34" charset="0"/>
              <a:cs typeface="Arial" pitchFamily="34" charset="0"/>
            </a:endParaRPr>
          </a:p>
        </p:txBody>
      </p:sp>
      <p:sp>
        <p:nvSpPr>
          <p:cNvPr id="52232" name="Slide Number Placeholder 17"/>
          <p:cNvSpPr>
            <a:spLocks noGrp="1"/>
          </p:cNvSpPr>
          <p:nvPr>
            <p:ph type="sldNum" sz="quarter" idx="12"/>
          </p:nvPr>
        </p:nvSpPr>
        <p:spPr>
          <a:noFill/>
        </p:spPr>
        <p:txBody>
          <a:bodyPr/>
          <a:lstStyle/>
          <a:p>
            <a:fld id="{265A4B2E-2A96-4E3F-B818-35202840C82D}" type="slidenum">
              <a:rPr lang="en-US" smtClean="0">
                <a:latin typeface="Tahoma" charset="0"/>
                <a:ea typeface="Tahoma" charset="0"/>
                <a:cs typeface="Tahoma" charset="0"/>
              </a:rPr>
              <a:pPr/>
              <a:t>20</a:t>
            </a:fld>
            <a:endParaRPr lang="en-US" smtClean="0">
              <a:latin typeface="Tahoma" charset="0"/>
              <a:ea typeface="Tahoma" charset="0"/>
              <a:cs typeface="Tahoma" charset="0"/>
            </a:endParaRPr>
          </a:p>
        </p:txBody>
      </p:sp>
      <p:sp>
        <p:nvSpPr>
          <p:cNvPr id="52233" name="Text Box 8"/>
          <p:cNvSpPr txBox="1">
            <a:spLocks noChangeArrowheads="1"/>
          </p:cNvSpPr>
          <p:nvPr/>
        </p:nvSpPr>
        <p:spPr bwMode="auto">
          <a:xfrm>
            <a:off x="447675" y="4006850"/>
            <a:ext cx="2713038" cy="198438"/>
          </a:xfrm>
          <a:prstGeom prst="rect">
            <a:avLst/>
          </a:prstGeom>
          <a:noFill/>
          <a:ln w="9525">
            <a:noFill/>
            <a:miter lim="800000"/>
            <a:headEnd/>
            <a:tailEnd/>
          </a:ln>
        </p:spPr>
        <p:txBody>
          <a:bodyPr>
            <a:prstTxWarp prst="textNoShape">
              <a:avLst/>
            </a:prstTxWarp>
            <a:spAutoFit/>
          </a:bodyPr>
          <a:lstStyle/>
          <a:p>
            <a:pPr>
              <a:spcBef>
                <a:spcPct val="50000"/>
              </a:spcBef>
            </a:pPr>
            <a:r>
              <a:rPr lang="en-US" sz="700">
                <a:latin typeface="Tahoma" charset="0"/>
              </a:rPr>
              <a:t> Figure by National Jewish Health</a:t>
            </a:r>
          </a:p>
        </p:txBody>
      </p:sp>
      <p:sp>
        <p:nvSpPr>
          <p:cNvPr id="20" name="Rounded Rectangle 19"/>
          <p:cNvSpPr/>
          <p:nvPr/>
        </p:nvSpPr>
        <p:spPr>
          <a:xfrm>
            <a:off x="4464050" y="1163638"/>
            <a:ext cx="3270250" cy="441325"/>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2235" name="TextBox 20"/>
          <p:cNvSpPr txBox="1">
            <a:spLocks noChangeArrowheads="1"/>
          </p:cNvSpPr>
          <p:nvPr/>
        </p:nvSpPr>
        <p:spPr bwMode="auto">
          <a:xfrm>
            <a:off x="4510088" y="1163638"/>
            <a:ext cx="3179762" cy="396875"/>
          </a:xfrm>
          <a:prstGeom prst="rect">
            <a:avLst/>
          </a:prstGeom>
          <a:noFill/>
          <a:ln w="9525">
            <a:noFill/>
            <a:miter lim="800000"/>
            <a:headEnd/>
            <a:tailEnd/>
          </a:ln>
        </p:spPr>
        <p:txBody>
          <a:bodyPr>
            <a:prstTxWarp prst="textNoShape">
              <a:avLst/>
            </a:prstTxWarp>
            <a:spAutoFit/>
          </a:bodyPr>
          <a:lstStyle/>
          <a:p>
            <a:pPr algn="ctr"/>
            <a:r>
              <a:rPr lang="es-ES_tradnl" sz="2000"/>
              <a:t>Diacetil y sus Sustitutos</a:t>
            </a:r>
          </a:p>
        </p:txBody>
      </p:sp>
      <p:sp>
        <p:nvSpPr>
          <p:cNvPr id="52236" name="TextBox 21"/>
          <p:cNvSpPr txBox="1">
            <a:spLocks noChangeArrowheads="1"/>
          </p:cNvSpPr>
          <p:nvPr/>
        </p:nvSpPr>
        <p:spPr bwMode="auto">
          <a:xfrm>
            <a:off x="4510088" y="2881313"/>
            <a:ext cx="3179762" cy="457200"/>
          </a:xfrm>
          <a:prstGeom prst="rect">
            <a:avLst/>
          </a:prstGeom>
          <a:noFill/>
          <a:ln w="9525">
            <a:noFill/>
            <a:miter lim="800000"/>
            <a:headEnd/>
            <a:tailEnd/>
          </a:ln>
        </p:spPr>
        <p:txBody>
          <a:bodyPr>
            <a:prstTxWarp prst="textNoShape">
              <a:avLst/>
            </a:prstTxWarp>
            <a:spAutoFit/>
          </a:bodyPr>
          <a:lstStyle/>
          <a:p>
            <a:pPr algn="ctr"/>
            <a:r>
              <a:rPr lang="es-ES_tradnl"/>
              <a:t>Otros Saborizantes</a:t>
            </a:r>
          </a:p>
        </p:txBody>
      </p:sp>
      <p:sp>
        <p:nvSpPr>
          <p:cNvPr id="52237" name="Content Placeholder 4"/>
          <p:cNvSpPr txBox="1">
            <a:spLocks/>
          </p:cNvSpPr>
          <p:nvPr/>
        </p:nvSpPr>
        <p:spPr bwMode="auto">
          <a:xfrm>
            <a:off x="3702050" y="3416300"/>
            <a:ext cx="2590800" cy="2906713"/>
          </a:xfrm>
          <a:prstGeom prst="rect">
            <a:avLst/>
          </a:prstGeom>
          <a:noFill/>
          <a:ln w="9525">
            <a:noFill/>
            <a:miter lim="800000"/>
            <a:headEnd/>
            <a:tailEnd/>
          </a:ln>
        </p:spPr>
        <p:txBody>
          <a:bodyPr>
            <a:prstTxWarp prst="textNoShape">
              <a:avLst/>
            </a:prstTxWarp>
          </a:bodyPr>
          <a:lstStyle/>
          <a:p>
            <a:pPr marL="342900" indent="-342900" eaLnBrk="0" hangingPunct="0">
              <a:buFontTx/>
              <a:buChar char="•"/>
            </a:pPr>
            <a:r>
              <a:rPr lang="es-ES_tradnl" sz="1800">
                <a:latin typeface="Tahoma" charset="0"/>
              </a:rPr>
              <a:t>Acetaldehído</a:t>
            </a:r>
          </a:p>
          <a:p>
            <a:pPr marL="342900" indent="-342900" eaLnBrk="0" hangingPunct="0">
              <a:buFontTx/>
              <a:buChar char="•"/>
            </a:pPr>
            <a:r>
              <a:rPr lang="es-ES_tradnl" sz="1800">
                <a:latin typeface="Tahoma" charset="0"/>
              </a:rPr>
              <a:t>Acido Acético</a:t>
            </a:r>
          </a:p>
          <a:p>
            <a:pPr marL="342900" indent="-342900" eaLnBrk="0" hangingPunct="0">
              <a:buFontTx/>
              <a:buChar char="•"/>
            </a:pPr>
            <a:r>
              <a:rPr lang="es-ES_tradnl" sz="1800">
                <a:latin typeface="Tahoma" charset="0"/>
              </a:rPr>
              <a:t>Benzaldehído</a:t>
            </a:r>
          </a:p>
          <a:p>
            <a:pPr marL="342900" indent="-342900" eaLnBrk="0" hangingPunct="0">
              <a:buFontTx/>
              <a:buChar char="•"/>
            </a:pPr>
            <a:r>
              <a:rPr lang="es-ES_tradnl" sz="1800">
                <a:latin typeface="Tahoma" charset="0"/>
              </a:rPr>
              <a:t>Acido Butírico</a:t>
            </a:r>
          </a:p>
          <a:p>
            <a:pPr marL="342900" indent="-342900" eaLnBrk="0" hangingPunct="0">
              <a:buFontTx/>
              <a:buChar char="•"/>
            </a:pPr>
            <a:r>
              <a:rPr lang="es-ES_tradnl" sz="1800">
                <a:latin typeface="Tahoma" charset="0"/>
              </a:rPr>
              <a:t>Acrilato de Etilo</a:t>
            </a:r>
          </a:p>
          <a:p>
            <a:pPr marL="342900" indent="-342900" eaLnBrk="0" hangingPunct="0">
              <a:buFontTx/>
              <a:buChar char="•"/>
            </a:pPr>
            <a:r>
              <a:rPr lang="es-ES_tradnl" sz="1800">
                <a:latin typeface="Tahoma" charset="0"/>
              </a:rPr>
              <a:t>Acido Fórmico</a:t>
            </a:r>
          </a:p>
          <a:p>
            <a:pPr marL="342900" indent="-342900" eaLnBrk="0" hangingPunct="0">
              <a:buFontTx/>
              <a:buChar char="•"/>
            </a:pPr>
            <a:r>
              <a:rPr lang="es-ES_tradnl" sz="1800">
                <a:latin typeface="Tahoma" charset="0"/>
              </a:rPr>
              <a:t>Furfural</a:t>
            </a:r>
          </a:p>
          <a:p>
            <a:pPr marL="342900" indent="-342900" eaLnBrk="0" hangingPunct="0">
              <a:buFontTx/>
              <a:buChar char="•"/>
            </a:pPr>
            <a:r>
              <a:rPr lang="es-ES_tradnl" sz="1800">
                <a:latin typeface="Tahoma" charset="0"/>
              </a:rPr>
              <a:t>Sulfuro de Hidrógeno</a:t>
            </a:r>
          </a:p>
          <a:p>
            <a:pPr marL="342900" indent="-342900" eaLnBrk="0" hangingPunct="0">
              <a:buFontTx/>
              <a:buChar char="•"/>
            </a:pPr>
            <a:r>
              <a:rPr lang="es-ES" sz="1800">
                <a:latin typeface="Tahoma" charset="0"/>
              </a:rPr>
              <a:t>Isobutiraldehído</a:t>
            </a:r>
          </a:p>
          <a:p>
            <a:pPr marL="342900" indent="-342900" eaLnBrk="0" hangingPunct="0">
              <a:buFontTx/>
              <a:buChar char="•"/>
            </a:pPr>
            <a:r>
              <a:rPr lang="es-ES_tradnl" sz="1800">
                <a:latin typeface="Tahoma" charset="0"/>
              </a:rPr>
              <a:t>Acido Isobutírico</a:t>
            </a:r>
          </a:p>
          <a:p>
            <a:pPr marL="342900" indent="-342900" eaLnBrk="0" hangingPunct="0">
              <a:spcBef>
                <a:spcPct val="20000"/>
              </a:spcBef>
            </a:pPr>
            <a:endParaRPr lang="es-ES_tradnl" sz="2000">
              <a:latin typeface="Tahoma" charset="0"/>
            </a:endParaRPr>
          </a:p>
        </p:txBody>
      </p:sp>
      <p:sp>
        <p:nvSpPr>
          <p:cNvPr id="25" name="Content Placeholder 4"/>
          <p:cNvSpPr txBox="1">
            <a:spLocks/>
          </p:cNvSpPr>
          <p:nvPr/>
        </p:nvSpPr>
        <p:spPr bwMode="auto">
          <a:xfrm>
            <a:off x="6051550" y="1624013"/>
            <a:ext cx="2590800" cy="1147762"/>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a:spcBef>
                <a:spcPts val="0"/>
              </a:spcBef>
              <a:defRPr/>
            </a:pPr>
            <a:r>
              <a:rPr lang="es-ES_tradnl" sz="1800" dirty="0" smtClean="0"/>
              <a:t>2,3-Hexanedione</a:t>
            </a:r>
          </a:p>
          <a:p>
            <a:pPr>
              <a:spcBef>
                <a:spcPts val="0"/>
              </a:spcBef>
              <a:defRPr/>
            </a:pPr>
            <a:r>
              <a:rPr lang="es-ES_tradnl" sz="1800" dirty="0" smtClean="0"/>
              <a:t>3,4-Hexanedione</a:t>
            </a:r>
          </a:p>
          <a:p>
            <a:pPr>
              <a:spcBef>
                <a:spcPts val="0"/>
              </a:spcBef>
              <a:defRPr/>
            </a:pPr>
            <a:r>
              <a:rPr lang="es-ES_tradnl" sz="1800" dirty="0" smtClean="0"/>
              <a:t>2,3-Pentanedione</a:t>
            </a:r>
          </a:p>
          <a:p>
            <a:pPr marL="0" indent="0">
              <a:buFontTx/>
              <a:buNone/>
              <a:defRPr/>
            </a:pPr>
            <a:endParaRPr lang="es-ES_tradnl" sz="2000" dirty="0" smtClean="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73113" y="5991225"/>
            <a:ext cx="7842250" cy="60642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3250" name="Text Box 5"/>
          <p:cNvSpPr txBox="1">
            <a:spLocks noChangeArrowheads="1"/>
          </p:cNvSpPr>
          <p:nvPr/>
        </p:nvSpPr>
        <p:spPr bwMode="auto">
          <a:xfrm>
            <a:off x="803275" y="5956300"/>
            <a:ext cx="7875588" cy="641350"/>
          </a:xfrm>
          <a:prstGeom prst="rect">
            <a:avLst/>
          </a:prstGeom>
          <a:noFill/>
          <a:ln w="9525">
            <a:noFill/>
            <a:miter lim="800000"/>
            <a:headEnd/>
            <a:tailEnd/>
          </a:ln>
        </p:spPr>
        <p:txBody>
          <a:bodyPr>
            <a:prstTxWarp prst="textNoShape">
              <a:avLst/>
            </a:prstTxWarp>
            <a:spAutoFit/>
          </a:bodyPr>
          <a:lstStyle/>
          <a:p>
            <a:pPr algn="ctr"/>
            <a:r>
              <a:rPr lang="es-ES_tradnl" sz="1800">
                <a:latin typeface="Tahoma" charset="0"/>
              </a:rPr>
              <a:t>Los complejos de saborizantes naturales también pueden causar irritación y síntomas respiratorios cuando no son manejados adecuadamente. </a:t>
            </a:r>
            <a:endParaRPr lang="es-ES_tradnl" sz="2000"/>
          </a:p>
        </p:txBody>
      </p:sp>
      <p:sp>
        <p:nvSpPr>
          <p:cNvPr id="53251" name="Title 1"/>
          <p:cNvSpPr>
            <a:spLocks noGrp="1"/>
          </p:cNvSpPr>
          <p:nvPr>
            <p:ph type="title"/>
          </p:nvPr>
        </p:nvSpPr>
        <p:spPr>
          <a:xfrm>
            <a:off x="295275" y="85725"/>
            <a:ext cx="8763000" cy="1143000"/>
          </a:xfrm>
        </p:spPr>
        <p:txBody>
          <a:bodyPr/>
          <a:lstStyle/>
          <a:p>
            <a:r>
              <a:rPr lang="es-ES_tradnl" sz="3600" dirty="0" smtClean="0"/>
              <a:t>¿</a:t>
            </a:r>
            <a:r>
              <a:rPr lang="es-ES" sz="3600" dirty="0" smtClean="0"/>
              <a:t>Qué pasa con los complejos de saborizantes naturales?</a:t>
            </a:r>
            <a:r>
              <a:rPr lang="es-ES" dirty="0" smtClean="0"/>
              <a:t> </a:t>
            </a:r>
          </a:p>
        </p:txBody>
      </p:sp>
      <p:sp>
        <p:nvSpPr>
          <p:cNvPr id="53252" name="Content Placeholder 4"/>
          <p:cNvSpPr>
            <a:spLocks noGrp="1"/>
          </p:cNvSpPr>
          <p:nvPr>
            <p:ph idx="1"/>
          </p:nvPr>
        </p:nvSpPr>
        <p:spPr>
          <a:xfrm>
            <a:off x="4495800" y="1692275"/>
            <a:ext cx="4191000" cy="4114800"/>
          </a:xfrm>
        </p:spPr>
        <p:txBody>
          <a:bodyPr/>
          <a:lstStyle/>
          <a:p>
            <a:r>
              <a:rPr lang="es-ES_tradnl" sz="2400" smtClean="0"/>
              <a:t>Capsaicina</a:t>
            </a:r>
          </a:p>
          <a:p>
            <a:r>
              <a:rPr lang="es-ES_tradnl" sz="2400" smtClean="0"/>
              <a:t>Aceites</a:t>
            </a:r>
          </a:p>
          <a:p>
            <a:pPr lvl="1"/>
            <a:r>
              <a:rPr lang="es-ES_tradnl" sz="2000" smtClean="0"/>
              <a:t>Abeto balsámico</a:t>
            </a:r>
          </a:p>
          <a:p>
            <a:pPr lvl="1"/>
            <a:r>
              <a:rPr lang="es-ES_tradnl" sz="2000" smtClean="0"/>
              <a:t>Almendra amarga</a:t>
            </a:r>
          </a:p>
          <a:p>
            <a:pPr lvl="1"/>
            <a:r>
              <a:rPr lang="es-ES_tradnl" sz="2000" smtClean="0"/>
              <a:t>Ajo</a:t>
            </a:r>
          </a:p>
          <a:p>
            <a:pPr lvl="1"/>
            <a:r>
              <a:rPr lang="es-ES_tradnl" sz="2000" smtClean="0"/>
              <a:t>Toronja</a:t>
            </a:r>
          </a:p>
          <a:p>
            <a:pPr lvl="1"/>
            <a:r>
              <a:rPr lang="es-ES_tradnl" sz="2000" smtClean="0"/>
              <a:t>Limón</a:t>
            </a:r>
          </a:p>
          <a:p>
            <a:pPr lvl="1"/>
            <a:r>
              <a:rPr lang="es-ES_tradnl" sz="2000" smtClean="0"/>
              <a:t>Lima</a:t>
            </a:r>
          </a:p>
          <a:p>
            <a:pPr lvl="1"/>
            <a:r>
              <a:rPr lang="es-ES_tradnl" sz="2000" smtClean="0"/>
              <a:t>Mostaza</a:t>
            </a:r>
          </a:p>
          <a:p>
            <a:pPr lvl="1"/>
            <a:r>
              <a:rPr lang="es-ES_tradnl" sz="2000" smtClean="0"/>
              <a:t>Cebolla</a:t>
            </a:r>
          </a:p>
          <a:p>
            <a:pPr lvl="1"/>
            <a:r>
              <a:rPr lang="es-ES_tradnl" sz="2000" smtClean="0"/>
              <a:t>Naranja</a:t>
            </a:r>
          </a:p>
        </p:txBody>
      </p:sp>
      <p:pic>
        <p:nvPicPr>
          <p:cNvPr id="53253" name="Picture 5"/>
          <p:cNvPicPr>
            <a:picLocks noChangeAspect="1"/>
          </p:cNvPicPr>
          <p:nvPr/>
        </p:nvPicPr>
        <p:blipFill>
          <a:blip r:embed="rId4" cstate="print"/>
          <a:srcRect/>
          <a:stretch>
            <a:fillRect/>
          </a:stretch>
        </p:blipFill>
        <p:spPr bwMode="auto">
          <a:xfrm>
            <a:off x="457200" y="1738313"/>
            <a:ext cx="3657600" cy="3657600"/>
          </a:xfrm>
          <a:prstGeom prst="rect">
            <a:avLst/>
          </a:prstGeom>
          <a:noFill/>
          <a:ln w="9525">
            <a:noFill/>
            <a:miter lim="800000"/>
            <a:headEnd/>
            <a:tailEnd/>
          </a:ln>
        </p:spPr>
      </p:pic>
      <p:sp>
        <p:nvSpPr>
          <p:cNvPr id="51204" name="Rectangle 6"/>
          <p:cNvSpPr>
            <a:spLocks noChangeArrowheads="1"/>
          </p:cNvSpPr>
          <p:nvPr/>
        </p:nvSpPr>
        <p:spPr bwMode="auto">
          <a:xfrm>
            <a:off x="396875" y="5395913"/>
            <a:ext cx="3706813" cy="214312"/>
          </a:xfrm>
          <a:prstGeom prst="rect">
            <a:avLst/>
          </a:prstGeom>
          <a:noFill/>
          <a:ln w="9525">
            <a:noFill/>
            <a:miter lim="800000"/>
            <a:headEnd/>
            <a:tailEnd/>
          </a:ln>
        </p:spPr>
        <p:txBody>
          <a:bodyPr wrap="none">
            <a:spAutoFit/>
          </a:bodyPr>
          <a:lstStyle/>
          <a:p>
            <a:pPr>
              <a:defRPr/>
            </a:pPr>
            <a:r>
              <a:rPr lang="en-US" sz="800" dirty="0">
                <a:latin typeface="+mj-lt"/>
                <a:ea typeface="+mn-ea"/>
                <a:cs typeface="+mn-cs"/>
              </a:rPr>
              <a:t>Photo by Scott Bauer available under public domain from </a:t>
            </a:r>
            <a:r>
              <a:rPr lang="en-US" sz="800" dirty="0">
                <a:solidFill>
                  <a:schemeClr val="tx2"/>
                </a:solidFill>
                <a:latin typeface="+mj-lt"/>
                <a:ea typeface="+mn-ea"/>
                <a:cs typeface="+mn-cs"/>
                <a:hlinkClick r:id="rId5"/>
              </a:rPr>
              <a:t>Wikimedia Commons</a:t>
            </a:r>
            <a:endParaRPr lang="en-US" sz="800" dirty="0">
              <a:solidFill>
                <a:schemeClr val="tx2"/>
              </a:solidFill>
              <a:latin typeface="+mj-lt"/>
              <a:ea typeface="+mn-ea"/>
              <a:cs typeface="+mn-cs"/>
            </a:endParaRPr>
          </a:p>
        </p:txBody>
      </p:sp>
      <p:sp>
        <p:nvSpPr>
          <p:cNvPr id="53255" name="Slide Number Placeholder 7"/>
          <p:cNvSpPr>
            <a:spLocks noGrp="1"/>
          </p:cNvSpPr>
          <p:nvPr>
            <p:ph type="sldNum" sz="quarter" idx="12"/>
          </p:nvPr>
        </p:nvSpPr>
        <p:spPr>
          <a:noFill/>
        </p:spPr>
        <p:txBody>
          <a:bodyPr/>
          <a:lstStyle/>
          <a:p>
            <a:fld id="{58F73669-0DD6-48AD-BC92-2E6990756FE2}" type="slidenum">
              <a:rPr lang="en-US" smtClean="0">
                <a:latin typeface="Tahoma" charset="0"/>
                <a:ea typeface="Tahoma" charset="0"/>
                <a:cs typeface="Tahoma" charset="0"/>
              </a:rPr>
              <a:pPr/>
              <a:t>21</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6"/>
          <p:cNvSpPr>
            <a:spLocks noGrp="1" noChangeArrowheads="1"/>
          </p:cNvSpPr>
          <p:nvPr>
            <p:ph type="title" idx="4294967295"/>
          </p:nvPr>
        </p:nvSpPr>
        <p:spPr>
          <a:xfrm>
            <a:off x="381000" y="0"/>
            <a:ext cx="8763000" cy="1676400"/>
          </a:xfrm>
        </p:spPr>
        <p:txBody>
          <a:bodyPr/>
          <a:lstStyle/>
          <a:p>
            <a:pPr eaLnBrk="1" hangingPunct="1"/>
            <a:r>
              <a:rPr lang="es-ES_tradnl" sz="3600" smtClean="0"/>
              <a:t/>
            </a:r>
            <a:br>
              <a:rPr lang="es-ES_tradnl" sz="3600" smtClean="0"/>
            </a:br>
            <a:r>
              <a:rPr lang="es-ES_tradnl" sz="3600" smtClean="0"/>
              <a:t>Efectos en la Salud y Vigilancia Médica</a:t>
            </a:r>
            <a:br>
              <a:rPr lang="es-ES_tradnl" sz="3600" smtClean="0"/>
            </a:br>
            <a:r>
              <a:rPr lang="es-ES_tradnl" sz="3600" smtClean="0"/>
              <a:t/>
            </a:r>
            <a:br>
              <a:rPr lang="es-ES_tradnl" sz="3600" smtClean="0"/>
            </a:br>
            <a:r>
              <a:rPr lang="es-ES_tradnl" sz="3600" smtClean="0"/>
              <a:t>Objetivos del Entrenamiento</a:t>
            </a:r>
          </a:p>
        </p:txBody>
      </p:sp>
      <p:sp>
        <p:nvSpPr>
          <p:cNvPr id="54274" name="Content Placeholder 1"/>
          <p:cNvSpPr>
            <a:spLocks noGrp="1"/>
          </p:cNvSpPr>
          <p:nvPr>
            <p:ph idx="4294967295"/>
          </p:nvPr>
        </p:nvSpPr>
        <p:spPr>
          <a:xfrm>
            <a:off x="685800" y="2057400"/>
            <a:ext cx="7772400" cy="4572000"/>
          </a:xfrm>
        </p:spPr>
        <p:txBody>
          <a:bodyPr/>
          <a:lstStyle/>
          <a:p>
            <a:r>
              <a:rPr lang="es-ES" smtClean="0"/>
              <a:t>Aprender sobre los efectos respiratorios</a:t>
            </a:r>
          </a:p>
          <a:p>
            <a:r>
              <a:rPr lang="es-ES" smtClean="0"/>
              <a:t>Aprender métodos para detectar posibles efectos en la salud relacionados con los saborizantes</a:t>
            </a:r>
          </a:p>
          <a:p>
            <a:r>
              <a:rPr lang="es-ES" smtClean="0"/>
              <a:t>Comprender la importancia de la vigilancia médica</a:t>
            </a:r>
          </a:p>
        </p:txBody>
      </p:sp>
      <p:sp>
        <p:nvSpPr>
          <p:cNvPr id="54275" name="Slide Number Placeholder 3"/>
          <p:cNvSpPr txBox="1">
            <a:spLocks noGrp="1"/>
          </p:cNvSpPr>
          <p:nvPr/>
        </p:nvSpPr>
        <p:spPr bwMode="auto">
          <a:xfrm>
            <a:off x="7208838" y="6477000"/>
            <a:ext cx="1905000" cy="381000"/>
          </a:xfrm>
          <a:prstGeom prst="rect">
            <a:avLst/>
          </a:prstGeom>
          <a:noFill/>
          <a:ln w="9525">
            <a:noFill/>
            <a:miter lim="800000"/>
            <a:headEnd/>
            <a:tailEnd/>
          </a:ln>
        </p:spPr>
        <p:txBody>
          <a:bodyPr>
            <a:prstTxWarp prst="textNoShape">
              <a:avLst/>
            </a:prstTxWarp>
          </a:bodyPr>
          <a:lstStyle/>
          <a:p>
            <a:pPr algn="r"/>
            <a:fld id="{B86BF905-F7D3-4DD8-AF84-8F1B7178582D}" type="slidenum">
              <a:rPr lang="en-US" sz="1400">
                <a:latin typeface="Tahoma" charset="0"/>
                <a:ea typeface="Tahoma" charset="0"/>
                <a:cs typeface="Tahoma" charset="0"/>
              </a:rPr>
              <a:pPr algn="r"/>
              <a:t>22</a:t>
            </a:fld>
            <a:endParaRPr lang="en-US" sz="140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s-ES_tradnl" smtClean="0"/>
              <a:t>Definiciones</a:t>
            </a:r>
          </a:p>
        </p:txBody>
      </p:sp>
      <p:sp>
        <p:nvSpPr>
          <p:cNvPr id="56322" name="Content Placeholder 2"/>
          <p:cNvSpPr>
            <a:spLocks noGrp="1"/>
          </p:cNvSpPr>
          <p:nvPr>
            <p:ph idx="1"/>
          </p:nvPr>
        </p:nvSpPr>
        <p:spPr>
          <a:xfrm>
            <a:off x="411163" y="1082675"/>
            <a:ext cx="6424612" cy="3460750"/>
          </a:xfrm>
        </p:spPr>
        <p:txBody>
          <a:bodyPr/>
          <a:lstStyle/>
          <a:p>
            <a:r>
              <a:rPr lang="es-ES_tradnl" sz="2400" smtClean="0"/>
              <a:t>Vías Respiratorias</a:t>
            </a:r>
          </a:p>
          <a:p>
            <a:pPr lvl="1"/>
            <a:r>
              <a:rPr lang="es-ES_tradnl" sz="2000" smtClean="0"/>
              <a:t>Los tubos que transportan el aire que entra y sale de nuestros pulmones</a:t>
            </a:r>
          </a:p>
          <a:p>
            <a:r>
              <a:rPr lang="es-ES_tradnl" sz="2400" smtClean="0"/>
              <a:t>Enfermedad en las vías respiratorias</a:t>
            </a:r>
          </a:p>
          <a:p>
            <a:pPr lvl="1"/>
            <a:r>
              <a:rPr lang="es-ES_tradnl" sz="2000" smtClean="0"/>
              <a:t>Las vías respiratorias se estrechan</a:t>
            </a:r>
          </a:p>
          <a:p>
            <a:pPr lvl="1"/>
            <a:r>
              <a:rPr lang="es-ES_tradnl" sz="2000" smtClean="0"/>
              <a:t>Provoca desaceleración del flujo de aire dentro y fuera de sus pulmones</a:t>
            </a:r>
          </a:p>
          <a:p>
            <a:r>
              <a:rPr lang="es-ES_tradnl" sz="2400" smtClean="0"/>
              <a:t>Síndrome de Bronquiolitis Obliterante (BOS por sus siglas en Inglés)</a:t>
            </a:r>
          </a:p>
          <a:p>
            <a:pPr lvl="1" eaLnBrk="1" hangingPunct="1"/>
            <a:r>
              <a:rPr lang="es-ES_tradnl" sz="2000" smtClean="0"/>
              <a:t>Enfermedad pulmonar en las vías respiratorias pequeñas</a:t>
            </a:r>
          </a:p>
          <a:p>
            <a:pPr lvl="1" eaLnBrk="1" hangingPunct="1"/>
            <a:r>
              <a:rPr lang="es-ES_tradnl" sz="2000" smtClean="0"/>
              <a:t>Lesión por un químico o infección</a:t>
            </a:r>
          </a:p>
          <a:p>
            <a:pPr lvl="1" eaLnBrk="1" hangingPunct="1"/>
            <a:r>
              <a:rPr lang="es-ES_tradnl" sz="2000" smtClean="0"/>
              <a:t>Se forman cicatrices, causando que las vías respiratorias se estrechen</a:t>
            </a:r>
          </a:p>
          <a:p>
            <a:pPr lvl="2" eaLnBrk="1" hangingPunct="1"/>
            <a:r>
              <a:rPr lang="es-ES_tradnl" sz="1800" smtClean="0"/>
              <a:t>Asociado a la exposición al diacetil</a:t>
            </a:r>
          </a:p>
          <a:p>
            <a:pPr lvl="2" eaLnBrk="1" hangingPunct="1"/>
            <a:r>
              <a:rPr lang="es-ES_tradnl" sz="1800" smtClean="0"/>
              <a:t>Posiblemente a los sustitutos del diacetil</a:t>
            </a:r>
          </a:p>
        </p:txBody>
      </p:sp>
      <p:sp>
        <p:nvSpPr>
          <p:cNvPr id="56323" name="Slide Number Placeholder 5"/>
          <p:cNvSpPr>
            <a:spLocks noGrp="1"/>
          </p:cNvSpPr>
          <p:nvPr>
            <p:ph type="sldNum" sz="quarter" idx="12"/>
          </p:nvPr>
        </p:nvSpPr>
        <p:spPr>
          <a:noFill/>
        </p:spPr>
        <p:txBody>
          <a:bodyPr/>
          <a:lstStyle/>
          <a:p>
            <a:fld id="{0594F24E-FA5E-4456-A767-1B62F836E036}" type="slidenum">
              <a:rPr lang="en-US" smtClean="0">
                <a:latin typeface="Tahoma" charset="0"/>
                <a:ea typeface="Tahoma" charset="0"/>
                <a:cs typeface="Tahoma" charset="0"/>
              </a:rPr>
              <a:pPr/>
              <a:t>23</a:t>
            </a:fld>
            <a:endParaRPr lang="en-US" smtClean="0">
              <a:latin typeface="Tahoma" charset="0"/>
              <a:ea typeface="Tahoma" charset="0"/>
              <a:cs typeface="Tahoma" charset="0"/>
            </a:endParaRPr>
          </a:p>
        </p:txBody>
      </p:sp>
      <p:sp>
        <p:nvSpPr>
          <p:cNvPr id="18437" name="TextBox 2"/>
          <p:cNvSpPr txBox="1">
            <a:spLocks noChangeArrowheads="1"/>
          </p:cNvSpPr>
          <p:nvPr/>
        </p:nvSpPr>
        <p:spPr bwMode="auto">
          <a:xfrm>
            <a:off x="6486525" y="874713"/>
            <a:ext cx="2657475" cy="366712"/>
          </a:xfrm>
          <a:prstGeom prst="rect">
            <a:avLst/>
          </a:prstGeom>
          <a:noFill/>
          <a:ln w="9525">
            <a:noFill/>
            <a:miter lim="800000"/>
            <a:headEnd/>
            <a:tailEnd/>
          </a:ln>
        </p:spPr>
        <p:txBody>
          <a:bodyPr>
            <a:spAutoFit/>
          </a:bodyPr>
          <a:lstStyle/>
          <a:p>
            <a:pPr>
              <a:defRPr/>
            </a:pPr>
            <a:r>
              <a:rPr lang="es-ES_tradnl" sz="1800" dirty="0">
                <a:latin typeface="+mj-lt"/>
                <a:ea typeface="+mn-ea"/>
                <a:cs typeface="+mn-cs"/>
              </a:rPr>
              <a:t>Vía Respiratoria Normal</a:t>
            </a:r>
          </a:p>
        </p:txBody>
      </p:sp>
      <p:sp>
        <p:nvSpPr>
          <p:cNvPr id="18438" name="TextBox 3"/>
          <p:cNvSpPr txBox="1">
            <a:spLocks noChangeArrowheads="1"/>
          </p:cNvSpPr>
          <p:nvPr/>
        </p:nvSpPr>
        <p:spPr bwMode="auto">
          <a:xfrm>
            <a:off x="6792913" y="3213100"/>
            <a:ext cx="2095500" cy="244475"/>
          </a:xfrm>
          <a:prstGeom prst="rect">
            <a:avLst/>
          </a:prstGeom>
          <a:noFill/>
          <a:ln w="9525">
            <a:noFill/>
            <a:miter lim="800000"/>
            <a:headEnd/>
            <a:tailEnd/>
          </a:ln>
        </p:spPr>
        <p:txBody>
          <a:bodyPr>
            <a:spAutoFit/>
          </a:bodyPr>
          <a:lstStyle/>
          <a:p>
            <a:pPr>
              <a:defRPr/>
            </a:pPr>
            <a:r>
              <a:rPr lang="en-US" sz="1000" dirty="0">
                <a:latin typeface="+mj-lt"/>
                <a:ea typeface="+mn-ea"/>
                <a:cs typeface="+mn-cs"/>
              </a:rPr>
              <a:t>Image by National Jewish Health</a:t>
            </a:r>
          </a:p>
        </p:txBody>
      </p:sp>
      <p:sp>
        <p:nvSpPr>
          <p:cNvPr id="56326" name="Text Box 8"/>
          <p:cNvSpPr txBox="1">
            <a:spLocks noChangeArrowheads="1"/>
          </p:cNvSpPr>
          <p:nvPr/>
        </p:nvSpPr>
        <p:spPr bwMode="auto">
          <a:xfrm>
            <a:off x="7424738" y="5172075"/>
            <a:ext cx="12827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pic>
        <p:nvPicPr>
          <p:cNvPr id="2" name="Picture 1" descr="Normal.png"/>
          <p:cNvPicPr>
            <a:picLocks noChangeAspect="1"/>
          </p:cNvPicPr>
          <p:nvPr/>
        </p:nvPicPr>
        <p:blipFill>
          <a:blip r:embed="rId4" cstate="print"/>
          <a:stretch>
            <a:fillRect/>
          </a:stretch>
        </p:blipFill>
        <p:spPr>
          <a:xfrm>
            <a:off x="6856413" y="1274763"/>
            <a:ext cx="1789112" cy="1781175"/>
          </a:xfrm>
          <a:prstGeom prst="rect">
            <a:avLst/>
          </a:prstGeom>
          <a:effectLst>
            <a:outerShdw blurRad="50800" dist="38100" dir="2700000" algn="tl" rotWithShape="0">
              <a:prstClr val="black">
                <a:alpha val="40000"/>
              </a:prstClr>
            </a:outerShdw>
          </a:effectLst>
        </p:spPr>
      </p:pic>
      <p:sp>
        <p:nvSpPr>
          <p:cNvPr id="24" name="TextBox 2"/>
          <p:cNvSpPr txBox="1">
            <a:spLocks noChangeArrowheads="1"/>
          </p:cNvSpPr>
          <p:nvPr/>
        </p:nvSpPr>
        <p:spPr bwMode="auto">
          <a:xfrm>
            <a:off x="6877050" y="3600450"/>
            <a:ext cx="1830388" cy="641350"/>
          </a:xfrm>
          <a:prstGeom prst="rect">
            <a:avLst/>
          </a:prstGeom>
          <a:noFill/>
          <a:ln w="9525">
            <a:noFill/>
            <a:miter lim="800000"/>
            <a:headEnd/>
            <a:tailEnd/>
          </a:ln>
        </p:spPr>
        <p:txBody>
          <a:bodyPr>
            <a:spAutoFit/>
          </a:bodyPr>
          <a:lstStyle/>
          <a:p>
            <a:pPr algn="ctr">
              <a:defRPr/>
            </a:pPr>
            <a:r>
              <a:rPr lang="es-ES_tradnl" sz="1800" dirty="0">
                <a:latin typeface="+mj-lt"/>
                <a:ea typeface="+mn-ea"/>
                <a:cs typeface="+mn-cs"/>
              </a:rPr>
              <a:t>Vía Respiratoria Estrecha</a:t>
            </a:r>
          </a:p>
        </p:txBody>
      </p:sp>
      <p:sp>
        <p:nvSpPr>
          <p:cNvPr id="25" name="TextBox 3"/>
          <p:cNvSpPr txBox="1">
            <a:spLocks noChangeArrowheads="1"/>
          </p:cNvSpPr>
          <p:nvPr/>
        </p:nvSpPr>
        <p:spPr bwMode="auto">
          <a:xfrm>
            <a:off x="6789738" y="6242050"/>
            <a:ext cx="2095500" cy="244475"/>
          </a:xfrm>
          <a:prstGeom prst="rect">
            <a:avLst/>
          </a:prstGeom>
          <a:noFill/>
          <a:ln w="9525">
            <a:noFill/>
            <a:miter lim="800000"/>
            <a:headEnd/>
            <a:tailEnd/>
          </a:ln>
        </p:spPr>
        <p:txBody>
          <a:bodyPr>
            <a:spAutoFit/>
          </a:bodyPr>
          <a:lstStyle/>
          <a:p>
            <a:pPr>
              <a:defRPr/>
            </a:pPr>
            <a:r>
              <a:rPr lang="en-US" sz="1000" dirty="0">
                <a:latin typeface="+mj-lt"/>
                <a:ea typeface="+mn-ea"/>
                <a:cs typeface="+mn-cs"/>
              </a:rPr>
              <a:t>Image by National Jewish Health</a:t>
            </a:r>
          </a:p>
        </p:txBody>
      </p:sp>
      <p:grpSp>
        <p:nvGrpSpPr>
          <p:cNvPr id="56330" name="Group 3"/>
          <p:cNvGrpSpPr>
            <a:grpSpLocks/>
          </p:cNvGrpSpPr>
          <p:nvPr/>
        </p:nvGrpSpPr>
        <p:grpSpPr bwMode="auto">
          <a:xfrm>
            <a:off x="6877050" y="4216400"/>
            <a:ext cx="2260600" cy="1833563"/>
            <a:chOff x="6877559" y="4095001"/>
            <a:chExt cx="2260092" cy="1833783"/>
          </a:xfrm>
        </p:grpSpPr>
        <p:pic>
          <p:nvPicPr>
            <p:cNvPr id="56331" name="Picture 26" descr="Late_BO.png"/>
            <p:cNvPicPr>
              <a:picLocks noChangeAspect="1"/>
            </p:cNvPicPr>
            <p:nvPr/>
          </p:nvPicPr>
          <p:blipFill>
            <a:blip r:embed="rId5" cstate="print"/>
            <a:srcRect/>
            <a:stretch>
              <a:fillRect/>
            </a:stretch>
          </p:blipFill>
          <p:spPr bwMode="auto">
            <a:xfrm>
              <a:off x="6877559" y="4095001"/>
              <a:ext cx="1704777" cy="1695545"/>
            </a:xfrm>
            <a:prstGeom prst="rect">
              <a:avLst/>
            </a:prstGeom>
            <a:noFill/>
            <a:ln w="9525">
              <a:noFill/>
              <a:miter lim="800000"/>
              <a:headEnd/>
              <a:tailEnd/>
            </a:ln>
          </p:spPr>
        </p:pic>
        <p:sp>
          <p:nvSpPr>
            <p:cNvPr id="56332" name="TextBox 6"/>
            <p:cNvSpPr txBox="1">
              <a:spLocks noChangeArrowheads="1"/>
            </p:cNvSpPr>
            <p:nvPr/>
          </p:nvSpPr>
          <p:spPr bwMode="auto">
            <a:xfrm>
              <a:off x="7836194" y="5684280"/>
              <a:ext cx="1301457" cy="244504"/>
            </a:xfrm>
            <a:prstGeom prst="rect">
              <a:avLst/>
            </a:prstGeom>
            <a:noFill/>
            <a:ln w="9525">
              <a:noFill/>
              <a:miter lim="800000"/>
              <a:headEnd/>
              <a:tailEnd/>
            </a:ln>
          </p:spPr>
          <p:txBody>
            <a:bodyPr wrap="none">
              <a:prstTxWarp prst="textNoShape">
                <a:avLst/>
              </a:prstTxWarp>
              <a:spAutoFit/>
            </a:bodyPr>
            <a:lstStyle/>
            <a:p>
              <a:pPr algn="ctr"/>
              <a:r>
                <a:rPr lang="es-ES_tradnl" sz="1000">
                  <a:latin typeface="Tahoma" charset="0"/>
                </a:rPr>
                <a:t>Cicatriz Permanente</a:t>
              </a:r>
            </a:p>
          </p:txBody>
        </p:sp>
        <p:cxnSp>
          <p:nvCxnSpPr>
            <p:cNvPr id="29" name="Straight Connector 28"/>
            <p:cNvCxnSpPr>
              <a:stCxn id="56332" idx="0"/>
            </p:cNvCxnSpPr>
            <p:nvPr/>
          </p:nvCxnSpPr>
          <p:spPr>
            <a:xfrm flipH="1" flipV="1">
              <a:off x="7848891" y="5139701"/>
              <a:ext cx="638032" cy="544578"/>
            </a:xfrm>
            <a:prstGeom prst="line">
              <a:avLst/>
            </a:prstGeom>
            <a:effectLst/>
          </p:spPr>
          <p:style>
            <a:lnRef idx="2">
              <a:schemeClr val="dk1"/>
            </a:lnRef>
            <a:fillRef idx="0">
              <a:schemeClr val="dk1"/>
            </a:fillRef>
            <a:effectRef idx="1">
              <a:schemeClr val="dk1"/>
            </a:effectRef>
            <a:fontRef idx="minor">
              <a:schemeClr val="tx1"/>
            </a:fontRef>
          </p:style>
        </p:cxnSp>
      </p:gr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744545" y="3664753"/>
            <a:ext cx="4627555" cy="692949"/>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9394" name="Rectangle 7"/>
          <p:cNvSpPr>
            <a:spLocks noGrp="1" noChangeArrowheads="1"/>
          </p:cNvSpPr>
          <p:nvPr>
            <p:ph type="body" sz="half" idx="4294967295"/>
          </p:nvPr>
        </p:nvSpPr>
        <p:spPr>
          <a:xfrm>
            <a:off x="282575" y="990600"/>
            <a:ext cx="5122863" cy="5991225"/>
          </a:xfrm>
        </p:spPr>
        <p:txBody>
          <a:bodyPr/>
          <a:lstStyle/>
          <a:p>
            <a:pPr eaLnBrk="1" hangingPunct="1"/>
            <a:r>
              <a:rPr lang="es-ES_tradnl" sz="2400" dirty="0" smtClean="0"/>
              <a:t>Irritación</a:t>
            </a:r>
          </a:p>
          <a:p>
            <a:pPr lvl="1" eaLnBrk="1" hangingPunct="1"/>
            <a:r>
              <a:rPr lang="es-ES_tradnl" sz="1800" dirty="0" smtClean="0"/>
              <a:t>Vías respiratorias</a:t>
            </a:r>
          </a:p>
          <a:p>
            <a:pPr lvl="1" eaLnBrk="1" hangingPunct="1"/>
            <a:r>
              <a:rPr lang="es-ES_tradnl" sz="1800" dirty="0" smtClean="0"/>
              <a:t>Ojos, nariz, garganta</a:t>
            </a:r>
          </a:p>
          <a:p>
            <a:pPr lvl="1" eaLnBrk="1" hangingPunct="1"/>
            <a:r>
              <a:rPr lang="es-ES_tradnl" sz="1800" dirty="0" smtClean="0"/>
              <a:t>Posible irritación en la piel (exposición alta)</a:t>
            </a:r>
          </a:p>
          <a:p>
            <a:pPr lvl="1" eaLnBrk="1" hangingPunct="1">
              <a:buFontTx/>
              <a:buNone/>
            </a:pPr>
            <a:endParaRPr lang="es-ES_tradnl" sz="900" dirty="0" smtClean="0"/>
          </a:p>
          <a:p>
            <a:pPr eaLnBrk="1" hangingPunct="1"/>
            <a:r>
              <a:rPr lang="es-ES_tradnl" sz="2400" dirty="0" smtClean="0"/>
              <a:t>Enfermedades en las vías respiratorias</a:t>
            </a:r>
          </a:p>
          <a:p>
            <a:pPr lvl="1" eaLnBrk="1" hangingPunct="1"/>
            <a:r>
              <a:rPr lang="es-ES_tradnl" sz="2000" dirty="0" smtClean="0"/>
              <a:t>Síndrome de </a:t>
            </a:r>
            <a:r>
              <a:rPr lang="es-ES_tradnl" sz="2000" dirty="0" err="1" smtClean="0"/>
              <a:t>Bronquiolitis</a:t>
            </a:r>
            <a:r>
              <a:rPr lang="es-ES_tradnl" sz="2000" dirty="0" smtClean="0"/>
              <a:t> Obliterante (BOS por sus siglas en Inglés) </a:t>
            </a:r>
          </a:p>
          <a:p>
            <a:pPr lvl="1" eaLnBrk="1" hangingPunct="1"/>
            <a:r>
              <a:rPr lang="es-ES_tradnl" sz="2000" dirty="0" smtClean="0"/>
              <a:t>Asma</a:t>
            </a:r>
          </a:p>
          <a:p>
            <a:pPr eaLnBrk="1" hangingPunct="1"/>
            <a:r>
              <a:rPr lang="es-ES_tradnl" sz="2400" dirty="0" smtClean="0"/>
              <a:t>Alergias</a:t>
            </a:r>
          </a:p>
          <a:p>
            <a:pPr lvl="1" eaLnBrk="1" hangingPunct="1"/>
            <a:r>
              <a:rPr lang="es-ES_tradnl" sz="2000" dirty="0" smtClean="0"/>
              <a:t>Asma</a:t>
            </a:r>
          </a:p>
          <a:p>
            <a:pPr lvl="1" eaLnBrk="1" hangingPunct="1"/>
            <a:r>
              <a:rPr lang="es-ES_tradnl" sz="2000" dirty="0" smtClean="0"/>
              <a:t>Reacciones alérgicas</a:t>
            </a:r>
          </a:p>
          <a:p>
            <a:pPr lvl="1" eaLnBrk="1" hangingPunct="1"/>
            <a:endParaRPr lang="es-ES_tradnl" sz="2000" dirty="0" smtClean="0"/>
          </a:p>
          <a:p>
            <a:pPr lvl="1" eaLnBrk="1" hangingPunct="1">
              <a:spcBef>
                <a:spcPct val="0"/>
              </a:spcBef>
              <a:buFontTx/>
              <a:buNone/>
            </a:pPr>
            <a:endParaRPr lang="es-ES_tradnl" sz="2000" dirty="0" smtClean="0"/>
          </a:p>
          <a:p>
            <a:pPr lvl="1">
              <a:lnSpc>
                <a:spcPct val="90000"/>
              </a:lnSpc>
            </a:pPr>
            <a:endParaRPr lang="es-ES_tradnl" sz="2000" dirty="0" smtClean="0"/>
          </a:p>
          <a:p>
            <a:pPr>
              <a:lnSpc>
                <a:spcPct val="90000"/>
              </a:lnSpc>
              <a:buFontTx/>
              <a:buNone/>
            </a:pPr>
            <a:endParaRPr lang="es-ES_tradnl" sz="2000" dirty="0" smtClean="0"/>
          </a:p>
        </p:txBody>
      </p:sp>
      <p:sp>
        <p:nvSpPr>
          <p:cNvPr id="59395" name="Rectangle 2"/>
          <p:cNvSpPr>
            <a:spLocks noGrp="1" noChangeArrowheads="1"/>
          </p:cNvSpPr>
          <p:nvPr>
            <p:ph type="title" idx="4294967295"/>
          </p:nvPr>
        </p:nvSpPr>
        <p:spPr>
          <a:xfrm>
            <a:off x="381000" y="152400"/>
            <a:ext cx="8763000" cy="762000"/>
          </a:xfrm>
        </p:spPr>
        <p:txBody>
          <a:bodyPr/>
          <a:lstStyle/>
          <a:p>
            <a:pPr eaLnBrk="1" hangingPunct="1"/>
            <a:r>
              <a:rPr lang="es-ES_tradnl" smtClean="0"/>
              <a:t>Efectos Respiratorios</a:t>
            </a:r>
          </a:p>
        </p:txBody>
      </p:sp>
      <p:sp>
        <p:nvSpPr>
          <p:cNvPr id="59396" name="TextBox 5"/>
          <p:cNvSpPr txBox="1">
            <a:spLocks noChangeArrowheads="1"/>
          </p:cNvSpPr>
          <p:nvPr/>
        </p:nvSpPr>
        <p:spPr bwMode="auto">
          <a:xfrm>
            <a:off x="5502275" y="5291138"/>
            <a:ext cx="3454400" cy="915987"/>
          </a:xfrm>
          <a:prstGeom prst="rect">
            <a:avLst/>
          </a:prstGeom>
          <a:noFill/>
          <a:ln w="9525">
            <a:noFill/>
            <a:miter lim="800000"/>
            <a:headEnd/>
            <a:tailEnd/>
          </a:ln>
        </p:spPr>
        <p:txBody>
          <a:bodyPr>
            <a:prstTxWarp prst="textNoShape">
              <a:avLst/>
            </a:prstTxWarp>
            <a:spAutoFit/>
          </a:bodyPr>
          <a:lstStyle/>
          <a:p>
            <a:r>
              <a:rPr lang="es-ES_tradnl" sz="1800">
                <a:latin typeface="Tahoma" charset="0"/>
              </a:rPr>
              <a:t>El aire viaja a través de las vías respiratorias a los sacos de aire y de ahí al torrente sanguíneo</a:t>
            </a:r>
          </a:p>
        </p:txBody>
      </p:sp>
      <p:sp>
        <p:nvSpPr>
          <p:cNvPr id="59397" name="TextBox 1"/>
          <p:cNvSpPr txBox="1">
            <a:spLocks noChangeArrowheads="1"/>
          </p:cNvSpPr>
          <p:nvPr/>
        </p:nvSpPr>
        <p:spPr bwMode="auto">
          <a:xfrm>
            <a:off x="5268913" y="1138238"/>
            <a:ext cx="3505200" cy="336550"/>
          </a:xfrm>
          <a:prstGeom prst="rect">
            <a:avLst/>
          </a:prstGeom>
          <a:noFill/>
          <a:ln w="9525">
            <a:noFill/>
            <a:miter lim="800000"/>
            <a:headEnd/>
            <a:tailEnd/>
          </a:ln>
        </p:spPr>
        <p:txBody>
          <a:bodyPr>
            <a:prstTxWarp prst="textNoShape">
              <a:avLst/>
            </a:prstTxWarp>
            <a:spAutoFit/>
          </a:bodyPr>
          <a:lstStyle/>
          <a:p>
            <a:pPr algn="r"/>
            <a:r>
              <a:rPr lang="es-ES_tradnl" sz="1600" b="1"/>
              <a:t>Diagrama de un Pulmón Normal</a:t>
            </a:r>
          </a:p>
        </p:txBody>
      </p:sp>
      <p:sp>
        <p:nvSpPr>
          <p:cNvPr id="59398" name="TextBox 3"/>
          <p:cNvSpPr txBox="1">
            <a:spLocks noChangeArrowheads="1"/>
          </p:cNvSpPr>
          <p:nvPr/>
        </p:nvSpPr>
        <p:spPr bwMode="auto">
          <a:xfrm>
            <a:off x="5502275" y="4986338"/>
            <a:ext cx="1395413" cy="184150"/>
          </a:xfrm>
          <a:prstGeom prst="rect">
            <a:avLst/>
          </a:prstGeom>
          <a:noFill/>
          <a:ln w="9525">
            <a:noFill/>
            <a:miter lim="800000"/>
            <a:headEnd/>
            <a:tailEnd/>
          </a:ln>
        </p:spPr>
        <p:txBody>
          <a:bodyPr>
            <a:prstTxWarp prst="textNoShape">
              <a:avLst/>
            </a:prstTxWarp>
            <a:spAutoFit/>
          </a:bodyPr>
          <a:lstStyle/>
          <a:p>
            <a:r>
              <a:rPr lang="en-US" sz="600">
                <a:latin typeface="Tahoma" charset="0"/>
              </a:rPr>
              <a:t>Image by National Jewish Health</a:t>
            </a:r>
            <a:endParaRPr lang="en-US" sz="1800"/>
          </a:p>
        </p:txBody>
      </p:sp>
      <p:sp>
        <p:nvSpPr>
          <p:cNvPr id="59399" name="Slide Number Placeholder 3"/>
          <p:cNvSpPr txBox="1">
            <a:spLocks noGrp="1"/>
          </p:cNvSpPr>
          <p:nvPr/>
        </p:nvSpPr>
        <p:spPr bwMode="auto">
          <a:xfrm>
            <a:off x="7208838" y="6477000"/>
            <a:ext cx="1905000" cy="381000"/>
          </a:xfrm>
          <a:prstGeom prst="rect">
            <a:avLst/>
          </a:prstGeom>
          <a:noFill/>
          <a:ln w="9525">
            <a:noFill/>
            <a:miter lim="800000"/>
            <a:headEnd/>
            <a:tailEnd/>
          </a:ln>
        </p:spPr>
        <p:txBody>
          <a:bodyPr>
            <a:prstTxWarp prst="textNoShape">
              <a:avLst/>
            </a:prstTxWarp>
          </a:bodyPr>
          <a:lstStyle/>
          <a:p>
            <a:pPr algn="r"/>
            <a:fld id="{567821F6-DB70-4002-A6F8-BBD9AD332C66}" type="slidenum">
              <a:rPr lang="en-US" sz="1400">
                <a:latin typeface="Tahoma" charset="0"/>
                <a:ea typeface="Tahoma" charset="0"/>
                <a:cs typeface="Tahoma" charset="0"/>
              </a:rPr>
              <a:pPr algn="r"/>
              <a:t>24</a:t>
            </a:fld>
            <a:endParaRPr lang="en-US" sz="1400">
              <a:latin typeface="Tahoma" charset="0"/>
              <a:ea typeface="Tahoma" charset="0"/>
              <a:cs typeface="Tahoma" charset="0"/>
            </a:endParaRPr>
          </a:p>
        </p:txBody>
      </p:sp>
      <p:pic>
        <p:nvPicPr>
          <p:cNvPr id="59400" name="Picture 1"/>
          <p:cNvPicPr>
            <a:picLocks noChangeAspect="1"/>
          </p:cNvPicPr>
          <p:nvPr/>
        </p:nvPicPr>
        <p:blipFill>
          <a:blip r:embed="rId4" cstate="print"/>
          <a:srcRect/>
          <a:stretch>
            <a:fillRect/>
          </a:stretch>
        </p:blipFill>
        <p:spPr bwMode="auto">
          <a:xfrm>
            <a:off x="5451475" y="1928813"/>
            <a:ext cx="3505200" cy="3000375"/>
          </a:xfrm>
          <a:prstGeom prst="rect">
            <a:avLst/>
          </a:prstGeom>
          <a:noFill/>
          <a:ln w="9525">
            <a:solidFill>
              <a:schemeClr val="tx1"/>
            </a:solidFill>
            <a:miter lim="800000"/>
            <a:headEnd/>
            <a:tailEnd/>
          </a:ln>
        </p:spPr>
      </p:pic>
      <p:sp>
        <p:nvSpPr>
          <p:cNvPr id="10" name="Rectangle 9"/>
          <p:cNvSpPr/>
          <p:nvPr/>
        </p:nvSpPr>
        <p:spPr>
          <a:xfrm>
            <a:off x="8172450" y="2295525"/>
            <a:ext cx="700088" cy="276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02" name="TextBox 10"/>
          <p:cNvSpPr txBox="1">
            <a:spLocks noChangeArrowheads="1"/>
          </p:cNvSpPr>
          <p:nvPr/>
        </p:nvSpPr>
        <p:spPr bwMode="auto">
          <a:xfrm>
            <a:off x="7958138" y="2295525"/>
            <a:ext cx="1471612" cy="457200"/>
          </a:xfrm>
          <a:prstGeom prst="rect">
            <a:avLst/>
          </a:prstGeom>
          <a:noFill/>
          <a:ln w="9525">
            <a:noFill/>
            <a:miter lim="800000"/>
            <a:headEnd/>
            <a:tailEnd/>
          </a:ln>
        </p:spPr>
        <p:txBody>
          <a:bodyPr>
            <a:prstTxWarp prst="textNoShape">
              <a:avLst/>
            </a:prstTxWarp>
            <a:spAutoFit/>
          </a:bodyPr>
          <a:lstStyle/>
          <a:p>
            <a:r>
              <a:rPr lang="en-US" sz="1200"/>
              <a:t>Vías </a:t>
            </a:r>
          </a:p>
          <a:p>
            <a:r>
              <a:rPr lang="en-US" sz="1200"/>
              <a:t>Respiratorias</a:t>
            </a:r>
          </a:p>
        </p:txBody>
      </p:sp>
      <p:sp>
        <p:nvSpPr>
          <p:cNvPr id="12" name="Rectangle 11"/>
          <p:cNvSpPr/>
          <p:nvPr/>
        </p:nvSpPr>
        <p:spPr>
          <a:xfrm>
            <a:off x="7972425" y="3429000"/>
            <a:ext cx="700088"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9404" name="TextBox 12"/>
          <p:cNvSpPr txBox="1">
            <a:spLocks noChangeArrowheads="1"/>
          </p:cNvSpPr>
          <p:nvPr/>
        </p:nvSpPr>
        <p:spPr bwMode="auto">
          <a:xfrm>
            <a:off x="7972425" y="3614738"/>
            <a:ext cx="800100" cy="457200"/>
          </a:xfrm>
          <a:prstGeom prst="rect">
            <a:avLst/>
          </a:prstGeom>
          <a:noFill/>
          <a:ln w="9525">
            <a:noFill/>
            <a:miter lim="800000"/>
            <a:headEnd/>
            <a:tailEnd/>
          </a:ln>
        </p:spPr>
        <p:txBody>
          <a:bodyPr>
            <a:prstTxWarp prst="textNoShape">
              <a:avLst/>
            </a:prstTxWarp>
            <a:spAutoFit/>
          </a:bodyPr>
          <a:lstStyle/>
          <a:p>
            <a:r>
              <a:rPr lang="en-US" sz="1200"/>
              <a:t>Sacos de Aire</a:t>
            </a:r>
          </a:p>
        </p:txBody>
      </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57200" y="5870575"/>
            <a:ext cx="8329614" cy="60642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1442" name="Rectangle 3"/>
          <p:cNvSpPr>
            <a:spLocks noGrp="1" noChangeArrowheads="1"/>
          </p:cNvSpPr>
          <p:nvPr>
            <p:ph type="body" sz="half" idx="4294967295"/>
          </p:nvPr>
        </p:nvSpPr>
        <p:spPr>
          <a:xfrm>
            <a:off x="609600" y="2514600"/>
            <a:ext cx="4572000" cy="3276600"/>
          </a:xfrm>
        </p:spPr>
        <p:txBody>
          <a:bodyPr/>
          <a:lstStyle/>
          <a:p>
            <a:pPr eaLnBrk="1" hangingPunct="1"/>
            <a:r>
              <a:rPr lang="es-ES_tradnl" sz="2800" smtClean="0"/>
              <a:t>Tos</a:t>
            </a:r>
          </a:p>
          <a:p>
            <a:pPr lvl="1" eaLnBrk="1" hangingPunct="1"/>
            <a:r>
              <a:rPr lang="es-ES_tradnl" sz="2400" smtClean="0"/>
              <a:t>Tos seca</a:t>
            </a:r>
          </a:p>
          <a:p>
            <a:pPr lvl="1" eaLnBrk="1" hangingPunct="1"/>
            <a:r>
              <a:rPr lang="es-ES_tradnl" sz="2400" smtClean="0"/>
              <a:t>Tos con flema</a:t>
            </a:r>
          </a:p>
          <a:p>
            <a:pPr eaLnBrk="1" hangingPunct="1"/>
            <a:r>
              <a:rPr lang="es-ES_tradnl" sz="2800" smtClean="0"/>
              <a:t>Silbido en el pecho al respirar</a:t>
            </a:r>
          </a:p>
          <a:p>
            <a:pPr eaLnBrk="1" hangingPunct="1"/>
            <a:r>
              <a:rPr lang="es-ES_tradnl" sz="2800" smtClean="0"/>
              <a:t>Opresión en el pecho</a:t>
            </a:r>
          </a:p>
          <a:p>
            <a:pPr eaLnBrk="1" hangingPunct="1"/>
            <a:r>
              <a:rPr lang="es-ES_tradnl" sz="2800" smtClean="0"/>
              <a:t>Falta de aliento</a:t>
            </a:r>
          </a:p>
        </p:txBody>
      </p:sp>
      <p:pic>
        <p:nvPicPr>
          <p:cNvPr id="61443" name="Picture 7" descr="102_0119"/>
          <p:cNvPicPr>
            <a:picLocks noChangeAspect="1" noChangeArrowheads="1"/>
          </p:cNvPicPr>
          <p:nvPr/>
        </p:nvPicPr>
        <p:blipFill>
          <a:blip r:embed="rId4" cstate="print"/>
          <a:srcRect/>
          <a:stretch>
            <a:fillRect/>
          </a:stretch>
        </p:blipFill>
        <p:spPr bwMode="auto">
          <a:xfrm>
            <a:off x="4038600" y="1371600"/>
            <a:ext cx="2419350" cy="1905000"/>
          </a:xfrm>
          <a:prstGeom prst="rect">
            <a:avLst/>
          </a:prstGeom>
          <a:noFill/>
          <a:ln w="9525">
            <a:noFill/>
            <a:miter lim="800000"/>
            <a:headEnd/>
            <a:tailEnd/>
          </a:ln>
        </p:spPr>
      </p:pic>
      <p:sp>
        <p:nvSpPr>
          <p:cNvPr id="61444" name="Text Box 8"/>
          <p:cNvSpPr txBox="1">
            <a:spLocks noChangeArrowheads="1"/>
          </p:cNvSpPr>
          <p:nvPr/>
        </p:nvSpPr>
        <p:spPr bwMode="auto">
          <a:xfrm>
            <a:off x="3962400" y="3259138"/>
            <a:ext cx="3595688"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latin typeface="Tahoma" charset="0"/>
              </a:rPr>
              <a:t> Photo by National Jewish Health</a:t>
            </a:r>
          </a:p>
        </p:txBody>
      </p:sp>
      <p:sp>
        <p:nvSpPr>
          <p:cNvPr id="61445" name="TextBox 1"/>
          <p:cNvSpPr txBox="1">
            <a:spLocks noChangeArrowheads="1"/>
          </p:cNvSpPr>
          <p:nvPr/>
        </p:nvSpPr>
        <p:spPr bwMode="auto">
          <a:xfrm>
            <a:off x="604838" y="5867400"/>
            <a:ext cx="8991600" cy="1006475"/>
          </a:xfrm>
          <a:prstGeom prst="rect">
            <a:avLst/>
          </a:prstGeom>
          <a:noFill/>
          <a:ln w="9525">
            <a:noFill/>
            <a:miter lim="800000"/>
            <a:headEnd/>
            <a:tailEnd/>
          </a:ln>
        </p:spPr>
        <p:txBody>
          <a:bodyPr>
            <a:prstTxWarp prst="textNoShape">
              <a:avLst/>
            </a:prstTxWarp>
            <a:spAutoFit/>
          </a:bodyPr>
          <a:lstStyle/>
          <a:p>
            <a:r>
              <a:rPr lang="es-ES" sz="2800"/>
              <a:t>Hay muchas causas de los síntomas respiratorios.</a:t>
            </a:r>
          </a:p>
          <a:p>
            <a:endParaRPr lang="en-US" sz="3200"/>
          </a:p>
        </p:txBody>
      </p:sp>
      <p:pic>
        <p:nvPicPr>
          <p:cNvPr id="61446" name="Picture 10" descr="102_0117"/>
          <p:cNvPicPr>
            <a:picLocks noGrp="1" noChangeAspect="1" noChangeArrowheads="1"/>
          </p:cNvPicPr>
          <p:nvPr>
            <p:ph sz="half" idx="4294967295"/>
          </p:nvPr>
        </p:nvPicPr>
        <p:blipFill>
          <a:blip r:embed="rId5" cstate="print"/>
          <a:srcRect r="16049"/>
          <a:stretch>
            <a:fillRect/>
          </a:stretch>
        </p:blipFill>
        <p:spPr>
          <a:xfrm>
            <a:off x="6746875" y="1371600"/>
            <a:ext cx="2092325" cy="4038600"/>
          </a:xfrm>
        </p:spPr>
      </p:pic>
      <p:sp>
        <p:nvSpPr>
          <p:cNvPr id="61447" name="Text Box 11"/>
          <p:cNvSpPr txBox="1">
            <a:spLocks noChangeArrowheads="1"/>
          </p:cNvSpPr>
          <p:nvPr/>
        </p:nvSpPr>
        <p:spPr bwMode="auto">
          <a:xfrm>
            <a:off x="6781800" y="5410200"/>
            <a:ext cx="32766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latin typeface="Tahoma" charset="0"/>
              </a:rPr>
              <a:t>Photo by National Jewish Health</a:t>
            </a:r>
          </a:p>
        </p:txBody>
      </p:sp>
      <p:sp>
        <p:nvSpPr>
          <p:cNvPr id="61448" name="Slide Number Placeholder 3"/>
          <p:cNvSpPr txBox="1">
            <a:spLocks noGrp="1"/>
          </p:cNvSpPr>
          <p:nvPr/>
        </p:nvSpPr>
        <p:spPr bwMode="auto">
          <a:xfrm>
            <a:off x="7162800" y="6477000"/>
            <a:ext cx="1905000" cy="363538"/>
          </a:xfrm>
          <a:prstGeom prst="rect">
            <a:avLst/>
          </a:prstGeom>
          <a:noFill/>
          <a:ln w="9525">
            <a:noFill/>
            <a:miter lim="800000"/>
            <a:headEnd/>
            <a:tailEnd/>
          </a:ln>
        </p:spPr>
        <p:txBody>
          <a:bodyPr>
            <a:prstTxWarp prst="textNoShape">
              <a:avLst/>
            </a:prstTxWarp>
          </a:bodyPr>
          <a:lstStyle/>
          <a:p>
            <a:pPr algn="r"/>
            <a:fld id="{B0789C54-F35B-48FD-8E8F-09CCCAD66D00}" type="slidenum">
              <a:rPr lang="en-US" sz="1400">
                <a:latin typeface="Tahoma" charset="0"/>
                <a:ea typeface="Tahoma" charset="0"/>
                <a:cs typeface="Tahoma" charset="0"/>
              </a:rPr>
              <a:pPr algn="r"/>
              <a:t>25</a:t>
            </a:fld>
            <a:endParaRPr lang="en-US" sz="1400">
              <a:latin typeface="Tahoma" charset="0"/>
              <a:ea typeface="Tahoma" charset="0"/>
              <a:cs typeface="Tahoma" charset="0"/>
            </a:endParaRPr>
          </a:p>
        </p:txBody>
      </p:sp>
      <p:sp>
        <p:nvSpPr>
          <p:cNvPr id="61449" name="Title 1"/>
          <p:cNvSpPr>
            <a:spLocks noGrp="1"/>
          </p:cNvSpPr>
          <p:nvPr>
            <p:ph type="title" idx="4294967295"/>
          </p:nvPr>
        </p:nvSpPr>
        <p:spPr/>
        <p:txBody>
          <a:bodyPr/>
          <a:lstStyle/>
          <a:p>
            <a:r>
              <a:rPr lang="es-ES_tradnl" sz="3200" smtClean="0"/>
              <a:t>La irritación y las enfermedades de las vías respiratorias causan síntomas respiratorios</a:t>
            </a: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773113" y="2681287"/>
            <a:ext cx="5727700" cy="423862"/>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3490" name="Rectangle 2"/>
          <p:cNvSpPr>
            <a:spLocks noGrp="1" noChangeArrowheads="1"/>
          </p:cNvSpPr>
          <p:nvPr>
            <p:ph type="title" idx="4294967295"/>
          </p:nvPr>
        </p:nvSpPr>
        <p:spPr>
          <a:xfrm>
            <a:off x="304800" y="576263"/>
            <a:ext cx="8534400" cy="914400"/>
          </a:xfrm>
        </p:spPr>
        <p:txBody>
          <a:bodyPr/>
          <a:lstStyle/>
          <a:p>
            <a:pPr eaLnBrk="1" hangingPunct="1"/>
            <a:r>
              <a:rPr lang="es-ES_tradnl" sz="4000" smtClean="0"/>
              <a:t>Se requiere una evaluación médica</a:t>
            </a:r>
            <a:r>
              <a:rPr lang="en-US" sz="4000" smtClean="0"/>
              <a:t/>
            </a:r>
            <a:br>
              <a:rPr lang="en-US" sz="4000" smtClean="0"/>
            </a:br>
            <a:r>
              <a:rPr lang="es-ES_tradnl" sz="4000" smtClean="0"/>
              <a:t>para saber la causa de los síntomas</a:t>
            </a:r>
            <a:br>
              <a:rPr lang="es-ES_tradnl" sz="4000" smtClean="0"/>
            </a:br>
            <a:endParaRPr lang="es-ES_tradnl" sz="4000" smtClean="0"/>
          </a:p>
        </p:txBody>
      </p:sp>
      <p:sp>
        <p:nvSpPr>
          <p:cNvPr id="63491" name="Slide Number Placeholder 3"/>
          <p:cNvSpPr txBox="1">
            <a:spLocks noGrp="1"/>
          </p:cNvSpPr>
          <p:nvPr/>
        </p:nvSpPr>
        <p:spPr bwMode="auto">
          <a:xfrm>
            <a:off x="7162800" y="6400800"/>
            <a:ext cx="1905000" cy="457200"/>
          </a:xfrm>
          <a:prstGeom prst="rect">
            <a:avLst/>
          </a:prstGeom>
          <a:noFill/>
          <a:ln w="9525">
            <a:noFill/>
            <a:miter lim="800000"/>
            <a:headEnd/>
            <a:tailEnd/>
          </a:ln>
        </p:spPr>
        <p:txBody>
          <a:bodyPr>
            <a:prstTxWarp prst="textNoShape">
              <a:avLst/>
            </a:prstTxWarp>
          </a:bodyPr>
          <a:lstStyle/>
          <a:p>
            <a:pPr algn="r"/>
            <a:fld id="{55AA94CC-CE2B-4E6D-B549-B758E54A47A1}" type="slidenum">
              <a:rPr lang="en-US" sz="1400">
                <a:latin typeface="Tahoma" charset="0"/>
                <a:ea typeface="Tahoma" charset="0"/>
                <a:cs typeface="Tahoma" charset="0"/>
              </a:rPr>
              <a:pPr algn="r"/>
              <a:t>26</a:t>
            </a:fld>
            <a:endParaRPr lang="en-US" sz="1400">
              <a:latin typeface="Tahoma" charset="0"/>
              <a:ea typeface="Tahoma" charset="0"/>
              <a:cs typeface="Tahoma" charset="0"/>
            </a:endParaRPr>
          </a:p>
        </p:txBody>
      </p:sp>
      <p:sp>
        <p:nvSpPr>
          <p:cNvPr id="12" name="Rounded Rectangle 11"/>
          <p:cNvSpPr/>
          <p:nvPr/>
        </p:nvSpPr>
        <p:spPr>
          <a:xfrm>
            <a:off x="771525" y="3694111"/>
            <a:ext cx="6215063" cy="42386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 name="Rounded Rectangle 10"/>
          <p:cNvSpPr/>
          <p:nvPr/>
        </p:nvSpPr>
        <p:spPr>
          <a:xfrm>
            <a:off x="773113" y="3190874"/>
            <a:ext cx="3660775" cy="42386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3494" name="Rectangle 3"/>
          <p:cNvSpPr txBox="1">
            <a:spLocks noChangeArrowheads="1"/>
          </p:cNvSpPr>
          <p:nvPr/>
        </p:nvSpPr>
        <p:spPr bwMode="auto">
          <a:xfrm>
            <a:off x="831850" y="1616075"/>
            <a:ext cx="8153400" cy="44958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s-ES_tradnl" sz="2800" dirty="0">
                <a:latin typeface="Tahoma" charset="0"/>
              </a:rPr>
              <a:t>Resfriados y otras infecciones </a:t>
            </a:r>
          </a:p>
          <a:p>
            <a:pPr marL="342900" indent="-342900">
              <a:spcBef>
                <a:spcPct val="20000"/>
              </a:spcBef>
              <a:buFontTx/>
              <a:buChar char="•"/>
            </a:pPr>
            <a:r>
              <a:rPr lang="es-ES_tradnl" sz="2800" dirty="0">
                <a:latin typeface="Tahoma" charset="0"/>
              </a:rPr>
              <a:t>Fumar cigarrillos</a:t>
            </a:r>
          </a:p>
          <a:p>
            <a:pPr marL="342900" indent="-342900">
              <a:spcBef>
                <a:spcPct val="20000"/>
              </a:spcBef>
              <a:buFontTx/>
              <a:buChar char="•"/>
            </a:pPr>
            <a:r>
              <a:rPr lang="es-ES_tradnl" sz="2800" dirty="0">
                <a:latin typeface="Tahoma" charset="0"/>
              </a:rPr>
              <a:t>Irritación de las vías respiratorias</a:t>
            </a:r>
          </a:p>
          <a:p>
            <a:pPr marL="342900" indent="-342900">
              <a:spcBef>
                <a:spcPct val="20000"/>
              </a:spcBef>
              <a:buFontTx/>
              <a:buChar char="•"/>
            </a:pPr>
            <a:r>
              <a:rPr lang="es-ES_tradnl" sz="2800" dirty="0">
                <a:latin typeface="Tahoma" charset="0"/>
              </a:rPr>
              <a:t>Asma</a:t>
            </a:r>
          </a:p>
          <a:p>
            <a:pPr marL="342900" indent="-342900">
              <a:spcBef>
                <a:spcPct val="20000"/>
              </a:spcBef>
              <a:buFontTx/>
              <a:buChar char="•"/>
            </a:pPr>
            <a:r>
              <a:rPr lang="es-ES" sz="2800" dirty="0">
                <a:latin typeface="Tahoma" charset="0"/>
              </a:rPr>
              <a:t>Síndrome de </a:t>
            </a:r>
            <a:r>
              <a:rPr lang="es-ES" sz="2800" dirty="0" err="1">
                <a:latin typeface="Tahoma" charset="0"/>
              </a:rPr>
              <a:t>Bronquilitis</a:t>
            </a:r>
            <a:r>
              <a:rPr lang="es-ES" sz="2800" dirty="0">
                <a:latin typeface="Tahoma" charset="0"/>
              </a:rPr>
              <a:t> Obliterante</a:t>
            </a:r>
            <a:r>
              <a:rPr lang="es-ES_tradnl" sz="2800" dirty="0">
                <a:latin typeface="Tahoma" charset="0"/>
              </a:rPr>
              <a:t> (BOS por sus siglas en Inglés)</a:t>
            </a:r>
          </a:p>
          <a:p>
            <a:pPr marL="342900" indent="-342900">
              <a:spcBef>
                <a:spcPct val="20000"/>
              </a:spcBef>
              <a:buFontTx/>
              <a:buChar char="•"/>
            </a:pPr>
            <a:r>
              <a:rPr lang="es-ES_tradnl" sz="2800" dirty="0">
                <a:latin typeface="Tahoma" charset="0"/>
              </a:rPr>
              <a:t>Alergias</a:t>
            </a:r>
          </a:p>
          <a:p>
            <a:pPr marL="342900" indent="-342900">
              <a:spcBef>
                <a:spcPct val="20000"/>
              </a:spcBef>
              <a:buFontTx/>
              <a:buChar char="•"/>
            </a:pPr>
            <a:r>
              <a:rPr lang="es-ES_tradnl" sz="2800" dirty="0">
                <a:latin typeface="Tahoma" charset="0"/>
              </a:rPr>
              <a:t>Otras enfermedades pulmonares</a:t>
            </a:r>
          </a:p>
          <a:p>
            <a:pPr marL="742950" lvl="1" indent="-285750">
              <a:spcBef>
                <a:spcPct val="20000"/>
              </a:spcBef>
              <a:buFontTx/>
              <a:buChar char="–"/>
            </a:pPr>
            <a:r>
              <a:rPr lang="es-ES_tradnl" dirty="0">
                <a:latin typeface="Tahoma" charset="0"/>
              </a:rPr>
              <a:t>Enfermedad pulmonar obstructiva crónica (COPD por sus siglas en Inglés)</a:t>
            </a:r>
          </a:p>
        </p:txBody>
      </p:sp>
      <p:grpSp>
        <p:nvGrpSpPr>
          <p:cNvPr id="63495" name="Group 1"/>
          <p:cNvGrpSpPr>
            <a:grpSpLocks/>
          </p:cNvGrpSpPr>
          <p:nvPr/>
        </p:nvGrpSpPr>
        <p:grpSpPr bwMode="auto">
          <a:xfrm>
            <a:off x="6613525" y="1568450"/>
            <a:ext cx="3168650" cy="2112963"/>
            <a:chOff x="6477000" y="1676400"/>
            <a:chExt cx="3276600" cy="2197481"/>
          </a:xfrm>
        </p:grpSpPr>
        <p:sp>
          <p:nvSpPr>
            <p:cNvPr id="63496" name="Text Box 7"/>
            <p:cNvSpPr txBox="1">
              <a:spLocks noChangeArrowheads="1"/>
            </p:cNvSpPr>
            <p:nvPr/>
          </p:nvSpPr>
          <p:spPr bwMode="auto">
            <a:xfrm>
              <a:off x="6477000" y="3619627"/>
              <a:ext cx="3276600" cy="254254"/>
            </a:xfrm>
            <a:prstGeom prst="rect">
              <a:avLst/>
            </a:prstGeom>
            <a:noFill/>
            <a:ln w="9525">
              <a:noFill/>
              <a:miter lim="800000"/>
              <a:headEnd/>
              <a:tailEnd/>
            </a:ln>
          </p:spPr>
          <p:txBody>
            <a:bodyPr>
              <a:prstTxWarp prst="textNoShape">
                <a:avLst/>
              </a:prstTxWarp>
              <a:spAutoFit/>
            </a:bodyPr>
            <a:lstStyle/>
            <a:p>
              <a:pPr>
                <a:spcBef>
                  <a:spcPct val="50000"/>
                </a:spcBef>
              </a:pPr>
              <a:r>
                <a:rPr lang="en-US" sz="1000">
                  <a:latin typeface="Tahoma" charset="0"/>
                </a:rPr>
                <a:t>Photo by National Jewish Health</a:t>
              </a:r>
            </a:p>
          </p:txBody>
        </p:sp>
        <p:pic>
          <p:nvPicPr>
            <p:cNvPr id="63497" name="Picture 8" descr="C:\Users\annyce mayer\AppData\Local\Microsoft\Windows\Temporary Internet Files\Content.Outlook\I64ZHXXE\removedbackground.jpg"/>
            <p:cNvPicPr>
              <a:picLocks noChangeAspect="1" noChangeArrowheads="1"/>
            </p:cNvPicPr>
            <p:nvPr/>
          </p:nvPicPr>
          <p:blipFill>
            <a:blip r:embed="rId4" cstate="print"/>
            <a:srcRect/>
            <a:stretch>
              <a:fillRect/>
            </a:stretch>
          </p:blipFill>
          <p:spPr bwMode="auto">
            <a:xfrm>
              <a:off x="6477000" y="1676400"/>
              <a:ext cx="2286000" cy="1971675"/>
            </a:xfrm>
            <a:prstGeom prst="rect">
              <a:avLst/>
            </a:prstGeom>
            <a:noFill/>
            <a:ln w="9525">
              <a:solidFill>
                <a:schemeClr val="tx1"/>
              </a:solidFill>
              <a:miter lim="800000"/>
              <a:headEnd/>
              <a:tailEnd/>
            </a:ln>
          </p:spPr>
        </p:pic>
      </p:gr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985830" y="5929313"/>
            <a:ext cx="7386640" cy="671512"/>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5538" name="Rectangle 3"/>
          <p:cNvSpPr>
            <a:spLocks noGrp="1" noChangeArrowheads="1"/>
          </p:cNvSpPr>
          <p:nvPr>
            <p:ph type="body" sz="half" idx="4294967295"/>
          </p:nvPr>
        </p:nvSpPr>
        <p:spPr>
          <a:xfrm>
            <a:off x="501650" y="890588"/>
            <a:ext cx="8413750" cy="4838700"/>
          </a:xfrm>
        </p:spPr>
        <p:txBody>
          <a:bodyPr/>
          <a:lstStyle/>
          <a:p>
            <a:pPr marL="0" indent="0" eaLnBrk="1" hangingPunct="1">
              <a:lnSpc>
                <a:spcPct val="90000"/>
              </a:lnSpc>
              <a:buFontTx/>
              <a:buNone/>
            </a:pPr>
            <a:r>
              <a:rPr lang="es-ES" sz="2400" b="1" u="sng" dirty="0" smtClean="0"/>
              <a:t>Esta es la verdadera historia de un trabajador</a:t>
            </a:r>
            <a:endParaRPr lang="es-ES" sz="2400" u="sng" dirty="0" smtClean="0"/>
          </a:p>
          <a:p>
            <a:pPr marL="0" indent="0" eaLnBrk="1" hangingPunct="1">
              <a:lnSpc>
                <a:spcPct val="90000"/>
              </a:lnSpc>
              <a:buFontTx/>
              <a:buNone/>
            </a:pPr>
            <a:endParaRPr lang="es-ES" sz="800" u="sng" dirty="0" smtClean="0"/>
          </a:p>
          <a:p>
            <a:pPr marL="0" indent="0" eaLnBrk="1" hangingPunct="1">
              <a:lnSpc>
                <a:spcPct val="90000"/>
              </a:lnSpc>
            </a:pPr>
            <a:r>
              <a:rPr lang="es-ES" sz="2200" dirty="0" smtClean="0"/>
              <a:t>29 años de edad y ningún problema pulmonar.  Nunca había fumado.</a:t>
            </a:r>
          </a:p>
          <a:p>
            <a:pPr marL="0" indent="0" eaLnBrk="1" hangingPunct="1">
              <a:lnSpc>
                <a:spcPct val="90000"/>
              </a:lnSpc>
            </a:pPr>
            <a:r>
              <a:rPr lang="es-ES" sz="2200" dirty="0" err="1" smtClean="0"/>
              <a:t>Trabaj</a:t>
            </a:r>
            <a:r>
              <a:rPr lang="es-ES_tradnl" sz="2200" dirty="0" smtClean="0"/>
              <a:t>ó</a:t>
            </a:r>
            <a:r>
              <a:rPr lang="es-ES" sz="2200" dirty="0" smtClean="0"/>
              <a:t> durante 2 a</a:t>
            </a:r>
            <a:r>
              <a:rPr lang="es-ES_tradnl" sz="2200" dirty="0" smtClean="0"/>
              <a:t>ñ</a:t>
            </a:r>
            <a:r>
              <a:rPr lang="es-ES" sz="2200" dirty="0" smtClean="0"/>
              <a:t>os como mezclador de saborizantes.</a:t>
            </a:r>
          </a:p>
          <a:p>
            <a:pPr lvl="1" eaLnBrk="1" hangingPunct="1">
              <a:lnSpc>
                <a:spcPct val="90000"/>
              </a:lnSpc>
            </a:pPr>
            <a:r>
              <a:rPr lang="es-ES" sz="2000" dirty="0" smtClean="0"/>
              <a:t>Cuando utilizaba un respirador, su barba impedía que quedara ajustado.</a:t>
            </a:r>
          </a:p>
          <a:p>
            <a:pPr marL="0" indent="0" eaLnBrk="1" hangingPunct="1">
              <a:lnSpc>
                <a:spcPct val="90000"/>
              </a:lnSpc>
            </a:pPr>
            <a:r>
              <a:rPr lang="es-ES" sz="2200" dirty="0" smtClean="0"/>
              <a:t>Empezó a presentar síntomas respiratorios.</a:t>
            </a:r>
          </a:p>
          <a:p>
            <a:pPr lvl="1" eaLnBrk="1" hangingPunct="1">
              <a:lnSpc>
                <a:spcPct val="90000"/>
              </a:lnSpc>
            </a:pPr>
            <a:r>
              <a:rPr lang="es-ES" sz="2000" dirty="0" smtClean="0"/>
              <a:t>Fue tratado por bronquitis.</a:t>
            </a:r>
          </a:p>
          <a:p>
            <a:pPr marL="0" indent="0" eaLnBrk="1" hangingPunct="1">
              <a:lnSpc>
                <a:spcPct val="90000"/>
              </a:lnSpc>
            </a:pPr>
            <a:r>
              <a:rPr lang="es-ES" sz="2200" dirty="0" smtClean="0"/>
              <a:t>Sus síntomas continuaron empeorando.</a:t>
            </a:r>
          </a:p>
          <a:p>
            <a:pPr marL="0" indent="0" eaLnBrk="1" hangingPunct="1">
              <a:lnSpc>
                <a:spcPct val="90000"/>
              </a:lnSpc>
            </a:pPr>
            <a:r>
              <a:rPr lang="es-ES" sz="2200" dirty="0" smtClean="0"/>
              <a:t>Tuvo que dejar de trabajar.</a:t>
            </a:r>
          </a:p>
          <a:p>
            <a:pPr marL="0" indent="0" eaLnBrk="1" hangingPunct="1">
              <a:lnSpc>
                <a:spcPct val="90000"/>
              </a:lnSpc>
            </a:pPr>
            <a:r>
              <a:rPr lang="es-ES" sz="2200" dirty="0" err="1" smtClean="0"/>
              <a:t>Visit</a:t>
            </a:r>
            <a:r>
              <a:rPr lang="es-ES_tradnl" sz="2200" dirty="0" smtClean="0"/>
              <a:t>ó</a:t>
            </a:r>
            <a:r>
              <a:rPr lang="es-ES" sz="2200" dirty="0" smtClean="0"/>
              <a:t> un doctor que sabía sobre saborizantes y BOS. </a:t>
            </a:r>
          </a:p>
          <a:p>
            <a:pPr marL="0" indent="0" eaLnBrk="1" hangingPunct="1">
              <a:lnSpc>
                <a:spcPct val="90000"/>
              </a:lnSpc>
            </a:pPr>
            <a:r>
              <a:rPr lang="es-ES" sz="2200" dirty="0" smtClean="0"/>
              <a:t>Ya ten</a:t>
            </a:r>
            <a:r>
              <a:rPr lang="en-US" sz="2200" dirty="0" smtClean="0"/>
              <a:t>í</a:t>
            </a:r>
            <a:r>
              <a:rPr lang="es-ES" sz="2200" dirty="0" smtClean="0"/>
              <a:t>a enfermedad pulmonar severa (BOS).</a:t>
            </a:r>
          </a:p>
          <a:p>
            <a:pPr marL="0" indent="0" eaLnBrk="1" hangingPunct="1">
              <a:lnSpc>
                <a:spcPct val="90000"/>
              </a:lnSpc>
            </a:pPr>
            <a:r>
              <a:rPr lang="es-ES" sz="2200" dirty="0" smtClean="0"/>
              <a:t>No pudo trabajar ni hacer muchas otras cosas otra vez. </a:t>
            </a:r>
          </a:p>
          <a:p>
            <a:pPr lvl="1" eaLnBrk="1" hangingPunct="1">
              <a:lnSpc>
                <a:spcPct val="90000"/>
              </a:lnSpc>
              <a:buFontTx/>
              <a:buNone/>
            </a:pPr>
            <a:endParaRPr lang="es-ES" sz="2000" dirty="0" smtClean="0"/>
          </a:p>
          <a:p>
            <a:pPr lvl="1" eaLnBrk="1" hangingPunct="1">
              <a:lnSpc>
                <a:spcPct val="90000"/>
              </a:lnSpc>
              <a:buFontTx/>
              <a:buNone/>
            </a:pPr>
            <a:endParaRPr lang="es-ES" sz="2400" dirty="0" smtClean="0"/>
          </a:p>
        </p:txBody>
      </p:sp>
      <p:sp>
        <p:nvSpPr>
          <p:cNvPr id="65539" name="Rectangle 2"/>
          <p:cNvSpPr>
            <a:spLocks noGrp="1" noChangeArrowheads="1"/>
          </p:cNvSpPr>
          <p:nvPr>
            <p:ph type="title" idx="4294967295"/>
          </p:nvPr>
        </p:nvSpPr>
        <p:spPr/>
        <p:txBody>
          <a:bodyPr/>
          <a:lstStyle/>
          <a:p>
            <a:pPr eaLnBrk="1" hangingPunct="1"/>
            <a:r>
              <a:rPr lang="es-ES_tradnl" sz="3200" smtClean="0"/>
              <a:t>¡Es importante detectar el BOS temprano!</a:t>
            </a:r>
          </a:p>
        </p:txBody>
      </p:sp>
      <p:sp>
        <p:nvSpPr>
          <p:cNvPr id="65540" name="Text Box 6"/>
          <p:cNvSpPr txBox="1">
            <a:spLocks noChangeArrowheads="1"/>
          </p:cNvSpPr>
          <p:nvPr/>
        </p:nvSpPr>
        <p:spPr bwMode="auto">
          <a:xfrm>
            <a:off x="6400800" y="3124200"/>
            <a:ext cx="24384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
        <p:nvSpPr>
          <p:cNvPr id="65541" name="Text Box 8"/>
          <p:cNvSpPr txBox="1">
            <a:spLocks noChangeArrowheads="1"/>
          </p:cNvSpPr>
          <p:nvPr/>
        </p:nvSpPr>
        <p:spPr bwMode="auto">
          <a:xfrm>
            <a:off x="7010400" y="4945063"/>
            <a:ext cx="1447800" cy="366712"/>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
        <p:nvSpPr>
          <p:cNvPr id="65542" name="Slide Number Placeholder 3"/>
          <p:cNvSpPr txBox="1">
            <a:spLocks noGrp="1"/>
          </p:cNvSpPr>
          <p:nvPr/>
        </p:nvSpPr>
        <p:spPr bwMode="auto">
          <a:xfrm>
            <a:off x="7162800" y="6392863"/>
            <a:ext cx="1905000" cy="395287"/>
          </a:xfrm>
          <a:prstGeom prst="rect">
            <a:avLst/>
          </a:prstGeom>
          <a:noFill/>
          <a:ln w="9525">
            <a:noFill/>
            <a:miter lim="800000"/>
            <a:headEnd/>
            <a:tailEnd/>
          </a:ln>
        </p:spPr>
        <p:txBody>
          <a:bodyPr>
            <a:prstTxWarp prst="textNoShape">
              <a:avLst/>
            </a:prstTxWarp>
          </a:bodyPr>
          <a:lstStyle/>
          <a:p>
            <a:pPr algn="r"/>
            <a:fld id="{229A4FE5-4FDC-496A-93BF-5E95B931F747}" type="slidenum">
              <a:rPr lang="en-US" sz="1400">
                <a:latin typeface="Tahoma" charset="0"/>
                <a:ea typeface="Tahoma" charset="0"/>
                <a:cs typeface="Tahoma" charset="0"/>
              </a:rPr>
              <a:pPr algn="r"/>
              <a:t>27</a:t>
            </a:fld>
            <a:endParaRPr lang="en-US" sz="1400">
              <a:latin typeface="Tahoma" charset="0"/>
              <a:ea typeface="Tahoma" charset="0"/>
              <a:cs typeface="Tahoma" charset="0"/>
            </a:endParaRPr>
          </a:p>
        </p:txBody>
      </p:sp>
      <p:sp>
        <p:nvSpPr>
          <p:cNvPr id="8" name="TextBox 7"/>
          <p:cNvSpPr txBox="1"/>
          <p:nvPr/>
        </p:nvSpPr>
        <p:spPr>
          <a:xfrm>
            <a:off x="964410" y="5943600"/>
            <a:ext cx="7386636" cy="646331"/>
          </a:xfrm>
          <a:prstGeom prst="rect">
            <a:avLst/>
          </a:prstGeom>
          <a:noFill/>
        </p:spPr>
        <p:txBody>
          <a:bodyPr wrap="square" rtlCol="0">
            <a:spAutoFit/>
          </a:bodyPr>
          <a:lstStyle/>
          <a:p>
            <a:pPr lvl="1" algn="ctr" eaLnBrk="1" hangingPunct="1">
              <a:lnSpc>
                <a:spcPct val="90000"/>
              </a:lnSpc>
              <a:buFontTx/>
              <a:buNone/>
            </a:pPr>
            <a:r>
              <a:rPr lang="es-ES" sz="2000" dirty="0" smtClean="0"/>
              <a:t>Si el BOS hubiera sido diagnosticado antes, el final de la historia podría haber sido diferente. </a:t>
            </a: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57176" y="5602280"/>
            <a:ext cx="8415338" cy="84455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7586" name="Rectangle 2"/>
          <p:cNvSpPr>
            <a:spLocks noGrp="1" noChangeArrowheads="1"/>
          </p:cNvSpPr>
          <p:nvPr>
            <p:ph type="title" idx="4294967295"/>
          </p:nvPr>
        </p:nvSpPr>
        <p:spPr>
          <a:xfrm>
            <a:off x="304800" y="0"/>
            <a:ext cx="8763000" cy="1143000"/>
          </a:xfrm>
        </p:spPr>
        <p:txBody>
          <a:bodyPr/>
          <a:lstStyle/>
          <a:p>
            <a:pPr eaLnBrk="1" hangingPunct="1"/>
            <a:r>
              <a:rPr lang="es-ES" sz="3600" smtClean="0"/>
              <a:t>Los saborizantes pueden causar </a:t>
            </a:r>
            <a:br>
              <a:rPr lang="es-ES" sz="3600" smtClean="0"/>
            </a:br>
            <a:r>
              <a:rPr lang="es-ES" sz="3600" smtClean="0"/>
              <a:t>irritación y lesiones</a:t>
            </a:r>
          </a:p>
        </p:txBody>
      </p:sp>
      <p:sp>
        <p:nvSpPr>
          <p:cNvPr id="67587" name="Rectangle 3"/>
          <p:cNvSpPr>
            <a:spLocks noGrp="1" noChangeArrowheads="1"/>
          </p:cNvSpPr>
          <p:nvPr>
            <p:ph type="body" idx="4294967295"/>
          </p:nvPr>
        </p:nvSpPr>
        <p:spPr>
          <a:xfrm>
            <a:off x="381000" y="1116013"/>
            <a:ext cx="7348538" cy="4675187"/>
          </a:xfrm>
        </p:spPr>
        <p:txBody>
          <a:bodyPr/>
          <a:lstStyle/>
          <a:p>
            <a:pPr eaLnBrk="1" hangingPunct="1">
              <a:lnSpc>
                <a:spcPct val="90000"/>
              </a:lnSpc>
            </a:pPr>
            <a:r>
              <a:rPr lang="es-ES_tradnl" sz="2600" smtClean="0"/>
              <a:t>Normalmente sólo hay irritación</a:t>
            </a:r>
          </a:p>
          <a:p>
            <a:pPr lvl="1" eaLnBrk="1" hangingPunct="1">
              <a:lnSpc>
                <a:spcPct val="90000"/>
              </a:lnSpc>
            </a:pPr>
            <a:r>
              <a:rPr lang="es-ES_tradnl" sz="2200" smtClean="0"/>
              <a:t>Ardor en la garganta, nariz y ojos</a:t>
            </a:r>
          </a:p>
          <a:p>
            <a:pPr lvl="2" eaLnBrk="1" hangingPunct="1">
              <a:lnSpc>
                <a:spcPct val="90000"/>
              </a:lnSpc>
            </a:pPr>
            <a:r>
              <a:rPr lang="es-ES_tradnl" sz="2000" smtClean="0"/>
              <a:t>Síntomas respiratorios leves</a:t>
            </a:r>
          </a:p>
          <a:p>
            <a:pPr lvl="1" eaLnBrk="1" hangingPunct="1">
              <a:lnSpc>
                <a:spcPct val="90000"/>
              </a:lnSpc>
            </a:pPr>
            <a:r>
              <a:rPr lang="es-ES_tradnl" sz="2200" smtClean="0"/>
              <a:t>Irritación en </a:t>
            </a:r>
            <a:r>
              <a:rPr lang="es-ES_tradnl" sz="2400" smtClean="0"/>
              <a:t>las vías respiratorias</a:t>
            </a:r>
          </a:p>
          <a:p>
            <a:pPr lvl="2" eaLnBrk="1" hangingPunct="1">
              <a:lnSpc>
                <a:spcPct val="90000"/>
              </a:lnSpc>
            </a:pPr>
            <a:r>
              <a:rPr lang="es-ES_tradnl" sz="1800" smtClean="0"/>
              <a:t>Ardor en el pecho, tos y opresión en el pecho</a:t>
            </a:r>
          </a:p>
          <a:p>
            <a:pPr lvl="1" eaLnBrk="1" hangingPunct="1">
              <a:lnSpc>
                <a:spcPct val="90000"/>
              </a:lnSpc>
            </a:pPr>
            <a:r>
              <a:rPr lang="es-ES_tradnl" sz="2200" smtClean="0"/>
              <a:t>Los síntomas mejoran cuando se aleja de la  exposición</a:t>
            </a:r>
          </a:p>
          <a:p>
            <a:pPr lvl="1" eaLnBrk="1" hangingPunct="1">
              <a:lnSpc>
                <a:spcPct val="90000"/>
              </a:lnSpc>
              <a:buFontTx/>
              <a:buNone/>
            </a:pPr>
            <a:endParaRPr lang="es-ES_tradnl" sz="2200" smtClean="0"/>
          </a:p>
          <a:p>
            <a:pPr eaLnBrk="1" hangingPunct="1">
              <a:lnSpc>
                <a:spcPct val="90000"/>
              </a:lnSpc>
              <a:spcBef>
                <a:spcPct val="0"/>
              </a:spcBef>
            </a:pPr>
            <a:r>
              <a:rPr lang="es-ES_tradnl" sz="2600" smtClean="0"/>
              <a:t>Pueden ocurrir lesiones en las vías respiratorias</a:t>
            </a:r>
          </a:p>
          <a:p>
            <a:pPr lvl="1" eaLnBrk="1" hangingPunct="1">
              <a:lnSpc>
                <a:spcPct val="90000"/>
              </a:lnSpc>
              <a:spcBef>
                <a:spcPct val="0"/>
              </a:spcBef>
            </a:pPr>
            <a:r>
              <a:rPr lang="es-ES_tradnl" sz="1800" smtClean="0"/>
              <a:t>Síntomas respiratorios severos</a:t>
            </a:r>
          </a:p>
          <a:p>
            <a:pPr lvl="1" eaLnBrk="1" hangingPunct="1">
              <a:lnSpc>
                <a:spcPct val="90000"/>
              </a:lnSpc>
              <a:spcBef>
                <a:spcPct val="0"/>
              </a:spcBef>
            </a:pPr>
            <a:r>
              <a:rPr lang="es-ES_tradnl" sz="1800" smtClean="0"/>
              <a:t>Altos niveles de exposición</a:t>
            </a:r>
          </a:p>
          <a:p>
            <a:pPr lvl="1" eaLnBrk="1" hangingPunct="1">
              <a:lnSpc>
                <a:spcPct val="90000"/>
              </a:lnSpc>
              <a:spcBef>
                <a:spcPct val="0"/>
              </a:spcBef>
            </a:pPr>
            <a:r>
              <a:rPr lang="es-ES_tradnl" sz="1800" smtClean="0"/>
              <a:t>Saborizantes muy irritantes</a:t>
            </a:r>
          </a:p>
          <a:p>
            <a:pPr lvl="1" eaLnBrk="1" hangingPunct="1">
              <a:lnSpc>
                <a:spcPct val="90000"/>
              </a:lnSpc>
              <a:spcBef>
                <a:spcPct val="0"/>
              </a:spcBef>
            </a:pPr>
            <a:endParaRPr lang="es-ES_tradnl" sz="1800" smtClean="0"/>
          </a:p>
          <a:p>
            <a:pPr algn="ctr" eaLnBrk="1" hangingPunct="1">
              <a:lnSpc>
                <a:spcPct val="90000"/>
              </a:lnSpc>
              <a:buFontTx/>
              <a:buNone/>
            </a:pPr>
            <a:endParaRPr lang="es-ES_tradnl" sz="2400" smtClean="0"/>
          </a:p>
        </p:txBody>
      </p:sp>
      <p:sp>
        <p:nvSpPr>
          <p:cNvPr id="67588" name="Text Box 6"/>
          <p:cNvSpPr txBox="1">
            <a:spLocks noChangeArrowheads="1"/>
          </p:cNvSpPr>
          <p:nvPr/>
        </p:nvSpPr>
        <p:spPr bwMode="auto">
          <a:xfrm>
            <a:off x="7086600" y="4038600"/>
            <a:ext cx="12192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
        <p:nvSpPr>
          <p:cNvPr id="67589" name="TextBox 4"/>
          <p:cNvSpPr txBox="1">
            <a:spLocks noChangeArrowheads="1"/>
          </p:cNvSpPr>
          <p:nvPr/>
        </p:nvSpPr>
        <p:spPr bwMode="auto">
          <a:xfrm>
            <a:off x="7620000" y="2781300"/>
            <a:ext cx="1339850" cy="549275"/>
          </a:xfrm>
          <a:prstGeom prst="rect">
            <a:avLst/>
          </a:prstGeom>
          <a:noFill/>
          <a:ln w="9525">
            <a:noFill/>
            <a:miter lim="800000"/>
            <a:headEnd/>
            <a:tailEnd/>
          </a:ln>
        </p:spPr>
        <p:txBody>
          <a:bodyPr>
            <a:prstTxWarp prst="textNoShape">
              <a:avLst/>
            </a:prstTxWarp>
            <a:spAutoFit/>
          </a:bodyPr>
          <a:lstStyle/>
          <a:p>
            <a:r>
              <a:rPr lang="en-US" sz="1000">
                <a:latin typeface="Tahoma" charset="0"/>
              </a:rPr>
              <a:t>Figure by National Jewish Health </a:t>
            </a:r>
          </a:p>
          <a:p>
            <a:endParaRPr lang="en-US" sz="1000">
              <a:latin typeface="Tahoma" charset="0"/>
            </a:endParaRPr>
          </a:p>
        </p:txBody>
      </p:sp>
      <p:sp>
        <p:nvSpPr>
          <p:cNvPr id="67590" name="TextBox 1"/>
          <p:cNvSpPr txBox="1">
            <a:spLocks noChangeArrowheads="1"/>
          </p:cNvSpPr>
          <p:nvPr/>
        </p:nvSpPr>
        <p:spPr bwMode="auto">
          <a:xfrm>
            <a:off x="7086600" y="5257800"/>
            <a:ext cx="1905000" cy="366713"/>
          </a:xfrm>
          <a:prstGeom prst="rect">
            <a:avLst/>
          </a:prstGeom>
          <a:noFill/>
          <a:ln w="9525">
            <a:noFill/>
            <a:miter lim="800000"/>
            <a:headEnd/>
            <a:tailEnd/>
          </a:ln>
        </p:spPr>
        <p:txBody>
          <a:bodyPr>
            <a:prstTxWarp prst="textNoShape">
              <a:avLst/>
            </a:prstTxWarp>
            <a:spAutoFit/>
          </a:bodyPr>
          <a:lstStyle/>
          <a:p>
            <a:endParaRPr lang="en-US" sz="1800"/>
          </a:p>
        </p:txBody>
      </p:sp>
      <p:sp>
        <p:nvSpPr>
          <p:cNvPr id="28680" name="TextBox 3"/>
          <p:cNvSpPr txBox="1">
            <a:spLocks noChangeArrowheads="1"/>
          </p:cNvSpPr>
          <p:nvPr/>
        </p:nvSpPr>
        <p:spPr bwMode="auto">
          <a:xfrm>
            <a:off x="6586538" y="5237163"/>
            <a:ext cx="2557462" cy="550862"/>
          </a:xfrm>
          <a:prstGeom prst="rect">
            <a:avLst/>
          </a:prstGeom>
          <a:noFill/>
          <a:ln w="9525">
            <a:noFill/>
            <a:miter lim="800000"/>
            <a:headEnd/>
            <a:tailEnd/>
          </a:ln>
        </p:spPr>
        <p:txBody>
          <a:bodyPr>
            <a:spAutoFit/>
          </a:bodyPr>
          <a:lstStyle/>
          <a:p>
            <a:pPr>
              <a:spcBef>
                <a:spcPct val="50000"/>
              </a:spcBef>
              <a:defRPr/>
            </a:pPr>
            <a:r>
              <a:rPr lang="en-US" sz="600" dirty="0">
                <a:latin typeface="+mn-lt"/>
                <a:ea typeface="+mn-ea"/>
                <a:cs typeface="+mn-cs"/>
              </a:rPr>
              <a:t>Photo by Cliff </a:t>
            </a:r>
            <a:r>
              <a:rPr lang="en-US" sz="600" dirty="0" err="1">
                <a:latin typeface="+mn-lt"/>
                <a:ea typeface="+mn-ea"/>
                <a:cs typeface="+mn-cs"/>
              </a:rPr>
              <a:t>Hutson</a:t>
            </a:r>
            <a:r>
              <a:rPr lang="en-US" sz="600" dirty="0">
                <a:latin typeface="+mn-lt"/>
                <a:ea typeface="+mn-ea"/>
                <a:cs typeface="+mn-cs"/>
              </a:rPr>
              <a:t> available under public domain from </a:t>
            </a:r>
            <a:r>
              <a:rPr lang="en-US" sz="600" dirty="0">
                <a:solidFill>
                  <a:schemeClr val="tx2"/>
                </a:solidFill>
                <a:latin typeface="+mn-lt"/>
                <a:ea typeface="+mn-ea"/>
                <a:cs typeface="+mn-cs"/>
                <a:hlinkClick r:id="rId4"/>
              </a:rPr>
              <a:t>Wikimedia Commons</a:t>
            </a:r>
            <a:endParaRPr lang="en-US" sz="600" dirty="0">
              <a:solidFill>
                <a:schemeClr val="tx2"/>
              </a:solidFill>
              <a:latin typeface="+mn-lt"/>
              <a:ea typeface="+mn-ea"/>
              <a:cs typeface="+mn-cs"/>
            </a:endParaRPr>
          </a:p>
          <a:p>
            <a:pPr>
              <a:defRPr/>
            </a:pPr>
            <a:endParaRPr lang="en-US" sz="1800" dirty="0">
              <a:ea typeface="+mn-ea"/>
              <a:cs typeface="+mn-cs"/>
            </a:endParaRPr>
          </a:p>
        </p:txBody>
      </p:sp>
      <p:sp>
        <p:nvSpPr>
          <p:cNvPr id="67592" name="Slide Number Placeholder 3"/>
          <p:cNvSpPr txBox="1">
            <a:spLocks noGrp="1"/>
          </p:cNvSpPr>
          <p:nvPr/>
        </p:nvSpPr>
        <p:spPr bwMode="auto">
          <a:xfrm>
            <a:off x="7162800" y="6400800"/>
            <a:ext cx="1905000" cy="352425"/>
          </a:xfrm>
          <a:prstGeom prst="rect">
            <a:avLst/>
          </a:prstGeom>
          <a:noFill/>
          <a:ln w="9525">
            <a:noFill/>
            <a:miter lim="800000"/>
            <a:headEnd/>
            <a:tailEnd/>
          </a:ln>
        </p:spPr>
        <p:txBody>
          <a:bodyPr>
            <a:prstTxWarp prst="textNoShape">
              <a:avLst/>
            </a:prstTxWarp>
          </a:bodyPr>
          <a:lstStyle/>
          <a:p>
            <a:pPr algn="r"/>
            <a:fld id="{E8F9CBAA-52B3-4655-A6E8-3E3E4F2C5B41}" type="slidenum">
              <a:rPr lang="en-US" sz="1400">
                <a:latin typeface="Tahoma" charset="0"/>
                <a:ea typeface="Tahoma" charset="0"/>
                <a:cs typeface="Tahoma" charset="0"/>
              </a:rPr>
              <a:pPr algn="r"/>
              <a:t>28</a:t>
            </a:fld>
            <a:endParaRPr lang="en-US" sz="1400">
              <a:latin typeface="Tahoma" charset="0"/>
              <a:ea typeface="Tahoma" charset="0"/>
              <a:cs typeface="Tahoma" charset="0"/>
            </a:endParaRPr>
          </a:p>
        </p:txBody>
      </p:sp>
      <p:pic>
        <p:nvPicPr>
          <p:cNvPr id="67593" name="Picture 2"/>
          <p:cNvPicPr>
            <a:picLocks noChangeAspect="1" noChangeArrowheads="1"/>
          </p:cNvPicPr>
          <p:nvPr/>
        </p:nvPicPr>
        <p:blipFill>
          <a:blip r:embed="rId5" cstate="print"/>
          <a:srcRect/>
          <a:stretch>
            <a:fillRect/>
          </a:stretch>
        </p:blipFill>
        <p:spPr bwMode="auto">
          <a:xfrm>
            <a:off x="6716713" y="3886200"/>
            <a:ext cx="2187575" cy="1336675"/>
          </a:xfrm>
          <a:prstGeom prst="rect">
            <a:avLst/>
          </a:prstGeom>
          <a:noFill/>
          <a:ln w="9525">
            <a:noFill/>
            <a:miter lim="800000"/>
            <a:headEnd/>
            <a:tailEnd/>
          </a:ln>
        </p:spPr>
      </p:pic>
      <p:sp>
        <p:nvSpPr>
          <p:cNvPr id="2" name="TextBox 1"/>
          <p:cNvSpPr txBox="1"/>
          <p:nvPr/>
        </p:nvSpPr>
        <p:spPr>
          <a:xfrm>
            <a:off x="7058025" y="911225"/>
            <a:ext cx="2209800" cy="641350"/>
          </a:xfrm>
          <a:prstGeom prst="rect">
            <a:avLst/>
          </a:prstGeom>
          <a:noFill/>
        </p:spPr>
        <p:txBody>
          <a:bodyPr>
            <a:spAutoFit/>
          </a:bodyPr>
          <a:lstStyle/>
          <a:p>
            <a:pPr algn="ctr">
              <a:defRPr/>
            </a:pPr>
            <a:r>
              <a:rPr lang="es-ES" sz="1800" dirty="0">
                <a:latin typeface="+mn-lt"/>
                <a:ea typeface="+mn-ea"/>
                <a:cs typeface="+mn-cs"/>
              </a:rPr>
              <a:t>Vía Respiratoria Normal</a:t>
            </a:r>
          </a:p>
        </p:txBody>
      </p:sp>
      <p:pic>
        <p:nvPicPr>
          <p:cNvPr id="13" name="Picture 12" descr="Normal.png"/>
          <p:cNvPicPr>
            <a:picLocks noChangeAspect="1"/>
          </p:cNvPicPr>
          <p:nvPr/>
        </p:nvPicPr>
        <p:blipFill>
          <a:blip r:embed="rId6" cstate="print"/>
          <a:stretch>
            <a:fillRect/>
          </a:stretch>
        </p:blipFill>
        <p:spPr>
          <a:xfrm>
            <a:off x="7610475" y="1549400"/>
            <a:ext cx="1236663" cy="1228725"/>
          </a:xfrm>
          <a:prstGeom prst="rect">
            <a:avLst/>
          </a:prstGeom>
          <a:effectLst>
            <a:outerShdw blurRad="50800" dist="38100" dir="2700000" algn="tl" rotWithShape="0">
              <a:prstClr val="black">
                <a:alpha val="40000"/>
              </a:prstClr>
            </a:outerShdw>
          </a:effectLst>
        </p:spPr>
      </p:pic>
      <p:sp>
        <p:nvSpPr>
          <p:cNvPr id="67596" name="TextBox 13"/>
          <p:cNvSpPr txBox="1">
            <a:spLocks noChangeArrowheads="1"/>
          </p:cNvSpPr>
          <p:nvPr/>
        </p:nvSpPr>
        <p:spPr bwMode="auto">
          <a:xfrm>
            <a:off x="328614" y="5614982"/>
            <a:ext cx="8229600" cy="769441"/>
          </a:xfrm>
          <a:prstGeom prst="rect">
            <a:avLst/>
          </a:prstGeom>
          <a:noFill/>
          <a:ln w="9525">
            <a:noFill/>
            <a:miter lim="800000"/>
            <a:headEnd/>
            <a:tailEnd/>
          </a:ln>
        </p:spPr>
        <p:txBody>
          <a:bodyPr wrap="square">
            <a:prstTxWarp prst="textNoShape">
              <a:avLst/>
            </a:prstTxWarp>
            <a:spAutoFit/>
          </a:bodyPr>
          <a:lstStyle/>
          <a:p>
            <a:pPr algn="ctr"/>
            <a:r>
              <a:rPr lang="es-ES_tradnl" sz="2200" dirty="0"/>
              <a:t>Los saborizantes irritantes en menor nivel, causan síntomas que pueden prevenirle a usted antes de que ocurra la lesión</a:t>
            </a:r>
            <a:endParaRPr lang="en-US" sz="2200" dirty="0"/>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a:xfrm>
            <a:off x="-22225" y="-65088"/>
            <a:ext cx="9372600" cy="1143001"/>
          </a:xfrm>
        </p:spPr>
        <p:txBody>
          <a:bodyPr/>
          <a:lstStyle/>
          <a:p>
            <a:pPr eaLnBrk="1" hangingPunct="1"/>
            <a:r>
              <a:rPr lang="es-ES_tradnl" sz="3600" smtClean="0"/>
              <a:t>Algunos saborizantes pueden causar “ataques” de asma</a:t>
            </a:r>
          </a:p>
        </p:txBody>
      </p:sp>
      <p:sp>
        <p:nvSpPr>
          <p:cNvPr id="69634" name="Rectangle 16"/>
          <p:cNvSpPr>
            <a:spLocks noGrp="1" noChangeArrowheads="1"/>
          </p:cNvSpPr>
          <p:nvPr>
            <p:ph type="body" sz="half" idx="4294967295"/>
          </p:nvPr>
        </p:nvSpPr>
        <p:spPr>
          <a:xfrm>
            <a:off x="338138" y="3746500"/>
            <a:ext cx="8805862" cy="3797300"/>
          </a:xfrm>
        </p:spPr>
        <p:txBody>
          <a:bodyPr/>
          <a:lstStyle/>
          <a:p>
            <a:pPr eaLnBrk="1" hangingPunct="1"/>
            <a:r>
              <a:rPr lang="es-ES_tradnl" sz="2400" smtClean="0"/>
              <a:t>Durante un “ataque” de asma:</a:t>
            </a:r>
          </a:p>
          <a:p>
            <a:pPr lvl="1" eaLnBrk="1" hangingPunct="1"/>
            <a:r>
              <a:rPr lang="es-ES_tradnl" sz="2000" smtClean="0"/>
              <a:t>Los músculos de las vías respiratorias se endurecen</a:t>
            </a:r>
          </a:p>
          <a:p>
            <a:pPr lvl="1" eaLnBrk="1" hangingPunct="1"/>
            <a:r>
              <a:rPr lang="es-ES_tradnl" sz="2000" smtClean="0"/>
              <a:t>Las vías respiratorias se inflaman y se estrechan</a:t>
            </a:r>
          </a:p>
          <a:p>
            <a:pPr lvl="1" eaLnBrk="1" hangingPunct="1"/>
            <a:r>
              <a:rPr lang="es-ES_tradnl" sz="2000" smtClean="0"/>
              <a:t>Los síntomas pueden ser leves o severos</a:t>
            </a:r>
          </a:p>
          <a:p>
            <a:pPr eaLnBrk="1" hangingPunct="1"/>
            <a:r>
              <a:rPr lang="es-ES_tradnl" sz="2400" smtClean="0"/>
              <a:t>Normalmente se requiere de tratamiento con medicamentos</a:t>
            </a:r>
          </a:p>
          <a:p>
            <a:pPr eaLnBrk="1" hangingPunct="1"/>
            <a:r>
              <a:rPr lang="es-ES_tradnl" sz="2400" smtClean="0"/>
              <a:t>Las vías respiratorias usualmente vuelven a la normalidad con los medicamentos</a:t>
            </a:r>
          </a:p>
        </p:txBody>
      </p:sp>
      <p:sp>
        <p:nvSpPr>
          <p:cNvPr id="69635" name="TextBox 6"/>
          <p:cNvSpPr txBox="1">
            <a:spLocks noChangeArrowheads="1"/>
          </p:cNvSpPr>
          <p:nvPr/>
        </p:nvSpPr>
        <p:spPr bwMode="auto">
          <a:xfrm>
            <a:off x="6859588" y="3794125"/>
            <a:ext cx="2071687" cy="244475"/>
          </a:xfrm>
          <a:prstGeom prst="rect">
            <a:avLst/>
          </a:prstGeom>
          <a:noFill/>
          <a:ln w="9525">
            <a:noFill/>
            <a:miter lim="800000"/>
            <a:headEnd/>
            <a:tailEnd/>
          </a:ln>
        </p:spPr>
        <p:txBody>
          <a:bodyPr wrap="none">
            <a:prstTxWarp prst="textNoShape">
              <a:avLst/>
            </a:prstTxWarp>
            <a:spAutoFit/>
          </a:bodyPr>
          <a:lstStyle/>
          <a:p>
            <a:r>
              <a:rPr lang="en-US" sz="1000">
                <a:latin typeface="Tahoma" charset="0"/>
              </a:rPr>
              <a:t>Figures by National Jewish Health</a:t>
            </a:r>
          </a:p>
        </p:txBody>
      </p:sp>
      <p:sp>
        <p:nvSpPr>
          <p:cNvPr id="2" name="Right Arrow 1"/>
          <p:cNvSpPr>
            <a:spLocks noChangeArrowheads="1"/>
          </p:cNvSpPr>
          <p:nvPr/>
        </p:nvSpPr>
        <p:spPr bwMode="auto">
          <a:xfrm>
            <a:off x="3429000" y="1595438"/>
            <a:ext cx="2071688" cy="838200"/>
          </a:xfrm>
          <a:prstGeom prst="rightArrow">
            <a:avLst>
              <a:gd name="adj1" fmla="val 61111"/>
              <a:gd name="adj2" fmla="val 46030"/>
            </a:avLst>
          </a:prstGeom>
          <a:solidFill>
            <a:srgbClr val="FF0000"/>
          </a:solidFill>
          <a:ln>
            <a:noFill/>
          </a:ln>
          <a:extLst/>
        </p:spPr>
        <p:txBody>
          <a:bodyPr vert="eaVert" anchor="ctr"/>
          <a:lstStyle/>
          <a:p>
            <a:pPr algn="ctr">
              <a:defRPr/>
            </a:pPr>
            <a:endParaRPr lang="en-US" sz="1800">
              <a:solidFill>
                <a:schemeClr val="lt1"/>
              </a:solidFill>
              <a:latin typeface="+mn-lt"/>
              <a:ea typeface="+mn-ea"/>
              <a:cs typeface="+mn-cs"/>
            </a:endParaRPr>
          </a:p>
        </p:txBody>
      </p:sp>
      <p:sp>
        <p:nvSpPr>
          <p:cNvPr id="69637" name="TextBox 2"/>
          <p:cNvSpPr txBox="1">
            <a:spLocks noChangeArrowheads="1"/>
          </p:cNvSpPr>
          <p:nvPr/>
        </p:nvSpPr>
        <p:spPr bwMode="auto">
          <a:xfrm>
            <a:off x="3414713" y="1824038"/>
            <a:ext cx="2085975" cy="396875"/>
          </a:xfrm>
          <a:prstGeom prst="rect">
            <a:avLst/>
          </a:prstGeom>
          <a:noFill/>
          <a:ln w="9525">
            <a:noFill/>
            <a:miter lim="800000"/>
            <a:headEnd/>
            <a:tailEnd/>
          </a:ln>
        </p:spPr>
        <p:txBody>
          <a:bodyPr>
            <a:prstTxWarp prst="textNoShape">
              <a:avLst/>
            </a:prstTxWarp>
            <a:spAutoFit/>
          </a:bodyPr>
          <a:lstStyle/>
          <a:p>
            <a:pPr algn="ctr"/>
            <a:r>
              <a:rPr lang="en-US" sz="2000" b="1">
                <a:solidFill>
                  <a:schemeClr val="bg1"/>
                </a:solidFill>
                <a:latin typeface="Tahoma" charset="0"/>
              </a:rPr>
              <a:t>Asma</a:t>
            </a:r>
          </a:p>
        </p:txBody>
      </p:sp>
      <p:sp>
        <p:nvSpPr>
          <p:cNvPr id="30728" name="Rectangle 21"/>
          <p:cNvSpPr>
            <a:spLocks noChangeArrowheads="1"/>
          </p:cNvSpPr>
          <p:nvPr/>
        </p:nvSpPr>
        <p:spPr bwMode="auto">
          <a:xfrm>
            <a:off x="5783263" y="1201738"/>
            <a:ext cx="2728912" cy="581025"/>
          </a:xfrm>
          <a:prstGeom prst="rect">
            <a:avLst/>
          </a:prstGeom>
          <a:noFill/>
          <a:ln w="9525">
            <a:noFill/>
            <a:miter lim="800000"/>
            <a:headEnd/>
            <a:tailEnd/>
          </a:ln>
        </p:spPr>
        <p:txBody>
          <a:bodyPr>
            <a:spAutoFit/>
          </a:bodyPr>
          <a:lstStyle/>
          <a:p>
            <a:pPr algn="ctr">
              <a:defRPr/>
            </a:pPr>
            <a:r>
              <a:rPr lang="es-ES_tradnl" sz="1600" b="1" dirty="0">
                <a:latin typeface="+mj-lt"/>
                <a:ea typeface="+mn-ea"/>
                <a:cs typeface="+mn-cs"/>
              </a:rPr>
              <a:t>Las vías respiratorias inflamadas y estrechas</a:t>
            </a:r>
          </a:p>
        </p:txBody>
      </p:sp>
      <p:sp>
        <p:nvSpPr>
          <p:cNvPr id="3" name="Right Arrow 1"/>
          <p:cNvSpPr>
            <a:spLocks noChangeArrowheads="1"/>
          </p:cNvSpPr>
          <p:nvPr/>
        </p:nvSpPr>
        <p:spPr bwMode="auto">
          <a:xfrm rot="10800000">
            <a:off x="3276600" y="2357438"/>
            <a:ext cx="2252663" cy="1066800"/>
          </a:xfrm>
          <a:prstGeom prst="rightArrow">
            <a:avLst>
              <a:gd name="adj1" fmla="val 50481"/>
              <a:gd name="adj2" fmla="val 47131"/>
            </a:avLst>
          </a:prstGeom>
          <a:solidFill>
            <a:srgbClr val="339966"/>
          </a:solidFill>
          <a:ln>
            <a:noFill/>
          </a:ln>
          <a:extLst/>
        </p:spPr>
        <p:txBody>
          <a:bodyPr rot="10800000" vert="eaVert" anchor="ctr"/>
          <a:lstStyle/>
          <a:p>
            <a:pPr algn="ctr">
              <a:defRPr/>
            </a:pPr>
            <a:endParaRPr lang="en-US" sz="1800">
              <a:solidFill>
                <a:schemeClr val="lt1"/>
              </a:solidFill>
              <a:latin typeface="+mn-lt"/>
              <a:ea typeface="+mn-ea"/>
              <a:cs typeface="+mn-cs"/>
            </a:endParaRPr>
          </a:p>
        </p:txBody>
      </p:sp>
      <p:sp>
        <p:nvSpPr>
          <p:cNvPr id="69640" name="TextBox 4"/>
          <p:cNvSpPr txBox="1">
            <a:spLocks noChangeArrowheads="1"/>
          </p:cNvSpPr>
          <p:nvPr/>
        </p:nvSpPr>
        <p:spPr bwMode="auto">
          <a:xfrm>
            <a:off x="3286125" y="2679700"/>
            <a:ext cx="2243138" cy="396875"/>
          </a:xfrm>
          <a:prstGeom prst="rect">
            <a:avLst/>
          </a:prstGeom>
          <a:noFill/>
          <a:ln w="9525">
            <a:noFill/>
            <a:miter lim="800000"/>
            <a:headEnd/>
            <a:tailEnd/>
          </a:ln>
        </p:spPr>
        <p:txBody>
          <a:bodyPr>
            <a:prstTxWarp prst="textNoShape">
              <a:avLst/>
            </a:prstTxWarp>
            <a:spAutoFit/>
          </a:bodyPr>
          <a:lstStyle/>
          <a:p>
            <a:pPr algn="ctr"/>
            <a:r>
              <a:rPr lang="es-ES_tradnl" sz="2000" b="1">
                <a:solidFill>
                  <a:schemeClr val="bg1"/>
                </a:solidFill>
                <a:latin typeface="Tahoma" charset="0"/>
              </a:rPr>
              <a:t>Medicamentos</a:t>
            </a:r>
          </a:p>
        </p:txBody>
      </p:sp>
      <p:sp>
        <p:nvSpPr>
          <p:cNvPr id="69641" name="Text Box 7"/>
          <p:cNvSpPr txBox="1">
            <a:spLocks noChangeArrowheads="1"/>
          </p:cNvSpPr>
          <p:nvPr/>
        </p:nvSpPr>
        <p:spPr bwMode="auto">
          <a:xfrm>
            <a:off x="796925" y="1190625"/>
            <a:ext cx="2133600" cy="581025"/>
          </a:xfrm>
          <a:prstGeom prst="rect">
            <a:avLst/>
          </a:prstGeom>
          <a:noFill/>
          <a:ln w="9525">
            <a:noFill/>
            <a:miter lim="800000"/>
            <a:headEnd/>
            <a:tailEnd/>
          </a:ln>
        </p:spPr>
        <p:txBody>
          <a:bodyPr>
            <a:prstTxWarp prst="textNoShape">
              <a:avLst/>
            </a:prstTxWarp>
            <a:spAutoFit/>
          </a:bodyPr>
          <a:lstStyle/>
          <a:p>
            <a:pPr algn="ctr" eaLnBrk="0" hangingPunct="0">
              <a:spcBef>
                <a:spcPct val="50000"/>
              </a:spcBef>
            </a:pPr>
            <a:r>
              <a:rPr lang="es-ES_tradnl" sz="1600" b="1">
                <a:latin typeface="Tahoma" charset="0"/>
              </a:rPr>
              <a:t>Vía respiratoria normal</a:t>
            </a:r>
          </a:p>
        </p:txBody>
      </p:sp>
      <p:sp>
        <p:nvSpPr>
          <p:cNvPr id="69642" name="Slide Number Placeholder 5"/>
          <p:cNvSpPr txBox="1">
            <a:spLocks noGrp="1"/>
          </p:cNvSpPr>
          <p:nvPr/>
        </p:nvSpPr>
        <p:spPr bwMode="auto">
          <a:xfrm>
            <a:off x="7113588" y="6400800"/>
            <a:ext cx="1905000" cy="457200"/>
          </a:xfrm>
          <a:prstGeom prst="rect">
            <a:avLst/>
          </a:prstGeom>
          <a:noFill/>
          <a:ln w="9525">
            <a:noFill/>
            <a:miter lim="800000"/>
            <a:headEnd/>
            <a:tailEnd/>
          </a:ln>
        </p:spPr>
        <p:txBody>
          <a:bodyPr>
            <a:prstTxWarp prst="textNoShape">
              <a:avLst/>
            </a:prstTxWarp>
          </a:bodyPr>
          <a:lstStyle/>
          <a:p>
            <a:pPr algn="r"/>
            <a:fld id="{9D0624AC-E62E-44CF-8D5B-673F301FFBFD}" type="slidenum">
              <a:rPr lang="en-US" sz="1400">
                <a:latin typeface="Tahoma" charset="0"/>
                <a:ea typeface="Tahoma" charset="0"/>
                <a:cs typeface="Tahoma" charset="0"/>
              </a:rPr>
              <a:pPr algn="r"/>
              <a:t>29</a:t>
            </a:fld>
            <a:endParaRPr lang="en-US" sz="1400">
              <a:latin typeface="Tahoma" charset="0"/>
              <a:ea typeface="Tahoma" charset="0"/>
              <a:cs typeface="Tahoma" charset="0"/>
            </a:endParaRPr>
          </a:p>
        </p:txBody>
      </p:sp>
      <p:pic>
        <p:nvPicPr>
          <p:cNvPr id="14" name="Picture 13" descr="Normal.png"/>
          <p:cNvPicPr>
            <a:picLocks noChangeAspect="1"/>
          </p:cNvPicPr>
          <p:nvPr/>
        </p:nvPicPr>
        <p:blipFill>
          <a:blip r:embed="rId4" cstate="print"/>
          <a:stretch>
            <a:fillRect/>
          </a:stretch>
        </p:blipFill>
        <p:spPr>
          <a:xfrm>
            <a:off x="962025" y="1765300"/>
            <a:ext cx="1789113" cy="1779588"/>
          </a:xfrm>
          <a:prstGeom prst="rect">
            <a:avLst/>
          </a:prstGeom>
          <a:effectLst>
            <a:outerShdw blurRad="50800" dist="38100" dir="2700000" algn="tl" rotWithShape="0">
              <a:prstClr val="black">
                <a:alpha val="40000"/>
              </a:prstClr>
            </a:outerShdw>
          </a:effectLst>
        </p:spPr>
      </p:pic>
      <p:grpSp>
        <p:nvGrpSpPr>
          <p:cNvPr id="69644" name="Group 19"/>
          <p:cNvGrpSpPr>
            <a:grpSpLocks/>
          </p:cNvGrpSpPr>
          <p:nvPr/>
        </p:nvGrpSpPr>
        <p:grpSpPr bwMode="auto">
          <a:xfrm>
            <a:off x="4581525" y="1778000"/>
            <a:ext cx="4024313" cy="1966913"/>
            <a:chOff x="4581526" y="1463112"/>
            <a:chExt cx="4024884" cy="1967698"/>
          </a:xfrm>
        </p:grpSpPr>
        <p:pic>
          <p:nvPicPr>
            <p:cNvPr id="69645" name="Picture 3" descr="Asthma.png"/>
            <p:cNvPicPr>
              <a:picLocks noChangeAspect="1"/>
            </p:cNvPicPr>
            <p:nvPr/>
          </p:nvPicPr>
          <p:blipFill>
            <a:blip r:embed="rId5" cstate="print"/>
            <a:srcRect/>
            <a:stretch>
              <a:fillRect/>
            </a:stretch>
          </p:blipFill>
          <p:spPr bwMode="auto">
            <a:xfrm>
              <a:off x="6253238" y="1463112"/>
              <a:ext cx="1786630" cy="1776954"/>
            </a:xfrm>
            <a:prstGeom prst="rect">
              <a:avLst/>
            </a:prstGeom>
            <a:noFill/>
            <a:ln w="9525">
              <a:noFill/>
              <a:miter lim="800000"/>
              <a:headEnd/>
              <a:tailEnd/>
            </a:ln>
          </p:spPr>
        </p:pic>
        <p:sp>
          <p:nvSpPr>
            <p:cNvPr id="69646" name="TextBox 6"/>
            <p:cNvSpPr txBox="1">
              <a:spLocks noChangeArrowheads="1"/>
            </p:cNvSpPr>
            <p:nvPr/>
          </p:nvSpPr>
          <p:spPr bwMode="auto">
            <a:xfrm>
              <a:off x="4581526" y="3067127"/>
              <a:ext cx="1981481" cy="244573"/>
            </a:xfrm>
            <a:prstGeom prst="rect">
              <a:avLst/>
            </a:prstGeom>
            <a:noFill/>
            <a:ln w="9525">
              <a:noFill/>
              <a:miter lim="800000"/>
              <a:headEnd/>
              <a:tailEnd/>
            </a:ln>
          </p:spPr>
          <p:txBody>
            <a:bodyPr wrap="none">
              <a:prstTxWarp prst="textNoShape">
                <a:avLst/>
              </a:prstTxWarp>
              <a:spAutoFit/>
            </a:bodyPr>
            <a:lstStyle/>
            <a:p>
              <a:pPr algn="ctr"/>
              <a:r>
                <a:rPr lang="es-ES_tradnl" sz="1000">
                  <a:latin typeface="Tahoma" charset="0"/>
                </a:rPr>
                <a:t>Endurecimiento de los músculos</a:t>
              </a:r>
            </a:p>
          </p:txBody>
        </p:sp>
        <p:sp>
          <p:nvSpPr>
            <p:cNvPr id="69647" name="TextBox 6"/>
            <p:cNvSpPr txBox="1">
              <a:spLocks noChangeArrowheads="1"/>
            </p:cNvSpPr>
            <p:nvPr/>
          </p:nvSpPr>
          <p:spPr bwMode="auto">
            <a:xfrm>
              <a:off x="6715429" y="3186237"/>
              <a:ext cx="839906" cy="244573"/>
            </a:xfrm>
            <a:prstGeom prst="rect">
              <a:avLst/>
            </a:prstGeom>
            <a:noFill/>
            <a:ln w="9525">
              <a:noFill/>
              <a:miter lim="800000"/>
              <a:headEnd/>
              <a:tailEnd/>
            </a:ln>
          </p:spPr>
          <p:txBody>
            <a:bodyPr wrap="none">
              <a:prstTxWarp prst="textNoShape">
                <a:avLst/>
              </a:prstTxWarp>
              <a:spAutoFit/>
            </a:bodyPr>
            <a:lstStyle/>
            <a:p>
              <a:pPr algn="ctr"/>
              <a:r>
                <a:rPr lang="es-ES_tradnl" sz="1000">
                  <a:latin typeface="Tahoma" charset="0"/>
                </a:rPr>
                <a:t>Inflamación</a:t>
              </a:r>
            </a:p>
          </p:txBody>
        </p:sp>
        <p:sp>
          <p:nvSpPr>
            <p:cNvPr id="69648" name="TextBox 6"/>
            <p:cNvSpPr txBox="1">
              <a:spLocks noChangeArrowheads="1"/>
            </p:cNvSpPr>
            <p:nvPr/>
          </p:nvSpPr>
          <p:spPr bwMode="auto">
            <a:xfrm>
              <a:off x="7833187" y="2827319"/>
              <a:ext cx="773223" cy="244573"/>
            </a:xfrm>
            <a:prstGeom prst="rect">
              <a:avLst/>
            </a:prstGeom>
            <a:noFill/>
            <a:ln w="9525">
              <a:noFill/>
              <a:miter lim="800000"/>
              <a:headEnd/>
              <a:tailEnd/>
            </a:ln>
          </p:spPr>
          <p:txBody>
            <a:bodyPr wrap="none">
              <a:prstTxWarp prst="textNoShape">
                <a:avLst/>
              </a:prstTxWarp>
              <a:spAutoFit/>
            </a:bodyPr>
            <a:lstStyle/>
            <a:p>
              <a:pPr algn="ctr"/>
              <a:r>
                <a:rPr lang="es-ES_tradnl" sz="1000">
                  <a:latin typeface="Tahoma" charset="0"/>
                </a:rPr>
                <a:t>Mucosidad</a:t>
              </a:r>
            </a:p>
          </p:txBody>
        </p:sp>
        <p:grpSp>
          <p:nvGrpSpPr>
            <p:cNvPr id="69649" name="Group 11"/>
            <p:cNvGrpSpPr>
              <a:grpSpLocks/>
            </p:cNvGrpSpPr>
            <p:nvPr/>
          </p:nvGrpSpPr>
          <p:grpSpPr bwMode="auto">
            <a:xfrm>
              <a:off x="5571633" y="1997226"/>
              <a:ext cx="1139070" cy="1070534"/>
              <a:chOff x="5571633" y="1997226"/>
              <a:chExt cx="1139070" cy="1070534"/>
            </a:xfrm>
          </p:grpSpPr>
          <p:cxnSp>
            <p:nvCxnSpPr>
              <p:cNvPr id="6" name="Straight Connector 5"/>
              <p:cNvCxnSpPr>
                <a:stCxn id="69646" idx="0"/>
              </p:cNvCxnSpPr>
              <p:nvPr/>
            </p:nvCxnSpPr>
            <p:spPr>
              <a:xfrm flipV="1">
                <a:off x="5572266" y="2300059"/>
                <a:ext cx="1057425" cy="767068"/>
              </a:xfrm>
              <a:prstGeom prst="line">
                <a:avLst/>
              </a:prstGeom>
              <a:effectLst/>
            </p:spPr>
            <p:style>
              <a:lnRef idx="2">
                <a:schemeClr val="dk1"/>
              </a:lnRef>
              <a:fillRef idx="0">
                <a:schemeClr val="dk1"/>
              </a:fillRef>
              <a:effectRef idx="1">
                <a:schemeClr val="dk1"/>
              </a:effectRef>
              <a:fontRef idx="minor">
                <a:schemeClr val="tx1"/>
              </a:fontRef>
            </p:style>
          </p:cxnSp>
          <p:sp>
            <p:nvSpPr>
              <p:cNvPr id="11" name="Oval 10"/>
              <p:cNvSpPr/>
              <p:nvPr/>
            </p:nvSpPr>
            <p:spPr>
              <a:xfrm>
                <a:off x="6664621" y="1996725"/>
                <a:ext cx="46045" cy="46056"/>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grpSp>
          <p:nvGrpSpPr>
            <p:cNvPr id="69650" name="Group 26"/>
            <p:cNvGrpSpPr>
              <a:grpSpLocks/>
            </p:cNvGrpSpPr>
            <p:nvPr/>
          </p:nvGrpSpPr>
          <p:grpSpPr bwMode="auto">
            <a:xfrm>
              <a:off x="6860374" y="2637640"/>
              <a:ext cx="173681" cy="629560"/>
              <a:chOff x="6664984" y="1997226"/>
              <a:chExt cx="173681" cy="629560"/>
            </a:xfrm>
          </p:grpSpPr>
          <p:cxnSp>
            <p:nvCxnSpPr>
              <p:cNvPr id="28" name="Straight Connector 27"/>
              <p:cNvCxnSpPr/>
              <p:nvPr/>
            </p:nvCxnSpPr>
            <p:spPr>
              <a:xfrm flipH="1" flipV="1">
                <a:off x="6686750" y="2020151"/>
                <a:ext cx="152422" cy="606667"/>
              </a:xfrm>
              <a:prstGeom prst="line">
                <a:avLst/>
              </a:prstGeom>
              <a:effectLst/>
            </p:spPr>
            <p:style>
              <a:lnRef idx="2">
                <a:schemeClr val="dk1"/>
              </a:lnRef>
              <a:fillRef idx="0">
                <a:schemeClr val="dk1"/>
              </a:fillRef>
              <a:effectRef idx="1">
                <a:schemeClr val="dk1"/>
              </a:effectRef>
              <a:fontRef idx="minor">
                <a:schemeClr val="tx1"/>
              </a:fontRef>
            </p:style>
          </p:cxnSp>
          <p:sp>
            <p:nvSpPr>
              <p:cNvPr id="29" name="Oval 28"/>
              <p:cNvSpPr/>
              <p:nvPr/>
            </p:nvSpPr>
            <p:spPr>
              <a:xfrm>
                <a:off x="6664522" y="1997917"/>
                <a:ext cx="46044" cy="46056"/>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grpSp>
          <p:nvGrpSpPr>
            <p:cNvPr id="69651" name="Group 30"/>
            <p:cNvGrpSpPr>
              <a:grpSpLocks/>
            </p:cNvGrpSpPr>
            <p:nvPr/>
          </p:nvGrpSpPr>
          <p:grpSpPr bwMode="auto">
            <a:xfrm>
              <a:off x="7310858" y="2729904"/>
              <a:ext cx="597026" cy="217089"/>
              <a:chOff x="6664984" y="1997226"/>
              <a:chExt cx="597026" cy="217089"/>
            </a:xfrm>
          </p:grpSpPr>
          <p:cxnSp>
            <p:nvCxnSpPr>
              <p:cNvPr id="32" name="Straight Connector 31"/>
              <p:cNvCxnSpPr/>
              <p:nvPr/>
            </p:nvCxnSpPr>
            <p:spPr>
              <a:xfrm flipH="1" flipV="1">
                <a:off x="6687180" y="2019998"/>
                <a:ext cx="574757" cy="193753"/>
              </a:xfrm>
              <a:prstGeom prst="line">
                <a:avLst/>
              </a:prstGeom>
              <a:effectLst/>
            </p:spPr>
            <p:style>
              <a:lnRef idx="2">
                <a:schemeClr val="dk1"/>
              </a:lnRef>
              <a:fillRef idx="0">
                <a:schemeClr val="dk1"/>
              </a:fillRef>
              <a:effectRef idx="1">
                <a:schemeClr val="dk1"/>
              </a:effectRef>
              <a:fontRef idx="minor">
                <a:schemeClr val="tx1"/>
              </a:fontRef>
            </p:style>
          </p:cxnSp>
          <p:sp>
            <p:nvSpPr>
              <p:cNvPr id="33" name="Oval 32"/>
              <p:cNvSpPr/>
              <p:nvPr/>
            </p:nvSpPr>
            <p:spPr>
              <a:xfrm>
                <a:off x="6664952" y="1997764"/>
                <a:ext cx="46044" cy="46056"/>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gr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s-ES_tradnl" smtClean="0"/>
              <a:t>¿Por qué estamos aquí?</a:t>
            </a:r>
            <a:endParaRPr lang="en-US" smtClean="0"/>
          </a:p>
        </p:txBody>
      </p:sp>
      <p:pic>
        <p:nvPicPr>
          <p:cNvPr id="23554" name="Content Placeholder 3"/>
          <p:cNvPicPr>
            <a:picLocks noGrp="1" noChangeAspect="1"/>
          </p:cNvPicPr>
          <p:nvPr>
            <p:ph sz="half" idx="1"/>
          </p:nvPr>
        </p:nvPicPr>
        <p:blipFill>
          <a:blip r:embed="rId4" cstate="print"/>
          <a:srcRect b="52991"/>
          <a:stretch>
            <a:fillRect/>
          </a:stretch>
        </p:blipFill>
        <p:spPr>
          <a:xfrm>
            <a:off x="1295400" y="990600"/>
            <a:ext cx="6943725" cy="2971800"/>
          </a:xfrm>
          <a:ln>
            <a:solidFill>
              <a:schemeClr val="tx1"/>
            </a:solidFill>
          </a:ln>
        </p:spPr>
      </p:pic>
      <p:sp>
        <p:nvSpPr>
          <p:cNvPr id="6" name="Rounded Rectangle 5"/>
          <p:cNvSpPr/>
          <p:nvPr/>
        </p:nvSpPr>
        <p:spPr>
          <a:xfrm>
            <a:off x="300038" y="4329113"/>
            <a:ext cx="8543925" cy="2357437"/>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3556" name="Content Placeholder 4"/>
          <p:cNvSpPr>
            <a:spLocks noGrp="1"/>
          </p:cNvSpPr>
          <p:nvPr>
            <p:ph sz="half" idx="2"/>
          </p:nvPr>
        </p:nvSpPr>
        <p:spPr>
          <a:xfrm>
            <a:off x="419100" y="4319588"/>
            <a:ext cx="8839200" cy="2538412"/>
          </a:xfrm>
        </p:spPr>
        <p:txBody>
          <a:bodyPr/>
          <a:lstStyle/>
          <a:p>
            <a:pPr>
              <a:buFontTx/>
              <a:buNone/>
            </a:pPr>
            <a:r>
              <a:rPr lang="es-ES" sz="2000" smtClean="0"/>
              <a:t>Para proveer información a los trabajadores sobre:</a:t>
            </a:r>
          </a:p>
          <a:p>
            <a:pPr marL="914400" lvl="1" indent="-514350">
              <a:buFont typeface="Tahoma" charset="0"/>
              <a:buAutoNum type="arabicPeriod"/>
            </a:pPr>
            <a:r>
              <a:rPr lang="es-ES" sz="2000" smtClean="0"/>
              <a:t>Los signos y síntomas de las enfermedades pulmonares potencialmente relacionadas a los saborizantes</a:t>
            </a:r>
          </a:p>
          <a:p>
            <a:pPr marL="914400" lvl="1" indent="-514350">
              <a:buFont typeface="Tahoma" charset="0"/>
              <a:buAutoNum type="arabicPeriod"/>
            </a:pPr>
            <a:r>
              <a:rPr lang="es-ES" sz="2000" smtClean="0"/>
              <a:t>Las formas de detectar la enfermedad pulmonar que puede estar relacionada a la exposición a los saborizantes</a:t>
            </a:r>
          </a:p>
          <a:p>
            <a:pPr marL="914400" lvl="1" indent="-514350">
              <a:buFont typeface="Tahoma" charset="0"/>
              <a:buAutoNum type="arabicPeriod"/>
            </a:pPr>
            <a:r>
              <a:rPr lang="es-ES" sz="2000" smtClean="0"/>
              <a:t>Los métodos para reducir la exposición a los saborizantes relacionados a la enfermedad pulmonar</a:t>
            </a:r>
          </a:p>
        </p:txBody>
      </p:sp>
      <p:sp>
        <p:nvSpPr>
          <p:cNvPr id="23557" name="Rectangle 6"/>
          <p:cNvSpPr>
            <a:spLocks noChangeArrowheads="1"/>
          </p:cNvSpPr>
          <p:nvPr/>
        </p:nvSpPr>
        <p:spPr bwMode="auto">
          <a:xfrm>
            <a:off x="4533900" y="3962400"/>
            <a:ext cx="3702050" cy="214313"/>
          </a:xfrm>
          <a:prstGeom prst="rect">
            <a:avLst/>
          </a:prstGeom>
          <a:noFill/>
          <a:ln w="9525">
            <a:noFill/>
            <a:miter lim="800000"/>
            <a:headEnd/>
            <a:tailEnd/>
          </a:ln>
        </p:spPr>
        <p:txBody>
          <a:bodyPr>
            <a:spAutoFit/>
          </a:bodyPr>
          <a:lstStyle/>
          <a:p>
            <a:pPr>
              <a:defRPr/>
            </a:pPr>
            <a:r>
              <a:rPr lang="en-US" sz="800" dirty="0">
                <a:latin typeface="+mj-lt"/>
                <a:ea typeface="+mn-ea"/>
                <a:cs typeface="+mn-cs"/>
                <a:hlinkClick r:id="rId5"/>
              </a:rPr>
              <a:t>http://www.osha.gov/SLTC/flavoringlung/index.html</a:t>
            </a:r>
            <a:r>
              <a:rPr lang="en-US" sz="800" dirty="0">
                <a:latin typeface="+mj-lt"/>
                <a:ea typeface="+mn-ea"/>
                <a:cs typeface="+mn-cs"/>
              </a:rPr>
              <a:t> accessed 3/28/2012</a:t>
            </a:r>
            <a:endParaRPr lang="en-US" sz="800" dirty="0">
              <a:solidFill>
                <a:srgbClr val="000000"/>
              </a:solidFill>
              <a:latin typeface="+mj-lt"/>
              <a:ea typeface="+mn-ea"/>
              <a:cs typeface="+mn-cs"/>
            </a:endParaRPr>
          </a:p>
        </p:txBody>
      </p:sp>
      <p:sp>
        <p:nvSpPr>
          <p:cNvPr id="23558" name="Slide Number Placeholder 8"/>
          <p:cNvSpPr>
            <a:spLocks noGrp="1"/>
          </p:cNvSpPr>
          <p:nvPr>
            <p:ph type="sldNum" sz="quarter" idx="12"/>
          </p:nvPr>
        </p:nvSpPr>
        <p:spPr>
          <a:noFill/>
        </p:spPr>
        <p:txBody>
          <a:bodyPr/>
          <a:lstStyle/>
          <a:p>
            <a:fld id="{01649D01-BCF7-45D6-8A21-506173BE20BC}" type="slidenum">
              <a:rPr lang="en-US" smtClean="0">
                <a:latin typeface="Tahoma" charset="0"/>
                <a:ea typeface="Tahoma" charset="0"/>
                <a:cs typeface="Tahoma" charset="0"/>
              </a:rPr>
              <a:pPr/>
              <a:t>3</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a:xfrm>
            <a:off x="41275" y="85725"/>
            <a:ext cx="9117013" cy="1543050"/>
          </a:xfrm>
        </p:spPr>
        <p:txBody>
          <a:bodyPr/>
          <a:lstStyle/>
          <a:p>
            <a:r>
              <a:rPr lang="es-ES_tradnl" sz="3600" smtClean="0"/>
              <a:t>Los “ataques” de asma pueden ser activados en los trabajadores que </a:t>
            </a:r>
            <a:br>
              <a:rPr lang="es-ES_tradnl" sz="3600" smtClean="0"/>
            </a:br>
            <a:r>
              <a:rPr lang="es-ES_tradnl" sz="3600" smtClean="0"/>
              <a:t>ya tienen asma</a:t>
            </a:r>
          </a:p>
        </p:txBody>
      </p:sp>
      <p:sp>
        <p:nvSpPr>
          <p:cNvPr id="8" name="Rounded Rectangle 7"/>
          <p:cNvSpPr/>
          <p:nvPr/>
        </p:nvSpPr>
        <p:spPr>
          <a:xfrm>
            <a:off x="957263" y="5429250"/>
            <a:ext cx="7129462" cy="12573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68610" name="Rectangle 3"/>
          <p:cNvSpPr>
            <a:spLocks noGrp="1" noChangeArrowheads="1"/>
          </p:cNvSpPr>
          <p:nvPr>
            <p:ph type="body" idx="4294967295"/>
          </p:nvPr>
        </p:nvSpPr>
        <p:spPr>
          <a:xfrm>
            <a:off x="242888" y="1616075"/>
            <a:ext cx="8196262" cy="3957638"/>
          </a:xfrm>
        </p:spPr>
        <p:txBody>
          <a:bodyPr/>
          <a:lstStyle/>
          <a:p>
            <a:pPr marL="457200" lvl="1" indent="0" eaLnBrk="1" hangingPunct="1">
              <a:buFontTx/>
              <a:buNone/>
              <a:defRPr/>
            </a:pPr>
            <a:endParaRPr lang="es-ES_tradnl" sz="700" dirty="0" smtClean="0"/>
          </a:p>
          <a:p>
            <a:pPr eaLnBrk="1" hangingPunct="1">
              <a:defRPr/>
            </a:pPr>
            <a:r>
              <a:rPr lang="es-ES_tradnl" sz="2800" dirty="0" smtClean="0">
                <a:ea typeface="+mn-ea"/>
                <a:cs typeface="+mn-cs"/>
              </a:rPr>
              <a:t>Provocada por los saborizantes irritantes</a:t>
            </a:r>
            <a:endParaRPr lang="es-ES_tradnl" sz="2400" dirty="0" smtClean="0">
              <a:ea typeface="+mn-ea"/>
              <a:cs typeface="+mn-cs"/>
            </a:endParaRPr>
          </a:p>
          <a:p>
            <a:pPr marL="457200" lvl="1" indent="0" eaLnBrk="1" hangingPunct="1">
              <a:defRPr/>
            </a:pPr>
            <a:r>
              <a:rPr lang="es-ES_tradnl" sz="2400" dirty="0" smtClean="0"/>
              <a:t>Capsaicina</a:t>
            </a:r>
          </a:p>
          <a:p>
            <a:pPr marL="457200" lvl="1" indent="0" eaLnBrk="1" hangingPunct="1">
              <a:defRPr/>
            </a:pPr>
            <a:r>
              <a:rPr lang="es-ES_tradnl" sz="2400" dirty="0" smtClean="0"/>
              <a:t>Algunos aceites naturales</a:t>
            </a:r>
          </a:p>
          <a:p>
            <a:pPr marL="457200" lvl="1" indent="0" eaLnBrk="1" hangingPunct="1">
              <a:defRPr/>
            </a:pPr>
            <a:r>
              <a:rPr lang="es-ES_tradnl" sz="2400" dirty="0" smtClean="0"/>
              <a:t>Algunos saborizantes de “Alta Prioridad”</a:t>
            </a:r>
          </a:p>
          <a:p>
            <a:pPr marL="857250" lvl="2" indent="0" eaLnBrk="1" hangingPunct="1">
              <a:defRPr/>
            </a:pPr>
            <a:r>
              <a:rPr lang="es-ES_tradnl" sz="2000" dirty="0" smtClean="0"/>
              <a:t>Al ácido acético</a:t>
            </a:r>
          </a:p>
          <a:p>
            <a:pPr marL="857250" lvl="2" indent="0" eaLnBrk="1" hangingPunct="1">
              <a:defRPr/>
            </a:pPr>
            <a:r>
              <a:rPr lang="es-ES_tradnl" sz="2000" dirty="0" smtClean="0"/>
              <a:t>Acetaldehído (aldehídos)</a:t>
            </a:r>
          </a:p>
          <a:p>
            <a:pPr eaLnBrk="1" hangingPunct="1">
              <a:defRPr/>
            </a:pPr>
            <a:r>
              <a:rPr lang="es-ES_tradnl" sz="2800" dirty="0" smtClean="0">
                <a:ea typeface="+mn-ea"/>
                <a:cs typeface="+mn-cs"/>
              </a:rPr>
              <a:t>Cuanto mayor sea la exposición, mayor será el riesgo</a:t>
            </a:r>
          </a:p>
          <a:p>
            <a:pPr marL="0" indent="0" eaLnBrk="1" hangingPunct="1">
              <a:buFontTx/>
              <a:buNone/>
              <a:defRPr/>
            </a:pPr>
            <a:endParaRPr lang="es-ES_tradnl" sz="2000" dirty="0" smtClean="0">
              <a:ea typeface="+mn-ea"/>
              <a:cs typeface="+mn-cs"/>
            </a:endParaRPr>
          </a:p>
          <a:p>
            <a:pPr marL="457200" lvl="1" indent="0" eaLnBrk="1" hangingPunct="1">
              <a:defRPr/>
            </a:pPr>
            <a:endParaRPr lang="es-ES_tradnl" sz="700" dirty="0" smtClean="0"/>
          </a:p>
        </p:txBody>
      </p:sp>
      <p:sp>
        <p:nvSpPr>
          <p:cNvPr id="12294" name="Text Box 8"/>
          <p:cNvSpPr txBox="1">
            <a:spLocks noChangeArrowheads="1"/>
          </p:cNvSpPr>
          <p:nvPr/>
        </p:nvSpPr>
        <p:spPr bwMode="auto">
          <a:xfrm>
            <a:off x="6413500" y="3849688"/>
            <a:ext cx="2590800" cy="625475"/>
          </a:xfrm>
          <a:prstGeom prst="rect">
            <a:avLst/>
          </a:prstGeom>
          <a:noFill/>
          <a:ln>
            <a:noFill/>
          </a:ln>
          <a:effectLs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1000" dirty="0">
                <a:latin typeface="+mn-lt"/>
                <a:ea typeface="+mn-ea"/>
                <a:cs typeface="+mn-cs"/>
              </a:rPr>
              <a:t>Photo by </a:t>
            </a:r>
            <a:r>
              <a:rPr lang="en-US" sz="1000" dirty="0" smtClean="0">
                <a:latin typeface="+mn-lt"/>
                <a:ea typeface="+mn-ea"/>
                <a:cs typeface="+mn-cs"/>
              </a:rPr>
              <a:t>Cliff </a:t>
            </a:r>
            <a:r>
              <a:rPr lang="en-US" sz="1000" dirty="0" err="1" smtClean="0">
                <a:latin typeface="+mn-lt"/>
                <a:ea typeface="+mn-ea"/>
                <a:cs typeface="+mn-cs"/>
              </a:rPr>
              <a:t>Hutson</a:t>
            </a:r>
            <a:r>
              <a:rPr lang="en-US" sz="1000" dirty="0" smtClean="0">
                <a:latin typeface="+mn-lt"/>
                <a:ea typeface="+mn-ea"/>
                <a:cs typeface="+mn-cs"/>
              </a:rPr>
              <a:t> available </a:t>
            </a:r>
            <a:r>
              <a:rPr lang="en-US" sz="1000" dirty="0">
                <a:latin typeface="+mn-lt"/>
                <a:ea typeface="+mn-ea"/>
                <a:cs typeface="+mn-cs"/>
              </a:rPr>
              <a:t>under public domain from </a:t>
            </a:r>
            <a:r>
              <a:rPr lang="en-US" sz="1000" dirty="0">
                <a:solidFill>
                  <a:schemeClr val="tx2"/>
                </a:solidFill>
                <a:latin typeface="+mn-lt"/>
                <a:ea typeface="+mn-ea"/>
                <a:cs typeface="+mn-cs"/>
                <a:hlinkClick r:id="rId4"/>
              </a:rPr>
              <a:t>Wikimedia Commons</a:t>
            </a:r>
            <a:endParaRPr lang="en-US" sz="1000" dirty="0">
              <a:solidFill>
                <a:schemeClr val="tx2"/>
              </a:solidFill>
              <a:latin typeface="+mn-lt"/>
              <a:ea typeface="+mn-ea"/>
              <a:cs typeface="+mn-cs"/>
            </a:endParaRPr>
          </a:p>
          <a:p>
            <a:pPr eaLnBrk="1" hangingPunct="1">
              <a:spcBef>
                <a:spcPct val="50000"/>
              </a:spcBef>
              <a:defRPr/>
            </a:pPr>
            <a:endParaRPr lang="en-US" sz="1000" dirty="0">
              <a:latin typeface="Tahoma" pitchFamily="34" charset="0"/>
              <a:ea typeface="+mn-ea"/>
              <a:cs typeface="+mn-cs"/>
            </a:endParaRPr>
          </a:p>
        </p:txBody>
      </p:sp>
      <p:sp>
        <p:nvSpPr>
          <p:cNvPr id="71685" name="Slide Number Placeholder 3"/>
          <p:cNvSpPr txBox="1">
            <a:spLocks noGrp="1"/>
          </p:cNvSpPr>
          <p:nvPr/>
        </p:nvSpPr>
        <p:spPr bwMode="auto">
          <a:xfrm>
            <a:off x="7239000" y="6499225"/>
            <a:ext cx="1905000" cy="358775"/>
          </a:xfrm>
          <a:prstGeom prst="rect">
            <a:avLst/>
          </a:prstGeom>
          <a:noFill/>
          <a:ln w="9525">
            <a:noFill/>
            <a:miter lim="800000"/>
            <a:headEnd/>
            <a:tailEnd/>
          </a:ln>
        </p:spPr>
        <p:txBody>
          <a:bodyPr>
            <a:prstTxWarp prst="textNoShape">
              <a:avLst/>
            </a:prstTxWarp>
          </a:bodyPr>
          <a:lstStyle/>
          <a:p>
            <a:pPr algn="r"/>
            <a:fld id="{29485E04-8D30-48D3-BC65-3CB674FD5991}" type="slidenum">
              <a:rPr lang="en-US" sz="1400">
                <a:latin typeface="Tahoma" charset="0"/>
                <a:ea typeface="Tahoma" charset="0"/>
                <a:cs typeface="Tahoma" charset="0"/>
              </a:rPr>
              <a:pPr algn="r"/>
              <a:t>30</a:t>
            </a:fld>
            <a:endParaRPr lang="en-US" sz="1400">
              <a:latin typeface="Tahoma" charset="0"/>
              <a:ea typeface="Tahoma" charset="0"/>
              <a:cs typeface="Tahoma" charset="0"/>
            </a:endParaRPr>
          </a:p>
        </p:txBody>
      </p:sp>
      <p:pic>
        <p:nvPicPr>
          <p:cNvPr id="71686" name="Picture 2"/>
          <p:cNvPicPr>
            <a:picLocks noChangeAspect="1" noChangeArrowheads="1"/>
          </p:cNvPicPr>
          <p:nvPr/>
        </p:nvPicPr>
        <p:blipFill>
          <a:blip r:embed="rId5" cstate="print"/>
          <a:srcRect/>
          <a:stretch>
            <a:fillRect/>
          </a:stretch>
        </p:blipFill>
        <p:spPr bwMode="auto">
          <a:xfrm>
            <a:off x="6534150" y="2406650"/>
            <a:ext cx="2324100" cy="1419225"/>
          </a:xfrm>
          <a:prstGeom prst="rect">
            <a:avLst/>
          </a:prstGeom>
          <a:noFill/>
          <a:ln w="9525">
            <a:noFill/>
            <a:miter lim="800000"/>
            <a:headEnd/>
            <a:tailEnd/>
          </a:ln>
        </p:spPr>
      </p:pic>
      <p:sp>
        <p:nvSpPr>
          <p:cNvPr id="71687" name="TextBox 8"/>
          <p:cNvSpPr txBox="1">
            <a:spLocks noChangeArrowheads="1"/>
          </p:cNvSpPr>
          <p:nvPr/>
        </p:nvSpPr>
        <p:spPr bwMode="auto">
          <a:xfrm>
            <a:off x="1143000" y="5443538"/>
            <a:ext cx="6858000" cy="1389062"/>
          </a:xfrm>
          <a:prstGeom prst="rect">
            <a:avLst/>
          </a:prstGeom>
          <a:noFill/>
          <a:ln w="9525">
            <a:noFill/>
            <a:miter lim="800000"/>
            <a:headEnd/>
            <a:tailEnd/>
          </a:ln>
        </p:spPr>
        <p:txBody>
          <a:bodyPr>
            <a:prstTxWarp prst="textNoShape">
              <a:avLst/>
            </a:prstTxWarp>
            <a:spAutoFit/>
          </a:bodyPr>
          <a:lstStyle/>
          <a:p>
            <a:pPr algn="ctr"/>
            <a:r>
              <a:rPr lang="es-ES_tradnl" sz="2600"/>
              <a:t>Los trabajadores con asma deben ser más cuidadosos para evitar la inhalación de saborizantes.</a:t>
            </a:r>
          </a:p>
          <a:p>
            <a:pPr lvl="1"/>
            <a:endParaRPr lang="es-ES_tradnl" sz="70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a:xfrm>
            <a:off x="87313" y="141288"/>
            <a:ext cx="9115425" cy="1143000"/>
          </a:xfrm>
        </p:spPr>
        <p:txBody>
          <a:bodyPr/>
          <a:lstStyle/>
          <a:p>
            <a:pPr eaLnBrk="1" hangingPunct="1">
              <a:lnSpc>
                <a:spcPct val="80000"/>
              </a:lnSpc>
            </a:pPr>
            <a:r>
              <a:rPr lang="es-ES" sz="3600" smtClean="0"/>
              <a:t>Algunos saborizantes naturales pueden causar reacciones alérgicas</a:t>
            </a:r>
          </a:p>
        </p:txBody>
      </p:sp>
      <p:sp>
        <p:nvSpPr>
          <p:cNvPr id="68610" name="Rectangle 3"/>
          <p:cNvSpPr>
            <a:spLocks noGrp="1" noChangeArrowheads="1"/>
          </p:cNvSpPr>
          <p:nvPr>
            <p:ph type="body" idx="4294967295"/>
          </p:nvPr>
        </p:nvSpPr>
        <p:spPr>
          <a:xfrm>
            <a:off x="598488" y="1176338"/>
            <a:ext cx="8099425" cy="4789487"/>
          </a:xfrm>
        </p:spPr>
        <p:txBody>
          <a:bodyPr/>
          <a:lstStyle/>
          <a:p>
            <a:pPr lvl="1" eaLnBrk="1" hangingPunct="1">
              <a:lnSpc>
                <a:spcPct val="80000"/>
              </a:lnSpc>
              <a:defRPr/>
            </a:pPr>
            <a:endParaRPr lang="es-ES_tradnl" sz="800" dirty="0" smtClean="0"/>
          </a:p>
          <a:p>
            <a:pPr eaLnBrk="1" hangingPunct="1">
              <a:lnSpc>
                <a:spcPct val="80000"/>
              </a:lnSpc>
              <a:defRPr/>
            </a:pPr>
            <a:r>
              <a:rPr lang="es-ES_tradnl" u="sng" dirty="0" smtClean="0">
                <a:ea typeface="+mn-ea"/>
                <a:cs typeface="+mn-cs"/>
              </a:rPr>
              <a:t>No es común</a:t>
            </a:r>
            <a:r>
              <a:rPr lang="es-ES_tradnl" dirty="0" smtClean="0">
                <a:ea typeface="+mn-ea"/>
                <a:cs typeface="+mn-cs"/>
              </a:rPr>
              <a:t> en esta industria</a:t>
            </a:r>
          </a:p>
          <a:p>
            <a:pPr eaLnBrk="1" hangingPunct="1">
              <a:lnSpc>
                <a:spcPct val="80000"/>
              </a:lnSpc>
              <a:defRPr/>
            </a:pPr>
            <a:r>
              <a:rPr lang="es-ES_tradnl" dirty="0" smtClean="0">
                <a:ea typeface="+mn-ea"/>
                <a:cs typeface="+mn-cs"/>
              </a:rPr>
              <a:t>Moqueo nasal (rinitis)</a:t>
            </a:r>
          </a:p>
          <a:p>
            <a:pPr eaLnBrk="1" hangingPunct="1">
              <a:lnSpc>
                <a:spcPct val="80000"/>
              </a:lnSpc>
              <a:defRPr/>
            </a:pPr>
            <a:r>
              <a:rPr lang="es-ES_tradnl" dirty="0" smtClean="0">
                <a:ea typeface="+mn-ea"/>
                <a:cs typeface="+mn-cs"/>
              </a:rPr>
              <a:t>Asma</a:t>
            </a:r>
          </a:p>
          <a:p>
            <a:pPr lvl="1" eaLnBrk="1" hangingPunct="1">
              <a:lnSpc>
                <a:spcPct val="80000"/>
              </a:lnSpc>
              <a:defRPr/>
            </a:pPr>
            <a:r>
              <a:rPr lang="es-ES_tradnl" dirty="0" smtClean="0"/>
              <a:t>Reacciones alérgicas a </a:t>
            </a:r>
          </a:p>
          <a:p>
            <a:pPr lvl="2" eaLnBrk="1" hangingPunct="1">
              <a:lnSpc>
                <a:spcPct val="80000"/>
              </a:lnSpc>
              <a:defRPr/>
            </a:pPr>
            <a:r>
              <a:rPr lang="es-ES_tradnl" sz="2000" dirty="0" smtClean="0"/>
              <a:t>mariscos, pescado, huevos, harina, algunas especies </a:t>
            </a:r>
          </a:p>
          <a:p>
            <a:pPr eaLnBrk="1" hangingPunct="1">
              <a:lnSpc>
                <a:spcPct val="80000"/>
              </a:lnSpc>
              <a:defRPr/>
            </a:pPr>
            <a:r>
              <a:rPr lang="es-ES_tradnl" u="sng" dirty="0" smtClean="0">
                <a:ea typeface="+mn-ea"/>
                <a:cs typeface="+mn-cs"/>
              </a:rPr>
              <a:t>Rara vez</a:t>
            </a:r>
            <a:r>
              <a:rPr lang="es-ES_tradnl" dirty="0" smtClean="0">
                <a:ea typeface="+mn-ea"/>
                <a:cs typeface="+mn-cs"/>
              </a:rPr>
              <a:t>, una reacción alérgica en todo el cuerpo</a:t>
            </a:r>
          </a:p>
          <a:p>
            <a:pPr lvl="1" eaLnBrk="1" hangingPunct="1">
              <a:lnSpc>
                <a:spcPct val="80000"/>
              </a:lnSpc>
              <a:defRPr/>
            </a:pPr>
            <a:r>
              <a:rPr lang="es-ES_tradnl" dirty="0" smtClean="0"/>
              <a:t>Urticaria</a:t>
            </a:r>
          </a:p>
          <a:p>
            <a:pPr lvl="1" eaLnBrk="1" hangingPunct="1">
              <a:lnSpc>
                <a:spcPct val="80000"/>
              </a:lnSpc>
              <a:defRPr/>
            </a:pPr>
            <a:r>
              <a:rPr lang="es-ES_tradnl" dirty="0" smtClean="0"/>
              <a:t>Hinchazón de la boca y la garganta</a:t>
            </a:r>
          </a:p>
          <a:p>
            <a:pPr lvl="1" eaLnBrk="1" hangingPunct="1">
              <a:lnSpc>
                <a:spcPct val="80000"/>
              </a:lnSpc>
              <a:defRPr/>
            </a:pPr>
            <a:r>
              <a:rPr lang="es-ES_tradnl" dirty="0" smtClean="0"/>
              <a:t>Opresión en el pecho, falta de aliento</a:t>
            </a:r>
          </a:p>
          <a:p>
            <a:pPr lvl="1" eaLnBrk="1" hangingPunct="1">
              <a:lnSpc>
                <a:spcPct val="80000"/>
              </a:lnSpc>
              <a:tabLst>
                <a:tab pos="2119313" algn="l"/>
              </a:tabLst>
              <a:defRPr/>
            </a:pPr>
            <a:r>
              <a:rPr lang="es-ES_tradnl" dirty="0" smtClean="0"/>
              <a:t>Reacciones alérgicas a </a:t>
            </a:r>
          </a:p>
          <a:p>
            <a:pPr lvl="2" eaLnBrk="1" hangingPunct="1">
              <a:lnSpc>
                <a:spcPct val="80000"/>
              </a:lnSpc>
              <a:defRPr/>
            </a:pPr>
            <a:r>
              <a:rPr lang="es-ES_tradnl" sz="2000" dirty="0" smtClean="0"/>
              <a:t>Mariscos, pescado, algunas especies</a:t>
            </a:r>
          </a:p>
          <a:p>
            <a:pPr lvl="2" eaLnBrk="1" hangingPunct="1">
              <a:lnSpc>
                <a:spcPct val="80000"/>
              </a:lnSpc>
              <a:defRPr/>
            </a:pPr>
            <a:r>
              <a:rPr lang="es-ES_tradnl" sz="2000" dirty="0" smtClean="0"/>
              <a:t>Los cacahuates y otros frutos secos</a:t>
            </a:r>
          </a:p>
          <a:p>
            <a:pPr marL="914400" lvl="2" indent="0" eaLnBrk="1" hangingPunct="1">
              <a:lnSpc>
                <a:spcPct val="80000"/>
              </a:lnSpc>
              <a:buFontTx/>
              <a:buNone/>
              <a:defRPr/>
            </a:pPr>
            <a:r>
              <a:rPr lang="es-ES_tradnl" dirty="0" smtClean="0"/>
              <a:t>	</a:t>
            </a:r>
            <a:r>
              <a:rPr lang="es-ES_tradnl" sz="2000" dirty="0" smtClean="0"/>
              <a:t>	</a:t>
            </a:r>
          </a:p>
          <a:p>
            <a:pPr lvl="1" eaLnBrk="1" hangingPunct="1">
              <a:lnSpc>
                <a:spcPct val="80000"/>
              </a:lnSpc>
              <a:buFontTx/>
              <a:buNone/>
              <a:defRPr/>
            </a:pPr>
            <a:endParaRPr lang="es-ES_tradnl" sz="2000" dirty="0" smtClean="0"/>
          </a:p>
          <a:p>
            <a:pPr lvl="1" eaLnBrk="1" hangingPunct="1">
              <a:lnSpc>
                <a:spcPct val="80000"/>
              </a:lnSpc>
              <a:defRPr/>
            </a:pPr>
            <a:endParaRPr lang="es-ES_tradnl" sz="800" dirty="0" smtClean="0"/>
          </a:p>
          <a:p>
            <a:pPr lvl="1" eaLnBrk="1" hangingPunct="1">
              <a:lnSpc>
                <a:spcPct val="80000"/>
              </a:lnSpc>
              <a:defRPr/>
            </a:pPr>
            <a:endParaRPr lang="es-ES_tradnl" sz="800" dirty="0" smtClean="0"/>
          </a:p>
          <a:p>
            <a:pPr lvl="1" eaLnBrk="1" hangingPunct="1">
              <a:lnSpc>
                <a:spcPct val="80000"/>
              </a:lnSpc>
              <a:defRPr/>
            </a:pPr>
            <a:endParaRPr lang="es-ES_tradnl" sz="800" dirty="0" smtClean="0"/>
          </a:p>
          <a:p>
            <a:pPr eaLnBrk="1" hangingPunct="1">
              <a:lnSpc>
                <a:spcPct val="80000"/>
              </a:lnSpc>
              <a:buFontTx/>
              <a:buNone/>
              <a:defRPr/>
            </a:pPr>
            <a:endParaRPr lang="es-ES_tradnl" sz="800" dirty="0" smtClean="0">
              <a:ea typeface="+mn-ea"/>
              <a:cs typeface="+mn-cs"/>
            </a:endParaRPr>
          </a:p>
        </p:txBody>
      </p:sp>
      <p:sp>
        <p:nvSpPr>
          <p:cNvPr id="73731" name="Text Box 8"/>
          <p:cNvSpPr txBox="1">
            <a:spLocks noChangeArrowheads="1"/>
          </p:cNvSpPr>
          <p:nvPr/>
        </p:nvSpPr>
        <p:spPr bwMode="auto">
          <a:xfrm>
            <a:off x="6172200" y="5165725"/>
            <a:ext cx="2286000" cy="244475"/>
          </a:xfrm>
          <a:prstGeom prst="rect">
            <a:avLst/>
          </a:prstGeom>
          <a:noFill/>
          <a:ln w="9525">
            <a:noFill/>
            <a:miter lim="800000"/>
            <a:headEnd/>
            <a:tailEnd/>
          </a:ln>
        </p:spPr>
        <p:txBody>
          <a:bodyPr>
            <a:prstTxWarp prst="textNoShape">
              <a:avLst/>
            </a:prstTxWarp>
            <a:spAutoFit/>
          </a:bodyPr>
          <a:lstStyle/>
          <a:p>
            <a:pPr>
              <a:spcBef>
                <a:spcPct val="50000"/>
              </a:spcBef>
            </a:pPr>
            <a:endParaRPr lang="en-US" sz="1000">
              <a:latin typeface="Tahoma" charset="0"/>
            </a:endParaRPr>
          </a:p>
        </p:txBody>
      </p:sp>
      <p:sp>
        <p:nvSpPr>
          <p:cNvPr id="73732" name="Slide Number Placeholder 3"/>
          <p:cNvSpPr txBox="1">
            <a:spLocks noGrp="1"/>
          </p:cNvSpPr>
          <p:nvPr/>
        </p:nvSpPr>
        <p:spPr bwMode="auto">
          <a:xfrm>
            <a:off x="7212013" y="6477000"/>
            <a:ext cx="1905000" cy="358775"/>
          </a:xfrm>
          <a:prstGeom prst="rect">
            <a:avLst/>
          </a:prstGeom>
          <a:noFill/>
          <a:ln w="9525">
            <a:noFill/>
            <a:miter lim="800000"/>
            <a:headEnd/>
            <a:tailEnd/>
          </a:ln>
        </p:spPr>
        <p:txBody>
          <a:bodyPr>
            <a:prstTxWarp prst="textNoShape">
              <a:avLst/>
            </a:prstTxWarp>
          </a:bodyPr>
          <a:lstStyle/>
          <a:p>
            <a:pPr algn="r"/>
            <a:fld id="{33EACAC0-E717-446A-ADC4-A89D94044859}" type="slidenum">
              <a:rPr lang="en-US" sz="1400">
                <a:latin typeface="Tahoma" charset="0"/>
                <a:ea typeface="Tahoma" charset="0"/>
                <a:cs typeface="Tahoma" charset="0"/>
              </a:rPr>
              <a:pPr algn="r"/>
              <a:t>31</a:t>
            </a:fld>
            <a:endParaRPr lang="en-US" sz="1400">
              <a:latin typeface="Tahoma" charset="0"/>
              <a:ea typeface="Tahoma" charset="0"/>
              <a:cs typeface="Tahoma" charset="0"/>
            </a:endParaRPr>
          </a:p>
        </p:txBody>
      </p:sp>
      <p:sp>
        <p:nvSpPr>
          <p:cNvPr id="73733" name="TextBox 2"/>
          <p:cNvSpPr txBox="1">
            <a:spLocks noChangeArrowheads="1"/>
          </p:cNvSpPr>
          <p:nvPr/>
        </p:nvSpPr>
        <p:spPr bwMode="auto">
          <a:xfrm>
            <a:off x="6477000" y="3276600"/>
            <a:ext cx="2057400" cy="366713"/>
          </a:xfrm>
          <a:prstGeom prst="rect">
            <a:avLst/>
          </a:prstGeom>
          <a:noFill/>
          <a:ln w="9525">
            <a:noFill/>
            <a:miter lim="800000"/>
            <a:headEnd/>
            <a:tailEnd/>
          </a:ln>
        </p:spPr>
        <p:txBody>
          <a:bodyPr>
            <a:prstTxWarp prst="textNoShape">
              <a:avLst/>
            </a:prstTxWarp>
            <a:spAutoFit/>
          </a:bodyPr>
          <a:lstStyle/>
          <a:p>
            <a:endParaRPr lang="en-US" sz="1800"/>
          </a:p>
        </p:txBody>
      </p:sp>
      <p:pic>
        <p:nvPicPr>
          <p:cNvPr id="73734" name="Picture 7"/>
          <p:cNvPicPr>
            <a:picLocks noChangeAspect="1" noChangeArrowheads="1"/>
          </p:cNvPicPr>
          <p:nvPr/>
        </p:nvPicPr>
        <p:blipFill>
          <a:blip r:embed="rId4" cstate="print"/>
          <a:srcRect/>
          <a:stretch>
            <a:fillRect/>
          </a:stretch>
        </p:blipFill>
        <p:spPr bwMode="auto">
          <a:xfrm>
            <a:off x="6851650" y="1393825"/>
            <a:ext cx="1862138" cy="1428750"/>
          </a:xfrm>
          <a:prstGeom prst="rect">
            <a:avLst/>
          </a:prstGeom>
          <a:noFill/>
          <a:ln w="9525">
            <a:noFill/>
            <a:miter lim="800000"/>
            <a:headEnd/>
            <a:tailEnd/>
          </a:ln>
        </p:spPr>
      </p:pic>
      <p:sp>
        <p:nvSpPr>
          <p:cNvPr id="7" name="TextBox 6"/>
          <p:cNvSpPr txBox="1"/>
          <p:nvPr/>
        </p:nvSpPr>
        <p:spPr>
          <a:xfrm>
            <a:off x="6804025" y="2786063"/>
            <a:ext cx="3182938" cy="184150"/>
          </a:xfrm>
          <a:prstGeom prst="rect">
            <a:avLst/>
          </a:prstGeom>
          <a:noFill/>
        </p:spPr>
        <p:txBody>
          <a:bodyPr>
            <a:spAutoFit/>
          </a:bodyPr>
          <a:lstStyle/>
          <a:p>
            <a:pPr>
              <a:defRPr/>
            </a:pPr>
            <a:r>
              <a:rPr lang="en-US" sz="600" dirty="0">
                <a:latin typeface="+mn-lt"/>
                <a:ea typeface="+mn-ea"/>
                <a:cs typeface="+mn-cs"/>
              </a:rPr>
              <a:t>Photo available under public domain from </a:t>
            </a:r>
            <a:r>
              <a:rPr lang="en-US" sz="600" dirty="0">
                <a:solidFill>
                  <a:schemeClr val="tx2"/>
                </a:solidFill>
                <a:latin typeface="+mn-lt"/>
                <a:ea typeface="+mn-ea"/>
                <a:cs typeface="+mn-cs"/>
                <a:hlinkClick r:id="rId5"/>
              </a:rPr>
              <a:t>Wikimedia Commons</a:t>
            </a:r>
            <a:endParaRPr lang="en-US" sz="600" dirty="0">
              <a:latin typeface="+mn-lt"/>
              <a:ea typeface="+mn-ea"/>
              <a:cs typeface="+mn-cs"/>
            </a:endParaRPr>
          </a:p>
        </p:txBody>
      </p:sp>
      <p:pic>
        <p:nvPicPr>
          <p:cNvPr id="73736" name="Picture 4" descr="http://upload.wikimedia.org/wikipedia/commons/1/1b/Coriander.jpg"/>
          <p:cNvPicPr>
            <a:picLocks noChangeAspect="1" noChangeArrowheads="1"/>
          </p:cNvPicPr>
          <p:nvPr/>
        </p:nvPicPr>
        <p:blipFill>
          <a:blip r:embed="rId6" cstate="print"/>
          <a:srcRect/>
          <a:stretch>
            <a:fillRect/>
          </a:stretch>
        </p:blipFill>
        <p:spPr bwMode="auto">
          <a:xfrm>
            <a:off x="7292975" y="4213225"/>
            <a:ext cx="1546225" cy="1036638"/>
          </a:xfrm>
          <a:prstGeom prst="rect">
            <a:avLst/>
          </a:prstGeom>
          <a:noFill/>
          <a:ln w="9525">
            <a:noFill/>
            <a:miter lim="800000"/>
            <a:headEnd/>
            <a:tailEnd/>
          </a:ln>
        </p:spPr>
      </p:pic>
      <p:sp>
        <p:nvSpPr>
          <p:cNvPr id="3" name="TextBox 2"/>
          <p:cNvSpPr txBox="1"/>
          <p:nvPr/>
        </p:nvSpPr>
        <p:spPr>
          <a:xfrm>
            <a:off x="7337425" y="5173663"/>
            <a:ext cx="1806575" cy="276225"/>
          </a:xfrm>
          <a:prstGeom prst="rect">
            <a:avLst/>
          </a:prstGeom>
          <a:noFill/>
        </p:spPr>
        <p:txBody>
          <a:bodyPr>
            <a:spAutoFit/>
          </a:bodyPr>
          <a:lstStyle/>
          <a:p>
            <a:pPr>
              <a:defRPr/>
            </a:pPr>
            <a:r>
              <a:rPr lang="en-US" sz="600" dirty="0">
                <a:latin typeface="+mn-lt"/>
                <a:ea typeface="+mn-ea"/>
                <a:cs typeface="+mn-cs"/>
              </a:rPr>
              <a:t>Photo by </a:t>
            </a:r>
            <a:r>
              <a:rPr lang="en-US" sz="600" dirty="0" err="1">
                <a:latin typeface="+mn-lt"/>
                <a:ea typeface="+mn-ea"/>
                <a:cs typeface="+mn-cs"/>
              </a:rPr>
              <a:t>Bierfaß</a:t>
            </a:r>
            <a:r>
              <a:rPr lang="en-US" sz="600" dirty="0">
                <a:latin typeface="+mn-lt"/>
                <a:ea typeface="+mn-ea"/>
                <a:cs typeface="+mn-cs"/>
              </a:rPr>
              <a:t> available under public domain from </a:t>
            </a:r>
            <a:r>
              <a:rPr lang="en-US" sz="600" dirty="0">
                <a:solidFill>
                  <a:schemeClr val="tx2"/>
                </a:solidFill>
                <a:latin typeface="+mn-lt"/>
                <a:ea typeface="+mn-ea"/>
                <a:cs typeface="+mn-cs"/>
                <a:hlinkClick r:id="rId5"/>
              </a:rPr>
              <a:t>Wikimedia Commons</a:t>
            </a:r>
            <a:endParaRPr lang="en-US" sz="1800" dirty="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328613" y="6000750"/>
            <a:ext cx="8386762" cy="685799"/>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5777" name="Rectangle 2"/>
          <p:cNvSpPr>
            <a:spLocks noGrp="1" noChangeArrowheads="1"/>
          </p:cNvSpPr>
          <p:nvPr>
            <p:ph type="title" idx="4294967295"/>
          </p:nvPr>
        </p:nvSpPr>
        <p:spPr>
          <a:xfrm>
            <a:off x="350838" y="92075"/>
            <a:ext cx="8763000" cy="1143000"/>
          </a:xfrm>
        </p:spPr>
        <p:txBody>
          <a:bodyPr/>
          <a:lstStyle/>
          <a:p>
            <a:pPr eaLnBrk="1" hangingPunct="1"/>
            <a:r>
              <a:rPr lang="es-ES_tradnl" sz="3600" smtClean="0"/>
              <a:t>Síndrome de Bronquiolitis Obliterante</a:t>
            </a:r>
            <a:r>
              <a:rPr lang="en-US" sz="3600" smtClean="0"/>
              <a:t> (BOS) </a:t>
            </a:r>
          </a:p>
        </p:txBody>
      </p:sp>
      <p:sp>
        <p:nvSpPr>
          <p:cNvPr id="75778" name="Rectangle 3"/>
          <p:cNvSpPr>
            <a:spLocks noGrp="1" noChangeArrowheads="1"/>
          </p:cNvSpPr>
          <p:nvPr>
            <p:ph type="body" sz="half" idx="4294967295"/>
          </p:nvPr>
        </p:nvSpPr>
        <p:spPr>
          <a:xfrm>
            <a:off x="428625" y="4138613"/>
            <a:ext cx="8715375" cy="2133600"/>
          </a:xfrm>
        </p:spPr>
        <p:txBody>
          <a:bodyPr/>
          <a:lstStyle/>
          <a:p>
            <a:pPr eaLnBrk="1" hangingPunct="1">
              <a:lnSpc>
                <a:spcPct val="90000"/>
              </a:lnSpc>
            </a:pPr>
            <a:r>
              <a:rPr lang="es-ES" sz="2400" dirty="0" smtClean="0"/>
              <a:t>Las vías respiratorias pueden ser dañadas por algunos químicos o infecciones</a:t>
            </a:r>
          </a:p>
          <a:p>
            <a:pPr eaLnBrk="1" hangingPunct="1">
              <a:lnSpc>
                <a:spcPct val="90000"/>
              </a:lnSpc>
            </a:pPr>
            <a:r>
              <a:rPr lang="es-ES" sz="2400" dirty="0" smtClean="0"/>
              <a:t>Después de las lesiones se forman las cicatrices </a:t>
            </a:r>
          </a:p>
          <a:p>
            <a:pPr eaLnBrk="1" hangingPunct="1">
              <a:lnSpc>
                <a:spcPct val="90000"/>
              </a:lnSpc>
            </a:pPr>
            <a:r>
              <a:rPr lang="es-ES" sz="2400" dirty="0" smtClean="0"/>
              <a:t>Las cicatrices causan el estrechamiento de las vías respiratorias</a:t>
            </a:r>
          </a:p>
        </p:txBody>
      </p:sp>
      <p:sp>
        <p:nvSpPr>
          <p:cNvPr id="75779" name="Text Box 14"/>
          <p:cNvSpPr txBox="1">
            <a:spLocks noChangeArrowheads="1"/>
          </p:cNvSpPr>
          <p:nvPr/>
        </p:nvSpPr>
        <p:spPr bwMode="auto">
          <a:xfrm>
            <a:off x="542925" y="1319213"/>
            <a:ext cx="1914525"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s-ES" sz="1400" b="1">
                <a:latin typeface="Tahoma" charset="0"/>
              </a:rPr>
              <a:t>Vía Respiratoria Normal</a:t>
            </a:r>
          </a:p>
        </p:txBody>
      </p:sp>
      <p:sp>
        <p:nvSpPr>
          <p:cNvPr id="75780" name="Text Box 15"/>
          <p:cNvSpPr txBox="1">
            <a:spLocks noChangeArrowheads="1"/>
          </p:cNvSpPr>
          <p:nvPr/>
        </p:nvSpPr>
        <p:spPr bwMode="auto">
          <a:xfrm>
            <a:off x="4038600" y="3886200"/>
            <a:ext cx="14478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
        <p:nvSpPr>
          <p:cNvPr id="75781" name="Text Box 17"/>
          <p:cNvSpPr txBox="1">
            <a:spLocks noChangeArrowheads="1"/>
          </p:cNvSpPr>
          <p:nvPr/>
        </p:nvSpPr>
        <p:spPr bwMode="auto">
          <a:xfrm>
            <a:off x="6307138" y="1492250"/>
            <a:ext cx="2438400" cy="304800"/>
          </a:xfrm>
          <a:prstGeom prst="rect">
            <a:avLst/>
          </a:prstGeom>
          <a:noFill/>
          <a:ln w="9525">
            <a:noFill/>
            <a:miter lim="800000"/>
            <a:headEnd/>
            <a:tailEnd/>
          </a:ln>
        </p:spPr>
        <p:txBody>
          <a:bodyPr>
            <a:prstTxWarp prst="textNoShape">
              <a:avLst/>
            </a:prstTxWarp>
            <a:spAutoFit/>
          </a:bodyPr>
          <a:lstStyle/>
          <a:p>
            <a:pPr algn="ctr"/>
            <a:r>
              <a:rPr lang="en-US" sz="1400" b="1">
                <a:latin typeface="Tahoma" charset="0"/>
              </a:rPr>
              <a:t>BOS Avanzado</a:t>
            </a:r>
          </a:p>
        </p:txBody>
      </p:sp>
      <p:sp>
        <p:nvSpPr>
          <p:cNvPr id="75782" name="TextBox 6"/>
          <p:cNvSpPr txBox="1">
            <a:spLocks noChangeArrowheads="1"/>
          </p:cNvSpPr>
          <p:nvPr/>
        </p:nvSpPr>
        <p:spPr bwMode="auto">
          <a:xfrm>
            <a:off x="712788" y="3770313"/>
            <a:ext cx="2081212" cy="244475"/>
          </a:xfrm>
          <a:prstGeom prst="rect">
            <a:avLst/>
          </a:prstGeom>
          <a:noFill/>
          <a:ln w="9525">
            <a:noFill/>
            <a:miter lim="800000"/>
            <a:headEnd/>
            <a:tailEnd/>
          </a:ln>
        </p:spPr>
        <p:txBody>
          <a:bodyPr wrap="none">
            <a:prstTxWarp prst="textNoShape">
              <a:avLst/>
            </a:prstTxWarp>
            <a:spAutoFit/>
          </a:bodyPr>
          <a:lstStyle/>
          <a:p>
            <a:r>
              <a:rPr lang="en-US" sz="1000">
                <a:latin typeface="Tahoma" charset="0"/>
              </a:rPr>
              <a:t>Images by National Jewish Health</a:t>
            </a:r>
          </a:p>
        </p:txBody>
      </p:sp>
      <p:sp>
        <p:nvSpPr>
          <p:cNvPr id="75783" name="TextBox 1"/>
          <p:cNvSpPr txBox="1">
            <a:spLocks noChangeArrowheads="1"/>
          </p:cNvSpPr>
          <p:nvPr/>
        </p:nvSpPr>
        <p:spPr bwMode="auto">
          <a:xfrm>
            <a:off x="3635375" y="1479550"/>
            <a:ext cx="1828800" cy="304800"/>
          </a:xfrm>
          <a:prstGeom prst="rect">
            <a:avLst/>
          </a:prstGeom>
          <a:noFill/>
          <a:ln w="9525">
            <a:noFill/>
            <a:miter lim="800000"/>
            <a:headEnd/>
            <a:tailEnd/>
          </a:ln>
        </p:spPr>
        <p:txBody>
          <a:bodyPr>
            <a:prstTxWarp prst="textNoShape">
              <a:avLst/>
            </a:prstTxWarp>
            <a:spAutoFit/>
          </a:bodyPr>
          <a:lstStyle/>
          <a:p>
            <a:pPr algn="ctr"/>
            <a:r>
              <a:rPr lang="en-US" sz="1400" b="1">
                <a:latin typeface="Tahoma" charset="0"/>
              </a:rPr>
              <a:t>BOS Temprano</a:t>
            </a:r>
          </a:p>
        </p:txBody>
      </p:sp>
      <p:sp>
        <p:nvSpPr>
          <p:cNvPr id="36877" name="Slide Number Placeholder 4"/>
          <p:cNvSpPr txBox="1">
            <a:spLocks noGrp="1"/>
          </p:cNvSpPr>
          <p:nvPr/>
        </p:nvSpPr>
        <p:spPr bwMode="auto">
          <a:xfrm>
            <a:off x="7213600" y="6524625"/>
            <a:ext cx="1905000" cy="333375"/>
          </a:xfrm>
          <a:prstGeom prst="rect">
            <a:avLst/>
          </a:prstGeom>
          <a:noFill/>
          <a:ln w="9525">
            <a:noFill/>
            <a:miter lim="800000"/>
            <a:headEnd/>
            <a:tailEnd/>
          </a:ln>
        </p:spPr>
        <p:txBody>
          <a:bodyPr/>
          <a:lstStyle/>
          <a:p>
            <a:pPr algn="r">
              <a:defRPr/>
            </a:pPr>
            <a:fld id="{B3DB22CF-3B1C-4C33-BB03-6B327FC630AF}" type="slidenum">
              <a:rPr lang="en-US" sz="1400">
                <a:latin typeface="+mj-lt"/>
                <a:ea typeface="+mn-ea"/>
                <a:cs typeface="+mn-cs"/>
              </a:rPr>
              <a:pPr algn="r">
                <a:defRPr/>
              </a:pPr>
              <a:t>32</a:t>
            </a:fld>
            <a:endParaRPr lang="en-US" sz="1400" dirty="0">
              <a:latin typeface="+mj-lt"/>
              <a:ea typeface="+mn-ea"/>
              <a:cs typeface="+mn-cs"/>
            </a:endParaRPr>
          </a:p>
        </p:txBody>
      </p:sp>
      <p:grpSp>
        <p:nvGrpSpPr>
          <p:cNvPr id="75785" name="Group 6"/>
          <p:cNvGrpSpPr>
            <a:grpSpLocks/>
          </p:cNvGrpSpPr>
          <p:nvPr/>
        </p:nvGrpSpPr>
        <p:grpSpPr bwMode="auto">
          <a:xfrm>
            <a:off x="615950" y="1790700"/>
            <a:ext cx="8461375" cy="1962150"/>
            <a:chOff x="750067" y="1577082"/>
            <a:chExt cx="8462384" cy="1962272"/>
          </a:xfrm>
        </p:grpSpPr>
        <p:pic>
          <p:nvPicPr>
            <p:cNvPr id="15" name="Picture 14" descr="Normal.png"/>
            <p:cNvPicPr>
              <a:picLocks noChangeAspect="1"/>
            </p:cNvPicPr>
            <p:nvPr/>
          </p:nvPicPr>
          <p:blipFill>
            <a:blip r:embed="rId4" cstate="print"/>
            <a:stretch>
              <a:fillRect/>
            </a:stretch>
          </p:blipFill>
          <p:spPr>
            <a:xfrm>
              <a:off x="750067" y="1578670"/>
              <a:ext cx="1708354" cy="1698731"/>
            </a:xfrm>
            <a:prstGeom prst="rect">
              <a:avLst/>
            </a:prstGeom>
            <a:effectLst>
              <a:outerShdw blurRad="50800" dist="38100" dir="2700000" algn="tl" rotWithShape="0">
                <a:prstClr val="black">
                  <a:alpha val="40000"/>
                </a:prstClr>
              </a:outerShdw>
            </a:effectLst>
          </p:spPr>
        </p:pic>
        <p:grpSp>
          <p:nvGrpSpPr>
            <p:cNvPr id="75787" name="Group 2"/>
            <p:cNvGrpSpPr>
              <a:grpSpLocks/>
            </p:cNvGrpSpPr>
            <p:nvPr/>
          </p:nvGrpSpPr>
          <p:grpSpPr bwMode="auto">
            <a:xfrm>
              <a:off x="2461596" y="1581710"/>
              <a:ext cx="4023205" cy="1957644"/>
              <a:chOff x="2461596" y="1581710"/>
              <a:chExt cx="4023205" cy="1957644"/>
            </a:xfrm>
          </p:grpSpPr>
          <p:pic>
            <p:nvPicPr>
              <p:cNvPr id="75796" name="Picture 3" descr="Early_BO.png"/>
              <p:cNvPicPr>
                <a:picLocks noChangeAspect="1"/>
              </p:cNvPicPr>
              <p:nvPr/>
            </p:nvPicPr>
            <p:blipFill>
              <a:blip r:embed="rId5" cstate="print"/>
              <a:srcRect/>
              <a:stretch>
                <a:fillRect/>
              </a:stretch>
            </p:blipFill>
            <p:spPr bwMode="auto">
              <a:xfrm>
                <a:off x="3820968" y="1581710"/>
                <a:ext cx="1716494" cy="1707199"/>
              </a:xfrm>
              <a:prstGeom prst="rect">
                <a:avLst/>
              </a:prstGeom>
              <a:noFill/>
              <a:ln w="9525">
                <a:noFill/>
                <a:miter lim="800000"/>
                <a:headEnd/>
                <a:tailEnd/>
              </a:ln>
            </p:spPr>
          </p:pic>
          <p:sp>
            <p:nvSpPr>
              <p:cNvPr id="75797" name="TextBox 6"/>
              <p:cNvSpPr txBox="1">
                <a:spLocks noChangeArrowheads="1"/>
              </p:cNvSpPr>
              <p:nvPr/>
            </p:nvSpPr>
            <p:spPr bwMode="auto">
              <a:xfrm>
                <a:off x="5106687" y="3055137"/>
                <a:ext cx="1378114" cy="244490"/>
              </a:xfrm>
              <a:prstGeom prst="rect">
                <a:avLst/>
              </a:prstGeom>
              <a:noFill/>
              <a:ln w="9525">
                <a:noFill/>
                <a:miter lim="800000"/>
                <a:headEnd/>
                <a:tailEnd/>
              </a:ln>
            </p:spPr>
            <p:txBody>
              <a:bodyPr wrap="none">
                <a:prstTxWarp prst="textNoShape">
                  <a:avLst/>
                </a:prstTxWarp>
                <a:spAutoFit/>
              </a:bodyPr>
              <a:lstStyle/>
              <a:p>
                <a:pPr algn="ctr"/>
                <a:r>
                  <a:rPr lang="en-US" sz="1000">
                    <a:latin typeface="Tahoma" charset="0"/>
                  </a:rPr>
                  <a:t>Cicatrices Tempranas</a:t>
                </a:r>
              </a:p>
            </p:txBody>
          </p:sp>
          <p:grpSp>
            <p:nvGrpSpPr>
              <p:cNvPr id="75798" name="Group 25"/>
              <p:cNvGrpSpPr>
                <a:grpSpLocks/>
              </p:cNvGrpSpPr>
              <p:nvPr/>
            </p:nvGrpSpPr>
            <p:grpSpPr bwMode="auto">
              <a:xfrm>
                <a:off x="4830486" y="2599649"/>
                <a:ext cx="537323" cy="488452"/>
                <a:chOff x="6664984" y="1997226"/>
                <a:chExt cx="537323" cy="488452"/>
              </a:xfrm>
            </p:grpSpPr>
            <p:cxnSp>
              <p:nvCxnSpPr>
                <p:cNvPr id="27" name="Straight Connector 26"/>
                <p:cNvCxnSpPr/>
                <p:nvPr/>
              </p:nvCxnSpPr>
              <p:spPr>
                <a:xfrm flipH="1" flipV="1">
                  <a:off x="6687155" y="2019298"/>
                  <a:ext cx="514411" cy="466754"/>
                </a:xfrm>
                <a:prstGeom prst="line">
                  <a:avLst/>
                </a:prstGeom>
                <a:effectLst/>
              </p:spPr>
              <p:style>
                <a:lnRef idx="2">
                  <a:schemeClr val="dk1"/>
                </a:lnRef>
                <a:fillRef idx="0">
                  <a:schemeClr val="dk1"/>
                </a:fillRef>
                <a:effectRef idx="1">
                  <a:schemeClr val="dk1"/>
                </a:effectRef>
                <a:fontRef idx="minor">
                  <a:schemeClr val="tx1"/>
                </a:fontRef>
              </p:style>
            </p:cxnSp>
            <p:sp>
              <p:nvSpPr>
                <p:cNvPr id="28" name="Oval 27"/>
                <p:cNvSpPr/>
                <p:nvPr/>
              </p:nvSpPr>
              <p:spPr>
                <a:xfrm>
                  <a:off x="6664927" y="1997072"/>
                  <a:ext cx="46043" cy="46041"/>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grpSp>
            <p:nvGrpSpPr>
              <p:cNvPr id="75799" name="Group 34"/>
              <p:cNvGrpSpPr>
                <a:grpSpLocks/>
              </p:cNvGrpSpPr>
              <p:nvPr/>
            </p:nvGrpSpPr>
            <p:grpSpPr bwMode="auto">
              <a:xfrm>
                <a:off x="4656806" y="2827594"/>
                <a:ext cx="45719" cy="521015"/>
                <a:chOff x="6664984" y="1997226"/>
                <a:chExt cx="45719" cy="521015"/>
              </a:xfrm>
            </p:grpSpPr>
            <p:cxnSp>
              <p:nvCxnSpPr>
                <p:cNvPr id="36" name="Straight Connector 35"/>
                <p:cNvCxnSpPr/>
                <p:nvPr/>
              </p:nvCxnSpPr>
              <p:spPr>
                <a:xfrm flipH="1" flipV="1">
                  <a:off x="6686188" y="2019968"/>
                  <a:ext cx="6351" cy="498506"/>
                </a:xfrm>
                <a:prstGeom prst="line">
                  <a:avLst/>
                </a:prstGeom>
                <a:effectLst/>
              </p:spPr>
              <p:style>
                <a:lnRef idx="2">
                  <a:schemeClr val="dk1"/>
                </a:lnRef>
                <a:fillRef idx="0">
                  <a:schemeClr val="dk1"/>
                </a:fillRef>
                <a:effectRef idx="1">
                  <a:schemeClr val="dk1"/>
                </a:effectRef>
                <a:fontRef idx="minor">
                  <a:schemeClr val="tx1"/>
                </a:fontRef>
              </p:style>
            </p:cxnSp>
            <p:sp>
              <p:nvSpPr>
                <p:cNvPr id="37" name="Oval 36"/>
                <p:cNvSpPr/>
                <p:nvPr/>
              </p:nvSpPr>
              <p:spPr>
                <a:xfrm>
                  <a:off x="6665549" y="1997742"/>
                  <a:ext cx="44455" cy="46041"/>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sp>
            <p:nvSpPr>
              <p:cNvPr id="75800" name="TextBox 6"/>
              <p:cNvSpPr txBox="1">
                <a:spLocks noChangeArrowheads="1"/>
              </p:cNvSpPr>
              <p:nvPr/>
            </p:nvSpPr>
            <p:spPr bwMode="auto">
              <a:xfrm>
                <a:off x="4277913" y="3294864"/>
                <a:ext cx="839887" cy="244490"/>
              </a:xfrm>
              <a:prstGeom prst="rect">
                <a:avLst/>
              </a:prstGeom>
              <a:noFill/>
              <a:ln w="9525">
                <a:noFill/>
                <a:miter lim="800000"/>
                <a:headEnd/>
                <a:tailEnd/>
              </a:ln>
            </p:spPr>
            <p:txBody>
              <a:bodyPr wrap="none">
                <a:prstTxWarp prst="textNoShape">
                  <a:avLst/>
                </a:prstTxWarp>
                <a:spAutoFit/>
              </a:bodyPr>
              <a:lstStyle/>
              <a:p>
                <a:pPr algn="ctr"/>
                <a:r>
                  <a:rPr lang="es-ES_tradnl" sz="1000">
                    <a:latin typeface="Tahoma" charset="0"/>
                  </a:rPr>
                  <a:t>Inflamación</a:t>
                </a:r>
              </a:p>
            </p:txBody>
          </p:sp>
          <p:grpSp>
            <p:nvGrpSpPr>
              <p:cNvPr id="75801" name="Group 39"/>
              <p:cNvGrpSpPr>
                <a:grpSpLocks/>
              </p:cNvGrpSpPr>
              <p:nvPr/>
            </p:nvGrpSpPr>
            <p:grpSpPr bwMode="auto">
              <a:xfrm>
                <a:off x="3848106" y="2545377"/>
                <a:ext cx="593898" cy="439607"/>
                <a:chOff x="6116805" y="1997226"/>
                <a:chExt cx="593898" cy="439607"/>
              </a:xfrm>
            </p:grpSpPr>
            <p:cxnSp>
              <p:nvCxnSpPr>
                <p:cNvPr id="41" name="Straight Connector 40"/>
                <p:cNvCxnSpPr/>
                <p:nvPr/>
              </p:nvCxnSpPr>
              <p:spPr>
                <a:xfrm flipV="1">
                  <a:off x="6116348" y="2019592"/>
                  <a:ext cx="569980" cy="417539"/>
                </a:xfrm>
                <a:prstGeom prst="line">
                  <a:avLst/>
                </a:prstGeom>
                <a:effectLst/>
              </p:spPr>
              <p:style>
                <a:lnRef idx="2">
                  <a:schemeClr val="dk1"/>
                </a:lnRef>
                <a:fillRef idx="0">
                  <a:schemeClr val="dk1"/>
                </a:fillRef>
                <a:effectRef idx="1">
                  <a:schemeClr val="dk1"/>
                </a:effectRef>
                <a:fontRef idx="minor">
                  <a:schemeClr val="tx1"/>
                </a:fontRef>
              </p:style>
            </p:cxnSp>
            <p:sp>
              <p:nvSpPr>
                <p:cNvPr id="42" name="Oval 41"/>
                <p:cNvSpPr/>
                <p:nvPr/>
              </p:nvSpPr>
              <p:spPr>
                <a:xfrm>
                  <a:off x="6664100" y="1997366"/>
                  <a:ext cx="46044" cy="46041"/>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sp>
            <p:nvSpPr>
              <p:cNvPr id="75802" name="TextBox 6"/>
              <p:cNvSpPr txBox="1">
                <a:spLocks noChangeArrowheads="1"/>
              </p:cNvSpPr>
              <p:nvPr/>
            </p:nvSpPr>
            <p:spPr bwMode="auto">
              <a:xfrm>
                <a:off x="2461596" y="2986870"/>
                <a:ext cx="1724231" cy="244490"/>
              </a:xfrm>
              <a:prstGeom prst="rect">
                <a:avLst/>
              </a:prstGeom>
              <a:noFill/>
              <a:ln w="9525">
                <a:noFill/>
                <a:miter lim="800000"/>
                <a:headEnd/>
                <a:tailEnd/>
              </a:ln>
            </p:spPr>
            <p:txBody>
              <a:bodyPr wrap="none">
                <a:prstTxWarp prst="textNoShape">
                  <a:avLst/>
                </a:prstTxWarp>
                <a:spAutoFit/>
              </a:bodyPr>
              <a:lstStyle/>
              <a:p>
                <a:pPr algn="ctr"/>
                <a:r>
                  <a:rPr lang="es-ES_tradnl" sz="1000">
                    <a:latin typeface="Tahoma" charset="0"/>
                  </a:rPr>
                  <a:t>Lesión en la vía respiratoria</a:t>
                </a:r>
              </a:p>
            </p:txBody>
          </p:sp>
        </p:grpSp>
        <p:grpSp>
          <p:nvGrpSpPr>
            <p:cNvPr id="75788" name="Group 5"/>
            <p:cNvGrpSpPr>
              <a:grpSpLocks/>
            </p:cNvGrpSpPr>
            <p:nvPr/>
          </p:nvGrpSpPr>
          <p:grpSpPr bwMode="auto">
            <a:xfrm>
              <a:off x="6785135" y="1577082"/>
              <a:ext cx="2427316" cy="1847965"/>
              <a:chOff x="6785135" y="1577082"/>
              <a:chExt cx="2427316" cy="1847965"/>
            </a:xfrm>
          </p:grpSpPr>
          <p:pic>
            <p:nvPicPr>
              <p:cNvPr id="75791" name="Picture 4" descr="Late_BO.png"/>
              <p:cNvPicPr>
                <a:picLocks noChangeAspect="1"/>
              </p:cNvPicPr>
              <p:nvPr/>
            </p:nvPicPr>
            <p:blipFill>
              <a:blip r:embed="rId6" cstate="print"/>
              <a:srcRect/>
              <a:stretch>
                <a:fillRect/>
              </a:stretch>
            </p:blipFill>
            <p:spPr bwMode="auto">
              <a:xfrm>
                <a:off x="6785135" y="1577082"/>
                <a:ext cx="1704777" cy="1695545"/>
              </a:xfrm>
              <a:prstGeom prst="rect">
                <a:avLst/>
              </a:prstGeom>
              <a:noFill/>
              <a:ln w="9525">
                <a:noFill/>
                <a:miter lim="800000"/>
                <a:headEnd/>
                <a:tailEnd/>
              </a:ln>
            </p:spPr>
          </p:pic>
          <p:sp>
            <p:nvSpPr>
              <p:cNvPr id="75792" name="TextBox 6"/>
              <p:cNvSpPr txBox="1">
                <a:spLocks noChangeArrowheads="1"/>
              </p:cNvSpPr>
              <p:nvPr/>
            </p:nvSpPr>
            <p:spPr bwMode="auto">
              <a:xfrm>
                <a:off x="7727962" y="3180557"/>
                <a:ext cx="1484489" cy="244490"/>
              </a:xfrm>
              <a:prstGeom prst="rect">
                <a:avLst/>
              </a:prstGeom>
              <a:noFill/>
              <a:ln w="9525">
                <a:noFill/>
                <a:miter lim="800000"/>
                <a:headEnd/>
                <a:tailEnd/>
              </a:ln>
            </p:spPr>
            <p:txBody>
              <a:bodyPr wrap="none">
                <a:prstTxWarp prst="textNoShape">
                  <a:avLst/>
                </a:prstTxWarp>
                <a:spAutoFit/>
              </a:bodyPr>
              <a:lstStyle/>
              <a:p>
                <a:pPr algn="ctr"/>
                <a:r>
                  <a:rPr lang="en-US" sz="1000">
                    <a:latin typeface="Tahoma" charset="0"/>
                  </a:rPr>
                  <a:t>Cicatrices Permanentes</a:t>
                </a:r>
              </a:p>
            </p:txBody>
          </p:sp>
          <p:grpSp>
            <p:nvGrpSpPr>
              <p:cNvPr id="75793" name="Group 29"/>
              <p:cNvGrpSpPr>
                <a:grpSpLocks/>
              </p:cNvGrpSpPr>
              <p:nvPr/>
            </p:nvGrpSpPr>
            <p:grpSpPr bwMode="auto">
              <a:xfrm>
                <a:off x="7734205" y="2599649"/>
                <a:ext cx="601161" cy="516412"/>
                <a:chOff x="6664984" y="1997226"/>
                <a:chExt cx="601161" cy="516412"/>
              </a:xfrm>
            </p:grpSpPr>
            <p:cxnSp>
              <p:nvCxnSpPr>
                <p:cNvPr id="31" name="Straight Connector 30"/>
                <p:cNvCxnSpPr/>
                <p:nvPr/>
              </p:nvCxnSpPr>
              <p:spPr>
                <a:xfrm flipH="1" flipV="1">
                  <a:off x="6687320" y="2019299"/>
                  <a:ext cx="579506" cy="493744"/>
                </a:xfrm>
                <a:prstGeom prst="line">
                  <a:avLst/>
                </a:prstGeom>
                <a:effectLst/>
              </p:spPr>
              <p:style>
                <a:lnRef idx="2">
                  <a:schemeClr val="dk1"/>
                </a:lnRef>
                <a:fillRef idx="0">
                  <a:schemeClr val="dk1"/>
                </a:fillRef>
                <a:effectRef idx="1">
                  <a:schemeClr val="dk1"/>
                </a:effectRef>
                <a:fontRef idx="minor">
                  <a:schemeClr val="tx1"/>
                </a:fontRef>
              </p:style>
            </p:cxnSp>
            <p:sp>
              <p:nvSpPr>
                <p:cNvPr id="32" name="Oval 31"/>
                <p:cNvSpPr/>
                <p:nvPr/>
              </p:nvSpPr>
              <p:spPr>
                <a:xfrm>
                  <a:off x="6665092" y="1997073"/>
                  <a:ext cx="46043" cy="46041"/>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grpSp>
        <p:sp>
          <p:nvSpPr>
            <p:cNvPr id="33" name="Right Arrow 1"/>
            <p:cNvSpPr>
              <a:spLocks noChangeArrowheads="1"/>
            </p:cNvSpPr>
            <p:nvPr/>
          </p:nvSpPr>
          <p:spPr bwMode="auto">
            <a:xfrm>
              <a:off x="2666408" y="2286739"/>
              <a:ext cx="838300" cy="381024"/>
            </a:xfrm>
            <a:prstGeom prst="rightArrow">
              <a:avLst>
                <a:gd name="adj1" fmla="val 61111"/>
                <a:gd name="adj2" fmla="val 46414"/>
              </a:avLst>
            </a:prstGeom>
            <a:solidFill>
              <a:srgbClr val="FF0000"/>
            </a:solidFill>
            <a:ln>
              <a:noFill/>
            </a:ln>
            <a:extLst/>
          </p:spPr>
          <p:txBody>
            <a:bodyPr vert="eaVert" anchor="ctr"/>
            <a:lstStyle/>
            <a:p>
              <a:pPr algn="ctr">
                <a:defRPr/>
              </a:pPr>
              <a:endParaRPr lang="en-US" sz="1800">
                <a:solidFill>
                  <a:schemeClr val="lt1"/>
                </a:solidFill>
                <a:latin typeface="+mn-lt"/>
                <a:ea typeface="+mn-ea"/>
                <a:cs typeface="+mn-cs"/>
              </a:endParaRPr>
            </a:p>
          </p:txBody>
        </p:sp>
        <p:sp>
          <p:nvSpPr>
            <p:cNvPr id="34" name="Right Arrow 1"/>
            <p:cNvSpPr>
              <a:spLocks noChangeArrowheads="1"/>
            </p:cNvSpPr>
            <p:nvPr/>
          </p:nvSpPr>
          <p:spPr bwMode="auto">
            <a:xfrm>
              <a:off x="5862427" y="2286739"/>
              <a:ext cx="838300" cy="381024"/>
            </a:xfrm>
            <a:prstGeom prst="rightArrow">
              <a:avLst>
                <a:gd name="adj1" fmla="val 61111"/>
                <a:gd name="adj2" fmla="val 46414"/>
              </a:avLst>
            </a:prstGeom>
            <a:solidFill>
              <a:srgbClr val="FF0000"/>
            </a:solidFill>
            <a:ln>
              <a:noFill/>
            </a:ln>
            <a:extLst/>
          </p:spPr>
          <p:txBody>
            <a:bodyPr vert="eaVert" anchor="ctr"/>
            <a:lstStyle/>
            <a:p>
              <a:pPr algn="ctr">
                <a:defRPr/>
              </a:pPr>
              <a:endParaRPr lang="en-US" sz="1800">
                <a:solidFill>
                  <a:schemeClr val="lt1"/>
                </a:solidFill>
                <a:latin typeface="+mn-lt"/>
                <a:ea typeface="+mn-ea"/>
                <a:cs typeface="+mn-cs"/>
              </a:endParaRPr>
            </a:p>
          </p:txBody>
        </p:sp>
      </p:grpSp>
      <p:sp>
        <p:nvSpPr>
          <p:cNvPr id="38" name="TextBox 37"/>
          <p:cNvSpPr txBox="1"/>
          <p:nvPr/>
        </p:nvSpPr>
        <p:spPr>
          <a:xfrm>
            <a:off x="314326" y="5986463"/>
            <a:ext cx="8401972" cy="1077218"/>
          </a:xfrm>
          <a:prstGeom prst="rect">
            <a:avLst/>
          </a:prstGeom>
          <a:noFill/>
        </p:spPr>
        <p:txBody>
          <a:bodyPr wrap="square" rtlCol="0">
            <a:spAutoFit/>
          </a:bodyPr>
          <a:lstStyle/>
          <a:p>
            <a:pPr marL="0" lvl="1" algn="ctr"/>
            <a:r>
              <a:rPr lang="es-ES" sz="2000" dirty="0" smtClean="0"/>
              <a:t>Es posible que el </a:t>
            </a:r>
            <a:r>
              <a:rPr lang="es-ES" sz="2000" dirty="0" err="1" smtClean="0"/>
              <a:t>diacetil</a:t>
            </a:r>
            <a:r>
              <a:rPr lang="es-ES" sz="2000" dirty="0" smtClean="0"/>
              <a:t> y sus sustitutos causen irritación a niveles tan altos como para causar lesión en las vías respiratorias </a:t>
            </a:r>
          </a:p>
          <a:p>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a:xfrm>
            <a:off x="236538" y="-57150"/>
            <a:ext cx="8763000" cy="977900"/>
          </a:xfrm>
        </p:spPr>
        <p:txBody>
          <a:bodyPr/>
          <a:lstStyle/>
          <a:p>
            <a:pPr eaLnBrk="1" hangingPunct="1"/>
            <a:r>
              <a:rPr lang="es-ES_tradnl" sz="3600" dirty="0" smtClean="0"/>
              <a:t>¡Es importante detectar el BOS temprano!</a:t>
            </a:r>
            <a:endParaRPr lang="en-US" sz="3600" dirty="0" smtClean="0"/>
          </a:p>
        </p:txBody>
      </p:sp>
      <p:sp>
        <p:nvSpPr>
          <p:cNvPr id="77826" name="Rectangle 3"/>
          <p:cNvSpPr>
            <a:spLocks noGrp="1" noChangeArrowheads="1"/>
          </p:cNvSpPr>
          <p:nvPr>
            <p:ph type="body" sz="half" idx="4294967295"/>
          </p:nvPr>
        </p:nvSpPr>
        <p:spPr>
          <a:xfrm>
            <a:off x="274638" y="3913188"/>
            <a:ext cx="8763000" cy="3200400"/>
          </a:xfrm>
        </p:spPr>
        <p:txBody>
          <a:bodyPr/>
          <a:lstStyle/>
          <a:p>
            <a:pPr eaLnBrk="1" hangingPunct="1"/>
            <a:r>
              <a:rPr lang="es-ES_tradnl" sz="2000" b="1" smtClean="0"/>
              <a:t>Temprano:</a:t>
            </a:r>
            <a:r>
              <a:rPr lang="es-ES_tradnl" sz="2000" smtClean="0"/>
              <a:t> Estrechamiento leve de las vías respiratorias</a:t>
            </a:r>
          </a:p>
          <a:p>
            <a:pPr lvl="1" eaLnBrk="1" hangingPunct="1"/>
            <a:r>
              <a:rPr lang="es-ES_tradnl" sz="2000" smtClean="0"/>
              <a:t>Síntomas respiratorios leves</a:t>
            </a:r>
          </a:p>
          <a:p>
            <a:pPr lvl="1" eaLnBrk="1" hangingPunct="1"/>
            <a:r>
              <a:rPr lang="es-ES_tradnl" sz="2000" smtClean="0"/>
              <a:t>Alejarse de la </a:t>
            </a:r>
            <a:r>
              <a:rPr lang="es-ES" sz="2000" smtClean="0"/>
              <a:t>exposición puede ayudar a prevenir el empeoramiento</a:t>
            </a:r>
            <a:endParaRPr lang="es-ES" smtClean="0"/>
          </a:p>
          <a:p>
            <a:pPr eaLnBrk="1" hangingPunct="1"/>
            <a:r>
              <a:rPr lang="es-ES_tradnl" sz="2000" b="1" smtClean="0"/>
              <a:t>Avanzado:</a:t>
            </a:r>
            <a:r>
              <a:rPr lang="es-ES_tradnl" sz="2000" smtClean="0"/>
              <a:t> Estrechamiento severo de la vías respiratorias</a:t>
            </a:r>
          </a:p>
          <a:p>
            <a:pPr lvl="1" eaLnBrk="1" hangingPunct="1"/>
            <a:r>
              <a:rPr lang="es-ES_tradnl" sz="2000" smtClean="0"/>
              <a:t>Síntomas respiratorios severos</a:t>
            </a:r>
          </a:p>
          <a:p>
            <a:pPr lvl="1" eaLnBrk="1" hangingPunct="1"/>
            <a:r>
              <a:rPr lang="es-ES_tradnl" sz="2000" smtClean="0"/>
              <a:t>Nada mejora el BOS – Los medicamentos no ayudan</a:t>
            </a:r>
          </a:p>
          <a:p>
            <a:pPr eaLnBrk="1" hangingPunct="1">
              <a:spcBef>
                <a:spcPct val="0"/>
              </a:spcBef>
              <a:buFontTx/>
              <a:buNone/>
            </a:pPr>
            <a:endParaRPr lang="es-ES_tradnl" sz="2000" smtClean="0"/>
          </a:p>
        </p:txBody>
      </p:sp>
      <p:sp>
        <p:nvSpPr>
          <p:cNvPr id="77827" name="Text Box 14"/>
          <p:cNvSpPr txBox="1">
            <a:spLocks noChangeArrowheads="1"/>
          </p:cNvSpPr>
          <p:nvPr/>
        </p:nvSpPr>
        <p:spPr bwMode="auto">
          <a:xfrm>
            <a:off x="642938" y="1081088"/>
            <a:ext cx="1981200" cy="517525"/>
          </a:xfrm>
          <a:prstGeom prst="rect">
            <a:avLst/>
          </a:prstGeom>
          <a:noFill/>
          <a:ln w="9525">
            <a:noFill/>
            <a:miter lim="800000"/>
            <a:headEnd/>
            <a:tailEnd/>
          </a:ln>
        </p:spPr>
        <p:txBody>
          <a:bodyPr>
            <a:prstTxWarp prst="textNoShape">
              <a:avLst/>
            </a:prstTxWarp>
            <a:spAutoFit/>
          </a:bodyPr>
          <a:lstStyle/>
          <a:p>
            <a:pPr algn="ctr">
              <a:spcBef>
                <a:spcPct val="50000"/>
              </a:spcBef>
            </a:pPr>
            <a:r>
              <a:rPr lang="es-ES_tradnl" sz="1400" b="1">
                <a:latin typeface="Tahoma" charset="0"/>
              </a:rPr>
              <a:t>Vía Respiratoria Normal</a:t>
            </a:r>
          </a:p>
        </p:txBody>
      </p:sp>
      <p:sp>
        <p:nvSpPr>
          <p:cNvPr id="77828" name="Text Box 15"/>
          <p:cNvSpPr txBox="1">
            <a:spLocks noChangeArrowheads="1"/>
          </p:cNvSpPr>
          <p:nvPr/>
        </p:nvSpPr>
        <p:spPr bwMode="auto">
          <a:xfrm>
            <a:off x="4038600" y="3886200"/>
            <a:ext cx="14478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
        <p:nvSpPr>
          <p:cNvPr id="77829" name="Text Box 17"/>
          <p:cNvSpPr txBox="1">
            <a:spLocks noChangeArrowheads="1"/>
          </p:cNvSpPr>
          <p:nvPr/>
        </p:nvSpPr>
        <p:spPr bwMode="auto">
          <a:xfrm>
            <a:off x="6353175" y="1249363"/>
            <a:ext cx="2438400" cy="304800"/>
          </a:xfrm>
          <a:prstGeom prst="rect">
            <a:avLst/>
          </a:prstGeom>
          <a:noFill/>
          <a:ln w="9525">
            <a:noFill/>
            <a:miter lim="800000"/>
            <a:headEnd/>
            <a:tailEnd/>
          </a:ln>
        </p:spPr>
        <p:txBody>
          <a:bodyPr>
            <a:prstTxWarp prst="textNoShape">
              <a:avLst/>
            </a:prstTxWarp>
            <a:spAutoFit/>
          </a:bodyPr>
          <a:lstStyle/>
          <a:p>
            <a:pPr algn="ctr"/>
            <a:r>
              <a:rPr lang="en-US" sz="1400" b="1">
                <a:latin typeface="Tahoma" charset="0"/>
              </a:rPr>
              <a:t>BOS Avanzado</a:t>
            </a:r>
          </a:p>
        </p:txBody>
      </p:sp>
      <p:sp>
        <p:nvSpPr>
          <p:cNvPr id="77830" name="TextBox 6"/>
          <p:cNvSpPr txBox="1">
            <a:spLocks noChangeArrowheads="1"/>
          </p:cNvSpPr>
          <p:nvPr/>
        </p:nvSpPr>
        <p:spPr bwMode="auto">
          <a:xfrm>
            <a:off x="860425" y="3424238"/>
            <a:ext cx="2071688" cy="244475"/>
          </a:xfrm>
          <a:prstGeom prst="rect">
            <a:avLst/>
          </a:prstGeom>
          <a:noFill/>
          <a:ln w="9525">
            <a:noFill/>
            <a:miter lim="800000"/>
            <a:headEnd/>
            <a:tailEnd/>
          </a:ln>
        </p:spPr>
        <p:txBody>
          <a:bodyPr wrap="none">
            <a:prstTxWarp prst="textNoShape">
              <a:avLst/>
            </a:prstTxWarp>
            <a:spAutoFit/>
          </a:bodyPr>
          <a:lstStyle/>
          <a:p>
            <a:r>
              <a:rPr lang="en-US" sz="1000">
                <a:latin typeface="Tahoma" charset="0"/>
              </a:rPr>
              <a:t>Figures by National Jewish Health</a:t>
            </a:r>
          </a:p>
        </p:txBody>
      </p:sp>
      <p:sp>
        <p:nvSpPr>
          <p:cNvPr id="77831" name="TextBox 1"/>
          <p:cNvSpPr txBox="1">
            <a:spLocks noChangeArrowheads="1"/>
          </p:cNvSpPr>
          <p:nvPr/>
        </p:nvSpPr>
        <p:spPr bwMode="auto">
          <a:xfrm>
            <a:off x="3805238" y="1238250"/>
            <a:ext cx="1828800" cy="304800"/>
          </a:xfrm>
          <a:prstGeom prst="rect">
            <a:avLst/>
          </a:prstGeom>
          <a:noFill/>
          <a:ln w="9525">
            <a:noFill/>
            <a:miter lim="800000"/>
            <a:headEnd/>
            <a:tailEnd/>
          </a:ln>
        </p:spPr>
        <p:txBody>
          <a:bodyPr>
            <a:prstTxWarp prst="textNoShape">
              <a:avLst/>
            </a:prstTxWarp>
            <a:spAutoFit/>
          </a:bodyPr>
          <a:lstStyle/>
          <a:p>
            <a:pPr algn="ctr"/>
            <a:r>
              <a:rPr lang="en-US" sz="1400" b="1"/>
              <a:t>BOS Temprano</a:t>
            </a:r>
          </a:p>
        </p:txBody>
      </p:sp>
      <p:sp>
        <p:nvSpPr>
          <p:cNvPr id="77832" name="Text Box 12"/>
          <p:cNvSpPr txBox="1">
            <a:spLocks noChangeArrowheads="1"/>
          </p:cNvSpPr>
          <p:nvPr/>
        </p:nvSpPr>
        <p:spPr bwMode="auto">
          <a:xfrm>
            <a:off x="2743200" y="2209800"/>
            <a:ext cx="685800" cy="366713"/>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p>
        </p:txBody>
      </p:sp>
      <p:sp>
        <p:nvSpPr>
          <p:cNvPr id="3" name="Right Arrow 1"/>
          <p:cNvSpPr>
            <a:spLocks noChangeArrowheads="1"/>
          </p:cNvSpPr>
          <p:nvPr/>
        </p:nvSpPr>
        <p:spPr bwMode="auto">
          <a:xfrm>
            <a:off x="2667000" y="2286000"/>
            <a:ext cx="838200" cy="381000"/>
          </a:xfrm>
          <a:prstGeom prst="rightArrow">
            <a:avLst>
              <a:gd name="adj1" fmla="val 61111"/>
              <a:gd name="adj2" fmla="val 46414"/>
            </a:avLst>
          </a:prstGeom>
          <a:solidFill>
            <a:srgbClr val="FF0000"/>
          </a:solidFill>
          <a:ln>
            <a:noFill/>
          </a:ln>
          <a:extLst/>
        </p:spPr>
        <p:txBody>
          <a:bodyPr vert="eaVert" anchor="ctr"/>
          <a:lstStyle/>
          <a:p>
            <a:pPr algn="ctr">
              <a:defRPr/>
            </a:pPr>
            <a:endParaRPr lang="en-US" sz="1800">
              <a:solidFill>
                <a:schemeClr val="lt1"/>
              </a:solidFill>
              <a:latin typeface="+mn-lt"/>
              <a:ea typeface="+mn-ea"/>
              <a:cs typeface="+mn-cs"/>
            </a:endParaRPr>
          </a:p>
        </p:txBody>
      </p:sp>
      <p:sp>
        <p:nvSpPr>
          <p:cNvPr id="4" name="Right Arrow 1"/>
          <p:cNvSpPr>
            <a:spLocks noChangeArrowheads="1"/>
          </p:cNvSpPr>
          <p:nvPr/>
        </p:nvSpPr>
        <p:spPr bwMode="auto">
          <a:xfrm>
            <a:off x="5791200" y="2286000"/>
            <a:ext cx="762000" cy="381000"/>
          </a:xfrm>
          <a:prstGeom prst="rightArrow">
            <a:avLst>
              <a:gd name="adj1" fmla="val 61111"/>
              <a:gd name="adj2" fmla="val 42194"/>
            </a:avLst>
          </a:prstGeom>
          <a:solidFill>
            <a:srgbClr val="FF0000"/>
          </a:solidFill>
          <a:ln>
            <a:noFill/>
          </a:ln>
          <a:extLst/>
        </p:spPr>
        <p:txBody>
          <a:bodyPr vert="eaVert" anchor="ctr"/>
          <a:lstStyle/>
          <a:p>
            <a:pPr algn="ctr">
              <a:defRPr/>
            </a:pPr>
            <a:endParaRPr lang="en-US" sz="1800">
              <a:solidFill>
                <a:schemeClr val="lt1"/>
              </a:solidFill>
              <a:latin typeface="+mn-lt"/>
              <a:ea typeface="+mn-ea"/>
              <a:cs typeface="+mn-cs"/>
            </a:endParaRPr>
          </a:p>
        </p:txBody>
      </p:sp>
      <p:pic>
        <p:nvPicPr>
          <p:cNvPr id="15" name="Picture 14" descr="Normal.png"/>
          <p:cNvPicPr>
            <a:picLocks noChangeAspect="1"/>
          </p:cNvPicPr>
          <p:nvPr/>
        </p:nvPicPr>
        <p:blipFill>
          <a:blip r:embed="rId4" cstate="print"/>
          <a:stretch>
            <a:fillRect/>
          </a:stretch>
        </p:blipFill>
        <p:spPr>
          <a:xfrm>
            <a:off x="749300" y="1579563"/>
            <a:ext cx="1708150" cy="1698625"/>
          </a:xfrm>
          <a:prstGeom prst="rect">
            <a:avLst/>
          </a:prstGeom>
          <a:effectLst>
            <a:outerShdw blurRad="50800" dist="38100" dir="2700000" algn="tl" rotWithShape="0">
              <a:prstClr val="black">
                <a:alpha val="40000"/>
              </a:prstClr>
            </a:outerShdw>
          </a:effectLst>
        </p:spPr>
      </p:pic>
      <p:grpSp>
        <p:nvGrpSpPr>
          <p:cNvPr id="77836" name="Group 16"/>
          <p:cNvGrpSpPr>
            <a:grpSpLocks/>
          </p:cNvGrpSpPr>
          <p:nvPr/>
        </p:nvGrpSpPr>
        <p:grpSpPr bwMode="auto">
          <a:xfrm>
            <a:off x="2519363" y="1581150"/>
            <a:ext cx="4022725" cy="1958975"/>
            <a:chOff x="2518844" y="1581710"/>
            <a:chExt cx="4023383" cy="1957646"/>
          </a:xfrm>
        </p:grpSpPr>
        <p:pic>
          <p:nvPicPr>
            <p:cNvPr id="77844" name="Picture 17" descr="Early_BO.png"/>
            <p:cNvPicPr>
              <a:picLocks noChangeAspect="1"/>
            </p:cNvPicPr>
            <p:nvPr/>
          </p:nvPicPr>
          <p:blipFill>
            <a:blip r:embed="rId5" cstate="print"/>
            <a:srcRect/>
            <a:stretch>
              <a:fillRect/>
            </a:stretch>
          </p:blipFill>
          <p:spPr bwMode="auto">
            <a:xfrm>
              <a:off x="3820968" y="1581710"/>
              <a:ext cx="1716494" cy="1707199"/>
            </a:xfrm>
            <a:prstGeom prst="rect">
              <a:avLst/>
            </a:prstGeom>
            <a:noFill/>
            <a:ln w="9525">
              <a:noFill/>
              <a:miter lim="800000"/>
              <a:headEnd/>
              <a:tailEnd/>
            </a:ln>
          </p:spPr>
        </p:pic>
        <p:sp>
          <p:nvSpPr>
            <p:cNvPr id="77845" name="TextBox 6"/>
            <p:cNvSpPr txBox="1">
              <a:spLocks noChangeArrowheads="1"/>
            </p:cNvSpPr>
            <p:nvPr/>
          </p:nvSpPr>
          <p:spPr bwMode="auto">
            <a:xfrm>
              <a:off x="5164052" y="3141163"/>
              <a:ext cx="1378175" cy="244310"/>
            </a:xfrm>
            <a:prstGeom prst="rect">
              <a:avLst/>
            </a:prstGeom>
            <a:noFill/>
            <a:ln w="9525">
              <a:noFill/>
              <a:miter lim="800000"/>
              <a:headEnd/>
              <a:tailEnd/>
            </a:ln>
          </p:spPr>
          <p:txBody>
            <a:bodyPr wrap="none">
              <a:prstTxWarp prst="textNoShape">
                <a:avLst/>
              </a:prstTxWarp>
              <a:spAutoFit/>
            </a:bodyPr>
            <a:lstStyle/>
            <a:p>
              <a:pPr algn="ctr"/>
              <a:r>
                <a:rPr lang="es-ES_tradnl" sz="1000">
                  <a:latin typeface="Tahoma" charset="0"/>
                </a:rPr>
                <a:t>Cicatrices Tempranas</a:t>
              </a:r>
            </a:p>
          </p:txBody>
        </p:sp>
        <p:grpSp>
          <p:nvGrpSpPr>
            <p:cNvPr id="77846" name="Group 19"/>
            <p:cNvGrpSpPr>
              <a:grpSpLocks/>
            </p:cNvGrpSpPr>
            <p:nvPr/>
          </p:nvGrpSpPr>
          <p:grpSpPr bwMode="auto">
            <a:xfrm>
              <a:off x="4830486" y="2599649"/>
              <a:ext cx="537323" cy="488452"/>
              <a:chOff x="6664984" y="1997226"/>
              <a:chExt cx="537323" cy="488452"/>
            </a:xfrm>
          </p:grpSpPr>
          <p:cxnSp>
            <p:nvCxnSpPr>
              <p:cNvPr id="29" name="Straight Connector 28"/>
              <p:cNvCxnSpPr/>
              <p:nvPr/>
            </p:nvCxnSpPr>
            <p:spPr>
              <a:xfrm flipH="1" flipV="1">
                <a:off x="6687349" y="2019981"/>
                <a:ext cx="514434" cy="466408"/>
              </a:xfrm>
              <a:prstGeom prst="line">
                <a:avLst/>
              </a:prstGeom>
              <a:effectLst/>
            </p:spPr>
            <p:style>
              <a:lnRef idx="2">
                <a:schemeClr val="dk1"/>
              </a:lnRef>
              <a:fillRef idx="0">
                <a:schemeClr val="dk1"/>
              </a:fillRef>
              <a:effectRef idx="1">
                <a:schemeClr val="dk1"/>
              </a:effectRef>
              <a:fontRef idx="minor">
                <a:schemeClr val="tx1"/>
              </a:fontRef>
            </p:style>
          </p:cxnSp>
          <p:sp>
            <p:nvSpPr>
              <p:cNvPr id="30" name="Oval 29"/>
              <p:cNvSpPr/>
              <p:nvPr/>
            </p:nvSpPr>
            <p:spPr>
              <a:xfrm>
                <a:off x="6665120" y="1997771"/>
                <a:ext cx="46045" cy="46007"/>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grpSp>
          <p:nvGrpSpPr>
            <p:cNvPr id="77847" name="Group 20"/>
            <p:cNvGrpSpPr>
              <a:grpSpLocks/>
            </p:cNvGrpSpPr>
            <p:nvPr/>
          </p:nvGrpSpPr>
          <p:grpSpPr bwMode="auto">
            <a:xfrm>
              <a:off x="4656806" y="2827594"/>
              <a:ext cx="45719" cy="521015"/>
              <a:chOff x="6664984" y="1997226"/>
              <a:chExt cx="45719" cy="521015"/>
            </a:xfrm>
          </p:grpSpPr>
          <p:cxnSp>
            <p:nvCxnSpPr>
              <p:cNvPr id="27" name="Straight Connector 26"/>
              <p:cNvCxnSpPr/>
              <p:nvPr/>
            </p:nvCxnSpPr>
            <p:spPr>
              <a:xfrm flipH="1" flipV="1">
                <a:off x="6686375" y="2018894"/>
                <a:ext cx="6351" cy="499722"/>
              </a:xfrm>
              <a:prstGeom prst="line">
                <a:avLst/>
              </a:prstGeom>
              <a:effectLst/>
            </p:spPr>
            <p:style>
              <a:lnRef idx="2">
                <a:schemeClr val="dk1"/>
              </a:lnRef>
              <a:fillRef idx="0">
                <a:schemeClr val="dk1"/>
              </a:fillRef>
              <a:effectRef idx="1">
                <a:schemeClr val="dk1"/>
              </a:effectRef>
              <a:fontRef idx="minor">
                <a:schemeClr val="tx1"/>
              </a:fontRef>
            </p:style>
          </p:cxnSp>
          <p:sp>
            <p:nvSpPr>
              <p:cNvPr id="28" name="Oval 27"/>
              <p:cNvSpPr/>
              <p:nvPr/>
            </p:nvSpPr>
            <p:spPr>
              <a:xfrm>
                <a:off x="6665734" y="1996684"/>
                <a:ext cx="44457" cy="46006"/>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sp>
          <p:nvSpPr>
            <p:cNvPr id="77848" name="TextBox 6"/>
            <p:cNvSpPr txBox="1">
              <a:spLocks noChangeArrowheads="1"/>
            </p:cNvSpPr>
            <p:nvPr/>
          </p:nvSpPr>
          <p:spPr bwMode="auto">
            <a:xfrm>
              <a:off x="4278082" y="3295046"/>
              <a:ext cx="839925" cy="244310"/>
            </a:xfrm>
            <a:prstGeom prst="rect">
              <a:avLst/>
            </a:prstGeom>
            <a:noFill/>
            <a:ln w="9525">
              <a:noFill/>
              <a:miter lim="800000"/>
              <a:headEnd/>
              <a:tailEnd/>
            </a:ln>
          </p:spPr>
          <p:txBody>
            <a:bodyPr wrap="none">
              <a:prstTxWarp prst="textNoShape">
                <a:avLst/>
              </a:prstTxWarp>
              <a:spAutoFit/>
            </a:bodyPr>
            <a:lstStyle/>
            <a:p>
              <a:pPr algn="ctr"/>
              <a:r>
                <a:rPr lang="es-ES_tradnl" sz="1000">
                  <a:latin typeface="Tahoma" charset="0"/>
                </a:rPr>
                <a:t>Inflamación</a:t>
              </a:r>
            </a:p>
          </p:txBody>
        </p:sp>
        <p:grpSp>
          <p:nvGrpSpPr>
            <p:cNvPr id="77849" name="Group 22"/>
            <p:cNvGrpSpPr>
              <a:grpSpLocks/>
            </p:cNvGrpSpPr>
            <p:nvPr/>
          </p:nvGrpSpPr>
          <p:grpSpPr bwMode="auto">
            <a:xfrm>
              <a:off x="3848106" y="2545377"/>
              <a:ext cx="593898" cy="439607"/>
              <a:chOff x="6116805" y="1997226"/>
              <a:chExt cx="593898" cy="439607"/>
            </a:xfrm>
          </p:grpSpPr>
          <p:cxnSp>
            <p:nvCxnSpPr>
              <p:cNvPr id="25" name="Straight Connector 24"/>
              <p:cNvCxnSpPr/>
              <p:nvPr/>
            </p:nvCxnSpPr>
            <p:spPr>
              <a:xfrm flipV="1">
                <a:off x="6116497" y="2018728"/>
                <a:ext cx="570006" cy="418816"/>
              </a:xfrm>
              <a:prstGeom prst="line">
                <a:avLst/>
              </a:prstGeom>
              <a:effectLst/>
            </p:spPr>
            <p:style>
              <a:lnRef idx="2">
                <a:schemeClr val="dk1"/>
              </a:lnRef>
              <a:fillRef idx="0">
                <a:schemeClr val="dk1"/>
              </a:fillRef>
              <a:effectRef idx="1">
                <a:schemeClr val="dk1"/>
              </a:effectRef>
              <a:fontRef idx="minor">
                <a:schemeClr val="tx1"/>
              </a:fontRef>
            </p:style>
          </p:cxnSp>
          <p:sp>
            <p:nvSpPr>
              <p:cNvPr id="26" name="Oval 25"/>
              <p:cNvSpPr/>
              <p:nvPr/>
            </p:nvSpPr>
            <p:spPr>
              <a:xfrm>
                <a:off x="6664274" y="1996518"/>
                <a:ext cx="46045" cy="46006"/>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sp>
          <p:nvSpPr>
            <p:cNvPr id="77850" name="TextBox 6"/>
            <p:cNvSpPr txBox="1">
              <a:spLocks noChangeArrowheads="1"/>
            </p:cNvSpPr>
            <p:nvPr/>
          </p:nvSpPr>
          <p:spPr bwMode="auto">
            <a:xfrm>
              <a:off x="2518844" y="3014250"/>
              <a:ext cx="1724307" cy="244309"/>
            </a:xfrm>
            <a:prstGeom prst="rect">
              <a:avLst/>
            </a:prstGeom>
            <a:noFill/>
            <a:ln w="9525">
              <a:noFill/>
              <a:miter lim="800000"/>
              <a:headEnd/>
              <a:tailEnd/>
            </a:ln>
          </p:spPr>
          <p:txBody>
            <a:bodyPr wrap="none">
              <a:prstTxWarp prst="textNoShape">
                <a:avLst/>
              </a:prstTxWarp>
              <a:spAutoFit/>
            </a:bodyPr>
            <a:lstStyle/>
            <a:p>
              <a:pPr algn="ctr"/>
              <a:r>
                <a:rPr lang="es-ES_tradnl" sz="1000">
                  <a:latin typeface="Tahoma" charset="0"/>
                </a:rPr>
                <a:t>Lesión en la vía respiratoria</a:t>
              </a:r>
            </a:p>
          </p:txBody>
        </p:sp>
      </p:grpSp>
      <p:grpSp>
        <p:nvGrpSpPr>
          <p:cNvPr id="77837" name="Group 30"/>
          <p:cNvGrpSpPr>
            <a:grpSpLocks/>
          </p:cNvGrpSpPr>
          <p:nvPr/>
        </p:nvGrpSpPr>
        <p:grpSpPr bwMode="auto">
          <a:xfrm>
            <a:off x="6784975" y="1576388"/>
            <a:ext cx="2352675" cy="1878012"/>
            <a:chOff x="6785135" y="1577082"/>
            <a:chExt cx="2352515" cy="1876652"/>
          </a:xfrm>
        </p:grpSpPr>
        <p:pic>
          <p:nvPicPr>
            <p:cNvPr id="77839" name="Picture 31" descr="Late_BO.png"/>
            <p:cNvPicPr>
              <a:picLocks noChangeAspect="1"/>
            </p:cNvPicPr>
            <p:nvPr/>
          </p:nvPicPr>
          <p:blipFill>
            <a:blip r:embed="rId6" cstate="print"/>
            <a:srcRect/>
            <a:stretch>
              <a:fillRect/>
            </a:stretch>
          </p:blipFill>
          <p:spPr bwMode="auto">
            <a:xfrm>
              <a:off x="6785135" y="1577082"/>
              <a:ext cx="1704777" cy="1695545"/>
            </a:xfrm>
            <a:prstGeom prst="rect">
              <a:avLst/>
            </a:prstGeom>
            <a:noFill/>
            <a:ln w="9525">
              <a:noFill/>
              <a:miter lim="800000"/>
              <a:headEnd/>
              <a:tailEnd/>
            </a:ln>
          </p:spPr>
        </p:pic>
        <p:sp>
          <p:nvSpPr>
            <p:cNvPr id="77840" name="TextBox 6"/>
            <p:cNvSpPr txBox="1">
              <a:spLocks noChangeArrowheads="1"/>
            </p:cNvSpPr>
            <p:nvPr/>
          </p:nvSpPr>
          <p:spPr bwMode="auto">
            <a:xfrm>
              <a:off x="7653439" y="3209436"/>
              <a:ext cx="1484211" cy="244298"/>
            </a:xfrm>
            <a:prstGeom prst="rect">
              <a:avLst/>
            </a:prstGeom>
            <a:noFill/>
            <a:ln w="9525">
              <a:noFill/>
              <a:miter lim="800000"/>
              <a:headEnd/>
              <a:tailEnd/>
            </a:ln>
          </p:spPr>
          <p:txBody>
            <a:bodyPr wrap="none">
              <a:prstTxWarp prst="textNoShape">
                <a:avLst/>
              </a:prstTxWarp>
              <a:spAutoFit/>
            </a:bodyPr>
            <a:lstStyle/>
            <a:p>
              <a:pPr algn="ctr"/>
              <a:r>
                <a:rPr lang="es-ES_tradnl" sz="1000">
                  <a:latin typeface="Tahoma" charset="0"/>
                </a:rPr>
                <a:t>Cicatrices Permanentes</a:t>
              </a:r>
            </a:p>
          </p:txBody>
        </p:sp>
        <p:grpSp>
          <p:nvGrpSpPr>
            <p:cNvPr id="77841" name="Group 33"/>
            <p:cNvGrpSpPr>
              <a:grpSpLocks/>
            </p:cNvGrpSpPr>
            <p:nvPr/>
          </p:nvGrpSpPr>
          <p:grpSpPr bwMode="auto">
            <a:xfrm>
              <a:off x="7734205" y="2599649"/>
              <a:ext cx="660231" cy="609450"/>
              <a:chOff x="6664984" y="1997226"/>
              <a:chExt cx="660231" cy="609450"/>
            </a:xfrm>
          </p:grpSpPr>
          <p:cxnSp>
            <p:nvCxnSpPr>
              <p:cNvPr id="35" name="Straight Connector 34"/>
              <p:cNvCxnSpPr>
                <a:stCxn id="77840" idx="0"/>
              </p:cNvCxnSpPr>
              <p:nvPr/>
            </p:nvCxnSpPr>
            <p:spPr>
              <a:xfrm flipH="1" flipV="1">
                <a:off x="6687397" y="2020063"/>
                <a:ext cx="638132" cy="586949"/>
              </a:xfrm>
              <a:prstGeom prst="line">
                <a:avLst/>
              </a:prstGeom>
              <a:effectLst/>
            </p:spPr>
            <p:style>
              <a:lnRef idx="2">
                <a:schemeClr val="dk1"/>
              </a:lnRef>
              <a:fillRef idx="0">
                <a:schemeClr val="dk1"/>
              </a:fillRef>
              <a:effectRef idx="1">
                <a:schemeClr val="dk1"/>
              </a:effectRef>
              <a:fontRef idx="minor">
                <a:schemeClr val="tx1"/>
              </a:fontRef>
            </p:style>
          </p:cxnSp>
          <p:sp>
            <p:nvSpPr>
              <p:cNvPr id="36" name="Oval 35"/>
              <p:cNvSpPr/>
              <p:nvPr/>
            </p:nvSpPr>
            <p:spPr>
              <a:xfrm>
                <a:off x="6665174" y="1997855"/>
                <a:ext cx="46035" cy="46005"/>
              </a:xfrm>
              <a:prstGeom prst="ellipse">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grpSp>
      </p:grpSp>
      <p:sp>
        <p:nvSpPr>
          <p:cNvPr id="37" name="Slide Number Placeholder 4"/>
          <p:cNvSpPr txBox="1">
            <a:spLocks noGrp="1"/>
          </p:cNvSpPr>
          <p:nvPr/>
        </p:nvSpPr>
        <p:spPr bwMode="auto">
          <a:xfrm>
            <a:off x="7213600" y="6524625"/>
            <a:ext cx="1905000" cy="333375"/>
          </a:xfrm>
          <a:prstGeom prst="rect">
            <a:avLst/>
          </a:prstGeom>
          <a:noFill/>
          <a:ln w="9525">
            <a:noFill/>
            <a:miter lim="800000"/>
            <a:headEnd/>
            <a:tailEnd/>
          </a:ln>
        </p:spPr>
        <p:txBody>
          <a:bodyPr/>
          <a:lstStyle/>
          <a:p>
            <a:pPr algn="r">
              <a:defRPr/>
            </a:pPr>
            <a:fld id="{ACAB62D4-799C-44D5-91BF-E31336FF91CD}" type="slidenum">
              <a:rPr lang="en-US" sz="1400">
                <a:latin typeface="+mj-lt"/>
                <a:ea typeface="+mn-ea"/>
                <a:cs typeface="+mn-cs"/>
              </a:rPr>
              <a:pPr algn="r">
                <a:defRPr/>
              </a:pPr>
              <a:t>33</a:t>
            </a:fld>
            <a:endParaRPr lang="en-US" sz="1400" dirty="0">
              <a:latin typeface="+mj-lt"/>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4294967295"/>
          </p:nvPr>
        </p:nvSpPr>
        <p:spPr>
          <a:xfrm>
            <a:off x="304800" y="1241425"/>
            <a:ext cx="6205538" cy="2492375"/>
          </a:xfrm>
        </p:spPr>
        <p:txBody>
          <a:bodyPr/>
          <a:lstStyle/>
          <a:p>
            <a:pPr eaLnBrk="1" hangingPunct="1">
              <a:lnSpc>
                <a:spcPct val="90000"/>
              </a:lnSpc>
            </a:pPr>
            <a:r>
              <a:rPr lang="es-ES_tradnl" sz="2400" dirty="0" smtClean="0"/>
              <a:t>El BOS ha sido encontrado en los trabajadores expuestos a los saborizantes de mantequilla</a:t>
            </a:r>
          </a:p>
          <a:p>
            <a:pPr lvl="1" eaLnBrk="1" hangingPunct="1">
              <a:lnSpc>
                <a:spcPct val="90000"/>
              </a:lnSpc>
            </a:pPr>
            <a:r>
              <a:rPr lang="es-ES_tradnl" sz="2200" dirty="0" smtClean="0"/>
              <a:t>Los trabajadores en la fabricación de palomitas de maíz</a:t>
            </a:r>
          </a:p>
          <a:p>
            <a:pPr lvl="1" eaLnBrk="1" hangingPunct="1">
              <a:lnSpc>
                <a:spcPct val="90000"/>
              </a:lnSpc>
            </a:pPr>
            <a:r>
              <a:rPr lang="es-ES_tradnl" sz="2200" dirty="0" smtClean="0"/>
              <a:t>Los trabajadores en la producción de saborizantes</a:t>
            </a:r>
          </a:p>
          <a:p>
            <a:pPr lvl="1" eaLnBrk="1" hangingPunct="1">
              <a:lnSpc>
                <a:spcPct val="90000"/>
              </a:lnSpc>
            </a:pPr>
            <a:r>
              <a:rPr lang="es-ES_tradnl" sz="2200" dirty="0" smtClean="0"/>
              <a:t>Los Trabajadores en la producción de </a:t>
            </a:r>
            <a:r>
              <a:rPr lang="es-ES_tradnl" sz="2200" dirty="0" err="1" smtClean="0"/>
              <a:t>diacetil</a:t>
            </a:r>
            <a:endParaRPr lang="es-ES_tradnl" sz="2200" dirty="0" smtClean="0"/>
          </a:p>
        </p:txBody>
      </p:sp>
      <p:sp>
        <p:nvSpPr>
          <p:cNvPr id="79875" name="Slide Number Placeholder 3"/>
          <p:cNvSpPr txBox="1">
            <a:spLocks noGrp="1"/>
          </p:cNvSpPr>
          <p:nvPr/>
        </p:nvSpPr>
        <p:spPr bwMode="auto">
          <a:xfrm>
            <a:off x="7210425" y="6523038"/>
            <a:ext cx="1905000" cy="301625"/>
          </a:xfrm>
          <a:prstGeom prst="rect">
            <a:avLst/>
          </a:prstGeom>
          <a:noFill/>
          <a:ln w="9525">
            <a:noFill/>
            <a:miter lim="800000"/>
            <a:headEnd/>
            <a:tailEnd/>
          </a:ln>
        </p:spPr>
        <p:txBody>
          <a:bodyPr>
            <a:prstTxWarp prst="textNoShape">
              <a:avLst/>
            </a:prstTxWarp>
          </a:bodyPr>
          <a:lstStyle/>
          <a:p>
            <a:pPr algn="r"/>
            <a:fld id="{EC584893-8B6C-411B-98AF-E16C98B28B43}" type="slidenum">
              <a:rPr lang="en-US" sz="1400">
                <a:latin typeface="Tahoma" charset="0"/>
                <a:ea typeface="Tahoma" charset="0"/>
                <a:cs typeface="Tahoma" charset="0"/>
              </a:rPr>
              <a:pPr algn="r"/>
              <a:t>34</a:t>
            </a:fld>
            <a:endParaRPr lang="en-US" sz="1400">
              <a:latin typeface="Tahoma" charset="0"/>
              <a:ea typeface="Tahoma" charset="0"/>
              <a:cs typeface="Tahoma" charset="0"/>
            </a:endParaRPr>
          </a:p>
        </p:txBody>
      </p:sp>
      <p:grpSp>
        <p:nvGrpSpPr>
          <p:cNvPr id="79876" name="Group 6"/>
          <p:cNvGrpSpPr>
            <a:grpSpLocks/>
          </p:cNvGrpSpPr>
          <p:nvPr/>
        </p:nvGrpSpPr>
        <p:grpSpPr bwMode="auto">
          <a:xfrm>
            <a:off x="6629400" y="1687513"/>
            <a:ext cx="1981200" cy="1966912"/>
            <a:chOff x="3024" y="1200"/>
            <a:chExt cx="2204" cy="2066"/>
          </a:xfrm>
        </p:grpSpPr>
        <p:pic>
          <p:nvPicPr>
            <p:cNvPr id="79880" name="Picture 9"/>
            <p:cNvPicPr>
              <a:picLocks noChangeAspect="1" noChangeArrowheads="1"/>
            </p:cNvPicPr>
            <p:nvPr/>
          </p:nvPicPr>
          <p:blipFill>
            <a:blip r:embed="rId4" cstate="print"/>
            <a:srcRect/>
            <a:stretch>
              <a:fillRect/>
            </a:stretch>
          </p:blipFill>
          <p:spPr bwMode="auto">
            <a:xfrm>
              <a:off x="3024" y="1200"/>
              <a:ext cx="2204" cy="1821"/>
            </a:xfrm>
            <a:prstGeom prst="rect">
              <a:avLst/>
            </a:prstGeom>
            <a:noFill/>
            <a:ln w="9525">
              <a:noFill/>
              <a:miter lim="800000"/>
              <a:headEnd/>
              <a:tailEnd/>
            </a:ln>
          </p:spPr>
        </p:pic>
        <p:sp>
          <p:nvSpPr>
            <p:cNvPr id="79881" name="Text Box 10"/>
            <p:cNvSpPr txBox="1">
              <a:spLocks noChangeArrowheads="1"/>
            </p:cNvSpPr>
            <p:nvPr/>
          </p:nvSpPr>
          <p:spPr bwMode="auto">
            <a:xfrm>
              <a:off x="3024" y="3072"/>
              <a:ext cx="2160" cy="194"/>
            </a:xfrm>
            <a:prstGeom prst="rect">
              <a:avLst/>
            </a:prstGeom>
            <a:noFill/>
            <a:ln w="9525">
              <a:noFill/>
              <a:miter lim="800000"/>
              <a:headEnd/>
              <a:tailEnd/>
            </a:ln>
          </p:spPr>
          <p:txBody>
            <a:bodyPr>
              <a:prstTxWarp prst="textNoShape">
                <a:avLst/>
              </a:prstTxWarp>
              <a:spAutoFit/>
            </a:bodyPr>
            <a:lstStyle/>
            <a:p>
              <a:pPr>
                <a:spcBef>
                  <a:spcPct val="50000"/>
                </a:spcBef>
              </a:pPr>
              <a:r>
                <a:rPr lang="en-US" sz="600">
                  <a:latin typeface="Tahoma" charset="0"/>
                </a:rPr>
                <a:t>Photo by NIOSH available under public domain</a:t>
              </a:r>
            </a:p>
          </p:txBody>
        </p:sp>
      </p:grpSp>
      <p:sp>
        <p:nvSpPr>
          <p:cNvPr id="10" name="Rounded Rectangle 9"/>
          <p:cNvSpPr/>
          <p:nvPr/>
        </p:nvSpPr>
        <p:spPr>
          <a:xfrm>
            <a:off x="484188" y="5743575"/>
            <a:ext cx="8245475" cy="954088"/>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79878" name="TextBox 1"/>
          <p:cNvSpPr txBox="1">
            <a:spLocks noChangeArrowheads="1"/>
          </p:cNvSpPr>
          <p:nvPr/>
        </p:nvSpPr>
        <p:spPr bwMode="auto">
          <a:xfrm>
            <a:off x="282575" y="4175125"/>
            <a:ext cx="8832850" cy="1827213"/>
          </a:xfrm>
          <a:prstGeom prst="rect">
            <a:avLst/>
          </a:prstGeom>
          <a:noFill/>
          <a:ln w="9525">
            <a:noFill/>
            <a:miter lim="800000"/>
            <a:headEnd/>
            <a:tailEnd/>
          </a:ln>
        </p:spPr>
        <p:txBody>
          <a:bodyPr>
            <a:prstTxWarp prst="textNoShape">
              <a:avLst/>
            </a:prstTxWarp>
            <a:spAutoFit/>
          </a:bodyPr>
          <a:lstStyle/>
          <a:p>
            <a:pPr marL="285750" indent="-285750">
              <a:buFont typeface="Arial" charset="0"/>
              <a:buChar char="•"/>
            </a:pPr>
            <a:r>
              <a:rPr lang="es-ES_tradnl">
                <a:latin typeface="Tahoma" charset="0"/>
              </a:rPr>
              <a:t>Estos trabajadores fueron expuestos a altos niveles de diacetil</a:t>
            </a:r>
          </a:p>
          <a:p>
            <a:pPr marL="742950" lvl="1" indent="-285750">
              <a:buFont typeface="Arial" charset="0"/>
              <a:buChar char="•"/>
            </a:pPr>
            <a:r>
              <a:rPr lang="es-ES_tradnl" sz="2200">
                <a:latin typeface="Tahoma" charset="0"/>
              </a:rPr>
              <a:t>En estudios con animales, el diacetil causó lesiones en las vías respiratorias</a:t>
            </a:r>
          </a:p>
          <a:p>
            <a:pPr marL="742950" lvl="1" indent="-285750">
              <a:buFont typeface="Arial" charset="0"/>
              <a:buChar char="•"/>
            </a:pPr>
            <a:r>
              <a:rPr lang="es-ES_tradnl" sz="2200">
                <a:latin typeface="Tahoma" charset="0"/>
              </a:rPr>
              <a:t>Es posible que los sustitutos del diacetil no sean mejores</a:t>
            </a:r>
          </a:p>
          <a:p>
            <a:pPr marL="742950" lvl="1" indent="-285750"/>
            <a:endParaRPr lang="es-ES_tradnl">
              <a:latin typeface="Tahoma" charset="0"/>
            </a:endParaRPr>
          </a:p>
        </p:txBody>
      </p:sp>
      <p:sp>
        <p:nvSpPr>
          <p:cNvPr id="79879" name="TextBox 2"/>
          <p:cNvSpPr txBox="1">
            <a:spLocks noChangeArrowheads="1"/>
          </p:cNvSpPr>
          <p:nvPr/>
        </p:nvSpPr>
        <p:spPr bwMode="auto">
          <a:xfrm>
            <a:off x="385763" y="5729288"/>
            <a:ext cx="8372475" cy="1373187"/>
          </a:xfrm>
          <a:prstGeom prst="rect">
            <a:avLst/>
          </a:prstGeom>
          <a:noFill/>
          <a:ln w="9525">
            <a:noFill/>
            <a:miter lim="800000"/>
            <a:headEnd/>
            <a:tailEnd/>
          </a:ln>
        </p:spPr>
        <p:txBody>
          <a:bodyPr>
            <a:prstTxWarp prst="textNoShape">
              <a:avLst/>
            </a:prstTxWarp>
            <a:spAutoFit/>
          </a:bodyPr>
          <a:lstStyle/>
          <a:p>
            <a:pPr algn="ctr"/>
            <a:r>
              <a:rPr lang="es-ES" sz="2800"/>
              <a:t>Es importante mantener la exposición al diacetil y a sus sustitutos a la menor posible.</a:t>
            </a:r>
          </a:p>
          <a:p>
            <a:pPr algn="ctr"/>
            <a:endParaRPr lang="es-ES" sz="2800">
              <a:latin typeface="Tahoma" charset="0"/>
            </a:endParaRPr>
          </a:p>
        </p:txBody>
      </p:sp>
      <p:sp>
        <p:nvSpPr>
          <p:cNvPr id="11" name="Rectangle 2"/>
          <p:cNvSpPr>
            <a:spLocks noGrp="1" noChangeArrowheads="1"/>
          </p:cNvSpPr>
          <p:nvPr>
            <p:ph type="title" idx="4294967295"/>
          </p:nvPr>
        </p:nvSpPr>
        <p:spPr>
          <a:xfrm>
            <a:off x="-88135" y="-57150"/>
            <a:ext cx="9087673" cy="977900"/>
          </a:xfrm>
        </p:spPr>
        <p:txBody>
          <a:bodyPr/>
          <a:lstStyle/>
          <a:p>
            <a:pPr eaLnBrk="1" hangingPunct="1"/>
            <a:r>
              <a:rPr lang="es-ES_tradnl" sz="3600" dirty="0" smtClean="0">
                <a:solidFill>
                  <a:srgbClr val="0070C0"/>
                </a:solidFill>
              </a:rPr>
              <a:t>Evite </a:t>
            </a:r>
            <a:r>
              <a:rPr lang="es-ES_tradnl" sz="3600" dirty="0">
                <a:solidFill>
                  <a:srgbClr val="0070C0"/>
                </a:solidFill>
              </a:rPr>
              <a:t>inhalar </a:t>
            </a:r>
            <a:r>
              <a:rPr lang="es-ES_tradnl" sz="3600" dirty="0" err="1">
                <a:solidFill>
                  <a:srgbClr val="0070C0"/>
                </a:solidFill>
              </a:rPr>
              <a:t>diacetil</a:t>
            </a:r>
            <a:r>
              <a:rPr lang="es-ES_tradnl" sz="3600" dirty="0">
                <a:solidFill>
                  <a:srgbClr val="0070C0"/>
                </a:solidFill>
              </a:rPr>
              <a:t> y sus </a:t>
            </a:r>
            <a:r>
              <a:rPr lang="es-ES_tradnl" sz="3600" dirty="0" smtClean="0">
                <a:solidFill>
                  <a:srgbClr val="0070C0"/>
                </a:solidFill>
              </a:rPr>
              <a:t>sustitutos</a:t>
            </a:r>
            <a:endParaRPr lang="en-US" sz="3600" dirty="0" smtClean="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idx="4294967295"/>
          </p:nvPr>
        </p:nvSpPr>
        <p:spPr>
          <a:xfrm>
            <a:off x="152400" y="0"/>
            <a:ext cx="8991600" cy="1143000"/>
          </a:xfrm>
        </p:spPr>
        <p:txBody>
          <a:bodyPr/>
          <a:lstStyle/>
          <a:p>
            <a:pPr eaLnBrk="1" hangingPunct="1"/>
            <a:r>
              <a:rPr lang="es-ES_tradnl" sz="3600" smtClean="0"/>
              <a:t>¡Es importante detectar el BOS temprano!</a:t>
            </a:r>
            <a:endParaRPr lang="en-US" sz="3600" smtClean="0"/>
          </a:p>
        </p:txBody>
      </p:sp>
      <p:sp>
        <p:nvSpPr>
          <p:cNvPr id="81922" name="Rectangle 3"/>
          <p:cNvSpPr>
            <a:spLocks noGrp="1" noChangeArrowheads="1"/>
          </p:cNvSpPr>
          <p:nvPr>
            <p:ph type="body" sz="half" idx="4294967295"/>
          </p:nvPr>
        </p:nvSpPr>
        <p:spPr>
          <a:xfrm>
            <a:off x="3211513" y="1609725"/>
            <a:ext cx="5649912" cy="4930775"/>
          </a:xfrm>
        </p:spPr>
        <p:txBody>
          <a:bodyPr/>
          <a:lstStyle/>
          <a:p>
            <a:pPr marL="0" indent="0" eaLnBrk="1" hangingPunct="1">
              <a:lnSpc>
                <a:spcPct val="90000"/>
              </a:lnSpc>
              <a:buFontTx/>
              <a:buNone/>
            </a:pPr>
            <a:r>
              <a:rPr lang="es-ES" smtClean="0"/>
              <a:t>Si usted ha estado expuesto al diacetil o a los sustitutos del diacetil:</a:t>
            </a:r>
          </a:p>
          <a:p>
            <a:pPr lvl="1" eaLnBrk="1" hangingPunct="1">
              <a:lnSpc>
                <a:spcPct val="90000"/>
              </a:lnSpc>
            </a:pPr>
            <a:r>
              <a:rPr lang="es-ES" smtClean="0"/>
              <a:t>Informe a Recursos Humanos, al Departamento de Salud y Seguridad </a:t>
            </a:r>
            <a:r>
              <a:rPr lang="es-ES" u="sng" smtClean="0"/>
              <a:t>y</a:t>
            </a:r>
            <a:r>
              <a:rPr lang="es-ES" smtClean="0"/>
              <a:t> a su médico sobre sus síntomas respiratorios inexplicables  </a:t>
            </a:r>
          </a:p>
          <a:p>
            <a:pPr lvl="1" eaLnBrk="1" hangingPunct="1">
              <a:lnSpc>
                <a:spcPct val="90000"/>
              </a:lnSpc>
            </a:pPr>
            <a:r>
              <a:rPr lang="es-ES" smtClean="0"/>
              <a:t>Participe en la vigilancia m</a:t>
            </a:r>
            <a:r>
              <a:rPr lang="es-ES_tradnl" smtClean="0"/>
              <a:t>é</a:t>
            </a:r>
            <a:r>
              <a:rPr lang="es-ES" smtClean="0"/>
              <a:t>dica</a:t>
            </a:r>
          </a:p>
        </p:txBody>
      </p:sp>
      <p:sp>
        <p:nvSpPr>
          <p:cNvPr id="81923" name="Text Box 8"/>
          <p:cNvSpPr txBox="1">
            <a:spLocks noChangeArrowheads="1"/>
          </p:cNvSpPr>
          <p:nvPr/>
        </p:nvSpPr>
        <p:spPr bwMode="auto">
          <a:xfrm>
            <a:off x="555625" y="4822825"/>
            <a:ext cx="2895600" cy="244475"/>
          </a:xfrm>
          <a:prstGeom prst="rect">
            <a:avLst/>
          </a:prstGeom>
          <a:noFill/>
          <a:ln w="9525">
            <a:noFill/>
            <a:miter lim="800000"/>
            <a:headEnd/>
            <a:tailEnd/>
          </a:ln>
        </p:spPr>
        <p:txBody>
          <a:bodyPr>
            <a:prstTxWarp prst="textNoShape">
              <a:avLst/>
            </a:prstTxWarp>
            <a:spAutoFit/>
          </a:bodyPr>
          <a:lstStyle/>
          <a:p>
            <a:pPr>
              <a:spcBef>
                <a:spcPct val="50000"/>
              </a:spcBef>
            </a:pPr>
            <a:r>
              <a:rPr lang="en-US" sz="1000">
                <a:latin typeface="Tahoma" charset="0"/>
              </a:rPr>
              <a:t>Photo by National Jewish Health</a:t>
            </a:r>
          </a:p>
        </p:txBody>
      </p:sp>
      <p:pic>
        <p:nvPicPr>
          <p:cNvPr id="81924" name="Picture 7" descr="Adullt_COPD_Man_Rose"/>
          <p:cNvPicPr>
            <a:picLocks noChangeAspect="1" noChangeArrowheads="1"/>
          </p:cNvPicPr>
          <p:nvPr/>
        </p:nvPicPr>
        <p:blipFill>
          <a:blip r:embed="rId4" cstate="print"/>
          <a:srcRect/>
          <a:stretch>
            <a:fillRect/>
          </a:stretch>
        </p:blipFill>
        <p:spPr bwMode="auto">
          <a:xfrm>
            <a:off x="609600" y="2308225"/>
            <a:ext cx="2416175" cy="2535238"/>
          </a:xfrm>
          <a:prstGeom prst="rect">
            <a:avLst/>
          </a:prstGeom>
          <a:noFill/>
          <a:ln w="9525">
            <a:noFill/>
            <a:miter lim="800000"/>
            <a:headEnd/>
            <a:tailEnd/>
          </a:ln>
        </p:spPr>
      </p:pic>
      <p:sp>
        <p:nvSpPr>
          <p:cNvPr id="81925" name="Slide Number Placeholder 3"/>
          <p:cNvSpPr txBox="1">
            <a:spLocks noGrp="1"/>
          </p:cNvSpPr>
          <p:nvPr/>
        </p:nvSpPr>
        <p:spPr bwMode="auto">
          <a:xfrm>
            <a:off x="7162800" y="6477000"/>
            <a:ext cx="1905000" cy="363538"/>
          </a:xfrm>
          <a:prstGeom prst="rect">
            <a:avLst/>
          </a:prstGeom>
          <a:noFill/>
          <a:ln w="9525">
            <a:noFill/>
            <a:miter lim="800000"/>
            <a:headEnd/>
            <a:tailEnd/>
          </a:ln>
        </p:spPr>
        <p:txBody>
          <a:bodyPr>
            <a:prstTxWarp prst="textNoShape">
              <a:avLst/>
            </a:prstTxWarp>
          </a:bodyPr>
          <a:lstStyle/>
          <a:p>
            <a:pPr algn="r"/>
            <a:fld id="{93B87332-4AA4-4434-B3ED-1980140C0F8F}" type="slidenum">
              <a:rPr lang="en-US" sz="1400">
                <a:latin typeface="Tahoma" charset="0"/>
                <a:ea typeface="Tahoma" charset="0"/>
                <a:cs typeface="Tahoma" charset="0"/>
              </a:rPr>
              <a:pPr algn="r"/>
              <a:t>35</a:t>
            </a:fld>
            <a:endParaRPr lang="en-US" sz="140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841386" y="5429250"/>
            <a:ext cx="7416799" cy="11430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3970" name="Rectangle 3"/>
          <p:cNvSpPr>
            <a:spLocks noGrp="1" noChangeArrowheads="1"/>
          </p:cNvSpPr>
          <p:nvPr>
            <p:ph sz="half" idx="4294967295"/>
          </p:nvPr>
        </p:nvSpPr>
        <p:spPr>
          <a:xfrm>
            <a:off x="957270" y="5395913"/>
            <a:ext cx="7400925" cy="1176337"/>
          </a:xfrm>
        </p:spPr>
        <p:txBody>
          <a:bodyPr/>
          <a:lstStyle/>
          <a:p>
            <a:pPr marL="0" indent="0" eaLnBrk="1" hangingPunct="1">
              <a:buFontTx/>
              <a:buNone/>
            </a:pPr>
            <a:r>
              <a:rPr lang="es-ES_tradnl" sz="2000" dirty="0" smtClean="0"/>
              <a:t>Enfermedades Pulmonares Relacionadas con los Saborizantes </a:t>
            </a:r>
          </a:p>
          <a:p>
            <a:pPr marL="0" indent="0" eaLnBrk="1" hangingPunct="1">
              <a:buFontTx/>
              <a:buNone/>
            </a:pPr>
            <a:r>
              <a:rPr lang="es-ES_tradnl" sz="2000" dirty="0" smtClean="0"/>
              <a:t>(NIOSH por sus siglas en Inglés)</a:t>
            </a:r>
          </a:p>
          <a:p>
            <a:pPr lvl="1" eaLnBrk="1" hangingPunct="1"/>
            <a:r>
              <a:rPr lang="es-ES_tradnl" sz="1800" dirty="0" smtClean="0"/>
              <a:t>Disponible en la p</a:t>
            </a:r>
            <a:r>
              <a:rPr lang="en-US" sz="1800" dirty="0" smtClean="0"/>
              <a:t>á</a:t>
            </a:r>
            <a:r>
              <a:rPr lang="es-ES_tradnl" sz="1800" dirty="0" err="1" smtClean="0"/>
              <a:t>gina</a:t>
            </a:r>
            <a:r>
              <a:rPr lang="es-ES_tradnl" sz="1800" dirty="0" smtClean="0"/>
              <a:t> web de NIOSH (www.cdc.gov/niosh)</a:t>
            </a:r>
          </a:p>
        </p:txBody>
      </p:sp>
      <p:sp>
        <p:nvSpPr>
          <p:cNvPr id="83971" name="Rectangle 2"/>
          <p:cNvSpPr>
            <a:spLocks noGrp="1" noChangeArrowheads="1"/>
          </p:cNvSpPr>
          <p:nvPr>
            <p:ph type="title" idx="4294967295"/>
          </p:nvPr>
        </p:nvSpPr>
        <p:spPr>
          <a:xfrm>
            <a:off x="228600" y="138113"/>
            <a:ext cx="8763000" cy="1143000"/>
          </a:xfrm>
        </p:spPr>
        <p:txBody>
          <a:bodyPr/>
          <a:lstStyle/>
          <a:p>
            <a:pPr eaLnBrk="1" hangingPunct="1"/>
            <a:r>
              <a:rPr lang="es-ES_tradnl" sz="3600" smtClean="0"/>
              <a:t>Hable con su doctor sobre sus síntomas </a:t>
            </a:r>
            <a:r>
              <a:rPr lang="es-ES_tradnl" sz="3600" u="sng" smtClean="0"/>
              <a:t>y</a:t>
            </a:r>
            <a:r>
              <a:rPr lang="es-ES_tradnl" sz="3600" smtClean="0"/>
              <a:t> sobre su trabajo con los saborizantes</a:t>
            </a:r>
          </a:p>
        </p:txBody>
      </p:sp>
      <p:pic>
        <p:nvPicPr>
          <p:cNvPr id="83972" name="Picture 7"/>
          <p:cNvPicPr>
            <a:picLocks noChangeAspect="1" noChangeArrowheads="1"/>
          </p:cNvPicPr>
          <p:nvPr/>
        </p:nvPicPr>
        <p:blipFill>
          <a:blip r:embed="rId4" cstate="print"/>
          <a:srcRect/>
          <a:stretch>
            <a:fillRect/>
          </a:stretch>
        </p:blipFill>
        <p:spPr bwMode="auto">
          <a:xfrm rot="-594507">
            <a:off x="1593850" y="1200150"/>
            <a:ext cx="5575300" cy="4329113"/>
          </a:xfrm>
          <a:prstGeom prst="rect">
            <a:avLst/>
          </a:prstGeom>
          <a:noFill/>
          <a:ln w="9525">
            <a:noFill/>
            <a:miter lim="800000"/>
            <a:headEnd/>
            <a:tailEnd/>
          </a:ln>
        </p:spPr>
      </p:pic>
      <p:sp>
        <p:nvSpPr>
          <p:cNvPr id="83973" name="Text Box 6"/>
          <p:cNvSpPr txBox="1">
            <a:spLocks noChangeArrowheads="1"/>
          </p:cNvSpPr>
          <p:nvPr/>
        </p:nvSpPr>
        <p:spPr bwMode="auto">
          <a:xfrm>
            <a:off x="5953125" y="5184775"/>
            <a:ext cx="3581400" cy="244475"/>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1000">
                <a:latin typeface="Tahoma" charset="0"/>
              </a:rPr>
              <a:t>NIOSH 2011</a:t>
            </a:r>
          </a:p>
        </p:txBody>
      </p:sp>
      <p:sp>
        <p:nvSpPr>
          <p:cNvPr id="83974" name="Slide Number Placeholder 3"/>
          <p:cNvSpPr txBox="1">
            <a:spLocks noGrp="1"/>
          </p:cNvSpPr>
          <p:nvPr/>
        </p:nvSpPr>
        <p:spPr bwMode="auto">
          <a:xfrm>
            <a:off x="7239000" y="6400800"/>
            <a:ext cx="1905000" cy="457200"/>
          </a:xfrm>
          <a:prstGeom prst="rect">
            <a:avLst/>
          </a:prstGeom>
          <a:noFill/>
          <a:ln w="9525">
            <a:noFill/>
            <a:miter lim="800000"/>
            <a:headEnd/>
            <a:tailEnd/>
          </a:ln>
        </p:spPr>
        <p:txBody>
          <a:bodyPr>
            <a:prstTxWarp prst="textNoShape">
              <a:avLst/>
            </a:prstTxWarp>
          </a:bodyPr>
          <a:lstStyle/>
          <a:p>
            <a:pPr algn="r"/>
            <a:fld id="{2523CADB-D67B-43D5-AC1A-A50F00935400}" type="slidenum">
              <a:rPr lang="en-US" sz="1400">
                <a:latin typeface="Tahoma" charset="0"/>
              </a:rPr>
              <a:pPr algn="r"/>
              <a:t>36</a:t>
            </a:fld>
            <a:endParaRPr lang="en-US" sz="1400">
              <a:latin typeface="Tahoma" charset="0"/>
            </a:endParaRP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8" descr="spirometry guy"/>
          <p:cNvPicPr>
            <a:picLocks noChangeAspect="1" noChangeArrowheads="1"/>
          </p:cNvPicPr>
          <p:nvPr/>
        </p:nvPicPr>
        <p:blipFill>
          <a:blip r:embed="rId4" cstate="print"/>
          <a:srcRect/>
          <a:stretch>
            <a:fillRect/>
          </a:stretch>
        </p:blipFill>
        <p:spPr bwMode="auto">
          <a:xfrm>
            <a:off x="6465888" y="2633663"/>
            <a:ext cx="2449512" cy="1860550"/>
          </a:xfrm>
          <a:prstGeom prst="rect">
            <a:avLst/>
          </a:prstGeom>
          <a:noFill/>
          <a:ln w="9525">
            <a:noFill/>
            <a:miter lim="800000"/>
            <a:headEnd/>
            <a:tailEnd/>
          </a:ln>
        </p:spPr>
      </p:pic>
      <p:sp>
        <p:nvSpPr>
          <p:cNvPr id="86018" name="Rectangle 2"/>
          <p:cNvSpPr>
            <a:spLocks noGrp="1" noChangeArrowheads="1"/>
          </p:cNvSpPr>
          <p:nvPr>
            <p:ph type="title" idx="4294967295"/>
          </p:nvPr>
        </p:nvSpPr>
        <p:spPr>
          <a:xfrm>
            <a:off x="223838" y="57150"/>
            <a:ext cx="8763000" cy="1143000"/>
          </a:xfrm>
        </p:spPr>
        <p:txBody>
          <a:bodyPr/>
          <a:lstStyle/>
          <a:p>
            <a:pPr eaLnBrk="1" hangingPunct="1"/>
            <a:r>
              <a:rPr lang="es-ES_tradnl" sz="3600" smtClean="0"/>
              <a:t>Vigilancia Médica:</a:t>
            </a:r>
            <a:br>
              <a:rPr lang="es-ES_tradnl" sz="3600" smtClean="0"/>
            </a:br>
            <a:r>
              <a:rPr lang="es-ES_tradnl" sz="3600" smtClean="0"/>
              <a:t>Cuestionarios y Exámenes Pulmonares</a:t>
            </a:r>
          </a:p>
        </p:txBody>
      </p:sp>
      <p:sp>
        <p:nvSpPr>
          <p:cNvPr id="86019" name="Rectangle 3"/>
          <p:cNvSpPr>
            <a:spLocks noGrp="1" noChangeArrowheads="1"/>
          </p:cNvSpPr>
          <p:nvPr>
            <p:ph type="body" idx="4294967295"/>
          </p:nvPr>
        </p:nvSpPr>
        <p:spPr>
          <a:xfrm>
            <a:off x="323850" y="1503363"/>
            <a:ext cx="6162675" cy="5540375"/>
          </a:xfrm>
        </p:spPr>
        <p:txBody>
          <a:bodyPr/>
          <a:lstStyle/>
          <a:p>
            <a:pPr eaLnBrk="1" hangingPunct="1">
              <a:lnSpc>
                <a:spcPct val="90000"/>
              </a:lnSpc>
            </a:pPr>
            <a:r>
              <a:rPr lang="es-ES_tradnl" sz="2400" smtClean="0"/>
              <a:t>Examen Pulmonar (Espirometría)</a:t>
            </a:r>
          </a:p>
          <a:p>
            <a:pPr lvl="1" eaLnBrk="1" hangingPunct="1">
              <a:lnSpc>
                <a:spcPct val="90000"/>
              </a:lnSpc>
            </a:pPr>
            <a:r>
              <a:rPr lang="es-ES_tradnl" sz="2000" smtClean="0"/>
              <a:t>Cuánto aire puede respirar hacia adentro y hacia afuera</a:t>
            </a:r>
          </a:p>
          <a:p>
            <a:pPr lvl="1" eaLnBrk="1" hangingPunct="1">
              <a:lnSpc>
                <a:spcPct val="90000"/>
              </a:lnSpc>
            </a:pPr>
            <a:r>
              <a:rPr lang="es-ES_tradnl" sz="2000" smtClean="0"/>
              <a:t>Qué tan rápido usted puede soplar aire de sus pulmones</a:t>
            </a:r>
          </a:p>
          <a:p>
            <a:pPr lvl="1" eaLnBrk="1" hangingPunct="1">
              <a:lnSpc>
                <a:spcPct val="90000"/>
              </a:lnSpc>
            </a:pPr>
            <a:r>
              <a:rPr lang="es-ES_tradnl" sz="2000" smtClean="0"/>
              <a:t>Se recomienda este examen al menos una vez al año.</a:t>
            </a:r>
          </a:p>
          <a:p>
            <a:pPr lvl="2" eaLnBrk="1" hangingPunct="1">
              <a:lnSpc>
                <a:spcPct val="90000"/>
              </a:lnSpc>
            </a:pPr>
            <a:r>
              <a:rPr lang="es-ES_tradnl" sz="2000" smtClean="0"/>
              <a:t>Cada 6 meses (CalOSHA)</a:t>
            </a:r>
          </a:p>
          <a:p>
            <a:pPr eaLnBrk="1" hangingPunct="1">
              <a:lnSpc>
                <a:spcPct val="90000"/>
              </a:lnSpc>
            </a:pPr>
            <a:r>
              <a:rPr lang="es-ES_tradnl" sz="2400" smtClean="0"/>
              <a:t>¿Son </a:t>
            </a:r>
            <a:r>
              <a:rPr lang="es-ES_tradnl" sz="2400" u="sng" smtClean="0"/>
              <a:t>normales</a:t>
            </a:r>
            <a:r>
              <a:rPr lang="es-ES_tradnl" sz="2400" smtClean="0"/>
              <a:t> los resultados?</a:t>
            </a:r>
          </a:p>
          <a:p>
            <a:pPr lvl="1" eaLnBrk="1" hangingPunct="1">
              <a:lnSpc>
                <a:spcPct val="90000"/>
              </a:lnSpc>
            </a:pPr>
            <a:r>
              <a:rPr lang="es-ES_tradnl" sz="2000" smtClean="0"/>
              <a:t>Comparados con otras personas que son de su misma edad, estatura y género</a:t>
            </a:r>
          </a:p>
          <a:p>
            <a:pPr eaLnBrk="1" hangingPunct="1">
              <a:lnSpc>
                <a:spcPct val="90000"/>
              </a:lnSpc>
            </a:pPr>
            <a:r>
              <a:rPr lang="es-ES_tradnl" sz="2400" smtClean="0"/>
              <a:t>¿Son </a:t>
            </a:r>
            <a:r>
              <a:rPr lang="es-ES_tradnl" sz="2400" u="sng" smtClean="0"/>
              <a:t>normales</a:t>
            </a:r>
            <a:r>
              <a:rPr lang="es-ES_tradnl" sz="2400" smtClean="0"/>
              <a:t> los resultados</a:t>
            </a:r>
            <a:r>
              <a:rPr lang="es-ES_tradnl" sz="2400" u="sng" smtClean="0"/>
              <a:t> para usted</a:t>
            </a:r>
            <a:r>
              <a:rPr lang="es-ES_tradnl" sz="2400" smtClean="0"/>
              <a:t>?</a:t>
            </a:r>
          </a:p>
          <a:p>
            <a:pPr lvl="1" eaLnBrk="1" hangingPunct="1">
              <a:lnSpc>
                <a:spcPct val="90000"/>
              </a:lnSpc>
            </a:pPr>
            <a:r>
              <a:rPr lang="es-ES_tradnl" sz="2000" smtClean="0"/>
              <a:t>¿Son los resultados similares a sus resultados pasados?</a:t>
            </a:r>
            <a:endParaRPr lang="es-ES_tradnl" sz="2400" smtClean="0"/>
          </a:p>
          <a:p>
            <a:pPr eaLnBrk="1" hangingPunct="1">
              <a:lnSpc>
                <a:spcPct val="90000"/>
              </a:lnSpc>
              <a:buFontTx/>
              <a:buNone/>
            </a:pPr>
            <a:endParaRPr lang="es-ES_tradnl" smtClean="0"/>
          </a:p>
          <a:p>
            <a:pPr lvl="1" eaLnBrk="1" hangingPunct="1">
              <a:lnSpc>
                <a:spcPct val="90000"/>
              </a:lnSpc>
              <a:buFontTx/>
              <a:buNone/>
            </a:pPr>
            <a:endParaRPr lang="es-ES_tradnl" smtClean="0"/>
          </a:p>
          <a:p>
            <a:pPr lvl="2" eaLnBrk="1" hangingPunct="1">
              <a:lnSpc>
                <a:spcPct val="90000"/>
              </a:lnSpc>
            </a:pPr>
            <a:endParaRPr lang="es-ES_tradnl" smtClean="0"/>
          </a:p>
        </p:txBody>
      </p:sp>
      <p:sp>
        <p:nvSpPr>
          <p:cNvPr id="86020" name="Text Box 5"/>
          <p:cNvSpPr txBox="1">
            <a:spLocks noChangeArrowheads="1"/>
          </p:cNvSpPr>
          <p:nvPr/>
        </p:nvSpPr>
        <p:spPr bwMode="auto">
          <a:xfrm>
            <a:off x="457200" y="6172200"/>
            <a:ext cx="8458200" cy="457200"/>
          </a:xfrm>
          <a:prstGeom prst="rect">
            <a:avLst/>
          </a:prstGeom>
          <a:noFill/>
          <a:ln w="9525">
            <a:noFill/>
            <a:miter lim="800000"/>
            <a:headEnd/>
            <a:tailEnd/>
          </a:ln>
        </p:spPr>
        <p:txBody>
          <a:bodyPr>
            <a:prstTxWarp prst="textNoShape">
              <a:avLst/>
            </a:prstTxWarp>
            <a:spAutoFit/>
          </a:bodyPr>
          <a:lstStyle/>
          <a:p>
            <a:pPr eaLnBrk="0" hangingPunct="0">
              <a:spcBef>
                <a:spcPct val="50000"/>
              </a:spcBef>
            </a:pPr>
            <a:endParaRPr lang="en-US"/>
          </a:p>
        </p:txBody>
      </p:sp>
      <p:sp>
        <p:nvSpPr>
          <p:cNvPr id="86021" name="TextBox 7"/>
          <p:cNvSpPr txBox="1">
            <a:spLocks noChangeArrowheads="1"/>
          </p:cNvSpPr>
          <p:nvPr/>
        </p:nvSpPr>
        <p:spPr bwMode="auto">
          <a:xfrm>
            <a:off x="6427788" y="4492625"/>
            <a:ext cx="2514600" cy="244475"/>
          </a:xfrm>
          <a:prstGeom prst="rect">
            <a:avLst/>
          </a:prstGeom>
          <a:noFill/>
          <a:ln w="9525">
            <a:noFill/>
            <a:miter lim="800000"/>
            <a:headEnd/>
            <a:tailEnd/>
          </a:ln>
        </p:spPr>
        <p:txBody>
          <a:bodyPr>
            <a:prstTxWarp prst="textNoShape">
              <a:avLst/>
            </a:prstTxWarp>
            <a:spAutoFit/>
          </a:bodyPr>
          <a:lstStyle/>
          <a:p>
            <a:pPr eaLnBrk="0" hangingPunct="0"/>
            <a:r>
              <a:rPr lang="en-US" sz="1000">
                <a:latin typeface="Tahoma" charset="0"/>
              </a:rPr>
              <a:t>Photo by National Jewish Health</a:t>
            </a:r>
          </a:p>
        </p:txBody>
      </p:sp>
      <p:sp>
        <p:nvSpPr>
          <p:cNvPr id="47110" name="Slide Number Placeholder 3"/>
          <p:cNvSpPr txBox="1">
            <a:spLocks noGrp="1"/>
          </p:cNvSpPr>
          <p:nvPr/>
        </p:nvSpPr>
        <p:spPr bwMode="auto">
          <a:xfrm>
            <a:off x="7034213" y="6394450"/>
            <a:ext cx="1905000" cy="457200"/>
          </a:xfrm>
          <a:prstGeom prst="rect">
            <a:avLst/>
          </a:prstGeom>
          <a:noFill/>
          <a:ln w="9525">
            <a:noFill/>
            <a:miter lim="800000"/>
            <a:headEnd/>
            <a:tailEnd/>
          </a:ln>
        </p:spPr>
        <p:txBody>
          <a:bodyPr/>
          <a:lstStyle/>
          <a:p>
            <a:pPr algn="r">
              <a:defRPr/>
            </a:pPr>
            <a:fld id="{6DF0E707-E0AA-44E4-86A0-18EC00DD2B99}" type="slidenum">
              <a:rPr lang="en-US" sz="1400">
                <a:latin typeface="+mj-lt"/>
                <a:ea typeface="+mn-ea"/>
                <a:cs typeface="+mn-cs"/>
              </a:rPr>
              <a:pPr algn="r">
                <a:defRPr/>
              </a:pPr>
              <a:t>37</a:t>
            </a:fld>
            <a:endParaRPr lang="en-US" sz="1400" dirty="0">
              <a:latin typeface="+mj-lt"/>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42804" y="119063"/>
            <a:ext cx="8653463" cy="1143000"/>
          </a:xfrm>
        </p:spPr>
        <p:txBody>
          <a:bodyPr/>
          <a:lstStyle/>
          <a:p>
            <a:pPr eaLnBrk="1" hangingPunct="1"/>
            <a:r>
              <a:rPr lang="es-ES_tradnl" sz="4000" dirty="0"/>
              <a:t>Se requiere repetir los exámenes respiratorios</a:t>
            </a:r>
            <a:endParaRPr lang="en-US" sz="4000" dirty="0" smtClean="0">
              <a:cs typeface="Tahoma" pitchFamily="34" charset="0"/>
            </a:endParaRPr>
          </a:p>
        </p:txBody>
      </p:sp>
      <p:pic>
        <p:nvPicPr>
          <p:cNvPr id="6" name="Picture 5" descr="revised graph 4 18 12.png"/>
          <p:cNvPicPr>
            <a:picLocks noChangeAspect="1"/>
          </p:cNvPicPr>
          <p:nvPr/>
        </p:nvPicPr>
        <p:blipFill>
          <a:blip r:embed="rId4" cstate="print"/>
          <a:srcRect/>
          <a:stretch>
            <a:fillRect/>
          </a:stretch>
        </p:blipFill>
        <p:spPr bwMode="auto">
          <a:xfrm>
            <a:off x="762000" y="1292325"/>
            <a:ext cx="7794625" cy="4573588"/>
          </a:xfrm>
          <a:prstGeom prst="rect">
            <a:avLst/>
          </a:prstGeom>
          <a:noFill/>
          <a:ln w="9525">
            <a:noFill/>
            <a:miter lim="800000"/>
            <a:headEnd/>
            <a:tailEnd/>
          </a:ln>
        </p:spPr>
      </p:pic>
      <p:grpSp>
        <p:nvGrpSpPr>
          <p:cNvPr id="2" name="Group 49"/>
          <p:cNvGrpSpPr>
            <a:grpSpLocks/>
          </p:cNvGrpSpPr>
          <p:nvPr/>
        </p:nvGrpSpPr>
        <p:grpSpPr bwMode="auto">
          <a:xfrm>
            <a:off x="1676400" y="5308700"/>
            <a:ext cx="1600200" cy="533400"/>
            <a:chOff x="1600200" y="5486235"/>
            <a:chExt cx="1600200" cy="533375"/>
          </a:xfrm>
        </p:grpSpPr>
        <p:cxnSp>
          <p:nvCxnSpPr>
            <p:cNvPr id="10" name="Straight Connector 9"/>
            <p:cNvCxnSpPr/>
            <p:nvPr/>
          </p:nvCxnSpPr>
          <p:spPr>
            <a:xfrm>
              <a:off x="2209800" y="5486235"/>
              <a:ext cx="0" cy="152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180" name="TextBox 6"/>
            <p:cNvSpPr txBox="1">
              <a:spLocks noChangeArrowheads="1"/>
            </p:cNvSpPr>
            <p:nvPr/>
          </p:nvSpPr>
          <p:spPr bwMode="auto">
            <a:xfrm>
              <a:off x="1600200" y="5711851"/>
              <a:ext cx="1600200" cy="307759"/>
            </a:xfrm>
            <a:prstGeom prst="rect">
              <a:avLst/>
            </a:prstGeom>
            <a:noFill/>
            <a:ln w="9525">
              <a:noFill/>
              <a:miter lim="800000"/>
              <a:headEnd/>
              <a:tailEnd/>
            </a:ln>
          </p:spPr>
          <p:txBody>
            <a:bodyPr>
              <a:spAutoFit/>
            </a:bodyPr>
            <a:lstStyle/>
            <a:p>
              <a:pPr fontAlgn="base">
                <a:spcBef>
                  <a:spcPct val="0"/>
                </a:spcBef>
                <a:spcAft>
                  <a:spcPct val="0"/>
                </a:spcAft>
              </a:pPr>
              <a:r>
                <a:rPr lang="en-US" sz="1400" b="1" dirty="0">
                  <a:solidFill>
                    <a:srgbClr val="000000"/>
                  </a:solidFill>
                  <a:cs typeface="Tahoma" pitchFamily="34" charset="0"/>
                </a:rPr>
                <a:t>25 years of age</a:t>
              </a:r>
            </a:p>
          </p:txBody>
        </p:sp>
      </p:grpSp>
      <p:sp>
        <p:nvSpPr>
          <p:cNvPr id="12" name="Down Arrow 11"/>
          <p:cNvSpPr/>
          <p:nvPr/>
        </p:nvSpPr>
        <p:spPr bwMode="auto">
          <a:xfrm rot="10800000">
            <a:off x="2455780" y="4549875"/>
            <a:ext cx="762000" cy="762000"/>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3" name="5-Point Star 12"/>
          <p:cNvSpPr/>
          <p:nvPr/>
        </p:nvSpPr>
        <p:spPr bwMode="auto">
          <a:xfrm rot="277259">
            <a:off x="2822575" y="2190850"/>
            <a:ext cx="169863" cy="76200"/>
          </a:xfrm>
          <a:prstGeom prst="star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14" name="TextBox 10"/>
          <p:cNvSpPr txBox="1">
            <a:spLocks noChangeArrowheads="1"/>
          </p:cNvSpPr>
          <p:nvPr/>
        </p:nvSpPr>
        <p:spPr bwMode="auto">
          <a:xfrm>
            <a:off x="2319147" y="4014379"/>
            <a:ext cx="914781" cy="523220"/>
          </a:xfrm>
          <a:prstGeom prst="rect">
            <a:avLst/>
          </a:prstGeom>
          <a:noFill/>
          <a:ln w="9525">
            <a:noFill/>
            <a:miter lim="800000"/>
            <a:headEnd/>
            <a:tailEnd/>
          </a:ln>
        </p:spPr>
        <p:txBody>
          <a:bodyPr wrap="square">
            <a:spAutoFit/>
          </a:bodyPr>
          <a:lstStyle/>
          <a:p>
            <a:pPr algn="ctr" fontAlgn="base">
              <a:spcBef>
                <a:spcPct val="0"/>
              </a:spcBef>
              <a:spcAft>
                <a:spcPct val="0"/>
              </a:spcAft>
            </a:pPr>
            <a:r>
              <a:rPr lang="en-US" sz="1400" b="1" dirty="0" err="1" smtClean="0">
                <a:solidFill>
                  <a:srgbClr val="3333CC"/>
                </a:solidFill>
                <a:latin typeface="+mn-lt"/>
                <a:cs typeface="Tahoma" pitchFamily="34" charset="0"/>
              </a:rPr>
              <a:t>Primera</a:t>
            </a:r>
            <a:r>
              <a:rPr lang="en-US" sz="1400" b="1" dirty="0" smtClean="0">
                <a:solidFill>
                  <a:srgbClr val="3333CC"/>
                </a:solidFill>
                <a:latin typeface="+mn-lt"/>
                <a:cs typeface="Tahoma" pitchFamily="34" charset="0"/>
              </a:rPr>
              <a:t> </a:t>
            </a:r>
            <a:r>
              <a:rPr lang="en-US" sz="1400" b="1" dirty="0" err="1" smtClean="0">
                <a:solidFill>
                  <a:srgbClr val="3333CC"/>
                </a:solidFill>
                <a:latin typeface="+mn-lt"/>
                <a:cs typeface="Tahoma" pitchFamily="34" charset="0"/>
              </a:rPr>
              <a:t>Prueba</a:t>
            </a:r>
            <a:endParaRPr lang="en-US" sz="1400" b="1" dirty="0">
              <a:solidFill>
                <a:srgbClr val="3333CC"/>
              </a:solidFill>
              <a:latin typeface="+mn-lt"/>
              <a:cs typeface="Tahoma" pitchFamily="34" charset="0"/>
            </a:endParaRPr>
          </a:p>
        </p:txBody>
      </p:sp>
      <p:grpSp>
        <p:nvGrpSpPr>
          <p:cNvPr id="3" name="Group 30"/>
          <p:cNvGrpSpPr>
            <a:grpSpLocks/>
          </p:cNvGrpSpPr>
          <p:nvPr/>
        </p:nvGrpSpPr>
        <p:grpSpPr bwMode="auto">
          <a:xfrm>
            <a:off x="5638800" y="3556100"/>
            <a:ext cx="2590800" cy="609600"/>
            <a:chOff x="5638800" y="3733800"/>
            <a:chExt cx="2590800" cy="609600"/>
          </a:xfrm>
        </p:grpSpPr>
        <p:sp>
          <p:nvSpPr>
            <p:cNvPr id="17" name="Rounded Rectangle 16"/>
            <p:cNvSpPr/>
            <p:nvPr/>
          </p:nvSpPr>
          <p:spPr>
            <a:xfrm>
              <a:off x="5638800" y="3733800"/>
              <a:ext cx="2438400" cy="6096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9178" name="TextBox 22"/>
            <p:cNvSpPr txBox="1">
              <a:spLocks noChangeArrowheads="1"/>
            </p:cNvSpPr>
            <p:nvPr/>
          </p:nvSpPr>
          <p:spPr bwMode="auto">
            <a:xfrm>
              <a:off x="5715000" y="3733800"/>
              <a:ext cx="2514600" cy="523220"/>
            </a:xfrm>
            <a:prstGeom prst="rect">
              <a:avLst/>
            </a:prstGeom>
            <a:noFill/>
            <a:ln w="9525">
              <a:noFill/>
              <a:miter lim="800000"/>
              <a:headEnd/>
              <a:tailEnd/>
            </a:ln>
          </p:spPr>
          <p:txBody>
            <a:bodyPr>
              <a:spAutoFit/>
            </a:bodyPr>
            <a:lstStyle/>
            <a:p>
              <a:r>
                <a:rPr lang="en-US" sz="1400" b="1" dirty="0">
                  <a:solidFill>
                    <a:srgbClr val="000000"/>
                  </a:solidFill>
                  <a:cs typeface="Tahoma" pitchFamily="34" charset="0"/>
                </a:rPr>
                <a:t>1) </a:t>
              </a:r>
              <a:r>
                <a:rPr lang="en-US" sz="1400" b="1" dirty="0" smtClean="0">
                  <a:latin typeface="Tahoma" charset="0"/>
                  <a:ea typeface="Tahoma" charset="0"/>
                  <a:cs typeface="Tahoma" charset="0"/>
                </a:rPr>
                <a:t>¿</a:t>
              </a:r>
              <a:r>
                <a:rPr lang="en-US" sz="1400" b="1" dirty="0" err="1" smtClean="0">
                  <a:latin typeface="Tahoma" charset="0"/>
                  <a:ea typeface="Tahoma" charset="0"/>
                  <a:cs typeface="Tahoma" charset="0"/>
                </a:rPr>
                <a:t>Es</a:t>
              </a:r>
              <a:r>
                <a:rPr lang="en-US" sz="1400" b="1" dirty="0" smtClean="0">
                  <a:latin typeface="Tahoma" charset="0"/>
                  <a:ea typeface="Tahoma" charset="0"/>
                  <a:cs typeface="Tahoma" charset="0"/>
                </a:rPr>
                <a:t> normal el </a:t>
              </a:r>
              <a:r>
                <a:rPr lang="en-US" sz="1400" b="1" dirty="0" err="1" smtClean="0">
                  <a:latin typeface="Tahoma" charset="0"/>
                  <a:ea typeface="Tahoma" charset="0"/>
                  <a:cs typeface="Tahoma" charset="0"/>
                </a:rPr>
                <a:t>resultado</a:t>
              </a:r>
              <a:r>
                <a:rPr lang="en-US" sz="1400" b="1" dirty="0" smtClean="0">
                  <a:latin typeface="Tahoma" charset="0"/>
                  <a:ea typeface="Tahoma" charset="0"/>
                  <a:cs typeface="Tahoma" charset="0"/>
                </a:rPr>
                <a:t>?</a:t>
              </a:r>
              <a:endParaRPr lang="en-US" sz="1400" b="1" dirty="0">
                <a:latin typeface="Tahoma" charset="0"/>
                <a:ea typeface="Tahoma" charset="0"/>
                <a:cs typeface="Tahoma" charset="0"/>
              </a:endParaRPr>
            </a:p>
          </p:txBody>
        </p:sp>
      </p:grpSp>
      <p:sp>
        <p:nvSpPr>
          <p:cNvPr id="16" name="TextBox 23"/>
          <p:cNvSpPr txBox="1">
            <a:spLocks noChangeArrowheads="1"/>
          </p:cNvSpPr>
          <p:nvPr/>
        </p:nvSpPr>
        <p:spPr bwMode="auto">
          <a:xfrm>
            <a:off x="6477000" y="3860900"/>
            <a:ext cx="1600200" cy="307975"/>
          </a:xfrm>
          <a:prstGeom prst="rect">
            <a:avLst/>
          </a:prstGeom>
          <a:noFill/>
          <a:ln w="9525">
            <a:noFill/>
            <a:miter lim="800000"/>
            <a:headEnd/>
            <a:tailEnd/>
          </a:ln>
        </p:spPr>
        <p:txBody>
          <a:bodyPr>
            <a:spAutoFit/>
          </a:bodyPr>
          <a:lstStyle/>
          <a:p>
            <a:pPr algn="r" fontAlgn="base">
              <a:spcBef>
                <a:spcPct val="0"/>
              </a:spcBef>
              <a:spcAft>
                <a:spcPct val="0"/>
              </a:spcAft>
            </a:pPr>
            <a:r>
              <a:rPr lang="en-US" sz="1400" b="1" dirty="0" smtClean="0">
                <a:solidFill>
                  <a:srgbClr val="3333CC"/>
                </a:solidFill>
                <a:cs typeface="Tahoma" pitchFamily="34" charset="0"/>
              </a:rPr>
              <a:t>Si</a:t>
            </a:r>
            <a:endParaRPr lang="en-US" sz="1400" b="1" dirty="0">
              <a:solidFill>
                <a:srgbClr val="3333CC"/>
              </a:solidFill>
              <a:cs typeface="Tahoma" pitchFamily="34" charset="0"/>
            </a:endParaRPr>
          </a:p>
        </p:txBody>
      </p:sp>
      <p:grpSp>
        <p:nvGrpSpPr>
          <p:cNvPr id="4" name="Group 32"/>
          <p:cNvGrpSpPr>
            <a:grpSpLocks/>
          </p:cNvGrpSpPr>
          <p:nvPr/>
        </p:nvGrpSpPr>
        <p:grpSpPr bwMode="auto">
          <a:xfrm>
            <a:off x="3513124" y="2336900"/>
            <a:ext cx="1058876" cy="2262255"/>
            <a:chOff x="3208324" y="2590800"/>
            <a:chExt cx="1058876" cy="2262275"/>
          </a:xfrm>
        </p:grpSpPr>
        <p:sp>
          <p:nvSpPr>
            <p:cNvPr id="49175" name="TextBox 13"/>
            <p:cNvSpPr txBox="1">
              <a:spLocks noChangeArrowheads="1"/>
            </p:cNvSpPr>
            <p:nvPr/>
          </p:nvSpPr>
          <p:spPr bwMode="auto">
            <a:xfrm>
              <a:off x="3208324" y="3683514"/>
              <a:ext cx="1058876" cy="1169561"/>
            </a:xfrm>
            <a:prstGeom prst="rect">
              <a:avLst/>
            </a:prstGeom>
            <a:noFill/>
            <a:ln w="9525">
              <a:noFill/>
              <a:miter lim="800000"/>
              <a:headEnd/>
              <a:tailEnd/>
            </a:ln>
          </p:spPr>
          <p:txBody>
            <a:bodyPr wrap="square">
              <a:spAutoFit/>
            </a:bodyPr>
            <a:lstStyle/>
            <a:p>
              <a:pPr algn="ctr"/>
              <a:r>
                <a:rPr lang="en-US" sz="1400" b="1" dirty="0" err="1" smtClean="0">
                  <a:latin typeface="Tahoma" charset="0"/>
                  <a:ea typeface="Tahoma" charset="0"/>
                  <a:cs typeface="Tahoma" charset="0"/>
                </a:rPr>
                <a:t>Prueba</a:t>
              </a:r>
              <a:r>
                <a:rPr lang="en-US" sz="1400" b="1" dirty="0" smtClean="0">
                  <a:latin typeface="Tahoma" charset="0"/>
                  <a:ea typeface="Tahoma" charset="0"/>
                  <a:cs typeface="Tahoma" charset="0"/>
                </a:rPr>
                <a:t> </a:t>
              </a:r>
              <a:r>
                <a:rPr lang="en-US" sz="1400" b="1" dirty="0" err="1" smtClean="0">
                  <a:latin typeface="Tahoma" charset="0"/>
                  <a:ea typeface="Tahoma" charset="0"/>
                  <a:cs typeface="Tahoma" charset="0"/>
                </a:rPr>
                <a:t>después</a:t>
              </a:r>
              <a:r>
                <a:rPr lang="en-US" sz="1400" b="1" dirty="0" smtClean="0">
                  <a:latin typeface="Tahoma" charset="0"/>
                  <a:ea typeface="Tahoma" charset="0"/>
                  <a:cs typeface="Tahoma" charset="0"/>
                </a:rPr>
                <a:t> de 5 </a:t>
              </a:r>
              <a:r>
                <a:rPr lang="en-US" sz="1400" b="1" dirty="0" err="1" smtClean="0">
                  <a:latin typeface="Tahoma" charset="0"/>
                  <a:ea typeface="Tahoma" charset="0"/>
                  <a:cs typeface="Tahoma" charset="0"/>
                </a:rPr>
                <a:t>años</a:t>
              </a:r>
              <a:r>
                <a:rPr lang="en-US" sz="1400" b="1" dirty="0" smtClean="0">
                  <a:latin typeface="Tahoma" charset="0"/>
                  <a:ea typeface="Tahoma" charset="0"/>
                  <a:cs typeface="Tahoma" charset="0"/>
                </a:rPr>
                <a:t> de </a:t>
              </a:r>
              <a:r>
                <a:rPr lang="en-US" sz="1400" b="1" dirty="0" err="1" smtClean="0">
                  <a:latin typeface="Tahoma" charset="0"/>
                  <a:ea typeface="Tahoma" charset="0"/>
                  <a:cs typeface="Tahoma" charset="0"/>
                </a:rPr>
                <a:t>trabajo</a:t>
              </a:r>
              <a:endParaRPr lang="en-US" sz="1400" b="1" dirty="0">
                <a:latin typeface="Tahoma" charset="0"/>
                <a:ea typeface="Tahoma" charset="0"/>
                <a:cs typeface="Tahoma" charset="0"/>
              </a:endParaRPr>
            </a:p>
          </p:txBody>
        </p:sp>
        <p:sp>
          <p:nvSpPr>
            <p:cNvPr id="21" name="5-Point Star 20"/>
            <p:cNvSpPr/>
            <p:nvPr/>
          </p:nvSpPr>
          <p:spPr bwMode="auto">
            <a:xfrm>
              <a:off x="3657600" y="2590800"/>
              <a:ext cx="152400" cy="76201"/>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24" name="Down Arrow 23"/>
          <p:cNvSpPr/>
          <p:nvPr/>
        </p:nvSpPr>
        <p:spPr bwMode="auto">
          <a:xfrm rot="10800000">
            <a:off x="3589325" y="4554446"/>
            <a:ext cx="762000" cy="762000"/>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25" name="Straight Arrow Connector 24"/>
          <p:cNvCxnSpPr>
            <a:stCxn id="13" idx="4"/>
          </p:cNvCxnSpPr>
          <p:nvPr/>
        </p:nvCxnSpPr>
        <p:spPr bwMode="auto">
          <a:xfrm>
            <a:off x="2992438" y="2227363"/>
            <a:ext cx="893762" cy="109537"/>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5" name="Group 32"/>
          <p:cNvGrpSpPr>
            <a:grpSpLocks/>
          </p:cNvGrpSpPr>
          <p:nvPr/>
        </p:nvGrpSpPr>
        <p:grpSpPr bwMode="auto">
          <a:xfrm>
            <a:off x="5638800" y="4318100"/>
            <a:ext cx="2552700" cy="738664"/>
            <a:chOff x="5638800" y="4495800"/>
            <a:chExt cx="2552700" cy="738664"/>
          </a:xfrm>
        </p:grpSpPr>
        <p:sp>
          <p:nvSpPr>
            <p:cNvPr id="30" name="Rounded Rectangle 29"/>
            <p:cNvSpPr/>
            <p:nvPr/>
          </p:nvSpPr>
          <p:spPr>
            <a:xfrm>
              <a:off x="5638800" y="4495800"/>
              <a:ext cx="2438400" cy="60960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9174" name="Rectangle 24"/>
            <p:cNvSpPr>
              <a:spLocks noChangeArrowheads="1"/>
            </p:cNvSpPr>
            <p:nvPr/>
          </p:nvSpPr>
          <p:spPr bwMode="auto">
            <a:xfrm>
              <a:off x="5638800" y="4495800"/>
              <a:ext cx="2552700" cy="738664"/>
            </a:xfrm>
            <a:prstGeom prst="rect">
              <a:avLst/>
            </a:prstGeom>
            <a:noFill/>
            <a:ln w="9525">
              <a:noFill/>
              <a:miter lim="800000"/>
              <a:headEnd/>
              <a:tailEnd/>
            </a:ln>
          </p:spPr>
          <p:txBody>
            <a:bodyPr wrap="square">
              <a:spAutoFit/>
            </a:bodyPr>
            <a:lstStyle/>
            <a:p>
              <a:pPr marL="342900" indent="-342900" fontAlgn="base">
                <a:spcBef>
                  <a:spcPct val="0"/>
                </a:spcBef>
                <a:spcAft>
                  <a:spcPct val="0"/>
                </a:spcAft>
              </a:pPr>
              <a:r>
                <a:rPr lang="en-US" sz="1400" b="1" dirty="0">
                  <a:solidFill>
                    <a:srgbClr val="000000"/>
                  </a:solidFill>
                  <a:cs typeface="Tahoma" pitchFamily="34" charset="0"/>
                </a:rPr>
                <a:t>2) </a:t>
              </a:r>
              <a:r>
                <a:rPr lang="en-US" sz="1400" b="1" dirty="0" smtClean="0">
                  <a:latin typeface="Tahoma" charset="0"/>
                  <a:ea typeface="Tahoma" charset="0"/>
                  <a:cs typeface="Tahoma" charset="0"/>
                </a:rPr>
                <a:t>¿</a:t>
              </a:r>
              <a:r>
                <a:rPr lang="en-US" sz="1400" b="1" dirty="0" err="1" smtClean="0">
                  <a:latin typeface="Tahoma" charset="0"/>
                  <a:ea typeface="Tahoma" charset="0"/>
                  <a:cs typeface="Tahoma" charset="0"/>
                </a:rPr>
                <a:t>Es</a:t>
              </a:r>
              <a:r>
                <a:rPr lang="en-US" sz="1400" b="1" dirty="0" smtClean="0">
                  <a:latin typeface="Tahoma" charset="0"/>
                  <a:ea typeface="Tahoma" charset="0"/>
                  <a:cs typeface="Tahoma" charset="0"/>
                </a:rPr>
                <a:t> normal el </a:t>
              </a:r>
              <a:r>
                <a:rPr lang="en-US" sz="1400" b="1" dirty="0" err="1" smtClean="0">
                  <a:latin typeface="Tahoma" charset="0"/>
                  <a:ea typeface="Tahoma" charset="0"/>
                  <a:cs typeface="Tahoma" charset="0"/>
                </a:rPr>
                <a:t>resultado</a:t>
              </a:r>
              <a:r>
                <a:rPr lang="en-US" sz="1400" b="1" dirty="0" smtClean="0">
                  <a:latin typeface="Tahoma" charset="0"/>
                  <a:ea typeface="Tahoma" charset="0"/>
                  <a:cs typeface="Tahoma" charset="0"/>
                </a:rPr>
                <a:t> </a:t>
              </a:r>
              <a:r>
                <a:rPr lang="en-US" sz="1400" b="1" dirty="0" err="1" smtClean="0">
                  <a:latin typeface="Tahoma" charset="0"/>
                  <a:ea typeface="Tahoma" charset="0"/>
                  <a:cs typeface="Tahoma" charset="0"/>
                </a:rPr>
                <a:t>para</a:t>
              </a:r>
              <a:r>
                <a:rPr lang="en-US" sz="1400" b="1" dirty="0" smtClean="0">
                  <a:latin typeface="Tahoma" charset="0"/>
                  <a:ea typeface="Tahoma" charset="0"/>
                  <a:cs typeface="Tahoma" charset="0"/>
                </a:rPr>
                <a:t> </a:t>
              </a:r>
              <a:r>
                <a:rPr lang="en-US" sz="1400" b="1" dirty="0" err="1" smtClean="0">
                  <a:latin typeface="Tahoma" charset="0"/>
                  <a:ea typeface="Tahoma" charset="0"/>
                  <a:cs typeface="Tahoma" charset="0"/>
                </a:rPr>
                <a:t>usted</a:t>
              </a:r>
              <a:r>
                <a:rPr lang="en-US" sz="1400" b="1" dirty="0" smtClean="0">
                  <a:latin typeface="Tahoma" charset="0"/>
                  <a:ea typeface="Tahoma" charset="0"/>
                  <a:cs typeface="Tahoma" charset="0"/>
                </a:rPr>
                <a:t>?</a:t>
              </a:r>
            </a:p>
            <a:p>
              <a:pPr marL="342900" indent="-342900" fontAlgn="base">
                <a:spcBef>
                  <a:spcPct val="0"/>
                </a:spcBef>
                <a:spcAft>
                  <a:spcPct val="0"/>
                </a:spcAft>
              </a:pPr>
              <a:endParaRPr lang="en-US" sz="1400" b="1" dirty="0">
                <a:solidFill>
                  <a:srgbClr val="000000"/>
                </a:solidFill>
                <a:cs typeface="Tahoma" pitchFamily="34" charset="0"/>
              </a:endParaRPr>
            </a:p>
          </p:txBody>
        </p:sp>
      </p:grpSp>
      <p:sp>
        <p:nvSpPr>
          <p:cNvPr id="34" name="TextBox 23"/>
          <p:cNvSpPr txBox="1">
            <a:spLocks noChangeArrowheads="1"/>
          </p:cNvSpPr>
          <p:nvPr/>
        </p:nvSpPr>
        <p:spPr bwMode="auto">
          <a:xfrm>
            <a:off x="6477000" y="4622900"/>
            <a:ext cx="1600200" cy="307975"/>
          </a:xfrm>
          <a:prstGeom prst="rect">
            <a:avLst/>
          </a:prstGeom>
          <a:noFill/>
          <a:ln w="9525">
            <a:noFill/>
            <a:miter lim="800000"/>
            <a:headEnd/>
            <a:tailEnd/>
          </a:ln>
        </p:spPr>
        <p:txBody>
          <a:bodyPr>
            <a:spAutoFit/>
          </a:bodyPr>
          <a:lstStyle/>
          <a:p>
            <a:pPr algn="r" fontAlgn="base">
              <a:spcBef>
                <a:spcPct val="0"/>
              </a:spcBef>
              <a:spcAft>
                <a:spcPct val="0"/>
              </a:spcAft>
            </a:pPr>
            <a:r>
              <a:rPr lang="en-US" sz="1400" b="1" dirty="0" smtClean="0">
                <a:solidFill>
                  <a:srgbClr val="3333CC"/>
                </a:solidFill>
                <a:cs typeface="Tahoma" pitchFamily="34" charset="0"/>
              </a:rPr>
              <a:t>Si</a:t>
            </a:r>
            <a:endParaRPr lang="en-US" sz="1400" b="1" dirty="0">
              <a:solidFill>
                <a:srgbClr val="3333CC"/>
              </a:solidFill>
              <a:cs typeface="Tahoma" pitchFamily="34" charset="0"/>
            </a:endParaRPr>
          </a:p>
        </p:txBody>
      </p:sp>
      <p:sp>
        <p:nvSpPr>
          <p:cNvPr id="35" name="5-Point Star 34"/>
          <p:cNvSpPr/>
          <p:nvPr/>
        </p:nvSpPr>
        <p:spPr bwMode="auto">
          <a:xfrm>
            <a:off x="2776538" y="1727300"/>
            <a:ext cx="169862" cy="76200"/>
          </a:xfrm>
          <a:prstGeom prst="star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cxnSp>
        <p:nvCxnSpPr>
          <p:cNvPr id="36" name="Straight Arrow Connector 35"/>
          <p:cNvCxnSpPr/>
          <p:nvPr/>
        </p:nvCxnSpPr>
        <p:spPr bwMode="auto">
          <a:xfrm>
            <a:off x="3048000" y="1803500"/>
            <a:ext cx="762000" cy="457200"/>
          </a:xfrm>
          <a:prstGeom prst="straightConnector1">
            <a:avLst/>
          </a:prstGeom>
          <a:ln w="1270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7" name="TextBox 23"/>
          <p:cNvSpPr txBox="1">
            <a:spLocks noChangeArrowheads="1"/>
          </p:cNvSpPr>
          <p:nvPr/>
        </p:nvSpPr>
        <p:spPr bwMode="auto">
          <a:xfrm>
            <a:off x="6455229" y="4613057"/>
            <a:ext cx="1600200" cy="307975"/>
          </a:xfrm>
          <a:prstGeom prst="rect">
            <a:avLst/>
          </a:prstGeom>
          <a:noFill/>
          <a:ln w="9525">
            <a:noFill/>
            <a:miter lim="800000"/>
            <a:headEnd/>
            <a:tailEnd/>
          </a:ln>
        </p:spPr>
        <p:txBody>
          <a:bodyPr>
            <a:spAutoFit/>
          </a:bodyPr>
          <a:lstStyle/>
          <a:p>
            <a:pPr algn="r" fontAlgn="base">
              <a:spcBef>
                <a:spcPct val="0"/>
              </a:spcBef>
              <a:spcAft>
                <a:spcPct val="0"/>
              </a:spcAft>
            </a:pPr>
            <a:r>
              <a:rPr lang="en-US" sz="1400" b="1" dirty="0" smtClean="0">
                <a:solidFill>
                  <a:srgbClr val="C00000"/>
                </a:solidFill>
                <a:cs typeface="Tahoma" pitchFamily="34" charset="0"/>
              </a:rPr>
              <a:t>No</a:t>
            </a:r>
            <a:endParaRPr lang="en-US" sz="1400" b="1" dirty="0">
              <a:solidFill>
                <a:srgbClr val="C00000"/>
              </a:solidFill>
              <a:cs typeface="Tahoma" pitchFamily="34" charset="0"/>
            </a:endParaRPr>
          </a:p>
        </p:txBody>
      </p:sp>
      <p:sp>
        <p:nvSpPr>
          <p:cNvPr id="39" name="Rounded Rectangle 38"/>
          <p:cNvSpPr/>
          <p:nvPr/>
        </p:nvSpPr>
        <p:spPr bwMode="auto">
          <a:xfrm>
            <a:off x="2776538" y="6048036"/>
            <a:ext cx="4157662" cy="693336"/>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400" b="1" dirty="0" smtClean="0">
                <a:solidFill>
                  <a:srgbClr val="000000"/>
                </a:solidFill>
              </a:rPr>
              <a:t>Conserve los </a:t>
            </a:r>
            <a:r>
              <a:rPr lang="en-US" sz="2400" b="1" dirty="0" err="1" smtClean="0">
                <a:solidFill>
                  <a:srgbClr val="000000"/>
                </a:solidFill>
              </a:rPr>
              <a:t>resultados</a:t>
            </a:r>
            <a:r>
              <a:rPr lang="en-US" sz="2400" b="1" dirty="0" smtClean="0">
                <a:solidFill>
                  <a:srgbClr val="000000"/>
                </a:solidFill>
              </a:rPr>
              <a:t> de </a:t>
            </a:r>
            <a:r>
              <a:rPr lang="en-US" sz="2400" b="1" dirty="0" err="1" smtClean="0">
                <a:solidFill>
                  <a:srgbClr val="000000"/>
                </a:solidFill>
              </a:rPr>
              <a:t>sus</a:t>
            </a:r>
            <a:r>
              <a:rPr lang="en-US" sz="2400" b="1" dirty="0" smtClean="0">
                <a:solidFill>
                  <a:srgbClr val="000000"/>
                </a:solidFill>
              </a:rPr>
              <a:t> </a:t>
            </a:r>
            <a:r>
              <a:rPr lang="en-US" sz="2400" b="1" dirty="0" err="1" smtClean="0">
                <a:solidFill>
                  <a:srgbClr val="000000"/>
                </a:solidFill>
              </a:rPr>
              <a:t>pruebas</a:t>
            </a:r>
            <a:r>
              <a:rPr lang="en-US" sz="2400" b="1" dirty="0" smtClean="0">
                <a:solidFill>
                  <a:srgbClr val="000000"/>
                </a:solidFill>
              </a:rPr>
              <a:t>.</a:t>
            </a:r>
            <a:endParaRPr lang="en-US" sz="2400" b="1" dirty="0">
              <a:solidFill>
                <a:srgbClr val="000000"/>
              </a:solidFill>
            </a:endParaRPr>
          </a:p>
        </p:txBody>
      </p:sp>
      <p:sp>
        <p:nvSpPr>
          <p:cNvPr id="41" name="TextBox 21"/>
          <p:cNvSpPr txBox="1">
            <a:spLocks noChangeArrowheads="1"/>
          </p:cNvSpPr>
          <p:nvPr/>
        </p:nvSpPr>
        <p:spPr bwMode="auto">
          <a:xfrm>
            <a:off x="6657975" y="1955900"/>
            <a:ext cx="1419225" cy="461665"/>
          </a:xfrm>
          <a:prstGeom prst="rect">
            <a:avLst/>
          </a:prstGeom>
          <a:noFill/>
          <a:ln w="9525">
            <a:noFill/>
            <a:miter lim="800000"/>
            <a:headEnd/>
            <a:tailEnd/>
          </a:ln>
        </p:spPr>
        <p:txBody>
          <a:bodyPr wrap="square">
            <a:spAutoFit/>
          </a:bodyPr>
          <a:lstStyle/>
          <a:p>
            <a:pPr fontAlgn="base">
              <a:spcBef>
                <a:spcPct val="0"/>
              </a:spcBef>
              <a:spcAft>
                <a:spcPct val="0"/>
              </a:spcAft>
            </a:pPr>
            <a:r>
              <a:rPr lang="en-US" b="1" dirty="0">
                <a:solidFill>
                  <a:srgbClr val="000000"/>
                </a:solidFill>
                <a:latin typeface="+mn-lt"/>
                <a:cs typeface="Tahoma" pitchFamily="34" charset="0"/>
              </a:rPr>
              <a:t>Normal</a:t>
            </a:r>
          </a:p>
        </p:txBody>
      </p:sp>
      <p:sp>
        <p:nvSpPr>
          <p:cNvPr id="32" name="Slide Number Placeholder 3"/>
          <p:cNvSpPr txBox="1">
            <a:spLocks noGrp="1"/>
          </p:cNvSpPr>
          <p:nvPr/>
        </p:nvSpPr>
        <p:spPr bwMode="auto">
          <a:xfrm>
            <a:off x="7034384" y="6394704"/>
            <a:ext cx="1905000" cy="457200"/>
          </a:xfrm>
          <a:prstGeom prst="rect">
            <a:avLst/>
          </a:prstGeom>
          <a:noFill/>
          <a:ln w="9525">
            <a:noFill/>
            <a:miter lim="800000"/>
            <a:headEnd/>
            <a:tailEnd/>
          </a:ln>
        </p:spPr>
        <p:txBody>
          <a:bodyPr/>
          <a:lstStyle/>
          <a:p>
            <a:pPr algn="r" fontAlgn="base">
              <a:spcBef>
                <a:spcPct val="0"/>
              </a:spcBef>
              <a:spcAft>
                <a:spcPct val="0"/>
              </a:spcAft>
            </a:pPr>
            <a:fld id="{CC270E90-4F2C-490F-BFA1-353BF469440D}" type="slidenum">
              <a:rPr lang="en-US" sz="1400">
                <a:solidFill>
                  <a:srgbClr val="000000"/>
                </a:solidFill>
              </a:rPr>
              <a:pPr algn="r" fontAlgn="base">
                <a:spcBef>
                  <a:spcPct val="0"/>
                </a:spcBef>
                <a:spcAft>
                  <a:spcPct val="0"/>
                </a:spcAft>
              </a:pPr>
              <a:t>38</a:t>
            </a:fld>
            <a:endParaRPr lang="en-US" sz="1400" dirty="0">
              <a:solidFill>
                <a:srgbClr val="000000"/>
              </a:solidFill>
            </a:endParaRPr>
          </a:p>
        </p:txBody>
      </p:sp>
      <p:sp>
        <p:nvSpPr>
          <p:cNvPr id="31" name="TextBox 6"/>
          <p:cNvSpPr txBox="1">
            <a:spLocks noChangeArrowheads="1"/>
          </p:cNvSpPr>
          <p:nvPr/>
        </p:nvSpPr>
        <p:spPr bwMode="auto">
          <a:xfrm>
            <a:off x="1524000" y="5534327"/>
            <a:ext cx="1752600" cy="304800"/>
          </a:xfrm>
          <a:prstGeom prst="rect">
            <a:avLst/>
          </a:prstGeom>
          <a:solidFill>
            <a:schemeClr val="bg1"/>
          </a:solidFill>
          <a:ln w="9525">
            <a:noFill/>
            <a:miter lim="800000"/>
            <a:headEnd/>
            <a:tailEnd/>
          </a:ln>
        </p:spPr>
        <p:txBody>
          <a:bodyPr>
            <a:prstTxWarp prst="textNoShape">
              <a:avLst/>
            </a:prstTxWarp>
            <a:spAutoFit/>
          </a:bodyPr>
          <a:lstStyle/>
          <a:p>
            <a:r>
              <a:rPr lang="en-US" sz="1400" b="1" dirty="0">
                <a:latin typeface="Tahoma" charset="0"/>
                <a:ea typeface="Tahoma" charset="0"/>
                <a:cs typeface="Tahoma" charset="0"/>
              </a:rPr>
              <a:t>25 </a:t>
            </a:r>
            <a:r>
              <a:rPr lang="en-US" sz="1400" b="1" dirty="0" err="1">
                <a:latin typeface="Tahoma" charset="0"/>
                <a:ea typeface="Tahoma" charset="0"/>
                <a:cs typeface="Tahoma" charset="0"/>
              </a:rPr>
              <a:t>años</a:t>
            </a:r>
            <a:r>
              <a:rPr lang="en-US" sz="1400" b="1" dirty="0">
                <a:latin typeface="Tahoma" charset="0"/>
                <a:ea typeface="Tahoma" charset="0"/>
                <a:cs typeface="Tahoma" charset="0"/>
              </a:rPr>
              <a:t> de </a:t>
            </a:r>
            <a:r>
              <a:rPr lang="en-US" sz="1400" b="1" dirty="0" err="1">
                <a:latin typeface="Tahoma" charset="0"/>
                <a:ea typeface="Tahoma" charset="0"/>
                <a:cs typeface="Tahoma" charset="0"/>
              </a:rPr>
              <a:t>edad</a:t>
            </a:r>
            <a:endParaRPr lang="en-US" sz="1400" b="1" dirty="0">
              <a:latin typeface="Tahoma" charset="0"/>
              <a:ea typeface="Tahoma" charset="0"/>
              <a:cs typeface="Tahoma" charset="0"/>
            </a:endParaRPr>
          </a:p>
        </p:txBody>
      </p:sp>
      <p:sp>
        <p:nvSpPr>
          <p:cNvPr id="33" name="TextBox 30"/>
          <p:cNvSpPr txBox="1">
            <a:spLocks noChangeArrowheads="1"/>
          </p:cNvSpPr>
          <p:nvPr/>
        </p:nvSpPr>
        <p:spPr bwMode="auto">
          <a:xfrm>
            <a:off x="3657600" y="5368239"/>
            <a:ext cx="2128838" cy="461665"/>
          </a:xfrm>
          <a:prstGeom prst="rect">
            <a:avLst/>
          </a:prstGeom>
          <a:solidFill>
            <a:schemeClr val="bg1"/>
          </a:solidFill>
          <a:ln w="9525">
            <a:noFill/>
            <a:miter lim="800000"/>
            <a:headEnd/>
            <a:tailEnd/>
          </a:ln>
        </p:spPr>
        <p:txBody>
          <a:bodyPr>
            <a:prstTxWarp prst="textNoShape">
              <a:avLst/>
            </a:prstTxWarp>
            <a:spAutoFit/>
          </a:bodyPr>
          <a:lstStyle/>
          <a:p>
            <a:r>
              <a:rPr lang="en-US" sz="2400" dirty="0" err="1"/>
              <a:t>Edad</a:t>
            </a:r>
            <a:r>
              <a:rPr lang="en-US" sz="2400" dirty="0"/>
              <a:t> (</a:t>
            </a:r>
            <a:r>
              <a:rPr lang="en-US" sz="2400" dirty="0" err="1"/>
              <a:t>A</a:t>
            </a:r>
            <a:r>
              <a:rPr lang="en-US" sz="2400" dirty="0" err="1">
                <a:latin typeface="Tahoma" charset="0"/>
                <a:ea typeface="Tahoma" charset="0"/>
                <a:cs typeface="Tahoma" charset="0"/>
              </a:rPr>
              <a:t>ños</a:t>
            </a:r>
            <a:r>
              <a:rPr lang="en-US" sz="2400" dirty="0">
                <a:latin typeface="Tahoma" charset="0"/>
                <a:ea typeface="Tahoma" charset="0"/>
                <a:cs typeface="Tahoma" charset="0"/>
              </a:rPr>
              <a:t>)</a:t>
            </a:r>
            <a:endParaRPr lang="en-US" sz="2400" dirty="0"/>
          </a:p>
        </p:txBody>
      </p:sp>
      <p:sp>
        <p:nvSpPr>
          <p:cNvPr id="38" name="TextBox 37"/>
          <p:cNvSpPr txBox="1">
            <a:spLocks noChangeArrowheads="1"/>
          </p:cNvSpPr>
          <p:nvPr/>
        </p:nvSpPr>
        <p:spPr bwMode="auto">
          <a:xfrm rot="-5400000">
            <a:off x="-215107" y="3222775"/>
            <a:ext cx="2614613" cy="461665"/>
          </a:xfrm>
          <a:prstGeom prst="rect">
            <a:avLst/>
          </a:prstGeom>
          <a:solidFill>
            <a:schemeClr val="bg1"/>
          </a:solidFill>
          <a:ln w="9525">
            <a:noFill/>
            <a:miter lim="800000"/>
            <a:headEnd/>
            <a:tailEnd/>
          </a:ln>
        </p:spPr>
        <p:txBody>
          <a:bodyPr>
            <a:prstTxWarp prst="textNoShape">
              <a:avLst/>
            </a:prstTxWarp>
            <a:spAutoFit/>
          </a:bodyPr>
          <a:lstStyle/>
          <a:p>
            <a:r>
              <a:rPr lang="en-US" sz="2400" dirty="0" err="1"/>
              <a:t>Aire</a:t>
            </a:r>
            <a:r>
              <a:rPr lang="en-US" sz="2400" dirty="0"/>
              <a:t> </a:t>
            </a:r>
            <a:r>
              <a:rPr lang="en-US" sz="2400" dirty="0" err="1"/>
              <a:t>Exhalado</a:t>
            </a:r>
            <a:endParaRPr lang="en-US" sz="2400" dirty="0"/>
          </a:p>
        </p:txBody>
      </p:sp>
    </p:spTree>
    <p:custDataLst>
      <p:tags r:id="rId1"/>
    </p:custDataLst>
    <p:extLst>
      <p:ext uri="{BB962C8B-B14F-4D97-AF65-F5344CB8AC3E}">
        <p14:creationId xmlns:p14="http://schemas.microsoft.com/office/powerpoint/2010/main" val="328811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34"/>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25"/>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3"/>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16"/>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2"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3"/>
                                        </p:tgtEl>
                                        <p:attrNameLst>
                                          <p:attrName>style.visibility</p:attrName>
                                        </p:attrNameLst>
                                      </p:cBhvr>
                                      <p:to>
                                        <p:strVal val="hidden"/>
                                      </p:to>
                                    </p:set>
                                  </p:childTnLst>
                                </p:cTn>
                              </p:par>
                              <p:par>
                                <p:cTn id="79" presetID="1" presetClass="exit" presetSubtype="0" fill="hold" grpId="3" nodeType="withEffect">
                                  <p:stCondLst>
                                    <p:cond delay="0"/>
                                  </p:stCondLst>
                                  <p:childTnLst>
                                    <p:set>
                                      <p:cBhvr>
                                        <p:cTn id="80" dur="1" fill="hold">
                                          <p:stCondLst>
                                            <p:cond delay="0"/>
                                          </p:stCondLst>
                                        </p:cTn>
                                        <p:tgtEl>
                                          <p:spTgt spid="16"/>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5"/>
                                        </p:tgtEl>
                                        <p:attrNameLst>
                                          <p:attrName>style.visibility</p:attrName>
                                        </p:attrNameLst>
                                      </p:cBhvr>
                                      <p:to>
                                        <p:strVal val="hidden"/>
                                      </p:to>
                                    </p:set>
                                  </p:childTnLst>
                                </p:cTn>
                              </p:par>
                              <p:par>
                                <p:cTn id="83" presetID="1" presetClass="exit" presetSubtype="0" fill="hold" grpId="2" nodeType="withEffect">
                                  <p:stCondLst>
                                    <p:cond delay="0"/>
                                  </p:stCondLst>
                                  <p:childTnLst>
                                    <p:set>
                                      <p:cBhvr>
                                        <p:cTn id="84" dur="1" fill="hold">
                                          <p:stCondLst>
                                            <p:cond delay="0"/>
                                          </p:stCondLst>
                                        </p:cTn>
                                        <p:tgtEl>
                                          <p:spTgt spid="34"/>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37"/>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4" grpId="0"/>
      <p:bldP spid="16" grpId="0"/>
      <p:bldP spid="16" grpId="1"/>
      <p:bldP spid="16" grpId="2"/>
      <p:bldP spid="16" grpId="3"/>
      <p:bldP spid="24" grpId="0" animBg="1"/>
      <p:bldP spid="34" grpId="0"/>
      <p:bldP spid="34" grpId="1"/>
      <p:bldP spid="34" grpId="2"/>
      <p:bldP spid="37" grpId="0"/>
      <p:bldP spid="37" grpId="1"/>
      <p:bldP spid="39" grpId="0" animBg="1"/>
      <p:bldP spid="41" grpId="0"/>
      <p:bldP spid="33" grpId="0" animBg="1"/>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a:xfrm>
            <a:off x="304800" y="327025"/>
            <a:ext cx="8382000" cy="1143000"/>
          </a:xfrm>
        </p:spPr>
        <p:txBody>
          <a:bodyPr/>
          <a:lstStyle/>
          <a:p>
            <a:pPr eaLnBrk="1" hangingPunct="1"/>
            <a:r>
              <a:rPr lang="es-ES_tradnl" sz="3200" smtClean="0"/>
              <a:t>Se requieren exámenes médicos especiales para diagnosticar la enfermedad pulmonar relacionada con el trabajo</a:t>
            </a:r>
          </a:p>
        </p:txBody>
      </p:sp>
      <p:sp>
        <p:nvSpPr>
          <p:cNvPr id="90114" name="Rectangle 3"/>
          <p:cNvSpPr>
            <a:spLocks noGrp="1" noChangeArrowheads="1"/>
          </p:cNvSpPr>
          <p:nvPr>
            <p:ph type="body" idx="4294967295"/>
          </p:nvPr>
        </p:nvSpPr>
        <p:spPr>
          <a:xfrm>
            <a:off x="533400" y="1981200"/>
            <a:ext cx="4119563" cy="4594225"/>
          </a:xfrm>
        </p:spPr>
        <p:txBody>
          <a:bodyPr/>
          <a:lstStyle/>
          <a:p>
            <a:pPr eaLnBrk="1" hangingPunct="1">
              <a:lnSpc>
                <a:spcPct val="90000"/>
              </a:lnSpc>
            </a:pPr>
            <a:r>
              <a:rPr lang="es-ES_tradnl" sz="2800" smtClean="0"/>
              <a:t>Si los resultados de sus exámenes no son normales para usted</a:t>
            </a:r>
          </a:p>
          <a:p>
            <a:pPr lvl="1" eaLnBrk="1" hangingPunct="1">
              <a:lnSpc>
                <a:spcPct val="90000"/>
              </a:lnSpc>
            </a:pPr>
            <a:r>
              <a:rPr lang="es-ES_tradnl" sz="2400" smtClean="0"/>
              <a:t>Repita el examen de función pulmonar </a:t>
            </a:r>
          </a:p>
          <a:p>
            <a:pPr lvl="1" eaLnBrk="1" hangingPunct="1">
              <a:lnSpc>
                <a:spcPct val="90000"/>
              </a:lnSpc>
            </a:pPr>
            <a:endParaRPr lang="es-ES_tradnl" sz="2000" smtClean="0"/>
          </a:p>
          <a:p>
            <a:pPr eaLnBrk="1" hangingPunct="1">
              <a:lnSpc>
                <a:spcPct val="90000"/>
              </a:lnSpc>
            </a:pPr>
            <a:r>
              <a:rPr lang="es-ES_tradnl" sz="2800" smtClean="0"/>
              <a:t>Si el resultado a</a:t>
            </a:r>
            <a:r>
              <a:rPr lang="en-US" sz="2800" smtClean="0"/>
              <a:t>ú</a:t>
            </a:r>
            <a:r>
              <a:rPr lang="es-ES_tradnl" sz="2800" smtClean="0"/>
              <a:t>n no es normal para usted, el doctor realizar</a:t>
            </a:r>
            <a:r>
              <a:rPr lang="en-US" sz="2800" smtClean="0"/>
              <a:t>á</a:t>
            </a:r>
            <a:r>
              <a:rPr lang="es-ES_tradnl" sz="2800" smtClean="0"/>
              <a:t> m</a:t>
            </a:r>
            <a:r>
              <a:rPr lang="en-US" sz="2800" smtClean="0"/>
              <a:t>á</a:t>
            </a:r>
            <a:r>
              <a:rPr lang="es-ES_tradnl" sz="2800" smtClean="0"/>
              <a:t>s exámenes para determinar la causa </a:t>
            </a:r>
          </a:p>
          <a:p>
            <a:pPr lvl="1" eaLnBrk="1" hangingPunct="1">
              <a:lnSpc>
                <a:spcPct val="90000"/>
              </a:lnSpc>
              <a:buFontTx/>
              <a:buNone/>
            </a:pPr>
            <a:endParaRPr lang="es-ES_tradnl" sz="2400" smtClean="0"/>
          </a:p>
        </p:txBody>
      </p:sp>
      <p:sp>
        <p:nvSpPr>
          <p:cNvPr id="90115" name="TextBox 7"/>
          <p:cNvSpPr txBox="1">
            <a:spLocks noChangeArrowheads="1"/>
          </p:cNvSpPr>
          <p:nvPr/>
        </p:nvSpPr>
        <p:spPr bwMode="auto">
          <a:xfrm>
            <a:off x="5127625" y="4537075"/>
            <a:ext cx="2514600" cy="244475"/>
          </a:xfrm>
          <a:prstGeom prst="rect">
            <a:avLst/>
          </a:prstGeom>
          <a:noFill/>
          <a:ln w="9525">
            <a:noFill/>
            <a:miter lim="800000"/>
            <a:headEnd/>
            <a:tailEnd/>
          </a:ln>
        </p:spPr>
        <p:txBody>
          <a:bodyPr>
            <a:prstTxWarp prst="textNoShape">
              <a:avLst/>
            </a:prstTxWarp>
            <a:spAutoFit/>
          </a:bodyPr>
          <a:lstStyle/>
          <a:p>
            <a:pPr eaLnBrk="0" hangingPunct="0"/>
            <a:r>
              <a:rPr lang="en-US" sz="1000">
                <a:latin typeface="Tahoma" charset="0"/>
              </a:rPr>
              <a:t>Photo by National Jewish Health</a:t>
            </a:r>
          </a:p>
        </p:txBody>
      </p:sp>
      <p:sp>
        <p:nvSpPr>
          <p:cNvPr id="6" name="Slide Number Placeholder 3"/>
          <p:cNvSpPr txBox="1">
            <a:spLocks noGrp="1"/>
          </p:cNvSpPr>
          <p:nvPr/>
        </p:nvSpPr>
        <p:spPr bwMode="auto">
          <a:xfrm>
            <a:off x="7239000" y="6381750"/>
            <a:ext cx="1905000" cy="457200"/>
          </a:xfrm>
          <a:prstGeom prst="rect">
            <a:avLst/>
          </a:prstGeom>
          <a:noFill/>
          <a:ln w="9525">
            <a:noFill/>
            <a:miter lim="800000"/>
            <a:headEnd/>
            <a:tailEnd/>
          </a:ln>
        </p:spPr>
        <p:txBody>
          <a:bodyPr/>
          <a:lstStyle/>
          <a:p>
            <a:pPr algn="r">
              <a:defRPr/>
            </a:pPr>
            <a:fld id="{F1396C61-53BB-4B51-B249-B75602D4CC85}" type="slidenum">
              <a:rPr lang="en-US" sz="1400">
                <a:latin typeface="+mj-lt"/>
                <a:ea typeface="+mn-ea"/>
                <a:cs typeface="+mn-cs"/>
              </a:rPr>
              <a:pPr algn="r">
                <a:defRPr/>
              </a:pPr>
              <a:t>39</a:t>
            </a:fld>
            <a:endParaRPr lang="en-US" sz="1400" dirty="0">
              <a:latin typeface="+mj-lt"/>
              <a:ea typeface="+mn-ea"/>
              <a:cs typeface="+mn-cs"/>
            </a:endParaRPr>
          </a:p>
        </p:txBody>
      </p:sp>
      <p:sp>
        <p:nvSpPr>
          <p:cNvPr id="90117" name="TextBox 7"/>
          <p:cNvSpPr txBox="1">
            <a:spLocks noChangeArrowheads="1"/>
          </p:cNvSpPr>
          <p:nvPr/>
        </p:nvSpPr>
        <p:spPr bwMode="auto">
          <a:xfrm>
            <a:off x="5127625" y="4924425"/>
            <a:ext cx="2514600" cy="244475"/>
          </a:xfrm>
          <a:prstGeom prst="rect">
            <a:avLst/>
          </a:prstGeom>
          <a:noFill/>
          <a:ln w="9525">
            <a:noFill/>
            <a:miter lim="800000"/>
            <a:headEnd/>
            <a:tailEnd/>
          </a:ln>
        </p:spPr>
        <p:txBody>
          <a:bodyPr>
            <a:prstTxWarp prst="textNoShape">
              <a:avLst/>
            </a:prstTxWarp>
            <a:spAutoFit/>
          </a:bodyPr>
          <a:lstStyle/>
          <a:p>
            <a:pPr eaLnBrk="0" hangingPunct="0"/>
            <a:r>
              <a:rPr lang="en-US" sz="1000">
                <a:latin typeface="Tahoma" charset="0"/>
              </a:rPr>
              <a:t>Photo by National Jewish Health</a:t>
            </a:r>
          </a:p>
        </p:txBody>
      </p:sp>
      <p:pic>
        <p:nvPicPr>
          <p:cNvPr id="90118" name="Picture 8" descr="docs looking at image"/>
          <p:cNvPicPr>
            <a:picLocks noChangeAspect="1" noChangeArrowheads="1"/>
          </p:cNvPicPr>
          <p:nvPr/>
        </p:nvPicPr>
        <p:blipFill>
          <a:blip r:embed="rId4" cstate="print"/>
          <a:srcRect/>
          <a:stretch>
            <a:fillRect/>
          </a:stretch>
        </p:blipFill>
        <p:spPr bwMode="auto">
          <a:xfrm>
            <a:off x="5127625" y="2617788"/>
            <a:ext cx="3482975" cy="232092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209550" y="0"/>
            <a:ext cx="8763000" cy="1143000"/>
          </a:xfrm>
        </p:spPr>
        <p:txBody>
          <a:bodyPr/>
          <a:lstStyle/>
          <a:p>
            <a:r>
              <a:rPr lang="es-ES" sz="4000" smtClean="0"/>
              <a:t>Programa</a:t>
            </a:r>
          </a:p>
        </p:txBody>
      </p:sp>
      <p:sp>
        <p:nvSpPr>
          <p:cNvPr id="24578" name="Content Placeholder 2"/>
          <p:cNvSpPr>
            <a:spLocks noGrp="1"/>
          </p:cNvSpPr>
          <p:nvPr>
            <p:ph idx="1"/>
          </p:nvPr>
        </p:nvSpPr>
        <p:spPr>
          <a:xfrm>
            <a:off x="685800" y="1673225"/>
            <a:ext cx="7772400" cy="4419600"/>
          </a:xfrm>
        </p:spPr>
        <p:txBody>
          <a:bodyPr/>
          <a:lstStyle/>
          <a:p>
            <a:r>
              <a:rPr lang="es-ES" sz="2800" smtClean="0"/>
              <a:t>Introducción a OSHA</a:t>
            </a:r>
          </a:p>
          <a:p>
            <a:r>
              <a:rPr lang="es-ES" sz="2800" smtClean="0"/>
              <a:t>Visión general de la exposición a los saborizantes</a:t>
            </a:r>
          </a:p>
          <a:p>
            <a:r>
              <a:rPr lang="es-ES" sz="2800" smtClean="0"/>
              <a:t>Efectos de los saborizantes en la salud</a:t>
            </a:r>
          </a:p>
          <a:p>
            <a:r>
              <a:rPr lang="es-ES" sz="2800" smtClean="0"/>
              <a:t>Vigilancia m</a:t>
            </a:r>
            <a:r>
              <a:rPr lang="en-US" sz="2800" smtClean="0"/>
              <a:t>é</a:t>
            </a:r>
            <a:r>
              <a:rPr lang="es-ES" sz="2800" smtClean="0"/>
              <a:t>dica (evaluación) por posibles efectos en la salud causados por los saborizantes</a:t>
            </a:r>
          </a:p>
          <a:p>
            <a:r>
              <a:rPr lang="es-ES" sz="2800" smtClean="0"/>
              <a:t>Reconocimiento y control de la exposición a los saborizantes</a:t>
            </a:r>
          </a:p>
        </p:txBody>
      </p:sp>
      <p:sp>
        <p:nvSpPr>
          <p:cNvPr id="24579" name="Slide Number Placeholder 5"/>
          <p:cNvSpPr>
            <a:spLocks noGrp="1"/>
          </p:cNvSpPr>
          <p:nvPr>
            <p:ph type="sldNum" sz="quarter" idx="12"/>
          </p:nvPr>
        </p:nvSpPr>
        <p:spPr>
          <a:noFill/>
        </p:spPr>
        <p:txBody>
          <a:bodyPr/>
          <a:lstStyle/>
          <a:p>
            <a:fld id="{4AC34184-93CA-49C8-95DE-E36A678C8B9D}" type="slidenum">
              <a:rPr lang="en-US" smtClean="0">
                <a:latin typeface="Tahoma" charset="0"/>
                <a:ea typeface="Tahoma" charset="0"/>
                <a:cs typeface="Tahoma" charset="0"/>
              </a:rPr>
              <a:pPr/>
              <a:t>4</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idx="4294967295"/>
          </p:nvPr>
        </p:nvSpPr>
        <p:spPr/>
        <p:txBody>
          <a:bodyPr/>
          <a:lstStyle/>
          <a:p>
            <a:pPr eaLnBrk="1" hangingPunct="1"/>
            <a:r>
              <a:rPr lang="es-ES_tradnl" sz="5400" smtClean="0"/>
              <a:t>¡Proteja sus Pulmones!</a:t>
            </a:r>
          </a:p>
        </p:txBody>
      </p:sp>
      <p:sp>
        <p:nvSpPr>
          <p:cNvPr id="92162" name="Rectangle 3"/>
          <p:cNvSpPr>
            <a:spLocks noGrp="1" noChangeArrowheads="1"/>
          </p:cNvSpPr>
          <p:nvPr>
            <p:ph type="body" sz="half" idx="4294967295"/>
          </p:nvPr>
        </p:nvSpPr>
        <p:spPr>
          <a:xfrm>
            <a:off x="2852738" y="1719263"/>
            <a:ext cx="6116637" cy="3863975"/>
          </a:xfrm>
        </p:spPr>
        <p:txBody>
          <a:bodyPr/>
          <a:lstStyle/>
          <a:p>
            <a:pPr eaLnBrk="1" hangingPunct="1">
              <a:lnSpc>
                <a:spcPct val="80000"/>
              </a:lnSpc>
            </a:pPr>
            <a:r>
              <a:rPr lang="es-ES_tradnl" sz="2800" smtClean="0"/>
              <a:t>Mantenga su exposición a </a:t>
            </a:r>
            <a:r>
              <a:rPr lang="es-ES_tradnl" sz="2800" u="sng" smtClean="0"/>
              <a:t>todos</a:t>
            </a:r>
            <a:r>
              <a:rPr lang="es-ES_tradnl" sz="2800" smtClean="0">
                <a:ea typeface="Tahoma" charset="0"/>
                <a:cs typeface="Tahoma" charset="0"/>
              </a:rPr>
              <a:t> los saborizantes de “Alta Prioridad” a la menor posible</a:t>
            </a:r>
          </a:p>
          <a:p>
            <a:pPr eaLnBrk="1" hangingPunct="1">
              <a:lnSpc>
                <a:spcPct val="80000"/>
              </a:lnSpc>
            </a:pPr>
            <a:r>
              <a:rPr lang="es-ES_tradnl" sz="2800" smtClean="0">
                <a:ea typeface="Tahoma" charset="0"/>
                <a:cs typeface="Tahoma" charset="0"/>
              </a:rPr>
              <a:t>No se confíe del olor o la irritación para alertarlo de la exposición </a:t>
            </a:r>
          </a:p>
          <a:p>
            <a:pPr lvl="1" eaLnBrk="1" hangingPunct="1">
              <a:lnSpc>
                <a:spcPct val="80000"/>
              </a:lnSpc>
            </a:pPr>
            <a:r>
              <a:rPr lang="es-ES_tradnl" sz="2400" smtClean="0">
                <a:ea typeface="Tahoma" charset="0"/>
                <a:cs typeface="Tahoma" charset="0"/>
              </a:rPr>
              <a:t>Diacetil</a:t>
            </a:r>
          </a:p>
          <a:p>
            <a:pPr lvl="1" eaLnBrk="1" hangingPunct="1">
              <a:lnSpc>
                <a:spcPct val="80000"/>
              </a:lnSpc>
            </a:pPr>
            <a:r>
              <a:rPr lang="es-ES_tradnl" sz="2400" smtClean="0">
                <a:ea typeface="Tahoma" charset="0"/>
                <a:cs typeface="Tahoma" charset="0"/>
              </a:rPr>
              <a:t>Sustitutos del diacetil</a:t>
            </a:r>
          </a:p>
          <a:p>
            <a:pPr eaLnBrk="1" hangingPunct="1">
              <a:lnSpc>
                <a:spcPct val="80000"/>
              </a:lnSpc>
            </a:pPr>
            <a:r>
              <a:rPr lang="es-ES_tradnl" sz="2800" smtClean="0"/>
              <a:t>Reporte los síntomas respiratorios nuevos o que empeoren</a:t>
            </a:r>
          </a:p>
          <a:p>
            <a:pPr eaLnBrk="1" hangingPunct="1">
              <a:lnSpc>
                <a:spcPct val="80000"/>
              </a:lnSpc>
            </a:pPr>
            <a:r>
              <a:rPr lang="es-ES_tradnl" sz="2800" smtClean="0"/>
              <a:t>¡No fume!</a:t>
            </a:r>
          </a:p>
          <a:p>
            <a:pPr lvl="1" eaLnBrk="1" hangingPunct="1">
              <a:lnSpc>
                <a:spcPct val="80000"/>
              </a:lnSpc>
            </a:pPr>
            <a:endParaRPr lang="es-ES_tradnl" smtClean="0"/>
          </a:p>
          <a:p>
            <a:pPr eaLnBrk="1" hangingPunct="1">
              <a:lnSpc>
                <a:spcPct val="80000"/>
              </a:lnSpc>
              <a:buFontTx/>
              <a:buNone/>
            </a:pPr>
            <a:endParaRPr lang="es-ES_tradnl" sz="2400" smtClean="0"/>
          </a:p>
          <a:p>
            <a:pPr lvl="1" eaLnBrk="1" hangingPunct="1">
              <a:lnSpc>
                <a:spcPct val="80000"/>
              </a:lnSpc>
            </a:pPr>
            <a:endParaRPr lang="es-ES_tradnl" sz="2400" smtClean="0"/>
          </a:p>
          <a:p>
            <a:pPr eaLnBrk="1" hangingPunct="1">
              <a:lnSpc>
                <a:spcPct val="80000"/>
              </a:lnSpc>
            </a:pPr>
            <a:endParaRPr lang="es-ES_tradnl" sz="2400" smtClean="0"/>
          </a:p>
          <a:p>
            <a:pPr lvl="1" eaLnBrk="1" hangingPunct="1">
              <a:lnSpc>
                <a:spcPct val="80000"/>
              </a:lnSpc>
              <a:buFontTx/>
              <a:buNone/>
            </a:pPr>
            <a:endParaRPr lang="es-ES_tradnl" sz="2400" smtClean="0"/>
          </a:p>
          <a:p>
            <a:pPr eaLnBrk="1" hangingPunct="1">
              <a:lnSpc>
                <a:spcPct val="80000"/>
              </a:lnSpc>
            </a:pPr>
            <a:endParaRPr lang="es-ES_tradnl" sz="2400" smtClean="0"/>
          </a:p>
          <a:p>
            <a:pPr lvl="1" eaLnBrk="1" hangingPunct="1">
              <a:lnSpc>
                <a:spcPct val="80000"/>
              </a:lnSpc>
            </a:pPr>
            <a:endParaRPr lang="es-ES_tradnl" sz="2400" smtClean="0"/>
          </a:p>
        </p:txBody>
      </p:sp>
      <p:sp>
        <p:nvSpPr>
          <p:cNvPr id="92163" name="Text Box 5"/>
          <p:cNvSpPr txBox="1">
            <a:spLocks noChangeArrowheads="1"/>
          </p:cNvSpPr>
          <p:nvPr/>
        </p:nvSpPr>
        <p:spPr bwMode="auto">
          <a:xfrm>
            <a:off x="6781800" y="5867400"/>
            <a:ext cx="184150" cy="457200"/>
          </a:xfrm>
          <a:prstGeom prst="rect">
            <a:avLst/>
          </a:prstGeom>
          <a:noFill/>
          <a:ln w="9525">
            <a:noFill/>
            <a:miter lim="800000"/>
            <a:headEnd/>
            <a:tailEnd/>
          </a:ln>
        </p:spPr>
        <p:txBody>
          <a:bodyPr wrap="none">
            <a:prstTxWarp prst="textNoShape">
              <a:avLst/>
            </a:prstTxWarp>
            <a:spAutoFit/>
          </a:bodyPr>
          <a:lstStyle/>
          <a:p>
            <a:pPr eaLnBrk="0" hangingPunct="0"/>
            <a:endParaRPr lang="en-US"/>
          </a:p>
        </p:txBody>
      </p:sp>
      <p:sp>
        <p:nvSpPr>
          <p:cNvPr id="19465" name="WordArt 9"/>
          <p:cNvSpPr>
            <a:spLocks noChangeArrowheads="1" noChangeShapeType="1" noTextEdit="1"/>
          </p:cNvSpPr>
          <p:nvPr/>
        </p:nvSpPr>
        <p:spPr bwMode="auto">
          <a:xfrm>
            <a:off x="587375" y="3940175"/>
            <a:ext cx="1870075" cy="2122488"/>
          </a:xfrm>
          <a:prstGeom prst="rect">
            <a:avLst/>
          </a:prstGeom>
        </p:spPr>
        <p:txBody>
          <a:bodyPr wrap="none" fromWordArt="1">
            <a:prstTxWarp prst="textPlain">
              <a:avLst>
                <a:gd name="adj" fmla="val 52722"/>
              </a:avLst>
            </a:prstTxWarp>
          </a:bodyPr>
          <a:lstStyle/>
          <a:p>
            <a:pPr algn="ctr"/>
            <a:endParaRPr lang="en-US" sz="7200" kern="10">
              <a:ln w="9525">
                <a:noFill/>
                <a:round/>
                <a:headEnd/>
                <a:tailEnd/>
              </a:ln>
              <a:solidFill>
                <a:srgbClr val="FF0000">
                  <a:alpha val="27058"/>
                </a:srgbClr>
              </a:solidFill>
              <a:effectLst>
                <a:outerShdw dist="45791" dir="2021404" algn="ctr" rotWithShape="0">
                  <a:srgbClr val="B2B2B2">
                    <a:alpha val="79999"/>
                  </a:srgbClr>
                </a:outerShdw>
              </a:effectLst>
              <a:latin typeface="Tahoma"/>
              <a:ea typeface="Tahoma"/>
              <a:cs typeface="Tahoma"/>
            </a:endParaRPr>
          </a:p>
        </p:txBody>
      </p:sp>
      <p:sp>
        <p:nvSpPr>
          <p:cNvPr id="52229" name="Text Box 10"/>
          <p:cNvSpPr txBox="1">
            <a:spLocks noChangeArrowheads="1"/>
          </p:cNvSpPr>
          <p:nvPr/>
        </p:nvSpPr>
        <p:spPr bwMode="auto">
          <a:xfrm>
            <a:off x="642938" y="5824538"/>
            <a:ext cx="1814512" cy="549275"/>
          </a:xfrm>
          <a:prstGeom prst="rect">
            <a:avLst/>
          </a:prstGeom>
          <a:noFill/>
          <a:ln w="9525">
            <a:noFill/>
            <a:miter lim="800000"/>
            <a:headEnd/>
            <a:tailEnd/>
          </a:ln>
        </p:spPr>
        <p:txBody>
          <a:bodyPr>
            <a:spAutoFit/>
          </a:bodyPr>
          <a:lstStyle/>
          <a:p>
            <a:pPr>
              <a:defRPr/>
            </a:pPr>
            <a:r>
              <a:rPr lang="en-US" sz="1000" dirty="0">
                <a:latin typeface="+mj-lt"/>
                <a:ea typeface="+mn-ea"/>
                <a:cs typeface="+mn-cs"/>
              </a:rPr>
              <a:t>Photo available under public domain from </a:t>
            </a:r>
            <a:r>
              <a:rPr lang="en-US" sz="1000" dirty="0">
                <a:solidFill>
                  <a:schemeClr val="tx2"/>
                </a:solidFill>
                <a:latin typeface="+mj-lt"/>
                <a:ea typeface="+mn-ea"/>
                <a:cs typeface="+mn-cs"/>
                <a:hlinkClick r:id="rId4"/>
              </a:rPr>
              <a:t>Wikimedia Commons</a:t>
            </a:r>
            <a:endParaRPr lang="en-US" sz="1000" dirty="0">
              <a:solidFill>
                <a:schemeClr val="tx2"/>
              </a:solidFill>
              <a:latin typeface="+mj-lt"/>
              <a:ea typeface="+mn-ea"/>
              <a:cs typeface="+mn-cs"/>
            </a:endParaRPr>
          </a:p>
        </p:txBody>
      </p:sp>
      <p:sp>
        <p:nvSpPr>
          <p:cNvPr id="92166" name="Slide Number Placeholder 3"/>
          <p:cNvSpPr txBox="1">
            <a:spLocks noGrp="1"/>
          </p:cNvSpPr>
          <p:nvPr/>
        </p:nvSpPr>
        <p:spPr bwMode="auto">
          <a:xfrm>
            <a:off x="7162800" y="6477000"/>
            <a:ext cx="1905000" cy="344488"/>
          </a:xfrm>
          <a:prstGeom prst="rect">
            <a:avLst/>
          </a:prstGeom>
          <a:noFill/>
          <a:ln w="9525">
            <a:noFill/>
            <a:miter lim="800000"/>
            <a:headEnd/>
            <a:tailEnd/>
          </a:ln>
        </p:spPr>
        <p:txBody>
          <a:bodyPr>
            <a:prstTxWarp prst="textNoShape">
              <a:avLst/>
            </a:prstTxWarp>
          </a:bodyPr>
          <a:lstStyle/>
          <a:p>
            <a:pPr algn="r"/>
            <a:fld id="{1D4D9C03-1F39-4978-A43F-D309F4F7D6C8}" type="slidenum">
              <a:rPr lang="en-US" sz="1400">
                <a:latin typeface="Tahoma" charset="0"/>
                <a:ea typeface="Tahoma" charset="0"/>
                <a:cs typeface="Tahoma" charset="0"/>
              </a:rPr>
              <a:pPr algn="r"/>
              <a:t>40</a:t>
            </a:fld>
            <a:endParaRPr lang="en-US" sz="1400">
              <a:latin typeface="Tahoma" charset="0"/>
              <a:ea typeface="Tahoma" charset="0"/>
              <a:cs typeface="Tahoma" charset="0"/>
            </a:endParaRPr>
          </a:p>
        </p:txBody>
      </p:sp>
      <p:sp>
        <p:nvSpPr>
          <p:cNvPr id="92167" name="TextBox 2"/>
          <p:cNvSpPr txBox="1">
            <a:spLocks noChangeArrowheads="1"/>
          </p:cNvSpPr>
          <p:nvPr/>
        </p:nvSpPr>
        <p:spPr bwMode="auto">
          <a:xfrm>
            <a:off x="392113" y="1927225"/>
            <a:ext cx="2232025" cy="1473200"/>
          </a:xfrm>
          <a:prstGeom prst="rect">
            <a:avLst/>
          </a:prstGeom>
          <a:solidFill>
            <a:srgbClr val="FFFF00"/>
          </a:solidFill>
          <a:ln w="9525">
            <a:solidFill>
              <a:schemeClr val="tx1"/>
            </a:solidFill>
            <a:miter lim="800000"/>
            <a:headEnd/>
            <a:tailEnd/>
          </a:ln>
        </p:spPr>
        <p:txBody>
          <a:bodyPr>
            <a:prstTxWarp prst="textNoShape">
              <a:avLst/>
            </a:prstTxWarp>
            <a:spAutoFit/>
          </a:bodyPr>
          <a:lstStyle/>
          <a:p>
            <a:pPr algn="ctr"/>
            <a:r>
              <a:rPr lang="en-US" sz="1000">
                <a:latin typeface="Arial Black" charset="0"/>
              </a:rPr>
              <a:t>LISTADO POR FEMA</a:t>
            </a:r>
          </a:p>
          <a:p>
            <a:pPr algn="ctr"/>
            <a:endParaRPr lang="en-US" sz="1000">
              <a:latin typeface="Arial Black" charset="0"/>
            </a:endParaRPr>
          </a:p>
          <a:p>
            <a:pPr algn="ctr"/>
            <a:r>
              <a:rPr lang="es-ES" sz="1000">
                <a:latin typeface="Arial Black" charset="0"/>
              </a:rPr>
              <a:t>MATERIAL DE ALTA PRIORIDAD</a:t>
            </a:r>
          </a:p>
          <a:p>
            <a:pPr algn="ctr"/>
            <a:endParaRPr lang="es-ES" sz="1000">
              <a:latin typeface="Arial Black" charset="0"/>
            </a:endParaRPr>
          </a:p>
          <a:p>
            <a:r>
              <a:rPr lang="es-ES_tradnl" sz="1000">
                <a:ea typeface="Arial" charset="0"/>
                <a:cs typeface="Arial" charset="0"/>
              </a:rPr>
              <a:t>SIGA LAS MEDIDAS TECNICAS Y LOS PROCEDIMIENTOS NECESARIOS PARA MINIMIZAR LA EXPOSICION</a:t>
            </a:r>
          </a:p>
        </p:txBody>
      </p:sp>
      <p:pic>
        <p:nvPicPr>
          <p:cNvPr id="92168" name="Picture 2"/>
          <p:cNvPicPr>
            <a:picLocks noChangeAspect="1" noChangeArrowheads="1"/>
          </p:cNvPicPr>
          <p:nvPr/>
        </p:nvPicPr>
        <p:blipFill>
          <a:blip r:embed="rId5" cstate="print"/>
          <a:srcRect/>
          <a:stretch>
            <a:fillRect/>
          </a:stretch>
        </p:blipFill>
        <p:spPr bwMode="auto">
          <a:xfrm>
            <a:off x="696913" y="4506913"/>
            <a:ext cx="1763712" cy="1293812"/>
          </a:xfrm>
          <a:prstGeom prst="rect">
            <a:avLst/>
          </a:prstGeom>
          <a:noFill/>
          <a:ln w="9525">
            <a:noFill/>
            <a:miter lim="800000"/>
            <a:headEnd/>
            <a:tailEnd/>
          </a:ln>
        </p:spPr>
      </p:pic>
      <p:sp>
        <p:nvSpPr>
          <p:cNvPr id="10" name="Text Box 10"/>
          <p:cNvSpPr txBox="1">
            <a:spLocks noChangeArrowheads="1"/>
          </p:cNvSpPr>
          <p:nvPr/>
        </p:nvSpPr>
        <p:spPr bwMode="auto">
          <a:xfrm>
            <a:off x="411163" y="3403600"/>
            <a:ext cx="2049462" cy="244475"/>
          </a:xfrm>
          <a:prstGeom prst="rect">
            <a:avLst/>
          </a:prstGeom>
          <a:noFill/>
          <a:ln w="9525">
            <a:noFill/>
            <a:miter lim="800000"/>
            <a:headEnd/>
            <a:tailEnd/>
          </a:ln>
        </p:spPr>
        <p:txBody>
          <a:bodyPr>
            <a:spAutoFit/>
          </a:bodyPr>
          <a:lstStyle/>
          <a:p>
            <a:pPr>
              <a:defRPr/>
            </a:pPr>
            <a:r>
              <a:rPr lang="en-US" sz="1000" dirty="0">
                <a:latin typeface="+mn-lt"/>
                <a:ea typeface="+mn-ea"/>
                <a:cs typeface="+mn-cs"/>
              </a:rPr>
              <a:t>Image by National Jewish Health</a:t>
            </a:r>
            <a:endParaRPr lang="en-US" sz="1000" dirty="0">
              <a:solidFill>
                <a:schemeClr val="tx2"/>
              </a:solidFill>
              <a:latin typeface="+mn-lt"/>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3"/>
          <p:cNvSpPr>
            <a:spLocks noGrp="1"/>
          </p:cNvSpPr>
          <p:nvPr>
            <p:ph type="title"/>
          </p:nvPr>
        </p:nvSpPr>
        <p:spPr>
          <a:xfrm>
            <a:off x="381000" y="38100"/>
            <a:ext cx="8763000" cy="2481263"/>
          </a:xfrm>
        </p:spPr>
        <p:txBody>
          <a:bodyPr/>
          <a:lstStyle/>
          <a:p>
            <a:r>
              <a:rPr lang="es-ES_tradnl" sz="4000" smtClean="0"/>
              <a:t>Reconocimiento y Control de la Exposición a los Saborizantes</a:t>
            </a:r>
            <a:r>
              <a:rPr lang="es-ES_tradnl" sz="3600" smtClean="0"/>
              <a:t/>
            </a:r>
            <a:br>
              <a:rPr lang="es-ES_tradnl" sz="3600" smtClean="0"/>
            </a:br>
            <a:r>
              <a:rPr lang="es-ES_tradnl" sz="4000" smtClean="0"/>
              <a:t/>
            </a:r>
            <a:br>
              <a:rPr lang="es-ES_tradnl" sz="4000" smtClean="0"/>
            </a:br>
            <a:r>
              <a:rPr lang="es-ES_tradnl" sz="4000" smtClean="0"/>
              <a:t>Objetivos del Entrenamiento</a:t>
            </a:r>
          </a:p>
        </p:txBody>
      </p:sp>
      <p:sp>
        <p:nvSpPr>
          <p:cNvPr id="105474" name="Content Placeholder 1"/>
          <p:cNvSpPr>
            <a:spLocks noGrp="1"/>
          </p:cNvSpPr>
          <p:nvPr>
            <p:ph idx="1"/>
          </p:nvPr>
        </p:nvSpPr>
        <p:spPr>
          <a:xfrm>
            <a:off x="685800" y="2506663"/>
            <a:ext cx="7945438" cy="3505200"/>
          </a:xfrm>
        </p:spPr>
        <p:txBody>
          <a:bodyPr/>
          <a:lstStyle/>
          <a:p>
            <a:r>
              <a:rPr lang="es-ES_tradnl" smtClean="0"/>
              <a:t>Reconocer los saborizantes y los procesos de trabajo en los que usted puede estar expuesto</a:t>
            </a:r>
          </a:p>
          <a:p>
            <a:r>
              <a:rPr lang="es-ES_tradnl" smtClean="0"/>
              <a:t>Comprender los métodos utilizados para medir la exposición a los saborizantes</a:t>
            </a:r>
          </a:p>
          <a:p>
            <a:r>
              <a:rPr lang="es-ES_tradnl" smtClean="0"/>
              <a:t>Comprender el uso apropiado de los métodos de control para reducir la exposición a los saborizantes</a:t>
            </a:r>
          </a:p>
        </p:txBody>
      </p:sp>
      <p:sp>
        <p:nvSpPr>
          <p:cNvPr id="105475" name="Slide Number Placeholder 4"/>
          <p:cNvSpPr>
            <a:spLocks noGrp="1"/>
          </p:cNvSpPr>
          <p:nvPr>
            <p:ph type="sldNum" sz="quarter" idx="12"/>
          </p:nvPr>
        </p:nvSpPr>
        <p:spPr>
          <a:noFill/>
        </p:spPr>
        <p:txBody>
          <a:bodyPr/>
          <a:lstStyle/>
          <a:p>
            <a:fld id="{5456B228-8D00-45C1-8D63-54AD1C112498}" type="slidenum">
              <a:rPr lang="en-US" smtClean="0">
                <a:latin typeface="Tahoma" charset="0"/>
                <a:ea typeface="Tahoma" charset="0"/>
                <a:cs typeface="Tahoma" charset="0"/>
              </a:rPr>
              <a:pPr/>
              <a:t>41</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190500" y="152400"/>
            <a:ext cx="8763000" cy="769938"/>
          </a:xfrm>
        </p:spPr>
        <p:txBody>
          <a:bodyPr/>
          <a:lstStyle/>
          <a:p>
            <a:r>
              <a:rPr lang="es-ES_tradnl" smtClean="0"/>
              <a:t>¿Cómo sé si es peligroso?</a:t>
            </a:r>
            <a:endParaRPr lang="en-US" smtClean="0"/>
          </a:p>
        </p:txBody>
      </p:sp>
      <p:sp>
        <p:nvSpPr>
          <p:cNvPr id="115714" name="Content Placeholder 4"/>
          <p:cNvSpPr>
            <a:spLocks noGrp="1"/>
          </p:cNvSpPr>
          <p:nvPr>
            <p:ph idx="1"/>
          </p:nvPr>
        </p:nvSpPr>
        <p:spPr>
          <a:xfrm>
            <a:off x="674688" y="1511300"/>
            <a:ext cx="4114800" cy="4114800"/>
          </a:xfrm>
        </p:spPr>
        <p:txBody>
          <a:bodyPr/>
          <a:lstStyle/>
          <a:p>
            <a:pPr eaLnBrk="1" hangingPunct="1">
              <a:lnSpc>
                <a:spcPct val="90000"/>
              </a:lnSpc>
            </a:pPr>
            <a:r>
              <a:rPr lang="es-ES" sz="2200" smtClean="0"/>
              <a:t>Etiquetando los saborizantes individuales y los compuestos de saborizantes</a:t>
            </a:r>
          </a:p>
          <a:p>
            <a:pPr eaLnBrk="1" hangingPunct="1">
              <a:lnSpc>
                <a:spcPct val="90000"/>
              </a:lnSpc>
            </a:pPr>
            <a:r>
              <a:rPr lang="es-ES" sz="2200" smtClean="0"/>
              <a:t>Siguiendo las precauciones de manipulación que están en las hojas de proceso por lotes</a:t>
            </a:r>
          </a:p>
          <a:p>
            <a:pPr lvl="1" eaLnBrk="1" hangingPunct="1">
              <a:lnSpc>
                <a:spcPct val="90000"/>
              </a:lnSpc>
            </a:pPr>
            <a:r>
              <a:rPr lang="es-ES" sz="2000" smtClean="0"/>
              <a:t>Efectos en la salud</a:t>
            </a:r>
          </a:p>
          <a:p>
            <a:pPr lvl="1" eaLnBrk="1" hangingPunct="1">
              <a:lnSpc>
                <a:spcPct val="90000"/>
              </a:lnSpc>
            </a:pPr>
            <a:r>
              <a:rPr lang="es-ES" sz="2000" smtClean="0"/>
              <a:t>Manejo apropiado</a:t>
            </a:r>
          </a:p>
          <a:p>
            <a:pPr lvl="1" eaLnBrk="1" hangingPunct="1">
              <a:lnSpc>
                <a:spcPct val="90000"/>
              </a:lnSpc>
            </a:pPr>
            <a:r>
              <a:rPr lang="es-ES" sz="2000" smtClean="0"/>
              <a:t>Precauciones necesarias</a:t>
            </a:r>
          </a:p>
          <a:p>
            <a:pPr eaLnBrk="1" hangingPunct="1">
              <a:lnSpc>
                <a:spcPct val="90000"/>
              </a:lnSpc>
            </a:pPr>
            <a:r>
              <a:rPr lang="es-ES" sz="2200" smtClean="0"/>
              <a:t>MSDS o SDS disponibles inmediatamente</a:t>
            </a:r>
          </a:p>
        </p:txBody>
      </p:sp>
      <p:sp>
        <p:nvSpPr>
          <p:cNvPr id="115715" name="TextBox 8"/>
          <p:cNvSpPr txBox="1">
            <a:spLocks noChangeArrowheads="1"/>
          </p:cNvSpPr>
          <p:nvPr/>
        </p:nvSpPr>
        <p:spPr bwMode="auto">
          <a:xfrm>
            <a:off x="5257800" y="4062413"/>
            <a:ext cx="3581400" cy="274637"/>
          </a:xfrm>
          <a:prstGeom prst="rect">
            <a:avLst/>
          </a:prstGeom>
          <a:noFill/>
          <a:ln w="9525">
            <a:noFill/>
            <a:miter lim="800000"/>
            <a:headEnd/>
            <a:tailEnd/>
          </a:ln>
        </p:spPr>
        <p:txBody>
          <a:bodyPr>
            <a:prstTxWarp prst="textNoShape">
              <a:avLst/>
            </a:prstTxWarp>
            <a:spAutoFit/>
          </a:bodyPr>
          <a:lstStyle/>
          <a:p>
            <a:endParaRPr lang="en-US" sz="1200"/>
          </a:p>
        </p:txBody>
      </p:sp>
      <p:sp>
        <p:nvSpPr>
          <p:cNvPr id="115717" name="TextBox 11"/>
          <p:cNvSpPr txBox="1">
            <a:spLocks noChangeArrowheads="1"/>
          </p:cNvSpPr>
          <p:nvPr/>
        </p:nvSpPr>
        <p:spPr bwMode="auto">
          <a:xfrm>
            <a:off x="6138863" y="6426200"/>
            <a:ext cx="1657350" cy="214313"/>
          </a:xfrm>
          <a:prstGeom prst="rect">
            <a:avLst/>
          </a:prstGeom>
          <a:noFill/>
          <a:ln w="9525">
            <a:noFill/>
            <a:miter lim="800000"/>
            <a:headEnd/>
            <a:tailEnd/>
          </a:ln>
        </p:spPr>
        <p:txBody>
          <a:bodyPr>
            <a:spAutoFit/>
          </a:bodyPr>
          <a:lstStyle/>
          <a:p>
            <a:pPr>
              <a:defRPr/>
            </a:pPr>
            <a:r>
              <a:rPr lang="en-US" sz="800" dirty="0">
                <a:latin typeface="+mj-lt"/>
                <a:ea typeface="+mn-ea"/>
                <a:cs typeface="+mn-cs"/>
              </a:rPr>
              <a:t>Figure by National Jewish Health</a:t>
            </a:r>
          </a:p>
        </p:txBody>
      </p:sp>
      <p:pic>
        <p:nvPicPr>
          <p:cNvPr id="2" name="Picture 1"/>
          <p:cNvPicPr>
            <a:picLocks noChangeAspect="1"/>
          </p:cNvPicPr>
          <p:nvPr/>
        </p:nvPicPr>
        <p:blipFill>
          <a:blip r:embed="rId4" cstate="print"/>
          <a:srcRect/>
          <a:stretch>
            <a:fillRect/>
          </a:stretch>
        </p:blipFill>
        <p:spPr bwMode="auto">
          <a:xfrm>
            <a:off x="4824413" y="884238"/>
            <a:ext cx="2000250" cy="2000250"/>
          </a:xfrm>
          <a:prstGeom prst="rect">
            <a:avLst/>
          </a:prstGeom>
          <a:noFill/>
          <a:ln w="9525">
            <a:noFill/>
            <a:miter lim="800000"/>
            <a:headEnd/>
            <a:tailEnd/>
          </a:ln>
        </p:spPr>
      </p:pic>
      <p:pic>
        <p:nvPicPr>
          <p:cNvPr id="115718" name="Picture 2"/>
          <p:cNvPicPr>
            <a:picLocks noChangeAspect="1"/>
          </p:cNvPicPr>
          <p:nvPr/>
        </p:nvPicPr>
        <p:blipFill>
          <a:blip r:embed="rId5" cstate="print"/>
          <a:srcRect/>
          <a:stretch>
            <a:fillRect/>
          </a:stretch>
        </p:blipFill>
        <p:spPr bwMode="auto">
          <a:xfrm>
            <a:off x="6834188" y="884238"/>
            <a:ext cx="2000250" cy="2000250"/>
          </a:xfrm>
          <a:prstGeom prst="rect">
            <a:avLst/>
          </a:prstGeom>
          <a:noFill/>
          <a:ln w="9525">
            <a:noFill/>
            <a:miter lim="800000"/>
            <a:headEnd/>
            <a:tailEnd/>
          </a:ln>
        </p:spPr>
      </p:pic>
      <p:pic>
        <p:nvPicPr>
          <p:cNvPr id="115719" name="Picture 3"/>
          <p:cNvPicPr>
            <a:picLocks noChangeAspect="1"/>
          </p:cNvPicPr>
          <p:nvPr/>
        </p:nvPicPr>
        <p:blipFill>
          <a:blip r:embed="rId6" cstate="print"/>
          <a:srcRect/>
          <a:stretch>
            <a:fillRect/>
          </a:stretch>
        </p:blipFill>
        <p:spPr bwMode="auto">
          <a:xfrm>
            <a:off x="5829300" y="1928813"/>
            <a:ext cx="2000250" cy="2000250"/>
          </a:xfrm>
          <a:prstGeom prst="rect">
            <a:avLst/>
          </a:prstGeom>
          <a:noFill/>
          <a:ln w="9525">
            <a:noFill/>
            <a:miter lim="800000"/>
            <a:headEnd/>
            <a:tailEnd/>
          </a:ln>
        </p:spPr>
      </p:pic>
      <p:sp>
        <p:nvSpPr>
          <p:cNvPr id="115722" name="Rectangle 6"/>
          <p:cNvSpPr>
            <a:spLocks noChangeArrowheads="1"/>
          </p:cNvSpPr>
          <p:nvPr/>
        </p:nvSpPr>
        <p:spPr bwMode="auto">
          <a:xfrm>
            <a:off x="4822825" y="3910013"/>
            <a:ext cx="4000500" cy="214312"/>
          </a:xfrm>
          <a:prstGeom prst="rect">
            <a:avLst/>
          </a:prstGeom>
          <a:noFill/>
          <a:ln w="9525">
            <a:noFill/>
            <a:miter lim="800000"/>
            <a:headEnd/>
            <a:tailEnd/>
          </a:ln>
        </p:spPr>
        <p:txBody>
          <a:bodyPr wrap="none">
            <a:spAutoFit/>
          </a:bodyPr>
          <a:lstStyle/>
          <a:p>
            <a:pPr>
              <a:defRPr/>
            </a:pPr>
            <a:r>
              <a:rPr lang="en-US" sz="800" dirty="0">
                <a:latin typeface="+mj-lt"/>
                <a:ea typeface="+mn-ea"/>
                <a:cs typeface="+mn-cs"/>
              </a:rPr>
              <a:t>Figures by </a:t>
            </a:r>
            <a:r>
              <a:rPr lang="en-US" sz="800" dirty="0" err="1">
                <a:latin typeface="+mj-lt"/>
                <a:ea typeface="+mn-ea"/>
                <a:cs typeface="+mn-cs"/>
              </a:rPr>
              <a:t>Torsten</a:t>
            </a:r>
            <a:r>
              <a:rPr lang="en-US" sz="800" dirty="0">
                <a:latin typeface="+mj-lt"/>
                <a:ea typeface="+mn-ea"/>
                <a:cs typeface="+mn-cs"/>
              </a:rPr>
              <a:t> Henning available under public domain from </a:t>
            </a:r>
            <a:r>
              <a:rPr lang="en-US" sz="800" dirty="0">
                <a:solidFill>
                  <a:schemeClr val="tx2"/>
                </a:solidFill>
                <a:latin typeface="+mj-lt"/>
                <a:ea typeface="+mn-ea"/>
                <a:cs typeface="+mn-cs"/>
                <a:hlinkClick r:id="rId7"/>
              </a:rPr>
              <a:t>Wikimedia Commons</a:t>
            </a:r>
            <a:endParaRPr lang="en-US" sz="800" dirty="0">
              <a:solidFill>
                <a:schemeClr val="tx2"/>
              </a:solidFill>
              <a:latin typeface="+mj-lt"/>
              <a:ea typeface="+mn-ea"/>
              <a:cs typeface="+mn-cs"/>
            </a:endParaRPr>
          </a:p>
        </p:txBody>
      </p:sp>
      <p:sp>
        <p:nvSpPr>
          <p:cNvPr id="115721" name="Slide Number Placeholder 6"/>
          <p:cNvSpPr>
            <a:spLocks noGrp="1"/>
          </p:cNvSpPr>
          <p:nvPr>
            <p:ph type="sldNum" sz="quarter" idx="12"/>
          </p:nvPr>
        </p:nvSpPr>
        <p:spPr>
          <a:noFill/>
        </p:spPr>
        <p:txBody>
          <a:bodyPr/>
          <a:lstStyle/>
          <a:p>
            <a:fld id="{492D1054-51B6-4E0B-9ED9-52EE561A34BB}" type="slidenum">
              <a:rPr lang="en-US" smtClean="0">
                <a:latin typeface="Tahoma" charset="0"/>
                <a:ea typeface="Tahoma" charset="0"/>
                <a:cs typeface="Tahoma" charset="0"/>
              </a:rPr>
              <a:pPr/>
              <a:t>42</a:t>
            </a:fld>
            <a:endParaRPr lang="en-US" smtClean="0">
              <a:latin typeface="Tahoma" charset="0"/>
              <a:ea typeface="Tahoma" charset="0"/>
              <a:cs typeface="Tahoma" charset="0"/>
            </a:endParaRPr>
          </a:p>
        </p:txBody>
      </p:sp>
      <p:sp>
        <p:nvSpPr>
          <p:cNvPr id="14" name="Rounded Rectangle 13"/>
          <p:cNvSpPr/>
          <p:nvPr/>
        </p:nvSpPr>
        <p:spPr>
          <a:xfrm>
            <a:off x="412750" y="5743575"/>
            <a:ext cx="4475163" cy="88582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15" name="Text Box 5"/>
          <p:cNvSpPr txBox="1">
            <a:spLocks noChangeArrowheads="1"/>
          </p:cNvSpPr>
          <p:nvPr/>
        </p:nvSpPr>
        <p:spPr bwMode="auto">
          <a:xfrm>
            <a:off x="412750" y="5729288"/>
            <a:ext cx="4540250" cy="915987"/>
          </a:xfrm>
          <a:prstGeom prst="rect">
            <a:avLst/>
          </a:prstGeom>
          <a:noFill/>
          <a:ln w="9525">
            <a:noFill/>
            <a:miter lim="800000"/>
            <a:headEnd/>
            <a:tailEnd/>
          </a:ln>
        </p:spPr>
        <p:txBody>
          <a:bodyPr>
            <a:prstTxWarp prst="textNoShape">
              <a:avLst/>
            </a:prstTxWarp>
            <a:spAutoFit/>
          </a:bodyPr>
          <a:lstStyle/>
          <a:p>
            <a:pPr algn="ctr"/>
            <a:r>
              <a:rPr lang="es-ES_tradnl" sz="1800">
                <a:latin typeface="Tahoma" charset="0"/>
              </a:rPr>
              <a:t>Los trabajadores deben ser alertados cuando trabajen con saborizantes de </a:t>
            </a:r>
          </a:p>
          <a:p>
            <a:pPr algn="ctr"/>
            <a:r>
              <a:rPr lang="es-ES_tradnl" sz="1800">
                <a:latin typeface="Tahoma" charset="0"/>
              </a:rPr>
              <a:t>“Alta Prioridad”</a:t>
            </a:r>
            <a:endParaRPr lang="es-ES_tradnl" sz="2000"/>
          </a:p>
        </p:txBody>
      </p:sp>
      <p:sp>
        <p:nvSpPr>
          <p:cNvPr id="115724" name="TextBox 1"/>
          <p:cNvSpPr txBox="1">
            <a:spLocks noChangeArrowheads="1"/>
          </p:cNvSpPr>
          <p:nvPr/>
        </p:nvSpPr>
        <p:spPr bwMode="auto">
          <a:xfrm>
            <a:off x="4972050" y="4181475"/>
            <a:ext cx="3908425" cy="2238375"/>
          </a:xfrm>
          <a:prstGeom prst="rect">
            <a:avLst/>
          </a:prstGeom>
          <a:solidFill>
            <a:srgbClr val="FFFF00"/>
          </a:solidFill>
          <a:ln w="19050">
            <a:solidFill>
              <a:schemeClr val="tx1"/>
            </a:solidFill>
            <a:miter lim="800000"/>
            <a:headEnd/>
            <a:tailEnd/>
          </a:ln>
        </p:spPr>
        <p:txBody>
          <a:bodyPr>
            <a:prstTxWarp prst="textNoShape">
              <a:avLst/>
            </a:prstTxWarp>
            <a:spAutoFit/>
          </a:bodyPr>
          <a:lstStyle/>
          <a:p>
            <a:r>
              <a:rPr lang="es-ES_tradnl" sz="1400"/>
              <a:t>PRECAUCION – </a:t>
            </a:r>
            <a:r>
              <a:rPr lang="es-ES" sz="1400"/>
              <a:t>Este saborizante puede suponer un riesgo de inhalación si es manipulado indebidamente</a:t>
            </a:r>
            <a:r>
              <a:rPr lang="es-ES_tradnl" sz="1400"/>
              <a:t>. </a:t>
            </a:r>
            <a:r>
              <a:rPr lang="es-ES" sz="1400"/>
              <a:t>Por favor, póngase en contacto con su oficial de seguridad en el trabajo antes de la apertura y manipulación y lea el MSDS</a:t>
            </a:r>
            <a:r>
              <a:rPr lang="es-ES_tradnl" sz="1400"/>
              <a:t>. </a:t>
            </a:r>
            <a:r>
              <a:rPr lang="es-ES" sz="1400"/>
              <a:t>La manipulación de este saborizante que resulte en la inhalación de humos, especialmente si el sabor se calienta, puede causar graves efectos adversos para la salud.</a:t>
            </a:r>
            <a:endParaRPr lang="es-ES_tradnl" sz="1400"/>
          </a:p>
        </p:txBody>
      </p:sp>
      <p:sp>
        <p:nvSpPr>
          <p:cNvPr id="17" name="Rounded Rectangle 16"/>
          <p:cNvSpPr/>
          <p:nvPr/>
        </p:nvSpPr>
        <p:spPr>
          <a:xfrm>
            <a:off x="465138" y="950913"/>
            <a:ext cx="4154487" cy="547687"/>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8" name="Text Box 5"/>
          <p:cNvSpPr txBox="1">
            <a:spLocks noChangeArrowheads="1"/>
          </p:cNvSpPr>
          <p:nvPr/>
        </p:nvSpPr>
        <p:spPr bwMode="auto">
          <a:xfrm>
            <a:off x="538163" y="974725"/>
            <a:ext cx="4016375" cy="457200"/>
          </a:xfrm>
          <a:prstGeom prst="rect">
            <a:avLst/>
          </a:prstGeom>
          <a:noFill/>
          <a:ln w="9525">
            <a:noFill/>
            <a:miter lim="800000"/>
            <a:headEnd/>
            <a:tailEnd/>
          </a:ln>
        </p:spPr>
        <p:txBody>
          <a:bodyPr>
            <a:spAutoFit/>
          </a:bodyPr>
          <a:lstStyle/>
          <a:p>
            <a:pPr algn="ctr">
              <a:defRPr/>
            </a:pPr>
            <a:r>
              <a:rPr lang="es-ES" dirty="0">
                <a:latin typeface="+mn-lt"/>
                <a:ea typeface="+mn-ea"/>
                <a:cs typeface="+mn-cs"/>
              </a:rPr>
              <a:t>Comunicación de Riesgos</a:t>
            </a:r>
            <a:endParaRPr lang="es-ES" dirty="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6" name="Slide Number Placeholder 3"/>
          <p:cNvSpPr>
            <a:spLocks noGrp="1"/>
          </p:cNvSpPr>
          <p:nvPr>
            <p:ph type="sldNum" sz="quarter" idx="12"/>
          </p:nvPr>
        </p:nvSpPr>
        <p:spPr>
          <a:noFill/>
        </p:spPr>
        <p:txBody>
          <a:bodyPr/>
          <a:lstStyle/>
          <a:p>
            <a:fld id="{3BDAC248-5811-4FDB-B6EF-25E2D055A2B7}" type="slidenum">
              <a:rPr lang="en-US" smtClean="0">
                <a:latin typeface="Tahoma" charset="0"/>
                <a:ea typeface="Tahoma" charset="0"/>
                <a:cs typeface="Tahoma" charset="0"/>
              </a:rPr>
              <a:pPr/>
              <a:t>43</a:t>
            </a:fld>
            <a:endParaRPr lang="en-US" smtClean="0">
              <a:latin typeface="Tahoma" charset="0"/>
              <a:ea typeface="Tahoma" charset="0"/>
              <a:cs typeface="Tahoma" charset="0"/>
            </a:endParaRPr>
          </a:p>
        </p:txBody>
      </p:sp>
      <p:sp>
        <p:nvSpPr>
          <p:cNvPr id="107521" name="Title 1"/>
          <p:cNvSpPr>
            <a:spLocks noGrp="1"/>
          </p:cNvSpPr>
          <p:nvPr>
            <p:ph type="title" idx="4294967295"/>
          </p:nvPr>
        </p:nvSpPr>
        <p:spPr>
          <a:xfrm>
            <a:off x="0" y="152400"/>
            <a:ext cx="8763000" cy="1066800"/>
          </a:xfrm>
        </p:spPr>
        <p:txBody>
          <a:bodyPr/>
          <a:lstStyle/>
          <a:p>
            <a:r>
              <a:rPr lang="es-ES" sz="3600" dirty="0" smtClean="0"/>
              <a:t>¿Como se ve la exposición a los saborizantes?</a:t>
            </a:r>
          </a:p>
        </p:txBody>
      </p:sp>
      <p:sp>
        <p:nvSpPr>
          <p:cNvPr id="3" name="TextBox 6"/>
          <p:cNvSpPr txBox="1">
            <a:spLocks noChangeArrowheads="1"/>
          </p:cNvSpPr>
          <p:nvPr/>
        </p:nvSpPr>
        <p:spPr bwMode="auto">
          <a:xfrm>
            <a:off x="2133600" y="5105400"/>
            <a:ext cx="4876800" cy="365125"/>
          </a:xfrm>
          <a:prstGeom prst="rect">
            <a:avLst/>
          </a:prstGeom>
          <a:noFill/>
          <a:ln w="9525">
            <a:noFill/>
            <a:miter lim="800000"/>
            <a:headEnd/>
            <a:tailEnd/>
          </a:ln>
        </p:spPr>
        <p:txBody>
          <a:bodyPr>
            <a:spAutoFit/>
          </a:bodyPr>
          <a:lstStyle/>
          <a:p>
            <a:pPr>
              <a:defRPr/>
            </a:pPr>
            <a:r>
              <a:rPr lang="en-US" sz="900" dirty="0">
                <a:latin typeface="+mj-lt"/>
                <a:ea typeface="+mn-ea"/>
                <a:cs typeface="+mn-cs"/>
              </a:rPr>
              <a:t>Contains public sector information published by the Health and Safety Executive and licensed under the Open Government </a:t>
            </a:r>
            <a:r>
              <a:rPr lang="en-US" sz="900" dirty="0" err="1">
                <a:latin typeface="+mj-lt"/>
                <a:ea typeface="+mn-ea"/>
                <a:cs typeface="+mn-cs"/>
              </a:rPr>
              <a:t>Licence</a:t>
            </a:r>
            <a:r>
              <a:rPr lang="en-US" sz="900" dirty="0">
                <a:latin typeface="+mj-lt"/>
                <a:ea typeface="+mn-ea"/>
                <a:cs typeface="+mn-cs"/>
              </a:rPr>
              <a:t> v1.0</a:t>
            </a:r>
          </a:p>
        </p:txBody>
      </p:sp>
      <p:pic>
        <p:nvPicPr>
          <p:cNvPr id="107524" name="Picture 4">
            <a:hlinkClick r:id="" action="ppaction://media"/>
          </p:cNvPr>
          <p:cNvPicPr/>
          <p:nvPr>
            <a:videoFile r:link="rId2"/>
          </p:nvPr>
        </p:nvPicPr>
        <p:blipFill>
          <a:blip r:embed="rId5" cstate="print"/>
          <a:srcRect/>
          <a:stretch>
            <a:fillRect/>
          </a:stretch>
        </p:blipFill>
        <p:spPr bwMode="auto">
          <a:xfrm>
            <a:off x="1828800" y="1798320"/>
            <a:ext cx="5501640" cy="324612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video>
              <p:cMediaNode vol="80000">
                <p:cTn id="2" fill="hold" display="0">
                  <p:stCondLst>
                    <p:cond delay="indefinite"/>
                  </p:stCondLst>
                </p:cTn>
                <p:tgtEl>
                  <p:spTgt spid="107524"/>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714375" y="5349875"/>
            <a:ext cx="7772400" cy="1200150"/>
            <a:chOff x="253829" y="5349561"/>
            <a:chExt cx="8287647" cy="1200555"/>
          </a:xfrm>
        </p:grpSpPr>
        <p:sp>
          <p:nvSpPr>
            <p:cNvPr id="7" name="Rounded Rectangle 6"/>
            <p:cNvSpPr/>
            <p:nvPr/>
          </p:nvSpPr>
          <p:spPr>
            <a:xfrm>
              <a:off x="253829" y="5349561"/>
              <a:ext cx="8287647" cy="120055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Text Box 5"/>
            <p:cNvSpPr txBox="1">
              <a:spLocks noChangeArrowheads="1"/>
            </p:cNvSpPr>
            <p:nvPr/>
          </p:nvSpPr>
          <p:spPr bwMode="auto">
            <a:xfrm>
              <a:off x="390941" y="5349561"/>
              <a:ext cx="7982954" cy="1187851"/>
            </a:xfrm>
            <a:prstGeom prst="rect">
              <a:avLst/>
            </a:prstGeom>
            <a:noFill/>
            <a:ln w="9525">
              <a:noFill/>
              <a:miter lim="800000"/>
              <a:headEnd/>
              <a:tailEnd/>
            </a:ln>
          </p:spPr>
          <p:txBody>
            <a:bodyPr>
              <a:spAutoFit/>
            </a:bodyPr>
            <a:lstStyle/>
            <a:p>
              <a:pPr algn="ctr">
                <a:defRPr/>
              </a:pPr>
              <a:r>
                <a:rPr lang="es-ES" dirty="0">
                  <a:latin typeface="+mn-lt"/>
                  <a:ea typeface="+mn-ea"/>
                  <a:cs typeface="+mn-cs"/>
                </a:rPr>
                <a:t>Las partículas y los vapores de los saborizantes se mueven rápidamente dentro de la zona de respiración del trabajador a menos que sea retirado de la fuente.</a:t>
              </a:r>
              <a:endParaRPr lang="es-ES" dirty="0">
                <a:ea typeface="+mn-ea"/>
                <a:cs typeface="+mn-cs"/>
              </a:endParaRPr>
            </a:p>
          </p:txBody>
        </p:sp>
      </p:grpSp>
      <p:sp>
        <p:nvSpPr>
          <p:cNvPr id="107521" name="Title 1"/>
          <p:cNvSpPr>
            <a:spLocks noGrp="1"/>
          </p:cNvSpPr>
          <p:nvPr>
            <p:ph type="title"/>
          </p:nvPr>
        </p:nvSpPr>
        <p:spPr>
          <a:xfrm>
            <a:off x="190500" y="152400"/>
            <a:ext cx="8763000" cy="1066800"/>
          </a:xfrm>
        </p:spPr>
        <p:txBody>
          <a:bodyPr/>
          <a:lstStyle/>
          <a:p>
            <a:r>
              <a:rPr lang="es-ES" sz="3600" smtClean="0"/>
              <a:t>¿Como se ve la exposición a los saborizantes?</a:t>
            </a:r>
          </a:p>
        </p:txBody>
      </p:sp>
      <p:sp>
        <p:nvSpPr>
          <p:cNvPr id="107522" name="Content Placeholder 2"/>
          <p:cNvSpPr>
            <a:spLocks noGrp="1"/>
          </p:cNvSpPr>
          <p:nvPr>
            <p:ph idx="1"/>
          </p:nvPr>
        </p:nvSpPr>
        <p:spPr>
          <a:xfrm>
            <a:off x="5186363" y="1560513"/>
            <a:ext cx="3935412" cy="3552825"/>
          </a:xfrm>
        </p:spPr>
        <p:txBody>
          <a:bodyPr/>
          <a:lstStyle/>
          <a:p>
            <a:pPr marL="0" indent="0">
              <a:buFontTx/>
              <a:buNone/>
            </a:pPr>
            <a:r>
              <a:rPr lang="es-ES" sz="2000" smtClean="0"/>
              <a:t>Posible exposición en cualquier situación en la que los saborizantes de “Alta Prioridad” estén siendo:</a:t>
            </a:r>
          </a:p>
          <a:p>
            <a:pPr lvl="1"/>
            <a:r>
              <a:rPr lang="es-ES" sz="2000" smtClean="0"/>
              <a:t>Probados</a:t>
            </a:r>
          </a:p>
          <a:p>
            <a:pPr lvl="1"/>
            <a:r>
              <a:rPr lang="es-ES" sz="2000" smtClean="0"/>
              <a:t>Pesados</a:t>
            </a:r>
          </a:p>
          <a:p>
            <a:pPr lvl="1"/>
            <a:r>
              <a:rPr lang="es-ES" sz="2000" smtClean="0"/>
              <a:t>Mezclados</a:t>
            </a:r>
          </a:p>
          <a:p>
            <a:pPr lvl="1"/>
            <a:r>
              <a:rPr lang="es-ES" sz="2000" smtClean="0"/>
              <a:t>Vertidos</a:t>
            </a:r>
          </a:p>
          <a:p>
            <a:pPr lvl="1"/>
            <a:r>
              <a:rPr lang="es-ES" sz="2000" smtClean="0"/>
              <a:t>Transferidos</a:t>
            </a:r>
          </a:p>
          <a:p>
            <a:pPr lvl="1"/>
            <a:r>
              <a:rPr lang="es-ES" sz="2000" smtClean="0"/>
              <a:t>Empaquetados</a:t>
            </a:r>
          </a:p>
          <a:p>
            <a:pPr lvl="1"/>
            <a:endParaRPr lang="es-ES" sz="1800" smtClean="0"/>
          </a:p>
        </p:txBody>
      </p:sp>
      <p:pic>
        <p:nvPicPr>
          <p:cNvPr id="107524" name="Picture 4">
            <a:hlinkClick r:id="" action="ppaction://media"/>
          </p:cNvPr>
          <p:cNvPicPr/>
          <p:nvPr>
            <a:videoFile r:link="rId2"/>
          </p:nvPr>
        </p:nvPicPr>
        <p:blipFill>
          <a:blip r:embed="rId5" cstate="print"/>
          <a:srcRect/>
          <a:stretch>
            <a:fillRect/>
          </a:stretch>
        </p:blipFill>
        <p:spPr bwMode="auto">
          <a:xfrm>
            <a:off x="206375" y="1981200"/>
            <a:ext cx="4876800" cy="2730500"/>
          </a:xfrm>
          <a:prstGeom prst="rect">
            <a:avLst/>
          </a:prstGeom>
          <a:noFill/>
          <a:ln w="9525">
            <a:noFill/>
            <a:miter lim="800000"/>
            <a:headEnd/>
            <a:tailEnd/>
          </a:ln>
        </p:spPr>
      </p:pic>
      <p:sp>
        <p:nvSpPr>
          <p:cNvPr id="3" name="TextBox 6"/>
          <p:cNvSpPr txBox="1">
            <a:spLocks noChangeArrowheads="1"/>
          </p:cNvSpPr>
          <p:nvPr/>
        </p:nvSpPr>
        <p:spPr bwMode="auto">
          <a:xfrm>
            <a:off x="206375" y="4724400"/>
            <a:ext cx="4876800" cy="365125"/>
          </a:xfrm>
          <a:prstGeom prst="rect">
            <a:avLst/>
          </a:prstGeom>
          <a:noFill/>
          <a:ln w="9525">
            <a:noFill/>
            <a:miter lim="800000"/>
            <a:headEnd/>
            <a:tailEnd/>
          </a:ln>
        </p:spPr>
        <p:txBody>
          <a:bodyPr>
            <a:spAutoFit/>
          </a:bodyPr>
          <a:lstStyle/>
          <a:p>
            <a:pPr>
              <a:defRPr/>
            </a:pPr>
            <a:r>
              <a:rPr lang="en-US" sz="900" dirty="0">
                <a:latin typeface="+mj-lt"/>
                <a:ea typeface="+mn-ea"/>
                <a:cs typeface="+mn-cs"/>
              </a:rPr>
              <a:t>Contains public sector information published by the Health and Safety Executive and licensed under the Open Government </a:t>
            </a:r>
            <a:r>
              <a:rPr lang="en-US" sz="900" dirty="0" err="1">
                <a:latin typeface="+mj-lt"/>
                <a:ea typeface="+mn-ea"/>
                <a:cs typeface="+mn-cs"/>
              </a:rPr>
              <a:t>Licence</a:t>
            </a:r>
            <a:r>
              <a:rPr lang="en-US" sz="900" dirty="0">
                <a:latin typeface="+mj-lt"/>
                <a:ea typeface="+mn-ea"/>
                <a:cs typeface="+mn-cs"/>
              </a:rPr>
              <a:t> v1.0</a:t>
            </a:r>
          </a:p>
        </p:txBody>
      </p:sp>
      <p:sp>
        <p:nvSpPr>
          <p:cNvPr id="107526" name="Slide Number Placeholder 3"/>
          <p:cNvSpPr>
            <a:spLocks noGrp="1"/>
          </p:cNvSpPr>
          <p:nvPr>
            <p:ph type="sldNum" sz="quarter" idx="12"/>
          </p:nvPr>
        </p:nvSpPr>
        <p:spPr>
          <a:noFill/>
        </p:spPr>
        <p:txBody>
          <a:bodyPr/>
          <a:lstStyle/>
          <a:p>
            <a:fld id="{3BDAC248-5811-4FDB-B6EF-25E2D055A2B7}" type="slidenum">
              <a:rPr lang="en-US" smtClean="0">
                <a:latin typeface="Tahoma" charset="0"/>
                <a:ea typeface="Tahoma" charset="0"/>
                <a:cs typeface="Tahoma" charset="0"/>
              </a:rPr>
              <a:pPr/>
              <a:t>44</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childTnLst>
            <p:video>
              <p:cMediaNode vol="80000">
                <p:cTn id="2" fill="hold" display="0">
                  <p:stCondLst>
                    <p:cond delay="indefinite"/>
                  </p:stCondLst>
                </p:cTn>
                <p:tgtEl>
                  <p:spTgt spid="107524"/>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4103688" y="5549900"/>
            <a:ext cx="4791075" cy="90011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5" name="Text Box 5"/>
          <p:cNvSpPr txBox="1">
            <a:spLocks noChangeArrowheads="1"/>
          </p:cNvSpPr>
          <p:nvPr/>
        </p:nvSpPr>
        <p:spPr bwMode="auto">
          <a:xfrm>
            <a:off x="4079875" y="5516563"/>
            <a:ext cx="4814888" cy="915987"/>
          </a:xfrm>
          <a:prstGeom prst="rect">
            <a:avLst/>
          </a:prstGeom>
          <a:noFill/>
          <a:ln w="9525">
            <a:noFill/>
            <a:miter lim="800000"/>
            <a:headEnd/>
            <a:tailEnd/>
          </a:ln>
        </p:spPr>
        <p:txBody>
          <a:bodyPr>
            <a:spAutoFit/>
          </a:bodyPr>
          <a:lstStyle/>
          <a:p>
            <a:pPr algn="ctr">
              <a:defRPr/>
            </a:pPr>
            <a:r>
              <a:rPr lang="es-ES" sz="1800" dirty="0">
                <a:latin typeface="+mn-lt"/>
                <a:ea typeface="+mn-ea"/>
                <a:cs typeface="+mn-cs"/>
              </a:rPr>
              <a:t>La exposición puede cambiar dependiendo de las tareas realizadas y de los productos producidos.</a:t>
            </a:r>
            <a:endParaRPr lang="es-ES" sz="2000" dirty="0">
              <a:ea typeface="+mn-ea"/>
              <a:cs typeface="+mn-cs"/>
            </a:endParaRPr>
          </a:p>
        </p:txBody>
      </p:sp>
      <p:sp>
        <p:nvSpPr>
          <p:cNvPr id="109571" name="Title 1"/>
          <p:cNvSpPr>
            <a:spLocks noGrp="1"/>
          </p:cNvSpPr>
          <p:nvPr>
            <p:ph type="title"/>
          </p:nvPr>
        </p:nvSpPr>
        <p:spPr/>
        <p:txBody>
          <a:bodyPr/>
          <a:lstStyle/>
          <a:p>
            <a:r>
              <a:rPr lang="es-ES_tradnl" sz="4000" smtClean="0"/>
              <a:t>¿Cómo se miden las exposiciones</a:t>
            </a:r>
            <a:r>
              <a:rPr lang="en-US" sz="4000" smtClean="0"/>
              <a:t>?</a:t>
            </a:r>
          </a:p>
        </p:txBody>
      </p:sp>
      <p:sp>
        <p:nvSpPr>
          <p:cNvPr id="109572" name="Content Placeholder 2"/>
          <p:cNvSpPr>
            <a:spLocks noGrp="1"/>
          </p:cNvSpPr>
          <p:nvPr>
            <p:ph idx="1"/>
          </p:nvPr>
        </p:nvSpPr>
        <p:spPr>
          <a:xfrm>
            <a:off x="4191000" y="947738"/>
            <a:ext cx="4800600" cy="4819650"/>
          </a:xfrm>
        </p:spPr>
        <p:txBody>
          <a:bodyPr/>
          <a:lstStyle/>
          <a:p>
            <a:r>
              <a:rPr lang="es-ES" sz="2400" smtClean="0"/>
              <a:t>Muestras Personales de Aire</a:t>
            </a:r>
          </a:p>
          <a:p>
            <a:pPr lvl="1"/>
            <a:r>
              <a:rPr lang="es-ES" sz="2000" smtClean="0"/>
              <a:t>Estiman la cantidad de saborizante que un trabajador inhala en sus pulmones</a:t>
            </a:r>
          </a:p>
          <a:p>
            <a:pPr lvl="1"/>
            <a:r>
              <a:rPr lang="es-ES" sz="2000" smtClean="0"/>
              <a:t>Los trabajadores usan la bomba para obtener la muestra durante </a:t>
            </a:r>
            <a:r>
              <a:rPr lang="es-ES" sz="2000" u="sng" smtClean="0"/>
              <a:t>todo</a:t>
            </a:r>
            <a:r>
              <a:rPr lang="es-ES" sz="2000" smtClean="0"/>
              <a:t> su turno de trabajo</a:t>
            </a:r>
          </a:p>
          <a:p>
            <a:r>
              <a:rPr lang="es-ES" sz="2400" smtClean="0"/>
              <a:t>Los recolectores de muestras de aire son distintos para los diferentes saborizantes</a:t>
            </a:r>
          </a:p>
          <a:p>
            <a:r>
              <a:rPr lang="es-ES" sz="2400" smtClean="0"/>
              <a:t>Actualmente no hay un método para los polvos de diacetil</a:t>
            </a:r>
          </a:p>
        </p:txBody>
      </p:sp>
      <p:pic>
        <p:nvPicPr>
          <p:cNvPr id="109573" name="Picture 9" descr="IMG_0529.jpg"/>
          <p:cNvPicPr>
            <a:picLocks noChangeAspect="1"/>
          </p:cNvPicPr>
          <p:nvPr/>
        </p:nvPicPr>
        <p:blipFill>
          <a:blip r:embed="rId4" cstate="print">
            <a:lum bright="10000"/>
          </a:blip>
          <a:srcRect l="20833" t="3333" r="16667" b="6667"/>
          <a:stretch>
            <a:fillRect/>
          </a:stretch>
        </p:blipFill>
        <p:spPr bwMode="auto">
          <a:xfrm>
            <a:off x="2085975" y="4519613"/>
            <a:ext cx="1844675" cy="1993900"/>
          </a:xfrm>
          <a:prstGeom prst="rect">
            <a:avLst/>
          </a:prstGeom>
          <a:noFill/>
          <a:ln w="9525">
            <a:noFill/>
            <a:miter lim="800000"/>
            <a:headEnd/>
            <a:tailEnd/>
          </a:ln>
        </p:spPr>
      </p:pic>
      <p:pic>
        <p:nvPicPr>
          <p:cNvPr id="109574" name="Picture 6" descr="IMG_0013"/>
          <p:cNvPicPr>
            <a:picLocks noChangeAspect="1" noChangeArrowheads="1"/>
          </p:cNvPicPr>
          <p:nvPr/>
        </p:nvPicPr>
        <p:blipFill>
          <a:blip r:embed="rId5" cstate="print"/>
          <a:srcRect/>
          <a:stretch>
            <a:fillRect/>
          </a:stretch>
        </p:blipFill>
        <p:spPr bwMode="auto">
          <a:xfrm>
            <a:off x="381000" y="1165225"/>
            <a:ext cx="1951038" cy="3178175"/>
          </a:xfrm>
          <a:prstGeom prst="rect">
            <a:avLst/>
          </a:prstGeom>
          <a:noFill/>
          <a:ln w="9525">
            <a:noFill/>
            <a:miter lim="800000"/>
            <a:headEnd/>
            <a:tailEnd/>
          </a:ln>
        </p:spPr>
      </p:pic>
      <p:pic>
        <p:nvPicPr>
          <p:cNvPr id="109575" name="Picture 8" descr="IMG_0011"/>
          <p:cNvPicPr>
            <a:picLocks noChangeAspect="1" noChangeArrowheads="1"/>
          </p:cNvPicPr>
          <p:nvPr/>
        </p:nvPicPr>
        <p:blipFill>
          <a:blip r:embed="rId6" cstate="print"/>
          <a:srcRect/>
          <a:stretch>
            <a:fillRect/>
          </a:stretch>
        </p:blipFill>
        <p:spPr bwMode="auto">
          <a:xfrm>
            <a:off x="371475" y="4519613"/>
            <a:ext cx="1676400" cy="1993900"/>
          </a:xfrm>
          <a:prstGeom prst="rect">
            <a:avLst/>
          </a:prstGeom>
          <a:noFill/>
          <a:ln w="9525">
            <a:noFill/>
            <a:miter lim="800000"/>
            <a:headEnd/>
            <a:tailEnd/>
          </a:ln>
        </p:spPr>
      </p:pic>
      <p:grpSp>
        <p:nvGrpSpPr>
          <p:cNvPr id="109576" name="Group 8"/>
          <p:cNvGrpSpPr>
            <a:grpSpLocks/>
          </p:cNvGrpSpPr>
          <p:nvPr/>
        </p:nvGrpSpPr>
        <p:grpSpPr bwMode="auto">
          <a:xfrm>
            <a:off x="1752600" y="1168400"/>
            <a:ext cx="2498725" cy="1069975"/>
            <a:chOff x="1752601" y="1167808"/>
            <a:chExt cx="2264567" cy="1069526"/>
          </a:xfrm>
        </p:grpSpPr>
        <p:cxnSp>
          <p:nvCxnSpPr>
            <p:cNvPr id="14" name="Straight Arrow Connector 13"/>
            <p:cNvCxnSpPr/>
            <p:nvPr/>
          </p:nvCxnSpPr>
          <p:spPr>
            <a:xfrm flipH="1">
              <a:off x="1752601" y="1675595"/>
              <a:ext cx="621533" cy="152336"/>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2"/>
            <p:cNvSpPr txBox="1">
              <a:spLocks noChangeArrowheads="1"/>
            </p:cNvSpPr>
            <p:nvPr/>
          </p:nvSpPr>
          <p:spPr bwMode="auto">
            <a:xfrm>
              <a:off x="2286372" y="1167808"/>
              <a:ext cx="1730796" cy="1069526"/>
            </a:xfrm>
            <a:prstGeom prst="rect">
              <a:avLst/>
            </a:prstGeom>
            <a:noFill/>
            <a:ln w="9525">
              <a:noFill/>
              <a:miter lim="800000"/>
              <a:headEnd/>
              <a:tailEnd/>
            </a:ln>
          </p:spPr>
          <p:txBody>
            <a:bodyPr>
              <a:spAutoFit/>
            </a:bodyPr>
            <a:lstStyle/>
            <a:p>
              <a:pPr>
                <a:defRPr/>
              </a:pPr>
              <a:r>
                <a:rPr lang="es-ES" sz="1600" dirty="0">
                  <a:latin typeface="+mj-lt"/>
                  <a:ea typeface="+mn-ea"/>
                  <a:cs typeface="+mn-cs"/>
                </a:rPr>
                <a:t>Recolector de muestra en la “zona de respiración”</a:t>
              </a:r>
            </a:p>
          </p:txBody>
        </p:sp>
      </p:grpSp>
      <p:grpSp>
        <p:nvGrpSpPr>
          <p:cNvPr id="109577" name="Group 15"/>
          <p:cNvGrpSpPr>
            <a:grpSpLocks/>
          </p:cNvGrpSpPr>
          <p:nvPr/>
        </p:nvGrpSpPr>
        <p:grpSpPr bwMode="auto">
          <a:xfrm>
            <a:off x="1828800" y="3124200"/>
            <a:ext cx="2473325" cy="825500"/>
            <a:chOff x="1828800" y="3124201"/>
            <a:chExt cx="2473209" cy="826354"/>
          </a:xfrm>
        </p:grpSpPr>
        <p:cxnSp>
          <p:nvCxnSpPr>
            <p:cNvPr id="17" name="Straight Arrow Connector 16"/>
            <p:cNvCxnSpPr/>
            <p:nvPr/>
          </p:nvCxnSpPr>
          <p:spPr>
            <a:xfrm rot="10800000" flipV="1">
              <a:off x="1828800" y="3581874"/>
              <a:ext cx="533375" cy="152558"/>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0"/>
            <p:cNvSpPr txBox="1">
              <a:spLocks noChangeArrowheads="1"/>
            </p:cNvSpPr>
            <p:nvPr/>
          </p:nvSpPr>
          <p:spPr bwMode="auto">
            <a:xfrm>
              <a:off x="2320902" y="3124201"/>
              <a:ext cx="1981107" cy="826354"/>
            </a:xfrm>
            <a:prstGeom prst="rect">
              <a:avLst/>
            </a:prstGeom>
            <a:noFill/>
            <a:ln w="9525">
              <a:noFill/>
              <a:miter lim="800000"/>
              <a:headEnd/>
              <a:tailEnd/>
            </a:ln>
          </p:spPr>
          <p:txBody>
            <a:bodyPr>
              <a:spAutoFit/>
            </a:bodyPr>
            <a:lstStyle/>
            <a:p>
              <a:pPr>
                <a:defRPr/>
              </a:pPr>
              <a:r>
                <a:rPr lang="es-ES" sz="1600" dirty="0">
                  <a:latin typeface="+mj-lt"/>
                  <a:ea typeface="+mn-ea"/>
                  <a:cs typeface="+mn-cs"/>
                </a:rPr>
                <a:t>El trabajador “usa¨ la bomba para obtener la muestra</a:t>
              </a:r>
            </a:p>
          </p:txBody>
        </p:sp>
      </p:grpSp>
      <p:sp>
        <p:nvSpPr>
          <p:cNvPr id="19" name="TextBox 10"/>
          <p:cNvSpPr txBox="1">
            <a:spLocks noChangeArrowheads="1"/>
          </p:cNvSpPr>
          <p:nvPr/>
        </p:nvSpPr>
        <p:spPr bwMode="auto">
          <a:xfrm>
            <a:off x="123825" y="6475413"/>
            <a:ext cx="2219325" cy="260350"/>
          </a:xfrm>
          <a:prstGeom prst="rect">
            <a:avLst/>
          </a:prstGeom>
          <a:noFill/>
          <a:ln w="9525">
            <a:noFill/>
            <a:miter lim="800000"/>
            <a:headEnd/>
            <a:tailEnd/>
          </a:ln>
        </p:spPr>
        <p:txBody>
          <a:bodyPr>
            <a:spAutoFit/>
          </a:bodyPr>
          <a:lstStyle/>
          <a:p>
            <a:pPr>
              <a:defRPr/>
            </a:pPr>
            <a:r>
              <a:rPr lang="es-ES" sz="1100" dirty="0">
                <a:latin typeface="+mj-lt"/>
                <a:ea typeface="+mn-ea"/>
                <a:cs typeface="+mn-cs"/>
              </a:rPr>
              <a:t>Recolector de Partículas/Polvo</a:t>
            </a:r>
          </a:p>
        </p:txBody>
      </p:sp>
      <p:sp>
        <p:nvSpPr>
          <p:cNvPr id="20" name="TextBox 10"/>
          <p:cNvSpPr txBox="1">
            <a:spLocks noChangeArrowheads="1"/>
          </p:cNvSpPr>
          <p:nvPr/>
        </p:nvSpPr>
        <p:spPr bwMode="auto">
          <a:xfrm>
            <a:off x="2133600" y="6475413"/>
            <a:ext cx="1995488" cy="260350"/>
          </a:xfrm>
          <a:prstGeom prst="rect">
            <a:avLst/>
          </a:prstGeom>
          <a:noFill/>
          <a:ln w="9525">
            <a:noFill/>
            <a:miter lim="800000"/>
            <a:headEnd/>
            <a:tailEnd/>
          </a:ln>
        </p:spPr>
        <p:txBody>
          <a:bodyPr>
            <a:spAutoFit/>
          </a:bodyPr>
          <a:lstStyle/>
          <a:p>
            <a:pPr>
              <a:defRPr/>
            </a:pPr>
            <a:r>
              <a:rPr lang="es-ES" sz="1100" dirty="0">
                <a:latin typeface="+mj-lt"/>
                <a:ea typeface="+mn-ea"/>
                <a:cs typeface="+mn-cs"/>
              </a:rPr>
              <a:t>Recolectores de Gas/Vapor </a:t>
            </a:r>
          </a:p>
        </p:txBody>
      </p:sp>
      <p:cxnSp>
        <p:nvCxnSpPr>
          <p:cNvPr id="21" name="Straight Arrow Connector 20"/>
          <p:cNvCxnSpPr/>
          <p:nvPr/>
        </p:nvCxnSpPr>
        <p:spPr bwMode="auto">
          <a:xfrm flipH="1" flipV="1">
            <a:off x="744538" y="6178550"/>
            <a:ext cx="266700" cy="352425"/>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bwMode="auto">
          <a:xfrm flipV="1">
            <a:off x="2771775" y="5891213"/>
            <a:ext cx="57150" cy="598487"/>
          </a:xfrm>
          <a:prstGeom prst="straightConnector1">
            <a:avLst/>
          </a:prstGeom>
          <a:ln w="38100">
            <a:solidFill>
              <a:srgbClr val="FF33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6388" y="4330700"/>
            <a:ext cx="2133600" cy="244475"/>
          </a:xfrm>
          <a:prstGeom prst="rect">
            <a:avLst/>
          </a:prstGeom>
          <a:noFill/>
        </p:spPr>
        <p:txBody>
          <a:bodyPr>
            <a:spAutoFit/>
          </a:bodyPr>
          <a:lstStyle/>
          <a:p>
            <a:pPr>
              <a:defRPr/>
            </a:pPr>
            <a:r>
              <a:rPr lang="en-US" sz="1000" dirty="0">
                <a:latin typeface="+mj-lt"/>
                <a:ea typeface="+mn-ea"/>
                <a:cs typeface="+mn-cs"/>
              </a:rPr>
              <a:t>Photos by National Jewish Health</a:t>
            </a:r>
          </a:p>
        </p:txBody>
      </p:sp>
      <p:sp>
        <p:nvSpPr>
          <p:cNvPr id="109583" name="Slide Number Placeholder 5"/>
          <p:cNvSpPr>
            <a:spLocks noGrp="1"/>
          </p:cNvSpPr>
          <p:nvPr>
            <p:ph type="sldNum" sz="quarter" idx="12"/>
          </p:nvPr>
        </p:nvSpPr>
        <p:spPr>
          <a:noFill/>
        </p:spPr>
        <p:txBody>
          <a:bodyPr/>
          <a:lstStyle/>
          <a:p>
            <a:fld id="{BD1DC89C-5CF3-4E6C-9251-AF0D9B5F5CBF}" type="slidenum">
              <a:rPr lang="en-US" smtClean="0">
                <a:latin typeface="Tahoma" charset="0"/>
                <a:ea typeface="Tahoma" charset="0"/>
                <a:cs typeface="Tahoma" charset="0"/>
              </a:rPr>
              <a:pPr/>
              <a:t>45</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pPr eaLnBrk="1" hangingPunct="1"/>
            <a:r>
              <a:rPr lang="es-ES_tradnl" sz="3600" smtClean="0"/>
              <a:t>¿De qué depende el nivel de exposición?</a:t>
            </a:r>
            <a:endParaRPr lang="en-US" sz="3600" smtClean="0"/>
          </a:p>
        </p:txBody>
      </p:sp>
      <p:sp>
        <p:nvSpPr>
          <p:cNvPr id="111618" name="Rectangle 3"/>
          <p:cNvSpPr>
            <a:spLocks noGrp="1" noChangeArrowheads="1"/>
          </p:cNvSpPr>
          <p:nvPr>
            <p:ph type="body" idx="1"/>
          </p:nvPr>
        </p:nvSpPr>
        <p:spPr>
          <a:xfrm>
            <a:off x="3379788" y="1169988"/>
            <a:ext cx="5610225" cy="3276600"/>
          </a:xfrm>
        </p:spPr>
        <p:txBody>
          <a:bodyPr/>
          <a:lstStyle/>
          <a:p>
            <a:pPr eaLnBrk="1" hangingPunct="1">
              <a:lnSpc>
                <a:spcPct val="80000"/>
              </a:lnSpc>
            </a:pPr>
            <a:r>
              <a:rPr lang="es-ES" sz="2400" smtClean="0"/>
              <a:t>La cantidad de saborizantes de “Alta Prioridad” utilizados</a:t>
            </a:r>
          </a:p>
          <a:p>
            <a:pPr eaLnBrk="1" hangingPunct="1">
              <a:lnSpc>
                <a:spcPct val="80000"/>
              </a:lnSpc>
            </a:pPr>
            <a:r>
              <a:rPr lang="es-ES" sz="2400" smtClean="0"/>
              <a:t>El tiempo de exposición</a:t>
            </a:r>
          </a:p>
          <a:p>
            <a:pPr eaLnBrk="1" hangingPunct="1">
              <a:lnSpc>
                <a:spcPct val="80000"/>
              </a:lnSpc>
            </a:pPr>
            <a:r>
              <a:rPr lang="es-ES" sz="2400" smtClean="0"/>
              <a:t>Qué tan bien están cerrados los recipientes</a:t>
            </a:r>
          </a:p>
          <a:p>
            <a:pPr>
              <a:lnSpc>
                <a:spcPct val="90000"/>
              </a:lnSpc>
            </a:pPr>
            <a:r>
              <a:rPr lang="es-ES_tradnl" sz="2400" smtClean="0"/>
              <a:t>La ventilación</a:t>
            </a:r>
            <a:endParaRPr lang="en-US" sz="2400" smtClean="0"/>
          </a:p>
          <a:p>
            <a:pPr eaLnBrk="1" hangingPunct="1">
              <a:lnSpc>
                <a:spcPct val="80000"/>
              </a:lnSpc>
            </a:pPr>
            <a:r>
              <a:rPr lang="es-ES" sz="2400" smtClean="0"/>
              <a:t>Los líquidos</a:t>
            </a:r>
          </a:p>
          <a:p>
            <a:pPr lvl="1" eaLnBrk="1" hangingPunct="1">
              <a:lnSpc>
                <a:spcPct val="80000"/>
              </a:lnSpc>
            </a:pPr>
            <a:r>
              <a:rPr lang="es-ES" sz="2000" smtClean="0"/>
              <a:t>Distancia de vertido</a:t>
            </a:r>
          </a:p>
          <a:p>
            <a:pPr lvl="1" eaLnBrk="1" hangingPunct="1">
              <a:lnSpc>
                <a:spcPct val="80000"/>
              </a:lnSpc>
            </a:pPr>
            <a:r>
              <a:rPr lang="es-ES" sz="2000" smtClean="0"/>
              <a:t>El uso de embudos</a:t>
            </a:r>
          </a:p>
          <a:p>
            <a:pPr eaLnBrk="1" hangingPunct="1">
              <a:lnSpc>
                <a:spcPct val="80000"/>
              </a:lnSpc>
            </a:pPr>
            <a:r>
              <a:rPr lang="es-ES" sz="2400" smtClean="0"/>
              <a:t>Los polvos </a:t>
            </a:r>
          </a:p>
          <a:p>
            <a:pPr lvl="1" eaLnBrk="1" hangingPunct="1">
              <a:lnSpc>
                <a:spcPct val="80000"/>
              </a:lnSpc>
            </a:pPr>
            <a:r>
              <a:rPr lang="es-ES" sz="2000" smtClean="0"/>
              <a:t>Utilización de la mano como pala</a:t>
            </a:r>
          </a:p>
          <a:p>
            <a:pPr lvl="1" eaLnBrk="1" hangingPunct="1">
              <a:lnSpc>
                <a:spcPct val="80000"/>
              </a:lnSpc>
            </a:pPr>
            <a:r>
              <a:rPr lang="es-ES" sz="2000" smtClean="0"/>
              <a:t>Cernido</a:t>
            </a:r>
          </a:p>
          <a:p>
            <a:pPr lvl="1" eaLnBrk="1" hangingPunct="1">
              <a:lnSpc>
                <a:spcPct val="80000"/>
              </a:lnSpc>
            </a:pPr>
            <a:r>
              <a:rPr lang="es-ES" sz="2000" smtClean="0"/>
              <a:t>Embalaje</a:t>
            </a:r>
          </a:p>
        </p:txBody>
      </p:sp>
      <p:sp>
        <p:nvSpPr>
          <p:cNvPr id="6" name="TextBox 5"/>
          <p:cNvSpPr txBox="1"/>
          <p:nvPr/>
        </p:nvSpPr>
        <p:spPr>
          <a:xfrm>
            <a:off x="723900" y="6046788"/>
            <a:ext cx="2341563" cy="184150"/>
          </a:xfrm>
          <a:prstGeom prst="rect">
            <a:avLst/>
          </a:prstGeom>
          <a:noFill/>
        </p:spPr>
        <p:txBody>
          <a:bodyPr>
            <a:spAutoFit/>
          </a:bodyPr>
          <a:lstStyle/>
          <a:p>
            <a:pPr>
              <a:defRPr/>
            </a:pPr>
            <a:r>
              <a:rPr lang="en-US" sz="600" dirty="0">
                <a:latin typeface="+mj-lt"/>
                <a:ea typeface="+mn-ea"/>
                <a:cs typeface="+mn-cs"/>
              </a:rPr>
              <a:t>Photo used by National Jewish Health with written permission.</a:t>
            </a:r>
          </a:p>
        </p:txBody>
      </p:sp>
      <p:sp>
        <p:nvSpPr>
          <p:cNvPr id="111620" name="Slide Number Placeholder 3"/>
          <p:cNvSpPr>
            <a:spLocks noGrp="1"/>
          </p:cNvSpPr>
          <p:nvPr>
            <p:ph type="sldNum" sz="quarter" idx="12"/>
          </p:nvPr>
        </p:nvSpPr>
        <p:spPr>
          <a:noFill/>
        </p:spPr>
        <p:txBody>
          <a:bodyPr/>
          <a:lstStyle/>
          <a:p>
            <a:fld id="{BE31D469-6DC2-4552-982F-E40B8D3CED1C}" type="slidenum">
              <a:rPr lang="en-US" smtClean="0">
                <a:latin typeface="Tahoma" charset="0"/>
                <a:ea typeface="Tahoma" charset="0"/>
                <a:cs typeface="Tahoma" charset="0"/>
              </a:rPr>
              <a:pPr/>
              <a:t>46</a:t>
            </a:fld>
            <a:endParaRPr lang="en-US" smtClean="0">
              <a:latin typeface="Tahoma" charset="0"/>
              <a:ea typeface="Tahoma" charset="0"/>
              <a:cs typeface="Tahoma" charset="0"/>
            </a:endParaRPr>
          </a:p>
        </p:txBody>
      </p:sp>
      <p:pic>
        <p:nvPicPr>
          <p:cNvPr id="111621" name="Picture 1"/>
          <p:cNvPicPr>
            <a:picLocks noChangeAspect="1"/>
          </p:cNvPicPr>
          <p:nvPr/>
        </p:nvPicPr>
        <p:blipFill>
          <a:blip r:embed="rId4" cstate="print"/>
          <a:srcRect l="35210"/>
          <a:stretch>
            <a:fillRect/>
          </a:stretch>
        </p:blipFill>
        <p:spPr bwMode="auto">
          <a:xfrm>
            <a:off x="723900" y="1228725"/>
            <a:ext cx="2341563" cy="4818063"/>
          </a:xfrm>
          <a:prstGeom prst="rect">
            <a:avLst/>
          </a:prstGeom>
          <a:noFill/>
          <a:ln w="9525">
            <a:noFill/>
            <a:miter lim="800000"/>
            <a:headEnd/>
            <a:tailEnd/>
          </a:ln>
        </p:spPr>
      </p:pic>
      <p:sp>
        <p:nvSpPr>
          <p:cNvPr id="8" name="Rounded Rectangle 7"/>
          <p:cNvSpPr/>
          <p:nvPr/>
        </p:nvSpPr>
        <p:spPr>
          <a:xfrm>
            <a:off x="3303588" y="5643563"/>
            <a:ext cx="5519737" cy="92392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9" name="Text Box 5"/>
          <p:cNvSpPr txBox="1">
            <a:spLocks noChangeArrowheads="1"/>
          </p:cNvSpPr>
          <p:nvPr/>
        </p:nvSpPr>
        <p:spPr bwMode="auto">
          <a:xfrm>
            <a:off x="3252788" y="5646738"/>
            <a:ext cx="5610225" cy="915987"/>
          </a:xfrm>
          <a:prstGeom prst="rect">
            <a:avLst/>
          </a:prstGeom>
          <a:noFill/>
          <a:ln w="9525">
            <a:noFill/>
            <a:miter lim="800000"/>
            <a:headEnd/>
            <a:tailEnd/>
          </a:ln>
        </p:spPr>
        <p:txBody>
          <a:bodyPr>
            <a:spAutoFit/>
          </a:bodyPr>
          <a:lstStyle/>
          <a:p>
            <a:pPr algn="ctr">
              <a:defRPr/>
            </a:pPr>
            <a:r>
              <a:rPr lang="es-ES" sz="1800" dirty="0">
                <a:latin typeface="+mn-lt"/>
                <a:ea typeface="+mn-ea"/>
                <a:cs typeface="+mn-cs"/>
              </a:rPr>
              <a:t>Tanto las exposiciones altas por corto tiempo COMO las exposiciones bajas por períodos largos son importantes.</a:t>
            </a:r>
            <a:endParaRPr lang="es-ES" sz="2000" dirty="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7"/>
          <p:cNvSpPr>
            <a:spLocks noChangeArrowheads="1"/>
          </p:cNvSpPr>
          <p:nvPr/>
        </p:nvSpPr>
        <p:spPr bwMode="auto">
          <a:xfrm>
            <a:off x="4711700" y="5630863"/>
            <a:ext cx="2284413" cy="198437"/>
          </a:xfrm>
          <a:prstGeom prst="rect">
            <a:avLst/>
          </a:prstGeom>
          <a:noFill/>
          <a:ln w="9525">
            <a:noFill/>
            <a:miter lim="800000"/>
            <a:headEnd/>
            <a:tailEnd/>
          </a:ln>
        </p:spPr>
        <p:txBody>
          <a:bodyPr wrap="none">
            <a:spAutoFit/>
          </a:bodyPr>
          <a:lstStyle/>
          <a:p>
            <a:pPr>
              <a:defRPr/>
            </a:pPr>
            <a:r>
              <a:rPr lang="en-US" sz="600" dirty="0">
                <a:latin typeface="+mn-lt"/>
                <a:ea typeface="+mn-ea"/>
                <a:cs typeface="+mn-cs"/>
              </a:rPr>
              <a:t>Photo used by National Jewish Health with written permission</a:t>
            </a:r>
            <a:r>
              <a:rPr lang="en-US" sz="700" dirty="0">
                <a:latin typeface="+mn-lt"/>
                <a:ea typeface="+mn-ea"/>
                <a:cs typeface="+mn-cs"/>
              </a:rPr>
              <a:t>.</a:t>
            </a:r>
            <a:endParaRPr lang="en-US" sz="700" dirty="0">
              <a:solidFill>
                <a:schemeClr val="tx2"/>
              </a:solidFill>
              <a:latin typeface="+mn-lt"/>
              <a:ea typeface="+mn-ea"/>
              <a:cs typeface="+mn-cs"/>
            </a:endParaRPr>
          </a:p>
        </p:txBody>
      </p:sp>
      <p:grpSp>
        <p:nvGrpSpPr>
          <p:cNvPr id="3" name="Group 4"/>
          <p:cNvGrpSpPr>
            <a:grpSpLocks/>
          </p:cNvGrpSpPr>
          <p:nvPr/>
        </p:nvGrpSpPr>
        <p:grpSpPr bwMode="auto">
          <a:xfrm>
            <a:off x="239713" y="1284288"/>
            <a:ext cx="4471987" cy="2574925"/>
            <a:chOff x="225610" y="1247840"/>
            <a:chExt cx="4471400" cy="2574900"/>
          </a:xfrm>
        </p:grpSpPr>
        <p:sp>
          <p:nvSpPr>
            <p:cNvPr id="16" name="Rectangle 15"/>
            <p:cNvSpPr/>
            <p:nvPr/>
          </p:nvSpPr>
          <p:spPr>
            <a:xfrm>
              <a:off x="2897021" y="2540052"/>
              <a:ext cx="1792053" cy="71595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5" name="Rectangle 14"/>
            <p:cNvSpPr/>
            <p:nvPr/>
          </p:nvSpPr>
          <p:spPr>
            <a:xfrm>
              <a:off x="2897021" y="2289230"/>
              <a:ext cx="1792053" cy="250823"/>
            </a:xfrm>
            <a:prstGeom prst="rect">
              <a:avLst/>
            </a:prstGeom>
            <a:solidFill>
              <a:srgbClr val="ABDB7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4" name="Rectangle 13"/>
            <p:cNvSpPr/>
            <p:nvPr/>
          </p:nvSpPr>
          <p:spPr>
            <a:xfrm>
              <a:off x="2897021" y="2039994"/>
              <a:ext cx="1792053" cy="249236"/>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Rounded Rectangle 11"/>
            <p:cNvSpPr/>
            <p:nvPr/>
          </p:nvSpPr>
          <p:spPr>
            <a:xfrm>
              <a:off x="2625595" y="1247840"/>
              <a:ext cx="2063479" cy="28892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113713" name="Picture 8"/>
            <p:cNvPicPr>
              <a:picLocks noChangeAspect="1"/>
            </p:cNvPicPr>
            <p:nvPr/>
          </p:nvPicPr>
          <p:blipFill>
            <a:blip r:embed="rId4" cstate="print"/>
            <a:srcRect l="34505" t="10051" r="19521" b="23093"/>
            <a:stretch>
              <a:fillRect/>
            </a:stretch>
          </p:blipFill>
          <p:spPr bwMode="auto">
            <a:xfrm rot="5400000">
              <a:off x="321399" y="1164258"/>
              <a:ext cx="2113872" cy="2305449"/>
            </a:xfrm>
            <a:prstGeom prst="rect">
              <a:avLst/>
            </a:prstGeom>
            <a:noFill/>
            <a:ln w="9525">
              <a:noFill/>
              <a:miter lim="800000"/>
              <a:headEnd/>
              <a:tailEnd/>
            </a:ln>
          </p:spPr>
        </p:pic>
        <p:sp>
          <p:nvSpPr>
            <p:cNvPr id="113714" name="Rectangle 3"/>
            <p:cNvSpPr txBox="1">
              <a:spLocks noChangeArrowheads="1"/>
            </p:cNvSpPr>
            <p:nvPr/>
          </p:nvSpPr>
          <p:spPr bwMode="auto">
            <a:xfrm>
              <a:off x="2472428" y="2017923"/>
              <a:ext cx="2216506" cy="1804817"/>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FontTx/>
                <a:buChar char="•"/>
              </a:pPr>
              <a:r>
                <a:rPr lang="en-US" sz="1600">
                  <a:latin typeface="Tahoma" charset="0"/>
                </a:rPr>
                <a:t>0.91 ppm (n=63)</a:t>
              </a:r>
            </a:p>
            <a:p>
              <a:pPr marL="342900" indent="-342900">
                <a:lnSpc>
                  <a:spcPct val="80000"/>
                </a:lnSpc>
                <a:spcBef>
                  <a:spcPct val="20000"/>
                </a:spcBef>
                <a:buFontTx/>
                <a:buChar char="•"/>
              </a:pPr>
              <a:r>
                <a:rPr lang="en-US" sz="1600">
                  <a:latin typeface="Tahoma" charset="0"/>
                </a:rPr>
                <a:t>0.99 ppm (n=2)</a:t>
              </a:r>
            </a:p>
            <a:p>
              <a:pPr marL="342900" indent="-342900">
                <a:lnSpc>
                  <a:spcPct val="80000"/>
                </a:lnSpc>
                <a:spcBef>
                  <a:spcPct val="20000"/>
                </a:spcBef>
                <a:buFontTx/>
                <a:buChar char="•"/>
              </a:pPr>
              <a:r>
                <a:rPr lang="en-US" sz="1600">
                  <a:latin typeface="Tahoma" charset="0"/>
                </a:rPr>
                <a:t>0.46 ppm (n=3)</a:t>
              </a:r>
            </a:p>
            <a:p>
              <a:pPr marL="342900" indent="-342900">
                <a:lnSpc>
                  <a:spcPct val="80000"/>
                </a:lnSpc>
                <a:spcBef>
                  <a:spcPct val="20000"/>
                </a:spcBef>
                <a:buFontTx/>
                <a:buChar char="•"/>
              </a:pPr>
              <a:r>
                <a:rPr lang="en-US" sz="1600">
                  <a:latin typeface="Tahoma" charset="0"/>
                </a:rPr>
                <a:t>0.099 ppm (n=21)</a:t>
              </a:r>
            </a:p>
            <a:p>
              <a:pPr marL="342900" indent="-342900">
                <a:lnSpc>
                  <a:spcPct val="80000"/>
                </a:lnSpc>
                <a:spcBef>
                  <a:spcPct val="20000"/>
                </a:spcBef>
                <a:buFontTx/>
                <a:buChar char="•"/>
              </a:pPr>
              <a:r>
                <a:rPr lang="en-US" sz="1600">
                  <a:latin typeface="Tahoma" charset="0"/>
                </a:rPr>
                <a:t>0.030 ppm (n=2)</a:t>
              </a:r>
            </a:p>
          </p:txBody>
        </p:sp>
        <p:sp>
          <p:nvSpPr>
            <p:cNvPr id="113715" name="TextBox 12"/>
            <p:cNvSpPr txBox="1">
              <a:spLocks noChangeArrowheads="1"/>
            </p:cNvSpPr>
            <p:nvPr/>
          </p:nvSpPr>
          <p:spPr bwMode="auto">
            <a:xfrm>
              <a:off x="2633531" y="1251015"/>
              <a:ext cx="2063479" cy="260347"/>
            </a:xfrm>
            <a:prstGeom prst="rect">
              <a:avLst/>
            </a:prstGeom>
            <a:noFill/>
            <a:ln w="9525">
              <a:noFill/>
              <a:miter lim="800000"/>
              <a:headEnd/>
              <a:tailEnd/>
            </a:ln>
          </p:spPr>
          <p:txBody>
            <a:bodyPr>
              <a:prstTxWarp prst="textNoShape">
                <a:avLst/>
              </a:prstTxWarp>
              <a:spAutoFit/>
            </a:bodyPr>
            <a:lstStyle/>
            <a:p>
              <a:pPr algn="ctr"/>
              <a:r>
                <a:rPr lang="es-ES" sz="1100"/>
                <a:t>Mezcla de Líquidos</a:t>
              </a:r>
            </a:p>
          </p:txBody>
        </p:sp>
        <p:sp>
          <p:nvSpPr>
            <p:cNvPr id="113716" name="TextBox 19"/>
            <p:cNvSpPr txBox="1">
              <a:spLocks noChangeArrowheads="1"/>
            </p:cNvSpPr>
            <p:nvPr/>
          </p:nvSpPr>
          <p:spPr bwMode="auto">
            <a:xfrm>
              <a:off x="2720832" y="1527237"/>
              <a:ext cx="1968242" cy="730243"/>
            </a:xfrm>
            <a:prstGeom prst="rect">
              <a:avLst/>
            </a:prstGeom>
            <a:noFill/>
            <a:ln w="9525">
              <a:noFill/>
              <a:miter lim="800000"/>
              <a:headEnd/>
              <a:tailEnd/>
            </a:ln>
          </p:spPr>
          <p:txBody>
            <a:bodyPr>
              <a:prstTxWarp prst="textNoShape">
                <a:avLst/>
              </a:prstTxWarp>
              <a:spAutoFit/>
            </a:bodyPr>
            <a:lstStyle/>
            <a:p>
              <a:pPr algn="ctr"/>
              <a:r>
                <a:rPr lang="es-ES_tradnl" sz="1400"/>
                <a:t>Promedio de Exposición de 8 horas</a:t>
              </a:r>
            </a:p>
            <a:p>
              <a:pPr algn="ctr"/>
              <a:r>
                <a:rPr lang="en-US" sz="1400"/>
                <a:t> </a:t>
              </a:r>
            </a:p>
          </p:txBody>
        </p:sp>
        <p:sp>
          <p:nvSpPr>
            <p:cNvPr id="53" name="Rectangle 7"/>
            <p:cNvSpPr>
              <a:spLocks noChangeArrowheads="1"/>
            </p:cNvSpPr>
            <p:nvPr/>
          </p:nvSpPr>
          <p:spPr bwMode="auto">
            <a:xfrm>
              <a:off x="238308" y="3319507"/>
              <a:ext cx="2284112" cy="198436"/>
            </a:xfrm>
            <a:prstGeom prst="rect">
              <a:avLst/>
            </a:prstGeom>
            <a:noFill/>
            <a:ln w="9525">
              <a:noFill/>
              <a:miter lim="800000"/>
              <a:headEnd/>
              <a:tailEnd/>
            </a:ln>
          </p:spPr>
          <p:txBody>
            <a:bodyPr wrap="none">
              <a:spAutoFit/>
            </a:bodyPr>
            <a:lstStyle/>
            <a:p>
              <a:pPr>
                <a:defRPr/>
              </a:pPr>
              <a:r>
                <a:rPr lang="en-US" sz="600" dirty="0">
                  <a:latin typeface="+mn-lt"/>
                  <a:ea typeface="+mn-ea"/>
                  <a:cs typeface="+mn-cs"/>
                </a:rPr>
                <a:t>Photo used by National Jewish Health with written permission</a:t>
              </a:r>
              <a:r>
                <a:rPr lang="en-US" sz="700" dirty="0">
                  <a:latin typeface="+mn-lt"/>
                  <a:ea typeface="+mn-ea"/>
                  <a:cs typeface="+mn-cs"/>
                </a:rPr>
                <a:t>.</a:t>
              </a:r>
              <a:endParaRPr lang="en-US" sz="700" dirty="0">
                <a:solidFill>
                  <a:schemeClr val="tx2"/>
                </a:solidFill>
                <a:latin typeface="+mn-lt"/>
                <a:ea typeface="+mn-ea"/>
                <a:cs typeface="+mn-cs"/>
              </a:endParaRPr>
            </a:p>
          </p:txBody>
        </p:sp>
      </p:grpSp>
      <p:sp>
        <p:nvSpPr>
          <p:cNvPr id="2" name="Title 1"/>
          <p:cNvSpPr>
            <a:spLocks noGrp="1"/>
          </p:cNvSpPr>
          <p:nvPr>
            <p:ph type="title"/>
          </p:nvPr>
        </p:nvSpPr>
        <p:spPr>
          <a:xfrm>
            <a:off x="147638" y="52388"/>
            <a:ext cx="5389562" cy="1143000"/>
          </a:xfrm>
        </p:spPr>
        <p:txBody>
          <a:bodyPr/>
          <a:lstStyle/>
          <a:p>
            <a:r>
              <a:rPr lang="es-ES" sz="2800" smtClean="0"/>
              <a:t>¿Qué niveles de diacetil han sido medidos en los saborizantes</a:t>
            </a:r>
            <a:r>
              <a:rPr lang="en-US" sz="2800" smtClean="0"/>
              <a:t>?</a:t>
            </a:r>
            <a:endParaRPr lang="es-ES" sz="2800" smtClean="0"/>
          </a:p>
        </p:txBody>
      </p:sp>
      <p:sp>
        <p:nvSpPr>
          <p:cNvPr id="113668" name="Slide Number Placeholder 3"/>
          <p:cNvSpPr>
            <a:spLocks noGrp="1"/>
          </p:cNvSpPr>
          <p:nvPr>
            <p:ph type="sldNum" sz="quarter" idx="12"/>
          </p:nvPr>
        </p:nvSpPr>
        <p:spPr>
          <a:noFill/>
        </p:spPr>
        <p:txBody>
          <a:bodyPr/>
          <a:lstStyle/>
          <a:p>
            <a:fld id="{6A62F660-2688-459F-8039-311105AF2E38}" type="slidenum">
              <a:rPr lang="en-US" smtClean="0">
                <a:latin typeface="Tahoma" charset="0"/>
                <a:ea typeface="Tahoma" charset="0"/>
                <a:cs typeface="Tahoma" charset="0"/>
              </a:rPr>
              <a:pPr/>
              <a:t>47</a:t>
            </a:fld>
            <a:endParaRPr lang="en-US" smtClean="0">
              <a:latin typeface="Tahoma" charset="0"/>
              <a:ea typeface="Tahoma" charset="0"/>
              <a:cs typeface="Tahoma" charset="0"/>
            </a:endParaRPr>
          </a:p>
        </p:txBody>
      </p:sp>
      <p:grpSp>
        <p:nvGrpSpPr>
          <p:cNvPr id="4" name="Group 48"/>
          <p:cNvGrpSpPr>
            <a:grpSpLocks/>
          </p:cNvGrpSpPr>
          <p:nvPr/>
        </p:nvGrpSpPr>
        <p:grpSpPr bwMode="auto">
          <a:xfrm>
            <a:off x="5602288" y="142875"/>
            <a:ext cx="3371850" cy="1111250"/>
            <a:chOff x="5349330" y="5731240"/>
            <a:chExt cx="3372308" cy="1112175"/>
          </a:xfrm>
        </p:grpSpPr>
        <p:sp>
          <p:nvSpPr>
            <p:cNvPr id="17" name="Rectangle 16"/>
            <p:cNvSpPr/>
            <p:nvPr/>
          </p:nvSpPr>
          <p:spPr>
            <a:xfrm>
              <a:off x="5414426" y="5848813"/>
              <a:ext cx="895472" cy="249445"/>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NJH</a:t>
              </a:r>
            </a:p>
          </p:txBody>
        </p:sp>
        <p:sp>
          <p:nvSpPr>
            <p:cNvPr id="18" name="Rectangle 17"/>
            <p:cNvSpPr/>
            <p:nvPr/>
          </p:nvSpPr>
          <p:spPr>
            <a:xfrm>
              <a:off x="5414426" y="6088725"/>
              <a:ext cx="895472" cy="25103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OSHA</a:t>
              </a:r>
            </a:p>
          </p:txBody>
        </p:sp>
        <p:sp>
          <p:nvSpPr>
            <p:cNvPr id="19" name="Rectangle 18"/>
            <p:cNvSpPr/>
            <p:nvPr/>
          </p:nvSpPr>
          <p:spPr>
            <a:xfrm>
              <a:off x="5414426" y="6339759"/>
              <a:ext cx="895472" cy="24944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00" dirty="0">
                  <a:solidFill>
                    <a:schemeClr val="tx1"/>
                  </a:solidFill>
                </a:rPr>
                <a:t>NIOSH</a:t>
              </a:r>
            </a:p>
          </p:txBody>
        </p:sp>
        <p:sp>
          <p:nvSpPr>
            <p:cNvPr id="45" name="Rounded Rectangle 44"/>
            <p:cNvSpPr/>
            <p:nvPr/>
          </p:nvSpPr>
          <p:spPr>
            <a:xfrm>
              <a:off x="5349330" y="5731240"/>
              <a:ext cx="3313562" cy="1066100"/>
            </a:xfrm>
            <a:prstGeom prst="round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6" name="Rectangle 45"/>
            <p:cNvSpPr/>
            <p:nvPr/>
          </p:nvSpPr>
          <p:spPr>
            <a:xfrm>
              <a:off x="6371819" y="5774139"/>
              <a:ext cx="2349819" cy="1069276"/>
            </a:xfrm>
            <a:prstGeom prst="rect">
              <a:avLst/>
            </a:prstGeom>
          </p:spPr>
          <p:txBody>
            <a:bodyPr>
              <a:spAutoFit/>
            </a:bodyPr>
            <a:lstStyle/>
            <a:p>
              <a:pPr>
                <a:lnSpc>
                  <a:spcPct val="80000"/>
                </a:lnSpc>
                <a:spcBef>
                  <a:spcPts val="0"/>
                </a:spcBef>
                <a:defRPr/>
              </a:pPr>
              <a:r>
                <a:rPr lang="es-ES_tradnl" sz="1600" kern="0" dirty="0">
                  <a:solidFill>
                    <a:srgbClr val="000000"/>
                  </a:solidFill>
                  <a:latin typeface="Tahoma"/>
                  <a:ea typeface="+mn-ea"/>
                  <a:cs typeface="Tahoma" pitchFamily="34" charset="0"/>
                </a:rPr>
                <a:t>Limite de Exposición de 8 horas</a:t>
              </a:r>
            </a:p>
            <a:p>
              <a:pPr marL="342900" indent="-342900">
                <a:lnSpc>
                  <a:spcPct val="80000"/>
                </a:lnSpc>
                <a:spcBef>
                  <a:spcPts val="0"/>
                </a:spcBef>
                <a:buFontTx/>
                <a:buChar char="•"/>
                <a:defRPr/>
              </a:pPr>
              <a:r>
                <a:rPr lang="en-US" sz="1600" kern="0" dirty="0">
                  <a:solidFill>
                    <a:srgbClr val="000000"/>
                  </a:solidFill>
                  <a:latin typeface="Tahoma"/>
                  <a:ea typeface="+mn-ea"/>
                  <a:cs typeface="Tahoma" pitchFamily="34" charset="0"/>
                </a:rPr>
                <a:t>NIOSH: </a:t>
              </a:r>
              <a:r>
                <a:rPr lang="en-US" sz="1400" kern="0" dirty="0">
                  <a:solidFill>
                    <a:srgbClr val="000000"/>
                  </a:solidFill>
                  <a:latin typeface="Tahoma"/>
                  <a:ea typeface="+mn-ea"/>
                  <a:cs typeface="Tahoma" pitchFamily="34" charset="0"/>
                </a:rPr>
                <a:t>0.005 ppm</a:t>
              </a:r>
            </a:p>
            <a:p>
              <a:pPr marL="342900" indent="-342900">
                <a:lnSpc>
                  <a:spcPct val="80000"/>
                </a:lnSpc>
                <a:spcBef>
                  <a:spcPts val="0"/>
                </a:spcBef>
                <a:buFontTx/>
                <a:buChar char="•"/>
                <a:defRPr/>
              </a:pPr>
              <a:r>
                <a:rPr lang="en-US" sz="1600" kern="0" dirty="0">
                  <a:solidFill>
                    <a:srgbClr val="000000"/>
                  </a:solidFill>
                  <a:latin typeface="Tahoma"/>
                  <a:ea typeface="+mn-ea"/>
                  <a:cs typeface="Tahoma" pitchFamily="34" charset="0"/>
                </a:rPr>
                <a:t>ACGIH:</a:t>
              </a:r>
              <a:r>
                <a:rPr lang="en-US" sz="1400" kern="0" dirty="0">
                  <a:solidFill>
                    <a:srgbClr val="000000"/>
                  </a:solidFill>
                  <a:latin typeface="Tahoma"/>
                  <a:ea typeface="+mn-ea"/>
                  <a:cs typeface="Tahoma" pitchFamily="34" charset="0"/>
                </a:rPr>
                <a:t> 0.01 ppm</a:t>
              </a:r>
            </a:p>
            <a:p>
              <a:pPr marL="342900" indent="-342900">
                <a:lnSpc>
                  <a:spcPct val="80000"/>
                </a:lnSpc>
                <a:spcBef>
                  <a:spcPts val="0"/>
                </a:spcBef>
                <a:buFontTx/>
                <a:buChar char="•"/>
                <a:defRPr/>
              </a:pPr>
              <a:r>
                <a:rPr lang="en-US" sz="1600" kern="0" dirty="0">
                  <a:solidFill>
                    <a:srgbClr val="000000"/>
                  </a:solidFill>
                  <a:latin typeface="Tahoma"/>
                  <a:ea typeface="+mn-ea"/>
                  <a:cs typeface="Tahoma" pitchFamily="34" charset="0"/>
                </a:rPr>
                <a:t>TERA: </a:t>
              </a:r>
              <a:r>
                <a:rPr lang="en-US" sz="1400" kern="0" dirty="0">
                  <a:solidFill>
                    <a:srgbClr val="000000"/>
                  </a:solidFill>
                  <a:latin typeface="Tahoma"/>
                  <a:ea typeface="+mn-ea"/>
                  <a:cs typeface="Tahoma" pitchFamily="34" charset="0"/>
                </a:rPr>
                <a:t>0.2 ppm</a:t>
              </a:r>
            </a:p>
          </p:txBody>
        </p:sp>
      </p:grpSp>
      <p:sp>
        <p:nvSpPr>
          <p:cNvPr id="47" name="Rounded Rectangle 46"/>
          <p:cNvSpPr/>
          <p:nvPr/>
        </p:nvSpPr>
        <p:spPr>
          <a:xfrm>
            <a:off x="271463" y="5816600"/>
            <a:ext cx="8462962" cy="45561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48" name="Text Box 5"/>
          <p:cNvSpPr txBox="1">
            <a:spLocks noChangeArrowheads="1"/>
          </p:cNvSpPr>
          <p:nvPr/>
        </p:nvSpPr>
        <p:spPr bwMode="auto">
          <a:xfrm>
            <a:off x="271463" y="5789613"/>
            <a:ext cx="8294687" cy="517525"/>
          </a:xfrm>
          <a:prstGeom prst="rect">
            <a:avLst/>
          </a:prstGeom>
          <a:noFill/>
          <a:ln w="9525">
            <a:noFill/>
            <a:miter lim="800000"/>
            <a:headEnd/>
            <a:tailEnd/>
          </a:ln>
        </p:spPr>
        <p:txBody>
          <a:bodyPr>
            <a:prstTxWarp prst="textNoShape">
              <a:avLst/>
            </a:prstTxWarp>
            <a:spAutoFit/>
          </a:bodyPr>
          <a:lstStyle/>
          <a:p>
            <a:pPr algn="ctr"/>
            <a:r>
              <a:rPr lang="es-ES" sz="1400">
                <a:latin typeface="Tahoma" charset="0"/>
              </a:rPr>
              <a:t>Muchas de las tareas de los trabajadores con saborizantes, tienen exposición corta </a:t>
            </a:r>
          </a:p>
          <a:p>
            <a:pPr algn="ctr"/>
            <a:r>
              <a:rPr lang="es-ES" sz="1400">
                <a:latin typeface="Tahoma" charset="0"/>
              </a:rPr>
              <a:t>a más de 2 ppm de diacetil.</a:t>
            </a:r>
            <a:endParaRPr lang="es-ES" sz="1400"/>
          </a:p>
        </p:txBody>
      </p:sp>
      <p:sp>
        <p:nvSpPr>
          <p:cNvPr id="50" name="Rounded Rectangle 49"/>
          <p:cNvSpPr/>
          <p:nvPr/>
        </p:nvSpPr>
        <p:spPr>
          <a:xfrm>
            <a:off x="257175" y="6353175"/>
            <a:ext cx="8477250" cy="40481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1" name="Text Box 5"/>
          <p:cNvSpPr txBox="1">
            <a:spLocks noChangeArrowheads="1"/>
          </p:cNvSpPr>
          <p:nvPr/>
        </p:nvSpPr>
        <p:spPr bwMode="auto">
          <a:xfrm>
            <a:off x="423863" y="6373813"/>
            <a:ext cx="8294687" cy="304800"/>
          </a:xfrm>
          <a:prstGeom prst="rect">
            <a:avLst/>
          </a:prstGeom>
          <a:noFill/>
          <a:ln w="9525">
            <a:noFill/>
            <a:miter lim="800000"/>
            <a:headEnd/>
            <a:tailEnd/>
          </a:ln>
        </p:spPr>
        <p:txBody>
          <a:bodyPr>
            <a:spAutoFit/>
          </a:bodyPr>
          <a:lstStyle/>
          <a:p>
            <a:pPr algn="ctr">
              <a:defRPr/>
            </a:pPr>
            <a:r>
              <a:rPr lang="es-ES_tradnl" sz="1400" dirty="0">
                <a:latin typeface="+mn-lt"/>
                <a:ea typeface="+mn-ea"/>
                <a:cs typeface="+mn-cs"/>
              </a:rPr>
              <a:t>Existe poca información disponible sobre exposiciones a otros saborizantes de “Alta Prioridad”.</a:t>
            </a:r>
            <a:endParaRPr lang="es-ES_tradnl" sz="1400" dirty="0">
              <a:ea typeface="+mn-ea"/>
              <a:cs typeface="+mn-cs"/>
            </a:endParaRPr>
          </a:p>
        </p:txBody>
      </p:sp>
      <p:grpSp>
        <p:nvGrpSpPr>
          <p:cNvPr id="5" name="Group 63"/>
          <p:cNvGrpSpPr>
            <a:grpSpLocks/>
          </p:cNvGrpSpPr>
          <p:nvPr/>
        </p:nvGrpSpPr>
        <p:grpSpPr bwMode="auto">
          <a:xfrm>
            <a:off x="4706938" y="1222375"/>
            <a:ext cx="4314825" cy="2352675"/>
            <a:chOff x="4707333" y="1180206"/>
            <a:chExt cx="4314227" cy="2352702"/>
          </a:xfrm>
        </p:grpSpPr>
        <p:sp>
          <p:nvSpPr>
            <p:cNvPr id="31" name="Rectangle 30"/>
            <p:cNvSpPr/>
            <p:nvPr/>
          </p:nvSpPr>
          <p:spPr>
            <a:xfrm>
              <a:off x="7181902" y="2261306"/>
              <a:ext cx="1792040" cy="5254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6" name="Group 57"/>
            <p:cNvGrpSpPr>
              <a:grpSpLocks/>
            </p:cNvGrpSpPr>
            <p:nvPr/>
          </p:nvGrpSpPr>
          <p:grpSpPr bwMode="auto">
            <a:xfrm>
              <a:off x="4707333" y="1180206"/>
              <a:ext cx="4314227" cy="2352702"/>
              <a:chOff x="4707333" y="1180206"/>
              <a:chExt cx="4314227" cy="2352702"/>
            </a:xfrm>
          </p:grpSpPr>
          <p:sp>
            <p:nvSpPr>
              <p:cNvPr id="32" name="Rectangle 31"/>
              <p:cNvSpPr/>
              <p:nvPr/>
            </p:nvSpPr>
            <p:spPr>
              <a:xfrm>
                <a:off x="7181902" y="2012066"/>
                <a:ext cx="1792040" cy="24924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3" name="Rounded Rectangle 32"/>
              <p:cNvSpPr/>
              <p:nvPr/>
            </p:nvSpPr>
            <p:spPr>
              <a:xfrm>
                <a:off x="6910478" y="1219894"/>
                <a:ext cx="2063464" cy="338141"/>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113699" name="Picture 7"/>
              <p:cNvPicPr>
                <a:picLocks noChangeAspect="1"/>
              </p:cNvPicPr>
              <p:nvPr/>
            </p:nvPicPr>
            <p:blipFill>
              <a:blip r:embed="rId5" cstate="print"/>
              <a:srcRect l="14420" r="42480" b="43600"/>
              <a:stretch>
                <a:fillRect/>
              </a:stretch>
            </p:blipFill>
            <p:spPr bwMode="auto">
              <a:xfrm rot="5400000">
                <a:off x="4756862" y="1296466"/>
                <a:ext cx="2126677" cy="2028228"/>
              </a:xfrm>
              <a:prstGeom prst="rect">
                <a:avLst/>
              </a:prstGeom>
              <a:noFill/>
              <a:ln w="9525">
                <a:noFill/>
                <a:miter lim="800000"/>
                <a:headEnd/>
                <a:tailEnd/>
              </a:ln>
            </p:spPr>
          </p:pic>
          <p:sp>
            <p:nvSpPr>
              <p:cNvPr id="113700" name="TextBox 33"/>
              <p:cNvSpPr txBox="1">
                <a:spLocks noChangeArrowheads="1"/>
              </p:cNvSpPr>
              <p:nvPr/>
            </p:nvSpPr>
            <p:spPr bwMode="auto">
              <a:xfrm>
                <a:off x="6910478" y="1180206"/>
                <a:ext cx="2063464" cy="428630"/>
              </a:xfrm>
              <a:prstGeom prst="rect">
                <a:avLst/>
              </a:prstGeom>
              <a:noFill/>
              <a:ln w="9525">
                <a:noFill/>
                <a:miter lim="800000"/>
                <a:headEnd/>
                <a:tailEnd/>
              </a:ln>
            </p:spPr>
            <p:txBody>
              <a:bodyPr>
                <a:prstTxWarp prst="textNoShape">
                  <a:avLst/>
                </a:prstTxWarp>
                <a:spAutoFit/>
              </a:bodyPr>
              <a:lstStyle/>
              <a:p>
                <a:pPr algn="ctr"/>
                <a:r>
                  <a:rPr lang="es-ES" sz="1100"/>
                  <a:t>Laboratorio de Control de Calidad</a:t>
                </a:r>
              </a:p>
            </p:txBody>
          </p:sp>
          <p:sp>
            <p:nvSpPr>
              <p:cNvPr id="113701" name="TextBox 34"/>
              <p:cNvSpPr txBox="1">
                <a:spLocks noChangeArrowheads="1"/>
              </p:cNvSpPr>
              <p:nvPr/>
            </p:nvSpPr>
            <p:spPr bwMode="auto">
              <a:xfrm>
                <a:off x="7005714" y="1499297"/>
                <a:ext cx="1968228" cy="517531"/>
              </a:xfrm>
              <a:prstGeom prst="rect">
                <a:avLst/>
              </a:prstGeom>
              <a:noFill/>
              <a:ln w="9525">
                <a:noFill/>
                <a:miter lim="800000"/>
                <a:headEnd/>
                <a:tailEnd/>
              </a:ln>
            </p:spPr>
            <p:txBody>
              <a:bodyPr>
                <a:prstTxWarp prst="textNoShape">
                  <a:avLst/>
                </a:prstTxWarp>
                <a:spAutoFit/>
              </a:bodyPr>
              <a:lstStyle/>
              <a:p>
                <a:pPr algn="ctr"/>
                <a:r>
                  <a:rPr lang="es-ES_tradnl" sz="1400"/>
                  <a:t>Promedio de Exposición de 8 horas</a:t>
                </a:r>
                <a:endParaRPr lang="en-US" sz="1400"/>
              </a:p>
            </p:txBody>
          </p:sp>
          <p:sp>
            <p:nvSpPr>
              <p:cNvPr id="36" name="Rectangle 3"/>
              <p:cNvSpPr txBox="1">
                <a:spLocks noChangeArrowheads="1"/>
              </p:cNvSpPr>
              <p:nvPr/>
            </p:nvSpPr>
            <p:spPr bwMode="auto">
              <a:xfrm>
                <a:off x="6805717" y="2002540"/>
                <a:ext cx="2215843" cy="1355741"/>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defRPr/>
                </a:pPr>
                <a:r>
                  <a:rPr lang="en-US" sz="1600" dirty="0" smtClean="0"/>
                  <a:t>0.004 ppm (n=7)</a:t>
                </a:r>
              </a:p>
              <a:p>
                <a:pPr eaLnBrk="1" hangingPunct="1">
                  <a:lnSpc>
                    <a:spcPct val="80000"/>
                  </a:lnSpc>
                  <a:defRPr/>
                </a:pPr>
                <a:r>
                  <a:rPr lang="en-US" sz="1600" dirty="0" smtClean="0"/>
                  <a:t>0.07 ppm (n=3)</a:t>
                </a:r>
              </a:p>
              <a:p>
                <a:pPr eaLnBrk="1" hangingPunct="1">
                  <a:lnSpc>
                    <a:spcPct val="80000"/>
                  </a:lnSpc>
                  <a:defRPr/>
                </a:pPr>
                <a:r>
                  <a:rPr lang="en-US" sz="1600" dirty="0" smtClean="0"/>
                  <a:t>0.009 ppm (n=3)</a:t>
                </a:r>
              </a:p>
              <a:p>
                <a:pPr marL="0" indent="0" eaLnBrk="1" hangingPunct="1">
                  <a:lnSpc>
                    <a:spcPct val="80000"/>
                  </a:lnSpc>
                  <a:buFontTx/>
                  <a:buNone/>
                  <a:defRPr/>
                </a:pPr>
                <a:endParaRPr lang="en-US" sz="1600" dirty="0" smtClean="0"/>
              </a:p>
            </p:txBody>
          </p:sp>
          <p:sp>
            <p:nvSpPr>
              <p:cNvPr id="52" name="Rectangle 7"/>
              <p:cNvSpPr>
                <a:spLocks noChangeArrowheads="1"/>
              </p:cNvSpPr>
              <p:nvPr/>
            </p:nvSpPr>
            <p:spPr bwMode="auto">
              <a:xfrm>
                <a:off x="4707333" y="3334469"/>
                <a:ext cx="2284095" cy="198439"/>
              </a:xfrm>
              <a:prstGeom prst="rect">
                <a:avLst/>
              </a:prstGeom>
              <a:noFill/>
              <a:ln w="9525">
                <a:noFill/>
                <a:miter lim="800000"/>
                <a:headEnd/>
                <a:tailEnd/>
              </a:ln>
            </p:spPr>
            <p:txBody>
              <a:bodyPr wrap="none">
                <a:spAutoFit/>
              </a:bodyPr>
              <a:lstStyle/>
              <a:p>
                <a:pPr>
                  <a:defRPr/>
                </a:pPr>
                <a:r>
                  <a:rPr lang="en-US" sz="600" dirty="0">
                    <a:latin typeface="+mn-lt"/>
                    <a:ea typeface="+mn-ea"/>
                    <a:cs typeface="+mn-cs"/>
                  </a:rPr>
                  <a:t>Photo used by National Jewish Health with written permission</a:t>
                </a:r>
                <a:r>
                  <a:rPr lang="en-US" sz="700" dirty="0">
                    <a:latin typeface="+mn-lt"/>
                    <a:ea typeface="+mn-ea"/>
                    <a:cs typeface="+mn-cs"/>
                  </a:rPr>
                  <a:t>.</a:t>
                </a:r>
                <a:endParaRPr lang="en-US" sz="700" dirty="0">
                  <a:solidFill>
                    <a:schemeClr val="tx2"/>
                  </a:solidFill>
                  <a:latin typeface="+mn-lt"/>
                  <a:ea typeface="+mn-ea"/>
                  <a:cs typeface="+mn-cs"/>
                </a:endParaRPr>
              </a:p>
            </p:txBody>
          </p:sp>
        </p:grpSp>
      </p:grpSp>
      <p:grpSp>
        <p:nvGrpSpPr>
          <p:cNvPr id="8" name="Group 60"/>
          <p:cNvGrpSpPr>
            <a:grpSpLocks/>
          </p:cNvGrpSpPr>
          <p:nvPr/>
        </p:nvGrpSpPr>
        <p:grpSpPr bwMode="auto">
          <a:xfrm>
            <a:off x="225425" y="3524250"/>
            <a:ext cx="4518025" cy="2290763"/>
            <a:chOff x="225610" y="3523965"/>
            <a:chExt cx="4518245" cy="2291243"/>
          </a:xfrm>
        </p:grpSpPr>
        <p:sp>
          <p:nvSpPr>
            <p:cNvPr id="24" name="Rounded Rectangle 23"/>
            <p:cNvSpPr/>
            <p:nvPr/>
          </p:nvSpPr>
          <p:spPr>
            <a:xfrm>
              <a:off x="2681593" y="3523965"/>
              <a:ext cx="2062262" cy="288986"/>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9" name="Group 27"/>
            <p:cNvGrpSpPr>
              <a:grpSpLocks/>
            </p:cNvGrpSpPr>
            <p:nvPr/>
          </p:nvGrpSpPr>
          <p:grpSpPr bwMode="auto">
            <a:xfrm>
              <a:off x="225610" y="3523965"/>
              <a:ext cx="4503256" cy="2291243"/>
              <a:chOff x="225610" y="3523965"/>
              <a:chExt cx="4503256" cy="2291243"/>
            </a:xfrm>
          </p:grpSpPr>
          <p:sp>
            <p:nvSpPr>
              <p:cNvPr id="21" name="Rectangle 20"/>
              <p:cNvSpPr/>
              <p:nvPr/>
            </p:nvSpPr>
            <p:spPr>
              <a:xfrm>
                <a:off x="2897503" y="4565583"/>
                <a:ext cx="1792374" cy="75898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pic>
            <p:nvPicPr>
              <p:cNvPr id="113689" name="Picture 9"/>
              <p:cNvPicPr>
                <a:picLocks noChangeAspect="1"/>
              </p:cNvPicPr>
              <p:nvPr/>
            </p:nvPicPr>
            <p:blipFill>
              <a:blip r:embed="rId6" cstate="print"/>
              <a:srcRect t="3732" r="11562" b="34468"/>
              <a:stretch>
                <a:fillRect/>
              </a:stretch>
            </p:blipFill>
            <p:spPr bwMode="auto">
              <a:xfrm>
                <a:off x="252618" y="3523965"/>
                <a:ext cx="2329891" cy="2170783"/>
              </a:xfrm>
              <a:prstGeom prst="rect">
                <a:avLst/>
              </a:prstGeom>
              <a:noFill/>
              <a:ln w="9525">
                <a:noFill/>
                <a:miter lim="800000"/>
                <a:headEnd/>
                <a:tailEnd/>
              </a:ln>
            </p:spPr>
          </p:pic>
          <p:sp>
            <p:nvSpPr>
              <p:cNvPr id="23" name="Rectangle 22"/>
              <p:cNvSpPr/>
              <p:nvPr/>
            </p:nvSpPr>
            <p:spPr>
              <a:xfrm>
                <a:off x="2897503" y="4316294"/>
                <a:ext cx="1792374" cy="249289"/>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3691" name="TextBox 24"/>
              <p:cNvSpPr txBox="1">
                <a:spLocks noChangeArrowheads="1"/>
              </p:cNvSpPr>
              <p:nvPr/>
            </p:nvSpPr>
            <p:spPr bwMode="auto">
              <a:xfrm>
                <a:off x="2648253" y="3527141"/>
                <a:ext cx="2063850" cy="260404"/>
              </a:xfrm>
              <a:prstGeom prst="rect">
                <a:avLst/>
              </a:prstGeom>
              <a:noFill/>
              <a:ln w="9525">
                <a:noFill/>
                <a:miter lim="800000"/>
                <a:headEnd/>
                <a:tailEnd/>
              </a:ln>
            </p:spPr>
            <p:txBody>
              <a:bodyPr>
                <a:prstTxWarp prst="textNoShape">
                  <a:avLst/>
                </a:prstTxWarp>
                <a:spAutoFit/>
              </a:bodyPr>
              <a:lstStyle/>
              <a:p>
                <a:pPr algn="ctr"/>
                <a:r>
                  <a:rPr lang="es-ES" sz="1100"/>
                  <a:t>Procesamiento de Polvos</a:t>
                </a:r>
              </a:p>
            </p:txBody>
          </p:sp>
          <p:sp>
            <p:nvSpPr>
              <p:cNvPr id="113692" name="TextBox 25"/>
              <p:cNvSpPr txBox="1">
                <a:spLocks noChangeArrowheads="1"/>
              </p:cNvSpPr>
              <p:nvPr/>
            </p:nvSpPr>
            <p:spPr bwMode="auto">
              <a:xfrm>
                <a:off x="2729219" y="3784370"/>
                <a:ext cx="1967009" cy="517633"/>
              </a:xfrm>
              <a:prstGeom prst="rect">
                <a:avLst/>
              </a:prstGeom>
              <a:noFill/>
              <a:ln w="9525">
                <a:noFill/>
                <a:miter lim="800000"/>
                <a:headEnd/>
                <a:tailEnd/>
              </a:ln>
            </p:spPr>
            <p:txBody>
              <a:bodyPr>
                <a:prstTxWarp prst="textNoShape">
                  <a:avLst/>
                </a:prstTxWarp>
                <a:spAutoFit/>
              </a:bodyPr>
              <a:lstStyle/>
              <a:p>
                <a:pPr algn="ctr"/>
                <a:r>
                  <a:rPr lang="es-ES_tradnl" sz="1400"/>
                  <a:t>Promedio de Exposición de 8 horas</a:t>
                </a:r>
              </a:p>
            </p:txBody>
          </p:sp>
          <p:sp>
            <p:nvSpPr>
              <p:cNvPr id="113693" name="Rectangle 3"/>
              <p:cNvSpPr txBox="1">
                <a:spLocks noChangeArrowheads="1"/>
              </p:cNvSpPr>
              <p:nvPr/>
            </p:nvSpPr>
            <p:spPr bwMode="auto">
              <a:xfrm>
                <a:off x="2512360" y="4341207"/>
                <a:ext cx="2216506" cy="1355938"/>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FontTx/>
                  <a:buChar char="•"/>
                </a:pPr>
                <a:r>
                  <a:rPr lang="en-US" sz="1600">
                    <a:latin typeface="Tahoma" charset="0"/>
                  </a:rPr>
                  <a:t>0.71 ppm (n=31)</a:t>
                </a:r>
              </a:p>
              <a:p>
                <a:pPr marL="342900" indent="-342900">
                  <a:lnSpc>
                    <a:spcPct val="80000"/>
                  </a:lnSpc>
                  <a:spcBef>
                    <a:spcPct val="20000"/>
                  </a:spcBef>
                  <a:buFontTx/>
                  <a:buChar char="•"/>
                </a:pPr>
                <a:r>
                  <a:rPr lang="en-US" sz="1600">
                    <a:latin typeface="Tahoma" charset="0"/>
                  </a:rPr>
                  <a:t>0.05 ppm (n=10)</a:t>
                </a:r>
              </a:p>
              <a:p>
                <a:pPr marL="342900" indent="-342900">
                  <a:lnSpc>
                    <a:spcPct val="80000"/>
                  </a:lnSpc>
                  <a:spcBef>
                    <a:spcPct val="20000"/>
                  </a:spcBef>
                  <a:buFontTx/>
                  <a:buChar char="•"/>
                </a:pPr>
                <a:r>
                  <a:rPr lang="en-US" sz="1600">
                    <a:latin typeface="Tahoma" charset="0"/>
                  </a:rPr>
                  <a:t>0.34 ppm (n=3)</a:t>
                </a:r>
              </a:p>
              <a:p>
                <a:pPr marL="342900" indent="-342900">
                  <a:lnSpc>
                    <a:spcPct val="80000"/>
                  </a:lnSpc>
                  <a:spcBef>
                    <a:spcPct val="20000"/>
                  </a:spcBef>
                  <a:buFontTx/>
                  <a:buChar char="•"/>
                </a:pPr>
                <a:r>
                  <a:rPr lang="en-US" sz="1600">
                    <a:latin typeface="Tahoma" charset="0"/>
                  </a:rPr>
                  <a:t>0.22 ppm (n=9)</a:t>
                </a:r>
              </a:p>
              <a:p>
                <a:pPr marL="342900" indent="-342900">
                  <a:lnSpc>
                    <a:spcPct val="80000"/>
                  </a:lnSpc>
                  <a:spcBef>
                    <a:spcPct val="20000"/>
                  </a:spcBef>
                  <a:buFontTx/>
                  <a:buChar char="•"/>
                </a:pPr>
                <a:endParaRPr lang="en-US" sz="1600">
                  <a:latin typeface="Tahoma" charset="0"/>
                </a:endParaRPr>
              </a:p>
            </p:txBody>
          </p:sp>
          <p:sp>
            <p:nvSpPr>
              <p:cNvPr id="55" name="Rectangle 7"/>
              <p:cNvSpPr>
                <a:spLocks noChangeArrowheads="1"/>
              </p:cNvSpPr>
              <p:nvPr/>
            </p:nvSpPr>
            <p:spPr bwMode="auto">
              <a:xfrm>
                <a:off x="225610" y="5616728"/>
                <a:ext cx="2284524" cy="198480"/>
              </a:xfrm>
              <a:prstGeom prst="rect">
                <a:avLst/>
              </a:prstGeom>
              <a:noFill/>
              <a:ln w="9525">
                <a:noFill/>
                <a:miter lim="800000"/>
                <a:headEnd/>
                <a:tailEnd/>
              </a:ln>
            </p:spPr>
            <p:txBody>
              <a:bodyPr wrap="none">
                <a:spAutoFit/>
              </a:bodyPr>
              <a:lstStyle/>
              <a:p>
                <a:pPr>
                  <a:defRPr/>
                </a:pPr>
                <a:r>
                  <a:rPr lang="en-US" sz="600" dirty="0">
                    <a:latin typeface="+mn-lt"/>
                    <a:ea typeface="+mn-ea"/>
                    <a:cs typeface="+mn-cs"/>
                  </a:rPr>
                  <a:t>Photo used by National Jewish Health with written permission</a:t>
                </a:r>
                <a:r>
                  <a:rPr lang="en-US" sz="700" dirty="0">
                    <a:latin typeface="+mn-lt"/>
                    <a:ea typeface="+mn-ea"/>
                    <a:cs typeface="+mn-cs"/>
                  </a:rPr>
                  <a:t>.</a:t>
                </a:r>
                <a:endParaRPr lang="en-US" sz="700" dirty="0">
                  <a:solidFill>
                    <a:schemeClr val="tx2"/>
                  </a:solidFill>
                  <a:latin typeface="+mn-lt"/>
                  <a:ea typeface="+mn-ea"/>
                  <a:cs typeface="+mn-cs"/>
                </a:endParaRPr>
              </a:p>
            </p:txBody>
          </p:sp>
        </p:grpSp>
      </p:grpSp>
      <p:pic>
        <p:nvPicPr>
          <p:cNvPr id="7" name="Content Placeholder 6"/>
          <p:cNvPicPr>
            <a:picLocks noGrp="1" noChangeAspect="1"/>
          </p:cNvPicPr>
          <p:nvPr>
            <p:ph idx="1"/>
          </p:nvPr>
        </p:nvPicPr>
        <p:blipFill>
          <a:blip r:embed="rId7" cstate="print"/>
          <a:srcRect l="20370" t="32385" r="13733" b="15372"/>
          <a:stretch>
            <a:fillRect/>
          </a:stretch>
        </p:blipFill>
        <p:spPr>
          <a:xfrm>
            <a:off x="4805363" y="3529013"/>
            <a:ext cx="2033587" cy="2149475"/>
          </a:xfrm>
        </p:spPr>
      </p:pic>
      <p:grpSp>
        <p:nvGrpSpPr>
          <p:cNvPr id="10" name="Group 2"/>
          <p:cNvGrpSpPr>
            <a:grpSpLocks/>
          </p:cNvGrpSpPr>
          <p:nvPr/>
        </p:nvGrpSpPr>
        <p:grpSpPr bwMode="auto">
          <a:xfrm>
            <a:off x="6811963" y="3524250"/>
            <a:ext cx="2216150" cy="1360488"/>
            <a:chOff x="6811998" y="3523965"/>
            <a:chExt cx="2216506" cy="1361502"/>
          </a:xfrm>
        </p:grpSpPr>
        <p:sp>
          <p:nvSpPr>
            <p:cNvPr id="37" name="Rectangle 36"/>
            <p:cNvSpPr/>
            <p:nvPr/>
          </p:nvSpPr>
          <p:spPr>
            <a:xfrm>
              <a:off x="7181944" y="4609036"/>
              <a:ext cx="1792576" cy="27643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8" name="Rectangle 37"/>
            <p:cNvSpPr/>
            <p:nvPr/>
          </p:nvSpPr>
          <p:spPr>
            <a:xfrm>
              <a:off x="7181944" y="4091125"/>
              <a:ext cx="1792576" cy="249423"/>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9" name="Rounded Rectangle 38"/>
            <p:cNvSpPr/>
            <p:nvPr/>
          </p:nvSpPr>
          <p:spPr>
            <a:xfrm>
              <a:off x="6910439" y="3533497"/>
              <a:ext cx="2064082" cy="287552"/>
            </a:xfrm>
            <a:prstGeom prst="round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13682" name="TextBox 43"/>
            <p:cNvSpPr txBox="1">
              <a:spLocks noChangeArrowheads="1"/>
            </p:cNvSpPr>
            <p:nvPr/>
          </p:nvSpPr>
          <p:spPr bwMode="auto">
            <a:xfrm>
              <a:off x="7053337" y="4286533"/>
              <a:ext cx="1968816" cy="305028"/>
            </a:xfrm>
            <a:prstGeom prst="rect">
              <a:avLst/>
            </a:prstGeom>
            <a:noFill/>
            <a:ln w="9525">
              <a:noFill/>
              <a:miter lim="800000"/>
              <a:headEnd/>
              <a:tailEnd/>
            </a:ln>
          </p:spPr>
          <p:txBody>
            <a:bodyPr>
              <a:prstTxWarp prst="textNoShape">
                <a:avLst/>
              </a:prstTxWarp>
              <a:spAutoFit/>
            </a:bodyPr>
            <a:lstStyle/>
            <a:p>
              <a:pPr algn="ctr"/>
              <a:r>
                <a:rPr lang="es-ES_tradnl" sz="1400"/>
                <a:t>Exposición de 2 horas</a:t>
              </a:r>
            </a:p>
          </p:txBody>
        </p:sp>
        <p:sp>
          <p:nvSpPr>
            <p:cNvPr id="113683" name="TextBox 39"/>
            <p:cNvSpPr txBox="1">
              <a:spLocks noChangeArrowheads="1"/>
            </p:cNvSpPr>
            <p:nvPr/>
          </p:nvSpPr>
          <p:spPr bwMode="auto">
            <a:xfrm>
              <a:off x="6958071" y="3523965"/>
              <a:ext cx="2064082" cy="260544"/>
            </a:xfrm>
            <a:prstGeom prst="rect">
              <a:avLst/>
            </a:prstGeom>
            <a:noFill/>
            <a:ln w="9525">
              <a:noFill/>
              <a:miter lim="800000"/>
              <a:headEnd/>
              <a:tailEnd/>
            </a:ln>
          </p:spPr>
          <p:txBody>
            <a:bodyPr>
              <a:prstTxWarp prst="textNoShape">
                <a:avLst/>
              </a:prstTxWarp>
              <a:spAutoFit/>
            </a:bodyPr>
            <a:lstStyle/>
            <a:p>
              <a:pPr algn="ctr"/>
              <a:r>
                <a:rPr lang="es-ES" sz="1100"/>
                <a:t>Secado por Pulverización</a:t>
              </a:r>
            </a:p>
          </p:txBody>
        </p:sp>
        <p:sp>
          <p:nvSpPr>
            <p:cNvPr id="113684" name="TextBox 40"/>
            <p:cNvSpPr txBox="1">
              <a:spLocks noChangeArrowheads="1"/>
            </p:cNvSpPr>
            <p:nvPr/>
          </p:nvSpPr>
          <p:spPr bwMode="auto">
            <a:xfrm>
              <a:off x="7005704" y="3813105"/>
              <a:ext cx="1968816" cy="305028"/>
            </a:xfrm>
            <a:prstGeom prst="rect">
              <a:avLst/>
            </a:prstGeom>
            <a:noFill/>
            <a:ln w="9525">
              <a:noFill/>
              <a:miter lim="800000"/>
              <a:headEnd/>
              <a:tailEnd/>
            </a:ln>
          </p:spPr>
          <p:txBody>
            <a:bodyPr>
              <a:prstTxWarp prst="textNoShape">
                <a:avLst/>
              </a:prstTxWarp>
              <a:spAutoFit/>
            </a:bodyPr>
            <a:lstStyle/>
            <a:p>
              <a:pPr algn="ctr"/>
              <a:r>
                <a:rPr lang="es-ES_tradnl" sz="1400"/>
                <a:t>Exposición de 8 horas</a:t>
              </a:r>
            </a:p>
          </p:txBody>
        </p:sp>
        <p:sp>
          <p:nvSpPr>
            <p:cNvPr id="42" name="Rectangle 3"/>
            <p:cNvSpPr txBox="1">
              <a:spLocks noChangeArrowheads="1"/>
            </p:cNvSpPr>
            <p:nvPr/>
          </p:nvSpPr>
          <p:spPr bwMode="auto">
            <a:xfrm>
              <a:off x="6811998" y="4083181"/>
              <a:ext cx="2216506" cy="265311"/>
            </a:xfrm>
            <a:prstGeom prst="rect">
              <a:avLst/>
            </a:prstGeom>
            <a:noFill/>
            <a:ln w="9525">
              <a:noFill/>
              <a:miter lim="800000"/>
              <a:headEnd/>
              <a:tailEnd/>
            </a:ln>
          </p:spPr>
          <p:txBody>
            <a:bodyPr>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80000"/>
                </a:lnSpc>
                <a:defRPr/>
              </a:pPr>
              <a:r>
                <a:rPr lang="en-US" sz="1600" dirty="0" smtClean="0"/>
                <a:t>1.5 ppm (n=1)</a:t>
              </a:r>
            </a:p>
            <a:p>
              <a:pPr marL="0" indent="0" eaLnBrk="1" hangingPunct="1">
                <a:lnSpc>
                  <a:spcPct val="80000"/>
                </a:lnSpc>
                <a:buFontTx/>
                <a:buNone/>
                <a:defRPr/>
              </a:pPr>
              <a:endParaRPr lang="en-US" sz="1600" dirty="0" smtClean="0"/>
            </a:p>
          </p:txBody>
        </p:sp>
      </p:grpSp>
      <p:sp>
        <p:nvSpPr>
          <p:cNvPr id="43" name="Rectangle 3"/>
          <p:cNvSpPr txBox="1">
            <a:spLocks noChangeArrowheads="1"/>
          </p:cNvSpPr>
          <p:nvPr/>
        </p:nvSpPr>
        <p:spPr bwMode="auto">
          <a:xfrm>
            <a:off x="6804025" y="4613275"/>
            <a:ext cx="2216150" cy="274638"/>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FontTx/>
              <a:buChar char="•"/>
            </a:pPr>
            <a:r>
              <a:rPr lang="en-US" sz="1600">
                <a:latin typeface="Tahoma" charset="0"/>
              </a:rPr>
              <a:t>2.6 ppm (n=6)</a:t>
            </a:r>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209550" y="100013"/>
            <a:ext cx="8763000" cy="804862"/>
          </a:xfrm>
        </p:spPr>
        <p:txBody>
          <a:bodyPr/>
          <a:lstStyle/>
          <a:p>
            <a:r>
              <a:rPr lang="es-ES_tradnl" sz="3400" smtClean="0"/>
              <a:t>¿Cómo se controla la exposición a los saborizantes</a:t>
            </a:r>
            <a:r>
              <a:rPr lang="en-US" sz="3400" smtClean="0"/>
              <a:t>?</a:t>
            </a:r>
          </a:p>
        </p:txBody>
      </p:sp>
      <p:sp>
        <p:nvSpPr>
          <p:cNvPr id="117762" name="Slide Number Placeholder 3"/>
          <p:cNvSpPr>
            <a:spLocks noGrp="1"/>
          </p:cNvSpPr>
          <p:nvPr>
            <p:ph type="sldNum" sz="quarter" idx="12"/>
          </p:nvPr>
        </p:nvSpPr>
        <p:spPr>
          <a:noFill/>
        </p:spPr>
        <p:txBody>
          <a:bodyPr/>
          <a:lstStyle/>
          <a:p>
            <a:fld id="{46CEEF4A-0C74-43BA-9D4C-2A706CD6C815}" type="slidenum">
              <a:rPr lang="en-US" smtClean="0">
                <a:latin typeface="Tahoma" charset="0"/>
                <a:ea typeface="Tahoma" charset="0"/>
                <a:cs typeface="Tahoma" charset="0"/>
              </a:rPr>
              <a:pPr/>
              <a:t>48</a:t>
            </a:fld>
            <a:endParaRPr lang="en-US" smtClean="0">
              <a:latin typeface="Tahoma" charset="0"/>
              <a:ea typeface="Tahoma" charset="0"/>
              <a:cs typeface="Tahoma" charset="0"/>
            </a:endParaRPr>
          </a:p>
        </p:txBody>
      </p:sp>
      <p:graphicFrame>
        <p:nvGraphicFramePr>
          <p:cNvPr id="9" name="Diagram 8"/>
          <p:cNvGraphicFramePr/>
          <p:nvPr/>
        </p:nvGraphicFramePr>
        <p:xfrm>
          <a:off x="968560" y="1869976"/>
          <a:ext cx="5950423" cy="3753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Rounded Rectangle 10"/>
          <p:cNvSpPr/>
          <p:nvPr/>
        </p:nvSpPr>
        <p:spPr>
          <a:xfrm>
            <a:off x="886673" y="983539"/>
            <a:ext cx="6086902" cy="40943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TextBox 11"/>
          <p:cNvSpPr txBox="1"/>
          <p:nvPr/>
        </p:nvSpPr>
        <p:spPr>
          <a:xfrm>
            <a:off x="1023938" y="927100"/>
            <a:ext cx="5867400" cy="519113"/>
          </a:xfrm>
          <a:prstGeom prst="rect">
            <a:avLst/>
          </a:prstGeom>
          <a:noFill/>
        </p:spPr>
        <p:txBody>
          <a:bodyPr>
            <a:spAutoFit/>
          </a:bodyPr>
          <a:lstStyle/>
          <a:p>
            <a:pPr algn="ctr">
              <a:defRPr/>
            </a:pPr>
            <a:r>
              <a:rPr lang="es-ES_tradnl" sz="2800" dirty="0">
                <a:latin typeface="+mj-lt"/>
                <a:ea typeface="+mn-ea"/>
                <a:cs typeface="+mn-cs"/>
              </a:rPr>
              <a:t>Exposición Alta</a:t>
            </a:r>
          </a:p>
        </p:txBody>
      </p:sp>
      <p:sp>
        <p:nvSpPr>
          <p:cNvPr id="13" name="Down Arrow 12"/>
          <p:cNvSpPr/>
          <p:nvPr/>
        </p:nvSpPr>
        <p:spPr>
          <a:xfrm>
            <a:off x="3616225" y="1443037"/>
            <a:ext cx="545911" cy="410757"/>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4" name="Rounded Rectangle 13"/>
          <p:cNvSpPr/>
          <p:nvPr/>
        </p:nvSpPr>
        <p:spPr>
          <a:xfrm>
            <a:off x="886673" y="6180133"/>
            <a:ext cx="6086902" cy="466299"/>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5" name="TextBox 14"/>
          <p:cNvSpPr txBox="1"/>
          <p:nvPr/>
        </p:nvSpPr>
        <p:spPr>
          <a:xfrm>
            <a:off x="973138" y="6122988"/>
            <a:ext cx="5918200" cy="519112"/>
          </a:xfrm>
          <a:prstGeom prst="rect">
            <a:avLst/>
          </a:prstGeom>
          <a:noFill/>
        </p:spPr>
        <p:txBody>
          <a:bodyPr>
            <a:spAutoFit/>
          </a:bodyPr>
          <a:lstStyle/>
          <a:p>
            <a:pPr algn="ctr">
              <a:defRPr/>
            </a:pPr>
            <a:r>
              <a:rPr lang="es-ES_tradnl" sz="2800" dirty="0">
                <a:latin typeface="+mj-lt"/>
                <a:ea typeface="+mn-ea"/>
                <a:cs typeface="+mn-cs"/>
              </a:rPr>
              <a:t>Exposición Aceptable</a:t>
            </a:r>
          </a:p>
        </p:txBody>
      </p:sp>
      <p:sp>
        <p:nvSpPr>
          <p:cNvPr id="16" name="Down Arrow 15"/>
          <p:cNvSpPr/>
          <p:nvPr/>
        </p:nvSpPr>
        <p:spPr>
          <a:xfrm>
            <a:off x="3670816" y="5661490"/>
            <a:ext cx="545911" cy="475370"/>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2" name="Group 44"/>
          <p:cNvGrpSpPr>
            <a:grpSpLocks/>
          </p:cNvGrpSpPr>
          <p:nvPr/>
        </p:nvGrpSpPr>
        <p:grpSpPr bwMode="auto">
          <a:xfrm>
            <a:off x="4294188" y="4859338"/>
            <a:ext cx="4703762" cy="962025"/>
            <a:chOff x="4294022" y="4843473"/>
            <a:chExt cx="4703636" cy="964020"/>
          </a:xfrm>
        </p:grpSpPr>
        <p:sp>
          <p:nvSpPr>
            <p:cNvPr id="30" name="Rounded Rectangle 29"/>
            <p:cNvSpPr/>
            <p:nvPr/>
          </p:nvSpPr>
          <p:spPr>
            <a:xfrm>
              <a:off x="4772670" y="4875751"/>
              <a:ext cx="4166504" cy="847106"/>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3" name="TextBox 22"/>
            <p:cNvSpPr txBox="1"/>
            <p:nvPr/>
          </p:nvSpPr>
          <p:spPr>
            <a:xfrm>
              <a:off x="4813120" y="4888015"/>
              <a:ext cx="4036905" cy="827212"/>
            </a:xfrm>
            <a:prstGeom prst="rect">
              <a:avLst/>
            </a:prstGeom>
            <a:noFill/>
          </p:spPr>
          <p:txBody>
            <a:bodyPr>
              <a:prstTxWarp prst="textNoShape">
                <a:avLst/>
              </a:prstTxWarp>
              <a:spAutoFit/>
            </a:bodyPr>
            <a:lstStyle/>
            <a:p>
              <a:pPr algn="ctr"/>
              <a:r>
                <a:rPr lang="es-ES_tradnl" sz="1600">
                  <a:latin typeface="Tahoma" charset="0"/>
                </a:rPr>
                <a:t>Equipo de Protección Personal: respiradores, guantes, lentes y ropa de protección</a:t>
              </a:r>
            </a:p>
          </p:txBody>
        </p:sp>
        <p:cxnSp>
          <p:nvCxnSpPr>
            <p:cNvPr id="32" name="Straight Arrow Connector 31"/>
            <p:cNvCxnSpPr/>
            <p:nvPr/>
          </p:nvCxnSpPr>
          <p:spPr>
            <a:xfrm flipH="1">
              <a:off x="4294022" y="5260261"/>
              <a:ext cx="479412"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 name="Group 43"/>
          <p:cNvGrpSpPr>
            <a:grpSpLocks/>
          </p:cNvGrpSpPr>
          <p:nvPr/>
        </p:nvGrpSpPr>
        <p:grpSpPr bwMode="auto">
          <a:xfrm>
            <a:off x="5048250" y="3906838"/>
            <a:ext cx="3949700" cy="939800"/>
            <a:chOff x="5048706" y="3907978"/>
            <a:chExt cx="3948943" cy="938936"/>
          </a:xfrm>
        </p:grpSpPr>
        <p:sp>
          <p:nvSpPr>
            <p:cNvPr id="29" name="Rounded Rectangle 28"/>
            <p:cNvSpPr/>
            <p:nvPr/>
          </p:nvSpPr>
          <p:spPr>
            <a:xfrm>
              <a:off x="5527354" y="3940622"/>
              <a:ext cx="3411820" cy="823687"/>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2" name="TextBox 21"/>
            <p:cNvSpPr txBox="1"/>
            <p:nvPr/>
          </p:nvSpPr>
          <p:spPr>
            <a:xfrm>
              <a:off x="5604225" y="3928596"/>
              <a:ext cx="3291844" cy="824741"/>
            </a:xfrm>
            <a:prstGeom prst="rect">
              <a:avLst/>
            </a:prstGeom>
            <a:noFill/>
          </p:spPr>
          <p:txBody>
            <a:bodyPr>
              <a:spAutoFit/>
            </a:bodyPr>
            <a:lstStyle/>
            <a:p>
              <a:pPr algn="ctr">
                <a:defRPr/>
              </a:pPr>
              <a:r>
                <a:rPr lang="es-ES_tradnl" sz="1600" dirty="0">
                  <a:latin typeface="+mj-lt"/>
                  <a:ea typeface="+mn-ea"/>
                  <a:cs typeface="+mn-cs"/>
                </a:rPr>
                <a:t>Cambios en los procedimientos o en la conducta del trabajador para reducir la exposición</a:t>
              </a:r>
            </a:p>
          </p:txBody>
        </p:sp>
        <p:cxnSp>
          <p:nvCxnSpPr>
            <p:cNvPr id="33" name="Straight Arrow Connector 32"/>
            <p:cNvCxnSpPr/>
            <p:nvPr/>
          </p:nvCxnSpPr>
          <p:spPr>
            <a:xfrm flipH="1">
              <a:off x="5048706" y="4304488"/>
              <a:ext cx="479333"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42"/>
          <p:cNvGrpSpPr>
            <a:grpSpLocks/>
          </p:cNvGrpSpPr>
          <p:nvPr/>
        </p:nvGrpSpPr>
        <p:grpSpPr bwMode="auto">
          <a:xfrm>
            <a:off x="5813425" y="2882900"/>
            <a:ext cx="3184525" cy="950913"/>
            <a:chOff x="5813392" y="2882711"/>
            <a:chExt cx="3184265" cy="952358"/>
          </a:xfrm>
        </p:grpSpPr>
        <p:sp>
          <p:nvSpPr>
            <p:cNvPr id="25" name="Rounded Rectangle 24"/>
            <p:cNvSpPr/>
            <p:nvPr/>
          </p:nvSpPr>
          <p:spPr>
            <a:xfrm>
              <a:off x="6292040" y="2920358"/>
              <a:ext cx="2647134" cy="830998"/>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1" name="TextBox 20"/>
            <p:cNvSpPr txBox="1"/>
            <p:nvPr/>
          </p:nvSpPr>
          <p:spPr>
            <a:xfrm>
              <a:off x="6394370" y="2928819"/>
              <a:ext cx="2485822" cy="826754"/>
            </a:xfrm>
            <a:prstGeom prst="rect">
              <a:avLst/>
            </a:prstGeom>
            <a:noFill/>
          </p:spPr>
          <p:txBody>
            <a:bodyPr>
              <a:spAutoFit/>
            </a:bodyPr>
            <a:lstStyle/>
            <a:p>
              <a:pPr algn="ctr">
                <a:defRPr/>
              </a:pPr>
              <a:r>
                <a:rPr lang="es-ES_tradnl" sz="1600" dirty="0">
                  <a:latin typeface="+mj-lt"/>
                  <a:ea typeface="+mn-ea"/>
                  <a:cs typeface="+mn-cs"/>
                </a:rPr>
                <a:t>Cambios que capturan o encierran la fuente de la exposición</a:t>
              </a:r>
            </a:p>
          </p:txBody>
        </p:sp>
        <p:cxnSp>
          <p:nvCxnSpPr>
            <p:cNvPr id="34" name="Straight Arrow Connector 33"/>
            <p:cNvCxnSpPr/>
            <p:nvPr/>
          </p:nvCxnSpPr>
          <p:spPr>
            <a:xfrm flipH="1">
              <a:off x="5813392" y="3345376"/>
              <a:ext cx="479386"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41"/>
          <p:cNvGrpSpPr>
            <a:grpSpLocks/>
          </p:cNvGrpSpPr>
          <p:nvPr/>
        </p:nvGrpSpPr>
        <p:grpSpPr bwMode="auto">
          <a:xfrm>
            <a:off x="6597650" y="1895475"/>
            <a:ext cx="2400300" cy="957263"/>
            <a:chOff x="6598310" y="1896584"/>
            <a:chExt cx="2399329" cy="956092"/>
          </a:xfrm>
        </p:grpSpPr>
        <p:sp>
          <p:nvSpPr>
            <p:cNvPr id="19" name="Rounded Rectangle 18"/>
            <p:cNvSpPr/>
            <p:nvPr/>
          </p:nvSpPr>
          <p:spPr>
            <a:xfrm>
              <a:off x="7021594" y="1934264"/>
              <a:ext cx="1917580" cy="830998"/>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 name="TextBox 19"/>
            <p:cNvSpPr txBox="1"/>
            <p:nvPr/>
          </p:nvSpPr>
          <p:spPr>
            <a:xfrm>
              <a:off x="7082302" y="1934637"/>
              <a:ext cx="1797909" cy="824490"/>
            </a:xfrm>
            <a:prstGeom prst="rect">
              <a:avLst/>
            </a:prstGeom>
            <a:noFill/>
          </p:spPr>
          <p:txBody>
            <a:bodyPr>
              <a:spAutoFit/>
            </a:bodyPr>
            <a:lstStyle/>
            <a:p>
              <a:pPr algn="ctr">
                <a:defRPr/>
              </a:pPr>
              <a:r>
                <a:rPr lang="es-ES_tradnl" sz="1600" dirty="0">
                  <a:latin typeface="+mj-lt"/>
                  <a:ea typeface="+mn-ea"/>
                  <a:cs typeface="+mn-cs"/>
                </a:rPr>
                <a:t>Cambios en materias primas o en saborizantes</a:t>
              </a:r>
            </a:p>
          </p:txBody>
        </p:sp>
        <p:cxnSp>
          <p:nvCxnSpPr>
            <p:cNvPr id="35" name="Straight Arrow Connector 34"/>
            <p:cNvCxnSpPr/>
            <p:nvPr/>
          </p:nvCxnSpPr>
          <p:spPr>
            <a:xfrm flipH="1">
              <a:off x="6598310" y="2350054"/>
              <a:ext cx="423692"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6" name="Group 45"/>
          <p:cNvGrpSpPr>
            <a:grpSpLocks/>
          </p:cNvGrpSpPr>
          <p:nvPr/>
        </p:nvGrpSpPr>
        <p:grpSpPr bwMode="auto">
          <a:xfrm>
            <a:off x="165100" y="1816100"/>
            <a:ext cx="2711450" cy="4127500"/>
            <a:chOff x="163909" y="1816196"/>
            <a:chExt cx="2713385" cy="4127566"/>
          </a:xfrm>
        </p:grpSpPr>
        <p:sp>
          <p:nvSpPr>
            <p:cNvPr id="17" name="Down Arrow 16"/>
            <p:cNvSpPr/>
            <p:nvPr/>
          </p:nvSpPr>
          <p:spPr>
            <a:xfrm>
              <a:off x="224757" y="1853795"/>
              <a:ext cx="859809" cy="3916906"/>
            </a:xfrm>
            <a:prstGeom prst="downArrow">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8" name="TextBox 17"/>
            <p:cNvSpPr txBox="1"/>
            <p:nvPr/>
          </p:nvSpPr>
          <p:spPr>
            <a:xfrm rot="5400000">
              <a:off x="-1098625" y="3409139"/>
              <a:ext cx="3506844" cy="397158"/>
            </a:xfrm>
            <a:prstGeom prst="rect">
              <a:avLst/>
            </a:prstGeom>
            <a:noFill/>
          </p:spPr>
          <p:txBody>
            <a:bodyPr>
              <a:spAutoFit/>
            </a:bodyPr>
            <a:lstStyle/>
            <a:p>
              <a:pPr algn="ctr">
                <a:defRPr/>
              </a:pPr>
              <a:r>
                <a:rPr lang="es-ES_tradnl" sz="2000" dirty="0">
                  <a:solidFill>
                    <a:schemeClr val="bg1"/>
                  </a:solidFill>
                  <a:latin typeface="+mj-lt"/>
                  <a:ea typeface="+mn-ea"/>
                  <a:cs typeface="+mn-cs"/>
                </a:rPr>
                <a:t>Reduciendo</a:t>
              </a:r>
              <a:r>
                <a:rPr lang="en-US" sz="2000" dirty="0">
                  <a:solidFill>
                    <a:schemeClr val="bg1"/>
                  </a:solidFill>
                  <a:latin typeface="+mj-lt"/>
                  <a:ea typeface="+mn-ea"/>
                  <a:cs typeface="+mn-cs"/>
                </a:rPr>
                <a:t> la Efectividad</a:t>
              </a:r>
            </a:p>
          </p:txBody>
        </p:sp>
        <p:grpSp>
          <p:nvGrpSpPr>
            <p:cNvPr id="7" name="Group 40"/>
            <p:cNvGrpSpPr>
              <a:grpSpLocks/>
            </p:cNvGrpSpPr>
            <p:nvPr/>
          </p:nvGrpSpPr>
          <p:grpSpPr bwMode="auto">
            <a:xfrm>
              <a:off x="886907" y="4242741"/>
              <a:ext cx="1990387" cy="1701021"/>
              <a:chOff x="886907" y="4242741"/>
              <a:chExt cx="1990387" cy="1701021"/>
            </a:xfrm>
          </p:grpSpPr>
          <p:sp>
            <p:nvSpPr>
              <p:cNvPr id="37" name="Rounded Rectangle 36"/>
              <p:cNvSpPr/>
              <p:nvPr/>
            </p:nvSpPr>
            <p:spPr>
              <a:xfrm>
                <a:off x="1344018" y="4276083"/>
                <a:ext cx="1479638" cy="1581942"/>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p>
            </p:txBody>
          </p:sp>
          <p:sp>
            <p:nvSpPr>
              <p:cNvPr id="38" name="TextBox 37"/>
              <p:cNvSpPr txBox="1"/>
              <p:nvPr/>
            </p:nvSpPr>
            <p:spPr>
              <a:xfrm>
                <a:off x="1296605" y="4362587"/>
                <a:ext cx="1579101" cy="1368447"/>
              </a:xfrm>
              <a:prstGeom prst="rect">
                <a:avLst/>
              </a:prstGeom>
              <a:noFill/>
            </p:spPr>
            <p:txBody>
              <a:bodyPr>
                <a:spAutoFit/>
              </a:bodyPr>
              <a:lstStyle/>
              <a:p>
                <a:pPr algn="ctr">
                  <a:defRPr/>
                </a:pPr>
                <a:r>
                  <a:rPr lang="es-ES_tradnl" sz="1400" dirty="0">
                    <a:latin typeface="+mj-lt"/>
                    <a:ea typeface="+mn-ea"/>
                    <a:cs typeface="+mn-cs"/>
                  </a:rPr>
                  <a:t>Aumenta la dependencia en el comportamiento de los trabajadores</a:t>
                </a:r>
              </a:p>
            </p:txBody>
          </p:sp>
          <p:cxnSp>
            <p:nvCxnSpPr>
              <p:cNvPr id="39" name="Straight Arrow Connector 38"/>
              <p:cNvCxnSpPr/>
              <p:nvPr/>
            </p:nvCxnSpPr>
            <p:spPr>
              <a:xfrm flipH="1">
                <a:off x="886738" y="4691205"/>
                <a:ext cx="457526" cy="0"/>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ounded Rectangle 87"/>
          <p:cNvSpPr/>
          <p:nvPr/>
        </p:nvSpPr>
        <p:spPr>
          <a:xfrm>
            <a:off x="4183063" y="4838700"/>
            <a:ext cx="4435475" cy="184785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9" name="Text Box 5"/>
          <p:cNvSpPr txBox="1">
            <a:spLocks noChangeArrowheads="1"/>
          </p:cNvSpPr>
          <p:nvPr/>
        </p:nvSpPr>
        <p:spPr bwMode="auto">
          <a:xfrm>
            <a:off x="4183063" y="4805363"/>
            <a:ext cx="4435475" cy="1917700"/>
          </a:xfrm>
          <a:prstGeom prst="rect">
            <a:avLst/>
          </a:prstGeom>
          <a:noFill/>
          <a:ln w="9525">
            <a:noFill/>
            <a:miter lim="800000"/>
            <a:headEnd/>
            <a:tailEnd/>
          </a:ln>
        </p:spPr>
        <p:txBody>
          <a:bodyPr>
            <a:spAutoFit/>
          </a:bodyPr>
          <a:lstStyle/>
          <a:p>
            <a:pPr algn="ctr">
              <a:defRPr/>
            </a:pPr>
            <a:r>
              <a:rPr lang="es-ES" dirty="0">
                <a:latin typeface="+mn-lt"/>
                <a:ea typeface="+mn-ea"/>
                <a:cs typeface="+mn-cs"/>
              </a:rPr>
              <a:t>Hasta que no haya más información disponible, el diacetil y sus sustitutos se deben tratar de la misma manera</a:t>
            </a:r>
            <a:endParaRPr lang="es-ES" sz="2800" dirty="0">
              <a:ea typeface="+mn-ea"/>
              <a:cs typeface="+mn-cs"/>
            </a:endParaRPr>
          </a:p>
        </p:txBody>
      </p:sp>
      <p:grpSp>
        <p:nvGrpSpPr>
          <p:cNvPr id="118787" name="Group 89"/>
          <p:cNvGrpSpPr>
            <a:grpSpLocks/>
          </p:cNvGrpSpPr>
          <p:nvPr/>
        </p:nvGrpSpPr>
        <p:grpSpPr bwMode="auto">
          <a:xfrm>
            <a:off x="-187325" y="876300"/>
            <a:ext cx="3800475" cy="5791200"/>
            <a:chOff x="-271463" y="1058706"/>
            <a:chExt cx="3800477" cy="5791200"/>
          </a:xfrm>
        </p:grpSpPr>
        <p:sp>
          <p:nvSpPr>
            <p:cNvPr id="91" name="Rounded Rectangle 90"/>
            <p:cNvSpPr/>
            <p:nvPr/>
          </p:nvSpPr>
          <p:spPr bwMode="auto">
            <a:xfrm>
              <a:off x="204787" y="1058706"/>
              <a:ext cx="3265490" cy="57912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118795" name="Group 37"/>
            <p:cNvGrpSpPr>
              <a:grpSpLocks/>
            </p:cNvGrpSpPr>
            <p:nvPr/>
          </p:nvGrpSpPr>
          <p:grpSpPr bwMode="auto">
            <a:xfrm>
              <a:off x="-271463" y="1593694"/>
              <a:ext cx="3800477" cy="5024275"/>
              <a:chOff x="-204460" y="1447764"/>
              <a:chExt cx="3801532" cy="5024275"/>
            </a:xfrm>
          </p:grpSpPr>
          <p:grpSp>
            <p:nvGrpSpPr>
              <p:cNvPr id="118813" name="Group 4"/>
              <p:cNvGrpSpPr>
                <a:grpSpLocks noChangeAspect="1"/>
              </p:cNvGrpSpPr>
              <p:nvPr/>
            </p:nvGrpSpPr>
            <p:grpSpPr bwMode="auto">
              <a:xfrm>
                <a:off x="464615" y="2327657"/>
                <a:ext cx="1571655" cy="1599132"/>
                <a:chOff x="1068" y="1872"/>
                <a:chExt cx="1144" cy="1164"/>
              </a:xfrm>
            </p:grpSpPr>
            <p:sp>
              <p:nvSpPr>
                <p:cNvPr id="118856" name="AutoShape 3"/>
                <p:cNvSpPr>
                  <a:spLocks noChangeAspect="1" noChangeArrowheads="1" noTextEdit="1"/>
                </p:cNvSpPr>
                <p:nvPr/>
              </p:nvSpPr>
              <p:spPr bwMode="auto">
                <a:xfrm>
                  <a:off x="1068" y="1872"/>
                  <a:ext cx="1144" cy="1130"/>
                </a:xfrm>
                <a:prstGeom prst="rect">
                  <a:avLst/>
                </a:prstGeom>
                <a:noFill/>
                <a:ln w="9525">
                  <a:noFill/>
                  <a:miter lim="800000"/>
                  <a:headEnd/>
                  <a:tailEnd/>
                </a:ln>
              </p:spPr>
              <p:txBody>
                <a:bodyPr>
                  <a:prstTxWarp prst="textNoShape">
                    <a:avLst/>
                  </a:prstTxWarp>
                </a:bodyPr>
                <a:lstStyle/>
                <a:p>
                  <a:endParaRPr lang="en-US"/>
                </a:p>
              </p:txBody>
            </p:sp>
            <p:sp>
              <p:nvSpPr>
                <p:cNvPr id="118857" name="Rectangle 5"/>
                <p:cNvSpPr>
                  <a:spLocks noChangeArrowheads="1"/>
                </p:cNvSpPr>
                <p:nvPr/>
              </p:nvSpPr>
              <p:spPr bwMode="auto">
                <a:xfrm>
                  <a:off x="1703" y="1872"/>
                  <a:ext cx="0" cy="200"/>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58" name="Rectangle 6"/>
                <p:cNvSpPr>
                  <a:spLocks noChangeArrowheads="1"/>
                </p:cNvSpPr>
                <p:nvPr/>
              </p:nvSpPr>
              <p:spPr bwMode="auto">
                <a:xfrm>
                  <a:off x="1811" y="1872"/>
                  <a:ext cx="0" cy="200"/>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59" name="Rectangle 7"/>
                <p:cNvSpPr>
                  <a:spLocks noChangeArrowheads="1"/>
                </p:cNvSpPr>
                <p:nvPr/>
              </p:nvSpPr>
              <p:spPr bwMode="auto">
                <a:xfrm>
                  <a:off x="1919" y="1941"/>
                  <a:ext cx="0" cy="200"/>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60" name="Rectangle 8"/>
                <p:cNvSpPr>
                  <a:spLocks noChangeArrowheads="1"/>
                </p:cNvSpPr>
                <p:nvPr/>
              </p:nvSpPr>
              <p:spPr bwMode="auto">
                <a:xfrm>
                  <a:off x="1926" y="2385"/>
                  <a:ext cx="0" cy="200"/>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61" name="Rectangle 9"/>
                <p:cNvSpPr>
                  <a:spLocks noChangeArrowheads="1"/>
                </p:cNvSpPr>
                <p:nvPr/>
              </p:nvSpPr>
              <p:spPr bwMode="auto">
                <a:xfrm>
                  <a:off x="2035" y="2385"/>
                  <a:ext cx="0" cy="200"/>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62" name="Rectangle 10"/>
                <p:cNvSpPr>
                  <a:spLocks noChangeArrowheads="1"/>
                </p:cNvSpPr>
                <p:nvPr/>
              </p:nvSpPr>
              <p:spPr bwMode="auto">
                <a:xfrm>
                  <a:off x="2143" y="2453"/>
                  <a:ext cx="0" cy="200"/>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63" name="Rectangle 11"/>
                <p:cNvSpPr>
                  <a:spLocks noChangeArrowheads="1"/>
                </p:cNvSpPr>
                <p:nvPr/>
              </p:nvSpPr>
              <p:spPr bwMode="auto">
                <a:xfrm>
                  <a:off x="1086" y="2453"/>
                  <a:ext cx="136" cy="210"/>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ea typeface="Arial" charset="0"/>
                      <a:cs typeface="Arial" charset="0"/>
                    </a:rPr>
                    <a:t>O</a:t>
                  </a:r>
                  <a:endParaRPr lang="en-US" sz="1800">
                    <a:ea typeface="Arial" charset="0"/>
                    <a:cs typeface="Arial" charset="0"/>
                  </a:endParaRPr>
                </a:p>
              </p:txBody>
            </p:sp>
            <p:sp>
              <p:nvSpPr>
                <p:cNvPr id="118864" name="Rectangle 12"/>
                <p:cNvSpPr>
                  <a:spLocks noChangeArrowheads="1"/>
                </p:cNvSpPr>
                <p:nvPr/>
              </p:nvSpPr>
              <p:spPr bwMode="auto">
                <a:xfrm>
                  <a:off x="1598" y="2826"/>
                  <a:ext cx="137" cy="210"/>
                </a:xfrm>
                <a:prstGeom prst="rect">
                  <a:avLst/>
                </a:prstGeom>
                <a:noFill/>
                <a:ln w="9525">
                  <a:noFill/>
                  <a:miter lim="800000"/>
                  <a:headEnd/>
                  <a:tailEnd/>
                </a:ln>
              </p:spPr>
              <p:txBody>
                <a:bodyPr wrap="none" lIns="0" tIns="0" rIns="0" bIns="0">
                  <a:prstTxWarp prst="textNoShape">
                    <a:avLst/>
                  </a:prstTxWarp>
                  <a:spAutoFit/>
                </a:bodyPr>
                <a:lstStyle/>
                <a:p>
                  <a:r>
                    <a:rPr lang="en-US" sz="1900">
                      <a:solidFill>
                        <a:srgbClr val="000000"/>
                      </a:solidFill>
                      <a:ea typeface="Arial" charset="0"/>
                      <a:cs typeface="Arial" charset="0"/>
                    </a:rPr>
                    <a:t>O</a:t>
                  </a:r>
                  <a:endParaRPr lang="en-US" sz="1800">
                    <a:ea typeface="Arial" charset="0"/>
                    <a:cs typeface="Arial" charset="0"/>
                  </a:endParaRPr>
                </a:p>
              </p:txBody>
            </p:sp>
            <p:sp>
              <p:nvSpPr>
                <p:cNvPr id="118865" name="Line 13"/>
                <p:cNvSpPr>
                  <a:spLocks noChangeShapeType="1"/>
                </p:cNvSpPr>
                <p:nvPr/>
              </p:nvSpPr>
              <p:spPr bwMode="auto">
                <a:xfrm flipH="1">
                  <a:off x="1472" y="1991"/>
                  <a:ext cx="217" cy="105"/>
                </a:xfrm>
                <a:prstGeom prst="line">
                  <a:avLst/>
                </a:prstGeom>
                <a:noFill/>
                <a:ln w="11">
                  <a:solidFill>
                    <a:srgbClr val="000000"/>
                  </a:solidFill>
                  <a:round/>
                  <a:headEnd/>
                  <a:tailEnd/>
                </a:ln>
              </p:spPr>
              <p:txBody>
                <a:bodyPr>
                  <a:prstTxWarp prst="textNoShape">
                    <a:avLst/>
                  </a:prstTxWarp>
                </a:bodyPr>
                <a:lstStyle/>
                <a:p>
                  <a:endParaRPr lang="en-US"/>
                </a:p>
              </p:txBody>
            </p:sp>
            <p:sp>
              <p:nvSpPr>
                <p:cNvPr id="118866" name="Line 14"/>
                <p:cNvSpPr>
                  <a:spLocks noChangeShapeType="1"/>
                </p:cNvSpPr>
                <p:nvPr/>
              </p:nvSpPr>
              <p:spPr bwMode="auto">
                <a:xfrm flipH="1">
                  <a:off x="1436" y="2096"/>
                  <a:ext cx="36" cy="314"/>
                </a:xfrm>
                <a:prstGeom prst="line">
                  <a:avLst/>
                </a:prstGeom>
                <a:noFill/>
                <a:ln w="11">
                  <a:solidFill>
                    <a:srgbClr val="000000"/>
                  </a:solidFill>
                  <a:round/>
                  <a:headEnd/>
                  <a:tailEnd/>
                </a:ln>
              </p:spPr>
              <p:txBody>
                <a:bodyPr>
                  <a:prstTxWarp prst="textNoShape">
                    <a:avLst/>
                  </a:prstTxWarp>
                </a:bodyPr>
                <a:lstStyle/>
                <a:p>
                  <a:endParaRPr lang="en-US"/>
                </a:p>
              </p:txBody>
            </p:sp>
            <p:sp>
              <p:nvSpPr>
                <p:cNvPr id="118867" name="Line 15"/>
                <p:cNvSpPr>
                  <a:spLocks noChangeShapeType="1"/>
                </p:cNvSpPr>
                <p:nvPr/>
              </p:nvSpPr>
              <p:spPr bwMode="auto">
                <a:xfrm>
                  <a:off x="1436" y="2410"/>
                  <a:ext cx="256" cy="188"/>
                </a:xfrm>
                <a:prstGeom prst="line">
                  <a:avLst/>
                </a:prstGeom>
                <a:noFill/>
                <a:ln w="11">
                  <a:solidFill>
                    <a:srgbClr val="000000"/>
                  </a:solidFill>
                  <a:round/>
                  <a:headEnd/>
                  <a:tailEnd/>
                </a:ln>
              </p:spPr>
              <p:txBody>
                <a:bodyPr>
                  <a:prstTxWarp prst="textNoShape">
                    <a:avLst/>
                  </a:prstTxWarp>
                </a:bodyPr>
                <a:lstStyle/>
                <a:p>
                  <a:endParaRPr lang="en-US"/>
                </a:p>
              </p:txBody>
            </p:sp>
            <p:sp>
              <p:nvSpPr>
                <p:cNvPr id="118868" name="Line 16"/>
                <p:cNvSpPr>
                  <a:spLocks noChangeShapeType="1"/>
                </p:cNvSpPr>
                <p:nvPr/>
              </p:nvSpPr>
              <p:spPr bwMode="auto">
                <a:xfrm flipV="1">
                  <a:off x="1692" y="2504"/>
                  <a:ext cx="220" cy="94"/>
                </a:xfrm>
                <a:prstGeom prst="line">
                  <a:avLst/>
                </a:prstGeom>
                <a:noFill/>
                <a:ln w="11">
                  <a:solidFill>
                    <a:srgbClr val="000000"/>
                  </a:solidFill>
                  <a:round/>
                  <a:headEnd/>
                  <a:tailEnd/>
                </a:ln>
              </p:spPr>
              <p:txBody>
                <a:bodyPr>
                  <a:prstTxWarp prst="textNoShape">
                    <a:avLst/>
                  </a:prstTxWarp>
                </a:bodyPr>
                <a:lstStyle/>
                <a:p>
                  <a:endParaRPr lang="en-US"/>
                </a:p>
              </p:txBody>
            </p:sp>
            <p:sp>
              <p:nvSpPr>
                <p:cNvPr id="118869" name="Line 17"/>
                <p:cNvSpPr>
                  <a:spLocks noChangeShapeType="1"/>
                </p:cNvSpPr>
                <p:nvPr/>
              </p:nvSpPr>
              <p:spPr bwMode="auto">
                <a:xfrm flipH="1">
                  <a:off x="1220" y="2388"/>
                  <a:ext cx="205" cy="91"/>
                </a:xfrm>
                <a:prstGeom prst="line">
                  <a:avLst/>
                </a:prstGeom>
                <a:noFill/>
                <a:ln w="11">
                  <a:solidFill>
                    <a:srgbClr val="000000"/>
                  </a:solidFill>
                  <a:round/>
                  <a:headEnd/>
                  <a:tailEnd/>
                </a:ln>
              </p:spPr>
              <p:txBody>
                <a:bodyPr>
                  <a:prstTxWarp prst="textNoShape">
                    <a:avLst/>
                  </a:prstTxWarp>
                </a:bodyPr>
                <a:lstStyle/>
                <a:p>
                  <a:endParaRPr lang="en-US"/>
                </a:p>
              </p:txBody>
            </p:sp>
            <p:sp>
              <p:nvSpPr>
                <p:cNvPr id="118870" name="Line 18"/>
                <p:cNvSpPr>
                  <a:spLocks noChangeShapeType="1"/>
                </p:cNvSpPr>
                <p:nvPr/>
              </p:nvSpPr>
              <p:spPr bwMode="auto">
                <a:xfrm flipH="1">
                  <a:off x="1220" y="2435"/>
                  <a:ext cx="227" cy="101"/>
                </a:xfrm>
                <a:prstGeom prst="line">
                  <a:avLst/>
                </a:prstGeom>
                <a:noFill/>
                <a:ln w="11">
                  <a:solidFill>
                    <a:srgbClr val="000000"/>
                  </a:solidFill>
                  <a:round/>
                  <a:headEnd/>
                  <a:tailEnd/>
                </a:ln>
              </p:spPr>
              <p:txBody>
                <a:bodyPr>
                  <a:prstTxWarp prst="textNoShape">
                    <a:avLst/>
                  </a:prstTxWarp>
                </a:bodyPr>
                <a:lstStyle/>
                <a:p>
                  <a:endParaRPr lang="en-US"/>
                </a:p>
              </p:txBody>
            </p:sp>
            <p:sp>
              <p:nvSpPr>
                <p:cNvPr id="118871" name="Line 19"/>
                <p:cNvSpPr>
                  <a:spLocks noChangeShapeType="1"/>
                </p:cNvSpPr>
                <p:nvPr/>
              </p:nvSpPr>
              <p:spPr bwMode="auto">
                <a:xfrm flipH="1">
                  <a:off x="1642" y="2598"/>
                  <a:ext cx="25" cy="238"/>
                </a:xfrm>
                <a:prstGeom prst="line">
                  <a:avLst/>
                </a:prstGeom>
                <a:noFill/>
                <a:ln w="11">
                  <a:solidFill>
                    <a:srgbClr val="000000"/>
                  </a:solidFill>
                  <a:round/>
                  <a:headEnd/>
                  <a:tailEnd/>
                </a:ln>
              </p:spPr>
              <p:txBody>
                <a:bodyPr>
                  <a:prstTxWarp prst="textNoShape">
                    <a:avLst/>
                  </a:prstTxWarp>
                </a:bodyPr>
                <a:lstStyle/>
                <a:p>
                  <a:endParaRPr lang="en-US"/>
                </a:p>
              </p:txBody>
            </p:sp>
            <p:sp>
              <p:nvSpPr>
                <p:cNvPr id="118872" name="Line 20"/>
                <p:cNvSpPr>
                  <a:spLocks noChangeShapeType="1"/>
                </p:cNvSpPr>
                <p:nvPr/>
              </p:nvSpPr>
              <p:spPr bwMode="auto">
                <a:xfrm flipH="1">
                  <a:off x="1692" y="2601"/>
                  <a:ext cx="26" cy="235"/>
                </a:xfrm>
                <a:prstGeom prst="line">
                  <a:avLst/>
                </a:prstGeom>
                <a:noFill/>
                <a:ln w="11">
                  <a:solidFill>
                    <a:srgbClr val="000000"/>
                  </a:solidFill>
                  <a:round/>
                  <a:headEnd/>
                  <a:tailEnd/>
                </a:ln>
              </p:spPr>
              <p:txBody>
                <a:bodyPr>
                  <a:prstTxWarp prst="textNoShape">
                    <a:avLst/>
                  </a:prstTxWarp>
                </a:bodyPr>
                <a:lstStyle/>
                <a:p>
                  <a:endParaRPr lang="en-US"/>
                </a:p>
              </p:txBody>
            </p:sp>
          </p:grpSp>
          <p:sp>
            <p:nvSpPr>
              <p:cNvPr id="111" name="TextBox 110"/>
              <p:cNvSpPr txBox="1"/>
              <p:nvPr/>
            </p:nvSpPr>
            <p:spPr>
              <a:xfrm>
                <a:off x="1867804" y="1447764"/>
                <a:ext cx="1006755" cy="336550"/>
              </a:xfrm>
              <a:prstGeom prst="rect">
                <a:avLst/>
              </a:prstGeom>
              <a:noFill/>
            </p:spPr>
            <p:txBody>
              <a:bodyPr>
                <a:spAutoFit/>
              </a:bodyPr>
              <a:lstStyle/>
              <a:p>
                <a:pPr>
                  <a:defRPr/>
                </a:pPr>
                <a:r>
                  <a:rPr lang="en-US" sz="1600" dirty="0">
                    <a:latin typeface="+mj-lt"/>
                    <a:ea typeface="+mn-ea"/>
                    <a:cs typeface="+mn-cs"/>
                  </a:rPr>
                  <a:t>Diacetil</a:t>
                </a:r>
              </a:p>
            </p:txBody>
          </p:sp>
          <p:sp>
            <p:nvSpPr>
              <p:cNvPr id="112" name="TextBox 111"/>
              <p:cNvSpPr txBox="1"/>
              <p:nvPr/>
            </p:nvSpPr>
            <p:spPr>
              <a:xfrm>
                <a:off x="1508929" y="2771739"/>
                <a:ext cx="1848364" cy="336550"/>
              </a:xfrm>
              <a:prstGeom prst="rect">
                <a:avLst/>
              </a:prstGeom>
              <a:noFill/>
            </p:spPr>
            <p:txBody>
              <a:bodyPr>
                <a:spAutoFit/>
              </a:bodyPr>
              <a:lstStyle/>
              <a:p>
                <a:pPr>
                  <a:defRPr/>
                </a:pPr>
                <a:r>
                  <a:rPr lang="en-US" sz="1600" dirty="0">
                    <a:latin typeface="+mj-lt"/>
                    <a:ea typeface="+mn-ea"/>
                    <a:cs typeface="+mn-cs"/>
                  </a:rPr>
                  <a:t>2,3-Pentanedione</a:t>
                </a:r>
              </a:p>
            </p:txBody>
          </p:sp>
          <p:grpSp>
            <p:nvGrpSpPr>
              <p:cNvPr id="118816" name="Group 23"/>
              <p:cNvGrpSpPr>
                <a:grpSpLocks noChangeAspect="1"/>
              </p:cNvGrpSpPr>
              <p:nvPr/>
            </p:nvGrpSpPr>
            <p:grpSpPr bwMode="auto">
              <a:xfrm>
                <a:off x="366939" y="3857491"/>
                <a:ext cx="1755415" cy="1324109"/>
                <a:chOff x="344" y="2640"/>
                <a:chExt cx="814" cy="614"/>
              </a:xfrm>
            </p:grpSpPr>
            <p:sp>
              <p:nvSpPr>
                <p:cNvPr id="118839" name="AutoShape 22"/>
                <p:cNvSpPr>
                  <a:spLocks noChangeAspect="1" noChangeArrowheads="1" noTextEdit="1"/>
                </p:cNvSpPr>
                <p:nvPr/>
              </p:nvSpPr>
              <p:spPr bwMode="auto">
                <a:xfrm>
                  <a:off x="344" y="2640"/>
                  <a:ext cx="814" cy="614"/>
                </a:xfrm>
                <a:prstGeom prst="rect">
                  <a:avLst/>
                </a:prstGeom>
                <a:noFill/>
                <a:ln w="9525">
                  <a:noFill/>
                  <a:miter lim="800000"/>
                  <a:headEnd/>
                  <a:tailEnd/>
                </a:ln>
              </p:spPr>
              <p:txBody>
                <a:bodyPr>
                  <a:prstTxWarp prst="textNoShape">
                    <a:avLst/>
                  </a:prstTxWarp>
                </a:bodyPr>
                <a:lstStyle/>
                <a:p>
                  <a:endParaRPr lang="en-US"/>
                </a:p>
              </p:txBody>
            </p:sp>
            <p:sp>
              <p:nvSpPr>
                <p:cNvPr id="118840" name="Rectangle 24"/>
                <p:cNvSpPr>
                  <a:spLocks noChangeArrowheads="1"/>
                </p:cNvSpPr>
                <p:nvPr/>
              </p:nvSpPr>
              <p:spPr bwMode="auto">
                <a:xfrm>
                  <a:off x="1006" y="3014"/>
                  <a:ext cx="0" cy="127"/>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41" name="Rectangle 26"/>
                <p:cNvSpPr>
                  <a:spLocks noChangeArrowheads="1"/>
                </p:cNvSpPr>
                <p:nvPr/>
              </p:nvSpPr>
              <p:spPr bwMode="auto">
                <a:xfrm>
                  <a:off x="1122" y="3051"/>
                  <a:ext cx="0" cy="127"/>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42" name="Rectangle 27"/>
                <p:cNvSpPr>
                  <a:spLocks noChangeArrowheads="1"/>
                </p:cNvSpPr>
                <p:nvPr/>
              </p:nvSpPr>
              <p:spPr bwMode="auto">
                <a:xfrm>
                  <a:off x="572" y="2640"/>
                  <a:ext cx="0" cy="127"/>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43" name="Rectangle 28"/>
                <p:cNvSpPr>
                  <a:spLocks noChangeArrowheads="1"/>
                </p:cNvSpPr>
                <p:nvPr/>
              </p:nvSpPr>
              <p:spPr bwMode="auto">
                <a:xfrm>
                  <a:off x="480" y="2640"/>
                  <a:ext cx="0" cy="127"/>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44" name="Rectangle 29"/>
                <p:cNvSpPr>
                  <a:spLocks noChangeArrowheads="1"/>
                </p:cNvSpPr>
                <p:nvPr/>
              </p:nvSpPr>
              <p:spPr bwMode="auto">
                <a:xfrm>
                  <a:off x="538" y="2676"/>
                  <a:ext cx="0" cy="127"/>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45" name="Rectangle 30"/>
                <p:cNvSpPr>
                  <a:spLocks noChangeArrowheads="1"/>
                </p:cNvSpPr>
                <p:nvPr/>
              </p:nvSpPr>
              <p:spPr bwMode="auto">
                <a:xfrm>
                  <a:off x="897" y="2826"/>
                  <a:ext cx="46" cy="71"/>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ea typeface="Arial" charset="0"/>
                      <a:cs typeface="Arial" charset="0"/>
                    </a:rPr>
                    <a:t>O</a:t>
                  </a:r>
                  <a:endParaRPr lang="en-US" sz="1800">
                    <a:ea typeface="Arial" charset="0"/>
                    <a:cs typeface="Arial" charset="0"/>
                  </a:endParaRPr>
                </a:p>
              </p:txBody>
            </p:sp>
            <p:sp>
              <p:nvSpPr>
                <p:cNvPr id="118846" name="Rectangle 31"/>
                <p:cNvSpPr>
                  <a:spLocks noChangeArrowheads="1"/>
                </p:cNvSpPr>
                <p:nvPr/>
              </p:nvSpPr>
              <p:spPr bwMode="auto">
                <a:xfrm>
                  <a:off x="354" y="3014"/>
                  <a:ext cx="46" cy="71"/>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ea typeface="Arial" charset="0"/>
                      <a:cs typeface="Arial" charset="0"/>
                    </a:rPr>
                    <a:t>O</a:t>
                  </a:r>
                  <a:endParaRPr lang="en-US" sz="1800">
                    <a:ea typeface="Arial" charset="0"/>
                    <a:cs typeface="Arial" charset="0"/>
                  </a:endParaRPr>
                </a:p>
              </p:txBody>
            </p:sp>
            <p:sp>
              <p:nvSpPr>
                <p:cNvPr id="118847" name="Line 32"/>
                <p:cNvSpPr>
                  <a:spLocks noChangeShapeType="1"/>
                </p:cNvSpPr>
                <p:nvPr/>
              </p:nvSpPr>
              <p:spPr bwMode="auto">
                <a:xfrm flipH="1">
                  <a:off x="928" y="3101"/>
                  <a:ext cx="84" cy="145"/>
                </a:xfrm>
                <a:prstGeom prst="line">
                  <a:avLst/>
                </a:prstGeom>
                <a:noFill/>
                <a:ln w="6">
                  <a:solidFill>
                    <a:srgbClr val="000000"/>
                  </a:solidFill>
                  <a:round/>
                  <a:headEnd/>
                  <a:tailEnd/>
                </a:ln>
              </p:spPr>
              <p:txBody>
                <a:bodyPr>
                  <a:prstTxWarp prst="textNoShape">
                    <a:avLst/>
                  </a:prstTxWarp>
                </a:bodyPr>
                <a:lstStyle/>
                <a:p>
                  <a:endParaRPr lang="en-US"/>
                </a:p>
              </p:txBody>
            </p:sp>
            <p:sp>
              <p:nvSpPr>
                <p:cNvPr id="118848" name="Line 33"/>
                <p:cNvSpPr>
                  <a:spLocks noChangeShapeType="1"/>
                </p:cNvSpPr>
                <p:nvPr/>
              </p:nvSpPr>
              <p:spPr bwMode="auto">
                <a:xfrm flipH="1">
                  <a:off x="711" y="3246"/>
                  <a:ext cx="217" cy="0"/>
                </a:xfrm>
                <a:prstGeom prst="line">
                  <a:avLst/>
                </a:prstGeom>
                <a:noFill/>
                <a:ln w="6">
                  <a:solidFill>
                    <a:srgbClr val="000000"/>
                  </a:solidFill>
                  <a:round/>
                  <a:headEnd/>
                  <a:tailEnd/>
                </a:ln>
              </p:spPr>
              <p:txBody>
                <a:bodyPr>
                  <a:prstTxWarp prst="textNoShape">
                    <a:avLst/>
                  </a:prstTxWarp>
                </a:bodyPr>
                <a:lstStyle/>
                <a:p>
                  <a:endParaRPr lang="en-US"/>
                </a:p>
              </p:txBody>
            </p:sp>
            <p:sp>
              <p:nvSpPr>
                <p:cNvPr id="118849" name="Line 34"/>
                <p:cNvSpPr>
                  <a:spLocks noChangeShapeType="1"/>
                </p:cNvSpPr>
                <p:nvPr/>
              </p:nvSpPr>
              <p:spPr bwMode="auto">
                <a:xfrm flipH="1" flipV="1">
                  <a:off x="603" y="3060"/>
                  <a:ext cx="108" cy="186"/>
                </a:xfrm>
                <a:prstGeom prst="line">
                  <a:avLst/>
                </a:prstGeom>
                <a:noFill/>
                <a:ln w="6">
                  <a:solidFill>
                    <a:srgbClr val="000000"/>
                  </a:solidFill>
                  <a:round/>
                  <a:headEnd/>
                  <a:tailEnd/>
                </a:ln>
              </p:spPr>
              <p:txBody>
                <a:bodyPr>
                  <a:prstTxWarp prst="textNoShape">
                    <a:avLst/>
                  </a:prstTxWarp>
                </a:bodyPr>
                <a:lstStyle/>
                <a:p>
                  <a:endParaRPr lang="en-US"/>
                </a:p>
              </p:txBody>
            </p:sp>
            <p:sp>
              <p:nvSpPr>
                <p:cNvPr id="118850" name="Line 35"/>
                <p:cNvSpPr>
                  <a:spLocks noChangeShapeType="1"/>
                </p:cNvSpPr>
                <p:nvPr/>
              </p:nvSpPr>
              <p:spPr bwMode="auto">
                <a:xfrm flipV="1">
                  <a:off x="603" y="2872"/>
                  <a:ext cx="108" cy="188"/>
                </a:xfrm>
                <a:prstGeom prst="line">
                  <a:avLst/>
                </a:prstGeom>
                <a:noFill/>
                <a:ln w="6">
                  <a:solidFill>
                    <a:srgbClr val="000000"/>
                  </a:solidFill>
                  <a:round/>
                  <a:headEnd/>
                  <a:tailEnd/>
                </a:ln>
              </p:spPr>
              <p:txBody>
                <a:bodyPr>
                  <a:prstTxWarp prst="textNoShape">
                    <a:avLst/>
                  </a:prstTxWarp>
                </a:bodyPr>
                <a:lstStyle/>
                <a:p>
                  <a:endParaRPr lang="en-US"/>
                </a:p>
              </p:txBody>
            </p:sp>
            <p:sp>
              <p:nvSpPr>
                <p:cNvPr id="118851" name="Line 36"/>
                <p:cNvSpPr>
                  <a:spLocks noChangeShapeType="1"/>
                </p:cNvSpPr>
                <p:nvPr/>
              </p:nvSpPr>
              <p:spPr bwMode="auto">
                <a:xfrm flipH="1" flipV="1">
                  <a:off x="626" y="2726"/>
                  <a:ext cx="85" cy="146"/>
                </a:xfrm>
                <a:prstGeom prst="line">
                  <a:avLst/>
                </a:prstGeom>
                <a:noFill/>
                <a:ln w="6">
                  <a:solidFill>
                    <a:srgbClr val="000000"/>
                  </a:solidFill>
                  <a:round/>
                  <a:headEnd/>
                  <a:tailEnd/>
                </a:ln>
              </p:spPr>
              <p:txBody>
                <a:bodyPr>
                  <a:prstTxWarp prst="textNoShape">
                    <a:avLst/>
                  </a:prstTxWarp>
                </a:bodyPr>
                <a:lstStyle/>
                <a:p>
                  <a:endParaRPr lang="en-US"/>
                </a:p>
              </p:txBody>
            </p:sp>
            <p:sp>
              <p:nvSpPr>
                <p:cNvPr id="118852" name="Line 37"/>
                <p:cNvSpPr>
                  <a:spLocks noChangeShapeType="1"/>
                </p:cNvSpPr>
                <p:nvPr/>
              </p:nvSpPr>
              <p:spPr bwMode="auto">
                <a:xfrm>
                  <a:off x="711" y="2886"/>
                  <a:ext cx="178" cy="0"/>
                </a:xfrm>
                <a:prstGeom prst="line">
                  <a:avLst/>
                </a:prstGeom>
                <a:noFill/>
                <a:ln w="6">
                  <a:solidFill>
                    <a:srgbClr val="000000"/>
                  </a:solidFill>
                  <a:round/>
                  <a:headEnd/>
                  <a:tailEnd/>
                </a:ln>
              </p:spPr>
              <p:txBody>
                <a:bodyPr>
                  <a:prstTxWarp prst="textNoShape">
                    <a:avLst/>
                  </a:prstTxWarp>
                </a:bodyPr>
                <a:lstStyle/>
                <a:p>
                  <a:endParaRPr lang="en-US"/>
                </a:p>
              </p:txBody>
            </p:sp>
            <p:sp>
              <p:nvSpPr>
                <p:cNvPr id="118853" name="Line 38"/>
                <p:cNvSpPr>
                  <a:spLocks noChangeShapeType="1"/>
                </p:cNvSpPr>
                <p:nvPr/>
              </p:nvSpPr>
              <p:spPr bwMode="auto">
                <a:xfrm>
                  <a:off x="711" y="2859"/>
                  <a:ext cx="178" cy="0"/>
                </a:xfrm>
                <a:prstGeom prst="line">
                  <a:avLst/>
                </a:prstGeom>
                <a:noFill/>
                <a:ln w="6">
                  <a:solidFill>
                    <a:srgbClr val="000000"/>
                  </a:solidFill>
                  <a:round/>
                  <a:headEnd/>
                  <a:tailEnd/>
                </a:ln>
              </p:spPr>
              <p:txBody>
                <a:bodyPr>
                  <a:prstTxWarp prst="textNoShape">
                    <a:avLst/>
                  </a:prstTxWarp>
                </a:bodyPr>
                <a:lstStyle/>
                <a:p>
                  <a:endParaRPr lang="en-US"/>
                </a:p>
              </p:txBody>
            </p:sp>
            <p:sp>
              <p:nvSpPr>
                <p:cNvPr id="118854" name="Line 39"/>
                <p:cNvSpPr>
                  <a:spLocks noChangeShapeType="1"/>
                </p:cNvSpPr>
                <p:nvPr/>
              </p:nvSpPr>
              <p:spPr bwMode="auto">
                <a:xfrm flipH="1">
                  <a:off x="425" y="3047"/>
                  <a:ext cx="178" cy="0"/>
                </a:xfrm>
                <a:prstGeom prst="line">
                  <a:avLst/>
                </a:prstGeom>
                <a:noFill/>
                <a:ln w="6">
                  <a:solidFill>
                    <a:srgbClr val="000000"/>
                  </a:solidFill>
                  <a:round/>
                  <a:headEnd/>
                  <a:tailEnd/>
                </a:ln>
              </p:spPr>
              <p:txBody>
                <a:bodyPr>
                  <a:prstTxWarp prst="textNoShape">
                    <a:avLst/>
                  </a:prstTxWarp>
                </a:bodyPr>
                <a:lstStyle/>
                <a:p>
                  <a:endParaRPr lang="en-US"/>
                </a:p>
              </p:txBody>
            </p:sp>
            <p:sp>
              <p:nvSpPr>
                <p:cNvPr id="118855" name="Line 40"/>
                <p:cNvSpPr>
                  <a:spLocks noChangeShapeType="1"/>
                </p:cNvSpPr>
                <p:nvPr/>
              </p:nvSpPr>
              <p:spPr bwMode="auto">
                <a:xfrm flipH="1">
                  <a:off x="425" y="3074"/>
                  <a:ext cx="178" cy="0"/>
                </a:xfrm>
                <a:prstGeom prst="line">
                  <a:avLst/>
                </a:prstGeom>
                <a:noFill/>
                <a:ln w="6">
                  <a:solidFill>
                    <a:srgbClr val="000000"/>
                  </a:solidFill>
                  <a:round/>
                  <a:headEnd/>
                  <a:tailEnd/>
                </a:ln>
              </p:spPr>
              <p:txBody>
                <a:bodyPr>
                  <a:prstTxWarp prst="textNoShape">
                    <a:avLst/>
                  </a:prstTxWarp>
                </a:bodyPr>
                <a:lstStyle/>
                <a:p>
                  <a:endParaRPr lang="en-US"/>
                </a:p>
              </p:txBody>
            </p:sp>
          </p:grpSp>
          <p:sp>
            <p:nvSpPr>
              <p:cNvPr id="114" name="TextBox 113"/>
              <p:cNvSpPr txBox="1"/>
              <p:nvPr/>
            </p:nvSpPr>
            <p:spPr>
              <a:xfrm>
                <a:off x="1559744" y="4454489"/>
                <a:ext cx="1849951" cy="336550"/>
              </a:xfrm>
              <a:prstGeom prst="rect">
                <a:avLst/>
              </a:prstGeom>
              <a:noFill/>
            </p:spPr>
            <p:txBody>
              <a:bodyPr>
                <a:spAutoFit/>
              </a:bodyPr>
              <a:lstStyle/>
              <a:p>
                <a:pPr>
                  <a:defRPr/>
                </a:pPr>
                <a:r>
                  <a:rPr lang="en-US" sz="1600" dirty="0">
                    <a:latin typeface="+mj-lt"/>
                    <a:ea typeface="+mn-ea"/>
                    <a:cs typeface="+mn-cs"/>
                  </a:rPr>
                  <a:t>2,3-Hexanedione</a:t>
                </a:r>
              </a:p>
            </p:txBody>
          </p:sp>
          <p:grpSp>
            <p:nvGrpSpPr>
              <p:cNvPr id="118818" name="Group 43"/>
              <p:cNvGrpSpPr>
                <a:grpSpLocks noChangeAspect="1"/>
              </p:cNvGrpSpPr>
              <p:nvPr/>
            </p:nvGrpSpPr>
            <p:grpSpPr bwMode="auto">
              <a:xfrm>
                <a:off x="-204460" y="5197276"/>
                <a:ext cx="2627056" cy="1274763"/>
                <a:chOff x="127" y="3360"/>
                <a:chExt cx="1457" cy="707"/>
              </a:xfrm>
            </p:grpSpPr>
            <p:sp>
              <p:nvSpPr>
                <p:cNvPr id="118820" name="AutoShape 42"/>
                <p:cNvSpPr>
                  <a:spLocks noChangeAspect="1" noChangeArrowheads="1" noTextEdit="1"/>
                </p:cNvSpPr>
                <p:nvPr/>
              </p:nvSpPr>
              <p:spPr bwMode="auto">
                <a:xfrm>
                  <a:off x="127" y="3360"/>
                  <a:ext cx="1457" cy="707"/>
                </a:xfrm>
                <a:prstGeom prst="rect">
                  <a:avLst/>
                </a:prstGeom>
                <a:noFill/>
                <a:ln w="9525">
                  <a:noFill/>
                  <a:miter lim="800000"/>
                  <a:headEnd/>
                  <a:tailEnd/>
                </a:ln>
              </p:spPr>
              <p:txBody>
                <a:bodyPr>
                  <a:prstTxWarp prst="textNoShape">
                    <a:avLst/>
                  </a:prstTxWarp>
                </a:bodyPr>
                <a:lstStyle/>
                <a:p>
                  <a:endParaRPr lang="en-US"/>
                </a:p>
              </p:txBody>
            </p:sp>
            <p:sp>
              <p:nvSpPr>
                <p:cNvPr id="118821" name="Rectangle 44"/>
                <p:cNvSpPr>
                  <a:spLocks noChangeArrowheads="1"/>
                </p:cNvSpPr>
                <p:nvPr/>
              </p:nvSpPr>
              <p:spPr bwMode="auto">
                <a:xfrm>
                  <a:off x="1232" y="3360"/>
                  <a:ext cx="0" cy="152"/>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22" name="Rectangle 45"/>
                <p:cNvSpPr>
                  <a:spLocks noChangeArrowheads="1"/>
                </p:cNvSpPr>
                <p:nvPr/>
              </p:nvSpPr>
              <p:spPr bwMode="auto">
                <a:xfrm>
                  <a:off x="1319" y="3360"/>
                  <a:ext cx="0" cy="152"/>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23" name="Rectangle 46"/>
                <p:cNvSpPr>
                  <a:spLocks noChangeArrowheads="1"/>
                </p:cNvSpPr>
                <p:nvPr/>
              </p:nvSpPr>
              <p:spPr bwMode="auto">
                <a:xfrm>
                  <a:off x="1407" y="3415"/>
                  <a:ext cx="0" cy="152"/>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24" name="Rectangle 47"/>
                <p:cNvSpPr>
                  <a:spLocks noChangeArrowheads="1"/>
                </p:cNvSpPr>
                <p:nvPr/>
              </p:nvSpPr>
              <p:spPr bwMode="auto">
                <a:xfrm>
                  <a:off x="1471" y="3779"/>
                  <a:ext cx="82" cy="12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ea typeface="Arial" charset="0"/>
                      <a:cs typeface="Arial" charset="0"/>
                    </a:rPr>
                    <a:t>O</a:t>
                  </a:r>
                  <a:endParaRPr lang="en-US" sz="1800">
                    <a:ea typeface="Arial" charset="0"/>
                    <a:cs typeface="Arial" charset="0"/>
                  </a:endParaRPr>
                </a:p>
              </p:txBody>
            </p:sp>
            <p:sp>
              <p:nvSpPr>
                <p:cNvPr id="118825" name="Rectangle 48"/>
                <p:cNvSpPr>
                  <a:spLocks noChangeArrowheads="1"/>
                </p:cNvSpPr>
                <p:nvPr/>
              </p:nvSpPr>
              <p:spPr bwMode="auto">
                <a:xfrm>
                  <a:off x="866" y="3569"/>
                  <a:ext cx="82" cy="127"/>
                </a:xfrm>
                <a:prstGeom prst="rect">
                  <a:avLst/>
                </a:prstGeom>
                <a:noFill/>
                <a:ln w="9525">
                  <a:noFill/>
                  <a:miter lim="800000"/>
                  <a:headEnd/>
                  <a:tailEnd/>
                </a:ln>
              </p:spPr>
              <p:txBody>
                <a:bodyPr wrap="none" lIns="0" tIns="0" rIns="0" bIns="0">
                  <a:prstTxWarp prst="textNoShape">
                    <a:avLst/>
                  </a:prstTxWarp>
                  <a:spAutoFit/>
                </a:bodyPr>
                <a:lstStyle/>
                <a:p>
                  <a:r>
                    <a:rPr lang="en-US" sz="1500">
                      <a:solidFill>
                        <a:srgbClr val="000000"/>
                      </a:solidFill>
                      <a:ea typeface="Arial" charset="0"/>
                      <a:cs typeface="Arial" charset="0"/>
                    </a:rPr>
                    <a:t>O</a:t>
                  </a:r>
                  <a:endParaRPr lang="en-US" sz="1800">
                    <a:ea typeface="Arial" charset="0"/>
                    <a:cs typeface="Arial" charset="0"/>
                  </a:endParaRPr>
                </a:p>
              </p:txBody>
            </p:sp>
            <p:sp>
              <p:nvSpPr>
                <p:cNvPr id="118826" name="Rectangle 49"/>
                <p:cNvSpPr>
                  <a:spLocks noChangeArrowheads="1"/>
                </p:cNvSpPr>
                <p:nvPr/>
              </p:nvSpPr>
              <p:spPr bwMode="auto">
                <a:xfrm>
                  <a:off x="267" y="3799"/>
                  <a:ext cx="0" cy="153"/>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27" name="Rectangle 50"/>
                <p:cNvSpPr>
                  <a:spLocks noChangeArrowheads="1"/>
                </p:cNvSpPr>
                <p:nvPr/>
              </p:nvSpPr>
              <p:spPr bwMode="auto">
                <a:xfrm>
                  <a:off x="127" y="3799"/>
                  <a:ext cx="0" cy="153"/>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28" name="Rectangle 51"/>
                <p:cNvSpPr>
                  <a:spLocks noChangeArrowheads="1"/>
                </p:cNvSpPr>
                <p:nvPr/>
              </p:nvSpPr>
              <p:spPr bwMode="auto">
                <a:xfrm>
                  <a:off x="214" y="3855"/>
                  <a:ext cx="0" cy="152"/>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29" name="Line 52"/>
                <p:cNvSpPr>
                  <a:spLocks noChangeShapeType="1"/>
                </p:cNvSpPr>
                <p:nvPr/>
              </p:nvSpPr>
              <p:spPr bwMode="auto">
                <a:xfrm flipH="1">
                  <a:off x="915" y="4055"/>
                  <a:ext cx="241" cy="0"/>
                </a:xfrm>
                <a:prstGeom prst="line">
                  <a:avLst/>
                </a:prstGeom>
                <a:noFill/>
                <a:ln w="9">
                  <a:solidFill>
                    <a:srgbClr val="000000"/>
                  </a:solidFill>
                  <a:round/>
                  <a:headEnd/>
                  <a:tailEnd/>
                </a:ln>
              </p:spPr>
              <p:txBody>
                <a:bodyPr>
                  <a:prstTxWarp prst="textNoShape">
                    <a:avLst/>
                  </a:prstTxWarp>
                </a:bodyPr>
                <a:lstStyle/>
                <a:p>
                  <a:endParaRPr lang="en-US"/>
                </a:p>
              </p:txBody>
            </p:sp>
            <p:sp>
              <p:nvSpPr>
                <p:cNvPr id="118830" name="Line 53"/>
                <p:cNvSpPr>
                  <a:spLocks noChangeShapeType="1"/>
                </p:cNvSpPr>
                <p:nvPr/>
              </p:nvSpPr>
              <p:spPr bwMode="auto">
                <a:xfrm flipH="1">
                  <a:off x="1156" y="3846"/>
                  <a:ext cx="120" cy="209"/>
                </a:xfrm>
                <a:prstGeom prst="line">
                  <a:avLst/>
                </a:prstGeom>
                <a:noFill/>
                <a:ln w="9">
                  <a:solidFill>
                    <a:srgbClr val="000000"/>
                  </a:solidFill>
                  <a:round/>
                  <a:headEnd/>
                  <a:tailEnd/>
                </a:ln>
              </p:spPr>
              <p:txBody>
                <a:bodyPr>
                  <a:prstTxWarp prst="textNoShape">
                    <a:avLst/>
                  </a:prstTxWarp>
                </a:bodyPr>
                <a:lstStyle/>
                <a:p>
                  <a:endParaRPr lang="en-US"/>
                </a:p>
              </p:txBody>
            </p:sp>
            <p:sp>
              <p:nvSpPr>
                <p:cNvPr id="118831" name="Line 54"/>
                <p:cNvSpPr>
                  <a:spLocks noChangeShapeType="1"/>
                </p:cNvSpPr>
                <p:nvPr/>
              </p:nvSpPr>
              <p:spPr bwMode="auto">
                <a:xfrm>
                  <a:off x="1156" y="3639"/>
                  <a:ext cx="120" cy="207"/>
                </a:xfrm>
                <a:prstGeom prst="line">
                  <a:avLst/>
                </a:prstGeom>
                <a:noFill/>
                <a:ln w="9">
                  <a:solidFill>
                    <a:srgbClr val="000000"/>
                  </a:solidFill>
                  <a:round/>
                  <a:headEnd/>
                  <a:tailEnd/>
                </a:ln>
              </p:spPr>
              <p:txBody>
                <a:bodyPr>
                  <a:prstTxWarp prst="textNoShape">
                    <a:avLst/>
                  </a:prstTxWarp>
                </a:bodyPr>
                <a:lstStyle/>
                <a:p>
                  <a:endParaRPr lang="en-US"/>
                </a:p>
              </p:txBody>
            </p:sp>
            <p:sp>
              <p:nvSpPr>
                <p:cNvPr id="118832" name="Line 55"/>
                <p:cNvSpPr>
                  <a:spLocks noChangeShapeType="1"/>
                </p:cNvSpPr>
                <p:nvPr/>
              </p:nvSpPr>
              <p:spPr bwMode="auto">
                <a:xfrm flipV="1">
                  <a:off x="1156" y="3491"/>
                  <a:ext cx="85" cy="148"/>
                </a:xfrm>
                <a:prstGeom prst="line">
                  <a:avLst/>
                </a:prstGeom>
                <a:noFill/>
                <a:ln w="9">
                  <a:solidFill>
                    <a:srgbClr val="000000"/>
                  </a:solidFill>
                  <a:round/>
                  <a:headEnd/>
                  <a:tailEnd/>
                </a:ln>
              </p:spPr>
              <p:txBody>
                <a:bodyPr>
                  <a:prstTxWarp prst="textNoShape">
                    <a:avLst/>
                  </a:prstTxWarp>
                </a:bodyPr>
                <a:lstStyle/>
                <a:p>
                  <a:endParaRPr lang="en-US"/>
                </a:p>
              </p:txBody>
            </p:sp>
            <p:sp>
              <p:nvSpPr>
                <p:cNvPr id="118833" name="Line 56"/>
                <p:cNvSpPr>
                  <a:spLocks noChangeShapeType="1"/>
                </p:cNvSpPr>
                <p:nvPr/>
              </p:nvSpPr>
              <p:spPr bwMode="auto">
                <a:xfrm>
                  <a:off x="1276" y="3866"/>
                  <a:ext cx="183" cy="0"/>
                </a:xfrm>
                <a:prstGeom prst="line">
                  <a:avLst/>
                </a:prstGeom>
                <a:noFill/>
                <a:ln w="9">
                  <a:solidFill>
                    <a:srgbClr val="000000"/>
                  </a:solidFill>
                  <a:round/>
                  <a:headEnd/>
                  <a:tailEnd/>
                </a:ln>
              </p:spPr>
              <p:txBody>
                <a:bodyPr>
                  <a:prstTxWarp prst="textNoShape">
                    <a:avLst/>
                  </a:prstTxWarp>
                </a:bodyPr>
                <a:lstStyle/>
                <a:p>
                  <a:endParaRPr lang="en-US"/>
                </a:p>
              </p:txBody>
            </p:sp>
            <p:sp>
              <p:nvSpPr>
                <p:cNvPr id="118834" name="Line 57"/>
                <p:cNvSpPr>
                  <a:spLocks noChangeShapeType="1"/>
                </p:cNvSpPr>
                <p:nvPr/>
              </p:nvSpPr>
              <p:spPr bwMode="auto">
                <a:xfrm>
                  <a:off x="1276" y="3826"/>
                  <a:ext cx="183" cy="0"/>
                </a:xfrm>
                <a:prstGeom prst="line">
                  <a:avLst/>
                </a:prstGeom>
                <a:noFill/>
                <a:ln w="9">
                  <a:solidFill>
                    <a:srgbClr val="000000"/>
                  </a:solidFill>
                  <a:round/>
                  <a:headEnd/>
                  <a:tailEnd/>
                </a:ln>
              </p:spPr>
              <p:txBody>
                <a:bodyPr>
                  <a:prstTxWarp prst="textNoShape">
                    <a:avLst/>
                  </a:prstTxWarp>
                </a:bodyPr>
                <a:lstStyle/>
                <a:p>
                  <a:endParaRPr lang="en-US"/>
                </a:p>
              </p:txBody>
            </p:sp>
            <p:sp>
              <p:nvSpPr>
                <p:cNvPr id="118835" name="Line 58"/>
                <p:cNvSpPr>
                  <a:spLocks noChangeShapeType="1"/>
                </p:cNvSpPr>
                <p:nvPr/>
              </p:nvSpPr>
              <p:spPr bwMode="auto">
                <a:xfrm flipH="1">
                  <a:off x="973" y="3619"/>
                  <a:ext cx="183" cy="0"/>
                </a:xfrm>
                <a:prstGeom prst="line">
                  <a:avLst/>
                </a:prstGeom>
                <a:noFill/>
                <a:ln w="9">
                  <a:solidFill>
                    <a:srgbClr val="000000"/>
                  </a:solidFill>
                  <a:round/>
                  <a:headEnd/>
                  <a:tailEnd/>
                </a:ln>
              </p:spPr>
              <p:txBody>
                <a:bodyPr>
                  <a:prstTxWarp prst="textNoShape">
                    <a:avLst/>
                  </a:prstTxWarp>
                </a:bodyPr>
                <a:lstStyle/>
                <a:p>
                  <a:endParaRPr lang="en-US"/>
                </a:p>
              </p:txBody>
            </p:sp>
            <p:sp>
              <p:nvSpPr>
                <p:cNvPr id="118836" name="Line 59"/>
                <p:cNvSpPr>
                  <a:spLocks noChangeShapeType="1"/>
                </p:cNvSpPr>
                <p:nvPr/>
              </p:nvSpPr>
              <p:spPr bwMode="auto">
                <a:xfrm flipH="1">
                  <a:off x="973" y="3660"/>
                  <a:ext cx="183" cy="0"/>
                </a:xfrm>
                <a:prstGeom prst="line">
                  <a:avLst/>
                </a:prstGeom>
                <a:noFill/>
                <a:ln w="9">
                  <a:solidFill>
                    <a:srgbClr val="000000"/>
                  </a:solidFill>
                  <a:round/>
                  <a:headEnd/>
                  <a:tailEnd/>
                </a:ln>
              </p:spPr>
              <p:txBody>
                <a:bodyPr>
                  <a:prstTxWarp prst="textNoShape">
                    <a:avLst/>
                  </a:prstTxWarp>
                </a:bodyPr>
                <a:lstStyle/>
                <a:p>
                  <a:endParaRPr lang="en-US"/>
                </a:p>
              </p:txBody>
            </p:sp>
            <p:sp>
              <p:nvSpPr>
                <p:cNvPr id="118837" name="Line 60"/>
                <p:cNvSpPr>
                  <a:spLocks noChangeShapeType="1"/>
                </p:cNvSpPr>
                <p:nvPr/>
              </p:nvSpPr>
              <p:spPr bwMode="auto">
                <a:xfrm flipH="1" flipV="1">
                  <a:off x="764" y="3866"/>
                  <a:ext cx="151" cy="189"/>
                </a:xfrm>
                <a:prstGeom prst="line">
                  <a:avLst/>
                </a:prstGeom>
                <a:noFill/>
                <a:ln w="9">
                  <a:solidFill>
                    <a:srgbClr val="000000"/>
                  </a:solidFill>
                  <a:round/>
                  <a:headEnd/>
                  <a:tailEnd/>
                </a:ln>
              </p:spPr>
              <p:txBody>
                <a:bodyPr>
                  <a:prstTxWarp prst="textNoShape">
                    <a:avLst/>
                  </a:prstTxWarp>
                </a:bodyPr>
                <a:lstStyle/>
                <a:p>
                  <a:endParaRPr lang="en-US"/>
                </a:p>
              </p:txBody>
            </p:sp>
            <p:sp>
              <p:nvSpPr>
                <p:cNvPr id="118838" name="Line 61"/>
                <p:cNvSpPr>
                  <a:spLocks noChangeShapeType="1"/>
                </p:cNvSpPr>
                <p:nvPr/>
              </p:nvSpPr>
              <p:spPr bwMode="auto">
                <a:xfrm flipH="1">
                  <a:off x="515" y="3866"/>
                  <a:ext cx="249" cy="0"/>
                </a:xfrm>
                <a:prstGeom prst="line">
                  <a:avLst/>
                </a:prstGeom>
                <a:noFill/>
                <a:ln w="9">
                  <a:solidFill>
                    <a:srgbClr val="000000"/>
                  </a:solidFill>
                  <a:round/>
                  <a:headEnd/>
                  <a:tailEnd/>
                </a:ln>
              </p:spPr>
              <p:txBody>
                <a:bodyPr>
                  <a:prstTxWarp prst="textNoShape">
                    <a:avLst/>
                  </a:prstTxWarp>
                </a:bodyPr>
                <a:lstStyle/>
                <a:p>
                  <a:endParaRPr lang="en-US"/>
                </a:p>
              </p:txBody>
            </p:sp>
          </p:grpSp>
          <p:sp>
            <p:nvSpPr>
              <p:cNvPr id="116" name="TextBox 115"/>
              <p:cNvSpPr txBox="1"/>
              <p:nvPr/>
            </p:nvSpPr>
            <p:spPr>
              <a:xfrm>
                <a:off x="1747121" y="5573676"/>
                <a:ext cx="1849951" cy="336550"/>
              </a:xfrm>
              <a:prstGeom prst="rect">
                <a:avLst/>
              </a:prstGeom>
              <a:noFill/>
            </p:spPr>
            <p:txBody>
              <a:bodyPr>
                <a:spAutoFit/>
              </a:bodyPr>
              <a:lstStyle/>
              <a:p>
                <a:pPr>
                  <a:defRPr/>
                </a:pPr>
                <a:r>
                  <a:rPr lang="en-US" sz="1600" dirty="0">
                    <a:latin typeface="+mj-lt"/>
                    <a:ea typeface="+mn-ea"/>
                    <a:cs typeface="+mn-cs"/>
                  </a:rPr>
                  <a:t>2,3-Heptanedione</a:t>
                </a:r>
              </a:p>
            </p:txBody>
          </p:sp>
        </p:grpSp>
        <p:grpSp>
          <p:nvGrpSpPr>
            <p:cNvPr id="118796" name="Group 64"/>
            <p:cNvGrpSpPr>
              <a:grpSpLocks noChangeAspect="1"/>
            </p:cNvGrpSpPr>
            <p:nvPr/>
          </p:nvGrpSpPr>
          <p:grpSpPr bwMode="auto">
            <a:xfrm>
              <a:off x="504844" y="1296987"/>
              <a:ext cx="1573277" cy="1215486"/>
              <a:chOff x="330" y="867"/>
              <a:chExt cx="760" cy="587"/>
            </a:xfrm>
          </p:grpSpPr>
          <p:sp>
            <p:nvSpPr>
              <p:cNvPr id="118797" name="AutoShape 63"/>
              <p:cNvSpPr>
                <a:spLocks noChangeAspect="1" noChangeArrowheads="1" noTextEdit="1"/>
              </p:cNvSpPr>
              <p:nvPr/>
            </p:nvSpPr>
            <p:spPr bwMode="auto">
              <a:xfrm>
                <a:off x="330" y="867"/>
                <a:ext cx="760" cy="587"/>
              </a:xfrm>
              <a:prstGeom prst="rect">
                <a:avLst/>
              </a:prstGeom>
              <a:noFill/>
              <a:ln w="9525">
                <a:noFill/>
                <a:miter lim="800000"/>
                <a:headEnd/>
                <a:tailEnd/>
              </a:ln>
            </p:spPr>
            <p:txBody>
              <a:bodyPr>
                <a:prstTxWarp prst="textNoShape">
                  <a:avLst/>
                </a:prstTxWarp>
              </a:bodyPr>
              <a:lstStyle/>
              <a:p>
                <a:endParaRPr lang="en-US"/>
              </a:p>
            </p:txBody>
          </p:sp>
          <p:sp>
            <p:nvSpPr>
              <p:cNvPr id="118798" name="Rectangle 65"/>
              <p:cNvSpPr>
                <a:spLocks noChangeArrowheads="1"/>
              </p:cNvSpPr>
              <p:nvPr/>
            </p:nvSpPr>
            <p:spPr bwMode="auto">
              <a:xfrm>
                <a:off x="422" y="1164"/>
                <a:ext cx="0" cy="133"/>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799" name="Rectangle 66"/>
              <p:cNvSpPr>
                <a:spLocks noChangeArrowheads="1"/>
              </p:cNvSpPr>
              <p:nvPr/>
            </p:nvSpPr>
            <p:spPr bwMode="auto">
              <a:xfrm>
                <a:off x="330" y="1164"/>
                <a:ext cx="0" cy="133"/>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00" name="Rectangle 67"/>
              <p:cNvSpPr>
                <a:spLocks noChangeArrowheads="1"/>
              </p:cNvSpPr>
              <p:nvPr/>
            </p:nvSpPr>
            <p:spPr bwMode="auto">
              <a:xfrm>
                <a:off x="388" y="1201"/>
                <a:ext cx="0" cy="133"/>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01" name="Rectangle 68"/>
              <p:cNvSpPr>
                <a:spLocks noChangeArrowheads="1"/>
              </p:cNvSpPr>
              <p:nvPr/>
            </p:nvSpPr>
            <p:spPr bwMode="auto">
              <a:xfrm>
                <a:off x="938" y="1065"/>
                <a:ext cx="0" cy="132"/>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02" name="Rectangle 69"/>
              <p:cNvSpPr>
                <a:spLocks noChangeArrowheads="1"/>
              </p:cNvSpPr>
              <p:nvPr/>
            </p:nvSpPr>
            <p:spPr bwMode="auto">
              <a:xfrm>
                <a:off x="996" y="1065"/>
                <a:ext cx="0" cy="132"/>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03" name="Rectangle 70"/>
              <p:cNvSpPr>
                <a:spLocks noChangeArrowheads="1"/>
              </p:cNvSpPr>
              <p:nvPr/>
            </p:nvSpPr>
            <p:spPr bwMode="auto">
              <a:xfrm>
                <a:off x="1054" y="1101"/>
                <a:ext cx="0" cy="132"/>
              </a:xfrm>
              <a:prstGeom prst="rect">
                <a:avLst/>
              </a:prstGeom>
              <a:noFill/>
              <a:ln w="9525">
                <a:noFill/>
                <a:miter lim="800000"/>
                <a:headEnd/>
                <a:tailEnd/>
              </a:ln>
            </p:spPr>
            <p:txBody>
              <a:bodyPr wrap="none" lIns="0" tIns="0" rIns="0" bIns="0">
                <a:prstTxWarp prst="textNoShape">
                  <a:avLst/>
                </a:prstTxWarp>
                <a:spAutoFit/>
              </a:bodyPr>
              <a:lstStyle/>
              <a:p>
                <a:endParaRPr lang="en-US" sz="1800">
                  <a:ea typeface="Arial" charset="0"/>
                  <a:cs typeface="Arial" charset="0"/>
                </a:endParaRPr>
              </a:p>
            </p:txBody>
          </p:sp>
          <p:sp>
            <p:nvSpPr>
              <p:cNvPr id="118804" name="Rectangle 71"/>
              <p:cNvSpPr>
                <a:spLocks noChangeArrowheads="1"/>
              </p:cNvSpPr>
              <p:nvPr/>
            </p:nvSpPr>
            <p:spPr bwMode="auto">
              <a:xfrm>
                <a:off x="593" y="867"/>
                <a:ext cx="48" cy="74"/>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ea typeface="Arial" charset="0"/>
                    <a:cs typeface="Arial" charset="0"/>
                  </a:rPr>
                  <a:t>O</a:t>
                </a:r>
                <a:endParaRPr lang="en-US" sz="1800">
                  <a:ea typeface="Arial" charset="0"/>
                  <a:cs typeface="Arial" charset="0"/>
                </a:endParaRPr>
              </a:p>
            </p:txBody>
          </p:sp>
          <p:sp>
            <p:nvSpPr>
              <p:cNvPr id="118805" name="Rectangle 72"/>
              <p:cNvSpPr>
                <a:spLocks noChangeArrowheads="1"/>
              </p:cNvSpPr>
              <p:nvPr/>
            </p:nvSpPr>
            <p:spPr bwMode="auto">
              <a:xfrm>
                <a:off x="764" y="1362"/>
                <a:ext cx="48" cy="74"/>
              </a:xfrm>
              <a:prstGeom prst="rect">
                <a:avLst/>
              </a:prstGeom>
              <a:noFill/>
              <a:ln w="9525">
                <a:noFill/>
                <a:miter lim="800000"/>
                <a:headEnd/>
                <a:tailEnd/>
              </a:ln>
            </p:spPr>
            <p:txBody>
              <a:bodyPr wrap="none" lIns="0" tIns="0" rIns="0" bIns="0">
                <a:prstTxWarp prst="textNoShape">
                  <a:avLst/>
                </a:prstTxWarp>
                <a:spAutoFit/>
              </a:bodyPr>
              <a:lstStyle/>
              <a:p>
                <a:r>
                  <a:rPr lang="en-US" sz="1000">
                    <a:solidFill>
                      <a:srgbClr val="000000"/>
                    </a:solidFill>
                    <a:ea typeface="Arial" charset="0"/>
                    <a:cs typeface="Arial" charset="0"/>
                  </a:rPr>
                  <a:t>O</a:t>
                </a:r>
                <a:endParaRPr lang="en-US" sz="1800">
                  <a:ea typeface="Arial" charset="0"/>
                  <a:cs typeface="Arial" charset="0"/>
                </a:endParaRPr>
              </a:p>
            </p:txBody>
          </p:sp>
          <p:sp>
            <p:nvSpPr>
              <p:cNvPr id="118806" name="Line 73"/>
              <p:cNvSpPr>
                <a:spLocks noChangeShapeType="1"/>
              </p:cNvSpPr>
              <p:nvPr/>
            </p:nvSpPr>
            <p:spPr bwMode="auto">
              <a:xfrm flipV="1">
                <a:off x="487" y="1111"/>
                <a:ext cx="137" cy="78"/>
              </a:xfrm>
              <a:prstGeom prst="line">
                <a:avLst/>
              </a:prstGeom>
              <a:noFill/>
              <a:ln w="6">
                <a:solidFill>
                  <a:srgbClr val="000000"/>
                </a:solidFill>
                <a:round/>
                <a:headEnd/>
                <a:tailEnd/>
              </a:ln>
            </p:spPr>
            <p:txBody>
              <a:bodyPr>
                <a:prstTxWarp prst="textNoShape">
                  <a:avLst/>
                </a:prstTxWarp>
              </a:bodyPr>
              <a:lstStyle/>
              <a:p>
                <a:endParaRPr lang="en-US"/>
              </a:p>
            </p:txBody>
          </p:sp>
          <p:sp>
            <p:nvSpPr>
              <p:cNvPr id="118807" name="Line 74"/>
              <p:cNvSpPr>
                <a:spLocks noChangeShapeType="1"/>
              </p:cNvSpPr>
              <p:nvPr/>
            </p:nvSpPr>
            <p:spPr bwMode="auto">
              <a:xfrm>
                <a:off x="624" y="1111"/>
                <a:ext cx="172" cy="97"/>
              </a:xfrm>
              <a:prstGeom prst="line">
                <a:avLst/>
              </a:prstGeom>
              <a:noFill/>
              <a:ln w="6">
                <a:solidFill>
                  <a:srgbClr val="000000"/>
                </a:solidFill>
                <a:round/>
                <a:headEnd/>
                <a:tailEnd/>
              </a:ln>
            </p:spPr>
            <p:txBody>
              <a:bodyPr>
                <a:prstTxWarp prst="textNoShape">
                  <a:avLst/>
                </a:prstTxWarp>
              </a:bodyPr>
              <a:lstStyle/>
              <a:p>
                <a:endParaRPr lang="en-US"/>
              </a:p>
            </p:txBody>
          </p:sp>
          <p:sp>
            <p:nvSpPr>
              <p:cNvPr id="118808" name="Line 75"/>
              <p:cNvSpPr>
                <a:spLocks noChangeShapeType="1"/>
              </p:cNvSpPr>
              <p:nvPr/>
            </p:nvSpPr>
            <p:spPr bwMode="auto">
              <a:xfrm flipV="1">
                <a:off x="796" y="1132"/>
                <a:ext cx="135" cy="76"/>
              </a:xfrm>
              <a:prstGeom prst="line">
                <a:avLst/>
              </a:prstGeom>
              <a:noFill/>
              <a:ln w="6">
                <a:solidFill>
                  <a:srgbClr val="000000"/>
                </a:solidFill>
                <a:round/>
                <a:headEnd/>
                <a:tailEnd/>
              </a:ln>
            </p:spPr>
            <p:txBody>
              <a:bodyPr>
                <a:prstTxWarp prst="textNoShape">
                  <a:avLst/>
                </a:prstTxWarp>
              </a:bodyPr>
              <a:lstStyle/>
              <a:p>
                <a:endParaRPr lang="en-US"/>
              </a:p>
            </p:txBody>
          </p:sp>
          <p:sp>
            <p:nvSpPr>
              <p:cNvPr id="118809" name="Line 76"/>
              <p:cNvSpPr>
                <a:spLocks noChangeShapeType="1"/>
              </p:cNvSpPr>
              <p:nvPr/>
            </p:nvSpPr>
            <p:spPr bwMode="auto">
              <a:xfrm flipV="1">
                <a:off x="637" y="953"/>
                <a:ext cx="0" cy="158"/>
              </a:xfrm>
              <a:prstGeom prst="line">
                <a:avLst/>
              </a:prstGeom>
              <a:noFill/>
              <a:ln w="6">
                <a:solidFill>
                  <a:srgbClr val="000000"/>
                </a:solidFill>
                <a:round/>
                <a:headEnd/>
                <a:tailEnd/>
              </a:ln>
            </p:spPr>
            <p:txBody>
              <a:bodyPr>
                <a:prstTxWarp prst="textNoShape">
                  <a:avLst/>
                </a:prstTxWarp>
              </a:bodyPr>
              <a:lstStyle/>
              <a:p>
                <a:endParaRPr lang="en-US"/>
              </a:p>
            </p:txBody>
          </p:sp>
          <p:sp>
            <p:nvSpPr>
              <p:cNvPr id="118810" name="Line 77"/>
              <p:cNvSpPr>
                <a:spLocks noChangeShapeType="1"/>
              </p:cNvSpPr>
              <p:nvPr/>
            </p:nvSpPr>
            <p:spPr bwMode="auto">
              <a:xfrm flipV="1">
                <a:off x="610" y="953"/>
                <a:ext cx="0" cy="158"/>
              </a:xfrm>
              <a:prstGeom prst="line">
                <a:avLst/>
              </a:prstGeom>
              <a:noFill/>
              <a:ln w="6">
                <a:solidFill>
                  <a:srgbClr val="000000"/>
                </a:solidFill>
                <a:round/>
                <a:headEnd/>
                <a:tailEnd/>
              </a:ln>
            </p:spPr>
            <p:txBody>
              <a:bodyPr>
                <a:prstTxWarp prst="textNoShape">
                  <a:avLst/>
                </a:prstTxWarp>
              </a:bodyPr>
              <a:lstStyle/>
              <a:p>
                <a:endParaRPr lang="en-US"/>
              </a:p>
            </p:txBody>
          </p:sp>
          <p:sp>
            <p:nvSpPr>
              <p:cNvPr id="118811" name="Line 78"/>
              <p:cNvSpPr>
                <a:spLocks noChangeShapeType="1"/>
              </p:cNvSpPr>
              <p:nvPr/>
            </p:nvSpPr>
            <p:spPr bwMode="auto">
              <a:xfrm>
                <a:off x="783" y="1208"/>
                <a:ext cx="0" cy="158"/>
              </a:xfrm>
              <a:prstGeom prst="line">
                <a:avLst/>
              </a:prstGeom>
              <a:noFill/>
              <a:ln w="6">
                <a:solidFill>
                  <a:srgbClr val="000000"/>
                </a:solidFill>
                <a:round/>
                <a:headEnd/>
                <a:tailEnd/>
              </a:ln>
            </p:spPr>
            <p:txBody>
              <a:bodyPr>
                <a:prstTxWarp prst="textNoShape">
                  <a:avLst/>
                </a:prstTxWarp>
              </a:bodyPr>
              <a:lstStyle/>
              <a:p>
                <a:endParaRPr lang="en-US"/>
              </a:p>
            </p:txBody>
          </p:sp>
          <p:sp>
            <p:nvSpPr>
              <p:cNvPr id="118812" name="Line 79"/>
              <p:cNvSpPr>
                <a:spLocks noChangeShapeType="1"/>
              </p:cNvSpPr>
              <p:nvPr/>
            </p:nvSpPr>
            <p:spPr bwMode="auto">
              <a:xfrm>
                <a:off x="810" y="1208"/>
                <a:ext cx="0" cy="158"/>
              </a:xfrm>
              <a:prstGeom prst="line">
                <a:avLst/>
              </a:prstGeom>
              <a:noFill/>
              <a:ln w="6">
                <a:solidFill>
                  <a:srgbClr val="000000"/>
                </a:solidFill>
                <a:round/>
                <a:headEnd/>
                <a:tailEnd/>
              </a:ln>
            </p:spPr>
            <p:txBody>
              <a:bodyPr>
                <a:prstTxWarp prst="textNoShape">
                  <a:avLst/>
                </a:prstTxWarp>
              </a:bodyPr>
              <a:lstStyle/>
              <a:p>
                <a:endParaRPr lang="en-US"/>
              </a:p>
            </p:txBody>
          </p:sp>
        </p:grpSp>
      </p:grpSp>
      <p:sp>
        <p:nvSpPr>
          <p:cNvPr id="118788" name="Rectangle 2"/>
          <p:cNvSpPr>
            <a:spLocks noGrp="1" noChangeArrowheads="1"/>
          </p:cNvSpPr>
          <p:nvPr>
            <p:ph type="title"/>
          </p:nvPr>
        </p:nvSpPr>
        <p:spPr>
          <a:xfrm>
            <a:off x="381000" y="0"/>
            <a:ext cx="8763000" cy="990600"/>
          </a:xfrm>
        </p:spPr>
        <p:txBody>
          <a:bodyPr/>
          <a:lstStyle/>
          <a:p>
            <a:pPr eaLnBrk="1" hangingPunct="1"/>
            <a:r>
              <a:rPr lang="es-ES" smtClean="0"/>
              <a:t>¿Funciona la Sustitución</a:t>
            </a:r>
            <a:r>
              <a:rPr lang="en-US" smtClean="0"/>
              <a:t>?</a:t>
            </a:r>
          </a:p>
        </p:txBody>
      </p:sp>
      <p:sp>
        <p:nvSpPr>
          <p:cNvPr id="37891" name="Rectangle 3"/>
          <p:cNvSpPr>
            <a:spLocks noGrp="1" noChangeArrowheads="1"/>
          </p:cNvSpPr>
          <p:nvPr>
            <p:ph type="body" idx="1"/>
          </p:nvPr>
        </p:nvSpPr>
        <p:spPr>
          <a:xfrm>
            <a:off x="3581400" y="1827213"/>
            <a:ext cx="5410200" cy="2544762"/>
          </a:xfrm>
        </p:spPr>
        <p:txBody>
          <a:bodyPr/>
          <a:lstStyle/>
          <a:p>
            <a:pPr marL="0" indent="0" eaLnBrk="1" hangingPunct="1">
              <a:lnSpc>
                <a:spcPct val="80000"/>
              </a:lnSpc>
              <a:buFontTx/>
              <a:buNone/>
              <a:defRPr/>
            </a:pPr>
            <a:r>
              <a:rPr lang="es-ES_tradnl" dirty="0" smtClean="0">
                <a:ea typeface="+mn-ea"/>
                <a:cs typeface="+mn-cs"/>
              </a:rPr>
              <a:t>Moléculas m</a:t>
            </a:r>
            <a:r>
              <a:rPr lang="en-US" dirty="0" smtClean="0">
                <a:ea typeface="+mn-ea"/>
                <a:cs typeface="+mn-cs"/>
              </a:rPr>
              <a:t>á</a:t>
            </a:r>
            <a:r>
              <a:rPr lang="es-ES_tradnl" dirty="0" smtClean="0">
                <a:ea typeface="+mn-ea"/>
                <a:cs typeface="+mn-cs"/>
              </a:rPr>
              <a:t>s grandes</a:t>
            </a:r>
            <a:endParaRPr lang="es-ES_tradnl" sz="2400" dirty="0" smtClean="0">
              <a:ea typeface="+mn-ea"/>
              <a:cs typeface="+mn-cs"/>
            </a:endParaRPr>
          </a:p>
          <a:p>
            <a:pPr lvl="1" eaLnBrk="1" hangingPunct="1">
              <a:lnSpc>
                <a:spcPct val="80000"/>
              </a:lnSpc>
              <a:defRPr/>
            </a:pPr>
            <a:r>
              <a:rPr lang="es-ES_tradnl" sz="2200" dirty="0" smtClean="0"/>
              <a:t>Pros:</a:t>
            </a:r>
          </a:p>
          <a:p>
            <a:pPr lvl="2" eaLnBrk="1" hangingPunct="1">
              <a:lnSpc>
                <a:spcPct val="80000"/>
              </a:lnSpc>
              <a:defRPr/>
            </a:pPr>
            <a:r>
              <a:rPr lang="es-ES_tradnl" sz="1800" dirty="0" smtClean="0"/>
              <a:t>Menor exposición</a:t>
            </a:r>
          </a:p>
          <a:p>
            <a:pPr lvl="2" eaLnBrk="1" hangingPunct="1">
              <a:lnSpc>
                <a:spcPct val="80000"/>
              </a:lnSpc>
              <a:defRPr/>
            </a:pPr>
            <a:r>
              <a:rPr lang="es-ES_tradnl" sz="1800" dirty="0" smtClean="0"/>
              <a:t>Menor evaporación a temperatura ambiente </a:t>
            </a:r>
          </a:p>
          <a:p>
            <a:pPr lvl="1" eaLnBrk="1" hangingPunct="1">
              <a:lnSpc>
                <a:spcPct val="80000"/>
              </a:lnSpc>
              <a:defRPr/>
            </a:pPr>
            <a:r>
              <a:rPr lang="es-ES_tradnl" sz="2200" dirty="0" smtClean="0"/>
              <a:t>Contras:</a:t>
            </a:r>
          </a:p>
          <a:p>
            <a:pPr lvl="2" eaLnBrk="1" hangingPunct="1">
              <a:lnSpc>
                <a:spcPct val="80000"/>
              </a:lnSpc>
              <a:defRPr/>
            </a:pPr>
            <a:r>
              <a:rPr lang="es-ES_tradnl" sz="1800" dirty="0" smtClean="0"/>
              <a:t>Químicamente similar al diacetil</a:t>
            </a:r>
          </a:p>
          <a:p>
            <a:pPr lvl="2" eaLnBrk="1" hangingPunct="1">
              <a:lnSpc>
                <a:spcPct val="80000"/>
              </a:lnSpc>
              <a:defRPr/>
            </a:pPr>
            <a:r>
              <a:rPr lang="es-ES_tradnl" sz="1800" dirty="0" smtClean="0"/>
              <a:t>Puede tener los mismos efectos en la salud</a:t>
            </a:r>
          </a:p>
          <a:p>
            <a:pPr marL="457200" lvl="1" indent="0" eaLnBrk="1" hangingPunct="1">
              <a:lnSpc>
                <a:spcPct val="80000"/>
              </a:lnSpc>
              <a:buFontTx/>
              <a:buNone/>
              <a:defRPr/>
            </a:pPr>
            <a:endParaRPr lang="en-US" sz="1800" dirty="0" smtClean="0"/>
          </a:p>
        </p:txBody>
      </p:sp>
      <p:sp>
        <p:nvSpPr>
          <p:cNvPr id="118790" name="TextBox 11"/>
          <p:cNvSpPr txBox="1">
            <a:spLocks noChangeArrowheads="1"/>
          </p:cNvSpPr>
          <p:nvPr/>
        </p:nvSpPr>
        <p:spPr bwMode="auto">
          <a:xfrm>
            <a:off x="1182688" y="6669088"/>
            <a:ext cx="1406525" cy="184150"/>
          </a:xfrm>
          <a:prstGeom prst="rect">
            <a:avLst/>
          </a:prstGeom>
          <a:noFill/>
          <a:ln w="9525">
            <a:noFill/>
            <a:miter lim="800000"/>
            <a:headEnd/>
            <a:tailEnd/>
          </a:ln>
        </p:spPr>
        <p:txBody>
          <a:bodyPr>
            <a:prstTxWarp prst="textNoShape">
              <a:avLst/>
            </a:prstTxWarp>
            <a:spAutoFit/>
          </a:bodyPr>
          <a:lstStyle/>
          <a:p>
            <a:r>
              <a:rPr lang="en-US" sz="600"/>
              <a:t>Figures by National Jewish Health</a:t>
            </a:r>
          </a:p>
        </p:txBody>
      </p:sp>
      <p:sp>
        <p:nvSpPr>
          <p:cNvPr id="118791" name="Slide Number Placeholder 25"/>
          <p:cNvSpPr>
            <a:spLocks noGrp="1"/>
          </p:cNvSpPr>
          <p:nvPr>
            <p:ph type="sldNum" sz="quarter" idx="12"/>
          </p:nvPr>
        </p:nvSpPr>
        <p:spPr>
          <a:noFill/>
        </p:spPr>
        <p:txBody>
          <a:bodyPr/>
          <a:lstStyle/>
          <a:p>
            <a:fld id="{43A32EBB-2A45-41C7-84A2-F9486B15EFD5}" type="slidenum">
              <a:rPr lang="en-US" smtClean="0">
                <a:latin typeface="Tahoma" charset="0"/>
                <a:ea typeface="Tahoma" charset="0"/>
                <a:cs typeface="Tahoma" charset="0"/>
              </a:rPr>
              <a:pPr/>
              <a:t>49</a:t>
            </a:fld>
            <a:endParaRPr lang="en-US" smtClean="0">
              <a:latin typeface="Tahoma" charset="0"/>
              <a:ea typeface="Tahoma" charset="0"/>
              <a:cs typeface="Tahoma" charset="0"/>
            </a:endParaRPr>
          </a:p>
        </p:txBody>
      </p:sp>
      <p:sp>
        <p:nvSpPr>
          <p:cNvPr id="86" name="Rounded Rectangle 85"/>
          <p:cNvSpPr/>
          <p:nvPr/>
        </p:nvSpPr>
        <p:spPr>
          <a:xfrm>
            <a:off x="3725863" y="954088"/>
            <a:ext cx="5281612" cy="6826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7" name="Text Box 5"/>
          <p:cNvSpPr txBox="1">
            <a:spLocks noChangeArrowheads="1"/>
          </p:cNvSpPr>
          <p:nvPr/>
        </p:nvSpPr>
        <p:spPr bwMode="auto">
          <a:xfrm>
            <a:off x="3725863" y="977900"/>
            <a:ext cx="5281612" cy="579438"/>
          </a:xfrm>
          <a:prstGeom prst="rect">
            <a:avLst/>
          </a:prstGeom>
          <a:noFill/>
          <a:ln w="9525">
            <a:noFill/>
            <a:miter lim="800000"/>
            <a:headEnd/>
            <a:tailEnd/>
          </a:ln>
        </p:spPr>
        <p:txBody>
          <a:bodyPr>
            <a:spAutoFit/>
          </a:bodyPr>
          <a:lstStyle/>
          <a:p>
            <a:pPr algn="ctr">
              <a:defRPr/>
            </a:pPr>
            <a:r>
              <a:rPr lang="es-ES" sz="3200" dirty="0">
                <a:latin typeface="+mn-lt"/>
                <a:ea typeface="+mn-ea"/>
                <a:cs typeface="+mn-cs"/>
              </a:rPr>
              <a:t>Sustitutos del Diacetil</a:t>
            </a:r>
            <a:endParaRPr lang="es-ES" sz="3600" dirty="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s-ES" smtClean="0"/>
              <a:t>Definiciones</a:t>
            </a:r>
          </a:p>
        </p:txBody>
      </p:sp>
      <p:sp>
        <p:nvSpPr>
          <p:cNvPr id="25602" name="Content Placeholder 2"/>
          <p:cNvSpPr>
            <a:spLocks noGrp="1"/>
          </p:cNvSpPr>
          <p:nvPr>
            <p:ph idx="1"/>
          </p:nvPr>
        </p:nvSpPr>
        <p:spPr>
          <a:xfrm>
            <a:off x="685800" y="1303338"/>
            <a:ext cx="7772400" cy="4343400"/>
          </a:xfrm>
        </p:spPr>
        <p:txBody>
          <a:bodyPr/>
          <a:lstStyle/>
          <a:p>
            <a:r>
              <a:rPr lang="es-ES" sz="2400" smtClean="0"/>
              <a:t>Partes por millón (ppm)</a:t>
            </a:r>
          </a:p>
          <a:p>
            <a:pPr lvl="1"/>
            <a:r>
              <a:rPr lang="es-ES" sz="2400" smtClean="0"/>
              <a:t>Pequeña unidad de concentración</a:t>
            </a:r>
          </a:p>
          <a:p>
            <a:pPr lvl="1"/>
            <a:r>
              <a:rPr lang="es-ES" sz="2400" smtClean="0"/>
              <a:t>1 ppm = 1 gota en un tanque de gasolina de 13 galones</a:t>
            </a:r>
          </a:p>
          <a:p>
            <a:r>
              <a:rPr lang="es-ES" sz="2400" u="sng" smtClean="0"/>
              <a:t>Exposición</a:t>
            </a:r>
            <a:r>
              <a:rPr lang="es-ES" sz="2400" smtClean="0"/>
              <a:t> a los saborizantes</a:t>
            </a:r>
            <a:endParaRPr lang="es-ES" sz="2400" u="sng" smtClean="0"/>
          </a:p>
          <a:p>
            <a:pPr lvl="1"/>
            <a:r>
              <a:rPr lang="es-ES" sz="2400" smtClean="0"/>
              <a:t>Inhalación de los vapores o las partículas de los saborizantes</a:t>
            </a:r>
          </a:p>
          <a:p>
            <a:r>
              <a:rPr lang="es-ES" sz="2400" smtClean="0"/>
              <a:t>Síndrome de Bronquiolitis Obliterante (BOS por sus siglas en Ingl</a:t>
            </a:r>
            <a:r>
              <a:rPr lang="en-US" sz="2400" smtClean="0"/>
              <a:t>é</a:t>
            </a:r>
            <a:r>
              <a:rPr lang="es-ES" sz="2400" smtClean="0"/>
              <a:t>s)</a:t>
            </a:r>
          </a:p>
          <a:p>
            <a:pPr lvl="1" eaLnBrk="1" hangingPunct="1"/>
            <a:r>
              <a:rPr lang="es-ES" sz="2400" smtClean="0"/>
              <a:t>Una enfermedad pulmonar poco frecuente en la que se forman cicatrices en las vías respiratorias pequeñas</a:t>
            </a:r>
          </a:p>
        </p:txBody>
      </p:sp>
      <p:sp>
        <p:nvSpPr>
          <p:cNvPr id="25603" name="Slide Number Placeholder 5"/>
          <p:cNvSpPr>
            <a:spLocks noGrp="1"/>
          </p:cNvSpPr>
          <p:nvPr>
            <p:ph type="sldNum" sz="quarter" idx="12"/>
          </p:nvPr>
        </p:nvSpPr>
        <p:spPr>
          <a:noFill/>
        </p:spPr>
        <p:txBody>
          <a:bodyPr/>
          <a:lstStyle/>
          <a:p>
            <a:fld id="{78A799CD-D54E-458B-86F5-7A38AE05A1F9}" type="slidenum">
              <a:rPr lang="en-US" smtClean="0">
                <a:latin typeface="Tahoma" charset="0"/>
                <a:ea typeface="Tahoma" charset="0"/>
                <a:cs typeface="Tahoma" charset="0"/>
              </a:rPr>
              <a:pPr/>
              <a:t>5</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a:xfrm>
            <a:off x="266700" y="-42863"/>
            <a:ext cx="8763000" cy="1143001"/>
          </a:xfrm>
        </p:spPr>
        <p:txBody>
          <a:bodyPr/>
          <a:lstStyle/>
          <a:p>
            <a:r>
              <a:rPr lang="es-ES_tradnl" smtClean="0"/>
              <a:t>¿Cual es la mejor solución</a:t>
            </a:r>
            <a:r>
              <a:rPr lang="en-US" smtClean="0"/>
              <a:t>?</a:t>
            </a:r>
          </a:p>
        </p:txBody>
      </p:sp>
      <p:sp>
        <p:nvSpPr>
          <p:cNvPr id="117763" name="Rectangle 3"/>
          <p:cNvSpPr>
            <a:spLocks noGrp="1" noChangeArrowheads="1"/>
          </p:cNvSpPr>
          <p:nvPr>
            <p:ph idx="1"/>
          </p:nvPr>
        </p:nvSpPr>
        <p:spPr>
          <a:xfrm>
            <a:off x="4841875" y="1600200"/>
            <a:ext cx="4097338" cy="4019550"/>
          </a:xfrm>
        </p:spPr>
        <p:txBody>
          <a:bodyPr/>
          <a:lstStyle/>
          <a:p>
            <a:pPr marL="0" indent="0" eaLnBrk="1" hangingPunct="1">
              <a:lnSpc>
                <a:spcPct val="80000"/>
              </a:lnSpc>
              <a:buFontTx/>
              <a:buNone/>
            </a:pPr>
            <a:endParaRPr lang="es-ES" sz="2400" smtClean="0"/>
          </a:p>
          <a:p>
            <a:pPr marL="0" indent="0"/>
            <a:r>
              <a:rPr lang="es-ES" sz="2400" smtClean="0"/>
              <a:t>Líneas cerradas para todos los ingredientes y productos terminados</a:t>
            </a:r>
          </a:p>
          <a:p>
            <a:pPr marL="0" indent="0" eaLnBrk="1" hangingPunct="1">
              <a:lnSpc>
                <a:spcPct val="80000"/>
              </a:lnSpc>
            </a:pPr>
            <a:r>
              <a:rPr lang="es-ES" sz="2400" smtClean="0"/>
              <a:t>Sistema de limpieza con recipientes cerrados</a:t>
            </a:r>
          </a:p>
          <a:p>
            <a:pPr marL="0" indent="0" eaLnBrk="1" hangingPunct="1">
              <a:lnSpc>
                <a:spcPct val="80000"/>
              </a:lnSpc>
            </a:pPr>
            <a:r>
              <a:rPr lang="es-ES" sz="2400" smtClean="0"/>
              <a:t>La contención debe verificarse con muestras de aire</a:t>
            </a:r>
          </a:p>
          <a:p>
            <a:pPr marL="0" indent="0" eaLnBrk="1" hangingPunct="1">
              <a:lnSpc>
                <a:spcPct val="80000"/>
              </a:lnSpc>
            </a:pPr>
            <a:r>
              <a:rPr lang="es-ES" sz="2400" smtClean="0"/>
              <a:t>Los trabajadores de mantenimiento aún pueden ser expuestos</a:t>
            </a:r>
          </a:p>
        </p:txBody>
      </p:sp>
      <p:sp>
        <p:nvSpPr>
          <p:cNvPr id="119811" name="Slide Number Placeholder 3"/>
          <p:cNvSpPr>
            <a:spLocks noGrp="1"/>
          </p:cNvSpPr>
          <p:nvPr>
            <p:ph type="sldNum" sz="quarter" idx="12"/>
          </p:nvPr>
        </p:nvSpPr>
        <p:spPr>
          <a:noFill/>
        </p:spPr>
        <p:txBody>
          <a:bodyPr/>
          <a:lstStyle/>
          <a:p>
            <a:fld id="{4E29403E-A865-4CC4-87D6-F702BA6A8F45}" type="slidenum">
              <a:rPr lang="en-US" smtClean="0">
                <a:latin typeface="Tahoma" charset="0"/>
                <a:ea typeface="Tahoma" charset="0"/>
                <a:cs typeface="Tahoma" charset="0"/>
              </a:rPr>
              <a:pPr/>
              <a:t>50</a:t>
            </a:fld>
            <a:endParaRPr lang="en-US" smtClean="0">
              <a:latin typeface="Tahoma" charset="0"/>
              <a:ea typeface="Tahoma" charset="0"/>
              <a:cs typeface="Tahoma" charset="0"/>
            </a:endParaRPr>
          </a:p>
        </p:txBody>
      </p:sp>
      <p:sp>
        <p:nvSpPr>
          <p:cNvPr id="9" name="Rounded Rectangle 8"/>
          <p:cNvSpPr/>
          <p:nvPr/>
        </p:nvSpPr>
        <p:spPr>
          <a:xfrm>
            <a:off x="1377950" y="1096963"/>
            <a:ext cx="6305550" cy="68262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0" name="Text Box 5"/>
          <p:cNvSpPr txBox="1">
            <a:spLocks noChangeArrowheads="1"/>
          </p:cNvSpPr>
          <p:nvPr/>
        </p:nvSpPr>
        <p:spPr bwMode="auto">
          <a:xfrm>
            <a:off x="804863" y="1119188"/>
            <a:ext cx="7424737" cy="579437"/>
          </a:xfrm>
          <a:prstGeom prst="rect">
            <a:avLst/>
          </a:prstGeom>
          <a:noFill/>
          <a:ln w="9525">
            <a:noFill/>
            <a:miter lim="800000"/>
            <a:headEnd/>
            <a:tailEnd/>
          </a:ln>
        </p:spPr>
        <p:txBody>
          <a:bodyPr>
            <a:spAutoFit/>
          </a:bodyPr>
          <a:lstStyle/>
          <a:p>
            <a:pPr algn="ctr">
              <a:defRPr/>
            </a:pPr>
            <a:r>
              <a:rPr lang="es-ES" sz="3200" dirty="0">
                <a:latin typeface="+mn-lt"/>
                <a:ea typeface="+mn-ea"/>
                <a:cs typeface="+mn-cs"/>
              </a:rPr>
              <a:t>Procesos Completamente Cerrados</a:t>
            </a:r>
            <a:endParaRPr lang="es-ES" sz="3600" dirty="0">
              <a:ea typeface="+mn-ea"/>
              <a:cs typeface="+mn-cs"/>
            </a:endParaRPr>
          </a:p>
        </p:txBody>
      </p:sp>
      <p:sp>
        <p:nvSpPr>
          <p:cNvPr id="11" name="Rectangle 7"/>
          <p:cNvSpPr>
            <a:spLocks noChangeArrowheads="1"/>
          </p:cNvSpPr>
          <p:nvPr/>
        </p:nvSpPr>
        <p:spPr bwMode="auto">
          <a:xfrm>
            <a:off x="993775" y="5403850"/>
            <a:ext cx="2979738" cy="214313"/>
          </a:xfrm>
          <a:prstGeom prst="rect">
            <a:avLst/>
          </a:prstGeom>
          <a:noFill/>
          <a:ln w="9525">
            <a:noFill/>
            <a:miter lim="800000"/>
            <a:headEnd/>
            <a:tailEnd/>
          </a:ln>
        </p:spPr>
        <p:txBody>
          <a:bodyPr wrap="none">
            <a:spAutoFit/>
          </a:bodyPr>
          <a:lstStyle/>
          <a:p>
            <a:pPr>
              <a:defRPr/>
            </a:pPr>
            <a:r>
              <a:rPr lang="en-US" sz="800" dirty="0">
                <a:latin typeface="+mn-lt"/>
                <a:ea typeface="+mn-ea"/>
                <a:cs typeface="+mn-cs"/>
              </a:rPr>
              <a:t>Photo by National Jewish Health used with written permission.</a:t>
            </a:r>
            <a:endParaRPr lang="en-US" sz="800" dirty="0">
              <a:solidFill>
                <a:schemeClr val="tx2"/>
              </a:solidFill>
              <a:latin typeface="+mn-lt"/>
              <a:ea typeface="+mn-ea"/>
              <a:cs typeface="+mn-cs"/>
            </a:endParaRPr>
          </a:p>
        </p:txBody>
      </p:sp>
      <p:pic>
        <p:nvPicPr>
          <p:cNvPr id="119815" name="Picture 1"/>
          <p:cNvPicPr>
            <a:picLocks noChangeAspect="1"/>
          </p:cNvPicPr>
          <p:nvPr/>
        </p:nvPicPr>
        <p:blipFill>
          <a:blip r:embed="rId4" cstate="print"/>
          <a:srcRect/>
          <a:stretch>
            <a:fillRect/>
          </a:stretch>
        </p:blipFill>
        <p:spPr bwMode="auto">
          <a:xfrm>
            <a:off x="261938" y="2020888"/>
            <a:ext cx="4457700" cy="3343275"/>
          </a:xfrm>
          <a:prstGeom prst="rect">
            <a:avLst/>
          </a:prstGeom>
          <a:noFill/>
          <a:ln w="9525">
            <a:noFill/>
            <a:miter lim="800000"/>
            <a:headEnd/>
            <a:tailEnd/>
          </a:ln>
        </p:spPr>
      </p:pic>
      <p:sp>
        <p:nvSpPr>
          <p:cNvPr id="13" name="Rounded Rectangle 12"/>
          <p:cNvSpPr/>
          <p:nvPr/>
        </p:nvSpPr>
        <p:spPr>
          <a:xfrm>
            <a:off x="338138" y="5870575"/>
            <a:ext cx="8358187" cy="78105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4" name="Text Box 5"/>
          <p:cNvSpPr txBox="1">
            <a:spLocks noChangeArrowheads="1"/>
          </p:cNvSpPr>
          <p:nvPr/>
        </p:nvSpPr>
        <p:spPr bwMode="auto">
          <a:xfrm>
            <a:off x="220663" y="5900738"/>
            <a:ext cx="8585200" cy="701675"/>
          </a:xfrm>
          <a:prstGeom prst="rect">
            <a:avLst/>
          </a:prstGeom>
          <a:noFill/>
          <a:ln w="9525">
            <a:noFill/>
            <a:miter lim="800000"/>
            <a:headEnd/>
            <a:tailEnd/>
          </a:ln>
        </p:spPr>
        <p:txBody>
          <a:bodyPr>
            <a:spAutoFit/>
          </a:bodyPr>
          <a:lstStyle/>
          <a:p>
            <a:pPr algn="ctr">
              <a:defRPr/>
            </a:pPr>
            <a:r>
              <a:rPr lang="es-ES_tradnl" sz="2000" dirty="0">
                <a:latin typeface="+mn-lt"/>
                <a:ea typeface="+mn-ea"/>
                <a:cs typeface="+mn-cs"/>
              </a:rPr>
              <a:t>Puede no ser la solución m</a:t>
            </a:r>
            <a:r>
              <a:rPr lang="en-US" sz="2000" dirty="0">
                <a:ea typeface="+mn-ea"/>
                <a:cs typeface="+mn-cs"/>
              </a:rPr>
              <a:t>á</a:t>
            </a:r>
            <a:r>
              <a:rPr lang="es-ES_tradnl" sz="2000" dirty="0">
                <a:latin typeface="+mn-lt"/>
                <a:ea typeface="+mn-ea"/>
                <a:cs typeface="+mn-cs"/>
              </a:rPr>
              <a:t>s realista debido al costo y a la variabilidad </a:t>
            </a:r>
          </a:p>
          <a:p>
            <a:pPr algn="ctr">
              <a:defRPr/>
            </a:pPr>
            <a:r>
              <a:rPr lang="es-ES_tradnl" sz="2000" dirty="0">
                <a:latin typeface="+mn-lt"/>
                <a:ea typeface="+mn-ea"/>
                <a:cs typeface="+mn-cs"/>
              </a:rPr>
              <a:t>de la producción.</a:t>
            </a:r>
            <a:endParaRPr lang="es-ES_tradnl" dirty="0">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p:txBody>
          <a:bodyPr/>
          <a:lstStyle/>
          <a:p>
            <a:r>
              <a:rPr lang="es-ES" smtClean="0"/>
              <a:t>¿Cuál es la mejor solución</a:t>
            </a:r>
            <a:r>
              <a:rPr lang="en-US" smtClean="0"/>
              <a:t>?</a:t>
            </a:r>
            <a:endParaRPr lang="es-ES" smtClean="0"/>
          </a:p>
        </p:txBody>
      </p:sp>
      <p:sp>
        <p:nvSpPr>
          <p:cNvPr id="120834" name="Slide Number Placeholder 3"/>
          <p:cNvSpPr>
            <a:spLocks noGrp="1"/>
          </p:cNvSpPr>
          <p:nvPr>
            <p:ph type="sldNum" sz="quarter" idx="12"/>
          </p:nvPr>
        </p:nvSpPr>
        <p:spPr>
          <a:noFill/>
        </p:spPr>
        <p:txBody>
          <a:bodyPr/>
          <a:lstStyle/>
          <a:p>
            <a:fld id="{2FA4CEF3-63BF-4A88-BD70-33C09401B339}" type="slidenum">
              <a:rPr lang="en-US" smtClean="0">
                <a:latin typeface="Tahoma" charset="0"/>
                <a:ea typeface="Tahoma" charset="0"/>
                <a:cs typeface="Tahoma" charset="0"/>
              </a:rPr>
              <a:pPr/>
              <a:t>51</a:t>
            </a:fld>
            <a:endParaRPr lang="en-US" smtClean="0">
              <a:latin typeface="Tahoma" charset="0"/>
              <a:ea typeface="Tahoma" charset="0"/>
              <a:cs typeface="Tahoma" charset="0"/>
            </a:endParaRPr>
          </a:p>
        </p:txBody>
      </p:sp>
      <p:sp>
        <p:nvSpPr>
          <p:cNvPr id="9" name="Freeform 8"/>
          <p:cNvSpPr/>
          <p:nvPr/>
        </p:nvSpPr>
        <p:spPr>
          <a:xfrm>
            <a:off x="5361019" y="3247027"/>
            <a:ext cx="3612688" cy="3368293"/>
          </a:xfrm>
          <a:custGeom>
            <a:avLst/>
            <a:gdLst>
              <a:gd name="connsiteX0" fmla="*/ 1606386 w 2263140"/>
              <a:gd name="connsiteY0" fmla="*/ 360832 h 2263140"/>
              <a:gd name="connsiteX1" fmla="*/ 1782423 w 2263140"/>
              <a:gd name="connsiteY1" fmla="*/ 213112 h 2263140"/>
              <a:gd name="connsiteX2" fmla="*/ 1923055 w 2263140"/>
              <a:gd name="connsiteY2" fmla="*/ 331116 h 2263140"/>
              <a:gd name="connsiteX3" fmla="*/ 1808148 w 2263140"/>
              <a:gd name="connsiteY3" fmla="*/ 530130 h 2263140"/>
              <a:gd name="connsiteX4" fmla="*/ 1990721 w 2263140"/>
              <a:gd name="connsiteY4" fmla="*/ 846356 h 2263140"/>
              <a:gd name="connsiteX5" fmla="*/ 2220526 w 2263140"/>
              <a:gd name="connsiteY5" fmla="*/ 846350 h 2263140"/>
              <a:gd name="connsiteX6" fmla="*/ 2252405 w 2263140"/>
              <a:gd name="connsiteY6" fmla="*/ 1027144 h 2263140"/>
              <a:gd name="connsiteX7" fmla="*/ 2036457 w 2263140"/>
              <a:gd name="connsiteY7" fmla="*/ 1105736 h 2263140"/>
              <a:gd name="connsiteX8" fmla="*/ 1973050 w 2263140"/>
              <a:gd name="connsiteY8" fmla="*/ 1465335 h 2263140"/>
              <a:gd name="connsiteX9" fmla="*/ 2149094 w 2263140"/>
              <a:gd name="connsiteY9" fmla="*/ 1613046 h 2263140"/>
              <a:gd name="connsiteX10" fmla="*/ 2057303 w 2263140"/>
              <a:gd name="connsiteY10" fmla="*/ 1772034 h 2263140"/>
              <a:gd name="connsiteX11" fmla="*/ 1841360 w 2263140"/>
              <a:gd name="connsiteY11" fmla="*/ 1693430 h 2263140"/>
              <a:gd name="connsiteX12" fmla="*/ 1561641 w 2263140"/>
              <a:gd name="connsiteY12" fmla="*/ 1928142 h 2263140"/>
              <a:gd name="connsiteX13" fmla="*/ 1601552 w 2263140"/>
              <a:gd name="connsiteY13" fmla="*/ 2154454 h 2263140"/>
              <a:gd name="connsiteX14" fmla="*/ 1429040 w 2263140"/>
              <a:gd name="connsiteY14" fmla="*/ 2217243 h 2263140"/>
              <a:gd name="connsiteX15" fmla="*/ 1314143 w 2263140"/>
              <a:gd name="connsiteY15" fmla="*/ 2018224 h 2263140"/>
              <a:gd name="connsiteX16" fmla="*/ 948996 w 2263140"/>
              <a:gd name="connsiteY16" fmla="*/ 2018224 h 2263140"/>
              <a:gd name="connsiteX17" fmla="*/ 834100 w 2263140"/>
              <a:gd name="connsiteY17" fmla="*/ 2217243 h 2263140"/>
              <a:gd name="connsiteX18" fmla="*/ 661588 w 2263140"/>
              <a:gd name="connsiteY18" fmla="*/ 2154454 h 2263140"/>
              <a:gd name="connsiteX19" fmla="*/ 701499 w 2263140"/>
              <a:gd name="connsiteY19" fmla="*/ 1928142 h 2263140"/>
              <a:gd name="connsiteX20" fmla="*/ 421780 w 2263140"/>
              <a:gd name="connsiteY20" fmla="*/ 1693430 h 2263140"/>
              <a:gd name="connsiteX21" fmla="*/ 205837 w 2263140"/>
              <a:gd name="connsiteY21" fmla="*/ 1772034 h 2263140"/>
              <a:gd name="connsiteX22" fmla="*/ 114046 w 2263140"/>
              <a:gd name="connsiteY22" fmla="*/ 1613046 h 2263140"/>
              <a:gd name="connsiteX23" fmla="*/ 290090 w 2263140"/>
              <a:gd name="connsiteY23" fmla="*/ 1465336 h 2263140"/>
              <a:gd name="connsiteX24" fmla="*/ 226683 w 2263140"/>
              <a:gd name="connsiteY24" fmla="*/ 1105737 h 2263140"/>
              <a:gd name="connsiteX25" fmla="*/ 10735 w 2263140"/>
              <a:gd name="connsiteY25" fmla="*/ 1027144 h 2263140"/>
              <a:gd name="connsiteX26" fmla="*/ 42614 w 2263140"/>
              <a:gd name="connsiteY26" fmla="*/ 846350 h 2263140"/>
              <a:gd name="connsiteX27" fmla="*/ 272418 w 2263140"/>
              <a:gd name="connsiteY27" fmla="*/ 846356 h 2263140"/>
              <a:gd name="connsiteX28" fmla="*/ 454991 w 2263140"/>
              <a:gd name="connsiteY28" fmla="*/ 530130 h 2263140"/>
              <a:gd name="connsiteX29" fmla="*/ 340085 w 2263140"/>
              <a:gd name="connsiteY29" fmla="*/ 331116 h 2263140"/>
              <a:gd name="connsiteX30" fmla="*/ 480717 w 2263140"/>
              <a:gd name="connsiteY30" fmla="*/ 213112 h 2263140"/>
              <a:gd name="connsiteX31" fmla="*/ 656754 w 2263140"/>
              <a:gd name="connsiteY31" fmla="*/ 360832 h 2263140"/>
              <a:gd name="connsiteX32" fmla="*/ 999880 w 2263140"/>
              <a:gd name="connsiteY32" fmla="*/ 235944 h 2263140"/>
              <a:gd name="connsiteX33" fmla="*/ 1039779 w 2263140"/>
              <a:gd name="connsiteY33" fmla="*/ 9630 h 2263140"/>
              <a:gd name="connsiteX34" fmla="*/ 1223361 w 2263140"/>
              <a:gd name="connsiteY34" fmla="*/ 9630 h 2263140"/>
              <a:gd name="connsiteX35" fmla="*/ 1263261 w 2263140"/>
              <a:gd name="connsiteY35" fmla="*/ 235944 h 2263140"/>
              <a:gd name="connsiteX36" fmla="*/ 1606387 w 2263140"/>
              <a:gd name="connsiteY36" fmla="*/ 360832 h 2263140"/>
              <a:gd name="connsiteX37" fmla="*/ 1606386 w 2263140"/>
              <a:gd name="connsiteY37" fmla="*/ 360832 h 226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63140" h="2263140">
                <a:moveTo>
                  <a:pt x="1606386" y="360832"/>
                </a:moveTo>
                <a:lnTo>
                  <a:pt x="1782423" y="213112"/>
                </a:lnTo>
                <a:lnTo>
                  <a:pt x="1923055" y="331116"/>
                </a:lnTo>
                <a:lnTo>
                  <a:pt x="1808148" y="530130"/>
                </a:lnTo>
                <a:cubicBezTo>
                  <a:pt x="1889854" y="622043"/>
                  <a:pt x="1951975" y="729641"/>
                  <a:pt x="1990721" y="846356"/>
                </a:cubicBezTo>
                <a:lnTo>
                  <a:pt x="2220526" y="846350"/>
                </a:lnTo>
                <a:lnTo>
                  <a:pt x="2252405" y="1027144"/>
                </a:lnTo>
                <a:lnTo>
                  <a:pt x="2036457" y="1105736"/>
                </a:lnTo>
                <a:cubicBezTo>
                  <a:pt x="2039967" y="1228665"/>
                  <a:pt x="2018392" y="1351020"/>
                  <a:pt x="1973050" y="1465335"/>
                </a:cubicBezTo>
                <a:lnTo>
                  <a:pt x="2149094" y="1613046"/>
                </a:lnTo>
                <a:lnTo>
                  <a:pt x="2057303" y="1772034"/>
                </a:lnTo>
                <a:lnTo>
                  <a:pt x="1841360" y="1693430"/>
                </a:lnTo>
                <a:cubicBezTo>
                  <a:pt x="1765031" y="1789855"/>
                  <a:pt x="1669856" y="1869717"/>
                  <a:pt x="1561641" y="1928142"/>
                </a:cubicBezTo>
                <a:lnTo>
                  <a:pt x="1601552" y="2154454"/>
                </a:lnTo>
                <a:lnTo>
                  <a:pt x="1429040" y="2217243"/>
                </a:lnTo>
                <a:lnTo>
                  <a:pt x="1314143" y="2018224"/>
                </a:lnTo>
                <a:cubicBezTo>
                  <a:pt x="1193691" y="2043027"/>
                  <a:pt x="1069448" y="2043027"/>
                  <a:pt x="948996" y="2018224"/>
                </a:cubicBezTo>
                <a:lnTo>
                  <a:pt x="834100" y="2217243"/>
                </a:lnTo>
                <a:lnTo>
                  <a:pt x="661588" y="2154454"/>
                </a:lnTo>
                <a:lnTo>
                  <a:pt x="701499" y="1928142"/>
                </a:lnTo>
                <a:cubicBezTo>
                  <a:pt x="593285" y="1869717"/>
                  <a:pt x="498109" y="1789855"/>
                  <a:pt x="421780" y="1693430"/>
                </a:cubicBezTo>
                <a:lnTo>
                  <a:pt x="205837" y="1772034"/>
                </a:lnTo>
                <a:lnTo>
                  <a:pt x="114046" y="1613046"/>
                </a:lnTo>
                <a:lnTo>
                  <a:pt x="290090" y="1465336"/>
                </a:lnTo>
                <a:cubicBezTo>
                  <a:pt x="244748" y="1351021"/>
                  <a:pt x="223173" y="1228666"/>
                  <a:pt x="226683" y="1105737"/>
                </a:cubicBezTo>
                <a:lnTo>
                  <a:pt x="10735" y="1027144"/>
                </a:lnTo>
                <a:lnTo>
                  <a:pt x="42614" y="846350"/>
                </a:lnTo>
                <a:lnTo>
                  <a:pt x="272418" y="846356"/>
                </a:lnTo>
                <a:cubicBezTo>
                  <a:pt x="311164" y="729640"/>
                  <a:pt x="373286" y="622043"/>
                  <a:pt x="454991" y="530130"/>
                </a:cubicBezTo>
                <a:lnTo>
                  <a:pt x="340085" y="331116"/>
                </a:lnTo>
                <a:lnTo>
                  <a:pt x="480717" y="213112"/>
                </a:lnTo>
                <a:lnTo>
                  <a:pt x="656754" y="360832"/>
                </a:lnTo>
                <a:cubicBezTo>
                  <a:pt x="761459" y="296328"/>
                  <a:pt x="878209" y="253835"/>
                  <a:pt x="999880" y="235944"/>
                </a:cubicBezTo>
                <a:lnTo>
                  <a:pt x="1039779" y="9630"/>
                </a:lnTo>
                <a:lnTo>
                  <a:pt x="1223361" y="9630"/>
                </a:lnTo>
                <a:lnTo>
                  <a:pt x="1263261" y="235944"/>
                </a:lnTo>
                <a:cubicBezTo>
                  <a:pt x="1384932" y="253834"/>
                  <a:pt x="1501682" y="296328"/>
                  <a:pt x="1606387" y="360832"/>
                </a:cubicBezTo>
                <a:lnTo>
                  <a:pt x="1606386" y="360832"/>
                </a:lnTo>
                <a:close/>
              </a:path>
            </a:pathLst>
          </a:custGeom>
          <a:solidFill>
            <a:srgbClr val="C0000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475312" tIns="550450" rIns="475312" bIns="590030" anchor="ctr">
            <a:prstTxWarp prst="textNoShape">
              <a:avLst/>
            </a:prstTxWarp>
          </a:bodyPr>
          <a:lstStyle/>
          <a:p>
            <a:pPr algn="ctr" defTabSz="711200">
              <a:lnSpc>
                <a:spcPct val="90000"/>
              </a:lnSpc>
              <a:spcAft>
                <a:spcPct val="35000"/>
              </a:spcAft>
              <a:defRPr/>
            </a:pPr>
            <a:r>
              <a:rPr lang="es-ES" sz="3200">
                <a:solidFill>
                  <a:srgbClr val="FFFFFF"/>
                </a:solidFill>
                <a:ea typeface="ＭＳ Ｐゴシック" charset="-128"/>
                <a:cs typeface="ＭＳ Ｐゴシック" charset="-128"/>
              </a:rPr>
              <a:t>Sistema de Ventilación Local para Extracción</a:t>
            </a:r>
          </a:p>
        </p:txBody>
      </p:sp>
      <p:sp>
        <p:nvSpPr>
          <p:cNvPr id="10" name="Freeform 9"/>
          <p:cNvSpPr/>
          <p:nvPr/>
        </p:nvSpPr>
        <p:spPr>
          <a:xfrm>
            <a:off x="3138984" y="3396910"/>
            <a:ext cx="2627408" cy="2449667"/>
          </a:xfrm>
          <a:custGeom>
            <a:avLst/>
            <a:gdLst>
              <a:gd name="connsiteX0" fmla="*/ 1231554 w 1645919"/>
              <a:gd name="connsiteY0" fmla="*/ 416869 h 1645919"/>
              <a:gd name="connsiteX1" fmla="*/ 1474383 w 1645919"/>
              <a:gd name="connsiteY1" fmla="*/ 343685 h 1645919"/>
              <a:gd name="connsiteX2" fmla="*/ 1563735 w 1645919"/>
              <a:gd name="connsiteY2" fmla="*/ 498448 h 1645919"/>
              <a:gd name="connsiteX3" fmla="*/ 1378941 w 1645919"/>
              <a:gd name="connsiteY3" fmla="*/ 672151 h 1645919"/>
              <a:gd name="connsiteX4" fmla="*/ 1378941 w 1645919"/>
              <a:gd name="connsiteY4" fmla="*/ 973768 h 1645919"/>
              <a:gd name="connsiteX5" fmla="*/ 1563735 w 1645919"/>
              <a:gd name="connsiteY5" fmla="*/ 1147471 h 1645919"/>
              <a:gd name="connsiteX6" fmla="*/ 1474383 w 1645919"/>
              <a:gd name="connsiteY6" fmla="*/ 1302234 h 1645919"/>
              <a:gd name="connsiteX7" fmla="*/ 1231554 w 1645919"/>
              <a:gd name="connsiteY7" fmla="*/ 1229050 h 1645919"/>
              <a:gd name="connsiteX8" fmla="*/ 970346 w 1645919"/>
              <a:gd name="connsiteY8" fmla="*/ 1379858 h 1645919"/>
              <a:gd name="connsiteX9" fmla="*/ 912311 w 1645919"/>
              <a:gd name="connsiteY9" fmla="*/ 1626746 h 1645919"/>
              <a:gd name="connsiteX10" fmla="*/ 733608 w 1645919"/>
              <a:gd name="connsiteY10" fmla="*/ 1626746 h 1645919"/>
              <a:gd name="connsiteX11" fmla="*/ 675572 w 1645919"/>
              <a:gd name="connsiteY11" fmla="*/ 1379858 h 1645919"/>
              <a:gd name="connsiteX12" fmla="*/ 414364 w 1645919"/>
              <a:gd name="connsiteY12" fmla="*/ 1229050 h 1645919"/>
              <a:gd name="connsiteX13" fmla="*/ 171536 w 1645919"/>
              <a:gd name="connsiteY13" fmla="*/ 1302234 h 1645919"/>
              <a:gd name="connsiteX14" fmla="*/ 82184 w 1645919"/>
              <a:gd name="connsiteY14" fmla="*/ 1147471 h 1645919"/>
              <a:gd name="connsiteX15" fmla="*/ 266978 w 1645919"/>
              <a:gd name="connsiteY15" fmla="*/ 973768 h 1645919"/>
              <a:gd name="connsiteX16" fmla="*/ 266978 w 1645919"/>
              <a:gd name="connsiteY16" fmla="*/ 672151 h 1645919"/>
              <a:gd name="connsiteX17" fmla="*/ 82184 w 1645919"/>
              <a:gd name="connsiteY17" fmla="*/ 498448 h 1645919"/>
              <a:gd name="connsiteX18" fmla="*/ 171536 w 1645919"/>
              <a:gd name="connsiteY18" fmla="*/ 343685 h 1645919"/>
              <a:gd name="connsiteX19" fmla="*/ 414365 w 1645919"/>
              <a:gd name="connsiteY19" fmla="*/ 416869 h 1645919"/>
              <a:gd name="connsiteX20" fmla="*/ 675573 w 1645919"/>
              <a:gd name="connsiteY20" fmla="*/ 266061 h 1645919"/>
              <a:gd name="connsiteX21" fmla="*/ 733608 w 1645919"/>
              <a:gd name="connsiteY21" fmla="*/ 19173 h 1645919"/>
              <a:gd name="connsiteX22" fmla="*/ 912311 w 1645919"/>
              <a:gd name="connsiteY22" fmla="*/ 19173 h 1645919"/>
              <a:gd name="connsiteX23" fmla="*/ 970347 w 1645919"/>
              <a:gd name="connsiteY23" fmla="*/ 266061 h 1645919"/>
              <a:gd name="connsiteX24" fmla="*/ 1231555 w 1645919"/>
              <a:gd name="connsiteY24" fmla="*/ 416869 h 1645919"/>
              <a:gd name="connsiteX25" fmla="*/ 1231554 w 1645919"/>
              <a:gd name="connsiteY25" fmla="*/ 416869 h 164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45919" h="1645919">
                <a:moveTo>
                  <a:pt x="1231554" y="416869"/>
                </a:moveTo>
                <a:lnTo>
                  <a:pt x="1474383" y="343685"/>
                </a:lnTo>
                <a:lnTo>
                  <a:pt x="1563735" y="498448"/>
                </a:lnTo>
                <a:lnTo>
                  <a:pt x="1378941" y="672151"/>
                </a:lnTo>
                <a:cubicBezTo>
                  <a:pt x="1405728" y="770906"/>
                  <a:pt x="1405728" y="875013"/>
                  <a:pt x="1378941" y="973768"/>
                </a:cubicBezTo>
                <a:lnTo>
                  <a:pt x="1563735" y="1147471"/>
                </a:lnTo>
                <a:lnTo>
                  <a:pt x="1474383" y="1302234"/>
                </a:lnTo>
                <a:lnTo>
                  <a:pt x="1231554" y="1229050"/>
                </a:lnTo>
                <a:cubicBezTo>
                  <a:pt x="1159423" y="1301625"/>
                  <a:pt x="1069264" y="1353679"/>
                  <a:pt x="970346" y="1379858"/>
                </a:cubicBezTo>
                <a:lnTo>
                  <a:pt x="912311" y="1626746"/>
                </a:lnTo>
                <a:lnTo>
                  <a:pt x="733608" y="1626746"/>
                </a:lnTo>
                <a:lnTo>
                  <a:pt x="675572" y="1379858"/>
                </a:lnTo>
                <a:cubicBezTo>
                  <a:pt x="576655" y="1353679"/>
                  <a:pt x="486495" y="1301625"/>
                  <a:pt x="414364" y="1229050"/>
                </a:cubicBezTo>
                <a:lnTo>
                  <a:pt x="171536" y="1302234"/>
                </a:lnTo>
                <a:lnTo>
                  <a:pt x="82184" y="1147471"/>
                </a:lnTo>
                <a:lnTo>
                  <a:pt x="266978" y="973768"/>
                </a:lnTo>
                <a:cubicBezTo>
                  <a:pt x="240191" y="875013"/>
                  <a:pt x="240191" y="770906"/>
                  <a:pt x="266978" y="672151"/>
                </a:cubicBezTo>
                <a:lnTo>
                  <a:pt x="82184" y="498448"/>
                </a:lnTo>
                <a:lnTo>
                  <a:pt x="171536" y="343685"/>
                </a:lnTo>
                <a:lnTo>
                  <a:pt x="414365" y="416869"/>
                </a:lnTo>
                <a:cubicBezTo>
                  <a:pt x="486496" y="344294"/>
                  <a:pt x="576655" y="292240"/>
                  <a:pt x="675573" y="266061"/>
                </a:cubicBezTo>
                <a:lnTo>
                  <a:pt x="733608" y="19173"/>
                </a:lnTo>
                <a:lnTo>
                  <a:pt x="912311" y="19173"/>
                </a:lnTo>
                <a:lnTo>
                  <a:pt x="970347" y="266061"/>
                </a:lnTo>
                <a:cubicBezTo>
                  <a:pt x="1069264" y="292240"/>
                  <a:pt x="1159424" y="344294"/>
                  <a:pt x="1231555" y="416869"/>
                </a:cubicBezTo>
                <a:lnTo>
                  <a:pt x="1231554" y="416869"/>
                </a:lnTo>
                <a:close/>
              </a:path>
            </a:pathLst>
          </a:custGeom>
          <a:solidFill>
            <a:srgbClr val="0070C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434685" tIns="437189" rIns="434685" bIns="437189" spcCol="1270" anchor="ctr"/>
          <a:lstStyle/>
          <a:p>
            <a:pPr algn="ctr" defTabSz="711200">
              <a:lnSpc>
                <a:spcPct val="90000"/>
              </a:lnSpc>
              <a:spcAft>
                <a:spcPct val="35000"/>
              </a:spcAft>
              <a:defRPr/>
            </a:pPr>
            <a:r>
              <a:rPr lang="es-ES" dirty="0"/>
              <a:t>Aislamiento de Procesos</a:t>
            </a:r>
          </a:p>
        </p:txBody>
      </p:sp>
      <p:sp>
        <p:nvSpPr>
          <p:cNvPr id="11" name="Freeform 10"/>
          <p:cNvSpPr/>
          <p:nvPr/>
        </p:nvSpPr>
        <p:spPr>
          <a:xfrm>
            <a:off x="4721863" y="1028915"/>
            <a:ext cx="3152893" cy="2939604"/>
          </a:xfrm>
          <a:custGeom>
            <a:avLst/>
            <a:gdLst>
              <a:gd name="connsiteX0" fmla="*/ 1206672 w 1612665"/>
              <a:gd name="connsiteY0" fmla="*/ 408447 h 1612665"/>
              <a:gd name="connsiteX1" fmla="*/ 1444594 w 1612665"/>
              <a:gd name="connsiteY1" fmla="*/ 336742 h 1612665"/>
              <a:gd name="connsiteX2" fmla="*/ 1532141 w 1612665"/>
              <a:gd name="connsiteY2" fmla="*/ 488377 h 1612665"/>
              <a:gd name="connsiteX3" fmla="*/ 1351081 w 1612665"/>
              <a:gd name="connsiteY3" fmla="*/ 658571 h 1612665"/>
              <a:gd name="connsiteX4" fmla="*/ 1351081 w 1612665"/>
              <a:gd name="connsiteY4" fmla="*/ 954094 h 1612665"/>
              <a:gd name="connsiteX5" fmla="*/ 1532141 w 1612665"/>
              <a:gd name="connsiteY5" fmla="*/ 1124288 h 1612665"/>
              <a:gd name="connsiteX6" fmla="*/ 1444594 w 1612665"/>
              <a:gd name="connsiteY6" fmla="*/ 1275923 h 1612665"/>
              <a:gd name="connsiteX7" fmla="*/ 1206672 w 1612665"/>
              <a:gd name="connsiteY7" fmla="*/ 1204218 h 1612665"/>
              <a:gd name="connsiteX8" fmla="*/ 950742 w 1612665"/>
              <a:gd name="connsiteY8" fmla="*/ 1351979 h 1612665"/>
              <a:gd name="connsiteX9" fmla="*/ 893879 w 1612665"/>
              <a:gd name="connsiteY9" fmla="*/ 1593879 h 1612665"/>
              <a:gd name="connsiteX10" fmla="*/ 718786 w 1612665"/>
              <a:gd name="connsiteY10" fmla="*/ 1593879 h 1612665"/>
              <a:gd name="connsiteX11" fmla="*/ 661923 w 1612665"/>
              <a:gd name="connsiteY11" fmla="*/ 1351979 h 1612665"/>
              <a:gd name="connsiteX12" fmla="*/ 405993 w 1612665"/>
              <a:gd name="connsiteY12" fmla="*/ 1204218 h 1612665"/>
              <a:gd name="connsiteX13" fmla="*/ 168071 w 1612665"/>
              <a:gd name="connsiteY13" fmla="*/ 1275923 h 1612665"/>
              <a:gd name="connsiteX14" fmla="*/ 80524 w 1612665"/>
              <a:gd name="connsiteY14" fmla="*/ 1124288 h 1612665"/>
              <a:gd name="connsiteX15" fmla="*/ 261584 w 1612665"/>
              <a:gd name="connsiteY15" fmla="*/ 954094 h 1612665"/>
              <a:gd name="connsiteX16" fmla="*/ 261584 w 1612665"/>
              <a:gd name="connsiteY16" fmla="*/ 658571 h 1612665"/>
              <a:gd name="connsiteX17" fmla="*/ 80524 w 1612665"/>
              <a:gd name="connsiteY17" fmla="*/ 488377 h 1612665"/>
              <a:gd name="connsiteX18" fmla="*/ 168071 w 1612665"/>
              <a:gd name="connsiteY18" fmla="*/ 336742 h 1612665"/>
              <a:gd name="connsiteX19" fmla="*/ 405993 w 1612665"/>
              <a:gd name="connsiteY19" fmla="*/ 408447 h 1612665"/>
              <a:gd name="connsiteX20" fmla="*/ 661923 w 1612665"/>
              <a:gd name="connsiteY20" fmla="*/ 260686 h 1612665"/>
              <a:gd name="connsiteX21" fmla="*/ 718786 w 1612665"/>
              <a:gd name="connsiteY21" fmla="*/ 18786 h 1612665"/>
              <a:gd name="connsiteX22" fmla="*/ 893879 w 1612665"/>
              <a:gd name="connsiteY22" fmla="*/ 18786 h 1612665"/>
              <a:gd name="connsiteX23" fmla="*/ 950742 w 1612665"/>
              <a:gd name="connsiteY23" fmla="*/ 260686 h 1612665"/>
              <a:gd name="connsiteX24" fmla="*/ 1206672 w 1612665"/>
              <a:gd name="connsiteY24" fmla="*/ 408447 h 1612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12665" h="1612665">
                <a:moveTo>
                  <a:pt x="1037987" y="407929"/>
                </a:moveTo>
                <a:lnTo>
                  <a:pt x="1210477" y="301098"/>
                </a:lnTo>
                <a:lnTo>
                  <a:pt x="1311567" y="402188"/>
                </a:lnTo>
                <a:lnTo>
                  <a:pt x="1204736" y="574678"/>
                </a:lnTo>
                <a:cubicBezTo>
                  <a:pt x="1245883" y="645443"/>
                  <a:pt x="1267439" y="725891"/>
                  <a:pt x="1267187" y="807749"/>
                </a:cubicBezTo>
                <a:lnTo>
                  <a:pt x="1445951" y="903715"/>
                </a:lnTo>
                <a:lnTo>
                  <a:pt x="1408949" y="1041806"/>
                </a:lnTo>
                <a:lnTo>
                  <a:pt x="1206153" y="1035533"/>
                </a:lnTo>
                <a:cubicBezTo>
                  <a:pt x="1165442" y="1106550"/>
                  <a:pt x="1106550" y="1165442"/>
                  <a:pt x="1035533" y="1206153"/>
                </a:cubicBezTo>
                <a:lnTo>
                  <a:pt x="1041806" y="1408950"/>
                </a:lnTo>
                <a:lnTo>
                  <a:pt x="903715" y="1445951"/>
                </a:lnTo>
                <a:lnTo>
                  <a:pt x="807749" y="1267187"/>
                </a:lnTo>
                <a:cubicBezTo>
                  <a:pt x="725891" y="1267439"/>
                  <a:pt x="645443" y="1245883"/>
                  <a:pt x="574678" y="1204736"/>
                </a:cubicBezTo>
                <a:lnTo>
                  <a:pt x="402188" y="1311567"/>
                </a:lnTo>
                <a:lnTo>
                  <a:pt x="301098" y="1210477"/>
                </a:lnTo>
                <a:lnTo>
                  <a:pt x="407929" y="1037987"/>
                </a:lnTo>
                <a:cubicBezTo>
                  <a:pt x="366782" y="967222"/>
                  <a:pt x="345226" y="886774"/>
                  <a:pt x="345478" y="804916"/>
                </a:cubicBezTo>
                <a:lnTo>
                  <a:pt x="166714" y="708950"/>
                </a:lnTo>
                <a:lnTo>
                  <a:pt x="203716" y="570859"/>
                </a:lnTo>
                <a:lnTo>
                  <a:pt x="406512" y="577132"/>
                </a:lnTo>
                <a:cubicBezTo>
                  <a:pt x="447223" y="506115"/>
                  <a:pt x="506115" y="447223"/>
                  <a:pt x="577132" y="406512"/>
                </a:cubicBezTo>
                <a:lnTo>
                  <a:pt x="570859" y="203715"/>
                </a:lnTo>
                <a:lnTo>
                  <a:pt x="708950" y="166714"/>
                </a:lnTo>
                <a:lnTo>
                  <a:pt x="804916" y="345478"/>
                </a:lnTo>
                <a:cubicBezTo>
                  <a:pt x="886774" y="345226"/>
                  <a:pt x="967222" y="366782"/>
                  <a:pt x="1037987" y="407929"/>
                </a:cubicBezTo>
                <a:close/>
              </a:path>
            </a:pathLst>
          </a:custGeom>
          <a:solidFill>
            <a:srgbClr val="7030A0"/>
          </a:solidFill>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lIns="555245" tIns="555244" rIns="555244" bIns="555245" spcCol="1270" anchor="ctr"/>
          <a:lstStyle/>
          <a:p>
            <a:pPr algn="ctr" defTabSz="711200">
              <a:lnSpc>
                <a:spcPct val="90000"/>
              </a:lnSpc>
              <a:spcAft>
                <a:spcPct val="35000"/>
              </a:spcAft>
              <a:defRPr/>
            </a:pPr>
            <a:r>
              <a:rPr lang="es-ES" sz="2200" dirty="0"/>
              <a:t>Controles de Prácticas Laborales</a:t>
            </a:r>
          </a:p>
        </p:txBody>
      </p:sp>
      <p:sp>
        <p:nvSpPr>
          <p:cNvPr id="15" name="Rounded Rectangle 14"/>
          <p:cNvSpPr/>
          <p:nvPr/>
        </p:nvSpPr>
        <p:spPr>
          <a:xfrm>
            <a:off x="423863" y="1357313"/>
            <a:ext cx="4297362" cy="191452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0845" name="Text Box 5"/>
          <p:cNvSpPr txBox="1">
            <a:spLocks noChangeArrowheads="1"/>
          </p:cNvSpPr>
          <p:nvPr/>
        </p:nvSpPr>
        <p:spPr bwMode="auto">
          <a:xfrm>
            <a:off x="471488" y="1387475"/>
            <a:ext cx="4297362" cy="1800225"/>
          </a:xfrm>
          <a:prstGeom prst="rect">
            <a:avLst/>
          </a:prstGeom>
          <a:noFill/>
          <a:ln w="9525">
            <a:noFill/>
            <a:miter lim="800000"/>
            <a:headEnd/>
            <a:tailEnd/>
          </a:ln>
        </p:spPr>
        <p:txBody>
          <a:bodyPr>
            <a:prstTxWarp prst="textNoShape">
              <a:avLst/>
            </a:prstTxWarp>
            <a:spAutoFit/>
          </a:bodyPr>
          <a:lstStyle/>
          <a:p>
            <a:r>
              <a:rPr lang="es-ES" sz="2800"/>
              <a:t>La combinación de los controles que se utilizan para reducir la exposición a niveles aceptables</a:t>
            </a:r>
          </a:p>
        </p:txBody>
      </p:sp>
    </p:spTree>
    <p:custDataLst>
      <p:tags r:id="rId1"/>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p:txBody>
          <a:bodyPr/>
          <a:lstStyle/>
          <a:p>
            <a:r>
              <a:rPr lang="es-ES" sz="4000" smtClean="0"/>
              <a:t>¿Qué es el aislamiento de procesos?</a:t>
            </a:r>
          </a:p>
        </p:txBody>
      </p:sp>
      <p:sp>
        <p:nvSpPr>
          <p:cNvPr id="121858" name="Rectangle 3"/>
          <p:cNvSpPr>
            <a:spLocks noGrp="1" noChangeArrowheads="1"/>
          </p:cNvSpPr>
          <p:nvPr>
            <p:ph idx="1"/>
          </p:nvPr>
        </p:nvSpPr>
        <p:spPr>
          <a:xfrm>
            <a:off x="257175" y="1152525"/>
            <a:ext cx="3959225" cy="4362450"/>
          </a:xfrm>
        </p:spPr>
        <p:txBody>
          <a:bodyPr/>
          <a:lstStyle/>
          <a:p>
            <a:pPr eaLnBrk="1" hangingPunct="1">
              <a:lnSpc>
                <a:spcPct val="90000"/>
              </a:lnSpc>
            </a:pPr>
            <a:r>
              <a:rPr lang="es-ES" sz="2100" smtClean="0"/>
              <a:t>Un área o cuarto destinado al trabajo con saborizantes de “Alta Prioridad”</a:t>
            </a:r>
          </a:p>
          <a:p>
            <a:pPr eaLnBrk="1" hangingPunct="1">
              <a:lnSpc>
                <a:spcPct val="90000"/>
              </a:lnSpc>
            </a:pPr>
            <a:r>
              <a:rPr lang="es-ES" sz="2100" smtClean="0"/>
              <a:t>Sistema de ventilación independiente de las oficinas u otras áreas de producción</a:t>
            </a:r>
          </a:p>
          <a:p>
            <a:pPr eaLnBrk="1" hangingPunct="1">
              <a:lnSpc>
                <a:spcPct val="90000"/>
              </a:lnSpc>
            </a:pPr>
            <a:r>
              <a:rPr lang="es-ES" sz="2100" smtClean="0"/>
              <a:t>Tanques y recipientes con tapa</a:t>
            </a:r>
          </a:p>
          <a:p>
            <a:pPr eaLnBrk="1" hangingPunct="1">
              <a:lnSpc>
                <a:spcPct val="90000"/>
              </a:lnSpc>
            </a:pPr>
            <a:r>
              <a:rPr lang="es-ES" sz="2100" smtClean="0"/>
              <a:t>Los saborizantes almacenados en recipientes herméticos </a:t>
            </a:r>
          </a:p>
          <a:p>
            <a:pPr eaLnBrk="1" hangingPunct="1">
              <a:lnSpc>
                <a:spcPct val="90000"/>
              </a:lnSpc>
            </a:pPr>
            <a:r>
              <a:rPr lang="es-ES" sz="2100" smtClean="0"/>
              <a:t>Los saborizantes volátiles de </a:t>
            </a:r>
            <a:r>
              <a:rPr lang="en-US" sz="2100" smtClean="0"/>
              <a:t>“A</a:t>
            </a:r>
            <a:r>
              <a:rPr lang="es-ES" sz="2100" smtClean="0"/>
              <a:t>lta Prioridad</a:t>
            </a:r>
            <a:r>
              <a:rPr lang="en-US" sz="2100" smtClean="0"/>
              <a:t>” </a:t>
            </a:r>
            <a:r>
              <a:rPr lang="es-ES" sz="2100" smtClean="0"/>
              <a:t>se mantienen en un almacén frío</a:t>
            </a:r>
          </a:p>
        </p:txBody>
      </p:sp>
      <p:sp>
        <p:nvSpPr>
          <p:cNvPr id="118787" name="Rectangle 7"/>
          <p:cNvSpPr>
            <a:spLocks noChangeArrowheads="1"/>
          </p:cNvSpPr>
          <p:nvPr/>
        </p:nvSpPr>
        <p:spPr bwMode="auto">
          <a:xfrm>
            <a:off x="5130800" y="5283200"/>
            <a:ext cx="2979738" cy="214313"/>
          </a:xfrm>
          <a:prstGeom prst="rect">
            <a:avLst/>
          </a:prstGeom>
          <a:noFill/>
          <a:ln w="9525">
            <a:noFill/>
            <a:miter lim="800000"/>
            <a:headEnd/>
            <a:tailEnd/>
          </a:ln>
        </p:spPr>
        <p:txBody>
          <a:bodyPr wrap="none">
            <a:spAutoFit/>
          </a:bodyPr>
          <a:lstStyle/>
          <a:p>
            <a:pPr>
              <a:defRPr/>
            </a:pPr>
            <a:r>
              <a:rPr lang="en-US" sz="800" dirty="0">
                <a:latin typeface="+mj-lt"/>
                <a:ea typeface="+mn-ea"/>
                <a:cs typeface="+mn-cs"/>
              </a:rPr>
              <a:t>Photo by National Jewish Health used with written permission.</a:t>
            </a:r>
            <a:endParaRPr lang="en-US" sz="800" dirty="0">
              <a:solidFill>
                <a:schemeClr val="tx2"/>
              </a:solidFill>
              <a:latin typeface="+mj-lt"/>
              <a:ea typeface="+mn-ea"/>
              <a:cs typeface="+mn-cs"/>
            </a:endParaRPr>
          </a:p>
        </p:txBody>
      </p:sp>
      <p:sp>
        <p:nvSpPr>
          <p:cNvPr id="121860" name="Slide Number Placeholder 3"/>
          <p:cNvSpPr>
            <a:spLocks noGrp="1"/>
          </p:cNvSpPr>
          <p:nvPr>
            <p:ph type="sldNum" sz="quarter" idx="12"/>
          </p:nvPr>
        </p:nvSpPr>
        <p:spPr>
          <a:noFill/>
        </p:spPr>
        <p:txBody>
          <a:bodyPr/>
          <a:lstStyle/>
          <a:p>
            <a:fld id="{A1004479-9A46-4BBF-ABDB-3E0168A66580}" type="slidenum">
              <a:rPr lang="en-US" smtClean="0">
                <a:latin typeface="Tahoma" charset="0"/>
                <a:ea typeface="Tahoma" charset="0"/>
                <a:cs typeface="Tahoma" charset="0"/>
              </a:rPr>
              <a:pPr/>
              <a:t>52</a:t>
            </a:fld>
            <a:endParaRPr lang="en-US" smtClean="0">
              <a:latin typeface="Tahoma" charset="0"/>
              <a:ea typeface="Tahoma" charset="0"/>
              <a:cs typeface="Tahoma" charset="0"/>
            </a:endParaRPr>
          </a:p>
        </p:txBody>
      </p:sp>
      <p:sp>
        <p:nvSpPr>
          <p:cNvPr id="7" name="Rounded Rectangle 6"/>
          <p:cNvSpPr/>
          <p:nvPr/>
        </p:nvSpPr>
        <p:spPr>
          <a:xfrm>
            <a:off x="341313" y="5915025"/>
            <a:ext cx="8358187" cy="77152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1862" name="Text Box 5"/>
          <p:cNvSpPr txBox="1">
            <a:spLocks noChangeArrowheads="1"/>
          </p:cNvSpPr>
          <p:nvPr/>
        </p:nvSpPr>
        <p:spPr bwMode="auto">
          <a:xfrm>
            <a:off x="314325" y="5870575"/>
            <a:ext cx="8399463" cy="822325"/>
          </a:xfrm>
          <a:prstGeom prst="rect">
            <a:avLst/>
          </a:prstGeom>
          <a:noFill/>
          <a:ln w="9525">
            <a:noFill/>
            <a:miter lim="800000"/>
            <a:headEnd/>
            <a:tailEnd/>
          </a:ln>
        </p:spPr>
        <p:txBody>
          <a:bodyPr>
            <a:prstTxWarp prst="textNoShape">
              <a:avLst/>
            </a:prstTxWarp>
            <a:spAutoFit/>
          </a:bodyPr>
          <a:lstStyle/>
          <a:p>
            <a:pPr algn="ctr"/>
            <a:r>
              <a:rPr lang="es-ES"/>
              <a:t>Reduce los niveles de exposición y el número de trabajadores expuestos</a:t>
            </a:r>
          </a:p>
        </p:txBody>
      </p:sp>
      <p:pic>
        <p:nvPicPr>
          <p:cNvPr id="121863" name="Picture 2"/>
          <p:cNvPicPr>
            <a:picLocks noChangeAspect="1"/>
          </p:cNvPicPr>
          <p:nvPr/>
        </p:nvPicPr>
        <p:blipFill>
          <a:blip r:embed="rId4" cstate="print"/>
          <a:srcRect l="9554" t="4976" b="2686"/>
          <a:stretch>
            <a:fillRect/>
          </a:stretch>
        </p:blipFill>
        <p:spPr bwMode="auto">
          <a:xfrm>
            <a:off x="4186238" y="1501775"/>
            <a:ext cx="4883150" cy="373856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p:txBody>
          <a:bodyPr/>
          <a:lstStyle/>
          <a:p>
            <a:r>
              <a:rPr lang="es-ES" sz="3600" smtClean="0"/>
              <a:t>¿Qué es la ventilación local para extracción</a:t>
            </a:r>
            <a:r>
              <a:rPr lang="en-US" sz="3600" smtClean="0"/>
              <a:t>?</a:t>
            </a:r>
            <a:endParaRPr lang="es-ES" smtClean="0"/>
          </a:p>
        </p:txBody>
      </p:sp>
      <p:sp>
        <p:nvSpPr>
          <p:cNvPr id="119810" name="Rectangle 3"/>
          <p:cNvSpPr txBox="1">
            <a:spLocks noChangeArrowheads="1"/>
          </p:cNvSpPr>
          <p:nvPr/>
        </p:nvSpPr>
        <p:spPr bwMode="auto">
          <a:xfrm>
            <a:off x="609600" y="1676400"/>
            <a:ext cx="4533900" cy="3938588"/>
          </a:xfrm>
          <a:prstGeom prst="rect">
            <a:avLst/>
          </a:prstGeom>
          <a:noFill/>
          <a:ln w="9525">
            <a:noFill/>
            <a:miter lim="800000"/>
            <a:headEnd/>
            <a:tailEnd/>
          </a:ln>
        </p:spPr>
        <p:txBody>
          <a:bodyPr/>
          <a:lstStyle/>
          <a:p>
            <a:pPr marL="342900" indent="-342900">
              <a:spcBef>
                <a:spcPct val="20000"/>
              </a:spcBef>
              <a:buFontTx/>
              <a:buChar char="•"/>
              <a:defRPr/>
            </a:pPr>
            <a:r>
              <a:rPr lang="es-ES" sz="2800" dirty="0">
                <a:latin typeface="Tahoma" pitchFamily="34" charset="0"/>
                <a:ea typeface="+mn-ea"/>
                <a:cs typeface="+mn-cs"/>
              </a:rPr>
              <a:t>Succión para eliminar saborizantes antes de que el trabajador sea expuesto</a:t>
            </a:r>
          </a:p>
          <a:p>
            <a:pPr marL="342900" indent="-342900">
              <a:spcBef>
                <a:spcPct val="20000"/>
              </a:spcBef>
              <a:buFontTx/>
              <a:buChar char="•"/>
              <a:defRPr/>
            </a:pPr>
            <a:r>
              <a:rPr lang="es-ES" sz="2800" dirty="0">
                <a:latin typeface="Tahoma" pitchFamily="34" charset="0"/>
                <a:ea typeface="+mn-ea"/>
                <a:cs typeface="+mn-cs"/>
              </a:rPr>
              <a:t>Es efectiva si es diseñada y utilizada de forma adecuada</a:t>
            </a:r>
          </a:p>
          <a:p>
            <a:pPr marL="342900" indent="-342900">
              <a:spcBef>
                <a:spcPct val="20000"/>
              </a:spcBef>
              <a:buFontTx/>
              <a:buChar char="•"/>
              <a:defRPr/>
            </a:pPr>
            <a:r>
              <a:rPr lang="es-ES" sz="2800" dirty="0">
                <a:latin typeface="Tahoma" pitchFamily="34" charset="0"/>
                <a:ea typeface="+mn-ea"/>
                <a:cs typeface="+mn-cs"/>
              </a:rPr>
              <a:t>Requiere entrenamiento de los trabajadores</a:t>
            </a:r>
          </a:p>
          <a:p>
            <a:pPr>
              <a:spcBef>
                <a:spcPct val="20000"/>
              </a:spcBef>
              <a:defRPr/>
            </a:pPr>
            <a:endParaRPr lang="es-ES" sz="2800" dirty="0">
              <a:latin typeface="Tahoma" pitchFamily="34" charset="0"/>
              <a:ea typeface="+mn-ea"/>
              <a:cs typeface="+mn-cs"/>
            </a:endParaRPr>
          </a:p>
        </p:txBody>
      </p:sp>
      <p:sp>
        <p:nvSpPr>
          <p:cNvPr id="122883" name="Slide Number Placeholder 4"/>
          <p:cNvSpPr>
            <a:spLocks noGrp="1"/>
          </p:cNvSpPr>
          <p:nvPr>
            <p:ph type="sldNum" sz="quarter" idx="12"/>
          </p:nvPr>
        </p:nvSpPr>
        <p:spPr>
          <a:noFill/>
        </p:spPr>
        <p:txBody>
          <a:bodyPr/>
          <a:lstStyle/>
          <a:p>
            <a:fld id="{EC49F3FD-77B5-4C51-A84E-87BD323A0D23}" type="slidenum">
              <a:rPr lang="en-US" smtClean="0">
                <a:latin typeface="Tahoma" charset="0"/>
                <a:ea typeface="Tahoma" charset="0"/>
                <a:cs typeface="Tahoma" charset="0"/>
              </a:rPr>
              <a:pPr/>
              <a:t>53</a:t>
            </a:fld>
            <a:endParaRPr lang="en-US" smtClean="0">
              <a:latin typeface="Tahoma" charset="0"/>
              <a:ea typeface="Tahoma" charset="0"/>
              <a:cs typeface="Tahoma" charset="0"/>
            </a:endParaRPr>
          </a:p>
        </p:txBody>
      </p:sp>
      <p:sp>
        <p:nvSpPr>
          <p:cNvPr id="7" name="Rounded Rectangle 6"/>
          <p:cNvSpPr/>
          <p:nvPr/>
        </p:nvSpPr>
        <p:spPr>
          <a:xfrm>
            <a:off x="450850" y="6015038"/>
            <a:ext cx="8242300" cy="77152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Text Box 5"/>
          <p:cNvSpPr txBox="1">
            <a:spLocks noChangeArrowheads="1"/>
          </p:cNvSpPr>
          <p:nvPr/>
        </p:nvSpPr>
        <p:spPr bwMode="auto">
          <a:xfrm>
            <a:off x="471488" y="6013450"/>
            <a:ext cx="8221662" cy="822325"/>
          </a:xfrm>
          <a:prstGeom prst="rect">
            <a:avLst/>
          </a:prstGeom>
          <a:noFill/>
          <a:ln w="9525">
            <a:noFill/>
            <a:miter lim="800000"/>
            <a:headEnd/>
            <a:tailEnd/>
          </a:ln>
        </p:spPr>
        <p:txBody>
          <a:bodyPr>
            <a:spAutoFit/>
          </a:bodyPr>
          <a:lstStyle/>
          <a:p>
            <a:pPr algn="ctr">
              <a:defRPr/>
            </a:pPr>
            <a:r>
              <a:rPr lang="es-ES" dirty="0">
                <a:latin typeface="+mn-lt"/>
                <a:ea typeface="+mn-ea"/>
                <a:cs typeface="+mn-cs"/>
              </a:rPr>
              <a:t>¡Es el control más importante para reducir la exposición </a:t>
            </a:r>
          </a:p>
          <a:p>
            <a:pPr algn="ctr">
              <a:defRPr/>
            </a:pPr>
            <a:r>
              <a:rPr lang="es-ES" dirty="0">
                <a:latin typeface="+mn-lt"/>
                <a:ea typeface="+mn-ea"/>
                <a:cs typeface="+mn-cs"/>
              </a:rPr>
              <a:t>a los saborizantes!</a:t>
            </a:r>
            <a:endParaRPr lang="es-ES" sz="2800" dirty="0">
              <a:ea typeface="+mn-ea"/>
              <a:cs typeface="+mn-cs"/>
            </a:endParaRPr>
          </a:p>
        </p:txBody>
      </p:sp>
      <p:sp>
        <p:nvSpPr>
          <p:cNvPr id="9" name="Rectangle 7"/>
          <p:cNvSpPr>
            <a:spLocks noChangeArrowheads="1"/>
          </p:cNvSpPr>
          <p:nvPr/>
        </p:nvSpPr>
        <p:spPr bwMode="auto">
          <a:xfrm>
            <a:off x="5410200" y="5827713"/>
            <a:ext cx="2979738" cy="214312"/>
          </a:xfrm>
          <a:prstGeom prst="rect">
            <a:avLst/>
          </a:prstGeom>
          <a:noFill/>
          <a:ln w="9525">
            <a:noFill/>
            <a:miter lim="800000"/>
            <a:headEnd/>
            <a:tailEnd/>
          </a:ln>
        </p:spPr>
        <p:txBody>
          <a:bodyPr wrap="none">
            <a:spAutoFit/>
          </a:bodyPr>
          <a:lstStyle/>
          <a:p>
            <a:pPr>
              <a:defRPr/>
            </a:pPr>
            <a:r>
              <a:rPr lang="en-US" sz="800" dirty="0">
                <a:latin typeface="+mn-lt"/>
                <a:ea typeface="+mn-ea"/>
                <a:cs typeface="+mn-cs"/>
              </a:rPr>
              <a:t>Photo used by National Jewish Health with written permission.</a:t>
            </a:r>
            <a:endParaRPr lang="en-US" sz="800" dirty="0">
              <a:solidFill>
                <a:schemeClr val="tx2"/>
              </a:solidFill>
              <a:latin typeface="+mn-lt"/>
              <a:ea typeface="+mn-ea"/>
              <a:cs typeface="+mn-cs"/>
            </a:endParaRPr>
          </a:p>
        </p:txBody>
      </p:sp>
      <p:pic>
        <p:nvPicPr>
          <p:cNvPr id="122887" name="Picture 1"/>
          <p:cNvPicPr>
            <a:picLocks noChangeAspect="1"/>
          </p:cNvPicPr>
          <p:nvPr/>
        </p:nvPicPr>
        <p:blipFill>
          <a:blip r:embed="rId4" cstate="print"/>
          <a:srcRect/>
          <a:stretch>
            <a:fillRect/>
          </a:stretch>
        </p:blipFill>
        <p:spPr bwMode="auto">
          <a:xfrm>
            <a:off x="5138738" y="1087438"/>
            <a:ext cx="3554412" cy="474027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089400" y="4856163"/>
            <a:ext cx="4805363" cy="120015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3906" name="Title 1"/>
          <p:cNvSpPr>
            <a:spLocks noGrp="1"/>
          </p:cNvSpPr>
          <p:nvPr>
            <p:ph type="title"/>
          </p:nvPr>
        </p:nvSpPr>
        <p:spPr/>
        <p:txBody>
          <a:bodyPr/>
          <a:lstStyle/>
          <a:p>
            <a:r>
              <a:rPr lang="es-ES_tradnl" sz="4000" smtClean="0"/>
              <a:t>¿La ventilación reduce la exposición?</a:t>
            </a:r>
          </a:p>
        </p:txBody>
      </p:sp>
      <p:sp>
        <p:nvSpPr>
          <p:cNvPr id="123907" name="Slide Number Placeholder 3"/>
          <p:cNvSpPr>
            <a:spLocks noGrp="1"/>
          </p:cNvSpPr>
          <p:nvPr>
            <p:ph type="sldNum" sz="quarter" idx="12"/>
          </p:nvPr>
        </p:nvSpPr>
        <p:spPr>
          <a:noFill/>
        </p:spPr>
        <p:txBody>
          <a:bodyPr/>
          <a:lstStyle/>
          <a:p>
            <a:fld id="{A6D1D5E9-06B5-4CE1-B5EB-EF4F01A77BB5}" type="slidenum">
              <a:rPr lang="en-US" smtClean="0">
                <a:latin typeface="Tahoma" charset="0"/>
                <a:ea typeface="Tahoma" charset="0"/>
                <a:cs typeface="Tahoma" charset="0"/>
              </a:rPr>
              <a:pPr/>
              <a:t>54</a:t>
            </a:fld>
            <a:endParaRPr lang="en-US" smtClean="0">
              <a:latin typeface="Tahoma" charset="0"/>
              <a:ea typeface="Tahoma" charset="0"/>
              <a:cs typeface="Tahoma" charset="0"/>
            </a:endParaRPr>
          </a:p>
        </p:txBody>
      </p:sp>
      <p:pic>
        <p:nvPicPr>
          <p:cNvPr id="123908" name="Picture 2"/>
          <p:cNvPicPr>
            <a:picLocks noChangeAspect="1" noChangeArrowheads="1"/>
          </p:cNvPicPr>
          <p:nvPr/>
        </p:nvPicPr>
        <p:blipFill>
          <a:blip r:embed="rId4" cstate="print"/>
          <a:srcRect/>
          <a:stretch>
            <a:fillRect/>
          </a:stretch>
        </p:blipFill>
        <p:spPr bwMode="auto">
          <a:xfrm>
            <a:off x="377825" y="974725"/>
            <a:ext cx="3433763" cy="5081588"/>
          </a:xfrm>
          <a:prstGeom prst="rect">
            <a:avLst/>
          </a:prstGeom>
          <a:noFill/>
          <a:ln w="9525">
            <a:noFill/>
            <a:miter lim="800000"/>
            <a:headEnd/>
            <a:tailEnd/>
          </a:ln>
        </p:spPr>
      </p:pic>
      <p:pic>
        <p:nvPicPr>
          <p:cNvPr id="123909" name="Picture 4"/>
          <p:cNvPicPr>
            <a:picLocks noChangeAspect="1"/>
          </p:cNvPicPr>
          <p:nvPr/>
        </p:nvPicPr>
        <p:blipFill>
          <a:blip r:embed="rId5" cstate="print"/>
          <a:srcRect/>
          <a:stretch>
            <a:fillRect/>
          </a:stretch>
        </p:blipFill>
        <p:spPr bwMode="auto">
          <a:xfrm>
            <a:off x="4216400" y="922338"/>
            <a:ext cx="4421188" cy="3376612"/>
          </a:xfrm>
          <a:prstGeom prst="rect">
            <a:avLst/>
          </a:prstGeom>
          <a:noFill/>
          <a:ln w="9525">
            <a:noFill/>
            <a:miter lim="800000"/>
            <a:headEnd/>
            <a:tailEnd/>
          </a:ln>
        </p:spPr>
      </p:pic>
      <p:sp>
        <p:nvSpPr>
          <p:cNvPr id="7" name="Rectangle 7"/>
          <p:cNvSpPr>
            <a:spLocks noChangeArrowheads="1"/>
          </p:cNvSpPr>
          <p:nvPr/>
        </p:nvSpPr>
        <p:spPr bwMode="auto">
          <a:xfrm>
            <a:off x="1052513" y="6072188"/>
            <a:ext cx="2047875" cy="198437"/>
          </a:xfrm>
          <a:prstGeom prst="rect">
            <a:avLst/>
          </a:prstGeom>
          <a:noFill/>
          <a:ln w="9525">
            <a:noFill/>
            <a:miter lim="800000"/>
            <a:headEnd/>
            <a:tailEnd/>
          </a:ln>
        </p:spPr>
        <p:txBody>
          <a:bodyPr wrap="none">
            <a:spAutoFit/>
          </a:bodyPr>
          <a:lstStyle/>
          <a:p>
            <a:pPr>
              <a:defRPr/>
            </a:pPr>
            <a:r>
              <a:rPr lang="en-US" sz="700" dirty="0">
                <a:latin typeface="+mn-lt"/>
                <a:ea typeface="+mn-ea"/>
                <a:cs typeface="+mn-cs"/>
              </a:rPr>
              <a:t>Photo by NIOSH available under public domain.</a:t>
            </a:r>
            <a:endParaRPr lang="en-US" sz="800" dirty="0">
              <a:solidFill>
                <a:schemeClr val="tx2"/>
              </a:solidFill>
              <a:latin typeface="+mn-lt"/>
              <a:ea typeface="+mn-ea"/>
              <a:cs typeface="+mn-cs"/>
            </a:endParaRPr>
          </a:p>
        </p:txBody>
      </p:sp>
      <p:sp>
        <p:nvSpPr>
          <p:cNvPr id="8" name="Rectangle 7"/>
          <p:cNvSpPr>
            <a:spLocks noChangeArrowheads="1"/>
          </p:cNvSpPr>
          <p:nvPr/>
        </p:nvSpPr>
        <p:spPr bwMode="auto">
          <a:xfrm>
            <a:off x="5602288" y="4298950"/>
            <a:ext cx="2066925" cy="198438"/>
          </a:xfrm>
          <a:prstGeom prst="rect">
            <a:avLst/>
          </a:prstGeom>
          <a:noFill/>
          <a:ln w="9525">
            <a:noFill/>
            <a:miter lim="800000"/>
            <a:headEnd/>
            <a:tailEnd/>
          </a:ln>
        </p:spPr>
        <p:txBody>
          <a:bodyPr wrap="none">
            <a:spAutoFit/>
          </a:bodyPr>
          <a:lstStyle/>
          <a:p>
            <a:pPr>
              <a:defRPr/>
            </a:pPr>
            <a:r>
              <a:rPr lang="en-US" sz="700" dirty="0">
                <a:latin typeface="+mj-lt"/>
                <a:ea typeface="+mn-ea"/>
                <a:cs typeface="+mn-cs"/>
              </a:rPr>
              <a:t>Figure by NIOSH available under public domain.</a:t>
            </a:r>
            <a:endParaRPr lang="en-US" sz="800" dirty="0">
              <a:solidFill>
                <a:schemeClr val="tx2"/>
              </a:solidFill>
              <a:latin typeface="+mj-lt"/>
              <a:ea typeface="+mn-ea"/>
              <a:cs typeface="+mn-cs"/>
            </a:endParaRPr>
          </a:p>
        </p:txBody>
      </p:sp>
      <p:sp>
        <p:nvSpPr>
          <p:cNvPr id="123912" name="Text Box 5"/>
          <p:cNvSpPr txBox="1">
            <a:spLocks noChangeArrowheads="1"/>
          </p:cNvSpPr>
          <p:nvPr/>
        </p:nvSpPr>
        <p:spPr bwMode="auto">
          <a:xfrm>
            <a:off x="4213225" y="4856163"/>
            <a:ext cx="4616450" cy="1187450"/>
          </a:xfrm>
          <a:prstGeom prst="rect">
            <a:avLst/>
          </a:prstGeom>
          <a:noFill/>
          <a:ln w="9525">
            <a:noFill/>
            <a:miter lim="800000"/>
            <a:headEnd/>
            <a:tailEnd/>
          </a:ln>
        </p:spPr>
        <p:txBody>
          <a:bodyPr>
            <a:prstTxWarp prst="textNoShape">
              <a:avLst/>
            </a:prstTxWarp>
            <a:spAutoFit/>
          </a:bodyPr>
          <a:lstStyle/>
          <a:p>
            <a:r>
              <a:rPr lang="es-ES"/>
              <a:t>¡La ventilación permite reducir la exposición cuando se diseña y se usa correctamente!</a:t>
            </a:r>
          </a:p>
        </p:txBody>
      </p:sp>
    </p:spTree>
    <p:custDataLst>
      <p:tags r:id="rId1"/>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85763" y="6105525"/>
            <a:ext cx="8115300" cy="46037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8" name="Text Box 5"/>
          <p:cNvSpPr txBox="1">
            <a:spLocks noChangeArrowheads="1"/>
          </p:cNvSpPr>
          <p:nvPr/>
        </p:nvSpPr>
        <p:spPr bwMode="auto">
          <a:xfrm>
            <a:off x="385763" y="6105525"/>
            <a:ext cx="8129587" cy="457200"/>
          </a:xfrm>
          <a:prstGeom prst="rect">
            <a:avLst/>
          </a:prstGeom>
          <a:noFill/>
          <a:ln w="9525">
            <a:noFill/>
            <a:miter lim="800000"/>
            <a:headEnd/>
            <a:tailEnd/>
          </a:ln>
        </p:spPr>
        <p:txBody>
          <a:bodyPr>
            <a:spAutoFit/>
          </a:bodyPr>
          <a:lstStyle/>
          <a:p>
            <a:pPr algn="ctr">
              <a:defRPr/>
            </a:pPr>
            <a:r>
              <a:rPr lang="es-ES" dirty="0">
                <a:latin typeface="+mn-lt"/>
                <a:ea typeface="+mn-ea"/>
                <a:cs typeface="+mn-cs"/>
              </a:rPr>
              <a:t>Trabaje lo más cerca posible a la campana de ventilación</a:t>
            </a:r>
            <a:endParaRPr lang="es-ES" sz="2800" dirty="0">
              <a:ea typeface="+mn-ea"/>
              <a:cs typeface="+mn-cs"/>
            </a:endParaRPr>
          </a:p>
        </p:txBody>
      </p:sp>
      <p:sp>
        <p:nvSpPr>
          <p:cNvPr id="125955" name="Title 1"/>
          <p:cNvSpPr>
            <a:spLocks noGrp="1"/>
          </p:cNvSpPr>
          <p:nvPr>
            <p:ph type="title"/>
          </p:nvPr>
        </p:nvSpPr>
        <p:spPr/>
        <p:txBody>
          <a:bodyPr/>
          <a:lstStyle/>
          <a:p>
            <a:r>
              <a:rPr lang="es-ES_tradnl" sz="3200" smtClean="0"/>
              <a:t>¿Cómo utilizo la ventilación correctamente?</a:t>
            </a:r>
          </a:p>
        </p:txBody>
      </p:sp>
      <p:pic>
        <p:nvPicPr>
          <p:cNvPr id="125956" name="Content Placeholder 3"/>
          <p:cNvPicPr>
            <a:picLocks noGrp="1" noChangeAspect="1"/>
          </p:cNvPicPr>
          <p:nvPr>
            <p:ph sz="half" idx="1"/>
          </p:nvPr>
        </p:nvPicPr>
        <p:blipFill>
          <a:blip r:embed="rId4" cstate="print"/>
          <a:srcRect/>
          <a:stretch>
            <a:fillRect/>
          </a:stretch>
        </p:blipFill>
        <p:spPr>
          <a:xfrm>
            <a:off x="381000" y="914400"/>
            <a:ext cx="8629650" cy="3429000"/>
          </a:xfrm>
        </p:spPr>
      </p:pic>
      <p:sp>
        <p:nvSpPr>
          <p:cNvPr id="125957" name="Content Placeholder 4"/>
          <p:cNvSpPr>
            <a:spLocks noGrp="1"/>
          </p:cNvSpPr>
          <p:nvPr>
            <p:ph sz="half" idx="2"/>
          </p:nvPr>
        </p:nvSpPr>
        <p:spPr>
          <a:xfrm>
            <a:off x="357188" y="4567238"/>
            <a:ext cx="8786812" cy="1828800"/>
          </a:xfrm>
        </p:spPr>
        <p:txBody>
          <a:bodyPr/>
          <a:lstStyle/>
          <a:p>
            <a:r>
              <a:rPr lang="es-ES" sz="2000" smtClean="0"/>
              <a:t>La captura depende de la distancia de la campana de ventilación</a:t>
            </a:r>
          </a:p>
          <a:p>
            <a:r>
              <a:rPr lang="es-ES" sz="2000" smtClean="0"/>
              <a:t>La captura disminuye en gran medida a una distancia del doble del diámetro del conducto </a:t>
            </a:r>
          </a:p>
          <a:p>
            <a:r>
              <a:rPr lang="es-ES" sz="2000" smtClean="0"/>
              <a:t>Las corrientes de aire cruzadas reducen la captura de los saborizantes</a:t>
            </a:r>
          </a:p>
        </p:txBody>
      </p:sp>
      <p:sp>
        <p:nvSpPr>
          <p:cNvPr id="121860" name="TextBox 5"/>
          <p:cNvSpPr txBox="1">
            <a:spLocks noChangeArrowheads="1"/>
          </p:cNvSpPr>
          <p:nvPr/>
        </p:nvSpPr>
        <p:spPr bwMode="auto">
          <a:xfrm>
            <a:off x="990600" y="4337050"/>
            <a:ext cx="7162800" cy="228600"/>
          </a:xfrm>
          <a:prstGeom prst="rect">
            <a:avLst/>
          </a:prstGeom>
          <a:noFill/>
          <a:ln w="9525">
            <a:noFill/>
            <a:miter lim="800000"/>
            <a:headEnd/>
            <a:tailEnd/>
          </a:ln>
        </p:spPr>
        <p:txBody>
          <a:bodyPr>
            <a:spAutoFit/>
          </a:bodyPr>
          <a:lstStyle/>
          <a:p>
            <a:pPr>
              <a:defRPr/>
            </a:pPr>
            <a:r>
              <a:rPr lang="en-US" sz="900" dirty="0">
                <a:latin typeface="+mn-lt"/>
                <a:ea typeface="+mn-ea"/>
                <a:cs typeface="+mn-cs"/>
              </a:rPr>
              <a:t>Contains public sector information published by the Health and Safety Executive and licensed under the Open Government </a:t>
            </a:r>
            <a:r>
              <a:rPr lang="en-US" sz="900" dirty="0" err="1">
                <a:latin typeface="+mn-lt"/>
                <a:ea typeface="+mn-ea"/>
                <a:cs typeface="+mn-cs"/>
              </a:rPr>
              <a:t>Licence</a:t>
            </a:r>
            <a:r>
              <a:rPr lang="en-US" sz="900" dirty="0">
                <a:latin typeface="+mn-lt"/>
                <a:ea typeface="+mn-ea"/>
                <a:cs typeface="+mn-cs"/>
              </a:rPr>
              <a:t> v1.0</a:t>
            </a:r>
          </a:p>
        </p:txBody>
      </p:sp>
      <p:sp>
        <p:nvSpPr>
          <p:cNvPr id="125959" name="Slide Number Placeholder 7"/>
          <p:cNvSpPr>
            <a:spLocks noGrp="1"/>
          </p:cNvSpPr>
          <p:nvPr>
            <p:ph type="sldNum" sz="quarter" idx="12"/>
          </p:nvPr>
        </p:nvSpPr>
        <p:spPr>
          <a:noFill/>
        </p:spPr>
        <p:txBody>
          <a:bodyPr/>
          <a:lstStyle/>
          <a:p>
            <a:fld id="{98D5253B-4DFB-4D3F-B117-759055B41EE4}" type="slidenum">
              <a:rPr lang="en-US" smtClean="0">
                <a:latin typeface="Tahoma" charset="0"/>
                <a:ea typeface="Tahoma" charset="0"/>
                <a:cs typeface="Tahoma" charset="0"/>
              </a:rPr>
              <a:pPr/>
              <a:t>55</a:t>
            </a:fld>
            <a:endParaRPr lang="en-US" smtClean="0">
              <a:latin typeface="Tahoma" charset="0"/>
              <a:ea typeface="Tahoma" charset="0"/>
              <a:cs typeface="Tahoma" charset="0"/>
            </a:endParaRPr>
          </a:p>
        </p:txBody>
      </p:sp>
      <p:sp>
        <p:nvSpPr>
          <p:cNvPr id="9" name="Rectangle 8"/>
          <p:cNvSpPr/>
          <p:nvPr/>
        </p:nvSpPr>
        <p:spPr>
          <a:xfrm>
            <a:off x="433388" y="3957638"/>
            <a:ext cx="2786062" cy="37147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a:off x="3314700" y="3948113"/>
            <a:ext cx="2786063" cy="37147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ectangle 12"/>
          <p:cNvSpPr/>
          <p:nvPr/>
        </p:nvSpPr>
        <p:spPr>
          <a:xfrm>
            <a:off x="6194425" y="3952875"/>
            <a:ext cx="2786063" cy="371475"/>
          </a:xfrm>
          <a:prstGeom prst="rect">
            <a:avLst/>
          </a:prstGeom>
          <a:solidFill>
            <a:srgbClr val="DDDDD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963" name="TextBox 13"/>
          <p:cNvSpPr txBox="1">
            <a:spLocks noChangeArrowheads="1"/>
          </p:cNvSpPr>
          <p:nvPr/>
        </p:nvSpPr>
        <p:spPr bwMode="auto">
          <a:xfrm>
            <a:off x="6415088" y="3967163"/>
            <a:ext cx="2360612" cy="304800"/>
          </a:xfrm>
          <a:prstGeom prst="rect">
            <a:avLst/>
          </a:prstGeom>
          <a:noFill/>
          <a:ln w="9525">
            <a:noFill/>
            <a:miter lim="800000"/>
            <a:headEnd/>
            <a:tailEnd/>
          </a:ln>
        </p:spPr>
        <p:txBody>
          <a:bodyPr>
            <a:prstTxWarp prst="textNoShape">
              <a:avLst/>
            </a:prstTxWarp>
            <a:spAutoFit/>
          </a:bodyPr>
          <a:lstStyle/>
          <a:p>
            <a:pPr algn="ctr"/>
            <a:r>
              <a:rPr lang="en-US" sz="1400"/>
              <a:t>Poco efectiva</a:t>
            </a:r>
          </a:p>
        </p:txBody>
      </p:sp>
      <p:sp>
        <p:nvSpPr>
          <p:cNvPr id="125964" name="TextBox 14"/>
          <p:cNvSpPr txBox="1">
            <a:spLocks noChangeArrowheads="1"/>
          </p:cNvSpPr>
          <p:nvPr/>
        </p:nvSpPr>
        <p:spPr bwMode="auto">
          <a:xfrm>
            <a:off x="3590925" y="3952875"/>
            <a:ext cx="2374900" cy="304800"/>
          </a:xfrm>
          <a:prstGeom prst="rect">
            <a:avLst/>
          </a:prstGeom>
          <a:noFill/>
          <a:ln w="9525">
            <a:noFill/>
            <a:miter lim="800000"/>
            <a:headEnd/>
            <a:tailEnd/>
          </a:ln>
        </p:spPr>
        <p:txBody>
          <a:bodyPr>
            <a:prstTxWarp prst="textNoShape">
              <a:avLst/>
            </a:prstTxWarp>
            <a:spAutoFit/>
          </a:bodyPr>
          <a:lstStyle/>
          <a:p>
            <a:pPr algn="ctr"/>
            <a:r>
              <a:rPr lang="en-US" sz="1400"/>
              <a:t>Parcialmente efectiva</a:t>
            </a:r>
          </a:p>
        </p:txBody>
      </p:sp>
      <p:sp>
        <p:nvSpPr>
          <p:cNvPr id="125965" name="TextBox 15"/>
          <p:cNvSpPr txBox="1">
            <a:spLocks noChangeArrowheads="1"/>
          </p:cNvSpPr>
          <p:nvPr/>
        </p:nvSpPr>
        <p:spPr bwMode="auto">
          <a:xfrm>
            <a:off x="663575" y="3981450"/>
            <a:ext cx="2286000" cy="304800"/>
          </a:xfrm>
          <a:prstGeom prst="rect">
            <a:avLst/>
          </a:prstGeom>
          <a:noFill/>
          <a:ln w="9525">
            <a:noFill/>
            <a:miter lim="800000"/>
            <a:headEnd/>
            <a:tailEnd/>
          </a:ln>
        </p:spPr>
        <p:txBody>
          <a:bodyPr>
            <a:prstTxWarp prst="textNoShape">
              <a:avLst/>
            </a:prstTxWarp>
            <a:spAutoFit/>
          </a:bodyPr>
          <a:lstStyle/>
          <a:p>
            <a:pPr algn="ctr"/>
            <a:r>
              <a:rPr lang="en-US" sz="1400"/>
              <a:t>Efectiva</a:t>
            </a:r>
          </a:p>
        </p:txBody>
      </p:sp>
    </p:spTree>
    <p:custDataLst>
      <p:tags r:id="rId1"/>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71475" y="6213475"/>
            <a:ext cx="8315325" cy="46196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6978" name="Text Box 5"/>
          <p:cNvSpPr txBox="1">
            <a:spLocks noChangeArrowheads="1"/>
          </p:cNvSpPr>
          <p:nvPr/>
        </p:nvSpPr>
        <p:spPr bwMode="auto">
          <a:xfrm>
            <a:off x="357188" y="6213475"/>
            <a:ext cx="8343900" cy="442913"/>
          </a:xfrm>
          <a:prstGeom prst="rect">
            <a:avLst/>
          </a:prstGeom>
          <a:noFill/>
          <a:ln w="9525">
            <a:noFill/>
            <a:miter lim="800000"/>
            <a:headEnd/>
            <a:tailEnd/>
          </a:ln>
        </p:spPr>
        <p:txBody>
          <a:bodyPr>
            <a:prstTxWarp prst="textNoShape">
              <a:avLst/>
            </a:prstTxWarp>
            <a:spAutoFit/>
          </a:bodyPr>
          <a:lstStyle/>
          <a:p>
            <a:pPr algn="ctr"/>
            <a:r>
              <a:rPr lang="es-ES" sz="2300"/>
              <a:t>¡Use controles de ingeniería adecuadamente todo el tiempo!</a:t>
            </a:r>
          </a:p>
        </p:txBody>
      </p:sp>
      <p:sp>
        <p:nvSpPr>
          <p:cNvPr id="126979" name="Title 1"/>
          <p:cNvSpPr>
            <a:spLocks noGrp="1"/>
          </p:cNvSpPr>
          <p:nvPr>
            <p:ph type="title"/>
          </p:nvPr>
        </p:nvSpPr>
        <p:spPr/>
        <p:txBody>
          <a:bodyPr/>
          <a:lstStyle/>
          <a:p>
            <a:r>
              <a:rPr lang="es-ES_tradnl" sz="3600" smtClean="0"/>
              <a:t>¿Qué puede hacer para reducir la exposición? </a:t>
            </a:r>
          </a:p>
        </p:txBody>
      </p:sp>
      <p:sp>
        <p:nvSpPr>
          <p:cNvPr id="126980" name="Content Placeholder 2"/>
          <p:cNvSpPr>
            <a:spLocks noGrp="1"/>
          </p:cNvSpPr>
          <p:nvPr>
            <p:ph idx="1"/>
          </p:nvPr>
        </p:nvSpPr>
        <p:spPr>
          <a:xfrm>
            <a:off x="4657725" y="1114425"/>
            <a:ext cx="4217988" cy="4614863"/>
          </a:xfrm>
        </p:spPr>
        <p:txBody>
          <a:bodyPr/>
          <a:lstStyle/>
          <a:p>
            <a:pPr eaLnBrk="1" hangingPunct="1">
              <a:lnSpc>
                <a:spcPct val="90000"/>
              </a:lnSpc>
            </a:pPr>
            <a:r>
              <a:rPr lang="es-ES_tradnl" sz="2000" smtClean="0"/>
              <a:t>Mantenga la temperatura de los líquidos lo m</a:t>
            </a:r>
            <a:r>
              <a:rPr lang="en-US" sz="2000" smtClean="0"/>
              <a:t>á</a:t>
            </a:r>
            <a:r>
              <a:rPr lang="es-ES_tradnl" sz="2000" smtClean="0"/>
              <a:t>s bajas posibles</a:t>
            </a:r>
          </a:p>
          <a:p>
            <a:pPr eaLnBrk="1" hangingPunct="1">
              <a:lnSpc>
                <a:spcPct val="90000"/>
              </a:lnSpc>
            </a:pPr>
            <a:r>
              <a:rPr lang="es-ES" sz="2000" smtClean="0"/>
              <a:t>Vuelva a colocar las tapas inmediatamente después de agregar saborizantes</a:t>
            </a:r>
          </a:p>
          <a:p>
            <a:pPr eaLnBrk="1" hangingPunct="1">
              <a:lnSpc>
                <a:spcPct val="90000"/>
              </a:lnSpc>
            </a:pPr>
            <a:r>
              <a:rPr lang="es-ES_tradnl" sz="2000" smtClean="0"/>
              <a:t>Vierta lentamente y utilice embudos</a:t>
            </a:r>
          </a:p>
          <a:p>
            <a:pPr eaLnBrk="1" hangingPunct="1">
              <a:lnSpc>
                <a:spcPct val="90000"/>
              </a:lnSpc>
            </a:pPr>
            <a:r>
              <a:rPr lang="es-ES_tradnl" sz="2000" smtClean="0"/>
              <a:t>Agregue los saborizantes de “Alta Prioridad” al final</a:t>
            </a:r>
          </a:p>
          <a:p>
            <a:pPr eaLnBrk="1" hangingPunct="1">
              <a:lnSpc>
                <a:spcPct val="90000"/>
              </a:lnSpc>
            </a:pPr>
            <a:r>
              <a:rPr lang="es-ES_tradnl" sz="2000" smtClean="0"/>
              <a:t>Evite verter de los tambores de 55 galones</a:t>
            </a:r>
          </a:p>
          <a:p>
            <a:pPr eaLnBrk="1" hangingPunct="1">
              <a:lnSpc>
                <a:spcPct val="90000"/>
              </a:lnSpc>
            </a:pPr>
            <a:r>
              <a:rPr lang="es-ES_tradnl" sz="2000" smtClean="0"/>
              <a:t>Evite manipular los polvos con las manos</a:t>
            </a:r>
          </a:p>
          <a:p>
            <a:pPr eaLnBrk="1" hangingPunct="1">
              <a:lnSpc>
                <a:spcPct val="90000"/>
              </a:lnSpc>
            </a:pPr>
            <a:r>
              <a:rPr lang="es-ES" sz="2000" smtClean="0"/>
              <a:t>Asegúrese de que los demás trabajadores de su área sepan cuando está utilizando saborizantes de "alta prioridad"</a:t>
            </a:r>
          </a:p>
          <a:p>
            <a:pPr eaLnBrk="1" hangingPunct="1">
              <a:lnSpc>
                <a:spcPct val="90000"/>
              </a:lnSpc>
            </a:pPr>
            <a:endParaRPr lang="es-ES_tradnl" sz="1800" smtClean="0"/>
          </a:p>
        </p:txBody>
      </p:sp>
      <p:sp>
        <p:nvSpPr>
          <p:cNvPr id="126981" name="Text Box 6"/>
          <p:cNvSpPr txBox="1">
            <a:spLocks noChangeArrowheads="1"/>
          </p:cNvSpPr>
          <p:nvPr/>
        </p:nvSpPr>
        <p:spPr bwMode="auto">
          <a:xfrm>
            <a:off x="639763" y="5895975"/>
            <a:ext cx="3505200" cy="1841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600">
                <a:latin typeface="Tahoma" charset="0"/>
              </a:rPr>
              <a:t>Photo used by National Jewish Health with written permission</a:t>
            </a:r>
          </a:p>
        </p:txBody>
      </p:sp>
      <p:sp>
        <p:nvSpPr>
          <p:cNvPr id="126982" name="Slide Number Placeholder 3"/>
          <p:cNvSpPr>
            <a:spLocks noGrp="1"/>
          </p:cNvSpPr>
          <p:nvPr>
            <p:ph type="sldNum" sz="quarter" idx="12"/>
          </p:nvPr>
        </p:nvSpPr>
        <p:spPr>
          <a:noFill/>
        </p:spPr>
        <p:txBody>
          <a:bodyPr/>
          <a:lstStyle/>
          <a:p>
            <a:fld id="{767D26A9-CF75-4523-8F4A-6EC512EE750A}" type="slidenum">
              <a:rPr lang="en-US" smtClean="0">
                <a:latin typeface="Tahoma" charset="0"/>
                <a:ea typeface="Tahoma" charset="0"/>
                <a:cs typeface="Tahoma" charset="0"/>
              </a:rPr>
              <a:pPr/>
              <a:t>56</a:t>
            </a:fld>
            <a:endParaRPr lang="en-US" smtClean="0">
              <a:latin typeface="Tahoma" charset="0"/>
              <a:ea typeface="Tahoma" charset="0"/>
              <a:cs typeface="Tahoma" charset="0"/>
            </a:endParaRPr>
          </a:p>
        </p:txBody>
      </p:sp>
      <p:pic>
        <p:nvPicPr>
          <p:cNvPr id="126983" name="Picture 8"/>
          <p:cNvPicPr>
            <a:picLocks noChangeAspect="1"/>
          </p:cNvPicPr>
          <p:nvPr/>
        </p:nvPicPr>
        <p:blipFill>
          <a:blip r:embed="rId4" cstate="print"/>
          <a:srcRect t="4234" b="5627"/>
          <a:stretch>
            <a:fillRect/>
          </a:stretch>
        </p:blipFill>
        <p:spPr bwMode="auto">
          <a:xfrm>
            <a:off x="376238" y="1050925"/>
            <a:ext cx="4032250" cy="48450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28625" y="6118225"/>
            <a:ext cx="8272463" cy="461963"/>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8002" name="Text Box 5"/>
          <p:cNvSpPr txBox="1">
            <a:spLocks noChangeArrowheads="1"/>
          </p:cNvSpPr>
          <p:nvPr/>
        </p:nvSpPr>
        <p:spPr bwMode="auto">
          <a:xfrm>
            <a:off x="342900" y="6161088"/>
            <a:ext cx="8447088" cy="393700"/>
          </a:xfrm>
          <a:prstGeom prst="rect">
            <a:avLst/>
          </a:prstGeom>
          <a:noFill/>
          <a:ln w="9525">
            <a:noFill/>
            <a:miter lim="800000"/>
            <a:headEnd/>
            <a:tailEnd/>
          </a:ln>
        </p:spPr>
        <p:txBody>
          <a:bodyPr>
            <a:prstTxWarp prst="textNoShape">
              <a:avLst/>
            </a:prstTxWarp>
            <a:spAutoFit/>
          </a:bodyPr>
          <a:lstStyle/>
          <a:p>
            <a:pPr algn="ctr">
              <a:lnSpc>
                <a:spcPct val="90000"/>
              </a:lnSpc>
            </a:pPr>
            <a:r>
              <a:rPr lang="es-ES" sz="2200"/>
              <a:t>¡Los trabajadores de laboratorio pueden tener exposiciones altas!</a:t>
            </a:r>
          </a:p>
        </p:txBody>
      </p:sp>
      <p:sp>
        <p:nvSpPr>
          <p:cNvPr id="128003" name="Title 1"/>
          <p:cNvSpPr>
            <a:spLocks noGrp="1"/>
          </p:cNvSpPr>
          <p:nvPr>
            <p:ph type="title"/>
          </p:nvPr>
        </p:nvSpPr>
        <p:spPr>
          <a:xfrm>
            <a:off x="457200" y="174625"/>
            <a:ext cx="8229600" cy="1143000"/>
          </a:xfrm>
        </p:spPr>
        <p:txBody>
          <a:bodyPr/>
          <a:lstStyle/>
          <a:p>
            <a:r>
              <a:rPr lang="es-ES" sz="3600" smtClean="0"/>
              <a:t>¿Qué pasa si soy un trabajador de laboratorio?</a:t>
            </a:r>
          </a:p>
        </p:txBody>
      </p:sp>
      <p:pic>
        <p:nvPicPr>
          <p:cNvPr id="128004" name="Content Placeholder 4"/>
          <p:cNvPicPr>
            <a:picLocks noGrp="1" noChangeAspect="1"/>
          </p:cNvPicPr>
          <p:nvPr>
            <p:ph sz="half" idx="2"/>
          </p:nvPr>
        </p:nvPicPr>
        <p:blipFill>
          <a:blip r:embed="rId4" cstate="print"/>
          <a:srcRect/>
          <a:stretch>
            <a:fillRect/>
          </a:stretch>
        </p:blipFill>
        <p:spPr>
          <a:xfrm>
            <a:off x="534988" y="1698625"/>
            <a:ext cx="2963862" cy="3951288"/>
          </a:xfrm>
        </p:spPr>
      </p:pic>
      <p:sp>
        <p:nvSpPr>
          <p:cNvPr id="128005" name="Content Placeholder 8"/>
          <p:cNvSpPr>
            <a:spLocks noGrp="1"/>
          </p:cNvSpPr>
          <p:nvPr>
            <p:ph sz="quarter" idx="4"/>
          </p:nvPr>
        </p:nvSpPr>
        <p:spPr>
          <a:xfrm>
            <a:off x="4337050" y="1641475"/>
            <a:ext cx="4448175" cy="3951288"/>
          </a:xfrm>
        </p:spPr>
        <p:txBody>
          <a:bodyPr/>
          <a:lstStyle/>
          <a:p>
            <a:r>
              <a:rPr lang="es-ES_tradnl" smtClean="0"/>
              <a:t>Use la campana de laboratorio para manejar saborizantes de “Alta Prioridad”</a:t>
            </a:r>
          </a:p>
          <a:p>
            <a:r>
              <a:rPr lang="es-ES_tradnl" smtClean="0"/>
              <a:t>Mantenga los recipientes cerrados tanto como sea posible</a:t>
            </a:r>
          </a:p>
          <a:p>
            <a:r>
              <a:rPr lang="es-ES_tradnl" smtClean="0"/>
              <a:t>Evite las evaluaciones de olor de los saborizantes de “Alta Prioridad” en altas concentraciones</a:t>
            </a:r>
          </a:p>
        </p:txBody>
      </p:sp>
      <p:sp>
        <p:nvSpPr>
          <p:cNvPr id="128006" name="Slide Number Placeholder 3"/>
          <p:cNvSpPr>
            <a:spLocks noGrp="1"/>
          </p:cNvSpPr>
          <p:nvPr>
            <p:ph type="sldNum" sz="quarter" idx="12"/>
          </p:nvPr>
        </p:nvSpPr>
        <p:spPr>
          <a:noFill/>
        </p:spPr>
        <p:txBody>
          <a:bodyPr/>
          <a:lstStyle/>
          <a:p>
            <a:fld id="{CF16DE6E-6C66-4803-8C54-2CEA7D1A0E6F}" type="slidenum">
              <a:rPr lang="en-US" smtClean="0">
                <a:latin typeface="Tahoma" charset="0"/>
                <a:ea typeface="Tahoma" charset="0"/>
                <a:cs typeface="Tahoma" charset="0"/>
              </a:rPr>
              <a:pPr/>
              <a:t>57</a:t>
            </a:fld>
            <a:endParaRPr lang="en-US" smtClean="0">
              <a:latin typeface="Tahoma" charset="0"/>
              <a:ea typeface="Tahoma" charset="0"/>
              <a:cs typeface="Tahoma" charset="0"/>
            </a:endParaRPr>
          </a:p>
        </p:txBody>
      </p:sp>
      <p:sp>
        <p:nvSpPr>
          <p:cNvPr id="128007" name="Rectangle 7"/>
          <p:cNvSpPr>
            <a:spLocks noChangeArrowheads="1"/>
          </p:cNvSpPr>
          <p:nvPr/>
        </p:nvSpPr>
        <p:spPr bwMode="auto">
          <a:xfrm>
            <a:off x="819150" y="5649913"/>
            <a:ext cx="2224088" cy="214312"/>
          </a:xfrm>
          <a:prstGeom prst="rect">
            <a:avLst/>
          </a:prstGeom>
          <a:noFill/>
          <a:ln w="9525">
            <a:noFill/>
            <a:miter lim="800000"/>
            <a:headEnd/>
            <a:tailEnd/>
          </a:ln>
        </p:spPr>
        <p:txBody>
          <a:bodyPr wrap="none">
            <a:prstTxWarp prst="textNoShape">
              <a:avLst/>
            </a:prstTxWarp>
            <a:spAutoFit/>
          </a:bodyPr>
          <a:lstStyle/>
          <a:p>
            <a:r>
              <a:rPr lang="en-US" sz="700"/>
              <a:t>Photo by </a:t>
            </a:r>
            <a:r>
              <a:rPr lang="en-US" sz="700">
                <a:hlinkClick r:id="rId5"/>
              </a:rPr>
              <a:t>New-Tech</a:t>
            </a:r>
            <a:r>
              <a:rPr lang="en-US" sz="700"/>
              <a:t>™ used with written permission</a:t>
            </a:r>
            <a:r>
              <a:rPr lang="en-US" sz="800"/>
              <a:t>.</a:t>
            </a:r>
            <a:endParaRPr lang="en-US" sz="800">
              <a:solidFill>
                <a:schemeClr val="tx2"/>
              </a:solidFill>
            </a:endParaRPr>
          </a:p>
        </p:txBody>
      </p:sp>
    </p:spTree>
    <p:custDataLst>
      <p:tags r:id="rId1"/>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p:txBody>
          <a:bodyPr/>
          <a:lstStyle/>
          <a:p>
            <a:pPr eaLnBrk="1" hangingPunct="1"/>
            <a:r>
              <a:rPr lang="es-ES" smtClean="0"/>
              <a:t>¿Qué pasa con la limpieza?</a:t>
            </a:r>
          </a:p>
        </p:txBody>
      </p:sp>
      <p:sp>
        <p:nvSpPr>
          <p:cNvPr id="129026" name="Rectangle 3"/>
          <p:cNvSpPr>
            <a:spLocks noGrp="1" noChangeArrowheads="1"/>
          </p:cNvSpPr>
          <p:nvPr>
            <p:ph type="body" idx="1"/>
          </p:nvPr>
        </p:nvSpPr>
        <p:spPr>
          <a:xfrm>
            <a:off x="3886200" y="1119188"/>
            <a:ext cx="4953000" cy="4352925"/>
          </a:xfrm>
        </p:spPr>
        <p:txBody>
          <a:bodyPr/>
          <a:lstStyle/>
          <a:p>
            <a:pPr eaLnBrk="1" hangingPunct="1">
              <a:lnSpc>
                <a:spcPct val="90000"/>
              </a:lnSpc>
            </a:pPr>
            <a:r>
              <a:rPr lang="es-ES_tradnl" sz="2800" smtClean="0"/>
              <a:t>Use una aspiradora con filtro HEPA para limpiar los derrames de polvo</a:t>
            </a:r>
          </a:p>
          <a:p>
            <a:pPr eaLnBrk="1" hangingPunct="1">
              <a:lnSpc>
                <a:spcPct val="90000"/>
              </a:lnSpc>
            </a:pPr>
            <a:r>
              <a:rPr lang="es-ES_tradnl" sz="2800" smtClean="0"/>
              <a:t>Use agua fría para enjuagar los vasos de mezcla antes de la limpieza con agua caliente</a:t>
            </a:r>
          </a:p>
          <a:p>
            <a:pPr eaLnBrk="1" hangingPunct="1">
              <a:lnSpc>
                <a:spcPct val="90000"/>
              </a:lnSpc>
            </a:pPr>
            <a:r>
              <a:rPr lang="es-ES_tradnl" sz="2800" smtClean="0"/>
              <a:t>Mantenga limpias las aéreas de trabajo donde se manejan los saborizantes</a:t>
            </a:r>
          </a:p>
          <a:p>
            <a:pPr eaLnBrk="1" hangingPunct="1">
              <a:lnSpc>
                <a:spcPct val="90000"/>
              </a:lnSpc>
              <a:buFontTx/>
              <a:buNone/>
            </a:pPr>
            <a:endParaRPr lang="es-ES_tradnl" smtClean="0"/>
          </a:p>
        </p:txBody>
      </p:sp>
      <p:sp>
        <p:nvSpPr>
          <p:cNvPr id="129027" name="Slide Number Placeholder 3"/>
          <p:cNvSpPr>
            <a:spLocks noGrp="1"/>
          </p:cNvSpPr>
          <p:nvPr>
            <p:ph type="sldNum" sz="quarter" idx="12"/>
          </p:nvPr>
        </p:nvSpPr>
        <p:spPr>
          <a:noFill/>
        </p:spPr>
        <p:txBody>
          <a:bodyPr/>
          <a:lstStyle/>
          <a:p>
            <a:fld id="{A7B0A267-24E1-4F6A-9B4B-8D8131007799}" type="slidenum">
              <a:rPr lang="en-US" smtClean="0">
                <a:latin typeface="Tahoma" charset="0"/>
                <a:ea typeface="Tahoma" charset="0"/>
                <a:cs typeface="Tahoma" charset="0"/>
              </a:rPr>
              <a:pPr/>
              <a:t>58</a:t>
            </a:fld>
            <a:endParaRPr lang="en-US" smtClean="0">
              <a:latin typeface="Tahoma" charset="0"/>
              <a:ea typeface="Tahoma" charset="0"/>
              <a:cs typeface="Tahoma" charset="0"/>
            </a:endParaRPr>
          </a:p>
        </p:txBody>
      </p:sp>
      <p:pic>
        <p:nvPicPr>
          <p:cNvPr id="129028" name="Picture 6" descr="DSC03262.JPG"/>
          <p:cNvPicPr>
            <a:picLocks noChangeAspect="1"/>
          </p:cNvPicPr>
          <p:nvPr/>
        </p:nvPicPr>
        <p:blipFill>
          <a:blip r:embed="rId4" cstate="print"/>
          <a:srcRect/>
          <a:stretch>
            <a:fillRect/>
          </a:stretch>
        </p:blipFill>
        <p:spPr bwMode="auto">
          <a:xfrm>
            <a:off x="1457325" y="3711575"/>
            <a:ext cx="2090738" cy="2867025"/>
          </a:xfrm>
          <a:prstGeom prst="rect">
            <a:avLst/>
          </a:prstGeom>
          <a:noFill/>
          <a:ln w="9525">
            <a:noFill/>
            <a:miter lim="800000"/>
            <a:headEnd/>
            <a:tailEnd/>
          </a:ln>
        </p:spPr>
      </p:pic>
      <p:pic>
        <p:nvPicPr>
          <p:cNvPr id="129029" name="Picture 1"/>
          <p:cNvPicPr>
            <a:picLocks noChangeAspect="1"/>
          </p:cNvPicPr>
          <p:nvPr/>
        </p:nvPicPr>
        <p:blipFill>
          <a:blip r:embed="rId5" cstate="print"/>
          <a:srcRect l="14578" t="14130" r="4494" b="8656"/>
          <a:stretch>
            <a:fillRect/>
          </a:stretch>
        </p:blipFill>
        <p:spPr bwMode="auto">
          <a:xfrm>
            <a:off x="407988" y="968375"/>
            <a:ext cx="2155825" cy="2743200"/>
          </a:xfrm>
          <a:prstGeom prst="rect">
            <a:avLst/>
          </a:prstGeom>
          <a:noFill/>
          <a:ln w="9525">
            <a:noFill/>
            <a:miter lim="800000"/>
            <a:headEnd/>
            <a:tailEnd/>
          </a:ln>
        </p:spPr>
      </p:pic>
      <p:sp>
        <p:nvSpPr>
          <p:cNvPr id="129030" name="Text Box 6"/>
          <p:cNvSpPr txBox="1">
            <a:spLocks noChangeArrowheads="1"/>
          </p:cNvSpPr>
          <p:nvPr/>
        </p:nvSpPr>
        <p:spPr bwMode="auto">
          <a:xfrm>
            <a:off x="393700" y="6599238"/>
            <a:ext cx="3505200" cy="1841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600">
                <a:latin typeface="Tahoma" charset="0"/>
              </a:rPr>
              <a:t>Photos used by National Jewish Health with written permission</a:t>
            </a:r>
          </a:p>
        </p:txBody>
      </p:sp>
      <p:sp>
        <p:nvSpPr>
          <p:cNvPr id="13" name="Rounded Rectangle 12"/>
          <p:cNvSpPr/>
          <p:nvPr/>
        </p:nvSpPr>
        <p:spPr>
          <a:xfrm>
            <a:off x="3876675" y="5481638"/>
            <a:ext cx="4718050" cy="1119187"/>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9032" name="Text Box 5"/>
          <p:cNvSpPr txBox="1">
            <a:spLocks noChangeArrowheads="1"/>
          </p:cNvSpPr>
          <p:nvPr/>
        </p:nvSpPr>
        <p:spPr bwMode="auto">
          <a:xfrm>
            <a:off x="3971925" y="5481638"/>
            <a:ext cx="4535488" cy="1077912"/>
          </a:xfrm>
          <a:prstGeom prst="rect">
            <a:avLst/>
          </a:prstGeom>
          <a:noFill/>
          <a:ln w="9525">
            <a:noFill/>
            <a:miter lim="800000"/>
            <a:headEnd/>
            <a:tailEnd/>
          </a:ln>
        </p:spPr>
        <p:txBody>
          <a:bodyPr>
            <a:prstTxWarp prst="textNoShape">
              <a:avLst/>
            </a:prstTxWarp>
            <a:spAutoFit/>
          </a:bodyPr>
          <a:lstStyle/>
          <a:p>
            <a:pPr algn="ctr">
              <a:lnSpc>
                <a:spcPct val="90000"/>
              </a:lnSpc>
            </a:pPr>
            <a:r>
              <a:rPr lang="es-ES"/>
              <a:t>Limpie los derrames de inmediato para evitar la exposición innecesaria</a:t>
            </a:r>
          </a:p>
        </p:txBody>
      </p:sp>
    </p:spTree>
    <p:custDataLst>
      <p:tags r:id="rId1"/>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2"/>
          <p:cNvSpPr>
            <a:spLocks noGrp="1" noChangeArrowheads="1"/>
          </p:cNvSpPr>
          <p:nvPr>
            <p:ph type="title"/>
          </p:nvPr>
        </p:nvSpPr>
        <p:spPr>
          <a:xfrm>
            <a:off x="419100" y="120650"/>
            <a:ext cx="8382000" cy="647700"/>
          </a:xfrm>
        </p:spPr>
        <p:txBody>
          <a:bodyPr/>
          <a:lstStyle/>
          <a:p>
            <a:pPr eaLnBrk="1" hangingPunct="1"/>
            <a:r>
              <a:rPr lang="es-ES_tradnl" sz="4000" smtClean="0"/>
              <a:t>¿Cuándo debo usar un respirador?</a:t>
            </a:r>
          </a:p>
        </p:txBody>
      </p:sp>
      <p:sp>
        <p:nvSpPr>
          <p:cNvPr id="131074" name="Rectangle 3"/>
          <p:cNvSpPr>
            <a:spLocks noGrp="1" noChangeArrowheads="1"/>
          </p:cNvSpPr>
          <p:nvPr>
            <p:ph type="body" idx="1"/>
          </p:nvPr>
        </p:nvSpPr>
        <p:spPr>
          <a:xfrm>
            <a:off x="381000" y="984250"/>
            <a:ext cx="4876800" cy="4733925"/>
          </a:xfrm>
        </p:spPr>
        <p:txBody>
          <a:bodyPr/>
          <a:lstStyle/>
          <a:p>
            <a:pPr eaLnBrk="1" hangingPunct="1">
              <a:lnSpc>
                <a:spcPct val="90000"/>
              </a:lnSpc>
            </a:pPr>
            <a:r>
              <a:rPr lang="es-ES_tradnl" sz="2200" smtClean="0"/>
              <a:t>Cuando las exposiciones no pueden ser controladas por otros medios</a:t>
            </a:r>
          </a:p>
          <a:p>
            <a:pPr eaLnBrk="1" hangingPunct="1">
              <a:lnSpc>
                <a:spcPct val="90000"/>
              </a:lnSpc>
            </a:pPr>
            <a:r>
              <a:rPr lang="es-ES" sz="2200" smtClean="0"/>
              <a:t>Cuando los trabajadores se quejan de irritación, independientemente del nivel de exposición</a:t>
            </a:r>
          </a:p>
          <a:p>
            <a:pPr eaLnBrk="1" hangingPunct="1">
              <a:lnSpc>
                <a:spcPct val="90000"/>
              </a:lnSpc>
            </a:pPr>
            <a:r>
              <a:rPr lang="es-ES_tradnl" sz="2200" smtClean="0"/>
              <a:t>Cuando se utiliza diacetil y sus sustitutos</a:t>
            </a:r>
          </a:p>
          <a:p>
            <a:pPr lvl="1" eaLnBrk="1" hangingPunct="1">
              <a:lnSpc>
                <a:spcPct val="90000"/>
              </a:lnSpc>
            </a:pPr>
            <a:r>
              <a:rPr lang="es-ES_tradnl" sz="2000" u="sng" smtClean="0"/>
              <a:t>Siempre</a:t>
            </a:r>
            <a:r>
              <a:rPr lang="es-ES_tradnl" sz="2000" smtClean="0"/>
              <a:t> con exposiciones a polvos de diacetil y sus sustitutos</a:t>
            </a:r>
          </a:p>
          <a:p>
            <a:pPr lvl="1" eaLnBrk="1" hangingPunct="1">
              <a:lnSpc>
                <a:spcPct val="90000"/>
              </a:lnSpc>
            </a:pPr>
            <a:r>
              <a:rPr lang="es-ES_tradnl" sz="2000" u="sng" smtClean="0"/>
              <a:t>Siempre</a:t>
            </a:r>
            <a:r>
              <a:rPr lang="es-ES_tradnl" sz="2000" smtClean="0"/>
              <a:t> cuando las exposiciones no han sido medidas</a:t>
            </a:r>
          </a:p>
          <a:p>
            <a:pPr lvl="1" eaLnBrk="1" hangingPunct="1">
              <a:lnSpc>
                <a:spcPct val="90000"/>
              </a:lnSpc>
            </a:pPr>
            <a:r>
              <a:rPr lang="es-ES_tradnl" sz="2000" smtClean="0"/>
              <a:t>Para mantener las exposiciones al menor nivel</a:t>
            </a:r>
          </a:p>
          <a:p>
            <a:pPr eaLnBrk="1" hangingPunct="1">
              <a:lnSpc>
                <a:spcPct val="90000"/>
              </a:lnSpc>
              <a:buFontTx/>
              <a:buNone/>
            </a:pPr>
            <a:endParaRPr lang="es-ES_tradnl" sz="1800" smtClean="0"/>
          </a:p>
          <a:p>
            <a:pPr eaLnBrk="1" hangingPunct="1">
              <a:lnSpc>
                <a:spcPct val="90000"/>
              </a:lnSpc>
            </a:pPr>
            <a:endParaRPr lang="es-ES_tradnl" sz="2400" baseline="50000" smtClean="0"/>
          </a:p>
        </p:txBody>
      </p:sp>
      <p:sp>
        <p:nvSpPr>
          <p:cNvPr id="131075" name="TextBox 171"/>
          <p:cNvSpPr txBox="1">
            <a:spLocks noChangeArrowheads="1"/>
          </p:cNvSpPr>
          <p:nvPr/>
        </p:nvSpPr>
        <p:spPr bwMode="auto">
          <a:xfrm>
            <a:off x="6019800" y="4953000"/>
            <a:ext cx="2057400" cy="184150"/>
          </a:xfrm>
          <a:prstGeom prst="rect">
            <a:avLst/>
          </a:prstGeom>
          <a:noFill/>
          <a:ln w="9525">
            <a:noFill/>
            <a:miter lim="800000"/>
            <a:headEnd/>
            <a:tailEnd/>
          </a:ln>
        </p:spPr>
        <p:txBody>
          <a:bodyPr>
            <a:prstTxWarp prst="textNoShape">
              <a:avLst/>
            </a:prstTxWarp>
            <a:spAutoFit/>
          </a:bodyPr>
          <a:lstStyle/>
          <a:p>
            <a:pPr algn="ctr"/>
            <a:r>
              <a:rPr lang="en-US" sz="600">
                <a:latin typeface="Tahoma" charset="0"/>
                <a:ea typeface="Tahoma" charset="0"/>
                <a:cs typeface="Tahoma" charset="0"/>
              </a:rPr>
              <a:t>Photo by National Jewish Health</a:t>
            </a:r>
          </a:p>
        </p:txBody>
      </p:sp>
      <p:sp>
        <p:nvSpPr>
          <p:cNvPr id="131076" name="Slide Number Placeholder 3"/>
          <p:cNvSpPr>
            <a:spLocks noGrp="1"/>
          </p:cNvSpPr>
          <p:nvPr>
            <p:ph type="sldNum" sz="quarter" idx="12"/>
          </p:nvPr>
        </p:nvSpPr>
        <p:spPr>
          <a:noFill/>
        </p:spPr>
        <p:txBody>
          <a:bodyPr/>
          <a:lstStyle/>
          <a:p>
            <a:fld id="{5BDBBC48-CF4E-48A7-B07F-B135B52601D0}" type="slidenum">
              <a:rPr lang="en-US" smtClean="0">
                <a:latin typeface="Tahoma" charset="0"/>
                <a:ea typeface="Tahoma" charset="0"/>
                <a:cs typeface="Tahoma" charset="0"/>
              </a:rPr>
              <a:pPr/>
              <a:t>59</a:t>
            </a:fld>
            <a:endParaRPr lang="en-US" smtClean="0">
              <a:latin typeface="Tahoma" charset="0"/>
              <a:ea typeface="Tahoma" charset="0"/>
              <a:cs typeface="Tahoma" charset="0"/>
            </a:endParaRPr>
          </a:p>
        </p:txBody>
      </p:sp>
      <p:sp>
        <p:nvSpPr>
          <p:cNvPr id="8" name="Rounded Rectangle 7"/>
          <p:cNvSpPr/>
          <p:nvPr/>
        </p:nvSpPr>
        <p:spPr>
          <a:xfrm>
            <a:off x="371475" y="5673725"/>
            <a:ext cx="8415338" cy="1019175"/>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1078" name="Text Box 5"/>
          <p:cNvSpPr txBox="1">
            <a:spLocks noChangeArrowheads="1"/>
          </p:cNvSpPr>
          <p:nvPr/>
        </p:nvSpPr>
        <p:spPr bwMode="auto">
          <a:xfrm>
            <a:off x="414338" y="5661025"/>
            <a:ext cx="8343900" cy="1077913"/>
          </a:xfrm>
          <a:prstGeom prst="rect">
            <a:avLst/>
          </a:prstGeom>
          <a:noFill/>
          <a:ln w="9525">
            <a:noFill/>
            <a:miter lim="800000"/>
            <a:headEnd/>
            <a:tailEnd/>
          </a:ln>
        </p:spPr>
        <p:txBody>
          <a:bodyPr>
            <a:prstTxWarp prst="textNoShape">
              <a:avLst/>
            </a:prstTxWarp>
            <a:spAutoFit/>
          </a:bodyPr>
          <a:lstStyle/>
          <a:p>
            <a:pPr algn="ctr">
              <a:lnSpc>
                <a:spcPct val="90000"/>
              </a:lnSpc>
            </a:pPr>
            <a:r>
              <a:rPr lang="es-ES"/>
              <a:t>Los respiradores son la última opción para controlar la exposición, pero pueden ser una parte importante de la solución en la industria de los saborizantes.</a:t>
            </a:r>
            <a:endParaRPr lang="es-ES_tradnl"/>
          </a:p>
        </p:txBody>
      </p:sp>
      <p:pic>
        <p:nvPicPr>
          <p:cNvPr id="131079" name="Picture 1"/>
          <p:cNvPicPr>
            <a:picLocks noChangeAspect="1"/>
          </p:cNvPicPr>
          <p:nvPr/>
        </p:nvPicPr>
        <p:blipFill>
          <a:blip r:embed="rId4" cstate="print"/>
          <a:srcRect l="20322" t="12906" r="22916" b="14027"/>
          <a:stretch>
            <a:fillRect/>
          </a:stretch>
        </p:blipFill>
        <p:spPr bwMode="auto">
          <a:xfrm>
            <a:off x="5256213" y="1492250"/>
            <a:ext cx="3584575" cy="34607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p:cNvSpPr>
            <a:spLocks noGrp="1" noChangeArrowheads="1"/>
          </p:cNvSpPr>
          <p:nvPr>
            <p:ph type="title"/>
          </p:nvPr>
        </p:nvSpPr>
        <p:spPr>
          <a:xfrm>
            <a:off x="209550" y="44450"/>
            <a:ext cx="8763000" cy="1981200"/>
          </a:xfrm>
        </p:spPr>
        <p:txBody>
          <a:bodyPr/>
          <a:lstStyle/>
          <a:p>
            <a:pPr eaLnBrk="1" hangingPunct="1"/>
            <a:r>
              <a:rPr lang="es-ES_tradnl" sz="4000" smtClean="0"/>
              <a:t>Introducción a OSHA</a:t>
            </a:r>
            <a:r>
              <a:rPr lang="es-ES_tradnl" smtClean="0"/>
              <a:t/>
            </a:r>
            <a:br>
              <a:rPr lang="es-ES_tradnl" smtClean="0"/>
            </a:br>
            <a:r>
              <a:rPr lang="es-ES_tradnl" sz="3600" smtClean="0"/>
              <a:t/>
            </a:r>
            <a:br>
              <a:rPr lang="es-ES_tradnl" sz="3600" smtClean="0"/>
            </a:br>
            <a:r>
              <a:rPr lang="es-ES_tradnl" sz="3600" smtClean="0"/>
              <a:t>Objetivos del Entrenamiento</a:t>
            </a:r>
          </a:p>
        </p:txBody>
      </p:sp>
      <p:sp>
        <p:nvSpPr>
          <p:cNvPr id="27650" name="Content Placeholder 1"/>
          <p:cNvSpPr>
            <a:spLocks noGrp="1"/>
          </p:cNvSpPr>
          <p:nvPr>
            <p:ph idx="1"/>
          </p:nvPr>
        </p:nvSpPr>
        <p:spPr>
          <a:xfrm>
            <a:off x="685800" y="2162175"/>
            <a:ext cx="7772400" cy="4413250"/>
          </a:xfrm>
        </p:spPr>
        <p:txBody>
          <a:bodyPr/>
          <a:lstStyle/>
          <a:p>
            <a:r>
              <a:rPr lang="es-ES" smtClean="0"/>
              <a:t>Comprender el papel de OSHA en la seguridad y salud en el trabajo</a:t>
            </a:r>
          </a:p>
          <a:p>
            <a:r>
              <a:rPr lang="es-ES" smtClean="0"/>
              <a:t>Describir las responsabilidades del empleador y los derechos de los trabajadores previstos por OSHA</a:t>
            </a:r>
          </a:p>
          <a:p>
            <a:r>
              <a:rPr lang="es-ES" smtClean="0"/>
              <a:t>Comprender las normas específicas de OSHA y de la industria, para el manejo de los saborizantes</a:t>
            </a:r>
          </a:p>
          <a:p>
            <a:endParaRPr lang="es-ES" smtClean="0"/>
          </a:p>
          <a:p>
            <a:endParaRPr lang="es-ES" smtClean="0"/>
          </a:p>
          <a:p>
            <a:endParaRPr lang="es-ES" smtClean="0"/>
          </a:p>
          <a:p>
            <a:endParaRPr lang="es-ES" smtClean="0"/>
          </a:p>
          <a:p>
            <a:endParaRPr lang="es-ES" smtClean="0"/>
          </a:p>
        </p:txBody>
      </p:sp>
      <p:sp>
        <p:nvSpPr>
          <p:cNvPr id="27651" name="Slide Number Placeholder 4"/>
          <p:cNvSpPr>
            <a:spLocks noGrp="1"/>
          </p:cNvSpPr>
          <p:nvPr>
            <p:ph type="sldNum" sz="quarter" idx="12"/>
          </p:nvPr>
        </p:nvSpPr>
        <p:spPr>
          <a:noFill/>
        </p:spPr>
        <p:txBody>
          <a:bodyPr/>
          <a:lstStyle/>
          <a:p>
            <a:fld id="{8044F2F1-FCF2-4D34-993A-240D5F3A1AF8}" type="slidenum">
              <a:rPr lang="en-US" smtClean="0">
                <a:latin typeface="Tahoma" charset="0"/>
                <a:ea typeface="Tahoma" charset="0"/>
                <a:cs typeface="Tahoma" charset="0"/>
              </a:rPr>
              <a:pPr/>
              <a:t>6</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s-ES_tradnl" sz="3600" smtClean="0"/>
              <a:t>¿Cómo sé si mi respirador está funcionando?</a:t>
            </a:r>
          </a:p>
        </p:txBody>
      </p:sp>
      <p:sp>
        <p:nvSpPr>
          <p:cNvPr id="133122" name="Content Placeholder 2"/>
          <p:cNvSpPr>
            <a:spLocks noGrp="1"/>
          </p:cNvSpPr>
          <p:nvPr>
            <p:ph idx="1"/>
          </p:nvPr>
        </p:nvSpPr>
        <p:spPr>
          <a:xfrm>
            <a:off x="4527550" y="1090613"/>
            <a:ext cx="4535488" cy="4838700"/>
          </a:xfrm>
        </p:spPr>
        <p:txBody>
          <a:bodyPr/>
          <a:lstStyle/>
          <a:p>
            <a:r>
              <a:rPr lang="es-ES_tradnl" sz="2000" dirty="0" smtClean="0"/>
              <a:t>Entrenamiento anual</a:t>
            </a:r>
          </a:p>
          <a:p>
            <a:r>
              <a:rPr lang="es-ES_tradnl" sz="2000" dirty="0" smtClean="0"/>
              <a:t>Debe servir adecuadamente</a:t>
            </a:r>
          </a:p>
          <a:p>
            <a:pPr lvl="1"/>
            <a:r>
              <a:rPr lang="es-ES_tradnl" sz="1800" dirty="0" smtClean="0"/>
              <a:t>Prueba de ajuste anual</a:t>
            </a:r>
          </a:p>
          <a:p>
            <a:pPr lvl="1"/>
            <a:r>
              <a:rPr lang="es-ES_tradnl" sz="1800" dirty="0" smtClean="0"/>
              <a:t>Ausencia de vello facial</a:t>
            </a:r>
          </a:p>
          <a:p>
            <a:r>
              <a:rPr lang="es-ES_tradnl" sz="2000" dirty="0" smtClean="0"/>
              <a:t>Debe tener los cartuchos adecuados</a:t>
            </a:r>
          </a:p>
          <a:p>
            <a:pPr lvl="1"/>
            <a:r>
              <a:rPr lang="es-ES_tradnl" sz="1800" dirty="0" smtClean="0"/>
              <a:t>Vapor orgánico para exposiciones líquidas</a:t>
            </a:r>
          </a:p>
          <a:p>
            <a:pPr lvl="1"/>
            <a:r>
              <a:rPr lang="es-ES_tradnl" sz="1800" dirty="0" smtClean="0"/>
              <a:t>Vapor orgánico + P100 para las exposiciones en polvo</a:t>
            </a:r>
          </a:p>
          <a:p>
            <a:r>
              <a:rPr lang="es-ES_tradnl" sz="2000" dirty="0" smtClean="0"/>
              <a:t>Los cartuchos no duran para siempre</a:t>
            </a:r>
          </a:p>
          <a:p>
            <a:pPr lvl="1"/>
            <a:r>
              <a:rPr lang="es-ES_tradnl" sz="1800" dirty="0" smtClean="0"/>
              <a:t>Requieren ser cambiadas fuera del cronograma</a:t>
            </a:r>
          </a:p>
          <a:p>
            <a:pPr lvl="1"/>
            <a:r>
              <a:rPr lang="es-ES_tradnl" sz="1800" dirty="0" smtClean="0"/>
              <a:t>Si usted lo puede oler, usted lo debe cambiar.</a:t>
            </a:r>
          </a:p>
        </p:txBody>
      </p:sp>
      <p:sp>
        <p:nvSpPr>
          <p:cNvPr id="133123" name="Slide Number Placeholder 3"/>
          <p:cNvSpPr>
            <a:spLocks noGrp="1"/>
          </p:cNvSpPr>
          <p:nvPr>
            <p:ph type="sldNum" sz="quarter" idx="12"/>
          </p:nvPr>
        </p:nvSpPr>
        <p:spPr>
          <a:noFill/>
        </p:spPr>
        <p:txBody>
          <a:bodyPr/>
          <a:lstStyle/>
          <a:p>
            <a:fld id="{66A2B2E5-99E5-45EE-A014-649202770472}" type="slidenum">
              <a:rPr lang="en-US" smtClean="0">
                <a:latin typeface="Tahoma" charset="0"/>
                <a:ea typeface="Tahoma" charset="0"/>
                <a:cs typeface="Tahoma" charset="0"/>
              </a:rPr>
              <a:pPr/>
              <a:t>60</a:t>
            </a:fld>
            <a:endParaRPr lang="en-US" smtClean="0">
              <a:latin typeface="Tahoma" charset="0"/>
              <a:ea typeface="Tahoma" charset="0"/>
              <a:cs typeface="Tahoma" charset="0"/>
            </a:endParaRPr>
          </a:p>
        </p:txBody>
      </p:sp>
      <p:pic>
        <p:nvPicPr>
          <p:cNvPr id="133124" name="Picture 4"/>
          <p:cNvPicPr>
            <a:picLocks noChangeAspect="1"/>
          </p:cNvPicPr>
          <p:nvPr/>
        </p:nvPicPr>
        <p:blipFill>
          <a:blip r:embed="rId4" cstate="print"/>
          <a:srcRect/>
          <a:stretch>
            <a:fillRect/>
          </a:stretch>
        </p:blipFill>
        <p:spPr bwMode="auto">
          <a:xfrm>
            <a:off x="742950" y="3536950"/>
            <a:ext cx="1589088" cy="2393950"/>
          </a:xfrm>
          <a:prstGeom prst="rect">
            <a:avLst/>
          </a:prstGeom>
          <a:noFill/>
          <a:ln w="9525">
            <a:noFill/>
            <a:miter lim="800000"/>
            <a:headEnd/>
            <a:tailEnd/>
          </a:ln>
        </p:spPr>
      </p:pic>
      <p:sp>
        <p:nvSpPr>
          <p:cNvPr id="6" name="Rectangle 5"/>
          <p:cNvSpPr/>
          <p:nvPr/>
        </p:nvSpPr>
        <p:spPr>
          <a:xfrm>
            <a:off x="450850" y="5918200"/>
            <a:ext cx="2054225" cy="184150"/>
          </a:xfrm>
          <a:prstGeom prst="rect">
            <a:avLst/>
          </a:prstGeom>
        </p:spPr>
        <p:txBody>
          <a:bodyPr>
            <a:spAutoFit/>
          </a:bodyPr>
          <a:lstStyle/>
          <a:p>
            <a:pPr>
              <a:defRPr/>
            </a:pPr>
            <a:r>
              <a:rPr lang="en-US" sz="600" dirty="0">
                <a:latin typeface="+mj-lt"/>
                <a:ea typeface="+mn-ea"/>
                <a:cs typeface="+mn-cs"/>
              </a:rPr>
              <a:t>Photo by Jeanne </a:t>
            </a:r>
            <a:r>
              <a:rPr lang="en-US" sz="600" dirty="0" err="1">
                <a:latin typeface="+mj-lt"/>
                <a:ea typeface="+mn-ea"/>
                <a:cs typeface="+mn-cs"/>
              </a:rPr>
              <a:t>Mozier</a:t>
            </a:r>
            <a:r>
              <a:rPr lang="en-US" sz="600" dirty="0">
                <a:latin typeface="+mj-lt"/>
                <a:ea typeface="+mn-ea"/>
                <a:cs typeface="+mn-cs"/>
              </a:rPr>
              <a:t> available under </a:t>
            </a:r>
            <a:r>
              <a:rPr lang="en-US" sz="600" dirty="0">
                <a:latin typeface="+mj-lt"/>
                <a:ea typeface="+mn-ea"/>
                <a:cs typeface="+mn-cs"/>
                <a:hlinkClick r:id="rId5"/>
              </a:rPr>
              <a:t>public domain</a:t>
            </a:r>
            <a:r>
              <a:rPr lang="en-US" sz="600" dirty="0">
                <a:latin typeface="+mj-lt"/>
                <a:ea typeface="+mn-ea"/>
                <a:cs typeface="+mn-cs"/>
              </a:rPr>
              <a:t>.</a:t>
            </a:r>
            <a:endParaRPr lang="en-US" sz="600" dirty="0">
              <a:solidFill>
                <a:schemeClr val="tx2"/>
              </a:solidFill>
              <a:latin typeface="+mj-lt"/>
              <a:ea typeface="+mn-ea"/>
              <a:cs typeface="+mn-cs"/>
            </a:endParaRPr>
          </a:p>
        </p:txBody>
      </p:sp>
      <p:sp>
        <p:nvSpPr>
          <p:cNvPr id="7" name="Rounded Rectangle 6"/>
          <p:cNvSpPr/>
          <p:nvPr/>
        </p:nvSpPr>
        <p:spPr>
          <a:xfrm>
            <a:off x="314325" y="6329363"/>
            <a:ext cx="8386763" cy="400050"/>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3127" name="Text Box 5"/>
          <p:cNvSpPr txBox="1">
            <a:spLocks noChangeArrowheads="1"/>
          </p:cNvSpPr>
          <p:nvPr/>
        </p:nvSpPr>
        <p:spPr bwMode="auto">
          <a:xfrm>
            <a:off x="473075" y="6340475"/>
            <a:ext cx="8110538" cy="396875"/>
          </a:xfrm>
          <a:prstGeom prst="rect">
            <a:avLst/>
          </a:prstGeom>
          <a:noFill/>
          <a:ln w="9525">
            <a:noFill/>
            <a:miter lim="800000"/>
            <a:headEnd/>
            <a:tailEnd/>
          </a:ln>
        </p:spPr>
        <p:txBody>
          <a:bodyPr>
            <a:prstTxWarp prst="textNoShape">
              <a:avLst/>
            </a:prstTxWarp>
            <a:spAutoFit/>
          </a:bodyPr>
          <a:lstStyle/>
          <a:p>
            <a:r>
              <a:rPr lang="es-ES" sz="2000"/>
              <a:t>¡Los respiradores sólo son eficaces cuando se utilizan correctamente!</a:t>
            </a:r>
          </a:p>
        </p:txBody>
      </p:sp>
      <p:pic>
        <p:nvPicPr>
          <p:cNvPr id="133128" name="Picture 15" descr="File:Stewart Butterfield 2.jpg"/>
          <p:cNvPicPr>
            <a:picLocks noChangeAspect="1" noChangeArrowheads="1"/>
          </p:cNvPicPr>
          <p:nvPr/>
        </p:nvPicPr>
        <p:blipFill>
          <a:blip r:embed="rId6" cstate="print"/>
          <a:srcRect l="35452" t="9557" r="12212"/>
          <a:stretch>
            <a:fillRect/>
          </a:stretch>
        </p:blipFill>
        <p:spPr bwMode="auto">
          <a:xfrm>
            <a:off x="2871788" y="3543300"/>
            <a:ext cx="1655762" cy="2416175"/>
          </a:xfrm>
          <a:prstGeom prst="rect">
            <a:avLst/>
          </a:prstGeom>
          <a:noFill/>
          <a:ln w="9525">
            <a:noFill/>
            <a:miter lim="800000"/>
            <a:headEnd/>
            <a:tailEnd/>
          </a:ln>
        </p:spPr>
      </p:pic>
      <p:sp>
        <p:nvSpPr>
          <p:cNvPr id="22" name="Rectangle 21"/>
          <p:cNvSpPr/>
          <p:nvPr/>
        </p:nvSpPr>
        <p:spPr>
          <a:xfrm>
            <a:off x="2606675" y="5946775"/>
            <a:ext cx="2054225" cy="184150"/>
          </a:xfrm>
          <a:prstGeom prst="rect">
            <a:avLst/>
          </a:prstGeom>
        </p:spPr>
        <p:txBody>
          <a:bodyPr>
            <a:spAutoFit/>
          </a:bodyPr>
          <a:lstStyle/>
          <a:p>
            <a:pPr>
              <a:defRPr/>
            </a:pPr>
            <a:r>
              <a:rPr lang="en-US" sz="600" dirty="0">
                <a:latin typeface="+mj-lt"/>
                <a:ea typeface="+mn-ea"/>
                <a:cs typeface="+mn-cs"/>
              </a:rPr>
              <a:t>Photo by Stuart Butterfield available under </a:t>
            </a:r>
            <a:r>
              <a:rPr lang="en-US" sz="600" dirty="0">
                <a:latin typeface="+mj-lt"/>
                <a:ea typeface="+mn-ea"/>
                <a:cs typeface="+mn-cs"/>
                <a:hlinkClick r:id="rId7"/>
              </a:rPr>
              <a:t>CCA-2.0</a:t>
            </a:r>
            <a:r>
              <a:rPr lang="en-US" sz="600" dirty="0">
                <a:latin typeface="+mj-lt"/>
                <a:ea typeface="+mn-ea"/>
                <a:cs typeface="+mn-cs"/>
              </a:rPr>
              <a:t>.</a:t>
            </a:r>
            <a:endParaRPr lang="en-US" sz="600" dirty="0">
              <a:solidFill>
                <a:schemeClr val="tx2"/>
              </a:solidFill>
              <a:latin typeface="+mj-lt"/>
              <a:ea typeface="+mn-ea"/>
              <a:cs typeface="+mn-cs"/>
            </a:endParaRPr>
          </a:p>
        </p:txBody>
      </p:sp>
      <p:sp>
        <p:nvSpPr>
          <p:cNvPr id="24" name="TextBox 23"/>
          <p:cNvSpPr txBox="1"/>
          <p:nvPr/>
        </p:nvSpPr>
        <p:spPr>
          <a:xfrm>
            <a:off x="2393950" y="3322638"/>
            <a:ext cx="2133600" cy="184150"/>
          </a:xfrm>
          <a:prstGeom prst="rect">
            <a:avLst/>
          </a:prstGeom>
          <a:noFill/>
        </p:spPr>
        <p:txBody>
          <a:bodyPr>
            <a:spAutoFit/>
          </a:bodyPr>
          <a:lstStyle/>
          <a:p>
            <a:pPr algn="r">
              <a:defRPr/>
            </a:pPr>
            <a:r>
              <a:rPr lang="en-US" sz="600" dirty="0">
                <a:latin typeface="+mj-lt"/>
                <a:ea typeface="+mn-ea"/>
                <a:cs typeface="+mn-cs"/>
              </a:rPr>
              <a:t>Figure by National Jewish Health</a:t>
            </a:r>
          </a:p>
        </p:txBody>
      </p:sp>
      <p:pic>
        <p:nvPicPr>
          <p:cNvPr id="133131" name="Picture 12" descr="Pic Hair Glass FiberColorES.wmf"/>
          <p:cNvPicPr>
            <a:picLocks noChangeAspect="1"/>
          </p:cNvPicPr>
          <p:nvPr/>
        </p:nvPicPr>
        <p:blipFill>
          <a:blip r:embed="rId8" cstate="print"/>
          <a:srcRect/>
          <a:stretch>
            <a:fillRect/>
          </a:stretch>
        </p:blipFill>
        <p:spPr bwMode="auto">
          <a:xfrm>
            <a:off x="171450" y="1109663"/>
            <a:ext cx="4357688" cy="2243137"/>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257175" y="0"/>
            <a:ext cx="8786813" cy="1143000"/>
          </a:xfrm>
        </p:spPr>
        <p:txBody>
          <a:bodyPr/>
          <a:lstStyle/>
          <a:p>
            <a:r>
              <a:rPr lang="es-ES_tradnl" sz="3600" smtClean="0"/>
              <a:t>¿Qué pasa con la protección de los ojos y la piel?</a:t>
            </a:r>
          </a:p>
        </p:txBody>
      </p:sp>
      <p:sp>
        <p:nvSpPr>
          <p:cNvPr id="135170" name="Content Placeholder 3"/>
          <p:cNvSpPr>
            <a:spLocks noGrp="1"/>
          </p:cNvSpPr>
          <p:nvPr>
            <p:ph idx="1"/>
          </p:nvPr>
        </p:nvSpPr>
        <p:spPr>
          <a:xfrm>
            <a:off x="3719513" y="1487488"/>
            <a:ext cx="5029200" cy="5173662"/>
          </a:xfrm>
        </p:spPr>
        <p:txBody>
          <a:bodyPr>
            <a:spAutoFit/>
          </a:bodyPr>
          <a:lstStyle/>
          <a:p>
            <a:pPr>
              <a:lnSpc>
                <a:spcPct val="80000"/>
              </a:lnSpc>
              <a:spcAft>
                <a:spcPts val="600"/>
              </a:spcAft>
            </a:pPr>
            <a:r>
              <a:rPr lang="es-ES_tradnl" sz="2600" smtClean="0"/>
              <a:t>Utilice guantes y delantales adecuados para la exposición a los saborizantes</a:t>
            </a:r>
          </a:p>
          <a:p>
            <a:pPr lvl="1"/>
            <a:r>
              <a:rPr lang="es-ES_tradnl" sz="2200" smtClean="0"/>
              <a:t>Los guantes y delantales resistentes a los químicos están hechos de:</a:t>
            </a:r>
          </a:p>
          <a:p>
            <a:pPr lvl="2"/>
            <a:r>
              <a:rPr lang="es-ES_tradnl" sz="2200" smtClean="0"/>
              <a:t>Nitrilo</a:t>
            </a:r>
          </a:p>
          <a:p>
            <a:pPr lvl="2"/>
            <a:r>
              <a:rPr lang="es-ES_tradnl" sz="2200" smtClean="0"/>
              <a:t>Caucho butílico</a:t>
            </a:r>
          </a:p>
          <a:p>
            <a:pPr lvl="2"/>
            <a:r>
              <a:rPr lang="es-ES_tradnl" sz="2200" smtClean="0"/>
              <a:t>Teflon™</a:t>
            </a:r>
          </a:p>
          <a:p>
            <a:pPr lvl="2"/>
            <a:r>
              <a:rPr lang="es-ES_tradnl" sz="2200" smtClean="0"/>
              <a:t>Tychem </a:t>
            </a:r>
            <a:r>
              <a:rPr lang="es-ES_tradnl" sz="2000" smtClean="0"/>
              <a:t>™</a:t>
            </a:r>
          </a:p>
          <a:p>
            <a:pPr>
              <a:lnSpc>
                <a:spcPct val="80000"/>
              </a:lnSpc>
              <a:spcAft>
                <a:spcPts val="600"/>
              </a:spcAft>
            </a:pPr>
            <a:r>
              <a:rPr lang="es-ES_tradnl" sz="2600" smtClean="0"/>
              <a:t>Lentes ajustados, no gafas de seguridad</a:t>
            </a:r>
          </a:p>
          <a:p>
            <a:endParaRPr lang="es-ES_tradnl" smtClean="0"/>
          </a:p>
        </p:txBody>
      </p:sp>
      <p:sp>
        <p:nvSpPr>
          <p:cNvPr id="135171" name="Slide Number Placeholder 7"/>
          <p:cNvSpPr>
            <a:spLocks noGrp="1"/>
          </p:cNvSpPr>
          <p:nvPr>
            <p:ph type="sldNum" sz="quarter" idx="12"/>
          </p:nvPr>
        </p:nvSpPr>
        <p:spPr>
          <a:noFill/>
        </p:spPr>
        <p:txBody>
          <a:bodyPr/>
          <a:lstStyle/>
          <a:p>
            <a:fld id="{F454BA8B-F695-46D5-B48C-93C66278AE19}" type="slidenum">
              <a:rPr lang="en-US" smtClean="0">
                <a:latin typeface="Tahoma" charset="0"/>
                <a:ea typeface="Tahoma" charset="0"/>
                <a:cs typeface="Tahoma" charset="0"/>
              </a:rPr>
              <a:pPr/>
              <a:t>61</a:t>
            </a:fld>
            <a:endParaRPr lang="en-US" smtClean="0">
              <a:latin typeface="Tahoma" charset="0"/>
              <a:ea typeface="Tahoma" charset="0"/>
              <a:cs typeface="Tahoma" charset="0"/>
            </a:endParaRPr>
          </a:p>
        </p:txBody>
      </p:sp>
      <p:pic>
        <p:nvPicPr>
          <p:cNvPr id="135172" name="Picture 1"/>
          <p:cNvPicPr>
            <a:picLocks noChangeAspect="1"/>
          </p:cNvPicPr>
          <p:nvPr/>
        </p:nvPicPr>
        <p:blipFill>
          <a:blip r:embed="rId4" cstate="print"/>
          <a:srcRect l="34344" r="-2"/>
          <a:stretch>
            <a:fillRect/>
          </a:stretch>
        </p:blipFill>
        <p:spPr bwMode="auto">
          <a:xfrm>
            <a:off x="914400" y="1065213"/>
            <a:ext cx="2341563" cy="4756150"/>
          </a:xfrm>
          <a:prstGeom prst="rect">
            <a:avLst/>
          </a:prstGeom>
          <a:noFill/>
          <a:ln w="9525">
            <a:noFill/>
            <a:miter lim="800000"/>
            <a:headEnd/>
            <a:tailEnd/>
          </a:ln>
        </p:spPr>
      </p:pic>
      <p:sp>
        <p:nvSpPr>
          <p:cNvPr id="135173" name="Text Box 6"/>
          <p:cNvSpPr txBox="1">
            <a:spLocks noChangeArrowheads="1"/>
          </p:cNvSpPr>
          <p:nvPr/>
        </p:nvSpPr>
        <p:spPr bwMode="auto">
          <a:xfrm>
            <a:off x="393700" y="5838825"/>
            <a:ext cx="3505200" cy="184150"/>
          </a:xfrm>
          <a:prstGeom prst="rect">
            <a:avLst/>
          </a:prstGeom>
          <a:noFill/>
          <a:ln w="9525">
            <a:noFill/>
            <a:miter lim="800000"/>
            <a:headEnd/>
            <a:tailEnd/>
          </a:ln>
        </p:spPr>
        <p:txBody>
          <a:bodyPr>
            <a:prstTxWarp prst="textNoShape">
              <a:avLst/>
            </a:prstTxWarp>
            <a:spAutoFit/>
          </a:bodyPr>
          <a:lstStyle/>
          <a:p>
            <a:pPr algn="ctr">
              <a:spcBef>
                <a:spcPct val="50000"/>
              </a:spcBef>
            </a:pPr>
            <a:r>
              <a:rPr lang="en-US" sz="600">
                <a:latin typeface="Tahoma" charset="0"/>
              </a:rPr>
              <a:t>Photo used by National Jewish Health with written permission</a:t>
            </a:r>
          </a:p>
        </p:txBody>
      </p:sp>
      <p:sp>
        <p:nvSpPr>
          <p:cNvPr id="10" name="Rounded Rectangle 9"/>
          <p:cNvSpPr/>
          <p:nvPr/>
        </p:nvSpPr>
        <p:spPr>
          <a:xfrm>
            <a:off x="342900" y="6043613"/>
            <a:ext cx="8429625" cy="728662"/>
          </a:xfrm>
          <a:prstGeom prst="roundRect">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35175" name="Text Box 5"/>
          <p:cNvSpPr txBox="1">
            <a:spLocks noChangeArrowheads="1"/>
          </p:cNvSpPr>
          <p:nvPr/>
        </p:nvSpPr>
        <p:spPr bwMode="auto">
          <a:xfrm>
            <a:off x="371475" y="6043613"/>
            <a:ext cx="8401050" cy="749300"/>
          </a:xfrm>
          <a:prstGeom prst="rect">
            <a:avLst/>
          </a:prstGeom>
          <a:noFill/>
          <a:ln w="9525">
            <a:noFill/>
            <a:miter lim="800000"/>
            <a:headEnd/>
            <a:tailEnd/>
          </a:ln>
        </p:spPr>
        <p:txBody>
          <a:bodyPr>
            <a:prstTxWarp prst="textNoShape">
              <a:avLst/>
            </a:prstTxWarp>
            <a:spAutoFit/>
          </a:bodyPr>
          <a:lstStyle/>
          <a:p>
            <a:pPr algn="ctr">
              <a:lnSpc>
                <a:spcPct val="90000"/>
              </a:lnSpc>
            </a:pPr>
            <a:r>
              <a:rPr lang="es-ES_tradnl"/>
              <a:t>¡El Equipo de Protección Personal (PPE por sus siglas en Inglés) sólo es efectivo cuando se usa correctamente!</a:t>
            </a:r>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381000" y="0"/>
            <a:ext cx="8659813" cy="804863"/>
          </a:xfrm>
        </p:spPr>
        <p:txBody>
          <a:bodyPr/>
          <a:lstStyle/>
          <a:p>
            <a:r>
              <a:rPr lang="es-ES_tradnl" sz="3600" smtClean="0"/>
              <a:t>¿Cómo encaja todo esto?</a:t>
            </a:r>
          </a:p>
        </p:txBody>
      </p:sp>
      <p:sp>
        <p:nvSpPr>
          <p:cNvPr id="136194" name="Slide Number Placeholder 3"/>
          <p:cNvSpPr>
            <a:spLocks noGrp="1"/>
          </p:cNvSpPr>
          <p:nvPr>
            <p:ph type="sldNum" sz="quarter" idx="12"/>
          </p:nvPr>
        </p:nvSpPr>
        <p:spPr>
          <a:noFill/>
        </p:spPr>
        <p:txBody>
          <a:bodyPr/>
          <a:lstStyle/>
          <a:p>
            <a:fld id="{C064ADEF-8885-4C36-BD6D-BDB35A7D72CC}" type="slidenum">
              <a:rPr lang="en-US" smtClean="0">
                <a:latin typeface="Tahoma" charset="0"/>
                <a:ea typeface="Tahoma" charset="0"/>
                <a:cs typeface="Tahoma" charset="0"/>
              </a:rPr>
              <a:pPr/>
              <a:t>62</a:t>
            </a:fld>
            <a:endParaRPr lang="en-US" smtClean="0">
              <a:latin typeface="Tahoma" charset="0"/>
              <a:ea typeface="Tahoma" charset="0"/>
              <a:cs typeface="Tahoma" charset="0"/>
            </a:endParaRPr>
          </a:p>
        </p:txBody>
      </p:sp>
      <p:graphicFrame>
        <p:nvGraphicFramePr>
          <p:cNvPr id="9" name="Diagram 8"/>
          <p:cNvGraphicFramePr/>
          <p:nvPr/>
        </p:nvGraphicFramePr>
        <p:xfrm>
          <a:off x="2213367" y="3731421"/>
          <a:ext cx="3786319" cy="2275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Down Arrow 12"/>
          <p:cNvSpPr/>
          <p:nvPr/>
        </p:nvSpPr>
        <p:spPr>
          <a:xfrm>
            <a:off x="3914775" y="1328737"/>
            <a:ext cx="249357" cy="170539"/>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4" name="Rounded Rectangle 13"/>
          <p:cNvSpPr/>
          <p:nvPr/>
        </p:nvSpPr>
        <p:spPr>
          <a:xfrm>
            <a:off x="1528890" y="6300203"/>
            <a:ext cx="5019378" cy="409435"/>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5" name="TextBox 14"/>
          <p:cNvSpPr txBox="1"/>
          <p:nvPr/>
        </p:nvSpPr>
        <p:spPr>
          <a:xfrm>
            <a:off x="1779588" y="6284913"/>
            <a:ext cx="4654550" cy="396875"/>
          </a:xfrm>
          <a:prstGeom prst="rect">
            <a:avLst/>
          </a:prstGeom>
          <a:noFill/>
        </p:spPr>
        <p:txBody>
          <a:bodyPr>
            <a:spAutoFit/>
          </a:bodyPr>
          <a:lstStyle/>
          <a:p>
            <a:pPr algn="ctr">
              <a:defRPr/>
            </a:pPr>
            <a:r>
              <a:rPr lang="es-ES" sz="2000" dirty="0">
                <a:latin typeface="+mj-lt"/>
                <a:ea typeface="+mn-ea"/>
                <a:cs typeface="+mn-cs"/>
              </a:rPr>
              <a:t>Exposición Aceptable</a:t>
            </a:r>
          </a:p>
        </p:txBody>
      </p:sp>
      <p:sp>
        <p:nvSpPr>
          <p:cNvPr id="21" name="Rounded Rectangle 20"/>
          <p:cNvSpPr/>
          <p:nvPr/>
        </p:nvSpPr>
        <p:spPr>
          <a:xfrm>
            <a:off x="1507249" y="714375"/>
            <a:ext cx="5017912" cy="542925"/>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2" name="TextBox 21"/>
          <p:cNvSpPr txBox="1"/>
          <p:nvPr/>
        </p:nvSpPr>
        <p:spPr>
          <a:xfrm>
            <a:off x="1627188" y="642938"/>
            <a:ext cx="4764087" cy="701675"/>
          </a:xfrm>
          <a:prstGeom prst="rect">
            <a:avLst/>
          </a:prstGeom>
          <a:noFill/>
        </p:spPr>
        <p:txBody>
          <a:bodyPr>
            <a:spAutoFit/>
          </a:bodyPr>
          <a:lstStyle/>
          <a:p>
            <a:pPr algn="ctr">
              <a:defRPr/>
            </a:pPr>
            <a:r>
              <a:rPr lang="es-ES_tradnl" sz="2000" dirty="0">
                <a:latin typeface="+mj-lt"/>
                <a:ea typeface="+mn-ea"/>
                <a:cs typeface="+mn-cs"/>
              </a:rPr>
              <a:t>Utilización de Saborizantes de “Alta Prioridad”</a:t>
            </a:r>
          </a:p>
        </p:txBody>
      </p:sp>
      <p:sp>
        <p:nvSpPr>
          <p:cNvPr id="23" name="Rounded Rectangle 22"/>
          <p:cNvSpPr/>
          <p:nvPr/>
        </p:nvSpPr>
        <p:spPr>
          <a:xfrm>
            <a:off x="1511550" y="1523423"/>
            <a:ext cx="5013611" cy="40943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12" name="TextBox 11"/>
          <p:cNvSpPr txBox="1"/>
          <p:nvPr/>
        </p:nvSpPr>
        <p:spPr>
          <a:xfrm>
            <a:off x="1584325" y="1509713"/>
            <a:ext cx="4886325" cy="396875"/>
          </a:xfrm>
          <a:prstGeom prst="rect">
            <a:avLst/>
          </a:prstGeom>
          <a:noFill/>
        </p:spPr>
        <p:txBody>
          <a:bodyPr>
            <a:spAutoFit/>
          </a:bodyPr>
          <a:lstStyle/>
          <a:p>
            <a:pPr algn="ctr">
              <a:defRPr/>
            </a:pPr>
            <a:r>
              <a:rPr lang="es-ES_tradnl" sz="2000" dirty="0">
                <a:latin typeface="+mj-lt"/>
                <a:ea typeface="+mn-ea"/>
                <a:cs typeface="+mn-cs"/>
              </a:rPr>
              <a:t>Reconocimiento de la Exposición</a:t>
            </a:r>
          </a:p>
        </p:txBody>
      </p:sp>
      <p:sp>
        <p:nvSpPr>
          <p:cNvPr id="24" name="Rounded Rectangle 23"/>
          <p:cNvSpPr/>
          <p:nvPr/>
        </p:nvSpPr>
        <p:spPr>
          <a:xfrm>
            <a:off x="1516494" y="2202627"/>
            <a:ext cx="5017912" cy="40943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5" name="TextBox 24"/>
          <p:cNvSpPr txBox="1"/>
          <p:nvPr/>
        </p:nvSpPr>
        <p:spPr>
          <a:xfrm>
            <a:off x="1589088" y="2189163"/>
            <a:ext cx="4891087" cy="396875"/>
          </a:xfrm>
          <a:prstGeom prst="rect">
            <a:avLst/>
          </a:prstGeom>
          <a:noFill/>
        </p:spPr>
        <p:txBody>
          <a:bodyPr>
            <a:spAutoFit/>
          </a:bodyPr>
          <a:lstStyle/>
          <a:p>
            <a:pPr algn="ctr">
              <a:defRPr/>
            </a:pPr>
            <a:r>
              <a:rPr lang="es-ES_tradnl" sz="2000" dirty="0">
                <a:latin typeface="+mj-lt"/>
                <a:ea typeface="+mn-ea"/>
                <a:cs typeface="+mn-cs"/>
              </a:rPr>
              <a:t>Supervisión de la Exposición</a:t>
            </a:r>
          </a:p>
        </p:txBody>
      </p:sp>
      <p:sp>
        <p:nvSpPr>
          <p:cNvPr id="26" name="Rounded Rectangle 25"/>
          <p:cNvSpPr/>
          <p:nvPr/>
        </p:nvSpPr>
        <p:spPr>
          <a:xfrm>
            <a:off x="1520796" y="2916134"/>
            <a:ext cx="5013610" cy="409433"/>
          </a:xfrm>
          <a:prstGeom prst="roundRect">
            <a:avLst/>
          </a:prstGeom>
          <a:solidFill>
            <a:srgbClr val="00B0F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7" name="TextBox 26"/>
          <p:cNvSpPr txBox="1"/>
          <p:nvPr/>
        </p:nvSpPr>
        <p:spPr>
          <a:xfrm>
            <a:off x="1684338" y="2909888"/>
            <a:ext cx="4700587" cy="396875"/>
          </a:xfrm>
          <a:prstGeom prst="rect">
            <a:avLst/>
          </a:prstGeom>
          <a:noFill/>
        </p:spPr>
        <p:txBody>
          <a:bodyPr>
            <a:spAutoFit/>
          </a:bodyPr>
          <a:lstStyle/>
          <a:p>
            <a:pPr algn="ctr">
              <a:defRPr/>
            </a:pPr>
            <a:r>
              <a:rPr lang="es-ES" sz="2000" dirty="0">
                <a:latin typeface="+mj-lt"/>
                <a:ea typeface="+mn-ea"/>
                <a:cs typeface="+mn-cs"/>
              </a:rPr>
              <a:t>Exposición Alta</a:t>
            </a:r>
          </a:p>
        </p:txBody>
      </p:sp>
      <p:sp>
        <p:nvSpPr>
          <p:cNvPr id="28" name="Down Arrow 27"/>
          <p:cNvSpPr/>
          <p:nvPr/>
        </p:nvSpPr>
        <p:spPr>
          <a:xfrm>
            <a:off x="3898217" y="1970906"/>
            <a:ext cx="272955" cy="224064"/>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9" name="Down Arrow 28"/>
          <p:cNvSpPr/>
          <p:nvPr/>
        </p:nvSpPr>
        <p:spPr>
          <a:xfrm>
            <a:off x="3915389" y="2667600"/>
            <a:ext cx="272955" cy="224064"/>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0" name="Down Arrow 29"/>
          <p:cNvSpPr/>
          <p:nvPr/>
        </p:nvSpPr>
        <p:spPr>
          <a:xfrm>
            <a:off x="3915388" y="3375554"/>
            <a:ext cx="272955" cy="318622"/>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31" name="Down Arrow 30"/>
          <p:cNvSpPr/>
          <p:nvPr/>
        </p:nvSpPr>
        <p:spPr>
          <a:xfrm>
            <a:off x="3978744" y="6054194"/>
            <a:ext cx="272955" cy="224064"/>
          </a:xfrm>
          <a:prstGeom prst="downArrow">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grpSp>
        <p:nvGrpSpPr>
          <p:cNvPr id="2" name="Group 56"/>
          <p:cNvGrpSpPr>
            <a:grpSpLocks/>
          </p:cNvGrpSpPr>
          <p:nvPr/>
        </p:nvGrpSpPr>
        <p:grpSpPr bwMode="auto">
          <a:xfrm>
            <a:off x="5421313" y="1728788"/>
            <a:ext cx="3497262" cy="1965325"/>
            <a:chOff x="5515661" y="1728139"/>
            <a:chExt cx="3497356" cy="1966037"/>
          </a:xfrm>
        </p:grpSpPr>
        <p:sp>
          <p:nvSpPr>
            <p:cNvPr id="19" name="Rounded Rectangle 18"/>
            <p:cNvSpPr/>
            <p:nvPr/>
          </p:nvSpPr>
          <p:spPr>
            <a:xfrm>
              <a:off x="7156073" y="1877188"/>
              <a:ext cx="1801506" cy="1637535"/>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20" name="TextBox 19"/>
            <p:cNvSpPr txBox="1"/>
            <p:nvPr/>
          </p:nvSpPr>
          <p:spPr>
            <a:xfrm>
              <a:off x="7166705" y="1891710"/>
              <a:ext cx="1746297" cy="1559490"/>
            </a:xfrm>
            <a:prstGeom prst="rect">
              <a:avLst/>
            </a:prstGeom>
            <a:noFill/>
          </p:spPr>
          <p:txBody>
            <a:bodyPr>
              <a:spAutoFit/>
            </a:bodyPr>
            <a:lstStyle/>
            <a:p>
              <a:pPr algn="ctr">
                <a:defRPr/>
              </a:pPr>
              <a:r>
                <a:rPr lang="es-ES" sz="1600" dirty="0">
                  <a:ea typeface="+mn-ea"/>
                  <a:cs typeface="+mn-cs"/>
                </a:rPr>
                <a:t>Controles temporales cuando no hay suficientes mediciones de la exposición</a:t>
              </a:r>
              <a:endParaRPr lang="es-ES_tradnl" sz="1600" dirty="0">
                <a:latin typeface="+mj-lt"/>
                <a:ea typeface="+mn-ea"/>
                <a:cs typeface="+mn-cs"/>
              </a:endParaRPr>
            </a:p>
          </p:txBody>
        </p:sp>
        <p:cxnSp>
          <p:nvCxnSpPr>
            <p:cNvPr id="35" name="Straight Connector 34"/>
            <p:cNvCxnSpPr/>
            <p:nvPr/>
          </p:nvCxnSpPr>
          <p:spPr>
            <a:xfrm>
              <a:off x="6630116" y="1728139"/>
              <a:ext cx="406411" cy="0"/>
            </a:xfrm>
            <a:prstGeom prst="line">
              <a:avLst/>
            </a:prstGeom>
            <a:ln w="412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036527" y="1728139"/>
              <a:ext cx="0" cy="1707180"/>
            </a:xfrm>
            <a:prstGeom prst="line">
              <a:avLst/>
            </a:prstGeom>
            <a:ln w="412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515661" y="3435319"/>
              <a:ext cx="1520866" cy="0"/>
            </a:xfrm>
            <a:prstGeom prst="line">
              <a:avLst/>
            </a:prstGeom>
            <a:ln w="412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515661" y="3435319"/>
              <a:ext cx="0" cy="258857"/>
            </a:xfrm>
            <a:prstGeom prst="straightConnector1">
              <a:avLst/>
            </a:prstGeom>
            <a:ln w="41275">
              <a:solidFill>
                <a:schemeClr val="tx1"/>
              </a:solidFill>
              <a:prstDash val="dash"/>
              <a:tailEnd type="arrow" w="sm" len="sm"/>
            </a:ln>
          </p:spPr>
          <p:style>
            <a:lnRef idx="1">
              <a:schemeClr val="accent1"/>
            </a:lnRef>
            <a:fillRef idx="0">
              <a:schemeClr val="accent1"/>
            </a:fillRef>
            <a:effectRef idx="0">
              <a:schemeClr val="accent1"/>
            </a:effectRef>
            <a:fontRef idx="minor">
              <a:schemeClr val="tx1"/>
            </a:fontRef>
          </p:style>
        </p:cxnSp>
      </p:grpSp>
      <p:grpSp>
        <p:nvGrpSpPr>
          <p:cNvPr id="3" name="Group 57"/>
          <p:cNvGrpSpPr>
            <a:grpSpLocks/>
          </p:cNvGrpSpPr>
          <p:nvPr/>
        </p:nvGrpSpPr>
        <p:grpSpPr bwMode="auto">
          <a:xfrm>
            <a:off x="1100138" y="2393950"/>
            <a:ext cx="1728787" cy="4148138"/>
            <a:chOff x="1194623" y="2421631"/>
            <a:chExt cx="1728724" cy="4147419"/>
          </a:xfrm>
        </p:grpSpPr>
        <p:cxnSp>
          <p:nvCxnSpPr>
            <p:cNvPr id="45" name="Straight Connector 44"/>
            <p:cNvCxnSpPr/>
            <p:nvPr/>
          </p:nvCxnSpPr>
          <p:spPr>
            <a:xfrm>
              <a:off x="1216847" y="2421631"/>
              <a:ext cx="406385" cy="0"/>
            </a:xfrm>
            <a:prstGeom prst="line">
              <a:avLst/>
            </a:prstGeom>
            <a:ln w="412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200973" y="2421631"/>
              <a:ext cx="0" cy="4147419"/>
            </a:xfrm>
            <a:prstGeom prst="line">
              <a:avLst/>
            </a:prstGeom>
            <a:ln w="412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1194623" y="6569050"/>
              <a:ext cx="407972" cy="0"/>
            </a:xfrm>
            <a:prstGeom prst="line">
              <a:avLst/>
            </a:prstGeom>
            <a:ln w="41275">
              <a:solidFill>
                <a:schemeClr val="tx1"/>
              </a:solidFill>
              <a:prstDash val="dash"/>
              <a:tailEnd type="arrow" w="sm" len="sm"/>
            </a:ln>
          </p:spPr>
          <p:style>
            <a:lnRef idx="1">
              <a:schemeClr val="accent1"/>
            </a:lnRef>
            <a:fillRef idx="0">
              <a:schemeClr val="accent1"/>
            </a:fillRef>
            <a:effectRef idx="0">
              <a:schemeClr val="accent1"/>
            </a:effectRef>
            <a:fontRef idx="minor">
              <a:schemeClr val="tx1"/>
            </a:fontRef>
          </p:style>
        </p:cxnSp>
        <p:sp>
          <p:nvSpPr>
            <p:cNvPr id="49" name="Rounded Rectangle 48"/>
            <p:cNvSpPr/>
            <p:nvPr/>
          </p:nvSpPr>
          <p:spPr>
            <a:xfrm>
              <a:off x="1271636" y="4595211"/>
              <a:ext cx="1593344" cy="846908"/>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0" name="TextBox 49"/>
            <p:cNvSpPr txBox="1"/>
            <p:nvPr/>
          </p:nvSpPr>
          <p:spPr>
            <a:xfrm>
              <a:off x="1286695" y="4597717"/>
              <a:ext cx="1542994" cy="825357"/>
            </a:xfrm>
            <a:prstGeom prst="rect">
              <a:avLst/>
            </a:prstGeom>
            <a:noFill/>
          </p:spPr>
          <p:txBody>
            <a:bodyPr>
              <a:spAutoFit/>
            </a:bodyPr>
            <a:lstStyle/>
            <a:p>
              <a:pPr algn="ctr">
                <a:defRPr/>
              </a:pPr>
              <a:r>
                <a:rPr lang="es-ES_tradnl" sz="1600" dirty="0">
                  <a:latin typeface="+mj-lt"/>
                  <a:ea typeface="+mn-ea"/>
                  <a:cs typeface="+mn-cs"/>
                </a:rPr>
                <a:t>No se requieren controles</a:t>
              </a:r>
            </a:p>
          </p:txBody>
        </p:sp>
      </p:grpSp>
      <p:grpSp>
        <p:nvGrpSpPr>
          <p:cNvPr id="4" name="Group 58"/>
          <p:cNvGrpSpPr>
            <a:grpSpLocks/>
          </p:cNvGrpSpPr>
          <p:nvPr/>
        </p:nvGrpSpPr>
        <p:grpSpPr bwMode="auto">
          <a:xfrm>
            <a:off x="6119813" y="3906838"/>
            <a:ext cx="2890837" cy="1195387"/>
            <a:chOff x="6215085" y="3907135"/>
            <a:chExt cx="2890217" cy="1194439"/>
          </a:xfrm>
        </p:grpSpPr>
        <p:sp>
          <p:nvSpPr>
            <p:cNvPr id="51" name="Rounded Rectangle 50"/>
            <p:cNvSpPr/>
            <p:nvPr/>
          </p:nvSpPr>
          <p:spPr>
            <a:xfrm>
              <a:off x="6276441" y="3948051"/>
              <a:ext cx="2772459" cy="1067294"/>
            </a:xfrm>
            <a:prstGeom prst="roundRect">
              <a:avLst/>
            </a:prstGeom>
            <a:solidFill>
              <a:srgbClr val="FF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p>
          </p:txBody>
        </p:sp>
        <p:sp>
          <p:nvSpPr>
            <p:cNvPr id="52" name="TextBox 51"/>
            <p:cNvSpPr txBox="1"/>
            <p:nvPr/>
          </p:nvSpPr>
          <p:spPr>
            <a:xfrm>
              <a:off x="6489663" y="3907135"/>
              <a:ext cx="2309318" cy="336283"/>
            </a:xfrm>
            <a:prstGeom prst="rect">
              <a:avLst/>
            </a:prstGeom>
            <a:noFill/>
          </p:spPr>
          <p:txBody>
            <a:bodyPr>
              <a:spAutoFit/>
            </a:bodyPr>
            <a:lstStyle/>
            <a:p>
              <a:pPr algn="ctr">
                <a:defRPr/>
              </a:pPr>
              <a:r>
                <a:rPr lang="es-ES_tradnl" sz="1600" dirty="0">
                  <a:latin typeface="+mj-lt"/>
                  <a:ea typeface="+mn-ea"/>
                  <a:cs typeface="+mn-cs"/>
                </a:rPr>
                <a:t>Supervisión Médica</a:t>
              </a:r>
            </a:p>
          </p:txBody>
        </p:sp>
        <p:sp>
          <p:nvSpPr>
            <p:cNvPr id="53" name="TextBox 52"/>
            <p:cNvSpPr txBox="1"/>
            <p:nvPr/>
          </p:nvSpPr>
          <p:spPr>
            <a:xfrm>
              <a:off x="6276984" y="4205348"/>
              <a:ext cx="2771181" cy="824845"/>
            </a:xfrm>
            <a:prstGeom prst="rect">
              <a:avLst/>
            </a:prstGeom>
            <a:noFill/>
          </p:spPr>
          <p:txBody>
            <a:bodyPr>
              <a:spAutoFit/>
            </a:bodyPr>
            <a:lstStyle/>
            <a:p>
              <a:pPr algn="ctr">
                <a:defRPr/>
              </a:pPr>
              <a:r>
                <a:rPr lang="es-ES_tradnl" sz="1600" dirty="0">
                  <a:latin typeface="+mj-lt"/>
                  <a:ea typeface="+mn-ea"/>
                  <a:cs typeface="+mn-cs"/>
                </a:rPr>
                <a:t>Protege a los trabajadores cuando se sabe poco de la exposición</a:t>
              </a:r>
            </a:p>
          </p:txBody>
        </p:sp>
      </p:grpSp>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3" name="Picture 2" descr="DOWNTOWNmountains"/>
          <p:cNvPicPr>
            <a:picLocks noChangeAspect="1" noChangeArrowheads="1"/>
          </p:cNvPicPr>
          <p:nvPr/>
        </p:nvPicPr>
        <p:blipFill>
          <a:blip r:embed="rId4" cstate="print"/>
          <a:srcRect/>
          <a:stretch>
            <a:fillRect/>
          </a:stretch>
        </p:blipFill>
        <p:spPr bwMode="auto">
          <a:xfrm>
            <a:off x="381000" y="1676400"/>
            <a:ext cx="8366125" cy="2320925"/>
          </a:xfrm>
          <a:prstGeom prst="rect">
            <a:avLst/>
          </a:prstGeom>
          <a:noFill/>
          <a:ln w="9525">
            <a:noFill/>
            <a:miter lim="800000"/>
            <a:headEnd/>
            <a:tailEnd/>
          </a:ln>
        </p:spPr>
      </p:pic>
      <p:sp>
        <p:nvSpPr>
          <p:cNvPr id="156674" name="Rectangle 3"/>
          <p:cNvSpPr>
            <a:spLocks noChangeArrowheads="1"/>
          </p:cNvSpPr>
          <p:nvPr/>
        </p:nvSpPr>
        <p:spPr bwMode="auto">
          <a:xfrm>
            <a:off x="381000" y="0"/>
            <a:ext cx="8366125" cy="1143000"/>
          </a:xfrm>
          <a:prstGeom prst="rect">
            <a:avLst/>
          </a:prstGeom>
          <a:noFill/>
          <a:ln w="9525">
            <a:noFill/>
            <a:miter lim="800000"/>
            <a:headEnd/>
            <a:tailEnd/>
          </a:ln>
        </p:spPr>
        <p:txBody>
          <a:bodyPr anchor="ctr">
            <a:prstTxWarp prst="textNoShape">
              <a:avLst/>
            </a:prstTxWarp>
          </a:bodyPr>
          <a:lstStyle/>
          <a:p>
            <a:pPr algn="ctr"/>
            <a:endParaRPr lang="es-ES_tradnl" sz="4400"/>
          </a:p>
          <a:p>
            <a:pPr algn="ctr"/>
            <a:r>
              <a:rPr lang="es-ES_tradnl" sz="4400"/>
              <a:t>¿Preguntas?</a:t>
            </a:r>
            <a:endParaRPr lang="en-US" sz="4400"/>
          </a:p>
          <a:p>
            <a:pPr algn="ctr"/>
            <a:endParaRPr lang="en-US" sz="4400">
              <a:solidFill>
                <a:srgbClr val="003399"/>
              </a:solidFill>
              <a:latin typeface="Tahoma" charset="0"/>
            </a:endParaRPr>
          </a:p>
        </p:txBody>
      </p:sp>
      <p:sp>
        <p:nvSpPr>
          <p:cNvPr id="156675" name="Text Box 8"/>
          <p:cNvSpPr txBox="1">
            <a:spLocks noChangeArrowheads="1"/>
          </p:cNvSpPr>
          <p:nvPr/>
        </p:nvSpPr>
        <p:spPr bwMode="auto">
          <a:xfrm>
            <a:off x="381000" y="4038600"/>
            <a:ext cx="3505200" cy="184150"/>
          </a:xfrm>
          <a:prstGeom prst="rect">
            <a:avLst/>
          </a:prstGeom>
          <a:noFill/>
          <a:ln w="9525">
            <a:noFill/>
            <a:miter lim="800000"/>
            <a:headEnd/>
            <a:tailEnd/>
          </a:ln>
        </p:spPr>
        <p:txBody>
          <a:bodyPr>
            <a:prstTxWarp prst="textNoShape">
              <a:avLst/>
            </a:prstTxWarp>
            <a:spAutoFit/>
          </a:bodyPr>
          <a:lstStyle/>
          <a:p>
            <a:pPr>
              <a:spcBef>
                <a:spcPct val="50000"/>
              </a:spcBef>
            </a:pPr>
            <a:r>
              <a:rPr lang="en-US" sz="600">
                <a:latin typeface="Tahoma" charset="0"/>
              </a:rPr>
              <a:t>Photo by National Jewish Health</a:t>
            </a:r>
          </a:p>
        </p:txBody>
      </p:sp>
      <p:sp>
        <p:nvSpPr>
          <p:cNvPr id="153604" name="Rectangle 6"/>
          <p:cNvSpPr>
            <a:spLocks noChangeArrowheads="1"/>
          </p:cNvSpPr>
          <p:nvPr/>
        </p:nvSpPr>
        <p:spPr bwMode="auto">
          <a:xfrm>
            <a:off x="228600" y="4716463"/>
            <a:ext cx="8686800" cy="1406525"/>
          </a:xfrm>
          <a:prstGeom prst="rect">
            <a:avLst/>
          </a:prstGeom>
          <a:noFill/>
          <a:ln w="9525">
            <a:noFill/>
            <a:miter lim="800000"/>
            <a:headEnd/>
            <a:tailEnd/>
          </a:ln>
        </p:spPr>
        <p:txBody>
          <a:bodyPr>
            <a:spAutoFit/>
          </a:bodyPr>
          <a:lstStyle/>
          <a:p>
            <a:pPr>
              <a:lnSpc>
                <a:spcPct val="80000"/>
              </a:lnSpc>
              <a:spcBef>
                <a:spcPct val="20000"/>
              </a:spcBef>
              <a:defRPr/>
            </a:pPr>
            <a:r>
              <a:rPr lang="es-ES_tradnl" sz="1800" dirty="0">
                <a:ea typeface="+mn-ea"/>
                <a:cs typeface="+mn-cs"/>
              </a:rPr>
              <a:t>Esta presentación fue producida bajo la subvención numero SH-22304-11-60-F-8 de la Administración de Seguridad y Salud Ocupacional, del Departamento del Trabajo de los Estados Unidos.  Esta presentación no refleja necesariamente las opiniones o políticas del Departamento del Trabajo de los Estados Unidos, ni la mención de nombres comerciales, productos u organizaciones, implica aprobación por el gobierno de los Estados Unidos.</a:t>
            </a:r>
            <a:endParaRPr lang="es-ES_tradnl" sz="1800" dirty="0">
              <a:latin typeface="+mn-lt"/>
              <a:ea typeface="+mn-ea"/>
              <a:cs typeface="+mn-cs"/>
            </a:endParaRPr>
          </a:p>
        </p:txBody>
      </p:sp>
      <p:sp>
        <p:nvSpPr>
          <p:cNvPr id="156677" name="Slide Number Placeholder 3"/>
          <p:cNvSpPr>
            <a:spLocks noGrp="1"/>
          </p:cNvSpPr>
          <p:nvPr>
            <p:ph type="sldNum" sz="quarter" idx="12"/>
          </p:nvPr>
        </p:nvSpPr>
        <p:spPr>
          <a:xfrm>
            <a:off x="7162800" y="6477000"/>
            <a:ext cx="1905000" cy="381000"/>
          </a:xfrm>
          <a:noFill/>
        </p:spPr>
        <p:txBody>
          <a:bodyPr/>
          <a:lstStyle/>
          <a:p>
            <a:fld id="{5D232785-7B20-4760-B26D-F25DA205C060}" type="slidenum">
              <a:rPr lang="en-US" smtClean="0">
                <a:latin typeface="Tahoma" charset="0"/>
                <a:ea typeface="Tahoma" charset="0"/>
                <a:cs typeface="Tahoma" charset="0"/>
              </a:rPr>
              <a:pPr/>
              <a:t>63</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95263" y="0"/>
            <a:ext cx="8763000" cy="1143000"/>
          </a:xfrm>
        </p:spPr>
        <p:txBody>
          <a:bodyPr/>
          <a:lstStyle/>
          <a:p>
            <a:r>
              <a:rPr lang="es-ES_tradnl" sz="4000" smtClean="0"/>
              <a:t>¿Qué es OSHA?</a:t>
            </a:r>
            <a:endParaRPr lang="en-US" sz="4000" smtClean="0"/>
          </a:p>
        </p:txBody>
      </p:sp>
      <p:sp>
        <p:nvSpPr>
          <p:cNvPr id="29698" name="Rectangle 3"/>
          <p:cNvSpPr>
            <a:spLocks noGrp="1" noChangeArrowheads="1"/>
          </p:cNvSpPr>
          <p:nvPr>
            <p:ph type="body" idx="1"/>
          </p:nvPr>
        </p:nvSpPr>
        <p:spPr>
          <a:xfrm>
            <a:off x="681038" y="1508125"/>
            <a:ext cx="7772400" cy="4572000"/>
          </a:xfrm>
        </p:spPr>
        <p:txBody>
          <a:bodyPr/>
          <a:lstStyle/>
          <a:p>
            <a:pPr eaLnBrk="1" hangingPunct="1">
              <a:lnSpc>
                <a:spcPct val="80000"/>
              </a:lnSpc>
            </a:pPr>
            <a:r>
              <a:rPr lang="es-ES" sz="2600" smtClean="0"/>
              <a:t>Administración de Seguridad y Salud Ocupacional (OSHA por sus siglas en Ingl</a:t>
            </a:r>
            <a:r>
              <a:rPr lang="en-US" sz="2600" smtClean="0"/>
              <a:t>é</a:t>
            </a:r>
            <a:r>
              <a:rPr lang="es-ES" sz="2600" smtClean="0"/>
              <a:t>s)</a:t>
            </a:r>
          </a:p>
          <a:p>
            <a:pPr eaLnBrk="1" hangingPunct="1">
              <a:lnSpc>
                <a:spcPct val="80000"/>
              </a:lnSpc>
            </a:pPr>
            <a:r>
              <a:rPr lang="es-ES" sz="2600" smtClean="0"/>
              <a:t>Agencia gubernamental dentro del Departamento del Trabajo de los Estados Unidos</a:t>
            </a:r>
          </a:p>
          <a:p>
            <a:pPr eaLnBrk="1" hangingPunct="1">
              <a:lnSpc>
                <a:spcPct val="80000"/>
              </a:lnSpc>
            </a:pPr>
            <a:r>
              <a:rPr lang="es-ES" sz="2600" smtClean="0"/>
              <a:t>Responsable de la protección de la seguridad y salud de los trabajadores</a:t>
            </a:r>
          </a:p>
          <a:p>
            <a:pPr eaLnBrk="1" hangingPunct="1">
              <a:lnSpc>
                <a:spcPct val="80000"/>
              </a:lnSpc>
            </a:pPr>
            <a:r>
              <a:rPr lang="es-ES" sz="2600" smtClean="0"/>
              <a:t>Creada en 1970 por la Ley de Seguridad y Salud Ocupacional (OSH por sus siglas en Ingl</a:t>
            </a:r>
            <a:r>
              <a:rPr lang="en-US" sz="2600" smtClean="0"/>
              <a:t>é</a:t>
            </a:r>
            <a:r>
              <a:rPr lang="es-ES" sz="2600" smtClean="0"/>
              <a:t>s)</a:t>
            </a:r>
          </a:p>
          <a:p>
            <a:pPr eaLnBrk="1" hangingPunct="1">
              <a:lnSpc>
                <a:spcPct val="80000"/>
              </a:lnSpc>
            </a:pPr>
            <a:r>
              <a:rPr lang="es-ES" sz="2600" smtClean="0"/>
              <a:t>OSH permite que los estados asuman la responsabilidad de la aplicación de la Ley, siempre que sus normas sean </a:t>
            </a:r>
            <a:r>
              <a:rPr lang="es-ES" sz="2600" u="sng" smtClean="0"/>
              <a:t>al menos tan estrictas</a:t>
            </a:r>
            <a:r>
              <a:rPr lang="es-ES" sz="2600" smtClean="0"/>
              <a:t> como la OSHA Federal</a:t>
            </a:r>
          </a:p>
          <a:p>
            <a:pPr eaLnBrk="1" hangingPunct="1">
              <a:lnSpc>
                <a:spcPct val="80000"/>
              </a:lnSpc>
              <a:buFontTx/>
              <a:buNone/>
            </a:pPr>
            <a:endParaRPr lang="es-ES" sz="2600" smtClean="0"/>
          </a:p>
        </p:txBody>
      </p:sp>
      <p:sp>
        <p:nvSpPr>
          <p:cNvPr id="29699" name="Slide Number Placeholder 3"/>
          <p:cNvSpPr>
            <a:spLocks noGrp="1"/>
          </p:cNvSpPr>
          <p:nvPr>
            <p:ph type="sldNum" sz="quarter" idx="12"/>
          </p:nvPr>
        </p:nvSpPr>
        <p:spPr>
          <a:noFill/>
        </p:spPr>
        <p:txBody>
          <a:bodyPr/>
          <a:lstStyle/>
          <a:p>
            <a:fld id="{C22DA2C4-052C-4BAE-85B1-903AE31667AB}" type="slidenum">
              <a:rPr lang="en-US" smtClean="0">
                <a:latin typeface="Tahoma" charset="0"/>
                <a:ea typeface="Tahoma" charset="0"/>
                <a:cs typeface="Tahoma" charset="0"/>
              </a:rPr>
              <a:pPr/>
              <a:t>7</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s-ES_tradnl" smtClean="0"/>
              <a:t>¿Qué hace OSHA?</a:t>
            </a:r>
            <a:endParaRPr lang="en-US" smtClean="0"/>
          </a:p>
        </p:txBody>
      </p:sp>
      <p:sp>
        <p:nvSpPr>
          <p:cNvPr id="31746" name="Rectangle 3"/>
          <p:cNvSpPr>
            <a:spLocks noGrp="1" noChangeArrowheads="1"/>
          </p:cNvSpPr>
          <p:nvPr>
            <p:ph type="body" idx="1"/>
          </p:nvPr>
        </p:nvSpPr>
        <p:spPr>
          <a:xfrm>
            <a:off x="671513" y="1222375"/>
            <a:ext cx="7772400" cy="5322888"/>
          </a:xfrm>
        </p:spPr>
        <p:txBody>
          <a:bodyPr/>
          <a:lstStyle/>
          <a:p>
            <a:pPr eaLnBrk="1" hangingPunct="1">
              <a:lnSpc>
                <a:spcPct val="90000"/>
              </a:lnSpc>
            </a:pPr>
            <a:r>
              <a:rPr lang="es-ES" sz="2600" smtClean="0"/>
              <a:t>Requiere que los empleadores implementen programas para incrementar la seguridad en el trabajo y reducir los riesgos para la salud</a:t>
            </a:r>
          </a:p>
          <a:p>
            <a:pPr eaLnBrk="1" hangingPunct="1">
              <a:lnSpc>
                <a:spcPct val="90000"/>
              </a:lnSpc>
            </a:pPr>
            <a:r>
              <a:rPr lang="es-ES" sz="2600" smtClean="0"/>
              <a:t>Investiga los accidentes laborales o accidentes catastróficos</a:t>
            </a:r>
          </a:p>
          <a:p>
            <a:pPr eaLnBrk="1" hangingPunct="1">
              <a:lnSpc>
                <a:spcPct val="90000"/>
              </a:lnSpc>
            </a:pPr>
            <a:r>
              <a:rPr lang="es-ES" sz="2600" smtClean="0"/>
              <a:t>Aplica las normas de seguridad y salud a través de las inspecciones de trabajo realizadas por sus oficiales</a:t>
            </a:r>
          </a:p>
          <a:p>
            <a:pPr eaLnBrk="1" hangingPunct="1">
              <a:lnSpc>
                <a:spcPct val="90000"/>
              </a:lnSpc>
            </a:pPr>
            <a:r>
              <a:rPr lang="es-ES" sz="2600" smtClean="0"/>
              <a:t>Controla las lesiones y enfermedades relacionadas con el trabajo, a través del mantenimiento de registros</a:t>
            </a:r>
          </a:p>
          <a:p>
            <a:pPr eaLnBrk="1" hangingPunct="1">
              <a:lnSpc>
                <a:spcPct val="90000"/>
              </a:lnSpc>
            </a:pPr>
            <a:r>
              <a:rPr lang="es-ES" sz="2600" smtClean="0"/>
              <a:t>Ofrece programas de asistencia, capacitación y apoyo para ayudar a los empleadores y trabajadores</a:t>
            </a:r>
          </a:p>
        </p:txBody>
      </p:sp>
      <p:sp>
        <p:nvSpPr>
          <p:cNvPr id="31747" name="Slide Number Placeholder 3"/>
          <p:cNvSpPr>
            <a:spLocks noGrp="1"/>
          </p:cNvSpPr>
          <p:nvPr>
            <p:ph type="sldNum" sz="quarter" idx="12"/>
          </p:nvPr>
        </p:nvSpPr>
        <p:spPr>
          <a:noFill/>
        </p:spPr>
        <p:txBody>
          <a:bodyPr/>
          <a:lstStyle/>
          <a:p>
            <a:fld id="{567A324A-3871-4B57-95E4-283CF2B2C76D}" type="slidenum">
              <a:rPr lang="en-US" smtClean="0">
                <a:latin typeface="Tahoma" charset="0"/>
                <a:ea typeface="Tahoma" charset="0"/>
                <a:cs typeface="Tahoma" charset="0"/>
              </a:rPr>
              <a:pPr/>
              <a:t>8</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381000" y="228600"/>
            <a:ext cx="8763000" cy="1143000"/>
          </a:xfrm>
        </p:spPr>
        <p:txBody>
          <a:bodyPr/>
          <a:lstStyle/>
          <a:p>
            <a:r>
              <a:rPr lang="es-ES_tradnl" sz="4000" smtClean="0"/>
              <a:t>¿Cuáles son las responsabilidades del empleador bajo OSHA?</a:t>
            </a:r>
            <a:endParaRPr lang="en-US" sz="4000" smtClean="0"/>
          </a:p>
        </p:txBody>
      </p:sp>
      <p:sp>
        <p:nvSpPr>
          <p:cNvPr id="33794" name="Rectangle 3"/>
          <p:cNvSpPr>
            <a:spLocks noGrp="1" noChangeArrowheads="1"/>
          </p:cNvSpPr>
          <p:nvPr>
            <p:ph type="body" idx="1"/>
          </p:nvPr>
        </p:nvSpPr>
        <p:spPr>
          <a:xfrm>
            <a:off x="541338" y="1981200"/>
            <a:ext cx="8310562" cy="4114800"/>
          </a:xfrm>
        </p:spPr>
        <p:txBody>
          <a:bodyPr/>
          <a:lstStyle/>
          <a:p>
            <a:pPr marL="0" indent="0" eaLnBrk="1" hangingPunct="1">
              <a:buFontTx/>
              <a:buNone/>
            </a:pPr>
            <a:r>
              <a:rPr lang="es-ES" smtClean="0"/>
              <a:t>Proveer empleo y un lugar de trabajo que est</a:t>
            </a:r>
            <a:r>
              <a:rPr lang="en-US" smtClean="0"/>
              <a:t>é</a:t>
            </a:r>
            <a:r>
              <a:rPr lang="es-ES" smtClean="0"/>
              <a:t>:</a:t>
            </a:r>
          </a:p>
          <a:p>
            <a:pPr marL="990600" lvl="1" indent="-533400" eaLnBrk="1" hangingPunct="1">
              <a:buFontTx/>
              <a:buAutoNum type="arabicPeriod"/>
            </a:pPr>
            <a:r>
              <a:rPr lang="es-ES" smtClean="0"/>
              <a:t>En cumplimiento con las normas establecidas por OSHA</a:t>
            </a:r>
          </a:p>
          <a:p>
            <a:pPr marL="990600" lvl="1" indent="-533400" eaLnBrk="1" hangingPunct="1">
              <a:buFontTx/>
              <a:buAutoNum type="arabicPeriod"/>
            </a:pPr>
            <a:r>
              <a:rPr lang="es-ES" smtClean="0"/>
              <a:t>Libre de riesgos reconocidos que est</a:t>
            </a:r>
            <a:r>
              <a:rPr lang="en-US" smtClean="0"/>
              <a:t>é</a:t>
            </a:r>
            <a:r>
              <a:rPr lang="es-ES" smtClean="0"/>
              <a:t>n causando o puedan causar la muerte o un daño físico serio a los empleados</a:t>
            </a:r>
          </a:p>
          <a:p>
            <a:pPr marL="990600" lvl="1" indent="-533400" eaLnBrk="1" hangingPunct="1">
              <a:buFontTx/>
              <a:buAutoNum type="arabicPeriod"/>
            </a:pPr>
            <a:endParaRPr lang="es-ES" smtClean="0"/>
          </a:p>
          <a:p>
            <a:pPr marL="990600" lvl="1" indent="-533400" eaLnBrk="1" hangingPunct="1">
              <a:buFontTx/>
              <a:buAutoNum type="arabicPeriod"/>
            </a:pPr>
            <a:endParaRPr lang="es-ES" smtClean="0"/>
          </a:p>
          <a:p>
            <a:pPr marL="990600" lvl="1" indent="-533400" eaLnBrk="1" hangingPunct="1">
              <a:buFontTx/>
              <a:buNone/>
            </a:pPr>
            <a:endParaRPr lang="es-ES" smtClean="0"/>
          </a:p>
          <a:p>
            <a:pPr marL="990600" lvl="1" indent="-533400" eaLnBrk="1" hangingPunct="1"/>
            <a:endParaRPr lang="es-ES" smtClean="0"/>
          </a:p>
        </p:txBody>
      </p:sp>
      <p:sp>
        <p:nvSpPr>
          <p:cNvPr id="33795" name="Slide Number Placeholder 3"/>
          <p:cNvSpPr>
            <a:spLocks noGrp="1"/>
          </p:cNvSpPr>
          <p:nvPr>
            <p:ph type="sldNum" sz="quarter" idx="12"/>
          </p:nvPr>
        </p:nvSpPr>
        <p:spPr>
          <a:noFill/>
        </p:spPr>
        <p:txBody>
          <a:bodyPr/>
          <a:lstStyle/>
          <a:p>
            <a:fld id="{2C9E7E1E-745F-4186-8421-B1F90D54A610}" type="slidenum">
              <a:rPr lang="en-US" smtClean="0">
                <a:latin typeface="Tahoma" charset="0"/>
                <a:ea typeface="Tahoma" charset="0"/>
                <a:cs typeface="Tahoma" charset="0"/>
              </a:rPr>
              <a:pPr/>
              <a:t>9</a:t>
            </a:fld>
            <a:endParaRPr lang="en-US" smtClean="0">
              <a:latin typeface="Tahoma" charset="0"/>
              <a:ea typeface="Tahoma" charset="0"/>
              <a:cs typeface="Tahoma" charset="0"/>
            </a:endParaRP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KPI_SLIDE_COUNT" val="89"/>
  <p:tag name="KPI_VERSION" val="2.0.10292.1"/>
  <p:tag name="KPI_STORAGE" val="&lt;keypoint&quot;&quot;&lt;chart&quot;&quot;&lt;styles&quot;&quot;&gt;&gt;&lt;roster&quot;&quot;&lt;people&quot;&quot;&gt;&gt;&lt;teams&quot;&quot;&gt;&lt;transceivers&quot;&quot;&gt;&gt;"/>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Información Preliminar&amp;quot;&quot;/&gt;&lt;property id=&quot;20307&quot; value=&quot;654&quot;/&gt;&lt;/object&gt;&lt;object type=&quot;3&quot; unique_id=&quot;10005&quot;&gt;&lt;property id=&quot;20148&quot; value=&quot;5&quot;/&gt;&lt;property id=&quot;20300&quot; value=&quot;Slide 2 - &amp;quot;Reconocimiento y Control de los Riesgos Respiratorios en la Industria de los  Saborizantes&amp;quot;&quot;/&gt;&lt;property id=&quot;20307&quot; value=&quot;269&quot;/&gt;&lt;/object&gt;&lt;object type=&quot;3&quot; unique_id=&quot;10006&quot;&gt;&lt;property id=&quot;20148&quot; value=&quot;5&quot;/&gt;&lt;property id=&quot;20300&quot; value=&quot;Slide 3 - &amp;quot;Presentadores&amp;quot;&quot;/&gt;&lt;property id=&quot;20307&quot; value=&quot;569&quot;/&gt;&lt;/object&gt;&lt;object type=&quot;3&quot; unique_id=&quot;10007&quot;&gt;&lt;property id=&quot;20148&quot; value=&quot;5&quot;/&gt;&lt;property id=&quot;20300&quot; value=&quot;Slide 4 - &amp;quot;Limitación de Responsabilidad&amp;quot;&quot;/&gt;&lt;property id=&quot;20307&quot; value=&quot;568&quot;/&gt;&lt;/object&gt;&lt;object type=&quot;3&quot; unique_id=&quot;10008&quot;&gt;&lt;property id=&quot;20148&quot; value=&quot;5&quot;/&gt;&lt;property id=&quot;20300&quot; value=&quot;Slide 5 - &amp;quot;¿Quiénes somos?&amp;quot;&quot;/&gt;&lt;property id=&quot;20307&quot; value=&quot;494&quot;/&gt;&lt;/object&gt;&lt;object type=&quot;3&quot; unique_id=&quot;10009&quot;&gt;&lt;property id=&quot;20148&quot; value=&quot;5&quot;/&gt;&lt;property id=&quot;20300&quot; value=&quot;Slide 6 - &amp;quot;¿Por qué estamos aquí?&amp;quot;&quot;/&gt;&lt;property id=&quot;20307&quot; value=&quot;571&quot;/&gt;&lt;/object&gt;&lt;object type=&quot;3&quot; unique_id=&quot;10010&quot;&gt;&lt;property id=&quot;20148&quot; value=&quot;5&quot;/&gt;&lt;property id=&quot;20300&quot; value=&quot;Slide 7 - &amp;quot;Programa&amp;quot;&quot;/&gt;&lt;property id=&quot;20307&quot; value=&quot;495&quot;/&gt;&lt;/object&gt;&lt;object type=&quot;3&quot; unique_id=&quot;10011&quot;&gt;&lt;property id=&quot;20148&quot; value=&quot;5&quot;/&gt;&lt;property id=&quot;20300&quot; value=&quot;Slide 8 - &amp;quot;Definiciones&amp;quot;&quot;/&gt;&lt;property id=&quot;20307&quot; value=&quot;572&quot;/&gt;&lt;/object&gt;&lt;object type=&quot;3&quot; unique_id=&quot;10012&quot;&gt;&lt;property id=&quot;20148&quot; value=&quot;5&quot;/&gt;&lt;property id=&quot;20300&quot; value=&quot;Slide 9 - &amp;quot;Introducción a OSHA&amp;#x0D;&amp;#x0A;&amp;#x0D;&amp;#x0A;Objetivos del Entrenamiento&amp;quot;&quot;/&gt;&lt;property id=&quot;20307&quot; value=&quot;496&quot;/&gt;&lt;/object&gt;&lt;object type=&quot;3&quot; unique_id=&quot;10013&quot;&gt;&lt;property id=&quot;20148&quot; value=&quot;5&quot;/&gt;&lt;property id=&quot;20300&quot; value=&quot;Slide 10 - &amp;quot;¿Qué es OSHA?&amp;quot;&quot;/&gt;&lt;property id=&quot;20307&quot; value=&quot;497&quot;/&gt;&lt;/object&gt;&lt;object type=&quot;3&quot; unique_id=&quot;10014&quot;&gt;&lt;property id=&quot;20148&quot; value=&quot;5&quot;/&gt;&lt;property id=&quot;20300&quot; value=&quot;Slide 11 - &amp;quot;¿Qué hace OSHA?&amp;quot;&quot;/&gt;&lt;property id=&quot;20307&quot; value=&quot;498&quot;/&gt;&lt;/object&gt;&lt;object type=&quot;3&quot; unique_id=&quot;10015&quot;&gt;&lt;property id=&quot;20148&quot; value=&quot;5&quot;/&gt;&lt;property id=&quot;20300&quot; value=&quot;Slide 12 - &amp;quot;¿Cuáles son las responsabilidades del empleador bajo OSHA?&amp;quot;&quot;/&gt;&lt;property id=&quot;20307&quot; value=&quot;499&quot;/&gt;&lt;/object&gt;&lt;object type=&quot;3&quot; unique_id=&quot;10016&quot;&gt;&lt;property id=&quot;20148&quot; value=&quot;5&quot;/&gt;&lt;property id=&quot;20300&quot; value=&quot;Slide 13 - &amp;quot;&amp;#x0D;&amp;#x0A;¿Cuáles son los derechos de los empleados bajo OSHA?&amp;#x0D;&amp;#x0A;&amp;quot;&quot;/&gt;&lt;property id=&quot;20307&quot; value=&quot;502&quot;/&gt;&lt;/object&gt;&lt;object type=&quot;3&quot; unique_id=&quot;10017&quot;&gt;&lt;property id=&quot;20148&quot; value=&quot;5&quot;/&gt;&lt;property id=&quot;20300&quot; value=&quot;Slide 14 - &amp;quot;&amp;#x0D;&amp;#x0A;¿Cuáles son los derechos de los empleados bajo OSHA?&amp;#x0D;&amp;#x0A;&amp;quot;&quot;/&gt;&lt;property id=&quot;20307&quot; value=&quot;503&quot;/&gt;&lt;/object&gt;&lt;object type=&quot;3&quot; unique_id=&quot;10018&quot;&gt;&lt;property id=&quot;20148&quot; value=&quot;5&quot;/&gt;&lt;property id=&quot;20300&quot; value=&quot;Slide 15 - &amp;quot;&amp;#x0D;&amp;#x0A;¿Existen normas específicas de OSHA que se aplican en mi lugar de trabajo?&amp;#x0D;&amp;#x0A;&amp;quot;&quot;/&gt;&lt;property id=&quot;20307&quot; value=&quot;500&quot;/&gt;&lt;/object&gt;&lt;object type=&quot;3&quot; unique_id=&quot;10019&quot;&gt;&lt;property id=&quot;20148&quot; value=&quot;5&quot;/&gt;&lt;property id=&quot;20300&quot; value=&quot;Slide 16 - &amp;quot;¿Cómo se regula la exposición?&amp;quot;&quot;/&gt;&lt;property id=&quot;20307&quot; value=&quot;589&quot;/&gt;&lt;/object&gt;&lt;object type=&quot;3&quot; unique_id=&quot;10020&quot;&gt;&lt;property id=&quot;20148&quot; value=&quot;5&quot;/&gt;&lt;property id=&quot;20300&quot; value=&quot;Slide 17 - &amp;quot;&amp;#x0D;&amp;#x0A;¿Tiene OSHA una norma para el diacetil?&amp;quot;&quot;/&gt;&lt;property id=&quot;20307&quot; value=&quot;678&quot;/&gt;&lt;/object&gt;&lt;object type=&quot;3&quot; unique_id=&quot;10021&quot;&gt;&lt;property id=&quot;20148&quot; value=&quot;5&quot;/&gt;&lt;property id=&quot;20300&quot; value=&quot;Slide 18 - &amp;quot;¿Hay otros grupos que recomiendan niveles de exposición al diacetil y sus sustitutos?&amp;quot;&quot;/&gt;&lt;property id=&quot;20307&quot; value=&quot;680&quot;/&gt;&lt;/object&gt;&lt;object type=&quot;3&quot; unique_id=&quot;10022&quot;&gt;&lt;property id=&quot;20148&quot; value=&quot;5&quot;/&gt;&lt;property id=&quot;20300&quot; value=&quot;Slide 19 - &amp;quot;¿Existen normas de OSHA para otros saborizantes?&amp;quot;&quot;/&gt;&lt;property id=&quot;20307&quot; value=&quot;506&quot;/&gt;&lt;/object&gt;&lt;object type=&quot;3&quot; unique_id=&quot;10023&quot;&gt;&lt;property id=&quot;20148&quot; value=&quot;5&quot;/&gt;&lt;property id=&quot;20300&quot; value=&quot;Slide 20 - &amp;quot;&amp;#x0D;&amp;#x0A;Visión General de las Exposiciones a los Saborizantes&amp;#x0D;&amp;#x0A;&amp;#x0D;&amp;#x0A;Objetivos del Entrenamiento&amp;quot;&quot;/&gt;&lt;property id=&quot;20307&quot; value=&quot;597&quot;/&gt;&lt;/object&gt;&lt;object type=&quot;3&quot; unique_id=&quot;10024&quot;&gt;&lt;property id=&quot;20148&quot; value=&quot;5&quot;/&gt;&lt;property id=&quot;20300&quot; value=&quot;Slide 21 - &amp;quot;¿Por qué es difícil predecir las exposiciones en la fabricación de saborizantes?&amp;quot;&quot;/&gt;&lt;property id=&quot;20307&quot; value=&quot;384&quot;/&gt;&lt;/object&gt;&lt;object type=&quot;3&quot; unique_id=&quot;10025&quot;&gt;&lt;property id=&quot;20148&quot; value=&quot;5&quot;/&gt;&lt;property id=&quot;20300&quot; value=&quot;Slide 22 - &amp;quot;¿Existe una lista de los saborizantes que pueden ser peligrosos cuando se inhalan?&amp;quot;&quot;/&gt;&lt;property id=&quot;20307&quot; value=&quot;508&quot;/&gt;&lt;/object&gt;&lt;object type=&quot;3&quot; unique_id=&quot;10026&quot;&gt;&lt;property id=&quot;20148&quot; value=&quot;5&quot;/&gt;&lt;property id=&quot;20300&quot; value=&quot;Slide 23 - &amp;quot;¿Qué son los saborizantes de &amp;#x0D;&amp;#x0A;“Alta Prioridad”?&amp;quot;&quot;/&gt;&lt;property id=&quot;20307&quot; value=&quot;590&quot;/&gt;&lt;/object&gt;&lt;object type=&quot;3&quot; unique_id=&quot;10027&quot;&gt;&lt;property id=&quot;20148&quot; value=&quot;5&quot;/&gt;&lt;property id=&quot;20300&quot; value=&quot;Slide 24 - &amp;quot;¿Qué pasa con los complejos de saborizantes naturales? &amp;quot;&quot;/&gt;&lt;property id=&quot;20307&quot; value=&quot;594&quot;/&gt;&lt;/object&gt;&lt;object type=&quot;3&quot; unique_id=&quot;10028&quot;&gt;&lt;property id=&quot;20148&quot; value=&quot;5&quot;/&gt;&lt;property id=&quot;20300&quot; value=&quot;Slide 25 - &amp;quot;&amp;#x0D;&amp;#x0A;Efectos en la Salud y Vigilancia Médica&amp;#x0D;&amp;#x0A;&amp;#x0D;&amp;#x0A;Objetivos del Entrenamiento&amp;quot;&quot;/&gt;&lt;property id=&quot;20307&quot; value=&quot;691&quot;/&gt;&lt;/object&gt;&lt;object type=&quot;3&quot; unique_id=&quot;10029&quot;&gt;&lt;property id=&quot;20148&quot; value=&quot;5&quot;/&gt;&lt;property id=&quot;20300&quot; value=&quot;Slide 26 - &amp;quot;Definiciones&amp;quot;&quot;/&gt;&lt;property id=&quot;20307&quot; value=&quot;692&quot;/&gt;&lt;/object&gt;&lt;object type=&quot;3&quot; unique_id=&quot;10030&quot;&gt;&lt;property id=&quot;20148&quot; value=&quot;5&quot;/&gt;&lt;property id=&quot;20300&quot; value=&quot;Slide 27 - &amp;quot;Actividad de Simulación de las Vías Respiratorias&amp;quot;&quot;/&gt;&lt;property id=&quot;20307&quot; value=&quot;693&quot;/&gt;&lt;/object&gt;&lt;object type=&quot;3&quot; unique_id=&quot;10031&quot;&gt;&lt;property id=&quot;20148&quot; value=&quot;5&quot;/&gt;&lt;property id=&quot;20300&quot; value=&quot;Slide 28 - &amp;quot;Efectos Respiratorios&amp;quot;&quot;/&gt;&lt;property id=&quot;20307&quot; value=&quot;694&quot;/&gt;&lt;/object&gt;&lt;object type=&quot;3&quot; unique_id=&quot;10032&quot;&gt;&lt;property id=&quot;20148&quot; value=&quot;5&quot;/&gt;&lt;property id=&quot;20300&quot; value=&quot;Slide 29 - &amp;quot;La irritación y las enfermedades de las vías respiratorias causan síntomas respiratorios&amp;quot;&quot;/&gt;&lt;property id=&quot;20307&quot; value=&quot;695&quot;/&gt;&lt;/object&gt;&lt;object type=&quot;3&quot; unique_id=&quot;10033&quot;&gt;&lt;property id=&quot;20148&quot; value=&quot;5&quot;/&gt;&lt;property id=&quot;20300&quot; value=&quot;Slide 30 - &amp;quot;Se requiere una evaluación médica&amp;#x0D;&amp;#x0A;para saber la causa de los síntomas&amp;#x0D;&amp;#x0A;&amp;quot;&quot;/&gt;&lt;property id=&quot;20307&quot; value=&quot;696&quot;/&gt;&lt;/object&gt;&lt;object type=&quot;3&quot; unique_id=&quot;10034&quot;&gt;&lt;property id=&quot;20148&quot; value=&quot;5&quot;/&gt;&lt;property id=&quot;20300&quot; value=&quot;Slide 31 - &amp;quot;¡Es importante detectar el BOS temprano!&amp;quot;&quot;/&gt;&lt;property id=&quot;20307&quot; value=&quot;697&quot;/&gt;&lt;/object&gt;&lt;object type=&quot;3&quot; unique_id=&quot;10035&quot;&gt;&lt;property id=&quot;20148&quot; value=&quot;5&quot;/&gt;&lt;property id=&quot;20300&quot; value=&quot;Slide 32 - &amp;quot;Los saborizantes pueden causar &amp;#x0D;&amp;#x0A;irritación y lesiones&amp;quot;&quot;/&gt;&lt;property id=&quot;20307&quot; value=&quot;698&quot;/&gt;&lt;/object&gt;&lt;object type=&quot;3&quot; unique_id=&quot;10036&quot;&gt;&lt;property id=&quot;20148&quot; value=&quot;5&quot;/&gt;&lt;property id=&quot;20300&quot; value=&quot;Slide 33 - &amp;quot;Algunos saborizantes pueden causar “ataques” de asma&amp;quot;&quot;/&gt;&lt;property id=&quot;20307&quot; value=&quot;699&quot;/&gt;&lt;/object&gt;&lt;object type=&quot;3&quot; unique_id=&quot;10037&quot;&gt;&lt;property id=&quot;20148&quot; value=&quot;5&quot;/&gt;&lt;property id=&quot;20300&quot; value=&quot;Slide 34 - &amp;quot;Los “ataques” de asma pueden ser activados en los trabajadores que &amp;#x0D;&amp;#x0A;ya tienen asma&amp;quot;&quot;/&gt;&lt;property id=&quot;20307&quot; value=&quot;700&quot;/&gt;&lt;/object&gt;&lt;object type=&quot;3&quot; unique_id=&quot;10038&quot;&gt;&lt;property id=&quot;20148&quot; value=&quot;5&quot;/&gt;&lt;property id=&quot;20300&quot; value=&quot;Slide 35 - &amp;quot;Algunos saborizantes naturales pueden causar reacciones alérgicas&amp;quot;&quot;/&gt;&lt;property id=&quot;20307&quot; value=&quot;701&quot;/&gt;&lt;/object&gt;&lt;object type=&quot;3&quot; unique_id=&quot;10039&quot;&gt;&lt;property id=&quot;20148&quot; value=&quot;5&quot;/&gt;&lt;property id=&quot;20300&quot; value=&quot;Slide 36 - &amp;quot;Síndrome de Bronquiolitis Obliterante (BOS) &amp;quot;&quot;/&gt;&lt;property id=&quot;20307&quot; value=&quot;702&quot;/&gt;&lt;/object&gt;&lt;object type=&quot;3&quot; unique_id=&quot;10040&quot;&gt;&lt;property id=&quot;20148&quot; value=&quot;5&quot;/&gt;&lt;property id=&quot;20300&quot; value=&quot;Slide 37 - &amp;quot;¡Es importante detectar el BOS temprano!&amp;quot;&quot;/&gt;&lt;property id=&quot;20307&quot; value=&quot;703&quot;/&gt;&lt;/object&gt;&lt;object type=&quot;3&quot; unique_id=&quot;10041&quot;&gt;&lt;property id=&quot;20148&quot; value=&quot;5&quot;/&gt;&lt;property id=&quot;20300&quot; value=&quot;Slide 38 - &amp;quot;Evite inhalar diacetil y sus sustitutos&amp;quot;&quot;/&gt;&lt;property id=&quot;20307&quot; value=&quot;704&quot;/&gt;&lt;/object&gt;&lt;object type=&quot;3&quot; unique_id=&quot;10042&quot;&gt;&lt;property id=&quot;20148&quot; value=&quot;5&quot;/&gt;&lt;property id=&quot;20300&quot; value=&quot;Slide 39 - &amp;quot;¡Es importante detectar el BOS temprano!&amp;quot;&quot;/&gt;&lt;property id=&quot;20307&quot; value=&quot;705&quot;/&gt;&lt;/object&gt;&lt;object type=&quot;3&quot; unique_id=&quot;10043&quot;&gt;&lt;property id=&quot;20148&quot; value=&quot;5&quot;/&gt;&lt;property id=&quot;20300&quot; value=&quot;Slide 40 - &amp;quot;Hable con su doctor sobre sus síntomas y sobre su trabajo con los saborizantes&amp;quot;&quot;/&gt;&lt;property id=&quot;20307&quot; value=&quot;706&quot;/&gt;&lt;/object&gt;&lt;object type=&quot;3&quot; unique_id=&quot;10044&quot;&gt;&lt;property id=&quot;20148&quot; value=&quot;5&quot;/&gt;&lt;property id=&quot;20300&quot; value=&quot;Slide 41 - &amp;quot;Vigilancia Médica:&amp;#x0D;&amp;#x0A;Cuestionarios y Exámenes Pulmonares&amp;quot;&quot;/&gt;&lt;property id=&quot;20307&quot; value=&quot;707&quot;/&gt;&lt;/object&gt;&lt;object type=&quot;3&quot; unique_id=&quot;10045&quot;&gt;&lt;property id=&quot;20148&quot; value=&quot;5&quot;/&gt;&lt;property id=&quot;20300&quot; value=&quot;Slide 42 - &amp;quot;Se requiere repetir los exámenes respiratorios&amp;quot;&quot;/&gt;&lt;property id=&quot;20307&quot; value=&quot;708&quot;/&gt;&lt;/object&gt;&lt;object type=&quot;3&quot; unique_id=&quot;10046&quot;&gt;&lt;property id=&quot;20148&quot; value=&quot;5&quot;/&gt;&lt;property id=&quot;20300&quot; value=&quot;Slide 43 - &amp;quot;Se requieren exámenes médicos especiales para diagnosticar la enfermedad pulmonar relacionada con el trabajo&amp;quot;&quot;/&gt;&lt;property id=&quot;20307&quot; value=&quot;709&quot;/&gt;&lt;/object&gt;&lt;object type=&quot;3&quot; unique_id=&quot;10047&quot;&gt;&lt;property id=&quot;20148&quot; value=&quot;5&quot;/&gt;&lt;property id=&quot;20300&quot; value=&quot;Slide 44 - &amp;quot;¡Proteja sus Pulmones!&amp;quot;&quot;/&gt;&lt;property id=&quot;20307&quot; value=&quot;710&quot;/&gt;&lt;/object&gt;&lt;object type=&quot;3&quot; unique_id=&quot;10048&quot;&gt;&lt;property id=&quot;20148&quot; value=&quot;5&quot;/&gt;&lt;property id=&quot;20300&quot; value=&quot;Slide 45 - &amp;quot;Concurso de Preguntas sobre los Efectos a la Salud y la Vigilancia Médica&amp;quot;&quot;/&gt;&lt;property id=&quot;20307&quot; value=&quot;711&quot;/&gt;&lt;/object&gt;&lt;object type=&quot;3&quot; unique_id=&quot;10049&quot;&gt;&lt;property id=&quot;20148&quot; value=&quot;5&quot;/&gt;&lt;property id=&quot;20300&quot; value=&quot;Slide 46 - &amp;quot;Concurso de Preguntas sobre &amp;#x0D;&amp;#x0A;los Efectos a la Salud&amp;quot;&quot;/&gt;&lt;property id=&quot;20307&quot; value=&quot;712&quot;/&gt;&lt;/object&gt;&lt;object type=&quot;3&quot; unique_id=&quot;10050&quot;&gt;&lt;property id=&quot;20148&quot; value=&quot;5&quot;/&gt;&lt;property id=&quot;20300&quot; value=&quot;Slide 47 - &amp;quot;Concurso de Preguntas sobre &amp;#x0D;&amp;#x0A;los Efectos a la Salud&amp;quot;&quot;/&gt;&lt;property id=&quot;20307&quot; value=&quot;713&quot;/&gt;&lt;/object&gt;&lt;object type=&quot;3&quot; unique_id=&quot;10052&quot;&gt;&lt;property id=&quot;20148&quot; value=&quot;5&quot;/&gt;&lt;property id=&quot;20300&quot; value=&quot;Slide 50 - &amp;quot;Concurso de Preguntas sobre &amp;#x0D;&amp;#x0A;los Efectos a la Salud&amp;quot;&quot;/&gt;&lt;property id=&quot;20307&quot; value=&quot;715&quot;/&gt;&lt;/object&gt;&lt;object type=&quot;3&quot; unique_id=&quot;10053&quot;&gt;&lt;property id=&quot;20148&quot; value=&quot;5&quot;/&gt;&lt;property id=&quot;20300&quot; value=&quot;Slide 53 - &amp;quot;Concurso de Preguntas sobre &amp;#x0D;&amp;#x0A;los Efectos a la Salud&amp;quot;&quot;/&gt;&lt;property id=&quot;20307&quot; value=&quot;716&quot;/&gt;&lt;/object&gt;&lt;object type=&quot;3&quot; unique_id=&quot;10055&quot;&gt;&lt;property id=&quot;20148&quot; value=&quot;5&quot;/&gt;&lt;property id=&quot;20300&quot; value=&quot;Slide 52 - &amp;quot;Concurso de Preguntas sobre &amp;#x0D;&amp;#x0A;los Efectos a la Salud&amp;quot;&quot;/&gt;&lt;property id=&quot;20307&quot; value=&quot;718&quot;/&gt;&lt;/object&gt;&lt;object type=&quot;3&quot; unique_id=&quot;10056&quot;&gt;&lt;property id=&quot;20148&quot; value=&quot;5&quot;/&gt;&lt;property id=&quot;20300&quot; value=&quot;Slide 51 - &amp;quot;Concurso de Preguntas sobre &amp;#x0D;&amp;#x0A;los Efectos a la Salud&amp;quot;&quot;/&gt;&lt;property id=&quot;20307&quot; value=&quot;719&quot;/&gt;&lt;/object&gt;&lt;object type=&quot;3&quot; unique_id=&quot;10057&quot;&gt;&lt;property id=&quot;20148&quot; value=&quot;5&quot;/&gt;&lt;property id=&quot;20300&quot; value=&quot;Slide 54 - &amp;quot;Concurso de Preguntas sobre &amp;#x0D;&amp;#x0A;los Efectos a la Salud&amp;quot;&quot;/&gt;&lt;property id=&quot;20307&quot; value=&quot;720&quot;/&gt;&lt;/object&gt;&lt;object type=&quot;3&quot; unique_id=&quot;10058&quot;&gt;&lt;property id=&quot;20148&quot; value=&quot;5&quot;/&gt;&lt;property id=&quot;20300&quot; value=&quot;Slide 55 - &amp;quot;Reconocimiento y Control de la Exposición a los Saborizantes&amp;#x0D;&amp;#x0A;&amp;#x0D;&amp;#x0A;Objetivos del Entrenamiento&amp;quot;&quot;/&gt;&lt;property id=&quot;20307&quot; value=&quot;511&quot;/&gt;&lt;/object&gt;&lt;object type=&quot;3&quot; unique_id=&quot;10059&quot;&gt;&lt;property id=&quot;20148&quot; value=&quot;5&quot;/&gt;&lt;property id=&quot;20300&quot; value=&quot;Slide 57 - &amp;quot;¿Como se ve la exposición a los saborizantes?&amp;quot;&quot;/&gt;&lt;property id=&quot;20307&quot; value=&quot;577&quot;/&gt;&lt;/object&gt;&lt;object type=&quot;3&quot; unique_id=&quot;10060&quot;&gt;&lt;property id=&quot;20148&quot; value=&quot;5&quot;/&gt;&lt;property id=&quot;20300&quot; value=&quot;Slide 58 - &amp;quot;¿Cómo se miden las exposiciones?&amp;quot;&quot;/&gt;&lt;property id=&quot;20307&quot; value=&quot;514&quot;/&gt;&lt;/object&gt;&lt;object type=&quot;3&quot; unique_id=&quot;10061&quot;&gt;&lt;property id=&quot;20148&quot; value=&quot;5&quot;/&gt;&lt;property id=&quot;20300&quot; value=&quot;Slide 59 - &amp;quot;¿De qué depende el nivel de exposición?&amp;quot;&quot;/&gt;&lt;property id=&quot;20307&quot; value=&quot;574&quot;/&gt;&lt;/object&gt;&lt;object type=&quot;3&quot; unique_id=&quot;10062&quot;&gt;&lt;property id=&quot;20148&quot; value=&quot;5&quot;/&gt;&lt;property id=&quot;20300&quot; value=&quot;Slide 60 - &amp;quot;¿Qué niveles de diacetil han sido medidos en los saborizantes?&amp;quot;&quot;/&gt;&lt;property id=&quot;20307&quot; value=&quot;687&quot;/&gt;&lt;/object&gt;&lt;object type=&quot;3&quot; unique_id=&quot;10063&quot;&gt;&lt;property id=&quot;20148&quot; value=&quot;5&quot;/&gt;&lt;property id=&quot;20300&quot; value=&quot;Slide 56 - &amp;quot;¿Cómo sé si es peligroso?&amp;quot;&quot;/&gt;&lt;property id=&quot;20307&quot; value=&quot;598&quot;/&gt;&lt;/object&gt;&lt;object type=&quot;3&quot; unique_id=&quot;10064&quot;&gt;&lt;property id=&quot;20148&quot; value=&quot;5&quot;/&gt;&lt;property id=&quot;20300&quot; value=&quot;Slide 61 - &amp;quot;¿Cómo se controla la exposición a los saborizantes?&amp;quot;&quot;/&gt;&lt;property id=&quot;20307&quot; value=&quot;681&quot;/&gt;&lt;/object&gt;&lt;object type=&quot;3&quot; unique_id=&quot;10065&quot;&gt;&lt;property id=&quot;20148&quot; value=&quot;5&quot;/&gt;&lt;property id=&quot;20300&quot; value=&quot;Slide 62 - &amp;quot;¿Funciona la Sustitución?&amp;quot;&quot;/&gt;&lt;property id=&quot;20307&quot; value=&quot;683&quot;/&gt;&lt;/object&gt;&lt;object type=&quot;3&quot; unique_id=&quot;10066&quot;&gt;&lt;property id=&quot;20148&quot; value=&quot;5&quot;/&gt;&lt;property id=&quot;20300&quot; value=&quot;Slide 63 - &amp;quot;¿Cual es la mejor solución?&amp;quot;&quot;/&gt;&lt;property id=&quot;20307&quot; value=&quot;581&quot;/&gt;&lt;/object&gt;&lt;object type=&quot;3&quot; unique_id=&quot;10067&quot;&gt;&lt;property id=&quot;20148&quot; value=&quot;5&quot;/&gt;&lt;property id=&quot;20300&quot; value=&quot;Slide 64 - &amp;quot;¿Cuál es la mejor solución?&amp;quot;&quot;/&gt;&lt;property id=&quot;20307&quot; value=&quot;684&quot;/&gt;&lt;/object&gt;&lt;object type=&quot;3&quot; unique_id=&quot;10068&quot;&gt;&lt;property id=&quot;20148&quot; value=&quot;5&quot;/&gt;&lt;property id=&quot;20300&quot; value=&quot;Slide 65 - &amp;quot;¿Qué es el aislamiento de procesos?&amp;quot;&quot;/&gt;&lt;property id=&quot;20307&quot; value=&quot;582&quot;/&gt;&lt;/object&gt;&lt;object type=&quot;3&quot; unique_id=&quot;10069&quot;&gt;&lt;property id=&quot;20148&quot; value=&quot;5&quot;/&gt;&lt;property id=&quot;20300&quot; value=&quot;Slide 66 - &amp;quot;¿Qué es la ventilación local para extracción?&amp;quot;&quot;/&gt;&lt;property id=&quot;20307&quot; value=&quot;583&quot;/&gt;&lt;/object&gt;&lt;object type=&quot;3&quot; unique_id=&quot;10070&quot;&gt;&lt;property id=&quot;20148&quot; value=&quot;5&quot;/&gt;&lt;property id=&quot;20300&quot; value=&quot;Slide 67 - &amp;quot;¿La ventilación reduce la exposición?&amp;quot;&quot;/&gt;&lt;property id=&quot;20307&quot; value=&quot;686&quot;/&gt;&lt;/object&gt;&lt;object type=&quot;3&quot; unique_id=&quot;10071&quot;&gt;&lt;property id=&quot;20148&quot; value=&quot;5&quot;/&gt;&lt;property id=&quot;20300&quot; value=&quot;Slide 68 - &amp;quot;Actividad de Ventilación &amp;quot;&quot;/&gt;&lt;property id=&quot;20307&quot; value=&quot;601&quot;/&gt;&lt;/object&gt;&lt;object type=&quot;3&quot; unique_id=&quot;10072&quot;&gt;&lt;property id=&quot;20148&quot; value=&quot;5&quot;/&gt;&lt;property id=&quot;20300&quot; value=&quot;Slide 70 - &amp;quot;¿Cómo utilizo la ventilación correctamente?&amp;quot;&quot;/&gt;&lt;property id=&quot;20307&quot; value=&quot;596&quot;/&gt;&lt;/object&gt;&lt;object type=&quot;3&quot; unique_id=&quot;10073&quot;&gt;&lt;property id=&quot;20148&quot; value=&quot;5&quot;/&gt;&lt;property id=&quot;20300&quot; value=&quot;Slide 71 - &amp;quot;¿Qué puede hacer para reducir la exposición? &amp;quot;&quot;/&gt;&lt;property id=&quot;20307&quot; value=&quot;585&quot;/&gt;&lt;/object&gt;&lt;object type=&quot;3&quot; unique_id=&quot;10074&quot;&gt;&lt;property id=&quot;20148&quot; value=&quot;5&quot;/&gt;&lt;property id=&quot;20300&quot; value=&quot;Slide 72 - &amp;quot;¿Qué pasa si soy un trabajador de laboratorio?&amp;quot;&quot;/&gt;&lt;property id=&quot;20307&quot; value=&quot;688&quot;/&gt;&lt;/object&gt;&lt;object type=&quot;3&quot; unique_id=&quot;10075&quot;&gt;&lt;property id=&quot;20148&quot; value=&quot;5&quot;/&gt;&lt;property id=&quot;20300&quot; value=&quot;Slide 73 - &amp;quot;¿Qué pasa con la limpieza?&amp;quot;&quot;/&gt;&lt;property id=&quot;20307&quot; value=&quot;586&quot;/&gt;&lt;/object&gt;&lt;object type=&quot;3&quot; unique_id=&quot;10076&quot;&gt;&lt;property id=&quot;20148&quot; value=&quot;5&quot;/&gt;&lt;property id=&quot;20300&quot; value=&quot;Slide 74 - &amp;quot;¿Cuándo debo usar un respirador?&amp;quot;&quot;/&gt;&lt;property id=&quot;20307&quot; value=&quot;587&quot;/&gt;&lt;/object&gt;&lt;object type=&quot;3&quot; unique_id=&quot;10077&quot;&gt;&lt;property id=&quot;20148&quot; value=&quot;5&quot;/&gt;&lt;property id=&quot;20300&quot; value=&quot;Slide 75 - &amp;quot;¿Cómo sé si mi respirador está funcionando?&amp;quot;&quot;/&gt;&lt;property id=&quot;20307&quot; value=&quot;685&quot;/&gt;&lt;/object&gt;&lt;object type=&quot;3&quot; unique_id=&quot;10078&quot;&gt;&lt;property id=&quot;20148&quot; value=&quot;5&quot;/&gt;&lt;property id=&quot;20300&quot; value=&quot;Slide 76 - &amp;quot;¿Qué pasa con la protección de los ojos y la piel?&amp;quot;&quot;/&gt;&lt;property id=&quot;20307&quot; value=&quot;539&quot;/&gt;&lt;/object&gt;&lt;object type=&quot;3&quot; unique_id=&quot;10079&quot;&gt;&lt;property id=&quot;20148&quot; value=&quot;5&quot;/&gt;&lt;property id=&quot;20300&quot; value=&quot;Slide 77 - &amp;quot;¿Cómo encaja todo esto?&amp;quot;&quot;/&gt;&lt;property id=&quot;20307&quot; value=&quot;690&quot;/&gt;&lt;/object&gt;&lt;object type=&quot;3&quot; unique_id=&quot;10080&quot;&gt;&lt;property id=&quot;20148&quot; value=&quot;5&quot;/&gt;&lt;property id=&quot;20300&quot; value=&quot;Slide 78 - &amp;quot;Concurso de Preguntas sobre la Exposición a los Saborizantes&amp;quot;&quot;/&gt;&lt;property id=&quot;20307&quot; value=&quot;643&quot;/&gt;&lt;/object&gt;&lt;object type=&quot;3&quot; unique_id=&quot;10081&quot;&gt;&lt;property id=&quot;20148&quot; value=&quot;5&quot;/&gt;&lt;property id=&quot;20300&quot; value=&quot;Slide 79 - &amp;quot;Concurso de Preguntas sobre la Exposición a los Saborizantes&amp;quot;&quot;/&gt;&lt;property id=&quot;20307&quot; value=&quot;644&quot;/&gt;&lt;/object&gt;&lt;object type=&quot;3&quot; unique_id=&quot;10082&quot;&gt;&lt;property id=&quot;20148&quot; value=&quot;5&quot;/&gt;&lt;property id=&quot;20300&quot; value=&quot;Slide 81 - &amp;quot;Concurso de Preguntas sobre la Exposición a los Saborizantes&amp;quot;&quot;/&gt;&lt;property id=&quot;20307&quot; value=&quot;645&quot;/&gt;&lt;/object&gt;&lt;object type=&quot;3&quot; unique_id=&quot;10083&quot;&gt;&lt;property id=&quot;20148&quot; value=&quot;5&quot;/&gt;&lt;property id=&quot;20300&quot; value=&quot;Slide 82 - &amp;quot;Concurso de Preguntas sobre la Exposición a los Saborizantes&amp;quot;&quot;/&gt;&lt;property id=&quot;20307&quot; value=&quot;646&quot;/&gt;&lt;/object&gt;&lt;object type=&quot;3&quot; unique_id=&quot;10084&quot;&gt;&lt;property id=&quot;20148&quot; value=&quot;5&quot;/&gt;&lt;property id=&quot;20300&quot; value=&quot;Slide 83 - &amp;quot;Concurso de Preguntas sobre la Exposición a los Saborizantes&amp;quot;&quot;/&gt;&lt;property id=&quot;20307&quot; value=&quot;647&quot;/&gt;&lt;/object&gt;&lt;object type=&quot;3&quot; unique_id=&quot;10085&quot;&gt;&lt;property id=&quot;20148&quot; value=&quot;5&quot;/&gt;&lt;property id=&quot;20300&quot; value=&quot;Slide 84 - &amp;quot;Concurso de Preguntas sobre la Exposición a los Saborizantes&amp;quot;&quot;/&gt;&lt;property id=&quot;20307&quot; value=&quot;648&quot;/&gt;&lt;/object&gt;&lt;object type=&quot;3&quot; unique_id=&quot;10086&quot;&gt;&lt;property id=&quot;20148&quot; value=&quot;5&quot;/&gt;&lt;property id=&quot;20300&quot; value=&quot;Slide 85 - &amp;quot;Concurso de Preguntas sobre la Exposición a los Saborizantes&amp;quot;&quot;/&gt;&lt;property id=&quot;20307&quot; value=&quot;649&quot;/&gt;&lt;/object&gt;&lt;object type=&quot;3&quot; unique_id=&quot;10087&quot;&gt;&lt;property id=&quot;20148&quot; value=&quot;5&quot;/&gt;&lt;property id=&quot;20300&quot; value=&quot;Slide 86 - &amp;quot;Concurso de Preguntas sobre la Exposición a los Saborizantes&amp;quot;&quot;/&gt;&lt;property id=&quot;20307&quot; value=&quot;650&quot;/&gt;&lt;/object&gt;&lt;object type=&quot;3&quot; unique_id=&quot;10088&quot;&gt;&lt;property id=&quot;20148&quot; value=&quot;5&quot;/&gt;&lt;property id=&quot;20300&quot; value=&quot;Slide 87 - &amp;quot;Concurso de Preguntas sobre la Exposición a los Saborizantes&amp;quot;&quot;/&gt;&lt;property id=&quot;20307&quot; value=&quot;651&quot;/&gt;&lt;/object&gt;&lt;object type=&quot;3&quot; unique_id=&quot;10089&quot;&gt;&lt;property id=&quot;20148&quot; value=&quot;5&quot;/&gt;&lt;property id=&quot;20300&quot; value=&quot;Slide 88 - &amp;quot;Concurso de Preguntas sobre la Exposición a los Saborizantes&amp;quot;&quot;/&gt;&lt;property id=&quot;20307&quot; value=&quot;652&quot;/&gt;&lt;/object&gt;&lt;object type=&quot;3&quot; unique_id=&quot;10090&quot;&gt;&lt;property id=&quot;20148&quot; value=&quot;5&quot;/&gt;&lt;property id=&quot;20300&quot; value=&quot;Slide 89&quot;/&gt;&lt;property id=&quot;20307&quot; value=&quot;602&quot;/&gt;&lt;/object&gt;&lt;object type=&quot;3&quot; unique_id=&quot;10091&quot;&gt;&lt;property id=&quot;20148&quot; value=&quot;5&quot;/&gt;&lt;property id=&quot;20300&quot; value=&quot;Slide 69 - &amp;quot;Actividad de Ventilación&amp;quot;&quot;/&gt;&lt;property id=&quot;20307&quot; value=&quot;721&quot;/&gt;&lt;/object&gt;&lt;object type=&quot;3&quot; unique_id=&quot;10092&quot;&gt;&lt;property id=&quot;20148&quot; value=&quot;5&quot;/&gt;&lt;property id=&quot;20300&quot; value=&quot;Slide 80 - &amp;quot;Concurso de Preguntas sobre la Exposición a los Saborizantes&amp;quot;&quot;/&gt;&lt;property id=&quot;20307&quot; value=&quot;722&quot;/&gt;&lt;/object&gt;&lt;object type=&quot;3&quot; unique_id=&quot;11822&quot;&gt;&lt;property id=&quot;20148&quot; value=&quot;5&quot;/&gt;&lt;property id=&quot;20300&quot; value=&quot;Slide 48 - &amp;quot;Concurso de Preguntas sobre &amp;#x0D;&amp;#x0A;los Efectos a la Salud&amp;quot;&quot;/&gt;&lt;property id=&quot;20307&quot; value=&quot;723&quot;/&gt;&lt;/object&gt;&lt;object type=&quot;3&quot; unique_id=&quot;11823&quot;&gt;&lt;property id=&quot;20148&quot; value=&quot;5&quot;/&gt;&lt;property id=&quot;20300&quot; value=&quot;Slide 49 - &amp;quot;Concurso de Preguntas sobre &amp;#x0D;&amp;#x0A;los Efectos a la Salud&amp;quot;&quot;/&gt;&lt;property id=&quot;20307&quot; value=&quot;724&quot;/&gt;&lt;/objec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KPI_HAS_CHART" val="false"/>
</p:tagLst>
</file>

<file path=ppt/tags/tag11.xml><?xml version="1.0" encoding="utf-8"?>
<p:tagLst xmlns:a="http://schemas.openxmlformats.org/drawingml/2006/main" xmlns:r="http://schemas.openxmlformats.org/officeDocument/2006/relationships" xmlns:p="http://schemas.openxmlformats.org/presentationml/2006/main">
  <p:tag name="KPI_HAS_CHART" val="false"/>
</p:tagLst>
</file>

<file path=ppt/tags/tag12.xml><?xml version="1.0" encoding="utf-8"?>
<p:tagLst xmlns:a="http://schemas.openxmlformats.org/drawingml/2006/main" xmlns:r="http://schemas.openxmlformats.org/officeDocument/2006/relationships" xmlns:p="http://schemas.openxmlformats.org/presentationml/2006/main">
  <p:tag name="KPI_HAS_CHART" val="false"/>
</p:tagLst>
</file>

<file path=ppt/tags/tag13.xml><?xml version="1.0" encoding="utf-8"?>
<p:tagLst xmlns:a="http://schemas.openxmlformats.org/drawingml/2006/main" xmlns:r="http://schemas.openxmlformats.org/officeDocument/2006/relationships" xmlns:p="http://schemas.openxmlformats.org/presentationml/2006/main">
  <p:tag name="KPI_HAS_CHART" val="false"/>
</p:tagLst>
</file>

<file path=ppt/tags/tag14.xml><?xml version="1.0" encoding="utf-8"?>
<p:tagLst xmlns:a="http://schemas.openxmlformats.org/drawingml/2006/main" xmlns:r="http://schemas.openxmlformats.org/officeDocument/2006/relationships" xmlns:p="http://schemas.openxmlformats.org/presentationml/2006/main">
  <p:tag name="KPI_HAS_CHART" val="false"/>
</p:tagLst>
</file>

<file path=ppt/tags/tag15.xml><?xml version="1.0" encoding="utf-8"?>
<p:tagLst xmlns:a="http://schemas.openxmlformats.org/drawingml/2006/main" xmlns:r="http://schemas.openxmlformats.org/officeDocument/2006/relationships" xmlns:p="http://schemas.openxmlformats.org/presentationml/2006/main">
  <p:tag name="KPI_HAS_CHART" val="false"/>
</p:tagLst>
</file>

<file path=ppt/tags/tag16.xml><?xml version="1.0" encoding="utf-8"?>
<p:tagLst xmlns:a="http://schemas.openxmlformats.org/drawingml/2006/main" xmlns:r="http://schemas.openxmlformats.org/officeDocument/2006/relationships" xmlns:p="http://schemas.openxmlformats.org/presentationml/2006/main">
  <p:tag name="KPI_HAS_CHART" val="false"/>
</p:tagLst>
</file>

<file path=ppt/tags/tag17.xml><?xml version="1.0" encoding="utf-8"?>
<p:tagLst xmlns:a="http://schemas.openxmlformats.org/drawingml/2006/main" xmlns:r="http://schemas.openxmlformats.org/officeDocument/2006/relationships" xmlns:p="http://schemas.openxmlformats.org/presentationml/2006/main">
  <p:tag name="KPI_HAS_CHART" val="false"/>
</p:tagLst>
</file>

<file path=ppt/tags/tag18.xml><?xml version="1.0" encoding="utf-8"?>
<p:tagLst xmlns:a="http://schemas.openxmlformats.org/drawingml/2006/main" xmlns:r="http://schemas.openxmlformats.org/officeDocument/2006/relationships" xmlns:p="http://schemas.openxmlformats.org/presentationml/2006/main">
  <p:tag name="KPI_HAS_CHART" val="false"/>
</p:tagLst>
</file>

<file path=ppt/tags/tag19.xml><?xml version="1.0" encoding="utf-8"?>
<p:tagLst xmlns:a="http://schemas.openxmlformats.org/drawingml/2006/main" xmlns:r="http://schemas.openxmlformats.org/officeDocument/2006/relationships" xmlns:p="http://schemas.openxmlformats.org/presentationml/2006/main">
  <p:tag name="KPI_HAS_CHART" val="false"/>
</p:tagLst>
</file>

<file path=ppt/tags/tag2.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ags/tag20.xml><?xml version="1.0" encoding="utf-8"?>
<p:tagLst xmlns:a="http://schemas.openxmlformats.org/drawingml/2006/main" xmlns:r="http://schemas.openxmlformats.org/officeDocument/2006/relationships" xmlns:p="http://schemas.openxmlformats.org/presentationml/2006/main">
  <p:tag name="KPI_HAS_CHART" val="false"/>
</p:tagLst>
</file>

<file path=ppt/tags/tag21.xml><?xml version="1.0" encoding="utf-8"?>
<p:tagLst xmlns:a="http://schemas.openxmlformats.org/drawingml/2006/main" xmlns:r="http://schemas.openxmlformats.org/officeDocument/2006/relationships" xmlns:p="http://schemas.openxmlformats.org/presentationml/2006/main">
  <p:tag name="KPI_HAS_CHART" val="false"/>
</p:tagLst>
</file>

<file path=ppt/tags/tag22.xml><?xml version="1.0" encoding="utf-8"?>
<p:tagLst xmlns:a="http://schemas.openxmlformats.org/drawingml/2006/main" xmlns:r="http://schemas.openxmlformats.org/officeDocument/2006/relationships" xmlns:p="http://schemas.openxmlformats.org/presentationml/2006/main">
  <p:tag name="KPI_HAS_CHART" val="false"/>
</p:tagLst>
</file>

<file path=ppt/tags/tag23.xml><?xml version="1.0" encoding="utf-8"?>
<p:tagLst xmlns:a="http://schemas.openxmlformats.org/drawingml/2006/main" xmlns:r="http://schemas.openxmlformats.org/officeDocument/2006/relationships" xmlns:p="http://schemas.openxmlformats.org/presentationml/2006/main">
  <p:tag name="KPI_HAS_CHART" val="false"/>
</p:tagLst>
</file>

<file path=ppt/tags/tag24.xml><?xml version="1.0" encoding="utf-8"?>
<p:tagLst xmlns:a="http://schemas.openxmlformats.org/drawingml/2006/main" xmlns:r="http://schemas.openxmlformats.org/officeDocument/2006/relationships" xmlns:p="http://schemas.openxmlformats.org/presentationml/2006/main">
  <p:tag name="KPI_HAS_CHART" val="false"/>
</p:tagLst>
</file>

<file path=ppt/tags/tag25.xml><?xml version="1.0" encoding="utf-8"?>
<p:tagLst xmlns:a="http://schemas.openxmlformats.org/drawingml/2006/main" xmlns:r="http://schemas.openxmlformats.org/officeDocument/2006/relationships" xmlns:p="http://schemas.openxmlformats.org/presentationml/2006/main">
  <p:tag name="KPI_HAS_CHART" val="false"/>
</p:tagLst>
</file>

<file path=ppt/tags/tag26.xml><?xml version="1.0" encoding="utf-8"?>
<p:tagLst xmlns:a="http://schemas.openxmlformats.org/drawingml/2006/main" xmlns:r="http://schemas.openxmlformats.org/officeDocument/2006/relationships" xmlns:p="http://schemas.openxmlformats.org/presentationml/2006/main">
  <p:tag name="KPI_HAS_CHART" val="false"/>
</p:tagLst>
</file>

<file path=ppt/tags/tag27.xml><?xml version="1.0" encoding="utf-8"?>
<p:tagLst xmlns:a="http://schemas.openxmlformats.org/drawingml/2006/main" xmlns:r="http://schemas.openxmlformats.org/officeDocument/2006/relationships" xmlns:p="http://schemas.openxmlformats.org/presentationml/2006/main">
  <p:tag name="KPI_HAS_CHART" val="false"/>
</p:tagLst>
</file>

<file path=ppt/tags/tag28.xml><?xml version="1.0" encoding="utf-8"?>
<p:tagLst xmlns:a="http://schemas.openxmlformats.org/drawingml/2006/main" xmlns:r="http://schemas.openxmlformats.org/officeDocument/2006/relationships" xmlns:p="http://schemas.openxmlformats.org/presentationml/2006/main">
  <p:tag name="KPI_HAS_CHART" val="false"/>
</p:tagLst>
</file>

<file path=ppt/tags/tag29.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30.xml><?xml version="1.0" encoding="utf-8"?>
<p:tagLst xmlns:a="http://schemas.openxmlformats.org/drawingml/2006/main" xmlns:r="http://schemas.openxmlformats.org/officeDocument/2006/relationships" xmlns:p="http://schemas.openxmlformats.org/presentationml/2006/main">
  <p:tag name="KPI_HAS_CHART" val="false"/>
</p:tagLst>
</file>

<file path=ppt/tags/tag31.xml><?xml version="1.0" encoding="utf-8"?>
<p:tagLst xmlns:a="http://schemas.openxmlformats.org/drawingml/2006/main" xmlns:r="http://schemas.openxmlformats.org/officeDocument/2006/relationships" xmlns:p="http://schemas.openxmlformats.org/presentationml/2006/main">
  <p:tag name="KPI_HAS_CHART" val="false"/>
</p:tagLst>
</file>

<file path=ppt/tags/tag32.xml><?xml version="1.0" encoding="utf-8"?>
<p:tagLst xmlns:a="http://schemas.openxmlformats.org/drawingml/2006/main" xmlns:r="http://schemas.openxmlformats.org/officeDocument/2006/relationships" xmlns:p="http://schemas.openxmlformats.org/presentationml/2006/main">
  <p:tag name="KPI_HAS_CHART" val="false"/>
</p:tagLst>
</file>

<file path=ppt/tags/tag33.xml><?xml version="1.0" encoding="utf-8"?>
<p:tagLst xmlns:a="http://schemas.openxmlformats.org/drawingml/2006/main" xmlns:r="http://schemas.openxmlformats.org/officeDocument/2006/relationships" xmlns:p="http://schemas.openxmlformats.org/presentationml/2006/main">
  <p:tag name="KPI_HAS_CHART" val="false"/>
</p:tagLst>
</file>

<file path=ppt/tags/tag34.xml><?xml version="1.0" encoding="utf-8"?>
<p:tagLst xmlns:a="http://schemas.openxmlformats.org/drawingml/2006/main" xmlns:r="http://schemas.openxmlformats.org/officeDocument/2006/relationships" xmlns:p="http://schemas.openxmlformats.org/presentationml/2006/main">
  <p:tag name="KPI_HAS_CHART" val="false"/>
</p:tagLst>
</file>

<file path=ppt/tags/tag35.xml><?xml version="1.0" encoding="utf-8"?>
<p:tagLst xmlns:a="http://schemas.openxmlformats.org/drawingml/2006/main" xmlns:r="http://schemas.openxmlformats.org/officeDocument/2006/relationships" xmlns:p="http://schemas.openxmlformats.org/presentationml/2006/main">
  <p:tag name="KPI_HAS_CHART" val="false"/>
</p:tagLst>
</file>

<file path=ppt/tags/tag36.xml><?xml version="1.0" encoding="utf-8"?>
<p:tagLst xmlns:a="http://schemas.openxmlformats.org/drawingml/2006/main" xmlns:r="http://schemas.openxmlformats.org/officeDocument/2006/relationships" xmlns:p="http://schemas.openxmlformats.org/presentationml/2006/main">
  <p:tag name="KPI_HAS_CHART" val="false"/>
</p:tagLst>
</file>

<file path=ppt/tags/tag37.xml><?xml version="1.0" encoding="utf-8"?>
<p:tagLst xmlns:a="http://schemas.openxmlformats.org/drawingml/2006/main" xmlns:r="http://schemas.openxmlformats.org/officeDocument/2006/relationships" xmlns:p="http://schemas.openxmlformats.org/presentationml/2006/main">
  <p:tag name="KPI_HAS_CHART" val="false"/>
</p:tagLst>
</file>

<file path=ppt/tags/tag38.xml><?xml version="1.0" encoding="utf-8"?>
<p:tagLst xmlns:a="http://schemas.openxmlformats.org/drawingml/2006/main" xmlns:r="http://schemas.openxmlformats.org/officeDocument/2006/relationships" xmlns:p="http://schemas.openxmlformats.org/presentationml/2006/main">
  <p:tag name="KPI_HAS_CHART" val="false"/>
</p:tagLst>
</file>

<file path=ppt/tags/tag39.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40.xml><?xml version="1.0" encoding="utf-8"?>
<p:tagLst xmlns:a="http://schemas.openxmlformats.org/drawingml/2006/main" xmlns:r="http://schemas.openxmlformats.org/officeDocument/2006/relationships" xmlns:p="http://schemas.openxmlformats.org/presentationml/2006/main">
  <p:tag name="KPI_HAS_CHART" val="false"/>
</p:tagLst>
</file>

<file path=ppt/tags/tag41.xml><?xml version="1.0" encoding="utf-8"?>
<p:tagLst xmlns:a="http://schemas.openxmlformats.org/drawingml/2006/main" xmlns:r="http://schemas.openxmlformats.org/officeDocument/2006/relationships" xmlns:p="http://schemas.openxmlformats.org/presentationml/2006/main">
  <p:tag name="KPI_HAS_CHART" val="false"/>
</p:tagLst>
</file>

<file path=ppt/tags/tag42.xml><?xml version="1.0" encoding="utf-8"?>
<p:tagLst xmlns:a="http://schemas.openxmlformats.org/drawingml/2006/main" xmlns:r="http://schemas.openxmlformats.org/officeDocument/2006/relationships" xmlns:p="http://schemas.openxmlformats.org/presentationml/2006/main">
  <p:tag name="KPI_HAS_CHART" val="false"/>
</p:tagLst>
</file>

<file path=ppt/tags/tag43.xml><?xml version="1.0" encoding="utf-8"?>
<p:tagLst xmlns:a="http://schemas.openxmlformats.org/drawingml/2006/main" xmlns:r="http://schemas.openxmlformats.org/officeDocument/2006/relationships" xmlns:p="http://schemas.openxmlformats.org/presentationml/2006/main">
  <p:tag name="KPI_HAS_CHART" val="false"/>
</p:tagLst>
</file>

<file path=ppt/tags/tag44.xml><?xml version="1.0" encoding="utf-8"?>
<p:tagLst xmlns:a="http://schemas.openxmlformats.org/drawingml/2006/main" xmlns:r="http://schemas.openxmlformats.org/officeDocument/2006/relationships" xmlns:p="http://schemas.openxmlformats.org/presentationml/2006/main">
  <p:tag name="KPI_HAS_CHART" val="false"/>
</p:tagLst>
</file>

<file path=ppt/tags/tag45.xml><?xml version="1.0" encoding="utf-8"?>
<p:tagLst xmlns:a="http://schemas.openxmlformats.org/drawingml/2006/main" xmlns:r="http://schemas.openxmlformats.org/officeDocument/2006/relationships" xmlns:p="http://schemas.openxmlformats.org/presentationml/2006/main">
  <p:tag name="KPI_HAS_CHART" val="false"/>
</p:tagLst>
</file>

<file path=ppt/tags/tag46.xml><?xml version="1.0" encoding="utf-8"?>
<p:tagLst xmlns:a="http://schemas.openxmlformats.org/drawingml/2006/main" xmlns:r="http://schemas.openxmlformats.org/officeDocument/2006/relationships" xmlns:p="http://schemas.openxmlformats.org/presentationml/2006/main">
  <p:tag name="KPI_HAS_CHART" val="false"/>
</p:tagLst>
</file>

<file path=ppt/tags/tag47.xml><?xml version="1.0" encoding="utf-8"?>
<p:tagLst xmlns:a="http://schemas.openxmlformats.org/drawingml/2006/main" xmlns:r="http://schemas.openxmlformats.org/officeDocument/2006/relationships" xmlns:p="http://schemas.openxmlformats.org/presentationml/2006/main">
  <p:tag name="KPI_HAS_CHART" val="false"/>
</p:tagLst>
</file>

<file path=ppt/tags/tag48.xml><?xml version="1.0" encoding="utf-8"?>
<p:tagLst xmlns:a="http://schemas.openxmlformats.org/drawingml/2006/main" xmlns:r="http://schemas.openxmlformats.org/officeDocument/2006/relationships" xmlns:p="http://schemas.openxmlformats.org/presentationml/2006/main">
  <p:tag name="KPI_HAS_CHART" val="false"/>
</p:tagLst>
</file>

<file path=ppt/tags/tag49.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50.xml><?xml version="1.0" encoding="utf-8"?>
<p:tagLst xmlns:a="http://schemas.openxmlformats.org/drawingml/2006/main" xmlns:r="http://schemas.openxmlformats.org/officeDocument/2006/relationships" xmlns:p="http://schemas.openxmlformats.org/presentationml/2006/main">
  <p:tag name="KPI_HAS_CHART" val="false"/>
</p:tagLst>
</file>

<file path=ppt/tags/tag51.xml><?xml version="1.0" encoding="utf-8"?>
<p:tagLst xmlns:a="http://schemas.openxmlformats.org/drawingml/2006/main" xmlns:r="http://schemas.openxmlformats.org/officeDocument/2006/relationships" xmlns:p="http://schemas.openxmlformats.org/presentationml/2006/main">
  <p:tag name="KPI_HAS_CHART" val="false"/>
</p:tagLst>
</file>

<file path=ppt/tags/tag52.xml><?xml version="1.0" encoding="utf-8"?>
<p:tagLst xmlns:a="http://schemas.openxmlformats.org/drawingml/2006/main" xmlns:r="http://schemas.openxmlformats.org/officeDocument/2006/relationships" xmlns:p="http://schemas.openxmlformats.org/presentationml/2006/main">
  <p:tag name="KPI_HAS_CHART" val="false"/>
</p:tagLst>
</file>

<file path=ppt/tags/tag53.xml><?xml version="1.0" encoding="utf-8"?>
<p:tagLst xmlns:a="http://schemas.openxmlformats.org/drawingml/2006/main" xmlns:r="http://schemas.openxmlformats.org/officeDocument/2006/relationships" xmlns:p="http://schemas.openxmlformats.org/presentationml/2006/main">
  <p:tag name="KPI_HAS_CHART" val="false"/>
</p:tagLst>
</file>

<file path=ppt/tags/tag54.xml><?xml version="1.0" encoding="utf-8"?>
<p:tagLst xmlns:a="http://schemas.openxmlformats.org/drawingml/2006/main" xmlns:r="http://schemas.openxmlformats.org/officeDocument/2006/relationships" xmlns:p="http://schemas.openxmlformats.org/presentationml/2006/main">
  <p:tag name="KPI_HAS_CHART" val="false"/>
</p:tagLst>
</file>

<file path=ppt/tags/tag55.xml><?xml version="1.0" encoding="utf-8"?>
<p:tagLst xmlns:a="http://schemas.openxmlformats.org/drawingml/2006/main" xmlns:r="http://schemas.openxmlformats.org/officeDocument/2006/relationships" xmlns:p="http://schemas.openxmlformats.org/presentationml/2006/main">
  <p:tag name="KPI_HAS_CHART" val="false"/>
</p:tagLst>
</file>

<file path=ppt/tags/tag56.xml><?xml version="1.0" encoding="utf-8"?>
<p:tagLst xmlns:a="http://schemas.openxmlformats.org/drawingml/2006/main" xmlns:r="http://schemas.openxmlformats.org/officeDocument/2006/relationships" xmlns:p="http://schemas.openxmlformats.org/presentationml/2006/main">
  <p:tag name="KPI_HAS_CHART" val="false"/>
</p:tagLst>
</file>

<file path=ppt/tags/tag57.xml><?xml version="1.0" encoding="utf-8"?>
<p:tagLst xmlns:a="http://schemas.openxmlformats.org/drawingml/2006/main" xmlns:r="http://schemas.openxmlformats.org/officeDocument/2006/relationships" xmlns:p="http://schemas.openxmlformats.org/presentationml/2006/main">
  <p:tag name="KPI_HAS_CHART" val="false"/>
</p:tagLst>
</file>

<file path=ppt/tags/tag58.xml><?xml version="1.0" encoding="utf-8"?>
<p:tagLst xmlns:a="http://schemas.openxmlformats.org/drawingml/2006/main" xmlns:r="http://schemas.openxmlformats.org/officeDocument/2006/relationships" xmlns:p="http://schemas.openxmlformats.org/presentationml/2006/main">
  <p:tag name="KPI_HAS_CHART" val="false"/>
</p:tagLst>
</file>

<file path=ppt/tags/tag59.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60.xml><?xml version="1.0" encoding="utf-8"?>
<p:tagLst xmlns:a="http://schemas.openxmlformats.org/drawingml/2006/main" xmlns:r="http://schemas.openxmlformats.org/officeDocument/2006/relationships" xmlns:p="http://schemas.openxmlformats.org/presentationml/2006/main">
  <p:tag name="KPI_HAS_CHART" val="false"/>
</p:tagLst>
</file>

<file path=ppt/tags/tag61.xml><?xml version="1.0" encoding="utf-8"?>
<p:tagLst xmlns:a="http://schemas.openxmlformats.org/drawingml/2006/main" xmlns:r="http://schemas.openxmlformats.org/officeDocument/2006/relationships" xmlns:p="http://schemas.openxmlformats.org/presentationml/2006/main">
  <p:tag name="KPI_HAS_CHART" val="false"/>
</p:tagLst>
</file>

<file path=ppt/tags/tag62.xml><?xml version="1.0" encoding="utf-8"?>
<p:tagLst xmlns:a="http://schemas.openxmlformats.org/drawingml/2006/main" xmlns:r="http://schemas.openxmlformats.org/officeDocument/2006/relationships" xmlns:p="http://schemas.openxmlformats.org/presentationml/2006/main">
  <p:tag name="KPI_HAS_CHART" val="false"/>
</p:tagLst>
</file>

<file path=ppt/tags/tag63.xml><?xml version="1.0" encoding="utf-8"?>
<p:tagLst xmlns:a="http://schemas.openxmlformats.org/drawingml/2006/main" xmlns:r="http://schemas.openxmlformats.org/officeDocument/2006/relationships" xmlns:p="http://schemas.openxmlformats.org/presentationml/2006/main">
  <p:tag name="KPI_HAS_CHART" val="false"/>
</p:tagLst>
</file>

<file path=ppt/tags/tag64.xml><?xml version="1.0" encoding="utf-8"?>
<p:tagLst xmlns:a="http://schemas.openxmlformats.org/drawingml/2006/main" xmlns:r="http://schemas.openxmlformats.org/officeDocument/2006/relationships" xmlns:p="http://schemas.openxmlformats.org/presentationml/2006/main">
  <p:tag name="KPI_HAS_CHART" val="false"/>
</p:tagLst>
</file>

<file path=ppt/tags/tag65.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ags/tag9.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CSUPresentation0507_Abridged">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CSUPresentation0507_Abridg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UPresentation0507_Abridge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SUPresentation0507_Abridge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UPresentation0507_Abridge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UPresentation0507_Abridge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UPresentation0507_Abridge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UPresentation0507_Abridge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SUPresentation0507_Abridge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32806</TotalTime>
  <Words>15076</Words>
  <Application>Microsoft Office PowerPoint</Application>
  <PresentationFormat>On-screen Show (4:3)</PresentationFormat>
  <Paragraphs>934</Paragraphs>
  <Slides>63</Slides>
  <Notes>63</Notes>
  <HiddenSlides>0</HiddenSlides>
  <MMClips>2</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CSUPresentation0507_Abridged</vt:lpstr>
      <vt:lpstr>Reconocimiento y Control de los Riesgos Respiratorios en la Industria de los  Saborizantes</vt:lpstr>
      <vt:lpstr>Limitación de Responsabilidad</vt:lpstr>
      <vt:lpstr>¿Por qué estamos aquí?</vt:lpstr>
      <vt:lpstr>Programa</vt:lpstr>
      <vt:lpstr>Definiciones</vt:lpstr>
      <vt:lpstr>Introducción a OSHA  Objetivos del Entrenamiento</vt:lpstr>
      <vt:lpstr>¿Qué es OSHA?</vt:lpstr>
      <vt:lpstr>¿Qué hace OSHA?</vt:lpstr>
      <vt:lpstr>¿Cuáles son las responsabilidades del empleador bajo OSHA?</vt:lpstr>
      <vt:lpstr> ¿Cuáles son los derechos de los empleados bajo OSHA? </vt:lpstr>
      <vt:lpstr> ¿Cuáles son los derechos de los empleados bajo OSHA? </vt:lpstr>
      <vt:lpstr> ¿Existen normas específicas de OSHA que se aplican en mi lugar de trabajo? </vt:lpstr>
      <vt:lpstr>¿Cómo se regula la exposición?</vt:lpstr>
      <vt:lpstr> ¿Tiene OSHA una norma para el diacetil?</vt:lpstr>
      <vt:lpstr>¿Hay otros grupos que recomiendan niveles de exposición al diacetil y sus sustitutos?</vt:lpstr>
      <vt:lpstr>¿Existen normas de OSHA para otros saborizantes?</vt:lpstr>
      <vt:lpstr> Visión General de las Exposiciones a los Saborizantes  Objetivos del Entrenamiento</vt:lpstr>
      <vt:lpstr>¿Por qué es difícil predecir las exposiciones en la fabricación de saborizantes?</vt:lpstr>
      <vt:lpstr>¿Existe una lista de los saborizantes que pueden ser peligrosos cuando se inhalan?</vt:lpstr>
      <vt:lpstr>¿Qué son los saborizantes de  “Alta Prioridad”?</vt:lpstr>
      <vt:lpstr>¿Qué pasa con los complejos de saborizantes naturales? </vt:lpstr>
      <vt:lpstr> Efectos en la Salud y Vigilancia Médica  Objetivos del Entrenamiento</vt:lpstr>
      <vt:lpstr>Definiciones</vt:lpstr>
      <vt:lpstr>Efectos Respiratorios</vt:lpstr>
      <vt:lpstr>La irritación y las enfermedades de las vías respiratorias causan síntomas respiratorios</vt:lpstr>
      <vt:lpstr>Se requiere una evaluación médica para saber la causa de los síntomas </vt:lpstr>
      <vt:lpstr>¡Es importante detectar el BOS temprano!</vt:lpstr>
      <vt:lpstr>Los saborizantes pueden causar  irritación y lesiones</vt:lpstr>
      <vt:lpstr>Algunos saborizantes pueden causar “ataques” de asma</vt:lpstr>
      <vt:lpstr>Los “ataques” de asma pueden ser activados en los trabajadores que  ya tienen asma</vt:lpstr>
      <vt:lpstr>Algunos saborizantes naturales pueden causar reacciones alérgicas</vt:lpstr>
      <vt:lpstr>Síndrome de Bronquiolitis Obliterante (BOS) </vt:lpstr>
      <vt:lpstr>¡Es importante detectar el BOS temprano!</vt:lpstr>
      <vt:lpstr>Evite inhalar diacetil y sus sustitutos</vt:lpstr>
      <vt:lpstr>¡Es importante detectar el BOS temprano!</vt:lpstr>
      <vt:lpstr>Hable con su doctor sobre sus síntomas y sobre su trabajo con los saborizantes</vt:lpstr>
      <vt:lpstr>Vigilancia Médica: Cuestionarios y Exámenes Pulmonares</vt:lpstr>
      <vt:lpstr>Se requiere repetir los exámenes respiratorios</vt:lpstr>
      <vt:lpstr>Se requieren exámenes médicos especiales para diagnosticar la enfermedad pulmonar relacionada con el trabajo</vt:lpstr>
      <vt:lpstr>¡Proteja sus Pulmones!</vt:lpstr>
      <vt:lpstr>Reconocimiento y Control de la Exposición a los Saborizantes  Objetivos del Entrenamiento</vt:lpstr>
      <vt:lpstr>¿Cómo sé si es peligroso?</vt:lpstr>
      <vt:lpstr>¿Como se ve la exposición a los saborizantes?</vt:lpstr>
      <vt:lpstr>¿Como se ve la exposición a los saborizantes?</vt:lpstr>
      <vt:lpstr>¿Cómo se miden las exposiciones?</vt:lpstr>
      <vt:lpstr>¿De qué depende el nivel de exposición?</vt:lpstr>
      <vt:lpstr>¿Qué niveles de diacetil han sido medidos en los saborizantes?</vt:lpstr>
      <vt:lpstr>¿Cómo se controla la exposición a los saborizantes?</vt:lpstr>
      <vt:lpstr>¿Funciona la Sustitución?</vt:lpstr>
      <vt:lpstr>¿Cual es la mejor solución?</vt:lpstr>
      <vt:lpstr>¿Cuál es la mejor solución?</vt:lpstr>
      <vt:lpstr>¿Qué es el aislamiento de procesos?</vt:lpstr>
      <vt:lpstr>¿Qué es la ventilación local para extracción?</vt:lpstr>
      <vt:lpstr>¿La ventilación reduce la exposición?</vt:lpstr>
      <vt:lpstr>¿Cómo utilizo la ventilación correctamente?</vt:lpstr>
      <vt:lpstr>¿Qué puede hacer para reducir la exposición? </vt:lpstr>
      <vt:lpstr>¿Qué pasa si soy un trabajador de laboratorio?</vt:lpstr>
      <vt:lpstr>¿Qué pasa con la limpieza?</vt:lpstr>
      <vt:lpstr>¿Cuándo debo usar un respirador?</vt:lpstr>
      <vt:lpstr>¿Cómo sé si mi respirador está funcionando?</vt:lpstr>
      <vt:lpstr>¿Qué pasa con la protección de los ojos y la piel?</vt:lpstr>
      <vt:lpstr>¿Cómo encaja todo esto?</vt:lpstr>
      <vt:lpstr>PowerPoint Presentation</vt:lpstr>
    </vt:vector>
  </TitlesOfParts>
  <Company>CSU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Flavor Exposure Slides</dc:title>
  <dc:creator>Samantha Kantrowitz</dc:creator>
  <cp:lastModifiedBy>Vosburgh, Linda - OSHA</cp:lastModifiedBy>
  <cp:revision>772</cp:revision>
  <cp:lastPrinted>2012-03-29T21:17:32Z</cp:lastPrinted>
  <dcterms:created xsi:type="dcterms:W3CDTF">2008-04-11T23:40:37Z</dcterms:created>
  <dcterms:modified xsi:type="dcterms:W3CDTF">2013-03-27T16:56:08Z</dcterms:modified>
</cp:coreProperties>
</file>