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73" r:id="rId3"/>
    <p:sldId id="261" r:id="rId4"/>
    <p:sldId id="257" r:id="rId5"/>
    <p:sldId id="299" r:id="rId6"/>
    <p:sldId id="275" r:id="rId7"/>
    <p:sldId id="274" r:id="rId8"/>
    <p:sldId id="263" r:id="rId9"/>
    <p:sldId id="277" r:id="rId10"/>
    <p:sldId id="276" r:id="rId11"/>
    <p:sldId id="287" r:id="rId12"/>
    <p:sldId id="284" r:id="rId13"/>
    <p:sldId id="283" r:id="rId14"/>
    <p:sldId id="297" r:id="rId15"/>
    <p:sldId id="286" r:id="rId16"/>
    <p:sldId id="258" r:id="rId17"/>
    <p:sldId id="279" r:id="rId18"/>
    <p:sldId id="280" r:id="rId19"/>
    <p:sldId id="281" r:id="rId20"/>
    <p:sldId id="282" r:id="rId21"/>
    <p:sldId id="269" r:id="rId22"/>
    <p:sldId id="265" r:id="rId23"/>
    <p:sldId id="266" r:id="rId24"/>
    <p:sldId id="270" r:id="rId25"/>
    <p:sldId id="267" r:id="rId26"/>
    <p:sldId id="272" r:id="rId27"/>
    <p:sldId id="268" r:id="rId28"/>
    <p:sldId id="278" r:id="rId29"/>
    <p:sldId id="288" r:id="rId30"/>
    <p:sldId id="289" r:id="rId31"/>
    <p:sldId id="290" r:id="rId32"/>
    <p:sldId id="291" r:id="rId33"/>
    <p:sldId id="292" r:id="rId34"/>
    <p:sldId id="293" r:id="rId35"/>
    <p:sldId id="294" r:id="rId36"/>
    <p:sldId id="295" r:id="rId37"/>
    <p:sldId id="296" r:id="rId38"/>
    <p:sldId id="264" r:id="rId39"/>
    <p:sldId id="260" r:id="rId40"/>
    <p:sldId id="298" r:id="rId41"/>
    <p:sldId id="26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2300"/>
    <a:srgbClr val="EAEAEA"/>
    <a:srgbClr val="FF3300"/>
    <a:srgbClr val="1A2907"/>
    <a:srgbClr val="4A9C00"/>
    <a:srgbClr val="568616"/>
    <a:srgbClr val="666633"/>
    <a:srgbClr val="2216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00" autoAdjust="0"/>
  </p:normalViewPr>
  <p:slideViewPr>
    <p:cSldViewPr>
      <p:cViewPr>
        <p:scale>
          <a:sx n="75" d="100"/>
          <a:sy n="75" d="100"/>
        </p:scale>
        <p:origin x="-174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2" tIns="45716" rIns="91432" bIns="45716" rtlCol="0"/>
          <a:lstStyle>
            <a:lvl1pPr algn="r">
              <a:defRPr sz="1200"/>
            </a:lvl1pPr>
          </a:lstStyle>
          <a:p>
            <a:fld id="{98EDFF9F-8B64-4034-B478-8F46E1164622}" type="datetimeFigureOut">
              <a:rPr lang="en-US" smtClean="0"/>
              <a:t>9/24/2012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2" tIns="45716" rIns="91432" bIns="45716" rtlCol="0" anchor="b"/>
          <a:lstStyle>
            <a:lvl1pPr algn="r">
              <a:defRPr sz="1200"/>
            </a:lvl1pPr>
          </a:lstStyle>
          <a:p>
            <a:fld id="{126FF6BC-1FB7-43EF-B198-2BB50289BF38}" type="slidenum">
              <a:rPr lang="en-US" smtClean="0"/>
              <a:t>‹#›</a:t>
            </a:fld>
            <a:endParaRPr lang="en-US"/>
          </a:p>
        </p:txBody>
      </p:sp>
    </p:spTree>
    <p:extLst>
      <p:ext uri="{BB962C8B-B14F-4D97-AF65-F5344CB8AC3E}">
        <p14:creationId xmlns:p14="http://schemas.microsoft.com/office/powerpoint/2010/main" val="3337573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2" tIns="45716" rIns="91432" bIns="45716" rtlCol="0"/>
          <a:lstStyle>
            <a:lvl1pPr algn="r">
              <a:defRPr sz="1200">
                <a:cs typeface="+mn-cs"/>
              </a:defRPr>
            </a:lvl1pPr>
          </a:lstStyle>
          <a:p>
            <a:pPr>
              <a:defRPr/>
            </a:pPr>
            <a:fld id="{8BD49AE7-AC33-426E-B829-002C6FFD1063}" type="datetimeFigureOut">
              <a:rPr lang="en-US"/>
              <a:pPr>
                <a:defRPr/>
              </a:pPr>
              <a:t>9/24/2012</a:t>
            </a:fld>
            <a:endParaRPr lang="en-US" dirty="0"/>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2" tIns="45716" rIns="91432" bIns="45716" rtlCol="0" anchor="b"/>
          <a:lstStyle>
            <a:lvl1pPr algn="r">
              <a:defRPr sz="1200">
                <a:cs typeface="+mn-cs"/>
              </a:defRPr>
            </a:lvl1pPr>
          </a:lstStyle>
          <a:p>
            <a:pPr>
              <a:defRPr/>
            </a:pPr>
            <a:fld id="{48CF9340-EFC3-44F5-B0D7-6CC0695FDB84}" type="slidenum">
              <a:rPr lang="en-US"/>
              <a:pPr>
                <a:defRPr/>
              </a:pPr>
              <a:t>‹#›</a:t>
            </a:fld>
            <a:endParaRPr lang="en-US" dirty="0"/>
          </a:p>
        </p:txBody>
      </p:sp>
    </p:spTree>
    <p:extLst>
      <p:ext uri="{BB962C8B-B14F-4D97-AF65-F5344CB8AC3E}">
        <p14:creationId xmlns:p14="http://schemas.microsoft.com/office/powerpoint/2010/main" val="323935249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F4BA3FD-18F0-48D4-8398-18C4A880674D}"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4CDCC70-5019-4BE9-B6FE-9F1BB2CB3130}" type="slidenum">
              <a:rPr lang="en-US" smtClean="0"/>
              <a:pPr>
                <a:defRPr/>
              </a:pPr>
              <a:t>24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277E22-3468-4A84-886F-5F9AC9D48E3F}" type="slidenum">
              <a:rPr lang="en-US" smtClean="0"/>
              <a:pPr>
                <a:defRPr/>
              </a:pPr>
              <a:t>25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5B9FAD-D2AC-4807-BD30-8B4153A853B8}" type="slidenum">
              <a:rPr lang="en-US" smtClean="0"/>
              <a:pPr>
                <a:defRPr/>
              </a:pPr>
              <a:t>26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F1579A2-619D-4826-8CF4-CED8C6A893ED}" type="slidenum">
              <a:rPr lang="en-US" smtClean="0"/>
              <a:pPr>
                <a:defRPr/>
              </a:pPr>
              <a:t>27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1E43409-94FC-42A9-BA2D-1F4A769D626C}" type="slidenum">
              <a:rPr lang="en-US" smtClean="0"/>
              <a:pPr>
                <a:defRPr/>
              </a:pPr>
              <a:t>38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7A7FDF-F74D-4AA0-A39E-AB28D39344F7}" type="slidenum">
              <a:rPr lang="en-US" smtClean="0"/>
              <a:pPr>
                <a:defRPr/>
              </a:pPr>
              <a:t>39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7FF3177-4A44-4F3C-8E22-427457E5B439}" type="slidenum">
              <a:rPr lang="en-US" smtClean="0"/>
              <a:pPr>
                <a:defRPr/>
              </a:pPr>
              <a:t>41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8D22357-DFF0-4FFA-B304-CA992F56F185}" type="slidenum">
              <a:rPr lang="en-US" smtClean="0"/>
              <a:pPr>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29B4D72-A0C1-4C97-9668-25562AC0E3A4}" type="slidenum">
              <a:rPr lang="en-US" smtClean="0"/>
              <a:pPr>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CF9340-EFC3-44F5-B0D7-6CC0695FDB84}"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43DDCB6-6423-418C-A238-69BE522C8A66}" type="slidenum">
              <a:rPr lang="en-US" smtClean="0"/>
              <a:pPr>
                <a:defRPr/>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5735C76-79BB-4A72-8229-E1B8CC51212B}" type="slidenum">
              <a:rPr lang="en-US" smtClean="0"/>
              <a:pPr>
                <a:defRPr/>
              </a:pPr>
              <a:t>16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8EBBBAF-8FCB-4830-A2F6-7ADEAACC204C}" type="slidenum">
              <a:rPr lang="en-US" smtClean="0"/>
              <a:pPr>
                <a:defRPr/>
              </a:pPr>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EF58D1F-E5FA-4786-B562-12CD94C3C289}" type="slidenum">
              <a:rPr lang="en-US" smtClean="0"/>
              <a:pPr>
                <a:defRPr/>
              </a:pPr>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D6ECD11-3BAA-4622-A097-51A330BCC8A8}" type="slidenum">
              <a:rPr lang="en-US" smtClean="0"/>
              <a:pPr>
                <a:defRPr/>
              </a:pPr>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7772400" cy="914400"/>
          </a:xfrm>
          <a:prstGeom prst="rect">
            <a:avLst/>
          </a:prstGeom>
        </p:spPr>
        <p:txBody>
          <a:bodyPr anchor="t"/>
          <a:lstStyle>
            <a:lvl1pPr algn="l">
              <a:defRPr sz="4000" b="1" cap="none" baseline="0">
                <a:solidFill>
                  <a:schemeClr val="bg1"/>
                </a:solidFill>
                <a:latin typeface="+mn-lt"/>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00" y="5715000"/>
            <a:ext cx="7772400" cy="585787"/>
          </a:xfrm>
          <a:prstGeom prst="rect">
            <a:avLst/>
          </a:prstGeom>
        </p:spPr>
        <p:txBody>
          <a:bodyPr anchor="b"/>
          <a:lstStyle>
            <a:lvl1pPr marL="0" indent="0" algn="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533400"/>
            <a:ext cx="1676400" cy="57150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324600" cy="5715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33987"/>
            <a:ext cx="7772400" cy="1362075"/>
          </a:xfrm>
          <a:prstGeom prst="rect">
            <a:avLst/>
          </a:prstGeo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733800"/>
            <a:ext cx="7772400" cy="1500187"/>
          </a:xfrm>
          <a:prstGeom prst="rect">
            <a:avLst/>
          </a:prstGeo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457200"/>
            <a:ext cx="5111750" cy="56689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0" r:id="rId2"/>
    <p:sldLayoutId id="2147483699" r:id="rId3"/>
    <p:sldLayoutId id="2147483700" r:id="rId4"/>
    <p:sldLayoutId id="2147483691" r:id="rId5"/>
    <p:sldLayoutId id="2147483692" r:id="rId6"/>
    <p:sldLayoutId id="2147483693" r:id="rId7"/>
    <p:sldLayoutId id="2147483694" r:id="rId8"/>
    <p:sldLayoutId id="2147483695" r:id="rId9"/>
    <p:sldLayoutId id="2147483696" r:id="rId10"/>
    <p:sldLayoutId id="2147483701" r:id="rId11"/>
    <p:sldLayoutId id="2147483702" r:id="rId12"/>
    <p:sldLayoutId id="214748369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jpeg"/><Relationship Id="rId7" Type="http://schemas.openxmlformats.org/officeDocument/2006/relationships/hyperlink" Target="http://www.labsafety.com/ergodyne-chill-its-evaporative-cooling-vests_24538418/"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hyperlink" Target="http://www.labsafety.com/ergodyne-chill-its-evaporative-cooling-towel_24538416/" TargetMode="External"/><Relationship Id="rId4" Type="http://schemas.openxmlformats.org/officeDocument/2006/relationships/image" Target="../media/image20.jpeg"/><Relationship Id="rId9"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osha.gov/pls/oshaweb/owadisp.show_document?p_table=OSHACT&amp;p_id=335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Placeholder 6"/>
          <p:cNvSpPr>
            <a:spLocks noGrp="1"/>
          </p:cNvSpPr>
          <p:nvPr>
            <p:ph type="body" idx="1"/>
          </p:nvPr>
        </p:nvSpPr>
        <p:spPr bwMode="auto">
          <a:xfrm>
            <a:off x="304800" y="4876800"/>
            <a:ext cx="8610600" cy="1423988"/>
          </a:xfrm>
          <a:ln>
            <a:miter lim="800000"/>
            <a:headEnd/>
            <a:tailEnd/>
          </a:ln>
        </p:spPr>
        <p:txBody>
          <a:bodyPr vert="horz" wrap="square" lIns="91440" tIns="45720" rIns="91440" bIns="45720" numCol="1" anchorCtr="0" compatLnSpc="1">
            <a:prstTxWarp prst="textNoShape">
              <a:avLst/>
            </a:prstTxWarp>
          </a:bodyPr>
          <a:lstStyle/>
          <a:p>
            <a:pPr algn="ctr" eaLnBrk="1" hangingPunct="1">
              <a:lnSpc>
                <a:spcPct val="90000"/>
              </a:lnSpc>
              <a:defRPr/>
            </a:pPr>
            <a:r>
              <a:rPr lang="es-ES" b="1" dirty="0" smtClean="0">
                <a:solidFill>
                  <a:srgbClr val="FFFFFF"/>
                </a:solidFill>
                <a:effectLst>
                  <a:outerShdw blurRad="38100" dist="38100" dir="2700000" algn="tl">
                    <a:srgbClr val="000000">
                      <a:alpha val="43137"/>
                    </a:srgbClr>
                  </a:outerShdw>
                </a:effectLst>
                <a:latin typeface="Arial Unicode MS" pitchFamily="34" charset="-128"/>
                <a:cs typeface="Arial" charset="0"/>
              </a:rPr>
              <a:t>Escuela de Desarrollo Profesional y Educación Continua</a:t>
            </a:r>
          </a:p>
          <a:p>
            <a:pPr algn="ctr" eaLnBrk="1" hangingPunct="1">
              <a:lnSpc>
                <a:spcPct val="90000"/>
              </a:lnSpc>
              <a:defRPr/>
            </a:pPr>
            <a:r>
              <a:rPr lang="es-ES" b="1" dirty="0" smtClean="0">
                <a:solidFill>
                  <a:srgbClr val="FFFFFF"/>
                </a:solidFill>
                <a:effectLst>
                  <a:outerShdw blurRad="38100" dist="38100" dir="2700000" algn="tl">
                    <a:srgbClr val="000000">
                      <a:alpha val="43137"/>
                    </a:srgbClr>
                  </a:outerShdw>
                </a:effectLst>
                <a:latin typeface="Arial Unicode MS" pitchFamily="34" charset="-128"/>
                <a:cs typeface="Arial" charset="0"/>
              </a:rPr>
              <a:t>Miami </a:t>
            </a:r>
            <a:r>
              <a:rPr lang="es-ES" b="1" dirty="0" err="1" smtClean="0">
                <a:solidFill>
                  <a:srgbClr val="FFFFFF"/>
                </a:solidFill>
                <a:effectLst>
                  <a:outerShdw blurRad="38100" dist="38100" dir="2700000" algn="tl">
                    <a:srgbClr val="000000">
                      <a:alpha val="43137"/>
                    </a:srgbClr>
                  </a:outerShdw>
                </a:effectLst>
                <a:latin typeface="Arial Unicode MS" pitchFamily="34" charset="-128"/>
                <a:cs typeface="Arial" charset="0"/>
              </a:rPr>
              <a:t>Dade</a:t>
            </a:r>
            <a:r>
              <a:rPr lang="es-ES" b="1" dirty="0" smtClean="0">
                <a:solidFill>
                  <a:srgbClr val="FFFFFF"/>
                </a:solidFill>
                <a:effectLst>
                  <a:outerShdw blurRad="38100" dist="38100" dir="2700000" algn="tl">
                    <a:srgbClr val="000000">
                      <a:alpha val="43137"/>
                    </a:srgbClr>
                  </a:outerShdw>
                </a:effectLst>
                <a:latin typeface="Arial Unicode MS" pitchFamily="34" charset="-128"/>
                <a:cs typeface="Arial" charset="0"/>
              </a:rPr>
              <a:t> </a:t>
            </a:r>
            <a:r>
              <a:rPr lang="es-ES" b="1" dirty="0" err="1" smtClean="0">
                <a:solidFill>
                  <a:srgbClr val="FFFFFF"/>
                </a:solidFill>
                <a:effectLst>
                  <a:outerShdw blurRad="38100" dist="38100" dir="2700000" algn="tl">
                    <a:srgbClr val="000000">
                      <a:alpha val="43137"/>
                    </a:srgbClr>
                  </a:outerShdw>
                </a:effectLst>
                <a:latin typeface="Arial Unicode MS" pitchFamily="34" charset="-128"/>
                <a:cs typeface="Arial" charset="0"/>
              </a:rPr>
              <a:t>College</a:t>
            </a:r>
            <a:r>
              <a:rPr lang="es-ES" b="1" dirty="0" smtClean="0">
                <a:solidFill>
                  <a:srgbClr val="FFFFFF"/>
                </a:solidFill>
                <a:effectLst>
                  <a:outerShdw blurRad="38100" dist="38100" dir="2700000" algn="tl">
                    <a:srgbClr val="000000">
                      <a:alpha val="43137"/>
                    </a:srgbClr>
                  </a:outerShdw>
                </a:effectLst>
                <a:latin typeface="Arial Unicode MS" pitchFamily="34" charset="-128"/>
                <a:cs typeface="Arial" charset="0"/>
              </a:rPr>
              <a:t>, Campo Norte</a:t>
            </a:r>
            <a:endParaRPr lang="en-US" sz="3200" b="1" dirty="0" smtClean="0">
              <a:solidFill>
                <a:srgbClr val="FFFFFF"/>
              </a:solidFill>
              <a:effectLst>
                <a:outerShdw blurRad="38100" dist="38100" dir="2700000" algn="tl">
                  <a:srgbClr val="000000">
                    <a:alpha val="43137"/>
                  </a:srgbClr>
                </a:outerShdw>
              </a:effectLst>
              <a:latin typeface="Arial Unicode MS" pitchFamily="34" charset="-128"/>
              <a:cs typeface="Arial" charset="0"/>
            </a:endParaRPr>
          </a:p>
          <a:p>
            <a:pPr algn="ctr" eaLnBrk="1" hangingPunct="1">
              <a:lnSpc>
                <a:spcPct val="90000"/>
              </a:lnSpc>
              <a:spcBef>
                <a:spcPct val="0"/>
              </a:spcBef>
              <a:defRPr/>
            </a:pPr>
            <a:r>
              <a:rPr lang="en-US" sz="1800" dirty="0" smtClean="0">
                <a:solidFill>
                  <a:srgbClr val="FFFFFF"/>
                </a:solidFill>
                <a:effectLst>
                  <a:outerShdw blurRad="38100" dist="38100" dir="2700000" algn="tl">
                    <a:srgbClr val="000000">
                      <a:alpha val="43137"/>
                    </a:srgbClr>
                  </a:outerShdw>
                </a:effectLst>
                <a:latin typeface="Arial Unicode MS" pitchFamily="34" charset="-128"/>
                <a:cs typeface="Arial" charset="0"/>
              </a:rPr>
              <a:t>OSHA – </a:t>
            </a:r>
            <a:r>
              <a:rPr lang="en-US" sz="1800" dirty="0" err="1" smtClean="0">
                <a:solidFill>
                  <a:srgbClr val="FFFFFF"/>
                </a:solidFill>
                <a:effectLst>
                  <a:outerShdw blurRad="38100" dist="38100" dir="2700000" algn="tl">
                    <a:srgbClr val="000000">
                      <a:alpha val="43137"/>
                    </a:srgbClr>
                  </a:outerShdw>
                </a:effectLst>
                <a:latin typeface="Arial Unicode MS" pitchFamily="34" charset="-128"/>
                <a:cs typeface="Arial" charset="0"/>
              </a:rPr>
              <a:t>Subvención</a:t>
            </a:r>
            <a:r>
              <a:rPr lang="en-US" sz="1800" dirty="0" smtClean="0">
                <a:solidFill>
                  <a:srgbClr val="FFFFFF"/>
                </a:solidFill>
                <a:effectLst>
                  <a:outerShdw blurRad="38100" dist="38100" dir="2700000" algn="tl">
                    <a:srgbClr val="000000">
                      <a:alpha val="43137"/>
                    </a:srgbClr>
                  </a:outerShdw>
                </a:effectLst>
                <a:latin typeface="Arial Unicode MS" pitchFamily="34" charset="-128"/>
                <a:cs typeface="Arial" charset="0"/>
              </a:rPr>
              <a:t> de </a:t>
            </a:r>
            <a:r>
              <a:rPr lang="en-US" sz="1800" dirty="0" err="1" smtClean="0">
                <a:solidFill>
                  <a:srgbClr val="FFFFFF"/>
                </a:solidFill>
                <a:effectLst>
                  <a:outerShdw blurRad="38100" dist="38100" dir="2700000" algn="tl">
                    <a:srgbClr val="000000">
                      <a:alpha val="43137"/>
                    </a:srgbClr>
                  </a:outerShdw>
                </a:effectLst>
                <a:latin typeface="Arial Unicode MS" pitchFamily="34" charset="-128"/>
                <a:cs typeface="Arial" charset="0"/>
              </a:rPr>
              <a:t>adiestramiento</a:t>
            </a:r>
            <a:r>
              <a:rPr lang="en-US" sz="1800" dirty="0" smtClean="0">
                <a:solidFill>
                  <a:srgbClr val="FFFFFF"/>
                </a:solidFill>
                <a:effectLst>
                  <a:outerShdw blurRad="38100" dist="38100" dir="2700000" algn="tl">
                    <a:srgbClr val="000000">
                      <a:alpha val="43137"/>
                    </a:srgbClr>
                  </a:outerShdw>
                </a:effectLst>
                <a:latin typeface="Arial Unicode MS" pitchFamily="34" charset="-128"/>
                <a:cs typeface="Arial" charset="0"/>
              </a:rPr>
              <a:t> Susan Harwood</a:t>
            </a:r>
          </a:p>
        </p:txBody>
      </p:sp>
      <p:sp>
        <p:nvSpPr>
          <p:cNvPr id="16386" name="Title 3"/>
          <p:cNvSpPr>
            <a:spLocks noGrp="1"/>
          </p:cNvSpPr>
          <p:nvPr>
            <p:ph type="title"/>
          </p:nvPr>
        </p:nvSpPr>
        <p:spPr bwMode="auto">
          <a:xfrm>
            <a:off x="457200" y="1447800"/>
            <a:ext cx="8229600" cy="1295400"/>
          </a:xfrm>
          <a:ln>
            <a:miter lim="800000"/>
            <a:headEnd/>
            <a:tailEnd/>
          </a:ln>
        </p:spPr>
        <p:txBody>
          <a:bodyPr vert="horz" wrap="square" lIns="91440" tIns="45720" rIns="91440" bIns="45720" numCol="1" anchorCtr="0" compatLnSpc="1">
            <a:prstTxWarp prst="textNoShape">
              <a:avLst/>
            </a:prstTxWarp>
          </a:bodyPr>
          <a:lstStyle/>
          <a:p>
            <a:pPr algn="ctr" eaLnBrk="1" hangingPunct="1">
              <a:defRPr/>
            </a:pPr>
            <a:r>
              <a:rPr lang="en-US" sz="8000" dirty="0" err="1" smtClean="0">
                <a:effectLst>
                  <a:outerShdw blurRad="38100" dist="38100" dir="2700000" algn="tl">
                    <a:srgbClr val="000000">
                      <a:alpha val="43137"/>
                    </a:srgbClr>
                  </a:outerShdw>
                </a:effectLst>
                <a:cs typeface="Arial" charset="0"/>
              </a:rPr>
              <a:t>Enfermedad</a:t>
            </a:r>
            <a:r>
              <a:rPr lang="en-US" sz="8000" dirty="0" smtClean="0">
                <a:effectLst>
                  <a:outerShdw blurRad="38100" dist="38100" dir="2700000" algn="tl">
                    <a:srgbClr val="000000">
                      <a:alpha val="43137"/>
                    </a:srgbClr>
                  </a:outerShdw>
                </a:effectLst>
                <a:cs typeface="Arial" charset="0"/>
              </a:rPr>
              <a:t> </a:t>
            </a:r>
            <a:r>
              <a:rPr lang="en-US" sz="8000" dirty="0" err="1" smtClean="0">
                <a:effectLst>
                  <a:outerShdw blurRad="38100" dist="38100" dir="2700000" algn="tl">
                    <a:srgbClr val="000000">
                      <a:alpha val="43137"/>
                    </a:srgbClr>
                  </a:outerShdw>
                </a:effectLst>
                <a:cs typeface="Arial" charset="0"/>
              </a:rPr>
              <a:t>por</a:t>
            </a:r>
            <a:r>
              <a:rPr lang="en-US" sz="8000" dirty="0" smtClean="0">
                <a:effectLst>
                  <a:outerShdw blurRad="38100" dist="38100" dir="2700000" algn="tl">
                    <a:srgbClr val="000000">
                      <a:alpha val="43137"/>
                    </a:srgbClr>
                  </a:outerShdw>
                </a:effectLst>
                <a:cs typeface="Arial" charset="0"/>
              </a:rPr>
              <a:t> </a:t>
            </a:r>
            <a:r>
              <a:rPr lang="en-US" sz="8000" dirty="0" err="1">
                <a:effectLst>
                  <a:outerShdw blurRad="38100" dist="38100" dir="2700000" algn="tl">
                    <a:srgbClr val="000000">
                      <a:alpha val="43137"/>
                    </a:srgbClr>
                  </a:outerShdw>
                </a:effectLst>
                <a:cs typeface="Arial" charset="0"/>
              </a:rPr>
              <a:t>C</a:t>
            </a:r>
            <a:r>
              <a:rPr lang="en-US" sz="8000" dirty="0" err="1" smtClean="0">
                <a:effectLst>
                  <a:outerShdw blurRad="38100" dist="38100" dir="2700000" algn="tl">
                    <a:srgbClr val="000000">
                      <a:alpha val="43137"/>
                    </a:srgbClr>
                  </a:outerShdw>
                </a:effectLst>
                <a:cs typeface="Arial" charset="0"/>
              </a:rPr>
              <a:t>alor</a:t>
            </a:r>
            <a:endParaRPr lang="en-US" sz="8000" dirty="0" smtClean="0">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533400"/>
            <a:ext cx="8229600" cy="8842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smtClean="0">
                <a:latin typeface="Tahoma" pitchFamily="34" charset="0"/>
              </a:rPr>
              <a:t>Hechos y estadísticas</a:t>
            </a:r>
          </a:p>
        </p:txBody>
      </p:sp>
      <p:sp>
        <p:nvSpPr>
          <p:cNvPr id="10243" name="Rectangle 3"/>
          <p:cNvSpPr>
            <a:spLocks noGrp="1" noChangeArrowheads="1"/>
          </p:cNvSpPr>
          <p:nvPr>
            <p:ph type="body" idx="1"/>
          </p:nvPr>
        </p:nvSpPr>
        <p:spPr bwMode="auto">
          <a:xfrm>
            <a:off x="0" y="1219200"/>
            <a:ext cx="8382000" cy="5105400"/>
          </a:xfrm>
          <a:noFill/>
          <a:ln>
            <a:miter lim="800000"/>
            <a:headEnd/>
            <a:tailEnd/>
          </a:ln>
        </p:spPr>
        <p:txBody>
          <a:bodyPr vert="horz" wrap="square" lIns="91440" tIns="45720" rIns="91440" bIns="45720" numCol="1" anchor="t" anchorCtr="0" compatLnSpc="1">
            <a:prstTxWarp prst="textNoShape">
              <a:avLst/>
            </a:prstTxWarp>
          </a:bodyPr>
          <a:lstStyle/>
          <a:p>
            <a:pPr algn="just">
              <a:lnSpc>
                <a:spcPct val="80000"/>
              </a:lnSpc>
              <a:spcBef>
                <a:spcPct val="0"/>
              </a:spcBef>
            </a:pPr>
            <a:r>
              <a:rPr lang="es-ES" sz="2400" dirty="0" smtClean="0"/>
              <a:t>El calor es la principal causa de muerte relacionada con el clima, poniendo fin a más vidas que los huracanes, inundaciones, tornados, y los rayos combinados.</a:t>
            </a:r>
            <a:endParaRPr lang="en-US" sz="2400" dirty="0" smtClean="0"/>
          </a:p>
          <a:p>
            <a:pPr algn="just">
              <a:lnSpc>
                <a:spcPct val="80000"/>
              </a:lnSpc>
              <a:spcBef>
                <a:spcPct val="0"/>
              </a:spcBef>
            </a:pPr>
            <a:endParaRPr lang="en-US" sz="2400" dirty="0" smtClean="0"/>
          </a:p>
          <a:p>
            <a:pPr algn="just">
              <a:lnSpc>
                <a:spcPct val="80000"/>
              </a:lnSpc>
            </a:pPr>
            <a:r>
              <a:rPr lang="es-ES" sz="2400" dirty="0" smtClean="0"/>
              <a:t>Climas extremadamente calurosos hacen que el corazón y los pulmones se esfuercen más, causando paros cardíacos, derrames cerebrales y enfermedades respiratorias en individuos vulnerables.</a:t>
            </a:r>
          </a:p>
          <a:p>
            <a:pPr algn="just">
              <a:lnSpc>
                <a:spcPct val="80000"/>
              </a:lnSpc>
            </a:pPr>
            <a:endParaRPr lang="es-ES" sz="2400" dirty="0" smtClean="0"/>
          </a:p>
          <a:p>
            <a:pPr algn="just">
              <a:lnSpc>
                <a:spcPct val="80000"/>
              </a:lnSpc>
            </a:pPr>
            <a:r>
              <a:rPr lang="es-ES" sz="2400" dirty="0" smtClean="0"/>
              <a:t>Hubo alrededor de 3400 muertes en total entre 1999 y 2003.</a:t>
            </a:r>
          </a:p>
          <a:p>
            <a:pPr algn="just">
              <a:lnSpc>
                <a:spcPct val="80000"/>
              </a:lnSpc>
            </a:pPr>
            <a:endParaRPr lang="es-ES" sz="2400" dirty="0" smtClean="0"/>
          </a:p>
          <a:p>
            <a:pPr algn="just">
              <a:lnSpc>
                <a:spcPct val="80000"/>
              </a:lnSpc>
            </a:pPr>
            <a:r>
              <a:rPr lang="en-US" sz="2400" dirty="0" smtClean="0"/>
              <a:t>Las </a:t>
            </a:r>
            <a:r>
              <a:rPr lang="en-US" sz="2400" dirty="0" err="1" smtClean="0"/>
              <a:t>simulaciones</a:t>
            </a:r>
            <a:r>
              <a:rPr lang="en-US" sz="2400" dirty="0" smtClean="0"/>
              <a:t> de EPA </a:t>
            </a:r>
            <a:r>
              <a:rPr lang="en-US" sz="2400" dirty="0" err="1" smtClean="0"/>
              <a:t>estiman</a:t>
            </a:r>
            <a:r>
              <a:rPr lang="en-US" sz="2400" dirty="0" smtClean="0"/>
              <a:t> </a:t>
            </a:r>
            <a:r>
              <a:rPr lang="en-US" sz="2400" dirty="0" err="1" smtClean="0"/>
              <a:t>que</a:t>
            </a:r>
            <a:r>
              <a:rPr lang="en-US" sz="2400" dirty="0" smtClean="0"/>
              <a:t> </a:t>
            </a:r>
            <a:r>
              <a:rPr lang="en-US" sz="2400" dirty="0" err="1" smtClean="0"/>
              <a:t>las</a:t>
            </a:r>
            <a:r>
              <a:rPr lang="en-US" sz="2400" dirty="0" smtClean="0"/>
              <a:t> </a:t>
            </a:r>
            <a:r>
              <a:rPr lang="en-US" sz="2400" dirty="0" err="1" smtClean="0"/>
              <a:t>muertes</a:t>
            </a:r>
            <a:r>
              <a:rPr lang="en-US" sz="2400" dirty="0" smtClean="0"/>
              <a:t> </a:t>
            </a:r>
            <a:r>
              <a:rPr lang="en-US" sz="2400" dirty="0" err="1" smtClean="0"/>
              <a:t>relacionadas</a:t>
            </a:r>
            <a:r>
              <a:rPr lang="en-US" sz="2400" dirty="0" smtClean="0"/>
              <a:t> con </a:t>
            </a:r>
            <a:r>
              <a:rPr lang="en-US" sz="2400" dirty="0" err="1" smtClean="0"/>
              <a:t>calor</a:t>
            </a:r>
            <a:r>
              <a:rPr lang="en-US" sz="2400" dirty="0" smtClean="0"/>
              <a:t> </a:t>
            </a:r>
            <a:r>
              <a:rPr lang="en-US" sz="2400" dirty="0" err="1" smtClean="0"/>
              <a:t>podrían</a:t>
            </a:r>
            <a:r>
              <a:rPr lang="en-US" sz="2400" dirty="0" smtClean="0"/>
              <a:t> </a:t>
            </a:r>
            <a:r>
              <a:rPr lang="en-US" sz="2400" dirty="0" err="1" smtClean="0"/>
              <a:t>incrementarse</a:t>
            </a:r>
            <a:r>
              <a:rPr lang="en-US" sz="2400" dirty="0" smtClean="0"/>
              <a:t> de 3500 a 27000 </a:t>
            </a:r>
            <a:r>
              <a:rPr lang="en-US" sz="2400" dirty="0" err="1" smtClean="0"/>
              <a:t>muertes</a:t>
            </a:r>
            <a:r>
              <a:rPr lang="en-US" sz="2400" dirty="0" smtClean="0"/>
              <a:t> </a:t>
            </a:r>
            <a:r>
              <a:rPr lang="en-US" sz="2400" dirty="0" err="1" smtClean="0"/>
              <a:t>por</a:t>
            </a:r>
            <a:r>
              <a:rPr lang="en-US" sz="2400" dirty="0" smtClean="0"/>
              <a:t> </a:t>
            </a:r>
            <a:r>
              <a:rPr lang="en-US" sz="2400" dirty="0" err="1" smtClean="0"/>
              <a:t>año</a:t>
            </a:r>
            <a:r>
              <a:rPr lang="en-US" sz="2400" dirty="0" smtClean="0"/>
              <a:t> a </a:t>
            </a:r>
            <a:r>
              <a:rPr lang="en-US" sz="2400" dirty="0" err="1" smtClean="0"/>
              <a:t>mediados</a:t>
            </a:r>
            <a:r>
              <a:rPr lang="en-US" sz="2400" dirty="0" smtClean="0"/>
              <a:t> de </a:t>
            </a:r>
            <a:r>
              <a:rPr lang="en-US" sz="2400" dirty="0" err="1" smtClean="0"/>
              <a:t>siglo</a:t>
            </a:r>
            <a:r>
              <a:rPr lang="en-US" sz="2400" dirty="0" smtClean="0"/>
              <a:t>.</a:t>
            </a:r>
            <a:endParaRPr lang="en-US" sz="10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752600"/>
            <a:ext cx="8382000" cy="304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6000" dirty="0">
                <a:solidFill>
                  <a:srgbClr val="FF0000"/>
                </a:solidFill>
                <a:effectLst>
                  <a:outerShdw blurRad="38100" dist="38100" dir="2700000" algn="tl">
                    <a:srgbClr val="000000">
                      <a:alpha val="43137"/>
                    </a:srgbClr>
                  </a:outerShdw>
                </a:effectLst>
                <a:latin typeface="Cooper Black" pitchFamily="18" charset="0"/>
              </a:rPr>
              <a:t>ÍNDICE CALORÍFICO</a:t>
            </a:r>
            <a:endParaRPr lang="en-US" sz="6000" dirty="0">
              <a:solidFill>
                <a:srgbClr val="FF0000"/>
              </a:solidFill>
              <a:effectLst>
                <a:outerShdw blurRad="38100" dist="38100" dir="2700000" algn="tl">
                  <a:srgbClr val="000000">
                    <a:alpha val="43137"/>
                  </a:srgbClr>
                </a:outerShdw>
              </a:effectLst>
              <a:latin typeface="Cooper Black"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Grp="1" noChangeAspect="1" noChangeArrowheads="1"/>
          </p:cNvPicPr>
          <p:nvPr>
            <p:ph type="body" idx="1"/>
          </p:nvPr>
        </p:nvPicPr>
        <p:blipFill>
          <a:blip r:embed="rId2"/>
          <a:srcRect l="31580" t="11688"/>
          <a:stretch>
            <a:fillRect/>
          </a:stretch>
        </p:blipFill>
        <p:spPr bwMode="auto">
          <a:xfrm>
            <a:off x="2971800" y="1219200"/>
            <a:ext cx="5943600" cy="5181600"/>
          </a:xfrm>
          <a:noFill/>
          <a:ln w="12700">
            <a:miter lim="800000"/>
            <a:headEnd/>
            <a:tailEnd/>
          </a:ln>
        </p:spPr>
      </p:pic>
      <p:sp>
        <p:nvSpPr>
          <p:cNvPr id="12291" name="TextBox 2"/>
          <p:cNvSpPr txBox="1">
            <a:spLocks noChangeArrowheads="1"/>
          </p:cNvSpPr>
          <p:nvPr/>
        </p:nvSpPr>
        <p:spPr bwMode="auto">
          <a:xfrm>
            <a:off x="0" y="1371600"/>
            <a:ext cx="2971800" cy="708025"/>
          </a:xfrm>
          <a:prstGeom prst="rect">
            <a:avLst/>
          </a:prstGeom>
          <a:noFill/>
          <a:ln w="9525">
            <a:noFill/>
            <a:miter lim="800000"/>
            <a:headEnd/>
            <a:tailEnd/>
          </a:ln>
        </p:spPr>
        <p:txBody>
          <a:bodyPr>
            <a:spAutoFit/>
          </a:bodyPr>
          <a:lstStyle/>
          <a:p>
            <a:pPr algn="just"/>
            <a:r>
              <a:rPr lang="es-ES" sz="2000" b="1"/>
              <a:t>¿C</a:t>
            </a:r>
            <a:r>
              <a:rPr lang="en-US" sz="2000" b="1"/>
              <a:t>ÓMO USAR EL ÍNDICE CALORÍFICO?</a:t>
            </a:r>
            <a:endParaRPr lang="es-ES" sz="2000" b="1"/>
          </a:p>
        </p:txBody>
      </p:sp>
      <p:sp>
        <p:nvSpPr>
          <p:cNvPr id="12292" name="TextBox 3"/>
          <p:cNvSpPr txBox="1">
            <a:spLocks noChangeArrowheads="1"/>
          </p:cNvSpPr>
          <p:nvPr/>
        </p:nvSpPr>
        <p:spPr bwMode="auto">
          <a:xfrm>
            <a:off x="0" y="2286000"/>
            <a:ext cx="2895600" cy="4154488"/>
          </a:xfrm>
          <a:prstGeom prst="rect">
            <a:avLst/>
          </a:prstGeom>
          <a:noFill/>
          <a:ln w="9525">
            <a:noFill/>
            <a:miter lim="800000"/>
            <a:headEnd/>
            <a:tailEnd/>
          </a:ln>
        </p:spPr>
        <p:txBody>
          <a:bodyPr>
            <a:spAutoFit/>
          </a:bodyPr>
          <a:lstStyle/>
          <a:p>
            <a:pPr algn="just"/>
            <a:r>
              <a:rPr lang="es-ES" sz="1200" b="1" dirty="0"/>
              <a:t>Localice la temperatura más alta prevista para el día de hoy en la parte superior (temperatura del aire)</a:t>
            </a:r>
          </a:p>
          <a:p>
            <a:pPr algn="just"/>
            <a:endParaRPr lang="es-ES" sz="1200" b="1" dirty="0"/>
          </a:p>
          <a:p>
            <a:pPr algn="just"/>
            <a:r>
              <a:rPr lang="es-ES" sz="1200" b="1" dirty="0"/>
              <a:t>Localice la predicción de humedad para el día de hoy en la parte izquierda hacia abajo (Humedad relativa)</a:t>
            </a:r>
          </a:p>
          <a:p>
            <a:pPr algn="just"/>
            <a:endParaRPr lang="es-ES" sz="1200" b="1" dirty="0"/>
          </a:p>
          <a:p>
            <a:pPr algn="just"/>
            <a:r>
              <a:rPr lang="es-ES" sz="1200" b="1" dirty="0"/>
              <a:t>Siga a lo largo y hacia debajo de la tabla para encontrar la “Temperatura aparente” o “Cómo se siente”</a:t>
            </a:r>
          </a:p>
          <a:p>
            <a:pPr algn="just"/>
            <a:endParaRPr lang="es-ES" sz="1200" b="1" dirty="0"/>
          </a:p>
          <a:p>
            <a:pPr algn="just"/>
            <a:r>
              <a:rPr lang="es-ES" sz="1200" b="1" dirty="0"/>
              <a:t>Los valores del índice calorífico han sido concebidos para condiciones de sombra y viento ligeros. La exposición completa al sol puede incrementar los valores hasta en 15 grados. Vientos fuertes, particularmente con aire seco y caliente, pueden ser extremadamente peligrosos.</a:t>
            </a:r>
            <a:endParaRPr lang="en-US" sz="1200" b="1" dirty="0"/>
          </a:p>
        </p:txBody>
      </p:sp>
      <p:sp>
        <p:nvSpPr>
          <p:cNvPr id="5" name="TextBox 4"/>
          <p:cNvSpPr txBox="1"/>
          <p:nvPr/>
        </p:nvSpPr>
        <p:spPr>
          <a:xfrm>
            <a:off x="2895600" y="685800"/>
            <a:ext cx="6096000" cy="461963"/>
          </a:xfrm>
          <a:prstGeom prst="rect">
            <a:avLst/>
          </a:prstGeom>
          <a:noFill/>
        </p:spPr>
        <p:txBody>
          <a:bodyPr>
            <a:spAutoFit/>
          </a:bodyPr>
          <a:lstStyle/>
          <a:p>
            <a:pPr algn="ctr">
              <a:defRPr/>
            </a:pPr>
            <a:r>
              <a:rPr lang="es-ES" sz="2400" b="1" dirty="0">
                <a:effectLst>
                  <a:outerShdw blurRad="38100" dist="38100" dir="2700000" algn="tl">
                    <a:srgbClr val="000000">
                      <a:alpha val="43137"/>
                    </a:srgbClr>
                  </a:outerShdw>
                </a:effectLst>
                <a:cs typeface="+mn-cs"/>
              </a:rPr>
              <a:t>Í N D I C E   C A L O R Í F I C O</a:t>
            </a:r>
            <a:endParaRPr lang="en-US" sz="2400" b="1" dirty="0">
              <a:effectLst>
                <a:outerShdw blurRad="38100" dist="38100" dir="2700000" algn="tl">
                  <a:srgbClr val="000000">
                    <a:alpha val="43137"/>
                  </a:srgbClr>
                </a:outerShdw>
              </a:effectLst>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990600"/>
            <a:ext cx="8077200" cy="4419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000" dirty="0">
                <a:solidFill>
                  <a:schemeClr val="tx1"/>
                </a:solidFill>
              </a:rPr>
              <a:t>ÍNDICE CALORÍFICO 90</a:t>
            </a:r>
            <a:r>
              <a:rPr lang="es-ES" sz="4000" dirty="0">
                <a:solidFill>
                  <a:schemeClr val="tx1"/>
                </a:solidFill>
                <a:latin typeface="Calibri"/>
                <a:cs typeface="Calibri"/>
              </a:rPr>
              <a:t>° - 100° </a:t>
            </a:r>
          </a:p>
          <a:p>
            <a:pPr algn="ctr">
              <a:defRPr/>
            </a:pPr>
            <a:r>
              <a:rPr lang="es-ES" sz="4000" dirty="0">
                <a:solidFill>
                  <a:schemeClr val="tx1"/>
                </a:solidFill>
                <a:latin typeface="Calibri"/>
                <a:cs typeface="Calibri"/>
              </a:rPr>
              <a:t>Insolación, calambres y agotamiento son posibles cuando hay exposición prolongada y actividad física.</a:t>
            </a:r>
            <a:endParaRPr lang="en-US" sz="40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990600"/>
            <a:ext cx="8077200" cy="4419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000" dirty="0">
                <a:solidFill>
                  <a:schemeClr val="tx1"/>
                </a:solidFill>
              </a:rPr>
              <a:t>ÍNDICE CALORÍFICO 105</a:t>
            </a:r>
            <a:r>
              <a:rPr lang="es-ES" sz="4000" dirty="0">
                <a:solidFill>
                  <a:schemeClr val="tx1"/>
                </a:solidFill>
                <a:latin typeface="Calibri"/>
                <a:cs typeface="Calibri"/>
              </a:rPr>
              <a:t>° - 129° </a:t>
            </a:r>
          </a:p>
          <a:p>
            <a:pPr algn="ctr">
              <a:defRPr/>
            </a:pPr>
            <a:r>
              <a:rPr lang="es-ES" sz="4000" dirty="0" smtClean="0">
                <a:solidFill>
                  <a:schemeClr val="tx1"/>
                </a:solidFill>
                <a:latin typeface="Calibri"/>
                <a:cs typeface="Calibri"/>
              </a:rPr>
              <a:t>Insolación</a:t>
            </a:r>
            <a:r>
              <a:rPr lang="es-ES" sz="4000" dirty="0">
                <a:solidFill>
                  <a:schemeClr val="tx1"/>
                </a:solidFill>
                <a:latin typeface="Calibri"/>
                <a:cs typeface="Calibri"/>
              </a:rPr>
              <a:t>, calambres y agotamiento. </a:t>
            </a:r>
            <a:r>
              <a:rPr lang="es-ES" sz="4000" dirty="0" smtClean="0">
                <a:solidFill>
                  <a:schemeClr val="tx1"/>
                </a:solidFill>
                <a:latin typeface="Calibri"/>
                <a:cs typeface="Calibri"/>
              </a:rPr>
              <a:t>Posible Golpe de Calor cuando </a:t>
            </a:r>
            <a:r>
              <a:rPr lang="es-ES" sz="4000" dirty="0">
                <a:solidFill>
                  <a:schemeClr val="tx1"/>
                </a:solidFill>
                <a:latin typeface="Calibri"/>
                <a:cs typeface="Calibri"/>
              </a:rPr>
              <a:t>hay exposición prolongada y actividad física.</a:t>
            </a:r>
            <a:endParaRPr lang="en-US" sz="40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990600"/>
            <a:ext cx="8077200" cy="4419600"/>
          </a:xfrm>
          <a:prstGeom prst="roundRect">
            <a:avLst/>
          </a:prstGeom>
          <a:solidFill>
            <a:srgbClr val="D02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4000" dirty="0">
                <a:solidFill>
                  <a:schemeClr val="tx1"/>
                </a:solidFill>
              </a:rPr>
              <a:t>ÍNDICE CALORÍFICO 130</a:t>
            </a:r>
            <a:r>
              <a:rPr lang="es-ES" sz="4000" dirty="0">
                <a:solidFill>
                  <a:schemeClr val="tx1"/>
                </a:solidFill>
                <a:latin typeface="Calibri"/>
                <a:cs typeface="Calibri"/>
              </a:rPr>
              <a:t>° ó MAYOR</a:t>
            </a:r>
          </a:p>
          <a:p>
            <a:pPr algn="ctr">
              <a:defRPr/>
            </a:pPr>
            <a:r>
              <a:rPr lang="es-ES" sz="4000" dirty="0" smtClean="0">
                <a:solidFill>
                  <a:schemeClr val="tx1"/>
                </a:solidFill>
                <a:latin typeface="Calibri"/>
                <a:cs typeface="Calibri"/>
              </a:rPr>
              <a:t>Inminente Golpe </a:t>
            </a:r>
            <a:r>
              <a:rPr lang="es-ES" sz="4000" dirty="0">
                <a:solidFill>
                  <a:schemeClr val="tx1"/>
                </a:solidFill>
                <a:latin typeface="Calibri"/>
                <a:cs typeface="Calibri"/>
              </a:rPr>
              <a:t>de </a:t>
            </a:r>
            <a:r>
              <a:rPr lang="es-ES" sz="4000" dirty="0" smtClean="0">
                <a:solidFill>
                  <a:schemeClr val="tx1"/>
                </a:solidFill>
                <a:latin typeface="Calibri"/>
                <a:cs typeface="Calibri"/>
              </a:rPr>
              <a:t>Calor </a:t>
            </a:r>
            <a:r>
              <a:rPr lang="es-ES" sz="4000" dirty="0">
                <a:solidFill>
                  <a:schemeClr val="tx1"/>
                </a:solidFill>
                <a:latin typeface="Calibri"/>
                <a:cs typeface="Calibri"/>
              </a:rPr>
              <a:t>o </a:t>
            </a:r>
            <a:r>
              <a:rPr lang="es-ES" sz="4000" dirty="0" smtClean="0">
                <a:solidFill>
                  <a:schemeClr val="tx1"/>
                </a:solidFill>
                <a:latin typeface="Calibri"/>
                <a:cs typeface="Calibri"/>
              </a:rPr>
              <a:t>insolación</a:t>
            </a:r>
            <a:endParaRPr lang="en-US" sz="40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bwMode="auto">
          <a:xfrm>
            <a:off x="0" y="381000"/>
            <a:ext cx="9144000" cy="1600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smtClean="0">
                <a:latin typeface="Tahoma" pitchFamily="34" charset="0"/>
              </a:rPr>
              <a:t>La exposición excesiva a ambientes calurosos puede dar lugar a una variedad de problemas de salud y enfermedades relacionadas con calor</a:t>
            </a:r>
          </a:p>
        </p:txBody>
      </p:sp>
      <p:sp>
        <p:nvSpPr>
          <p:cNvPr id="16387" name="Content Placeholder 5"/>
          <p:cNvSpPr>
            <a:spLocks noGrp="1"/>
          </p:cNvSpPr>
          <p:nvPr>
            <p:ph idx="1"/>
          </p:nvPr>
        </p:nvSpPr>
        <p:spPr bwMode="auto">
          <a:xfrm>
            <a:off x="457200" y="2057400"/>
            <a:ext cx="8229600" cy="3962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Calambres por calor</a:t>
            </a:r>
          </a:p>
          <a:p>
            <a:pPr eaLnBrk="1" hangingPunct="1"/>
            <a:endParaRPr lang="en-US" sz="2800" smtClean="0"/>
          </a:p>
          <a:p>
            <a:pPr eaLnBrk="1" hangingPunct="1"/>
            <a:r>
              <a:rPr lang="en-US" sz="2800" smtClean="0"/>
              <a:t>Desmayos</a:t>
            </a:r>
          </a:p>
          <a:p>
            <a:pPr eaLnBrk="1" hangingPunct="1"/>
            <a:endParaRPr lang="en-US" sz="2800" smtClean="0"/>
          </a:p>
          <a:p>
            <a:pPr eaLnBrk="1" hangingPunct="1"/>
            <a:r>
              <a:rPr lang="en-US" sz="2800" smtClean="0"/>
              <a:t>Erupciones en la piel</a:t>
            </a:r>
          </a:p>
          <a:p>
            <a:pPr eaLnBrk="1" hangingPunct="1"/>
            <a:endParaRPr lang="en-US" sz="2800" smtClean="0"/>
          </a:p>
          <a:p>
            <a:pPr eaLnBrk="1" hangingPunct="1"/>
            <a:r>
              <a:rPr lang="en-US" sz="2800" smtClean="0"/>
              <a:t>Agotamiento por calor</a:t>
            </a:r>
          </a:p>
        </p:txBody>
      </p:sp>
      <p:pic>
        <p:nvPicPr>
          <p:cNvPr id="16388" name="Picture 5" descr="MTMyMDIyNDI0NTM1MTFfMQ"/>
          <p:cNvPicPr>
            <a:picLocks noChangeAspect="1" noChangeArrowheads="1"/>
          </p:cNvPicPr>
          <p:nvPr/>
        </p:nvPicPr>
        <p:blipFill>
          <a:blip r:embed="rId3"/>
          <a:srcRect/>
          <a:stretch>
            <a:fillRect/>
          </a:stretch>
        </p:blipFill>
        <p:spPr bwMode="auto">
          <a:xfrm>
            <a:off x="4876800" y="2209800"/>
            <a:ext cx="2857500"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457200" y="533400"/>
            <a:ext cx="8229600" cy="533400"/>
          </a:xfrm>
          <a:prstGeom prst="rect">
            <a:avLst/>
          </a:prstGeom>
          <a:noFill/>
          <a:ln>
            <a:miter lim="800000"/>
            <a:headEnd/>
            <a:tailEnd/>
          </a:ln>
        </p:spPr>
        <p:txBody>
          <a:bodyPr/>
          <a:lstStyle/>
          <a:p>
            <a:pPr algn="l"/>
            <a:r>
              <a:rPr lang="en-US" sz="3600" b="1" smtClean="0">
                <a:latin typeface="Tahoma" pitchFamily="34" charset="0"/>
              </a:rPr>
              <a:t>Calambres por calor</a:t>
            </a:r>
          </a:p>
        </p:txBody>
      </p:sp>
      <p:sp>
        <p:nvSpPr>
          <p:cNvPr id="17411" name="Rectangle 3"/>
          <p:cNvSpPr>
            <a:spLocks noGrp="1" noChangeArrowheads="1"/>
          </p:cNvSpPr>
          <p:nvPr>
            <p:ph type="body" idx="4294967295"/>
          </p:nvPr>
        </p:nvSpPr>
        <p:spPr bwMode="auto">
          <a:xfrm>
            <a:off x="228600" y="1219200"/>
            <a:ext cx="8458200" cy="5029200"/>
          </a:xfrm>
          <a:prstGeom prst="rect">
            <a:avLst/>
          </a:prstGeom>
          <a:noFill/>
          <a:ln>
            <a:miter lim="800000"/>
            <a:headEnd/>
            <a:tailEnd/>
          </a:ln>
        </p:spPr>
        <p:txBody>
          <a:bodyPr/>
          <a:lstStyle/>
          <a:p>
            <a:pPr algn="just">
              <a:lnSpc>
                <a:spcPct val="90000"/>
              </a:lnSpc>
            </a:pPr>
            <a:r>
              <a:rPr lang="es-ES" b="1" dirty="0" smtClean="0">
                <a:solidFill>
                  <a:srgbClr val="FFC000"/>
                </a:solidFill>
              </a:rPr>
              <a:t>Los calambres por calor </a:t>
            </a:r>
            <a:r>
              <a:rPr lang="es-ES" dirty="0" smtClean="0"/>
              <a:t>puede ocurrir por sí solos o simultáneamente con otras enfermedades relacionadas con el calor. Los calambres por calor son espasmos musculares dolorosos causados por ​​la sudoración mientras se realiza arduo trabajo físico en un ambiente caluroso. Los calambres pueden ser causados ​​por demasiada o muy poca sal. Los músculos cansados ​​son muy susceptibles a los calambres por calor.</a:t>
            </a:r>
            <a:endParaRPr lang="en-US" dirty="0" smtClean="0"/>
          </a:p>
        </p:txBody>
      </p:sp>
      <p:pic>
        <p:nvPicPr>
          <p:cNvPr id="17412"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48600" y="5410200"/>
            <a:ext cx="1295400" cy="1447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457200" y="609600"/>
            <a:ext cx="8229600" cy="808038"/>
          </a:xfrm>
          <a:prstGeom prst="rect">
            <a:avLst/>
          </a:prstGeom>
          <a:noFill/>
          <a:ln>
            <a:miter lim="800000"/>
            <a:headEnd/>
            <a:tailEnd/>
          </a:ln>
        </p:spPr>
        <p:txBody>
          <a:bodyPr/>
          <a:lstStyle/>
          <a:p>
            <a:pPr algn="l"/>
            <a:r>
              <a:rPr lang="en-US" sz="3600" b="1" smtClean="0">
                <a:latin typeface="Tahoma" pitchFamily="34" charset="0"/>
              </a:rPr>
              <a:t>Desmayos</a:t>
            </a:r>
          </a:p>
        </p:txBody>
      </p:sp>
      <p:sp>
        <p:nvSpPr>
          <p:cNvPr id="18435" name="Rectangle 3"/>
          <p:cNvSpPr>
            <a:spLocks noGrp="1" noChangeArrowheads="1"/>
          </p:cNvSpPr>
          <p:nvPr>
            <p:ph type="body" idx="4294967295"/>
          </p:nvPr>
        </p:nvSpPr>
        <p:spPr bwMode="auto">
          <a:xfrm>
            <a:off x="304800" y="1371600"/>
            <a:ext cx="8229600" cy="4419600"/>
          </a:xfrm>
          <a:prstGeom prst="rect">
            <a:avLst/>
          </a:prstGeom>
          <a:noFill/>
          <a:ln>
            <a:miter lim="800000"/>
            <a:headEnd/>
            <a:tailEnd/>
          </a:ln>
        </p:spPr>
        <p:txBody>
          <a:bodyPr/>
          <a:lstStyle/>
          <a:p>
            <a:pPr algn="just">
              <a:lnSpc>
                <a:spcPct val="90000"/>
              </a:lnSpc>
            </a:pPr>
            <a:r>
              <a:rPr lang="es-ES" dirty="0" smtClean="0"/>
              <a:t>Los </a:t>
            </a:r>
            <a:r>
              <a:rPr lang="es-ES" b="1" dirty="0" smtClean="0">
                <a:solidFill>
                  <a:srgbClr val="FFC000"/>
                </a:solidFill>
              </a:rPr>
              <a:t>desmayos</a:t>
            </a:r>
            <a:r>
              <a:rPr lang="es-ES" dirty="0" smtClean="0"/>
              <a:t> pueden ocurrir cuando un empleado, quien no está acostumbrado al calor, permanece en una misma posición durante largos períodos de tiempo. Un empleado que se haya desmayado debería </a:t>
            </a:r>
            <a:r>
              <a:rPr lang="es-ES" dirty="0" err="1" smtClean="0"/>
              <a:t>recuperararse</a:t>
            </a:r>
            <a:r>
              <a:rPr lang="es-ES" dirty="0" smtClean="0"/>
              <a:t> después de un breve período de estar sentado o acostado. Mantenerse en movimiento, en lugar de estar parado fijamente, reducirá la posibilidad de desmayo.</a:t>
            </a:r>
            <a:endParaRPr lang="en-US" dirty="0" smtClean="0"/>
          </a:p>
        </p:txBody>
      </p:sp>
      <p:pic>
        <p:nvPicPr>
          <p:cNvPr id="1843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77000" y="5257800"/>
            <a:ext cx="2209800" cy="1066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457200" y="533400"/>
            <a:ext cx="8229600" cy="884238"/>
          </a:xfrm>
          <a:prstGeom prst="rect">
            <a:avLst/>
          </a:prstGeom>
          <a:noFill/>
          <a:ln>
            <a:miter lim="800000"/>
            <a:headEnd/>
            <a:tailEnd/>
          </a:ln>
        </p:spPr>
        <p:txBody>
          <a:bodyPr/>
          <a:lstStyle/>
          <a:p>
            <a:pPr algn="l"/>
            <a:r>
              <a:rPr lang="en-US" sz="3600" b="1" dirty="0" err="1" smtClean="0">
                <a:latin typeface="Tahoma" pitchFamily="34" charset="0"/>
              </a:rPr>
              <a:t>Erupciones</a:t>
            </a:r>
            <a:r>
              <a:rPr lang="en-US" sz="3600" b="1" dirty="0" smtClean="0">
                <a:latin typeface="Tahoma" pitchFamily="34" charset="0"/>
              </a:rPr>
              <a:t> </a:t>
            </a:r>
            <a:r>
              <a:rPr lang="en-US" sz="3600" b="1" dirty="0" err="1" smtClean="0">
                <a:latin typeface="Tahoma" pitchFamily="34" charset="0"/>
              </a:rPr>
              <a:t>por</a:t>
            </a:r>
            <a:r>
              <a:rPr lang="en-US" sz="3600" b="1" dirty="0" smtClean="0">
                <a:latin typeface="Tahoma" pitchFamily="34" charset="0"/>
              </a:rPr>
              <a:t> </a:t>
            </a:r>
            <a:r>
              <a:rPr lang="en-US" sz="3600" b="1" dirty="0" err="1" smtClean="0">
                <a:latin typeface="Tahoma" pitchFamily="34" charset="0"/>
              </a:rPr>
              <a:t>calor</a:t>
            </a:r>
            <a:endParaRPr lang="en-US" sz="3600" b="1" dirty="0" smtClean="0">
              <a:latin typeface="Tahoma" pitchFamily="34" charset="0"/>
            </a:endParaRPr>
          </a:p>
        </p:txBody>
      </p:sp>
      <p:sp>
        <p:nvSpPr>
          <p:cNvPr id="19459" name="Rectangle 3"/>
          <p:cNvSpPr>
            <a:spLocks noGrp="1" noChangeArrowheads="1"/>
          </p:cNvSpPr>
          <p:nvPr>
            <p:ph type="body" idx="4294967295"/>
          </p:nvPr>
        </p:nvSpPr>
        <p:spPr bwMode="auto">
          <a:xfrm>
            <a:off x="0" y="1219200"/>
            <a:ext cx="8686800" cy="4953000"/>
          </a:xfrm>
          <a:prstGeom prst="rect">
            <a:avLst/>
          </a:prstGeom>
          <a:noFill/>
          <a:ln>
            <a:miter lim="800000"/>
            <a:headEnd/>
            <a:tailEnd/>
          </a:ln>
        </p:spPr>
        <p:txBody>
          <a:bodyPr/>
          <a:lstStyle/>
          <a:p>
            <a:pPr algn="just"/>
            <a:r>
              <a:rPr lang="en-US" sz="2800" dirty="0" smtClean="0"/>
              <a:t> </a:t>
            </a:r>
            <a:r>
              <a:rPr lang="en-US" sz="2800" b="1" i="1" dirty="0" err="1" smtClean="0">
                <a:solidFill>
                  <a:schemeClr val="accent1"/>
                </a:solidFill>
              </a:rPr>
              <a:t>Erupciones</a:t>
            </a:r>
            <a:r>
              <a:rPr lang="en-US" sz="2800" b="1" i="1" dirty="0" smtClean="0">
                <a:solidFill>
                  <a:schemeClr val="accent1"/>
                </a:solidFill>
              </a:rPr>
              <a:t> </a:t>
            </a:r>
            <a:r>
              <a:rPr lang="en-US" sz="2800" dirty="0" smtClean="0"/>
              <a:t>(</a:t>
            </a:r>
            <a:r>
              <a:rPr lang="en-US" sz="2800" dirty="0" err="1" smtClean="0"/>
              <a:t>también</a:t>
            </a:r>
            <a:r>
              <a:rPr lang="en-US" sz="2800" dirty="0" smtClean="0"/>
              <a:t> </a:t>
            </a:r>
            <a:r>
              <a:rPr lang="en-US" sz="2800" dirty="0" err="1" smtClean="0"/>
              <a:t>conocidas</a:t>
            </a:r>
            <a:r>
              <a:rPr lang="en-US" sz="2800" dirty="0" smtClean="0"/>
              <a:t> </a:t>
            </a:r>
            <a:r>
              <a:rPr lang="en-US" sz="2800" dirty="0" err="1" smtClean="0"/>
              <a:t>como</a:t>
            </a:r>
            <a:r>
              <a:rPr lang="en-US" sz="2800" dirty="0" smtClean="0"/>
              <a:t> </a:t>
            </a:r>
            <a:r>
              <a:rPr lang="en-US" sz="2800" dirty="0" err="1" smtClean="0"/>
              <a:t>salpullidos</a:t>
            </a:r>
            <a:r>
              <a:rPr lang="en-US" sz="2800" dirty="0" smtClean="0"/>
              <a:t>)</a:t>
            </a:r>
            <a:r>
              <a:rPr lang="es-ES" sz="2800" dirty="0" smtClean="0"/>
              <a:t> ocurren a menudo en ambientes calurosos y húmedos, donde el sudor no se evapora fácilmente de la piel. Los conductos de transpiración se tapan, lo que resulta en una erupción. El salpullido por calor puede ser muy incómodo si la erupción es extensa o se complica en una infección. Tomar descansos frecuentes en un lugar fresco durante la jornada de trabajo, así como bañarse y secarse la piel regularmente puede ayudar a prevenir el salpullido por calor.</a:t>
            </a:r>
            <a:endParaRPr lang="en-US" sz="2800" dirty="0" smtClean="0"/>
          </a:p>
        </p:txBody>
      </p:sp>
      <p:pic>
        <p:nvPicPr>
          <p:cNvPr id="19460" name="Picture 4"/>
          <p:cNvPicPr>
            <a:picLocks noChangeAspect="1" noChangeArrowheads="1"/>
          </p:cNvPicPr>
          <p:nvPr/>
        </p:nvPicPr>
        <p:blipFill>
          <a:blip r:embed="rId2"/>
          <a:srcRect/>
          <a:stretch>
            <a:fillRect/>
          </a:stretch>
        </p:blipFill>
        <p:spPr bwMode="auto">
          <a:xfrm>
            <a:off x="7391400" y="5564188"/>
            <a:ext cx="1295400" cy="129381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p:cNvSpPr>
          <p:nvPr>
            <p:ph type="body" idx="4294967295"/>
          </p:nvPr>
        </p:nvSpPr>
        <p:spPr bwMode="auto">
          <a:xfrm>
            <a:off x="0" y="1143000"/>
            <a:ext cx="8915400" cy="5638800"/>
          </a:xfrm>
          <a:prstGeom prst="rect">
            <a:avLst/>
          </a:prstGeom>
          <a:noFill/>
          <a:ln>
            <a:miter lim="800000"/>
            <a:headEnd/>
            <a:tailEnd/>
          </a:ln>
        </p:spPr>
        <p:txBody>
          <a:bodyPr/>
          <a:lstStyle/>
          <a:p>
            <a:pPr algn="just"/>
            <a:r>
              <a:rPr lang="en-US" sz="1400" b="1" dirty="0">
                <a:solidFill>
                  <a:srgbClr val="FFFFFF"/>
                </a:solidFill>
                <a:effectLst>
                  <a:outerShdw blurRad="38100" dist="38100" dir="2700000" algn="tl">
                    <a:srgbClr val="000000">
                      <a:alpha val="43137"/>
                    </a:srgbClr>
                  </a:outerShdw>
                </a:effectLst>
              </a:rPr>
              <a:t>DISCLAIMER: This material was produced under grant number SH-22302-SH1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400" b="1" dirty="0">
                <a:solidFill>
                  <a:srgbClr val="FFFFFF"/>
                </a:solidFill>
                <a:effectLst>
                  <a:outerShdw blurRad="38100" dist="38100" dir="2700000" algn="tl">
                    <a:srgbClr val="000000">
                      <a:alpha val="43137"/>
                    </a:srgbClr>
                  </a:outerShdw>
                </a:effectLst>
              </a:rPr>
            </a:br>
            <a:r>
              <a:rPr lang="en-US" sz="1400" b="1" dirty="0">
                <a:solidFill>
                  <a:srgbClr val="FFFFFF"/>
                </a:solidFill>
                <a:effectLst>
                  <a:outerShdw blurRad="38100" dist="38100" dir="2700000" algn="tl">
                    <a:srgbClr val="000000">
                      <a:alpha val="43137"/>
                    </a:srgbClr>
                  </a:outerShdw>
                </a:effectLst>
              </a:rPr>
              <a:t/>
            </a:r>
            <a:br>
              <a:rPr lang="en-US" sz="1400" b="1" dirty="0">
                <a:solidFill>
                  <a:srgbClr val="FFFFFF"/>
                </a:solidFill>
                <a:effectLst>
                  <a:outerShdw blurRad="38100" dist="38100" dir="2700000" algn="tl">
                    <a:srgbClr val="000000">
                      <a:alpha val="43137"/>
                    </a:srgbClr>
                  </a:outerShdw>
                </a:effectLst>
              </a:rPr>
            </a:br>
            <a:r>
              <a:rPr lang="en-US" sz="1400" b="1" dirty="0">
                <a:solidFill>
                  <a:srgbClr val="FFFFFF"/>
                </a:solidFill>
                <a:effectLst>
                  <a:outerShdw blurRad="38100" dist="38100" dir="2700000" algn="tl">
                    <a:srgbClr val="000000">
                      <a:alpha val="43137"/>
                    </a:srgbClr>
                  </a:outerShdw>
                </a:effectLst>
              </a:rPr>
              <a:t>COPYRIGHT INFORMATION: This material is the copyrighted property of Miami Dade College. By federal regulation, OSHA reserves a license to use and disseminate such material for the purpose of promoting safety and health in the workplace.  Miami Dade College hereby authorizes employers and workplace safety and health professionals to use this material, distributed by or through OSHA, in their workplaces or practices in accordance with the guidance contained in the material. </a:t>
            </a:r>
            <a:br>
              <a:rPr lang="en-US" sz="1400" b="1" dirty="0">
                <a:solidFill>
                  <a:srgbClr val="FFFFFF"/>
                </a:solidFill>
                <a:effectLst>
                  <a:outerShdw blurRad="38100" dist="38100" dir="2700000" algn="tl">
                    <a:srgbClr val="000000">
                      <a:alpha val="43137"/>
                    </a:srgbClr>
                  </a:outerShdw>
                </a:effectLst>
              </a:rPr>
            </a:br>
            <a:r>
              <a:rPr lang="en-US" sz="1400" b="1" dirty="0">
                <a:solidFill>
                  <a:srgbClr val="FFFFFF"/>
                </a:solidFill>
                <a:effectLst>
                  <a:outerShdw blurRad="38100" dist="38100" dir="2700000" algn="tl">
                    <a:srgbClr val="000000">
                      <a:alpha val="43137"/>
                    </a:srgbClr>
                  </a:outerShdw>
                </a:effectLst>
              </a:rPr>
              <a:t/>
            </a:r>
            <a:br>
              <a:rPr lang="en-US" sz="1400" b="1" dirty="0">
                <a:solidFill>
                  <a:srgbClr val="FFFFFF"/>
                </a:solidFill>
                <a:effectLst>
                  <a:outerShdw blurRad="38100" dist="38100" dir="2700000" algn="tl">
                    <a:srgbClr val="000000">
                      <a:alpha val="43137"/>
                    </a:srgbClr>
                  </a:outerShdw>
                </a:effectLst>
              </a:rPr>
            </a:br>
            <a:r>
              <a:rPr lang="en-US" sz="1400" b="1" dirty="0">
                <a:solidFill>
                  <a:srgbClr val="FFFFFF"/>
                </a:solidFill>
                <a:effectLst>
                  <a:outerShdw blurRad="38100" dist="38100" dir="2700000" algn="tl">
                    <a:srgbClr val="000000">
                      <a:alpha val="43137"/>
                    </a:srgbClr>
                  </a:outerShdw>
                </a:effectLst>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algn="just" eaLnBrk="1" hangingPunct="1">
              <a:lnSpc>
                <a:spcPct val="80000"/>
              </a:lnSpc>
              <a:buClr>
                <a:schemeClr val="accent2"/>
              </a:buClr>
              <a:buSzPct val="70000"/>
              <a:buFont typeface="Wingdings" pitchFamily="2" charset="2"/>
              <a:buNone/>
            </a:pPr>
            <a:endParaRPr lang="en-US" sz="1400" b="1" dirty="0" smtClean="0">
              <a:solidFill>
                <a:srgbClr val="FFFFFF"/>
              </a:solidFill>
            </a:endParaRPr>
          </a:p>
          <a:p>
            <a:pPr algn="ctr" eaLnBrk="1" hangingPunct="1">
              <a:lnSpc>
                <a:spcPct val="80000"/>
              </a:lnSpc>
              <a:buClr>
                <a:schemeClr val="accent2"/>
              </a:buClr>
              <a:buSzPct val="70000"/>
              <a:buFont typeface="Wingdings" pitchFamily="2" charset="2"/>
              <a:buNone/>
            </a:pPr>
            <a:r>
              <a:rPr lang="en-US" sz="1400" dirty="0" smtClean="0">
                <a:solidFill>
                  <a:srgbClr val="FFFFFF"/>
                </a:solidFill>
              </a:rPr>
              <a:t>OSHA - Susan Harwood Training Grant</a:t>
            </a:r>
            <a:endParaRPr lang="en-US" sz="1400" b="1" dirty="0" smtClean="0">
              <a:solidFill>
                <a:srgbClr val="FFFFFF"/>
              </a:solidFill>
            </a:endParaRPr>
          </a:p>
          <a:p>
            <a:pPr eaLnBrk="1" hangingPunct="1">
              <a:lnSpc>
                <a:spcPct val="80000"/>
              </a:lnSpc>
            </a:pPr>
            <a:endParaRPr lang="en-US" sz="1400" b="1" dirty="0" smtClean="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457200" y="533400"/>
            <a:ext cx="8229600" cy="685800"/>
          </a:xfrm>
          <a:prstGeom prst="rect">
            <a:avLst/>
          </a:prstGeom>
          <a:noFill/>
          <a:ln>
            <a:miter lim="800000"/>
            <a:headEnd/>
            <a:tailEnd/>
          </a:ln>
        </p:spPr>
        <p:txBody>
          <a:bodyPr/>
          <a:lstStyle/>
          <a:p>
            <a:pPr algn="l"/>
            <a:r>
              <a:rPr lang="es-ES" sz="3600" b="1" smtClean="0">
                <a:latin typeface="Tahoma" pitchFamily="34" charset="0"/>
              </a:rPr>
              <a:t>Agotamiento por calor</a:t>
            </a:r>
            <a:endParaRPr lang="en-US" smtClean="0"/>
          </a:p>
        </p:txBody>
      </p:sp>
      <p:sp>
        <p:nvSpPr>
          <p:cNvPr id="20483" name="Rectangle 3"/>
          <p:cNvSpPr>
            <a:spLocks noGrp="1" noChangeArrowheads="1"/>
          </p:cNvSpPr>
          <p:nvPr>
            <p:ph type="body" idx="4294967295"/>
          </p:nvPr>
        </p:nvSpPr>
        <p:spPr bwMode="auto">
          <a:xfrm>
            <a:off x="228600" y="1371600"/>
            <a:ext cx="8382000" cy="4876800"/>
          </a:xfrm>
          <a:prstGeom prst="rect">
            <a:avLst/>
          </a:prstGeom>
          <a:noFill/>
          <a:ln>
            <a:miter lim="800000"/>
            <a:headEnd/>
            <a:tailEnd/>
          </a:ln>
        </p:spPr>
        <p:txBody>
          <a:bodyPr/>
          <a:lstStyle/>
          <a:p>
            <a:pPr algn="just">
              <a:lnSpc>
                <a:spcPct val="80000"/>
              </a:lnSpc>
            </a:pPr>
            <a:r>
              <a:rPr lang="es-ES" sz="2400" b="1" dirty="0" smtClean="0">
                <a:solidFill>
                  <a:srgbClr val="FFC000"/>
                </a:solidFill>
              </a:rPr>
              <a:t>El agotamiento por calor </a:t>
            </a:r>
            <a:r>
              <a:rPr lang="es-ES" sz="2400" dirty="0" smtClean="0"/>
              <a:t>es causado por la pérdida de grandes cantidades de líquido a través del sudor, a veces con pérdida excesiva de sal. Un empleado que sufre de agotamiento por calor todavía suda pero puede experimentar los signos y síntomas que aparecen a continuación:</a:t>
            </a:r>
            <a:endParaRPr lang="en-US" sz="2000" dirty="0" smtClean="0"/>
          </a:p>
          <a:p>
            <a:pPr lvl="4">
              <a:lnSpc>
                <a:spcPct val="80000"/>
              </a:lnSpc>
            </a:pPr>
            <a:r>
              <a:rPr lang="en-US" dirty="0" smtClean="0"/>
              <a:t>• Dolor de </a:t>
            </a:r>
            <a:r>
              <a:rPr lang="en-US" dirty="0" err="1" smtClean="0"/>
              <a:t>cabeza</a:t>
            </a:r>
            <a:endParaRPr lang="en-US" dirty="0" smtClean="0"/>
          </a:p>
          <a:p>
            <a:pPr lvl="4">
              <a:lnSpc>
                <a:spcPct val="80000"/>
              </a:lnSpc>
            </a:pPr>
            <a:r>
              <a:rPr lang="en-US" dirty="0" smtClean="0"/>
              <a:t>• </a:t>
            </a:r>
            <a:r>
              <a:rPr lang="en-US" dirty="0" err="1" smtClean="0"/>
              <a:t>Mareo</a:t>
            </a:r>
            <a:endParaRPr lang="en-US" dirty="0" smtClean="0"/>
          </a:p>
          <a:p>
            <a:pPr lvl="4">
              <a:lnSpc>
                <a:spcPct val="80000"/>
              </a:lnSpc>
            </a:pPr>
            <a:r>
              <a:rPr lang="en-US" dirty="0" smtClean="0"/>
              <a:t>• </a:t>
            </a:r>
            <a:r>
              <a:rPr lang="en-US" dirty="0" err="1" smtClean="0"/>
              <a:t>Debilidad</a:t>
            </a:r>
            <a:endParaRPr lang="en-US" dirty="0" smtClean="0"/>
          </a:p>
          <a:p>
            <a:pPr lvl="4">
              <a:lnSpc>
                <a:spcPct val="80000"/>
              </a:lnSpc>
            </a:pPr>
            <a:r>
              <a:rPr lang="en-US" dirty="0" smtClean="0"/>
              <a:t>• </a:t>
            </a:r>
            <a:r>
              <a:rPr lang="en-US" dirty="0" err="1" smtClean="0"/>
              <a:t>Cambios</a:t>
            </a:r>
            <a:r>
              <a:rPr lang="en-US" dirty="0" smtClean="0"/>
              <a:t> de humor (</a:t>
            </a:r>
            <a:r>
              <a:rPr lang="en-US" dirty="0" err="1" smtClean="0"/>
              <a:t>Confundido</a:t>
            </a:r>
            <a:r>
              <a:rPr lang="en-US" dirty="0" smtClean="0"/>
              <a:t> o irritable)</a:t>
            </a:r>
          </a:p>
          <a:p>
            <a:pPr lvl="4">
              <a:lnSpc>
                <a:spcPct val="80000"/>
              </a:lnSpc>
            </a:pPr>
            <a:r>
              <a:rPr lang="en-US" dirty="0" smtClean="0"/>
              <a:t>• </a:t>
            </a:r>
            <a:r>
              <a:rPr lang="en-US" dirty="0" err="1" smtClean="0"/>
              <a:t>Malestar</a:t>
            </a:r>
            <a:r>
              <a:rPr lang="en-US" dirty="0" smtClean="0"/>
              <a:t> </a:t>
            </a:r>
            <a:r>
              <a:rPr lang="en-US" dirty="0" err="1" smtClean="0"/>
              <a:t>estomacal</a:t>
            </a:r>
            <a:endParaRPr lang="en-US" dirty="0" smtClean="0"/>
          </a:p>
          <a:p>
            <a:pPr lvl="4">
              <a:lnSpc>
                <a:spcPct val="80000"/>
              </a:lnSpc>
            </a:pPr>
            <a:r>
              <a:rPr lang="en-US" dirty="0" smtClean="0"/>
              <a:t>• </a:t>
            </a:r>
            <a:r>
              <a:rPr lang="en-US" dirty="0" err="1" smtClean="0"/>
              <a:t>Vómitos</a:t>
            </a:r>
            <a:endParaRPr lang="en-US" dirty="0" smtClean="0"/>
          </a:p>
          <a:p>
            <a:pPr lvl="4">
              <a:lnSpc>
                <a:spcPct val="80000"/>
              </a:lnSpc>
            </a:pPr>
            <a:r>
              <a:rPr lang="en-US" dirty="0" smtClean="0"/>
              <a:t>• </a:t>
            </a:r>
            <a:r>
              <a:rPr lang="en-US" dirty="0" err="1" smtClean="0"/>
              <a:t>Disminución</a:t>
            </a:r>
            <a:r>
              <a:rPr lang="en-US" dirty="0" smtClean="0"/>
              <a:t> y </a:t>
            </a:r>
            <a:r>
              <a:rPr lang="en-US" dirty="0" err="1" smtClean="0"/>
              <a:t>coloración</a:t>
            </a:r>
            <a:r>
              <a:rPr lang="en-US" dirty="0" smtClean="0"/>
              <a:t> </a:t>
            </a:r>
            <a:r>
              <a:rPr lang="en-US" dirty="0" err="1" smtClean="0"/>
              <a:t>oscura</a:t>
            </a:r>
            <a:r>
              <a:rPr lang="en-US" dirty="0" smtClean="0"/>
              <a:t> de la </a:t>
            </a:r>
            <a:r>
              <a:rPr lang="en-US" dirty="0" err="1" smtClean="0"/>
              <a:t>orina</a:t>
            </a:r>
            <a:endParaRPr lang="en-US" dirty="0" smtClean="0"/>
          </a:p>
          <a:p>
            <a:pPr lvl="4">
              <a:lnSpc>
                <a:spcPct val="80000"/>
              </a:lnSpc>
            </a:pPr>
            <a:r>
              <a:rPr lang="en-US" dirty="0" smtClean="0"/>
              <a:t>• </a:t>
            </a:r>
            <a:r>
              <a:rPr lang="en-US" dirty="0" err="1" smtClean="0"/>
              <a:t>Mareos</a:t>
            </a:r>
            <a:r>
              <a:rPr lang="en-US" dirty="0" smtClean="0"/>
              <a:t> o </a:t>
            </a:r>
            <a:r>
              <a:rPr lang="en-US" dirty="0" err="1" smtClean="0"/>
              <a:t>desmayos</a:t>
            </a:r>
            <a:endParaRPr lang="en-US" dirty="0" smtClean="0"/>
          </a:p>
          <a:p>
            <a:pPr lvl="4">
              <a:lnSpc>
                <a:spcPct val="80000"/>
              </a:lnSpc>
            </a:pPr>
            <a:r>
              <a:rPr lang="en-US" dirty="0" smtClean="0"/>
              <a:t>• </a:t>
            </a:r>
            <a:r>
              <a:rPr lang="en-US" dirty="0" err="1" smtClean="0"/>
              <a:t>Piel</a:t>
            </a:r>
            <a:r>
              <a:rPr lang="en-US" dirty="0" smtClean="0"/>
              <a:t> </a:t>
            </a:r>
            <a:r>
              <a:rPr lang="en-US" dirty="0" err="1" smtClean="0"/>
              <a:t>pálida</a:t>
            </a:r>
            <a:r>
              <a:rPr lang="en-US" dirty="0" smtClean="0"/>
              <a:t> y </a:t>
            </a:r>
            <a:r>
              <a:rPr lang="en-US" dirty="0" err="1" smtClean="0"/>
              <a:t>pegajosa</a:t>
            </a:r>
            <a:endParaRPr lang="en-US" dirty="0" smtClean="0"/>
          </a:p>
        </p:txBody>
      </p:sp>
      <p:pic>
        <p:nvPicPr>
          <p:cNvPr id="20484"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20000" y="4999038"/>
            <a:ext cx="1524000" cy="18589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457200" y="533400"/>
            <a:ext cx="8229600" cy="121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err="1" smtClean="0">
                <a:solidFill>
                  <a:srgbClr val="FF3300"/>
                </a:solidFill>
                <a:latin typeface="Tahoma" pitchFamily="34" charset="0"/>
              </a:rPr>
              <a:t>Signos</a:t>
            </a:r>
            <a:r>
              <a:rPr lang="en-US" sz="3600" b="1" dirty="0" smtClean="0">
                <a:solidFill>
                  <a:srgbClr val="FF3300"/>
                </a:solidFill>
                <a:latin typeface="Tahoma" pitchFamily="34" charset="0"/>
              </a:rPr>
              <a:t> y </a:t>
            </a:r>
            <a:r>
              <a:rPr lang="en-US" sz="3600" b="1" dirty="0" err="1" smtClean="0">
                <a:solidFill>
                  <a:srgbClr val="FF3300"/>
                </a:solidFill>
                <a:latin typeface="Tahoma" pitchFamily="34" charset="0"/>
              </a:rPr>
              <a:t>síntomas</a:t>
            </a:r>
            <a:r>
              <a:rPr lang="en-US" sz="3600" b="1" dirty="0" smtClean="0">
                <a:solidFill>
                  <a:srgbClr val="FF3300"/>
                </a:solidFill>
                <a:latin typeface="Tahoma" pitchFamily="34" charset="0"/>
              </a:rPr>
              <a:t> del </a:t>
            </a:r>
            <a:r>
              <a:rPr lang="en-US" sz="3600" b="1" dirty="0" err="1" smtClean="0">
                <a:solidFill>
                  <a:srgbClr val="FF3300"/>
                </a:solidFill>
                <a:latin typeface="Tahoma" pitchFamily="34" charset="0"/>
              </a:rPr>
              <a:t>Golpe</a:t>
            </a:r>
            <a:r>
              <a:rPr lang="en-US" sz="3600" b="1" dirty="0" smtClean="0">
                <a:solidFill>
                  <a:srgbClr val="FF3300"/>
                </a:solidFill>
                <a:latin typeface="Tahoma" pitchFamily="34" charset="0"/>
              </a:rPr>
              <a:t> de </a:t>
            </a:r>
            <a:r>
              <a:rPr lang="en-US" sz="3600" b="1" dirty="0" err="1" smtClean="0">
                <a:solidFill>
                  <a:srgbClr val="FF3300"/>
                </a:solidFill>
                <a:latin typeface="Tahoma" pitchFamily="34" charset="0"/>
              </a:rPr>
              <a:t>Calor</a:t>
            </a:r>
            <a:r>
              <a:rPr lang="en-US" sz="3600" b="1" dirty="0" smtClean="0">
                <a:solidFill>
                  <a:srgbClr val="FF3300"/>
                </a:solidFill>
                <a:latin typeface="Tahoma" pitchFamily="34" charset="0"/>
              </a:rPr>
              <a:t> y de </a:t>
            </a:r>
            <a:r>
              <a:rPr lang="en-US" sz="3600" b="1" dirty="0" err="1" smtClean="0">
                <a:solidFill>
                  <a:srgbClr val="FF3300"/>
                </a:solidFill>
                <a:latin typeface="Tahoma" pitchFamily="34" charset="0"/>
              </a:rPr>
              <a:t>agotamiento</a:t>
            </a:r>
            <a:r>
              <a:rPr lang="en-US" sz="3600" b="1" dirty="0" smtClean="0">
                <a:solidFill>
                  <a:srgbClr val="FF3300"/>
                </a:solidFill>
                <a:latin typeface="Tahoma" pitchFamily="34" charset="0"/>
              </a:rPr>
              <a:t> </a:t>
            </a:r>
            <a:r>
              <a:rPr lang="en-US" sz="3600" b="1" dirty="0" err="1" smtClean="0">
                <a:solidFill>
                  <a:srgbClr val="FF3300"/>
                </a:solidFill>
                <a:latin typeface="Tahoma" pitchFamily="34" charset="0"/>
              </a:rPr>
              <a:t>por</a:t>
            </a:r>
            <a:r>
              <a:rPr lang="en-US" sz="3600" b="1" dirty="0" smtClean="0">
                <a:solidFill>
                  <a:srgbClr val="FF3300"/>
                </a:solidFill>
                <a:latin typeface="Tahoma" pitchFamily="34" charset="0"/>
              </a:rPr>
              <a:t> </a:t>
            </a:r>
            <a:r>
              <a:rPr lang="en-US" sz="3600" b="1" dirty="0" err="1" smtClean="0">
                <a:solidFill>
                  <a:srgbClr val="FF3300"/>
                </a:solidFill>
                <a:latin typeface="Tahoma" pitchFamily="34" charset="0"/>
              </a:rPr>
              <a:t>calor</a:t>
            </a:r>
            <a:endParaRPr lang="en-US" sz="3600" b="1" dirty="0" smtClean="0">
              <a:solidFill>
                <a:srgbClr val="FF3300"/>
              </a:solidFill>
              <a:latin typeface="Tahoma" pitchFamily="34" charset="0"/>
            </a:endParaRPr>
          </a:p>
        </p:txBody>
      </p:sp>
      <p:sp>
        <p:nvSpPr>
          <p:cNvPr id="21507" name="Content Placeholder 2"/>
          <p:cNvSpPr>
            <a:spLocks noGrp="1"/>
          </p:cNvSpPr>
          <p:nvPr>
            <p:ph idx="1"/>
          </p:nvPr>
        </p:nvSpPr>
        <p:spPr bwMode="auto">
          <a:xfrm>
            <a:off x="457200" y="1752600"/>
            <a:ext cx="8229600" cy="4373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mtClean="0"/>
              <a:t/>
            </a:r>
            <a:br>
              <a:rPr lang="en-US" smtClean="0"/>
            </a:br>
            <a:endParaRPr lang="en-US" smtClean="0"/>
          </a:p>
        </p:txBody>
      </p:sp>
      <p:pic>
        <p:nvPicPr>
          <p:cNvPr id="21508" name="Picture 2"/>
          <p:cNvPicPr>
            <a:picLocks noChangeAspect="1" noChangeArrowheads="1"/>
          </p:cNvPicPr>
          <p:nvPr/>
        </p:nvPicPr>
        <p:blipFill>
          <a:blip r:embed="rId3">
            <a:clrChange>
              <a:clrFrom>
                <a:srgbClr val="FEFEFE"/>
              </a:clrFrom>
              <a:clrTo>
                <a:srgbClr val="FEFEFE">
                  <a:alpha val="0"/>
                </a:srgbClr>
              </a:clrTo>
            </a:clrChange>
          </a:blip>
          <a:srcRect l="5270" t="21875" r="64275" b="23958"/>
          <a:stretch>
            <a:fillRect/>
          </a:stretch>
        </p:blipFill>
        <p:spPr bwMode="auto">
          <a:xfrm>
            <a:off x="1752600" y="1524000"/>
            <a:ext cx="4876800" cy="4876800"/>
          </a:xfrm>
          <a:prstGeom prst="rect">
            <a:avLst/>
          </a:prstGeom>
          <a:noFill/>
          <a:ln w="9525">
            <a:noFill/>
            <a:miter lim="800000"/>
            <a:headEnd/>
            <a:tailEnd/>
          </a:ln>
        </p:spPr>
      </p:pic>
      <p:sp>
        <p:nvSpPr>
          <p:cNvPr id="6" name="TextBox 5"/>
          <p:cNvSpPr txBox="1"/>
          <p:nvPr/>
        </p:nvSpPr>
        <p:spPr>
          <a:xfrm>
            <a:off x="152400" y="2133600"/>
            <a:ext cx="2438400" cy="1754326"/>
          </a:xfrm>
          <a:prstGeom prst="rect">
            <a:avLst/>
          </a:prstGeom>
          <a:noFill/>
        </p:spPr>
        <p:txBody>
          <a:bodyPr>
            <a:spAutoFit/>
          </a:bodyPr>
          <a:lstStyle/>
          <a:p>
            <a:pPr>
              <a:defRPr/>
            </a:pPr>
            <a:r>
              <a:rPr lang="es-ES" b="1" dirty="0" smtClean="0">
                <a:cs typeface="+mn-cs"/>
              </a:rPr>
              <a:t>Golpe de calor</a:t>
            </a:r>
            <a:endParaRPr lang="es-ES" b="1" dirty="0">
              <a:cs typeface="+mn-cs"/>
            </a:endParaRPr>
          </a:p>
          <a:p>
            <a:pPr marL="342900" indent="-342900">
              <a:buFontTx/>
              <a:buAutoNum type="arabicPeriod"/>
              <a:defRPr/>
            </a:pPr>
            <a:r>
              <a:rPr lang="es-ES" dirty="0">
                <a:cs typeface="+mn-cs"/>
              </a:rPr>
              <a:t>Piel </a:t>
            </a:r>
            <a:r>
              <a:rPr lang="es-ES" dirty="0" smtClean="0">
                <a:cs typeface="+mn-cs"/>
              </a:rPr>
              <a:t>seca y caliente</a:t>
            </a:r>
            <a:endParaRPr lang="es-ES" dirty="0">
              <a:cs typeface="+mn-cs"/>
            </a:endParaRPr>
          </a:p>
          <a:p>
            <a:pPr marL="342900" indent="-342900">
              <a:buFontTx/>
              <a:buAutoNum type="arabicPeriod"/>
              <a:defRPr/>
            </a:pPr>
            <a:r>
              <a:rPr lang="es-ES" dirty="0">
                <a:cs typeface="+mn-cs"/>
              </a:rPr>
              <a:t>Muy alta temperatura  corporal</a:t>
            </a:r>
            <a:endParaRPr lang="en-US" dirty="0">
              <a:cs typeface="+mn-cs"/>
            </a:endParaRPr>
          </a:p>
        </p:txBody>
      </p:sp>
      <p:sp>
        <p:nvSpPr>
          <p:cNvPr id="7" name="TextBox 6"/>
          <p:cNvSpPr txBox="1"/>
          <p:nvPr/>
        </p:nvSpPr>
        <p:spPr>
          <a:xfrm>
            <a:off x="5715000" y="2057400"/>
            <a:ext cx="2819400" cy="1477963"/>
          </a:xfrm>
          <a:prstGeom prst="rect">
            <a:avLst/>
          </a:prstGeom>
          <a:noFill/>
        </p:spPr>
        <p:txBody>
          <a:bodyPr>
            <a:spAutoFit/>
          </a:bodyPr>
          <a:lstStyle/>
          <a:p>
            <a:pPr>
              <a:defRPr/>
            </a:pPr>
            <a:r>
              <a:rPr lang="es-ES" b="1" dirty="0">
                <a:cs typeface="+mn-cs"/>
              </a:rPr>
              <a:t>Agotamiento por calor</a:t>
            </a:r>
          </a:p>
          <a:p>
            <a:pPr marL="342900" indent="-342900">
              <a:buFontTx/>
              <a:buAutoNum type="arabicPeriod"/>
              <a:defRPr/>
            </a:pPr>
            <a:r>
              <a:rPr lang="es-ES" dirty="0">
                <a:cs typeface="+mn-cs"/>
              </a:rPr>
              <a:t>Piel fría, húmeda y pegajosa</a:t>
            </a:r>
          </a:p>
          <a:p>
            <a:pPr marL="342900" indent="-342900">
              <a:buFontTx/>
              <a:buAutoNum type="arabicPeriod"/>
              <a:defRPr/>
            </a:pPr>
            <a:r>
              <a:rPr lang="es-ES" dirty="0">
                <a:cs typeface="+mn-cs"/>
              </a:rPr>
              <a:t>Temperatura normal u subnormal</a:t>
            </a:r>
            <a:endParaRPr lang="en-US" dirty="0">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38100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latin typeface="Tahoma" pitchFamily="34" charset="0"/>
              </a:rPr>
              <a:t>Calambres por calor</a:t>
            </a:r>
          </a:p>
        </p:txBody>
      </p:sp>
      <p:sp>
        <p:nvSpPr>
          <p:cNvPr id="22531" name="Content Placeholder 2"/>
          <p:cNvSpPr>
            <a:spLocks noGrp="1"/>
          </p:cNvSpPr>
          <p:nvPr>
            <p:ph idx="1"/>
          </p:nvPr>
        </p:nvSpPr>
        <p:spPr bwMode="auto">
          <a:xfrm>
            <a:off x="76200" y="914400"/>
            <a:ext cx="8839200" cy="56388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r>
              <a:rPr lang="es-ES" sz="2800" smtClean="0"/>
              <a:t>La transpiración abundante reduce la sal del cuerpo, la cual no puede ser reemplazada simplemente tomando agua. Los brazos, las piernas ó el estómago pueden sufrir calambres dolorosos mientras uno se encuentra en el trabajo, o posteriormente al estar en casa. Si usted experimenta un calambre, vaya inmediatamente a un lugar fresco. Afloje la ropa y beba agua fría ligeramente salada o alguna bebida comercial de reposición de fluidos. Busque atención médica si los calambres son severos, o si no desaparecen. </a:t>
            </a:r>
            <a:r>
              <a:rPr lang="en-US" smtClean="0"/>
              <a:t/>
            </a:r>
            <a:br>
              <a:rPr lang="en-US" smtClean="0"/>
            </a:br>
            <a:r>
              <a:rPr lang="en-US" smtClean="0"/>
              <a:t/>
            </a:r>
            <a:br>
              <a:rPr lang="en-US" smtClean="0"/>
            </a:br>
            <a:endParaRPr lang="en-US" smtClean="0"/>
          </a:p>
        </p:txBody>
      </p:sp>
      <p:pic>
        <p:nvPicPr>
          <p:cNvPr id="2253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0" y="5638800"/>
            <a:ext cx="1900238" cy="9128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381000" y="457200"/>
            <a:ext cx="82296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latin typeface="Tahoma" pitchFamily="34" charset="0"/>
              </a:rPr>
              <a:t>Agotamiento por calor</a:t>
            </a:r>
          </a:p>
        </p:txBody>
      </p:sp>
      <p:sp>
        <p:nvSpPr>
          <p:cNvPr id="23555" name="Content Placeholder 2"/>
          <p:cNvSpPr>
            <a:spLocks noGrp="1"/>
          </p:cNvSpPr>
          <p:nvPr>
            <p:ph idx="1"/>
          </p:nvPr>
        </p:nvSpPr>
        <p:spPr bwMode="auto">
          <a:xfrm>
            <a:off x="0" y="1219200"/>
            <a:ext cx="8077200" cy="51054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r>
              <a:rPr lang="es-ES" sz="2500" smtClean="0"/>
              <a:t>El consumo insuficiente de agua y sal hace que la estructura de enfriamiento del cuerpo se descompense.</a:t>
            </a:r>
          </a:p>
          <a:p>
            <a:pPr algn="just" eaLnBrk="1" hangingPunct="1"/>
            <a:r>
              <a:rPr lang="es-ES" sz="2500" smtClean="0"/>
              <a:t>Síntomas: Transpiración excesiva, frío, piel húmeda, temperatura corporal por encima de los 38 grados, pulso débil, y presión sanguínea normal o baja. </a:t>
            </a:r>
          </a:p>
          <a:p>
            <a:pPr algn="just" eaLnBrk="1" hangingPunct="1"/>
            <a:r>
              <a:rPr lang="es-ES" sz="2500" smtClean="0"/>
              <a:t>Una persona que sufre de agotamiento por calor es propensa a: estar cansada y débil, a actuar con torpeza, a molestarse o confundirse. Estarán muy sedientos, y jadearán o respirarán rápidamente. Su visión puede que se nuble.</a:t>
            </a:r>
          </a:p>
          <a:p>
            <a:pPr algn="just" eaLnBrk="1" hangingPunct="1"/>
            <a:r>
              <a:rPr lang="es-ES" sz="2500" b="1" smtClean="0">
                <a:latin typeface="Calibri" pitchFamily="34" charset="0"/>
                <a:cs typeface="Calibri" pitchFamily="34" charset="0"/>
              </a:rPr>
              <a:t>¡</a:t>
            </a:r>
            <a:r>
              <a:rPr lang="es-ES" sz="2500" b="1" smtClean="0"/>
              <a:t>Busque atención médica de inmediato!</a:t>
            </a:r>
            <a:r>
              <a:rPr lang="es-ES" sz="2500" smtClean="0"/>
              <a:t/>
            </a:r>
            <a:br>
              <a:rPr lang="es-ES" sz="2500" smtClean="0"/>
            </a:br>
            <a:endParaRPr lang="es-ES" sz="2500" smtClean="0"/>
          </a:p>
        </p:txBody>
      </p:sp>
      <p:pic>
        <p:nvPicPr>
          <p:cNvPr id="23556" name="Picture 4"/>
          <p:cNvPicPr>
            <a:picLocks noChangeAspect="1" noChangeArrowheads="1"/>
          </p:cNvPicPr>
          <p:nvPr/>
        </p:nvPicPr>
        <p:blipFill>
          <a:blip r:embed="rId3"/>
          <a:srcRect/>
          <a:stretch>
            <a:fillRect/>
          </a:stretch>
        </p:blipFill>
        <p:spPr bwMode="auto">
          <a:xfrm>
            <a:off x="9829800" y="4572000"/>
            <a:ext cx="1011238" cy="12176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0" y="457200"/>
            <a:ext cx="91440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smtClean="0">
                <a:latin typeface="Tahoma" pitchFamily="34" charset="0"/>
              </a:rPr>
              <a:t>Primeros Auxilios para el agotamiento por calor</a:t>
            </a:r>
            <a:endParaRPr lang="en-US" sz="4000" smtClean="0"/>
          </a:p>
        </p:txBody>
      </p:sp>
      <p:sp>
        <p:nvSpPr>
          <p:cNvPr id="24579" name="Content Placeholder 2"/>
          <p:cNvSpPr>
            <a:spLocks noGrp="1"/>
          </p:cNvSpPr>
          <p:nvPr>
            <p:ph idx="1"/>
          </p:nvPr>
        </p:nvSpPr>
        <p:spPr bwMode="auto">
          <a:xfrm>
            <a:off x="0" y="1066800"/>
            <a:ext cx="8686800" cy="24384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r>
              <a:rPr lang="es-ES" sz="1800" dirty="0" smtClean="0"/>
              <a:t>Mueva a la víctima a un lugar fresco.</a:t>
            </a:r>
          </a:p>
          <a:p>
            <a:pPr algn="just" eaLnBrk="1" hangingPunct="1"/>
            <a:r>
              <a:rPr lang="es-ES" sz="1800" dirty="0" smtClean="0"/>
              <a:t>Mantenga a la víctima acostada con las piernas rectas y elevadas entre 8 y 12 pulgadas.</a:t>
            </a:r>
          </a:p>
          <a:p>
            <a:pPr algn="just" eaLnBrk="1" hangingPunct="1"/>
            <a:r>
              <a:rPr lang="es-ES" sz="1800" dirty="0" smtClean="0"/>
              <a:t>Refresque a la víctima aplicando compresas frías o toallas y paños mojados. Ventile a la víctima.</a:t>
            </a:r>
          </a:p>
          <a:p>
            <a:pPr algn="just" eaLnBrk="1" hangingPunct="1"/>
            <a:r>
              <a:rPr lang="es-ES" sz="1800" dirty="0" smtClean="0"/>
              <a:t>Dele de beber a la víctima agua fría si ésta se encuentra inconsciente.</a:t>
            </a:r>
          </a:p>
          <a:p>
            <a:pPr algn="just" eaLnBrk="1" hangingPunct="1"/>
            <a:r>
              <a:rPr lang="es-ES" sz="1800" dirty="0" smtClean="0"/>
              <a:t>Si no observa mejoría dentro de los siguientes 30 minutos, busque atención médica inmediatamente.</a:t>
            </a:r>
          </a:p>
        </p:txBody>
      </p:sp>
      <p:pic>
        <p:nvPicPr>
          <p:cNvPr id="24580" name="Picture 4" descr="AGOTADO.tif"/>
          <p:cNvPicPr>
            <a:picLocks noChangeAspect="1"/>
          </p:cNvPicPr>
          <p:nvPr/>
        </p:nvPicPr>
        <p:blipFill>
          <a:blip r:embed="rId3"/>
          <a:srcRect/>
          <a:stretch>
            <a:fillRect/>
          </a:stretch>
        </p:blipFill>
        <p:spPr bwMode="auto">
          <a:xfrm>
            <a:off x="0" y="3990975"/>
            <a:ext cx="5105400" cy="2867025"/>
          </a:xfrm>
          <a:prstGeom prst="rect">
            <a:avLst/>
          </a:prstGeom>
          <a:noFill/>
          <a:ln w="9525">
            <a:noFill/>
            <a:miter lim="800000"/>
            <a:headEnd/>
            <a:tailEnd/>
          </a:ln>
        </p:spPr>
      </p:pic>
      <p:sp>
        <p:nvSpPr>
          <p:cNvPr id="24581" name="TextBox 5"/>
          <p:cNvSpPr txBox="1">
            <a:spLocks noChangeArrowheads="1"/>
          </p:cNvSpPr>
          <p:nvPr/>
        </p:nvSpPr>
        <p:spPr bwMode="auto">
          <a:xfrm>
            <a:off x="1981200" y="3657600"/>
            <a:ext cx="1905000" cy="461963"/>
          </a:xfrm>
          <a:prstGeom prst="rect">
            <a:avLst/>
          </a:prstGeom>
          <a:noFill/>
          <a:ln w="9525">
            <a:noFill/>
            <a:miter lim="800000"/>
            <a:headEnd/>
            <a:tailEnd/>
          </a:ln>
        </p:spPr>
        <p:txBody>
          <a:bodyPr>
            <a:spAutoFit/>
          </a:bodyPr>
          <a:lstStyle/>
          <a:p>
            <a:pPr algn="ctr"/>
            <a:r>
              <a:rPr lang="es-ES" sz="1200" b="1"/>
              <a:t>Use un ventilador para bajar la temperatura</a:t>
            </a:r>
            <a:endParaRPr lang="en-US" sz="1200" b="1"/>
          </a:p>
        </p:txBody>
      </p:sp>
      <p:sp>
        <p:nvSpPr>
          <p:cNvPr id="24582" name="TextBox 6"/>
          <p:cNvSpPr txBox="1">
            <a:spLocks noChangeArrowheads="1"/>
          </p:cNvSpPr>
          <p:nvPr/>
        </p:nvSpPr>
        <p:spPr bwMode="auto">
          <a:xfrm>
            <a:off x="3733800" y="4343400"/>
            <a:ext cx="1905000" cy="276225"/>
          </a:xfrm>
          <a:prstGeom prst="rect">
            <a:avLst/>
          </a:prstGeom>
          <a:noFill/>
          <a:ln w="9525">
            <a:noFill/>
            <a:miter lim="800000"/>
            <a:headEnd/>
            <a:tailEnd/>
          </a:ln>
        </p:spPr>
        <p:txBody>
          <a:bodyPr>
            <a:spAutoFit/>
          </a:bodyPr>
          <a:lstStyle/>
          <a:p>
            <a:pPr algn="ctr"/>
            <a:r>
              <a:rPr lang="es-ES" sz="1200" b="1"/>
              <a:t>Eleve los pies</a:t>
            </a:r>
            <a:endParaRPr lang="en-US" sz="1200" b="1"/>
          </a:p>
        </p:txBody>
      </p:sp>
      <p:sp>
        <p:nvSpPr>
          <p:cNvPr id="24583" name="TextBox 7"/>
          <p:cNvSpPr txBox="1">
            <a:spLocks noChangeArrowheads="1"/>
          </p:cNvSpPr>
          <p:nvPr/>
        </p:nvSpPr>
        <p:spPr bwMode="auto">
          <a:xfrm>
            <a:off x="3886200" y="5410200"/>
            <a:ext cx="1905000" cy="276225"/>
          </a:xfrm>
          <a:prstGeom prst="rect">
            <a:avLst/>
          </a:prstGeom>
          <a:noFill/>
          <a:ln w="9525">
            <a:noFill/>
            <a:miter lim="800000"/>
            <a:headEnd/>
            <a:tailEnd/>
          </a:ln>
        </p:spPr>
        <p:txBody>
          <a:bodyPr>
            <a:spAutoFit/>
          </a:bodyPr>
          <a:lstStyle/>
          <a:p>
            <a:pPr algn="ctr"/>
            <a:r>
              <a:rPr lang="es-ES" sz="1200" b="1" dirty="0" smtClean="0"/>
              <a:t>De líquidos</a:t>
            </a:r>
            <a:endParaRPr lang="en-US" sz="1200" b="1" dirty="0"/>
          </a:p>
        </p:txBody>
      </p:sp>
      <p:sp>
        <p:nvSpPr>
          <p:cNvPr id="24584" name="TextBox 8"/>
          <p:cNvSpPr txBox="1">
            <a:spLocks noChangeArrowheads="1"/>
          </p:cNvSpPr>
          <p:nvPr/>
        </p:nvSpPr>
        <p:spPr bwMode="auto">
          <a:xfrm>
            <a:off x="1676400" y="6396038"/>
            <a:ext cx="1905000" cy="277812"/>
          </a:xfrm>
          <a:prstGeom prst="rect">
            <a:avLst/>
          </a:prstGeom>
          <a:noFill/>
          <a:ln w="9525">
            <a:noFill/>
            <a:miter lim="800000"/>
            <a:headEnd/>
            <a:tailEnd/>
          </a:ln>
        </p:spPr>
        <p:txBody>
          <a:bodyPr>
            <a:spAutoFit/>
          </a:bodyPr>
          <a:lstStyle/>
          <a:p>
            <a:pPr algn="ctr"/>
            <a:r>
              <a:rPr lang="es-ES" sz="1200" b="1"/>
              <a:t>Acueste a la persona</a:t>
            </a:r>
            <a:endParaRPr lang="en-US" sz="1200" b="1"/>
          </a:p>
        </p:txBody>
      </p:sp>
      <p:sp>
        <p:nvSpPr>
          <p:cNvPr id="24585" name="TextBox 9"/>
          <p:cNvSpPr txBox="1">
            <a:spLocks noChangeArrowheads="1"/>
          </p:cNvSpPr>
          <p:nvPr/>
        </p:nvSpPr>
        <p:spPr bwMode="auto">
          <a:xfrm>
            <a:off x="0" y="4800600"/>
            <a:ext cx="1905000" cy="276225"/>
          </a:xfrm>
          <a:prstGeom prst="rect">
            <a:avLst/>
          </a:prstGeom>
          <a:noFill/>
          <a:ln w="9525">
            <a:noFill/>
            <a:miter lim="800000"/>
            <a:headEnd/>
            <a:tailEnd/>
          </a:ln>
        </p:spPr>
        <p:txBody>
          <a:bodyPr>
            <a:spAutoFit/>
          </a:bodyPr>
          <a:lstStyle/>
          <a:p>
            <a:pPr algn="ctr"/>
            <a:r>
              <a:rPr lang="es-ES" sz="1200" b="1"/>
              <a:t>Aplica compresas frías</a:t>
            </a:r>
            <a:endParaRPr lang="en-US" sz="12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228600" y="3810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t>Un golpe de calor puede matar a una persona rápidamente</a:t>
            </a:r>
            <a:endParaRPr lang="en-US" sz="3600" smtClean="0"/>
          </a:p>
        </p:txBody>
      </p:sp>
      <p:sp>
        <p:nvSpPr>
          <p:cNvPr id="25603" name="Content Placeholder 2"/>
          <p:cNvSpPr>
            <a:spLocks noGrp="1"/>
          </p:cNvSpPr>
          <p:nvPr>
            <p:ph idx="1"/>
          </p:nvPr>
        </p:nvSpPr>
        <p:spPr bwMode="auto">
          <a:xfrm>
            <a:off x="0" y="1752600"/>
            <a:ext cx="6858000" cy="449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 sz="2000" dirty="0" smtClean="0"/>
              <a:t>Una vez que el cuerpo utiliza toda el agua y la sal, la sudoración cesa. La temperatura puede subir rápidamente. Ud. puede asumir que una persona está sufriendo de un golpe de calor si su temperatura se encuentra por encima de los 41 grados, y si están presentes algunos de los siguientes síntomas: </a:t>
            </a:r>
          </a:p>
          <a:p>
            <a:pPr lvl="1" eaLnBrk="1" hangingPunct="1"/>
            <a:r>
              <a:rPr lang="es-ES" sz="1600" dirty="0" smtClean="0"/>
              <a:t>Debilidad, confusión, angustia o comportamiento extraño</a:t>
            </a:r>
          </a:p>
          <a:p>
            <a:pPr lvl="1" eaLnBrk="1" hangingPunct="1"/>
            <a:r>
              <a:rPr lang="es-ES" sz="1600" dirty="0" smtClean="0"/>
              <a:t>Piel roja, seca y caliente.</a:t>
            </a:r>
          </a:p>
          <a:p>
            <a:pPr lvl="1" eaLnBrk="1" hangingPunct="1"/>
            <a:r>
              <a:rPr lang="en-US" sz="1600" dirty="0" err="1" smtClean="0"/>
              <a:t>Pulso</a:t>
            </a:r>
            <a:r>
              <a:rPr lang="en-US" sz="1600" dirty="0" smtClean="0"/>
              <a:t> </a:t>
            </a:r>
            <a:r>
              <a:rPr lang="en-US" sz="1600" dirty="0" err="1" smtClean="0"/>
              <a:t>rápido</a:t>
            </a:r>
            <a:r>
              <a:rPr lang="en-US" sz="1600" dirty="0" smtClean="0"/>
              <a:t>.</a:t>
            </a:r>
          </a:p>
          <a:p>
            <a:pPr lvl="1" eaLnBrk="1" hangingPunct="1"/>
            <a:r>
              <a:rPr lang="en-US" sz="1600" dirty="0" smtClean="0"/>
              <a:t>Dolor de </a:t>
            </a:r>
            <a:r>
              <a:rPr lang="en-US" sz="1600" dirty="0" err="1" smtClean="0"/>
              <a:t>cabeza</a:t>
            </a:r>
            <a:r>
              <a:rPr lang="en-US" sz="1600" dirty="0" smtClean="0"/>
              <a:t> o </a:t>
            </a:r>
            <a:r>
              <a:rPr lang="en-US" sz="1600" dirty="0" err="1" smtClean="0"/>
              <a:t>mareo</a:t>
            </a:r>
            <a:r>
              <a:rPr lang="en-US" sz="1600" dirty="0" smtClean="0"/>
              <a:t>.</a:t>
            </a:r>
          </a:p>
          <a:p>
            <a:pPr lvl="1" eaLnBrk="1" hangingPunct="1"/>
            <a:r>
              <a:rPr lang="es-ES" sz="1600" dirty="0" smtClean="0"/>
              <a:t>En etapas posteriores del golpe de calor, la víctima puede desmayarse y tener convulsiones.</a:t>
            </a:r>
            <a:endParaRPr lang="en-US" dirty="0" smtClean="0"/>
          </a:p>
        </p:txBody>
      </p:sp>
      <p:pic>
        <p:nvPicPr>
          <p:cNvPr id="25604" name="Picture 7" descr="ANd9GcSyNEs4ajSkkbR1lgPiSfAS50MV_4JrJIGqmeSpluaHkg4W0T6m"/>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91200" y="3200400"/>
            <a:ext cx="1543050" cy="24288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0" y="457200"/>
            <a:ext cx="6858000" cy="9144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800" smtClean="0">
                <a:solidFill>
                  <a:srgbClr val="FF3300"/>
                </a:solidFill>
                <a:latin typeface="Tahoma" pitchFamily="34" charset="0"/>
              </a:rPr>
              <a:t>Primeros Auxilios para Golpe de calor</a:t>
            </a:r>
          </a:p>
        </p:txBody>
      </p:sp>
      <p:sp>
        <p:nvSpPr>
          <p:cNvPr id="26627" name="Text Placeholder 3"/>
          <p:cNvSpPr>
            <a:spLocks noGrp="1"/>
          </p:cNvSpPr>
          <p:nvPr>
            <p:ph type="body" sz="half" idx="2"/>
          </p:nvPr>
        </p:nvSpPr>
        <p:spPr bwMode="auto">
          <a:xfrm>
            <a:off x="0" y="1371600"/>
            <a:ext cx="6400800" cy="51054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buFontTx/>
              <a:buChar char="•"/>
            </a:pPr>
            <a:r>
              <a:rPr lang="es-ES" sz="1700" dirty="0" smtClean="0"/>
              <a:t> Mueva a la víctima a un lugar fresco. Retire la ropa pesada. La ropa ligera puede ser dejada en su lugar.</a:t>
            </a:r>
          </a:p>
          <a:p>
            <a:pPr algn="just" eaLnBrk="1" hangingPunct="1">
              <a:lnSpc>
                <a:spcPct val="80000"/>
              </a:lnSpc>
              <a:buFontTx/>
              <a:buChar char="•"/>
            </a:pPr>
            <a:endParaRPr lang="es-ES" sz="1700" dirty="0" smtClean="0"/>
          </a:p>
          <a:p>
            <a:pPr algn="just" eaLnBrk="1" hangingPunct="1">
              <a:lnSpc>
                <a:spcPct val="80000"/>
              </a:lnSpc>
              <a:buFontTx/>
              <a:buChar char="•"/>
            </a:pPr>
            <a:r>
              <a:rPr lang="es-ES" sz="1700" dirty="0" smtClean="0"/>
              <a:t> Inmediatamente enfríe a la víctima por cualquier medio disponible, como por ejemplo, colocando bolsas con hielo en áreas con abundante suministro de sangre (cuello, axilas e ingle). Las toallas o sábanas mojadas también son efectivas. La ropa debe mantenerse mojada con agua fría.</a:t>
            </a:r>
          </a:p>
          <a:p>
            <a:pPr algn="just" eaLnBrk="1" hangingPunct="1">
              <a:lnSpc>
                <a:spcPct val="80000"/>
              </a:lnSpc>
              <a:buFontTx/>
              <a:buChar char="•"/>
            </a:pPr>
            <a:endParaRPr lang="es-ES" sz="1700" dirty="0" smtClean="0"/>
          </a:p>
          <a:p>
            <a:pPr algn="just" eaLnBrk="1" hangingPunct="1">
              <a:lnSpc>
                <a:spcPct val="80000"/>
              </a:lnSpc>
              <a:buFontTx/>
              <a:buChar char="•"/>
            </a:pPr>
            <a:r>
              <a:rPr lang="es-ES" sz="1700" dirty="0" smtClean="0"/>
              <a:t> Para prevenir la hipotermia continúe enfriando a la víctima hasta que su temperatura descienda a 102 grados Fahrenheit. </a:t>
            </a:r>
          </a:p>
          <a:p>
            <a:pPr algn="just" eaLnBrk="1" hangingPunct="1">
              <a:lnSpc>
                <a:spcPct val="80000"/>
              </a:lnSpc>
              <a:buFontTx/>
              <a:buChar char="•"/>
            </a:pPr>
            <a:endParaRPr lang="es-ES" sz="1700" dirty="0" smtClean="0"/>
          </a:p>
          <a:p>
            <a:pPr algn="just" eaLnBrk="1" hangingPunct="1">
              <a:lnSpc>
                <a:spcPct val="80000"/>
              </a:lnSpc>
              <a:buFontTx/>
              <a:buChar char="•"/>
            </a:pPr>
            <a:r>
              <a:rPr lang="es-ES" sz="1700" dirty="0" smtClean="0"/>
              <a:t> Mantenga la cabeza y los hombros de la víctima ligeramente elevados.</a:t>
            </a:r>
          </a:p>
          <a:p>
            <a:pPr algn="just" eaLnBrk="1" hangingPunct="1">
              <a:lnSpc>
                <a:spcPct val="80000"/>
              </a:lnSpc>
              <a:buFontTx/>
              <a:buChar char="•"/>
            </a:pPr>
            <a:endParaRPr lang="es-ES" sz="1700" dirty="0" smtClean="0"/>
          </a:p>
          <a:p>
            <a:pPr algn="just" eaLnBrk="1" hangingPunct="1">
              <a:lnSpc>
                <a:spcPct val="80000"/>
              </a:lnSpc>
              <a:buFontTx/>
              <a:buChar char="•"/>
            </a:pPr>
            <a:r>
              <a:rPr lang="es-ES" sz="1700" dirty="0" smtClean="0"/>
              <a:t> Busque inmediatamente atención médica. Todos las víctimas de golpe de calor requieren ser hospitalizados.</a:t>
            </a:r>
          </a:p>
          <a:p>
            <a:pPr algn="just" eaLnBrk="1" hangingPunct="1">
              <a:lnSpc>
                <a:spcPct val="80000"/>
              </a:lnSpc>
              <a:buFontTx/>
              <a:buChar char="•"/>
            </a:pPr>
            <a:endParaRPr lang="es-ES" sz="1700" dirty="0" smtClean="0"/>
          </a:p>
          <a:p>
            <a:pPr algn="just" eaLnBrk="1" hangingPunct="1">
              <a:lnSpc>
                <a:spcPct val="80000"/>
              </a:lnSpc>
              <a:buFontTx/>
              <a:buChar char="•"/>
            </a:pPr>
            <a:r>
              <a:rPr lang="es-ES" sz="1700" dirty="0" smtClean="0"/>
              <a:t> Atienda las convulsiones, si ocurren.</a:t>
            </a:r>
          </a:p>
          <a:p>
            <a:pPr algn="just" eaLnBrk="1" hangingPunct="1">
              <a:lnSpc>
                <a:spcPct val="80000"/>
              </a:lnSpc>
              <a:buFontTx/>
              <a:buChar char="•"/>
            </a:pPr>
            <a:endParaRPr lang="en-US" sz="1700" dirty="0" smtClean="0"/>
          </a:p>
          <a:p>
            <a:pPr algn="just" eaLnBrk="1" hangingPunct="1">
              <a:lnSpc>
                <a:spcPct val="80000"/>
              </a:lnSpc>
              <a:buFontTx/>
              <a:buChar char="•"/>
            </a:pPr>
            <a:r>
              <a:rPr lang="en-US" sz="1700" dirty="0" smtClean="0"/>
              <a:t> No </a:t>
            </a:r>
            <a:r>
              <a:rPr lang="en-US" sz="1700" dirty="0" err="1" smtClean="0"/>
              <a:t>suministre</a:t>
            </a:r>
            <a:r>
              <a:rPr lang="en-US" sz="1700" dirty="0" smtClean="0"/>
              <a:t> </a:t>
            </a:r>
            <a:r>
              <a:rPr lang="en-US" sz="1700" dirty="0" err="1" smtClean="0"/>
              <a:t>Aspirina</a:t>
            </a:r>
            <a:r>
              <a:rPr lang="en-US" sz="1700" dirty="0" smtClean="0"/>
              <a:t> o </a:t>
            </a:r>
            <a:r>
              <a:rPr lang="en-US" sz="1700" dirty="0" err="1" smtClean="0"/>
              <a:t>Acetaminofén</a:t>
            </a:r>
            <a:endParaRPr lang="en-US" sz="1700" dirty="0" smtClean="0"/>
          </a:p>
          <a:p>
            <a:pPr eaLnBrk="1" hangingPunct="1">
              <a:lnSpc>
                <a:spcPct val="80000"/>
              </a:lnSpc>
            </a:pPr>
            <a:endParaRPr lang="en-US" sz="1700" dirty="0" smtClean="0"/>
          </a:p>
        </p:txBody>
      </p:sp>
      <p:sp>
        <p:nvSpPr>
          <p:cNvPr id="26628" name="AutoShape 8" descr="Z"/>
          <p:cNvSpPr>
            <a:spLocks noChangeAspect="1" noChangeArrowheads="1"/>
          </p:cNvSpPr>
          <p:nvPr/>
        </p:nvSpPr>
        <p:spPr bwMode="auto">
          <a:xfrm>
            <a:off x="3500438" y="2357438"/>
            <a:ext cx="2143125" cy="2143125"/>
          </a:xfrm>
          <a:prstGeom prst="rect">
            <a:avLst/>
          </a:prstGeom>
          <a:noFill/>
          <a:ln w="9525">
            <a:noFill/>
            <a:miter lim="800000"/>
            <a:headEnd/>
            <a:tailEnd/>
          </a:ln>
        </p:spPr>
        <p:txBody>
          <a:bodyPr/>
          <a:lstStyle/>
          <a:p>
            <a:endParaRPr lang="en-US"/>
          </a:p>
        </p:txBody>
      </p:sp>
      <p:sp>
        <p:nvSpPr>
          <p:cNvPr id="26629" name="AutoShape 10" descr="Z"/>
          <p:cNvSpPr>
            <a:spLocks noChangeAspect="1" noChangeArrowheads="1"/>
          </p:cNvSpPr>
          <p:nvPr/>
        </p:nvSpPr>
        <p:spPr bwMode="auto">
          <a:xfrm>
            <a:off x="3500438" y="2357438"/>
            <a:ext cx="2143125" cy="2143125"/>
          </a:xfrm>
          <a:prstGeom prst="rect">
            <a:avLst/>
          </a:prstGeom>
          <a:noFill/>
          <a:ln w="9525">
            <a:noFill/>
            <a:miter lim="800000"/>
            <a:headEnd/>
            <a:tailEnd/>
          </a:ln>
        </p:spPr>
        <p:txBody>
          <a:bodyPr/>
          <a:lstStyle/>
          <a:p>
            <a:endParaRPr lang="en-US"/>
          </a:p>
        </p:txBody>
      </p:sp>
      <p:sp>
        <p:nvSpPr>
          <p:cNvPr id="26630" name="AutoShape 12" descr="Z"/>
          <p:cNvSpPr>
            <a:spLocks noChangeAspect="1" noChangeArrowheads="1"/>
          </p:cNvSpPr>
          <p:nvPr/>
        </p:nvSpPr>
        <p:spPr bwMode="auto">
          <a:xfrm>
            <a:off x="3500438" y="2357438"/>
            <a:ext cx="2143125" cy="2143125"/>
          </a:xfrm>
          <a:prstGeom prst="rect">
            <a:avLst/>
          </a:prstGeom>
          <a:noFill/>
          <a:ln w="9525">
            <a:noFill/>
            <a:miter lim="800000"/>
            <a:headEnd/>
            <a:tailEnd/>
          </a:ln>
        </p:spPr>
        <p:txBody>
          <a:bodyPr/>
          <a:lstStyle/>
          <a:p>
            <a:endParaRPr lang="en-US"/>
          </a:p>
        </p:txBody>
      </p:sp>
      <p:sp>
        <p:nvSpPr>
          <p:cNvPr id="26631" name="AutoShape 16" descr="Z"/>
          <p:cNvSpPr>
            <a:spLocks noChangeAspect="1" noChangeArrowheads="1"/>
          </p:cNvSpPr>
          <p:nvPr/>
        </p:nvSpPr>
        <p:spPr bwMode="auto">
          <a:xfrm>
            <a:off x="3376613" y="2471738"/>
            <a:ext cx="2390775" cy="1914525"/>
          </a:xfrm>
          <a:prstGeom prst="rect">
            <a:avLst/>
          </a:prstGeom>
          <a:noFill/>
          <a:ln w="9525">
            <a:noFill/>
            <a:miter lim="800000"/>
            <a:headEnd/>
            <a:tailEnd/>
          </a:ln>
        </p:spPr>
        <p:txBody>
          <a:bodyPr/>
          <a:lstStyle/>
          <a:p>
            <a:endParaRPr lang="en-US"/>
          </a:p>
        </p:txBody>
      </p:sp>
      <p:sp>
        <p:nvSpPr>
          <p:cNvPr id="26632" name="AutoShape 18" descr="Z"/>
          <p:cNvSpPr>
            <a:spLocks noChangeAspect="1" noChangeArrowheads="1"/>
          </p:cNvSpPr>
          <p:nvPr/>
        </p:nvSpPr>
        <p:spPr bwMode="auto">
          <a:xfrm>
            <a:off x="3376613" y="2471738"/>
            <a:ext cx="2390775" cy="1914525"/>
          </a:xfrm>
          <a:prstGeom prst="rect">
            <a:avLst/>
          </a:prstGeom>
          <a:noFill/>
          <a:ln w="9525">
            <a:noFill/>
            <a:miter lim="800000"/>
            <a:headEnd/>
            <a:tailEnd/>
          </a:ln>
        </p:spPr>
        <p:txBody>
          <a:bodyPr/>
          <a:lstStyle/>
          <a:p>
            <a:endParaRPr lang="en-US"/>
          </a:p>
        </p:txBody>
      </p:sp>
      <p:pic>
        <p:nvPicPr>
          <p:cNvPr id="26633" name="Picture 20" descr="ANd9GcSVWu4PIOLm3jdeBIhbEroQikdLr6bbhK6cJe_L6pU-ukQY9OCMfw"/>
          <p:cNvPicPr>
            <a:picLocks noChangeAspect="1" noChangeArrowheads="1"/>
          </p:cNvPicPr>
          <p:nvPr/>
        </p:nvPicPr>
        <p:blipFill>
          <a:blip r:embed="rId3"/>
          <a:srcRect/>
          <a:stretch>
            <a:fillRect/>
          </a:stretch>
        </p:blipFill>
        <p:spPr bwMode="auto">
          <a:xfrm>
            <a:off x="4800600" y="5334000"/>
            <a:ext cx="1152525" cy="1152525"/>
          </a:xfrm>
          <a:prstGeom prst="rect">
            <a:avLst/>
          </a:prstGeom>
          <a:noFill/>
          <a:ln w="9525">
            <a:noFill/>
            <a:miter lim="800000"/>
            <a:headEnd/>
            <a:tailEnd/>
          </a:ln>
        </p:spPr>
      </p:pic>
      <p:pic>
        <p:nvPicPr>
          <p:cNvPr id="26634" name="Picture 22" descr="-LSS-_i_3AW92_AS0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77000" y="3657600"/>
            <a:ext cx="1190625" cy="1190625"/>
          </a:xfrm>
          <a:prstGeom prst="rect">
            <a:avLst/>
          </a:prstGeom>
          <a:noFill/>
          <a:ln w="9525">
            <a:noFill/>
            <a:miter lim="800000"/>
            <a:headEnd/>
            <a:tailEnd/>
          </a:ln>
        </p:spPr>
      </p:pic>
      <p:pic>
        <p:nvPicPr>
          <p:cNvPr id="26635" name="Picture 24" descr="-LSS-_i_2EMK6_AS01">
            <a:hlinkClick r:id="rId5"/>
          </p:cNvPr>
          <p:cNvPicPr>
            <a:picLocks noChangeAspect="1" noChangeArrowheads="1"/>
          </p:cNvPicPr>
          <p:nvPr/>
        </p:nvPicPr>
        <p:blipFill>
          <a:blip r:embed="rId6">
            <a:clrChange>
              <a:clrFrom>
                <a:srgbClr val="FFFEFF"/>
              </a:clrFrom>
              <a:clrTo>
                <a:srgbClr val="FFFEFF">
                  <a:alpha val="0"/>
                </a:srgbClr>
              </a:clrTo>
            </a:clrChange>
          </a:blip>
          <a:srcRect/>
          <a:stretch>
            <a:fillRect/>
          </a:stretch>
        </p:blipFill>
        <p:spPr bwMode="auto">
          <a:xfrm rot="753049">
            <a:off x="6592888" y="2401888"/>
            <a:ext cx="1190625" cy="1190625"/>
          </a:xfrm>
          <a:prstGeom prst="rect">
            <a:avLst/>
          </a:prstGeom>
          <a:noFill/>
          <a:ln w="9525">
            <a:noFill/>
            <a:miter lim="800000"/>
            <a:headEnd/>
            <a:tailEnd/>
          </a:ln>
        </p:spPr>
      </p:pic>
      <p:pic>
        <p:nvPicPr>
          <p:cNvPr id="26636" name="Picture 26" descr="-LSS-_i_2EMK7_AS01">
            <a:hlinkClick r:id="rId7"/>
          </p:cNvPr>
          <p:cNvPicPr>
            <a:picLocks noChangeAspect="1" noChangeArrowheads="1"/>
          </p:cNvPicPr>
          <p:nvPr/>
        </p:nvPicPr>
        <p:blipFill>
          <a:blip r:embed="rId8">
            <a:clrChange>
              <a:clrFrom>
                <a:srgbClr val="FBFDFA"/>
              </a:clrFrom>
              <a:clrTo>
                <a:srgbClr val="FBFDFA">
                  <a:alpha val="0"/>
                </a:srgbClr>
              </a:clrTo>
            </a:clrChange>
          </a:blip>
          <a:srcRect/>
          <a:stretch>
            <a:fillRect/>
          </a:stretch>
        </p:blipFill>
        <p:spPr bwMode="auto">
          <a:xfrm>
            <a:off x="6477000" y="1066800"/>
            <a:ext cx="1190625" cy="1190625"/>
          </a:xfrm>
          <a:prstGeom prst="rect">
            <a:avLst/>
          </a:prstGeom>
          <a:noFill/>
          <a:ln w="9525">
            <a:noFill/>
            <a:miter lim="800000"/>
            <a:headEnd/>
            <a:tailEnd/>
          </a:ln>
        </p:spPr>
      </p:pic>
      <p:pic>
        <p:nvPicPr>
          <p:cNvPr id="26637" name="Picture 28" descr="Rubbermaid Blue Ice, Mini Pack, 4 7/8&quot;H x 2 25/32&quot;W x 1 5/16&quot;D"/>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324600" y="5029200"/>
            <a:ext cx="1190625" cy="11906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457200"/>
            <a:ext cx="8229600" cy="1219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 sz="3600" b="1" dirty="0" smtClean="0">
                <a:latin typeface="Tahoma" pitchFamily="34" charset="0"/>
              </a:rPr>
              <a:t>¿Cómo mantener trabajando los músculos cuando hay calor?</a:t>
            </a:r>
            <a:endParaRPr lang="en-US" sz="3600" b="1" dirty="0" smtClean="0">
              <a:latin typeface="Tahoma" pitchFamily="34" charset="0"/>
            </a:endParaRPr>
          </a:p>
        </p:txBody>
      </p:sp>
      <p:pic>
        <p:nvPicPr>
          <p:cNvPr id="27651" name="Picture 4"/>
          <p:cNvPicPr>
            <a:picLocks noGrp="1" noChangeAspect="1" noChangeArrowheads="1"/>
          </p:cNvPicPr>
          <p:nvPr>
            <p:ph idx="4294967295"/>
          </p:nvPr>
        </p:nvPicPr>
        <p:blipFill>
          <a:blip r:embed="rId3"/>
          <a:srcRect/>
          <a:stretch>
            <a:fillRect/>
          </a:stretch>
        </p:blipFill>
        <p:spPr bwMode="auto">
          <a:xfrm>
            <a:off x="685800" y="1752600"/>
            <a:ext cx="7772400" cy="4648200"/>
          </a:xfrm>
          <a:prstGeom prst="rect">
            <a:avLst/>
          </a:prstGeom>
          <a:noFill/>
          <a:ln>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5334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dirty="0" smtClean="0">
                <a:latin typeface="Tahoma" pitchFamily="34" charset="0"/>
              </a:rPr>
              <a:t>El </a:t>
            </a:r>
            <a:r>
              <a:rPr lang="en-US" sz="3600" b="1" dirty="0" err="1" smtClean="0">
                <a:latin typeface="Tahoma" pitchFamily="34" charset="0"/>
              </a:rPr>
              <a:t>efecto</a:t>
            </a:r>
            <a:r>
              <a:rPr lang="en-US" sz="3600" b="1" dirty="0" smtClean="0">
                <a:latin typeface="Tahoma" pitchFamily="34" charset="0"/>
              </a:rPr>
              <a:t> de la </a:t>
            </a:r>
            <a:r>
              <a:rPr lang="en-US" sz="3600" b="1" dirty="0" err="1" smtClean="0">
                <a:latin typeface="Tahoma" pitchFamily="34" charset="0"/>
              </a:rPr>
              <a:t>pérdida</a:t>
            </a:r>
            <a:r>
              <a:rPr lang="en-US" sz="3600" b="1" dirty="0" smtClean="0">
                <a:latin typeface="Tahoma" pitchFamily="34" charset="0"/>
              </a:rPr>
              <a:t> de </a:t>
            </a:r>
            <a:r>
              <a:rPr lang="en-US" sz="3600" b="1" dirty="0" err="1" smtClean="0">
                <a:latin typeface="Tahoma" pitchFamily="34" charset="0"/>
              </a:rPr>
              <a:t>fluidos</a:t>
            </a:r>
            <a:r>
              <a:rPr lang="en-US" sz="3600" b="1" dirty="0" smtClean="0">
                <a:latin typeface="Tahoma" pitchFamily="34" charset="0"/>
              </a:rPr>
              <a:t> en el </a:t>
            </a:r>
            <a:r>
              <a:rPr lang="en-US" sz="3600" b="1" dirty="0" err="1" smtClean="0">
                <a:latin typeface="Tahoma" pitchFamily="34" charset="0"/>
              </a:rPr>
              <a:t>rendimiento</a:t>
            </a:r>
            <a:endParaRPr lang="en-US" sz="3600" b="1" dirty="0" smtClean="0">
              <a:latin typeface="Tahoma" pitchFamily="34" charset="0"/>
            </a:endParaRPr>
          </a:p>
        </p:txBody>
      </p:sp>
      <p:sp>
        <p:nvSpPr>
          <p:cNvPr id="28675" name="Rectangle 3"/>
          <p:cNvSpPr>
            <a:spLocks noGrp="1" noChangeArrowheads="1"/>
          </p:cNvSpPr>
          <p:nvPr>
            <p:ph type="body" idx="1"/>
          </p:nvPr>
        </p:nvSpPr>
        <p:spPr bwMode="auto">
          <a:xfrm>
            <a:off x="0" y="1905000"/>
            <a:ext cx="8458200" cy="26670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s-ES" sz="2800" dirty="0" smtClean="0"/>
              <a:t>2% - Impedimento en el rendimiento</a:t>
            </a:r>
          </a:p>
          <a:p>
            <a:pPr>
              <a:lnSpc>
                <a:spcPct val="80000"/>
              </a:lnSpc>
            </a:pPr>
            <a:r>
              <a:rPr lang="es-ES" sz="2800" dirty="0" smtClean="0"/>
              <a:t>4% - Declinación de la capacidad  de trabajo muscular</a:t>
            </a:r>
          </a:p>
          <a:p>
            <a:pPr>
              <a:lnSpc>
                <a:spcPct val="80000"/>
              </a:lnSpc>
            </a:pPr>
            <a:r>
              <a:rPr lang="es-ES" sz="2800" dirty="0" smtClean="0"/>
              <a:t>6% - Agotamiento por calor</a:t>
            </a:r>
          </a:p>
          <a:p>
            <a:pPr>
              <a:lnSpc>
                <a:spcPct val="80000"/>
              </a:lnSpc>
            </a:pPr>
            <a:r>
              <a:rPr lang="es-ES" sz="2800" dirty="0" smtClean="0"/>
              <a:t>8% - Alucinación</a:t>
            </a:r>
          </a:p>
          <a:p>
            <a:pPr>
              <a:lnSpc>
                <a:spcPct val="80000"/>
              </a:lnSpc>
            </a:pPr>
            <a:r>
              <a:rPr lang="es-ES" sz="2800" dirty="0" smtClean="0"/>
              <a:t>10% - Colapso circulatorio y golpe de calor</a:t>
            </a:r>
          </a:p>
        </p:txBody>
      </p:sp>
      <p:sp>
        <p:nvSpPr>
          <p:cNvPr id="28676" name="AutoShape 5" descr="2Q=="/>
          <p:cNvSpPr>
            <a:spLocks noChangeAspect="1" noChangeArrowheads="1"/>
          </p:cNvSpPr>
          <p:nvPr/>
        </p:nvSpPr>
        <p:spPr bwMode="auto">
          <a:xfrm>
            <a:off x="63500" y="-19050"/>
            <a:ext cx="952500" cy="1495425"/>
          </a:xfrm>
          <a:prstGeom prst="rect">
            <a:avLst/>
          </a:prstGeom>
          <a:noFill/>
          <a:ln w="9525">
            <a:noFill/>
            <a:miter lim="800000"/>
            <a:headEnd/>
            <a:tailEnd/>
          </a:ln>
        </p:spPr>
        <p:txBody>
          <a:bodyPr/>
          <a:lstStyle/>
          <a:p>
            <a:endParaRPr lang="en-US"/>
          </a:p>
        </p:txBody>
      </p:sp>
      <p:sp>
        <p:nvSpPr>
          <p:cNvPr id="28677" name="AutoShape 7" descr="2Q=="/>
          <p:cNvSpPr>
            <a:spLocks noChangeAspect="1" noChangeArrowheads="1"/>
          </p:cNvSpPr>
          <p:nvPr/>
        </p:nvSpPr>
        <p:spPr bwMode="auto">
          <a:xfrm>
            <a:off x="63500" y="-19050"/>
            <a:ext cx="952500" cy="1495425"/>
          </a:xfrm>
          <a:prstGeom prst="rect">
            <a:avLst/>
          </a:prstGeom>
          <a:noFill/>
          <a:ln w="9525">
            <a:noFill/>
            <a:miter lim="800000"/>
            <a:headEnd/>
            <a:tailEnd/>
          </a:ln>
        </p:spPr>
        <p:txBody>
          <a:bodyPr/>
          <a:lstStyle/>
          <a:p>
            <a:endParaRPr lang="en-US"/>
          </a:p>
        </p:txBody>
      </p:sp>
      <p:sp>
        <p:nvSpPr>
          <p:cNvPr id="28678" name="AutoShape 9" descr="2Q=="/>
          <p:cNvSpPr>
            <a:spLocks noChangeAspect="1" noChangeArrowheads="1"/>
          </p:cNvSpPr>
          <p:nvPr/>
        </p:nvSpPr>
        <p:spPr bwMode="auto">
          <a:xfrm>
            <a:off x="63500" y="-19050"/>
            <a:ext cx="2466975" cy="1847850"/>
          </a:xfrm>
          <a:prstGeom prst="rect">
            <a:avLst/>
          </a:prstGeom>
          <a:noFill/>
          <a:ln w="9525">
            <a:noFill/>
            <a:miter lim="800000"/>
            <a:headEnd/>
            <a:tailEnd/>
          </a:ln>
        </p:spPr>
        <p:txBody>
          <a:bodyPr/>
          <a:lstStyle/>
          <a:p>
            <a:endParaRPr lang="en-US"/>
          </a:p>
        </p:txBody>
      </p:sp>
      <p:pic>
        <p:nvPicPr>
          <p:cNvPr id="28679" name="Picture 12"/>
          <p:cNvPicPr>
            <a:picLocks noChangeAspect="1" noChangeArrowheads="1"/>
          </p:cNvPicPr>
          <p:nvPr/>
        </p:nvPicPr>
        <p:blipFill>
          <a:blip r:embed="rId2"/>
          <a:srcRect/>
          <a:stretch>
            <a:fillRect/>
          </a:stretch>
        </p:blipFill>
        <p:spPr bwMode="auto">
          <a:xfrm>
            <a:off x="533400" y="5029200"/>
            <a:ext cx="1011238" cy="1209675"/>
          </a:xfrm>
          <a:prstGeom prst="rect">
            <a:avLst/>
          </a:prstGeom>
          <a:noFill/>
          <a:ln w="9525">
            <a:noFill/>
            <a:miter lim="800000"/>
            <a:headEnd/>
            <a:tailEnd/>
          </a:ln>
        </p:spPr>
      </p:pic>
      <p:pic>
        <p:nvPicPr>
          <p:cNvPr id="28680" name="Picture 13"/>
          <p:cNvPicPr>
            <a:picLocks noChangeAspect="1" noChangeArrowheads="1"/>
          </p:cNvPicPr>
          <p:nvPr/>
        </p:nvPicPr>
        <p:blipFill>
          <a:blip r:embed="rId3"/>
          <a:srcRect/>
          <a:stretch>
            <a:fillRect/>
          </a:stretch>
        </p:blipFill>
        <p:spPr bwMode="auto">
          <a:xfrm>
            <a:off x="2209800" y="4419600"/>
            <a:ext cx="1011238" cy="1225550"/>
          </a:xfrm>
          <a:prstGeom prst="rect">
            <a:avLst/>
          </a:prstGeom>
          <a:noFill/>
          <a:ln w="9525">
            <a:noFill/>
            <a:miter lim="800000"/>
            <a:headEnd/>
            <a:tailEnd/>
          </a:ln>
        </p:spPr>
      </p:pic>
      <p:pic>
        <p:nvPicPr>
          <p:cNvPr id="28681" name="Picture 14"/>
          <p:cNvPicPr>
            <a:picLocks noChangeAspect="1" noChangeArrowheads="1"/>
          </p:cNvPicPr>
          <p:nvPr/>
        </p:nvPicPr>
        <p:blipFill>
          <a:blip r:embed="rId4"/>
          <a:srcRect/>
          <a:stretch>
            <a:fillRect/>
          </a:stretch>
        </p:blipFill>
        <p:spPr bwMode="auto">
          <a:xfrm>
            <a:off x="3962400" y="5029200"/>
            <a:ext cx="1077913" cy="12922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533400"/>
            <a:ext cx="8229600" cy="1219200"/>
          </a:xfrm>
          <a:noFill/>
          <a:ln>
            <a:miter lim="800000"/>
            <a:headEnd/>
            <a:tailEnd/>
          </a:ln>
        </p:spPr>
        <p:txBody>
          <a:bodyPr vert="horz" wrap="square" lIns="91440" tIns="45720" rIns="91440" bIns="45720" numCol="1" anchor="t" anchorCtr="0" compatLnSpc="1">
            <a:prstTxWarp prst="textNoShape">
              <a:avLst/>
            </a:prstTxWarp>
          </a:bodyPr>
          <a:lstStyle/>
          <a:p>
            <a:r>
              <a:rPr lang="es-ES" sz="3600" b="1" dirty="0" smtClean="0">
                <a:latin typeface="Tahoma" pitchFamily="34" charset="0"/>
              </a:rPr>
              <a:t>¿Cómo mantener trabajando los músculos cuando hay calor?</a:t>
            </a:r>
            <a:endParaRPr lang="en-US" sz="3600" b="1" dirty="0" smtClean="0">
              <a:latin typeface="Tahoma" pitchFamily="34" charset="0"/>
            </a:endParaRPr>
          </a:p>
        </p:txBody>
      </p:sp>
      <p:sp>
        <p:nvSpPr>
          <p:cNvPr id="29699" name="AutoShape 5" descr="9k="/>
          <p:cNvSpPr>
            <a:spLocks noChangeAspect="1" noChangeArrowheads="1"/>
          </p:cNvSpPr>
          <p:nvPr/>
        </p:nvSpPr>
        <p:spPr bwMode="auto">
          <a:xfrm>
            <a:off x="3648075" y="2195513"/>
            <a:ext cx="1847850" cy="2466975"/>
          </a:xfrm>
          <a:prstGeom prst="rect">
            <a:avLst/>
          </a:prstGeom>
          <a:noFill/>
          <a:ln w="9525">
            <a:noFill/>
            <a:miter lim="800000"/>
            <a:headEnd/>
            <a:tailEnd/>
          </a:ln>
        </p:spPr>
        <p:txBody>
          <a:bodyPr/>
          <a:lstStyle/>
          <a:p>
            <a:endParaRPr lang="en-US"/>
          </a:p>
        </p:txBody>
      </p:sp>
      <p:sp>
        <p:nvSpPr>
          <p:cNvPr id="29700" name="AutoShape 9" descr="9k="/>
          <p:cNvSpPr>
            <a:spLocks noChangeAspect="1" noChangeArrowheads="1"/>
          </p:cNvSpPr>
          <p:nvPr/>
        </p:nvSpPr>
        <p:spPr bwMode="auto">
          <a:xfrm>
            <a:off x="3276600" y="2547938"/>
            <a:ext cx="2590800" cy="1762125"/>
          </a:xfrm>
          <a:prstGeom prst="rect">
            <a:avLst/>
          </a:prstGeom>
          <a:noFill/>
          <a:ln w="9525">
            <a:noFill/>
            <a:miter lim="800000"/>
            <a:headEnd/>
            <a:tailEnd/>
          </a:ln>
        </p:spPr>
        <p:txBody>
          <a:bodyPr/>
          <a:lstStyle/>
          <a:p>
            <a:endParaRPr lang="en-US"/>
          </a:p>
        </p:txBody>
      </p:sp>
      <p:sp>
        <p:nvSpPr>
          <p:cNvPr id="29701" name="AutoShape 11" descr="9k="/>
          <p:cNvSpPr>
            <a:spLocks noChangeAspect="1" noChangeArrowheads="1"/>
          </p:cNvSpPr>
          <p:nvPr/>
        </p:nvSpPr>
        <p:spPr bwMode="auto">
          <a:xfrm>
            <a:off x="3276600" y="2547938"/>
            <a:ext cx="2590800" cy="1762125"/>
          </a:xfrm>
          <a:prstGeom prst="rect">
            <a:avLst/>
          </a:prstGeom>
          <a:noFill/>
          <a:ln w="9525">
            <a:noFill/>
            <a:miter lim="800000"/>
            <a:headEnd/>
            <a:tailEnd/>
          </a:ln>
        </p:spPr>
        <p:txBody>
          <a:bodyPr/>
          <a:lstStyle/>
          <a:p>
            <a:endParaRPr lang="en-US"/>
          </a:p>
        </p:txBody>
      </p:sp>
      <p:pic>
        <p:nvPicPr>
          <p:cNvPr id="29702" name="Picture 1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1000" y="4114800"/>
            <a:ext cx="2209800" cy="2438400"/>
          </a:xfrm>
          <a:prstGeom prst="rect">
            <a:avLst/>
          </a:prstGeom>
          <a:noFill/>
          <a:ln w="9525">
            <a:noFill/>
            <a:miter lim="800000"/>
            <a:headEnd/>
            <a:tailEnd/>
          </a:ln>
        </p:spPr>
      </p:pic>
      <p:sp>
        <p:nvSpPr>
          <p:cNvPr id="9" name="Rectangle 8"/>
          <p:cNvSpPr/>
          <p:nvPr/>
        </p:nvSpPr>
        <p:spPr>
          <a:xfrm>
            <a:off x="304800" y="1905000"/>
            <a:ext cx="8839200" cy="213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2800" b="1" dirty="0">
                <a:solidFill>
                  <a:srgbClr val="FFFF00"/>
                </a:solidFill>
                <a:effectLst>
                  <a:outerShdw blurRad="38100" dist="38100" dir="2700000" algn="tl">
                    <a:srgbClr val="000000">
                      <a:alpha val="43137"/>
                    </a:srgbClr>
                  </a:outerShdw>
                </a:effectLst>
              </a:rPr>
              <a:t>1</a:t>
            </a:r>
            <a:r>
              <a:rPr lang="es-ES" sz="2800" b="1" dirty="0">
                <a:effectLst>
                  <a:outerShdw blurRad="38100" dist="38100" dir="2700000" algn="tl">
                    <a:srgbClr val="000000">
                      <a:alpha val="43137"/>
                    </a:srgbClr>
                  </a:outerShdw>
                </a:effectLst>
              </a:rPr>
              <a:t>. Tenga cuidado con el agotamiento por calor, calambres o golpe de calor, cuando usted esté involucrado en actividades arduas en ambientes con temperaturas superiores a los 90 grados Fahrenheit </a:t>
            </a:r>
            <a:endParaRPr lang="en-US" sz="2800" b="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685800"/>
          </a:xfrm>
        </p:spPr>
        <p:txBody>
          <a:bodyPr/>
          <a:lstStyle/>
          <a:p>
            <a:pPr algn="ctr" eaLnBrk="1" hangingPunct="1">
              <a:defRPr/>
            </a:pPr>
            <a:r>
              <a:rPr lang="en-US" sz="4400" dirty="0" err="1" smtClean="0">
                <a:effectLst>
                  <a:outerShdw blurRad="38100" dist="38100" dir="2700000" algn="tl">
                    <a:srgbClr val="000000">
                      <a:alpha val="43137"/>
                    </a:srgbClr>
                  </a:outerShdw>
                </a:effectLst>
              </a:rPr>
              <a:t>Visi</a:t>
            </a:r>
            <a:r>
              <a:rPr lang="es-ES" sz="4400" dirty="0" err="1" smtClean="0">
                <a:effectLst>
                  <a:outerShdw blurRad="38100" dist="38100" dir="2700000" algn="tl">
                    <a:srgbClr val="000000">
                      <a:alpha val="43137"/>
                    </a:srgbClr>
                  </a:outerShdw>
                </a:effectLst>
              </a:rPr>
              <a:t>ón</a:t>
            </a:r>
            <a:r>
              <a:rPr lang="es-ES" sz="4400" dirty="0" smtClean="0">
                <a:effectLst>
                  <a:outerShdw blurRad="38100" dist="38100" dir="2700000" algn="tl">
                    <a:srgbClr val="000000">
                      <a:alpha val="43137"/>
                    </a:srgbClr>
                  </a:outerShdw>
                </a:effectLst>
              </a:rPr>
              <a:t> general de la clase</a:t>
            </a:r>
            <a:br>
              <a:rPr lang="es-ES" sz="4400" dirty="0" smtClean="0">
                <a:effectLst>
                  <a:outerShdw blurRad="38100" dist="38100" dir="2700000" algn="tl">
                    <a:srgbClr val="000000">
                      <a:alpha val="43137"/>
                    </a:srgbClr>
                  </a:outerShdw>
                </a:effectLst>
              </a:rPr>
            </a:br>
            <a:endParaRPr lang="en-US" sz="4400" dirty="0">
              <a:effectLst>
                <a:outerShdw blurRad="38100" dist="38100" dir="2700000" algn="tl">
                  <a:srgbClr val="000000">
                    <a:alpha val="43137"/>
                  </a:srgbClr>
                </a:outerShdw>
              </a:effectLst>
            </a:endParaRPr>
          </a:p>
        </p:txBody>
      </p:sp>
      <p:sp>
        <p:nvSpPr>
          <p:cNvPr id="19458" name="Text Placeholder 2"/>
          <p:cNvSpPr>
            <a:spLocks noGrp="1"/>
          </p:cNvSpPr>
          <p:nvPr>
            <p:ph type="body" idx="1"/>
          </p:nvPr>
        </p:nvSpPr>
        <p:spPr bwMode="auto">
          <a:xfrm>
            <a:off x="5334000" y="2133600"/>
            <a:ext cx="4038600" cy="2438400"/>
          </a:xfrm>
          <a:ln>
            <a:miter lim="800000"/>
            <a:headEnd/>
            <a:tailEnd/>
          </a:ln>
        </p:spPr>
        <p:txBody>
          <a:bodyPr vert="horz" wrap="square" lIns="91440" tIns="45720" rIns="91440" bIns="45720" numCol="1" anchorCtr="0" compatLnSpc="1">
            <a:prstTxWarp prst="textNoShape">
              <a:avLst/>
            </a:prstTxWarp>
          </a:bodyPr>
          <a:lstStyle/>
          <a:p>
            <a:pPr eaLnBrk="1" hangingPunct="1">
              <a:buFontTx/>
              <a:buChar char="•"/>
              <a:defRPr/>
            </a:pPr>
            <a:r>
              <a:rPr lang="en-US" b="1" dirty="0" smtClean="0">
                <a:solidFill>
                  <a:srgbClr val="EAEAEA"/>
                </a:solidFill>
                <a:effectLst>
                  <a:outerShdw blurRad="38100" dist="38100" dir="2700000" algn="tl">
                    <a:srgbClr val="000000">
                      <a:alpha val="43137"/>
                    </a:srgbClr>
                  </a:outerShdw>
                </a:effectLst>
              </a:rPr>
              <a:t> </a:t>
            </a:r>
            <a:r>
              <a:rPr lang="en-US" b="1" dirty="0" smtClean="0">
                <a:solidFill>
                  <a:srgbClr val="EAEAEA"/>
                </a:solidFill>
                <a:effectLst>
                  <a:outerShdw blurRad="38100" dist="38100" dir="2700000" algn="tl">
                    <a:srgbClr val="000000">
                      <a:alpha val="43137"/>
                    </a:srgbClr>
                  </a:outerShdw>
                </a:effectLst>
                <a:latin typeface="Calibri"/>
                <a:cs typeface="Calibri"/>
              </a:rPr>
              <a:t>¿</a:t>
            </a:r>
            <a:r>
              <a:rPr lang="en-US" b="1" dirty="0" err="1" smtClean="0">
                <a:solidFill>
                  <a:srgbClr val="EAEAEA"/>
                </a:solidFill>
                <a:effectLst>
                  <a:outerShdw blurRad="38100" dist="38100" dir="2700000" algn="tl">
                    <a:srgbClr val="000000">
                      <a:alpha val="43137"/>
                    </a:srgbClr>
                  </a:outerShdw>
                </a:effectLst>
                <a:latin typeface="Calibri"/>
                <a:cs typeface="Calibri"/>
              </a:rPr>
              <a:t>Qué</a:t>
            </a:r>
            <a:r>
              <a:rPr lang="en-US" b="1" dirty="0" smtClean="0">
                <a:solidFill>
                  <a:srgbClr val="EAEAEA"/>
                </a:solidFill>
                <a:effectLst>
                  <a:outerShdw blurRad="38100" dist="38100" dir="2700000" algn="tl">
                    <a:srgbClr val="000000">
                      <a:alpha val="43137"/>
                    </a:srgbClr>
                  </a:outerShdw>
                </a:effectLst>
                <a:latin typeface="Calibri"/>
                <a:cs typeface="Calibri"/>
              </a:rPr>
              <a:t> </a:t>
            </a:r>
            <a:r>
              <a:rPr lang="en-US" b="1" dirty="0" err="1" smtClean="0">
                <a:solidFill>
                  <a:srgbClr val="EAEAEA"/>
                </a:solidFill>
                <a:effectLst>
                  <a:outerShdw blurRad="38100" dist="38100" dir="2700000" algn="tl">
                    <a:srgbClr val="000000">
                      <a:alpha val="43137"/>
                    </a:srgbClr>
                  </a:outerShdw>
                </a:effectLst>
                <a:latin typeface="Calibri"/>
                <a:cs typeface="Calibri"/>
              </a:rPr>
              <a:t>es</a:t>
            </a:r>
            <a:r>
              <a:rPr lang="en-US" b="1" dirty="0" smtClean="0">
                <a:solidFill>
                  <a:srgbClr val="EAEAEA"/>
                </a:solidFill>
                <a:effectLst>
                  <a:outerShdw blurRad="38100" dist="38100" dir="2700000" algn="tl">
                    <a:srgbClr val="000000">
                      <a:alpha val="43137"/>
                    </a:srgbClr>
                  </a:outerShdw>
                </a:effectLst>
                <a:latin typeface="Calibri"/>
                <a:cs typeface="Calibri"/>
              </a:rPr>
              <a:t> la </a:t>
            </a:r>
            <a:r>
              <a:rPr lang="en-US" b="1" dirty="0" err="1" smtClean="0">
                <a:solidFill>
                  <a:srgbClr val="EAEAEA"/>
                </a:solidFill>
                <a:effectLst>
                  <a:outerShdw blurRad="38100" dist="38100" dir="2700000" algn="tl">
                    <a:srgbClr val="000000">
                      <a:alpha val="43137"/>
                    </a:srgbClr>
                  </a:outerShdw>
                </a:effectLst>
                <a:latin typeface="Calibri"/>
                <a:cs typeface="Calibri"/>
              </a:rPr>
              <a:t>enfermedad</a:t>
            </a:r>
            <a:r>
              <a:rPr lang="en-US" b="1" dirty="0" smtClean="0">
                <a:solidFill>
                  <a:srgbClr val="EAEAEA"/>
                </a:solidFill>
                <a:effectLst>
                  <a:outerShdw blurRad="38100" dist="38100" dir="2700000" algn="tl">
                    <a:srgbClr val="000000">
                      <a:alpha val="43137"/>
                    </a:srgbClr>
                  </a:outerShdw>
                </a:effectLst>
                <a:latin typeface="Calibri"/>
                <a:cs typeface="Calibri"/>
              </a:rPr>
              <a:t> </a:t>
            </a:r>
            <a:r>
              <a:rPr lang="en-US" b="1" dirty="0" err="1" smtClean="0">
                <a:solidFill>
                  <a:srgbClr val="EAEAEA"/>
                </a:solidFill>
                <a:effectLst>
                  <a:outerShdw blurRad="38100" dist="38100" dir="2700000" algn="tl">
                    <a:srgbClr val="000000">
                      <a:alpha val="43137"/>
                    </a:srgbClr>
                  </a:outerShdw>
                </a:effectLst>
                <a:latin typeface="Calibri"/>
                <a:cs typeface="Calibri"/>
              </a:rPr>
              <a:t>por</a:t>
            </a:r>
            <a:r>
              <a:rPr lang="en-US" b="1" dirty="0" smtClean="0">
                <a:solidFill>
                  <a:srgbClr val="EAEAEA"/>
                </a:solidFill>
                <a:effectLst>
                  <a:outerShdw blurRad="38100" dist="38100" dir="2700000" algn="tl">
                    <a:srgbClr val="000000">
                      <a:alpha val="43137"/>
                    </a:srgbClr>
                  </a:outerShdw>
                </a:effectLst>
                <a:latin typeface="Calibri"/>
                <a:cs typeface="Calibri"/>
              </a:rPr>
              <a:t> </a:t>
            </a:r>
            <a:r>
              <a:rPr lang="en-US" b="1" dirty="0" err="1" smtClean="0">
                <a:solidFill>
                  <a:srgbClr val="EAEAEA"/>
                </a:solidFill>
                <a:effectLst>
                  <a:outerShdw blurRad="38100" dist="38100" dir="2700000" algn="tl">
                    <a:srgbClr val="000000">
                      <a:alpha val="43137"/>
                    </a:srgbClr>
                  </a:outerShdw>
                </a:effectLst>
                <a:latin typeface="Calibri"/>
                <a:cs typeface="Calibri"/>
              </a:rPr>
              <a:t>calor</a:t>
            </a:r>
            <a:r>
              <a:rPr lang="en-US" b="1" dirty="0" smtClean="0">
                <a:solidFill>
                  <a:srgbClr val="EAEAEA"/>
                </a:solidFill>
                <a:effectLst>
                  <a:outerShdw blurRad="38100" dist="38100" dir="2700000" algn="tl">
                    <a:srgbClr val="000000">
                      <a:alpha val="43137"/>
                    </a:srgbClr>
                  </a:outerShdw>
                </a:effectLst>
              </a:rPr>
              <a:t>?</a:t>
            </a:r>
          </a:p>
          <a:p>
            <a:pPr eaLnBrk="1" hangingPunct="1">
              <a:buFontTx/>
              <a:buChar char="•"/>
              <a:defRPr/>
            </a:pPr>
            <a:r>
              <a:rPr lang="en-US" b="1" dirty="0" smtClean="0">
                <a:solidFill>
                  <a:srgbClr val="EAEAEA"/>
                </a:solidFill>
                <a:effectLst>
                  <a:outerShdw blurRad="38100" dist="38100" dir="2700000" algn="tl">
                    <a:srgbClr val="000000">
                      <a:alpha val="43137"/>
                    </a:srgbClr>
                  </a:outerShdw>
                </a:effectLst>
              </a:rPr>
              <a:t> </a:t>
            </a:r>
            <a:r>
              <a:rPr lang="en-US" b="1" dirty="0" err="1" smtClean="0">
                <a:solidFill>
                  <a:srgbClr val="EAEAEA"/>
                </a:solidFill>
                <a:effectLst>
                  <a:outerShdw blurRad="38100" dist="38100" dir="2700000" algn="tl">
                    <a:srgbClr val="000000">
                      <a:alpha val="43137"/>
                    </a:srgbClr>
                  </a:outerShdw>
                </a:effectLst>
              </a:rPr>
              <a:t>Directrices</a:t>
            </a:r>
            <a:r>
              <a:rPr lang="en-US" b="1" dirty="0" smtClean="0">
                <a:solidFill>
                  <a:srgbClr val="EAEAEA"/>
                </a:solidFill>
                <a:effectLst>
                  <a:outerShdw blurRad="38100" dist="38100" dir="2700000" algn="tl">
                    <a:srgbClr val="000000">
                      <a:alpha val="43137"/>
                    </a:srgbClr>
                  </a:outerShdw>
                </a:effectLst>
              </a:rPr>
              <a:t> OSHA</a:t>
            </a:r>
          </a:p>
          <a:p>
            <a:pPr eaLnBrk="1" hangingPunct="1">
              <a:buFontTx/>
              <a:buChar char="•"/>
              <a:defRPr/>
            </a:pPr>
            <a:r>
              <a:rPr lang="en-US" b="1" dirty="0" smtClean="0">
                <a:solidFill>
                  <a:srgbClr val="EAEAEA"/>
                </a:solidFill>
                <a:effectLst>
                  <a:outerShdw blurRad="38100" dist="38100" dir="2700000" algn="tl">
                    <a:srgbClr val="000000">
                      <a:alpha val="43137"/>
                    </a:srgbClr>
                  </a:outerShdw>
                </a:effectLst>
                <a:latin typeface="Calibri"/>
                <a:cs typeface="Calibri"/>
              </a:rPr>
              <a:t>¿</a:t>
            </a:r>
            <a:r>
              <a:rPr lang="en-US" b="1" dirty="0" err="1" smtClean="0">
                <a:solidFill>
                  <a:srgbClr val="EAEAEA"/>
                </a:solidFill>
                <a:effectLst>
                  <a:outerShdw blurRad="38100" dist="38100" dir="2700000" algn="tl">
                    <a:srgbClr val="000000">
                      <a:alpha val="43137"/>
                    </a:srgbClr>
                  </a:outerShdw>
                </a:effectLst>
              </a:rPr>
              <a:t>Quién</a:t>
            </a:r>
            <a:r>
              <a:rPr lang="en-US" b="1" dirty="0" smtClean="0">
                <a:solidFill>
                  <a:srgbClr val="EAEAEA"/>
                </a:solidFill>
                <a:effectLst>
                  <a:outerShdw blurRad="38100" dist="38100" dir="2700000" algn="tl">
                    <a:srgbClr val="000000">
                      <a:alpha val="43137"/>
                    </a:srgbClr>
                  </a:outerShdw>
                </a:effectLst>
              </a:rPr>
              <a:t> </a:t>
            </a:r>
            <a:r>
              <a:rPr lang="en-US" b="1" dirty="0" err="1" smtClean="0">
                <a:solidFill>
                  <a:srgbClr val="EAEAEA"/>
                </a:solidFill>
                <a:effectLst>
                  <a:outerShdw blurRad="38100" dist="38100" dir="2700000" algn="tl">
                    <a:srgbClr val="000000">
                      <a:alpha val="43137"/>
                    </a:srgbClr>
                  </a:outerShdw>
                </a:effectLst>
              </a:rPr>
              <a:t>es</a:t>
            </a:r>
            <a:r>
              <a:rPr lang="en-US" b="1" dirty="0" smtClean="0">
                <a:solidFill>
                  <a:srgbClr val="EAEAEA"/>
                </a:solidFill>
                <a:effectLst>
                  <a:outerShdw blurRad="38100" dist="38100" dir="2700000" algn="tl">
                    <a:srgbClr val="000000">
                      <a:alpha val="43137"/>
                    </a:srgbClr>
                  </a:outerShdw>
                </a:effectLst>
              </a:rPr>
              <a:t> </a:t>
            </a:r>
            <a:r>
              <a:rPr lang="en-US" b="1" dirty="0" err="1" smtClean="0">
                <a:solidFill>
                  <a:srgbClr val="EAEAEA"/>
                </a:solidFill>
                <a:effectLst>
                  <a:outerShdw blurRad="38100" dist="38100" dir="2700000" algn="tl">
                    <a:srgbClr val="000000">
                      <a:alpha val="43137"/>
                    </a:srgbClr>
                  </a:outerShdw>
                </a:effectLst>
              </a:rPr>
              <a:t>afectado</a:t>
            </a:r>
            <a:r>
              <a:rPr lang="en-US" b="1" dirty="0" smtClean="0">
                <a:solidFill>
                  <a:srgbClr val="EAEAEA"/>
                </a:solidFill>
                <a:effectLst>
                  <a:outerShdw blurRad="38100" dist="38100" dir="2700000" algn="tl">
                    <a:srgbClr val="000000">
                      <a:alpha val="43137"/>
                    </a:srgbClr>
                  </a:outerShdw>
                </a:effectLst>
              </a:rPr>
              <a:t>?</a:t>
            </a:r>
          </a:p>
          <a:p>
            <a:pPr eaLnBrk="1" hangingPunct="1">
              <a:buFontTx/>
              <a:buChar char="•"/>
              <a:defRPr/>
            </a:pPr>
            <a:r>
              <a:rPr lang="en-US" b="1" dirty="0" smtClean="0">
                <a:solidFill>
                  <a:srgbClr val="EAEAEA"/>
                </a:solidFill>
                <a:effectLst>
                  <a:outerShdw blurRad="38100" dist="38100" dir="2700000" algn="tl">
                    <a:srgbClr val="000000">
                      <a:alpha val="43137"/>
                    </a:srgbClr>
                  </a:outerShdw>
                </a:effectLst>
              </a:rPr>
              <a:t> </a:t>
            </a:r>
            <a:r>
              <a:rPr lang="en-US" b="1" dirty="0" err="1" smtClean="0">
                <a:solidFill>
                  <a:srgbClr val="EAEAEA"/>
                </a:solidFill>
                <a:effectLst>
                  <a:outerShdw blurRad="38100" dist="38100" dir="2700000" algn="tl">
                    <a:srgbClr val="000000">
                      <a:alpha val="43137"/>
                    </a:srgbClr>
                  </a:outerShdw>
                </a:effectLst>
              </a:rPr>
              <a:t>Identifique</a:t>
            </a:r>
            <a:r>
              <a:rPr lang="en-US" b="1" dirty="0" smtClean="0">
                <a:solidFill>
                  <a:srgbClr val="EAEAEA"/>
                </a:solidFill>
                <a:effectLst>
                  <a:outerShdw blurRad="38100" dist="38100" dir="2700000" algn="tl">
                    <a:srgbClr val="000000">
                      <a:alpha val="43137"/>
                    </a:srgbClr>
                  </a:outerShdw>
                </a:effectLst>
              </a:rPr>
              <a:t> los </a:t>
            </a:r>
            <a:r>
              <a:rPr lang="en-US" b="1" dirty="0" err="1" smtClean="0">
                <a:solidFill>
                  <a:srgbClr val="EAEAEA"/>
                </a:solidFill>
                <a:effectLst>
                  <a:outerShdw blurRad="38100" dist="38100" dir="2700000" algn="tl">
                    <a:srgbClr val="000000">
                      <a:alpha val="43137"/>
                    </a:srgbClr>
                  </a:outerShdw>
                </a:effectLst>
              </a:rPr>
              <a:t>síntomas</a:t>
            </a:r>
            <a:endParaRPr lang="en-US" b="1" dirty="0" smtClean="0">
              <a:solidFill>
                <a:srgbClr val="EAEAEA"/>
              </a:solidFill>
              <a:effectLst>
                <a:outerShdw blurRad="38100" dist="38100" dir="2700000" algn="tl">
                  <a:srgbClr val="000000">
                    <a:alpha val="43137"/>
                  </a:srgbClr>
                </a:outerShdw>
              </a:effectLst>
            </a:endParaRPr>
          </a:p>
          <a:p>
            <a:pPr eaLnBrk="1" hangingPunct="1">
              <a:buFontTx/>
              <a:buChar char="•"/>
              <a:defRPr/>
            </a:pPr>
            <a:r>
              <a:rPr lang="en-US" b="1" dirty="0" smtClean="0">
                <a:solidFill>
                  <a:srgbClr val="EAEAEA"/>
                </a:solidFill>
                <a:effectLst>
                  <a:outerShdw blurRad="38100" dist="38100" dir="2700000" algn="tl">
                    <a:srgbClr val="000000">
                      <a:alpha val="43137"/>
                    </a:srgbClr>
                  </a:outerShdw>
                </a:effectLst>
              </a:rPr>
              <a:t>¿</a:t>
            </a:r>
            <a:r>
              <a:rPr lang="en-US" b="1" dirty="0" err="1" smtClean="0">
                <a:solidFill>
                  <a:srgbClr val="EAEAEA"/>
                </a:solidFill>
                <a:effectLst>
                  <a:outerShdw blurRad="38100" dist="38100" dir="2700000" algn="tl">
                    <a:srgbClr val="000000">
                      <a:alpha val="43137"/>
                    </a:srgbClr>
                  </a:outerShdw>
                </a:effectLst>
              </a:rPr>
              <a:t>Qué</a:t>
            </a:r>
            <a:r>
              <a:rPr lang="en-US" b="1" dirty="0" smtClean="0">
                <a:solidFill>
                  <a:srgbClr val="EAEAEA"/>
                </a:solidFill>
                <a:effectLst>
                  <a:outerShdw blurRad="38100" dist="38100" dir="2700000" algn="tl">
                    <a:srgbClr val="000000">
                      <a:alpha val="43137"/>
                    </a:srgbClr>
                  </a:outerShdw>
                </a:effectLst>
              </a:rPr>
              <a:t> </a:t>
            </a:r>
            <a:r>
              <a:rPr lang="en-US" b="1" dirty="0" err="1" smtClean="0">
                <a:solidFill>
                  <a:srgbClr val="EAEAEA"/>
                </a:solidFill>
                <a:effectLst>
                  <a:outerShdw blurRad="38100" dist="38100" dir="2700000" algn="tl">
                    <a:srgbClr val="000000">
                      <a:alpha val="43137"/>
                    </a:srgbClr>
                  </a:outerShdw>
                </a:effectLst>
              </a:rPr>
              <a:t>hacer</a:t>
            </a:r>
            <a:r>
              <a:rPr lang="en-US" b="1" dirty="0" smtClean="0">
                <a:solidFill>
                  <a:srgbClr val="EAEAEA"/>
                </a:solidFill>
                <a:effectLst>
                  <a:outerShdw blurRad="38100" dist="38100" dir="2700000" algn="tl">
                    <a:srgbClr val="000000">
                      <a:alpha val="43137"/>
                    </a:srgbClr>
                  </a:outerShdw>
                </a:effectLst>
              </a:rPr>
              <a:t>?</a:t>
            </a:r>
          </a:p>
          <a:p>
            <a:pPr eaLnBrk="1" hangingPunct="1">
              <a:buFontTx/>
              <a:buChar char="•"/>
              <a:defRPr/>
            </a:pPr>
            <a:r>
              <a:rPr lang="en-US" b="1" dirty="0" err="1" smtClean="0">
                <a:solidFill>
                  <a:srgbClr val="EAEAEA"/>
                </a:solidFill>
                <a:effectLst>
                  <a:outerShdw blurRad="38100" dist="38100" dir="2700000" algn="tl">
                    <a:srgbClr val="000000">
                      <a:alpha val="43137"/>
                    </a:srgbClr>
                  </a:outerShdw>
                </a:effectLst>
              </a:rPr>
              <a:t>Métodos</a:t>
            </a:r>
            <a:r>
              <a:rPr lang="en-US" b="1" dirty="0" smtClean="0">
                <a:solidFill>
                  <a:srgbClr val="EAEAEA"/>
                </a:solidFill>
                <a:effectLst>
                  <a:outerShdw blurRad="38100" dist="38100" dir="2700000" algn="tl">
                    <a:srgbClr val="000000">
                      <a:alpha val="43137"/>
                    </a:srgbClr>
                  </a:outerShdw>
                </a:effectLst>
              </a:rPr>
              <a:t> </a:t>
            </a:r>
            <a:r>
              <a:rPr lang="en-US" b="1" dirty="0" err="1" smtClean="0">
                <a:solidFill>
                  <a:srgbClr val="EAEAEA"/>
                </a:solidFill>
                <a:effectLst>
                  <a:outerShdw blurRad="38100" dist="38100" dir="2700000" algn="tl">
                    <a:srgbClr val="000000">
                      <a:alpha val="43137"/>
                    </a:srgbClr>
                  </a:outerShdw>
                </a:effectLst>
              </a:rPr>
              <a:t>preventivos</a:t>
            </a:r>
            <a:endParaRPr lang="en-US" b="1" dirty="0" smtClean="0">
              <a:solidFill>
                <a:srgbClr val="EAEAEA"/>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609600"/>
            <a:ext cx="8229600" cy="1447800"/>
          </a:xfrm>
          <a:noFill/>
          <a:ln>
            <a:miter lim="800000"/>
            <a:headEnd/>
            <a:tailEnd/>
          </a:ln>
        </p:spPr>
        <p:txBody>
          <a:bodyPr vert="horz" wrap="square" lIns="91440" tIns="45720" rIns="91440" bIns="45720" numCol="1" anchor="t" anchorCtr="0" compatLnSpc="1">
            <a:prstTxWarp prst="textNoShape">
              <a:avLst/>
            </a:prstTxWarp>
          </a:bodyPr>
          <a:lstStyle/>
          <a:p>
            <a:r>
              <a:rPr lang="es-ES" sz="3600" b="1" smtClean="0">
                <a:latin typeface="Tahoma" pitchFamily="34" charset="0"/>
              </a:rPr>
              <a:t>¿Cómo mantener trabajando los músculos cuando hay calor?</a:t>
            </a:r>
            <a:endParaRPr lang="en-US" sz="3600" b="1" smtClean="0">
              <a:latin typeface="Tahoma" pitchFamily="34" charset="0"/>
            </a:endParaRPr>
          </a:p>
        </p:txBody>
      </p:sp>
      <p:pic>
        <p:nvPicPr>
          <p:cNvPr id="30723"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114800"/>
            <a:ext cx="3678238" cy="2533650"/>
          </a:xfrm>
          <a:prstGeom prst="rect">
            <a:avLst/>
          </a:prstGeom>
          <a:noFill/>
          <a:ln w="9525">
            <a:noFill/>
            <a:miter lim="800000"/>
            <a:headEnd/>
            <a:tailEnd/>
          </a:ln>
        </p:spPr>
      </p:pic>
      <p:sp>
        <p:nvSpPr>
          <p:cNvPr id="6" name="Rectangle 5"/>
          <p:cNvSpPr/>
          <p:nvPr/>
        </p:nvSpPr>
        <p:spPr>
          <a:xfrm>
            <a:off x="304800" y="1905000"/>
            <a:ext cx="8839200" cy="213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2800" b="1" dirty="0">
                <a:solidFill>
                  <a:srgbClr val="FFFF00"/>
                </a:solidFill>
                <a:effectLst>
                  <a:outerShdw blurRad="38100" dist="38100" dir="2700000" algn="tl">
                    <a:srgbClr val="000000">
                      <a:alpha val="43137"/>
                    </a:srgbClr>
                  </a:outerShdw>
                </a:effectLst>
              </a:rPr>
              <a:t>2</a:t>
            </a:r>
            <a:r>
              <a:rPr lang="es-ES" sz="2800" b="1" dirty="0">
                <a:effectLst>
                  <a:outerShdw blurRad="38100" dist="38100" dir="2700000" algn="tl">
                    <a:srgbClr val="000000">
                      <a:alpha val="43137"/>
                    </a:srgbClr>
                  </a:outerShdw>
                </a:effectLst>
              </a:rPr>
              <a:t>. Tómese tiempo para permitir que su cuerpo se adapte a los ambientes de intenso calor y de alta </a:t>
            </a:r>
            <a:r>
              <a:rPr lang="es-ES" sz="2800" b="1" dirty="0" smtClean="0">
                <a:effectLst>
                  <a:outerShdw blurRad="38100" dist="38100" dir="2700000" algn="tl">
                    <a:srgbClr val="000000">
                      <a:alpha val="43137"/>
                    </a:srgbClr>
                  </a:outerShdw>
                </a:effectLst>
              </a:rPr>
              <a:t>humedad antes de comenzar el esfuerzo.</a:t>
            </a:r>
            <a:endParaRPr lang="en-US" sz="2800" b="1"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5" descr="Z"/>
          <p:cNvSpPr>
            <a:spLocks noChangeAspect="1" noChangeArrowheads="1"/>
          </p:cNvSpPr>
          <p:nvPr/>
        </p:nvSpPr>
        <p:spPr bwMode="auto">
          <a:xfrm>
            <a:off x="3648075" y="2195513"/>
            <a:ext cx="1847850" cy="2466975"/>
          </a:xfrm>
          <a:prstGeom prst="rect">
            <a:avLst/>
          </a:prstGeom>
          <a:noFill/>
          <a:ln w="9525">
            <a:noFill/>
            <a:miter lim="800000"/>
            <a:headEnd/>
            <a:tailEnd/>
          </a:ln>
        </p:spPr>
        <p:txBody>
          <a:bodyPr/>
          <a:lstStyle/>
          <a:p>
            <a:endParaRPr lang="en-US"/>
          </a:p>
        </p:txBody>
      </p:sp>
      <p:sp>
        <p:nvSpPr>
          <p:cNvPr id="31747" name="AutoShape 7" descr="Z"/>
          <p:cNvSpPr>
            <a:spLocks noChangeAspect="1" noChangeArrowheads="1"/>
          </p:cNvSpPr>
          <p:nvPr/>
        </p:nvSpPr>
        <p:spPr bwMode="auto">
          <a:xfrm>
            <a:off x="4071938" y="2824163"/>
            <a:ext cx="1000125" cy="1209675"/>
          </a:xfrm>
          <a:prstGeom prst="rect">
            <a:avLst/>
          </a:prstGeom>
          <a:noFill/>
          <a:ln w="9525">
            <a:noFill/>
            <a:miter lim="800000"/>
            <a:headEnd/>
            <a:tailEnd/>
          </a:ln>
        </p:spPr>
        <p:txBody>
          <a:bodyPr/>
          <a:lstStyle/>
          <a:p>
            <a:endParaRPr lang="en-US"/>
          </a:p>
        </p:txBody>
      </p:sp>
      <p:pic>
        <p:nvPicPr>
          <p:cNvPr id="31748" name="Picture 9" descr="ANd9GcTMyElwuROuj7xQvLVyl8UNLfUWK8Qr_bKyw1OT5zrWF73HJ4iJbQ"/>
          <p:cNvPicPr>
            <a:picLocks noChangeAspect="1" noChangeArrowheads="1"/>
          </p:cNvPicPr>
          <p:nvPr/>
        </p:nvPicPr>
        <p:blipFill>
          <a:blip r:embed="rId2"/>
          <a:srcRect/>
          <a:stretch>
            <a:fillRect/>
          </a:stretch>
        </p:blipFill>
        <p:spPr bwMode="auto">
          <a:xfrm>
            <a:off x="7391400" y="4800600"/>
            <a:ext cx="1657350" cy="1905000"/>
          </a:xfrm>
          <a:prstGeom prst="rect">
            <a:avLst/>
          </a:prstGeom>
          <a:noFill/>
          <a:ln w="9525">
            <a:noFill/>
            <a:miter lim="800000"/>
            <a:headEnd/>
            <a:tailEnd/>
          </a:ln>
        </p:spPr>
      </p:pic>
      <p:sp>
        <p:nvSpPr>
          <p:cNvPr id="31749" name="Rectangle 2"/>
          <p:cNvSpPr>
            <a:spLocks noGrp="1" noChangeArrowheads="1"/>
          </p:cNvSpPr>
          <p:nvPr>
            <p:ph type="title"/>
          </p:nvPr>
        </p:nvSpPr>
        <p:spPr bwMode="auto">
          <a:xfrm>
            <a:off x="457200" y="609600"/>
            <a:ext cx="8229600" cy="1447800"/>
          </a:xfrm>
          <a:noFill/>
          <a:ln>
            <a:miter lim="800000"/>
            <a:headEnd/>
            <a:tailEnd/>
          </a:ln>
        </p:spPr>
        <p:txBody>
          <a:bodyPr vert="horz" wrap="square" lIns="91440" tIns="45720" rIns="91440" bIns="45720" numCol="1" anchor="t" anchorCtr="0" compatLnSpc="1">
            <a:prstTxWarp prst="textNoShape">
              <a:avLst/>
            </a:prstTxWarp>
          </a:bodyPr>
          <a:lstStyle/>
          <a:p>
            <a:r>
              <a:rPr lang="es-ES" sz="3600" b="1" smtClean="0">
                <a:latin typeface="Tahoma" pitchFamily="34" charset="0"/>
              </a:rPr>
              <a:t>¿Cómo mantener trabajando los músculos cuando hay calor?</a:t>
            </a:r>
            <a:endParaRPr lang="en-US" sz="3600" b="1" smtClean="0">
              <a:latin typeface="Tahoma" pitchFamily="34" charset="0"/>
            </a:endParaRPr>
          </a:p>
        </p:txBody>
      </p:sp>
      <p:sp>
        <p:nvSpPr>
          <p:cNvPr id="10" name="Rectangle 9"/>
          <p:cNvSpPr/>
          <p:nvPr/>
        </p:nvSpPr>
        <p:spPr>
          <a:xfrm>
            <a:off x="304800" y="1905000"/>
            <a:ext cx="6934200" cy="441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2400" b="1" dirty="0">
                <a:solidFill>
                  <a:srgbClr val="FFFF00"/>
                </a:solidFill>
                <a:effectLst>
                  <a:outerShdw blurRad="38100" dist="38100" dir="2700000" algn="tl">
                    <a:srgbClr val="000000">
                      <a:alpha val="43137"/>
                    </a:srgbClr>
                  </a:outerShdw>
                </a:effectLst>
              </a:rPr>
              <a:t>3</a:t>
            </a:r>
            <a:r>
              <a:rPr lang="es-ES" sz="2400" b="1" dirty="0">
                <a:effectLst>
                  <a:outerShdw blurRad="38100" dist="38100" dir="2700000" algn="tl">
                    <a:srgbClr val="000000">
                      <a:alpha val="43137"/>
                    </a:srgbClr>
                  </a:outerShdw>
                </a:effectLst>
              </a:rPr>
              <a:t>. Si usted trabaja utilizando equipos o ropa protectora, las posibilidades de estrés térmico aumentan considerablemente.  En ambientes de trabajo con temperaturas de 81 grados Fahrenheit o más, los expertos recomiendan que los trabajadores no </a:t>
            </a:r>
            <a:r>
              <a:rPr lang="es-ES" sz="2400" b="1" dirty="0" smtClean="0">
                <a:effectLst>
                  <a:outerShdw blurRad="38100" dist="38100" dir="2700000" algn="tl">
                    <a:srgbClr val="000000">
                      <a:alpha val="43137"/>
                    </a:srgbClr>
                  </a:outerShdw>
                </a:effectLst>
              </a:rPr>
              <a:t>pasen más </a:t>
            </a:r>
            <a:r>
              <a:rPr lang="es-ES" sz="2400" b="1" dirty="0">
                <a:effectLst>
                  <a:outerShdw blurRad="38100" dist="38100" dir="2700000" algn="tl">
                    <a:srgbClr val="000000">
                      <a:alpha val="43137"/>
                    </a:srgbClr>
                  </a:outerShdw>
                </a:effectLst>
              </a:rPr>
              <a:t>de 15 </a:t>
            </a:r>
            <a:r>
              <a:rPr lang="es-ES" sz="2400" b="1" dirty="0" smtClean="0">
                <a:effectLst>
                  <a:outerShdw blurRad="38100" dist="38100" dir="2700000" algn="tl">
                    <a:srgbClr val="000000">
                      <a:alpha val="43137"/>
                    </a:srgbClr>
                  </a:outerShdw>
                </a:effectLst>
              </a:rPr>
              <a:t>minutos, en un período de una </a:t>
            </a:r>
            <a:r>
              <a:rPr lang="es-ES" sz="2400" b="1" dirty="0">
                <a:effectLst>
                  <a:outerShdw blurRad="38100" dist="38100" dir="2700000" algn="tl">
                    <a:srgbClr val="000000">
                      <a:alpha val="43137"/>
                    </a:srgbClr>
                  </a:outerShdw>
                </a:effectLst>
              </a:rPr>
              <a:t>hora, dentro de un traje impermeable, salvo que el traje cuente con algún sistema de enfriamiento o que el empleado que lo esté utilizando lleve consigo un monitor de estrés </a:t>
            </a:r>
            <a:r>
              <a:rPr lang="es-ES" sz="2400" b="1" dirty="0" smtClean="0">
                <a:effectLst>
                  <a:outerShdw blurRad="38100" dist="38100" dir="2700000" algn="tl">
                    <a:srgbClr val="000000">
                      <a:alpha val="43137"/>
                    </a:srgbClr>
                  </a:outerShdw>
                </a:effectLst>
              </a:rPr>
              <a:t>calorífico.</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457200"/>
            <a:ext cx="8229600" cy="1371600"/>
          </a:xfrm>
          <a:noFill/>
          <a:ln>
            <a:miter lim="800000"/>
            <a:headEnd/>
            <a:tailEnd/>
          </a:ln>
        </p:spPr>
        <p:txBody>
          <a:bodyPr vert="horz" wrap="square" lIns="91440" tIns="45720" rIns="91440" bIns="45720" numCol="1" anchor="t" anchorCtr="0" compatLnSpc="1">
            <a:prstTxWarp prst="textNoShape">
              <a:avLst/>
            </a:prstTxWarp>
          </a:bodyPr>
          <a:lstStyle/>
          <a:p>
            <a:r>
              <a:rPr lang="es-ES" sz="3600" b="1" smtClean="0">
                <a:latin typeface="Tahoma" pitchFamily="34" charset="0"/>
              </a:rPr>
              <a:t>¿Cómo mantener trabajando los músculos cuando hay calor?</a:t>
            </a:r>
            <a:endParaRPr lang="en-US" sz="3600" b="1" smtClean="0">
              <a:latin typeface="Tahoma" pitchFamily="34" charset="0"/>
            </a:endParaRPr>
          </a:p>
        </p:txBody>
      </p:sp>
      <p:pic>
        <p:nvPicPr>
          <p:cNvPr id="32771"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 y="5029200"/>
            <a:ext cx="2209800" cy="1600200"/>
          </a:xfrm>
          <a:prstGeom prst="rect">
            <a:avLst/>
          </a:prstGeom>
          <a:noFill/>
          <a:ln w="9525">
            <a:noFill/>
            <a:miter lim="800000"/>
            <a:headEnd/>
            <a:tailEnd/>
          </a:ln>
        </p:spPr>
      </p:pic>
      <p:sp>
        <p:nvSpPr>
          <p:cNvPr id="6" name="Rectangle 5"/>
          <p:cNvSpPr/>
          <p:nvPr/>
        </p:nvSpPr>
        <p:spPr>
          <a:xfrm>
            <a:off x="304800" y="1752600"/>
            <a:ext cx="7848600" cy="3124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2400" b="1" dirty="0">
                <a:solidFill>
                  <a:srgbClr val="FFFF00"/>
                </a:solidFill>
                <a:effectLst>
                  <a:outerShdw blurRad="38100" dist="38100" dir="2700000" algn="tl">
                    <a:srgbClr val="000000">
                      <a:alpha val="43137"/>
                    </a:srgbClr>
                  </a:outerShdw>
                </a:effectLst>
              </a:rPr>
              <a:t>4</a:t>
            </a:r>
            <a:r>
              <a:rPr lang="es-ES" sz="2400" b="1" dirty="0">
                <a:effectLst>
                  <a:outerShdw blurRad="38100" dist="38100" dir="2700000" algn="tl">
                    <a:srgbClr val="000000">
                      <a:alpha val="43137"/>
                    </a:srgbClr>
                  </a:outerShdw>
                </a:effectLst>
              </a:rPr>
              <a:t>. No dependa de la sensación de sed o de la sudoración como indicadores progresivos de calor corporal. La sed no es siempre un medidor confiable  y el sudor puede evaporarse rápidamente, especialmente en ambientes secos y calurosos. En vez de ello, tenga en cuenta la temperatura y la humedad, y tome fluidos con electrolitos a intervalos regulares.</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609600"/>
            <a:ext cx="8229600" cy="1371600"/>
          </a:xfrm>
          <a:noFill/>
          <a:ln>
            <a:miter lim="800000"/>
            <a:headEnd/>
            <a:tailEnd/>
          </a:ln>
        </p:spPr>
        <p:txBody>
          <a:bodyPr vert="horz" wrap="square" lIns="91440" tIns="45720" rIns="91440" bIns="45720" numCol="1" anchor="t" anchorCtr="0" compatLnSpc="1">
            <a:prstTxWarp prst="textNoShape">
              <a:avLst/>
            </a:prstTxWarp>
          </a:bodyPr>
          <a:lstStyle/>
          <a:p>
            <a:r>
              <a:rPr lang="es-ES" sz="3600" b="1" smtClean="0">
                <a:latin typeface="Tahoma" pitchFamily="34" charset="0"/>
              </a:rPr>
              <a:t>¿Cómo mantener trabajando los músculos cuando hay calor?</a:t>
            </a:r>
            <a:endParaRPr lang="en-US" sz="3600" b="1" smtClean="0">
              <a:latin typeface="Tahoma" pitchFamily="34" charset="0"/>
            </a:endParaRPr>
          </a:p>
        </p:txBody>
      </p:sp>
      <p:pic>
        <p:nvPicPr>
          <p:cNvPr id="33795" name="Picture 5" descr="ANd9GcSZCm-H8lRwPNYxSKb5BZfdtv0vNFDOCQQHV9uVEMuESBbUaAg2"/>
          <p:cNvPicPr>
            <a:picLocks noChangeAspect="1" noChangeArrowheads="1"/>
          </p:cNvPicPr>
          <p:nvPr/>
        </p:nvPicPr>
        <p:blipFill>
          <a:blip r:embed="rId2"/>
          <a:srcRect/>
          <a:stretch>
            <a:fillRect/>
          </a:stretch>
        </p:blipFill>
        <p:spPr bwMode="auto">
          <a:xfrm>
            <a:off x="1828800" y="3429000"/>
            <a:ext cx="4191000" cy="2878138"/>
          </a:xfrm>
          <a:prstGeom prst="rect">
            <a:avLst/>
          </a:prstGeom>
          <a:noFill/>
          <a:ln w="9525">
            <a:noFill/>
            <a:miter lim="800000"/>
            <a:headEnd/>
            <a:tailEnd/>
          </a:ln>
        </p:spPr>
      </p:pic>
      <p:sp>
        <p:nvSpPr>
          <p:cNvPr id="6" name="Rectangle 5"/>
          <p:cNvSpPr/>
          <p:nvPr/>
        </p:nvSpPr>
        <p:spPr>
          <a:xfrm>
            <a:off x="304800" y="1981200"/>
            <a:ext cx="78486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2400" b="1" dirty="0">
                <a:solidFill>
                  <a:srgbClr val="FFFF00"/>
                </a:solidFill>
                <a:effectLst>
                  <a:outerShdw blurRad="38100" dist="38100" dir="2700000" algn="tl">
                    <a:srgbClr val="000000">
                      <a:alpha val="43137"/>
                    </a:srgbClr>
                  </a:outerShdw>
                </a:effectLst>
              </a:rPr>
              <a:t>5</a:t>
            </a:r>
            <a:r>
              <a:rPr lang="es-ES" sz="2400" b="1" dirty="0">
                <a:effectLst>
                  <a:outerShdw blurRad="38100" dist="38100" dir="2700000" algn="tl">
                    <a:srgbClr val="000000">
                      <a:alpha val="43137"/>
                    </a:srgbClr>
                  </a:outerShdw>
                </a:effectLst>
              </a:rPr>
              <a:t>.  Conozca los síntomas </a:t>
            </a:r>
            <a:r>
              <a:rPr lang="es-ES" sz="2400" b="1" dirty="0" smtClean="0">
                <a:effectLst>
                  <a:outerShdw blurRad="38100" dist="38100" dir="2700000" algn="tl">
                    <a:srgbClr val="000000">
                      <a:alpha val="43137"/>
                    </a:srgbClr>
                  </a:outerShdw>
                </a:effectLst>
              </a:rPr>
              <a:t>del golpe de calor, </a:t>
            </a:r>
            <a:r>
              <a:rPr lang="es-ES" sz="2400" b="1" dirty="0">
                <a:effectLst>
                  <a:outerShdw blurRad="38100" dist="38100" dir="2700000" algn="tl">
                    <a:srgbClr val="000000">
                      <a:alpha val="43137"/>
                    </a:srgbClr>
                  </a:outerShdw>
                </a:effectLst>
              </a:rPr>
              <a:t>agotamiento por calor y calambres por calor, y actúe rápidamente.</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609600"/>
            <a:ext cx="8229600" cy="1295400"/>
          </a:xfrm>
          <a:noFill/>
          <a:ln>
            <a:miter lim="800000"/>
            <a:headEnd/>
            <a:tailEnd/>
          </a:ln>
        </p:spPr>
        <p:txBody>
          <a:bodyPr vert="horz" wrap="square" lIns="91440" tIns="45720" rIns="91440" bIns="45720" numCol="1" anchor="t" anchorCtr="0" compatLnSpc="1">
            <a:prstTxWarp prst="textNoShape">
              <a:avLst/>
            </a:prstTxWarp>
          </a:bodyPr>
          <a:lstStyle/>
          <a:p>
            <a:r>
              <a:rPr lang="es-ES" sz="3600" b="1" smtClean="0">
                <a:latin typeface="Tahoma" pitchFamily="34" charset="0"/>
              </a:rPr>
              <a:t>¿Cómo mantener trabajando los músculos cuando hay calor?</a:t>
            </a:r>
            <a:endParaRPr lang="en-US" sz="3600" b="1" smtClean="0">
              <a:latin typeface="Tahoma" pitchFamily="34" charset="0"/>
            </a:endParaRPr>
          </a:p>
        </p:txBody>
      </p:sp>
      <p:pic>
        <p:nvPicPr>
          <p:cNvPr id="1028" name="Picture 4" descr="http://www.freeimageworks.com/images/2011/07/A34531087.jpg"/>
          <p:cNvPicPr>
            <a:picLocks noChangeAspect="1" noChangeArrowheads="1"/>
          </p:cNvPicPr>
          <p:nvPr/>
        </p:nvPicPr>
        <p:blipFill rotWithShape="1">
          <a:blip r:embed="rId2" cstate="print">
            <a:extLst/>
          </a:blip>
          <a:srcRect b="13060"/>
          <a:stretch/>
        </p:blipFill>
        <p:spPr bwMode="auto">
          <a:xfrm>
            <a:off x="6705600" y="4800600"/>
            <a:ext cx="2209800" cy="1921186"/>
          </a:xfrm>
          <a:prstGeom prst="rect">
            <a:avLst/>
          </a:prstGeom>
          <a:ln>
            <a:noFill/>
          </a:ln>
          <a:effectLst>
            <a:softEdge rad="112500"/>
          </a:effectLst>
          <a:extLst/>
        </p:spPr>
      </p:pic>
      <p:sp>
        <p:nvSpPr>
          <p:cNvPr id="6" name="Rectangle 5"/>
          <p:cNvSpPr/>
          <p:nvPr/>
        </p:nvSpPr>
        <p:spPr>
          <a:xfrm>
            <a:off x="304800" y="2057400"/>
            <a:ext cx="7848600" cy="2667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2400" b="1" dirty="0">
                <a:solidFill>
                  <a:srgbClr val="FFFF00"/>
                </a:solidFill>
                <a:effectLst>
                  <a:outerShdw blurRad="38100" dist="38100" dir="2700000" algn="tl">
                    <a:srgbClr val="000000">
                      <a:alpha val="43137"/>
                    </a:srgbClr>
                  </a:outerShdw>
                </a:effectLst>
              </a:rPr>
              <a:t>6</a:t>
            </a:r>
            <a:r>
              <a:rPr lang="es-ES" sz="2400" b="1" dirty="0">
                <a:effectLst>
                  <a:outerShdw blurRad="38100" dist="38100" dir="2700000" algn="tl">
                    <a:srgbClr val="000000">
                      <a:alpha val="43137"/>
                    </a:srgbClr>
                  </a:outerShdw>
                </a:effectLst>
              </a:rPr>
              <a:t>. Recuerde, es más fácil prevenir las lesiones por estrés calorífico que recuperarse de ellas. Tenga en cuenta el ambiente en el que usted trabaja y tome fluidos con electrolitos de manera regular durante la jornada de trabajo.</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533400"/>
            <a:ext cx="8229600" cy="8842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smtClean="0">
                <a:latin typeface="Tahoma" pitchFamily="34" charset="0"/>
              </a:rPr>
              <a:t>Electrolitos</a:t>
            </a:r>
          </a:p>
        </p:txBody>
      </p:sp>
      <p:sp>
        <p:nvSpPr>
          <p:cNvPr id="35843" name="AutoShape 7" descr="9k="/>
          <p:cNvSpPr>
            <a:spLocks noChangeAspect="1" noChangeArrowheads="1"/>
          </p:cNvSpPr>
          <p:nvPr/>
        </p:nvSpPr>
        <p:spPr bwMode="auto">
          <a:xfrm>
            <a:off x="3733800" y="2800350"/>
            <a:ext cx="1676400" cy="1257300"/>
          </a:xfrm>
          <a:prstGeom prst="rect">
            <a:avLst/>
          </a:prstGeom>
          <a:noFill/>
          <a:ln w="9525">
            <a:noFill/>
            <a:miter lim="800000"/>
            <a:headEnd/>
            <a:tailEnd/>
          </a:ln>
        </p:spPr>
        <p:txBody>
          <a:bodyPr/>
          <a:lstStyle/>
          <a:p>
            <a:endParaRPr lang="en-US"/>
          </a:p>
        </p:txBody>
      </p:sp>
      <p:sp>
        <p:nvSpPr>
          <p:cNvPr id="35844" name="AutoShape 9" descr="9k="/>
          <p:cNvSpPr>
            <a:spLocks noChangeAspect="1" noChangeArrowheads="1"/>
          </p:cNvSpPr>
          <p:nvPr/>
        </p:nvSpPr>
        <p:spPr bwMode="auto">
          <a:xfrm>
            <a:off x="3657600" y="2286000"/>
            <a:ext cx="1676400" cy="1257300"/>
          </a:xfrm>
          <a:prstGeom prst="rect">
            <a:avLst/>
          </a:prstGeom>
          <a:noFill/>
          <a:ln w="9525">
            <a:noFill/>
            <a:miter lim="800000"/>
            <a:headEnd/>
            <a:tailEnd/>
          </a:ln>
        </p:spPr>
        <p:txBody>
          <a:bodyPr/>
          <a:lstStyle/>
          <a:p>
            <a:endParaRPr lang="en-US"/>
          </a:p>
        </p:txBody>
      </p:sp>
      <p:sp>
        <p:nvSpPr>
          <p:cNvPr id="35845" name="AutoShape 11" descr="2Q=="/>
          <p:cNvSpPr>
            <a:spLocks noChangeAspect="1" noChangeArrowheads="1"/>
          </p:cNvSpPr>
          <p:nvPr/>
        </p:nvSpPr>
        <p:spPr bwMode="auto">
          <a:xfrm>
            <a:off x="3581400" y="2628900"/>
            <a:ext cx="1981200" cy="1600200"/>
          </a:xfrm>
          <a:prstGeom prst="rect">
            <a:avLst/>
          </a:prstGeom>
          <a:noFill/>
          <a:ln w="9525">
            <a:noFill/>
            <a:miter lim="800000"/>
            <a:headEnd/>
            <a:tailEnd/>
          </a:ln>
        </p:spPr>
        <p:txBody>
          <a:bodyPr/>
          <a:lstStyle/>
          <a:p>
            <a:endParaRPr lang="en-US"/>
          </a:p>
        </p:txBody>
      </p:sp>
      <p:sp>
        <p:nvSpPr>
          <p:cNvPr id="35846" name="AutoShape 13" descr="2Q=="/>
          <p:cNvSpPr>
            <a:spLocks noChangeAspect="1" noChangeArrowheads="1"/>
          </p:cNvSpPr>
          <p:nvPr/>
        </p:nvSpPr>
        <p:spPr bwMode="auto">
          <a:xfrm>
            <a:off x="3581400" y="2628900"/>
            <a:ext cx="1981200" cy="1600200"/>
          </a:xfrm>
          <a:prstGeom prst="rect">
            <a:avLst/>
          </a:prstGeom>
          <a:noFill/>
          <a:ln w="9525">
            <a:noFill/>
            <a:miter lim="800000"/>
            <a:headEnd/>
            <a:tailEnd/>
          </a:ln>
        </p:spPr>
        <p:txBody>
          <a:bodyPr/>
          <a:lstStyle/>
          <a:p>
            <a:endParaRPr lang="en-US"/>
          </a:p>
        </p:txBody>
      </p:sp>
      <p:pic>
        <p:nvPicPr>
          <p:cNvPr id="35847" name="Picture 17" descr="6a0134860e42be970c014e5f8e5686970c-800wi"/>
          <p:cNvPicPr>
            <a:picLocks noChangeAspect="1" noChangeArrowheads="1"/>
          </p:cNvPicPr>
          <p:nvPr/>
        </p:nvPicPr>
        <p:blipFill>
          <a:blip r:embed="rId2"/>
          <a:srcRect/>
          <a:stretch>
            <a:fillRect/>
          </a:stretch>
        </p:blipFill>
        <p:spPr bwMode="auto">
          <a:xfrm>
            <a:off x="5867400" y="3505200"/>
            <a:ext cx="2895600" cy="2486025"/>
          </a:xfrm>
          <a:prstGeom prst="rect">
            <a:avLst/>
          </a:prstGeom>
          <a:noFill/>
          <a:ln w="9525">
            <a:noFill/>
            <a:miter lim="800000"/>
            <a:headEnd/>
            <a:tailEnd/>
          </a:ln>
        </p:spPr>
      </p:pic>
      <p:sp>
        <p:nvSpPr>
          <p:cNvPr id="10" name="Rectangle 9"/>
          <p:cNvSpPr/>
          <p:nvPr/>
        </p:nvSpPr>
        <p:spPr>
          <a:xfrm>
            <a:off x="228600" y="1371600"/>
            <a:ext cx="7848600" cy="1752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2400" b="1" dirty="0">
                <a:solidFill>
                  <a:srgbClr val="FFFF00"/>
                </a:solidFill>
                <a:effectLst>
                  <a:outerShdw blurRad="38100" dist="38100" dir="2700000" algn="tl">
                    <a:srgbClr val="000000">
                      <a:alpha val="43137"/>
                    </a:srgbClr>
                  </a:outerShdw>
                </a:effectLst>
              </a:rPr>
              <a:t>LOS ELECTROLITOS SON SIMILARES A LOS ANTICONGELANTES DE LOS AUTOMÓBILES.</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609600"/>
            <a:ext cx="8229600" cy="8080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smtClean="0">
                <a:latin typeface="Tahoma" pitchFamily="34" charset="0"/>
              </a:rPr>
              <a:t>Electrolitos</a:t>
            </a:r>
          </a:p>
        </p:txBody>
      </p:sp>
      <p:pic>
        <p:nvPicPr>
          <p:cNvPr id="36867" name="Picture 5" descr="220px-Gatorade_logo"/>
          <p:cNvPicPr>
            <a:picLocks noChangeAspect="1" noChangeArrowheads="1"/>
          </p:cNvPicPr>
          <p:nvPr/>
        </p:nvPicPr>
        <p:blipFill>
          <a:blip r:embed="rId2"/>
          <a:srcRect/>
          <a:stretch>
            <a:fillRect/>
          </a:stretch>
        </p:blipFill>
        <p:spPr bwMode="auto">
          <a:xfrm>
            <a:off x="5638800" y="3962400"/>
            <a:ext cx="2667000" cy="2209800"/>
          </a:xfrm>
          <a:prstGeom prst="rect">
            <a:avLst/>
          </a:prstGeom>
          <a:noFill/>
          <a:ln w="9525">
            <a:noFill/>
            <a:miter lim="800000"/>
            <a:headEnd/>
            <a:tailEnd/>
          </a:ln>
        </p:spPr>
      </p:pic>
      <p:sp>
        <p:nvSpPr>
          <p:cNvPr id="6" name="Rectangle 5"/>
          <p:cNvSpPr/>
          <p:nvPr/>
        </p:nvSpPr>
        <p:spPr>
          <a:xfrm>
            <a:off x="228600" y="1371600"/>
            <a:ext cx="7848600" cy="1752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2400" b="1" dirty="0">
                <a:solidFill>
                  <a:srgbClr val="FFFF00"/>
                </a:solidFill>
                <a:effectLst>
                  <a:outerShdw blurRad="38100" dist="38100" dir="2700000" algn="tl">
                    <a:srgbClr val="000000">
                      <a:alpha val="43137"/>
                    </a:srgbClr>
                  </a:outerShdw>
                </a:effectLst>
              </a:rPr>
              <a:t>SIN EL ANTICONGELANTE, O LA AROPIADA MEZCLA DE ANTICONGELANTES, EL CARRO SE SOBRECALIENTA RÁPIDAMENTE DURANTE SU USO INTENSO.</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533400"/>
            <a:ext cx="8229600" cy="8842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smtClean="0">
                <a:latin typeface="Tahoma" pitchFamily="34" charset="0"/>
              </a:rPr>
              <a:t>Electrolitos</a:t>
            </a:r>
          </a:p>
        </p:txBody>
      </p:sp>
      <p:pic>
        <p:nvPicPr>
          <p:cNvPr id="37891" name="Picture 5" descr="ANd9GcR5jim6IvuSdPO3b0dwKAKgoEMrefmTbc2sEoivMSFSybNwgRS8"/>
          <p:cNvPicPr>
            <a:picLocks noChangeAspect="1" noChangeArrowheads="1"/>
          </p:cNvPicPr>
          <p:nvPr/>
        </p:nvPicPr>
        <p:blipFill>
          <a:blip r:embed="rId2"/>
          <a:srcRect/>
          <a:stretch>
            <a:fillRect/>
          </a:stretch>
        </p:blipFill>
        <p:spPr bwMode="auto">
          <a:xfrm>
            <a:off x="609600" y="4114800"/>
            <a:ext cx="2362200" cy="1895475"/>
          </a:xfrm>
          <a:prstGeom prst="rect">
            <a:avLst/>
          </a:prstGeom>
          <a:noFill/>
          <a:ln w="9525">
            <a:noFill/>
            <a:miter lim="800000"/>
            <a:headEnd/>
            <a:tailEnd/>
          </a:ln>
        </p:spPr>
      </p:pic>
      <p:sp>
        <p:nvSpPr>
          <p:cNvPr id="6" name="Rectangle 5"/>
          <p:cNvSpPr/>
          <p:nvPr/>
        </p:nvSpPr>
        <p:spPr>
          <a:xfrm>
            <a:off x="228600" y="1371600"/>
            <a:ext cx="7848600" cy="1752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2400" b="1" dirty="0">
                <a:solidFill>
                  <a:srgbClr val="FFFF00"/>
                </a:solidFill>
                <a:effectLst>
                  <a:outerShdw blurRad="38100" dist="38100" dir="2700000" algn="tl">
                    <a:srgbClr val="000000">
                      <a:alpha val="43137"/>
                    </a:srgbClr>
                  </a:outerShdw>
                </a:effectLst>
              </a:rPr>
              <a:t>SIN ELECROLITOS, EL CUERPO RESPONDE DE MANERA SIMILAR. MIENTRAS MAS DURO TRABAJA, MÁS RÁPIDO SE SOBRECALIENTA.</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609600" y="533400"/>
            <a:ext cx="7467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FF3300"/>
                </a:solidFill>
                <a:latin typeface="Tahoma" pitchFamily="34" charset="0"/>
              </a:rPr>
              <a:t>LO QUE DEBE Y NO DEBE HACER</a:t>
            </a:r>
          </a:p>
        </p:txBody>
      </p:sp>
      <p:sp>
        <p:nvSpPr>
          <p:cNvPr id="38915" name="Text Placeholder 2"/>
          <p:cNvSpPr>
            <a:spLocks noGrp="1"/>
          </p:cNvSpPr>
          <p:nvPr>
            <p:ph type="body" idx="1"/>
          </p:nvPr>
        </p:nvSpPr>
        <p:spPr bwMode="auto">
          <a:noFill/>
          <a:ln>
            <a:miter lim="800000"/>
            <a:headEnd/>
            <a:tailEnd/>
          </a:ln>
        </p:spPr>
        <p:txBody>
          <a:bodyPr vert="horz" wrap="square" lIns="91440" tIns="45720" rIns="91440" bIns="45720" numCol="1" anchorCtr="0" compatLnSpc="1">
            <a:prstTxWarp prst="textNoShape">
              <a:avLst/>
            </a:prstTxWarp>
          </a:bodyPr>
          <a:lstStyle/>
          <a:p>
            <a:pPr algn="ctr" eaLnBrk="1" hangingPunct="1"/>
            <a:r>
              <a:rPr lang="en-US" smtClean="0"/>
              <a:t>HACER</a:t>
            </a:r>
          </a:p>
        </p:txBody>
      </p:sp>
      <p:sp>
        <p:nvSpPr>
          <p:cNvPr id="38916" name="Content Placeholder 3"/>
          <p:cNvSpPr>
            <a:spLocks noGrp="1"/>
          </p:cNvSpPr>
          <p:nvPr>
            <p:ph sz="half" idx="2"/>
          </p:nvPr>
        </p:nvSpPr>
        <p:spPr bwMode="auto">
          <a:xfrm>
            <a:off x="228600" y="2286000"/>
            <a:ext cx="4040188" cy="39512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 smtClean="0"/>
              <a:t>Tomar mucha agua</a:t>
            </a:r>
          </a:p>
          <a:p>
            <a:pPr eaLnBrk="1" hangingPunct="1"/>
            <a:r>
              <a:rPr lang="es-ES" smtClean="0"/>
              <a:t>Toma</a:t>
            </a:r>
            <a:r>
              <a:rPr lang="en-US" smtClean="0"/>
              <a:t>r descansos en lugares frescos y con sombra. </a:t>
            </a:r>
          </a:p>
          <a:p>
            <a:pPr eaLnBrk="1" hangingPunct="1"/>
            <a:r>
              <a:rPr lang="es-ES" smtClean="0"/>
              <a:t>Estar atento a los síntomas de estrés calorífico, tanto en su persona como en sus compañeros de trabajo.</a:t>
            </a:r>
            <a:endParaRPr lang="en-US" smtClean="0"/>
          </a:p>
        </p:txBody>
      </p:sp>
      <p:sp>
        <p:nvSpPr>
          <p:cNvPr id="38917" name="Text Placeholder 4"/>
          <p:cNvSpPr>
            <a:spLocks noGrp="1"/>
          </p:cNvSpPr>
          <p:nvPr>
            <p:ph type="body" sz="quarter" idx="3"/>
          </p:nvPr>
        </p:nvSpPr>
        <p:spPr bwMode="auto">
          <a:noFill/>
          <a:ln>
            <a:miter lim="800000"/>
            <a:headEnd/>
            <a:tailEnd/>
          </a:ln>
        </p:spPr>
        <p:txBody>
          <a:bodyPr vert="horz" wrap="square" lIns="91440" tIns="45720" rIns="91440" bIns="45720" numCol="1" anchorCtr="0" compatLnSpc="1">
            <a:prstTxWarp prst="textNoShape">
              <a:avLst/>
            </a:prstTxWarp>
          </a:bodyPr>
          <a:lstStyle/>
          <a:p>
            <a:pPr algn="ctr" eaLnBrk="1" hangingPunct="1"/>
            <a:r>
              <a:rPr lang="es-ES" smtClean="0"/>
              <a:t>NO HACER</a:t>
            </a:r>
            <a:endParaRPr lang="en-US" smtClean="0"/>
          </a:p>
        </p:txBody>
      </p:sp>
      <p:sp>
        <p:nvSpPr>
          <p:cNvPr id="38918" name="Content Placeholder 5"/>
          <p:cNvSpPr>
            <a:spLocks noGrp="1"/>
          </p:cNvSpPr>
          <p:nvPr>
            <p:ph sz="quarter" idx="4"/>
          </p:nvPr>
        </p:nvSpPr>
        <p:spPr bwMode="auto">
          <a:xfrm>
            <a:off x="4645025" y="2286000"/>
            <a:ext cx="3736975" cy="3840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err="1" smtClean="0"/>
              <a:t>Ignorar</a:t>
            </a:r>
            <a:r>
              <a:rPr lang="en-US" dirty="0" smtClean="0"/>
              <a:t> los </a:t>
            </a:r>
            <a:r>
              <a:rPr lang="en-US" dirty="0" err="1" smtClean="0"/>
              <a:t>síntomas</a:t>
            </a:r>
            <a:r>
              <a:rPr lang="en-US" dirty="0" smtClean="0"/>
              <a:t> de </a:t>
            </a:r>
            <a:r>
              <a:rPr lang="en-US" dirty="0" err="1" smtClean="0"/>
              <a:t>estrés</a:t>
            </a:r>
            <a:r>
              <a:rPr lang="en-US" dirty="0" smtClean="0"/>
              <a:t> </a:t>
            </a:r>
            <a:r>
              <a:rPr lang="en-US" dirty="0" err="1" smtClean="0"/>
              <a:t>calorífico</a:t>
            </a:r>
            <a:r>
              <a:rPr lang="en-US" dirty="0" smtClean="0"/>
              <a:t>.</a:t>
            </a:r>
          </a:p>
          <a:p>
            <a:pPr eaLnBrk="1" hangingPunct="1"/>
            <a:r>
              <a:rPr lang="en-US" dirty="0" err="1" smtClean="0"/>
              <a:t>Intentar</a:t>
            </a:r>
            <a:r>
              <a:rPr lang="en-US" dirty="0" smtClean="0"/>
              <a:t> </a:t>
            </a:r>
            <a:r>
              <a:rPr lang="en-US" dirty="0" err="1" smtClean="0"/>
              <a:t>broncearse</a:t>
            </a:r>
            <a:r>
              <a:rPr lang="en-US" dirty="0" smtClean="0"/>
              <a:t> </a:t>
            </a:r>
            <a:r>
              <a:rPr lang="en-US" dirty="0" err="1" smtClean="0"/>
              <a:t>mientras</a:t>
            </a:r>
            <a:r>
              <a:rPr lang="en-US" dirty="0" smtClean="0"/>
              <a:t> </a:t>
            </a:r>
            <a:r>
              <a:rPr lang="en-US" dirty="0" err="1" smtClean="0"/>
              <a:t>trabaja</a:t>
            </a:r>
            <a:r>
              <a:rPr lang="en-US" dirty="0" smtClean="0"/>
              <a:t>.</a:t>
            </a:r>
          </a:p>
          <a:p>
            <a:pPr eaLnBrk="1" hangingPunct="1"/>
            <a:r>
              <a:rPr lang="es-ES" dirty="0" smtClean="0"/>
              <a:t>Tratar de “mantener el paso” con el resto de los trabajadores, incluso cuando se sienta mal.</a:t>
            </a:r>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228600" y="609600"/>
            <a:ext cx="86868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FF3300"/>
                </a:solidFill>
                <a:latin typeface="Tahoma" pitchFamily="34" charset="0"/>
              </a:rPr>
              <a:t>La </a:t>
            </a:r>
            <a:r>
              <a:rPr lang="en-US" sz="3600" b="1" dirty="0" err="1" smtClean="0">
                <a:solidFill>
                  <a:srgbClr val="FF3300"/>
                </a:solidFill>
                <a:latin typeface="Tahoma" pitchFamily="34" charset="0"/>
              </a:rPr>
              <a:t>enfermedad</a:t>
            </a:r>
            <a:r>
              <a:rPr lang="en-US" sz="3600" b="1" dirty="0" smtClean="0">
                <a:solidFill>
                  <a:srgbClr val="FF3300"/>
                </a:solidFill>
                <a:latin typeface="Tahoma" pitchFamily="34" charset="0"/>
              </a:rPr>
              <a:t> </a:t>
            </a:r>
            <a:r>
              <a:rPr lang="en-US" sz="3600" b="1" dirty="0" err="1" smtClean="0">
                <a:solidFill>
                  <a:srgbClr val="FF3300"/>
                </a:solidFill>
                <a:latin typeface="Tahoma" pitchFamily="34" charset="0"/>
              </a:rPr>
              <a:t>por</a:t>
            </a:r>
            <a:r>
              <a:rPr lang="en-US" sz="3600" b="1" dirty="0" smtClean="0">
                <a:solidFill>
                  <a:srgbClr val="FF3300"/>
                </a:solidFill>
                <a:latin typeface="Tahoma" pitchFamily="34" charset="0"/>
              </a:rPr>
              <a:t> </a:t>
            </a:r>
            <a:r>
              <a:rPr lang="en-US" sz="3600" b="1" dirty="0" err="1" smtClean="0">
                <a:solidFill>
                  <a:srgbClr val="FF3300"/>
                </a:solidFill>
                <a:latin typeface="Tahoma" pitchFamily="34" charset="0"/>
              </a:rPr>
              <a:t>calor</a:t>
            </a:r>
            <a:r>
              <a:rPr lang="en-US" sz="3600" b="1" dirty="0" smtClean="0">
                <a:solidFill>
                  <a:srgbClr val="FF3300"/>
                </a:solidFill>
                <a:latin typeface="Tahoma" pitchFamily="34" charset="0"/>
              </a:rPr>
              <a:t> </a:t>
            </a:r>
            <a:r>
              <a:rPr lang="en-US" sz="3600" b="1" dirty="0" err="1" smtClean="0">
                <a:solidFill>
                  <a:srgbClr val="FF3300"/>
                </a:solidFill>
                <a:latin typeface="Tahoma" pitchFamily="34" charset="0"/>
              </a:rPr>
              <a:t>puede</a:t>
            </a:r>
            <a:r>
              <a:rPr lang="en-US" sz="3600" b="1" dirty="0" smtClean="0">
                <a:solidFill>
                  <a:srgbClr val="FF3300"/>
                </a:solidFill>
                <a:latin typeface="Tahoma" pitchFamily="34" charset="0"/>
              </a:rPr>
              <a:t> ser </a:t>
            </a:r>
            <a:r>
              <a:rPr lang="en-US" sz="3600" b="1" dirty="0" err="1" smtClean="0">
                <a:solidFill>
                  <a:srgbClr val="FF3300"/>
                </a:solidFill>
                <a:latin typeface="Tahoma" pitchFamily="34" charset="0"/>
              </a:rPr>
              <a:t>prevenida</a:t>
            </a:r>
            <a:endParaRPr lang="en-US" sz="3600" b="1" dirty="0" smtClean="0">
              <a:solidFill>
                <a:srgbClr val="FF3300"/>
              </a:solidFill>
              <a:latin typeface="Tahoma" pitchFamily="34" charset="0"/>
            </a:endParaRPr>
          </a:p>
        </p:txBody>
      </p:sp>
      <p:sp>
        <p:nvSpPr>
          <p:cNvPr id="39939" name="Content Placeholder 2"/>
          <p:cNvSpPr>
            <a:spLocks noGrp="1"/>
          </p:cNvSpPr>
          <p:nvPr>
            <p:ph idx="1"/>
          </p:nvPr>
        </p:nvSpPr>
        <p:spPr bwMode="auto">
          <a:xfrm>
            <a:off x="457200" y="1981200"/>
            <a:ext cx="8458200" cy="441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 sz="3600" dirty="0" smtClean="0"/>
              <a:t>Recuerde estas tres simples palabras: </a:t>
            </a:r>
            <a:r>
              <a:rPr lang="es-ES" sz="3600" b="1" dirty="0" smtClean="0"/>
              <a:t>AGUA, DESCANSO y SOMBRA</a:t>
            </a:r>
            <a:endParaRPr lang="en-US" sz="3600" b="1" dirty="0" smtClean="0"/>
          </a:p>
          <a:p>
            <a:pPr eaLnBrk="1" hangingPunct="1"/>
            <a:r>
              <a:rPr lang="es-ES" sz="3600" dirty="0" smtClean="0"/>
              <a:t>Beba agua frecuentemente</a:t>
            </a:r>
            <a:endParaRPr lang="en-US" sz="3600" dirty="0" smtClean="0"/>
          </a:p>
          <a:p>
            <a:pPr eaLnBrk="1" hangingPunct="1"/>
            <a:r>
              <a:rPr lang="en-US" sz="3600" dirty="0" err="1" smtClean="0"/>
              <a:t>Descanse</a:t>
            </a:r>
            <a:r>
              <a:rPr lang="en-US" sz="3600" dirty="0" smtClean="0"/>
              <a:t> en la </a:t>
            </a:r>
            <a:r>
              <a:rPr lang="en-US" sz="3600" dirty="0" err="1" smtClean="0"/>
              <a:t>sombra</a:t>
            </a:r>
            <a:endParaRPr lang="en-US" sz="3600" dirty="0" smtClean="0"/>
          </a:p>
          <a:p>
            <a:pPr eaLnBrk="1" hangingPunct="1"/>
            <a:r>
              <a:rPr lang="en-US" sz="3600" dirty="0" err="1" smtClean="0"/>
              <a:t>Tómese</a:t>
            </a:r>
            <a:r>
              <a:rPr lang="en-US" sz="3600" dirty="0" smtClean="0"/>
              <a:t> </a:t>
            </a:r>
            <a:r>
              <a:rPr lang="en-US" sz="3600" dirty="0" err="1" smtClean="0"/>
              <a:t>descansos</a:t>
            </a:r>
            <a:endParaRPr lang="en-US" sz="3600" dirty="0" smtClean="0"/>
          </a:p>
          <a:p>
            <a:pPr eaLnBrk="1" hangingPunct="1"/>
            <a:r>
              <a:rPr lang="en-US" sz="3600" dirty="0" err="1" smtClean="0"/>
              <a:t>Limite</a:t>
            </a:r>
            <a:r>
              <a:rPr lang="en-US" sz="3600" dirty="0" smtClean="0"/>
              <a:t> el </a:t>
            </a:r>
            <a:r>
              <a:rPr lang="en-US" sz="3600" dirty="0" err="1" smtClean="0"/>
              <a:t>tiempo</a:t>
            </a:r>
            <a:r>
              <a:rPr lang="en-US" sz="3600" dirty="0" smtClean="0"/>
              <a:t> en el </a:t>
            </a:r>
            <a:r>
              <a:rPr lang="en-US" sz="3600" dirty="0" err="1" smtClean="0"/>
              <a:t>que</a:t>
            </a:r>
            <a:r>
              <a:rPr lang="en-US" sz="3600" dirty="0" smtClean="0"/>
              <a:t> se </a:t>
            </a:r>
            <a:r>
              <a:rPr lang="en-US" sz="3600" dirty="0" err="1" smtClean="0"/>
              <a:t>expone</a:t>
            </a:r>
            <a:r>
              <a:rPr lang="en-US" sz="3600" dirty="0" smtClean="0"/>
              <a:t> al </a:t>
            </a:r>
            <a:r>
              <a:rPr lang="en-US" sz="3600" dirty="0" err="1" smtClean="0"/>
              <a:t>calor</a:t>
            </a:r>
            <a:endParaRPr lang="en-US" sz="12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bwMode="auto">
          <a:xfrm>
            <a:off x="457200" y="609600"/>
            <a:ext cx="84582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s-ES" sz="3600" b="1" smtClean="0">
                <a:latin typeface="Tahoma" pitchFamily="34" charset="0"/>
              </a:rPr>
              <a:t>¿Qué es la enfermedad por el calor?</a:t>
            </a:r>
            <a:endParaRPr lang="en-US" sz="3600" b="1" smtClean="0">
              <a:latin typeface="Tahoma" pitchFamily="34" charset="0"/>
            </a:endParaRPr>
          </a:p>
        </p:txBody>
      </p:sp>
      <p:sp>
        <p:nvSpPr>
          <p:cNvPr id="4099" name="Content Placeholder 4"/>
          <p:cNvSpPr>
            <a:spLocks noGrp="1"/>
          </p:cNvSpPr>
          <p:nvPr>
            <p:ph idx="1"/>
          </p:nvPr>
        </p:nvSpPr>
        <p:spPr bwMode="auto">
          <a:xfrm>
            <a:off x="457200" y="1295400"/>
            <a:ext cx="8229600" cy="42672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r>
              <a:rPr lang="es-ES" sz="2400" dirty="0" smtClean="0"/>
              <a:t>Normalmente el cuerpo se enfría a sí mismo mediante la transpiración. Durante climas calientes, especialmente con alta humedad, sudar no es suficiente. La temperatura corporal puede incrementar hasta alcanzar niveles peligrosos si no se toman precauciones</a:t>
            </a:r>
            <a:r>
              <a:rPr lang="en-US" sz="2400" dirty="0" smtClean="0"/>
              <a:t>. </a:t>
            </a:r>
          </a:p>
          <a:p>
            <a:pPr algn="just" eaLnBrk="1" hangingPunct="1"/>
            <a:r>
              <a:rPr lang="es-ES" sz="2400" dirty="0" smtClean="0"/>
              <a:t>Las Enfermedades por el calor van desde sarpullidos y calambres hasta al agotamiento y golpe de calor. El golpe de calor puede causar la muerte </a:t>
            </a:r>
            <a:r>
              <a:rPr lang="es-ES" sz="2400" b="1" dirty="0" smtClean="0"/>
              <a:t>y requiere atención médica inmediata</a:t>
            </a:r>
            <a:r>
              <a:rPr lang="en-US" sz="2400" b="1" dirty="0" smtClean="0"/>
              <a:t>.</a:t>
            </a:r>
          </a:p>
        </p:txBody>
      </p:sp>
      <p:pic>
        <p:nvPicPr>
          <p:cNvPr id="4100" name="Picture 5" descr="MTMyMDIyMjU5MDM0OTlfMQ"/>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71600" y="4648200"/>
            <a:ext cx="2057400"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4294967295"/>
          </p:nvPr>
        </p:nvSpPr>
        <p:spPr bwMode="auto">
          <a:xfrm>
            <a:off x="457200" y="2514600"/>
            <a:ext cx="8229600" cy="2925763"/>
          </a:xfrm>
          <a:prstGeom prst="rect">
            <a:avLst/>
          </a:prstGeom>
          <a:noFill/>
          <a:ln>
            <a:miter lim="800000"/>
            <a:headEnd/>
            <a:tailEnd/>
          </a:ln>
        </p:spPr>
        <p:txBody>
          <a:bodyPr/>
          <a:lstStyle/>
          <a:p>
            <a:pPr algn="ctr">
              <a:buFontTx/>
              <a:buNone/>
            </a:pPr>
            <a:r>
              <a:rPr lang="en-US" sz="8000" b="1" smtClean="0">
                <a:solidFill>
                  <a:srgbClr val="D02300"/>
                </a:solidFill>
              </a:rPr>
              <a:t>¿Preguntas?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4"/>
          <p:cNvSpPr>
            <a:spLocks noGrp="1"/>
          </p:cNvSpPr>
          <p:nvPr>
            <p:ph type="body" idx="1"/>
          </p:nvPr>
        </p:nvSpPr>
        <p:spPr bwMode="auto">
          <a:xfrm>
            <a:off x="0" y="3733800"/>
            <a:ext cx="9144000" cy="2286000"/>
          </a:xfrm>
          <a:ln>
            <a:miter lim="800000"/>
            <a:headEnd/>
            <a:tailEnd/>
          </a:ln>
        </p:spPr>
        <p:txBody>
          <a:bodyPr vert="horz" wrap="square" lIns="91440" tIns="45720" rIns="91440" bIns="45720" numCol="1" anchorCtr="0" compatLnSpc="1">
            <a:prstTxWarp prst="textNoShape">
              <a:avLst/>
            </a:prstTxWarp>
          </a:bodyPr>
          <a:lstStyle/>
          <a:p>
            <a:pPr algn="ctr" eaLnBrk="1" hangingPunct="1">
              <a:defRPr/>
            </a:pPr>
            <a:r>
              <a:rPr lang="es-ES" sz="8000" b="1" dirty="0" smtClean="0">
                <a:solidFill>
                  <a:srgbClr val="D02300"/>
                </a:solidFill>
                <a:effectLst>
                  <a:outerShdw blurRad="38100" dist="38100" dir="2700000" algn="tl">
                    <a:srgbClr val="000000">
                      <a:alpha val="43137"/>
                    </a:srgbClr>
                  </a:outerShdw>
                </a:effectLst>
              </a:rPr>
              <a:t>GRACIAS</a:t>
            </a:r>
            <a:endParaRPr lang="en-US" sz="8000" b="1" dirty="0" smtClean="0">
              <a:solidFill>
                <a:srgbClr val="D023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52400" y="457200"/>
            <a:ext cx="8229600" cy="304800"/>
          </a:xfrm>
          <a:noFill/>
          <a:ln>
            <a:miter lim="800000"/>
            <a:headEnd/>
            <a:tailEnd/>
          </a:ln>
        </p:spPr>
        <p:txBody>
          <a:bodyPr vert="horz" wrap="square" lIns="91440" tIns="45720" rIns="91440" bIns="45720" numCol="1" anchor="ctr" anchorCtr="0" compatLnSpc="1">
            <a:prstTxWarp prst="textNoShape">
              <a:avLst/>
            </a:prstTxWarp>
          </a:bodyPr>
          <a:lstStyle/>
          <a:p>
            <a:pPr algn="l"/>
            <a:r>
              <a:rPr lang="en-US" sz="3200" b="1" dirty="0" err="1" smtClean="0">
                <a:latin typeface="Tahoma" pitchFamily="34" charset="0"/>
              </a:rPr>
              <a:t>Normas</a:t>
            </a:r>
            <a:r>
              <a:rPr lang="en-US" sz="3200" b="1" dirty="0" smtClean="0">
                <a:latin typeface="Tahoma" pitchFamily="34" charset="0"/>
              </a:rPr>
              <a:t> de OSHA</a:t>
            </a:r>
          </a:p>
        </p:txBody>
      </p:sp>
      <p:sp>
        <p:nvSpPr>
          <p:cNvPr id="5123" name="Rectangle 3"/>
          <p:cNvSpPr>
            <a:spLocks noGrp="1" noChangeArrowheads="1"/>
          </p:cNvSpPr>
          <p:nvPr>
            <p:ph type="body" idx="1"/>
          </p:nvPr>
        </p:nvSpPr>
        <p:spPr bwMode="auto">
          <a:xfrm>
            <a:off x="0" y="914400"/>
            <a:ext cx="9144000" cy="5943600"/>
          </a:xfrm>
          <a:noFill/>
          <a:ln>
            <a:miter lim="800000"/>
            <a:headEnd/>
            <a:tailEnd/>
          </a:ln>
        </p:spPr>
        <p:txBody>
          <a:bodyPr vert="horz" wrap="square" lIns="91440" tIns="45720" rIns="91440" bIns="45720" numCol="1" anchor="t" anchorCtr="0" compatLnSpc="1">
            <a:prstTxWarp prst="textNoShape">
              <a:avLst/>
            </a:prstTxWarp>
          </a:bodyPr>
          <a:lstStyle/>
          <a:p>
            <a:pPr marL="174625" indent="-174625" algn="just">
              <a:lnSpc>
                <a:spcPct val="80000"/>
              </a:lnSpc>
            </a:pPr>
            <a:r>
              <a:rPr lang="es-ES" sz="1550" dirty="0" smtClean="0"/>
              <a:t>La norma General de la Industria Nro. </a:t>
            </a:r>
            <a:r>
              <a:rPr lang="es-ES" sz="1550" b="1" dirty="0" smtClean="0">
                <a:solidFill>
                  <a:srgbClr val="FF0000"/>
                </a:solidFill>
              </a:rPr>
              <a:t>29 CFR 1910 </a:t>
            </a:r>
            <a:r>
              <a:rPr lang="es-ES" sz="1550" dirty="0" smtClean="0"/>
              <a:t>destaca las normas de OSHA, Registros Federales (reglas, propuestas y comunicaciones), así como las interpretaciones estándar (cartas oficiales de interpretación de normas) relacionadas con el estrés por calor.</a:t>
            </a:r>
          </a:p>
          <a:p>
            <a:pPr marL="174625" indent="-174625" algn="just">
              <a:lnSpc>
                <a:spcPct val="80000"/>
              </a:lnSpc>
            </a:pPr>
            <a:endParaRPr lang="en-US" sz="1550" dirty="0" smtClean="0">
              <a:solidFill>
                <a:srgbClr val="D02300"/>
              </a:solidFill>
            </a:endParaRPr>
          </a:p>
          <a:p>
            <a:pPr marL="174625" indent="-174625" algn="just">
              <a:lnSpc>
                <a:spcPct val="80000"/>
              </a:lnSpc>
            </a:pPr>
            <a:r>
              <a:rPr lang="es-ES" sz="1550" dirty="0" smtClean="0"/>
              <a:t>La norma 29 CFR 1910.132 (d) dispone que el empleador debe llevar a cabo una evaluación de los peligros del lugar de trabajo para determinar si es necesario el uso de PPE; seleccionar y disponer la obligatoriedad del uso de los equipos de protección personal (PPE) que sean necesarios por parte de los empleados; comunicar las decisiones de selección de equipos de protección personal a los empleados; y seleccionar PPE que se ajusten adecuadamente a los empleados.</a:t>
            </a:r>
          </a:p>
          <a:p>
            <a:pPr marL="174625" indent="-174625" algn="just">
              <a:lnSpc>
                <a:spcPct val="80000"/>
              </a:lnSpc>
            </a:pPr>
            <a:endParaRPr lang="en-US" sz="1550" dirty="0" smtClean="0"/>
          </a:p>
          <a:p>
            <a:pPr marL="174625" indent="-174625" algn="just">
              <a:lnSpc>
                <a:spcPct val="80000"/>
              </a:lnSpc>
            </a:pPr>
            <a:r>
              <a:rPr lang="es-ES" sz="1550" dirty="0" smtClean="0"/>
              <a:t>OSHA requiere el uso de equipo de protección personal (PPE) para reducir la exposición de los empleados a los peligros cuando los controles administrativos y de ingeniería no son viables o eficaces para la reducción de estos riesgos a niveles aceptables. Los empleadores están obligados a determinar si los equipos de protección personal (PPE) deben ser utilizados para proteger a sus trabajadores.</a:t>
            </a:r>
          </a:p>
          <a:p>
            <a:pPr marL="174625" indent="-174625" algn="just">
              <a:lnSpc>
                <a:spcPct val="80000"/>
              </a:lnSpc>
            </a:pPr>
            <a:endParaRPr lang="en-US" sz="1550" dirty="0" smtClean="0"/>
          </a:p>
          <a:p>
            <a:pPr marL="174625" indent="-174625" algn="just">
              <a:lnSpc>
                <a:spcPct val="80000"/>
              </a:lnSpc>
            </a:pPr>
            <a:r>
              <a:rPr lang="es-ES" sz="1550" dirty="0" smtClean="0"/>
              <a:t>Si se van a utilizar equipos de protección personal (PPE), se debe implementar un programa. Este programa debe abordar los riesgos presentes; la selección, mantenimiento y utilización de los PPE; la capacitación de los empleados; y el seguimiento del programa para garantizar su eficacia en curso. Los Equipos de Protección Personal (PPE) son tratados en normas específicas para la industria en general, el empleo en astilleros, terminales marítimos y operaciones portuarias.</a:t>
            </a:r>
          </a:p>
          <a:p>
            <a:pPr marL="174625" indent="-174625" algn="just">
              <a:lnSpc>
                <a:spcPct val="80000"/>
              </a:lnSpc>
            </a:pPr>
            <a:endParaRPr lang="en-US" sz="1550" dirty="0" smtClean="0"/>
          </a:p>
          <a:p>
            <a:pPr marL="174625" indent="-174625" algn="just">
              <a:lnSpc>
                <a:spcPct val="80000"/>
              </a:lnSpc>
            </a:pPr>
            <a:r>
              <a:rPr lang="es-ES" sz="1550" dirty="0" smtClean="0"/>
              <a:t>Los veinticinco estados, Puerto Rico y las Islas Vírgenes tienen </a:t>
            </a:r>
            <a:r>
              <a:rPr lang="es-ES" sz="1550" b="1" dirty="0" smtClean="0"/>
              <a:t>Planes Estatales aprobados OSHA</a:t>
            </a:r>
            <a:r>
              <a:rPr lang="es-ES" sz="1550" dirty="0" smtClean="0"/>
              <a:t>, y han adoptado sus propias normas y políticas de aplicación. En su mayor parte, estos Estados adoptan normas que son idénticas a las normas federales OSHA. Sin embargo, algunos Estados han aprobado diferentes normas aplicables a este tema, o pueden tener diferentes políticas de aplicación</a:t>
            </a:r>
            <a:r>
              <a:rPr lang="es-ES" sz="1600" dirty="0" smtClean="0"/>
              <a:t>.</a:t>
            </a:r>
            <a:endParaRPr lang="en-US" sz="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457200"/>
            <a:ext cx="8229600" cy="960438"/>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smtClean="0">
                <a:latin typeface="Tahoma" pitchFamily="34" charset="0"/>
              </a:rPr>
              <a:t>La cláusula de obligación general </a:t>
            </a:r>
          </a:p>
        </p:txBody>
      </p:sp>
      <p:sp>
        <p:nvSpPr>
          <p:cNvPr id="4" name="Rectangle 3"/>
          <p:cNvSpPr txBox="1">
            <a:spLocks/>
          </p:cNvSpPr>
          <p:nvPr/>
        </p:nvSpPr>
        <p:spPr>
          <a:xfrm>
            <a:off x="228600" y="1219200"/>
            <a:ext cx="8382000" cy="5029200"/>
          </a:xfrm>
          <a:prstGeom prst="rect">
            <a:avLst/>
          </a:prstGeom>
        </p:spPr>
        <p:txBody>
          <a:bodyPr/>
          <a:lstStyle/>
          <a:p>
            <a:pPr marL="342900" indent="-342900" algn="just">
              <a:lnSpc>
                <a:spcPct val="90000"/>
              </a:lnSpc>
              <a:spcBef>
                <a:spcPct val="20000"/>
              </a:spcBef>
              <a:buFontTx/>
              <a:buChar char="•"/>
              <a:defRPr/>
            </a:pPr>
            <a:r>
              <a:rPr lang="es-ES" dirty="0">
                <a:cs typeface="+mn-cs"/>
              </a:rPr>
              <a:t>La </a:t>
            </a:r>
            <a:r>
              <a:rPr lang="es-ES" b="1" dirty="0">
                <a:solidFill>
                  <a:srgbClr val="FFC000"/>
                </a:solidFill>
                <a:cs typeface="+mn-cs"/>
                <a:hlinkClick r:id="rId2" tooltip="General Duty Clause"/>
              </a:rPr>
              <a:t>Cláusula de obligación general </a:t>
            </a:r>
            <a:r>
              <a:rPr lang="es-ES" sz="2200" kern="0" dirty="0">
                <a:latin typeface="+mn-lt"/>
                <a:cs typeface="+mn-cs"/>
              </a:rPr>
              <a:t>describe la obligación de los empleadores de </a:t>
            </a:r>
            <a:r>
              <a:rPr lang="es-ES" sz="2200" b="1" kern="0" dirty="0">
                <a:latin typeface="Calibri"/>
                <a:cs typeface="Calibri"/>
              </a:rPr>
              <a:t>‟</a:t>
            </a:r>
            <a:r>
              <a:rPr lang="es-ES" sz="2200" b="1" kern="0" dirty="0">
                <a:latin typeface="+mn-lt"/>
                <a:cs typeface="+mn-cs"/>
              </a:rPr>
              <a:t>proveer a los empleados un lugar de trabajo libre de riesgos reconocidos que probablemente causen la muerte o daño físico serio”. </a:t>
            </a:r>
            <a:r>
              <a:rPr lang="es-ES" sz="2200" kern="0" dirty="0">
                <a:latin typeface="+mn-lt"/>
                <a:cs typeface="+mn-cs"/>
              </a:rPr>
              <a:t>Esta cláusula del Acta de OSHA es utilizada para citar graves peligros donde no existe norma específica de OSHA para abordar el peligro, como es el caso de los factores de estrés ergonómico.</a:t>
            </a:r>
            <a:r>
              <a:rPr lang="en-US" sz="2200" kern="0" dirty="0">
                <a:latin typeface="+mn-lt"/>
                <a:cs typeface="+mn-cs"/>
              </a:rPr>
              <a:t> </a:t>
            </a:r>
          </a:p>
          <a:p>
            <a:pPr marL="342900" indent="-342900" algn="just">
              <a:lnSpc>
                <a:spcPct val="90000"/>
              </a:lnSpc>
              <a:spcBef>
                <a:spcPct val="20000"/>
              </a:spcBef>
              <a:buFontTx/>
              <a:buChar char="•"/>
              <a:defRPr/>
            </a:pPr>
            <a:r>
              <a:rPr lang="en-US" sz="2200" kern="0" dirty="0" err="1">
                <a:latin typeface="+mn-lt"/>
                <a:cs typeface="+mn-cs"/>
              </a:rPr>
              <a:t>Cuando</a:t>
            </a:r>
            <a:r>
              <a:rPr lang="en-US" sz="2200" kern="0" dirty="0">
                <a:latin typeface="+mn-lt"/>
                <a:cs typeface="+mn-cs"/>
              </a:rPr>
              <a:t> OSHA </a:t>
            </a:r>
            <a:r>
              <a:rPr lang="en-US" sz="2200" kern="0" dirty="0" err="1">
                <a:latin typeface="+mn-lt"/>
                <a:cs typeface="+mn-cs"/>
              </a:rPr>
              <a:t>usa</a:t>
            </a:r>
            <a:r>
              <a:rPr lang="en-US" sz="2200" kern="0" dirty="0">
                <a:latin typeface="+mn-lt"/>
                <a:cs typeface="+mn-cs"/>
              </a:rPr>
              <a:t> la </a:t>
            </a:r>
            <a:r>
              <a:rPr lang="en-US" sz="2200" kern="0" dirty="0" err="1">
                <a:latin typeface="+mn-lt"/>
                <a:cs typeface="+mn-cs"/>
              </a:rPr>
              <a:t>Cláusula</a:t>
            </a:r>
            <a:r>
              <a:rPr lang="en-US" sz="2200" kern="0" dirty="0">
                <a:latin typeface="+mn-lt"/>
                <a:cs typeface="+mn-cs"/>
              </a:rPr>
              <a:t> de </a:t>
            </a:r>
            <a:r>
              <a:rPr lang="en-US" sz="2200" kern="0" dirty="0" err="1">
                <a:latin typeface="+mn-lt"/>
                <a:cs typeface="+mn-cs"/>
              </a:rPr>
              <a:t>obligación</a:t>
            </a:r>
            <a:r>
              <a:rPr lang="en-US" sz="2200" kern="0" dirty="0">
                <a:latin typeface="+mn-lt"/>
                <a:cs typeface="+mn-cs"/>
              </a:rPr>
              <a:t> general </a:t>
            </a:r>
            <a:r>
              <a:rPr lang="en-US" sz="2200" kern="0" dirty="0" err="1">
                <a:latin typeface="+mn-lt"/>
                <a:cs typeface="+mn-cs"/>
              </a:rPr>
              <a:t>para</a:t>
            </a:r>
            <a:r>
              <a:rPr lang="en-US" sz="2200" kern="0" dirty="0">
                <a:latin typeface="+mn-lt"/>
                <a:cs typeface="+mn-cs"/>
              </a:rPr>
              <a:t> </a:t>
            </a:r>
            <a:r>
              <a:rPr lang="en-US" sz="2200" kern="0" dirty="0" err="1">
                <a:latin typeface="+mn-lt"/>
                <a:cs typeface="+mn-cs"/>
              </a:rPr>
              <a:t>citar</a:t>
            </a:r>
            <a:r>
              <a:rPr lang="en-US" sz="2200" kern="0" dirty="0">
                <a:latin typeface="+mn-lt"/>
                <a:cs typeface="+mn-cs"/>
              </a:rPr>
              <a:t> a un </a:t>
            </a:r>
            <a:r>
              <a:rPr lang="en-US" sz="2200" kern="0" dirty="0" err="1">
                <a:latin typeface="+mn-lt"/>
                <a:cs typeface="+mn-cs"/>
              </a:rPr>
              <a:t>empleador</a:t>
            </a:r>
            <a:r>
              <a:rPr lang="en-US" sz="2200" kern="0" dirty="0">
                <a:latin typeface="+mn-lt"/>
                <a:cs typeface="+mn-cs"/>
              </a:rPr>
              <a:t>, OSHA </a:t>
            </a:r>
            <a:r>
              <a:rPr lang="en-US" sz="2200" kern="0" dirty="0" err="1">
                <a:latin typeface="+mn-lt"/>
                <a:cs typeface="+mn-cs"/>
              </a:rPr>
              <a:t>debe</a:t>
            </a:r>
            <a:r>
              <a:rPr lang="en-US" sz="2200" kern="0" dirty="0">
                <a:latin typeface="+mn-lt"/>
                <a:cs typeface="+mn-cs"/>
              </a:rPr>
              <a:t> </a:t>
            </a:r>
            <a:r>
              <a:rPr lang="en-US" sz="2200" kern="0" dirty="0" err="1">
                <a:latin typeface="+mn-lt"/>
                <a:cs typeface="+mn-cs"/>
              </a:rPr>
              <a:t>demostrar</a:t>
            </a:r>
            <a:r>
              <a:rPr lang="en-US" sz="2200" kern="0" dirty="0">
                <a:latin typeface="+mn-lt"/>
                <a:cs typeface="+mn-cs"/>
              </a:rPr>
              <a:t> </a:t>
            </a:r>
            <a:r>
              <a:rPr lang="en-US" sz="2200" kern="0" dirty="0" err="1">
                <a:latin typeface="+mn-lt"/>
                <a:cs typeface="+mn-cs"/>
              </a:rPr>
              <a:t>que</a:t>
            </a:r>
            <a:r>
              <a:rPr lang="en-US" sz="2200" kern="0" dirty="0">
                <a:latin typeface="+mn-lt"/>
                <a:cs typeface="+mn-cs"/>
              </a:rPr>
              <a:t>:</a:t>
            </a:r>
          </a:p>
          <a:p>
            <a:pPr marL="457200" indent="-457200" algn="just">
              <a:lnSpc>
                <a:spcPct val="90000"/>
              </a:lnSpc>
              <a:spcBef>
                <a:spcPct val="20000"/>
              </a:spcBef>
              <a:buFont typeface="Arial" charset="0"/>
              <a:buAutoNum type="arabicParenR"/>
              <a:defRPr/>
            </a:pPr>
            <a:r>
              <a:rPr lang="en-US" sz="2200" kern="0" dirty="0">
                <a:latin typeface="+mn-lt"/>
                <a:cs typeface="+mn-cs"/>
              </a:rPr>
              <a:t>El </a:t>
            </a:r>
            <a:r>
              <a:rPr lang="en-US" sz="2200" kern="0" dirty="0" err="1">
                <a:latin typeface="+mn-lt"/>
                <a:cs typeface="+mn-cs"/>
              </a:rPr>
              <a:t>empleador</a:t>
            </a:r>
            <a:r>
              <a:rPr lang="en-US" sz="2200" kern="0" dirty="0">
                <a:latin typeface="+mn-lt"/>
                <a:cs typeface="+mn-cs"/>
              </a:rPr>
              <a:t> </a:t>
            </a:r>
            <a:r>
              <a:rPr lang="en-US" sz="2200" kern="0" dirty="0" err="1">
                <a:latin typeface="+mn-lt"/>
                <a:cs typeface="+mn-cs"/>
              </a:rPr>
              <a:t>falló</a:t>
            </a:r>
            <a:r>
              <a:rPr lang="en-US" sz="2200" kern="0" dirty="0">
                <a:latin typeface="+mn-lt"/>
                <a:cs typeface="+mn-cs"/>
              </a:rPr>
              <a:t> en </a:t>
            </a:r>
            <a:r>
              <a:rPr lang="en-US" sz="2200" kern="0" dirty="0" err="1">
                <a:latin typeface="+mn-lt"/>
                <a:cs typeface="+mn-cs"/>
              </a:rPr>
              <a:t>mantener</a:t>
            </a:r>
            <a:r>
              <a:rPr lang="en-US" sz="2200" kern="0" dirty="0">
                <a:latin typeface="+mn-lt"/>
                <a:cs typeface="+mn-cs"/>
              </a:rPr>
              <a:t> un </a:t>
            </a:r>
            <a:r>
              <a:rPr lang="en-US" sz="2200" kern="0" dirty="0" err="1">
                <a:latin typeface="+mn-lt"/>
                <a:cs typeface="+mn-cs"/>
              </a:rPr>
              <a:t>lugar</a:t>
            </a:r>
            <a:r>
              <a:rPr lang="en-US" sz="2200" kern="0" dirty="0">
                <a:latin typeface="+mn-lt"/>
                <a:cs typeface="+mn-cs"/>
              </a:rPr>
              <a:t> de </a:t>
            </a:r>
            <a:r>
              <a:rPr lang="en-US" sz="2200" kern="0" dirty="0" err="1">
                <a:latin typeface="+mn-lt"/>
                <a:cs typeface="+mn-cs"/>
              </a:rPr>
              <a:t>trabajo</a:t>
            </a:r>
            <a:r>
              <a:rPr lang="en-US" sz="2200" kern="0" dirty="0">
                <a:latin typeface="+mn-lt"/>
                <a:cs typeface="+mn-cs"/>
              </a:rPr>
              <a:t> </a:t>
            </a:r>
            <a:r>
              <a:rPr lang="en-US" sz="2200" kern="0" dirty="0" err="1">
                <a:latin typeface="+mn-lt"/>
                <a:cs typeface="+mn-cs"/>
              </a:rPr>
              <a:t>libre</a:t>
            </a:r>
            <a:r>
              <a:rPr lang="en-US" sz="2200" kern="0" dirty="0">
                <a:latin typeface="+mn-lt"/>
                <a:cs typeface="+mn-cs"/>
              </a:rPr>
              <a:t> de </a:t>
            </a:r>
            <a:r>
              <a:rPr lang="en-US" sz="2200" kern="0" dirty="0" err="1">
                <a:latin typeface="+mn-lt"/>
                <a:cs typeface="+mn-cs"/>
              </a:rPr>
              <a:t>riesgos</a:t>
            </a:r>
            <a:r>
              <a:rPr lang="en-US" sz="2200" kern="0" dirty="0">
                <a:latin typeface="+mn-lt"/>
                <a:cs typeface="+mn-cs"/>
              </a:rPr>
              <a:t> a los </a:t>
            </a:r>
            <a:r>
              <a:rPr lang="en-US" sz="2200" kern="0" dirty="0" err="1">
                <a:latin typeface="+mn-lt"/>
                <a:cs typeface="+mn-cs"/>
              </a:rPr>
              <a:t>cuales</a:t>
            </a:r>
            <a:r>
              <a:rPr lang="en-US" sz="2200" kern="0" dirty="0">
                <a:latin typeface="+mn-lt"/>
                <a:cs typeface="+mn-cs"/>
              </a:rPr>
              <a:t> los </a:t>
            </a:r>
            <a:r>
              <a:rPr lang="en-US" sz="2200" kern="0" dirty="0" err="1">
                <a:latin typeface="+mn-lt"/>
                <a:cs typeface="+mn-cs"/>
              </a:rPr>
              <a:t>empleados</a:t>
            </a:r>
            <a:r>
              <a:rPr lang="en-US" sz="2200" kern="0" dirty="0">
                <a:latin typeface="+mn-lt"/>
                <a:cs typeface="+mn-cs"/>
              </a:rPr>
              <a:t> </a:t>
            </a:r>
            <a:r>
              <a:rPr lang="en-US" sz="2200" kern="0" dirty="0" err="1">
                <a:latin typeface="+mn-lt"/>
                <a:cs typeface="+mn-cs"/>
              </a:rPr>
              <a:t>estaban</a:t>
            </a:r>
            <a:r>
              <a:rPr lang="en-US" sz="2200" kern="0" dirty="0">
                <a:latin typeface="+mn-lt"/>
                <a:cs typeface="+mn-cs"/>
              </a:rPr>
              <a:t> </a:t>
            </a:r>
            <a:r>
              <a:rPr lang="en-US" sz="2200" kern="0" dirty="0" err="1">
                <a:latin typeface="+mn-lt"/>
                <a:cs typeface="+mn-cs"/>
              </a:rPr>
              <a:t>expuestos</a:t>
            </a:r>
            <a:r>
              <a:rPr lang="en-US" sz="2200" kern="0" dirty="0">
                <a:latin typeface="+mn-lt"/>
                <a:cs typeface="+mn-cs"/>
              </a:rPr>
              <a:t>.</a:t>
            </a:r>
          </a:p>
          <a:p>
            <a:pPr marL="457200" indent="-457200" algn="just">
              <a:lnSpc>
                <a:spcPct val="90000"/>
              </a:lnSpc>
              <a:spcBef>
                <a:spcPct val="20000"/>
              </a:spcBef>
              <a:buFont typeface="Arial" charset="0"/>
              <a:buAutoNum type="arabicParenR"/>
              <a:defRPr/>
            </a:pPr>
            <a:r>
              <a:rPr lang="es-ES" sz="2200" kern="0" dirty="0">
                <a:latin typeface="+mn-lt"/>
                <a:cs typeface="+mn-cs"/>
              </a:rPr>
              <a:t>El riesgo estaba </a:t>
            </a:r>
            <a:r>
              <a:rPr lang="es-ES" sz="2200" kern="0" dirty="0" smtClean="0">
                <a:latin typeface="+mn-lt"/>
                <a:cs typeface="+mn-cs"/>
              </a:rPr>
              <a:t>causando, </a:t>
            </a:r>
            <a:r>
              <a:rPr lang="es-ES" sz="2200" kern="0" dirty="0">
                <a:latin typeface="+mn-lt"/>
                <a:cs typeface="+mn-cs"/>
              </a:rPr>
              <a:t>o pudiera haber </a:t>
            </a:r>
            <a:r>
              <a:rPr lang="es-ES" sz="2200" kern="0" dirty="0" smtClean="0">
                <a:latin typeface="+mn-lt"/>
                <a:cs typeface="+mn-cs"/>
              </a:rPr>
              <a:t>causado, </a:t>
            </a:r>
            <a:r>
              <a:rPr lang="es-ES" sz="2200" kern="0" dirty="0">
                <a:latin typeface="+mn-lt"/>
                <a:cs typeface="+mn-cs"/>
              </a:rPr>
              <a:t>la muerte o graves daños físicos.</a:t>
            </a:r>
          </a:p>
          <a:p>
            <a:pPr marL="457200" indent="-457200" algn="just">
              <a:lnSpc>
                <a:spcPct val="90000"/>
              </a:lnSpc>
              <a:spcBef>
                <a:spcPct val="20000"/>
              </a:spcBef>
              <a:buFont typeface="Arial" charset="0"/>
              <a:buAutoNum type="arabicParenR"/>
              <a:defRPr/>
            </a:pPr>
            <a:r>
              <a:rPr lang="en-US" sz="2200" kern="0" dirty="0">
                <a:latin typeface="+mn-lt"/>
                <a:cs typeface="+mn-cs"/>
              </a:rPr>
              <a:t>El </a:t>
            </a:r>
            <a:r>
              <a:rPr lang="en-US" sz="2200" kern="0" dirty="0" err="1">
                <a:latin typeface="+mn-lt"/>
                <a:cs typeface="+mn-cs"/>
              </a:rPr>
              <a:t>riesgo</a:t>
            </a:r>
            <a:r>
              <a:rPr lang="en-US" sz="2200" kern="0" dirty="0">
                <a:latin typeface="+mn-lt"/>
                <a:cs typeface="+mn-cs"/>
              </a:rPr>
              <a:t> </a:t>
            </a:r>
            <a:r>
              <a:rPr lang="en-US" sz="2200" kern="0" dirty="0" err="1" smtClean="0">
                <a:latin typeface="+mn-lt"/>
                <a:cs typeface="+mn-cs"/>
              </a:rPr>
              <a:t>había</a:t>
            </a:r>
            <a:r>
              <a:rPr lang="en-US" sz="2200" kern="0" dirty="0" smtClean="0">
                <a:latin typeface="+mn-lt"/>
                <a:cs typeface="+mn-cs"/>
              </a:rPr>
              <a:t> </a:t>
            </a:r>
            <a:r>
              <a:rPr lang="en-US" sz="2200" kern="0" dirty="0" err="1" smtClean="0">
                <a:latin typeface="+mn-lt"/>
                <a:cs typeface="+mn-cs"/>
              </a:rPr>
              <a:t>sido</a:t>
            </a:r>
            <a:r>
              <a:rPr lang="en-US" sz="2200" kern="0" dirty="0" smtClean="0">
                <a:latin typeface="+mn-lt"/>
                <a:cs typeface="+mn-cs"/>
              </a:rPr>
              <a:t> </a:t>
            </a:r>
            <a:r>
              <a:rPr lang="en-US" sz="2200" kern="0" dirty="0" err="1" smtClean="0">
                <a:latin typeface="+mn-lt"/>
                <a:cs typeface="+mn-cs"/>
              </a:rPr>
              <a:t>reconocido</a:t>
            </a:r>
            <a:r>
              <a:rPr lang="en-US" sz="2200" kern="0" dirty="0">
                <a:latin typeface="+mn-lt"/>
                <a:cs typeface="+mn-cs"/>
              </a:rPr>
              <a:t>.</a:t>
            </a:r>
          </a:p>
          <a:p>
            <a:pPr marL="457200" indent="-457200" algn="just">
              <a:lnSpc>
                <a:spcPct val="90000"/>
              </a:lnSpc>
              <a:spcBef>
                <a:spcPct val="20000"/>
              </a:spcBef>
              <a:buFont typeface="Arial" charset="0"/>
              <a:buAutoNum type="arabicParenR" startAt="4"/>
              <a:defRPr/>
            </a:pPr>
            <a:r>
              <a:rPr lang="es-ES" sz="2200" kern="0" dirty="0">
                <a:latin typeface="+mn-lt"/>
                <a:cs typeface="+mn-cs"/>
              </a:rPr>
              <a:t>Existen medios viables para la reducción de ese riesgo</a:t>
            </a:r>
            <a:endParaRPr lang="en-US" sz="2200" kern="0" dirty="0">
              <a:latin typeface="+mn-lt"/>
              <a:cs typeface="+mn-cs"/>
            </a:endParaRPr>
          </a:p>
          <a:p>
            <a:pPr marL="342900" indent="-342900">
              <a:lnSpc>
                <a:spcPct val="90000"/>
              </a:lnSpc>
              <a:spcBef>
                <a:spcPct val="20000"/>
              </a:spcBef>
              <a:buFontTx/>
              <a:buChar char="•"/>
              <a:defRPr/>
            </a:pPr>
            <a:endParaRPr lang="en-US" sz="2400" kern="0" dirty="0">
              <a:latin typeface="+mn-lt"/>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457200"/>
            <a:ext cx="8229600" cy="6096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3600" b="1" dirty="0" err="1" smtClean="0">
                <a:latin typeface="Tahoma" pitchFamily="34" charset="0"/>
              </a:rPr>
              <a:t>Industrias</a:t>
            </a:r>
            <a:endParaRPr lang="en-US" sz="3600" b="1" dirty="0" smtClean="0">
              <a:latin typeface="Tahoma" pitchFamily="34" charset="0"/>
            </a:endParaRPr>
          </a:p>
        </p:txBody>
      </p:sp>
      <p:sp>
        <p:nvSpPr>
          <p:cNvPr id="7171" name="Rectangle 3"/>
          <p:cNvSpPr>
            <a:spLocks noGrp="1" noChangeArrowheads="1"/>
          </p:cNvSpPr>
          <p:nvPr>
            <p:ph type="body" idx="1"/>
          </p:nvPr>
        </p:nvSpPr>
        <p:spPr bwMode="auto">
          <a:xfrm>
            <a:off x="228600" y="1066800"/>
            <a:ext cx="8229600" cy="5334000"/>
          </a:xfrm>
          <a:noFill/>
          <a:ln>
            <a:miter lim="800000"/>
            <a:headEnd/>
            <a:tailEnd/>
          </a:ln>
        </p:spPr>
        <p:txBody>
          <a:bodyPr vert="horz" wrap="square" lIns="91440" tIns="45720" rIns="91440" bIns="45720" numCol="1" anchor="t" anchorCtr="0" compatLnSpc="1">
            <a:prstTxWarp prst="textNoShape">
              <a:avLst/>
            </a:prstTxWarp>
          </a:bodyPr>
          <a:lstStyle/>
          <a:p>
            <a:pPr algn="just">
              <a:lnSpc>
                <a:spcPct val="80000"/>
              </a:lnSpc>
            </a:pPr>
            <a:r>
              <a:rPr lang="es-ES" sz="1800" dirty="0" smtClean="0"/>
              <a:t>Las operaciones que involucren altas temperaturas de aire, fuentes radiantes de calor, alta humedad, contacto físico directo con objetos calientes, o actividades físicas vigorosas, tienen un alto potencial para la inducción de estrés por calor en los empleados que participan en ellas. Tales lugares incluyen:</a:t>
            </a:r>
          </a:p>
          <a:p>
            <a:pPr>
              <a:lnSpc>
                <a:spcPct val="80000"/>
              </a:lnSpc>
            </a:pPr>
            <a:endParaRPr lang="en-US" sz="1600" dirty="0" smtClean="0"/>
          </a:p>
          <a:p>
            <a:pPr>
              <a:lnSpc>
                <a:spcPct val="80000"/>
              </a:lnSpc>
            </a:pPr>
            <a:r>
              <a:rPr lang="en-US" sz="1600" dirty="0" err="1" smtClean="0"/>
              <a:t>Fundiciones</a:t>
            </a:r>
            <a:r>
              <a:rPr lang="en-US" sz="1600" dirty="0" smtClean="0"/>
              <a:t> de </a:t>
            </a:r>
            <a:r>
              <a:rPr lang="en-US" sz="1600" dirty="0" err="1" smtClean="0"/>
              <a:t>hierro</a:t>
            </a:r>
            <a:r>
              <a:rPr lang="en-US" sz="1600" dirty="0" smtClean="0"/>
              <a:t> y </a:t>
            </a:r>
            <a:r>
              <a:rPr lang="en-US" sz="1600" dirty="0" err="1" smtClean="0"/>
              <a:t>acero</a:t>
            </a:r>
            <a:endParaRPr lang="en-US" sz="1600" dirty="0" smtClean="0"/>
          </a:p>
          <a:p>
            <a:pPr>
              <a:lnSpc>
                <a:spcPct val="80000"/>
              </a:lnSpc>
            </a:pPr>
            <a:r>
              <a:rPr lang="en-US" sz="1600" dirty="0" err="1" smtClean="0"/>
              <a:t>Fundiciones</a:t>
            </a:r>
            <a:r>
              <a:rPr lang="en-US" sz="1600" dirty="0" smtClean="0"/>
              <a:t> no </a:t>
            </a:r>
            <a:r>
              <a:rPr lang="en-US" sz="1600" dirty="0" err="1" smtClean="0"/>
              <a:t>ferrosas</a:t>
            </a:r>
            <a:endParaRPr lang="en-US" sz="1600" dirty="0" smtClean="0"/>
          </a:p>
          <a:p>
            <a:pPr>
              <a:lnSpc>
                <a:spcPct val="80000"/>
              </a:lnSpc>
            </a:pPr>
            <a:r>
              <a:rPr lang="en-US" sz="1600" dirty="0" err="1" smtClean="0"/>
              <a:t>Elaboración</a:t>
            </a:r>
            <a:r>
              <a:rPr lang="en-US" sz="1600" dirty="0" smtClean="0"/>
              <a:t> de </a:t>
            </a:r>
            <a:r>
              <a:rPr lang="en-US" sz="1600" dirty="0" err="1" smtClean="0"/>
              <a:t>ladrillos</a:t>
            </a:r>
            <a:endParaRPr lang="en-US" sz="1600" dirty="0" smtClean="0"/>
          </a:p>
          <a:p>
            <a:pPr>
              <a:lnSpc>
                <a:spcPct val="80000"/>
              </a:lnSpc>
            </a:pPr>
            <a:r>
              <a:rPr lang="en-US" sz="1600" dirty="0" err="1" smtClean="0"/>
              <a:t>Plantas</a:t>
            </a:r>
            <a:r>
              <a:rPr lang="en-US" sz="1600" dirty="0" smtClean="0"/>
              <a:t> de </a:t>
            </a:r>
            <a:r>
              <a:rPr lang="en-US" sz="1600" dirty="0" err="1" smtClean="0"/>
              <a:t>cerámica</a:t>
            </a:r>
            <a:endParaRPr lang="en-US" sz="1600" dirty="0" smtClean="0"/>
          </a:p>
          <a:p>
            <a:pPr>
              <a:lnSpc>
                <a:spcPct val="80000"/>
              </a:lnSpc>
            </a:pPr>
            <a:r>
              <a:rPr lang="es-ES" sz="1600" dirty="0" smtClean="0"/>
              <a:t>Instalaciones de productos de vidrio</a:t>
            </a:r>
          </a:p>
          <a:p>
            <a:pPr>
              <a:lnSpc>
                <a:spcPct val="80000"/>
              </a:lnSpc>
            </a:pPr>
            <a:r>
              <a:rPr lang="es-ES" sz="1600" dirty="0" smtClean="0"/>
              <a:t>Fábricas de productos de goma</a:t>
            </a:r>
          </a:p>
          <a:p>
            <a:pPr>
              <a:lnSpc>
                <a:spcPct val="80000"/>
              </a:lnSpc>
            </a:pPr>
            <a:r>
              <a:rPr lang="es-ES" sz="1600" dirty="0" smtClean="0"/>
              <a:t>Instalaciones de servicios eléctricos (particularmente salas de calderas)</a:t>
            </a:r>
          </a:p>
          <a:p>
            <a:pPr>
              <a:lnSpc>
                <a:spcPct val="80000"/>
              </a:lnSpc>
            </a:pPr>
            <a:r>
              <a:rPr lang="es-ES" sz="1600" dirty="0" smtClean="0"/>
              <a:t>Pastelerías</a:t>
            </a:r>
            <a:endParaRPr lang="en-US" sz="1600" dirty="0" smtClean="0"/>
          </a:p>
          <a:p>
            <a:pPr>
              <a:lnSpc>
                <a:spcPct val="80000"/>
              </a:lnSpc>
            </a:pPr>
            <a:r>
              <a:rPr lang="es-ES" sz="1600" dirty="0" smtClean="0"/>
              <a:t>Confiterías</a:t>
            </a:r>
            <a:endParaRPr lang="en-US" sz="1600" dirty="0" smtClean="0"/>
          </a:p>
          <a:p>
            <a:pPr>
              <a:lnSpc>
                <a:spcPct val="80000"/>
              </a:lnSpc>
            </a:pPr>
            <a:r>
              <a:rPr lang="es-ES" sz="1600" dirty="0" smtClean="0"/>
              <a:t>Cocinas industriales</a:t>
            </a:r>
          </a:p>
          <a:p>
            <a:pPr>
              <a:lnSpc>
                <a:spcPct val="80000"/>
              </a:lnSpc>
            </a:pPr>
            <a:r>
              <a:rPr lang="es-ES" sz="1600" dirty="0" smtClean="0"/>
              <a:t>Lavanderías</a:t>
            </a:r>
          </a:p>
          <a:p>
            <a:pPr>
              <a:lnSpc>
                <a:spcPct val="80000"/>
              </a:lnSpc>
            </a:pPr>
            <a:r>
              <a:rPr lang="es-ES" sz="1600" dirty="0" smtClean="0"/>
              <a:t>Fábricas de enlatados</a:t>
            </a:r>
          </a:p>
          <a:p>
            <a:pPr>
              <a:lnSpc>
                <a:spcPct val="80000"/>
              </a:lnSpc>
            </a:pPr>
            <a:r>
              <a:rPr lang="es-ES" sz="1600" dirty="0" smtClean="0"/>
              <a:t>Plantas químicas</a:t>
            </a:r>
          </a:p>
          <a:p>
            <a:pPr>
              <a:lnSpc>
                <a:spcPct val="80000"/>
              </a:lnSpc>
            </a:pPr>
            <a:r>
              <a:rPr lang="es-ES" sz="1600" dirty="0" smtClean="0"/>
              <a:t>Yacimientos mineros</a:t>
            </a:r>
          </a:p>
          <a:p>
            <a:pPr>
              <a:lnSpc>
                <a:spcPct val="80000"/>
              </a:lnSpc>
            </a:pPr>
            <a:r>
              <a:rPr lang="es-ES" sz="1600" dirty="0" smtClean="0"/>
              <a:t>Fundiciones</a:t>
            </a:r>
          </a:p>
          <a:p>
            <a:pPr>
              <a:lnSpc>
                <a:spcPct val="80000"/>
              </a:lnSpc>
            </a:pPr>
            <a:r>
              <a:rPr lang="es-ES" sz="1600" dirty="0" smtClean="0"/>
              <a:t>Túneles de vapor</a:t>
            </a:r>
            <a:endParaRPr lang="en-US" sz="16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457200" y="60960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dirty="0" smtClean="0">
                <a:solidFill>
                  <a:srgbClr val="D02300"/>
                </a:solidFill>
                <a:latin typeface="Calibri" pitchFamily="34" charset="0"/>
                <a:cs typeface="Calibri" pitchFamily="34" charset="0"/>
              </a:rPr>
              <a:t>¿</a:t>
            </a:r>
            <a:r>
              <a:rPr lang="en-US" sz="3600" b="1" dirty="0" err="1" smtClean="0">
                <a:solidFill>
                  <a:srgbClr val="D02300"/>
                </a:solidFill>
                <a:latin typeface="Tahoma" pitchFamily="34" charset="0"/>
              </a:rPr>
              <a:t>Quién</a:t>
            </a:r>
            <a:r>
              <a:rPr lang="en-US" sz="3600" b="1" dirty="0" smtClean="0">
                <a:solidFill>
                  <a:srgbClr val="D02300"/>
                </a:solidFill>
                <a:latin typeface="Tahoma" pitchFamily="34" charset="0"/>
              </a:rPr>
              <a:t> </a:t>
            </a:r>
            <a:r>
              <a:rPr lang="en-US" sz="3600" b="1" dirty="0" err="1" smtClean="0">
                <a:solidFill>
                  <a:srgbClr val="D02300"/>
                </a:solidFill>
                <a:latin typeface="Tahoma" pitchFamily="34" charset="0"/>
              </a:rPr>
              <a:t>es</a:t>
            </a:r>
            <a:r>
              <a:rPr lang="en-US" sz="3600" b="1" dirty="0" smtClean="0">
                <a:solidFill>
                  <a:srgbClr val="D02300"/>
                </a:solidFill>
                <a:latin typeface="Tahoma" pitchFamily="34" charset="0"/>
              </a:rPr>
              <a:t> </a:t>
            </a:r>
            <a:r>
              <a:rPr lang="en-US" sz="3600" b="1" dirty="0" err="1" smtClean="0">
                <a:solidFill>
                  <a:srgbClr val="D02300"/>
                </a:solidFill>
                <a:latin typeface="Tahoma" pitchFamily="34" charset="0"/>
              </a:rPr>
              <a:t>afectado</a:t>
            </a:r>
            <a:r>
              <a:rPr lang="en-US" sz="3600" b="1" dirty="0" smtClean="0">
                <a:solidFill>
                  <a:srgbClr val="D02300"/>
                </a:solidFill>
                <a:latin typeface="Tahoma" pitchFamily="34" charset="0"/>
              </a:rPr>
              <a:t>?</a:t>
            </a:r>
          </a:p>
        </p:txBody>
      </p:sp>
      <p:sp>
        <p:nvSpPr>
          <p:cNvPr id="8195" name="Content Placeholder 2"/>
          <p:cNvSpPr>
            <a:spLocks noGrp="1"/>
          </p:cNvSpPr>
          <p:nvPr>
            <p:ph idx="1"/>
          </p:nvPr>
        </p:nvSpPr>
        <p:spPr bwMode="auto">
          <a:xfrm>
            <a:off x="152400" y="1219200"/>
            <a:ext cx="8686800" cy="2667000"/>
          </a:xfrm>
          <a:noFill/>
          <a:ln>
            <a:miter lim="800000"/>
            <a:headEnd/>
            <a:tailEnd/>
          </a:ln>
        </p:spPr>
        <p:txBody>
          <a:bodyPr vert="horz" wrap="square" lIns="91440" tIns="45720" rIns="91440" bIns="45720" numCol="1" anchor="t" anchorCtr="0" compatLnSpc="1">
            <a:prstTxWarp prst="textNoShape">
              <a:avLst/>
            </a:prstTxWarp>
          </a:bodyPr>
          <a:lstStyle/>
          <a:p>
            <a:pPr algn="just" eaLnBrk="1" hangingPunct="1"/>
            <a:r>
              <a:rPr lang="es-ES" sz="2400" dirty="0" smtClean="0"/>
              <a:t>Los trabajadores expuestos a condiciones de calor y de humedad están en riesgo de enfermedades por el calor, sobre todo aquellos que realizan tareas arduas de trabajo o que utilizan ropa o equipos de protección abultados. Algunos trabajadores podrían estar en mayor riesgo que otras si no han desarrollado cierta tolerancia a condiciones de calor.</a:t>
            </a:r>
            <a:endParaRPr lang="en-US" sz="2400" dirty="0" smtClean="0"/>
          </a:p>
        </p:txBody>
      </p:sp>
      <p:pic>
        <p:nvPicPr>
          <p:cNvPr id="8196" name="Picture 7" descr="3"/>
          <p:cNvPicPr>
            <a:picLocks noChangeAspect="1" noChangeArrowheads="1"/>
          </p:cNvPicPr>
          <p:nvPr/>
        </p:nvPicPr>
        <p:blipFill>
          <a:blip r:embed="rId3"/>
          <a:srcRect/>
          <a:stretch>
            <a:fillRect/>
          </a:stretch>
        </p:blipFill>
        <p:spPr bwMode="auto">
          <a:xfrm>
            <a:off x="2590800" y="3505200"/>
            <a:ext cx="3124200" cy="27987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381000"/>
            <a:ext cx="9144000" cy="914400"/>
          </a:xfrm>
          <a:noFill/>
          <a:ln>
            <a:miter lim="800000"/>
            <a:headEnd/>
            <a:tailEnd/>
          </a:ln>
        </p:spPr>
        <p:txBody>
          <a:bodyPr vert="horz" wrap="square" lIns="91440" tIns="45720" rIns="91440" bIns="45720" numCol="1" anchor="t" anchorCtr="0" compatLnSpc="1">
            <a:prstTxWarp prst="textNoShape">
              <a:avLst/>
            </a:prstTxWarp>
          </a:bodyPr>
          <a:lstStyle/>
          <a:p>
            <a:pPr algn="l"/>
            <a:r>
              <a:rPr lang="en-US" sz="2400" b="1" smtClean="0">
                <a:latin typeface="Tahoma" pitchFamily="34" charset="0"/>
              </a:rPr>
              <a:t>¿Por qué es tan importante prevenir la enfermedad por calor?</a:t>
            </a:r>
          </a:p>
        </p:txBody>
      </p:sp>
      <p:sp>
        <p:nvSpPr>
          <p:cNvPr id="9219" name="Rectangle 3"/>
          <p:cNvSpPr>
            <a:spLocks noGrp="1" noChangeArrowheads="1"/>
          </p:cNvSpPr>
          <p:nvPr>
            <p:ph type="body" idx="1"/>
          </p:nvPr>
        </p:nvSpPr>
        <p:spPr bwMode="auto">
          <a:xfrm>
            <a:off x="0" y="1143000"/>
            <a:ext cx="6324600" cy="5181600"/>
          </a:xfrm>
          <a:noFill/>
          <a:ln>
            <a:miter lim="800000"/>
            <a:headEnd/>
            <a:tailEnd/>
          </a:ln>
        </p:spPr>
        <p:txBody>
          <a:bodyPr vert="horz" wrap="square" lIns="91440" tIns="45720" rIns="91440" bIns="45720" numCol="1" anchor="t" anchorCtr="0" compatLnSpc="1">
            <a:prstTxWarp prst="textNoShape">
              <a:avLst/>
            </a:prstTxWarp>
          </a:bodyPr>
          <a:lstStyle/>
          <a:p>
            <a:pPr algn="just">
              <a:lnSpc>
                <a:spcPct val="80000"/>
              </a:lnSpc>
            </a:pPr>
            <a:r>
              <a:rPr lang="es-ES" sz="1400" dirty="0" smtClean="0"/>
              <a:t>Las enfermedades por calor pueden ser un asunto de vida o muerte.</a:t>
            </a:r>
            <a:endParaRPr lang="en-US" sz="1400" dirty="0" smtClean="0"/>
          </a:p>
          <a:p>
            <a:pPr algn="just">
              <a:lnSpc>
                <a:spcPct val="80000"/>
              </a:lnSpc>
              <a:buFontTx/>
              <a:buNone/>
            </a:pPr>
            <a:endParaRPr lang="en-US" sz="1400" dirty="0" smtClean="0"/>
          </a:p>
          <a:p>
            <a:pPr algn="just">
              <a:lnSpc>
                <a:spcPct val="80000"/>
              </a:lnSpc>
            </a:pPr>
            <a:r>
              <a:rPr lang="es-ES" sz="1400" dirty="0" smtClean="0"/>
              <a:t>La frecuencia de accidentes en general parece ser mayor en ambientes calurosos que en otros con temperaturas moderadas.</a:t>
            </a:r>
          </a:p>
          <a:p>
            <a:pPr algn="just">
              <a:lnSpc>
                <a:spcPct val="80000"/>
              </a:lnSpc>
            </a:pPr>
            <a:endParaRPr lang="en-US" sz="1400" dirty="0" smtClean="0"/>
          </a:p>
          <a:p>
            <a:pPr algn="just">
              <a:lnSpc>
                <a:spcPct val="80000"/>
              </a:lnSpc>
            </a:pPr>
            <a:r>
              <a:rPr lang="es-ES" sz="1400" dirty="0" smtClean="0"/>
              <a:t>El calor tiende a promover accidentes que se producen a causa de las palmas sudorosas, mareos o el empañamiento de las gafas de seguridad.</a:t>
            </a:r>
            <a:endParaRPr lang="en-US" sz="1400" dirty="0" smtClean="0"/>
          </a:p>
          <a:p>
            <a:pPr algn="just">
              <a:lnSpc>
                <a:spcPct val="80000"/>
              </a:lnSpc>
            </a:pPr>
            <a:endParaRPr lang="en-US" sz="1400" dirty="0" smtClean="0"/>
          </a:p>
          <a:p>
            <a:pPr algn="just">
              <a:lnSpc>
                <a:spcPct val="80000"/>
              </a:lnSpc>
            </a:pPr>
            <a:r>
              <a:rPr lang="es-ES" sz="1400" dirty="0" smtClean="0"/>
              <a:t>Los trabajadores pueden quemarse accidentalmente con el contacto de materiales calientes, tales como vapor o superficies metálicas.</a:t>
            </a:r>
            <a:endParaRPr lang="en-US" sz="1400" dirty="0" smtClean="0"/>
          </a:p>
          <a:p>
            <a:pPr algn="just">
              <a:lnSpc>
                <a:spcPct val="80000"/>
              </a:lnSpc>
            </a:pPr>
            <a:endParaRPr lang="en-US" sz="1400" dirty="0" smtClean="0"/>
          </a:p>
          <a:p>
            <a:pPr algn="just">
              <a:lnSpc>
                <a:spcPct val="80000"/>
              </a:lnSpc>
            </a:pPr>
            <a:r>
              <a:rPr lang="es-ES" sz="1400" dirty="0" smtClean="0"/>
              <a:t>Cuando el golpe de calor no mata inmediatamente, puede inhabilitar órganos principales del cuerpo, causando daño cardíaco, de hígado, de riñones, muscular, problemas en el sistema nervioso y/o trastornos sanguíneos.</a:t>
            </a:r>
          </a:p>
          <a:p>
            <a:pPr algn="just">
              <a:lnSpc>
                <a:spcPct val="80000"/>
              </a:lnSpc>
            </a:pPr>
            <a:endParaRPr lang="en-US" sz="1400" dirty="0" smtClean="0"/>
          </a:p>
          <a:p>
            <a:pPr algn="just">
              <a:lnSpc>
                <a:spcPct val="80000"/>
              </a:lnSpc>
            </a:pPr>
            <a:r>
              <a:rPr lang="es-ES" sz="1400" dirty="0" smtClean="0"/>
              <a:t>Sufrir una lesión grave o la muerte mientras se trabaja, afecta a todos en un lugar de trabajo.</a:t>
            </a:r>
            <a:endParaRPr lang="en-US" sz="1400" dirty="0" smtClean="0"/>
          </a:p>
          <a:p>
            <a:pPr algn="just">
              <a:lnSpc>
                <a:spcPct val="80000"/>
              </a:lnSpc>
            </a:pPr>
            <a:endParaRPr lang="en-US" sz="1400" dirty="0" smtClean="0"/>
          </a:p>
          <a:p>
            <a:pPr algn="just">
              <a:lnSpc>
                <a:spcPct val="80000"/>
              </a:lnSpc>
            </a:pPr>
            <a:r>
              <a:rPr lang="es-ES" sz="1400" dirty="0" smtClean="0"/>
              <a:t>Los trabajadores que sufren de agotamiento por calor, se encuentran en mayor riesgo de sufrir accidentes ya que se encuentran menos alertas y podrían confundirse.</a:t>
            </a:r>
          </a:p>
          <a:p>
            <a:pPr algn="just">
              <a:lnSpc>
                <a:spcPct val="80000"/>
              </a:lnSpc>
            </a:pPr>
            <a:endParaRPr lang="es-ES" sz="1400" dirty="0" smtClean="0"/>
          </a:p>
          <a:p>
            <a:pPr algn="just">
              <a:lnSpc>
                <a:spcPct val="80000"/>
              </a:lnSpc>
            </a:pPr>
            <a:r>
              <a:rPr lang="es-ES" sz="1400" dirty="0" smtClean="0"/>
              <a:t>La confusión mental, el cansancio y la irritabilidad pueden producirse cuando un empleado se sobrecalienta.</a:t>
            </a:r>
            <a:endParaRPr lang="en-US" sz="1600" dirty="0" smtClean="0"/>
          </a:p>
        </p:txBody>
      </p:sp>
      <p:pic>
        <p:nvPicPr>
          <p:cNvPr id="9220" name="Picture 4" descr="3255032_f26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248400" y="2209800"/>
            <a:ext cx="1524000" cy="2743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AF_HealthBea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health_be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alth_be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alth_bea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alth_bea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alth_bea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alth_bea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alth_bea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alth_bea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alth_bea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alth_bea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alth_bea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alth_bea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alth_bea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AF_HealthBeat</Template>
  <TotalTime>2116</TotalTime>
  <Words>2898</Words>
  <Application>Microsoft Office PowerPoint</Application>
  <PresentationFormat>On-screen Show (4:3)</PresentationFormat>
  <Paragraphs>225</Paragraphs>
  <Slides>41</Slides>
  <Notes>16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AF_HealthBeat</vt:lpstr>
      <vt:lpstr>Enfermedad por Calor</vt:lpstr>
      <vt:lpstr>PowerPoint Presentation</vt:lpstr>
      <vt:lpstr>Visión general de la clase </vt:lpstr>
      <vt:lpstr>¿Qué es la enfermedad por el calor?</vt:lpstr>
      <vt:lpstr>Normas de OSHA</vt:lpstr>
      <vt:lpstr>La cláusula de obligación general </vt:lpstr>
      <vt:lpstr>Industrias</vt:lpstr>
      <vt:lpstr>¿Quién es afectado?</vt:lpstr>
      <vt:lpstr>¿Por qué es tan importante prevenir la enfermedad por calor?</vt:lpstr>
      <vt:lpstr>Hechos y estadísticas</vt:lpstr>
      <vt:lpstr>PowerPoint Presentation</vt:lpstr>
      <vt:lpstr>PowerPoint Presentation</vt:lpstr>
      <vt:lpstr>PowerPoint Presentation</vt:lpstr>
      <vt:lpstr>PowerPoint Presentation</vt:lpstr>
      <vt:lpstr>PowerPoint Presentation</vt:lpstr>
      <vt:lpstr>La exposición excesiva a ambientes calurosos puede dar lugar a una variedad de problemas de salud y enfermedades relacionadas con calor</vt:lpstr>
      <vt:lpstr>Calambres por calor</vt:lpstr>
      <vt:lpstr>Desmayos</vt:lpstr>
      <vt:lpstr>Erupciones por calor</vt:lpstr>
      <vt:lpstr>Agotamiento por calor</vt:lpstr>
      <vt:lpstr>Signos y síntomas del Golpe de Calor y de agotamiento por calor</vt:lpstr>
      <vt:lpstr>Calambres por calor</vt:lpstr>
      <vt:lpstr>Agotamiento por calor</vt:lpstr>
      <vt:lpstr>Primeros Auxilios para el agotamiento por calor</vt:lpstr>
      <vt:lpstr>Un golpe de calor puede matar a una persona rápidamente</vt:lpstr>
      <vt:lpstr>Primeros Auxilios para Golpe de calor</vt:lpstr>
      <vt:lpstr>¿Cómo mantener trabajando los músculos cuando hay calor?</vt:lpstr>
      <vt:lpstr>El efecto de la pérdida de fluidos en el rendimiento</vt:lpstr>
      <vt:lpstr>¿Cómo mantener trabajando los músculos cuando hay calor?</vt:lpstr>
      <vt:lpstr>¿Cómo mantener trabajando los músculos cuando hay calor?</vt:lpstr>
      <vt:lpstr>¿Cómo mantener trabajando los músculos cuando hay calor?</vt:lpstr>
      <vt:lpstr>¿Cómo mantener trabajando los músculos cuando hay calor?</vt:lpstr>
      <vt:lpstr>¿Cómo mantener trabajando los músculos cuando hay calor?</vt:lpstr>
      <vt:lpstr>¿Cómo mantener trabajando los músculos cuando hay calor?</vt:lpstr>
      <vt:lpstr>Electrolitos</vt:lpstr>
      <vt:lpstr>Electrolitos</vt:lpstr>
      <vt:lpstr>Electrolitos</vt:lpstr>
      <vt:lpstr>LO QUE DEBE Y NO DEBE HACER</vt:lpstr>
      <vt:lpstr>La enfermedad por calor puede ser prevenida</vt:lpstr>
      <vt:lpstr>PowerPoint Presentation</vt:lpstr>
      <vt:lpstr>PowerPoint Presentation</vt:lpstr>
    </vt:vector>
  </TitlesOfParts>
  <Company>CIC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Yusley</dc:creator>
  <cp:lastModifiedBy>Vosburgh, Linda - OSHA</cp:lastModifiedBy>
  <cp:revision>152</cp:revision>
  <cp:lastPrinted>2012-04-11T20:00:36Z</cp:lastPrinted>
  <dcterms:created xsi:type="dcterms:W3CDTF">2012-01-16T23:36:41Z</dcterms:created>
  <dcterms:modified xsi:type="dcterms:W3CDTF">2012-09-24T19:35:16Z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TC103367969990</vt:lpwstr>
  </property>
</Properties>
</file>