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06" r:id="rId3"/>
    <p:sldId id="257" r:id="rId4"/>
    <p:sldId id="258" r:id="rId5"/>
    <p:sldId id="259" r:id="rId6"/>
    <p:sldId id="260" r:id="rId7"/>
    <p:sldId id="303" r:id="rId8"/>
    <p:sldId id="304" r:id="rId9"/>
    <p:sldId id="305"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9" r:id="rId23"/>
    <p:sldId id="296" r:id="rId24"/>
    <p:sldId id="297" r:id="rId25"/>
    <p:sldId id="281" r:id="rId26"/>
    <p:sldId id="302" r:id="rId27"/>
    <p:sldId id="280" r:id="rId28"/>
    <p:sldId id="298" r:id="rId29"/>
    <p:sldId id="299" r:id="rId30"/>
    <p:sldId id="300" r:id="rId31"/>
    <p:sldId id="301" r:id="rId32"/>
    <p:sldId id="276" r:id="rId33"/>
    <p:sldId id="277" r:id="rId34"/>
    <p:sldId id="278"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4624" autoAdjust="0"/>
  </p:normalViewPr>
  <p:slideViewPr>
    <p:cSldViewPr>
      <p:cViewPr>
        <p:scale>
          <a:sx n="75" d="100"/>
          <a:sy n="75" d="100"/>
        </p:scale>
        <p:origin x="-1992" y="-192"/>
      </p:cViewPr>
      <p:guideLst>
        <p:guide orient="horz" pos="2160"/>
        <p:guide pos="2880"/>
      </p:guideLst>
    </p:cSldViewPr>
  </p:slideViewPr>
  <p:outlineViewPr>
    <p:cViewPr>
      <p:scale>
        <a:sx n="33" d="100"/>
        <a:sy n="33" d="100"/>
      </p:scale>
      <p:origin x="0" y="140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A4C91078-A75A-45EE-9BDA-B851692F5C1B}" type="datetimeFigureOut">
              <a:rPr lang="en-US"/>
              <a:pPr>
                <a:defRPr/>
              </a:pPr>
              <a:t>9/24/2012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DED46E08-C5C5-492E-9A77-953E62493B62}" type="slidenum">
              <a:rPr lang="en-US"/>
              <a:pPr>
                <a:defRPr/>
              </a:pPr>
              <a:t>‹#›</a:t>
            </a:fld>
            <a:endParaRPr lang="en-US"/>
          </a:p>
        </p:txBody>
      </p:sp>
    </p:spTree>
    <p:extLst>
      <p:ext uri="{BB962C8B-B14F-4D97-AF65-F5344CB8AC3E}">
        <p14:creationId xmlns:p14="http://schemas.microsoft.com/office/powerpoint/2010/main" val="3149111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0095CEA-5709-4C22-9640-3289DDA1BE3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660BB31-E671-4D4E-AC1D-E963642831C8}"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B6D941E-60DC-4639-B27F-C7595FDA388E}"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1344FCE-4995-4892-AF65-C3AD04A7634F}"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792CBE9-51F8-4E15-BA64-84741069F6FB}"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B62D68-F1EA-4CBC-B177-CA429C83A277}"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C214A24-2868-4167-8507-F5E9F560E399}"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A3CD0A6-05E1-41C2-88EC-20A6404CCC09}"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AAEAFF6-4A87-4D14-90F9-F3B591BA588D}"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77767CA-EA4B-469C-A898-4FDAA0249A69}"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05A323-C95B-458A-B8F6-B2A125327208}"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8619EC6-15FA-44BC-BCA4-E95F73FA0CEC}"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D9DD43-CF9C-4743-996A-CB924EB5C741}"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DAFA3AA-9DA4-47F7-954C-B2A444FE3CA7}" type="slidenum">
              <a:rPr lang="en-US" smtClean="0"/>
              <a:pPr>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93DE7E2-D805-46C5-BF34-05744ED9136B}"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4A9B6CC-4F30-4CE4-9827-5D7F279D2711}"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32A52F8-4DF9-48B7-8B46-C089709A2C2F}"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DD9A6B-8F82-48B6-90A1-FF71844E1319}" type="slidenum">
              <a:rPr lang="en-US" smtClean="0"/>
              <a:pPr>
                <a:defRPr/>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DEAC89C-FCFD-4ADA-B7A3-9C8561569935}"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9D4B93A-299F-438C-94D8-A812118E0914}"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F6F86E0-12DE-4E1B-9AA9-99B231B4AFEB}"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8EC8DC5-C15C-4850-B551-54FDA4593AEC}"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E319D47-6716-41EB-9035-1B66AE50C395}"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4DA4107-13D3-49AD-96C6-0FBD5A78782F}"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713BD51-2CA2-4A0C-B590-AF5F2720DBB5}" type="slidenum">
              <a:rPr lang="en-US" smtClean="0"/>
              <a:pPr>
                <a:defRPr/>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3C0F171-5BBB-483D-9E49-EA8AB46EF8F8}" type="slidenum">
              <a:rPr lang="en-US" smtClean="0"/>
              <a:pPr>
                <a:defRPr/>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D74542B-C2B6-427A-A235-A187304E90A0}" type="slidenum">
              <a:rPr lang="en-US" smtClean="0"/>
              <a:pPr>
                <a:defRPr/>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19A3DE7-CA07-4B09-849C-32D825157EE3}" type="slidenum">
              <a:rPr lang="en-US" smtClean="0"/>
              <a:pPr>
                <a:defRPr/>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6FDEC14-6CC4-4756-87ED-BA9FC5E65D1E}" type="slidenum">
              <a:rPr lang="en-US" smtClean="0"/>
              <a:pPr>
                <a:defRPr/>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D3190E8-BCD6-40BC-BDD1-3AF56369550C}" type="slidenum">
              <a:rPr lang="en-US" smtClean="0"/>
              <a:pPr>
                <a:defRPr/>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751BBC3-0E44-4EEC-8D87-C201BFBF6CC3}" type="slidenum">
              <a:rPr lang="en-US" smtClean="0"/>
              <a:pPr>
                <a:defRPr/>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4E87FD3-F211-42C3-9D99-832877772A1C}" type="slidenum">
              <a:rPr lang="en-US" smtClean="0"/>
              <a:pPr>
                <a:defRPr/>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885218C-061E-4C5F-916F-A97AF16BDA64}" type="slidenum">
              <a:rPr lang="en-US" smtClean="0"/>
              <a:pPr>
                <a:defRPr/>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AC364F6-F773-49C9-B142-7EF360E3C3B6}" type="slidenum">
              <a:rPr lang="en-US" smtClean="0"/>
              <a:pPr>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52A0D3B-5837-4B91-BA9F-2800BA8FD22F}" type="slidenum">
              <a:rPr lang="en-US" smtClean="0"/>
              <a:pPr>
                <a:defRPr/>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6A74BBC-453B-41DF-B25B-DB73FF61F566}" type="slidenum">
              <a:rPr lang="en-US" smtClean="0"/>
              <a:pPr>
                <a:defRPr/>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727DBC6-E6C8-4B7C-9E76-2928D68DF8D8}" type="slidenum">
              <a:rPr lang="en-US" smtClean="0"/>
              <a:pPr>
                <a:defRPr/>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3A81D95-F537-44FC-A142-579738E5C5F1}" type="slidenum">
              <a:rPr lang="en-US" smtClean="0"/>
              <a:pPr>
                <a:defRPr/>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80767B6-42FA-4D18-8F11-74A1F107837D}" type="slidenum">
              <a:rPr lang="en-US" smtClean="0"/>
              <a:pPr>
                <a:defRPr/>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91B5980-2CB1-4AEF-A66F-4D03A5E51C4C}"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D020409-1360-4F57-9029-F57897A4B50E}"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3BE1B75-2594-43FB-B600-4B0A9D3D70D1}"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06E2AD-6A8B-45F4-B584-E1F4FDBE584E}"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31049C5-420D-477A-A54C-3079DFCDE037}"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7772400" cy="669926"/>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4876800"/>
            <a:ext cx="6400800" cy="381000"/>
          </a:xfrm>
        </p:spPr>
        <p:txBody>
          <a:bodyPr/>
          <a:lstStyle>
            <a:lvl1pPr marL="0" indent="0" algn="ctr">
              <a:buNone/>
              <a:defRPr b="1">
                <a:solidFill>
                  <a:srgbClr val="FFFFFF"/>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A9DB3A0-B838-4471-97D5-36504E44B864}" type="datetimeFigureOut">
              <a:rPr lang="en-US"/>
              <a:pPr>
                <a:defRPr/>
              </a:pPr>
              <a:t>9/24/2012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C10F05-F402-42E6-A52E-78B5D12BFC0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8B2A7F-CCEE-4FA8-9305-9B2FC0BA2F99}" type="datetimeFigureOut">
              <a:rPr lang="en-US"/>
              <a:pPr>
                <a:defRPr/>
              </a:pPr>
              <a:t>9/24/2012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0B9D70-2464-419E-ABA4-223287773C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153627-43AF-413D-AFE9-C47D14215889}" type="datetimeFigureOut">
              <a:rPr lang="en-US"/>
              <a:pPr>
                <a:defRPr/>
              </a:pPr>
              <a:t>9/24/2012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781690-4BF6-4009-965A-FCCB3636513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692552-4EA8-4E73-A90D-592511390A3C}" type="datetimeFigureOut">
              <a:rPr lang="en-US"/>
              <a:pPr>
                <a:defRPr/>
              </a:pPr>
              <a:t>9/24/2012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47C2F8-9F3A-4FA9-B656-6F7AD00DC7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C3F8A2-17A2-4EB6-A58A-3169188BE556}" type="datetimeFigureOut">
              <a:rPr lang="en-US"/>
              <a:pPr>
                <a:defRPr/>
              </a:pPr>
              <a:t>9/24/2012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CF8C0-718A-4ECE-9707-7524048F997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D78573-F4F4-4CAC-BAA3-5E9A43AFEF26}" type="datetimeFigureOut">
              <a:rPr lang="en-US"/>
              <a:pPr>
                <a:defRPr/>
              </a:pPr>
              <a:t>9/24/2012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E20B0B-686C-4BC9-9B7A-70D911CAB19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4E83802-C79D-4543-8F17-FFEEA729A725}" type="datetimeFigureOut">
              <a:rPr lang="en-US"/>
              <a:pPr>
                <a:defRPr/>
              </a:pPr>
              <a:t>9/24/2012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01BEAF-8333-4073-95D6-1547289980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25B337-536C-49F9-A43B-D1F21279C309}" type="datetimeFigureOut">
              <a:rPr lang="en-US"/>
              <a:pPr>
                <a:defRPr/>
              </a:pPr>
              <a:t>9/24/2012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94A32E-20BB-4333-B67D-37C78241CD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A4A2E-ABD5-473F-8449-372043387547}" type="datetimeFigureOut">
              <a:rPr lang="en-US"/>
              <a:pPr>
                <a:defRPr/>
              </a:pPr>
              <a:t>9/24/2012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2ECD77-7226-4DEE-84A0-A3295C4A167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3F168B-CBA5-4799-8E0E-DB904D4C5BA8}" type="datetimeFigureOut">
              <a:rPr lang="en-US"/>
              <a:pPr>
                <a:defRPr/>
              </a:pPr>
              <a:t>9/24/2012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12895E-7E65-46E5-8036-8B41594682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0963A3-0B7F-4462-8E63-40E7338839E9}" type="datetimeFigureOut">
              <a:rPr lang="en-US"/>
              <a:pPr>
                <a:defRPr/>
              </a:pPr>
              <a:t>9/24/2012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19FADF-C5D4-4CF2-ABC6-78EA651950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1E9D735-2F93-4439-8648-B7BFFF072E73}" type="datetimeFigureOut">
              <a:rPr lang="en-US"/>
              <a:pPr>
                <a:defRPr/>
              </a:pPr>
              <a:t>9/24/2012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262C53A-DD72-4A8C-8714-C01E866E2F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a:solidFill>
            <a:srgbClr val="FFFFFF"/>
          </a:solidFill>
          <a:effectLst>
            <a:outerShdw blurRad="38100" dist="38100" dir="2700000" algn="tl">
              <a:srgbClr val="000000">
                <a:alpha val="43137"/>
              </a:srgbClr>
            </a:outerShdw>
          </a:effectLst>
          <a:latin typeface="Tahoma" pitchFamily="34" charset="0"/>
          <a:ea typeface="+mj-ea"/>
          <a:cs typeface="Tahoma" pitchFamily="34" charset="0"/>
        </a:defRPr>
      </a:lvl1pPr>
      <a:lvl2pPr algn="l" rtl="0" eaLnBrk="0" fontAlgn="base" hangingPunct="0">
        <a:spcBef>
          <a:spcPct val="0"/>
        </a:spcBef>
        <a:spcAft>
          <a:spcPct val="0"/>
        </a:spcAft>
        <a:defRPr sz="3600" b="1">
          <a:solidFill>
            <a:srgbClr val="FFFFFF"/>
          </a:solidFill>
          <a:latin typeface="Tahoma" pitchFamily="34" charset="0"/>
          <a:cs typeface="Tahoma" pitchFamily="34" charset="0"/>
        </a:defRPr>
      </a:lvl2pPr>
      <a:lvl3pPr algn="l" rtl="0" eaLnBrk="0" fontAlgn="base" hangingPunct="0">
        <a:spcBef>
          <a:spcPct val="0"/>
        </a:spcBef>
        <a:spcAft>
          <a:spcPct val="0"/>
        </a:spcAft>
        <a:defRPr sz="3600" b="1">
          <a:solidFill>
            <a:srgbClr val="FFFFFF"/>
          </a:solidFill>
          <a:latin typeface="Tahoma" pitchFamily="34" charset="0"/>
          <a:cs typeface="Tahoma" pitchFamily="34" charset="0"/>
        </a:defRPr>
      </a:lvl3pPr>
      <a:lvl4pPr algn="l" rtl="0" eaLnBrk="0" fontAlgn="base" hangingPunct="0">
        <a:spcBef>
          <a:spcPct val="0"/>
        </a:spcBef>
        <a:spcAft>
          <a:spcPct val="0"/>
        </a:spcAft>
        <a:defRPr sz="3600" b="1">
          <a:solidFill>
            <a:srgbClr val="FFFFFF"/>
          </a:solidFill>
          <a:latin typeface="Tahoma" pitchFamily="34" charset="0"/>
          <a:cs typeface="Tahoma" pitchFamily="34" charset="0"/>
        </a:defRPr>
      </a:lvl4pPr>
      <a:lvl5pPr algn="l" rtl="0" eaLnBrk="0" fontAlgn="base" hangingPunct="0">
        <a:spcBef>
          <a:spcPct val="0"/>
        </a:spcBef>
        <a:spcAft>
          <a:spcPct val="0"/>
        </a:spcAft>
        <a:defRPr sz="3600" b="1">
          <a:solidFill>
            <a:srgbClr val="FFFFFF"/>
          </a:solidFill>
          <a:latin typeface="Tahoma" pitchFamily="34" charset="0"/>
          <a:cs typeface="Tahoma" pitchFamily="34" charset="0"/>
        </a:defRPr>
      </a:lvl5pPr>
      <a:lvl6pPr marL="457200" algn="l" rtl="0" eaLnBrk="1" fontAlgn="base" hangingPunct="1">
        <a:spcBef>
          <a:spcPct val="0"/>
        </a:spcBef>
        <a:spcAft>
          <a:spcPct val="0"/>
        </a:spcAft>
        <a:defRPr sz="3600" b="1">
          <a:solidFill>
            <a:srgbClr val="FFFFFF"/>
          </a:solidFill>
          <a:latin typeface="Tahoma" pitchFamily="34" charset="0"/>
          <a:cs typeface="Tahoma" pitchFamily="34" charset="0"/>
        </a:defRPr>
      </a:lvl6pPr>
      <a:lvl7pPr marL="914400" algn="l" rtl="0" eaLnBrk="1" fontAlgn="base" hangingPunct="1">
        <a:spcBef>
          <a:spcPct val="0"/>
        </a:spcBef>
        <a:spcAft>
          <a:spcPct val="0"/>
        </a:spcAft>
        <a:defRPr sz="3600" b="1">
          <a:solidFill>
            <a:srgbClr val="FFFFFF"/>
          </a:solidFill>
          <a:latin typeface="Tahoma" pitchFamily="34" charset="0"/>
          <a:cs typeface="Tahoma" pitchFamily="34" charset="0"/>
        </a:defRPr>
      </a:lvl7pPr>
      <a:lvl8pPr marL="1371600" algn="l" rtl="0" eaLnBrk="1" fontAlgn="base" hangingPunct="1">
        <a:spcBef>
          <a:spcPct val="0"/>
        </a:spcBef>
        <a:spcAft>
          <a:spcPct val="0"/>
        </a:spcAft>
        <a:defRPr sz="3600" b="1">
          <a:solidFill>
            <a:srgbClr val="FFFFFF"/>
          </a:solidFill>
          <a:latin typeface="Tahoma" pitchFamily="34" charset="0"/>
          <a:cs typeface="Tahoma" pitchFamily="34" charset="0"/>
        </a:defRPr>
      </a:lvl8pPr>
      <a:lvl9pPr marL="1828800" algn="l" rtl="0" eaLnBrk="1" fontAlgn="base" hangingPunct="1">
        <a:spcBef>
          <a:spcPct val="0"/>
        </a:spcBef>
        <a:spcAft>
          <a:spcPct val="0"/>
        </a:spcAft>
        <a:defRPr sz="3600" b="1">
          <a:solidFill>
            <a:srgbClr val="FFFFFF"/>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osha.gov/pls/oshaweb/owadisp.show_document?p_table=OSHACT&amp;p_id=335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osha.gov/pls/oshaweb/owadisp.show_document?p_table=OSHACT&amp;p_id=335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86200"/>
            <a:ext cx="7772400" cy="1050925"/>
          </a:xfrm>
        </p:spPr>
        <p:txBody>
          <a:bodyPr>
            <a:noAutofit/>
          </a:bodyPr>
          <a:lstStyle/>
          <a:p>
            <a:pPr eaLnBrk="1" fontAlgn="auto" hangingPunct="1">
              <a:spcAft>
                <a:spcPts val="0"/>
              </a:spcAft>
              <a:defRPr/>
            </a:pPr>
            <a:r>
              <a:rPr lang="en-US" sz="8000" dirty="0" smtClean="0">
                <a:latin typeface="Arial Unicode MS" pitchFamily="34" charset="-128"/>
              </a:rPr>
              <a:t>ERGONOM</a:t>
            </a:r>
            <a:r>
              <a:rPr lang="es-ES" sz="8000" smtClean="0">
                <a:latin typeface="Arial Unicode MS" pitchFamily="34" charset="-128"/>
              </a:rPr>
              <a:t>Í</a:t>
            </a:r>
            <a:r>
              <a:rPr lang="en-US" sz="8000" smtClean="0">
                <a:latin typeface="Arial Unicode MS" pitchFamily="34" charset="-128"/>
              </a:rPr>
              <a:t>A</a:t>
            </a:r>
            <a:endParaRPr lang="en-US" sz="8000" dirty="0"/>
          </a:p>
        </p:txBody>
      </p:sp>
      <p:sp>
        <p:nvSpPr>
          <p:cNvPr id="3" name="Subtitle 2"/>
          <p:cNvSpPr>
            <a:spLocks noGrp="1"/>
          </p:cNvSpPr>
          <p:nvPr>
            <p:ph type="subTitle" idx="1"/>
          </p:nvPr>
        </p:nvSpPr>
        <p:spPr>
          <a:xfrm>
            <a:off x="228600" y="4876800"/>
            <a:ext cx="8763000" cy="1143000"/>
          </a:xfrm>
        </p:spPr>
        <p:txBody>
          <a:bodyPr>
            <a:noAutofit/>
          </a:bodyPr>
          <a:lstStyle/>
          <a:p>
            <a:r>
              <a:rPr lang="es-ES" dirty="0" smtClean="0"/>
              <a:t>Escuela de Desarrollo Profesional y Educación Continua</a:t>
            </a:r>
            <a:endParaRPr lang="en-US" dirty="0" smtClean="0"/>
          </a:p>
          <a:p>
            <a:pPr eaLnBrk="1" hangingPunct="1">
              <a:lnSpc>
                <a:spcPct val="80000"/>
              </a:lnSpc>
              <a:spcBef>
                <a:spcPct val="0"/>
              </a:spcBef>
              <a:defRPr/>
            </a:pPr>
            <a:r>
              <a:rPr lang="en-US" dirty="0" smtClean="0">
                <a:effectLst>
                  <a:outerShdw blurRad="38100" dist="38100" dir="2700000" algn="tl">
                    <a:srgbClr val="582700"/>
                  </a:outerShdw>
                </a:effectLst>
                <a:latin typeface="Arial Unicode MS" pitchFamily="34" charset="-128"/>
                <a:cs typeface="Arial" charset="0"/>
              </a:rPr>
              <a:t>Miami Dade College North Campus </a:t>
            </a:r>
          </a:p>
          <a:p>
            <a:pPr eaLnBrk="1" hangingPunct="1">
              <a:lnSpc>
                <a:spcPct val="80000"/>
              </a:lnSpc>
              <a:spcBef>
                <a:spcPct val="0"/>
              </a:spcBef>
              <a:defRPr/>
            </a:pPr>
            <a:endParaRPr lang="en-US" dirty="0" smtClean="0">
              <a:effectLst>
                <a:outerShdw blurRad="38100" dist="38100" dir="2700000" algn="tl">
                  <a:srgbClr val="582700"/>
                </a:outerShdw>
              </a:effectLst>
              <a:latin typeface="Arial Unicode MS" pitchFamily="34" charset="-128"/>
              <a:cs typeface="Arial" charset="0"/>
            </a:endParaRPr>
          </a:p>
          <a:p>
            <a:pPr eaLnBrk="1" hangingPunct="1">
              <a:lnSpc>
                <a:spcPct val="80000"/>
              </a:lnSpc>
              <a:spcBef>
                <a:spcPct val="0"/>
              </a:spcBef>
              <a:defRPr/>
            </a:pPr>
            <a:r>
              <a:rPr lang="en-US" b="0" dirty="0">
                <a:effectLst/>
                <a:latin typeface="Calibri" pitchFamily="34" charset="0"/>
              </a:rPr>
              <a:t>OSHA - Susan Harwood Training Grant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4"/>
          <p:cNvSpPr>
            <a:spLocks noGrp="1"/>
          </p:cNvSpPr>
          <p:nvPr>
            <p:ph idx="1"/>
          </p:nvPr>
        </p:nvSpPr>
        <p:spPr>
          <a:xfrm>
            <a:off x="990600" y="0"/>
            <a:ext cx="8229600" cy="1403350"/>
          </a:xfrm>
        </p:spPr>
        <p:txBody>
          <a:bodyPr/>
          <a:lstStyle/>
          <a:p>
            <a:pPr algn="r" eaLnBrk="1" hangingPunct="1"/>
            <a:r>
              <a:rPr lang="en-US" sz="4000" dirty="0" smtClean="0">
                <a:solidFill>
                  <a:srgbClr val="FFFFFF"/>
                </a:solidFill>
              </a:rPr>
              <a:t>Los </a:t>
            </a:r>
            <a:r>
              <a:rPr lang="en-US" sz="4000" dirty="0" err="1" smtClean="0">
                <a:solidFill>
                  <a:srgbClr val="FFFFFF"/>
                </a:solidFill>
              </a:rPr>
              <a:t>factores</a:t>
            </a:r>
            <a:r>
              <a:rPr lang="en-US" sz="4000" dirty="0" smtClean="0">
                <a:solidFill>
                  <a:srgbClr val="FFFFFF"/>
                </a:solidFill>
              </a:rPr>
              <a:t> de </a:t>
            </a:r>
            <a:r>
              <a:rPr lang="en-US" sz="4000" dirty="0" err="1" smtClean="0">
                <a:solidFill>
                  <a:srgbClr val="FFFFFF"/>
                </a:solidFill>
              </a:rPr>
              <a:t>estrés</a:t>
            </a:r>
            <a:r>
              <a:rPr lang="en-US" sz="4000" dirty="0" smtClean="0">
                <a:solidFill>
                  <a:srgbClr val="FFFFFF"/>
                </a:solidFill>
              </a:rPr>
              <a:t> en </a:t>
            </a:r>
            <a:r>
              <a:rPr lang="en-US" sz="4000" dirty="0" err="1" smtClean="0">
                <a:solidFill>
                  <a:srgbClr val="FFFFFF"/>
                </a:solidFill>
              </a:rPr>
              <a:t>lugares</a:t>
            </a:r>
            <a:r>
              <a:rPr lang="en-US" sz="4000" dirty="0" smtClean="0">
                <a:solidFill>
                  <a:srgbClr val="FFFFFF"/>
                </a:solidFill>
              </a:rPr>
              <a:t> de </a:t>
            </a:r>
            <a:r>
              <a:rPr lang="en-US" sz="4000" dirty="0" err="1" smtClean="0">
                <a:solidFill>
                  <a:srgbClr val="FFFFFF"/>
                </a:solidFill>
              </a:rPr>
              <a:t>trabajo</a:t>
            </a:r>
            <a:endParaRPr lang="en-US" sz="4000" dirty="0" smtClean="0">
              <a:solidFill>
                <a:srgbClr val="FFFFFF"/>
              </a:solidFill>
            </a:endParaRPr>
          </a:p>
        </p:txBody>
      </p:sp>
      <p:sp>
        <p:nvSpPr>
          <p:cNvPr id="28674" name="Text Placeholder 5"/>
          <p:cNvSpPr>
            <a:spLocks noGrp="1"/>
          </p:cNvSpPr>
          <p:nvPr>
            <p:ph type="body" sz="half" idx="2"/>
          </p:nvPr>
        </p:nvSpPr>
        <p:spPr>
          <a:xfrm>
            <a:off x="0" y="1435100"/>
            <a:ext cx="5105400" cy="4737100"/>
          </a:xfrm>
        </p:spPr>
        <p:txBody>
          <a:bodyPr/>
          <a:lstStyle/>
          <a:p>
            <a:pPr eaLnBrk="1" hangingPunct="1">
              <a:lnSpc>
                <a:spcPct val="90000"/>
              </a:lnSpc>
            </a:pPr>
            <a:r>
              <a:rPr lang="en-US" sz="4000" b="1" dirty="0" err="1" smtClean="0"/>
              <a:t>Movimiento</a:t>
            </a:r>
            <a:r>
              <a:rPr lang="en-US" sz="4000" b="1" dirty="0" smtClean="0"/>
              <a:t> </a:t>
            </a:r>
            <a:r>
              <a:rPr lang="en-US" sz="4000" b="1" dirty="0" err="1" smtClean="0"/>
              <a:t>repetitivo</a:t>
            </a:r>
            <a:endParaRPr lang="en-US" sz="4000" b="1" dirty="0" smtClean="0"/>
          </a:p>
          <a:p>
            <a:pPr lvl="1" eaLnBrk="1" hangingPunct="1">
              <a:lnSpc>
                <a:spcPct val="90000"/>
              </a:lnSpc>
              <a:buFont typeface="Arial" charset="0"/>
              <a:buChar char="•"/>
            </a:pPr>
            <a:r>
              <a:rPr lang="en-US" sz="3600" dirty="0" err="1" smtClean="0"/>
              <a:t>Líneas</a:t>
            </a:r>
            <a:r>
              <a:rPr lang="en-US" sz="3600" dirty="0" smtClean="0"/>
              <a:t> de </a:t>
            </a:r>
            <a:r>
              <a:rPr lang="en-US" sz="3600" dirty="0" err="1" smtClean="0"/>
              <a:t>ensamblaje</a:t>
            </a:r>
            <a:endParaRPr lang="en-US" sz="3600" dirty="0" smtClean="0"/>
          </a:p>
          <a:p>
            <a:pPr lvl="1" eaLnBrk="1" hangingPunct="1">
              <a:lnSpc>
                <a:spcPct val="90000"/>
              </a:lnSpc>
              <a:buFont typeface="Arial" charset="0"/>
              <a:buChar char="•"/>
            </a:pPr>
            <a:r>
              <a:rPr lang="en-US" sz="3600" dirty="0" err="1" smtClean="0"/>
              <a:t>Levantar</a:t>
            </a:r>
            <a:endParaRPr lang="en-US" sz="3600" dirty="0" smtClean="0"/>
          </a:p>
          <a:p>
            <a:pPr lvl="1" eaLnBrk="1" hangingPunct="1">
              <a:lnSpc>
                <a:spcPct val="90000"/>
              </a:lnSpc>
              <a:buFont typeface="Arial" charset="0"/>
              <a:buChar char="•"/>
            </a:pPr>
            <a:r>
              <a:rPr lang="en-US" sz="3600" dirty="0" err="1" smtClean="0"/>
              <a:t>Escalar</a:t>
            </a:r>
            <a:endParaRPr lang="en-US" sz="3600" dirty="0" smtClean="0"/>
          </a:p>
          <a:p>
            <a:pPr lvl="1" eaLnBrk="1" hangingPunct="1">
              <a:lnSpc>
                <a:spcPct val="90000"/>
              </a:lnSpc>
              <a:buFont typeface="Arial" charset="0"/>
              <a:buChar char="•"/>
            </a:pPr>
            <a:r>
              <a:rPr lang="en-US" sz="3600" dirty="0" err="1" smtClean="0"/>
              <a:t>Pintar</a:t>
            </a:r>
            <a:endParaRPr lang="en-US" sz="3600" dirty="0" smtClean="0"/>
          </a:p>
          <a:p>
            <a:pPr lvl="1" eaLnBrk="1" hangingPunct="1">
              <a:lnSpc>
                <a:spcPct val="90000"/>
              </a:lnSpc>
              <a:buFont typeface="Arial" charset="0"/>
              <a:buChar char="•"/>
            </a:pPr>
            <a:r>
              <a:rPr lang="en-US" sz="3600" dirty="0" err="1" smtClean="0"/>
              <a:t>Teclear</a:t>
            </a:r>
            <a:endParaRPr lang="en-US" sz="3600" dirty="0" smtClean="0"/>
          </a:p>
          <a:p>
            <a:pPr lvl="1" eaLnBrk="1" hangingPunct="1">
              <a:lnSpc>
                <a:spcPct val="90000"/>
              </a:lnSpc>
              <a:buFont typeface="Arial" charset="0"/>
              <a:buChar char="•"/>
            </a:pPr>
            <a:r>
              <a:rPr lang="en-US" sz="3600" dirty="0" err="1" smtClean="0"/>
              <a:t>Operaciones</a:t>
            </a:r>
            <a:r>
              <a:rPr lang="en-US" sz="3600" dirty="0" smtClean="0"/>
              <a:t> con </a:t>
            </a:r>
            <a:r>
              <a:rPr lang="en-US" sz="3600" dirty="0" err="1" smtClean="0"/>
              <a:t>herramientas</a:t>
            </a:r>
            <a:endParaRPr lang="en-US" sz="3600" dirty="0" smtClean="0"/>
          </a:p>
          <a:p>
            <a:pPr eaLnBrk="1" hangingPunct="1"/>
            <a:endParaRPr lang="en-US" dirty="0" smtClean="0"/>
          </a:p>
        </p:txBody>
      </p:sp>
      <p:pic>
        <p:nvPicPr>
          <p:cNvPr id="28675" name="Picture 7" descr="fast food"/>
          <p:cNvPicPr>
            <a:picLocks noChangeAspect="1" noChangeArrowheads="1"/>
          </p:cNvPicPr>
          <p:nvPr/>
        </p:nvPicPr>
        <p:blipFill>
          <a:blip r:embed="rId3"/>
          <a:srcRect t="2974" r="13333"/>
          <a:stretch>
            <a:fillRect/>
          </a:stretch>
        </p:blipFill>
        <p:spPr bwMode="auto">
          <a:xfrm>
            <a:off x="5181600" y="1600200"/>
            <a:ext cx="3387725" cy="4267200"/>
          </a:xfrm>
          <a:prstGeom prst="rect">
            <a:avLst/>
          </a:prstGeom>
          <a:noFill/>
          <a:ln w="12700">
            <a:solidFill>
              <a:schemeClr val="tx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3"/>
          <p:cNvSpPr>
            <a:spLocks noGrp="1"/>
          </p:cNvSpPr>
          <p:nvPr>
            <p:ph type="body" sz="half" idx="2"/>
          </p:nvPr>
        </p:nvSpPr>
        <p:spPr>
          <a:xfrm>
            <a:off x="457200" y="1435100"/>
            <a:ext cx="3429000" cy="4691063"/>
          </a:xfrm>
        </p:spPr>
        <p:txBody>
          <a:bodyPr/>
          <a:lstStyle/>
          <a:p>
            <a:pPr eaLnBrk="1" hangingPunct="1">
              <a:lnSpc>
                <a:spcPct val="90000"/>
              </a:lnSpc>
            </a:pPr>
            <a:r>
              <a:rPr lang="en-US" sz="4000" b="1" dirty="0" err="1" smtClean="0"/>
              <a:t>Vibración</a:t>
            </a:r>
            <a:endParaRPr lang="en-US" sz="4000" b="1" dirty="0" smtClean="0"/>
          </a:p>
          <a:p>
            <a:pPr lvl="1" eaLnBrk="1" hangingPunct="1">
              <a:lnSpc>
                <a:spcPct val="90000"/>
              </a:lnSpc>
              <a:buFont typeface="Arial" charset="0"/>
              <a:buChar char="•"/>
            </a:pPr>
            <a:r>
              <a:rPr lang="en-US" sz="3200" dirty="0" err="1" smtClean="0"/>
              <a:t>Amoladoras</a:t>
            </a:r>
            <a:endParaRPr lang="en-US" sz="3200" dirty="0" smtClean="0"/>
          </a:p>
          <a:p>
            <a:pPr lvl="1" eaLnBrk="1" hangingPunct="1">
              <a:lnSpc>
                <a:spcPct val="90000"/>
              </a:lnSpc>
              <a:buFont typeface="Arial" charset="0"/>
              <a:buChar char="•"/>
            </a:pPr>
            <a:r>
              <a:rPr lang="en-US" sz="3200" dirty="0" err="1" smtClean="0"/>
              <a:t>Lijadoras</a:t>
            </a:r>
            <a:endParaRPr lang="en-US" sz="3200" dirty="0" smtClean="0"/>
          </a:p>
          <a:p>
            <a:pPr lvl="1" eaLnBrk="1" hangingPunct="1">
              <a:lnSpc>
                <a:spcPct val="90000"/>
              </a:lnSpc>
              <a:buFont typeface="Arial" charset="0"/>
              <a:buChar char="•"/>
            </a:pPr>
            <a:r>
              <a:rPr lang="en-US" sz="3200" dirty="0" err="1" smtClean="0"/>
              <a:t>Taladros</a:t>
            </a:r>
            <a:endParaRPr lang="en-US" sz="3200" dirty="0" smtClean="0"/>
          </a:p>
          <a:p>
            <a:pPr lvl="1" eaLnBrk="1" hangingPunct="1">
              <a:lnSpc>
                <a:spcPct val="90000"/>
              </a:lnSpc>
              <a:buFont typeface="Arial" charset="0"/>
              <a:buChar char="•"/>
            </a:pPr>
            <a:r>
              <a:rPr lang="en-US" sz="3200" dirty="0" err="1" smtClean="0"/>
              <a:t>Cinceles</a:t>
            </a:r>
            <a:endParaRPr lang="en-US" sz="3200" dirty="0" smtClean="0"/>
          </a:p>
          <a:p>
            <a:pPr lvl="1" eaLnBrk="1" hangingPunct="1">
              <a:lnSpc>
                <a:spcPct val="90000"/>
              </a:lnSpc>
              <a:buFont typeface="Arial" charset="0"/>
              <a:buChar char="•"/>
            </a:pPr>
            <a:r>
              <a:rPr lang="en-US" sz="3200" dirty="0" smtClean="0"/>
              <a:t>Sierras</a:t>
            </a:r>
          </a:p>
          <a:p>
            <a:pPr lvl="1" eaLnBrk="1" hangingPunct="1">
              <a:lnSpc>
                <a:spcPct val="90000"/>
              </a:lnSpc>
              <a:buFont typeface="Arial" charset="0"/>
              <a:buChar char="•"/>
            </a:pPr>
            <a:r>
              <a:rPr lang="en-US" sz="3200" dirty="0" err="1" smtClean="0"/>
              <a:t>Martillos</a:t>
            </a:r>
            <a:r>
              <a:rPr lang="en-US" sz="3200" dirty="0" smtClean="0"/>
              <a:t> </a:t>
            </a:r>
            <a:r>
              <a:rPr lang="en-US" sz="3200" dirty="0" err="1" smtClean="0"/>
              <a:t>neumáticos</a:t>
            </a:r>
            <a:endParaRPr lang="en-US" sz="3200" dirty="0" smtClean="0"/>
          </a:p>
          <a:p>
            <a:pPr lvl="1" eaLnBrk="1" hangingPunct="1">
              <a:lnSpc>
                <a:spcPct val="90000"/>
              </a:lnSpc>
              <a:buFont typeface="Arial" charset="0"/>
              <a:buChar char="•"/>
            </a:pPr>
            <a:r>
              <a:rPr lang="en-US" sz="3200" dirty="0" err="1" smtClean="0"/>
              <a:t>Remachadoras</a:t>
            </a:r>
            <a:endParaRPr lang="en-US" sz="3200" dirty="0" smtClean="0"/>
          </a:p>
          <a:p>
            <a:pPr eaLnBrk="1" hangingPunct="1"/>
            <a:endParaRPr lang="en-US" dirty="0" smtClean="0"/>
          </a:p>
        </p:txBody>
      </p:sp>
      <p:pic>
        <p:nvPicPr>
          <p:cNvPr id="30723" name="Picture 6" descr="Jackhammer"/>
          <p:cNvPicPr>
            <a:picLocks noChangeAspect="1" noChangeArrowheads="1"/>
          </p:cNvPicPr>
          <p:nvPr/>
        </p:nvPicPr>
        <p:blipFill>
          <a:blip r:embed="rId3"/>
          <a:srcRect l="27887" r="7547" b="23068"/>
          <a:stretch>
            <a:fillRect/>
          </a:stretch>
        </p:blipFill>
        <p:spPr bwMode="auto">
          <a:xfrm>
            <a:off x="4191000" y="1752600"/>
            <a:ext cx="4495800" cy="3568700"/>
          </a:xfrm>
          <a:prstGeom prst="rect">
            <a:avLst/>
          </a:prstGeom>
          <a:noFill/>
          <a:ln w="9525">
            <a:noFill/>
            <a:miter lim="800000"/>
            <a:headEnd/>
            <a:tailEnd/>
          </a:ln>
        </p:spPr>
      </p:pic>
      <p:sp>
        <p:nvSpPr>
          <p:cNvPr id="6" name="Content Placeholder 4"/>
          <p:cNvSpPr>
            <a:spLocks noGrp="1"/>
          </p:cNvSpPr>
          <p:nvPr>
            <p:ph idx="1"/>
          </p:nvPr>
        </p:nvSpPr>
        <p:spPr>
          <a:xfrm>
            <a:off x="990600" y="0"/>
            <a:ext cx="8229600" cy="1403350"/>
          </a:xfrm>
        </p:spPr>
        <p:txBody>
          <a:bodyPr/>
          <a:lstStyle/>
          <a:p>
            <a:pPr algn="r" eaLnBrk="1" hangingPunct="1"/>
            <a:r>
              <a:rPr lang="en-US" sz="4000" dirty="0" smtClean="0">
                <a:solidFill>
                  <a:srgbClr val="FFFFFF"/>
                </a:solidFill>
              </a:rPr>
              <a:t>Los </a:t>
            </a:r>
            <a:r>
              <a:rPr lang="en-US" sz="4000" dirty="0" err="1" smtClean="0">
                <a:solidFill>
                  <a:srgbClr val="FFFFFF"/>
                </a:solidFill>
              </a:rPr>
              <a:t>factores</a:t>
            </a:r>
            <a:r>
              <a:rPr lang="en-US" sz="4000" dirty="0" smtClean="0">
                <a:solidFill>
                  <a:srgbClr val="FFFFFF"/>
                </a:solidFill>
              </a:rPr>
              <a:t> de </a:t>
            </a:r>
            <a:r>
              <a:rPr lang="en-US" sz="4000" dirty="0" err="1" smtClean="0">
                <a:solidFill>
                  <a:srgbClr val="FFFFFF"/>
                </a:solidFill>
              </a:rPr>
              <a:t>estrés</a:t>
            </a:r>
            <a:r>
              <a:rPr lang="en-US" sz="4000" dirty="0" smtClean="0">
                <a:solidFill>
                  <a:srgbClr val="FFFFFF"/>
                </a:solidFill>
              </a:rPr>
              <a:t> en </a:t>
            </a:r>
            <a:r>
              <a:rPr lang="en-US" sz="4000" dirty="0" err="1" smtClean="0">
                <a:solidFill>
                  <a:srgbClr val="FFFFFF"/>
                </a:solidFill>
              </a:rPr>
              <a:t>lugares</a:t>
            </a:r>
            <a:r>
              <a:rPr lang="en-US" sz="4000" dirty="0" smtClean="0">
                <a:solidFill>
                  <a:srgbClr val="FFFFFF"/>
                </a:solidFill>
              </a:rPr>
              <a:t> de </a:t>
            </a:r>
            <a:r>
              <a:rPr lang="en-US" sz="4000" dirty="0" err="1" smtClean="0">
                <a:solidFill>
                  <a:srgbClr val="FFFFFF"/>
                </a:solidFill>
              </a:rPr>
              <a:t>trabajo</a:t>
            </a:r>
            <a:endParaRPr lang="en-US" sz="4000" dirty="0" smtClean="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3575050" y="1447800"/>
            <a:ext cx="5340350" cy="4678363"/>
          </a:xfrm>
        </p:spPr>
        <p:txBody>
          <a:bodyPr/>
          <a:lstStyle/>
          <a:p>
            <a:pPr eaLnBrk="1" hangingPunct="1"/>
            <a:endParaRPr lang="en-US" sz="4000" dirty="0" smtClean="0"/>
          </a:p>
          <a:p>
            <a:pPr eaLnBrk="1" hangingPunct="1"/>
            <a:r>
              <a:rPr lang="en-US" sz="4000" b="1" dirty="0" err="1" smtClean="0"/>
              <a:t>Fuerza</a:t>
            </a:r>
            <a:r>
              <a:rPr lang="en-US" sz="4000" b="1" dirty="0" smtClean="0"/>
              <a:t> </a:t>
            </a:r>
            <a:r>
              <a:rPr lang="en-US" sz="4000" b="1" dirty="0" err="1" smtClean="0"/>
              <a:t>excesiva</a:t>
            </a:r>
            <a:endParaRPr lang="en-US" sz="4000" b="1" dirty="0" smtClean="0"/>
          </a:p>
          <a:p>
            <a:pPr lvl="1" eaLnBrk="1" hangingPunct="1"/>
            <a:r>
              <a:rPr lang="en-US" sz="3600" dirty="0" err="1" smtClean="0"/>
              <a:t>Levantar</a:t>
            </a:r>
            <a:endParaRPr lang="en-US" sz="3600" dirty="0" smtClean="0"/>
          </a:p>
          <a:p>
            <a:pPr lvl="1" eaLnBrk="1" hangingPunct="1"/>
            <a:r>
              <a:rPr lang="en-US" sz="3600" dirty="0" err="1" smtClean="0"/>
              <a:t>Empujar</a:t>
            </a:r>
            <a:endParaRPr lang="en-US" sz="3600" dirty="0" smtClean="0"/>
          </a:p>
          <a:p>
            <a:pPr lvl="1" eaLnBrk="1" hangingPunct="1"/>
            <a:r>
              <a:rPr lang="en-US" sz="3600" dirty="0" err="1" smtClean="0"/>
              <a:t>Halar</a:t>
            </a:r>
            <a:endParaRPr lang="en-US" sz="3600" dirty="0" smtClean="0"/>
          </a:p>
          <a:p>
            <a:pPr lvl="1" eaLnBrk="1" hangingPunct="1"/>
            <a:r>
              <a:rPr lang="en-US" sz="3600" dirty="0" smtClean="0"/>
              <a:t>Mover </a:t>
            </a:r>
            <a:r>
              <a:rPr lang="en-US" sz="3600" dirty="0" err="1" smtClean="0"/>
              <a:t>objetos</a:t>
            </a:r>
            <a:r>
              <a:rPr lang="en-US" sz="3600" dirty="0" smtClean="0"/>
              <a:t> </a:t>
            </a:r>
            <a:r>
              <a:rPr lang="en-US" sz="3600" dirty="0" err="1" smtClean="0"/>
              <a:t>pesados</a:t>
            </a:r>
            <a:endParaRPr lang="en-US" sz="3600" dirty="0" smtClean="0"/>
          </a:p>
        </p:txBody>
      </p:sp>
      <p:pic>
        <p:nvPicPr>
          <p:cNvPr id="32771" name="Picture 7" descr="office stress"/>
          <p:cNvPicPr>
            <a:picLocks noChangeAspect="1" noChangeArrowheads="1"/>
          </p:cNvPicPr>
          <p:nvPr/>
        </p:nvPicPr>
        <p:blipFill>
          <a:blip r:embed="rId3"/>
          <a:srcRect l="14555" t="1878" r="14555"/>
          <a:stretch>
            <a:fillRect/>
          </a:stretch>
        </p:blipFill>
        <p:spPr bwMode="auto">
          <a:xfrm>
            <a:off x="304800" y="1371600"/>
            <a:ext cx="2743200" cy="4816475"/>
          </a:xfrm>
          <a:prstGeom prst="rect">
            <a:avLst/>
          </a:prstGeom>
          <a:noFill/>
          <a:ln w="12700">
            <a:solidFill>
              <a:schemeClr val="tx1"/>
            </a:solidFill>
            <a:miter lim="800000"/>
            <a:headEnd/>
            <a:tailEnd/>
          </a:ln>
        </p:spPr>
      </p:pic>
      <p:sp>
        <p:nvSpPr>
          <p:cNvPr id="7" name="Content Placeholder 4"/>
          <p:cNvSpPr txBox="1">
            <a:spLocks/>
          </p:cNvSpPr>
          <p:nvPr/>
        </p:nvSpPr>
        <p:spPr bwMode="auto">
          <a:xfrm>
            <a:off x="152400" y="228600"/>
            <a:ext cx="90678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Char char="•"/>
              <a:tabLst/>
              <a:defRPr/>
            </a:pPr>
            <a:r>
              <a:rPr kumimoji="0" lang="en-US" sz="3600" b="0" i="0" u="none" strike="noStrike" kern="1200" cap="none" spc="0" normalizeH="0" baseline="0" noProof="0" dirty="0" smtClean="0">
                <a:ln>
                  <a:noFill/>
                </a:ln>
                <a:solidFill>
                  <a:srgbClr val="FFFFFF"/>
                </a:solidFill>
                <a:effectLst/>
                <a:uLnTx/>
                <a:uFillTx/>
                <a:latin typeface="+mn-lt"/>
                <a:ea typeface="+mn-ea"/>
                <a:cs typeface="+mn-cs"/>
              </a:rPr>
              <a:t>Los </a:t>
            </a:r>
            <a:r>
              <a:rPr kumimoji="0" lang="en-US" sz="3600" b="0" i="0" u="none" strike="noStrike" kern="1200" cap="none" spc="0" normalizeH="0" baseline="0" noProof="0" dirty="0" err="1" smtClean="0">
                <a:ln>
                  <a:noFill/>
                </a:ln>
                <a:solidFill>
                  <a:srgbClr val="FFFFFF"/>
                </a:solidFill>
                <a:effectLst/>
                <a:uLnTx/>
                <a:uFillTx/>
                <a:latin typeface="+mn-lt"/>
                <a:ea typeface="+mn-ea"/>
                <a:cs typeface="+mn-cs"/>
              </a:rPr>
              <a:t>factores</a:t>
            </a:r>
            <a:r>
              <a:rPr kumimoji="0" lang="en-US" sz="3600" b="0" i="0" u="none" strike="noStrike" kern="1200" cap="none" spc="0" normalizeH="0" baseline="0" noProof="0" dirty="0" smtClean="0">
                <a:ln>
                  <a:noFill/>
                </a:ln>
                <a:solidFill>
                  <a:srgbClr val="FFFFFF"/>
                </a:solidFill>
                <a:effectLst/>
                <a:uLnTx/>
                <a:uFillTx/>
                <a:latin typeface="+mn-lt"/>
                <a:ea typeface="+mn-ea"/>
                <a:cs typeface="+mn-cs"/>
              </a:rPr>
              <a:t> de </a:t>
            </a:r>
            <a:r>
              <a:rPr kumimoji="0" lang="en-US" sz="3600" b="0" i="0" u="none" strike="noStrike" kern="1200" cap="none" spc="0" normalizeH="0" baseline="0" noProof="0" dirty="0" err="1" smtClean="0">
                <a:ln>
                  <a:noFill/>
                </a:ln>
                <a:solidFill>
                  <a:srgbClr val="FFFFFF"/>
                </a:solidFill>
                <a:effectLst/>
                <a:uLnTx/>
                <a:uFillTx/>
                <a:latin typeface="+mn-lt"/>
                <a:ea typeface="+mn-ea"/>
                <a:cs typeface="+mn-cs"/>
              </a:rPr>
              <a:t>estrés</a:t>
            </a:r>
            <a:r>
              <a:rPr kumimoji="0" lang="en-US" sz="3600" b="0" i="0" u="none" strike="noStrike" kern="1200" cap="none" spc="0" normalizeH="0" baseline="0" noProof="0" dirty="0" smtClean="0">
                <a:ln>
                  <a:noFill/>
                </a:ln>
                <a:solidFill>
                  <a:srgbClr val="FFFFFF"/>
                </a:solidFill>
                <a:effectLst/>
                <a:uLnTx/>
                <a:uFillTx/>
                <a:latin typeface="+mn-lt"/>
                <a:ea typeface="+mn-ea"/>
                <a:cs typeface="+mn-cs"/>
              </a:rPr>
              <a:t> en </a:t>
            </a:r>
            <a:r>
              <a:rPr kumimoji="0" lang="en-US" sz="3600" b="0" i="0" u="none" strike="noStrike" kern="1200" cap="none" spc="0" normalizeH="0" baseline="0" noProof="0" dirty="0" err="1" smtClean="0">
                <a:ln>
                  <a:noFill/>
                </a:ln>
                <a:solidFill>
                  <a:srgbClr val="FFFFFF"/>
                </a:solidFill>
                <a:effectLst/>
                <a:uLnTx/>
                <a:uFillTx/>
                <a:latin typeface="+mn-lt"/>
                <a:ea typeface="+mn-ea"/>
                <a:cs typeface="+mn-cs"/>
              </a:rPr>
              <a:t>lugares</a:t>
            </a:r>
            <a:r>
              <a:rPr kumimoji="0" lang="en-US" sz="3600" b="0" i="0" u="none" strike="noStrike" kern="1200" cap="none" spc="0" normalizeH="0" baseline="0" noProof="0" dirty="0" smtClean="0">
                <a:ln>
                  <a:noFill/>
                </a:ln>
                <a:solidFill>
                  <a:srgbClr val="FFFFFF"/>
                </a:solidFill>
                <a:effectLst/>
                <a:uLnTx/>
                <a:uFillTx/>
                <a:latin typeface="+mn-lt"/>
                <a:ea typeface="+mn-ea"/>
                <a:cs typeface="+mn-cs"/>
              </a:rPr>
              <a:t> de </a:t>
            </a:r>
            <a:r>
              <a:rPr kumimoji="0" lang="en-US" sz="3600" b="0" i="0" u="none" strike="noStrike" kern="1200" cap="none" spc="0" normalizeH="0" baseline="0" noProof="0" dirty="0" err="1" smtClean="0">
                <a:ln>
                  <a:noFill/>
                </a:ln>
                <a:solidFill>
                  <a:srgbClr val="FFFFFF"/>
                </a:solidFill>
                <a:effectLst/>
                <a:uLnTx/>
                <a:uFillTx/>
                <a:latin typeface="+mn-lt"/>
                <a:ea typeface="+mn-ea"/>
                <a:cs typeface="+mn-cs"/>
              </a:rPr>
              <a:t>trabajo</a:t>
            </a:r>
            <a:endParaRPr kumimoji="0" lang="en-US" sz="3600" b="0"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3"/>
          <p:cNvSpPr>
            <a:spLocks noGrp="1"/>
          </p:cNvSpPr>
          <p:nvPr>
            <p:ph type="body" sz="half" idx="2"/>
          </p:nvPr>
        </p:nvSpPr>
        <p:spPr>
          <a:xfrm>
            <a:off x="228600" y="1600200"/>
            <a:ext cx="4495800" cy="4800600"/>
          </a:xfrm>
        </p:spPr>
        <p:txBody>
          <a:bodyPr/>
          <a:lstStyle/>
          <a:p>
            <a:pPr eaLnBrk="1" hangingPunct="1"/>
            <a:r>
              <a:rPr lang="en-US" sz="3600" b="1" dirty="0" err="1" smtClean="0"/>
              <a:t>Posiciones</a:t>
            </a:r>
            <a:r>
              <a:rPr lang="en-US" sz="3600" b="1" dirty="0" smtClean="0"/>
              <a:t> </a:t>
            </a:r>
            <a:r>
              <a:rPr lang="en-US" sz="3600" b="1" dirty="0" err="1" smtClean="0"/>
              <a:t>incómodas</a:t>
            </a:r>
            <a:endParaRPr lang="en-US" sz="3600" b="1" dirty="0" smtClean="0"/>
          </a:p>
          <a:p>
            <a:pPr lvl="1" eaLnBrk="1" hangingPunct="1">
              <a:buFont typeface="Arial" charset="0"/>
              <a:buChar char="•"/>
            </a:pPr>
            <a:r>
              <a:rPr lang="en-US" sz="2800" dirty="0" err="1" smtClean="0"/>
              <a:t>Alcanzar</a:t>
            </a:r>
            <a:r>
              <a:rPr lang="en-US" sz="2800" dirty="0" smtClean="0"/>
              <a:t> </a:t>
            </a:r>
            <a:r>
              <a:rPr lang="en-US" sz="2800" dirty="0" err="1" smtClean="0"/>
              <a:t>objetos</a:t>
            </a:r>
            <a:r>
              <a:rPr lang="en-US" sz="2800" dirty="0" smtClean="0"/>
              <a:t> en </a:t>
            </a:r>
            <a:r>
              <a:rPr lang="en-US" sz="2800" dirty="0" err="1" smtClean="0"/>
              <a:t>estantes</a:t>
            </a:r>
            <a:r>
              <a:rPr lang="en-US" sz="2800" dirty="0" smtClean="0"/>
              <a:t> </a:t>
            </a:r>
            <a:r>
              <a:rPr lang="en-US" sz="2800" dirty="0" err="1" smtClean="0"/>
              <a:t>bajos</a:t>
            </a:r>
            <a:endParaRPr lang="en-US" sz="2800" dirty="0" smtClean="0"/>
          </a:p>
          <a:p>
            <a:pPr lvl="1" eaLnBrk="1" hangingPunct="1">
              <a:buFont typeface="Arial" charset="0"/>
              <a:buChar char="•"/>
            </a:pPr>
            <a:r>
              <a:rPr lang="es-ES" sz="2800" dirty="0" smtClean="0"/>
              <a:t> Sostener objetos alejados de tu cuerpo</a:t>
            </a:r>
            <a:endParaRPr lang="en-US" sz="2800" dirty="0" smtClean="0"/>
          </a:p>
          <a:p>
            <a:pPr lvl="1" eaLnBrk="1" hangingPunct="1">
              <a:buFont typeface="Arial" charset="0"/>
              <a:buChar char="•"/>
            </a:pPr>
            <a:r>
              <a:rPr lang="en-US" sz="2800" dirty="0" err="1" smtClean="0"/>
              <a:t>Pintar</a:t>
            </a:r>
            <a:r>
              <a:rPr lang="en-US" sz="2800" dirty="0" smtClean="0"/>
              <a:t> </a:t>
            </a:r>
            <a:r>
              <a:rPr lang="en-US" sz="2800" dirty="0" err="1" smtClean="0"/>
              <a:t>techos</a:t>
            </a:r>
            <a:endParaRPr lang="en-US" sz="2800" dirty="0" smtClean="0"/>
          </a:p>
          <a:p>
            <a:pPr eaLnBrk="1" hangingPunct="1"/>
            <a:endParaRPr lang="en-US" dirty="0" smtClean="0"/>
          </a:p>
        </p:txBody>
      </p:sp>
      <p:pic>
        <p:nvPicPr>
          <p:cNvPr id="39939" name="Picture 8" descr="Pick squat to reach low boxes2"/>
          <p:cNvPicPr>
            <a:picLocks noChangeArrowheads="1"/>
          </p:cNvPicPr>
          <p:nvPr/>
        </p:nvPicPr>
        <p:blipFill>
          <a:blip r:embed="rId3">
            <a:lum bright="6000" contrast="-6000"/>
          </a:blip>
          <a:srcRect l="28043" t="18518" r="15253" b="12462"/>
          <a:stretch>
            <a:fillRect/>
          </a:stretch>
        </p:blipFill>
        <p:spPr bwMode="auto">
          <a:xfrm>
            <a:off x="4724400" y="1676400"/>
            <a:ext cx="4191000" cy="4495800"/>
          </a:xfrm>
          <a:prstGeom prst="rect">
            <a:avLst/>
          </a:prstGeom>
          <a:noFill/>
          <a:ln w="9525">
            <a:noFill/>
            <a:miter lim="800000"/>
            <a:headEnd/>
            <a:tailEnd/>
          </a:ln>
        </p:spPr>
      </p:pic>
      <p:sp>
        <p:nvSpPr>
          <p:cNvPr id="6" name="Content Placeholder 4"/>
          <p:cNvSpPr>
            <a:spLocks noGrp="1"/>
          </p:cNvSpPr>
          <p:nvPr>
            <p:ph idx="1"/>
          </p:nvPr>
        </p:nvSpPr>
        <p:spPr>
          <a:xfrm>
            <a:off x="0" y="152400"/>
            <a:ext cx="9220200" cy="1250950"/>
          </a:xfrm>
        </p:spPr>
        <p:txBody>
          <a:bodyPr/>
          <a:lstStyle/>
          <a:p>
            <a:pPr algn="ctr" eaLnBrk="1" hangingPunct="1"/>
            <a:r>
              <a:rPr lang="en-US" sz="3600" dirty="0" smtClean="0">
                <a:solidFill>
                  <a:srgbClr val="FFFFFF"/>
                </a:solidFill>
              </a:rPr>
              <a:t>Los </a:t>
            </a:r>
            <a:r>
              <a:rPr lang="en-US" sz="3600" dirty="0" err="1" smtClean="0">
                <a:solidFill>
                  <a:srgbClr val="FFFFFF"/>
                </a:solidFill>
              </a:rPr>
              <a:t>factores</a:t>
            </a:r>
            <a:r>
              <a:rPr lang="en-US" sz="3600" dirty="0" smtClean="0">
                <a:solidFill>
                  <a:srgbClr val="FFFFFF"/>
                </a:solidFill>
              </a:rPr>
              <a:t> de </a:t>
            </a:r>
            <a:r>
              <a:rPr lang="en-US" sz="3600" dirty="0" err="1" smtClean="0">
                <a:solidFill>
                  <a:srgbClr val="FFFFFF"/>
                </a:solidFill>
              </a:rPr>
              <a:t>estrés</a:t>
            </a:r>
            <a:r>
              <a:rPr lang="en-US" sz="3600" dirty="0" smtClean="0">
                <a:solidFill>
                  <a:srgbClr val="FFFFFF"/>
                </a:solidFill>
              </a:rPr>
              <a:t> en </a:t>
            </a:r>
            <a:r>
              <a:rPr lang="en-US" sz="3600" dirty="0" err="1" smtClean="0">
                <a:solidFill>
                  <a:srgbClr val="FFFFFF"/>
                </a:solidFill>
              </a:rPr>
              <a:t>lugares</a:t>
            </a:r>
            <a:r>
              <a:rPr lang="en-US" sz="3600" dirty="0" smtClean="0">
                <a:solidFill>
                  <a:srgbClr val="FFFFFF"/>
                </a:solidFill>
              </a:rPr>
              <a:t> de </a:t>
            </a:r>
            <a:r>
              <a:rPr lang="en-US" sz="3600" dirty="0" err="1" smtClean="0">
                <a:solidFill>
                  <a:srgbClr val="FFFFFF"/>
                </a:solidFill>
              </a:rPr>
              <a:t>trabajo</a:t>
            </a:r>
            <a:endParaRPr lang="en-US" sz="3600" dirty="0" smtClean="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Las </a:t>
            </a:r>
            <a:r>
              <a:rPr lang="en-US" dirty="0" err="1" smtClean="0"/>
              <a:t>condiciones</a:t>
            </a:r>
            <a:r>
              <a:rPr lang="en-US" dirty="0" smtClean="0"/>
              <a:t> se </a:t>
            </a:r>
            <a:r>
              <a:rPr lang="en-US" dirty="0" err="1" smtClean="0"/>
              <a:t>agravan</a:t>
            </a:r>
            <a:r>
              <a:rPr lang="en-US" dirty="0" smtClean="0"/>
              <a:t> con:</a:t>
            </a:r>
            <a:endParaRPr lang="en-US" dirty="0"/>
          </a:p>
        </p:txBody>
      </p:sp>
      <p:sp>
        <p:nvSpPr>
          <p:cNvPr id="36866" name="Content Placeholder 2"/>
          <p:cNvSpPr>
            <a:spLocks noGrp="1"/>
          </p:cNvSpPr>
          <p:nvPr>
            <p:ph idx="1"/>
          </p:nvPr>
        </p:nvSpPr>
        <p:spPr/>
        <p:txBody>
          <a:bodyPr/>
          <a:lstStyle/>
          <a:p>
            <a:pPr eaLnBrk="1" hangingPunct="1"/>
            <a:r>
              <a:rPr lang="en-US" sz="4000" dirty="0" err="1" smtClean="0"/>
              <a:t>Edad</a:t>
            </a:r>
            <a:endParaRPr lang="en-US" sz="4000" dirty="0" smtClean="0"/>
          </a:p>
          <a:p>
            <a:pPr eaLnBrk="1" hangingPunct="1">
              <a:buFont typeface="Wingdings" pitchFamily="2" charset="2"/>
              <a:buNone/>
            </a:pPr>
            <a:endParaRPr lang="en-US" sz="4000" dirty="0" smtClean="0"/>
          </a:p>
          <a:p>
            <a:pPr eaLnBrk="1" hangingPunct="1"/>
            <a:r>
              <a:rPr lang="en-US" sz="4000" dirty="0" err="1" smtClean="0"/>
              <a:t>Estrés</a:t>
            </a:r>
            <a:endParaRPr lang="en-US" sz="4000" dirty="0" smtClean="0"/>
          </a:p>
          <a:p>
            <a:pPr eaLnBrk="1" hangingPunct="1">
              <a:buFont typeface="Wingdings" pitchFamily="2" charset="2"/>
              <a:buNone/>
            </a:pPr>
            <a:endParaRPr lang="en-US" sz="4000" dirty="0" smtClean="0"/>
          </a:p>
          <a:p>
            <a:pPr eaLnBrk="1" hangingPunct="1"/>
            <a:r>
              <a:rPr lang="en-US" sz="4000" dirty="0" err="1" smtClean="0"/>
              <a:t>Condición</a:t>
            </a:r>
            <a:r>
              <a:rPr lang="en-US" sz="4000" dirty="0" smtClean="0"/>
              <a:t> </a:t>
            </a:r>
            <a:r>
              <a:rPr lang="en-US" sz="4000" dirty="0" err="1" smtClean="0"/>
              <a:t>física</a:t>
            </a:r>
            <a:endParaRPr lang="en-US" sz="4000" dirty="0" smtClean="0"/>
          </a:p>
          <a:p>
            <a:pPr eaLnBrk="1" hangingPunct="1">
              <a:buFont typeface="Arial" charset="0"/>
              <a:buNone/>
            </a:pP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fontScale="90000"/>
          </a:bodyPr>
          <a:lstStyle/>
          <a:p>
            <a:pPr algn="ctr" eaLnBrk="1" hangingPunct="1">
              <a:defRPr/>
            </a:pPr>
            <a:r>
              <a:rPr lang="en-US" dirty="0" err="1" smtClean="0"/>
              <a:t>Edad</a:t>
            </a:r>
            <a:r>
              <a:rPr lang="en-US" dirty="0" smtClean="0"/>
              <a:t> </a:t>
            </a:r>
            <a:r>
              <a:rPr lang="en-US" dirty="0" err="1" smtClean="0"/>
              <a:t>promedio</a:t>
            </a:r>
            <a:r>
              <a:rPr lang="en-US" dirty="0" smtClean="0"/>
              <a:t> de </a:t>
            </a:r>
            <a:r>
              <a:rPr lang="en-US" dirty="0" err="1" smtClean="0"/>
              <a:t>todos</a:t>
            </a:r>
            <a:r>
              <a:rPr lang="en-US" dirty="0" smtClean="0"/>
              <a:t> los </a:t>
            </a:r>
            <a:r>
              <a:rPr lang="en-US" dirty="0" err="1" smtClean="0"/>
              <a:t>trabajadores</a:t>
            </a:r>
            <a:r>
              <a:rPr lang="en-US" dirty="0" smtClean="0"/>
              <a:t> de EEUU</a:t>
            </a:r>
            <a:endParaRPr lang="en-US" dirty="0"/>
          </a:p>
        </p:txBody>
      </p:sp>
      <p:graphicFrame>
        <p:nvGraphicFramePr>
          <p:cNvPr id="34818" name="Object 3"/>
          <p:cNvGraphicFramePr>
            <a:graphicFrameLocks/>
          </p:cNvGraphicFramePr>
          <p:nvPr/>
        </p:nvGraphicFramePr>
        <p:xfrm>
          <a:off x="1930400" y="1346200"/>
          <a:ext cx="6045200" cy="4762500"/>
        </p:xfrm>
        <a:graphic>
          <a:graphicData uri="http://schemas.openxmlformats.org/presentationml/2006/ole">
            <mc:AlternateContent xmlns:mc="http://schemas.openxmlformats.org/markup-compatibility/2006">
              <mc:Choice xmlns:v="urn:schemas-microsoft-com:vml" Requires="v">
                <p:oleObj spid="_x0000_s34823" name="Worksheet" r:id="rId5" imgW="6041660" imgH="4761389" progId="Excel.Sheet.8">
                  <p:embed/>
                </p:oleObj>
              </mc:Choice>
              <mc:Fallback>
                <p:oleObj name="Worksheet" r:id="rId5" imgW="6041660" imgH="4761389" progId="Excel.Sheet.8">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0400" y="1346200"/>
                        <a:ext cx="6045200" cy="476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Nuestra</a:t>
            </a:r>
            <a:r>
              <a:rPr lang="en-US" dirty="0" smtClean="0"/>
              <a:t> </a:t>
            </a:r>
            <a:r>
              <a:rPr lang="en-US" dirty="0" err="1" smtClean="0"/>
              <a:t>reacción</a:t>
            </a:r>
            <a:r>
              <a:rPr lang="en-US" dirty="0" smtClean="0"/>
              <a:t> al </a:t>
            </a:r>
            <a:r>
              <a:rPr lang="en-US" dirty="0" err="1" smtClean="0"/>
              <a:t>estrés</a:t>
            </a:r>
            <a:endParaRPr lang="en-US" dirty="0"/>
          </a:p>
        </p:txBody>
      </p:sp>
      <p:sp>
        <p:nvSpPr>
          <p:cNvPr id="41986" name="Rectangle 3"/>
          <p:cNvSpPr>
            <a:spLocks noChangeArrowheads="1"/>
          </p:cNvSpPr>
          <p:nvPr/>
        </p:nvSpPr>
        <p:spPr bwMode="auto">
          <a:xfrm>
            <a:off x="457200" y="1600200"/>
            <a:ext cx="8458200" cy="4524315"/>
          </a:xfrm>
          <a:prstGeom prst="rect">
            <a:avLst/>
          </a:prstGeom>
          <a:noFill/>
          <a:ln w="9525">
            <a:noFill/>
            <a:miter lim="800000"/>
            <a:headEnd/>
            <a:tailEnd/>
          </a:ln>
        </p:spPr>
        <p:txBody>
          <a:bodyPr wrap="square">
            <a:spAutoFit/>
          </a:bodyPr>
          <a:lstStyle/>
          <a:p>
            <a:pPr>
              <a:buFont typeface="Arial" charset="0"/>
              <a:buChar char="•"/>
            </a:pPr>
            <a:r>
              <a:rPr lang="en-US" sz="3200" dirty="0" smtClean="0"/>
              <a:t> La </a:t>
            </a:r>
            <a:r>
              <a:rPr lang="en-US" sz="3200" dirty="0" err="1" smtClean="0"/>
              <a:t>primera</a:t>
            </a:r>
            <a:r>
              <a:rPr lang="en-US" sz="3200" dirty="0" smtClean="0"/>
              <a:t> </a:t>
            </a:r>
            <a:r>
              <a:rPr lang="en-US" sz="3200" dirty="0" err="1" smtClean="0"/>
              <a:t>reacción</a:t>
            </a:r>
            <a:r>
              <a:rPr lang="en-US" sz="3200" dirty="0" smtClean="0"/>
              <a:t> de </a:t>
            </a:r>
            <a:r>
              <a:rPr lang="en-US" sz="3200" dirty="0" err="1" smtClean="0"/>
              <a:t>nuestro</a:t>
            </a:r>
            <a:r>
              <a:rPr lang="en-US" sz="3200" dirty="0" smtClean="0"/>
              <a:t> </a:t>
            </a:r>
            <a:r>
              <a:rPr lang="en-US" sz="3200" dirty="0" err="1" smtClean="0"/>
              <a:t>cuerpo</a:t>
            </a:r>
            <a:r>
              <a:rPr lang="en-US" sz="3200" dirty="0" smtClean="0"/>
              <a:t> al </a:t>
            </a:r>
            <a:r>
              <a:rPr lang="en-US" sz="3200" dirty="0" err="1" smtClean="0"/>
              <a:t>estrés</a:t>
            </a:r>
            <a:r>
              <a:rPr lang="en-US" sz="3200" dirty="0" smtClean="0"/>
              <a:t>, </a:t>
            </a:r>
            <a:r>
              <a:rPr lang="en-US" sz="3200" dirty="0" err="1" smtClean="0"/>
              <a:t>ya</a:t>
            </a:r>
            <a:r>
              <a:rPr lang="en-US" sz="3200" dirty="0" smtClean="0"/>
              <a:t> sea </a:t>
            </a:r>
            <a:r>
              <a:rPr lang="en-US" sz="3200" dirty="0" err="1" smtClean="0"/>
              <a:t>física</a:t>
            </a:r>
            <a:r>
              <a:rPr lang="en-US" sz="3200" dirty="0" smtClean="0"/>
              <a:t> o </a:t>
            </a:r>
            <a:r>
              <a:rPr lang="en-US" sz="3200" dirty="0" err="1" smtClean="0"/>
              <a:t>emocional</a:t>
            </a:r>
            <a:r>
              <a:rPr lang="en-US" sz="3200" dirty="0" smtClean="0"/>
              <a:t>, </a:t>
            </a:r>
            <a:r>
              <a:rPr lang="en-US" sz="3200" dirty="0" err="1" smtClean="0"/>
              <a:t>es</a:t>
            </a:r>
            <a:r>
              <a:rPr lang="en-US" sz="3200" dirty="0" smtClean="0"/>
              <a:t> la </a:t>
            </a:r>
            <a:r>
              <a:rPr lang="en-US" sz="3200" dirty="0" err="1" smtClean="0"/>
              <a:t>tensión</a:t>
            </a:r>
            <a:r>
              <a:rPr lang="en-US" sz="3200" dirty="0" smtClean="0"/>
              <a:t> de los </a:t>
            </a:r>
            <a:r>
              <a:rPr lang="en-US" sz="3200" dirty="0" err="1" smtClean="0"/>
              <a:t>músculos</a:t>
            </a:r>
            <a:r>
              <a:rPr lang="en-US" sz="3200" dirty="0" smtClean="0"/>
              <a:t> (</a:t>
            </a:r>
            <a:r>
              <a:rPr lang="en-US" sz="3200" dirty="0" err="1" smtClean="0"/>
              <a:t>Síndrome</a:t>
            </a:r>
            <a:r>
              <a:rPr lang="en-US" sz="3200" dirty="0" smtClean="0"/>
              <a:t> de la </a:t>
            </a:r>
            <a:r>
              <a:rPr lang="en-US" sz="3200" dirty="0" err="1" smtClean="0"/>
              <a:t>pelea</a:t>
            </a:r>
            <a:r>
              <a:rPr lang="en-US" sz="3200" dirty="0" smtClean="0"/>
              <a:t> o del </a:t>
            </a:r>
            <a:r>
              <a:rPr lang="en-US" sz="3200" dirty="0" err="1" smtClean="0"/>
              <a:t>vuelo</a:t>
            </a:r>
            <a:r>
              <a:rPr lang="en-US" sz="3200" dirty="0" smtClean="0"/>
              <a:t>)</a:t>
            </a:r>
          </a:p>
          <a:p>
            <a:pPr>
              <a:buFont typeface="Arial" charset="0"/>
              <a:buChar char="•"/>
            </a:pPr>
            <a:endParaRPr lang="en-US" sz="3200" dirty="0" smtClean="0"/>
          </a:p>
          <a:p>
            <a:pPr>
              <a:buFont typeface="Arial" charset="0"/>
              <a:buChar char="•"/>
            </a:pPr>
            <a:r>
              <a:rPr lang="es-ES" sz="3200" dirty="0" smtClean="0"/>
              <a:t> Un músculo tenso es un músculo rígido</a:t>
            </a:r>
            <a:endParaRPr lang="en-US" sz="3200" dirty="0" smtClean="0"/>
          </a:p>
          <a:p>
            <a:endParaRPr lang="en-US" sz="3200" dirty="0"/>
          </a:p>
          <a:p>
            <a:pPr>
              <a:buFont typeface="Arial" charset="0"/>
              <a:buChar char="•"/>
            </a:pPr>
            <a:r>
              <a:rPr lang="en-US" sz="3200" dirty="0" smtClean="0"/>
              <a:t> Los </a:t>
            </a:r>
            <a:r>
              <a:rPr lang="en-US" sz="3200" dirty="0" err="1" smtClean="0"/>
              <a:t>músculos</a:t>
            </a:r>
            <a:r>
              <a:rPr lang="en-US" sz="3200" dirty="0" smtClean="0"/>
              <a:t> </a:t>
            </a:r>
            <a:r>
              <a:rPr lang="en-US" sz="3200" dirty="0" err="1" smtClean="0"/>
              <a:t>tensos</a:t>
            </a:r>
            <a:r>
              <a:rPr lang="en-US" sz="3200" dirty="0" smtClean="0"/>
              <a:t> son mucho </a:t>
            </a:r>
            <a:r>
              <a:rPr lang="en-US" sz="3200" dirty="0" err="1" smtClean="0"/>
              <a:t>más</a:t>
            </a:r>
            <a:r>
              <a:rPr lang="en-US" sz="3200" dirty="0" smtClean="0"/>
              <a:t> </a:t>
            </a:r>
            <a:r>
              <a:rPr lang="en-US" sz="3200" dirty="0" err="1" smtClean="0"/>
              <a:t>susceptibles</a:t>
            </a:r>
            <a:r>
              <a:rPr lang="en-US" sz="3200" dirty="0" smtClean="0"/>
              <a:t> a </a:t>
            </a:r>
            <a:r>
              <a:rPr lang="en-US" sz="3200" dirty="0" err="1" smtClean="0"/>
              <a:t>distensiones</a:t>
            </a:r>
            <a:r>
              <a:rPr lang="en-US" sz="3200" dirty="0" smtClean="0"/>
              <a:t> y </a:t>
            </a:r>
            <a:r>
              <a:rPr lang="en-US" sz="3200" dirty="0" err="1" smtClean="0"/>
              <a:t>esguinces</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Acondicionamiento</a:t>
            </a:r>
            <a:r>
              <a:rPr lang="en-US" dirty="0" smtClean="0"/>
              <a:t> </a:t>
            </a:r>
            <a:r>
              <a:rPr lang="en-US" dirty="0" err="1" smtClean="0"/>
              <a:t>físico</a:t>
            </a:r>
            <a:endParaRPr lang="en-US" dirty="0"/>
          </a:p>
        </p:txBody>
      </p:sp>
      <p:sp>
        <p:nvSpPr>
          <p:cNvPr id="44034" name="Content Placeholder 2"/>
          <p:cNvSpPr>
            <a:spLocks noGrp="1"/>
          </p:cNvSpPr>
          <p:nvPr>
            <p:ph idx="1"/>
          </p:nvPr>
        </p:nvSpPr>
        <p:spPr>
          <a:xfrm>
            <a:off x="457200" y="1676400"/>
            <a:ext cx="8229600" cy="4267200"/>
          </a:xfrm>
        </p:spPr>
        <p:txBody>
          <a:bodyPr/>
          <a:lstStyle/>
          <a:p>
            <a:pPr eaLnBrk="1" hangingPunct="1"/>
            <a:r>
              <a:rPr lang="en-US" sz="4000" dirty="0" err="1" smtClean="0"/>
              <a:t>Falta</a:t>
            </a:r>
            <a:r>
              <a:rPr lang="en-US" sz="4000" dirty="0" smtClean="0"/>
              <a:t> de </a:t>
            </a:r>
            <a:r>
              <a:rPr lang="en-US" sz="4000" dirty="0" err="1" smtClean="0"/>
              <a:t>ejercicio</a:t>
            </a:r>
            <a:endParaRPr lang="en-US" sz="4000" dirty="0" smtClean="0"/>
          </a:p>
          <a:p>
            <a:pPr eaLnBrk="1" hangingPunct="1"/>
            <a:r>
              <a:rPr lang="en-US" sz="4000" dirty="0" smtClean="0"/>
              <a:t>Mala </a:t>
            </a:r>
            <a:r>
              <a:rPr lang="en-US" sz="4000" dirty="0" err="1" smtClean="0"/>
              <a:t>nutrición</a:t>
            </a:r>
            <a:endParaRPr lang="en-US" sz="4000" dirty="0" smtClean="0"/>
          </a:p>
          <a:p>
            <a:pPr eaLnBrk="1" hangingPunct="1"/>
            <a:r>
              <a:rPr lang="en-US" sz="4000" dirty="0" err="1" smtClean="0"/>
              <a:t>Falta</a:t>
            </a:r>
            <a:r>
              <a:rPr lang="en-US" sz="4000" dirty="0" smtClean="0"/>
              <a:t> de </a:t>
            </a:r>
            <a:r>
              <a:rPr lang="en-US" sz="4000" dirty="0" err="1" smtClean="0"/>
              <a:t>sueño</a:t>
            </a:r>
            <a:endParaRPr lang="en-US" sz="4000" dirty="0" smtClean="0"/>
          </a:p>
          <a:p>
            <a:pPr eaLnBrk="1" hangingPunct="1"/>
            <a:r>
              <a:rPr lang="es-ES" sz="4000" dirty="0" smtClean="0"/>
              <a:t>Hábitos generales de vida no saludables</a:t>
            </a: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El </a:t>
            </a:r>
            <a:r>
              <a:rPr lang="en-US" dirty="0" err="1" smtClean="0"/>
              <a:t>costo</a:t>
            </a:r>
            <a:r>
              <a:rPr lang="en-US" dirty="0" smtClean="0"/>
              <a:t> de </a:t>
            </a:r>
            <a:r>
              <a:rPr lang="en-US" dirty="0" err="1" smtClean="0"/>
              <a:t>las</a:t>
            </a:r>
            <a:r>
              <a:rPr lang="en-US" dirty="0" smtClean="0"/>
              <a:t> </a:t>
            </a:r>
            <a:r>
              <a:rPr lang="en-US" dirty="0" err="1" smtClean="0"/>
              <a:t>lesiones</a:t>
            </a:r>
            <a:endParaRPr lang="en-US" dirty="0"/>
          </a:p>
        </p:txBody>
      </p:sp>
      <p:sp>
        <p:nvSpPr>
          <p:cNvPr id="46082" name="Content Placeholder 2"/>
          <p:cNvSpPr>
            <a:spLocks noGrp="1"/>
          </p:cNvSpPr>
          <p:nvPr>
            <p:ph idx="1"/>
          </p:nvPr>
        </p:nvSpPr>
        <p:spPr>
          <a:xfrm>
            <a:off x="457200" y="1600200"/>
            <a:ext cx="8229600" cy="5867400"/>
          </a:xfrm>
        </p:spPr>
        <p:txBody>
          <a:bodyPr/>
          <a:lstStyle/>
          <a:p>
            <a:pPr eaLnBrk="1" hangingPunct="1">
              <a:lnSpc>
                <a:spcPct val="80000"/>
              </a:lnSpc>
            </a:pPr>
            <a:r>
              <a:rPr lang="en-US" b="1" dirty="0" err="1" smtClean="0"/>
              <a:t>Directo</a:t>
            </a:r>
            <a:endParaRPr lang="en-US" b="1" dirty="0" smtClean="0"/>
          </a:p>
          <a:p>
            <a:pPr lvl="1" eaLnBrk="1" hangingPunct="1">
              <a:lnSpc>
                <a:spcPct val="80000"/>
              </a:lnSpc>
            </a:pPr>
            <a:r>
              <a:rPr lang="en-US" dirty="0" err="1" smtClean="0"/>
              <a:t>Diagnóstico</a:t>
            </a:r>
            <a:endParaRPr lang="en-US" dirty="0" smtClean="0"/>
          </a:p>
          <a:p>
            <a:pPr lvl="1" eaLnBrk="1" hangingPunct="1">
              <a:lnSpc>
                <a:spcPct val="80000"/>
              </a:lnSpc>
            </a:pPr>
            <a:r>
              <a:rPr lang="es-ES" dirty="0" smtClean="0"/>
              <a:t>Cirugía</a:t>
            </a:r>
            <a:endParaRPr lang="en-US" dirty="0" smtClean="0"/>
          </a:p>
          <a:p>
            <a:pPr lvl="1" eaLnBrk="1" hangingPunct="1">
              <a:lnSpc>
                <a:spcPct val="80000"/>
              </a:lnSpc>
            </a:pPr>
            <a:r>
              <a:rPr lang="en-US" dirty="0" err="1" smtClean="0"/>
              <a:t>Rehabilitación</a:t>
            </a:r>
            <a:endParaRPr lang="en-US" dirty="0" smtClean="0"/>
          </a:p>
          <a:p>
            <a:pPr eaLnBrk="1" hangingPunct="1">
              <a:lnSpc>
                <a:spcPct val="80000"/>
              </a:lnSpc>
            </a:pPr>
            <a:r>
              <a:rPr lang="en-US" b="1" dirty="0" err="1" smtClean="0"/>
              <a:t>Indirecto</a:t>
            </a:r>
            <a:endParaRPr lang="en-US" b="1" dirty="0" smtClean="0"/>
          </a:p>
          <a:p>
            <a:pPr lvl="1" eaLnBrk="1" hangingPunct="1">
              <a:lnSpc>
                <a:spcPct val="80000"/>
              </a:lnSpc>
            </a:pPr>
            <a:r>
              <a:rPr lang="en-US" dirty="0" err="1" smtClean="0"/>
              <a:t>Rotación</a:t>
            </a:r>
            <a:r>
              <a:rPr lang="en-US" dirty="0" smtClean="0"/>
              <a:t> de personal</a:t>
            </a:r>
          </a:p>
          <a:p>
            <a:pPr lvl="1" eaLnBrk="1" hangingPunct="1">
              <a:lnSpc>
                <a:spcPct val="80000"/>
              </a:lnSpc>
            </a:pPr>
            <a:r>
              <a:rPr lang="es-ES" dirty="0" smtClean="0"/>
              <a:t>Absentismo debido a las lesiones no reportadas</a:t>
            </a:r>
            <a:endParaRPr lang="en-US" dirty="0" smtClean="0"/>
          </a:p>
          <a:p>
            <a:pPr lvl="1" eaLnBrk="1" hangingPunct="1">
              <a:lnSpc>
                <a:spcPct val="80000"/>
              </a:lnSpc>
            </a:pPr>
            <a:r>
              <a:rPr lang="es-ES" dirty="0" smtClean="0"/>
              <a:t>Costos de beneficios en curso</a:t>
            </a:r>
          </a:p>
          <a:p>
            <a:pPr lvl="1" eaLnBrk="1" hangingPunct="1">
              <a:lnSpc>
                <a:spcPct val="80000"/>
              </a:lnSpc>
            </a:pPr>
            <a:r>
              <a:rPr lang="es-ES" dirty="0" smtClean="0"/>
              <a:t>Las horas extraordinarias utilizadas para cubrir los días perdidos / restringidos</a:t>
            </a:r>
          </a:p>
          <a:p>
            <a:pPr lvl="1" eaLnBrk="1" hangingPunct="1">
              <a:lnSpc>
                <a:spcPct val="80000"/>
              </a:lnSpc>
            </a:pPr>
            <a:r>
              <a:rPr lang="en-US" dirty="0" smtClean="0"/>
              <a:t>Moral</a:t>
            </a:r>
          </a:p>
          <a:p>
            <a:pPr lvl="1" eaLnBrk="1" hangingPunct="1">
              <a:lnSpc>
                <a:spcPct val="80000"/>
              </a:lnSpc>
            </a:pPr>
            <a:r>
              <a:rPr lang="en-US" dirty="0" err="1" smtClean="0"/>
              <a:t>Daños</a:t>
            </a:r>
            <a:r>
              <a:rPr lang="en-US" dirty="0" smtClean="0"/>
              <a:t> al </a:t>
            </a:r>
            <a:r>
              <a:rPr lang="en-US" dirty="0" err="1" smtClean="0"/>
              <a:t>producto</a:t>
            </a:r>
            <a:endParaRPr lang="en-US" dirty="0" smtClean="0"/>
          </a:p>
          <a:p>
            <a:pPr lvl="1" eaLnBrk="1" hangingPunct="1">
              <a:lnSpc>
                <a:spcPct val="80000"/>
              </a:lnSpc>
            </a:pPr>
            <a:r>
              <a:rPr lang="es-ES" dirty="0" smtClean="0"/>
              <a:t>Los costos burocráticos de la lesión / Manejo de Reclamos</a:t>
            </a:r>
            <a:endParaRPr lang="en-US" dirty="0" smtClean="0"/>
          </a:p>
          <a:p>
            <a:pPr lvl="2" eaLnBrk="1" hangingPunct="1">
              <a:lnSpc>
                <a:spcPct val="80000"/>
              </a:lnSpc>
            </a:pPr>
            <a:r>
              <a:rPr lang="en-US" dirty="0" err="1" smtClean="0"/>
              <a:t>Reporte</a:t>
            </a:r>
            <a:r>
              <a:rPr lang="en-US" dirty="0" smtClean="0"/>
              <a:t> de </a:t>
            </a:r>
            <a:r>
              <a:rPr lang="en-US" dirty="0" err="1" smtClean="0"/>
              <a:t>accidentes</a:t>
            </a:r>
            <a:endParaRPr lang="en-US" dirty="0" smtClean="0"/>
          </a:p>
          <a:p>
            <a:pPr lvl="2" eaLnBrk="1" hangingPunct="1">
              <a:lnSpc>
                <a:spcPct val="80000"/>
              </a:lnSpc>
            </a:pPr>
            <a:r>
              <a:rPr lang="en-US" dirty="0" err="1" smtClean="0"/>
              <a:t>Investigación</a:t>
            </a:r>
            <a:r>
              <a:rPr lang="en-US" dirty="0" smtClean="0"/>
              <a:t> de </a:t>
            </a:r>
            <a:r>
              <a:rPr lang="en-US" dirty="0" err="1" smtClean="0"/>
              <a:t>accidentes</a:t>
            </a:r>
            <a:endParaRPr lang="en-US" dirty="0" smtClean="0"/>
          </a:p>
          <a:p>
            <a:pPr lvl="2" eaLnBrk="1" hangingPunct="1">
              <a:lnSpc>
                <a:spcPct val="80000"/>
              </a:lnSpc>
            </a:pPr>
            <a:r>
              <a:rPr lang="en-US" dirty="0" err="1" smtClean="0"/>
              <a:t>Manejo</a:t>
            </a:r>
            <a:r>
              <a:rPr lang="en-US" dirty="0" smtClean="0"/>
              <a:t> de </a:t>
            </a:r>
            <a:r>
              <a:rPr lang="en-US" dirty="0" err="1" smtClean="0"/>
              <a:t>casos</a:t>
            </a:r>
            <a:endParaRPr lang="en-US" dirty="0" smtClean="0"/>
          </a:p>
          <a:p>
            <a:pPr eaLnBrk="1" hangingPunct="1"/>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38600"/>
            <a:ext cx="7772400" cy="1600200"/>
          </a:xfrm>
        </p:spPr>
        <p:txBody>
          <a:bodyPr>
            <a:normAutofit fontScale="90000"/>
          </a:bodyPr>
          <a:lstStyle/>
          <a:p>
            <a:pPr eaLnBrk="1" hangingPunct="1">
              <a:defRPr/>
            </a:pPr>
            <a:r>
              <a:rPr lang="en-US" sz="4400" dirty="0" smtClean="0"/>
              <a:t/>
            </a:r>
            <a:br>
              <a:rPr lang="en-US" sz="4400" dirty="0" smtClean="0"/>
            </a:br>
            <a:r>
              <a:rPr lang="en-US" sz="4400" dirty="0" err="1" smtClean="0"/>
              <a:t>Así</a:t>
            </a:r>
            <a:r>
              <a:rPr lang="en-US" sz="4400" dirty="0" smtClean="0"/>
              <a:t> </a:t>
            </a:r>
            <a:r>
              <a:rPr lang="en-US" sz="4400" dirty="0" err="1" smtClean="0"/>
              <a:t>qué</a:t>
            </a:r>
            <a:r>
              <a:rPr lang="en-US" sz="4400" dirty="0" smtClean="0"/>
              <a:t>, ¿</a:t>
            </a:r>
            <a:r>
              <a:rPr lang="en-US" sz="4400" dirty="0" err="1" smtClean="0"/>
              <a:t>Cómo</a:t>
            </a:r>
            <a:r>
              <a:rPr lang="en-US" sz="4400" dirty="0" smtClean="0"/>
              <a:t> </a:t>
            </a:r>
            <a:r>
              <a:rPr lang="en-US" sz="4400" dirty="0" err="1" smtClean="0"/>
              <a:t>prevenimos</a:t>
            </a:r>
            <a:r>
              <a:rPr lang="en-US" sz="4400" dirty="0" smtClean="0"/>
              <a:t> </a:t>
            </a:r>
            <a:r>
              <a:rPr lang="en-US" sz="4400" dirty="0" err="1" smtClean="0"/>
              <a:t>las</a:t>
            </a:r>
            <a:r>
              <a:rPr lang="en-US" sz="4400" dirty="0" smtClean="0"/>
              <a:t> </a:t>
            </a:r>
            <a:r>
              <a:rPr lang="en-US" sz="4400" dirty="0" err="1" smtClean="0"/>
              <a:t>lesiones</a:t>
            </a:r>
            <a:r>
              <a:rPr lang="en-US" sz="4400"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p:cNvSpPr>
          <p:nvPr>
            <p:ph type="body" idx="4294967295"/>
          </p:nvPr>
        </p:nvSpPr>
        <p:spPr>
          <a:xfrm>
            <a:off x="0" y="685800"/>
            <a:ext cx="8915400" cy="6019800"/>
          </a:xfrm>
        </p:spPr>
        <p:txBody>
          <a:bodyPr/>
          <a:lstStyle/>
          <a:p>
            <a:pPr algn="just"/>
            <a:r>
              <a:rPr lang="en-US" sz="1600" b="1" dirty="0">
                <a:solidFill>
                  <a:srgbClr val="FFFFFF"/>
                </a:solidFill>
                <a:effectLst>
                  <a:outerShdw blurRad="38100" dist="38100" dir="2700000" algn="tl">
                    <a:srgbClr val="000000">
                      <a:alpha val="43137"/>
                    </a:srgbClr>
                  </a:outerShdw>
                </a:effectLst>
              </a:rPr>
              <a:t>DISCLAIMER: This material was produced under grant number SH-22302-SH1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br>
              <a:rPr lang="en-US" sz="1600" b="1" dirty="0">
                <a:solidFill>
                  <a:srgbClr val="FFFFFF"/>
                </a:solidFill>
                <a:effectLst>
                  <a:outerShdw blurRad="38100" dist="38100" dir="2700000" algn="tl">
                    <a:srgbClr val="000000">
                      <a:alpha val="43137"/>
                    </a:srgbClr>
                  </a:outerShdw>
                </a:effectLst>
              </a:rPr>
            </a:br>
            <a:r>
              <a:rPr lang="en-US" sz="1600" b="1" dirty="0">
                <a:solidFill>
                  <a:srgbClr val="FFFFFF"/>
                </a:solidFill>
                <a:effectLst>
                  <a:outerShdw blurRad="38100" dist="38100" dir="2700000" algn="tl">
                    <a:srgbClr val="000000">
                      <a:alpha val="43137"/>
                    </a:srgbClr>
                  </a:outerShdw>
                </a:effectLst>
              </a:rPr>
              <a:t/>
            </a:r>
            <a:br>
              <a:rPr lang="en-US" sz="1600" b="1" dirty="0">
                <a:solidFill>
                  <a:srgbClr val="FFFFFF"/>
                </a:solidFill>
                <a:effectLst>
                  <a:outerShdw blurRad="38100" dist="38100" dir="2700000" algn="tl">
                    <a:srgbClr val="000000">
                      <a:alpha val="43137"/>
                    </a:srgbClr>
                  </a:outerShdw>
                </a:effectLst>
              </a:rPr>
            </a:br>
            <a:r>
              <a:rPr lang="en-US" sz="1600" b="1" dirty="0">
                <a:solidFill>
                  <a:srgbClr val="FFFFFF"/>
                </a:solidFill>
                <a:effectLst>
                  <a:outerShdw blurRad="38100" dist="38100" dir="2700000" algn="tl">
                    <a:srgbClr val="000000">
                      <a:alpha val="43137"/>
                    </a:srgbClr>
                  </a:outerShdw>
                </a:effectLst>
              </a:rPr>
              <a:t>COPYRIGHT INFORMATION: This material is the copyrighted property of Miami Dade College. By federal regulation, OSHA reserves a license to use and disseminate such material for the purpose of promoting safety and health in the workplace.  Miami Dade College hereby authorizes employers and workplace safety and health professionals to use this material, distributed by or through OSHA, in their workplaces or practices in accordance with the guidance contained in the material. </a:t>
            </a:r>
            <a:br>
              <a:rPr lang="en-US" sz="1600" b="1" dirty="0">
                <a:solidFill>
                  <a:srgbClr val="FFFFFF"/>
                </a:solidFill>
                <a:effectLst>
                  <a:outerShdw blurRad="38100" dist="38100" dir="2700000" algn="tl">
                    <a:srgbClr val="000000">
                      <a:alpha val="43137"/>
                    </a:srgbClr>
                  </a:outerShdw>
                </a:effectLst>
              </a:rPr>
            </a:br>
            <a:r>
              <a:rPr lang="en-US" sz="1600" b="1" dirty="0">
                <a:solidFill>
                  <a:srgbClr val="FFFFFF"/>
                </a:solidFill>
                <a:effectLst>
                  <a:outerShdw blurRad="38100" dist="38100" dir="2700000" algn="tl">
                    <a:srgbClr val="000000">
                      <a:alpha val="43137"/>
                    </a:srgbClr>
                  </a:outerShdw>
                </a:effectLst>
              </a:rPr>
              <a:t/>
            </a:r>
            <a:br>
              <a:rPr lang="en-US" sz="1600" b="1" dirty="0">
                <a:solidFill>
                  <a:srgbClr val="FFFFFF"/>
                </a:solidFill>
                <a:effectLst>
                  <a:outerShdw blurRad="38100" dist="38100" dir="2700000" algn="tl">
                    <a:srgbClr val="000000">
                      <a:alpha val="43137"/>
                    </a:srgbClr>
                  </a:outerShdw>
                </a:effectLst>
              </a:rPr>
            </a:br>
            <a:r>
              <a:rPr lang="en-US" sz="1600" b="1" dirty="0">
                <a:solidFill>
                  <a:srgbClr val="FFFFFF"/>
                </a:solidFill>
                <a:effectLst>
                  <a:outerShdw blurRad="38100" dist="38100" dir="2700000" algn="tl">
                    <a:srgbClr val="000000">
                      <a:alpha val="43137"/>
                    </a:srgbClr>
                  </a:outerShdw>
                </a:effectLst>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pPr algn="just" eaLnBrk="1" hangingPunct="1">
              <a:lnSpc>
                <a:spcPct val="80000"/>
              </a:lnSpc>
              <a:buClr>
                <a:schemeClr val="accent2"/>
              </a:buClr>
              <a:buSzPct val="70000"/>
              <a:buFont typeface="Wingdings" pitchFamily="2" charset="2"/>
              <a:buNone/>
            </a:pPr>
            <a:endParaRPr lang="en-US" sz="1600" b="1" dirty="0" smtClean="0">
              <a:solidFill>
                <a:srgbClr val="FFFFFF"/>
              </a:solidFill>
            </a:endParaRPr>
          </a:p>
          <a:p>
            <a:pPr algn="just" eaLnBrk="1" hangingPunct="1">
              <a:lnSpc>
                <a:spcPct val="80000"/>
              </a:lnSpc>
              <a:buClr>
                <a:schemeClr val="accent2"/>
              </a:buClr>
              <a:buSzPct val="70000"/>
              <a:buFont typeface="Wingdings" pitchFamily="2" charset="2"/>
              <a:buNone/>
            </a:pPr>
            <a:r>
              <a:rPr lang="en-US" sz="1600" dirty="0" smtClean="0">
                <a:solidFill>
                  <a:srgbClr val="FFFFFF"/>
                </a:solidFill>
              </a:rPr>
              <a:t>       OSHA - Susan Harwood Training Grant</a:t>
            </a:r>
            <a:endParaRPr lang="en-US" sz="1600" b="1" dirty="0" smtClean="0">
              <a:solidFill>
                <a:srgbClr val="FFFFFF"/>
              </a:solidFill>
            </a:endParaRPr>
          </a:p>
          <a:p>
            <a:pPr eaLnBrk="1" hangingPunct="1">
              <a:lnSpc>
                <a:spcPct val="80000"/>
              </a:lnSpc>
            </a:pPr>
            <a:endParaRPr lang="en-US" sz="1600" b="1" dirty="0" smtClean="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228600" y="273050"/>
            <a:ext cx="8686800" cy="5853113"/>
          </a:xfrm>
        </p:spPr>
        <p:txBody>
          <a:bodyPr/>
          <a:lstStyle/>
          <a:p>
            <a:pPr eaLnBrk="1" hangingPunct="1">
              <a:buFont typeface="Arial" charset="0"/>
              <a:buNone/>
            </a:pPr>
            <a:r>
              <a:rPr lang="en-US" dirty="0" err="1" smtClean="0">
                <a:solidFill>
                  <a:srgbClr val="FFFFFF"/>
                </a:solidFill>
              </a:rPr>
              <a:t>Equipos</a:t>
            </a:r>
            <a:r>
              <a:rPr lang="en-US" dirty="0" smtClean="0">
                <a:solidFill>
                  <a:srgbClr val="FFFFFF"/>
                </a:solidFill>
              </a:rPr>
              <a:t> de </a:t>
            </a:r>
            <a:r>
              <a:rPr lang="en-US" dirty="0" err="1" smtClean="0">
                <a:solidFill>
                  <a:srgbClr val="FFFFFF"/>
                </a:solidFill>
              </a:rPr>
              <a:t>protección</a:t>
            </a:r>
            <a:r>
              <a:rPr lang="en-US" dirty="0" smtClean="0">
                <a:solidFill>
                  <a:srgbClr val="FFFFFF"/>
                </a:solidFill>
              </a:rPr>
              <a:t> personal (PPE)</a:t>
            </a:r>
          </a:p>
        </p:txBody>
      </p:sp>
      <p:sp>
        <p:nvSpPr>
          <p:cNvPr id="50178" name="Text Placeholder 3"/>
          <p:cNvSpPr>
            <a:spLocks noGrp="1"/>
          </p:cNvSpPr>
          <p:nvPr>
            <p:ph type="body" sz="half" idx="2"/>
          </p:nvPr>
        </p:nvSpPr>
        <p:spPr>
          <a:xfrm>
            <a:off x="228600" y="1524000"/>
            <a:ext cx="8610600" cy="5029200"/>
          </a:xfrm>
        </p:spPr>
        <p:txBody>
          <a:bodyPr/>
          <a:lstStyle/>
          <a:p>
            <a:pPr eaLnBrk="1" hangingPunct="1">
              <a:buFont typeface="Arial" charset="0"/>
              <a:buChar char="•"/>
            </a:pPr>
            <a:r>
              <a:rPr lang="es-ES" sz="2400" dirty="0" smtClean="0"/>
              <a:t> Ropaje o dispositivos usados para aislar a una persona de la exposición directa a materiales o situaciones peligrosas.</a:t>
            </a:r>
          </a:p>
          <a:p>
            <a:pPr eaLnBrk="1" hangingPunct="1">
              <a:buFont typeface="Arial" charset="0"/>
              <a:buChar char="•"/>
            </a:pPr>
            <a:endParaRPr lang="en-US" sz="2400" dirty="0" smtClean="0"/>
          </a:p>
          <a:p>
            <a:pPr lvl="1" eaLnBrk="1" hangingPunct="1">
              <a:buFont typeface="Arial" charset="0"/>
              <a:buChar char="•"/>
            </a:pPr>
            <a:r>
              <a:rPr lang="en-US" sz="2400" dirty="0" smtClean="0"/>
              <a:t> </a:t>
            </a:r>
            <a:r>
              <a:rPr lang="en-US" sz="2400" dirty="0" err="1" smtClean="0"/>
              <a:t>Soportes</a:t>
            </a:r>
            <a:r>
              <a:rPr lang="en-US" sz="2400" dirty="0" smtClean="0"/>
              <a:t> </a:t>
            </a:r>
            <a:r>
              <a:rPr lang="en-US" sz="2400" dirty="0" err="1" smtClean="0"/>
              <a:t>para</a:t>
            </a:r>
            <a:r>
              <a:rPr lang="en-US" sz="2400" dirty="0" smtClean="0"/>
              <a:t> la </a:t>
            </a:r>
            <a:r>
              <a:rPr lang="en-US" sz="2400" dirty="0" err="1" smtClean="0"/>
              <a:t>espalda</a:t>
            </a:r>
            <a:endParaRPr lang="en-US" sz="2400" dirty="0" smtClean="0"/>
          </a:p>
          <a:p>
            <a:pPr lvl="1" eaLnBrk="1" hangingPunct="1">
              <a:buFont typeface="Arial" charset="0"/>
              <a:buChar char="•"/>
            </a:pPr>
            <a:endParaRPr lang="en-US" sz="2400" dirty="0" smtClean="0"/>
          </a:p>
          <a:p>
            <a:pPr lvl="1" eaLnBrk="1" hangingPunct="1">
              <a:buFont typeface="Arial" charset="0"/>
              <a:buChar char="•"/>
            </a:pPr>
            <a:r>
              <a:rPr lang="en-US" sz="2400" dirty="0" smtClean="0"/>
              <a:t> </a:t>
            </a:r>
            <a:r>
              <a:rPr lang="en-US" sz="2400" dirty="0" err="1" smtClean="0"/>
              <a:t>Guantes</a:t>
            </a:r>
            <a:r>
              <a:rPr lang="en-US" sz="2400" dirty="0" smtClean="0"/>
              <a:t> anti </a:t>
            </a:r>
            <a:r>
              <a:rPr lang="en-US" sz="2400" dirty="0" err="1" smtClean="0"/>
              <a:t>vibración</a:t>
            </a:r>
            <a:endParaRPr lang="en-US" sz="2400" dirty="0" smtClean="0"/>
          </a:p>
          <a:p>
            <a:pPr lvl="1" eaLnBrk="1" hangingPunct="1">
              <a:buFont typeface="Arial" charset="0"/>
              <a:buChar char="•"/>
            </a:pPr>
            <a:endParaRPr lang="en-US" sz="2400" dirty="0" smtClean="0"/>
          </a:p>
          <a:p>
            <a:pPr lvl="1" eaLnBrk="1" hangingPunct="1">
              <a:buFont typeface="Arial" charset="0"/>
              <a:buChar char="•"/>
            </a:pPr>
            <a:r>
              <a:rPr lang="en-US" sz="2400" dirty="0" smtClean="0"/>
              <a:t> </a:t>
            </a:r>
            <a:r>
              <a:rPr lang="en-US" sz="2400" dirty="0" err="1" smtClean="0"/>
              <a:t>Soportes</a:t>
            </a:r>
            <a:r>
              <a:rPr lang="en-US" sz="2400" dirty="0" smtClean="0"/>
              <a:t> de </a:t>
            </a:r>
            <a:r>
              <a:rPr lang="en-US" sz="2400" dirty="0" err="1" smtClean="0"/>
              <a:t>muñeca</a:t>
            </a:r>
            <a:endParaRPr lang="en-US" sz="2400" dirty="0" smtClean="0"/>
          </a:p>
          <a:p>
            <a:pPr lvl="1" eaLnBrk="1" hangingPunct="1">
              <a:buFont typeface="Arial" charset="0"/>
              <a:buChar char="•"/>
            </a:pPr>
            <a:endParaRPr lang="en-US" sz="2400" dirty="0" smtClean="0"/>
          </a:p>
          <a:p>
            <a:pPr lvl="1" eaLnBrk="1" hangingPunct="1">
              <a:buFont typeface="Arial" charset="0"/>
              <a:buChar char="•"/>
            </a:pPr>
            <a:r>
              <a:rPr lang="en-US" sz="2400" dirty="0" smtClean="0"/>
              <a:t> </a:t>
            </a:r>
            <a:r>
              <a:rPr lang="en-US" sz="2400" dirty="0" err="1" smtClean="0"/>
              <a:t>Envolturas</a:t>
            </a:r>
            <a:r>
              <a:rPr lang="en-US" sz="2400" dirty="0" smtClean="0"/>
              <a:t> y </a:t>
            </a:r>
            <a:r>
              <a:rPr lang="en-US" sz="2400" dirty="0" err="1" smtClean="0"/>
              <a:t>fundas</a:t>
            </a:r>
            <a:endParaRPr lang="en-US" sz="2400" dirty="0" smtClean="0"/>
          </a:p>
          <a:p>
            <a:pPr eaLnBrk="1" hangingPunct="1"/>
            <a:endParaRPr lang="en-US" dirty="0" smtClean="0"/>
          </a:p>
        </p:txBody>
      </p:sp>
      <p:pic>
        <p:nvPicPr>
          <p:cNvPr id="50179" name="Picture 10" descr="110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67200" y="2667000"/>
            <a:ext cx="2895600" cy="2393950"/>
          </a:xfrm>
          <a:prstGeom prst="rect">
            <a:avLst/>
          </a:prstGeom>
          <a:noFill/>
          <a:ln w="9525">
            <a:noFill/>
            <a:miter lim="800000"/>
            <a:headEnd/>
            <a:tailEnd/>
          </a:ln>
        </p:spPr>
      </p:pic>
      <p:pic>
        <p:nvPicPr>
          <p:cNvPr id="50180" name="Picture 12" descr="9015-Beauty-s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39000" y="2133600"/>
            <a:ext cx="1190625" cy="1905000"/>
          </a:xfrm>
          <a:prstGeom prst="rect">
            <a:avLst/>
          </a:prstGeom>
          <a:noFill/>
          <a:ln w="9525">
            <a:noFill/>
            <a:miter lim="800000"/>
            <a:headEnd/>
            <a:tailEnd/>
          </a:ln>
        </p:spPr>
      </p:pic>
      <p:pic>
        <p:nvPicPr>
          <p:cNvPr id="50181" name="Picture 14" descr="4000-LftBlk-sm"/>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29400" y="4800600"/>
            <a:ext cx="1306513" cy="18049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7772400" cy="1066800"/>
          </a:xfrm>
        </p:spPr>
        <p:txBody>
          <a:bodyPr>
            <a:noAutofit/>
          </a:bodyPr>
          <a:lstStyle/>
          <a:p>
            <a:pPr eaLnBrk="1" hangingPunct="1">
              <a:defRPr/>
            </a:pPr>
            <a:r>
              <a:rPr lang="en-US" sz="4000" dirty="0" smtClean="0">
                <a:effectLst>
                  <a:outerShdw blurRad="38100" dist="38100" dir="2700000" algn="tl">
                    <a:srgbClr val="000000"/>
                  </a:outerShdw>
                </a:effectLst>
                <a:latin typeface="Verdana" pitchFamily="34" charset="0"/>
              </a:rPr>
              <a:t/>
            </a:r>
            <a:br>
              <a:rPr lang="en-US" sz="4000" dirty="0" smtClean="0">
                <a:effectLst>
                  <a:outerShdw blurRad="38100" dist="38100" dir="2700000" algn="tl">
                    <a:srgbClr val="000000"/>
                  </a:outerShdw>
                </a:effectLst>
                <a:latin typeface="Verdana" pitchFamily="34" charset="0"/>
              </a:rPr>
            </a:br>
            <a:r>
              <a:rPr lang="en-US" sz="4000" dirty="0" smtClean="0">
                <a:effectLst>
                  <a:outerShdw blurRad="38100" dist="38100" dir="2700000" algn="tl">
                    <a:srgbClr val="000000"/>
                  </a:outerShdw>
                </a:effectLst>
                <a:latin typeface="Verdana" pitchFamily="34" charset="0"/>
              </a:rPr>
              <a:t>LESIONES DE ESPALDA</a:t>
            </a:r>
            <a:endParaRPr 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t>
            </a:r>
            <a:r>
              <a:rPr lang="en-US" dirty="0" err="1" smtClean="0"/>
              <a:t>Sabía</a:t>
            </a:r>
            <a:r>
              <a:rPr lang="en-US" dirty="0" smtClean="0"/>
              <a:t> </a:t>
            </a:r>
            <a:r>
              <a:rPr lang="en-US" dirty="0" err="1" smtClean="0"/>
              <a:t>usted</a:t>
            </a:r>
            <a:r>
              <a:rPr lang="en-US" dirty="0" smtClean="0"/>
              <a:t> </a:t>
            </a:r>
            <a:r>
              <a:rPr lang="en-US" dirty="0" err="1" smtClean="0"/>
              <a:t>que</a:t>
            </a:r>
            <a:r>
              <a:rPr lang="en-US" dirty="0" smtClean="0"/>
              <a:t>…?</a:t>
            </a:r>
            <a:endParaRPr lang="en-US" dirty="0"/>
          </a:p>
        </p:txBody>
      </p:sp>
      <p:sp>
        <p:nvSpPr>
          <p:cNvPr id="54274" name="Content Placeholder 2"/>
          <p:cNvSpPr>
            <a:spLocks noGrp="1"/>
          </p:cNvSpPr>
          <p:nvPr>
            <p:ph idx="1"/>
          </p:nvPr>
        </p:nvSpPr>
        <p:spPr>
          <a:xfrm>
            <a:off x="152400" y="1219200"/>
            <a:ext cx="8763000" cy="5562600"/>
          </a:xfrm>
        </p:spPr>
        <p:txBody>
          <a:bodyPr/>
          <a:lstStyle/>
          <a:p>
            <a:pPr eaLnBrk="1" hangingPunct="1">
              <a:lnSpc>
                <a:spcPct val="90000"/>
              </a:lnSpc>
            </a:pPr>
            <a:r>
              <a:rPr lang="es-ES" sz="3100" dirty="0" smtClean="0"/>
              <a:t>La espalda es la parte del cuerpo que más frecuentemente se lesiona. Una vez lesionada, el riesgo de recurrencia se duplica.</a:t>
            </a:r>
          </a:p>
          <a:p>
            <a:pPr eaLnBrk="1" hangingPunct="1">
              <a:lnSpc>
                <a:spcPct val="90000"/>
              </a:lnSpc>
            </a:pPr>
            <a:r>
              <a:rPr lang="es-ES" sz="3100" dirty="0" smtClean="0"/>
              <a:t>Las lesiones en la parte baja de la espalda representan el 90% de todos los reclamos por lesiones.</a:t>
            </a:r>
          </a:p>
          <a:p>
            <a:pPr eaLnBrk="1" hangingPunct="1">
              <a:lnSpc>
                <a:spcPct val="90000"/>
              </a:lnSpc>
            </a:pPr>
            <a:r>
              <a:rPr lang="es-ES" sz="3100" dirty="0" smtClean="0"/>
              <a:t>En segundo lugar después del resfriado común, en términos de días de trabajo perdidos.</a:t>
            </a:r>
          </a:p>
          <a:p>
            <a:pPr eaLnBrk="1" hangingPunct="1">
              <a:lnSpc>
                <a:spcPct val="90000"/>
              </a:lnSpc>
            </a:pPr>
            <a:r>
              <a:rPr lang="es-ES" sz="3100" dirty="0" smtClean="0"/>
              <a:t>El dolor de espalda le cuesta a los negocios Americanos alrededor de </a:t>
            </a:r>
            <a:r>
              <a:rPr lang="en-US" sz="3100" dirty="0" smtClean="0"/>
              <a:t>$30 </a:t>
            </a:r>
            <a:r>
              <a:rPr lang="en-US" sz="3100" dirty="0" err="1" smtClean="0"/>
              <a:t>billones</a:t>
            </a:r>
            <a:r>
              <a:rPr lang="en-US" sz="3100" dirty="0" smtClean="0"/>
              <a:t> </a:t>
            </a:r>
            <a:r>
              <a:rPr lang="en-US" sz="3100" dirty="0" err="1" smtClean="0"/>
              <a:t>cada</a:t>
            </a:r>
            <a:r>
              <a:rPr lang="en-US" sz="3100" dirty="0" smtClean="0"/>
              <a:t> </a:t>
            </a:r>
            <a:r>
              <a:rPr lang="en-US" sz="3100" dirty="0" err="1" smtClean="0"/>
              <a:t>año</a:t>
            </a:r>
            <a:r>
              <a:rPr lang="en-US" sz="3100" dirty="0" smtClean="0"/>
              <a:t>.</a:t>
            </a:r>
          </a:p>
          <a:p>
            <a:pPr eaLnBrk="1" hangingPunct="1">
              <a:lnSpc>
                <a:spcPct val="90000"/>
              </a:lnSpc>
            </a:pPr>
            <a:r>
              <a:rPr lang="es-ES" sz="3100" dirty="0" smtClean="0"/>
              <a:t>Cuatro de cada cinco personas sufrirán dolor de espalda en el transcurso de sus vidas.</a:t>
            </a: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267200" cy="641350"/>
          </a:xfrm>
        </p:spPr>
        <p:txBody>
          <a:bodyPr>
            <a:noAutofit/>
          </a:bodyPr>
          <a:lstStyle/>
          <a:p>
            <a:pPr eaLnBrk="1" hangingPunct="1">
              <a:defRPr/>
            </a:pPr>
            <a:r>
              <a:rPr lang="en-US" sz="4000" dirty="0" smtClean="0"/>
              <a:t>Su </a:t>
            </a:r>
            <a:r>
              <a:rPr lang="en-US" sz="4000" dirty="0" err="1" smtClean="0"/>
              <a:t>espalda</a:t>
            </a:r>
            <a:endParaRPr lang="en-US" sz="4000" dirty="0"/>
          </a:p>
        </p:txBody>
      </p:sp>
      <p:sp>
        <p:nvSpPr>
          <p:cNvPr id="56322" name="Text Placeholder 3"/>
          <p:cNvSpPr>
            <a:spLocks noGrp="1"/>
          </p:cNvSpPr>
          <p:nvPr>
            <p:ph type="body" sz="half" idx="2"/>
          </p:nvPr>
        </p:nvSpPr>
        <p:spPr>
          <a:xfrm>
            <a:off x="76200" y="1219200"/>
            <a:ext cx="5257800" cy="5410200"/>
          </a:xfrm>
        </p:spPr>
        <p:txBody>
          <a:bodyPr/>
          <a:lstStyle/>
          <a:p>
            <a:pPr algn="just" eaLnBrk="1" hangingPunct="1">
              <a:buFont typeface="Arial" charset="0"/>
              <a:buChar char="•"/>
            </a:pPr>
            <a:r>
              <a:rPr lang="es-ES" sz="2200" dirty="0" smtClean="0"/>
              <a:t>El propósito de la espalda es dar soporte a la parte superior del cuerpo, proteger su columna vertebral y permitir la flexibilidad.</a:t>
            </a:r>
            <a:endParaRPr lang="en-US" sz="2200" dirty="0" smtClean="0"/>
          </a:p>
          <a:p>
            <a:pPr algn="just" eaLnBrk="1" hangingPunct="1">
              <a:buFont typeface="Arial" charset="0"/>
              <a:buChar char="•"/>
            </a:pPr>
            <a:r>
              <a:rPr lang="es-ES" sz="2200" dirty="0" smtClean="0"/>
              <a:t> La mayor parte de la tensión al levantar o plegarse es absorbida por la zona lumbar. Para quitar un poco la presión a la columna, su abdomen y músculos de la espalda se contraen para proveer soporte adicional.</a:t>
            </a:r>
          </a:p>
          <a:p>
            <a:pPr algn="just" eaLnBrk="1" hangingPunct="1">
              <a:buFont typeface="Arial" charset="0"/>
              <a:buChar char="•"/>
            </a:pPr>
            <a:r>
              <a:rPr lang="es-ES" sz="2200" dirty="0" smtClean="0"/>
              <a:t> Por ejemplo, cuándo Ud. levanta algo pesado, su abdomen y músculos de la espalda le ayudan a compensar el esfuerzo de manera que el peso completo no sea transferido a la columna, sino absorbido por la cavidad abdominal. Esto se conoce como presión </a:t>
            </a:r>
            <a:r>
              <a:rPr lang="es-ES" sz="2200" dirty="0" err="1" smtClean="0"/>
              <a:t>intra</a:t>
            </a:r>
            <a:r>
              <a:rPr lang="es-ES" sz="2200" dirty="0" smtClean="0"/>
              <a:t>-abdominal.</a:t>
            </a:r>
            <a:endParaRPr lang="en-US" sz="2200" dirty="0" smtClean="0"/>
          </a:p>
        </p:txBody>
      </p:sp>
      <p:pic>
        <p:nvPicPr>
          <p:cNvPr id="56323" name="Content Placeholder 4" descr="spinalcolumn"/>
          <p:cNvPicPr>
            <a:picLocks noGrp="1"/>
          </p:cNvPicPr>
          <p:nvPr>
            <p:ph idx="1"/>
          </p:nvPr>
        </p:nvPicPr>
        <p:blipFill>
          <a:blip r:embed="rId3"/>
          <a:srcRect/>
          <a:stretch>
            <a:fillRect/>
          </a:stretch>
        </p:blipFill>
        <p:spPr>
          <a:xfrm>
            <a:off x="5410200" y="1295400"/>
            <a:ext cx="3505200" cy="5181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39762"/>
          </a:xfrm>
        </p:spPr>
        <p:txBody>
          <a:bodyPr>
            <a:noAutofit/>
          </a:bodyPr>
          <a:lstStyle/>
          <a:p>
            <a:pPr eaLnBrk="1" hangingPunct="1">
              <a:defRPr/>
            </a:pPr>
            <a:r>
              <a:rPr lang="en-US" dirty="0" smtClean="0"/>
              <a:t>CAUSAS DE LESIONES DE ESPALDA</a:t>
            </a:r>
            <a:endParaRPr lang="en-US" dirty="0"/>
          </a:p>
        </p:txBody>
      </p:sp>
      <p:sp>
        <p:nvSpPr>
          <p:cNvPr id="58370" name="Content Placeholder 2"/>
          <p:cNvSpPr>
            <a:spLocks noGrp="1"/>
          </p:cNvSpPr>
          <p:nvPr>
            <p:ph idx="1"/>
          </p:nvPr>
        </p:nvSpPr>
        <p:spPr>
          <a:xfrm>
            <a:off x="304800" y="1219200"/>
            <a:ext cx="8229600" cy="5334000"/>
          </a:xfrm>
        </p:spPr>
        <p:txBody>
          <a:bodyPr/>
          <a:lstStyle/>
          <a:p>
            <a:pPr eaLnBrk="1" hangingPunct="1"/>
            <a:r>
              <a:rPr lang="es-ES" sz="3000" dirty="0" smtClean="0"/>
              <a:t>Técnicas impropias de levantado</a:t>
            </a:r>
            <a:endParaRPr lang="en-US" sz="3000" dirty="0" smtClean="0"/>
          </a:p>
          <a:p>
            <a:pPr eaLnBrk="1" hangingPunct="1"/>
            <a:r>
              <a:rPr lang="es-ES" sz="3000" dirty="0" smtClean="0"/>
              <a:t>Esfuerzo excesivo</a:t>
            </a:r>
            <a:endParaRPr lang="en-US" sz="3000" dirty="0" smtClean="0"/>
          </a:p>
          <a:p>
            <a:pPr eaLnBrk="1" hangingPunct="1"/>
            <a:r>
              <a:rPr lang="es-ES" sz="3000" dirty="0" smtClean="0"/>
              <a:t>Mala postura</a:t>
            </a:r>
            <a:endParaRPr lang="en-US" sz="3000" dirty="0" smtClean="0"/>
          </a:p>
          <a:p>
            <a:pPr eaLnBrk="1" hangingPunct="1"/>
            <a:r>
              <a:rPr lang="es-ES" sz="3000" dirty="0" smtClean="0"/>
              <a:t>Factores médicos (edad, otras discapacidades, </a:t>
            </a:r>
            <a:r>
              <a:rPr lang="es-ES" sz="3000" dirty="0" err="1" smtClean="0"/>
              <a:t>etc</a:t>
            </a:r>
            <a:r>
              <a:rPr lang="es-ES" sz="3000" dirty="0" smtClean="0"/>
              <a:t>).</a:t>
            </a:r>
          </a:p>
          <a:p>
            <a:pPr eaLnBrk="1" hangingPunct="1"/>
            <a:r>
              <a:rPr lang="en-US" sz="3000" dirty="0" err="1" smtClean="0"/>
              <a:t>Resbalones</a:t>
            </a:r>
            <a:r>
              <a:rPr lang="en-US" sz="3000" dirty="0" smtClean="0"/>
              <a:t> y </a:t>
            </a:r>
            <a:r>
              <a:rPr lang="en-US" sz="3000" dirty="0" err="1" smtClean="0"/>
              <a:t>caídas</a:t>
            </a:r>
            <a:endParaRPr lang="en-US" sz="3000" dirty="0" smtClean="0"/>
          </a:p>
          <a:p>
            <a:pPr eaLnBrk="1" hangingPunct="1"/>
            <a:r>
              <a:rPr lang="en-US" sz="3000" dirty="0" smtClean="0"/>
              <a:t>Peso </a:t>
            </a:r>
            <a:r>
              <a:rPr lang="en-US" sz="3000" dirty="0" err="1" smtClean="0"/>
              <a:t>excesivo</a:t>
            </a:r>
            <a:endParaRPr lang="en-US" sz="3000" dirty="0" smtClean="0"/>
          </a:p>
          <a:p>
            <a:pPr eaLnBrk="1" hangingPunct="1"/>
            <a:r>
              <a:rPr lang="en-US" sz="3000" dirty="0" err="1" smtClean="0"/>
              <a:t>Falta</a:t>
            </a:r>
            <a:r>
              <a:rPr lang="en-US" sz="3000" dirty="0" smtClean="0"/>
              <a:t> de </a:t>
            </a:r>
            <a:r>
              <a:rPr lang="en-US" sz="3000" dirty="0" err="1" smtClean="0"/>
              <a:t>ejercicio</a:t>
            </a:r>
            <a:endParaRPr lang="en-US" sz="3000" dirty="0" smtClean="0"/>
          </a:p>
          <a:p>
            <a:pPr eaLnBrk="1" hangingPunct="1"/>
            <a:r>
              <a:rPr lang="en-US" sz="3000" dirty="0" err="1" smtClean="0"/>
              <a:t>Estrés</a:t>
            </a:r>
            <a:endParaRPr lang="en-US" sz="3000" dirty="0" smtClean="0"/>
          </a:p>
          <a:p>
            <a:pPr eaLnBrk="1" hangingPunct="1"/>
            <a:r>
              <a:rPr lang="en-US" sz="3000" dirty="0" err="1" smtClean="0"/>
              <a:t>Carteras</a:t>
            </a:r>
            <a:r>
              <a:rPr lang="en-US" sz="3000" dirty="0" smtClean="0"/>
              <a:t> y </a:t>
            </a:r>
            <a:r>
              <a:rPr lang="en-US" sz="3000" dirty="0" err="1" smtClean="0"/>
              <a:t>maletines</a:t>
            </a:r>
            <a:r>
              <a:rPr lang="en-US" sz="3000" dirty="0" smtClean="0"/>
              <a:t> </a:t>
            </a:r>
            <a:r>
              <a:rPr lang="en-US" sz="3000" dirty="0" err="1" smtClean="0"/>
              <a:t>pesados</a:t>
            </a:r>
            <a:endParaRPr lang="en-US" sz="30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Síntomas</a:t>
            </a:r>
            <a:r>
              <a:rPr lang="en-US" dirty="0" smtClean="0"/>
              <a:t> de dolor de </a:t>
            </a:r>
            <a:r>
              <a:rPr lang="en-US" dirty="0" err="1" smtClean="0"/>
              <a:t>espalda</a:t>
            </a:r>
            <a:endParaRPr lang="en-US" dirty="0"/>
          </a:p>
        </p:txBody>
      </p:sp>
      <p:sp>
        <p:nvSpPr>
          <p:cNvPr id="60418" name="Content Placeholder 2"/>
          <p:cNvSpPr>
            <a:spLocks noGrp="1"/>
          </p:cNvSpPr>
          <p:nvPr>
            <p:ph idx="1"/>
          </p:nvPr>
        </p:nvSpPr>
        <p:spPr>
          <a:xfrm>
            <a:off x="304800" y="1219200"/>
            <a:ext cx="8382000" cy="5486400"/>
          </a:xfrm>
        </p:spPr>
        <p:txBody>
          <a:bodyPr/>
          <a:lstStyle/>
          <a:p>
            <a:pPr eaLnBrk="1" hangingPunct="1"/>
            <a:r>
              <a:rPr lang="en-US" sz="4000" dirty="0" smtClean="0"/>
              <a:t>Dolor</a:t>
            </a:r>
          </a:p>
          <a:p>
            <a:pPr eaLnBrk="1" hangingPunct="1"/>
            <a:r>
              <a:rPr lang="es-ES" sz="4000" dirty="0" smtClean="0"/>
              <a:t>Rigidez</a:t>
            </a:r>
            <a:endParaRPr lang="en-US" sz="4000" dirty="0" smtClean="0"/>
          </a:p>
          <a:p>
            <a:pPr eaLnBrk="1" hangingPunct="1"/>
            <a:r>
              <a:rPr lang="en-US" sz="4000" dirty="0" err="1" smtClean="0"/>
              <a:t>Entumecimiento</a:t>
            </a:r>
            <a:r>
              <a:rPr lang="en-US" sz="4000" dirty="0" smtClean="0"/>
              <a:t> de </a:t>
            </a:r>
            <a:r>
              <a:rPr lang="en-US" sz="4000" dirty="0" err="1" smtClean="0"/>
              <a:t>las</a:t>
            </a:r>
            <a:r>
              <a:rPr lang="en-US" sz="4000" dirty="0" smtClean="0"/>
              <a:t> </a:t>
            </a:r>
            <a:r>
              <a:rPr lang="en-US" sz="4000" dirty="0" err="1" smtClean="0"/>
              <a:t>piernas</a:t>
            </a:r>
            <a:endParaRPr lang="en-US" sz="4000" dirty="0" smtClean="0"/>
          </a:p>
          <a:p>
            <a:pPr eaLnBrk="1" hangingPunct="1"/>
            <a:r>
              <a:rPr lang="es-ES" sz="4000" dirty="0" smtClean="0"/>
              <a:t>Capacidad limitada para sentarse o pararse</a:t>
            </a:r>
          </a:p>
          <a:p>
            <a:pPr eaLnBrk="1" hangingPunct="1"/>
            <a:r>
              <a:rPr lang="es-ES" sz="4000" dirty="0" smtClean="0"/>
              <a:t>Debilidad muscular, espasmos y distensiones</a:t>
            </a:r>
          </a:p>
          <a:p>
            <a:pPr eaLnBrk="1" hangingPunct="1"/>
            <a:r>
              <a:rPr lang="es-ES" sz="4000" dirty="0" smtClean="0"/>
              <a:t>Disminución del rango de movimiento</a:t>
            </a: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1066800"/>
          </a:xfrm>
        </p:spPr>
        <p:txBody>
          <a:bodyPr>
            <a:noAutofit/>
          </a:bodyPr>
          <a:lstStyle/>
          <a:p>
            <a:pPr eaLnBrk="1" hangingPunct="1">
              <a:defRPr/>
            </a:pPr>
            <a:r>
              <a:rPr lang="es-ES" sz="3600" dirty="0" smtClean="0"/>
              <a:t>Técnicas apropiadas para el levantamiento</a:t>
            </a:r>
            <a:endParaRPr lang="en-US" sz="3600" dirty="0"/>
          </a:p>
        </p:txBody>
      </p:sp>
      <p:sp>
        <p:nvSpPr>
          <p:cNvPr id="62466" name="Text Placeholder 3"/>
          <p:cNvSpPr>
            <a:spLocks noGrp="1"/>
          </p:cNvSpPr>
          <p:nvPr>
            <p:ph type="body" sz="half" idx="2"/>
          </p:nvPr>
        </p:nvSpPr>
        <p:spPr>
          <a:xfrm>
            <a:off x="304800" y="1295400"/>
            <a:ext cx="4572000" cy="5334000"/>
          </a:xfrm>
        </p:spPr>
        <p:txBody>
          <a:bodyPr/>
          <a:lstStyle/>
          <a:p>
            <a:pPr eaLnBrk="1" hangingPunct="1">
              <a:lnSpc>
                <a:spcPct val="90000"/>
              </a:lnSpc>
              <a:buFont typeface="Arial" charset="0"/>
              <a:buChar char="•"/>
            </a:pPr>
            <a:r>
              <a:rPr lang="es-ES" sz="2000" dirty="0" smtClean="0"/>
              <a:t> Póngase de cuclillas para levantar y bajar</a:t>
            </a:r>
          </a:p>
          <a:p>
            <a:pPr eaLnBrk="1" hangingPunct="1">
              <a:lnSpc>
                <a:spcPct val="90000"/>
              </a:lnSpc>
              <a:buFont typeface="Arial" charset="0"/>
              <a:buChar char="•"/>
            </a:pPr>
            <a:r>
              <a:rPr lang="es-ES" sz="2000" dirty="0" smtClean="0"/>
              <a:t> No doble la cintura</a:t>
            </a:r>
          </a:p>
          <a:p>
            <a:pPr eaLnBrk="1" hangingPunct="1">
              <a:lnSpc>
                <a:spcPct val="90000"/>
              </a:lnSpc>
              <a:buFont typeface="Arial" charset="0"/>
              <a:buChar char="•"/>
            </a:pPr>
            <a:r>
              <a:rPr lang="es-ES" sz="2000" dirty="0" smtClean="0"/>
              <a:t> Mantenga su espalda recta mientras se agacha</a:t>
            </a:r>
          </a:p>
          <a:p>
            <a:pPr eaLnBrk="1" hangingPunct="1">
              <a:lnSpc>
                <a:spcPct val="90000"/>
              </a:lnSpc>
              <a:buFont typeface="Arial" charset="0"/>
              <a:buChar char="•"/>
            </a:pPr>
            <a:r>
              <a:rPr lang="es-ES" sz="2000" dirty="0" smtClean="0"/>
              <a:t> Mantenga el peso tan cerca de usted como sea posible</a:t>
            </a:r>
          </a:p>
          <a:p>
            <a:pPr eaLnBrk="1" hangingPunct="1">
              <a:lnSpc>
                <a:spcPct val="90000"/>
              </a:lnSpc>
              <a:buFont typeface="Arial" charset="0"/>
              <a:buChar char="•"/>
            </a:pPr>
            <a:r>
              <a:rPr lang="es-ES" sz="2000" dirty="0" smtClean="0"/>
              <a:t> Incline su espalda y levántese con su cabeza primero</a:t>
            </a:r>
          </a:p>
          <a:p>
            <a:pPr eaLnBrk="1" hangingPunct="1">
              <a:lnSpc>
                <a:spcPct val="90000"/>
              </a:lnSpc>
              <a:buFont typeface="Arial" charset="0"/>
              <a:buChar char="•"/>
            </a:pPr>
            <a:r>
              <a:rPr lang="es-ES" sz="2000" dirty="0" smtClean="0"/>
              <a:t> Si debe girar, hágalo con los pies, no con su cuerpo.</a:t>
            </a:r>
          </a:p>
          <a:p>
            <a:pPr eaLnBrk="1" hangingPunct="1">
              <a:lnSpc>
                <a:spcPct val="90000"/>
              </a:lnSpc>
              <a:buFont typeface="Arial" charset="0"/>
              <a:buChar char="•"/>
            </a:pPr>
            <a:r>
              <a:rPr lang="es-ES" sz="2000" dirty="0" smtClean="0"/>
              <a:t> Nunca haga movimientos abruptos ni gire.</a:t>
            </a:r>
          </a:p>
          <a:p>
            <a:pPr eaLnBrk="1" hangingPunct="1">
              <a:lnSpc>
                <a:spcPct val="90000"/>
              </a:lnSpc>
              <a:buFont typeface="Arial" charset="0"/>
              <a:buChar char="•"/>
            </a:pPr>
            <a:r>
              <a:rPr lang="es-ES" sz="2000" dirty="0" smtClean="0"/>
              <a:t> Ponga abajo el peso manteniendo la espalda encorvada.</a:t>
            </a:r>
          </a:p>
          <a:p>
            <a:pPr eaLnBrk="1" hangingPunct="1">
              <a:lnSpc>
                <a:spcPct val="90000"/>
              </a:lnSpc>
              <a:buFont typeface="Arial" charset="0"/>
              <a:buChar char="•"/>
            </a:pPr>
            <a:r>
              <a:rPr lang="es-ES" sz="2000" dirty="0" smtClean="0"/>
              <a:t> Mantenga los pies separados y escalonados</a:t>
            </a:r>
          </a:p>
          <a:p>
            <a:pPr eaLnBrk="1" hangingPunct="1">
              <a:lnSpc>
                <a:spcPct val="90000"/>
              </a:lnSpc>
              <a:buFont typeface="Arial" charset="0"/>
              <a:buChar char="•"/>
            </a:pPr>
            <a:r>
              <a:rPr lang="en-US" sz="2000" dirty="0" smtClean="0"/>
              <a:t> Use </a:t>
            </a:r>
            <a:r>
              <a:rPr lang="en-US" sz="2000" dirty="0" err="1" smtClean="0"/>
              <a:t>zapatos</a:t>
            </a:r>
            <a:r>
              <a:rPr lang="en-US" sz="2000" dirty="0" smtClean="0"/>
              <a:t> con </a:t>
            </a:r>
            <a:r>
              <a:rPr lang="en-US" sz="2000" dirty="0" err="1" smtClean="0"/>
              <a:t>suelas</a:t>
            </a:r>
            <a:r>
              <a:rPr lang="en-US" sz="2000" dirty="0" smtClean="0"/>
              <a:t> anti </a:t>
            </a:r>
            <a:r>
              <a:rPr lang="en-US" sz="2000" dirty="0" err="1" smtClean="0"/>
              <a:t>resbalantes</a:t>
            </a:r>
            <a:r>
              <a:rPr lang="en-US" sz="2000" dirty="0" smtClean="0"/>
              <a:t>.</a:t>
            </a:r>
          </a:p>
        </p:txBody>
      </p:sp>
      <p:pic>
        <p:nvPicPr>
          <p:cNvPr id="62467" name="Content Placeholder 4" descr="http://www.vcu.edu/oehs/fire/lifting.gif"/>
          <p:cNvPicPr>
            <a:picLocks noGrp="1"/>
          </p:cNvPicPr>
          <p:nvPr>
            <p:ph idx="1"/>
          </p:nvPr>
        </p:nvPicPr>
        <p:blipFill>
          <a:blip r:embed="rId3"/>
          <a:srcRect b="8772"/>
          <a:stretch>
            <a:fillRect/>
          </a:stretch>
        </p:blipFill>
        <p:spPr>
          <a:xfrm>
            <a:off x="4800600" y="1600200"/>
            <a:ext cx="4191000" cy="3962400"/>
          </a:xfrm>
        </p:spPr>
      </p:pic>
      <p:sp>
        <p:nvSpPr>
          <p:cNvPr id="5" name="TextBox 4"/>
          <p:cNvSpPr txBox="1"/>
          <p:nvPr/>
        </p:nvSpPr>
        <p:spPr>
          <a:xfrm>
            <a:off x="4800600" y="5715000"/>
            <a:ext cx="1828800" cy="830997"/>
          </a:xfrm>
          <a:prstGeom prst="rect">
            <a:avLst/>
          </a:prstGeom>
          <a:noFill/>
        </p:spPr>
        <p:txBody>
          <a:bodyPr wrap="square" rtlCol="0">
            <a:spAutoFit/>
          </a:bodyPr>
          <a:lstStyle/>
          <a:p>
            <a:pPr algn="ctr"/>
            <a:r>
              <a:rPr lang="es-ES" sz="1600" b="1" dirty="0" smtClean="0">
                <a:solidFill>
                  <a:srgbClr val="FF0000"/>
                </a:solidFill>
              </a:rPr>
              <a:t>Forma equivocada de levantar peso</a:t>
            </a:r>
            <a:endParaRPr lang="en-US" sz="1600" b="1" dirty="0">
              <a:solidFill>
                <a:srgbClr val="FF0000"/>
              </a:solidFill>
            </a:endParaRPr>
          </a:p>
        </p:txBody>
      </p:sp>
      <p:sp>
        <p:nvSpPr>
          <p:cNvPr id="6" name="TextBox 5"/>
          <p:cNvSpPr txBox="1"/>
          <p:nvPr/>
        </p:nvSpPr>
        <p:spPr>
          <a:xfrm>
            <a:off x="6934200" y="5715000"/>
            <a:ext cx="1828800" cy="584775"/>
          </a:xfrm>
          <a:prstGeom prst="rect">
            <a:avLst/>
          </a:prstGeom>
          <a:noFill/>
        </p:spPr>
        <p:txBody>
          <a:bodyPr wrap="square" rtlCol="0">
            <a:spAutoFit/>
          </a:bodyPr>
          <a:lstStyle/>
          <a:p>
            <a:pPr algn="ctr"/>
            <a:r>
              <a:rPr lang="es-ES" sz="1600" b="1" dirty="0" smtClean="0">
                <a:solidFill>
                  <a:srgbClr val="FF0000"/>
                </a:solidFill>
              </a:rPr>
              <a:t>Forma correcta de levantar peso</a:t>
            </a:r>
            <a:endParaRPr lang="en-US" sz="1600"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CONTROL DE LESIONES DE ESPALDA</a:t>
            </a:r>
            <a:endParaRPr lang="en-US" dirty="0"/>
          </a:p>
        </p:txBody>
      </p:sp>
      <p:sp>
        <p:nvSpPr>
          <p:cNvPr id="64514" name="Content Placeholder 2"/>
          <p:cNvSpPr>
            <a:spLocks noGrp="1"/>
          </p:cNvSpPr>
          <p:nvPr>
            <p:ph idx="1"/>
          </p:nvPr>
        </p:nvSpPr>
        <p:spPr/>
        <p:txBody>
          <a:bodyPr/>
          <a:lstStyle/>
          <a:p>
            <a:pPr algn="just" eaLnBrk="1" hangingPunct="1">
              <a:lnSpc>
                <a:spcPct val="90000"/>
              </a:lnSpc>
            </a:pPr>
            <a:r>
              <a:rPr lang="en-US" sz="3400" dirty="0" smtClean="0"/>
              <a:t>PPE (</a:t>
            </a:r>
            <a:r>
              <a:rPr lang="en-US" sz="3400" b="1" dirty="0" err="1" smtClean="0"/>
              <a:t>E</a:t>
            </a:r>
            <a:r>
              <a:rPr lang="en-US" sz="3400" dirty="0" err="1" smtClean="0"/>
              <a:t>quipo</a:t>
            </a:r>
            <a:r>
              <a:rPr lang="en-US" sz="3400" dirty="0" smtClean="0"/>
              <a:t> de </a:t>
            </a:r>
            <a:r>
              <a:rPr lang="en-US" sz="3400" b="1" dirty="0" err="1" smtClean="0"/>
              <a:t>P</a:t>
            </a:r>
            <a:r>
              <a:rPr lang="en-US" sz="3400" dirty="0" err="1" smtClean="0"/>
              <a:t>rotección</a:t>
            </a:r>
            <a:r>
              <a:rPr lang="en-US" sz="3400" dirty="0" smtClean="0"/>
              <a:t> </a:t>
            </a:r>
            <a:r>
              <a:rPr lang="en-US" sz="3400" b="1" dirty="0" smtClean="0"/>
              <a:t>P</a:t>
            </a:r>
            <a:r>
              <a:rPr lang="en-US" sz="3400" dirty="0" smtClean="0"/>
              <a:t>ersonal)</a:t>
            </a:r>
          </a:p>
          <a:p>
            <a:pPr lvl="1" algn="just" eaLnBrk="1" hangingPunct="1">
              <a:lnSpc>
                <a:spcPct val="90000"/>
              </a:lnSpc>
            </a:pPr>
            <a:r>
              <a:rPr lang="es-ES" sz="3400" dirty="0" smtClean="0"/>
              <a:t>Utilice un soporte de espalda flexible para soporte adicional lumbar y abdominal.</a:t>
            </a:r>
          </a:p>
          <a:p>
            <a:pPr lvl="1" algn="just" eaLnBrk="1" hangingPunct="1">
              <a:lnSpc>
                <a:spcPct val="90000"/>
              </a:lnSpc>
            </a:pPr>
            <a:endParaRPr lang="en-US" sz="3400" dirty="0" smtClean="0"/>
          </a:p>
          <a:p>
            <a:pPr lvl="1" algn="just" eaLnBrk="1" hangingPunct="1">
              <a:lnSpc>
                <a:spcPct val="90000"/>
              </a:lnSpc>
            </a:pPr>
            <a:r>
              <a:rPr lang="es-ES" sz="3400" dirty="0" smtClean="0"/>
              <a:t> Los soportes de espalda también sirven como útiles recordatorios de cómo levantar apropiadamente</a:t>
            </a:r>
            <a:endParaRPr lang="en-US" sz="3400" dirty="0" smtClean="0"/>
          </a:p>
          <a:p>
            <a:pPr eaLnBrk="1" hangingPunct="1"/>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8077200" cy="1219200"/>
          </a:xfrm>
        </p:spPr>
        <p:txBody>
          <a:bodyPr wrap="square" numCol="1" anchorCtr="0" compatLnSpc="1">
            <a:prstTxWarp prst="textNoShape">
              <a:avLst/>
            </a:prstTxWarp>
            <a:noAutofit/>
          </a:bodyPr>
          <a:lstStyle/>
          <a:p>
            <a:pPr eaLnBrk="1" hangingPunct="1">
              <a:defRPr/>
            </a:pPr>
            <a:r>
              <a:rPr lang="en-US" sz="4000" dirty="0" smtClean="0">
                <a:effectLst>
                  <a:outerShdw blurRad="38100" dist="38100" dir="2700000" algn="tl">
                    <a:srgbClr val="582700"/>
                  </a:outerShdw>
                </a:effectLst>
              </a:rPr>
              <a:t>EL SOPORTE DE ESPALDA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wrap="square" numCol="1" anchorCtr="0" compatLnSpc="1">
            <a:prstTxWarp prst="textNoShape">
              <a:avLst/>
            </a:prstTxWarp>
          </a:bodyPr>
          <a:lstStyle/>
          <a:p>
            <a:pPr eaLnBrk="1" hangingPunct="1">
              <a:defRPr/>
            </a:pPr>
            <a:r>
              <a:rPr lang="en-US" sz="3400" dirty="0" smtClean="0">
                <a:effectLst>
                  <a:outerShdw blurRad="38100" dist="38100" dir="2700000" algn="tl">
                    <a:srgbClr val="582700"/>
                  </a:outerShdw>
                </a:effectLst>
              </a:rPr>
              <a:t>¿QUE ES UN SOPORTE DE ESPALDA?</a:t>
            </a:r>
          </a:p>
        </p:txBody>
      </p:sp>
      <p:sp>
        <p:nvSpPr>
          <p:cNvPr id="68610" name="Content Placeholder 2"/>
          <p:cNvSpPr>
            <a:spLocks noGrp="1"/>
          </p:cNvSpPr>
          <p:nvPr>
            <p:ph idx="1"/>
          </p:nvPr>
        </p:nvSpPr>
        <p:spPr>
          <a:xfrm>
            <a:off x="457200" y="1600200"/>
            <a:ext cx="8229600" cy="4800600"/>
          </a:xfrm>
        </p:spPr>
        <p:txBody>
          <a:bodyPr/>
          <a:lstStyle/>
          <a:p>
            <a:pPr algn="just" eaLnBrk="1" hangingPunct="1"/>
            <a:r>
              <a:rPr lang="es-ES" sz="4400" dirty="0" smtClean="0"/>
              <a:t>El soporte de espalda es una medida de control diseñado para reducir los riesgos de lesiones de espalda.</a:t>
            </a:r>
            <a:r>
              <a:rPr lang="en-US" sz="4400" dirty="0" smtClean="0"/>
              <a:t> </a:t>
            </a:r>
            <a:r>
              <a:rPr lang="en-US" sz="4400" dirty="0" err="1" smtClean="0"/>
              <a:t>Provee</a:t>
            </a:r>
            <a:r>
              <a:rPr lang="en-US" sz="4400" dirty="0" smtClean="0"/>
              <a:t> </a:t>
            </a:r>
            <a:r>
              <a:rPr lang="en-US" sz="4400" dirty="0" err="1" smtClean="0"/>
              <a:t>soporte</a:t>
            </a:r>
            <a:r>
              <a:rPr lang="en-US" sz="4400" dirty="0" smtClean="0"/>
              <a:t> a la </a:t>
            </a:r>
            <a:r>
              <a:rPr lang="en-US" sz="4400" dirty="0" err="1" smtClean="0"/>
              <a:t>zona</a:t>
            </a:r>
            <a:r>
              <a:rPr lang="en-US" sz="4400" dirty="0" smtClean="0"/>
              <a:t> lumbar y abdominal </a:t>
            </a:r>
            <a:r>
              <a:rPr lang="en-US" sz="4400" dirty="0" err="1" smtClean="0"/>
              <a:t>mediante</a:t>
            </a:r>
            <a:r>
              <a:rPr lang="en-US" sz="4400" dirty="0" smtClean="0"/>
              <a:t> la </a:t>
            </a:r>
            <a:r>
              <a:rPr lang="en-US" sz="4400" dirty="0" err="1" smtClean="0"/>
              <a:t>remoción</a:t>
            </a:r>
            <a:r>
              <a:rPr lang="en-US" sz="4400" dirty="0" smtClean="0"/>
              <a:t> de </a:t>
            </a:r>
            <a:r>
              <a:rPr lang="en-US" sz="4400" dirty="0" err="1" smtClean="0"/>
              <a:t>tensión</a:t>
            </a:r>
            <a:r>
              <a:rPr lang="en-US" sz="4400" dirty="0" smtClean="0"/>
              <a:t> en </a:t>
            </a:r>
            <a:r>
              <a:rPr lang="en-US" sz="4400" dirty="0" err="1" smtClean="0"/>
              <a:t>éstas</a:t>
            </a:r>
            <a:r>
              <a:rPr lang="en-US" sz="4400" dirty="0" smtClean="0"/>
              <a:t> </a:t>
            </a:r>
            <a:r>
              <a:rPr lang="en-US" sz="4400" dirty="0" err="1" smtClean="0"/>
              <a:t>áreas</a:t>
            </a:r>
            <a:r>
              <a:rPr lang="en-US" sz="4400" dirty="0" smtClean="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000" dirty="0" err="1" smtClean="0"/>
              <a:t>Visi</a:t>
            </a:r>
            <a:r>
              <a:rPr lang="es-ES" sz="4000" dirty="0" err="1" smtClean="0"/>
              <a:t>ón</a:t>
            </a:r>
            <a:r>
              <a:rPr lang="es-ES" sz="4000" dirty="0" smtClean="0"/>
              <a:t> general de la clase</a:t>
            </a:r>
            <a:endParaRPr lang="en-US" sz="4000" dirty="0"/>
          </a:p>
        </p:txBody>
      </p:sp>
      <p:sp>
        <p:nvSpPr>
          <p:cNvPr id="17410" name="Content Placeholder 2"/>
          <p:cNvSpPr>
            <a:spLocks noGrp="1"/>
          </p:cNvSpPr>
          <p:nvPr>
            <p:ph idx="1"/>
          </p:nvPr>
        </p:nvSpPr>
        <p:spPr>
          <a:xfrm>
            <a:off x="381000" y="1524000"/>
            <a:ext cx="8458200" cy="4648200"/>
          </a:xfrm>
        </p:spPr>
        <p:txBody>
          <a:bodyPr/>
          <a:lstStyle/>
          <a:p>
            <a:pPr eaLnBrk="1" hangingPunct="1">
              <a:lnSpc>
                <a:spcPct val="130000"/>
              </a:lnSpc>
            </a:pPr>
            <a:r>
              <a:rPr lang="en-US" sz="4000" dirty="0" err="1" smtClean="0"/>
              <a:t>Definición</a:t>
            </a:r>
            <a:r>
              <a:rPr lang="en-US" sz="4000" dirty="0" smtClean="0"/>
              <a:t> de </a:t>
            </a:r>
            <a:r>
              <a:rPr lang="en-US" sz="4000" dirty="0" err="1" smtClean="0"/>
              <a:t>Ergonomía</a:t>
            </a:r>
            <a:endParaRPr lang="en-US" sz="4000" dirty="0" smtClean="0"/>
          </a:p>
          <a:p>
            <a:pPr eaLnBrk="1" hangingPunct="1">
              <a:lnSpc>
                <a:spcPct val="130000"/>
              </a:lnSpc>
            </a:pPr>
            <a:r>
              <a:rPr lang="en-US" sz="4000" dirty="0" err="1" smtClean="0"/>
              <a:t>Directrices</a:t>
            </a:r>
            <a:r>
              <a:rPr lang="en-US" sz="4000" dirty="0" smtClean="0"/>
              <a:t> OSHA</a:t>
            </a:r>
          </a:p>
          <a:p>
            <a:pPr eaLnBrk="1" hangingPunct="1">
              <a:lnSpc>
                <a:spcPct val="130000"/>
              </a:lnSpc>
            </a:pPr>
            <a:r>
              <a:rPr lang="en-US" sz="4000" dirty="0" err="1" smtClean="0"/>
              <a:t>Factores</a:t>
            </a:r>
            <a:r>
              <a:rPr lang="en-US" sz="4000" dirty="0" smtClean="0"/>
              <a:t> de </a:t>
            </a:r>
            <a:r>
              <a:rPr lang="en-US" sz="4000" dirty="0" err="1" smtClean="0"/>
              <a:t>estrés</a:t>
            </a:r>
            <a:r>
              <a:rPr lang="en-US" sz="4000" dirty="0" smtClean="0"/>
              <a:t> </a:t>
            </a:r>
            <a:r>
              <a:rPr lang="en-US" sz="4000" dirty="0" err="1" smtClean="0"/>
              <a:t>ergon</a:t>
            </a:r>
            <a:r>
              <a:rPr lang="es-ES" sz="4000" dirty="0" err="1" smtClean="0"/>
              <a:t>ómicos</a:t>
            </a:r>
            <a:endParaRPr lang="en-US" sz="4000" dirty="0" smtClean="0"/>
          </a:p>
          <a:p>
            <a:pPr eaLnBrk="1" hangingPunct="1">
              <a:lnSpc>
                <a:spcPct val="130000"/>
              </a:lnSpc>
            </a:pPr>
            <a:r>
              <a:rPr lang="en-US" sz="4000" dirty="0" err="1" smtClean="0"/>
              <a:t>Lesiones</a:t>
            </a:r>
            <a:r>
              <a:rPr lang="en-US" sz="4000" dirty="0" smtClean="0"/>
              <a:t> </a:t>
            </a:r>
            <a:r>
              <a:rPr lang="en-US" sz="4000" dirty="0" err="1" smtClean="0"/>
              <a:t>ergonómicas</a:t>
            </a:r>
            <a:r>
              <a:rPr lang="en-US" sz="4000" dirty="0" smtClean="0"/>
              <a:t> </a:t>
            </a:r>
            <a:r>
              <a:rPr lang="en-US" sz="4000" dirty="0" err="1" smtClean="0"/>
              <a:t>comunes</a:t>
            </a:r>
            <a:endParaRPr lang="en-US" sz="4000" dirty="0" smtClean="0"/>
          </a:p>
          <a:p>
            <a:pPr eaLnBrk="1" hangingPunct="1">
              <a:lnSpc>
                <a:spcPct val="130000"/>
              </a:lnSpc>
            </a:pPr>
            <a:r>
              <a:rPr lang="en-US" sz="4000" dirty="0" err="1" smtClean="0"/>
              <a:t>Soluciones</a:t>
            </a:r>
            <a:r>
              <a:rPr lang="en-US" sz="4000" dirty="0" smtClean="0"/>
              <a:t> </a:t>
            </a:r>
            <a:r>
              <a:rPr lang="en-US" sz="4000" dirty="0" err="1" smtClean="0"/>
              <a:t>recomendadas</a:t>
            </a:r>
            <a:endParaRPr lang="en-US" dirty="0" smtClean="0"/>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wrap="square" numCol="1" anchorCtr="0" compatLnSpc="1">
            <a:prstTxWarp prst="textNoShape">
              <a:avLst/>
            </a:prstTxWarp>
            <a:noAutofit/>
          </a:bodyPr>
          <a:lstStyle/>
          <a:p>
            <a:pPr algn="ctr" eaLnBrk="1" hangingPunct="1">
              <a:defRPr/>
            </a:pPr>
            <a:r>
              <a:rPr lang="en-US" sz="3200" dirty="0" smtClean="0">
                <a:effectLst>
                  <a:outerShdw blurRad="38100" dist="38100" dir="2700000" algn="tl">
                    <a:srgbClr val="582700"/>
                  </a:outerShdw>
                </a:effectLst>
              </a:rPr>
              <a:t>¿QUE HARÁ POR USTED EL SOPORTE DE ESPALDA?</a:t>
            </a:r>
          </a:p>
        </p:txBody>
      </p:sp>
      <p:sp>
        <p:nvSpPr>
          <p:cNvPr id="70658" name="Content Placeholder 2"/>
          <p:cNvSpPr>
            <a:spLocks noGrp="1"/>
          </p:cNvSpPr>
          <p:nvPr>
            <p:ph idx="1"/>
          </p:nvPr>
        </p:nvSpPr>
        <p:spPr>
          <a:xfrm>
            <a:off x="228600" y="1371600"/>
            <a:ext cx="8610600" cy="5867400"/>
          </a:xfrm>
        </p:spPr>
        <p:txBody>
          <a:bodyPr/>
          <a:lstStyle/>
          <a:p>
            <a:pPr algn="just" eaLnBrk="1" hangingPunct="1"/>
            <a:r>
              <a:rPr lang="es-ES" sz="2400" dirty="0" smtClean="0"/>
              <a:t>Dos cosas: Le brindará soporte a la región inferior de sus espalda y a su abdomen, a la vez que le recordará sobre el uso de técnicas apropiadas de levantamiento.</a:t>
            </a:r>
          </a:p>
          <a:p>
            <a:pPr algn="just" eaLnBrk="1" hangingPunct="1"/>
            <a:r>
              <a:rPr lang="en-US" sz="2400" dirty="0" smtClean="0"/>
              <a:t>El </a:t>
            </a:r>
            <a:r>
              <a:rPr lang="en-US" sz="2400" dirty="0" err="1" smtClean="0"/>
              <a:t>soporte</a:t>
            </a:r>
            <a:r>
              <a:rPr lang="en-US" sz="2400" dirty="0" smtClean="0"/>
              <a:t> de </a:t>
            </a:r>
            <a:r>
              <a:rPr lang="en-US" sz="2400" dirty="0" err="1" smtClean="0"/>
              <a:t>espalda</a:t>
            </a:r>
            <a:r>
              <a:rPr lang="en-US" sz="2400" dirty="0" smtClean="0"/>
              <a:t> </a:t>
            </a:r>
            <a:r>
              <a:rPr lang="en-US" sz="2400" dirty="0" err="1" smtClean="0"/>
              <a:t>provee</a:t>
            </a:r>
            <a:r>
              <a:rPr lang="en-US" sz="2400" dirty="0" smtClean="0"/>
              <a:t> </a:t>
            </a:r>
            <a:r>
              <a:rPr lang="en-US" sz="2400" dirty="0" err="1" smtClean="0"/>
              <a:t>soporte</a:t>
            </a:r>
            <a:r>
              <a:rPr lang="en-US" sz="2400" dirty="0" smtClean="0"/>
              <a:t> al abdomen y a la </a:t>
            </a:r>
            <a:r>
              <a:rPr lang="en-US" sz="2400" dirty="0" err="1" smtClean="0"/>
              <a:t>región</a:t>
            </a:r>
            <a:r>
              <a:rPr lang="en-US" sz="2400" dirty="0" smtClean="0"/>
              <a:t> </a:t>
            </a:r>
            <a:r>
              <a:rPr lang="en-US" sz="2400" dirty="0" err="1" smtClean="0"/>
              <a:t>baja</a:t>
            </a:r>
            <a:r>
              <a:rPr lang="en-US" sz="2400" dirty="0" smtClean="0"/>
              <a:t> de la </a:t>
            </a:r>
            <a:r>
              <a:rPr lang="en-US" sz="2400" dirty="0" err="1" smtClean="0"/>
              <a:t>espalda</a:t>
            </a:r>
            <a:r>
              <a:rPr lang="en-US" sz="2400" dirty="0" smtClean="0"/>
              <a:t> </a:t>
            </a:r>
            <a:r>
              <a:rPr lang="en-US" sz="2400" dirty="0" err="1" smtClean="0"/>
              <a:t>cuando</a:t>
            </a:r>
            <a:r>
              <a:rPr lang="en-US" sz="2400" dirty="0" smtClean="0"/>
              <a:t> </a:t>
            </a:r>
            <a:r>
              <a:rPr lang="en-US" sz="2400" dirty="0" err="1" smtClean="0"/>
              <a:t>usted</a:t>
            </a:r>
            <a:r>
              <a:rPr lang="en-US" sz="2400" dirty="0" smtClean="0"/>
              <a:t> </a:t>
            </a:r>
            <a:r>
              <a:rPr lang="en-US" sz="2400" dirty="0" err="1" smtClean="0"/>
              <a:t>levanta</a:t>
            </a:r>
            <a:r>
              <a:rPr lang="en-US" sz="2400" dirty="0" smtClean="0"/>
              <a:t>. Al </a:t>
            </a:r>
            <a:r>
              <a:rPr lang="en-US" sz="2400" dirty="0" err="1" smtClean="0"/>
              <a:t>reforzar</a:t>
            </a:r>
            <a:r>
              <a:rPr lang="en-US" sz="2400" dirty="0" smtClean="0"/>
              <a:t> el </a:t>
            </a:r>
            <a:r>
              <a:rPr lang="en-US" sz="2400" dirty="0" err="1" smtClean="0"/>
              <a:t>soporte</a:t>
            </a:r>
            <a:r>
              <a:rPr lang="en-US" sz="2400" dirty="0" smtClean="0"/>
              <a:t> de </a:t>
            </a:r>
            <a:r>
              <a:rPr lang="en-US" sz="2400" dirty="0" err="1" smtClean="0"/>
              <a:t>espalda</a:t>
            </a:r>
            <a:r>
              <a:rPr lang="en-US" sz="2400" dirty="0" smtClean="0"/>
              <a:t> </a:t>
            </a:r>
            <a:r>
              <a:rPr lang="en-US" sz="2400" dirty="0" err="1" smtClean="0"/>
              <a:t>usted</a:t>
            </a:r>
            <a:r>
              <a:rPr lang="en-US" sz="2400" dirty="0" smtClean="0"/>
              <a:t> </a:t>
            </a:r>
            <a:r>
              <a:rPr lang="en-US" sz="2400" dirty="0" err="1" smtClean="0"/>
              <a:t>mejora</a:t>
            </a:r>
            <a:r>
              <a:rPr lang="en-US" sz="2400" dirty="0" smtClean="0"/>
              <a:t> la </a:t>
            </a:r>
            <a:r>
              <a:rPr lang="en-US" sz="2400" dirty="0" err="1" smtClean="0"/>
              <a:t>presión</a:t>
            </a:r>
            <a:r>
              <a:rPr lang="en-US" sz="2400" dirty="0" smtClean="0"/>
              <a:t> intra-abdominal y </a:t>
            </a:r>
            <a:r>
              <a:rPr lang="en-US" sz="2400" dirty="0" err="1" smtClean="0"/>
              <a:t>aleja</a:t>
            </a:r>
            <a:r>
              <a:rPr lang="en-US" sz="2400" dirty="0" smtClean="0"/>
              <a:t> la </a:t>
            </a:r>
            <a:r>
              <a:rPr lang="en-US" sz="2400" dirty="0" err="1" smtClean="0"/>
              <a:t>tensión</a:t>
            </a:r>
            <a:r>
              <a:rPr lang="en-US" sz="2400" dirty="0" smtClean="0"/>
              <a:t> de </a:t>
            </a:r>
            <a:r>
              <a:rPr lang="en-US" sz="2400" dirty="0" err="1" smtClean="0"/>
              <a:t>su</a:t>
            </a:r>
            <a:r>
              <a:rPr lang="en-US" sz="2400" dirty="0" smtClean="0"/>
              <a:t> </a:t>
            </a:r>
            <a:r>
              <a:rPr lang="en-US" sz="2400" dirty="0" err="1" smtClean="0"/>
              <a:t>columna</a:t>
            </a:r>
            <a:r>
              <a:rPr lang="en-US" sz="2400" dirty="0" smtClean="0"/>
              <a:t>.</a:t>
            </a:r>
          </a:p>
          <a:p>
            <a:pPr algn="just" eaLnBrk="1" hangingPunct="1"/>
            <a:r>
              <a:rPr lang="en-US" sz="2400" dirty="0" smtClean="0"/>
              <a:t>El </a:t>
            </a:r>
            <a:r>
              <a:rPr lang="en-US" sz="2400" dirty="0" err="1" smtClean="0"/>
              <a:t>soporte</a:t>
            </a:r>
            <a:r>
              <a:rPr lang="en-US" sz="2400" dirty="0" smtClean="0"/>
              <a:t> de </a:t>
            </a:r>
            <a:r>
              <a:rPr lang="en-US" sz="2400" dirty="0" err="1" smtClean="0"/>
              <a:t>espalda</a:t>
            </a:r>
            <a:r>
              <a:rPr lang="en-US" sz="2400" dirty="0" smtClean="0"/>
              <a:t> le </a:t>
            </a:r>
            <a:r>
              <a:rPr lang="en-US" sz="2400" dirty="0" err="1" smtClean="0"/>
              <a:t>recuerda</a:t>
            </a:r>
            <a:r>
              <a:rPr lang="en-US" sz="2400" dirty="0" smtClean="0"/>
              <a:t> </a:t>
            </a:r>
            <a:r>
              <a:rPr lang="en-US" sz="2400" dirty="0" err="1" smtClean="0"/>
              <a:t>que</a:t>
            </a:r>
            <a:r>
              <a:rPr lang="en-US" sz="2400" dirty="0" smtClean="0"/>
              <a:t> </a:t>
            </a:r>
            <a:r>
              <a:rPr lang="en-US" sz="2400" dirty="0" err="1" smtClean="0"/>
              <a:t>debe</a:t>
            </a:r>
            <a:r>
              <a:rPr lang="en-US" sz="2400" dirty="0" smtClean="0"/>
              <a:t> </a:t>
            </a:r>
            <a:r>
              <a:rPr lang="en-US" sz="2400" dirty="0" err="1" smtClean="0"/>
              <a:t>emplear</a:t>
            </a:r>
            <a:r>
              <a:rPr lang="en-US" sz="2400" dirty="0" smtClean="0"/>
              <a:t> </a:t>
            </a:r>
            <a:r>
              <a:rPr lang="en-US" sz="2400" dirty="0" err="1" smtClean="0"/>
              <a:t>técnicas</a:t>
            </a:r>
            <a:r>
              <a:rPr lang="en-US" sz="2400" dirty="0" smtClean="0"/>
              <a:t> </a:t>
            </a:r>
            <a:r>
              <a:rPr lang="en-US" sz="2400" dirty="0" err="1" smtClean="0"/>
              <a:t>apropiadas</a:t>
            </a:r>
            <a:r>
              <a:rPr lang="en-US" sz="2400" dirty="0" smtClean="0"/>
              <a:t> de </a:t>
            </a:r>
            <a:r>
              <a:rPr lang="en-US" sz="2400" dirty="0" err="1" smtClean="0"/>
              <a:t>levantamiento</a:t>
            </a:r>
            <a:r>
              <a:rPr lang="en-US" sz="2400" dirty="0" smtClean="0"/>
              <a:t>. </a:t>
            </a:r>
            <a:r>
              <a:rPr lang="en-US" sz="2400" dirty="0" err="1" smtClean="0"/>
              <a:t>Cada</a:t>
            </a:r>
            <a:r>
              <a:rPr lang="en-US" sz="2400" dirty="0" smtClean="0"/>
              <a:t> </a:t>
            </a:r>
            <a:r>
              <a:rPr lang="en-US" sz="2400" dirty="0" err="1" smtClean="0"/>
              <a:t>vez</a:t>
            </a:r>
            <a:r>
              <a:rPr lang="en-US" sz="2400" dirty="0" smtClean="0"/>
              <a:t> </a:t>
            </a:r>
            <a:r>
              <a:rPr lang="en-US" sz="2400" dirty="0" err="1" smtClean="0"/>
              <a:t>que</a:t>
            </a:r>
            <a:r>
              <a:rPr lang="en-US" sz="2400" dirty="0" smtClean="0"/>
              <a:t> </a:t>
            </a:r>
            <a:r>
              <a:rPr lang="en-US" sz="2400" dirty="0" err="1" smtClean="0"/>
              <a:t>usted</a:t>
            </a:r>
            <a:r>
              <a:rPr lang="en-US" sz="2400" dirty="0" smtClean="0"/>
              <a:t> </a:t>
            </a:r>
            <a:r>
              <a:rPr lang="es-ES" sz="2400" dirty="0" err="1" smtClean="0"/>
              <a:t>apreta</a:t>
            </a:r>
            <a:r>
              <a:rPr lang="es-ES" sz="2400" dirty="0" smtClean="0"/>
              <a:t> el cierre doble le está diciendo a su cuerpo que es hora de levantar</a:t>
            </a:r>
            <a:r>
              <a:rPr lang="en-US" sz="2400" dirty="0" smtClean="0"/>
              <a:t>.  </a:t>
            </a:r>
            <a:r>
              <a:rPr lang="en-US" sz="2400" dirty="0" err="1" smtClean="0"/>
              <a:t>Esta</a:t>
            </a:r>
            <a:r>
              <a:rPr lang="en-US" sz="2400" dirty="0" smtClean="0"/>
              <a:t> </a:t>
            </a:r>
            <a:r>
              <a:rPr lang="en-US" sz="2400" dirty="0" err="1" smtClean="0"/>
              <a:t>acción</a:t>
            </a:r>
            <a:r>
              <a:rPr lang="en-US" sz="2400" dirty="0" smtClean="0"/>
              <a:t> le </a:t>
            </a:r>
            <a:r>
              <a:rPr lang="en-US" sz="2400" dirty="0" err="1" smtClean="0"/>
              <a:t>recuerda</a:t>
            </a:r>
            <a:r>
              <a:rPr lang="en-US" sz="2400" dirty="0" smtClean="0"/>
              <a:t> </a:t>
            </a:r>
            <a:r>
              <a:rPr lang="en-US" sz="2400" dirty="0" err="1" smtClean="0"/>
              <a:t>que</a:t>
            </a:r>
            <a:r>
              <a:rPr lang="en-US" sz="2400" dirty="0" smtClean="0"/>
              <a:t> </a:t>
            </a:r>
            <a:r>
              <a:rPr lang="en-US" sz="2400" dirty="0" err="1" smtClean="0"/>
              <a:t>debe</a:t>
            </a:r>
            <a:r>
              <a:rPr lang="en-US" sz="2400" dirty="0" smtClean="0"/>
              <a:t> </a:t>
            </a:r>
            <a:r>
              <a:rPr lang="en-US" sz="2400" dirty="0" err="1" smtClean="0"/>
              <a:t>pensar</a:t>
            </a:r>
            <a:r>
              <a:rPr lang="en-US" sz="2400" dirty="0" smtClean="0"/>
              <a:t> </a:t>
            </a:r>
            <a:r>
              <a:rPr lang="en-US" sz="2400" dirty="0" err="1" smtClean="0"/>
              <a:t>sobre</a:t>
            </a:r>
            <a:r>
              <a:rPr lang="en-US" sz="2400" dirty="0" smtClean="0"/>
              <a:t> los </a:t>
            </a:r>
            <a:r>
              <a:rPr lang="en-US" sz="2400" dirty="0" err="1" smtClean="0"/>
              <a:t>Ocho</a:t>
            </a:r>
            <a:r>
              <a:rPr lang="en-US" sz="2400" dirty="0" smtClean="0"/>
              <a:t> </a:t>
            </a:r>
            <a:r>
              <a:rPr lang="en-US" sz="2400" dirty="0" err="1" smtClean="0"/>
              <a:t>Mandamientos</a:t>
            </a:r>
            <a:r>
              <a:rPr lang="en-US" sz="2400" dirty="0" smtClean="0"/>
              <a:t> de </a:t>
            </a:r>
            <a:r>
              <a:rPr lang="en-US" sz="2400" dirty="0" err="1" smtClean="0"/>
              <a:t>Levantamiento</a:t>
            </a:r>
            <a:r>
              <a:rPr lang="en-US" sz="2400" dirty="0" smtClean="0"/>
              <a:t>, </a:t>
            </a:r>
            <a:r>
              <a:rPr lang="en-US" sz="2400" dirty="0" err="1" smtClean="0"/>
              <a:t>haciendo</a:t>
            </a:r>
            <a:r>
              <a:rPr lang="en-US" sz="2400" dirty="0" smtClean="0"/>
              <a:t> </a:t>
            </a:r>
            <a:r>
              <a:rPr lang="en-US" sz="2400" dirty="0" err="1" smtClean="0"/>
              <a:t>que</a:t>
            </a:r>
            <a:r>
              <a:rPr lang="en-US" sz="2400" dirty="0" smtClean="0"/>
              <a:t> el </a:t>
            </a:r>
            <a:r>
              <a:rPr lang="en-US" sz="2400" dirty="0" err="1" smtClean="0"/>
              <a:t>levantamiento</a:t>
            </a:r>
            <a:r>
              <a:rPr lang="en-US" sz="2400" dirty="0" smtClean="0"/>
              <a:t> sea </a:t>
            </a:r>
            <a:r>
              <a:rPr lang="en-US" sz="2400" dirty="0" err="1" smtClean="0"/>
              <a:t>más</a:t>
            </a:r>
            <a:r>
              <a:rPr lang="en-US" sz="2400" dirty="0" smtClean="0"/>
              <a:t> </a:t>
            </a:r>
            <a:r>
              <a:rPr lang="en-US" sz="2400" dirty="0" err="1" smtClean="0"/>
              <a:t>fácil</a:t>
            </a:r>
            <a:r>
              <a:rPr lang="en-US" sz="2400" dirty="0" smtClean="0"/>
              <a:t> y </a:t>
            </a:r>
            <a:r>
              <a:rPr lang="en-US" sz="2400" dirty="0" err="1" smtClean="0"/>
              <a:t>seguro</a:t>
            </a:r>
            <a:r>
              <a:rPr lang="en-US" sz="2400" dirty="0" smtClean="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wrap="square" numCol="1" anchorCtr="0" compatLnSpc="1">
            <a:prstTxWarp prst="textNoShape">
              <a:avLst/>
            </a:prstTxWarp>
          </a:bodyPr>
          <a:lstStyle/>
          <a:p>
            <a:pPr algn="ctr" eaLnBrk="1" hangingPunct="1">
              <a:defRPr/>
            </a:pPr>
            <a:r>
              <a:rPr lang="es-ES" sz="3200" dirty="0" smtClean="0">
                <a:effectLst>
                  <a:outerShdw blurRad="38100" dist="38100" dir="2700000" algn="tl">
                    <a:srgbClr val="582700"/>
                  </a:outerShdw>
                </a:effectLst>
              </a:rPr>
              <a:t>¿QUÉ NO HARÁ EL SOPORTE DE ESPALDA POR USTED?</a:t>
            </a:r>
            <a:endParaRPr lang="en-US" sz="3200" dirty="0" smtClean="0">
              <a:effectLst>
                <a:outerShdw blurRad="38100" dist="38100" dir="2700000" algn="tl">
                  <a:srgbClr val="582700"/>
                </a:outerShdw>
              </a:effectLst>
            </a:endParaRPr>
          </a:p>
        </p:txBody>
      </p:sp>
      <p:sp>
        <p:nvSpPr>
          <p:cNvPr id="72706" name="Content Placeholder 2"/>
          <p:cNvSpPr>
            <a:spLocks noGrp="1"/>
          </p:cNvSpPr>
          <p:nvPr>
            <p:ph idx="1"/>
          </p:nvPr>
        </p:nvSpPr>
        <p:spPr/>
        <p:txBody>
          <a:bodyPr/>
          <a:lstStyle/>
          <a:p>
            <a:pPr eaLnBrk="1" hangingPunct="1"/>
            <a:r>
              <a:rPr lang="es-ES" sz="4000" dirty="0" smtClean="0"/>
              <a:t>No curará un problema de espalda existente</a:t>
            </a:r>
          </a:p>
          <a:p>
            <a:pPr eaLnBrk="1" hangingPunct="1"/>
            <a:r>
              <a:rPr lang="es-ES" sz="4000" dirty="0" smtClean="0"/>
              <a:t>No lo hará un fisicoculturista</a:t>
            </a:r>
          </a:p>
          <a:p>
            <a:pPr eaLnBrk="1" hangingPunct="1"/>
            <a:r>
              <a:rPr lang="es-ES" sz="4000" dirty="0" smtClean="0"/>
              <a:t>Si continúa levantando grandes, pesados y voluminosos objetos usted tiene altas probabilidades de lastimarse a sí mismo.</a:t>
            </a:r>
            <a:endParaRPr lang="en-US" sz="40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144000" cy="868362"/>
          </a:xfrm>
        </p:spPr>
        <p:txBody>
          <a:bodyPr>
            <a:normAutofit fontScale="90000"/>
          </a:bodyPr>
          <a:lstStyle/>
          <a:p>
            <a:pPr eaLnBrk="1" hangingPunct="1">
              <a:defRPr/>
            </a:pPr>
            <a:r>
              <a:rPr lang="en-US" dirty="0" smtClean="0"/>
              <a:t>DEMOSTRACIÓN DE SOPORTE DE ESPALDA</a:t>
            </a:r>
            <a:endParaRPr lang="en-US" dirty="0"/>
          </a:p>
        </p:txBody>
      </p:sp>
      <p:sp>
        <p:nvSpPr>
          <p:cNvPr id="74754" name="Content Placeholder 3"/>
          <p:cNvSpPr>
            <a:spLocks noGrp="1"/>
          </p:cNvSpPr>
          <p:nvPr>
            <p:ph sz="half" idx="2"/>
          </p:nvPr>
        </p:nvSpPr>
        <p:spPr>
          <a:xfrm>
            <a:off x="3810000" y="1219200"/>
            <a:ext cx="5257800" cy="5334000"/>
          </a:xfrm>
        </p:spPr>
        <p:txBody>
          <a:bodyPr/>
          <a:lstStyle/>
          <a:p>
            <a:pPr eaLnBrk="1" hangingPunct="1">
              <a:lnSpc>
                <a:spcPct val="80000"/>
              </a:lnSpc>
            </a:pPr>
            <a:r>
              <a:rPr lang="es-ES" sz="2000" b="1" dirty="0" smtClean="0"/>
              <a:t>¿Cómo colocarse el soporte de espalda?</a:t>
            </a:r>
            <a:endParaRPr lang="en-US" sz="2000" b="1" dirty="0" smtClean="0"/>
          </a:p>
          <a:p>
            <a:pPr lvl="1" eaLnBrk="1" hangingPunct="1">
              <a:lnSpc>
                <a:spcPct val="80000"/>
              </a:lnSpc>
              <a:buFontTx/>
              <a:buAutoNum type="arabicPeriod"/>
            </a:pPr>
            <a:r>
              <a:rPr lang="es-ES" sz="2000" dirty="0" smtClean="0"/>
              <a:t>Afloje los tirantes y deslice el soporte de espalda.</a:t>
            </a:r>
          </a:p>
          <a:p>
            <a:pPr lvl="1" eaLnBrk="1" hangingPunct="1">
              <a:lnSpc>
                <a:spcPct val="80000"/>
              </a:lnSpc>
              <a:buFontTx/>
              <a:buAutoNum type="arabicPeriod"/>
            </a:pPr>
            <a:r>
              <a:rPr lang="es-ES" sz="2000" dirty="0" smtClean="0"/>
              <a:t>Tome cada extremo de la banda de cintura. Estire el extremo derecho con cierres de gancho hacia la izquierda y asegure </a:t>
            </a:r>
            <a:r>
              <a:rPr lang="en-US" sz="2000" dirty="0" smtClean="0"/>
              <a:t>(</a:t>
            </a:r>
            <a:r>
              <a:rPr lang="en-US" sz="2000" dirty="0" err="1" smtClean="0"/>
              <a:t>aproximadamente</a:t>
            </a:r>
            <a:r>
              <a:rPr lang="en-US" sz="2000" dirty="0" smtClean="0"/>
              <a:t> de 4 a 6 </a:t>
            </a:r>
            <a:r>
              <a:rPr lang="en-US" sz="2000" dirty="0" err="1" smtClean="0"/>
              <a:t>pulgadas</a:t>
            </a:r>
            <a:r>
              <a:rPr lang="en-US" sz="2000" dirty="0" smtClean="0"/>
              <a:t> [10-15 cm] de </a:t>
            </a:r>
            <a:r>
              <a:rPr lang="en-US" sz="2000" dirty="0" err="1" smtClean="0"/>
              <a:t>superposición</a:t>
            </a:r>
            <a:r>
              <a:rPr lang="en-US" sz="2000" dirty="0" smtClean="0"/>
              <a:t>).  El </a:t>
            </a:r>
            <a:r>
              <a:rPr lang="en-US" sz="2000" dirty="0" err="1" smtClean="0"/>
              <a:t>borde</a:t>
            </a:r>
            <a:r>
              <a:rPr lang="en-US" sz="2000" dirty="0" smtClean="0"/>
              <a:t> superior de la </a:t>
            </a:r>
            <a:r>
              <a:rPr lang="en-US" sz="2000" dirty="0" err="1" smtClean="0"/>
              <a:t>banda</a:t>
            </a:r>
            <a:r>
              <a:rPr lang="en-US" sz="2000" dirty="0" smtClean="0"/>
              <a:t> de </a:t>
            </a:r>
            <a:r>
              <a:rPr lang="en-US" sz="2000" dirty="0" err="1" smtClean="0"/>
              <a:t>cintura</a:t>
            </a:r>
            <a:r>
              <a:rPr lang="en-US" sz="2000" dirty="0" smtClean="0"/>
              <a:t> </a:t>
            </a:r>
            <a:r>
              <a:rPr lang="en-US" sz="2000" dirty="0" err="1" smtClean="0"/>
              <a:t>debe</a:t>
            </a:r>
            <a:r>
              <a:rPr lang="en-US" sz="2000" dirty="0" smtClean="0"/>
              <a:t> </a:t>
            </a:r>
            <a:r>
              <a:rPr lang="en-US" sz="2000" dirty="0" err="1" smtClean="0"/>
              <a:t>estar</a:t>
            </a:r>
            <a:r>
              <a:rPr lang="en-US" sz="2000" dirty="0" smtClean="0"/>
              <a:t> </a:t>
            </a:r>
            <a:r>
              <a:rPr lang="en-US" sz="2000" dirty="0" err="1" smtClean="0"/>
              <a:t>por</a:t>
            </a:r>
            <a:r>
              <a:rPr lang="en-US" sz="2000" dirty="0" smtClean="0"/>
              <a:t> </a:t>
            </a:r>
            <a:r>
              <a:rPr lang="en-US" sz="2000" dirty="0" err="1" smtClean="0"/>
              <a:t>debajo</a:t>
            </a:r>
            <a:r>
              <a:rPr lang="en-US" sz="2000" dirty="0" smtClean="0"/>
              <a:t> del </a:t>
            </a:r>
            <a:r>
              <a:rPr lang="en-US" sz="2000" dirty="0" err="1" smtClean="0"/>
              <a:t>ombligo</a:t>
            </a:r>
            <a:r>
              <a:rPr lang="en-US" sz="2000" dirty="0" smtClean="0"/>
              <a:t>. </a:t>
            </a:r>
            <a:r>
              <a:rPr lang="en-US" sz="2000" dirty="0" err="1" smtClean="0"/>
              <a:t>Fije</a:t>
            </a:r>
            <a:r>
              <a:rPr lang="en-US" sz="2000" dirty="0" smtClean="0"/>
              <a:t>  </a:t>
            </a:r>
            <a:r>
              <a:rPr lang="en-US" sz="2000" dirty="0" err="1" smtClean="0"/>
              <a:t>las</a:t>
            </a:r>
            <a:r>
              <a:rPr lang="en-US" sz="2000" dirty="0" smtClean="0"/>
              <a:t> </a:t>
            </a:r>
            <a:r>
              <a:rPr lang="en-US" sz="2000" dirty="0" err="1" smtClean="0"/>
              <a:t>bandas</a:t>
            </a:r>
            <a:r>
              <a:rPr lang="en-US" sz="2000" dirty="0" smtClean="0"/>
              <a:t> </a:t>
            </a:r>
            <a:r>
              <a:rPr lang="en-US" sz="2000" dirty="0" err="1" smtClean="0"/>
              <a:t>elásticas</a:t>
            </a:r>
            <a:r>
              <a:rPr lang="en-US" sz="2000" dirty="0" smtClean="0"/>
              <a:t> </a:t>
            </a:r>
            <a:r>
              <a:rPr lang="en-US" sz="2000" dirty="0" err="1" smtClean="0"/>
              <a:t>exteriores</a:t>
            </a:r>
            <a:r>
              <a:rPr lang="en-US" sz="2000" dirty="0" smtClean="0"/>
              <a:t> a </a:t>
            </a:r>
            <a:r>
              <a:rPr lang="en-US" sz="2000" dirty="0" err="1" smtClean="0"/>
              <a:t>su</a:t>
            </a:r>
            <a:r>
              <a:rPr lang="en-US" sz="2000" dirty="0" smtClean="0"/>
              <a:t> </a:t>
            </a:r>
            <a:r>
              <a:rPr lang="en-US" sz="2000" dirty="0" err="1" smtClean="0"/>
              <a:t>lado</a:t>
            </a:r>
            <a:r>
              <a:rPr lang="en-US" sz="2000" dirty="0" smtClean="0"/>
              <a:t>. </a:t>
            </a:r>
          </a:p>
          <a:p>
            <a:pPr lvl="1" eaLnBrk="1" hangingPunct="1">
              <a:lnSpc>
                <a:spcPct val="80000"/>
              </a:lnSpc>
              <a:buFontTx/>
              <a:buAutoNum type="arabicPeriod"/>
            </a:pPr>
            <a:r>
              <a:rPr lang="es-ES" sz="2000" dirty="0" smtClean="0"/>
              <a:t>Ajuste los tirantes para un encaje cómodo. Para la máxima efectividad, el soporte de espalda debe estar debidamente posicionado.</a:t>
            </a:r>
          </a:p>
          <a:p>
            <a:pPr lvl="1" eaLnBrk="1" hangingPunct="1">
              <a:lnSpc>
                <a:spcPct val="80000"/>
              </a:lnSpc>
              <a:buFontTx/>
              <a:buAutoNum type="arabicPeriod"/>
            </a:pPr>
            <a:r>
              <a:rPr lang="en-US" sz="2000" dirty="0" smtClean="0"/>
              <a:t>Antes del </a:t>
            </a:r>
            <a:r>
              <a:rPr lang="en-US" sz="2000" dirty="0" err="1" smtClean="0"/>
              <a:t>levantamiento</a:t>
            </a:r>
            <a:r>
              <a:rPr lang="en-US" sz="2000" dirty="0" smtClean="0"/>
              <a:t> , tome </a:t>
            </a:r>
            <a:r>
              <a:rPr lang="en-US" sz="2000" dirty="0" err="1" smtClean="0"/>
              <a:t>las</a:t>
            </a:r>
            <a:r>
              <a:rPr lang="en-US" sz="2000" dirty="0" smtClean="0"/>
              <a:t> </a:t>
            </a:r>
            <a:r>
              <a:rPr lang="en-US" sz="2000" dirty="0" err="1" smtClean="0"/>
              <a:t>bandas</a:t>
            </a:r>
            <a:r>
              <a:rPr lang="en-US" sz="2000" dirty="0" smtClean="0"/>
              <a:t> </a:t>
            </a:r>
            <a:r>
              <a:rPr lang="en-US" sz="2000" dirty="0" err="1" smtClean="0"/>
              <a:t>elásticas</a:t>
            </a:r>
            <a:r>
              <a:rPr lang="en-US" sz="2000" dirty="0" smtClean="0"/>
              <a:t> </a:t>
            </a:r>
            <a:r>
              <a:rPr lang="en-US" sz="2000" dirty="0" err="1" smtClean="0"/>
              <a:t>exteriores</a:t>
            </a:r>
            <a:r>
              <a:rPr lang="en-US" sz="2000" dirty="0" smtClean="0"/>
              <a:t> y tire </a:t>
            </a:r>
            <a:r>
              <a:rPr lang="en-US" sz="2000" dirty="0" err="1" smtClean="0"/>
              <a:t>hacia</a:t>
            </a:r>
            <a:r>
              <a:rPr lang="en-US" sz="2000" dirty="0" smtClean="0"/>
              <a:t> </a:t>
            </a:r>
            <a:r>
              <a:rPr lang="en-US" sz="2000" dirty="0" err="1" smtClean="0"/>
              <a:t>adelante</a:t>
            </a:r>
            <a:r>
              <a:rPr lang="en-US" sz="2000" dirty="0" smtClean="0"/>
              <a:t> lo </a:t>
            </a:r>
            <a:r>
              <a:rPr lang="en-US" sz="2000" dirty="0" err="1" smtClean="0"/>
              <a:t>más</a:t>
            </a:r>
            <a:r>
              <a:rPr lang="en-US" sz="2000" dirty="0" smtClean="0"/>
              <a:t> </a:t>
            </a:r>
            <a:r>
              <a:rPr lang="en-US" sz="2000" dirty="0" err="1" smtClean="0"/>
              <a:t>lejos</a:t>
            </a:r>
            <a:r>
              <a:rPr lang="en-US" sz="2000" dirty="0" smtClean="0"/>
              <a:t> </a:t>
            </a:r>
            <a:r>
              <a:rPr lang="en-US" sz="2000" dirty="0" err="1" smtClean="0"/>
              <a:t>posible</a:t>
            </a:r>
            <a:r>
              <a:rPr lang="en-US" sz="2000" dirty="0" smtClean="0"/>
              <a:t>. </a:t>
            </a:r>
            <a:r>
              <a:rPr lang="en-US" sz="2000" dirty="0" err="1" smtClean="0"/>
              <a:t>Asegure</a:t>
            </a:r>
            <a:r>
              <a:rPr lang="en-US" sz="2000" dirty="0" smtClean="0"/>
              <a:t> </a:t>
            </a:r>
            <a:r>
              <a:rPr lang="en-US" sz="2000" dirty="0" err="1" smtClean="0"/>
              <a:t>las</a:t>
            </a:r>
            <a:r>
              <a:rPr lang="en-US" sz="2000" dirty="0" smtClean="0"/>
              <a:t> </a:t>
            </a:r>
            <a:r>
              <a:rPr lang="en-US" sz="2000" dirty="0" err="1" smtClean="0"/>
              <a:t>bandas</a:t>
            </a:r>
            <a:r>
              <a:rPr lang="en-US" sz="2000" dirty="0" smtClean="0"/>
              <a:t> en </a:t>
            </a:r>
            <a:r>
              <a:rPr lang="en-US" sz="2000" dirty="0" err="1" smtClean="0"/>
              <a:t>una</a:t>
            </a:r>
            <a:r>
              <a:rPr lang="en-US" sz="2000" dirty="0" smtClean="0"/>
              <a:t> </a:t>
            </a:r>
            <a:r>
              <a:rPr lang="en-US" sz="2000" dirty="0" err="1" smtClean="0"/>
              <a:t>posición</a:t>
            </a:r>
            <a:r>
              <a:rPr lang="en-US" sz="2000" dirty="0" smtClean="0"/>
              <a:t> </a:t>
            </a:r>
            <a:r>
              <a:rPr lang="en-US" sz="2000" dirty="0" err="1" smtClean="0"/>
              <a:t>cómoda</a:t>
            </a:r>
            <a:r>
              <a:rPr lang="en-US" sz="2000" dirty="0" smtClean="0"/>
              <a:t>.</a:t>
            </a:r>
          </a:p>
          <a:p>
            <a:pPr lvl="1" eaLnBrk="1" hangingPunct="1">
              <a:lnSpc>
                <a:spcPct val="80000"/>
              </a:lnSpc>
              <a:buFontTx/>
              <a:buAutoNum type="arabicPeriod"/>
            </a:pPr>
            <a:r>
              <a:rPr lang="en-US" sz="2000" dirty="0" err="1" smtClean="0"/>
              <a:t>Afloje</a:t>
            </a:r>
            <a:r>
              <a:rPr lang="en-US" sz="2000" dirty="0" smtClean="0"/>
              <a:t> </a:t>
            </a:r>
            <a:r>
              <a:rPr lang="en-US" sz="2000" dirty="0" err="1" smtClean="0"/>
              <a:t>una</a:t>
            </a:r>
            <a:r>
              <a:rPr lang="en-US" sz="2000" dirty="0" smtClean="0"/>
              <a:t> </a:t>
            </a:r>
            <a:r>
              <a:rPr lang="en-US" sz="2000" dirty="0" err="1" smtClean="0"/>
              <a:t>vez</a:t>
            </a:r>
            <a:r>
              <a:rPr lang="en-US" sz="2000" dirty="0" smtClean="0"/>
              <a:t> </a:t>
            </a:r>
            <a:r>
              <a:rPr lang="en-US" sz="2000" dirty="0" err="1" smtClean="0"/>
              <a:t>que</a:t>
            </a:r>
            <a:r>
              <a:rPr lang="en-US" sz="2000" dirty="0" smtClean="0"/>
              <a:t> </a:t>
            </a:r>
            <a:r>
              <a:rPr lang="en-US" sz="2000" dirty="0" err="1" smtClean="0"/>
              <a:t>haya</a:t>
            </a:r>
            <a:r>
              <a:rPr lang="en-US" sz="2000" dirty="0" smtClean="0"/>
              <a:t> </a:t>
            </a:r>
            <a:r>
              <a:rPr lang="en-US" sz="2000" dirty="0" err="1" smtClean="0"/>
              <a:t>finalizado</a:t>
            </a:r>
            <a:r>
              <a:rPr lang="en-US" sz="2000" dirty="0" smtClean="0"/>
              <a:t> la </a:t>
            </a:r>
            <a:r>
              <a:rPr lang="en-US" sz="2000" dirty="0" err="1" smtClean="0"/>
              <a:t>tarea</a:t>
            </a:r>
            <a:r>
              <a:rPr lang="en-US" sz="2000" dirty="0" smtClean="0"/>
              <a:t> de </a:t>
            </a:r>
            <a:r>
              <a:rPr lang="en-US" sz="2000" dirty="0" err="1" smtClean="0"/>
              <a:t>levantamiento</a:t>
            </a:r>
            <a:r>
              <a:rPr lang="en-US" sz="2000" dirty="0" smtClean="0"/>
              <a:t>.</a:t>
            </a:r>
          </a:p>
        </p:txBody>
      </p:sp>
      <p:pic>
        <p:nvPicPr>
          <p:cNvPr id="74755" name="Picture 7"/>
          <p:cNvPicPr>
            <a:picLocks noGrp="1" noChangeAspect="1" noChangeArrowheads="1"/>
          </p:cNvPicPr>
          <p:nvPr>
            <p:ph sz="half" idx="1"/>
          </p:nvPr>
        </p:nvPicPr>
        <p:blipFill>
          <a:blip r:embed="rId3"/>
          <a:srcRect l="11130" t="5191" b="6889"/>
          <a:stretch>
            <a:fillRect/>
          </a:stretch>
        </p:blipFill>
        <p:spPr>
          <a:xfrm>
            <a:off x="263525" y="1600200"/>
            <a:ext cx="3775075" cy="4525963"/>
          </a:xfrm>
          <a:solidFill>
            <a:schemeClr val="bg1"/>
          </a:solidFill>
          <a:ln w="38100">
            <a:solidFill>
              <a:srgbClr val="333333"/>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0"/>
            <a:ext cx="8686800" cy="990600"/>
          </a:xfrm>
        </p:spPr>
        <p:txBody>
          <a:bodyPr>
            <a:normAutofit fontScale="90000"/>
          </a:bodyPr>
          <a:lstStyle/>
          <a:p>
            <a:pPr eaLnBrk="1" hangingPunct="1">
              <a:defRPr/>
            </a:pPr>
            <a:r>
              <a:rPr lang="es-ES" sz="4400" dirty="0" smtClean="0"/>
              <a:t>LESIONES EN LAS EXTREMIDADES SUPERIORES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2238"/>
            <a:ext cx="8229600" cy="868362"/>
          </a:xfrm>
        </p:spPr>
        <p:txBody>
          <a:bodyPr>
            <a:normAutofit fontScale="90000"/>
          </a:bodyPr>
          <a:lstStyle/>
          <a:p>
            <a:pPr eaLnBrk="1" hangingPunct="1">
              <a:defRPr/>
            </a:pPr>
            <a:r>
              <a:rPr lang="en-US" dirty="0" smtClean="0"/>
              <a:t>LESIONES EN LAS EXTREMIDADES SUPERIORES</a:t>
            </a:r>
            <a:endParaRPr lang="en-US" dirty="0"/>
          </a:p>
        </p:txBody>
      </p:sp>
      <p:sp>
        <p:nvSpPr>
          <p:cNvPr id="78850" name="Content Placeholder 2"/>
          <p:cNvSpPr>
            <a:spLocks noGrp="1"/>
          </p:cNvSpPr>
          <p:nvPr>
            <p:ph idx="1"/>
          </p:nvPr>
        </p:nvSpPr>
        <p:spPr/>
        <p:txBody>
          <a:bodyPr/>
          <a:lstStyle/>
          <a:p>
            <a:pPr eaLnBrk="1" hangingPunct="1"/>
            <a:r>
              <a:rPr lang="en-US" sz="5000" dirty="0" err="1" smtClean="0"/>
              <a:t>Síndrome</a:t>
            </a:r>
            <a:r>
              <a:rPr lang="en-US" sz="5000" dirty="0" smtClean="0"/>
              <a:t> </a:t>
            </a:r>
            <a:r>
              <a:rPr lang="en-US" sz="5000" dirty="0" err="1" smtClean="0"/>
              <a:t>vibración</a:t>
            </a:r>
            <a:r>
              <a:rPr lang="en-US" sz="5000" dirty="0" smtClean="0"/>
              <a:t> </a:t>
            </a:r>
            <a:r>
              <a:rPr lang="en-US" sz="5000" dirty="0" err="1" smtClean="0"/>
              <a:t>mano-brazo</a:t>
            </a:r>
            <a:endParaRPr lang="en-US" sz="5000" dirty="0" smtClean="0"/>
          </a:p>
          <a:p>
            <a:pPr eaLnBrk="1" hangingPunct="1"/>
            <a:endParaRPr lang="en-US" sz="5000" dirty="0" smtClean="0"/>
          </a:p>
          <a:p>
            <a:pPr eaLnBrk="1" hangingPunct="1"/>
            <a:r>
              <a:rPr lang="en-US" sz="5000" dirty="0" err="1" smtClean="0"/>
              <a:t>Síndrome</a:t>
            </a:r>
            <a:r>
              <a:rPr lang="en-US" sz="5000" dirty="0" smtClean="0"/>
              <a:t> de </a:t>
            </a:r>
            <a:r>
              <a:rPr lang="en-US" sz="5000" dirty="0" err="1" smtClean="0"/>
              <a:t>Túnel</a:t>
            </a:r>
            <a:r>
              <a:rPr lang="en-US" sz="5000" dirty="0" smtClean="0"/>
              <a:t> </a:t>
            </a:r>
            <a:r>
              <a:rPr lang="en-US" sz="5000" dirty="0" err="1" smtClean="0"/>
              <a:t>Carpiano</a:t>
            </a:r>
            <a:r>
              <a:rPr lang="en-US" sz="5000" dirty="0" smtClean="0"/>
              <a:t> (CTS)</a:t>
            </a:r>
          </a:p>
          <a:p>
            <a:pPr eaLnBrk="1" hangingPunct="1">
              <a:buFont typeface="Arial" charset="0"/>
              <a:buNone/>
            </a:pP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868362"/>
          </a:xfrm>
        </p:spPr>
        <p:txBody>
          <a:bodyPr>
            <a:noAutofit/>
          </a:bodyPr>
          <a:lstStyle/>
          <a:p>
            <a:pPr eaLnBrk="1" hangingPunct="1">
              <a:defRPr/>
            </a:pPr>
            <a:r>
              <a:rPr lang="en-US" sz="3000" dirty="0" smtClean="0"/>
              <a:t>SINDROME VIBRACION BRAZO-MANO (HAVS)</a:t>
            </a:r>
            <a:endParaRPr lang="en-US" sz="3000" dirty="0"/>
          </a:p>
        </p:txBody>
      </p:sp>
      <p:sp>
        <p:nvSpPr>
          <p:cNvPr id="80898" name="Content Placeholder 2"/>
          <p:cNvSpPr>
            <a:spLocks noGrp="1"/>
          </p:cNvSpPr>
          <p:nvPr>
            <p:ph idx="1"/>
          </p:nvPr>
        </p:nvSpPr>
        <p:spPr>
          <a:xfrm>
            <a:off x="457200" y="1600200"/>
            <a:ext cx="8458200" cy="4648200"/>
          </a:xfrm>
        </p:spPr>
        <p:txBody>
          <a:bodyPr/>
          <a:lstStyle/>
          <a:p>
            <a:pPr eaLnBrk="1" hangingPunct="1">
              <a:lnSpc>
                <a:spcPct val="90000"/>
              </a:lnSpc>
            </a:pPr>
            <a:r>
              <a:rPr lang="es-ES" sz="3000" dirty="0" smtClean="0"/>
              <a:t>Desorden crónico que puede desarrollarse cuando la mano es sometida a vibración repetitiva y prolongada.</a:t>
            </a:r>
            <a:endParaRPr lang="en-US" sz="3000" dirty="0" smtClean="0"/>
          </a:p>
          <a:p>
            <a:pPr eaLnBrk="1" hangingPunct="1">
              <a:lnSpc>
                <a:spcPct val="90000"/>
              </a:lnSpc>
            </a:pPr>
            <a:r>
              <a:rPr lang="es-ES" sz="3000" dirty="0" smtClean="0"/>
              <a:t>Muy a menudo, el daño a los vasos sanguíneos, nervios y músculos es irreversible</a:t>
            </a:r>
            <a:endParaRPr lang="en-US" sz="3000" dirty="0" smtClean="0"/>
          </a:p>
          <a:p>
            <a:pPr eaLnBrk="1" hangingPunct="1">
              <a:lnSpc>
                <a:spcPct val="90000"/>
              </a:lnSpc>
            </a:pPr>
            <a:r>
              <a:rPr lang="es-ES" sz="3000" dirty="0" smtClean="0"/>
              <a:t>La mitad de los 1.5 millones de trabajadores Americanos que utilizan herramientas vibratorias desarrollarán alguna forma de HAVS (NIOSH).</a:t>
            </a:r>
            <a:r>
              <a:rPr lang="en-US" sz="3000" dirty="0" smtClean="0"/>
              <a:t> </a:t>
            </a:r>
          </a:p>
          <a:p>
            <a:pPr eaLnBrk="1" hangingPunct="1">
              <a:lnSpc>
                <a:spcPct val="90000"/>
              </a:lnSpc>
            </a:pPr>
            <a:r>
              <a:rPr lang="en-US" sz="3000" dirty="0" smtClean="0"/>
              <a:t>5% de la </a:t>
            </a:r>
            <a:r>
              <a:rPr lang="en-US" sz="3000" dirty="0" err="1" smtClean="0"/>
              <a:t>población</a:t>
            </a:r>
            <a:r>
              <a:rPr lang="en-US" sz="3000" dirty="0" smtClean="0"/>
              <a:t> general </a:t>
            </a:r>
            <a:r>
              <a:rPr lang="en-US" sz="3000" dirty="0" err="1" smtClean="0"/>
              <a:t>padecerá</a:t>
            </a:r>
            <a:r>
              <a:rPr lang="en-US" sz="3000" dirty="0" smtClean="0"/>
              <a:t> HAVS</a:t>
            </a:r>
          </a:p>
          <a:p>
            <a:pPr eaLnBrk="1" hangingPunct="1">
              <a:lnSpc>
                <a:spcPct val="90000"/>
              </a:lnSpc>
            </a:pPr>
            <a:r>
              <a:rPr lang="en-US" sz="3000" dirty="0" err="1" smtClean="0"/>
              <a:t>Otra</a:t>
            </a:r>
            <a:r>
              <a:rPr lang="en-US" sz="3000" dirty="0" smtClean="0"/>
              <a:t> </a:t>
            </a:r>
            <a:r>
              <a:rPr lang="en-US" sz="3000" dirty="0" err="1" smtClean="0"/>
              <a:t>acepción</a:t>
            </a:r>
            <a:r>
              <a:rPr lang="en-US" sz="3000" dirty="0" smtClean="0"/>
              <a:t>: </a:t>
            </a:r>
            <a:r>
              <a:rPr lang="en-US" sz="3000" dirty="0" err="1" smtClean="0"/>
              <a:t>Dedo</a:t>
            </a:r>
            <a:r>
              <a:rPr lang="en-US" sz="3000" dirty="0" smtClean="0"/>
              <a:t> </a:t>
            </a:r>
            <a:r>
              <a:rPr lang="en-US" sz="3000" dirty="0" err="1" smtClean="0"/>
              <a:t>blanco</a:t>
            </a:r>
            <a:endParaRPr lang="en-US" sz="3000" dirty="0" smtClean="0"/>
          </a:p>
          <a:p>
            <a:pPr eaLnBrk="1" hangingPunct="1">
              <a:buFont typeface="Arial" charset="0"/>
              <a:buNone/>
            </a:pP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990600"/>
          </a:xfrm>
        </p:spPr>
        <p:txBody>
          <a:bodyPr>
            <a:normAutofit fontScale="90000"/>
          </a:bodyPr>
          <a:lstStyle/>
          <a:p>
            <a:pPr eaLnBrk="1" hangingPunct="1">
              <a:defRPr/>
            </a:pPr>
            <a:r>
              <a:rPr lang="en-US" dirty="0" smtClean="0"/>
              <a:t>SINTOMAS DE H.A.V.S Y FACTORES DE RIESGO</a:t>
            </a:r>
            <a:endParaRPr lang="en-US" dirty="0"/>
          </a:p>
        </p:txBody>
      </p:sp>
      <p:sp>
        <p:nvSpPr>
          <p:cNvPr id="82946" name="Content Placeholder 3"/>
          <p:cNvSpPr>
            <a:spLocks noGrp="1"/>
          </p:cNvSpPr>
          <p:nvPr>
            <p:ph sz="half" idx="2"/>
          </p:nvPr>
        </p:nvSpPr>
        <p:spPr>
          <a:xfrm>
            <a:off x="4114800" y="1295400"/>
            <a:ext cx="5029200" cy="5715000"/>
          </a:xfrm>
        </p:spPr>
        <p:txBody>
          <a:bodyPr/>
          <a:lstStyle/>
          <a:p>
            <a:pPr eaLnBrk="1" hangingPunct="1">
              <a:lnSpc>
                <a:spcPct val="90000"/>
              </a:lnSpc>
            </a:pPr>
            <a:r>
              <a:rPr lang="en-US" sz="2100" b="1" dirty="0" err="1" smtClean="0"/>
              <a:t>Síntomas</a:t>
            </a:r>
            <a:endParaRPr lang="en-US" sz="2100" b="1" dirty="0" smtClean="0"/>
          </a:p>
          <a:p>
            <a:pPr lvl="1" eaLnBrk="1" hangingPunct="1">
              <a:lnSpc>
                <a:spcPct val="90000"/>
              </a:lnSpc>
            </a:pPr>
            <a:r>
              <a:rPr lang="es-ES" sz="2100" dirty="0" smtClean="0"/>
              <a:t>Hormigueo o entumecimiento en los dedos y la palma</a:t>
            </a:r>
          </a:p>
          <a:p>
            <a:pPr lvl="1" eaLnBrk="1" hangingPunct="1">
              <a:lnSpc>
                <a:spcPct val="90000"/>
              </a:lnSpc>
            </a:pPr>
            <a:r>
              <a:rPr lang="es-ES" sz="2100" dirty="0" smtClean="0"/>
              <a:t>Espasmos en los dedos </a:t>
            </a:r>
          </a:p>
          <a:p>
            <a:pPr lvl="1" eaLnBrk="1" hangingPunct="1">
              <a:lnSpc>
                <a:spcPct val="90000"/>
              </a:lnSpc>
            </a:pPr>
            <a:r>
              <a:rPr lang="en-US" sz="2100" dirty="0" err="1" smtClean="0"/>
              <a:t>Blanqueamiento</a:t>
            </a:r>
            <a:r>
              <a:rPr lang="en-US" sz="2100" dirty="0" smtClean="0"/>
              <a:t> de los </a:t>
            </a:r>
            <a:r>
              <a:rPr lang="en-US" sz="2100" dirty="0" err="1" smtClean="0"/>
              <a:t>dedos</a:t>
            </a:r>
            <a:endParaRPr lang="en-US" sz="2100" dirty="0" smtClean="0"/>
          </a:p>
          <a:p>
            <a:pPr eaLnBrk="1" hangingPunct="1">
              <a:lnSpc>
                <a:spcPct val="90000"/>
              </a:lnSpc>
            </a:pPr>
            <a:r>
              <a:rPr lang="en-US" sz="2100" b="1" dirty="0" err="1" smtClean="0"/>
              <a:t>Factores</a:t>
            </a:r>
            <a:r>
              <a:rPr lang="en-US" sz="2100" b="1" dirty="0" smtClean="0"/>
              <a:t> de </a:t>
            </a:r>
            <a:r>
              <a:rPr lang="en-US" sz="2100" b="1" dirty="0" err="1" smtClean="0"/>
              <a:t>riesgo</a:t>
            </a:r>
            <a:endParaRPr lang="en-US" sz="2100" b="1" dirty="0" smtClean="0"/>
          </a:p>
          <a:p>
            <a:pPr lvl="1" eaLnBrk="1" hangingPunct="1">
              <a:lnSpc>
                <a:spcPct val="90000"/>
              </a:lnSpc>
            </a:pPr>
            <a:r>
              <a:rPr lang="es-ES" sz="2100" dirty="0" smtClean="0"/>
              <a:t>Repetitiva y prolongada exposición a herramientas portátiles vibratorias</a:t>
            </a:r>
            <a:endParaRPr lang="en-US" sz="2100" dirty="0" smtClean="0"/>
          </a:p>
          <a:p>
            <a:pPr lvl="1" eaLnBrk="1" hangingPunct="1">
              <a:lnSpc>
                <a:spcPct val="90000"/>
              </a:lnSpc>
            </a:pPr>
            <a:r>
              <a:rPr lang="es-ES" sz="2100" dirty="0" smtClean="0"/>
              <a:t>Uso inapropiado de herramientas</a:t>
            </a:r>
          </a:p>
          <a:p>
            <a:pPr lvl="1" eaLnBrk="1" hangingPunct="1">
              <a:lnSpc>
                <a:spcPct val="90000"/>
              </a:lnSpc>
            </a:pPr>
            <a:r>
              <a:rPr lang="en-US" sz="2100" dirty="0" err="1" smtClean="0"/>
              <a:t>Agarre</a:t>
            </a:r>
            <a:r>
              <a:rPr lang="en-US" sz="2100" dirty="0" smtClean="0"/>
              <a:t> </a:t>
            </a:r>
            <a:r>
              <a:rPr lang="en-US" sz="2100" dirty="0" err="1" smtClean="0"/>
              <a:t>contundente</a:t>
            </a:r>
            <a:r>
              <a:rPr lang="en-US" sz="2100" dirty="0" smtClean="0"/>
              <a:t> de la </a:t>
            </a:r>
            <a:r>
              <a:rPr lang="en-US" sz="2100" dirty="0" err="1" smtClean="0"/>
              <a:t>herramienta</a:t>
            </a:r>
            <a:endParaRPr lang="en-US" sz="2100" dirty="0" smtClean="0"/>
          </a:p>
          <a:p>
            <a:pPr lvl="1" eaLnBrk="1" hangingPunct="1">
              <a:lnSpc>
                <a:spcPct val="90000"/>
              </a:lnSpc>
            </a:pPr>
            <a:r>
              <a:rPr lang="en-US" sz="2100" dirty="0" err="1" smtClean="0"/>
              <a:t>Agravado</a:t>
            </a:r>
            <a:r>
              <a:rPr lang="en-US" sz="2100" dirty="0" smtClean="0"/>
              <a:t> </a:t>
            </a:r>
            <a:r>
              <a:rPr lang="en-US" sz="2100" dirty="0" err="1" smtClean="0"/>
              <a:t>por</a:t>
            </a:r>
            <a:r>
              <a:rPr lang="en-US" sz="2100" dirty="0" smtClean="0"/>
              <a:t>:</a:t>
            </a:r>
          </a:p>
          <a:p>
            <a:pPr lvl="2" eaLnBrk="1" hangingPunct="1">
              <a:lnSpc>
                <a:spcPct val="90000"/>
              </a:lnSpc>
            </a:pPr>
            <a:r>
              <a:rPr lang="en-US" sz="2100" dirty="0" err="1" smtClean="0"/>
              <a:t>Temperatura</a:t>
            </a:r>
            <a:r>
              <a:rPr lang="en-US" sz="2100" dirty="0" smtClean="0"/>
              <a:t> – </a:t>
            </a:r>
            <a:r>
              <a:rPr lang="en-US" sz="2100" dirty="0" err="1" smtClean="0"/>
              <a:t>Frío</a:t>
            </a:r>
            <a:endParaRPr lang="en-US" sz="2100" dirty="0" smtClean="0"/>
          </a:p>
          <a:p>
            <a:pPr lvl="2" eaLnBrk="1" hangingPunct="1">
              <a:lnSpc>
                <a:spcPct val="90000"/>
              </a:lnSpc>
            </a:pPr>
            <a:r>
              <a:rPr lang="es-ES" sz="2100" dirty="0" smtClean="0"/>
              <a:t>Ambientes húmedos</a:t>
            </a:r>
          </a:p>
          <a:p>
            <a:pPr lvl="2" eaLnBrk="1" hangingPunct="1">
              <a:lnSpc>
                <a:spcPct val="90000"/>
              </a:lnSpc>
            </a:pPr>
            <a:r>
              <a:rPr lang="es-ES" sz="2100" dirty="0" smtClean="0"/>
              <a:t>Fumar</a:t>
            </a:r>
            <a:endParaRPr lang="en-US" sz="2100" dirty="0" smtClean="0"/>
          </a:p>
        </p:txBody>
      </p:sp>
      <p:pic>
        <p:nvPicPr>
          <p:cNvPr id="82947" name="Picture 11" descr="pic105"/>
          <p:cNvPicPr>
            <a:picLocks noGrp="1" noChangeArrowheads="1"/>
          </p:cNvPicPr>
          <p:nvPr>
            <p:ph sz="half" idx="1"/>
          </p:nvPr>
        </p:nvPicPr>
        <p:blipFill>
          <a:blip r:embed="rId3"/>
          <a:srcRect l="6960" r="13200"/>
          <a:stretch>
            <a:fillRect/>
          </a:stretch>
        </p:blipFill>
        <p:spPr>
          <a:xfrm>
            <a:off x="685800" y="1524000"/>
            <a:ext cx="3352800" cy="46482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havsfingers3"/>
          <p:cNvPicPr>
            <a:picLocks noChangeAspect="1" noChangeArrowheads="1"/>
          </p:cNvPicPr>
          <p:nvPr/>
        </p:nvPicPr>
        <p:blipFill>
          <a:blip r:embed="rId3"/>
          <a:srcRect/>
          <a:stretch>
            <a:fillRect/>
          </a:stretch>
        </p:blipFill>
        <p:spPr bwMode="auto">
          <a:xfrm>
            <a:off x="838200" y="1371600"/>
            <a:ext cx="7467600" cy="48990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 H.A.V.S.</a:t>
            </a:r>
            <a:endParaRPr lang="en-US" dirty="0"/>
          </a:p>
        </p:txBody>
      </p:sp>
      <p:sp>
        <p:nvSpPr>
          <p:cNvPr id="87042" name="Content Placeholder 2"/>
          <p:cNvSpPr>
            <a:spLocks noGrp="1"/>
          </p:cNvSpPr>
          <p:nvPr>
            <p:ph idx="1"/>
          </p:nvPr>
        </p:nvSpPr>
        <p:spPr/>
        <p:txBody>
          <a:bodyPr/>
          <a:lstStyle/>
          <a:p>
            <a:pPr eaLnBrk="1" hangingPunct="1"/>
            <a:r>
              <a:rPr lang="en-US" sz="3600" dirty="0" err="1" smtClean="0"/>
              <a:t>Equipos</a:t>
            </a:r>
            <a:r>
              <a:rPr lang="en-US" sz="3600" dirty="0" smtClean="0"/>
              <a:t> de </a:t>
            </a:r>
            <a:r>
              <a:rPr lang="en-US" sz="3600" dirty="0" err="1" smtClean="0"/>
              <a:t>proteccion</a:t>
            </a:r>
            <a:r>
              <a:rPr lang="en-US" sz="3600" dirty="0" smtClean="0"/>
              <a:t> personal (PPE)</a:t>
            </a:r>
          </a:p>
          <a:p>
            <a:pPr eaLnBrk="1" hangingPunct="1">
              <a:buFont typeface="Wingdings" pitchFamily="2" charset="2"/>
              <a:buNone/>
            </a:pPr>
            <a:endParaRPr lang="en-US" sz="3600" dirty="0" smtClean="0"/>
          </a:p>
          <a:p>
            <a:pPr lvl="1" eaLnBrk="1" hangingPunct="1"/>
            <a:r>
              <a:rPr lang="es-ES" sz="3600" dirty="0" smtClean="0"/>
              <a:t>Para reducir la exposición a la vibración use guantes completos anti-vibración que estén certificados.</a:t>
            </a:r>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38600"/>
            <a:ext cx="7772400" cy="1600200"/>
          </a:xfrm>
        </p:spPr>
        <p:txBody>
          <a:bodyPr wrap="square" numCol="1" anchorCtr="0" compatLnSpc="1">
            <a:prstTxWarp prst="textNoShape">
              <a:avLst/>
            </a:prstTxWarp>
            <a:normAutofit fontScale="90000"/>
          </a:bodyPr>
          <a:lstStyle/>
          <a:p>
            <a:pPr eaLnBrk="1" hangingPunct="1">
              <a:defRPr/>
            </a:pPr>
            <a:r>
              <a:rPr lang="en-US" sz="4000" dirty="0" smtClean="0">
                <a:effectLst>
                  <a:outerShdw blurRad="38100" dist="38100" dir="2700000" algn="tl">
                    <a:srgbClr val="582700"/>
                  </a:outerShdw>
                </a:effectLst>
                <a:latin typeface="Arial Unicode MS" pitchFamily="34" charset="-128"/>
              </a:rPr>
              <a:t/>
            </a:r>
            <a:br>
              <a:rPr lang="en-US" sz="4000" dirty="0" smtClean="0">
                <a:effectLst>
                  <a:outerShdw blurRad="38100" dist="38100" dir="2700000" algn="tl">
                    <a:srgbClr val="582700"/>
                  </a:outerShdw>
                </a:effectLst>
                <a:latin typeface="Arial Unicode MS" pitchFamily="34" charset="-128"/>
              </a:rPr>
            </a:br>
            <a:r>
              <a:rPr lang="en-US" sz="4000" dirty="0" smtClean="0">
                <a:effectLst>
                  <a:outerShdw blurRad="38100" dist="38100" dir="2700000" algn="tl">
                    <a:srgbClr val="582700"/>
                  </a:outerShdw>
                </a:effectLst>
                <a:latin typeface="Arial Unicode MS" pitchFamily="34" charset="-128"/>
              </a:rPr>
              <a:t/>
            </a:r>
            <a:br>
              <a:rPr lang="en-US" sz="4000" dirty="0" smtClean="0">
                <a:effectLst>
                  <a:outerShdw blurRad="38100" dist="38100" dir="2700000" algn="tl">
                    <a:srgbClr val="582700"/>
                  </a:outerShdw>
                </a:effectLst>
                <a:latin typeface="Arial Unicode MS" pitchFamily="34" charset="-128"/>
              </a:rPr>
            </a:br>
            <a:r>
              <a:rPr lang="en-US" sz="6600" dirty="0" smtClean="0">
                <a:effectLst>
                  <a:outerShdw blurRad="38100" dist="38100" dir="2700000" algn="tl">
                    <a:srgbClr val="582700"/>
                  </a:outerShdw>
                </a:effectLst>
                <a:latin typeface="Arial Unicode MS" pitchFamily="34" charset="-128"/>
              </a:rPr>
              <a:t>DEMOSTRACIÓN</a:t>
            </a:r>
            <a:r>
              <a:rPr lang="en-US" sz="7000" dirty="0" smtClean="0">
                <a:solidFill>
                  <a:srgbClr val="4D4D4D"/>
                </a:solidFill>
                <a:effectLst>
                  <a:outerShdw blurRad="38100" dist="38100" dir="2700000" algn="tl">
                    <a:srgbClr val="FFFFFF"/>
                  </a:outerShdw>
                </a:effectLst>
                <a:latin typeface="Arial Unicode MS" pitchFamily="34" charset="-128"/>
              </a:rPr>
              <a:t/>
            </a:r>
            <a:br>
              <a:rPr lang="en-US" sz="7000" dirty="0" smtClean="0">
                <a:solidFill>
                  <a:srgbClr val="4D4D4D"/>
                </a:solidFill>
                <a:effectLst>
                  <a:outerShdw blurRad="38100" dist="38100" dir="2700000" algn="tl">
                    <a:srgbClr val="FFFFFF"/>
                  </a:outerShdw>
                </a:effectLst>
                <a:latin typeface="Arial Unicode MS" pitchFamily="34" charset="-128"/>
              </a:rPr>
            </a:br>
            <a:endParaRPr lang="en-US" sz="7000" dirty="0" smtClean="0">
              <a:effectLst>
                <a:outerShdw blurRad="38100" dist="38100" dir="2700000" algn="tl">
                  <a:srgbClr val="582700"/>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2286000" y="274638"/>
            <a:ext cx="6400800" cy="868362"/>
          </a:xfrm>
        </p:spPr>
        <p:txBody>
          <a:bodyPr wrap="square" numCol="1" anchorCtr="0" compatLnSpc="1">
            <a:prstTxWarp prst="textNoShape">
              <a:avLst/>
            </a:prstTxWarp>
            <a:normAutofit/>
          </a:bodyPr>
          <a:lstStyle/>
          <a:p>
            <a:pPr algn="ctr" eaLnBrk="1" hangingPunct="1">
              <a:defRPr/>
            </a:pPr>
            <a:r>
              <a:rPr lang="en-US" dirty="0" err="1" smtClean="0">
                <a:solidFill>
                  <a:srgbClr val="C00000"/>
                </a:solidFill>
              </a:rPr>
              <a:t>Definición</a:t>
            </a:r>
            <a:r>
              <a:rPr lang="en-US" dirty="0" smtClean="0">
                <a:solidFill>
                  <a:srgbClr val="C00000"/>
                </a:solidFill>
              </a:rPr>
              <a:t> de </a:t>
            </a:r>
            <a:r>
              <a:rPr lang="en-US" dirty="0" err="1" smtClean="0">
                <a:solidFill>
                  <a:srgbClr val="C00000"/>
                </a:solidFill>
              </a:rPr>
              <a:t>Ergonomía</a:t>
            </a:r>
            <a:endParaRPr lang="en-US" dirty="0" smtClean="0">
              <a:solidFill>
                <a:srgbClr val="C00000"/>
              </a:solidFill>
              <a:effectLst/>
              <a:latin typeface="Tahoma" pitchFamily="112" charset="0"/>
              <a:cs typeface="Tahoma" pitchFamily="112" charset="0"/>
            </a:endParaRPr>
          </a:p>
        </p:txBody>
      </p:sp>
      <p:sp>
        <p:nvSpPr>
          <p:cNvPr id="19459" name="Content Placeholder 2"/>
          <p:cNvSpPr>
            <a:spLocks noGrp="1"/>
          </p:cNvSpPr>
          <p:nvPr>
            <p:ph idx="1"/>
          </p:nvPr>
        </p:nvSpPr>
        <p:spPr>
          <a:xfrm>
            <a:off x="2286000" y="1371600"/>
            <a:ext cx="6400800" cy="4525963"/>
          </a:xfrm>
        </p:spPr>
        <p:txBody>
          <a:bodyPr/>
          <a:lstStyle/>
          <a:p>
            <a:pPr eaLnBrk="1" hangingPunct="1">
              <a:lnSpc>
                <a:spcPct val="110000"/>
              </a:lnSpc>
            </a:pPr>
            <a:r>
              <a:rPr lang="en-US" sz="2400" b="1" dirty="0" err="1" smtClean="0"/>
              <a:t>Ergonomía</a:t>
            </a:r>
            <a:r>
              <a:rPr lang="en-US" sz="2400" dirty="0" smtClean="0"/>
              <a:t> –(</a:t>
            </a:r>
            <a:r>
              <a:rPr lang="en-US" sz="2400" dirty="0" err="1" smtClean="0"/>
              <a:t>er</a:t>
            </a:r>
            <a:r>
              <a:rPr lang="en-US" sz="2400" dirty="0" smtClean="0"/>
              <a:t>-go-no-</a:t>
            </a:r>
            <a:r>
              <a:rPr lang="en-US" sz="2400" dirty="0" err="1" smtClean="0"/>
              <a:t>mía</a:t>
            </a:r>
            <a:r>
              <a:rPr lang="en-US" sz="2400" dirty="0" smtClean="0"/>
              <a:t>)–</a:t>
            </a:r>
            <a:r>
              <a:rPr lang="en-US" sz="2400" dirty="0" err="1" smtClean="0"/>
              <a:t>sustantivo</a:t>
            </a:r>
            <a:r>
              <a:rPr lang="en-US" sz="2400" dirty="0" smtClean="0"/>
              <a:t>. </a:t>
            </a:r>
            <a:r>
              <a:rPr lang="en-US" sz="2400" dirty="0" err="1" smtClean="0"/>
              <a:t>Término</a:t>
            </a:r>
            <a:r>
              <a:rPr lang="en-US" sz="2400" dirty="0" smtClean="0"/>
              <a:t> </a:t>
            </a:r>
            <a:r>
              <a:rPr lang="en-US" sz="2400" dirty="0" err="1" smtClean="0"/>
              <a:t>griego</a:t>
            </a:r>
            <a:r>
              <a:rPr lang="en-US" sz="2400" dirty="0" smtClean="0"/>
              <a:t> </a:t>
            </a:r>
            <a:r>
              <a:rPr lang="en-US" sz="2400" dirty="0" err="1" smtClean="0"/>
              <a:t>para</a:t>
            </a:r>
            <a:r>
              <a:rPr lang="en-US" sz="2400" dirty="0" smtClean="0"/>
              <a:t> </a:t>
            </a:r>
            <a:r>
              <a:rPr lang="en-US" sz="2400" dirty="0" smtClean="0">
                <a:latin typeface="Calibri"/>
                <a:cs typeface="Calibri"/>
              </a:rPr>
              <a:t>‟</a:t>
            </a:r>
            <a:r>
              <a:rPr lang="en-US" sz="2400" dirty="0" err="1" smtClean="0"/>
              <a:t>las</a:t>
            </a:r>
            <a:r>
              <a:rPr lang="en-US" sz="2400" dirty="0" smtClean="0"/>
              <a:t> </a:t>
            </a:r>
            <a:r>
              <a:rPr lang="en-US" sz="2400" dirty="0" err="1" smtClean="0"/>
              <a:t>leyes</a:t>
            </a:r>
            <a:r>
              <a:rPr lang="en-US" sz="2400" dirty="0" smtClean="0"/>
              <a:t> del </a:t>
            </a:r>
            <a:r>
              <a:rPr lang="en-US" sz="2400" dirty="0" err="1" smtClean="0"/>
              <a:t>trabajo</a:t>
            </a:r>
            <a:r>
              <a:rPr lang="en-US" sz="2400" dirty="0" smtClean="0"/>
              <a:t>”.</a:t>
            </a:r>
          </a:p>
          <a:p>
            <a:pPr eaLnBrk="1" hangingPunct="1">
              <a:lnSpc>
                <a:spcPct val="110000"/>
              </a:lnSpc>
            </a:pPr>
            <a:r>
              <a:rPr lang="en-US" sz="2400" dirty="0" smtClean="0"/>
              <a:t>La </a:t>
            </a:r>
            <a:r>
              <a:rPr lang="en-US" sz="2400" dirty="0" err="1" smtClean="0"/>
              <a:t>ciencia</a:t>
            </a:r>
            <a:r>
              <a:rPr lang="en-US" sz="2400" dirty="0" smtClean="0"/>
              <a:t> de </a:t>
            </a:r>
            <a:r>
              <a:rPr lang="en-US" sz="2400" dirty="0" err="1" smtClean="0"/>
              <a:t>adaptar</a:t>
            </a:r>
            <a:r>
              <a:rPr lang="en-US" sz="2400" dirty="0" smtClean="0"/>
              <a:t> </a:t>
            </a:r>
            <a:r>
              <a:rPr lang="en-US" sz="2400" dirty="0" err="1" smtClean="0"/>
              <a:t>las</a:t>
            </a:r>
            <a:r>
              <a:rPr lang="en-US" sz="2400" dirty="0" smtClean="0"/>
              <a:t> </a:t>
            </a:r>
            <a:r>
              <a:rPr lang="en-US" sz="2400" dirty="0" err="1" smtClean="0"/>
              <a:t>estaciones</a:t>
            </a:r>
            <a:r>
              <a:rPr lang="en-US" sz="2400" dirty="0" smtClean="0"/>
              <a:t> de </a:t>
            </a:r>
            <a:r>
              <a:rPr lang="en-US" sz="2400" dirty="0" err="1" smtClean="0"/>
              <a:t>trabajo</a:t>
            </a:r>
            <a:r>
              <a:rPr lang="en-US" sz="2400" dirty="0" smtClean="0"/>
              <a:t>, </a:t>
            </a:r>
            <a:r>
              <a:rPr lang="en-US" sz="2400" dirty="0" err="1" smtClean="0"/>
              <a:t>herramientas</a:t>
            </a:r>
            <a:r>
              <a:rPr lang="en-US" sz="2400" dirty="0" smtClean="0"/>
              <a:t>, </a:t>
            </a:r>
            <a:r>
              <a:rPr lang="en-US" sz="2400" dirty="0" err="1" smtClean="0"/>
              <a:t>equipos</a:t>
            </a:r>
            <a:r>
              <a:rPr lang="en-US" sz="2400" dirty="0" smtClean="0"/>
              <a:t> y </a:t>
            </a:r>
            <a:r>
              <a:rPr lang="en-US" sz="2400" dirty="0" err="1" smtClean="0"/>
              <a:t>técnicas</a:t>
            </a:r>
            <a:r>
              <a:rPr lang="en-US" sz="2400" dirty="0" smtClean="0"/>
              <a:t> de </a:t>
            </a:r>
            <a:r>
              <a:rPr lang="en-US" sz="2400" dirty="0" err="1" smtClean="0"/>
              <a:t>trabajo</a:t>
            </a:r>
            <a:r>
              <a:rPr lang="en-US" sz="2400" dirty="0" smtClean="0"/>
              <a:t> </a:t>
            </a:r>
            <a:r>
              <a:rPr lang="en-US" sz="2400" dirty="0" err="1" smtClean="0"/>
              <a:t>para</a:t>
            </a:r>
            <a:r>
              <a:rPr lang="en-US" sz="2400" dirty="0" smtClean="0"/>
              <a:t> </a:t>
            </a:r>
            <a:r>
              <a:rPr lang="en-US" sz="2400" dirty="0" err="1" smtClean="0"/>
              <a:t>que</a:t>
            </a:r>
            <a:r>
              <a:rPr lang="en-US" sz="2400" dirty="0" smtClean="0"/>
              <a:t> </a:t>
            </a:r>
            <a:r>
              <a:rPr lang="en-US" sz="2400" dirty="0" err="1" smtClean="0"/>
              <a:t>sean</a:t>
            </a:r>
            <a:r>
              <a:rPr lang="en-US" sz="2400" dirty="0" smtClean="0"/>
              <a:t> compatibles con la </a:t>
            </a:r>
            <a:r>
              <a:rPr lang="en-US" sz="2400" dirty="0" err="1" smtClean="0"/>
              <a:t>fisiología</a:t>
            </a:r>
            <a:r>
              <a:rPr lang="en-US" sz="2400" dirty="0" smtClean="0"/>
              <a:t> y </a:t>
            </a:r>
            <a:r>
              <a:rPr lang="en-US" sz="2400" dirty="0" err="1" smtClean="0"/>
              <a:t>anatomía</a:t>
            </a:r>
            <a:r>
              <a:rPr lang="en-US" sz="2400" dirty="0" smtClean="0"/>
              <a:t> </a:t>
            </a:r>
            <a:r>
              <a:rPr lang="en-US" sz="2400" dirty="0" err="1" smtClean="0"/>
              <a:t>humana</a:t>
            </a:r>
            <a:r>
              <a:rPr lang="en-US" sz="2400" dirty="0" smtClean="0"/>
              <a:t> de </a:t>
            </a:r>
            <a:r>
              <a:rPr lang="en-US" sz="2400" dirty="0" err="1" smtClean="0"/>
              <a:t>manera</a:t>
            </a:r>
            <a:r>
              <a:rPr lang="en-US" sz="2400" dirty="0" smtClean="0"/>
              <a:t> de </a:t>
            </a:r>
            <a:r>
              <a:rPr lang="en-US" sz="2400" dirty="0" err="1" smtClean="0"/>
              <a:t>reducir</a:t>
            </a:r>
            <a:r>
              <a:rPr lang="en-US" sz="2400" dirty="0" smtClean="0"/>
              <a:t> los </a:t>
            </a:r>
            <a:r>
              <a:rPr lang="en-US" sz="2400" dirty="0" err="1" smtClean="0"/>
              <a:t>riesgos</a:t>
            </a:r>
            <a:r>
              <a:rPr lang="en-US" sz="2400" dirty="0" smtClean="0"/>
              <a:t> de </a:t>
            </a:r>
            <a:r>
              <a:rPr lang="en-US" sz="2400" dirty="0" err="1" smtClean="0"/>
              <a:t>lesiones</a:t>
            </a:r>
            <a:r>
              <a:rPr lang="en-US" sz="2400" dirty="0" smtClean="0"/>
              <a:t> </a:t>
            </a:r>
            <a:r>
              <a:rPr lang="en-US" sz="2400" dirty="0" err="1" smtClean="0"/>
              <a:t>llamadas</a:t>
            </a:r>
            <a:r>
              <a:rPr lang="en-US" sz="2400" dirty="0" smtClean="0"/>
              <a:t> </a:t>
            </a:r>
            <a:r>
              <a:rPr lang="en-US" sz="2400" dirty="0" smtClean="0">
                <a:latin typeface="Calibri"/>
                <a:cs typeface="Calibri"/>
              </a:rPr>
              <a:t>‟</a:t>
            </a:r>
            <a:r>
              <a:rPr lang="en-US" sz="2400" dirty="0" err="1" smtClean="0">
                <a:latin typeface="Calibri"/>
                <a:cs typeface="Calibri"/>
              </a:rPr>
              <a:t>Desórdenes</a:t>
            </a:r>
            <a:r>
              <a:rPr lang="en-US" sz="2400" dirty="0" smtClean="0">
                <a:latin typeface="Calibri"/>
                <a:cs typeface="Calibri"/>
              </a:rPr>
              <a:t> </a:t>
            </a:r>
            <a:r>
              <a:rPr lang="en-US" sz="2400" dirty="0" err="1" smtClean="0">
                <a:latin typeface="Calibri"/>
                <a:cs typeface="Calibri"/>
              </a:rPr>
              <a:t>muscoesqueléticos</a:t>
            </a:r>
            <a:r>
              <a:rPr lang="en-US" sz="2400" dirty="0" smtClean="0">
                <a:latin typeface="Calibri"/>
                <a:cs typeface="Calibri"/>
              </a:rPr>
              <a:t>” </a:t>
            </a:r>
            <a:r>
              <a:rPr lang="en-US" sz="2400" dirty="0" err="1" smtClean="0">
                <a:latin typeface="Calibri"/>
                <a:cs typeface="Calibri"/>
              </a:rPr>
              <a:t>como</a:t>
            </a:r>
            <a:r>
              <a:rPr lang="en-US" sz="2400" dirty="0" smtClean="0">
                <a:latin typeface="Calibri"/>
                <a:cs typeface="Calibri"/>
              </a:rPr>
              <a:t> </a:t>
            </a:r>
            <a:r>
              <a:rPr lang="en-US" sz="2400" dirty="0" err="1" smtClean="0">
                <a:latin typeface="Calibri"/>
                <a:cs typeface="Calibri"/>
              </a:rPr>
              <a:t>consecuencia</a:t>
            </a:r>
            <a:r>
              <a:rPr lang="en-US" sz="2400" dirty="0" smtClean="0">
                <a:latin typeface="Calibri"/>
                <a:cs typeface="Calibri"/>
              </a:rPr>
              <a:t> de </a:t>
            </a:r>
            <a:r>
              <a:rPr lang="en-US" sz="2400" dirty="0" err="1" smtClean="0">
                <a:latin typeface="Calibri"/>
                <a:cs typeface="Calibri"/>
              </a:rPr>
              <a:t>factores</a:t>
            </a:r>
            <a:r>
              <a:rPr lang="en-US" sz="2400" dirty="0" smtClean="0">
                <a:latin typeface="Calibri"/>
                <a:cs typeface="Calibri"/>
              </a:rPr>
              <a:t> de </a:t>
            </a:r>
            <a:r>
              <a:rPr lang="en-US" sz="2400" dirty="0" err="1" smtClean="0">
                <a:latin typeface="Calibri"/>
                <a:cs typeface="Calibri"/>
              </a:rPr>
              <a:t>estrés</a:t>
            </a:r>
            <a:r>
              <a:rPr lang="en-US" sz="2400" dirty="0" smtClean="0">
                <a:latin typeface="Calibri"/>
                <a:cs typeface="Calibri"/>
              </a:rPr>
              <a:t> </a:t>
            </a:r>
            <a:r>
              <a:rPr lang="en-US" sz="2400" dirty="0" err="1" smtClean="0">
                <a:latin typeface="Calibri"/>
                <a:cs typeface="Calibri"/>
              </a:rPr>
              <a:t>ergonómico</a:t>
            </a:r>
            <a:r>
              <a:rPr lang="en-US" sz="2400" dirty="0" smtClean="0">
                <a:latin typeface="Calibri"/>
                <a:cs typeface="Calibri"/>
              </a:rPr>
              <a:t>. </a:t>
            </a:r>
          </a:p>
          <a:p>
            <a:pPr eaLnBrk="1" hangingPunct="1">
              <a:lnSpc>
                <a:spcPct val="110000"/>
              </a:lnSpc>
            </a:pPr>
            <a:r>
              <a:rPr lang="es-ES" sz="2400" dirty="0" smtClean="0"/>
              <a:t>En otras palabras, </a:t>
            </a:r>
            <a:r>
              <a:rPr lang="es-ES" sz="2400" dirty="0" smtClean="0">
                <a:latin typeface="Calibri"/>
                <a:cs typeface="Calibri"/>
              </a:rPr>
              <a:t>‟Adaptar el trabajo a la persona”, en vez de ‟la persona al trabajo”</a:t>
            </a:r>
            <a:r>
              <a:rPr lang="en-US" sz="2400" dirty="0" smtClean="0"/>
              <a:t>.</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86200"/>
            <a:ext cx="7696200" cy="2133600"/>
          </a:xfrm>
        </p:spPr>
        <p:txBody>
          <a:bodyPr>
            <a:normAutofit fontScale="90000"/>
          </a:bodyPr>
          <a:lstStyle/>
          <a:p>
            <a:pPr eaLnBrk="1" hangingPunct="1">
              <a:defRPr/>
            </a:pPr>
            <a:r>
              <a:rPr lang="en-US" sz="5800" dirty="0" smtClean="0">
                <a:latin typeface="Arial Unicode MS" pitchFamily="34" charset="-128"/>
              </a:rPr>
              <a:t/>
            </a:r>
            <a:br>
              <a:rPr lang="en-US" sz="5800" dirty="0" smtClean="0">
                <a:latin typeface="Arial Unicode MS" pitchFamily="34" charset="-128"/>
              </a:rPr>
            </a:br>
            <a:r>
              <a:rPr lang="en-US" sz="5800" dirty="0" smtClean="0">
                <a:latin typeface="Arial Unicode MS" pitchFamily="34" charset="-128"/>
              </a:rPr>
              <a:t>SÍNDROME DE TÚNEL CARPIANO</a:t>
            </a:r>
            <a:r>
              <a:rPr lang="en-US" dirty="0" smtClean="0">
                <a:solidFill>
                  <a:srgbClr val="4D4D4D"/>
                </a:solidFill>
                <a:latin typeface="Arial Unicode MS" pitchFamily="34" charset="-128"/>
              </a:rPr>
              <a:t/>
            </a:r>
            <a:br>
              <a:rPr lang="en-US" dirty="0" smtClean="0">
                <a:solidFill>
                  <a:srgbClr val="4D4D4D"/>
                </a:solidFill>
                <a:latin typeface="Arial Unicode MS" pitchFamily="34" charset="-128"/>
              </a:rPr>
            </a:b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SINDROME DE TUNEL CARPIANO</a:t>
            </a:r>
            <a:endParaRPr lang="en-US" dirty="0"/>
          </a:p>
        </p:txBody>
      </p:sp>
      <p:sp>
        <p:nvSpPr>
          <p:cNvPr id="93186" name="Content Placeholder 2"/>
          <p:cNvSpPr>
            <a:spLocks noGrp="1"/>
          </p:cNvSpPr>
          <p:nvPr>
            <p:ph idx="1"/>
          </p:nvPr>
        </p:nvSpPr>
        <p:spPr>
          <a:xfrm>
            <a:off x="152400" y="1219200"/>
            <a:ext cx="8915400" cy="5410200"/>
          </a:xfrm>
        </p:spPr>
        <p:txBody>
          <a:bodyPr/>
          <a:lstStyle/>
          <a:p>
            <a:pPr algn="just" eaLnBrk="1" hangingPunct="1">
              <a:lnSpc>
                <a:spcPct val="130000"/>
              </a:lnSpc>
            </a:pPr>
            <a:r>
              <a:rPr lang="es-ES" sz="3200" dirty="0" smtClean="0"/>
              <a:t>El daño en manos y muñecas es una de las categorías en más rápido crecimiento de reclamos de compensación para los trabajadores </a:t>
            </a:r>
            <a:endParaRPr lang="en-US" sz="3200" dirty="0" smtClean="0"/>
          </a:p>
          <a:p>
            <a:pPr algn="just" eaLnBrk="1" hangingPunct="1">
              <a:lnSpc>
                <a:spcPct val="130000"/>
              </a:lnSpc>
            </a:pPr>
            <a:r>
              <a:rPr lang="es-ES" sz="3200" dirty="0" smtClean="0"/>
              <a:t>Las lesiones en la muñeca representan más de la mitad de todos los desórdenes </a:t>
            </a:r>
            <a:r>
              <a:rPr lang="es-ES" sz="3200" dirty="0" err="1" smtClean="0"/>
              <a:t>muscoesqueléticos</a:t>
            </a:r>
            <a:r>
              <a:rPr lang="es-ES" sz="3200" dirty="0" smtClean="0"/>
              <a:t> (MSD)</a:t>
            </a:r>
            <a:endParaRPr lang="en-US" sz="3200" dirty="0" smtClean="0"/>
          </a:p>
          <a:p>
            <a:pPr algn="just" eaLnBrk="1" hangingPunct="1">
              <a:lnSpc>
                <a:spcPct val="130000"/>
              </a:lnSpc>
            </a:pPr>
            <a:r>
              <a:rPr lang="en-US" sz="3200" dirty="0" err="1" smtClean="0"/>
              <a:t>Cinco</a:t>
            </a:r>
            <a:r>
              <a:rPr lang="en-US" sz="3200" dirty="0" smtClean="0"/>
              <a:t> </a:t>
            </a:r>
            <a:r>
              <a:rPr lang="en-US" sz="3200" dirty="0" err="1" smtClean="0"/>
              <a:t>millones</a:t>
            </a:r>
            <a:r>
              <a:rPr lang="en-US" sz="3200" dirty="0" smtClean="0"/>
              <a:t> de </a:t>
            </a:r>
            <a:r>
              <a:rPr lang="en-US" sz="3200" dirty="0" err="1" smtClean="0"/>
              <a:t>trabajadores</a:t>
            </a:r>
            <a:r>
              <a:rPr lang="en-US" sz="3200" dirty="0" smtClean="0"/>
              <a:t> </a:t>
            </a:r>
            <a:r>
              <a:rPr lang="en-US" sz="3200" dirty="0" err="1" smtClean="0"/>
              <a:t>Americanos</a:t>
            </a:r>
            <a:r>
              <a:rPr lang="en-US" sz="3200" dirty="0" smtClean="0"/>
              <a:t> </a:t>
            </a:r>
            <a:r>
              <a:rPr lang="en-US" sz="3200" dirty="0" err="1" smtClean="0"/>
              <a:t>sufren</a:t>
            </a:r>
            <a:r>
              <a:rPr lang="en-US" sz="3200" dirty="0" smtClean="0"/>
              <a:t> de </a:t>
            </a:r>
            <a:r>
              <a:rPr lang="en-US" sz="3200" dirty="0" err="1" smtClean="0"/>
              <a:t>lesiones</a:t>
            </a:r>
            <a:r>
              <a:rPr lang="en-US" sz="3200" dirty="0" smtClean="0"/>
              <a:t>  en la </a:t>
            </a:r>
            <a:r>
              <a:rPr lang="en-US" sz="3200" dirty="0" err="1" smtClean="0"/>
              <a:t>muñeca</a:t>
            </a:r>
            <a:r>
              <a:rPr lang="en-US" sz="3200" dirty="0" smtClean="0"/>
              <a:t> </a:t>
            </a:r>
            <a:r>
              <a:rPr lang="en-US" sz="3200" dirty="0" err="1" smtClean="0"/>
              <a:t>por</a:t>
            </a:r>
            <a:r>
              <a:rPr lang="en-US" sz="3200" dirty="0" smtClean="0"/>
              <a:t> </a:t>
            </a:r>
            <a:r>
              <a:rPr lang="en-US" sz="3200" dirty="0" err="1" smtClean="0"/>
              <a:t>esfuerzo</a:t>
            </a:r>
            <a:r>
              <a:rPr lang="en-US" sz="3200" dirty="0" smtClean="0"/>
              <a:t> </a:t>
            </a:r>
            <a:r>
              <a:rPr lang="en-US" sz="3200" dirty="0" err="1" smtClean="0"/>
              <a:t>repetitivo</a:t>
            </a:r>
            <a:r>
              <a:rPr lang="en-US" sz="3200" dirty="0" smtClean="0"/>
              <a:t>.</a:t>
            </a:r>
          </a:p>
          <a:p>
            <a:pPr eaLnBrk="1" hangingPunct="1">
              <a:buFont typeface="Arial" charset="0"/>
              <a:buNone/>
            </a:pPr>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Content Placeholder 2"/>
          <p:cNvSpPr>
            <a:spLocks noGrp="1"/>
          </p:cNvSpPr>
          <p:nvPr>
            <p:ph idx="1"/>
          </p:nvPr>
        </p:nvSpPr>
        <p:spPr>
          <a:xfrm>
            <a:off x="381000" y="228601"/>
            <a:ext cx="8305800" cy="762000"/>
          </a:xfrm>
        </p:spPr>
        <p:txBody>
          <a:bodyPr/>
          <a:lstStyle/>
          <a:p>
            <a:pPr eaLnBrk="1" hangingPunct="1">
              <a:buFont typeface="Arial" charset="0"/>
              <a:buNone/>
            </a:pPr>
            <a:r>
              <a:rPr lang="en-US" sz="4000" dirty="0" smtClean="0">
                <a:solidFill>
                  <a:srgbClr val="FFFFFF"/>
                </a:solidFill>
              </a:rPr>
              <a:t>SÍNDROME DE TÚNEL CARPIANO (CTS)</a:t>
            </a:r>
          </a:p>
        </p:txBody>
      </p:sp>
      <p:sp>
        <p:nvSpPr>
          <p:cNvPr id="95234" name="Text Placeholder 3"/>
          <p:cNvSpPr>
            <a:spLocks noGrp="1"/>
          </p:cNvSpPr>
          <p:nvPr>
            <p:ph type="body" sz="half" idx="2"/>
          </p:nvPr>
        </p:nvSpPr>
        <p:spPr>
          <a:xfrm>
            <a:off x="152400" y="1862137"/>
            <a:ext cx="3581400" cy="3776663"/>
          </a:xfrm>
        </p:spPr>
        <p:txBody>
          <a:bodyPr/>
          <a:lstStyle/>
          <a:p>
            <a:pPr algn="just" eaLnBrk="1" hangingPunct="1">
              <a:buFont typeface="Arial" charset="0"/>
              <a:buChar char="•"/>
            </a:pPr>
            <a:r>
              <a:rPr lang="en-US" sz="3200" dirty="0" err="1" smtClean="0"/>
              <a:t>Ocurre</a:t>
            </a:r>
            <a:r>
              <a:rPr lang="en-US" sz="3200" dirty="0" smtClean="0"/>
              <a:t> </a:t>
            </a:r>
            <a:r>
              <a:rPr lang="en-US" sz="3200" dirty="0" err="1" smtClean="0"/>
              <a:t>cuando</a:t>
            </a:r>
            <a:r>
              <a:rPr lang="en-US" sz="3200" dirty="0" smtClean="0"/>
              <a:t> el </a:t>
            </a:r>
            <a:r>
              <a:rPr lang="en-US" sz="3200" dirty="0" err="1" smtClean="0"/>
              <a:t>nervio</a:t>
            </a:r>
            <a:r>
              <a:rPr lang="en-US" sz="3200" dirty="0" smtClean="0"/>
              <a:t> </a:t>
            </a:r>
            <a:r>
              <a:rPr lang="en-US" sz="3200" dirty="0" err="1" smtClean="0"/>
              <a:t>medio</a:t>
            </a:r>
            <a:r>
              <a:rPr lang="en-US" sz="3200" dirty="0" smtClean="0"/>
              <a:t> </a:t>
            </a:r>
            <a:r>
              <a:rPr lang="en-US" sz="3200" dirty="0" err="1" smtClean="0"/>
              <a:t>que</a:t>
            </a:r>
            <a:r>
              <a:rPr lang="en-US" sz="3200" dirty="0" smtClean="0"/>
              <a:t> </a:t>
            </a:r>
            <a:r>
              <a:rPr lang="en-US" sz="3200" dirty="0" err="1" smtClean="0"/>
              <a:t>corre</a:t>
            </a:r>
            <a:r>
              <a:rPr lang="en-US" sz="3200" dirty="0" smtClean="0"/>
              <a:t> </a:t>
            </a:r>
            <a:r>
              <a:rPr lang="en-US" sz="3200" dirty="0" err="1" smtClean="0"/>
              <a:t>desde</a:t>
            </a:r>
            <a:r>
              <a:rPr lang="en-US" sz="3200" dirty="0" smtClean="0"/>
              <a:t> la </a:t>
            </a:r>
            <a:r>
              <a:rPr lang="en-US" sz="3200" dirty="0" err="1" smtClean="0"/>
              <a:t>muñeca</a:t>
            </a:r>
            <a:r>
              <a:rPr lang="en-US" sz="3200" dirty="0" smtClean="0"/>
              <a:t> </a:t>
            </a:r>
            <a:r>
              <a:rPr lang="en-US" sz="3200" dirty="0" err="1" smtClean="0"/>
              <a:t>hasta</a:t>
            </a:r>
            <a:r>
              <a:rPr lang="en-US" sz="3200" dirty="0" smtClean="0"/>
              <a:t> la </a:t>
            </a:r>
            <a:r>
              <a:rPr lang="en-US" sz="3200" dirty="0" err="1" smtClean="0"/>
              <a:t>mano</a:t>
            </a:r>
            <a:r>
              <a:rPr lang="en-US" sz="3200" dirty="0" smtClean="0"/>
              <a:t> se </a:t>
            </a:r>
            <a:r>
              <a:rPr lang="en-US" sz="3200" dirty="0" err="1" smtClean="0"/>
              <a:t>comprime</a:t>
            </a:r>
            <a:r>
              <a:rPr lang="en-US" sz="3200" dirty="0" smtClean="0"/>
              <a:t> e </a:t>
            </a:r>
            <a:r>
              <a:rPr lang="en-US" sz="3200" dirty="0" err="1" smtClean="0"/>
              <a:t>inflama</a:t>
            </a:r>
            <a:endParaRPr lang="en-US" dirty="0" smtClean="0"/>
          </a:p>
        </p:txBody>
      </p:sp>
      <p:pic>
        <p:nvPicPr>
          <p:cNvPr id="95235" name="Picture 5" descr="carpaltunnelview2"/>
          <p:cNvPicPr>
            <a:picLocks noChangeAspect="1" noChangeArrowheads="1"/>
          </p:cNvPicPr>
          <p:nvPr/>
        </p:nvPicPr>
        <p:blipFill>
          <a:blip r:embed="rId3"/>
          <a:srcRect/>
          <a:stretch>
            <a:fillRect/>
          </a:stretch>
        </p:blipFill>
        <p:spPr bwMode="auto">
          <a:xfrm>
            <a:off x="3914192" y="1524000"/>
            <a:ext cx="5001208" cy="4572000"/>
          </a:xfrm>
          <a:prstGeom prst="rect">
            <a:avLst/>
          </a:prstGeom>
          <a:noFill/>
          <a:ln w="9525">
            <a:noFill/>
            <a:miter lim="800000"/>
            <a:headEnd/>
            <a:tailEnd/>
          </a:ln>
        </p:spPr>
      </p:pic>
      <p:sp>
        <p:nvSpPr>
          <p:cNvPr id="5" name="TextBox 4"/>
          <p:cNvSpPr txBox="1"/>
          <p:nvPr/>
        </p:nvSpPr>
        <p:spPr>
          <a:xfrm>
            <a:off x="3962400" y="3733800"/>
            <a:ext cx="1981200" cy="738664"/>
          </a:xfrm>
          <a:prstGeom prst="rect">
            <a:avLst/>
          </a:prstGeom>
          <a:solidFill>
            <a:srgbClr val="FFFFFF"/>
          </a:solidFill>
        </p:spPr>
        <p:txBody>
          <a:bodyPr wrap="square" rtlCol="0" anchor="ctr">
            <a:spAutoFit/>
          </a:bodyPr>
          <a:lstStyle/>
          <a:p>
            <a:pPr algn="ctr"/>
            <a:r>
              <a:rPr lang="es-ES" sz="1400" b="1" dirty="0" smtClean="0"/>
              <a:t>Ligamento carpiano transversal</a:t>
            </a:r>
          </a:p>
          <a:p>
            <a:pPr algn="ctr"/>
            <a:endParaRPr lang="en-US" sz="1400" b="1" dirty="0"/>
          </a:p>
        </p:txBody>
      </p:sp>
      <p:sp>
        <p:nvSpPr>
          <p:cNvPr id="6" name="TextBox 5"/>
          <p:cNvSpPr txBox="1"/>
          <p:nvPr/>
        </p:nvSpPr>
        <p:spPr>
          <a:xfrm>
            <a:off x="4876800" y="4582180"/>
            <a:ext cx="1600200" cy="523220"/>
          </a:xfrm>
          <a:prstGeom prst="rect">
            <a:avLst/>
          </a:prstGeom>
          <a:solidFill>
            <a:srgbClr val="FFFFFF"/>
          </a:solidFill>
        </p:spPr>
        <p:txBody>
          <a:bodyPr wrap="square" rtlCol="0" anchor="ctr">
            <a:spAutoFit/>
          </a:bodyPr>
          <a:lstStyle/>
          <a:p>
            <a:pPr algn="ctr"/>
            <a:r>
              <a:rPr lang="es-ES" sz="1400" b="1" dirty="0" smtClean="0"/>
              <a:t>Hueso carpiano</a:t>
            </a:r>
          </a:p>
          <a:p>
            <a:pPr algn="ctr"/>
            <a:endParaRPr lang="en-US" sz="1400" b="1" dirty="0"/>
          </a:p>
        </p:txBody>
      </p:sp>
      <p:sp>
        <p:nvSpPr>
          <p:cNvPr id="7" name="TextBox 6"/>
          <p:cNvSpPr txBox="1"/>
          <p:nvPr/>
        </p:nvSpPr>
        <p:spPr>
          <a:xfrm>
            <a:off x="3886200" y="5181600"/>
            <a:ext cx="1905000" cy="738664"/>
          </a:xfrm>
          <a:prstGeom prst="rect">
            <a:avLst/>
          </a:prstGeom>
          <a:solidFill>
            <a:srgbClr val="FFFFFF"/>
          </a:solidFill>
        </p:spPr>
        <p:txBody>
          <a:bodyPr wrap="square" rtlCol="0" anchor="ctr">
            <a:spAutoFit/>
          </a:bodyPr>
          <a:lstStyle/>
          <a:p>
            <a:pPr algn="ctr"/>
            <a:r>
              <a:rPr lang="es-ES" sz="1400" b="1" dirty="0" smtClean="0"/>
              <a:t>Sección transversal del túnel carpiano</a:t>
            </a:r>
          </a:p>
          <a:p>
            <a:pPr algn="ctr"/>
            <a:endParaRPr lang="en-US" sz="1400" b="1" dirty="0"/>
          </a:p>
        </p:txBody>
      </p:sp>
      <p:sp>
        <p:nvSpPr>
          <p:cNvPr id="8" name="TextBox 7"/>
          <p:cNvSpPr txBox="1"/>
          <p:nvPr/>
        </p:nvSpPr>
        <p:spPr>
          <a:xfrm>
            <a:off x="6019800" y="5257800"/>
            <a:ext cx="1219200" cy="738664"/>
          </a:xfrm>
          <a:prstGeom prst="rect">
            <a:avLst/>
          </a:prstGeom>
          <a:solidFill>
            <a:srgbClr val="FFFFFF"/>
          </a:solidFill>
        </p:spPr>
        <p:txBody>
          <a:bodyPr wrap="square" rtlCol="0" anchor="ctr">
            <a:spAutoFit/>
          </a:bodyPr>
          <a:lstStyle/>
          <a:p>
            <a:pPr algn="ctr"/>
            <a:r>
              <a:rPr lang="es-ES" sz="1400" b="1" dirty="0" smtClean="0"/>
              <a:t>Nervio medio</a:t>
            </a:r>
          </a:p>
          <a:p>
            <a:pPr algn="ctr"/>
            <a:endParaRPr lang="en-US" sz="1400" b="1" dirty="0"/>
          </a:p>
        </p:txBody>
      </p:sp>
      <p:sp>
        <p:nvSpPr>
          <p:cNvPr id="9" name="TextBox 8"/>
          <p:cNvSpPr txBox="1"/>
          <p:nvPr/>
        </p:nvSpPr>
        <p:spPr>
          <a:xfrm>
            <a:off x="7467600" y="5334000"/>
            <a:ext cx="1219200" cy="738664"/>
          </a:xfrm>
          <a:prstGeom prst="rect">
            <a:avLst/>
          </a:prstGeom>
          <a:solidFill>
            <a:srgbClr val="FFFFFF"/>
          </a:solidFill>
        </p:spPr>
        <p:txBody>
          <a:bodyPr wrap="square" rtlCol="0" anchor="ctr">
            <a:spAutoFit/>
          </a:bodyPr>
          <a:lstStyle/>
          <a:p>
            <a:pPr algn="ctr"/>
            <a:r>
              <a:rPr lang="es-ES" sz="1400" b="1" dirty="0" smtClean="0"/>
              <a:t>Tendones flexores</a:t>
            </a:r>
          </a:p>
          <a:p>
            <a:pPr algn="ctr"/>
            <a:endParaRPr lang="en-US" sz="14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62000"/>
          </a:xfrm>
        </p:spPr>
        <p:txBody>
          <a:bodyPr>
            <a:noAutofit/>
          </a:bodyPr>
          <a:lstStyle/>
          <a:p>
            <a:pPr algn="ctr" eaLnBrk="1" hangingPunct="1">
              <a:defRPr/>
            </a:pPr>
            <a:r>
              <a:rPr lang="en-US" sz="4000" dirty="0" smtClean="0"/>
              <a:t>SINDROME DE TUNEL CARPIANO</a:t>
            </a:r>
            <a:endParaRPr lang="en-US" sz="4000" dirty="0"/>
          </a:p>
        </p:txBody>
      </p:sp>
      <p:sp>
        <p:nvSpPr>
          <p:cNvPr id="97282" name="Text Placeholder 3"/>
          <p:cNvSpPr>
            <a:spLocks noGrp="1"/>
          </p:cNvSpPr>
          <p:nvPr>
            <p:ph type="body" sz="half" idx="2"/>
          </p:nvPr>
        </p:nvSpPr>
        <p:spPr>
          <a:xfrm>
            <a:off x="304800" y="1435100"/>
            <a:ext cx="3657600" cy="4965700"/>
          </a:xfrm>
        </p:spPr>
        <p:txBody>
          <a:bodyPr/>
          <a:lstStyle/>
          <a:p>
            <a:pPr eaLnBrk="1" hangingPunct="1">
              <a:lnSpc>
                <a:spcPct val="90000"/>
              </a:lnSpc>
              <a:buFont typeface="Arial" charset="0"/>
              <a:buChar char="•"/>
            </a:pPr>
            <a:r>
              <a:rPr lang="en-US" sz="2100" b="1" dirty="0" err="1" smtClean="0"/>
              <a:t>Causas</a:t>
            </a:r>
            <a:endParaRPr lang="en-US" sz="2100" b="1" dirty="0" smtClean="0"/>
          </a:p>
          <a:p>
            <a:pPr lvl="1" eaLnBrk="1" hangingPunct="1">
              <a:lnSpc>
                <a:spcPct val="90000"/>
              </a:lnSpc>
              <a:buFont typeface="Arial" charset="0"/>
              <a:buChar char="•"/>
            </a:pPr>
            <a:r>
              <a:rPr lang="es-ES" sz="2100" dirty="0" smtClean="0"/>
              <a:t>Repetición</a:t>
            </a:r>
            <a:endParaRPr lang="en-US" sz="2100" dirty="0" smtClean="0"/>
          </a:p>
          <a:p>
            <a:pPr lvl="1" eaLnBrk="1" hangingPunct="1">
              <a:lnSpc>
                <a:spcPct val="90000"/>
              </a:lnSpc>
              <a:buFont typeface="Arial" charset="0"/>
              <a:buChar char="•"/>
            </a:pPr>
            <a:r>
              <a:rPr lang="en-US" sz="2100" dirty="0" err="1" smtClean="0"/>
              <a:t>Esfuerzos</a:t>
            </a:r>
            <a:r>
              <a:rPr lang="en-US" sz="2100" dirty="0" smtClean="0"/>
              <a:t> </a:t>
            </a:r>
            <a:r>
              <a:rPr lang="en-US" sz="2100" dirty="0" err="1" smtClean="0"/>
              <a:t>sostenidos</a:t>
            </a:r>
            <a:endParaRPr lang="en-US" sz="2100" dirty="0" smtClean="0"/>
          </a:p>
          <a:p>
            <a:pPr lvl="1" eaLnBrk="1" hangingPunct="1">
              <a:lnSpc>
                <a:spcPct val="90000"/>
              </a:lnSpc>
              <a:buFont typeface="Arial" charset="0"/>
              <a:buChar char="•"/>
            </a:pPr>
            <a:r>
              <a:rPr lang="es-ES" sz="2100" dirty="0" smtClean="0"/>
              <a:t> Posiciones incómodas de la muñeca</a:t>
            </a:r>
            <a:r>
              <a:rPr lang="en-US" sz="2100" dirty="0" smtClean="0"/>
              <a:t/>
            </a:r>
            <a:br>
              <a:rPr lang="en-US" sz="2100" dirty="0" smtClean="0"/>
            </a:br>
            <a:endParaRPr lang="en-US" sz="2100" dirty="0" smtClean="0"/>
          </a:p>
          <a:p>
            <a:pPr eaLnBrk="1" hangingPunct="1">
              <a:lnSpc>
                <a:spcPct val="90000"/>
              </a:lnSpc>
              <a:buFont typeface="Arial" charset="0"/>
              <a:buChar char="•"/>
            </a:pPr>
            <a:r>
              <a:rPr lang="en-US" sz="2100" b="1" dirty="0" err="1" smtClean="0"/>
              <a:t>Síntomas</a:t>
            </a:r>
            <a:endParaRPr lang="en-US" sz="2100" b="1" dirty="0" smtClean="0"/>
          </a:p>
          <a:p>
            <a:pPr lvl="1" eaLnBrk="1" hangingPunct="1">
              <a:lnSpc>
                <a:spcPct val="90000"/>
              </a:lnSpc>
              <a:buFont typeface="Arial" charset="0"/>
              <a:buChar char="•"/>
            </a:pPr>
            <a:r>
              <a:rPr lang="en-US" sz="2100" dirty="0" err="1" smtClean="0"/>
              <a:t>Hormigueo</a:t>
            </a:r>
            <a:r>
              <a:rPr lang="en-US" sz="2100" dirty="0" smtClean="0"/>
              <a:t> y dolor en la </a:t>
            </a:r>
            <a:r>
              <a:rPr lang="en-US" sz="2100" dirty="0" err="1" smtClean="0"/>
              <a:t>mano</a:t>
            </a:r>
            <a:endParaRPr lang="en-US" sz="2100" dirty="0" smtClean="0"/>
          </a:p>
          <a:p>
            <a:pPr lvl="1" eaLnBrk="1" hangingPunct="1">
              <a:lnSpc>
                <a:spcPct val="90000"/>
              </a:lnSpc>
              <a:buFont typeface="Arial" charset="0"/>
              <a:buChar char="•"/>
            </a:pPr>
            <a:r>
              <a:rPr lang="en-US" sz="2100" dirty="0" smtClean="0"/>
              <a:t> </a:t>
            </a:r>
            <a:r>
              <a:rPr lang="en-US" sz="2100" dirty="0" err="1" smtClean="0"/>
              <a:t>Entumecimiento</a:t>
            </a:r>
            <a:r>
              <a:rPr lang="en-US" sz="2100" dirty="0" smtClean="0"/>
              <a:t> de la </a:t>
            </a:r>
            <a:r>
              <a:rPr lang="en-US" sz="2100" dirty="0" err="1" smtClean="0"/>
              <a:t>muñeca</a:t>
            </a:r>
            <a:endParaRPr lang="en-US" sz="2100" dirty="0" smtClean="0"/>
          </a:p>
          <a:p>
            <a:pPr lvl="1" eaLnBrk="1" hangingPunct="1">
              <a:lnSpc>
                <a:spcPct val="90000"/>
              </a:lnSpc>
              <a:buFont typeface="Arial" charset="0"/>
              <a:buChar char="•"/>
            </a:pPr>
            <a:r>
              <a:rPr lang="en-US" sz="2100" dirty="0" err="1" smtClean="0"/>
              <a:t>Atrofia</a:t>
            </a:r>
            <a:r>
              <a:rPr lang="en-US" sz="2100" dirty="0" smtClean="0"/>
              <a:t> muscular en la base del </a:t>
            </a:r>
            <a:r>
              <a:rPr lang="en-US" sz="2100" dirty="0" err="1" smtClean="0"/>
              <a:t>dedo</a:t>
            </a:r>
            <a:r>
              <a:rPr lang="en-US" sz="2100" dirty="0" smtClean="0"/>
              <a:t> </a:t>
            </a:r>
            <a:r>
              <a:rPr lang="en-US" sz="2100" dirty="0" err="1" smtClean="0"/>
              <a:t>pulgar</a:t>
            </a:r>
            <a:endParaRPr lang="en-US" sz="2100" dirty="0" smtClean="0"/>
          </a:p>
        </p:txBody>
      </p:sp>
      <p:pic>
        <p:nvPicPr>
          <p:cNvPr id="97283" name="Picture 6" descr="hand posture"/>
          <p:cNvPicPr>
            <a:picLocks noGrp="1" noChangeAspect="1" noChangeArrowheads="1"/>
          </p:cNvPicPr>
          <p:nvPr>
            <p:ph idx="1"/>
          </p:nvPr>
        </p:nvPicPr>
        <p:blipFill>
          <a:blip r:embed="rId3"/>
          <a:srcRect/>
          <a:stretch>
            <a:fillRect/>
          </a:stretch>
        </p:blipFill>
        <p:spPr>
          <a:xfrm>
            <a:off x="4114800" y="1476375"/>
            <a:ext cx="4800600" cy="4543425"/>
          </a:xfrm>
          <a:ln>
            <a:solidFill>
              <a:schemeClr val="bg1"/>
            </a:solidFill>
          </a:ln>
        </p:spPr>
      </p:pic>
      <p:sp>
        <p:nvSpPr>
          <p:cNvPr id="5" name="TextBox 4"/>
          <p:cNvSpPr txBox="1"/>
          <p:nvPr/>
        </p:nvSpPr>
        <p:spPr>
          <a:xfrm>
            <a:off x="8001000" y="4038600"/>
            <a:ext cx="838200" cy="276999"/>
          </a:xfrm>
          <a:prstGeom prst="rect">
            <a:avLst/>
          </a:prstGeom>
          <a:solidFill>
            <a:srgbClr val="FFFFFF"/>
          </a:solidFill>
        </p:spPr>
        <p:txBody>
          <a:bodyPr wrap="square" rtlCol="0" anchor="ctr">
            <a:spAutoFit/>
          </a:bodyPr>
          <a:lstStyle/>
          <a:p>
            <a:pPr algn="ctr"/>
            <a:r>
              <a:rPr lang="es-ES" sz="1200" b="1" dirty="0" smtClean="0"/>
              <a:t>Pellizcar</a:t>
            </a:r>
            <a:endParaRPr lang="en-US" sz="1200" b="1" dirty="0"/>
          </a:p>
        </p:txBody>
      </p:sp>
      <p:sp>
        <p:nvSpPr>
          <p:cNvPr id="6" name="TextBox 5"/>
          <p:cNvSpPr txBox="1"/>
          <p:nvPr/>
        </p:nvSpPr>
        <p:spPr>
          <a:xfrm>
            <a:off x="6324600" y="1752601"/>
            <a:ext cx="914400" cy="276999"/>
          </a:xfrm>
          <a:prstGeom prst="rect">
            <a:avLst/>
          </a:prstGeom>
          <a:solidFill>
            <a:srgbClr val="FFFFFF"/>
          </a:solidFill>
        </p:spPr>
        <p:txBody>
          <a:bodyPr wrap="square" rtlCol="0" anchor="ctr">
            <a:spAutoFit/>
          </a:bodyPr>
          <a:lstStyle/>
          <a:p>
            <a:r>
              <a:rPr lang="es-ES" sz="1200" b="1" dirty="0" smtClean="0"/>
              <a:t>Neutral</a:t>
            </a:r>
            <a:endParaRPr lang="en-US" sz="1200" b="1" dirty="0"/>
          </a:p>
        </p:txBody>
      </p:sp>
      <p:sp>
        <p:nvSpPr>
          <p:cNvPr id="7" name="TextBox 6"/>
          <p:cNvSpPr txBox="1"/>
          <p:nvPr/>
        </p:nvSpPr>
        <p:spPr>
          <a:xfrm>
            <a:off x="6629400" y="2435423"/>
            <a:ext cx="1219200" cy="276999"/>
          </a:xfrm>
          <a:prstGeom prst="rect">
            <a:avLst/>
          </a:prstGeom>
          <a:solidFill>
            <a:srgbClr val="FFFFFF"/>
          </a:solidFill>
        </p:spPr>
        <p:txBody>
          <a:bodyPr wrap="square" rtlCol="0" anchor="ctr">
            <a:spAutoFit/>
          </a:bodyPr>
          <a:lstStyle/>
          <a:p>
            <a:pPr algn="ctr"/>
            <a:r>
              <a:rPr lang="es-ES" sz="1200" b="1" dirty="0" smtClean="0"/>
              <a:t>Flexión</a:t>
            </a:r>
            <a:endParaRPr lang="en-US" sz="1200" b="1" dirty="0"/>
          </a:p>
        </p:txBody>
      </p:sp>
      <p:sp>
        <p:nvSpPr>
          <p:cNvPr id="8" name="TextBox 7"/>
          <p:cNvSpPr txBox="1"/>
          <p:nvPr/>
        </p:nvSpPr>
        <p:spPr>
          <a:xfrm>
            <a:off x="7086600" y="5486400"/>
            <a:ext cx="1676400" cy="276999"/>
          </a:xfrm>
          <a:prstGeom prst="rect">
            <a:avLst/>
          </a:prstGeom>
          <a:solidFill>
            <a:srgbClr val="FFFFFF"/>
          </a:solidFill>
        </p:spPr>
        <p:txBody>
          <a:bodyPr wrap="square" rtlCol="0" anchor="ctr">
            <a:spAutoFit/>
          </a:bodyPr>
          <a:lstStyle/>
          <a:p>
            <a:pPr algn="ctr"/>
            <a:r>
              <a:rPr lang="es-ES" sz="1200" b="1" dirty="0" smtClean="0"/>
              <a:t>Desviación cubital</a:t>
            </a:r>
            <a:endParaRPr lang="en-US" sz="1200" b="1" dirty="0"/>
          </a:p>
        </p:txBody>
      </p:sp>
      <p:sp>
        <p:nvSpPr>
          <p:cNvPr id="9" name="TextBox 8"/>
          <p:cNvSpPr txBox="1"/>
          <p:nvPr/>
        </p:nvSpPr>
        <p:spPr>
          <a:xfrm>
            <a:off x="4495800" y="2390001"/>
            <a:ext cx="914400" cy="276999"/>
          </a:xfrm>
          <a:prstGeom prst="rect">
            <a:avLst/>
          </a:prstGeom>
          <a:solidFill>
            <a:srgbClr val="FFFFFF"/>
          </a:solidFill>
        </p:spPr>
        <p:txBody>
          <a:bodyPr wrap="square" rtlCol="0" anchor="ctr">
            <a:spAutoFit/>
          </a:bodyPr>
          <a:lstStyle/>
          <a:p>
            <a:r>
              <a:rPr lang="es-ES" sz="1200" b="1" dirty="0" smtClean="0"/>
              <a:t>Extensión</a:t>
            </a:r>
            <a:endParaRPr lang="en-US" sz="1200" b="1" dirty="0"/>
          </a:p>
        </p:txBody>
      </p:sp>
      <p:sp>
        <p:nvSpPr>
          <p:cNvPr id="10" name="TextBox 9"/>
          <p:cNvSpPr txBox="1"/>
          <p:nvPr/>
        </p:nvSpPr>
        <p:spPr>
          <a:xfrm>
            <a:off x="5715000" y="5562600"/>
            <a:ext cx="914400" cy="276999"/>
          </a:xfrm>
          <a:prstGeom prst="rect">
            <a:avLst/>
          </a:prstGeom>
          <a:solidFill>
            <a:srgbClr val="FFFFFF"/>
          </a:solidFill>
        </p:spPr>
        <p:txBody>
          <a:bodyPr wrap="square" rtlCol="0" anchor="ctr">
            <a:spAutoFit/>
          </a:bodyPr>
          <a:lstStyle/>
          <a:p>
            <a:r>
              <a:rPr lang="es-ES" sz="1200" b="1" dirty="0" smtClean="0"/>
              <a:t>Neutral</a:t>
            </a:r>
            <a:endParaRPr lang="en-US" sz="1200" b="1" dirty="0"/>
          </a:p>
        </p:txBody>
      </p:sp>
      <p:sp>
        <p:nvSpPr>
          <p:cNvPr id="11" name="TextBox 10"/>
          <p:cNvSpPr txBox="1"/>
          <p:nvPr/>
        </p:nvSpPr>
        <p:spPr>
          <a:xfrm>
            <a:off x="4267200" y="5410200"/>
            <a:ext cx="990600" cy="461665"/>
          </a:xfrm>
          <a:prstGeom prst="rect">
            <a:avLst/>
          </a:prstGeom>
          <a:solidFill>
            <a:srgbClr val="FFFFFF"/>
          </a:solidFill>
        </p:spPr>
        <p:txBody>
          <a:bodyPr wrap="square" rtlCol="0" anchor="ctr">
            <a:spAutoFit/>
          </a:bodyPr>
          <a:lstStyle/>
          <a:p>
            <a:pPr algn="ctr"/>
            <a:r>
              <a:rPr lang="es-ES" sz="1200" b="1" dirty="0" smtClean="0"/>
              <a:t>Desviación radial</a:t>
            </a:r>
            <a:endParaRPr lang="en-US" sz="12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68362"/>
          </a:xfrm>
        </p:spPr>
        <p:txBody>
          <a:bodyPr>
            <a:normAutofit/>
          </a:bodyPr>
          <a:lstStyle/>
          <a:p>
            <a:pPr algn="ctr" eaLnBrk="1" hangingPunct="1">
              <a:defRPr/>
            </a:pPr>
            <a:r>
              <a:rPr lang="en-US" sz="2800" dirty="0" smtClean="0"/>
              <a:t>CONTROL DEL SINDROME DE TUNEL CARPIANO</a:t>
            </a:r>
            <a:endParaRPr lang="en-US" sz="2800" dirty="0"/>
          </a:p>
        </p:txBody>
      </p:sp>
      <p:sp>
        <p:nvSpPr>
          <p:cNvPr id="99330" name="Content Placeholder 2"/>
          <p:cNvSpPr>
            <a:spLocks noGrp="1"/>
          </p:cNvSpPr>
          <p:nvPr>
            <p:ph idx="1"/>
          </p:nvPr>
        </p:nvSpPr>
        <p:spPr>
          <a:xfrm>
            <a:off x="304800" y="1600200"/>
            <a:ext cx="8610600" cy="4525963"/>
          </a:xfrm>
        </p:spPr>
        <p:txBody>
          <a:bodyPr/>
          <a:lstStyle/>
          <a:p>
            <a:pPr eaLnBrk="1" hangingPunct="1"/>
            <a:r>
              <a:rPr lang="en-US" sz="4000" dirty="0" err="1" smtClean="0"/>
              <a:t>Equipo</a:t>
            </a:r>
            <a:r>
              <a:rPr lang="en-US" sz="4000" dirty="0" smtClean="0"/>
              <a:t> de </a:t>
            </a:r>
            <a:r>
              <a:rPr lang="en-US" sz="4000" dirty="0" err="1" smtClean="0"/>
              <a:t>Protección</a:t>
            </a:r>
            <a:r>
              <a:rPr lang="en-US" sz="4000" dirty="0" smtClean="0"/>
              <a:t> Personal (PPE)</a:t>
            </a:r>
          </a:p>
          <a:p>
            <a:pPr lvl="1" eaLnBrk="1" hangingPunct="1"/>
            <a:r>
              <a:rPr lang="es-ES" sz="4000" dirty="0" smtClean="0"/>
              <a:t> </a:t>
            </a:r>
            <a:r>
              <a:rPr lang="es-ES" sz="3600" dirty="0" smtClean="0"/>
              <a:t>Use una muñequera flexible para fomentar la postura neutral de la muñeca y limitar los movimientos de la muñeca de manera de reducir la tensión y la presión</a:t>
            </a:r>
            <a:endParaRPr lang="en-US" sz="18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7772400" cy="1371600"/>
          </a:xfrm>
        </p:spPr>
        <p:txBody>
          <a:bodyPr wrap="square" numCol="1" anchorCtr="0" compatLnSpc="1">
            <a:prstTxWarp prst="textNoShape">
              <a:avLst/>
            </a:prstTxWarp>
            <a:normAutofit fontScale="90000"/>
          </a:bodyPr>
          <a:lstStyle/>
          <a:p>
            <a:pPr eaLnBrk="1" hangingPunct="1">
              <a:defRPr/>
            </a:pPr>
            <a:r>
              <a:rPr lang="en-US" sz="6300" dirty="0" smtClean="0">
                <a:effectLst>
                  <a:outerShdw blurRad="38100" dist="38100" dir="2700000" algn="tl">
                    <a:srgbClr val="582700"/>
                  </a:outerShdw>
                </a:effectLst>
                <a:latin typeface="Arial Unicode MS" pitchFamily="34" charset="-128"/>
              </a:rPr>
              <a:t/>
            </a:r>
            <a:br>
              <a:rPr lang="en-US" sz="6300" dirty="0" smtClean="0">
                <a:effectLst>
                  <a:outerShdw blurRad="38100" dist="38100" dir="2700000" algn="tl">
                    <a:srgbClr val="582700"/>
                  </a:outerShdw>
                </a:effectLst>
                <a:latin typeface="Arial Unicode MS" pitchFamily="34" charset="-128"/>
              </a:rPr>
            </a:br>
            <a:r>
              <a:rPr lang="en-US" sz="6600" dirty="0" smtClean="0">
                <a:effectLst>
                  <a:outerShdw blurRad="38100" dist="38100" dir="2700000" algn="tl">
                    <a:srgbClr val="582700"/>
                  </a:outerShdw>
                </a:effectLst>
                <a:latin typeface="Arial Unicode MS" pitchFamily="34" charset="-128"/>
              </a:rPr>
              <a:t>DEMOSTRACIÓN</a:t>
            </a:r>
            <a:r>
              <a:rPr lang="en-US" sz="6300" dirty="0" smtClean="0">
                <a:effectLst>
                  <a:outerShdw blurRad="38100" dist="38100" dir="2700000" algn="tl">
                    <a:srgbClr val="582700"/>
                  </a:outerShdw>
                </a:effectLst>
                <a:latin typeface="Arial Unicode MS" pitchFamily="34" charset="-128"/>
              </a:rPr>
              <a:t/>
            </a:r>
            <a:br>
              <a:rPr lang="en-US" sz="6300" dirty="0" smtClean="0">
                <a:effectLst>
                  <a:outerShdw blurRad="38100" dist="38100" dir="2700000" algn="tl">
                    <a:srgbClr val="582700"/>
                  </a:outerShdw>
                </a:effectLst>
                <a:latin typeface="Arial Unicode MS" pitchFamily="34" charset="-128"/>
              </a:rPr>
            </a:br>
            <a:endParaRPr lang="en-US" sz="6300" dirty="0" smtClean="0">
              <a:effectLst>
                <a:outerShdw blurRad="38100" dist="38100" dir="2700000" algn="tl">
                  <a:srgbClr val="582700"/>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763000" cy="990600"/>
          </a:xfrm>
        </p:spPr>
        <p:txBody>
          <a:bodyPr>
            <a:noAutofit/>
          </a:bodyPr>
          <a:lstStyle/>
          <a:p>
            <a:pPr eaLnBrk="1" hangingPunct="1">
              <a:defRPr/>
            </a:pPr>
            <a:r>
              <a:rPr lang="en-US" sz="3200" dirty="0" smtClean="0"/>
              <a:t>PRINCIPALES BENEFICIOS DE UNA BUENA ERGONOMÍA</a:t>
            </a:r>
            <a:endParaRPr lang="en-US" sz="3200" dirty="0"/>
          </a:p>
        </p:txBody>
      </p:sp>
      <p:sp>
        <p:nvSpPr>
          <p:cNvPr id="103426" name="Text Placeholder 3"/>
          <p:cNvSpPr>
            <a:spLocks noGrp="1"/>
          </p:cNvSpPr>
          <p:nvPr>
            <p:ph type="body" sz="half" idx="2"/>
          </p:nvPr>
        </p:nvSpPr>
        <p:spPr>
          <a:xfrm>
            <a:off x="457200" y="1435100"/>
            <a:ext cx="4648200" cy="5118100"/>
          </a:xfrm>
        </p:spPr>
        <p:txBody>
          <a:bodyPr/>
          <a:lstStyle/>
          <a:p>
            <a:pPr eaLnBrk="1" hangingPunct="1">
              <a:lnSpc>
                <a:spcPct val="110000"/>
              </a:lnSpc>
              <a:buFont typeface="Arial" charset="0"/>
              <a:buChar char="•"/>
            </a:pPr>
            <a:r>
              <a:rPr lang="en-US" sz="2800" dirty="0" err="1" smtClean="0"/>
              <a:t>Reducción</a:t>
            </a:r>
            <a:r>
              <a:rPr lang="en-US" sz="2800" dirty="0" smtClean="0"/>
              <a:t> de </a:t>
            </a:r>
            <a:r>
              <a:rPr lang="en-US" sz="2800" dirty="0" err="1" smtClean="0"/>
              <a:t>costos</a:t>
            </a:r>
            <a:r>
              <a:rPr lang="en-US" sz="2800" dirty="0" smtClean="0"/>
              <a:t> de </a:t>
            </a:r>
            <a:r>
              <a:rPr lang="en-US" sz="2800" dirty="0" err="1" smtClean="0"/>
              <a:t>compensación</a:t>
            </a:r>
            <a:r>
              <a:rPr lang="en-US" sz="2800" dirty="0" smtClean="0"/>
              <a:t> a los </a:t>
            </a:r>
            <a:r>
              <a:rPr lang="en-US" sz="2800" dirty="0" err="1" smtClean="0"/>
              <a:t>trabajadores</a:t>
            </a:r>
            <a:endParaRPr lang="en-US" sz="2800" dirty="0" smtClean="0"/>
          </a:p>
          <a:p>
            <a:pPr eaLnBrk="1" hangingPunct="1">
              <a:lnSpc>
                <a:spcPct val="110000"/>
              </a:lnSpc>
              <a:buFont typeface="Arial" charset="0"/>
              <a:buChar char="•"/>
            </a:pPr>
            <a:r>
              <a:rPr lang="en-US" sz="2800" dirty="0" err="1" smtClean="0"/>
              <a:t>Reducción</a:t>
            </a:r>
            <a:r>
              <a:rPr lang="en-US" sz="2800" dirty="0" smtClean="0"/>
              <a:t> de </a:t>
            </a:r>
            <a:r>
              <a:rPr lang="en-US" sz="2800" dirty="0" err="1" smtClean="0"/>
              <a:t>absentismo</a:t>
            </a:r>
            <a:endParaRPr lang="en-US" sz="2800" dirty="0" smtClean="0"/>
          </a:p>
          <a:p>
            <a:pPr eaLnBrk="1" hangingPunct="1">
              <a:lnSpc>
                <a:spcPct val="110000"/>
              </a:lnSpc>
              <a:buFont typeface="Arial" charset="0"/>
              <a:buChar char="•"/>
            </a:pPr>
            <a:r>
              <a:rPr lang="en-US" sz="2800" dirty="0" err="1" smtClean="0"/>
              <a:t>Incremento</a:t>
            </a:r>
            <a:r>
              <a:rPr lang="en-US" sz="2800" dirty="0" smtClean="0"/>
              <a:t> de </a:t>
            </a:r>
            <a:r>
              <a:rPr lang="en-US" sz="2800" dirty="0" err="1" smtClean="0"/>
              <a:t>productividad</a:t>
            </a:r>
            <a:endParaRPr lang="en-US" sz="2800" dirty="0" smtClean="0"/>
          </a:p>
          <a:p>
            <a:pPr eaLnBrk="1" hangingPunct="1">
              <a:lnSpc>
                <a:spcPct val="110000"/>
              </a:lnSpc>
              <a:buFont typeface="Arial" charset="0"/>
              <a:buChar char="•"/>
            </a:pPr>
            <a:r>
              <a:rPr lang="en-US" sz="2800" dirty="0" err="1" smtClean="0"/>
              <a:t>Aumento</a:t>
            </a:r>
            <a:r>
              <a:rPr lang="en-US" sz="2800" dirty="0" smtClean="0"/>
              <a:t> de la moral</a:t>
            </a:r>
          </a:p>
          <a:p>
            <a:pPr eaLnBrk="1" hangingPunct="1">
              <a:lnSpc>
                <a:spcPct val="110000"/>
              </a:lnSpc>
              <a:buFont typeface="Arial" charset="0"/>
              <a:buChar char="•"/>
            </a:pPr>
            <a:r>
              <a:rPr lang="en-US" sz="2800" dirty="0" err="1" smtClean="0"/>
              <a:t>Incremento</a:t>
            </a:r>
            <a:r>
              <a:rPr lang="en-US" sz="2800" dirty="0" smtClean="0"/>
              <a:t> de la </a:t>
            </a:r>
            <a:r>
              <a:rPr lang="en-US" sz="2800" dirty="0" err="1" smtClean="0"/>
              <a:t>calidad</a:t>
            </a:r>
            <a:r>
              <a:rPr lang="en-US" sz="2800" dirty="0" smtClean="0"/>
              <a:t> del </a:t>
            </a:r>
            <a:r>
              <a:rPr lang="en-US" sz="2800" dirty="0" err="1" smtClean="0"/>
              <a:t>trabajo</a:t>
            </a:r>
            <a:endParaRPr lang="en-US" sz="2800" dirty="0" smtClean="0"/>
          </a:p>
          <a:p>
            <a:pPr eaLnBrk="1" hangingPunct="1"/>
            <a:endParaRPr lang="en-US" dirty="0" smtClean="0"/>
          </a:p>
        </p:txBody>
      </p:sp>
      <p:pic>
        <p:nvPicPr>
          <p:cNvPr id="103427" name="Picture 14" descr="THUMBS_UP_MAN_small"/>
          <p:cNvPicPr>
            <a:picLocks noGrp="1" noChangeAspect="1" noChangeArrowheads="1"/>
          </p:cNvPicPr>
          <p:nvPr>
            <p:ph idx="1"/>
          </p:nvPr>
        </p:nvPicPr>
        <p:blipFill>
          <a:blip r:embed="rId3"/>
          <a:srcRect l="10776" t="9334" r="7112" b="3421"/>
          <a:stretch>
            <a:fillRect/>
          </a:stretch>
        </p:blipFill>
        <p:spPr>
          <a:xfrm>
            <a:off x="5155324" y="1752600"/>
            <a:ext cx="3760076" cy="41148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7772400" cy="1295400"/>
          </a:xfrm>
        </p:spPr>
        <p:txBody>
          <a:bodyPr wrap="square" numCol="1" anchorCtr="0" compatLnSpc="1">
            <a:prstTxWarp prst="textNoShape">
              <a:avLst/>
            </a:prstTxWarp>
            <a:noAutofit/>
          </a:bodyPr>
          <a:lstStyle/>
          <a:p>
            <a:pPr eaLnBrk="1" hangingPunct="1">
              <a:defRPr/>
            </a:pPr>
            <a:r>
              <a:rPr lang="en-US" sz="8000" dirty="0" smtClean="0">
                <a:effectLst>
                  <a:outerShdw blurRad="38100" dist="38100" dir="2700000" algn="tl">
                    <a:srgbClr val="582700"/>
                  </a:outerShdw>
                </a:effectLst>
              </a:rPr>
              <a:t>¿PREGUNTAS?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43400"/>
            <a:ext cx="7772400" cy="1447800"/>
          </a:xfrm>
        </p:spPr>
        <p:txBody>
          <a:bodyPr wrap="square" numCol="1" anchorCtr="0" compatLnSpc="1">
            <a:prstTxWarp prst="textNoShape">
              <a:avLst/>
            </a:prstTxWarp>
            <a:normAutofit fontScale="90000"/>
          </a:bodyPr>
          <a:lstStyle/>
          <a:p>
            <a:pPr eaLnBrk="1" hangingPunct="1">
              <a:defRPr/>
            </a:pPr>
            <a:r>
              <a:rPr lang="en-US" sz="8000" dirty="0" smtClean="0">
                <a:effectLst>
                  <a:outerShdw blurRad="38100" dist="38100" dir="2700000" algn="tl">
                    <a:srgbClr val="582700"/>
                  </a:outerShdw>
                </a:effectLst>
                <a:latin typeface="Arial Unicode MS" pitchFamily="34" charset="-128"/>
              </a:rPr>
              <a:t>GRACIAS!</a:t>
            </a:r>
            <a:r>
              <a:rPr lang="en-US" sz="3200" dirty="0" smtClean="0">
                <a:solidFill>
                  <a:srgbClr val="4D4D4D"/>
                </a:solidFill>
                <a:effectLst>
                  <a:outerShdw blurRad="38100" dist="38100" dir="2700000" algn="tl">
                    <a:srgbClr val="FFFFFF"/>
                  </a:outerShdw>
                </a:effectLst>
                <a:latin typeface="Arial Unicode MS" pitchFamily="34" charset="-128"/>
              </a:rPr>
              <a:t/>
            </a:r>
            <a:br>
              <a:rPr lang="en-US" sz="3200" dirty="0" smtClean="0">
                <a:solidFill>
                  <a:srgbClr val="4D4D4D"/>
                </a:solidFill>
                <a:effectLst>
                  <a:outerShdw blurRad="38100" dist="38100" dir="2700000" algn="tl">
                    <a:srgbClr val="FFFFFF"/>
                  </a:outerShdw>
                </a:effectLst>
                <a:latin typeface="Arial Unicode MS" pitchFamily="34" charset="-128"/>
              </a:rPr>
            </a:br>
            <a:endParaRPr lang="en-US" sz="3200" dirty="0" smtClean="0">
              <a:effectLst>
                <a:outerShdw blurRad="38100" dist="38100" dir="2700000" algn="tl">
                  <a:srgbClr val="582700"/>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err="1" smtClean="0"/>
              <a:t>Definiendo</a:t>
            </a:r>
            <a:r>
              <a:rPr lang="en-US" dirty="0" smtClean="0"/>
              <a:t> </a:t>
            </a:r>
            <a:r>
              <a:rPr lang="en-US" dirty="0" err="1" smtClean="0"/>
              <a:t>Desorden</a:t>
            </a:r>
            <a:r>
              <a:rPr lang="en-US" dirty="0" smtClean="0"/>
              <a:t> </a:t>
            </a:r>
            <a:r>
              <a:rPr lang="en-US" dirty="0" err="1" smtClean="0"/>
              <a:t>Muscoesquelético</a:t>
            </a:r>
            <a:endParaRPr lang="en-US" dirty="0"/>
          </a:p>
        </p:txBody>
      </p:sp>
      <p:sp>
        <p:nvSpPr>
          <p:cNvPr id="21506" name="Content Placeholder 2"/>
          <p:cNvSpPr>
            <a:spLocks noGrp="1"/>
          </p:cNvSpPr>
          <p:nvPr>
            <p:ph idx="1"/>
          </p:nvPr>
        </p:nvSpPr>
        <p:spPr>
          <a:xfrm>
            <a:off x="381000" y="1447800"/>
            <a:ext cx="8229600" cy="5181600"/>
          </a:xfrm>
        </p:spPr>
        <p:txBody>
          <a:bodyPr/>
          <a:lstStyle/>
          <a:p>
            <a:pPr algn="just" eaLnBrk="1" hangingPunct="1">
              <a:lnSpc>
                <a:spcPct val="120000"/>
              </a:lnSpc>
            </a:pPr>
            <a:r>
              <a:rPr lang="es-ES" sz="2800" dirty="0" smtClean="0"/>
              <a:t>Lesiones causadas por repetitivos traumatismos físicos o por exposición de partes específicas del cuerpo, tales como, la espalda, manos, muñecas o antebrazos.</a:t>
            </a:r>
            <a:endParaRPr lang="en-US" sz="2800" dirty="0" smtClean="0"/>
          </a:p>
          <a:p>
            <a:pPr algn="just" eaLnBrk="1" hangingPunct="1">
              <a:lnSpc>
                <a:spcPct val="120000"/>
              </a:lnSpc>
            </a:pPr>
            <a:r>
              <a:rPr lang="es-ES" sz="2800" dirty="0" smtClean="0"/>
              <a:t>También llamado lesiones por esfuerzo, trastornos por movimientos repetitivos, síndrome de uso excesivo y Trastornos Traumáticos Acumulativos </a:t>
            </a:r>
            <a:r>
              <a:rPr lang="en-US" sz="2800" dirty="0" smtClean="0"/>
              <a:t>(CTDs)</a:t>
            </a:r>
          </a:p>
          <a:p>
            <a:pPr algn="just" eaLnBrk="1" hangingPunct="1">
              <a:lnSpc>
                <a:spcPct val="120000"/>
              </a:lnSpc>
            </a:pPr>
            <a:r>
              <a:rPr lang="en-US" sz="2800" dirty="0" err="1" smtClean="0"/>
              <a:t>Causado</a:t>
            </a:r>
            <a:r>
              <a:rPr lang="en-US" sz="2800" dirty="0" smtClean="0"/>
              <a:t> </a:t>
            </a:r>
            <a:r>
              <a:rPr lang="en-US" sz="2800" dirty="0" err="1" smtClean="0"/>
              <a:t>por</a:t>
            </a:r>
            <a:r>
              <a:rPr lang="en-US" sz="2800" dirty="0" smtClean="0"/>
              <a:t> </a:t>
            </a:r>
            <a:r>
              <a:rPr lang="en-US" sz="2800" dirty="0" err="1" smtClean="0"/>
              <a:t>factores</a:t>
            </a:r>
            <a:r>
              <a:rPr lang="en-US" sz="2800" dirty="0" smtClean="0"/>
              <a:t> de </a:t>
            </a:r>
            <a:r>
              <a:rPr lang="en-US" sz="2800" dirty="0" err="1" smtClean="0"/>
              <a:t>estrés</a:t>
            </a:r>
            <a:r>
              <a:rPr lang="en-US" sz="2800" dirty="0" smtClean="0"/>
              <a:t> </a:t>
            </a:r>
            <a:r>
              <a:rPr lang="en-US" sz="2800" dirty="0" err="1" smtClean="0"/>
              <a:t>ergonómico</a:t>
            </a:r>
            <a:endParaRPr lang="en-US" sz="2800"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err="1" smtClean="0"/>
              <a:t>Desórdenes</a:t>
            </a:r>
            <a:r>
              <a:rPr lang="en-US" dirty="0" smtClean="0"/>
              <a:t> </a:t>
            </a:r>
            <a:r>
              <a:rPr lang="en-US" dirty="0" err="1" smtClean="0"/>
              <a:t>muscoesqueléticos</a:t>
            </a:r>
            <a:r>
              <a:rPr lang="en-US" dirty="0" smtClean="0"/>
              <a:t> </a:t>
            </a:r>
            <a:r>
              <a:rPr lang="en-US" dirty="0" err="1" smtClean="0"/>
              <a:t>comunes</a:t>
            </a:r>
            <a:endParaRPr lang="en-US" dirty="0"/>
          </a:p>
        </p:txBody>
      </p:sp>
      <p:sp>
        <p:nvSpPr>
          <p:cNvPr id="23554" name="Content Placeholder 2"/>
          <p:cNvSpPr>
            <a:spLocks noGrp="1"/>
          </p:cNvSpPr>
          <p:nvPr>
            <p:ph idx="1"/>
          </p:nvPr>
        </p:nvSpPr>
        <p:spPr/>
        <p:txBody>
          <a:bodyPr/>
          <a:lstStyle/>
          <a:p>
            <a:pPr eaLnBrk="1" hangingPunct="1">
              <a:lnSpc>
                <a:spcPct val="130000"/>
              </a:lnSpc>
            </a:pPr>
            <a:r>
              <a:rPr lang="en-US" sz="4000" dirty="0" err="1" smtClean="0"/>
              <a:t>Lesiones</a:t>
            </a:r>
            <a:r>
              <a:rPr lang="en-US" sz="4000" dirty="0" smtClean="0"/>
              <a:t> en la </a:t>
            </a:r>
            <a:r>
              <a:rPr lang="en-US" sz="4000" dirty="0" err="1" smtClean="0"/>
              <a:t>espalda</a:t>
            </a:r>
            <a:endParaRPr lang="en-US" sz="4000" dirty="0" smtClean="0"/>
          </a:p>
          <a:p>
            <a:pPr eaLnBrk="1" hangingPunct="1">
              <a:lnSpc>
                <a:spcPct val="130000"/>
              </a:lnSpc>
            </a:pPr>
            <a:r>
              <a:rPr lang="en-US" sz="4000" dirty="0" err="1" smtClean="0"/>
              <a:t>Lesiones</a:t>
            </a:r>
            <a:r>
              <a:rPr lang="en-US" sz="4000" dirty="0" smtClean="0"/>
              <a:t> en el </a:t>
            </a:r>
            <a:r>
              <a:rPr lang="en-US" sz="4000" dirty="0" err="1" smtClean="0"/>
              <a:t>cuello</a:t>
            </a:r>
            <a:endParaRPr lang="en-US" sz="4000" dirty="0" smtClean="0"/>
          </a:p>
          <a:p>
            <a:pPr eaLnBrk="1" hangingPunct="1">
              <a:lnSpc>
                <a:spcPct val="130000"/>
              </a:lnSpc>
            </a:pPr>
            <a:r>
              <a:rPr lang="en-US" sz="4000" dirty="0" err="1" smtClean="0"/>
              <a:t>Lesiones</a:t>
            </a:r>
            <a:r>
              <a:rPr lang="en-US" sz="4000" dirty="0" smtClean="0"/>
              <a:t> en </a:t>
            </a:r>
            <a:r>
              <a:rPr lang="en-US" sz="4000" dirty="0" err="1" smtClean="0"/>
              <a:t>extremidades</a:t>
            </a:r>
            <a:r>
              <a:rPr lang="en-US" sz="4000" dirty="0" smtClean="0"/>
              <a:t> </a:t>
            </a:r>
            <a:r>
              <a:rPr lang="en-US" sz="4000" dirty="0" err="1" smtClean="0"/>
              <a:t>inferiores</a:t>
            </a:r>
            <a:endParaRPr lang="en-US" sz="4000" dirty="0" smtClean="0"/>
          </a:p>
          <a:p>
            <a:pPr eaLnBrk="1" hangingPunct="1">
              <a:lnSpc>
                <a:spcPct val="130000"/>
              </a:lnSpc>
            </a:pPr>
            <a:r>
              <a:rPr lang="es-ES" sz="4000" dirty="0" smtClean="0"/>
              <a:t>Síndrome de vibración mano-brazo</a:t>
            </a:r>
          </a:p>
          <a:p>
            <a:pPr eaLnBrk="1" hangingPunct="1">
              <a:lnSpc>
                <a:spcPct val="130000"/>
              </a:lnSpc>
            </a:pPr>
            <a:r>
              <a:rPr lang="es-ES" sz="4000" dirty="0" smtClean="0"/>
              <a:t>Síndrome de túnel carpiano</a:t>
            </a:r>
            <a:endParaRPr lang="en-US" sz="4000" dirty="0" smtClean="0"/>
          </a:p>
          <a:p>
            <a:pPr eaLnBrk="1" hangingPunct="1"/>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bwMode="auto"/>
        <p:txBody>
          <a:bodyPr wrap="square" numCol="1" anchorCtr="0" compatLnSpc="1">
            <a:prstTxWarp prst="textNoShape">
              <a:avLst/>
            </a:prstTxWarp>
          </a:bodyPr>
          <a:lstStyle/>
          <a:p>
            <a:pPr eaLnBrk="1" hangingPunct="1"/>
            <a:r>
              <a:rPr lang="en-US" dirty="0" err="1" smtClean="0">
                <a:effectLst/>
              </a:rPr>
              <a:t>Directrices</a:t>
            </a:r>
            <a:r>
              <a:rPr lang="en-US" dirty="0" smtClean="0">
                <a:effectLst/>
              </a:rPr>
              <a:t> OSHA</a:t>
            </a:r>
          </a:p>
        </p:txBody>
      </p:sp>
      <p:sp>
        <p:nvSpPr>
          <p:cNvPr id="25602" name="Rectangle 3"/>
          <p:cNvSpPr>
            <a:spLocks noGrp="1"/>
          </p:cNvSpPr>
          <p:nvPr>
            <p:ph type="body" idx="1"/>
          </p:nvPr>
        </p:nvSpPr>
        <p:spPr>
          <a:xfrm>
            <a:off x="152400" y="1219200"/>
            <a:ext cx="8839200" cy="5334000"/>
          </a:xfrm>
        </p:spPr>
        <p:txBody>
          <a:bodyPr/>
          <a:lstStyle/>
          <a:p>
            <a:pPr eaLnBrk="1" hangingPunct="1">
              <a:lnSpc>
                <a:spcPct val="90000"/>
              </a:lnSpc>
            </a:pPr>
            <a:endParaRPr lang="en-US" sz="2800" dirty="0" smtClean="0"/>
          </a:p>
          <a:p>
            <a:pPr eaLnBrk="1" hangingPunct="1">
              <a:lnSpc>
                <a:spcPct val="90000"/>
              </a:lnSpc>
            </a:pPr>
            <a:r>
              <a:rPr lang="es-ES" sz="2800" dirty="0" smtClean="0"/>
              <a:t>Se enfocan en industrias y en empleadores con altos grados de lesiones y enfermedades relacionadas con riesgos ergonómicos.</a:t>
            </a:r>
          </a:p>
          <a:p>
            <a:pPr eaLnBrk="1" hangingPunct="1">
              <a:lnSpc>
                <a:spcPct val="90000"/>
              </a:lnSpc>
            </a:pPr>
            <a:endParaRPr lang="en-US" sz="2800" dirty="0" smtClean="0"/>
          </a:p>
          <a:p>
            <a:pPr eaLnBrk="1" hangingPunct="1">
              <a:lnSpc>
                <a:spcPct val="90000"/>
              </a:lnSpc>
            </a:pPr>
            <a:r>
              <a:rPr lang="es-ES" sz="2800" dirty="0" smtClean="0"/>
              <a:t>Coordina las inspecciones con una estrategia legal diseñada para actuar sobre violaciones ergonómicas enjuiciables.</a:t>
            </a:r>
          </a:p>
          <a:p>
            <a:pPr eaLnBrk="1" hangingPunct="1">
              <a:lnSpc>
                <a:spcPct val="90000"/>
              </a:lnSpc>
              <a:buFont typeface="Arial" charset="0"/>
              <a:buNone/>
            </a:pPr>
            <a:endParaRPr lang="en-US" sz="2800" dirty="0" smtClean="0"/>
          </a:p>
          <a:p>
            <a:pPr eaLnBrk="1" hangingPunct="1">
              <a:lnSpc>
                <a:spcPct val="90000"/>
              </a:lnSpc>
            </a:pPr>
            <a:r>
              <a:rPr lang="es-ES" sz="2800" dirty="0" smtClean="0"/>
              <a:t>Los riesgos ergonómicos graves serán tratados usando la </a:t>
            </a:r>
            <a:r>
              <a:rPr lang="en-US" sz="2800" b="1" dirty="0" err="1" smtClean="0">
                <a:hlinkClick r:id="rId2" tooltip="Section 5(a)(1)"/>
              </a:rPr>
              <a:t>Sección</a:t>
            </a:r>
            <a:r>
              <a:rPr lang="en-US" sz="2800" b="1" dirty="0" smtClean="0">
                <a:hlinkClick r:id="rId2" tooltip="Section 5(a)(1)"/>
              </a:rPr>
              <a:t> 5(a)(1) del </a:t>
            </a:r>
            <a:r>
              <a:rPr lang="en-US" sz="2800" b="1" dirty="0" err="1" smtClean="0">
                <a:hlinkClick r:id="rId2" tooltip="Section 5(a)(1)"/>
              </a:rPr>
              <a:t>Acta</a:t>
            </a:r>
            <a:r>
              <a:rPr lang="en-US" sz="2800" b="1" dirty="0" smtClean="0">
                <a:hlinkClick r:id="rId2" tooltip="Section 5(a)(1)"/>
              </a:rPr>
              <a:t> de OSH</a:t>
            </a:r>
            <a:r>
              <a:rPr lang="en-US" sz="2800" dirty="0" smtClean="0"/>
              <a:t>, a </a:t>
            </a:r>
            <a:r>
              <a:rPr lang="en-US" sz="2800" dirty="0" err="1" smtClean="0"/>
              <a:t>menudo</a:t>
            </a:r>
            <a:r>
              <a:rPr lang="en-US" sz="2800" dirty="0" smtClean="0"/>
              <a:t> </a:t>
            </a:r>
            <a:r>
              <a:rPr lang="en-US" sz="2800" dirty="0" err="1" smtClean="0"/>
              <a:t>referida</a:t>
            </a:r>
            <a:r>
              <a:rPr lang="en-US" sz="2800" dirty="0" smtClean="0"/>
              <a:t> </a:t>
            </a:r>
            <a:r>
              <a:rPr lang="en-US" sz="2800" dirty="0" err="1" smtClean="0"/>
              <a:t>como</a:t>
            </a:r>
            <a:r>
              <a:rPr lang="en-US" sz="2800" dirty="0" smtClean="0"/>
              <a:t> la </a:t>
            </a:r>
            <a:r>
              <a:rPr lang="en-US" sz="2800" dirty="0" err="1" smtClean="0"/>
              <a:t>Cláusula</a:t>
            </a:r>
            <a:r>
              <a:rPr lang="en-US" sz="2800" dirty="0" smtClean="0"/>
              <a:t> de </a:t>
            </a:r>
            <a:r>
              <a:rPr lang="en-US" sz="2800" dirty="0" err="1" smtClean="0"/>
              <a:t>Obligación</a:t>
            </a:r>
            <a:r>
              <a:rPr lang="en-US" sz="2800" dirty="0" smtClean="0"/>
              <a:t> General.</a:t>
            </a:r>
          </a:p>
          <a:p>
            <a:pPr eaLnBrk="1" hangingPunct="1">
              <a:lnSpc>
                <a:spcPct val="90000"/>
              </a:lnSpc>
              <a:buFont typeface="Arial" charset="0"/>
              <a:buNone/>
            </a:pPr>
            <a:r>
              <a:rPr lang="en-US" sz="2200" dirty="0"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bwMode="auto">
          <a:xfrm>
            <a:off x="466725" y="274638"/>
            <a:ext cx="8229600" cy="868362"/>
          </a:xfrm>
        </p:spPr>
        <p:txBody>
          <a:bodyPr wrap="square" numCol="1" anchorCtr="0" compatLnSpc="1">
            <a:prstTxWarp prst="textNoShape">
              <a:avLst/>
            </a:prstTxWarp>
          </a:bodyPr>
          <a:lstStyle/>
          <a:p>
            <a:pPr eaLnBrk="1" hangingPunct="1"/>
            <a:r>
              <a:rPr lang="es-ES" dirty="0" smtClean="0">
                <a:effectLst/>
              </a:rPr>
              <a:t>Cláusula de obligación general</a:t>
            </a:r>
            <a:endParaRPr lang="en-US" dirty="0" smtClean="0">
              <a:effectLst/>
            </a:endParaRPr>
          </a:p>
        </p:txBody>
      </p:sp>
      <p:sp>
        <p:nvSpPr>
          <p:cNvPr id="26626" name="Rectangle 3"/>
          <p:cNvSpPr>
            <a:spLocks noGrp="1"/>
          </p:cNvSpPr>
          <p:nvPr>
            <p:ph type="body" idx="1"/>
          </p:nvPr>
        </p:nvSpPr>
        <p:spPr>
          <a:xfrm>
            <a:off x="457200" y="1600200"/>
            <a:ext cx="8229600" cy="5029200"/>
          </a:xfrm>
        </p:spPr>
        <p:txBody>
          <a:bodyPr/>
          <a:lstStyle/>
          <a:p>
            <a:pPr eaLnBrk="1" hangingPunct="1">
              <a:lnSpc>
                <a:spcPct val="90000"/>
              </a:lnSpc>
            </a:pPr>
            <a:r>
              <a:rPr lang="es-ES" sz="2200" dirty="0" smtClean="0"/>
              <a:t>La </a:t>
            </a:r>
            <a:r>
              <a:rPr lang="es-ES" sz="2200" b="1" dirty="0" smtClean="0">
                <a:hlinkClick r:id="rId2" tooltip="General Duty Clause"/>
              </a:rPr>
              <a:t>Cláusula de Obligación General </a:t>
            </a:r>
            <a:r>
              <a:rPr lang="es-ES" sz="2200" dirty="0" smtClean="0"/>
              <a:t>describe la obligación de los empleadores de </a:t>
            </a:r>
            <a:r>
              <a:rPr lang="es-ES" sz="2200" b="1" dirty="0" smtClean="0">
                <a:latin typeface="Calibri"/>
                <a:cs typeface="Calibri"/>
              </a:rPr>
              <a:t>‟</a:t>
            </a:r>
            <a:r>
              <a:rPr lang="es-ES" sz="2200" b="1" dirty="0" smtClean="0"/>
              <a:t>proveer a los empleados un lugar de trabajo libre de riesgos reconocidos que probablemente causen la muerte o daño físico serio”. </a:t>
            </a:r>
            <a:r>
              <a:rPr lang="es-ES" sz="2200" dirty="0" smtClean="0"/>
              <a:t>Esta cláusula del Acta de OSHA es utilizada para citar graves peligros donde no existe norma específica de OSHA para abordar el peligro, como es el caso de los factores de estrés ergonómico.</a:t>
            </a:r>
            <a:r>
              <a:rPr lang="en-US" sz="2200" dirty="0" smtClean="0"/>
              <a:t> </a:t>
            </a:r>
          </a:p>
          <a:p>
            <a:pPr eaLnBrk="1" hangingPunct="1">
              <a:lnSpc>
                <a:spcPct val="90000"/>
              </a:lnSpc>
            </a:pPr>
            <a:r>
              <a:rPr lang="en-US" sz="2200" dirty="0" err="1" smtClean="0"/>
              <a:t>Cuando</a:t>
            </a:r>
            <a:r>
              <a:rPr lang="en-US" sz="2200" dirty="0" smtClean="0"/>
              <a:t> OSHA </a:t>
            </a:r>
            <a:r>
              <a:rPr lang="en-US" sz="2200" dirty="0" err="1" smtClean="0"/>
              <a:t>usa</a:t>
            </a:r>
            <a:r>
              <a:rPr lang="en-US" sz="2200" dirty="0" smtClean="0"/>
              <a:t> la </a:t>
            </a:r>
            <a:r>
              <a:rPr lang="en-US" sz="2200" dirty="0" err="1" smtClean="0"/>
              <a:t>Cláusula</a:t>
            </a:r>
            <a:r>
              <a:rPr lang="en-US" sz="2200" dirty="0" smtClean="0"/>
              <a:t> de </a:t>
            </a:r>
            <a:r>
              <a:rPr lang="en-US" sz="2200" dirty="0" err="1" smtClean="0"/>
              <a:t>obligación</a:t>
            </a:r>
            <a:r>
              <a:rPr lang="en-US" sz="2200" dirty="0" smtClean="0"/>
              <a:t> general </a:t>
            </a:r>
            <a:r>
              <a:rPr lang="en-US" sz="2200" dirty="0" err="1" smtClean="0"/>
              <a:t>para</a:t>
            </a:r>
            <a:r>
              <a:rPr lang="en-US" sz="2200" dirty="0" smtClean="0"/>
              <a:t> </a:t>
            </a:r>
            <a:r>
              <a:rPr lang="en-US" sz="2200" dirty="0" err="1" smtClean="0"/>
              <a:t>citar</a:t>
            </a:r>
            <a:r>
              <a:rPr lang="en-US" sz="2200" dirty="0" smtClean="0"/>
              <a:t> a un </a:t>
            </a:r>
            <a:r>
              <a:rPr lang="en-US" sz="2200" dirty="0" err="1" smtClean="0"/>
              <a:t>empleador</a:t>
            </a:r>
            <a:r>
              <a:rPr lang="en-US" sz="2200" dirty="0" smtClean="0"/>
              <a:t>, OSHA </a:t>
            </a:r>
            <a:r>
              <a:rPr lang="en-US" sz="2200" dirty="0" err="1" smtClean="0"/>
              <a:t>debe</a:t>
            </a:r>
            <a:r>
              <a:rPr lang="en-US" sz="2200" dirty="0" smtClean="0"/>
              <a:t> </a:t>
            </a:r>
            <a:r>
              <a:rPr lang="en-US" sz="2200" dirty="0" err="1" smtClean="0"/>
              <a:t>demostrar</a:t>
            </a:r>
            <a:r>
              <a:rPr lang="en-US" sz="2200" dirty="0" smtClean="0"/>
              <a:t> </a:t>
            </a:r>
            <a:r>
              <a:rPr lang="en-US" sz="2200" dirty="0" err="1" smtClean="0"/>
              <a:t>que</a:t>
            </a:r>
            <a:r>
              <a:rPr lang="en-US" sz="2200" dirty="0" smtClean="0"/>
              <a:t>:</a:t>
            </a:r>
          </a:p>
          <a:p>
            <a:pPr marL="457200" indent="-457200" eaLnBrk="1" hangingPunct="1">
              <a:lnSpc>
                <a:spcPct val="90000"/>
              </a:lnSpc>
              <a:buFont typeface="Arial" charset="0"/>
              <a:buAutoNum type="arabicParenR"/>
            </a:pPr>
            <a:r>
              <a:rPr lang="en-US" sz="2200" dirty="0" smtClean="0"/>
              <a:t>El </a:t>
            </a:r>
            <a:r>
              <a:rPr lang="en-US" sz="2200" dirty="0" err="1" smtClean="0"/>
              <a:t>empleador</a:t>
            </a:r>
            <a:r>
              <a:rPr lang="en-US" sz="2200" dirty="0" smtClean="0"/>
              <a:t> </a:t>
            </a:r>
            <a:r>
              <a:rPr lang="en-US" sz="2200" dirty="0" err="1" smtClean="0"/>
              <a:t>falló</a:t>
            </a:r>
            <a:r>
              <a:rPr lang="en-US" sz="2200" dirty="0" smtClean="0"/>
              <a:t> en </a:t>
            </a:r>
            <a:r>
              <a:rPr lang="en-US" sz="2200" dirty="0" err="1" smtClean="0"/>
              <a:t>mantener</a:t>
            </a:r>
            <a:r>
              <a:rPr lang="en-US" sz="2200" dirty="0" smtClean="0"/>
              <a:t> un </a:t>
            </a:r>
            <a:r>
              <a:rPr lang="en-US" sz="2200" dirty="0" err="1" smtClean="0"/>
              <a:t>lugar</a:t>
            </a:r>
            <a:r>
              <a:rPr lang="en-US" sz="2200" dirty="0" smtClean="0"/>
              <a:t> de </a:t>
            </a:r>
            <a:r>
              <a:rPr lang="en-US" sz="2200" dirty="0" err="1" smtClean="0"/>
              <a:t>trabajo</a:t>
            </a:r>
            <a:r>
              <a:rPr lang="en-US" sz="2200" dirty="0" smtClean="0"/>
              <a:t> </a:t>
            </a:r>
            <a:r>
              <a:rPr lang="en-US" sz="2200" dirty="0" err="1" smtClean="0"/>
              <a:t>libre</a:t>
            </a:r>
            <a:r>
              <a:rPr lang="en-US" sz="2200" dirty="0" smtClean="0"/>
              <a:t> de </a:t>
            </a:r>
            <a:r>
              <a:rPr lang="en-US" sz="2200" dirty="0" err="1" smtClean="0"/>
              <a:t>riesgos</a:t>
            </a:r>
            <a:r>
              <a:rPr lang="en-US" sz="2200" dirty="0" smtClean="0"/>
              <a:t> a los </a:t>
            </a:r>
            <a:r>
              <a:rPr lang="en-US" sz="2200" dirty="0" err="1" smtClean="0"/>
              <a:t>cuales</a:t>
            </a:r>
            <a:r>
              <a:rPr lang="en-US" sz="2200" dirty="0" smtClean="0"/>
              <a:t> los </a:t>
            </a:r>
            <a:r>
              <a:rPr lang="en-US" sz="2200" dirty="0" err="1" smtClean="0"/>
              <a:t>empleados</a:t>
            </a:r>
            <a:r>
              <a:rPr lang="en-US" sz="2200" dirty="0" smtClean="0"/>
              <a:t> </a:t>
            </a:r>
            <a:r>
              <a:rPr lang="en-US" sz="2200" dirty="0" err="1" smtClean="0"/>
              <a:t>estaban</a:t>
            </a:r>
            <a:r>
              <a:rPr lang="en-US" sz="2200" dirty="0" smtClean="0"/>
              <a:t> </a:t>
            </a:r>
            <a:r>
              <a:rPr lang="en-US" sz="2200" dirty="0" err="1" smtClean="0"/>
              <a:t>expuestos</a:t>
            </a:r>
            <a:r>
              <a:rPr lang="en-US" sz="2200" dirty="0" smtClean="0"/>
              <a:t>.</a:t>
            </a:r>
          </a:p>
          <a:p>
            <a:pPr marL="457200" indent="-457200" eaLnBrk="1" hangingPunct="1">
              <a:lnSpc>
                <a:spcPct val="90000"/>
              </a:lnSpc>
              <a:buFont typeface="Arial" charset="0"/>
              <a:buAutoNum type="arabicParenR"/>
            </a:pPr>
            <a:r>
              <a:rPr lang="es-ES" sz="2200" dirty="0" smtClean="0"/>
              <a:t>El riesgo estaba causando o pudiera haber causado la muerte o graves daños físicos.</a:t>
            </a:r>
          </a:p>
          <a:p>
            <a:pPr marL="457200" indent="-457200" eaLnBrk="1" hangingPunct="1">
              <a:lnSpc>
                <a:spcPct val="90000"/>
              </a:lnSpc>
              <a:buFont typeface="Arial" charset="0"/>
              <a:buAutoNum type="arabicParenR"/>
            </a:pPr>
            <a:r>
              <a:rPr lang="en-US" sz="2200" dirty="0" smtClean="0"/>
              <a:t>El </a:t>
            </a:r>
            <a:r>
              <a:rPr lang="en-US" sz="2200" dirty="0" err="1" smtClean="0"/>
              <a:t>riesgo</a:t>
            </a:r>
            <a:r>
              <a:rPr lang="en-US" sz="2200" dirty="0" smtClean="0"/>
              <a:t> </a:t>
            </a:r>
            <a:r>
              <a:rPr lang="en-US" sz="2200" dirty="0" err="1" smtClean="0"/>
              <a:t>había</a:t>
            </a:r>
            <a:r>
              <a:rPr lang="en-US" sz="2200" dirty="0" smtClean="0"/>
              <a:t> </a:t>
            </a:r>
            <a:r>
              <a:rPr lang="en-US" sz="2200" dirty="0" err="1" smtClean="0"/>
              <a:t>sido</a:t>
            </a:r>
            <a:r>
              <a:rPr lang="en-US" sz="2200" dirty="0" smtClean="0"/>
              <a:t> </a:t>
            </a:r>
            <a:r>
              <a:rPr lang="en-US" sz="2200" dirty="0" err="1" smtClean="0"/>
              <a:t>reconocido</a:t>
            </a:r>
            <a:r>
              <a:rPr lang="en-US" sz="2200" dirty="0" smtClean="0"/>
              <a:t>.</a:t>
            </a:r>
          </a:p>
          <a:p>
            <a:pPr marL="457200" indent="-457200" eaLnBrk="1" hangingPunct="1">
              <a:lnSpc>
                <a:spcPct val="90000"/>
              </a:lnSpc>
              <a:buFont typeface="Arial" charset="0"/>
              <a:buAutoNum type="arabicParenR" startAt="4"/>
            </a:pPr>
            <a:r>
              <a:rPr lang="es-ES" sz="2200" dirty="0" smtClean="0"/>
              <a:t>Existen medios viables para la reducción de ese riesgo</a:t>
            </a:r>
            <a:endParaRPr lang="en-US" sz="2200" dirty="0" smtClean="0"/>
          </a:p>
          <a:p>
            <a:pPr eaLnBrk="1" hangingPunct="1">
              <a:lnSpc>
                <a:spcPct val="90000"/>
              </a:lnSpc>
            </a:pPr>
            <a:endParaRPr lang="en-US" sz="2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bwMode="auto">
          <a:xfrm>
            <a:off x="457200" y="0"/>
            <a:ext cx="8229600" cy="1219200"/>
          </a:xfrm>
        </p:spPr>
        <p:txBody>
          <a:bodyPr wrap="square" numCol="1" anchorCtr="0" compatLnSpc="1">
            <a:prstTxWarp prst="textNoShape">
              <a:avLst/>
            </a:prstTxWarp>
          </a:bodyPr>
          <a:lstStyle/>
          <a:p>
            <a:pPr eaLnBrk="1" hangingPunct="1"/>
            <a:r>
              <a:rPr lang="en-US" sz="3300" dirty="0" err="1" smtClean="0">
                <a:effectLst/>
              </a:rPr>
              <a:t>Directrices</a:t>
            </a:r>
            <a:r>
              <a:rPr lang="en-US" sz="3300" dirty="0" smtClean="0">
                <a:effectLst/>
              </a:rPr>
              <a:t> </a:t>
            </a:r>
            <a:r>
              <a:rPr lang="en-US" sz="3300" dirty="0" err="1" smtClean="0">
                <a:effectLst/>
              </a:rPr>
              <a:t>ergonómicas</a:t>
            </a:r>
            <a:endParaRPr lang="en-US" sz="3300" dirty="0" smtClean="0">
              <a:effectLst/>
            </a:endParaRPr>
          </a:p>
        </p:txBody>
      </p:sp>
      <p:sp>
        <p:nvSpPr>
          <p:cNvPr id="27650" name="Rectangle 3"/>
          <p:cNvSpPr>
            <a:spLocks noGrp="1"/>
          </p:cNvSpPr>
          <p:nvPr>
            <p:ph type="body" idx="1"/>
          </p:nvPr>
        </p:nvSpPr>
        <p:spPr/>
        <p:txBody>
          <a:bodyPr/>
          <a:lstStyle/>
          <a:p>
            <a:pPr eaLnBrk="1" hangingPunct="1"/>
            <a:r>
              <a:rPr lang="en-US" sz="3600" dirty="0" err="1" smtClean="0"/>
              <a:t>Distribución</a:t>
            </a:r>
            <a:r>
              <a:rPr lang="en-US" sz="3600" dirty="0" smtClean="0"/>
              <a:t> de </a:t>
            </a:r>
            <a:r>
              <a:rPr lang="en-US" sz="3600" dirty="0" err="1" smtClean="0"/>
              <a:t>bebidas</a:t>
            </a:r>
            <a:endParaRPr lang="en-US" sz="3600" dirty="0" smtClean="0"/>
          </a:p>
          <a:p>
            <a:pPr eaLnBrk="1" hangingPunct="1"/>
            <a:r>
              <a:rPr lang="en-US" sz="3600" dirty="0" err="1" smtClean="0"/>
              <a:t>Astilleros</a:t>
            </a:r>
            <a:endParaRPr lang="en-US" sz="3600" dirty="0" smtClean="0"/>
          </a:p>
          <a:p>
            <a:pPr eaLnBrk="1" hangingPunct="1"/>
            <a:r>
              <a:rPr lang="en-US" sz="3600" dirty="0" err="1" smtClean="0"/>
              <a:t>Plantas</a:t>
            </a:r>
            <a:r>
              <a:rPr lang="en-US" sz="3600" dirty="0" smtClean="0"/>
              <a:t> </a:t>
            </a:r>
            <a:r>
              <a:rPr lang="en-US" sz="3600" dirty="0" err="1" smtClean="0"/>
              <a:t>procesadores</a:t>
            </a:r>
            <a:r>
              <a:rPr lang="en-US" sz="3600" dirty="0" smtClean="0"/>
              <a:t> de </a:t>
            </a:r>
            <a:r>
              <a:rPr lang="en-US" sz="3600" dirty="0" err="1" smtClean="0"/>
              <a:t>aves</a:t>
            </a:r>
            <a:r>
              <a:rPr lang="en-US" sz="3600" dirty="0" smtClean="0"/>
              <a:t> de corral</a:t>
            </a:r>
          </a:p>
          <a:p>
            <a:pPr eaLnBrk="1" hangingPunct="1"/>
            <a:r>
              <a:rPr lang="en-US" sz="3600" dirty="0" err="1" smtClean="0"/>
              <a:t>Tiendas</a:t>
            </a:r>
            <a:r>
              <a:rPr lang="en-US" sz="3600" dirty="0" smtClean="0"/>
              <a:t> de comestibles</a:t>
            </a:r>
          </a:p>
          <a:p>
            <a:pPr eaLnBrk="1" hangingPunct="1"/>
            <a:r>
              <a:rPr lang="es-ES" sz="3600" dirty="0" smtClean="0"/>
              <a:t>Casas de cuidado</a:t>
            </a:r>
          </a:p>
          <a:p>
            <a:pPr eaLnBrk="1" hangingPunct="1"/>
            <a:r>
              <a:rPr lang="en-US" sz="3600" dirty="0" smtClean="0"/>
              <a:t>Plants </a:t>
            </a:r>
            <a:r>
              <a:rPr lang="en-US" sz="3600" dirty="0" err="1" smtClean="0"/>
              <a:t>empacadoras</a:t>
            </a:r>
            <a:r>
              <a:rPr lang="en-US" sz="3600" dirty="0" smtClean="0"/>
              <a:t> de carne</a:t>
            </a:r>
          </a:p>
          <a:p>
            <a:pPr eaLnBrk="1" hangingPunct="1"/>
            <a:endParaRPr lang="en-US" sz="3600" dirty="0" smtClean="0"/>
          </a:p>
          <a:p>
            <a:pPr eaLnBrk="1" hangingPunct="1"/>
            <a:endParaRPr lang="en-US" sz="3600" dirty="0" smtClean="0"/>
          </a:p>
          <a:p>
            <a:pPr eaLnBrk="1" hangingPunct="1">
              <a:buFont typeface="Arial" charset="0"/>
              <a:buNone/>
            </a:pPr>
            <a:endParaRPr lang="en-US" dirty="0" smtClean="0"/>
          </a:p>
        </p:txBody>
      </p:sp>
    </p:spTree>
  </p:cSld>
  <p:clrMapOvr>
    <a:masterClrMapping/>
  </p:clrMapOvr>
</p:sld>
</file>

<file path=ppt/theme/theme1.xml><?xml version="1.0" encoding="utf-8"?>
<a:theme xmlns:a="http://schemas.openxmlformats.org/drawingml/2006/main" name="TP101968255_template">
  <a:themeElements>
    <a:clrScheme name="Custom 3">
      <a:dk1>
        <a:sysClr val="windowText" lastClr="000000"/>
      </a:dk1>
      <a:lt1>
        <a:srgbClr val="000000"/>
      </a:lt1>
      <a:dk2>
        <a:srgbClr val="1F497D"/>
      </a:dk2>
      <a:lt2>
        <a:srgbClr val="582700"/>
      </a:lt2>
      <a:accent1>
        <a:srgbClr val="C01400"/>
      </a:accent1>
      <a:accent2>
        <a:srgbClr val="FA9838"/>
      </a:accent2>
      <a:accent3>
        <a:srgbClr val="000000"/>
      </a:accent3>
      <a:accent4>
        <a:srgbClr val="8064A2"/>
      </a:accent4>
      <a:accent5>
        <a:srgbClr val="4BACC6"/>
      </a:accent5>
      <a:accent6>
        <a:srgbClr val="F79646"/>
      </a:accent6>
      <a:hlink>
        <a:srgbClr val="DB6F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TP101968255_template</Template>
  <TotalTime>1667</TotalTime>
  <Words>2018</Words>
  <Application>Microsoft Office PowerPoint</Application>
  <PresentationFormat>On-screen Show (4:3)</PresentationFormat>
  <Paragraphs>303</Paragraphs>
  <Slides>48</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TP101968255_template</vt:lpstr>
      <vt:lpstr>Worksheet</vt:lpstr>
      <vt:lpstr>ERGONOMÍA</vt:lpstr>
      <vt:lpstr>PowerPoint Presentation</vt:lpstr>
      <vt:lpstr>Visión general de la clase</vt:lpstr>
      <vt:lpstr>Definición de Ergonomía</vt:lpstr>
      <vt:lpstr>Definiendo Desorden Muscoesquelético</vt:lpstr>
      <vt:lpstr>Desórdenes muscoesqueléticos comunes</vt:lpstr>
      <vt:lpstr>Directrices OSHA</vt:lpstr>
      <vt:lpstr>Cláusula de obligación general</vt:lpstr>
      <vt:lpstr>Directrices ergonómicas</vt:lpstr>
      <vt:lpstr>PowerPoint Presentation</vt:lpstr>
      <vt:lpstr>PowerPoint Presentation</vt:lpstr>
      <vt:lpstr>PowerPoint Presentation</vt:lpstr>
      <vt:lpstr>PowerPoint Presentation</vt:lpstr>
      <vt:lpstr>Las condiciones se agravan con:</vt:lpstr>
      <vt:lpstr>Edad promedio de todos los trabajadores de EEUU</vt:lpstr>
      <vt:lpstr>Nuestra reacción al estrés</vt:lpstr>
      <vt:lpstr>Acondicionamiento físico</vt:lpstr>
      <vt:lpstr>El costo de las lesiones</vt:lpstr>
      <vt:lpstr> Así qué, ¿Cómo prevenimos las lesiones?</vt:lpstr>
      <vt:lpstr>PowerPoint Presentation</vt:lpstr>
      <vt:lpstr> LESIONES DE ESPALDA</vt:lpstr>
      <vt:lpstr>¿Sabía usted que…?</vt:lpstr>
      <vt:lpstr>Su espalda</vt:lpstr>
      <vt:lpstr>CAUSAS DE LESIONES DE ESPALDA</vt:lpstr>
      <vt:lpstr>Síntomas de dolor de espalda</vt:lpstr>
      <vt:lpstr>Técnicas apropiadas para el levantamiento</vt:lpstr>
      <vt:lpstr>CONTROL DE LESIONES DE ESPALDA</vt:lpstr>
      <vt:lpstr>EL SOPORTE DE ESPALDA</vt:lpstr>
      <vt:lpstr>¿QUE ES UN SOPORTE DE ESPALDA?</vt:lpstr>
      <vt:lpstr>¿QUE HARÁ POR USTED EL SOPORTE DE ESPALDA?</vt:lpstr>
      <vt:lpstr>¿QUÉ NO HARÁ EL SOPORTE DE ESPALDA POR USTED?</vt:lpstr>
      <vt:lpstr>DEMOSTRACIÓN DE SOPORTE DE ESPALDA</vt:lpstr>
      <vt:lpstr>LESIONES EN LAS EXTREMIDADES SUPERIORES</vt:lpstr>
      <vt:lpstr>LESIONES EN LAS EXTREMIDADES SUPERIORES</vt:lpstr>
      <vt:lpstr>SINDROME VIBRACION BRAZO-MANO (HAVS)</vt:lpstr>
      <vt:lpstr>SINTOMAS DE H.A.V.S Y FACTORES DE RIESGO</vt:lpstr>
      <vt:lpstr>PowerPoint Presentation</vt:lpstr>
      <vt:lpstr>CONTROL H.A.V.S.</vt:lpstr>
      <vt:lpstr>  DEMOSTRACIÓN </vt:lpstr>
      <vt:lpstr> SÍNDROME DE TÚNEL CARPIANO </vt:lpstr>
      <vt:lpstr>SINDROME DE TUNEL CARPIANO</vt:lpstr>
      <vt:lpstr>PowerPoint Presentation</vt:lpstr>
      <vt:lpstr>SINDROME DE TUNEL CARPIANO</vt:lpstr>
      <vt:lpstr>CONTROL DEL SINDROME DE TUNEL CARPIANO</vt:lpstr>
      <vt:lpstr> DEMOSTRACIÓN </vt:lpstr>
      <vt:lpstr>PRINCIPALES BENEFICIOS DE UNA BUENA ERGONOMÍA</vt:lpstr>
      <vt:lpstr>¿PREGUNTAS?</vt:lpstr>
      <vt:lpstr>GRACIAS! </vt:lpstr>
    </vt:vector>
  </TitlesOfParts>
  <Company>CIC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dc:title>
  <dc:creator>Yusley</dc:creator>
  <cp:lastModifiedBy>Vosburgh, Linda - OSHA</cp:lastModifiedBy>
  <cp:revision>116</cp:revision>
  <cp:lastPrinted>2012-04-18T18:18:56Z</cp:lastPrinted>
  <dcterms:created xsi:type="dcterms:W3CDTF">2012-01-16T19:25:12Z</dcterms:created>
  <dcterms:modified xsi:type="dcterms:W3CDTF">2012-09-24T19:33:27Z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TC019682569991</vt:lpwstr>
  </property>
</Properties>
</file>