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06" r:id="rId3"/>
    <p:sldId id="257" r:id="rId4"/>
    <p:sldId id="258" r:id="rId5"/>
    <p:sldId id="259" r:id="rId6"/>
    <p:sldId id="260" r:id="rId7"/>
    <p:sldId id="303" r:id="rId8"/>
    <p:sldId id="304" r:id="rId9"/>
    <p:sldId id="305"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9" r:id="rId23"/>
    <p:sldId id="296" r:id="rId24"/>
    <p:sldId id="297" r:id="rId25"/>
    <p:sldId id="281" r:id="rId26"/>
    <p:sldId id="302" r:id="rId27"/>
    <p:sldId id="280" r:id="rId28"/>
    <p:sldId id="298" r:id="rId29"/>
    <p:sldId id="299" r:id="rId30"/>
    <p:sldId id="300" r:id="rId31"/>
    <p:sldId id="301" r:id="rId32"/>
    <p:sldId id="276" r:id="rId33"/>
    <p:sldId id="277" r:id="rId34"/>
    <p:sldId id="278"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4" d="100"/>
          <a:sy n="104" d="100"/>
        </p:scale>
        <p:origin x="-900"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A4C91078-A75A-45EE-9BDA-B851692F5C1B}" type="datetimeFigureOut">
              <a:rPr lang="en-US"/>
              <a:pPr>
                <a:defRPr/>
              </a:pPr>
              <a:t>9/25/2012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DED46E08-C5C5-492E-9A77-953E62493B62}" type="slidenum">
              <a:rPr lang="en-US"/>
              <a:pPr>
                <a:defRPr/>
              </a:pPr>
              <a:t>‹#›</a:t>
            </a:fld>
            <a:endParaRPr lang="en-US"/>
          </a:p>
        </p:txBody>
      </p:sp>
    </p:spTree>
    <p:extLst>
      <p:ext uri="{BB962C8B-B14F-4D97-AF65-F5344CB8AC3E}">
        <p14:creationId xmlns:p14="http://schemas.microsoft.com/office/powerpoint/2010/main" val="3149111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0095CEA-5709-4C22-9640-3289DDA1BE3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660BB31-E671-4D4E-AC1D-E963642831C8}"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B6D941E-60DC-4639-B27F-C7595FDA388E}"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1344FCE-4995-4892-AF65-C3AD04A7634F}"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792CBE9-51F8-4E15-BA64-84741069F6FB}"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B62D68-F1EA-4CBC-B177-CA429C83A277}"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C214A24-2868-4167-8507-F5E9F560E399}"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A3CD0A6-05E1-41C2-88EC-20A6404CCC09}" type="slidenum">
              <a:rPr lang="en-US" smtClean="0"/>
              <a:pPr>
                <a:defRPr/>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AAEAFF6-4A87-4D14-90F9-F3B591BA588D}" type="slidenum">
              <a:rPr lang="en-US" smtClean="0"/>
              <a:pPr>
                <a:defRPr/>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77767CA-EA4B-469C-A898-4FDAA0249A69}" type="slidenum">
              <a:rPr lang="en-US" smtClean="0"/>
              <a:pPr>
                <a:defRPr/>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605A323-C95B-458A-B8F6-B2A125327208}"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8619EC6-15FA-44BC-BCA4-E95F73FA0CEC}"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1D9DD43-CF9C-4743-996A-CB924EB5C741}" type="slidenum">
              <a:rPr lang="en-US" smtClean="0"/>
              <a:pPr>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DAFA3AA-9DA4-47F7-954C-B2A444FE3CA7}" type="slidenum">
              <a:rPr lang="en-US" smtClean="0"/>
              <a:pPr>
                <a:defRPr/>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93DE7E2-D805-46C5-BF34-05744ED9136B}"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4A9B6CC-4F30-4CE4-9827-5D7F279D2711}"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32A52F8-4DF9-48B7-8B46-C089709A2C2F}" type="slidenum">
              <a:rPr lang="en-US" smtClean="0"/>
              <a:pPr>
                <a:defRPr/>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DD9A6B-8F82-48B6-90A1-FF71844E1319}" type="slidenum">
              <a:rPr lang="en-US" smtClean="0"/>
              <a:pPr>
                <a:defRPr/>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DEAC89C-FCFD-4ADA-B7A3-9C8561569935}" type="slidenum">
              <a:rPr lang="en-US" smtClean="0"/>
              <a:pPr>
                <a:defRPr/>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9D4B93A-299F-438C-94D8-A812118E0914}" type="slidenum">
              <a:rPr lang="en-US" smtClean="0"/>
              <a:pPr>
                <a:defRPr/>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F6F86E0-12DE-4E1B-9AA9-99B231B4AFEB}" type="slidenum">
              <a:rPr lang="en-US" smtClean="0"/>
              <a:pPr>
                <a:defRPr/>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8EC8DC5-C15C-4850-B551-54FDA4593AEC}"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E319D47-6716-41EB-9035-1B66AE50C395}" type="slidenum">
              <a:rPr lang="en-US" smtClean="0"/>
              <a:pPr>
                <a:defRPr/>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4DA4107-13D3-49AD-96C6-0FBD5A78782F}"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713BD51-2CA2-4A0C-B590-AF5F2720DBB5}" type="slidenum">
              <a:rPr lang="en-US" smtClean="0"/>
              <a:pPr>
                <a:defRPr/>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3C0F171-5BBB-483D-9E49-EA8AB46EF8F8}" type="slidenum">
              <a:rPr lang="en-US" smtClean="0"/>
              <a:pPr>
                <a:defRPr/>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D74542B-C2B6-427A-A235-A187304E90A0}" type="slidenum">
              <a:rPr lang="en-US" smtClean="0"/>
              <a:pPr>
                <a:defRPr/>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19A3DE7-CA07-4B09-849C-32D825157EE3}" type="slidenum">
              <a:rPr lang="en-US" smtClean="0"/>
              <a:pPr>
                <a:defRPr/>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6FDEC14-6CC4-4756-87ED-BA9FC5E65D1E}" type="slidenum">
              <a:rPr lang="en-US" smtClean="0"/>
              <a:pPr>
                <a:defRPr/>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D3190E8-BCD6-40BC-BDD1-3AF56369550C}" type="slidenum">
              <a:rPr lang="en-US" smtClean="0"/>
              <a:pPr>
                <a:defRPr/>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751BBC3-0E44-4EEC-8D87-C201BFBF6CC3}" type="slidenum">
              <a:rPr lang="en-US" smtClean="0"/>
              <a:pPr>
                <a:defRPr/>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4E87FD3-F211-42C3-9D99-832877772A1C}" type="slidenum">
              <a:rPr lang="en-US" smtClean="0"/>
              <a:pPr>
                <a:defRPr/>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885218C-061E-4C5F-916F-A97AF16BDA64}" type="slidenum">
              <a:rPr lang="en-US" smtClean="0"/>
              <a:pPr>
                <a:defRPr/>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AC364F6-F773-49C9-B142-7EF360E3C3B6}" type="slidenum">
              <a:rPr lang="en-US" smtClean="0"/>
              <a:pPr>
                <a:defRPr/>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52A0D3B-5837-4B91-BA9F-2800BA8FD22F}" type="slidenum">
              <a:rPr lang="en-US" smtClean="0"/>
              <a:pPr>
                <a:defRPr/>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6A74BBC-453B-41DF-B25B-DB73FF61F566}" type="slidenum">
              <a:rPr lang="en-US" smtClean="0"/>
              <a:pPr>
                <a:defRPr/>
              </a:pPr>
              <a:t>45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727DBC6-E6C8-4B7C-9E76-2928D68DF8D8}" type="slidenum">
              <a:rPr lang="en-US" smtClean="0"/>
              <a:pPr>
                <a:defRPr/>
              </a:pPr>
              <a:t>46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3A81D95-F537-44FC-A142-579738E5C5F1}" type="slidenum">
              <a:rPr lang="en-US" smtClean="0"/>
              <a:pPr>
                <a:defRPr/>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80767B6-42FA-4D18-8F11-74A1F107837D}" type="slidenum">
              <a:rPr lang="en-US" smtClean="0"/>
              <a:pPr>
                <a:defRPr/>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91B5980-2CB1-4AEF-A66F-4D03A5E51C4C}"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D020409-1360-4F57-9029-F57897A4B50E}"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3BE1B75-2594-43FB-B600-4B0A9D3D70D1}"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06E2AD-6A8B-45F4-B584-E1F4FDBE584E}"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31049C5-420D-477A-A54C-3079DFCDE037}"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7772400" cy="669926"/>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4876800"/>
            <a:ext cx="6400800" cy="381000"/>
          </a:xfrm>
        </p:spPr>
        <p:txBody>
          <a:bodyPr/>
          <a:lstStyle>
            <a:lvl1pPr marL="0" indent="0" algn="ctr">
              <a:buNone/>
              <a:defRPr b="1">
                <a:solidFill>
                  <a:srgbClr val="FFFFFF"/>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FA9DB3A0-B838-4471-97D5-36504E44B864}" type="datetimeFigureOut">
              <a:rPr lang="en-US"/>
              <a:pPr>
                <a:defRPr/>
              </a:pPr>
              <a:t>9/25/2012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C10F05-F402-42E6-A52E-78B5D12BFC0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B8B2A7F-CCEE-4FA8-9305-9B2FC0BA2F99}" type="datetimeFigureOut">
              <a:rPr lang="en-US"/>
              <a:pPr>
                <a:defRPr/>
              </a:pPr>
              <a:t>9/25/2012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0B9D70-2464-419E-ABA4-223287773C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153627-43AF-413D-AFE9-C47D14215889}" type="datetimeFigureOut">
              <a:rPr lang="en-US"/>
              <a:pPr>
                <a:defRPr/>
              </a:pPr>
              <a:t>9/25/2012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781690-4BF6-4009-965A-FCCB3636513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692552-4EA8-4E73-A90D-592511390A3C}" type="datetimeFigureOut">
              <a:rPr lang="en-US"/>
              <a:pPr>
                <a:defRPr/>
              </a:pPr>
              <a:t>9/25/2012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47C2F8-9F3A-4FA9-B656-6F7AD00DC73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1C3F8A2-17A2-4EB6-A58A-3169188BE556}" type="datetimeFigureOut">
              <a:rPr lang="en-US"/>
              <a:pPr>
                <a:defRPr/>
              </a:pPr>
              <a:t>9/25/2012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6CF8C0-718A-4ECE-9707-7524048F997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D78573-F4F4-4CAC-BAA3-5E9A43AFEF26}" type="datetimeFigureOut">
              <a:rPr lang="en-US"/>
              <a:pPr>
                <a:defRPr/>
              </a:pPr>
              <a:t>9/25/2012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E20B0B-686C-4BC9-9B7A-70D911CAB19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4E83802-C79D-4543-8F17-FFEEA729A725}" type="datetimeFigureOut">
              <a:rPr lang="en-US"/>
              <a:pPr>
                <a:defRPr/>
              </a:pPr>
              <a:t>9/25/2012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A01BEAF-8333-4073-95D6-1547289980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25B337-536C-49F9-A43B-D1F21279C309}" type="datetimeFigureOut">
              <a:rPr lang="en-US"/>
              <a:pPr>
                <a:defRPr/>
              </a:pPr>
              <a:t>9/25/2012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894A32E-20BB-4333-B67D-37C78241CD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A4A2E-ABD5-473F-8449-372043387547}" type="datetimeFigureOut">
              <a:rPr lang="en-US"/>
              <a:pPr>
                <a:defRPr/>
              </a:pPr>
              <a:t>9/25/2012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2ECD77-7226-4DEE-84A0-A3295C4A167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3F168B-CBA5-4799-8E0E-DB904D4C5BA8}" type="datetimeFigureOut">
              <a:rPr lang="en-US"/>
              <a:pPr>
                <a:defRPr/>
              </a:pPr>
              <a:t>9/25/2012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12895E-7E65-46E5-8036-8B41594682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0963A3-0B7F-4462-8E63-40E7338839E9}" type="datetimeFigureOut">
              <a:rPr lang="en-US"/>
              <a:pPr>
                <a:defRPr/>
              </a:pPr>
              <a:t>9/25/2012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19FADF-C5D4-4CF2-ABC6-78EA651950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1E9D735-2F93-4439-8648-B7BFFF072E73}" type="datetimeFigureOut">
              <a:rPr lang="en-US"/>
              <a:pPr>
                <a:defRPr/>
              </a:pPr>
              <a:t>9/25/2012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262C53A-DD72-4A8C-8714-C01E866E2F9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a:solidFill>
            <a:srgbClr val="FFFFFF"/>
          </a:solidFill>
          <a:effectLst>
            <a:outerShdw blurRad="38100" dist="38100" dir="2700000" algn="tl">
              <a:srgbClr val="000000">
                <a:alpha val="43137"/>
              </a:srgbClr>
            </a:outerShdw>
          </a:effectLst>
          <a:latin typeface="Tahoma" pitchFamily="34" charset="0"/>
          <a:ea typeface="+mj-ea"/>
          <a:cs typeface="Tahoma" pitchFamily="34" charset="0"/>
        </a:defRPr>
      </a:lvl1pPr>
      <a:lvl2pPr algn="l" rtl="0" eaLnBrk="0" fontAlgn="base" hangingPunct="0">
        <a:spcBef>
          <a:spcPct val="0"/>
        </a:spcBef>
        <a:spcAft>
          <a:spcPct val="0"/>
        </a:spcAft>
        <a:defRPr sz="3600" b="1">
          <a:solidFill>
            <a:srgbClr val="FFFFFF"/>
          </a:solidFill>
          <a:latin typeface="Tahoma" pitchFamily="34" charset="0"/>
          <a:cs typeface="Tahoma" pitchFamily="34" charset="0"/>
        </a:defRPr>
      </a:lvl2pPr>
      <a:lvl3pPr algn="l" rtl="0" eaLnBrk="0" fontAlgn="base" hangingPunct="0">
        <a:spcBef>
          <a:spcPct val="0"/>
        </a:spcBef>
        <a:spcAft>
          <a:spcPct val="0"/>
        </a:spcAft>
        <a:defRPr sz="3600" b="1">
          <a:solidFill>
            <a:srgbClr val="FFFFFF"/>
          </a:solidFill>
          <a:latin typeface="Tahoma" pitchFamily="34" charset="0"/>
          <a:cs typeface="Tahoma" pitchFamily="34" charset="0"/>
        </a:defRPr>
      </a:lvl3pPr>
      <a:lvl4pPr algn="l" rtl="0" eaLnBrk="0" fontAlgn="base" hangingPunct="0">
        <a:spcBef>
          <a:spcPct val="0"/>
        </a:spcBef>
        <a:spcAft>
          <a:spcPct val="0"/>
        </a:spcAft>
        <a:defRPr sz="3600" b="1">
          <a:solidFill>
            <a:srgbClr val="FFFFFF"/>
          </a:solidFill>
          <a:latin typeface="Tahoma" pitchFamily="34" charset="0"/>
          <a:cs typeface="Tahoma" pitchFamily="34" charset="0"/>
        </a:defRPr>
      </a:lvl4pPr>
      <a:lvl5pPr algn="l" rtl="0" eaLnBrk="0" fontAlgn="base" hangingPunct="0">
        <a:spcBef>
          <a:spcPct val="0"/>
        </a:spcBef>
        <a:spcAft>
          <a:spcPct val="0"/>
        </a:spcAft>
        <a:defRPr sz="3600" b="1">
          <a:solidFill>
            <a:srgbClr val="FFFFFF"/>
          </a:solidFill>
          <a:latin typeface="Tahoma" pitchFamily="34" charset="0"/>
          <a:cs typeface="Tahoma" pitchFamily="34" charset="0"/>
        </a:defRPr>
      </a:lvl5pPr>
      <a:lvl6pPr marL="457200" algn="l" rtl="0" eaLnBrk="1" fontAlgn="base" hangingPunct="1">
        <a:spcBef>
          <a:spcPct val="0"/>
        </a:spcBef>
        <a:spcAft>
          <a:spcPct val="0"/>
        </a:spcAft>
        <a:defRPr sz="3600" b="1">
          <a:solidFill>
            <a:srgbClr val="FFFFFF"/>
          </a:solidFill>
          <a:latin typeface="Tahoma" pitchFamily="34" charset="0"/>
          <a:cs typeface="Tahoma" pitchFamily="34" charset="0"/>
        </a:defRPr>
      </a:lvl6pPr>
      <a:lvl7pPr marL="914400" algn="l" rtl="0" eaLnBrk="1" fontAlgn="base" hangingPunct="1">
        <a:spcBef>
          <a:spcPct val="0"/>
        </a:spcBef>
        <a:spcAft>
          <a:spcPct val="0"/>
        </a:spcAft>
        <a:defRPr sz="3600" b="1">
          <a:solidFill>
            <a:srgbClr val="FFFFFF"/>
          </a:solidFill>
          <a:latin typeface="Tahoma" pitchFamily="34" charset="0"/>
          <a:cs typeface="Tahoma" pitchFamily="34" charset="0"/>
        </a:defRPr>
      </a:lvl7pPr>
      <a:lvl8pPr marL="1371600" algn="l" rtl="0" eaLnBrk="1" fontAlgn="base" hangingPunct="1">
        <a:spcBef>
          <a:spcPct val="0"/>
        </a:spcBef>
        <a:spcAft>
          <a:spcPct val="0"/>
        </a:spcAft>
        <a:defRPr sz="3600" b="1">
          <a:solidFill>
            <a:srgbClr val="FFFFFF"/>
          </a:solidFill>
          <a:latin typeface="Tahoma" pitchFamily="34" charset="0"/>
          <a:cs typeface="Tahoma" pitchFamily="34" charset="0"/>
        </a:defRPr>
      </a:lvl8pPr>
      <a:lvl9pPr marL="1828800" algn="l" rtl="0" eaLnBrk="1" fontAlgn="base" hangingPunct="1">
        <a:spcBef>
          <a:spcPct val="0"/>
        </a:spcBef>
        <a:spcAft>
          <a:spcPct val="0"/>
        </a:spcAft>
        <a:defRPr sz="3600" b="1">
          <a:solidFill>
            <a:srgbClr val="FFFFFF"/>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osha.gov/pls/oshaweb/owadisp.show_document?p_table=OSHACT&amp;p_id=335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osha.gov/pls/oshaweb/owadisp.show_document?p_table=OSHACT&amp;p_id=335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86200"/>
            <a:ext cx="7772400" cy="1050925"/>
          </a:xfrm>
        </p:spPr>
        <p:txBody>
          <a:bodyPr>
            <a:noAutofit/>
          </a:bodyPr>
          <a:lstStyle/>
          <a:p>
            <a:pPr eaLnBrk="1" fontAlgn="auto" hangingPunct="1">
              <a:spcAft>
                <a:spcPts val="0"/>
              </a:spcAft>
              <a:defRPr/>
            </a:pPr>
            <a:r>
              <a:rPr lang="en-US" sz="8000" dirty="0" smtClean="0">
                <a:latin typeface="Arial Unicode MS" pitchFamily="34" charset="-128"/>
              </a:rPr>
              <a:t>ERGONOMICS</a:t>
            </a:r>
            <a:endParaRPr lang="en-US" sz="8000" dirty="0"/>
          </a:p>
        </p:txBody>
      </p:sp>
      <p:sp>
        <p:nvSpPr>
          <p:cNvPr id="3" name="Subtitle 2"/>
          <p:cNvSpPr>
            <a:spLocks noGrp="1"/>
          </p:cNvSpPr>
          <p:nvPr>
            <p:ph type="subTitle" idx="1"/>
          </p:nvPr>
        </p:nvSpPr>
        <p:spPr>
          <a:xfrm>
            <a:off x="228600" y="4876800"/>
            <a:ext cx="8763000" cy="838200"/>
          </a:xfrm>
        </p:spPr>
        <p:txBody>
          <a:bodyPr>
            <a:noAutofit/>
          </a:bodyPr>
          <a:lstStyle/>
          <a:p>
            <a:pPr eaLnBrk="1" hangingPunct="1">
              <a:lnSpc>
                <a:spcPct val="80000"/>
              </a:lnSpc>
              <a:defRPr/>
            </a:pPr>
            <a:r>
              <a:rPr lang="en-US" smtClean="0">
                <a:effectLst/>
                <a:latin typeface="Arial Unicode MS" pitchFamily="34" charset="-128"/>
                <a:cs typeface="Arial" charset="0"/>
              </a:rPr>
              <a:t>School of Continuing Education </a:t>
            </a:r>
          </a:p>
          <a:p>
            <a:pPr eaLnBrk="1" hangingPunct="1">
              <a:lnSpc>
                <a:spcPct val="80000"/>
              </a:lnSpc>
              <a:spcBef>
                <a:spcPct val="0"/>
              </a:spcBef>
              <a:defRPr/>
            </a:pPr>
            <a:r>
              <a:rPr lang="en-US" smtClean="0">
                <a:effectLst/>
                <a:latin typeface="Arial Unicode MS" pitchFamily="34" charset="-128"/>
                <a:cs typeface="Arial" charset="0"/>
              </a:rPr>
              <a:t>&amp; Professional Development</a:t>
            </a:r>
            <a:r>
              <a:rPr lang="en-US" smtClean="0">
                <a:effectLst>
                  <a:outerShdw blurRad="38100" dist="38100" dir="2700000" algn="tl">
                    <a:srgbClr val="582700"/>
                  </a:outerShdw>
                </a:effectLst>
                <a:latin typeface="Arial Unicode MS" pitchFamily="34" charset="-128"/>
                <a:cs typeface="Arial" charset="0"/>
              </a:rPr>
              <a:t> </a:t>
            </a:r>
          </a:p>
          <a:p>
            <a:pPr eaLnBrk="1" hangingPunct="1">
              <a:lnSpc>
                <a:spcPct val="80000"/>
              </a:lnSpc>
              <a:spcBef>
                <a:spcPct val="0"/>
              </a:spcBef>
              <a:defRPr/>
            </a:pPr>
            <a:r>
              <a:rPr lang="en-US" smtClean="0">
                <a:effectLst>
                  <a:outerShdw blurRad="38100" dist="38100" dir="2700000" algn="tl">
                    <a:srgbClr val="582700"/>
                  </a:outerShdw>
                </a:effectLst>
                <a:latin typeface="Arial Unicode MS" pitchFamily="34" charset="-128"/>
                <a:cs typeface="Arial" charset="0"/>
              </a:rPr>
              <a:t>Miami Dade College North Campus </a:t>
            </a:r>
          </a:p>
          <a:p>
            <a:pPr eaLnBrk="1" hangingPunct="1">
              <a:lnSpc>
                <a:spcPct val="80000"/>
              </a:lnSpc>
              <a:spcBef>
                <a:spcPct val="0"/>
              </a:spcBef>
              <a:defRPr/>
            </a:pPr>
            <a:endParaRPr lang="en-US" smtClean="0">
              <a:effectLst>
                <a:outerShdw blurRad="38100" dist="38100" dir="2700000" algn="tl">
                  <a:srgbClr val="582700"/>
                </a:outerShdw>
              </a:effectLst>
              <a:latin typeface="Arial Unicode MS" pitchFamily="34" charset="-128"/>
              <a:cs typeface="Arial" charset="0"/>
            </a:endParaRPr>
          </a:p>
          <a:p>
            <a:pPr eaLnBrk="1" hangingPunct="1">
              <a:lnSpc>
                <a:spcPct val="80000"/>
              </a:lnSpc>
              <a:spcBef>
                <a:spcPct val="0"/>
              </a:spcBef>
              <a:defRPr/>
            </a:pPr>
            <a:r>
              <a:rPr lang="en-US" b="0" smtClean="0">
                <a:effectLst/>
                <a:latin typeface="Calibri" pitchFamily="34" charset="0"/>
              </a:rPr>
              <a:t>OSHA - Susan Harwood Training Grant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4"/>
          <p:cNvSpPr>
            <a:spLocks noGrp="1"/>
          </p:cNvSpPr>
          <p:nvPr>
            <p:ph idx="1"/>
          </p:nvPr>
        </p:nvSpPr>
        <p:spPr/>
        <p:txBody>
          <a:bodyPr/>
          <a:lstStyle/>
          <a:p>
            <a:pPr eaLnBrk="1" hangingPunct="1"/>
            <a:r>
              <a:rPr lang="en-US" sz="4000" smtClean="0">
                <a:solidFill>
                  <a:srgbClr val="FFFFFF"/>
                </a:solidFill>
              </a:rPr>
              <a:t>Workplace Stressors</a:t>
            </a:r>
          </a:p>
        </p:txBody>
      </p:sp>
      <p:sp>
        <p:nvSpPr>
          <p:cNvPr id="28674" name="Text Placeholder 5"/>
          <p:cNvSpPr>
            <a:spLocks noGrp="1"/>
          </p:cNvSpPr>
          <p:nvPr>
            <p:ph type="body" sz="half" idx="2"/>
          </p:nvPr>
        </p:nvSpPr>
        <p:spPr>
          <a:xfrm>
            <a:off x="457200" y="1435100"/>
            <a:ext cx="5105400" cy="4737100"/>
          </a:xfrm>
        </p:spPr>
        <p:txBody>
          <a:bodyPr/>
          <a:lstStyle/>
          <a:p>
            <a:pPr eaLnBrk="1" hangingPunct="1">
              <a:lnSpc>
                <a:spcPct val="90000"/>
              </a:lnSpc>
            </a:pPr>
            <a:r>
              <a:rPr lang="en-US" sz="4000" smtClean="0"/>
              <a:t>Repetitive Motion</a:t>
            </a:r>
          </a:p>
          <a:p>
            <a:pPr lvl="1" eaLnBrk="1" hangingPunct="1">
              <a:lnSpc>
                <a:spcPct val="90000"/>
              </a:lnSpc>
              <a:buFont typeface="Arial" charset="0"/>
              <a:buChar char="•"/>
            </a:pPr>
            <a:r>
              <a:rPr lang="en-US" sz="3600" smtClean="0"/>
              <a:t>Assembly Line</a:t>
            </a:r>
          </a:p>
          <a:p>
            <a:pPr lvl="1" eaLnBrk="1" hangingPunct="1">
              <a:lnSpc>
                <a:spcPct val="90000"/>
              </a:lnSpc>
              <a:buFont typeface="Arial" charset="0"/>
              <a:buChar char="•"/>
            </a:pPr>
            <a:r>
              <a:rPr lang="en-US" sz="3600" smtClean="0"/>
              <a:t>Lifting</a:t>
            </a:r>
          </a:p>
          <a:p>
            <a:pPr lvl="1" eaLnBrk="1" hangingPunct="1">
              <a:lnSpc>
                <a:spcPct val="90000"/>
              </a:lnSpc>
              <a:buFont typeface="Arial" charset="0"/>
              <a:buChar char="•"/>
            </a:pPr>
            <a:r>
              <a:rPr lang="en-US" sz="3600" smtClean="0"/>
              <a:t>Climbing</a:t>
            </a:r>
          </a:p>
          <a:p>
            <a:pPr lvl="1" eaLnBrk="1" hangingPunct="1">
              <a:lnSpc>
                <a:spcPct val="90000"/>
              </a:lnSpc>
              <a:buFont typeface="Arial" charset="0"/>
              <a:buChar char="•"/>
            </a:pPr>
            <a:r>
              <a:rPr lang="en-US" sz="3600" smtClean="0"/>
              <a:t>Painting</a:t>
            </a:r>
          </a:p>
          <a:p>
            <a:pPr lvl="1" eaLnBrk="1" hangingPunct="1">
              <a:lnSpc>
                <a:spcPct val="90000"/>
              </a:lnSpc>
              <a:buFont typeface="Arial" charset="0"/>
              <a:buChar char="•"/>
            </a:pPr>
            <a:r>
              <a:rPr lang="en-US" sz="3600" smtClean="0"/>
              <a:t>Typing</a:t>
            </a:r>
          </a:p>
          <a:p>
            <a:pPr lvl="1" eaLnBrk="1" hangingPunct="1">
              <a:lnSpc>
                <a:spcPct val="90000"/>
              </a:lnSpc>
              <a:buFont typeface="Arial" charset="0"/>
              <a:buChar char="•"/>
            </a:pPr>
            <a:r>
              <a:rPr lang="en-US" sz="3600" smtClean="0"/>
              <a:t>Tool Operations</a:t>
            </a:r>
          </a:p>
          <a:p>
            <a:pPr eaLnBrk="1" hangingPunct="1"/>
            <a:endParaRPr lang="en-US" smtClean="0"/>
          </a:p>
        </p:txBody>
      </p:sp>
      <p:pic>
        <p:nvPicPr>
          <p:cNvPr id="28675" name="Picture 7" descr="fast food"/>
          <p:cNvPicPr>
            <a:picLocks noChangeAspect="1" noChangeArrowheads="1"/>
          </p:cNvPicPr>
          <p:nvPr/>
        </p:nvPicPr>
        <p:blipFill>
          <a:blip r:embed="rId3"/>
          <a:srcRect t="2974" r="13333"/>
          <a:stretch>
            <a:fillRect/>
          </a:stretch>
        </p:blipFill>
        <p:spPr bwMode="auto">
          <a:xfrm>
            <a:off x="5181600" y="1600200"/>
            <a:ext cx="3387725" cy="4267200"/>
          </a:xfrm>
          <a:prstGeom prst="rect">
            <a:avLst/>
          </a:prstGeom>
          <a:noFill/>
          <a:ln w="12700">
            <a:solidFill>
              <a:schemeClr val="tx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p:txBody>
          <a:bodyPr/>
          <a:lstStyle/>
          <a:p>
            <a:pPr eaLnBrk="1" hangingPunct="1"/>
            <a:r>
              <a:rPr lang="en-US" sz="4000" smtClean="0">
                <a:solidFill>
                  <a:srgbClr val="FFFFFF"/>
                </a:solidFill>
              </a:rPr>
              <a:t>Workplace Stressors</a:t>
            </a:r>
          </a:p>
        </p:txBody>
      </p:sp>
      <p:sp>
        <p:nvSpPr>
          <p:cNvPr id="30722" name="Text Placeholder 3"/>
          <p:cNvSpPr>
            <a:spLocks noGrp="1"/>
          </p:cNvSpPr>
          <p:nvPr>
            <p:ph type="body" sz="half" idx="2"/>
          </p:nvPr>
        </p:nvSpPr>
        <p:spPr>
          <a:xfrm>
            <a:off x="457200" y="1435100"/>
            <a:ext cx="3429000" cy="4691063"/>
          </a:xfrm>
        </p:spPr>
        <p:txBody>
          <a:bodyPr/>
          <a:lstStyle/>
          <a:p>
            <a:pPr eaLnBrk="1" hangingPunct="1">
              <a:lnSpc>
                <a:spcPct val="90000"/>
              </a:lnSpc>
            </a:pPr>
            <a:r>
              <a:rPr lang="en-US" sz="3600" smtClean="0"/>
              <a:t>Vibration</a:t>
            </a:r>
          </a:p>
          <a:p>
            <a:pPr lvl="1" eaLnBrk="1" hangingPunct="1">
              <a:lnSpc>
                <a:spcPct val="90000"/>
              </a:lnSpc>
              <a:buFont typeface="Arial" charset="0"/>
              <a:buChar char="•"/>
            </a:pPr>
            <a:r>
              <a:rPr lang="en-US" sz="3200" smtClean="0"/>
              <a:t>Grinders</a:t>
            </a:r>
          </a:p>
          <a:p>
            <a:pPr lvl="1" eaLnBrk="1" hangingPunct="1">
              <a:lnSpc>
                <a:spcPct val="90000"/>
              </a:lnSpc>
              <a:buFont typeface="Arial" charset="0"/>
              <a:buChar char="•"/>
            </a:pPr>
            <a:r>
              <a:rPr lang="en-US" sz="3200" smtClean="0"/>
              <a:t>Sanders</a:t>
            </a:r>
          </a:p>
          <a:p>
            <a:pPr lvl="1" eaLnBrk="1" hangingPunct="1">
              <a:lnSpc>
                <a:spcPct val="90000"/>
              </a:lnSpc>
              <a:buFont typeface="Arial" charset="0"/>
              <a:buChar char="•"/>
            </a:pPr>
            <a:r>
              <a:rPr lang="en-US" sz="3200" smtClean="0"/>
              <a:t>Drills</a:t>
            </a:r>
          </a:p>
          <a:p>
            <a:pPr lvl="1" eaLnBrk="1" hangingPunct="1">
              <a:lnSpc>
                <a:spcPct val="90000"/>
              </a:lnSpc>
              <a:buFont typeface="Arial" charset="0"/>
              <a:buChar char="•"/>
            </a:pPr>
            <a:r>
              <a:rPr lang="en-US" sz="3200" smtClean="0"/>
              <a:t>Chisels</a:t>
            </a:r>
          </a:p>
          <a:p>
            <a:pPr lvl="1" eaLnBrk="1" hangingPunct="1">
              <a:lnSpc>
                <a:spcPct val="90000"/>
              </a:lnSpc>
              <a:buFont typeface="Arial" charset="0"/>
              <a:buChar char="•"/>
            </a:pPr>
            <a:r>
              <a:rPr lang="en-US" sz="3200" smtClean="0"/>
              <a:t>Chainsaws</a:t>
            </a:r>
          </a:p>
          <a:p>
            <a:pPr lvl="1" eaLnBrk="1" hangingPunct="1">
              <a:lnSpc>
                <a:spcPct val="90000"/>
              </a:lnSpc>
              <a:buFont typeface="Arial" charset="0"/>
              <a:buChar char="•"/>
            </a:pPr>
            <a:r>
              <a:rPr lang="en-US" sz="3200" smtClean="0"/>
              <a:t>Jackhammers</a:t>
            </a:r>
          </a:p>
          <a:p>
            <a:pPr lvl="1" eaLnBrk="1" hangingPunct="1">
              <a:lnSpc>
                <a:spcPct val="90000"/>
              </a:lnSpc>
              <a:buFont typeface="Arial" charset="0"/>
              <a:buChar char="•"/>
            </a:pPr>
            <a:r>
              <a:rPr lang="en-US" sz="3200" smtClean="0"/>
              <a:t>Riveters</a:t>
            </a:r>
          </a:p>
          <a:p>
            <a:pPr eaLnBrk="1" hangingPunct="1"/>
            <a:endParaRPr lang="en-US" smtClean="0"/>
          </a:p>
        </p:txBody>
      </p:sp>
      <p:pic>
        <p:nvPicPr>
          <p:cNvPr id="30723" name="Picture 6" descr="Jackhammer"/>
          <p:cNvPicPr>
            <a:picLocks noChangeAspect="1" noChangeArrowheads="1"/>
          </p:cNvPicPr>
          <p:nvPr/>
        </p:nvPicPr>
        <p:blipFill>
          <a:blip r:embed="rId3"/>
          <a:srcRect l="27887" r="7547" b="23068"/>
          <a:stretch>
            <a:fillRect/>
          </a:stretch>
        </p:blipFill>
        <p:spPr bwMode="auto">
          <a:xfrm>
            <a:off x="4191000" y="1752600"/>
            <a:ext cx="4495800" cy="35687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3575050" y="1447800"/>
            <a:ext cx="5111750" cy="4678363"/>
          </a:xfrm>
        </p:spPr>
        <p:txBody>
          <a:bodyPr/>
          <a:lstStyle/>
          <a:p>
            <a:pPr eaLnBrk="1" hangingPunct="1"/>
            <a:endParaRPr lang="en-US" sz="4000" smtClean="0"/>
          </a:p>
          <a:p>
            <a:pPr eaLnBrk="1" hangingPunct="1"/>
            <a:r>
              <a:rPr lang="en-US" sz="4000" smtClean="0"/>
              <a:t>Excessive Force</a:t>
            </a:r>
          </a:p>
          <a:p>
            <a:pPr lvl="1" eaLnBrk="1" hangingPunct="1"/>
            <a:r>
              <a:rPr lang="en-US" sz="3600" smtClean="0"/>
              <a:t>Lifting</a:t>
            </a:r>
          </a:p>
          <a:p>
            <a:pPr lvl="1" eaLnBrk="1" hangingPunct="1"/>
            <a:r>
              <a:rPr lang="en-US" sz="3600" smtClean="0"/>
              <a:t>Pushing </a:t>
            </a:r>
          </a:p>
          <a:p>
            <a:pPr lvl="1" eaLnBrk="1" hangingPunct="1"/>
            <a:r>
              <a:rPr lang="en-US" sz="3600" smtClean="0"/>
              <a:t>Pulling</a:t>
            </a:r>
          </a:p>
          <a:p>
            <a:pPr lvl="1" eaLnBrk="1" hangingPunct="1"/>
            <a:r>
              <a:rPr lang="en-US" sz="3600" smtClean="0"/>
              <a:t>Moving Heavy Objects </a:t>
            </a:r>
          </a:p>
        </p:txBody>
      </p:sp>
      <p:sp>
        <p:nvSpPr>
          <p:cNvPr id="5" name="Title 4"/>
          <p:cNvSpPr>
            <a:spLocks noGrp="1"/>
          </p:cNvSpPr>
          <p:nvPr>
            <p:ph type="title"/>
          </p:nvPr>
        </p:nvSpPr>
        <p:spPr>
          <a:xfrm>
            <a:off x="457200" y="273050"/>
            <a:ext cx="5486400" cy="717550"/>
          </a:xfrm>
        </p:spPr>
        <p:txBody>
          <a:bodyPr>
            <a:noAutofit/>
          </a:bodyPr>
          <a:lstStyle/>
          <a:p>
            <a:pPr eaLnBrk="1" hangingPunct="1">
              <a:defRPr/>
            </a:pPr>
            <a:r>
              <a:rPr lang="en-US" sz="4000" dirty="0" smtClean="0"/>
              <a:t>Workplace Stressors</a:t>
            </a:r>
            <a:endParaRPr lang="en-US" sz="4000" dirty="0"/>
          </a:p>
        </p:txBody>
      </p:sp>
      <p:pic>
        <p:nvPicPr>
          <p:cNvPr id="32771" name="Picture 7" descr="office stress"/>
          <p:cNvPicPr>
            <a:picLocks noChangeAspect="1" noChangeArrowheads="1"/>
          </p:cNvPicPr>
          <p:nvPr/>
        </p:nvPicPr>
        <p:blipFill>
          <a:blip r:embed="rId3"/>
          <a:srcRect l="14555" t="1878" r="14555"/>
          <a:stretch>
            <a:fillRect/>
          </a:stretch>
        </p:blipFill>
        <p:spPr bwMode="auto">
          <a:xfrm>
            <a:off x="304800" y="1371600"/>
            <a:ext cx="2743200" cy="4816475"/>
          </a:xfrm>
          <a:prstGeom prst="rect">
            <a:avLst/>
          </a:prstGeom>
          <a:noFill/>
          <a:ln w="12700">
            <a:solidFill>
              <a:schemeClr val="tx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p:txBody>
          <a:bodyPr/>
          <a:lstStyle/>
          <a:p>
            <a:pPr eaLnBrk="1" hangingPunct="1">
              <a:buFont typeface="Arial" charset="0"/>
              <a:buNone/>
            </a:pPr>
            <a:r>
              <a:rPr lang="en-US" sz="4000" smtClean="0">
                <a:solidFill>
                  <a:srgbClr val="FFFFFF"/>
                </a:solidFill>
              </a:rPr>
              <a:t>Workplace Stressors</a:t>
            </a:r>
          </a:p>
        </p:txBody>
      </p:sp>
      <p:sp>
        <p:nvSpPr>
          <p:cNvPr id="39938" name="Text Placeholder 3"/>
          <p:cNvSpPr>
            <a:spLocks noGrp="1"/>
          </p:cNvSpPr>
          <p:nvPr>
            <p:ph type="body" sz="half" idx="2"/>
          </p:nvPr>
        </p:nvSpPr>
        <p:spPr>
          <a:xfrm>
            <a:off x="228600" y="1219200"/>
            <a:ext cx="3962400" cy="5181600"/>
          </a:xfrm>
        </p:spPr>
        <p:txBody>
          <a:bodyPr/>
          <a:lstStyle/>
          <a:p>
            <a:pPr eaLnBrk="1" hangingPunct="1"/>
            <a:r>
              <a:rPr lang="en-US" sz="3200" smtClean="0"/>
              <a:t>Awkward Position</a:t>
            </a:r>
          </a:p>
          <a:p>
            <a:pPr eaLnBrk="1" hangingPunct="1"/>
            <a:endParaRPr lang="en-US" sz="3200" smtClean="0"/>
          </a:p>
          <a:p>
            <a:pPr lvl="1" eaLnBrk="1" hangingPunct="1">
              <a:buFont typeface="Arial" charset="0"/>
              <a:buChar char="•"/>
            </a:pPr>
            <a:r>
              <a:rPr lang="en-US" sz="2800" smtClean="0"/>
              <a:t>Reaching under </a:t>
            </a:r>
          </a:p>
          <a:p>
            <a:pPr lvl="1" eaLnBrk="1" hangingPunct="1"/>
            <a:r>
              <a:rPr lang="en-US" sz="2800" smtClean="0"/>
              <a:t> low Shelves</a:t>
            </a:r>
          </a:p>
          <a:p>
            <a:pPr lvl="1" eaLnBrk="1" hangingPunct="1"/>
            <a:endParaRPr lang="en-US" sz="2800" smtClean="0"/>
          </a:p>
          <a:p>
            <a:pPr lvl="1" eaLnBrk="1" hangingPunct="1">
              <a:buFont typeface="Arial" charset="0"/>
              <a:buChar char="•"/>
            </a:pPr>
            <a:r>
              <a:rPr lang="en-US" sz="2800" smtClean="0"/>
              <a:t>Holding object           far away from your    body</a:t>
            </a:r>
          </a:p>
          <a:p>
            <a:pPr lvl="1" eaLnBrk="1" hangingPunct="1">
              <a:buFont typeface="Arial" charset="0"/>
              <a:buChar char="•"/>
            </a:pPr>
            <a:endParaRPr lang="en-US" sz="2800" smtClean="0"/>
          </a:p>
          <a:p>
            <a:pPr lvl="1" eaLnBrk="1" hangingPunct="1">
              <a:buFont typeface="Arial" charset="0"/>
              <a:buChar char="•"/>
            </a:pPr>
            <a:r>
              <a:rPr lang="en-US" sz="2800" smtClean="0"/>
              <a:t>Painting ceilings</a:t>
            </a:r>
          </a:p>
          <a:p>
            <a:pPr eaLnBrk="1" hangingPunct="1"/>
            <a:endParaRPr lang="en-US" smtClean="0"/>
          </a:p>
        </p:txBody>
      </p:sp>
      <p:pic>
        <p:nvPicPr>
          <p:cNvPr id="39939" name="Picture 8" descr="Pick squat to reach low boxes2"/>
          <p:cNvPicPr>
            <a:picLocks noChangeArrowheads="1"/>
          </p:cNvPicPr>
          <p:nvPr/>
        </p:nvPicPr>
        <p:blipFill>
          <a:blip r:embed="rId3">
            <a:lum bright="6000" contrast="-6000"/>
          </a:blip>
          <a:srcRect l="28043" t="18518" r="15253" b="12462"/>
          <a:stretch>
            <a:fillRect/>
          </a:stretch>
        </p:blipFill>
        <p:spPr bwMode="auto">
          <a:xfrm>
            <a:off x="4343400" y="1676400"/>
            <a:ext cx="4572000" cy="4495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Conditions Aggravate with:</a:t>
            </a:r>
            <a:endParaRPr lang="en-US" dirty="0"/>
          </a:p>
        </p:txBody>
      </p:sp>
      <p:sp>
        <p:nvSpPr>
          <p:cNvPr id="36866" name="Content Placeholder 2"/>
          <p:cNvSpPr>
            <a:spLocks noGrp="1"/>
          </p:cNvSpPr>
          <p:nvPr>
            <p:ph idx="1"/>
          </p:nvPr>
        </p:nvSpPr>
        <p:spPr/>
        <p:txBody>
          <a:bodyPr/>
          <a:lstStyle/>
          <a:p>
            <a:pPr eaLnBrk="1" hangingPunct="1"/>
            <a:r>
              <a:rPr lang="en-US" sz="4000" smtClean="0"/>
              <a:t>Age</a:t>
            </a:r>
          </a:p>
          <a:p>
            <a:pPr eaLnBrk="1" hangingPunct="1">
              <a:buFont typeface="Wingdings" pitchFamily="2" charset="2"/>
              <a:buNone/>
            </a:pPr>
            <a:endParaRPr lang="en-US" sz="4000" smtClean="0"/>
          </a:p>
          <a:p>
            <a:pPr eaLnBrk="1" hangingPunct="1"/>
            <a:r>
              <a:rPr lang="en-US" sz="4000" smtClean="0"/>
              <a:t>Stress </a:t>
            </a:r>
          </a:p>
          <a:p>
            <a:pPr eaLnBrk="1" hangingPunct="1">
              <a:buFont typeface="Wingdings" pitchFamily="2" charset="2"/>
              <a:buNone/>
            </a:pPr>
            <a:endParaRPr lang="en-US" sz="4000" smtClean="0"/>
          </a:p>
          <a:p>
            <a:pPr eaLnBrk="1" hangingPunct="1"/>
            <a:r>
              <a:rPr lang="en-US" sz="4000" smtClean="0"/>
              <a:t>Physical Conditioning</a:t>
            </a:r>
          </a:p>
          <a:p>
            <a:pPr eaLnBrk="1" hangingPunct="1">
              <a:buFont typeface="Arial" charset="0"/>
              <a:buNone/>
            </a:pPr>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dirty="0" smtClean="0"/>
              <a:t>AVERAGE AGE OF ALL U.S. WORKERS</a:t>
            </a:r>
            <a:endParaRPr lang="en-US" dirty="0"/>
          </a:p>
        </p:txBody>
      </p:sp>
      <p:graphicFrame>
        <p:nvGraphicFramePr>
          <p:cNvPr id="34818" name="Object 3"/>
          <p:cNvGraphicFramePr>
            <a:graphicFrameLocks/>
          </p:cNvGraphicFramePr>
          <p:nvPr/>
        </p:nvGraphicFramePr>
        <p:xfrm>
          <a:off x="1930400" y="1346200"/>
          <a:ext cx="6045200" cy="4762500"/>
        </p:xfrm>
        <a:graphic>
          <a:graphicData uri="http://schemas.openxmlformats.org/presentationml/2006/ole">
            <mc:AlternateContent xmlns:mc="http://schemas.openxmlformats.org/markup-compatibility/2006">
              <mc:Choice xmlns:v="urn:schemas-microsoft-com:vml" Requires="v">
                <p:oleObj spid="_x0000_s34823" r:id="rId4" imgW="6041660" imgH="4761389" progId="Excel.Chart.8">
                  <p:embed/>
                </p:oleObj>
              </mc:Choice>
              <mc:Fallback>
                <p:oleObj r:id="rId4" imgW="6041660" imgH="4761389" progId="Excel.Char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0400" y="1346200"/>
                        <a:ext cx="6045200" cy="476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Our Reaction to Stress</a:t>
            </a:r>
            <a:endParaRPr lang="en-US" dirty="0"/>
          </a:p>
        </p:txBody>
      </p:sp>
      <p:sp>
        <p:nvSpPr>
          <p:cNvPr id="41986" name="Rectangle 3"/>
          <p:cNvSpPr>
            <a:spLocks noChangeArrowheads="1"/>
          </p:cNvSpPr>
          <p:nvPr/>
        </p:nvSpPr>
        <p:spPr bwMode="auto">
          <a:xfrm>
            <a:off x="762000" y="1752600"/>
            <a:ext cx="7620000" cy="3990975"/>
          </a:xfrm>
          <a:prstGeom prst="rect">
            <a:avLst/>
          </a:prstGeom>
          <a:noFill/>
          <a:ln w="9525">
            <a:noFill/>
            <a:miter lim="800000"/>
            <a:headEnd/>
            <a:tailEnd/>
          </a:ln>
        </p:spPr>
        <p:txBody>
          <a:bodyPr>
            <a:spAutoFit/>
          </a:bodyPr>
          <a:lstStyle/>
          <a:p>
            <a:pPr>
              <a:buFont typeface="Arial" charset="0"/>
              <a:buChar char="•"/>
            </a:pPr>
            <a:r>
              <a:rPr lang="en-US" sz="3200"/>
              <a:t>Our bodies first reaction to stress, either  </a:t>
            </a:r>
          </a:p>
          <a:p>
            <a:pPr>
              <a:buFont typeface="Arial" charset="0"/>
              <a:buNone/>
            </a:pPr>
            <a:r>
              <a:rPr lang="en-US" sz="3200"/>
              <a:t>  physical or emotional, is muscle tension </a:t>
            </a:r>
          </a:p>
          <a:p>
            <a:pPr>
              <a:buFont typeface="Arial" charset="0"/>
              <a:buNone/>
            </a:pPr>
            <a:r>
              <a:rPr lang="en-US" sz="3200"/>
              <a:t>  (Fight or Flight Syndrome)</a:t>
            </a:r>
          </a:p>
          <a:p>
            <a:endParaRPr lang="en-US" sz="3200"/>
          </a:p>
          <a:p>
            <a:pPr>
              <a:buFont typeface="Arial" charset="0"/>
              <a:buChar char="•"/>
            </a:pPr>
            <a:r>
              <a:rPr lang="en-US" sz="3200"/>
              <a:t>A tense muscle is a tight muscle</a:t>
            </a:r>
          </a:p>
          <a:p>
            <a:endParaRPr lang="en-US" sz="3200"/>
          </a:p>
          <a:p>
            <a:pPr>
              <a:buFont typeface="Arial" charset="0"/>
              <a:buChar char="•"/>
            </a:pPr>
            <a:r>
              <a:rPr lang="en-US" sz="3200"/>
              <a:t>Tight muscles are much more </a:t>
            </a:r>
          </a:p>
          <a:p>
            <a:pPr>
              <a:buFont typeface="Arial" charset="0"/>
              <a:buNone/>
            </a:pPr>
            <a:r>
              <a:rPr lang="en-US" sz="3200"/>
              <a:t>  susceptible to strains and sprains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Physical Conditioning</a:t>
            </a:r>
            <a:endParaRPr lang="en-US" dirty="0"/>
          </a:p>
        </p:txBody>
      </p:sp>
      <p:sp>
        <p:nvSpPr>
          <p:cNvPr id="44034" name="Content Placeholder 2"/>
          <p:cNvSpPr>
            <a:spLocks noGrp="1"/>
          </p:cNvSpPr>
          <p:nvPr>
            <p:ph idx="1"/>
          </p:nvPr>
        </p:nvSpPr>
        <p:spPr>
          <a:xfrm>
            <a:off x="457200" y="1676400"/>
            <a:ext cx="8229600" cy="4267200"/>
          </a:xfrm>
        </p:spPr>
        <p:txBody>
          <a:bodyPr/>
          <a:lstStyle/>
          <a:p>
            <a:pPr eaLnBrk="1" hangingPunct="1"/>
            <a:r>
              <a:rPr lang="en-US" sz="4000" smtClean="0"/>
              <a:t>Lack Of Exercise</a:t>
            </a:r>
          </a:p>
          <a:p>
            <a:pPr eaLnBrk="1" hangingPunct="1"/>
            <a:r>
              <a:rPr lang="en-US" sz="4000" smtClean="0"/>
              <a:t>Poor Nutrition</a:t>
            </a:r>
          </a:p>
          <a:p>
            <a:pPr eaLnBrk="1" hangingPunct="1"/>
            <a:r>
              <a:rPr lang="en-US" sz="4000" smtClean="0"/>
              <a:t>Poor Sleep </a:t>
            </a:r>
          </a:p>
          <a:p>
            <a:pPr eaLnBrk="1" hangingPunct="1"/>
            <a:r>
              <a:rPr lang="en-US" sz="4000" smtClean="0"/>
              <a:t>Generally Unhealthy Lifestyle Habits</a:t>
            </a:r>
          </a:p>
          <a:p>
            <a:pPr eaLnBrk="1" hangingPunct="1">
              <a:buFont typeface="Arial" charset="0"/>
              <a:buNone/>
            </a:pPr>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Costs of Injuries</a:t>
            </a:r>
            <a:endParaRPr lang="en-US" dirty="0"/>
          </a:p>
        </p:txBody>
      </p:sp>
      <p:sp>
        <p:nvSpPr>
          <p:cNvPr id="46082" name="Content Placeholder 2"/>
          <p:cNvSpPr>
            <a:spLocks noGrp="1"/>
          </p:cNvSpPr>
          <p:nvPr>
            <p:ph idx="1"/>
          </p:nvPr>
        </p:nvSpPr>
        <p:spPr/>
        <p:txBody>
          <a:bodyPr/>
          <a:lstStyle/>
          <a:p>
            <a:pPr eaLnBrk="1" hangingPunct="1">
              <a:lnSpc>
                <a:spcPct val="80000"/>
              </a:lnSpc>
            </a:pPr>
            <a:r>
              <a:rPr lang="en-US" b="1" smtClean="0"/>
              <a:t>Direct</a:t>
            </a:r>
          </a:p>
          <a:p>
            <a:pPr lvl="1" eaLnBrk="1" hangingPunct="1">
              <a:lnSpc>
                <a:spcPct val="80000"/>
              </a:lnSpc>
            </a:pPr>
            <a:r>
              <a:rPr lang="en-US" smtClean="0"/>
              <a:t>Diagnosis</a:t>
            </a:r>
          </a:p>
          <a:p>
            <a:pPr lvl="1" eaLnBrk="1" hangingPunct="1">
              <a:lnSpc>
                <a:spcPct val="80000"/>
              </a:lnSpc>
            </a:pPr>
            <a:r>
              <a:rPr lang="en-US" smtClean="0"/>
              <a:t>Surgery</a:t>
            </a:r>
          </a:p>
          <a:p>
            <a:pPr lvl="1" eaLnBrk="1" hangingPunct="1">
              <a:lnSpc>
                <a:spcPct val="80000"/>
              </a:lnSpc>
            </a:pPr>
            <a:r>
              <a:rPr lang="en-US" smtClean="0"/>
              <a:t>Rehab</a:t>
            </a:r>
            <a:br>
              <a:rPr lang="en-US" smtClean="0"/>
            </a:br>
            <a:endParaRPr lang="en-US" smtClean="0"/>
          </a:p>
          <a:p>
            <a:pPr eaLnBrk="1" hangingPunct="1">
              <a:lnSpc>
                <a:spcPct val="80000"/>
              </a:lnSpc>
            </a:pPr>
            <a:r>
              <a:rPr lang="en-US" b="1" smtClean="0"/>
              <a:t>Indirect</a:t>
            </a:r>
          </a:p>
          <a:p>
            <a:pPr lvl="1" eaLnBrk="1" hangingPunct="1">
              <a:lnSpc>
                <a:spcPct val="80000"/>
              </a:lnSpc>
            </a:pPr>
            <a:r>
              <a:rPr lang="en-US" smtClean="0"/>
              <a:t>Turnover</a:t>
            </a:r>
          </a:p>
          <a:p>
            <a:pPr lvl="1" eaLnBrk="1" hangingPunct="1">
              <a:lnSpc>
                <a:spcPct val="80000"/>
              </a:lnSpc>
            </a:pPr>
            <a:r>
              <a:rPr lang="en-US" smtClean="0"/>
              <a:t>Absenteeism Due to Unreported Injuries </a:t>
            </a:r>
          </a:p>
          <a:p>
            <a:pPr lvl="1" eaLnBrk="1" hangingPunct="1">
              <a:lnSpc>
                <a:spcPct val="80000"/>
              </a:lnSpc>
            </a:pPr>
            <a:r>
              <a:rPr lang="en-US" smtClean="0"/>
              <a:t>Ongoing Benefit Costs</a:t>
            </a:r>
          </a:p>
          <a:p>
            <a:pPr lvl="1" eaLnBrk="1" hangingPunct="1">
              <a:lnSpc>
                <a:spcPct val="80000"/>
              </a:lnSpc>
            </a:pPr>
            <a:r>
              <a:rPr lang="en-US" smtClean="0"/>
              <a:t>Overtime used to Cover Lost/Restricted Days</a:t>
            </a:r>
          </a:p>
          <a:p>
            <a:pPr lvl="1" eaLnBrk="1" hangingPunct="1">
              <a:lnSpc>
                <a:spcPct val="80000"/>
              </a:lnSpc>
            </a:pPr>
            <a:r>
              <a:rPr lang="en-US" smtClean="0"/>
              <a:t>Morale </a:t>
            </a:r>
          </a:p>
          <a:p>
            <a:pPr lvl="1" eaLnBrk="1" hangingPunct="1">
              <a:lnSpc>
                <a:spcPct val="80000"/>
              </a:lnSpc>
            </a:pPr>
            <a:r>
              <a:rPr lang="en-US" smtClean="0"/>
              <a:t>Product Damage</a:t>
            </a:r>
          </a:p>
          <a:p>
            <a:pPr lvl="1" eaLnBrk="1" hangingPunct="1">
              <a:lnSpc>
                <a:spcPct val="80000"/>
              </a:lnSpc>
            </a:pPr>
            <a:r>
              <a:rPr lang="en-US" smtClean="0"/>
              <a:t>Bureaucratic Costs of Injury/Claims Handling</a:t>
            </a:r>
          </a:p>
          <a:p>
            <a:pPr lvl="2" eaLnBrk="1" hangingPunct="1">
              <a:lnSpc>
                <a:spcPct val="80000"/>
              </a:lnSpc>
            </a:pPr>
            <a:r>
              <a:rPr lang="en-US" smtClean="0"/>
              <a:t>Accident Reporting</a:t>
            </a:r>
          </a:p>
          <a:p>
            <a:pPr lvl="2" eaLnBrk="1" hangingPunct="1">
              <a:lnSpc>
                <a:spcPct val="80000"/>
              </a:lnSpc>
            </a:pPr>
            <a:r>
              <a:rPr lang="en-US" smtClean="0"/>
              <a:t>Accident Investigation</a:t>
            </a:r>
          </a:p>
          <a:p>
            <a:pPr lvl="2" eaLnBrk="1" hangingPunct="1">
              <a:lnSpc>
                <a:spcPct val="80000"/>
              </a:lnSpc>
            </a:pPr>
            <a:r>
              <a:rPr lang="en-US" smtClean="0"/>
              <a:t>Case Management</a:t>
            </a:r>
          </a:p>
          <a:p>
            <a:pPr eaLnBrk="1" hangingPunct="1"/>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38600"/>
            <a:ext cx="7772400" cy="1600200"/>
          </a:xfrm>
        </p:spPr>
        <p:txBody>
          <a:bodyPr>
            <a:normAutofit fontScale="90000"/>
          </a:bodyPr>
          <a:lstStyle/>
          <a:p>
            <a:pPr eaLnBrk="1" hangingPunct="1">
              <a:defRPr/>
            </a:pPr>
            <a:r>
              <a:rPr lang="en-US" sz="4400" dirty="0" smtClean="0"/>
              <a:t/>
            </a:r>
            <a:br>
              <a:rPr lang="en-US" sz="4400" dirty="0" smtClean="0"/>
            </a:br>
            <a:r>
              <a:rPr lang="en-US" sz="4400" dirty="0" smtClean="0"/>
              <a:t>SO HOW DO WE PREVENT THESE INJURIES?</a:t>
            </a:r>
            <a:r>
              <a:rPr lang="en-US" dirty="0" smtClean="0"/>
              <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n-US" dirty="0" smtClean="0"/>
              <a:t>Disclaimer</a:t>
            </a:r>
          </a:p>
        </p:txBody>
      </p:sp>
      <p:sp>
        <p:nvSpPr>
          <p:cNvPr id="16386" name="Rectangle 3"/>
          <p:cNvSpPr>
            <a:spLocks noGrp="1"/>
          </p:cNvSpPr>
          <p:nvPr>
            <p:ph type="body" idx="4294967295"/>
          </p:nvPr>
        </p:nvSpPr>
        <p:spPr/>
        <p:txBody>
          <a:bodyPr/>
          <a:lstStyle/>
          <a:p>
            <a:pPr eaLnBrk="1" hangingPunct="1">
              <a:lnSpc>
                <a:spcPct val="80000"/>
              </a:lnSpc>
              <a:buClr>
                <a:schemeClr val="accent2"/>
              </a:buClr>
              <a:buSzPct val="70000"/>
              <a:buFont typeface="Wingdings" pitchFamily="2" charset="2"/>
              <a:buChar char="l"/>
            </a:pPr>
            <a:r>
              <a:rPr lang="en-US" sz="1600" b="1" dirty="0" smtClean="0">
                <a:ln>
                  <a:solidFill>
                    <a:srgbClr val="000000"/>
                  </a:solidFill>
                </a:ln>
                <a:solidFill>
                  <a:srgbClr val="FFFFFF"/>
                </a:solidFill>
                <a:effectLst>
                  <a:outerShdw blurRad="38100" dist="38100" dir="2700000" algn="tl">
                    <a:srgbClr val="000000">
                      <a:alpha val="43137"/>
                    </a:srgbClr>
                  </a:outerShdw>
                </a:effectLst>
              </a:rPr>
              <a:t>DISCLAIMER: This material was produced under grant number SH 208 32–SH–0 from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br>
              <a:rPr lang="en-US" sz="1600" b="1" dirty="0" smtClean="0">
                <a:ln>
                  <a:solidFill>
                    <a:srgbClr val="000000"/>
                  </a:solidFill>
                </a:ln>
                <a:solidFill>
                  <a:srgbClr val="FFFFFF"/>
                </a:solidFill>
                <a:effectLst>
                  <a:outerShdw blurRad="38100" dist="38100" dir="2700000" algn="tl">
                    <a:srgbClr val="000000">
                      <a:alpha val="43137"/>
                    </a:srgbClr>
                  </a:outerShdw>
                </a:effectLst>
              </a:rPr>
            </a:br>
            <a:r>
              <a:rPr lang="en-US" sz="1600" b="1" dirty="0" smtClean="0">
                <a:ln>
                  <a:solidFill>
                    <a:srgbClr val="000000"/>
                  </a:solidFill>
                </a:ln>
                <a:solidFill>
                  <a:srgbClr val="FFFFFF"/>
                </a:solidFill>
                <a:effectLst>
                  <a:outerShdw blurRad="38100" dist="38100" dir="2700000" algn="tl">
                    <a:srgbClr val="000000">
                      <a:alpha val="43137"/>
                    </a:srgbClr>
                  </a:outerShdw>
                </a:effectLst>
              </a:rPr>
              <a:t/>
            </a:r>
            <a:br>
              <a:rPr lang="en-US" sz="1600" b="1" dirty="0" smtClean="0">
                <a:ln>
                  <a:solidFill>
                    <a:srgbClr val="000000"/>
                  </a:solidFill>
                </a:ln>
                <a:solidFill>
                  <a:srgbClr val="FFFFFF"/>
                </a:solidFill>
                <a:effectLst>
                  <a:outerShdw blurRad="38100" dist="38100" dir="2700000" algn="tl">
                    <a:srgbClr val="000000">
                      <a:alpha val="43137"/>
                    </a:srgbClr>
                  </a:outerShdw>
                </a:effectLst>
              </a:rPr>
            </a:br>
            <a:r>
              <a:rPr lang="en-US" sz="1600" b="1" dirty="0" smtClean="0">
                <a:ln>
                  <a:solidFill>
                    <a:srgbClr val="000000"/>
                  </a:solidFill>
                </a:ln>
                <a:solidFill>
                  <a:srgbClr val="FFFFFF"/>
                </a:solidFill>
                <a:effectLst>
                  <a:outerShdw blurRad="38100" dist="38100" dir="2700000" algn="tl">
                    <a:srgbClr val="000000">
                      <a:alpha val="43137"/>
                    </a:srgbClr>
                  </a:outerShdw>
                </a:effectLst>
              </a:rPr>
              <a:t>COPYRIGHT INFORMATION: This material is the copyrighted property of Miami Dade College. By federal regulation, OSHA reserves a license to use and disseminate such material for the purpose of promoting safety and health in the workplace.  Miami Dade College hereby authorizes employers and workplace safety and health professionals to use this material, distributed by or through OSHA, in their workplaces or practices in accordance with the guidance contained in the material. </a:t>
            </a:r>
            <a:br>
              <a:rPr lang="en-US" sz="1600" b="1" dirty="0" smtClean="0">
                <a:ln>
                  <a:solidFill>
                    <a:srgbClr val="000000"/>
                  </a:solidFill>
                </a:ln>
                <a:solidFill>
                  <a:srgbClr val="FFFFFF"/>
                </a:solidFill>
                <a:effectLst>
                  <a:outerShdw blurRad="38100" dist="38100" dir="2700000" algn="tl">
                    <a:srgbClr val="000000">
                      <a:alpha val="43137"/>
                    </a:srgbClr>
                  </a:outerShdw>
                </a:effectLst>
              </a:rPr>
            </a:br>
            <a:r>
              <a:rPr lang="en-US" sz="1600" b="1" dirty="0" smtClean="0">
                <a:ln>
                  <a:solidFill>
                    <a:srgbClr val="000000"/>
                  </a:solidFill>
                </a:ln>
                <a:solidFill>
                  <a:srgbClr val="FFFFFF"/>
                </a:solidFill>
                <a:effectLst>
                  <a:outerShdw blurRad="38100" dist="38100" dir="2700000" algn="tl">
                    <a:srgbClr val="000000">
                      <a:alpha val="43137"/>
                    </a:srgbClr>
                  </a:outerShdw>
                </a:effectLst>
              </a:rPr>
              <a:t/>
            </a:r>
            <a:br>
              <a:rPr lang="en-US" sz="1600" b="1" dirty="0" smtClean="0">
                <a:ln>
                  <a:solidFill>
                    <a:srgbClr val="000000"/>
                  </a:solidFill>
                </a:ln>
                <a:solidFill>
                  <a:srgbClr val="FFFFFF"/>
                </a:solidFill>
                <a:effectLst>
                  <a:outerShdw blurRad="38100" dist="38100" dir="2700000" algn="tl">
                    <a:srgbClr val="000000">
                      <a:alpha val="43137"/>
                    </a:srgbClr>
                  </a:outerShdw>
                </a:effectLst>
              </a:rPr>
            </a:br>
            <a:r>
              <a:rPr lang="en-US" sz="1600" b="1" dirty="0" smtClean="0">
                <a:ln>
                  <a:solidFill>
                    <a:srgbClr val="000000"/>
                  </a:solidFill>
                </a:ln>
                <a:solidFill>
                  <a:srgbClr val="FFFFFF"/>
                </a:solidFill>
                <a:effectLst>
                  <a:outerShdw blurRad="38100" dist="38100" dir="2700000" algn="tl">
                    <a:srgbClr val="000000">
                      <a:alpha val="43137"/>
                    </a:srgbClr>
                  </a:outerShdw>
                </a:effectLst>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pPr eaLnBrk="1" hangingPunct="1">
              <a:lnSpc>
                <a:spcPct val="80000"/>
              </a:lnSpc>
              <a:buClr>
                <a:schemeClr val="accent2"/>
              </a:buClr>
              <a:buSzPct val="70000"/>
              <a:buFont typeface="Wingdings" pitchFamily="2" charset="2"/>
              <a:buNone/>
            </a:pPr>
            <a:endParaRPr lang="en-US" sz="1600" b="1" dirty="0" smtClean="0">
              <a:solidFill>
                <a:srgbClr val="FFFFFF"/>
              </a:solidFill>
            </a:endParaRPr>
          </a:p>
          <a:p>
            <a:pPr algn="ctr" eaLnBrk="1" hangingPunct="1">
              <a:lnSpc>
                <a:spcPct val="80000"/>
              </a:lnSpc>
              <a:buClr>
                <a:schemeClr val="accent2"/>
              </a:buClr>
              <a:buSzPct val="70000"/>
              <a:buFont typeface="Wingdings" pitchFamily="2" charset="2"/>
              <a:buNone/>
            </a:pPr>
            <a:r>
              <a:rPr lang="en-US" sz="1600" dirty="0" smtClean="0">
                <a:solidFill>
                  <a:srgbClr val="FFFFFF"/>
                </a:solidFill>
              </a:rPr>
              <a:t>OSHA - Susan Harwood Training Grant</a:t>
            </a:r>
            <a:endParaRPr lang="en-US" sz="1600" b="1" dirty="0" smtClean="0">
              <a:solidFill>
                <a:srgbClr val="FFFFFF"/>
              </a:solidFill>
            </a:endParaRPr>
          </a:p>
          <a:p>
            <a:pPr eaLnBrk="1" hangingPunct="1">
              <a:lnSpc>
                <a:spcPct val="80000"/>
              </a:lnSpc>
            </a:pPr>
            <a:endParaRPr lang="en-US" sz="1600" b="1" dirty="0" smtClean="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228600" y="273050"/>
            <a:ext cx="8686800" cy="5853113"/>
          </a:xfrm>
        </p:spPr>
        <p:txBody>
          <a:bodyPr/>
          <a:lstStyle/>
          <a:p>
            <a:pPr eaLnBrk="1" hangingPunct="1">
              <a:buFont typeface="Arial" charset="0"/>
              <a:buNone/>
            </a:pPr>
            <a:r>
              <a:rPr lang="en-US" smtClean="0">
                <a:solidFill>
                  <a:srgbClr val="FFFFFF"/>
                </a:solidFill>
              </a:rPr>
              <a:t>PERSONAL PROTECTIVE EQUIPMENT (PPE)</a:t>
            </a:r>
          </a:p>
        </p:txBody>
      </p:sp>
      <p:sp>
        <p:nvSpPr>
          <p:cNvPr id="50178" name="Text Placeholder 3"/>
          <p:cNvSpPr>
            <a:spLocks noGrp="1"/>
          </p:cNvSpPr>
          <p:nvPr>
            <p:ph type="body" sz="half" idx="2"/>
          </p:nvPr>
        </p:nvSpPr>
        <p:spPr>
          <a:xfrm>
            <a:off x="228600" y="1524000"/>
            <a:ext cx="8610600" cy="5029200"/>
          </a:xfrm>
        </p:spPr>
        <p:txBody>
          <a:bodyPr/>
          <a:lstStyle/>
          <a:p>
            <a:pPr eaLnBrk="1" hangingPunct="1">
              <a:buFont typeface="Arial" charset="0"/>
              <a:buChar char="•"/>
            </a:pPr>
            <a:r>
              <a:rPr lang="en-US" sz="2400" smtClean="0"/>
              <a:t> Clothing or devices worn to help isolate a person from </a:t>
            </a:r>
          </a:p>
          <a:p>
            <a:pPr eaLnBrk="1" hangingPunct="1"/>
            <a:r>
              <a:rPr lang="en-US" sz="2400" smtClean="0"/>
              <a:t>   direct exposure to a hazardous material or situation. </a:t>
            </a:r>
          </a:p>
          <a:p>
            <a:pPr eaLnBrk="1" hangingPunct="1"/>
            <a:endParaRPr lang="en-US" sz="2400" smtClean="0"/>
          </a:p>
          <a:p>
            <a:pPr lvl="1" eaLnBrk="1" hangingPunct="1">
              <a:buFont typeface="Arial" charset="0"/>
              <a:buChar char="•"/>
            </a:pPr>
            <a:r>
              <a:rPr lang="en-US" sz="2400" smtClean="0"/>
              <a:t>Back Supports</a:t>
            </a:r>
          </a:p>
          <a:p>
            <a:pPr lvl="1" eaLnBrk="1" hangingPunct="1">
              <a:buFont typeface="Arial" charset="0"/>
              <a:buChar char="•"/>
            </a:pPr>
            <a:endParaRPr lang="en-US" sz="2400" smtClean="0"/>
          </a:p>
          <a:p>
            <a:pPr lvl="1" eaLnBrk="1" hangingPunct="1">
              <a:buFont typeface="Arial" charset="0"/>
              <a:buChar char="•"/>
            </a:pPr>
            <a:r>
              <a:rPr lang="en-US" sz="2400" smtClean="0"/>
              <a:t>Anti-Vibration Gloves</a:t>
            </a:r>
          </a:p>
          <a:p>
            <a:pPr lvl="1" eaLnBrk="1" hangingPunct="1">
              <a:buFont typeface="Arial" charset="0"/>
              <a:buChar char="•"/>
            </a:pPr>
            <a:endParaRPr lang="en-US" sz="2400" smtClean="0"/>
          </a:p>
          <a:p>
            <a:pPr lvl="1" eaLnBrk="1" hangingPunct="1">
              <a:buFont typeface="Arial" charset="0"/>
              <a:buChar char="•"/>
            </a:pPr>
            <a:r>
              <a:rPr lang="en-US" sz="2400" smtClean="0"/>
              <a:t>Wrist Supports</a:t>
            </a:r>
          </a:p>
          <a:p>
            <a:pPr lvl="1" eaLnBrk="1" hangingPunct="1">
              <a:buFont typeface="Arial" charset="0"/>
              <a:buChar char="•"/>
            </a:pPr>
            <a:endParaRPr lang="en-US" sz="2400" smtClean="0"/>
          </a:p>
          <a:p>
            <a:pPr lvl="1" eaLnBrk="1" hangingPunct="1">
              <a:buFont typeface="Arial" charset="0"/>
              <a:buChar char="•"/>
            </a:pPr>
            <a:r>
              <a:rPr lang="en-US" sz="2400" smtClean="0"/>
              <a:t>Wraps &amp; Sleeves</a:t>
            </a:r>
          </a:p>
          <a:p>
            <a:pPr eaLnBrk="1" hangingPunct="1"/>
            <a:endParaRPr lang="en-US" smtClean="0"/>
          </a:p>
        </p:txBody>
      </p:sp>
      <p:pic>
        <p:nvPicPr>
          <p:cNvPr id="50179" name="Picture 10" descr="110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962400" y="2590800"/>
            <a:ext cx="2895600" cy="2393950"/>
          </a:xfrm>
          <a:prstGeom prst="rect">
            <a:avLst/>
          </a:prstGeom>
          <a:noFill/>
          <a:ln w="9525">
            <a:noFill/>
            <a:miter lim="800000"/>
            <a:headEnd/>
            <a:tailEnd/>
          </a:ln>
        </p:spPr>
      </p:pic>
      <p:pic>
        <p:nvPicPr>
          <p:cNvPr id="50180" name="Picture 12" descr="9015-Beauty-sm"/>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39000" y="2133600"/>
            <a:ext cx="1190625" cy="1905000"/>
          </a:xfrm>
          <a:prstGeom prst="rect">
            <a:avLst/>
          </a:prstGeom>
          <a:noFill/>
          <a:ln w="9525">
            <a:noFill/>
            <a:miter lim="800000"/>
            <a:headEnd/>
            <a:tailEnd/>
          </a:ln>
        </p:spPr>
      </p:pic>
      <p:pic>
        <p:nvPicPr>
          <p:cNvPr id="50181" name="Picture 14" descr="4000-LftBlk-sm"/>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629400" y="4800600"/>
            <a:ext cx="1306513" cy="18049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7772400" cy="1066800"/>
          </a:xfrm>
        </p:spPr>
        <p:txBody>
          <a:bodyPr>
            <a:noAutofit/>
          </a:bodyPr>
          <a:lstStyle/>
          <a:p>
            <a:pPr eaLnBrk="1" hangingPunct="1">
              <a:defRPr/>
            </a:pPr>
            <a:r>
              <a:rPr lang="en-US" sz="4000" dirty="0" smtClean="0">
                <a:effectLst>
                  <a:outerShdw blurRad="38100" dist="38100" dir="2700000" algn="tl">
                    <a:srgbClr val="000000"/>
                  </a:outerShdw>
                </a:effectLst>
                <a:latin typeface="Verdana" pitchFamily="34" charset="0"/>
              </a:rPr>
              <a:t/>
            </a:r>
            <a:br>
              <a:rPr lang="en-US" sz="4000" dirty="0" smtClean="0">
                <a:effectLst>
                  <a:outerShdw blurRad="38100" dist="38100" dir="2700000" algn="tl">
                    <a:srgbClr val="000000"/>
                  </a:outerShdw>
                </a:effectLst>
                <a:latin typeface="Verdana" pitchFamily="34" charset="0"/>
              </a:rPr>
            </a:br>
            <a:r>
              <a:rPr lang="en-US" sz="4000" dirty="0" smtClean="0">
                <a:effectLst>
                  <a:outerShdw blurRad="38100" dist="38100" dir="2700000" algn="tl">
                    <a:srgbClr val="000000"/>
                  </a:outerShdw>
                </a:effectLst>
                <a:latin typeface="Verdana" pitchFamily="34" charset="0"/>
              </a:rPr>
              <a:t>BACK INJURIES</a:t>
            </a:r>
            <a:br>
              <a:rPr lang="en-US" sz="4000" dirty="0" smtClean="0">
                <a:effectLst>
                  <a:outerShdw blurRad="38100" dist="38100" dir="2700000" algn="tl">
                    <a:srgbClr val="000000"/>
                  </a:outerShdw>
                </a:effectLst>
                <a:latin typeface="Verdana" pitchFamily="34" charset="0"/>
              </a:rPr>
            </a:br>
            <a:endParaRPr 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DID YOU KNKOW…</a:t>
            </a:r>
            <a:endParaRPr lang="en-US" dirty="0"/>
          </a:p>
        </p:txBody>
      </p:sp>
      <p:sp>
        <p:nvSpPr>
          <p:cNvPr id="54274" name="Content Placeholder 2"/>
          <p:cNvSpPr>
            <a:spLocks noGrp="1"/>
          </p:cNvSpPr>
          <p:nvPr>
            <p:ph idx="1"/>
          </p:nvPr>
        </p:nvSpPr>
        <p:spPr>
          <a:xfrm>
            <a:off x="457200" y="1295400"/>
            <a:ext cx="8229600" cy="5105400"/>
          </a:xfrm>
        </p:spPr>
        <p:txBody>
          <a:bodyPr/>
          <a:lstStyle/>
          <a:p>
            <a:pPr eaLnBrk="1" hangingPunct="1">
              <a:lnSpc>
                <a:spcPct val="90000"/>
              </a:lnSpc>
            </a:pPr>
            <a:r>
              <a:rPr lang="en-US" sz="3100" smtClean="0"/>
              <a:t>The back is the most frequently injured body part. Once injured, the risk of recurrence doubles</a:t>
            </a:r>
          </a:p>
          <a:p>
            <a:pPr eaLnBrk="1" hangingPunct="1">
              <a:lnSpc>
                <a:spcPct val="90000"/>
              </a:lnSpc>
            </a:pPr>
            <a:r>
              <a:rPr lang="en-US" sz="3100" smtClean="0"/>
              <a:t>Low back injuries represent over 90 percent of all injury claims</a:t>
            </a:r>
          </a:p>
          <a:p>
            <a:pPr eaLnBrk="1" hangingPunct="1">
              <a:lnSpc>
                <a:spcPct val="90000"/>
              </a:lnSpc>
            </a:pPr>
            <a:r>
              <a:rPr lang="en-US" sz="3100" smtClean="0"/>
              <a:t>Second only to the common cold in terms of lost work days</a:t>
            </a:r>
          </a:p>
          <a:p>
            <a:pPr eaLnBrk="1" hangingPunct="1">
              <a:lnSpc>
                <a:spcPct val="90000"/>
              </a:lnSpc>
            </a:pPr>
            <a:r>
              <a:rPr lang="en-US" sz="3100" smtClean="0"/>
              <a:t>Back pain cost American businesses an estimated $30 billion each year</a:t>
            </a:r>
          </a:p>
          <a:p>
            <a:pPr eaLnBrk="1" hangingPunct="1">
              <a:lnSpc>
                <a:spcPct val="90000"/>
              </a:lnSpc>
            </a:pPr>
            <a:r>
              <a:rPr lang="en-US" sz="3100" smtClean="0"/>
              <a:t>Four out of every five people will experience back pain in their lifetimes</a:t>
            </a:r>
          </a:p>
          <a:p>
            <a:pPr eaLnBrk="1" hangingPunct="1">
              <a:buFont typeface="Arial" charset="0"/>
              <a:buNone/>
            </a:pPr>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267200" cy="641350"/>
          </a:xfrm>
        </p:spPr>
        <p:txBody>
          <a:bodyPr>
            <a:noAutofit/>
          </a:bodyPr>
          <a:lstStyle/>
          <a:p>
            <a:pPr eaLnBrk="1" hangingPunct="1">
              <a:defRPr/>
            </a:pPr>
            <a:r>
              <a:rPr lang="en-US" sz="4000" dirty="0" smtClean="0"/>
              <a:t>YOUR BACK </a:t>
            </a:r>
            <a:endParaRPr lang="en-US" sz="4000" dirty="0"/>
          </a:p>
        </p:txBody>
      </p:sp>
      <p:sp>
        <p:nvSpPr>
          <p:cNvPr id="56322" name="Text Placeholder 3"/>
          <p:cNvSpPr>
            <a:spLocks noGrp="1"/>
          </p:cNvSpPr>
          <p:nvPr>
            <p:ph type="body" sz="half" idx="2"/>
          </p:nvPr>
        </p:nvSpPr>
        <p:spPr>
          <a:xfrm>
            <a:off x="457200" y="1295400"/>
            <a:ext cx="4495800" cy="5257800"/>
          </a:xfrm>
        </p:spPr>
        <p:txBody>
          <a:bodyPr/>
          <a:lstStyle/>
          <a:p>
            <a:pPr eaLnBrk="1" hangingPunct="1">
              <a:buFont typeface="Arial" charset="0"/>
              <a:buChar char="•"/>
            </a:pPr>
            <a:r>
              <a:rPr lang="en-US" sz="2100" smtClean="0"/>
              <a:t>The purpose of the back is to support the upper body, protect your spinal cord and allow flexibility</a:t>
            </a:r>
          </a:p>
          <a:p>
            <a:pPr eaLnBrk="1" hangingPunct="1">
              <a:buFont typeface="Arial" charset="0"/>
              <a:buChar char="•"/>
            </a:pPr>
            <a:r>
              <a:rPr lang="en-US" sz="2100" smtClean="0"/>
              <a:t>Most of the stress when lifting and bending is absorbed by the lower back. To take some pressure away from the spine, your abdominal and back muscles contract to give added</a:t>
            </a:r>
          </a:p>
          <a:p>
            <a:pPr eaLnBrk="1" hangingPunct="1"/>
            <a:r>
              <a:rPr lang="en-US" sz="2100" smtClean="0"/>
              <a:t>support</a:t>
            </a:r>
          </a:p>
          <a:p>
            <a:pPr eaLnBrk="1" hangingPunct="1">
              <a:buFont typeface="Arial" charset="0"/>
              <a:buChar char="•"/>
            </a:pPr>
            <a:r>
              <a:rPr lang="en-US" sz="2100" smtClean="0"/>
              <a:t>For example, when you lift a load, your abdomen and back muscles help equalize the effort so the entire weight is not transmitted to the spine, but is absorbed in the abdominal cavity. This is called intra-abdominal pressure.</a:t>
            </a:r>
          </a:p>
        </p:txBody>
      </p:sp>
      <p:pic>
        <p:nvPicPr>
          <p:cNvPr id="56323" name="Content Placeholder 4" descr="spinalcolumn"/>
          <p:cNvPicPr>
            <a:picLocks noGrp="1"/>
          </p:cNvPicPr>
          <p:nvPr>
            <p:ph idx="1"/>
          </p:nvPr>
        </p:nvPicPr>
        <p:blipFill>
          <a:blip r:embed="rId3"/>
          <a:srcRect/>
          <a:stretch>
            <a:fillRect/>
          </a:stretch>
        </p:blipFill>
        <p:spPr>
          <a:xfrm>
            <a:off x="5105400" y="1295400"/>
            <a:ext cx="3505200" cy="51816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eaLnBrk="1" hangingPunct="1">
              <a:defRPr/>
            </a:pPr>
            <a:r>
              <a:rPr lang="en-US" sz="4000" dirty="0" smtClean="0"/>
              <a:t>CAUSES OF BACK INJURY</a:t>
            </a:r>
            <a:endParaRPr lang="en-US" sz="4000" dirty="0"/>
          </a:p>
        </p:txBody>
      </p:sp>
      <p:sp>
        <p:nvSpPr>
          <p:cNvPr id="58370" name="Content Placeholder 2"/>
          <p:cNvSpPr>
            <a:spLocks noGrp="1"/>
          </p:cNvSpPr>
          <p:nvPr>
            <p:ph idx="1"/>
          </p:nvPr>
        </p:nvSpPr>
        <p:spPr>
          <a:xfrm>
            <a:off x="457200" y="1371600"/>
            <a:ext cx="8229600" cy="4953000"/>
          </a:xfrm>
        </p:spPr>
        <p:txBody>
          <a:bodyPr/>
          <a:lstStyle/>
          <a:p>
            <a:pPr eaLnBrk="1" hangingPunct="1"/>
            <a:r>
              <a:rPr lang="en-US" sz="3000" smtClean="0"/>
              <a:t>Improper lifting techniques</a:t>
            </a:r>
          </a:p>
          <a:p>
            <a:pPr eaLnBrk="1" hangingPunct="1"/>
            <a:r>
              <a:rPr lang="en-US" sz="3000" smtClean="0"/>
              <a:t>Overexertion</a:t>
            </a:r>
          </a:p>
          <a:p>
            <a:pPr eaLnBrk="1" hangingPunct="1"/>
            <a:r>
              <a:rPr lang="en-US" sz="3000" smtClean="0"/>
              <a:t>Poor posture</a:t>
            </a:r>
          </a:p>
          <a:p>
            <a:pPr eaLnBrk="1" hangingPunct="1"/>
            <a:r>
              <a:rPr lang="en-US" sz="3000" smtClean="0"/>
              <a:t>Medical factors (age, other disabilities, etc.)</a:t>
            </a:r>
          </a:p>
          <a:p>
            <a:pPr eaLnBrk="1" hangingPunct="1"/>
            <a:r>
              <a:rPr lang="en-US" sz="3000" smtClean="0"/>
              <a:t>Slips and falls</a:t>
            </a:r>
          </a:p>
          <a:p>
            <a:pPr eaLnBrk="1" hangingPunct="1"/>
            <a:r>
              <a:rPr lang="en-US" sz="3000" smtClean="0"/>
              <a:t>Excessive weight</a:t>
            </a:r>
          </a:p>
          <a:p>
            <a:pPr eaLnBrk="1" hangingPunct="1"/>
            <a:r>
              <a:rPr lang="en-US" sz="3000" smtClean="0"/>
              <a:t>Lack of exercise</a:t>
            </a:r>
          </a:p>
          <a:p>
            <a:pPr eaLnBrk="1" hangingPunct="1"/>
            <a:r>
              <a:rPr lang="en-US" sz="3000" smtClean="0"/>
              <a:t>Stress</a:t>
            </a:r>
          </a:p>
          <a:p>
            <a:pPr eaLnBrk="1" hangingPunct="1"/>
            <a:r>
              <a:rPr lang="en-US" sz="3000" smtClean="0"/>
              <a:t>Heavy purses and briefcases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SYMPTONS OF BACK INJURY </a:t>
            </a:r>
            <a:endParaRPr lang="en-US" dirty="0"/>
          </a:p>
        </p:txBody>
      </p:sp>
      <p:sp>
        <p:nvSpPr>
          <p:cNvPr id="60418" name="Content Placeholder 2"/>
          <p:cNvSpPr>
            <a:spLocks noGrp="1"/>
          </p:cNvSpPr>
          <p:nvPr>
            <p:ph idx="1"/>
          </p:nvPr>
        </p:nvSpPr>
        <p:spPr>
          <a:xfrm>
            <a:off x="457200" y="1371600"/>
            <a:ext cx="8229600" cy="4953000"/>
          </a:xfrm>
        </p:spPr>
        <p:txBody>
          <a:bodyPr/>
          <a:lstStyle/>
          <a:p>
            <a:pPr eaLnBrk="1" hangingPunct="1"/>
            <a:r>
              <a:rPr lang="en-US" sz="4000" smtClean="0"/>
              <a:t>Pain</a:t>
            </a:r>
          </a:p>
          <a:p>
            <a:pPr eaLnBrk="1" hangingPunct="1"/>
            <a:r>
              <a:rPr lang="en-US" sz="4000" smtClean="0"/>
              <a:t>Stiffness</a:t>
            </a:r>
          </a:p>
          <a:p>
            <a:pPr eaLnBrk="1" hangingPunct="1"/>
            <a:r>
              <a:rPr lang="en-US" sz="4000" smtClean="0"/>
              <a:t>Numbness in the legs</a:t>
            </a:r>
          </a:p>
          <a:p>
            <a:pPr eaLnBrk="1" hangingPunct="1"/>
            <a:r>
              <a:rPr lang="en-US" sz="4000" smtClean="0"/>
              <a:t>Limited ability to sit or stand</a:t>
            </a:r>
          </a:p>
          <a:p>
            <a:pPr eaLnBrk="1" hangingPunct="1"/>
            <a:r>
              <a:rPr lang="en-US" sz="4000" smtClean="0"/>
              <a:t>Muscle weakness, spasms and strains</a:t>
            </a:r>
          </a:p>
          <a:p>
            <a:pPr eaLnBrk="1" hangingPunct="1"/>
            <a:r>
              <a:rPr lang="en-US" sz="4000" smtClean="0"/>
              <a:t>Decreased range of motion</a:t>
            </a:r>
          </a:p>
          <a:p>
            <a:pPr eaLnBrk="1" hangingPunct="1">
              <a:buFont typeface="Arial" charset="0"/>
              <a:buNone/>
            </a:pPr>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3050"/>
            <a:ext cx="8382000" cy="641350"/>
          </a:xfrm>
        </p:spPr>
        <p:txBody>
          <a:bodyPr>
            <a:noAutofit/>
          </a:bodyPr>
          <a:lstStyle/>
          <a:p>
            <a:pPr eaLnBrk="1" hangingPunct="1">
              <a:defRPr/>
            </a:pPr>
            <a:r>
              <a:rPr lang="en-US" sz="4000" dirty="0" smtClean="0"/>
              <a:t>PROPER LIFTING TECHNIQUES</a:t>
            </a:r>
            <a:endParaRPr lang="en-US" sz="4000" dirty="0"/>
          </a:p>
        </p:txBody>
      </p:sp>
      <p:sp>
        <p:nvSpPr>
          <p:cNvPr id="62466" name="Text Placeholder 3"/>
          <p:cNvSpPr>
            <a:spLocks noGrp="1"/>
          </p:cNvSpPr>
          <p:nvPr>
            <p:ph type="body" sz="half" idx="2"/>
          </p:nvPr>
        </p:nvSpPr>
        <p:spPr>
          <a:xfrm>
            <a:off x="457200" y="1295400"/>
            <a:ext cx="4419600" cy="5105400"/>
          </a:xfrm>
        </p:spPr>
        <p:txBody>
          <a:bodyPr/>
          <a:lstStyle/>
          <a:p>
            <a:pPr eaLnBrk="1" hangingPunct="1">
              <a:lnSpc>
                <a:spcPct val="90000"/>
              </a:lnSpc>
              <a:buFont typeface="Arial" charset="0"/>
              <a:buChar char="•"/>
            </a:pPr>
            <a:r>
              <a:rPr lang="en-US" sz="1900" smtClean="0"/>
              <a:t>Squat to lift and lower</a:t>
            </a:r>
          </a:p>
          <a:p>
            <a:pPr eaLnBrk="1" hangingPunct="1">
              <a:lnSpc>
                <a:spcPct val="90000"/>
              </a:lnSpc>
              <a:buFont typeface="Arial" charset="0"/>
              <a:buChar char="•"/>
            </a:pPr>
            <a:r>
              <a:rPr lang="en-US" sz="1900" smtClean="0"/>
              <a:t>Do not bend at the waist</a:t>
            </a:r>
          </a:p>
          <a:p>
            <a:pPr eaLnBrk="1" hangingPunct="1">
              <a:lnSpc>
                <a:spcPct val="90000"/>
              </a:lnSpc>
              <a:buFont typeface="Arial" charset="0"/>
              <a:buChar char="•"/>
            </a:pPr>
            <a:r>
              <a:rPr lang="en-US" sz="1900" smtClean="0"/>
              <a:t>Keep you back straight while  </a:t>
            </a:r>
          </a:p>
          <a:p>
            <a:pPr eaLnBrk="1" hangingPunct="1">
              <a:lnSpc>
                <a:spcPct val="90000"/>
              </a:lnSpc>
            </a:pPr>
            <a:r>
              <a:rPr lang="en-US" sz="1900" smtClean="0"/>
              <a:t> bending over </a:t>
            </a:r>
          </a:p>
          <a:p>
            <a:pPr eaLnBrk="1" hangingPunct="1">
              <a:lnSpc>
                <a:spcPct val="90000"/>
              </a:lnSpc>
              <a:buFont typeface="Arial" charset="0"/>
              <a:buChar char="•"/>
            </a:pPr>
            <a:r>
              <a:rPr lang="en-US" sz="1900" smtClean="0"/>
              <a:t>Keep the weight as close to you as </a:t>
            </a:r>
          </a:p>
          <a:p>
            <a:pPr eaLnBrk="1" hangingPunct="1">
              <a:lnSpc>
                <a:spcPct val="90000"/>
              </a:lnSpc>
            </a:pPr>
            <a:r>
              <a:rPr lang="en-US" sz="1900" smtClean="0"/>
              <a:t> possible</a:t>
            </a:r>
          </a:p>
          <a:p>
            <a:pPr eaLnBrk="1" hangingPunct="1">
              <a:lnSpc>
                <a:spcPct val="90000"/>
              </a:lnSpc>
              <a:buFont typeface="Arial" charset="0"/>
              <a:buChar char="•"/>
            </a:pPr>
            <a:r>
              <a:rPr lang="en-US" sz="1900" smtClean="0"/>
              <a:t>Bow your back in and raise up with your </a:t>
            </a:r>
          </a:p>
          <a:p>
            <a:pPr eaLnBrk="1" hangingPunct="1">
              <a:lnSpc>
                <a:spcPct val="90000"/>
              </a:lnSpc>
            </a:pPr>
            <a:r>
              <a:rPr lang="en-US" sz="1900" smtClean="0"/>
              <a:t> head first </a:t>
            </a:r>
          </a:p>
          <a:p>
            <a:pPr eaLnBrk="1" hangingPunct="1">
              <a:lnSpc>
                <a:spcPct val="90000"/>
              </a:lnSpc>
              <a:buFont typeface="Arial" charset="0"/>
              <a:buChar char="•"/>
            </a:pPr>
            <a:r>
              <a:rPr lang="en-US" sz="1900" smtClean="0"/>
              <a:t>If you must turn, turn with your feet, not </a:t>
            </a:r>
          </a:p>
          <a:p>
            <a:pPr eaLnBrk="1" hangingPunct="1">
              <a:lnSpc>
                <a:spcPct val="90000"/>
              </a:lnSpc>
            </a:pPr>
            <a:r>
              <a:rPr lang="en-US" sz="1900" smtClean="0"/>
              <a:t> your body </a:t>
            </a:r>
          </a:p>
          <a:p>
            <a:pPr eaLnBrk="1" hangingPunct="1">
              <a:lnSpc>
                <a:spcPct val="90000"/>
              </a:lnSpc>
              <a:buFont typeface="Arial" charset="0"/>
              <a:buChar char="•"/>
            </a:pPr>
            <a:r>
              <a:rPr lang="en-US" sz="1900" smtClean="0"/>
              <a:t>Never jerk or twist! </a:t>
            </a:r>
          </a:p>
          <a:p>
            <a:pPr eaLnBrk="1" hangingPunct="1">
              <a:lnSpc>
                <a:spcPct val="90000"/>
              </a:lnSpc>
              <a:buFont typeface="Arial" charset="0"/>
              <a:buChar char="•"/>
            </a:pPr>
            <a:r>
              <a:rPr lang="en-US" sz="1900" smtClean="0"/>
              <a:t>Put the weight down by keeping your low </a:t>
            </a:r>
          </a:p>
          <a:p>
            <a:pPr eaLnBrk="1" hangingPunct="1">
              <a:lnSpc>
                <a:spcPct val="90000"/>
              </a:lnSpc>
            </a:pPr>
            <a:r>
              <a:rPr lang="en-US" sz="1900" smtClean="0"/>
              <a:t> back bowed in </a:t>
            </a:r>
          </a:p>
          <a:p>
            <a:pPr eaLnBrk="1" hangingPunct="1">
              <a:lnSpc>
                <a:spcPct val="90000"/>
              </a:lnSpc>
              <a:buFont typeface="Arial" charset="0"/>
              <a:buChar char="•"/>
            </a:pPr>
            <a:r>
              <a:rPr lang="en-US" sz="1900" smtClean="0"/>
              <a:t>Keep you feet apart, staggered if possible </a:t>
            </a:r>
          </a:p>
          <a:p>
            <a:pPr eaLnBrk="1" hangingPunct="1">
              <a:lnSpc>
                <a:spcPct val="90000"/>
              </a:lnSpc>
              <a:buFont typeface="Arial" charset="0"/>
              <a:buChar char="•"/>
            </a:pPr>
            <a:r>
              <a:rPr lang="en-US" sz="1900" smtClean="0"/>
              <a:t>Wear shoes with non-slip soles</a:t>
            </a:r>
          </a:p>
        </p:txBody>
      </p:sp>
      <p:pic>
        <p:nvPicPr>
          <p:cNvPr id="62467" name="Content Placeholder 4" descr="http://www.vcu.edu/oehs/fire/lifting.gif"/>
          <p:cNvPicPr>
            <a:picLocks noGrp="1"/>
          </p:cNvPicPr>
          <p:nvPr>
            <p:ph idx="1"/>
          </p:nvPr>
        </p:nvPicPr>
        <p:blipFill>
          <a:blip r:embed="rId3"/>
          <a:srcRect/>
          <a:stretch>
            <a:fillRect/>
          </a:stretch>
        </p:blipFill>
        <p:spPr>
          <a:xfrm>
            <a:off x="4800600" y="1371600"/>
            <a:ext cx="4191000" cy="48768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BACK INJURY CONTROL</a:t>
            </a:r>
            <a:endParaRPr lang="en-US" dirty="0"/>
          </a:p>
        </p:txBody>
      </p:sp>
      <p:sp>
        <p:nvSpPr>
          <p:cNvPr id="64514" name="Content Placeholder 2"/>
          <p:cNvSpPr>
            <a:spLocks noGrp="1"/>
          </p:cNvSpPr>
          <p:nvPr>
            <p:ph idx="1"/>
          </p:nvPr>
        </p:nvSpPr>
        <p:spPr/>
        <p:txBody>
          <a:bodyPr/>
          <a:lstStyle/>
          <a:p>
            <a:pPr eaLnBrk="1" hangingPunct="1">
              <a:lnSpc>
                <a:spcPct val="90000"/>
              </a:lnSpc>
            </a:pPr>
            <a:r>
              <a:rPr lang="en-US" sz="3400" smtClean="0"/>
              <a:t>PPE (</a:t>
            </a:r>
            <a:r>
              <a:rPr lang="en-US" sz="3400" b="1" smtClean="0"/>
              <a:t>P</a:t>
            </a:r>
            <a:r>
              <a:rPr lang="en-US" sz="3400" smtClean="0"/>
              <a:t>ersonal </a:t>
            </a:r>
            <a:r>
              <a:rPr lang="en-US" sz="3400" b="1" smtClean="0"/>
              <a:t>P</a:t>
            </a:r>
            <a:r>
              <a:rPr lang="en-US" sz="3400" smtClean="0"/>
              <a:t>rotective </a:t>
            </a:r>
            <a:r>
              <a:rPr lang="en-US" sz="3400" b="1" smtClean="0"/>
              <a:t>E</a:t>
            </a:r>
            <a:r>
              <a:rPr lang="en-US" sz="3400" smtClean="0"/>
              <a:t>quipment)</a:t>
            </a:r>
          </a:p>
          <a:p>
            <a:pPr eaLnBrk="1" hangingPunct="1">
              <a:lnSpc>
                <a:spcPct val="90000"/>
              </a:lnSpc>
              <a:buFont typeface="Wingdings" pitchFamily="2" charset="2"/>
              <a:buNone/>
            </a:pPr>
            <a:endParaRPr lang="en-US" sz="3400" smtClean="0"/>
          </a:p>
          <a:p>
            <a:pPr lvl="1" eaLnBrk="1" hangingPunct="1">
              <a:lnSpc>
                <a:spcPct val="90000"/>
              </a:lnSpc>
            </a:pPr>
            <a:r>
              <a:rPr lang="en-US" sz="3400" smtClean="0"/>
              <a:t>Wear a flexible back support for additional lower back and abdominal support</a:t>
            </a:r>
          </a:p>
          <a:p>
            <a:pPr lvl="1" eaLnBrk="1" hangingPunct="1">
              <a:lnSpc>
                <a:spcPct val="90000"/>
              </a:lnSpc>
              <a:buFontTx/>
              <a:buNone/>
            </a:pPr>
            <a:endParaRPr lang="en-US" sz="3400" smtClean="0"/>
          </a:p>
          <a:p>
            <a:pPr lvl="1" eaLnBrk="1" hangingPunct="1">
              <a:lnSpc>
                <a:spcPct val="90000"/>
              </a:lnSpc>
            </a:pPr>
            <a:r>
              <a:rPr lang="en-US" sz="3400" smtClean="0"/>
              <a:t>Back supports also serve as useful reminders to lift properly</a:t>
            </a:r>
          </a:p>
          <a:p>
            <a:pPr eaLnBrk="1" hangingPunct="1"/>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8077200" cy="1219200"/>
          </a:xfrm>
        </p:spPr>
        <p:txBody>
          <a:bodyPr wrap="square" numCol="1" anchorCtr="0" compatLnSpc="1">
            <a:prstTxWarp prst="textNoShape">
              <a:avLst/>
            </a:prstTxWarp>
            <a:noAutofit/>
          </a:bodyPr>
          <a:lstStyle/>
          <a:p>
            <a:pPr eaLnBrk="1" hangingPunct="1">
              <a:defRPr/>
            </a:pPr>
            <a:r>
              <a:rPr lang="en-US" sz="4000" smtClean="0">
                <a:effectLst>
                  <a:outerShdw blurRad="38100" dist="38100" dir="2700000" algn="tl">
                    <a:srgbClr val="582700"/>
                  </a:outerShdw>
                </a:effectLst>
              </a:rPr>
              <a:t>THE BACK SUPPORT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wrap="square" numCol="1" anchorCtr="0" compatLnSpc="1">
            <a:prstTxWarp prst="textNoShape">
              <a:avLst/>
            </a:prstTxWarp>
          </a:bodyPr>
          <a:lstStyle/>
          <a:p>
            <a:pPr eaLnBrk="1" hangingPunct="1">
              <a:defRPr/>
            </a:pPr>
            <a:r>
              <a:rPr lang="en-US" sz="3400" smtClean="0">
                <a:effectLst>
                  <a:outerShdw blurRad="38100" dist="38100" dir="2700000" algn="tl">
                    <a:srgbClr val="582700"/>
                  </a:outerShdw>
                </a:effectLst>
              </a:rPr>
              <a:t>WHAT IS A BACK SUPPORT?</a:t>
            </a:r>
          </a:p>
        </p:txBody>
      </p:sp>
      <p:sp>
        <p:nvSpPr>
          <p:cNvPr id="68610" name="Content Placeholder 2"/>
          <p:cNvSpPr>
            <a:spLocks noGrp="1"/>
          </p:cNvSpPr>
          <p:nvPr>
            <p:ph idx="1"/>
          </p:nvPr>
        </p:nvSpPr>
        <p:spPr/>
        <p:txBody>
          <a:bodyPr/>
          <a:lstStyle/>
          <a:p>
            <a:pPr eaLnBrk="1" hangingPunct="1"/>
            <a:r>
              <a:rPr lang="en-US" sz="4400" smtClean="0"/>
              <a:t>The back support is a control measure designed to reduce the risk of back injuries. It provides support to the lower back and abdomen by some of stress away from these areas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000" dirty="0" smtClean="0"/>
              <a:t>Class Overview</a:t>
            </a:r>
            <a:endParaRPr lang="en-US" sz="4000" dirty="0"/>
          </a:p>
        </p:txBody>
      </p:sp>
      <p:sp>
        <p:nvSpPr>
          <p:cNvPr id="17410" name="Content Placeholder 2"/>
          <p:cNvSpPr>
            <a:spLocks noGrp="1"/>
          </p:cNvSpPr>
          <p:nvPr>
            <p:ph idx="1"/>
          </p:nvPr>
        </p:nvSpPr>
        <p:spPr>
          <a:xfrm>
            <a:off x="457200" y="1524000"/>
            <a:ext cx="8229600" cy="4648200"/>
          </a:xfrm>
        </p:spPr>
        <p:txBody>
          <a:bodyPr/>
          <a:lstStyle/>
          <a:p>
            <a:pPr eaLnBrk="1" hangingPunct="1">
              <a:lnSpc>
                <a:spcPct val="130000"/>
              </a:lnSpc>
            </a:pPr>
            <a:r>
              <a:rPr lang="en-US" sz="4000" smtClean="0"/>
              <a:t>Definition of Ergonomics</a:t>
            </a:r>
          </a:p>
          <a:p>
            <a:pPr eaLnBrk="1" hangingPunct="1">
              <a:lnSpc>
                <a:spcPct val="130000"/>
              </a:lnSpc>
            </a:pPr>
            <a:r>
              <a:rPr lang="en-US" sz="4000" smtClean="0"/>
              <a:t>OSHA Guidelines</a:t>
            </a:r>
          </a:p>
          <a:p>
            <a:pPr eaLnBrk="1" hangingPunct="1">
              <a:lnSpc>
                <a:spcPct val="130000"/>
              </a:lnSpc>
            </a:pPr>
            <a:r>
              <a:rPr lang="en-US" sz="4000" smtClean="0"/>
              <a:t>Ergonomics Stressors</a:t>
            </a:r>
          </a:p>
          <a:p>
            <a:pPr eaLnBrk="1" hangingPunct="1">
              <a:lnSpc>
                <a:spcPct val="130000"/>
              </a:lnSpc>
            </a:pPr>
            <a:r>
              <a:rPr lang="en-US" sz="4000" smtClean="0"/>
              <a:t>Common Ergonomic Injuries </a:t>
            </a:r>
          </a:p>
          <a:p>
            <a:pPr eaLnBrk="1" hangingPunct="1">
              <a:lnSpc>
                <a:spcPct val="130000"/>
              </a:lnSpc>
            </a:pPr>
            <a:r>
              <a:rPr lang="en-US" sz="4000" smtClean="0"/>
              <a:t>Recommended Solutions</a:t>
            </a:r>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wrap="square" numCol="1" anchorCtr="0" compatLnSpc="1">
            <a:prstTxWarp prst="textNoShape">
              <a:avLst/>
            </a:prstTxWarp>
            <a:noAutofit/>
          </a:bodyPr>
          <a:lstStyle/>
          <a:p>
            <a:pPr algn="ctr" eaLnBrk="1" hangingPunct="1">
              <a:defRPr/>
            </a:pPr>
            <a:r>
              <a:rPr lang="en-US" sz="3200" smtClean="0">
                <a:effectLst>
                  <a:outerShdw blurRad="38100" dist="38100" dir="2700000" algn="tl">
                    <a:srgbClr val="582700"/>
                  </a:outerShdw>
                </a:effectLst>
              </a:rPr>
              <a:t>WHAT WILL THE BACK SUPPORT DO FOR YOU?</a:t>
            </a:r>
          </a:p>
        </p:txBody>
      </p:sp>
      <p:sp>
        <p:nvSpPr>
          <p:cNvPr id="70658" name="Content Placeholder 2"/>
          <p:cNvSpPr>
            <a:spLocks noGrp="1"/>
          </p:cNvSpPr>
          <p:nvPr>
            <p:ph idx="1"/>
          </p:nvPr>
        </p:nvSpPr>
        <p:spPr/>
        <p:txBody>
          <a:bodyPr/>
          <a:lstStyle/>
          <a:p>
            <a:pPr eaLnBrk="1" hangingPunct="1"/>
            <a:r>
              <a:rPr lang="en-US" sz="2600" smtClean="0"/>
              <a:t>Two things: it will support your lower back and abdomen and it will remind you to use proper lifting techniques</a:t>
            </a:r>
          </a:p>
          <a:p>
            <a:pPr eaLnBrk="1" hangingPunct="1"/>
            <a:r>
              <a:rPr lang="en-US" sz="2600" smtClean="0"/>
              <a:t>The back support provides lower back and abdominal support when you lift. By tightening the back support you enhance your body’s intra-abdominal pressure and move the stress away from your spine</a:t>
            </a:r>
          </a:p>
          <a:p>
            <a:pPr eaLnBrk="1" hangingPunct="1"/>
            <a:r>
              <a:rPr lang="en-US" sz="2600" smtClean="0"/>
              <a:t>The back support reminds you to use proper lifting techniques. Every time you tighten the two-stage closure you are telling your body it is time to lift. This action reminds you to think about the Eight Commandments of Lifting, making lifting easier and safer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wrap="square" numCol="1" anchorCtr="0" compatLnSpc="1">
            <a:prstTxWarp prst="textNoShape">
              <a:avLst/>
            </a:prstTxWarp>
          </a:bodyPr>
          <a:lstStyle/>
          <a:p>
            <a:pPr algn="ctr" eaLnBrk="1" hangingPunct="1">
              <a:defRPr/>
            </a:pPr>
            <a:r>
              <a:rPr lang="en-US" sz="3200" smtClean="0">
                <a:effectLst>
                  <a:outerShdw blurRad="38100" dist="38100" dir="2700000" algn="tl">
                    <a:srgbClr val="582700"/>
                  </a:outerShdw>
                </a:effectLst>
              </a:rPr>
              <a:t>WHAT THE BACK SUPPORT WON’T DO FOR YOU?</a:t>
            </a:r>
          </a:p>
        </p:txBody>
      </p:sp>
      <p:sp>
        <p:nvSpPr>
          <p:cNvPr id="72706" name="Content Placeholder 2"/>
          <p:cNvSpPr>
            <a:spLocks noGrp="1"/>
          </p:cNvSpPr>
          <p:nvPr>
            <p:ph idx="1"/>
          </p:nvPr>
        </p:nvSpPr>
        <p:spPr/>
        <p:txBody>
          <a:bodyPr/>
          <a:lstStyle/>
          <a:p>
            <a:pPr eaLnBrk="1" hangingPunct="1"/>
            <a:r>
              <a:rPr lang="en-US" sz="4000" smtClean="0"/>
              <a:t>It won’t cure an existing back problem</a:t>
            </a:r>
          </a:p>
          <a:p>
            <a:pPr eaLnBrk="1" hangingPunct="1"/>
            <a:r>
              <a:rPr lang="en-US" sz="4000" smtClean="0"/>
              <a:t>It won’t make you a body builder</a:t>
            </a:r>
          </a:p>
          <a:p>
            <a:pPr eaLnBrk="1" hangingPunct="1"/>
            <a:r>
              <a:rPr lang="en-US" sz="4000" smtClean="0"/>
              <a:t>If you continue to lift large, heavy and bulky objects you have an increased likelihood of injuring yourself</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BACK SUPPORT DEMO</a:t>
            </a:r>
            <a:endParaRPr lang="en-US" dirty="0"/>
          </a:p>
        </p:txBody>
      </p:sp>
      <p:sp>
        <p:nvSpPr>
          <p:cNvPr id="74754" name="Content Placeholder 3"/>
          <p:cNvSpPr>
            <a:spLocks noGrp="1"/>
          </p:cNvSpPr>
          <p:nvPr>
            <p:ph sz="half" idx="2"/>
          </p:nvPr>
        </p:nvSpPr>
        <p:spPr>
          <a:xfrm>
            <a:off x="4495800" y="1371600"/>
            <a:ext cx="4495800" cy="5029200"/>
          </a:xfrm>
        </p:spPr>
        <p:txBody>
          <a:bodyPr/>
          <a:lstStyle/>
          <a:p>
            <a:pPr eaLnBrk="1" hangingPunct="1">
              <a:lnSpc>
                <a:spcPct val="80000"/>
              </a:lnSpc>
            </a:pPr>
            <a:r>
              <a:rPr lang="en-US" sz="2000" b="1" smtClean="0"/>
              <a:t>How To Put on Back Support:</a:t>
            </a:r>
          </a:p>
          <a:p>
            <a:pPr lvl="1" eaLnBrk="1" hangingPunct="1">
              <a:lnSpc>
                <a:spcPct val="80000"/>
              </a:lnSpc>
              <a:buFontTx/>
              <a:buAutoNum type="arabicPeriod"/>
            </a:pPr>
            <a:r>
              <a:rPr lang="en-US" sz="1800" smtClean="0"/>
              <a:t>Loosen suspenders and slip on the back support.</a:t>
            </a:r>
          </a:p>
          <a:p>
            <a:pPr lvl="1" eaLnBrk="1" hangingPunct="1">
              <a:lnSpc>
                <a:spcPct val="80000"/>
              </a:lnSpc>
              <a:buFontTx/>
              <a:buAutoNum type="arabicPeriod"/>
            </a:pPr>
            <a:r>
              <a:rPr lang="en-US" sz="1800" smtClean="0"/>
              <a:t>Grasp each end of the waistband. Stretch the right end with hook-and-loop fastener across the left and attach (approximately 4-6 inches [10-15 cm] of overlap).  </a:t>
            </a:r>
            <a:r>
              <a:rPr lang="en-US" sz="1800" b="1" i="1" smtClean="0"/>
              <a:t>The upper edge of the waistband should be just below the navel.</a:t>
            </a:r>
            <a:r>
              <a:rPr lang="en-US" sz="1800" i="1" smtClean="0"/>
              <a:t> </a:t>
            </a:r>
            <a:r>
              <a:rPr lang="en-US" sz="1800" smtClean="0"/>
              <a:t>Fasten the outer elastic bands at your side.</a:t>
            </a:r>
          </a:p>
          <a:p>
            <a:pPr lvl="1" eaLnBrk="1" hangingPunct="1">
              <a:lnSpc>
                <a:spcPct val="80000"/>
              </a:lnSpc>
              <a:buFontTx/>
              <a:buAutoNum type="arabicPeriod"/>
            </a:pPr>
            <a:r>
              <a:rPr lang="en-US" sz="1800" smtClean="0"/>
              <a:t>Adjust suspenders for a comfortable fit. For maximum effectiveness, the back support must be properly positioned.</a:t>
            </a:r>
          </a:p>
          <a:p>
            <a:pPr lvl="1" eaLnBrk="1" hangingPunct="1">
              <a:lnSpc>
                <a:spcPct val="80000"/>
              </a:lnSpc>
              <a:buFontTx/>
              <a:buAutoNum type="arabicPeriod"/>
            </a:pPr>
            <a:r>
              <a:rPr lang="en-US" sz="1800" smtClean="0"/>
              <a:t>Before lifting, grasp the outer elastic bands and pull forward as far possible. Secure bands in a comfortable position.</a:t>
            </a:r>
          </a:p>
          <a:p>
            <a:pPr lvl="1" eaLnBrk="1" hangingPunct="1">
              <a:lnSpc>
                <a:spcPct val="80000"/>
              </a:lnSpc>
              <a:buFontTx/>
              <a:buAutoNum type="arabicPeriod"/>
            </a:pPr>
            <a:r>
              <a:rPr lang="en-US" sz="1800" smtClean="0"/>
              <a:t>Loosen when finished with lifting task</a:t>
            </a:r>
          </a:p>
          <a:p>
            <a:pPr eaLnBrk="1" hangingPunct="1"/>
            <a:endParaRPr lang="en-US" smtClean="0"/>
          </a:p>
        </p:txBody>
      </p:sp>
      <p:pic>
        <p:nvPicPr>
          <p:cNvPr id="74755" name="Picture 7"/>
          <p:cNvPicPr>
            <a:picLocks noGrp="1" noChangeAspect="1" noChangeArrowheads="1"/>
          </p:cNvPicPr>
          <p:nvPr>
            <p:ph sz="half" idx="1"/>
          </p:nvPr>
        </p:nvPicPr>
        <p:blipFill>
          <a:blip r:embed="rId3"/>
          <a:srcRect l="11130" t="5191" b="6889"/>
          <a:stretch>
            <a:fillRect/>
          </a:stretch>
        </p:blipFill>
        <p:spPr>
          <a:xfrm>
            <a:off x="588963" y="1600200"/>
            <a:ext cx="3775075" cy="4525963"/>
          </a:xfrm>
          <a:solidFill>
            <a:schemeClr val="bg1"/>
          </a:solidFill>
          <a:ln w="38100">
            <a:solidFill>
              <a:srgbClr val="333333"/>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0"/>
            <a:ext cx="7772400" cy="990600"/>
          </a:xfrm>
        </p:spPr>
        <p:txBody>
          <a:bodyPr>
            <a:normAutofit fontScale="90000"/>
          </a:bodyPr>
          <a:lstStyle/>
          <a:p>
            <a:pPr eaLnBrk="1" hangingPunct="1">
              <a:defRPr/>
            </a:pPr>
            <a:r>
              <a:rPr lang="en-US" sz="4400" dirty="0" smtClean="0"/>
              <a:t>UPPER EXTREMITY INJURIES</a:t>
            </a:r>
            <a:r>
              <a:rPr lang="en-US" dirty="0" smtClean="0"/>
              <a:t/>
            </a:r>
            <a:br>
              <a:rPr lang="en-US" dirty="0" smtClean="0"/>
            </a:b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UPPER EXTREMITY INJURIES</a:t>
            </a:r>
            <a:endParaRPr lang="en-US" dirty="0"/>
          </a:p>
        </p:txBody>
      </p:sp>
      <p:sp>
        <p:nvSpPr>
          <p:cNvPr id="78850" name="Content Placeholder 2"/>
          <p:cNvSpPr>
            <a:spLocks noGrp="1"/>
          </p:cNvSpPr>
          <p:nvPr>
            <p:ph idx="1"/>
          </p:nvPr>
        </p:nvSpPr>
        <p:spPr/>
        <p:txBody>
          <a:bodyPr/>
          <a:lstStyle/>
          <a:p>
            <a:pPr eaLnBrk="1" hangingPunct="1"/>
            <a:r>
              <a:rPr lang="en-US" sz="5000" smtClean="0"/>
              <a:t>Hand-Arm Vibration Syndrome</a:t>
            </a:r>
          </a:p>
          <a:p>
            <a:pPr eaLnBrk="1" hangingPunct="1">
              <a:buFont typeface="Arial" charset="0"/>
              <a:buNone/>
            </a:pPr>
            <a:endParaRPr lang="en-US" sz="5000" smtClean="0"/>
          </a:p>
          <a:p>
            <a:pPr eaLnBrk="1" hangingPunct="1"/>
            <a:r>
              <a:rPr lang="en-US" sz="5000" smtClean="0"/>
              <a:t>Carpal Tunnel Syndrome (CTS)</a:t>
            </a:r>
          </a:p>
          <a:p>
            <a:pPr eaLnBrk="1" hangingPunct="1">
              <a:buFont typeface="Arial" charset="0"/>
              <a:buNone/>
            </a:pPr>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868362"/>
          </a:xfrm>
        </p:spPr>
        <p:txBody>
          <a:bodyPr>
            <a:noAutofit/>
          </a:bodyPr>
          <a:lstStyle/>
          <a:p>
            <a:pPr eaLnBrk="1" hangingPunct="1">
              <a:defRPr/>
            </a:pPr>
            <a:r>
              <a:rPr lang="en-US" sz="3000" dirty="0" smtClean="0"/>
              <a:t>HAND-ARM VIBRATION SYNDROME (HAVS)</a:t>
            </a:r>
            <a:endParaRPr lang="en-US" sz="3000" dirty="0"/>
          </a:p>
        </p:txBody>
      </p:sp>
      <p:sp>
        <p:nvSpPr>
          <p:cNvPr id="80898" name="Content Placeholder 2"/>
          <p:cNvSpPr>
            <a:spLocks noGrp="1"/>
          </p:cNvSpPr>
          <p:nvPr>
            <p:ph idx="1"/>
          </p:nvPr>
        </p:nvSpPr>
        <p:spPr>
          <a:xfrm>
            <a:off x="457200" y="1600200"/>
            <a:ext cx="8229600" cy="4648200"/>
          </a:xfrm>
        </p:spPr>
        <p:txBody>
          <a:bodyPr/>
          <a:lstStyle/>
          <a:p>
            <a:pPr eaLnBrk="1" hangingPunct="1">
              <a:lnSpc>
                <a:spcPct val="90000"/>
              </a:lnSpc>
            </a:pPr>
            <a:r>
              <a:rPr lang="en-US" sz="3000" smtClean="0"/>
              <a:t>Chronic disorder that can develop when the hand is subjected to repeated and prolonged exposure to vibration</a:t>
            </a:r>
          </a:p>
          <a:p>
            <a:pPr eaLnBrk="1" hangingPunct="1">
              <a:lnSpc>
                <a:spcPct val="90000"/>
              </a:lnSpc>
            </a:pPr>
            <a:r>
              <a:rPr lang="en-US" sz="3000" smtClean="0"/>
              <a:t>Most often the damage to the blood vessels, nerves and muscles is irreversible</a:t>
            </a:r>
          </a:p>
          <a:p>
            <a:pPr eaLnBrk="1" hangingPunct="1">
              <a:lnSpc>
                <a:spcPct val="90000"/>
              </a:lnSpc>
            </a:pPr>
            <a:r>
              <a:rPr lang="en-US" sz="3000" smtClean="0"/>
              <a:t>Half of the 1.5 million American workers who use vibrating tools will develop some form of HAVS (NIOSH)</a:t>
            </a:r>
          </a:p>
          <a:p>
            <a:pPr eaLnBrk="1" hangingPunct="1">
              <a:lnSpc>
                <a:spcPct val="90000"/>
              </a:lnSpc>
            </a:pPr>
            <a:r>
              <a:rPr lang="en-US" sz="3000" smtClean="0"/>
              <a:t>5% of the general population suffers from HAVS</a:t>
            </a:r>
          </a:p>
          <a:p>
            <a:pPr eaLnBrk="1" hangingPunct="1">
              <a:lnSpc>
                <a:spcPct val="90000"/>
              </a:lnSpc>
            </a:pPr>
            <a:r>
              <a:rPr lang="en-US" sz="3000" smtClean="0"/>
              <a:t>Other term: White Finger</a:t>
            </a:r>
          </a:p>
          <a:p>
            <a:pPr eaLnBrk="1" hangingPunct="1">
              <a:buFont typeface="Arial" charset="0"/>
              <a:buNone/>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990600"/>
          </a:xfrm>
        </p:spPr>
        <p:txBody>
          <a:bodyPr>
            <a:normAutofit fontScale="90000"/>
          </a:bodyPr>
          <a:lstStyle/>
          <a:p>
            <a:pPr eaLnBrk="1" hangingPunct="1">
              <a:defRPr/>
            </a:pPr>
            <a:r>
              <a:rPr lang="en-US" dirty="0" smtClean="0"/>
              <a:t>H.A.V.S. SYMPTOMS AND RISK FACTORS</a:t>
            </a:r>
            <a:endParaRPr lang="en-US" dirty="0"/>
          </a:p>
        </p:txBody>
      </p:sp>
      <p:sp>
        <p:nvSpPr>
          <p:cNvPr id="82946" name="Content Placeholder 3"/>
          <p:cNvSpPr>
            <a:spLocks noGrp="1"/>
          </p:cNvSpPr>
          <p:nvPr>
            <p:ph sz="half" idx="2"/>
          </p:nvPr>
        </p:nvSpPr>
        <p:spPr>
          <a:xfrm>
            <a:off x="4648200" y="1295400"/>
            <a:ext cx="4191000" cy="5257800"/>
          </a:xfrm>
        </p:spPr>
        <p:txBody>
          <a:bodyPr/>
          <a:lstStyle/>
          <a:p>
            <a:pPr eaLnBrk="1" hangingPunct="1">
              <a:lnSpc>
                <a:spcPct val="90000"/>
              </a:lnSpc>
            </a:pPr>
            <a:r>
              <a:rPr lang="en-US" sz="2100" smtClean="0"/>
              <a:t>Symptoms</a:t>
            </a:r>
          </a:p>
          <a:p>
            <a:pPr lvl="1" eaLnBrk="1" hangingPunct="1">
              <a:lnSpc>
                <a:spcPct val="90000"/>
              </a:lnSpc>
            </a:pPr>
            <a:r>
              <a:rPr lang="en-US" sz="2100" smtClean="0"/>
              <a:t>Tingling or numbness in fingers and palm</a:t>
            </a:r>
          </a:p>
          <a:p>
            <a:pPr lvl="1" eaLnBrk="1" hangingPunct="1">
              <a:lnSpc>
                <a:spcPct val="90000"/>
              </a:lnSpc>
            </a:pPr>
            <a:r>
              <a:rPr lang="en-US" sz="2100" smtClean="0"/>
              <a:t>Spasms in fingers</a:t>
            </a:r>
          </a:p>
          <a:p>
            <a:pPr lvl="1" eaLnBrk="1" hangingPunct="1">
              <a:lnSpc>
                <a:spcPct val="90000"/>
              </a:lnSpc>
            </a:pPr>
            <a:r>
              <a:rPr lang="en-US" sz="2100" smtClean="0"/>
              <a:t>Blanching of the fingers</a:t>
            </a:r>
            <a:br>
              <a:rPr lang="en-US" sz="2100" smtClean="0"/>
            </a:br>
            <a:endParaRPr lang="en-US" sz="2100" smtClean="0"/>
          </a:p>
          <a:p>
            <a:pPr eaLnBrk="1" hangingPunct="1">
              <a:lnSpc>
                <a:spcPct val="90000"/>
              </a:lnSpc>
            </a:pPr>
            <a:r>
              <a:rPr lang="en-US" sz="2100" smtClean="0"/>
              <a:t>Risk Factors</a:t>
            </a:r>
          </a:p>
          <a:p>
            <a:pPr lvl="1" eaLnBrk="1" hangingPunct="1">
              <a:lnSpc>
                <a:spcPct val="90000"/>
              </a:lnSpc>
            </a:pPr>
            <a:r>
              <a:rPr lang="en-US" sz="2100" smtClean="0"/>
              <a:t>Repeated and prolonged exposure to hand-held vibrating tools</a:t>
            </a:r>
          </a:p>
          <a:p>
            <a:pPr lvl="1" eaLnBrk="1" hangingPunct="1">
              <a:lnSpc>
                <a:spcPct val="90000"/>
              </a:lnSpc>
            </a:pPr>
            <a:r>
              <a:rPr lang="en-US" sz="2100" smtClean="0"/>
              <a:t>Improper tool use</a:t>
            </a:r>
          </a:p>
          <a:p>
            <a:pPr lvl="1" eaLnBrk="1" hangingPunct="1">
              <a:lnSpc>
                <a:spcPct val="90000"/>
              </a:lnSpc>
            </a:pPr>
            <a:r>
              <a:rPr lang="en-US" sz="2100" smtClean="0"/>
              <a:t>Forceful tool grip</a:t>
            </a:r>
          </a:p>
          <a:p>
            <a:pPr lvl="1" eaLnBrk="1" hangingPunct="1">
              <a:lnSpc>
                <a:spcPct val="90000"/>
              </a:lnSpc>
            </a:pPr>
            <a:r>
              <a:rPr lang="en-US" sz="2100" smtClean="0"/>
              <a:t>Aggravated by </a:t>
            </a:r>
          </a:p>
          <a:p>
            <a:pPr lvl="2" eaLnBrk="1" hangingPunct="1">
              <a:lnSpc>
                <a:spcPct val="90000"/>
              </a:lnSpc>
            </a:pPr>
            <a:r>
              <a:rPr lang="en-US" sz="2100" smtClean="0"/>
              <a:t>Temperature - Cold</a:t>
            </a:r>
          </a:p>
          <a:p>
            <a:pPr lvl="2" eaLnBrk="1" hangingPunct="1">
              <a:lnSpc>
                <a:spcPct val="90000"/>
              </a:lnSpc>
            </a:pPr>
            <a:r>
              <a:rPr lang="en-US" sz="2100" smtClean="0"/>
              <a:t>Damp environment</a:t>
            </a:r>
          </a:p>
          <a:p>
            <a:pPr lvl="2" eaLnBrk="1" hangingPunct="1">
              <a:lnSpc>
                <a:spcPct val="90000"/>
              </a:lnSpc>
            </a:pPr>
            <a:r>
              <a:rPr lang="en-US" sz="2100" smtClean="0"/>
              <a:t>Smoking</a:t>
            </a:r>
          </a:p>
          <a:p>
            <a:pPr eaLnBrk="1" hangingPunct="1"/>
            <a:endParaRPr lang="en-US" sz="2100" smtClean="0"/>
          </a:p>
        </p:txBody>
      </p:sp>
      <p:pic>
        <p:nvPicPr>
          <p:cNvPr id="82947" name="Picture 11" descr="pic105"/>
          <p:cNvPicPr>
            <a:picLocks noGrp="1" noChangeArrowheads="1"/>
          </p:cNvPicPr>
          <p:nvPr>
            <p:ph sz="half" idx="1"/>
          </p:nvPr>
        </p:nvPicPr>
        <p:blipFill>
          <a:blip r:embed="rId3"/>
          <a:srcRect l="6960" r="13200"/>
          <a:stretch>
            <a:fillRect/>
          </a:stretch>
        </p:blipFill>
        <p:spPr>
          <a:xfrm>
            <a:off x="685800" y="1524000"/>
            <a:ext cx="3352800" cy="46482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havsfingers3"/>
          <p:cNvPicPr>
            <a:picLocks noChangeAspect="1" noChangeArrowheads="1"/>
          </p:cNvPicPr>
          <p:nvPr/>
        </p:nvPicPr>
        <p:blipFill>
          <a:blip r:embed="rId3"/>
          <a:srcRect/>
          <a:stretch>
            <a:fillRect/>
          </a:stretch>
        </p:blipFill>
        <p:spPr bwMode="auto">
          <a:xfrm>
            <a:off x="838200" y="1371600"/>
            <a:ext cx="7467600" cy="48990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H.A.V.S. CONTROL</a:t>
            </a:r>
            <a:endParaRPr lang="en-US" dirty="0"/>
          </a:p>
        </p:txBody>
      </p:sp>
      <p:sp>
        <p:nvSpPr>
          <p:cNvPr id="87042" name="Content Placeholder 2"/>
          <p:cNvSpPr>
            <a:spLocks noGrp="1"/>
          </p:cNvSpPr>
          <p:nvPr>
            <p:ph idx="1"/>
          </p:nvPr>
        </p:nvSpPr>
        <p:spPr/>
        <p:txBody>
          <a:bodyPr/>
          <a:lstStyle/>
          <a:p>
            <a:pPr eaLnBrk="1" hangingPunct="1"/>
            <a:r>
              <a:rPr lang="en-US" sz="3600" smtClean="0"/>
              <a:t>PPE</a:t>
            </a:r>
          </a:p>
          <a:p>
            <a:pPr eaLnBrk="1" hangingPunct="1">
              <a:buFont typeface="Wingdings" pitchFamily="2" charset="2"/>
              <a:buNone/>
            </a:pPr>
            <a:endParaRPr lang="en-US" sz="3600" smtClean="0"/>
          </a:p>
          <a:p>
            <a:pPr lvl="1" eaLnBrk="1" hangingPunct="1"/>
            <a:r>
              <a:rPr lang="en-US" sz="3600" smtClean="0"/>
              <a:t>Wear full-fingered, certified anti-vibration gloves to reduce exposure to vibration</a:t>
            </a:r>
          </a:p>
          <a:p>
            <a:pPr eaLnBrk="1" hangingPunct="1"/>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38600"/>
            <a:ext cx="7772400" cy="1600200"/>
          </a:xfrm>
        </p:spPr>
        <p:txBody>
          <a:bodyPr wrap="square" numCol="1" anchorCtr="0" compatLnSpc="1">
            <a:prstTxWarp prst="textNoShape">
              <a:avLst/>
            </a:prstTxWarp>
            <a:normAutofit fontScale="90000"/>
          </a:bodyPr>
          <a:lstStyle/>
          <a:p>
            <a:pPr eaLnBrk="1" hangingPunct="1">
              <a:defRPr/>
            </a:pPr>
            <a:r>
              <a:rPr lang="en-US" sz="4000" smtClean="0">
                <a:effectLst>
                  <a:outerShdw blurRad="38100" dist="38100" dir="2700000" algn="tl">
                    <a:srgbClr val="582700"/>
                  </a:outerShdw>
                </a:effectLst>
                <a:latin typeface="Arial Unicode MS" pitchFamily="34" charset="-128"/>
              </a:rPr>
              <a:t/>
            </a:r>
            <a:br>
              <a:rPr lang="en-US" sz="4000" smtClean="0">
                <a:effectLst>
                  <a:outerShdw blurRad="38100" dist="38100" dir="2700000" algn="tl">
                    <a:srgbClr val="582700"/>
                  </a:outerShdw>
                </a:effectLst>
                <a:latin typeface="Arial Unicode MS" pitchFamily="34" charset="-128"/>
              </a:rPr>
            </a:br>
            <a:r>
              <a:rPr lang="en-US" sz="4000" smtClean="0">
                <a:effectLst>
                  <a:outerShdw blurRad="38100" dist="38100" dir="2700000" algn="tl">
                    <a:srgbClr val="582700"/>
                  </a:outerShdw>
                </a:effectLst>
                <a:latin typeface="Arial Unicode MS" pitchFamily="34" charset="-128"/>
              </a:rPr>
              <a:t/>
            </a:r>
            <a:br>
              <a:rPr lang="en-US" sz="4000" smtClean="0">
                <a:effectLst>
                  <a:outerShdw blurRad="38100" dist="38100" dir="2700000" algn="tl">
                    <a:srgbClr val="582700"/>
                  </a:outerShdw>
                </a:effectLst>
                <a:latin typeface="Arial Unicode MS" pitchFamily="34" charset="-128"/>
              </a:rPr>
            </a:br>
            <a:r>
              <a:rPr lang="en-US" sz="6600" smtClean="0">
                <a:effectLst>
                  <a:outerShdw blurRad="38100" dist="38100" dir="2700000" algn="tl">
                    <a:srgbClr val="582700"/>
                  </a:outerShdw>
                </a:effectLst>
                <a:latin typeface="Arial Unicode MS" pitchFamily="34" charset="-128"/>
              </a:rPr>
              <a:t>DEMONSTRATION</a:t>
            </a:r>
            <a:r>
              <a:rPr lang="en-US" sz="7000" smtClean="0">
                <a:solidFill>
                  <a:srgbClr val="4D4D4D"/>
                </a:solidFill>
                <a:effectLst>
                  <a:outerShdw blurRad="38100" dist="38100" dir="2700000" algn="tl">
                    <a:srgbClr val="FFFFFF"/>
                  </a:outerShdw>
                </a:effectLst>
                <a:latin typeface="Arial Unicode MS" pitchFamily="34" charset="-128"/>
              </a:rPr>
              <a:t/>
            </a:r>
            <a:br>
              <a:rPr lang="en-US" sz="7000" smtClean="0">
                <a:solidFill>
                  <a:srgbClr val="4D4D4D"/>
                </a:solidFill>
                <a:effectLst>
                  <a:outerShdw blurRad="38100" dist="38100" dir="2700000" algn="tl">
                    <a:srgbClr val="FFFFFF"/>
                  </a:outerShdw>
                </a:effectLst>
                <a:latin typeface="Arial Unicode MS" pitchFamily="34" charset="-128"/>
              </a:rPr>
            </a:br>
            <a:endParaRPr lang="en-US" sz="7000" smtClean="0">
              <a:effectLst>
                <a:outerShdw blurRad="38100" dist="38100" dir="2700000" algn="tl">
                  <a:srgbClr val="582700"/>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2286000" y="274638"/>
            <a:ext cx="6400800" cy="868362"/>
          </a:xfrm>
        </p:spPr>
        <p:txBody>
          <a:bodyPr wrap="square" numCol="1" anchorCtr="0" compatLnSpc="1">
            <a:prstTxWarp prst="textNoShape">
              <a:avLst/>
            </a:prstTxWarp>
          </a:bodyPr>
          <a:lstStyle/>
          <a:p>
            <a:pPr algn="ctr" eaLnBrk="1" hangingPunct="1">
              <a:defRPr/>
            </a:pPr>
            <a:r>
              <a:rPr lang="en-US" dirty="0" smtClean="0">
                <a:solidFill>
                  <a:srgbClr val="C00000"/>
                </a:solidFill>
              </a:rPr>
              <a:t>Definition of Ergonomics</a:t>
            </a:r>
            <a:endParaRPr lang="en-US" dirty="0" smtClean="0">
              <a:solidFill>
                <a:srgbClr val="C00000"/>
              </a:solidFill>
              <a:effectLst/>
              <a:latin typeface="Tahoma" pitchFamily="112" charset="0"/>
              <a:cs typeface="Tahoma" pitchFamily="112" charset="0"/>
            </a:endParaRPr>
          </a:p>
        </p:txBody>
      </p:sp>
      <p:sp>
        <p:nvSpPr>
          <p:cNvPr id="19459" name="Content Placeholder 2"/>
          <p:cNvSpPr>
            <a:spLocks noGrp="1"/>
          </p:cNvSpPr>
          <p:nvPr>
            <p:ph idx="1"/>
          </p:nvPr>
        </p:nvSpPr>
        <p:spPr>
          <a:xfrm>
            <a:off x="2286000" y="1600200"/>
            <a:ext cx="6400800" cy="4525963"/>
          </a:xfrm>
        </p:spPr>
        <p:txBody>
          <a:bodyPr/>
          <a:lstStyle/>
          <a:p>
            <a:pPr eaLnBrk="1" hangingPunct="1">
              <a:lnSpc>
                <a:spcPct val="110000"/>
              </a:lnSpc>
            </a:pPr>
            <a:r>
              <a:rPr lang="en-US" sz="2400" smtClean="0"/>
              <a:t>Ergonomics –(er-ge-na-miks)–n. Greek term for “the laws of work.” </a:t>
            </a:r>
          </a:p>
          <a:p>
            <a:pPr eaLnBrk="1" hangingPunct="1">
              <a:lnSpc>
                <a:spcPct val="110000"/>
              </a:lnSpc>
            </a:pPr>
            <a:r>
              <a:rPr lang="en-US" sz="2400" smtClean="0"/>
              <a:t>The science of adapting workstations, tools, equipment and job techniques to be compatible with human anatomy and physiology to reduce the risk of </a:t>
            </a:r>
            <a:r>
              <a:rPr lang="en-US" sz="2400" b="1" i="1" u="sng" smtClean="0"/>
              <a:t>Musculoskeletal Disorder</a:t>
            </a:r>
            <a:r>
              <a:rPr lang="en-US" sz="2400" smtClean="0"/>
              <a:t> injuries due to   </a:t>
            </a:r>
            <a:r>
              <a:rPr lang="en-US" sz="2400" b="1" i="1" u="sng" smtClean="0"/>
              <a:t>Ergonomic Stressors</a:t>
            </a:r>
            <a:r>
              <a:rPr lang="en-US" sz="2400" smtClean="0"/>
              <a:t>.</a:t>
            </a:r>
          </a:p>
          <a:p>
            <a:pPr eaLnBrk="1" hangingPunct="1">
              <a:lnSpc>
                <a:spcPct val="110000"/>
              </a:lnSpc>
            </a:pPr>
            <a:r>
              <a:rPr lang="en-US" sz="2400" smtClean="0"/>
              <a:t>In other words, “fit the job to the person” rather than the “person to the job.”</a:t>
            </a:r>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86200"/>
            <a:ext cx="7696200" cy="2133600"/>
          </a:xfrm>
        </p:spPr>
        <p:txBody>
          <a:bodyPr>
            <a:normAutofit fontScale="90000"/>
          </a:bodyPr>
          <a:lstStyle/>
          <a:p>
            <a:pPr eaLnBrk="1" hangingPunct="1">
              <a:defRPr/>
            </a:pPr>
            <a:r>
              <a:rPr lang="en-US" sz="5800" dirty="0" smtClean="0">
                <a:latin typeface="Arial Unicode MS" pitchFamily="34" charset="-128"/>
              </a:rPr>
              <a:t/>
            </a:r>
            <a:br>
              <a:rPr lang="en-US" sz="5800" dirty="0" smtClean="0">
                <a:latin typeface="Arial Unicode MS" pitchFamily="34" charset="-128"/>
              </a:rPr>
            </a:br>
            <a:r>
              <a:rPr lang="en-US" sz="5800" dirty="0" smtClean="0">
                <a:latin typeface="Arial Unicode MS" pitchFamily="34" charset="-128"/>
              </a:rPr>
              <a:t>CARPAL TUNNEL </a:t>
            </a:r>
            <a:br>
              <a:rPr lang="en-US" sz="5800" dirty="0" smtClean="0">
                <a:latin typeface="Arial Unicode MS" pitchFamily="34" charset="-128"/>
              </a:rPr>
            </a:br>
            <a:r>
              <a:rPr lang="en-US" sz="5800" dirty="0" smtClean="0">
                <a:latin typeface="Arial Unicode MS" pitchFamily="34" charset="-128"/>
              </a:rPr>
              <a:t>SYNDROME</a:t>
            </a:r>
            <a:r>
              <a:rPr lang="en-US" dirty="0" smtClean="0">
                <a:solidFill>
                  <a:srgbClr val="4D4D4D"/>
                </a:solidFill>
                <a:latin typeface="Arial Unicode MS" pitchFamily="34" charset="-128"/>
              </a:rPr>
              <a:t/>
            </a:r>
            <a:br>
              <a:rPr lang="en-US" dirty="0" smtClean="0">
                <a:solidFill>
                  <a:srgbClr val="4D4D4D"/>
                </a:solidFill>
                <a:latin typeface="Arial Unicode MS" pitchFamily="34" charset="-128"/>
              </a:rPr>
            </a:b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CARPAL TUNNEL SYNDROME</a:t>
            </a:r>
            <a:endParaRPr lang="en-US" dirty="0"/>
          </a:p>
        </p:txBody>
      </p:sp>
      <p:sp>
        <p:nvSpPr>
          <p:cNvPr id="93186" name="Content Placeholder 2"/>
          <p:cNvSpPr>
            <a:spLocks noGrp="1"/>
          </p:cNvSpPr>
          <p:nvPr>
            <p:ph idx="1"/>
          </p:nvPr>
        </p:nvSpPr>
        <p:spPr>
          <a:xfrm>
            <a:off x="457200" y="1600200"/>
            <a:ext cx="8229600" cy="4800600"/>
          </a:xfrm>
        </p:spPr>
        <p:txBody>
          <a:bodyPr/>
          <a:lstStyle/>
          <a:p>
            <a:pPr eaLnBrk="1" hangingPunct="1">
              <a:lnSpc>
                <a:spcPct val="130000"/>
              </a:lnSpc>
            </a:pPr>
            <a:r>
              <a:rPr lang="en-US" sz="3200" smtClean="0"/>
              <a:t>Damage to the hands and wrist is one of the fastest growing categories of worker’s compensation claims</a:t>
            </a:r>
          </a:p>
          <a:p>
            <a:pPr eaLnBrk="1" hangingPunct="1">
              <a:lnSpc>
                <a:spcPct val="130000"/>
              </a:lnSpc>
            </a:pPr>
            <a:r>
              <a:rPr lang="en-US" sz="3200" smtClean="0"/>
              <a:t>Wrist injuries accounted for more than half of all MSDs</a:t>
            </a:r>
          </a:p>
          <a:p>
            <a:pPr eaLnBrk="1" hangingPunct="1">
              <a:lnSpc>
                <a:spcPct val="130000"/>
              </a:lnSpc>
            </a:pPr>
            <a:r>
              <a:rPr lang="en-US" sz="3200" smtClean="0"/>
              <a:t>Five million American workers suffer from repetitive stress injuries to the wrist</a:t>
            </a:r>
          </a:p>
          <a:p>
            <a:pPr eaLnBrk="1" hangingPunct="1">
              <a:buFont typeface="Arial" charset="0"/>
              <a:buNone/>
            </a:pPr>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Content Placeholder 2"/>
          <p:cNvSpPr>
            <a:spLocks noGrp="1"/>
          </p:cNvSpPr>
          <p:nvPr>
            <p:ph idx="1"/>
          </p:nvPr>
        </p:nvSpPr>
        <p:spPr>
          <a:xfrm>
            <a:off x="1143000" y="228600"/>
            <a:ext cx="7467600" cy="5897563"/>
          </a:xfrm>
        </p:spPr>
        <p:txBody>
          <a:bodyPr/>
          <a:lstStyle/>
          <a:p>
            <a:pPr eaLnBrk="1" hangingPunct="1">
              <a:buFont typeface="Arial" charset="0"/>
              <a:buNone/>
            </a:pPr>
            <a:r>
              <a:rPr lang="en-US" sz="4000" smtClean="0">
                <a:solidFill>
                  <a:srgbClr val="FFFFFF"/>
                </a:solidFill>
              </a:rPr>
              <a:t>CARPAL TUNNEL SYNDROME (CTS)</a:t>
            </a:r>
          </a:p>
        </p:txBody>
      </p:sp>
      <p:sp>
        <p:nvSpPr>
          <p:cNvPr id="95234" name="Text Placeholder 3"/>
          <p:cNvSpPr>
            <a:spLocks noGrp="1"/>
          </p:cNvSpPr>
          <p:nvPr>
            <p:ph type="body" sz="half" idx="2"/>
          </p:nvPr>
        </p:nvSpPr>
        <p:spPr/>
        <p:txBody>
          <a:bodyPr/>
          <a:lstStyle/>
          <a:p>
            <a:pPr eaLnBrk="1" hangingPunct="1">
              <a:buFont typeface="Arial" charset="0"/>
              <a:buChar char="•"/>
            </a:pPr>
            <a:r>
              <a:rPr lang="en-US" sz="3200" smtClean="0"/>
              <a:t>Occurs when the median nerve running through a passage in the wrist up to the hand is compressed and inflamed.</a:t>
            </a:r>
          </a:p>
          <a:p>
            <a:pPr eaLnBrk="1" hangingPunct="1"/>
            <a:endParaRPr lang="en-US" smtClean="0"/>
          </a:p>
        </p:txBody>
      </p:sp>
      <p:pic>
        <p:nvPicPr>
          <p:cNvPr id="95235" name="Picture 5" descr="carpaltunnelview2"/>
          <p:cNvPicPr>
            <a:picLocks noChangeAspect="1" noChangeArrowheads="1"/>
          </p:cNvPicPr>
          <p:nvPr/>
        </p:nvPicPr>
        <p:blipFill>
          <a:blip r:embed="rId3"/>
          <a:srcRect/>
          <a:stretch>
            <a:fillRect/>
          </a:stretch>
        </p:blipFill>
        <p:spPr bwMode="auto">
          <a:xfrm>
            <a:off x="3581400" y="1447800"/>
            <a:ext cx="5105400" cy="46672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924800" cy="793750"/>
          </a:xfrm>
        </p:spPr>
        <p:txBody>
          <a:bodyPr>
            <a:noAutofit/>
          </a:bodyPr>
          <a:lstStyle/>
          <a:p>
            <a:pPr eaLnBrk="1" hangingPunct="1">
              <a:defRPr/>
            </a:pPr>
            <a:r>
              <a:rPr lang="en-US" sz="4000" dirty="0" smtClean="0"/>
              <a:t>CARPAL TUNNEL SYNDROME</a:t>
            </a:r>
            <a:endParaRPr lang="en-US" sz="4000" dirty="0"/>
          </a:p>
        </p:txBody>
      </p:sp>
      <p:sp>
        <p:nvSpPr>
          <p:cNvPr id="97282" name="Text Placeholder 3"/>
          <p:cNvSpPr>
            <a:spLocks noGrp="1"/>
          </p:cNvSpPr>
          <p:nvPr>
            <p:ph type="body" sz="half" idx="2"/>
          </p:nvPr>
        </p:nvSpPr>
        <p:spPr>
          <a:xfrm>
            <a:off x="457200" y="1435100"/>
            <a:ext cx="3276600" cy="4660900"/>
          </a:xfrm>
        </p:spPr>
        <p:txBody>
          <a:bodyPr/>
          <a:lstStyle/>
          <a:p>
            <a:pPr eaLnBrk="1" hangingPunct="1">
              <a:lnSpc>
                <a:spcPct val="90000"/>
              </a:lnSpc>
              <a:buFont typeface="Arial" charset="0"/>
              <a:buChar char="•"/>
            </a:pPr>
            <a:r>
              <a:rPr lang="en-US" sz="2100" b="1" smtClean="0"/>
              <a:t>Causes</a:t>
            </a:r>
          </a:p>
          <a:p>
            <a:pPr lvl="1" eaLnBrk="1" hangingPunct="1">
              <a:lnSpc>
                <a:spcPct val="90000"/>
              </a:lnSpc>
              <a:buFont typeface="Arial" charset="0"/>
              <a:buChar char="•"/>
            </a:pPr>
            <a:r>
              <a:rPr lang="en-US" sz="2100" smtClean="0"/>
              <a:t>Repetition</a:t>
            </a:r>
          </a:p>
          <a:p>
            <a:pPr lvl="1" eaLnBrk="1" hangingPunct="1">
              <a:lnSpc>
                <a:spcPct val="90000"/>
              </a:lnSpc>
              <a:buFont typeface="Arial" charset="0"/>
              <a:buChar char="•"/>
            </a:pPr>
            <a:r>
              <a:rPr lang="en-US" sz="2100" smtClean="0"/>
              <a:t>Sustained exertions</a:t>
            </a:r>
          </a:p>
          <a:p>
            <a:pPr lvl="1" eaLnBrk="1" hangingPunct="1">
              <a:lnSpc>
                <a:spcPct val="90000"/>
              </a:lnSpc>
              <a:buFont typeface="Arial" charset="0"/>
              <a:buChar char="•"/>
            </a:pPr>
            <a:r>
              <a:rPr lang="en-US" sz="2100" smtClean="0"/>
              <a:t>Awkward wrist and   </a:t>
            </a:r>
          </a:p>
          <a:p>
            <a:pPr lvl="1" eaLnBrk="1" hangingPunct="1">
              <a:lnSpc>
                <a:spcPct val="90000"/>
              </a:lnSpc>
            </a:pPr>
            <a:r>
              <a:rPr lang="en-US" sz="2100" smtClean="0"/>
              <a:t> positions</a:t>
            </a:r>
            <a:br>
              <a:rPr lang="en-US" sz="2100" smtClean="0"/>
            </a:br>
            <a:endParaRPr lang="en-US" sz="2100" smtClean="0"/>
          </a:p>
          <a:p>
            <a:pPr eaLnBrk="1" hangingPunct="1">
              <a:lnSpc>
                <a:spcPct val="90000"/>
              </a:lnSpc>
              <a:buFont typeface="Arial" charset="0"/>
              <a:buChar char="•"/>
            </a:pPr>
            <a:r>
              <a:rPr lang="en-US" sz="2100" b="1" smtClean="0"/>
              <a:t>Symptoms</a:t>
            </a:r>
          </a:p>
          <a:p>
            <a:pPr lvl="1" eaLnBrk="1" hangingPunct="1">
              <a:lnSpc>
                <a:spcPct val="90000"/>
              </a:lnSpc>
              <a:buFont typeface="Arial" charset="0"/>
              <a:buChar char="•"/>
            </a:pPr>
            <a:r>
              <a:rPr lang="en-US" sz="2100" smtClean="0"/>
              <a:t>Tingling and </a:t>
            </a:r>
          </a:p>
          <a:p>
            <a:pPr lvl="1" eaLnBrk="1" hangingPunct="1">
              <a:lnSpc>
                <a:spcPct val="90000"/>
              </a:lnSpc>
              <a:buFont typeface="Arial" charset="0"/>
              <a:buChar char="•"/>
            </a:pPr>
            <a:r>
              <a:rPr lang="en-US" sz="2100" smtClean="0"/>
              <a:t>Pain in the hand and </a:t>
            </a:r>
          </a:p>
          <a:p>
            <a:pPr lvl="1" eaLnBrk="1" hangingPunct="1">
              <a:lnSpc>
                <a:spcPct val="90000"/>
              </a:lnSpc>
            </a:pPr>
            <a:r>
              <a:rPr lang="en-US" sz="2100" smtClean="0"/>
              <a:t> numbness</a:t>
            </a:r>
          </a:p>
          <a:p>
            <a:pPr lvl="1" eaLnBrk="1" hangingPunct="1">
              <a:lnSpc>
                <a:spcPct val="90000"/>
              </a:lnSpc>
            </a:pPr>
            <a:r>
              <a:rPr lang="en-US" sz="2100" smtClean="0"/>
              <a:t> wrist</a:t>
            </a:r>
          </a:p>
          <a:p>
            <a:pPr lvl="1" eaLnBrk="1" hangingPunct="1">
              <a:lnSpc>
                <a:spcPct val="90000"/>
              </a:lnSpc>
              <a:buFont typeface="Arial" charset="0"/>
              <a:buChar char="•"/>
            </a:pPr>
            <a:r>
              <a:rPr lang="en-US" sz="2100" smtClean="0"/>
              <a:t>Muscle atrophy at base </a:t>
            </a:r>
          </a:p>
          <a:p>
            <a:pPr lvl="1" eaLnBrk="1" hangingPunct="1">
              <a:lnSpc>
                <a:spcPct val="90000"/>
              </a:lnSpc>
            </a:pPr>
            <a:r>
              <a:rPr lang="en-US" sz="2100" smtClean="0"/>
              <a:t> of thumb</a:t>
            </a:r>
          </a:p>
          <a:p>
            <a:pPr eaLnBrk="1" hangingPunct="1">
              <a:lnSpc>
                <a:spcPct val="90000"/>
              </a:lnSpc>
            </a:pPr>
            <a:endParaRPr lang="en-US" sz="2100" smtClean="0"/>
          </a:p>
        </p:txBody>
      </p:sp>
      <p:pic>
        <p:nvPicPr>
          <p:cNvPr id="97283" name="Picture 6" descr="hand posture"/>
          <p:cNvPicPr>
            <a:picLocks noGrp="1" noChangeAspect="1" noChangeArrowheads="1"/>
          </p:cNvPicPr>
          <p:nvPr>
            <p:ph idx="1"/>
          </p:nvPr>
        </p:nvPicPr>
        <p:blipFill>
          <a:blip r:embed="rId3"/>
          <a:srcRect/>
          <a:stretch>
            <a:fillRect/>
          </a:stretch>
        </p:blipFill>
        <p:spPr>
          <a:xfrm>
            <a:off x="3733800" y="1476375"/>
            <a:ext cx="4800600" cy="4543425"/>
          </a:xfrm>
          <a:ln>
            <a:solidFill>
              <a:schemeClr val="bg1"/>
            </a:solid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CARPAL TUNNEL SYNDROME CONTROL</a:t>
            </a:r>
            <a:endParaRPr lang="en-US" dirty="0"/>
          </a:p>
        </p:txBody>
      </p:sp>
      <p:sp>
        <p:nvSpPr>
          <p:cNvPr id="99330" name="Content Placeholder 2"/>
          <p:cNvSpPr>
            <a:spLocks noGrp="1"/>
          </p:cNvSpPr>
          <p:nvPr>
            <p:ph idx="1"/>
          </p:nvPr>
        </p:nvSpPr>
        <p:spPr/>
        <p:txBody>
          <a:bodyPr/>
          <a:lstStyle/>
          <a:p>
            <a:pPr eaLnBrk="1" hangingPunct="1"/>
            <a:r>
              <a:rPr lang="en-US" sz="4000" smtClean="0"/>
              <a:t>PPE</a:t>
            </a:r>
          </a:p>
          <a:p>
            <a:pPr eaLnBrk="1" hangingPunct="1">
              <a:buFont typeface="Wingdings" pitchFamily="2" charset="2"/>
              <a:buNone/>
            </a:pPr>
            <a:endParaRPr lang="en-US" sz="4000" smtClean="0"/>
          </a:p>
          <a:p>
            <a:pPr lvl="1" eaLnBrk="1" hangingPunct="1"/>
            <a:r>
              <a:rPr lang="en-US" sz="4000" smtClean="0"/>
              <a:t>Use a flexible wrist support to encourage neutral wrist posture and limit wrist movements to help reduce the strain and pressure</a:t>
            </a:r>
          </a:p>
          <a:p>
            <a:pPr eaLnBrk="1" hangingPunct="1">
              <a:buFont typeface="Arial" charset="0"/>
              <a:buNone/>
            </a:pPr>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7772400" cy="1371600"/>
          </a:xfrm>
        </p:spPr>
        <p:txBody>
          <a:bodyPr wrap="square" numCol="1" anchorCtr="0" compatLnSpc="1">
            <a:prstTxWarp prst="textNoShape">
              <a:avLst/>
            </a:prstTxWarp>
            <a:normAutofit fontScale="90000"/>
          </a:bodyPr>
          <a:lstStyle/>
          <a:p>
            <a:pPr eaLnBrk="1" hangingPunct="1">
              <a:defRPr/>
            </a:pPr>
            <a:r>
              <a:rPr lang="en-US" sz="6300" smtClean="0">
                <a:effectLst>
                  <a:outerShdw blurRad="38100" dist="38100" dir="2700000" algn="tl">
                    <a:srgbClr val="582700"/>
                  </a:outerShdw>
                </a:effectLst>
                <a:latin typeface="Arial Unicode MS" pitchFamily="34" charset="-128"/>
              </a:rPr>
              <a:t/>
            </a:r>
            <a:br>
              <a:rPr lang="en-US" sz="6300" smtClean="0">
                <a:effectLst>
                  <a:outerShdw blurRad="38100" dist="38100" dir="2700000" algn="tl">
                    <a:srgbClr val="582700"/>
                  </a:outerShdw>
                </a:effectLst>
                <a:latin typeface="Arial Unicode MS" pitchFamily="34" charset="-128"/>
              </a:rPr>
            </a:br>
            <a:r>
              <a:rPr lang="en-US" sz="6600" smtClean="0">
                <a:effectLst>
                  <a:outerShdw blurRad="38100" dist="38100" dir="2700000" algn="tl">
                    <a:srgbClr val="582700"/>
                  </a:outerShdw>
                </a:effectLst>
                <a:latin typeface="Arial Unicode MS" pitchFamily="34" charset="-128"/>
              </a:rPr>
              <a:t>DEMONSTRATION</a:t>
            </a:r>
            <a:r>
              <a:rPr lang="en-US" sz="6300" smtClean="0">
                <a:effectLst>
                  <a:outerShdw blurRad="38100" dist="38100" dir="2700000" algn="tl">
                    <a:srgbClr val="582700"/>
                  </a:outerShdw>
                </a:effectLst>
                <a:latin typeface="Arial Unicode MS" pitchFamily="34" charset="-128"/>
              </a:rPr>
              <a:t/>
            </a:r>
            <a:br>
              <a:rPr lang="en-US" sz="6300" smtClean="0">
                <a:effectLst>
                  <a:outerShdw blurRad="38100" dist="38100" dir="2700000" algn="tl">
                    <a:srgbClr val="582700"/>
                  </a:outerShdw>
                </a:effectLst>
                <a:latin typeface="Arial Unicode MS" pitchFamily="34" charset="-128"/>
              </a:rPr>
            </a:br>
            <a:endParaRPr lang="en-US" sz="6300" smtClean="0">
              <a:effectLst>
                <a:outerShdw blurRad="38100" dist="38100" dir="2700000" algn="tl">
                  <a:srgbClr val="582700"/>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85800"/>
          </a:xfrm>
        </p:spPr>
        <p:txBody>
          <a:bodyPr>
            <a:noAutofit/>
          </a:bodyPr>
          <a:lstStyle/>
          <a:p>
            <a:pPr eaLnBrk="1" hangingPunct="1">
              <a:defRPr/>
            </a:pPr>
            <a:r>
              <a:rPr lang="en-US" sz="3200" dirty="0" smtClean="0"/>
              <a:t>KEY BENEFITS OF GOOD ERGONOMICS</a:t>
            </a:r>
            <a:endParaRPr lang="en-US" sz="3200" dirty="0"/>
          </a:p>
        </p:txBody>
      </p:sp>
      <p:sp>
        <p:nvSpPr>
          <p:cNvPr id="103426" name="Text Placeholder 3"/>
          <p:cNvSpPr>
            <a:spLocks noGrp="1"/>
          </p:cNvSpPr>
          <p:nvPr>
            <p:ph type="body" sz="half" idx="2"/>
          </p:nvPr>
        </p:nvSpPr>
        <p:spPr>
          <a:xfrm>
            <a:off x="457200" y="1435100"/>
            <a:ext cx="3962400" cy="5118100"/>
          </a:xfrm>
        </p:spPr>
        <p:txBody>
          <a:bodyPr/>
          <a:lstStyle/>
          <a:p>
            <a:pPr eaLnBrk="1" hangingPunct="1">
              <a:lnSpc>
                <a:spcPct val="110000"/>
              </a:lnSpc>
              <a:buFont typeface="Arial" charset="0"/>
              <a:buChar char="•"/>
            </a:pPr>
            <a:r>
              <a:rPr lang="en-US" sz="3200" smtClean="0"/>
              <a:t>Reduced worker’s  </a:t>
            </a:r>
          </a:p>
          <a:p>
            <a:pPr eaLnBrk="1" hangingPunct="1">
              <a:lnSpc>
                <a:spcPct val="110000"/>
              </a:lnSpc>
            </a:pPr>
            <a:r>
              <a:rPr lang="en-US" sz="3200" smtClean="0"/>
              <a:t> compensation costs</a:t>
            </a:r>
          </a:p>
          <a:p>
            <a:pPr eaLnBrk="1" hangingPunct="1">
              <a:lnSpc>
                <a:spcPct val="110000"/>
              </a:lnSpc>
              <a:buFont typeface="Arial" charset="0"/>
              <a:buChar char="•"/>
            </a:pPr>
            <a:r>
              <a:rPr lang="en-US" sz="3200" smtClean="0"/>
              <a:t>Reduced absenteeism</a:t>
            </a:r>
          </a:p>
          <a:p>
            <a:pPr eaLnBrk="1" hangingPunct="1">
              <a:lnSpc>
                <a:spcPct val="110000"/>
              </a:lnSpc>
              <a:buFont typeface="Arial" charset="0"/>
              <a:buChar char="•"/>
            </a:pPr>
            <a:r>
              <a:rPr lang="en-US" sz="3200" smtClean="0"/>
              <a:t>Increased</a:t>
            </a:r>
          </a:p>
          <a:p>
            <a:pPr eaLnBrk="1" hangingPunct="1">
              <a:lnSpc>
                <a:spcPct val="110000"/>
              </a:lnSpc>
            </a:pPr>
            <a:r>
              <a:rPr lang="en-US" sz="3200" smtClean="0"/>
              <a:t> productivity</a:t>
            </a:r>
          </a:p>
          <a:p>
            <a:pPr eaLnBrk="1" hangingPunct="1">
              <a:lnSpc>
                <a:spcPct val="110000"/>
              </a:lnSpc>
              <a:buFont typeface="Arial" charset="0"/>
              <a:buChar char="•"/>
            </a:pPr>
            <a:r>
              <a:rPr lang="en-US" sz="3200" smtClean="0"/>
              <a:t>Increased morale</a:t>
            </a:r>
          </a:p>
          <a:p>
            <a:pPr eaLnBrk="1" hangingPunct="1">
              <a:lnSpc>
                <a:spcPct val="110000"/>
              </a:lnSpc>
              <a:buFont typeface="Arial" charset="0"/>
              <a:buChar char="•"/>
            </a:pPr>
            <a:r>
              <a:rPr lang="en-US" sz="3200" smtClean="0"/>
              <a:t>Increased work </a:t>
            </a:r>
          </a:p>
          <a:p>
            <a:pPr eaLnBrk="1" hangingPunct="1">
              <a:lnSpc>
                <a:spcPct val="110000"/>
              </a:lnSpc>
            </a:pPr>
            <a:r>
              <a:rPr lang="en-US" sz="3200" smtClean="0"/>
              <a:t> quality</a:t>
            </a:r>
          </a:p>
          <a:p>
            <a:pPr eaLnBrk="1" hangingPunct="1"/>
            <a:endParaRPr lang="en-US" smtClean="0"/>
          </a:p>
        </p:txBody>
      </p:sp>
      <p:pic>
        <p:nvPicPr>
          <p:cNvPr id="103427" name="Picture 14" descr="THUMBS_UP_MAN_small"/>
          <p:cNvPicPr>
            <a:picLocks noGrp="1" noChangeAspect="1" noChangeArrowheads="1"/>
          </p:cNvPicPr>
          <p:nvPr>
            <p:ph idx="1"/>
          </p:nvPr>
        </p:nvPicPr>
        <p:blipFill>
          <a:blip r:embed="rId3"/>
          <a:srcRect l="10776" t="9334" r="7112" b="3421"/>
          <a:stretch>
            <a:fillRect/>
          </a:stretch>
        </p:blipFill>
        <p:spPr>
          <a:xfrm>
            <a:off x="4495800" y="1600200"/>
            <a:ext cx="4038600" cy="44196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000"/>
            <a:ext cx="7772400" cy="1295400"/>
          </a:xfrm>
        </p:spPr>
        <p:txBody>
          <a:bodyPr wrap="square" numCol="1" anchorCtr="0" compatLnSpc="1">
            <a:prstTxWarp prst="textNoShape">
              <a:avLst/>
            </a:prstTxWarp>
            <a:noAutofit/>
          </a:bodyPr>
          <a:lstStyle/>
          <a:p>
            <a:pPr eaLnBrk="1" hangingPunct="1">
              <a:defRPr/>
            </a:pPr>
            <a:r>
              <a:rPr lang="en-US" sz="8000" smtClean="0">
                <a:effectLst>
                  <a:outerShdw blurRad="38100" dist="38100" dir="2700000" algn="tl">
                    <a:srgbClr val="582700"/>
                  </a:outerShdw>
                </a:effectLst>
              </a:rPr>
              <a:t>QUESTIONS?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48200"/>
            <a:ext cx="7772400" cy="1143000"/>
          </a:xfrm>
        </p:spPr>
        <p:txBody>
          <a:bodyPr wrap="square" numCol="1" anchorCtr="0" compatLnSpc="1">
            <a:prstTxWarp prst="textNoShape">
              <a:avLst/>
            </a:prstTxWarp>
            <a:normAutofit fontScale="90000"/>
          </a:bodyPr>
          <a:lstStyle/>
          <a:p>
            <a:pPr eaLnBrk="1" hangingPunct="1">
              <a:defRPr/>
            </a:pPr>
            <a:r>
              <a:rPr lang="en-US" sz="8000" smtClean="0">
                <a:effectLst>
                  <a:outerShdw blurRad="38100" dist="38100" dir="2700000" algn="tl">
                    <a:srgbClr val="582700"/>
                  </a:outerShdw>
                </a:effectLst>
                <a:latin typeface="Arial Unicode MS" pitchFamily="34" charset="-128"/>
              </a:rPr>
              <a:t>THANK YOU!</a:t>
            </a:r>
            <a:r>
              <a:rPr lang="en-US" sz="3200" smtClean="0">
                <a:solidFill>
                  <a:srgbClr val="4D4D4D"/>
                </a:solidFill>
                <a:effectLst>
                  <a:outerShdw blurRad="38100" dist="38100" dir="2700000" algn="tl">
                    <a:srgbClr val="FFFFFF"/>
                  </a:outerShdw>
                </a:effectLst>
                <a:latin typeface="Arial Unicode MS" pitchFamily="34" charset="-128"/>
              </a:rPr>
              <a:t/>
            </a:r>
            <a:br>
              <a:rPr lang="en-US" sz="3200" smtClean="0">
                <a:solidFill>
                  <a:srgbClr val="4D4D4D"/>
                </a:solidFill>
                <a:effectLst>
                  <a:outerShdw blurRad="38100" dist="38100" dir="2700000" algn="tl">
                    <a:srgbClr val="FFFFFF"/>
                  </a:outerShdw>
                </a:effectLst>
                <a:latin typeface="Arial Unicode MS" pitchFamily="34" charset="-128"/>
              </a:rPr>
            </a:br>
            <a:endParaRPr lang="en-US" sz="3200" smtClean="0">
              <a:effectLst>
                <a:outerShdw blurRad="38100" dist="38100" dir="2700000" algn="tl">
                  <a:srgbClr val="582700"/>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Defining Musculoskeletal Disorder</a:t>
            </a:r>
            <a:endParaRPr lang="en-US" dirty="0"/>
          </a:p>
        </p:txBody>
      </p:sp>
      <p:sp>
        <p:nvSpPr>
          <p:cNvPr id="21506" name="Content Placeholder 2"/>
          <p:cNvSpPr>
            <a:spLocks noGrp="1"/>
          </p:cNvSpPr>
          <p:nvPr>
            <p:ph idx="1"/>
          </p:nvPr>
        </p:nvSpPr>
        <p:spPr>
          <a:xfrm>
            <a:off x="381000" y="1447800"/>
            <a:ext cx="8229600" cy="5029200"/>
          </a:xfrm>
        </p:spPr>
        <p:txBody>
          <a:bodyPr/>
          <a:lstStyle/>
          <a:p>
            <a:pPr eaLnBrk="1" hangingPunct="1">
              <a:lnSpc>
                <a:spcPct val="120000"/>
              </a:lnSpc>
            </a:pPr>
            <a:r>
              <a:rPr lang="en-US" sz="2800" smtClean="0"/>
              <a:t>Injuries caused by repeated physical trauma or exposure to a specific body part, such as the back, hand, wrist, or forearm</a:t>
            </a:r>
          </a:p>
          <a:p>
            <a:pPr eaLnBrk="1" hangingPunct="1">
              <a:lnSpc>
                <a:spcPct val="120000"/>
              </a:lnSpc>
            </a:pPr>
            <a:r>
              <a:rPr lang="en-US" sz="2800" smtClean="0"/>
              <a:t>Also called repetitive strain injuries, repetitive motion disorders, overuse syndrome and Cumulative Trauma Disorders (CTDs)</a:t>
            </a:r>
          </a:p>
          <a:p>
            <a:pPr eaLnBrk="1" hangingPunct="1">
              <a:lnSpc>
                <a:spcPct val="120000"/>
              </a:lnSpc>
            </a:pPr>
            <a:r>
              <a:rPr lang="en-US" sz="2800" smtClean="0"/>
              <a:t>Caused by </a:t>
            </a:r>
            <a:r>
              <a:rPr lang="en-US" sz="2800" b="1" smtClean="0"/>
              <a:t>Ergonomic Stressors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Common MSDs</a:t>
            </a:r>
            <a:endParaRPr lang="en-US" dirty="0"/>
          </a:p>
        </p:txBody>
      </p:sp>
      <p:sp>
        <p:nvSpPr>
          <p:cNvPr id="23554" name="Content Placeholder 2"/>
          <p:cNvSpPr>
            <a:spLocks noGrp="1"/>
          </p:cNvSpPr>
          <p:nvPr>
            <p:ph idx="1"/>
          </p:nvPr>
        </p:nvSpPr>
        <p:spPr/>
        <p:txBody>
          <a:bodyPr/>
          <a:lstStyle/>
          <a:p>
            <a:pPr eaLnBrk="1" hangingPunct="1">
              <a:lnSpc>
                <a:spcPct val="130000"/>
              </a:lnSpc>
            </a:pPr>
            <a:r>
              <a:rPr lang="en-US" sz="4000" smtClean="0"/>
              <a:t>Back Injuries</a:t>
            </a:r>
          </a:p>
          <a:p>
            <a:pPr eaLnBrk="1" hangingPunct="1">
              <a:lnSpc>
                <a:spcPct val="130000"/>
              </a:lnSpc>
            </a:pPr>
            <a:r>
              <a:rPr lang="en-US" sz="4000" smtClean="0"/>
              <a:t>Neck Injuries</a:t>
            </a:r>
          </a:p>
          <a:p>
            <a:pPr eaLnBrk="1" hangingPunct="1">
              <a:lnSpc>
                <a:spcPct val="130000"/>
              </a:lnSpc>
            </a:pPr>
            <a:r>
              <a:rPr lang="en-US" sz="4000" smtClean="0"/>
              <a:t>Lower Extremities Injuries</a:t>
            </a:r>
          </a:p>
          <a:p>
            <a:pPr eaLnBrk="1" hangingPunct="1">
              <a:lnSpc>
                <a:spcPct val="130000"/>
              </a:lnSpc>
            </a:pPr>
            <a:r>
              <a:rPr lang="en-US" sz="4000" smtClean="0"/>
              <a:t>Hand Arm Vibration Syndrome</a:t>
            </a:r>
          </a:p>
          <a:p>
            <a:pPr eaLnBrk="1" hangingPunct="1">
              <a:lnSpc>
                <a:spcPct val="130000"/>
              </a:lnSpc>
            </a:pPr>
            <a:r>
              <a:rPr lang="en-US" sz="4000" smtClean="0"/>
              <a:t>Carpal Tunnel Syndrome</a:t>
            </a:r>
          </a:p>
          <a:p>
            <a:pPr eaLnBrk="1" hangingPunct="1"/>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bwMode="auto"/>
        <p:txBody>
          <a:bodyPr wrap="square" numCol="1" anchorCtr="0" compatLnSpc="1">
            <a:prstTxWarp prst="textNoShape">
              <a:avLst/>
            </a:prstTxWarp>
          </a:bodyPr>
          <a:lstStyle/>
          <a:p>
            <a:pPr eaLnBrk="1" hangingPunct="1"/>
            <a:r>
              <a:rPr lang="en-US" smtClean="0">
                <a:effectLst/>
              </a:rPr>
              <a:t>OSHA Guidelines</a:t>
            </a:r>
          </a:p>
        </p:txBody>
      </p:sp>
      <p:sp>
        <p:nvSpPr>
          <p:cNvPr id="25602" name="Rectangle 3"/>
          <p:cNvSpPr>
            <a:spLocks noGrp="1"/>
          </p:cNvSpPr>
          <p:nvPr>
            <p:ph type="body" idx="1"/>
          </p:nvPr>
        </p:nvSpPr>
        <p:spPr>
          <a:xfrm>
            <a:off x="152400" y="1219200"/>
            <a:ext cx="8839200" cy="5334000"/>
          </a:xfrm>
        </p:spPr>
        <p:txBody>
          <a:bodyPr/>
          <a:lstStyle/>
          <a:p>
            <a:pPr eaLnBrk="1" hangingPunct="1">
              <a:lnSpc>
                <a:spcPct val="90000"/>
              </a:lnSpc>
            </a:pPr>
            <a:endParaRPr lang="en-US" sz="2800" smtClean="0"/>
          </a:p>
          <a:p>
            <a:pPr eaLnBrk="1" hangingPunct="1">
              <a:lnSpc>
                <a:spcPct val="90000"/>
              </a:lnSpc>
            </a:pPr>
            <a:r>
              <a:rPr lang="en-US" sz="2800" smtClean="0"/>
              <a:t>Focuses on industries and employers with known high injury and illness rates related to ergonomic hazards. </a:t>
            </a:r>
          </a:p>
          <a:p>
            <a:pPr eaLnBrk="1" hangingPunct="1">
              <a:lnSpc>
                <a:spcPct val="90000"/>
              </a:lnSpc>
              <a:buFont typeface="Arial" charset="0"/>
              <a:buNone/>
            </a:pPr>
            <a:endParaRPr lang="en-US" sz="2800" smtClean="0"/>
          </a:p>
          <a:p>
            <a:pPr eaLnBrk="1" hangingPunct="1">
              <a:lnSpc>
                <a:spcPct val="90000"/>
              </a:lnSpc>
            </a:pPr>
            <a:r>
              <a:rPr lang="en-US" sz="2800" smtClean="0"/>
              <a:t>Coordinates inspections with a legal strategy designed to target prosecutable ergonomic violations. </a:t>
            </a:r>
          </a:p>
          <a:p>
            <a:pPr eaLnBrk="1" hangingPunct="1">
              <a:lnSpc>
                <a:spcPct val="90000"/>
              </a:lnSpc>
              <a:buFont typeface="Arial" charset="0"/>
              <a:buNone/>
            </a:pPr>
            <a:endParaRPr lang="en-US" sz="2800" smtClean="0"/>
          </a:p>
          <a:p>
            <a:pPr eaLnBrk="1" hangingPunct="1">
              <a:lnSpc>
                <a:spcPct val="90000"/>
              </a:lnSpc>
            </a:pPr>
            <a:r>
              <a:rPr lang="en-US" sz="2800" smtClean="0"/>
              <a:t>Serious ergonomics hazards will be addressed using </a:t>
            </a:r>
            <a:r>
              <a:rPr lang="en-US" sz="2800" b="1" smtClean="0">
                <a:hlinkClick r:id="rId2" tooltip="Section 5(a)(1)"/>
              </a:rPr>
              <a:t>Section 5(a)(1) of the OSH Act</a:t>
            </a:r>
            <a:r>
              <a:rPr lang="en-US" sz="2800" smtClean="0"/>
              <a:t>, often referred to as the General Duty Clause.</a:t>
            </a:r>
          </a:p>
          <a:p>
            <a:pPr eaLnBrk="1" hangingPunct="1">
              <a:lnSpc>
                <a:spcPct val="90000"/>
              </a:lnSpc>
              <a:buFont typeface="Arial" charset="0"/>
              <a:buNone/>
            </a:pPr>
            <a:r>
              <a:rPr lang="en-US" sz="2200"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bwMode="auto"/>
        <p:txBody>
          <a:bodyPr wrap="square" numCol="1" anchorCtr="0" compatLnSpc="1">
            <a:prstTxWarp prst="textNoShape">
              <a:avLst/>
            </a:prstTxWarp>
          </a:bodyPr>
          <a:lstStyle/>
          <a:p>
            <a:pPr eaLnBrk="1" hangingPunct="1"/>
            <a:r>
              <a:rPr lang="en-US" smtClean="0">
                <a:effectLst/>
              </a:rPr>
              <a:t>The General Duty Clause</a:t>
            </a:r>
          </a:p>
        </p:txBody>
      </p:sp>
      <p:sp>
        <p:nvSpPr>
          <p:cNvPr id="26626" name="Rectangle 3"/>
          <p:cNvSpPr>
            <a:spLocks noGrp="1"/>
          </p:cNvSpPr>
          <p:nvPr>
            <p:ph type="body" idx="1"/>
          </p:nvPr>
        </p:nvSpPr>
        <p:spPr/>
        <p:txBody>
          <a:bodyPr/>
          <a:lstStyle/>
          <a:p>
            <a:pPr eaLnBrk="1" hangingPunct="1">
              <a:lnSpc>
                <a:spcPct val="90000"/>
              </a:lnSpc>
            </a:pPr>
            <a:r>
              <a:rPr lang="en-US" sz="2200" smtClean="0"/>
              <a:t>The </a:t>
            </a:r>
            <a:r>
              <a:rPr lang="en-US" sz="2200" b="1" smtClean="0">
                <a:hlinkClick r:id="rId2" tooltip="General Duty Clause"/>
              </a:rPr>
              <a:t>General Duty Clause</a:t>
            </a:r>
            <a:r>
              <a:rPr lang="en-US" sz="2200" smtClean="0"/>
              <a:t> describes the employer's obligation to </a:t>
            </a:r>
            <a:r>
              <a:rPr lang="en-US" sz="2200" b="1" smtClean="0"/>
              <a:t>"furnish to each of his employees employment and a place of employment which are free from recognized hazards that are causing or are likely to cause death or serious physical harm to his employees."</a:t>
            </a:r>
            <a:r>
              <a:rPr lang="en-US" sz="2200" smtClean="0"/>
              <a:t> This clause from the OSH Act is utilized to cite serious hazards where no specific OSHA standard exists to address the hazard, as is the case with ergonomic stressors.</a:t>
            </a:r>
          </a:p>
          <a:p>
            <a:pPr eaLnBrk="1" hangingPunct="1">
              <a:lnSpc>
                <a:spcPct val="90000"/>
              </a:lnSpc>
            </a:pPr>
            <a:r>
              <a:rPr lang="en-US" sz="2200" smtClean="0"/>
              <a:t>When OSHA uses the General Duty Clause to cite an employer, OSHA must demonstrate that:</a:t>
            </a:r>
          </a:p>
          <a:p>
            <a:pPr eaLnBrk="1" hangingPunct="1">
              <a:lnSpc>
                <a:spcPct val="90000"/>
              </a:lnSpc>
              <a:buFont typeface="Arial" charset="0"/>
              <a:buNone/>
            </a:pPr>
            <a:r>
              <a:rPr lang="en-US" sz="2200" smtClean="0"/>
              <a:t>1)  The employer failed to keep the workplace free of a hazard to which employees were exposed.</a:t>
            </a:r>
          </a:p>
          <a:p>
            <a:pPr eaLnBrk="1" hangingPunct="1">
              <a:lnSpc>
                <a:spcPct val="90000"/>
              </a:lnSpc>
              <a:buFont typeface="Arial" charset="0"/>
              <a:buNone/>
            </a:pPr>
            <a:r>
              <a:rPr lang="en-US" sz="2200" smtClean="0"/>
              <a:t>2)  The hazard was causing or likely to cause death or serious physical harm.  </a:t>
            </a:r>
          </a:p>
          <a:p>
            <a:pPr eaLnBrk="1" hangingPunct="1">
              <a:lnSpc>
                <a:spcPct val="90000"/>
              </a:lnSpc>
              <a:buFont typeface="Arial" charset="0"/>
              <a:buNone/>
            </a:pPr>
            <a:r>
              <a:rPr lang="en-US" sz="2200" smtClean="0"/>
              <a:t>3)  The hazard was recognized. </a:t>
            </a:r>
          </a:p>
          <a:p>
            <a:pPr eaLnBrk="1" hangingPunct="1">
              <a:lnSpc>
                <a:spcPct val="90000"/>
              </a:lnSpc>
              <a:buFont typeface="Arial" charset="0"/>
              <a:buNone/>
            </a:pPr>
            <a:r>
              <a:rPr lang="en-US" sz="2200" smtClean="0"/>
              <a:t>4)  A feasible means of abatement for that hazard exists.</a:t>
            </a:r>
            <a:r>
              <a:rPr lang="en-US" sz="2400" smtClean="0"/>
              <a:t> </a:t>
            </a:r>
          </a:p>
          <a:p>
            <a:pPr eaLnBrk="1" hangingPunct="1">
              <a:lnSpc>
                <a:spcPct val="90000"/>
              </a:lnSpc>
            </a:pPr>
            <a:endParaRPr lang="en-US" sz="24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bwMode="auto">
          <a:xfrm>
            <a:off x="457200" y="0"/>
            <a:ext cx="8229600" cy="1219200"/>
          </a:xfrm>
        </p:spPr>
        <p:txBody>
          <a:bodyPr wrap="square" numCol="1" anchorCtr="0" compatLnSpc="1">
            <a:prstTxWarp prst="textNoShape">
              <a:avLst/>
            </a:prstTxWarp>
          </a:bodyPr>
          <a:lstStyle/>
          <a:p>
            <a:pPr eaLnBrk="1" hangingPunct="1"/>
            <a:r>
              <a:rPr lang="en-US" sz="3300" smtClean="0">
                <a:effectLst/>
              </a:rPr>
              <a:t>Current Ergonomics Guidelines</a:t>
            </a:r>
          </a:p>
        </p:txBody>
      </p:sp>
      <p:sp>
        <p:nvSpPr>
          <p:cNvPr id="27650" name="Rectangle 3"/>
          <p:cNvSpPr>
            <a:spLocks noGrp="1"/>
          </p:cNvSpPr>
          <p:nvPr>
            <p:ph type="body" idx="1"/>
          </p:nvPr>
        </p:nvSpPr>
        <p:spPr/>
        <p:txBody>
          <a:bodyPr/>
          <a:lstStyle/>
          <a:p>
            <a:pPr eaLnBrk="1" hangingPunct="1"/>
            <a:r>
              <a:rPr lang="en-US" sz="3600" smtClean="0"/>
              <a:t>Beverage Distribution</a:t>
            </a:r>
          </a:p>
          <a:p>
            <a:pPr eaLnBrk="1" hangingPunct="1"/>
            <a:r>
              <a:rPr lang="en-US" sz="3600" smtClean="0"/>
              <a:t>Shipyards</a:t>
            </a:r>
          </a:p>
          <a:p>
            <a:pPr eaLnBrk="1" hangingPunct="1"/>
            <a:r>
              <a:rPr lang="en-US" sz="3600" smtClean="0"/>
              <a:t>Poultry Processing Plants</a:t>
            </a:r>
          </a:p>
          <a:p>
            <a:pPr eaLnBrk="1" hangingPunct="1"/>
            <a:r>
              <a:rPr lang="en-US" sz="3600" smtClean="0"/>
              <a:t>Retail Grocery Stores</a:t>
            </a:r>
          </a:p>
          <a:p>
            <a:pPr eaLnBrk="1" hangingPunct="1"/>
            <a:r>
              <a:rPr lang="en-US" sz="3600" smtClean="0"/>
              <a:t>Nursing Homes</a:t>
            </a:r>
          </a:p>
          <a:p>
            <a:pPr eaLnBrk="1" hangingPunct="1"/>
            <a:r>
              <a:rPr lang="en-US" sz="3600" smtClean="0"/>
              <a:t>Meatpacking Plants</a:t>
            </a:r>
          </a:p>
          <a:p>
            <a:pPr eaLnBrk="1" hangingPunct="1"/>
            <a:endParaRPr lang="en-US" sz="3600" smtClean="0"/>
          </a:p>
          <a:p>
            <a:pPr eaLnBrk="1" hangingPunct="1"/>
            <a:endParaRPr lang="en-US" sz="3600" smtClean="0"/>
          </a:p>
          <a:p>
            <a:pPr eaLnBrk="1" hangingPunct="1">
              <a:buFont typeface="Arial" charset="0"/>
              <a:buNone/>
            </a:pPr>
            <a:endParaRPr lang="en-US" smtClean="0"/>
          </a:p>
        </p:txBody>
      </p:sp>
    </p:spTree>
  </p:cSld>
  <p:clrMapOvr>
    <a:masterClrMapping/>
  </p:clrMapOvr>
</p:sld>
</file>

<file path=ppt/theme/theme1.xml><?xml version="1.0" encoding="utf-8"?>
<a:theme xmlns:a="http://schemas.openxmlformats.org/drawingml/2006/main" name="TP101968255_template">
  <a:themeElements>
    <a:clrScheme name="Custom 3">
      <a:dk1>
        <a:sysClr val="windowText" lastClr="000000"/>
      </a:dk1>
      <a:lt1>
        <a:srgbClr val="000000"/>
      </a:lt1>
      <a:dk2>
        <a:srgbClr val="1F497D"/>
      </a:dk2>
      <a:lt2>
        <a:srgbClr val="582700"/>
      </a:lt2>
      <a:accent1>
        <a:srgbClr val="C01400"/>
      </a:accent1>
      <a:accent2>
        <a:srgbClr val="FA9838"/>
      </a:accent2>
      <a:accent3>
        <a:srgbClr val="000000"/>
      </a:accent3>
      <a:accent4>
        <a:srgbClr val="8064A2"/>
      </a:accent4>
      <a:accent5>
        <a:srgbClr val="4BACC6"/>
      </a:accent5>
      <a:accent6>
        <a:srgbClr val="F79646"/>
      </a:accent6>
      <a:hlink>
        <a:srgbClr val="DB6F0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TP101968255_template</Template>
  <TotalTime>1274</TotalTime>
  <Words>1604</Words>
  <Application>Microsoft Office PowerPoint</Application>
  <PresentationFormat>On-screen Show (4:3)</PresentationFormat>
  <Paragraphs>314</Paragraphs>
  <Slides>48</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TP101968255_template</vt:lpstr>
      <vt:lpstr>Microsoft Excel Chart</vt:lpstr>
      <vt:lpstr>ERGONOMICS</vt:lpstr>
      <vt:lpstr>Disclaimer</vt:lpstr>
      <vt:lpstr>Class Overview</vt:lpstr>
      <vt:lpstr>Definition of Ergonomics</vt:lpstr>
      <vt:lpstr>Defining Musculoskeletal Disorder</vt:lpstr>
      <vt:lpstr>Common MSDs</vt:lpstr>
      <vt:lpstr>OSHA Guidelines</vt:lpstr>
      <vt:lpstr>The General Duty Clause</vt:lpstr>
      <vt:lpstr>Current Ergonomics Guidelines</vt:lpstr>
      <vt:lpstr>PowerPoint Presentation</vt:lpstr>
      <vt:lpstr>PowerPoint Presentation</vt:lpstr>
      <vt:lpstr>Workplace Stressors</vt:lpstr>
      <vt:lpstr>PowerPoint Presentation</vt:lpstr>
      <vt:lpstr>Conditions Aggravate with:</vt:lpstr>
      <vt:lpstr>AVERAGE AGE OF ALL U.S. WORKERS</vt:lpstr>
      <vt:lpstr>Our Reaction to Stress</vt:lpstr>
      <vt:lpstr>Physical Conditioning</vt:lpstr>
      <vt:lpstr>The Costs of Injuries</vt:lpstr>
      <vt:lpstr> SO HOW DO WE PREVENT THESE INJURIES? </vt:lpstr>
      <vt:lpstr>PowerPoint Presentation</vt:lpstr>
      <vt:lpstr> BACK INJURIES </vt:lpstr>
      <vt:lpstr>DID YOU KNKOW…</vt:lpstr>
      <vt:lpstr>YOUR BACK </vt:lpstr>
      <vt:lpstr>CAUSES OF BACK INJURY</vt:lpstr>
      <vt:lpstr>SYMPTONS OF BACK INJURY </vt:lpstr>
      <vt:lpstr>PROPER LIFTING TECHNIQUES</vt:lpstr>
      <vt:lpstr>BACK INJURY CONTROL</vt:lpstr>
      <vt:lpstr>THE BACK SUPPORT</vt:lpstr>
      <vt:lpstr>WHAT IS A BACK SUPPORT?</vt:lpstr>
      <vt:lpstr>WHAT WILL THE BACK SUPPORT DO FOR YOU?</vt:lpstr>
      <vt:lpstr>WHAT THE BACK SUPPORT WON’T DO FOR YOU?</vt:lpstr>
      <vt:lpstr>BACK SUPPORT DEMO</vt:lpstr>
      <vt:lpstr>UPPER EXTREMITY INJURIES </vt:lpstr>
      <vt:lpstr>UPPER EXTREMITY INJURIES</vt:lpstr>
      <vt:lpstr>HAND-ARM VIBRATION SYNDROME (HAVS)</vt:lpstr>
      <vt:lpstr>H.A.V.S. SYMPTOMS AND RISK FACTORS</vt:lpstr>
      <vt:lpstr>PowerPoint Presentation</vt:lpstr>
      <vt:lpstr>H.A.V.S. CONTROL</vt:lpstr>
      <vt:lpstr>  DEMONSTRATION </vt:lpstr>
      <vt:lpstr> CARPAL TUNNEL  SYNDROME </vt:lpstr>
      <vt:lpstr>CARPAL TUNNEL SYNDROME</vt:lpstr>
      <vt:lpstr>PowerPoint Presentation</vt:lpstr>
      <vt:lpstr>CARPAL TUNNEL SYNDROME</vt:lpstr>
      <vt:lpstr>CARPAL TUNNEL SYNDROME CONTROL</vt:lpstr>
      <vt:lpstr> DEMONSTRATION </vt:lpstr>
      <vt:lpstr>KEY BENEFITS OF GOOD ERGONOMICS</vt:lpstr>
      <vt:lpstr>QUESTIONS?</vt:lpstr>
      <vt:lpstr>THANK YOU! </vt:lpstr>
    </vt:vector>
  </TitlesOfParts>
  <Company>CIC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dc:title>
  <dc:creator>Yusley</dc:creator>
  <cp:lastModifiedBy>Vosburgh, Linda - OSHA</cp:lastModifiedBy>
  <cp:revision>63</cp:revision>
  <cp:lastPrinted>2012-02-21T12:58:07Z</cp:lastPrinted>
  <dcterms:created xsi:type="dcterms:W3CDTF">2012-01-16T19:25:12Z</dcterms:created>
  <dcterms:modified xsi:type="dcterms:W3CDTF">2012-09-25T11:56:33Z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TC019682569991</vt:lpwstr>
  </property>
</Properties>
</file>