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85" r:id="rId3"/>
  </p:sldMasterIdLst>
  <p:notesMasterIdLst>
    <p:notesMasterId r:id="rId9"/>
  </p:notesMasterIdLst>
  <p:sldIdLst>
    <p:sldId id="258" r:id="rId4"/>
    <p:sldId id="257" r:id="rId5"/>
    <p:sldId id="261" r:id="rId6"/>
    <p:sldId id="263" r:id="rId7"/>
    <p:sldId id="265" r:id="rId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016" autoAdjust="0"/>
  </p:normalViewPr>
  <p:slideViewPr>
    <p:cSldViewPr>
      <p:cViewPr varScale="1">
        <p:scale>
          <a:sx n="71" d="100"/>
          <a:sy n="71" d="100"/>
        </p:scale>
        <p:origin x="-13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3E4290DA-DF29-4809-9F0B-6C1BA4A76AAC}" type="datetimeFigureOut">
              <a:rPr lang="en-US" smtClean="0"/>
              <a:t>12/12/2013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54F8E124-AD6F-4459-AD34-341AA610B588}" type="slidenum">
              <a:rPr lang="en-US" smtClean="0"/>
              <a:t>‹#›</a:t>
            </a:fld>
            <a:endParaRPr lang="en-US"/>
          </a:p>
        </p:txBody>
      </p:sp>
    </p:spTree>
    <p:extLst>
      <p:ext uri="{BB962C8B-B14F-4D97-AF65-F5344CB8AC3E}">
        <p14:creationId xmlns:p14="http://schemas.microsoft.com/office/powerpoint/2010/main" val="2443771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Bienvenidos</a:t>
            </a:r>
            <a:r>
              <a:rPr lang="en-US" dirty="0" smtClean="0"/>
              <a:t> – </a:t>
            </a:r>
            <a:r>
              <a:rPr lang="en-US" dirty="0" err="1" smtClean="0"/>
              <a:t>Alguien</a:t>
            </a:r>
            <a:r>
              <a:rPr lang="en-US" dirty="0" smtClean="0"/>
              <a:t> </a:t>
            </a:r>
            <a:r>
              <a:rPr lang="en-US" dirty="0" err="1" smtClean="0"/>
              <a:t>sabe</a:t>
            </a:r>
            <a:r>
              <a:rPr lang="en-US" dirty="0" smtClean="0"/>
              <a:t> lo que </a:t>
            </a:r>
            <a:r>
              <a:rPr lang="en-US" dirty="0" err="1" smtClean="0"/>
              <a:t>significa</a:t>
            </a:r>
            <a:r>
              <a:rPr lang="en-US" dirty="0" smtClean="0"/>
              <a:t> OSHA o que </a:t>
            </a:r>
            <a:r>
              <a:rPr lang="en-US" dirty="0" err="1" smtClean="0"/>
              <a:t>representa</a:t>
            </a:r>
            <a:r>
              <a:rPr lang="en-US" dirty="0" smtClean="0"/>
              <a:t>?</a:t>
            </a:r>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1</a:t>
            </a:fld>
            <a:endParaRPr lang="en-US"/>
          </a:p>
        </p:txBody>
      </p:sp>
    </p:spTree>
    <p:extLst>
      <p:ext uri="{BB962C8B-B14F-4D97-AF65-F5344CB8AC3E}">
        <p14:creationId xmlns:p14="http://schemas.microsoft.com/office/powerpoint/2010/main" val="372698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what OSHA stand for and </a:t>
            </a:r>
            <a:r>
              <a:rPr lang="en-US" baseline="0" dirty="0" smtClean="0"/>
              <a:t>the main purpose for the regulations is to save lives and reduce injuries in the workplace.</a:t>
            </a:r>
          </a:p>
          <a:p>
            <a:r>
              <a:rPr lang="en-US" baseline="0" dirty="0" smtClean="0"/>
              <a:t>OSHA works together with employers and requires your employer to train you to work safely. Very important to highlight that Safety in the workplace is everyone’s responsibility!</a:t>
            </a:r>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t>2</a:t>
            </a:fld>
            <a:endParaRPr lang="en-US"/>
          </a:p>
        </p:txBody>
      </p:sp>
    </p:spTree>
    <p:extLst>
      <p:ext uri="{BB962C8B-B14F-4D97-AF65-F5344CB8AC3E}">
        <p14:creationId xmlns:p14="http://schemas.microsoft.com/office/powerpoint/2010/main" val="1601540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Manufacturing </a:t>
            </a:r>
            <a:r>
              <a:rPr lang="en-US" dirty="0" smtClean="0"/>
              <a:t>companies </a:t>
            </a:r>
            <a:r>
              <a:rPr lang="en-US" dirty="0" smtClean="0"/>
              <a:t>have many safety hazards</a:t>
            </a:r>
            <a:r>
              <a:rPr lang="en-US" baseline="0" dirty="0" smtClean="0"/>
              <a:t> – we will review the following.</a:t>
            </a:r>
            <a:endParaRPr lang="en-US" dirty="0"/>
          </a:p>
        </p:txBody>
      </p:sp>
      <p:sp>
        <p:nvSpPr>
          <p:cNvPr id="4" name="Slide Number Placeholder 3"/>
          <p:cNvSpPr>
            <a:spLocks noGrp="1"/>
          </p:cNvSpPr>
          <p:nvPr>
            <p:ph type="sldNum" sz="quarter" idx="10"/>
          </p:nvPr>
        </p:nvSpPr>
        <p:spPr/>
        <p:txBody>
          <a:bodyPr/>
          <a:lstStyle/>
          <a:p>
            <a:fld id="{54F8E124-AD6F-4459-AD34-341AA610B588}" type="slidenum">
              <a:rPr lang="en-US" smtClean="0"/>
              <a:pPr/>
              <a:t>3</a:t>
            </a:fld>
            <a:endParaRPr lang="en-US"/>
          </a:p>
        </p:txBody>
      </p:sp>
    </p:spTree>
    <p:extLst>
      <p:ext uri="{BB962C8B-B14F-4D97-AF65-F5344CB8AC3E}">
        <p14:creationId xmlns:p14="http://schemas.microsoft.com/office/powerpoint/2010/main" val="1563413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21962393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t>12/12/2013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t>‹#›</a:t>
            </a:fld>
            <a:endParaRPr lang="en-US"/>
          </a:p>
        </p:txBody>
      </p:sp>
    </p:spTree>
    <p:extLst>
      <p:ext uri="{BB962C8B-B14F-4D97-AF65-F5344CB8AC3E}">
        <p14:creationId xmlns:p14="http://schemas.microsoft.com/office/powerpoint/2010/main" val="1844672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t>12/12/2013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t>‹#›</a:t>
            </a:fld>
            <a:endParaRPr lang="en-US"/>
          </a:p>
        </p:txBody>
      </p:sp>
    </p:spTree>
    <p:extLst>
      <p:ext uri="{BB962C8B-B14F-4D97-AF65-F5344CB8AC3E}">
        <p14:creationId xmlns:p14="http://schemas.microsoft.com/office/powerpoint/2010/main" val="1195828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t>12/12/2013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t>‹#›</a:t>
            </a:fld>
            <a:endParaRPr lang="en-US"/>
          </a:p>
        </p:txBody>
      </p:sp>
    </p:spTree>
    <p:extLst>
      <p:ext uri="{BB962C8B-B14F-4D97-AF65-F5344CB8AC3E}">
        <p14:creationId xmlns:p14="http://schemas.microsoft.com/office/powerpoint/2010/main" val="1498266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56B741-D3FF-4A54-B370-190301D8C3B7}"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t>‹#›</a:t>
            </a:fld>
            <a:endParaRPr lang="en-US"/>
          </a:p>
        </p:txBody>
      </p:sp>
    </p:spTree>
    <p:extLst>
      <p:ext uri="{BB962C8B-B14F-4D97-AF65-F5344CB8AC3E}">
        <p14:creationId xmlns:p14="http://schemas.microsoft.com/office/powerpoint/2010/main" val="1221118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6B741-D3FF-4A54-B370-190301D8C3B7}"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t>‹#›</a:t>
            </a:fld>
            <a:endParaRPr lang="en-US"/>
          </a:p>
        </p:txBody>
      </p:sp>
    </p:spTree>
    <p:extLst>
      <p:ext uri="{BB962C8B-B14F-4D97-AF65-F5344CB8AC3E}">
        <p14:creationId xmlns:p14="http://schemas.microsoft.com/office/powerpoint/2010/main" val="3062533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56B741-D3FF-4A54-B370-190301D8C3B7}"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t>‹#›</a:t>
            </a:fld>
            <a:endParaRPr lang="en-US"/>
          </a:p>
        </p:txBody>
      </p:sp>
    </p:spTree>
    <p:extLst>
      <p:ext uri="{BB962C8B-B14F-4D97-AF65-F5344CB8AC3E}">
        <p14:creationId xmlns:p14="http://schemas.microsoft.com/office/powerpoint/2010/main" val="1434822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56B741-D3FF-4A54-B370-190301D8C3B7}"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7D2DA3-A7F3-4A62-8A77-3C20A61473A9}" type="slidenum">
              <a:rPr lang="en-US" smtClean="0"/>
              <a:t>‹#›</a:t>
            </a:fld>
            <a:endParaRPr lang="en-US"/>
          </a:p>
        </p:txBody>
      </p:sp>
    </p:spTree>
    <p:extLst>
      <p:ext uri="{BB962C8B-B14F-4D97-AF65-F5344CB8AC3E}">
        <p14:creationId xmlns:p14="http://schemas.microsoft.com/office/powerpoint/2010/main" val="907094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56B741-D3FF-4A54-B370-190301D8C3B7}" type="datetimeFigureOut">
              <a:rPr lang="en-US" smtClean="0"/>
              <a:t>12/12/2013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7D2DA3-A7F3-4A62-8A77-3C20A61473A9}" type="slidenum">
              <a:rPr lang="en-US" smtClean="0"/>
              <a:t>‹#›</a:t>
            </a:fld>
            <a:endParaRPr lang="en-US"/>
          </a:p>
        </p:txBody>
      </p:sp>
    </p:spTree>
    <p:extLst>
      <p:ext uri="{BB962C8B-B14F-4D97-AF65-F5344CB8AC3E}">
        <p14:creationId xmlns:p14="http://schemas.microsoft.com/office/powerpoint/2010/main" val="34563414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56B741-D3FF-4A54-B370-190301D8C3B7}" type="datetimeFigureOut">
              <a:rPr lang="en-US" smtClean="0"/>
              <a:t>12/12/2013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7D2DA3-A7F3-4A62-8A77-3C20A61473A9}" type="slidenum">
              <a:rPr lang="en-US" smtClean="0"/>
              <a:t>‹#›</a:t>
            </a:fld>
            <a:endParaRPr lang="en-US"/>
          </a:p>
        </p:txBody>
      </p:sp>
    </p:spTree>
    <p:extLst>
      <p:ext uri="{BB962C8B-B14F-4D97-AF65-F5344CB8AC3E}">
        <p14:creationId xmlns:p14="http://schemas.microsoft.com/office/powerpoint/2010/main" val="6581154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6B741-D3FF-4A54-B370-190301D8C3B7}" type="datetimeFigureOut">
              <a:rPr lang="en-US" smtClean="0"/>
              <a:t>12/12/2013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7D2DA3-A7F3-4A62-8A77-3C20A61473A9}" type="slidenum">
              <a:rPr lang="en-US" smtClean="0"/>
              <a:t>‹#›</a:t>
            </a:fld>
            <a:endParaRPr lang="en-US"/>
          </a:p>
        </p:txBody>
      </p:sp>
    </p:spTree>
    <p:extLst>
      <p:ext uri="{BB962C8B-B14F-4D97-AF65-F5344CB8AC3E}">
        <p14:creationId xmlns:p14="http://schemas.microsoft.com/office/powerpoint/2010/main" val="223901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t>12/12/2013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t>‹#›</a:t>
            </a:fld>
            <a:endParaRPr lang="en-US"/>
          </a:p>
        </p:txBody>
      </p:sp>
    </p:spTree>
    <p:extLst>
      <p:ext uri="{BB962C8B-B14F-4D97-AF65-F5344CB8AC3E}">
        <p14:creationId xmlns:p14="http://schemas.microsoft.com/office/powerpoint/2010/main" val="1323223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56B741-D3FF-4A54-B370-190301D8C3B7}"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7D2DA3-A7F3-4A62-8A77-3C20A61473A9}" type="slidenum">
              <a:rPr lang="en-US" smtClean="0"/>
              <a:t>‹#›</a:t>
            </a:fld>
            <a:endParaRPr lang="en-US"/>
          </a:p>
        </p:txBody>
      </p:sp>
    </p:spTree>
    <p:extLst>
      <p:ext uri="{BB962C8B-B14F-4D97-AF65-F5344CB8AC3E}">
        <p14:creationId xmlns:p14="http://schemas.microsoft.com/office/powerpoint/2010/main" val="21495859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56B741-D3FF-4A54-B370-190301D8C3B7}"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7D2DA3-A7F3-4A62-8A77-3C20A61473A9}" type="slidenum">
              <a:rPr lang="en-US" smtClean="0"/>
              <a:t>‹#›</a:t>
            </a:fld>
            <a:endParaRPr lang="en-US"/>
          </a:p>
        </p:txBody>
      </p:sp>
    </p:spTree>
    <p:extLst>
      <p:ext uri="{BB962C8B-B14F-4D97-AF65-F5344CB8AC3E}">
        <p14:creationId xmlns:p14="http://schemas.microsoft.com/office/powerpoint/2010/main" val="10659679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6B741-D3FF-4A54-B370-190301D8C3B7}"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t>‹#›</a:t>
            </a:fld>
            <a:endParaRPr lang="en-US"/>
          </a:p>
        </p:txBody>
      </p:sp>
    </p:spTree>
    <p:extLst>
      <p:ext uri="{BB962C8B-B14F-4D97-AF65-F5344CB8AC3E}">
        <p14:creationId xmlns:p14="http://schemas.microsoft.com/office/powerpoint/2010/main" val="20125053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6B741-D3FF-4A54-B370-190301D8C3B7}"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t>‹#›</a:t>
            </a:fld>
            <a:endParaRPr lang="en-US"/>
          </a:p>
        </p:txBody>
      </p:sp>
    </p:spTree>
    <p:extLst>
      <p:ext uri="{BB962C8B-B14F-4D97-AF65-F5344CB8AC3E}">
        <p14:creationId xmlns:p14="http://schemas.microsoft.com/office/powerpoint/2010/main" val="29031116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4656B741-D3FF-4A54-B370-190301D8C3B7}" type="datetimeFigureOut">
              <a:rPr lang="en-US" smtClean="0"/>
              <a:t>12/12/2013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27D2DA3-A7F3-4A62-8A77-3C20A61473A9}"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6B741-D3FF-4A54-B370-190301D8C3B7}"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56B741-D3FF-4A54-B370-190301D8C3B7}"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656B741-D3FF-4A54-B370-190301D8C3B7}"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7D2DA3-A7F3-4A62-8A77-3C20A61473A9}"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56B741-D3FF-4A54-B370-190301D8C3B7}" type="datetimeFigureOut">
              <a:rPr lang="en-US" smtClean="0"/>
              <a:t>12/12/2013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7D2DA3-A7F3-4A62-8A77-3C20A61473A9}"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6B741-D3FF-4A54-B370-190301D8C3B7}" type="datetimeFigureOut">
              <a:rPr lang="en-US" smtClean="0"/>
              <a:t>12/12/2013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7D2DA3-A7F3-4A62-8A77-3C20A61473A9}"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t>12/12/2013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t>‹#›</a:t>
            </a:fld>
            <a:endParaRPr lang="en-US"/>
          </a:p>
        </p:txBody>
      </p:sp>
    </p:spTree>
    <p:extLst>
      <p:ext uri="{BB962C8B-B14F-4D97-AF65-F5344CB8AC3E}">
        <p14:creationId xmlns:p14="http://schemas.microsoft.com/office/powerpoint/2010/main" val="2511827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6B741-D3FF-4A54-B370-190301D8C3B7}" type="datetimeFigureOut">
              <a:rPr lang="en-US" smtClean="0"/>
              <a:t>12/12/2013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7D2DA3-A7F3-4A62-8A77-3C20A61473A9}"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56B741-D3FF-4A54-B370-190301D8C3B7}"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7D2DA3-A7F3-4A62-8A77-3C20A61473A9}"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56B741-D3FF-4A54-B370-190301D8C3B7}"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7D2DA3-A7F3-4A62-8A77-3C20A61473A9}"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6B741-D3FF-4A54-B370-190301D8C3B7}"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56B741-D3FF-4A54-B370-190301D8C3B7}"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7D2DA3-A7F3-4A62-8A77-3C20A61473A9}"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t>12/12/2013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t>‹#›</a:t>
            </a:fld>
            <a:endParaRPr lang="en-US"/>
          </a:p>
        </p:txBody>
      </p:sp>
    </p:spTree>
    <p:extLst>
      <p:ext uri="{BB962C8B-B14F-4D97-AF65-F5344CB8AC3E}">
        <p14:creationId xmlns:p14="http://schemas.microsoft.com/office/powerpoint/2010/main" val="305556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t>12/12/2013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t>‹#›</a:t>
            </a:fld>
            <a:endParaRPr lang="en-US"/>
          </a:p>
        </p:txBody>
      </p:sp>
    </p:spTree>
    <p:extLst>
      <p:ext uri="{BB962C8B-B14F-4D97-AF65-F5344CB8AC3E}">
        <p14:creationId xmlns:p14="http://schemas.microsoft.com/office/powerpoint/2010/main" val="3842780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t>12/12/2013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t>‹#›</a:t>
            </a:fld>
            <a:endParaRPr lang="en-US"/>
          </a:p>
        </p:txBody>
      </p:sp>
    </p:spTree>
    <p:extLst>
      <p:ext uri="{BB962C8B-B14F-4D97-AF65-F5344CB8AC3E}">
        <p14:creationId xmlns:p14="http://schemas.microsoft.com/office/powerpoint/2010/main" val="3112473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t>12/12/2013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t>‹#›</a:t>
            </a:fld>
            <a:endParaRPr lang="en-US"/>
          </a:p>
        </p:txBody>
      </p:sp>
    </p:spTree>
    <p:extLst>
      <p:ext uri="{BB962C8B-B14F-4D97-AF65-F5344CB8AC3E}">
        <p14:creationId xmlns:p14="http://schemas.microsoft.com/office/powerpoint/2010/main" val="179048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t>12/12/2013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t>‹#›</a:t>
            </a:fld>
            <a:endParaRPr lang="en-US"/>
          </a:p>
        </p:txBody>
      </p:sp>
    </p:spTree>
    <p:extLst>
      <p:ext uri="{BB962C8B-B14F-4D97-AF65-F5344CB8AC3E}">
        <p14:creationId xmlns:p14="http://schemas.microsoft.com/office/powerpoint/2010/main" val="343075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E723E8-FDA5-435A-8FEA-1B99EE08385B}" type="datetimeFigureOut">
              <a:rPr lang="en-US" smtClean="0"/>
              <a:t>12/12/2013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3866B8-875E-4DBD-B3CF-EBFF5A26E460}" type="slidenum">
              <a:rPr lang="en-US" smtClean="0"/>
              <a:t>‹#›</a:t>
            </a:fld>
            <a:endParaRPr lang="en-US"/>
          </a:p>
        </p:txBody>
      </p:sp>
    </p:spTree>
    <p:extLst>
      <p:ext uri="{BB962C8B-B14F-4D97-AF65-F5344CB8AC3E}">
        <p14:creationId xmlns:p14="http://schemas.microsoft.com/office/powerpoint/2010/main" val="2934521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295400"/>
          </a:xfrm>
          <a:prstGeom prst="rect">
            <a:avLst/>
          </a:prstGeom>
          <a:solidFill>
            <a:srgbClr val="FFC000"/>
          </a:solidFill>
        </p:spPr>
        <p:txBody>
          <a:bodyPr vert="horz" lIns="91440" tIns="45720" rIns="91440" bIns="45720" rtlCol="0" anchor="ctr">
            <a:normAutofit/>
          </a:bodyPr>
          <a:lstStyle/>
          <a:p>
            <a:r>
              <a:rPr lang="en-US" dirty="0" smtClean="0"/>
              <a:t>OSHA TRAINING</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7" name="Group 2"/>
          <p:cNvGrpSpPr>
            <a:grpSpLocks/>
          </p:cNvGrpSpPr>
          <p:nvPr userDrawn="1"/>
        </p:nvGrpSpPr>
        <p:grpSpPr bwMode="auto">
          <a:xfrm>
            <a:off x="228600" y="5851069"/>
            <a:ext cx="8763000" cy="884237"/>
            <a:chOff x="288" y="625"/>
            <a:chExt cx="5136" cy="1008"/>
          </a:xfrm>
        </p:grpSpPr>
        <p:sp>
          <p:nvSpPr>
            <p:cNvPr id="8" name="Arc 3"/>
            <p:cNvSpPr>
              <a:spLocks/>
            </p:cNvSpPr>
            <p:nvPr/>
          </p:nvSpPr>
          <p:spPr bwMode="invGray">
            <a:xfrm>
              <a:off x="3595" y="625"/>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close/>
                </a:path>
              </a:pathLst>
            </a:custGeom>
            <a:gradFill rotWithShape="0">
              <a:gsLst>
                <a:gs pos="0">
                  <a:schemeClr val="bg1"/>
                </a:gs>
                <a:gs pos="100000">
                  <a:srgbClr val="663300"/>
                </a:gs>
              </a:gsLst>
              <a:lin ang="0" scaled="1"/>
            </a:gradFill>
            <a:ln w="9525" cap="rnd">
              <a:noFill/>
              <a:round/>
              <a:headEnd/>
              <a:tailEnd/>
            </a:ln>
            <a:effectLst/>
          </p:spPr>
          <p:txBody>
            <a:bodyPr wrap="none" anchor="ctr"/>
            <a:lstStyle/>
            <a:p>
              <a:endParaRPr lang="en-US"/>
            </a:p>
          </p:txBody>
        </p:sp>
        <p:sp>
          <p:nvSpPr>
            <p:cNvPr id="9" name="Arc 4"/>
            <p:cNvSpPr>
              <a:spLocks/>
            </p:cNvSpPr>
            <p:nvPr/>
          </p:nvSpPr>
          <p:spPr bwMode="invGray">
            <a:xfrm>
              <a:off x="3548" y="729"/>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close/>
                </a:path>
              </a:pathLst>
            </a:custGeom>
            <a:gradFill rotWithShape="0">
              <a:gsLst>
                <a:gs pos="0">
                  <a:schemeClr val="bg1"/>
                </a:gs>
                <a:gs pos="100000">
                  <a:srgbClr val="894400"/>
                </a:gs>
              </a:gsLst>
              <a:lin ang="0" scaled="1"/>
            </a:gradFill>
            <a:ln w="9525" cap="rnd">
              <a:noFill/>
              <a:round/>
              <a:headEnd/>
              <a:tailEnd/>
            </a:ln>
            <a:effectLst/>
          </p:spPr>
          <p:txBody>
            <a:bodyPr wrap="none" anchor="ctr"/>
            <a:lstStyle/>
            <a:p>
              <a:endParaRPr lang="en-US"/>
            </a:p>
          </p:txBody>
        </p:sp>
        <p:sp>
          <p:nvSpPr>
            <p:cNvPr id="10" name="Arc 5"/>
            <p:cNvSpPr>
              <a:spLocks/>
            </p:cNvSpPr>
            <p:nvPr/>
          </p:nvSpPr>
          <p:spPr bwMode="invGray">
            <a:xfrm>
              <a:off x="3521" y="868"/>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close/>
                </a:path>
              </a:pathLst>
            </a:custGeom>
            <a:gradFill rotWithShape="0">
              <a:gsLst>
                <a:gs pos="0">
                  <a:schemeClr val="bg1"/>
                </a:gs>
                <a:gs pos="100000">
                  <a:srgbClr val="B75B00"/>
                </a:gs>
              </a:gsLst>
              <a:lin ang="0" scaled="1"/>
            </a:gradFill>
            <a:ln w="9525" cap="rnd">
              <a:noFill/>
              <a:round/>
              <a:headEnd/>
              <a:tailEnd/>
            </a:ln>
            <a:effectLst/>
          </p:spPr>
          <p:txBody>
            <a:bodyPr wrap="none" anchor="ctr"/>
            <a:lstStyle/>
            <a:p>
              <a:endParaRPr lang="en-US"/>
            </a:p>
          </p:txBody>
        </p:sp>
        <p:sp>
          <p:nvSpPr>
            <p:cNvPr id="11" name="AutoShape 6"/>
            <p:cNvSpPr>
              <a:spLocks noChangeArrowheads="1"/>
            </p:cNvSpPr>
            <p:nvPr/>
          </p:nvSpPr>
          <p:spPr bwMode="invGray">
            <a:xfrm>
              <a:off x="288" y="1076"/>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noFill/>
              <a:round/>
              <a:headEnd/>
              <a:tailEnd/>
            </a:ln>
            <a:effectLst/>
          </p:spPr>
          <p:txBody>
            <a:bodyPr wrap="none" anchor="ctr"/>
            <a:lstStyle/>
            <a:p>
              <a:endParaRPr lang="en-US"/>
            </a:p>
          </p:txBody>
        </p:sp>
      </p:grpSp>
    </p:spTree>
    <p:extLst>
      <p:ext uri="{BB962C8B-B14F-4D97-AF65-F5344CB8AC3E}">
        <p14:creationId xmlns:p14="http://schemas.microsoft.com/office/powerpoint/2010/main" val="281043627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56B741-D3FF-4A54-B370-190301D8C3B7}" type="datetimeFigureOut">
              <a:rPr lang="en-US" smtClean="0"/>
              <a:t>12/12/2013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D2DA3-A7F3-4A62-8A77-3C20A61473A9}" type="slidenum">
              <a:rPr lang="en-US" smtClean="0"/>
              <a:t>‹#›</a:t>
            </a:fld>
            <a:endParaRPr lang="en-US"/>
          </a:p>
        </p:txBody>
      </p:sp>
    </p:spTree>
    <p:extLst>
      <p:ext uri="{BB962C8B-B14F-4D97-AF65-F5344CB8AC3E}">
        <p14:creationId xmlns:p14="http://schemas.microsoft.com/office/powerpoint/2010/main" val="8176726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FE723E8-FDA5-435A-8FEA-1B99EE08385B}" type="datetimeFigureOut">
              <a:rPr lang="en-US" smtClean="0"/>
              <a:t>12/12/2013</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AA3866B8-875E-4DBD-B3CF-EBFF5A26E46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osha.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3" cstate="print"/>
          <a:srcRect l="36754" t="21878" r="34410" b="14627"/>
          <a:stretch>
            <a:fillRect/>
          </a:stretch>
        </p:blipFill>
        <p:spPr bwMode="auto">
          <a:xfrm>
            <a:off x="152400" y="2063627"/>
            <a:ext cx="2514600" cy="3674754"/>
          </a:xfrm>
          <a:prstGeom prst="rect">
            <a:avLst/>
          </a:prstGeom>
          <a:noFill/>
          <a:ln w="15875">
            <a:solidFill>
              <a:srgbClr val="333333"/>
            </a:solidFill>
            <a:miter lim="800000"/>
            <a:headEnd/>
            <a:tailEnd/>
          </a:ln>
        </p:spPr>
      </p:pic>
      <p:sp>
        <p:nvSpPr>
          <p:cNvPr id="6" name="Title 1"/>
          <p:cNvSpPr txBox="1">
            <a:spLocks/>
          </p:cNvSpPr>
          <p:nvPr/>
        </p:nvSpPr>
        <p:spPr>
          <a:xfrm>
            <a:off x="0" y="0"/>
            <a:ext cx="9144000" cy="1524000"/>
          </a:xfrm>
          <a:prstGeom prst="rect">
            <a:avLst/>
          </a:prstGeom>
          <a:solidFill>
            <a:srgbClr val="FFC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b="1" dirty="0" smtClean="0">
                <a:solidFill>
                  <a:srgbClr val="000000"/>
                </a:solidFill>
              </a:rPr>
              <a:t>Orientaci</a:t>
            </a:r>
            <a:r>
              <a:rPr lang="en-US" sz="5400" b="1" dirty="0" smtClean="0">
                <a:solidFill>
                  <a:srgbClr val="000000"/>
                </a:solidFill>
                <a:latin typeface="Vrinda"/>
                <a:cs typeface="Vrinda"/>
              </a:rPr>
              <a:t>ó</a:t>
            </a:r>
            <a:r>
              <a:rPr lang="en-US" sz="5400" b="1" dirty="0" smtClean="0">
                <a:solidFill>
                  <a:srgbClr val="000000"/>
                </a:solidFill>
              </a:rPr>
              <a:t>n de OSHA </a:t>
            </a:r>
            <a:endParaRPr lang="en-US" sz="5400" b="1" dirty="0">
              <a:solidFill>
                <a:srgbClr val="000000"/>
              </a:solidFill>
            </a:endParaRPr>
          </a:p>
        </p:txBody>
      </p:sp>
      <p:sp>
        <p:nvSpPr>
          <p:cNvPr id="8" name="Subtitle 2"/>
          <p:cNvSpPr txBox="1">
            <a:spLocks/>
          </p:cNvSpPr>
          <p:nvPr/>
        </p:nvSpPr>
        <p:spPr>
          <a:xfrm>
            <a:off x="2653145" y="2514600"/>
            <a:ext cx="6400800" cy="37338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1700" dirty="0" smtClean="0">
              <a:solidFill>
                <a:srgbClr val="000000"/>
              </a:solidFill>
            </a:endParaRPr>
          </a:p>
          <a:p>
            <a:endParaRPr lang="en-US" sz="1700" dirty="0" smtClean="0">
              <a:solidFill>
                <a:srgbClr val="000000"/>
              </a:solidFill>
            </a:endParaRPr>
          </a:p>
          <a:p>
            <a:r>
              <a:rPr lang="en-US" sz="1400" dirty="0">
                <a:solidFill>
                  <a:srgbClr val="1F497D"/>
                </a:solidFill>
                <a:ea typeface="Calibri"/>
              </a:rPr>
              <a:t>“This material was produced under grant number SH-22300-11-60-F-17 from the Occupational Safety and Health Administration, U.S. Department of Labor.  It does not necessarily reflect the views or policies of the US Department of Labor, nor does mention of trade names, commercial products, or organization imply endorsement by the U.S. </a:t>
            </a:r>
            <a:r>
              <a:rPr lang="en-US" sz="1400" dirty="0" smtClean="0">
                <a:solidFill>
                  <a:srgbClr val="1F497D"/>
                </a:solidFill>
                <a:ea typeface="Calibri"/>
              </a:rPr>
              <a:t>Government”</a:t>
            </a:r>
            <a:endParaRPr lang="en-US" sz="1400" dirty="0">
              <a:solidFill>
                <a:srgbClr val="000000"/>
              </a:solidFill>
            </a:endParaRPr>
          </a:p>
          <a:p>
            <a:endParaRPr lang="en-US" sz="1700" dirty="0" smtClean="0">
              <a:solidFill>
                <a:srgbClr val="000000"/>
              </a:solidFill>
            </a:endParaRPr>
          </a:p>
          <a:p>
            <a:endParaRPr lang="en-US" sz="1700" dirty="0" smtClean="0">
              <a:solidFill>
                <a:srgbClr val="000000"/>
              </a:solidFill>
            </a:endParaRPr>
          </a:p>
          <a:p>
            <a:endParaRPr lang="en-US" sz="1700" dirty="0" smtClean="0">
              <a:solidFill>
                <a:srgbClr val="000000"/>
              </a:solidFill>
            </a:endParaRPr>
          </a:p>
        </p:txBody>
      </p:sp>
    </p:spTree>
    <p:extLst>
      <p:ext uri="{BB962C8B-B14F-4D97-AF65-F5344CB8AC3E}">
        <p14:creationId xmlns:p14="http://schemas.microsoft.com/office/powerpoint/2010/main" val="4126855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763000" cy="4525963"/>
          </a:xfrm>
        </p:spPr>
        <p:txBody>
          <a:bodyPr>
            <a:normAutofit fontScale="85000" lnSpcReduction="20000"/>
          </a:bodyPr>
          <a:lstStyle/>
          <a:p>
            <a:r>
              <a:rPr lang="en-US" dirty="0" smtClean="0">
                <a:solidFill>
                  <a:srgbClr val="000000"/>
                </a:solidFill>
              </a:rPr>
              <a:t>OSHA </a:t>
            </a:r>
            <a:r>
              <a:rPr lang="en-US" sz="1600" dirty="0" smtClean="0">
                <a:solidFill>
                  <a:srgbClr val="000000"/>
                </a:solidFill>
              </a:rPr>
              <a:t>- </a:t>
            </a:r>
            <a:r>
              <a:rPr lang="es-ES" sz="1600" dirty="0" smtClean="0">
                <a:solidFill>
                  <a:srgbClr val="000000"/>
                </a:solidFill>
              </a:rPr>
              <a:t> es la Administración de  Seguridad </a:t>
            </a:r>
            <a:r>
              <a:rPr lang="es-ES" sz="1600" dirty="0">
                <a:solidFill>
                  <a:srgbClr val="000000"/>
                </a:solidFill>
              </a:rPr>
              <a:t>y Salud Ocupacional - </a:t>
            </a:r>
            <a:r>
              <a:rPr lang="es-ES" sz="1600" dirty="0" smtClean="0">
                <a:solidFill>
                  <a:srgbClr val="000000"/>
                </a:solidFill>
              </a:rPr>
              <a:t>ley </a:t>
            </a:r>
            <a:r>
              <a:rPr lang="es-ES" sz="1600" dirty="0">
                <a:solidFill>
                  <a:srgbClr val="000000"/>
                </a:solidFill>
              </a:rPr>
              <a:t>que rige la seguridad laboral </a:t>
            </a:r>
            <a:r>
              <a:rPr lang="es-ES" sz="1600" dirty="0" smtClean="0">
                <a:solidFill>
                  <a:srgbClr val="000000"/>
                </a:solidFill>
              </a:rPr>
              <a:t>(esta ley </a:t>
            </a:r>
            <a:r>
              <a:rPr lang="es-ES" sz="1600" dirty="0">
                <a:solidFill>
                  <a:srgbClr val="000000"/>
                </a:solidFill>
              </a:rPr>
              <a:t>fue aprobada en 1970). OSHA trabaja en conjunto con los empleadores para garantizar condiciones de trabajo seguras y saludables para los empleados</a:t>
            </a:r>
            <a:r>
              <a:rPr lang="en-US" sz="1600" dirty="0" smtClean="0">
                <a:solidFill>
                  <a:srgbClr val="000000"/>
                </a:solidFill>
              </a:rPr>
              <a:t> .</a:t>
            </a:r>
          </a:p>
          <a:p>
            <a:r>
              <a:rPr lang="en-US" sz="2700" dirty="0" smtClean="0">
                <a:solidFill>
                  <a:srgbClr val="000000"/>
                </a:solidFill>
              </a:rPr>
              <a:t>El entonces Presidente Nixon aprovo la Acta OSH</a:t>
            </a:r>
            <a:endParaRPr lang="en-US" sz="1800" dirty="0" smtClean="0">
              <a:solidFill>
                <a:srgbClr val="000000"/>
              </a:solidFill>
            </a:endParaRPr>
          </a:p>
          <a:p>
            <a:r>
              <a:rPr lang="en-US" dirty="0" smtClean="0">
                <a:solidFill>
                  <a:srgbClr val="000000"/>
                </a:solidFill>
              </a:rPr>
              <a:t>Bajo OSHA usted tiene derecho a:</a:t>
            </a:r>
            <a:endParaRPr lang="en-US" sz="1800" dirty="0" smtClean="0">
              <a:solidFill>
                <a:srgbClr val="000000"/>
              </a:solidFill>
            </a:endParaRPr>
          </a:p>
          <a:p>
            <a:pPr lvl="1"/>
            <a:r>
              <a:rPr lang="es-ES" sz="1700" dirty="0" smtClean="0">
                <a:solidFill>
                  <a:srgbClr val="000000"/>
                </a:solidFill>
              </a:rPr>
              <a:t>un </a:t>
            </a:r>
            <a:r>
              <a:rPr lang="es-ES" sz="1700" dirty="0">
                <a:solidFill>
                  <a:srgbClr val="000000"/>
                </a:solidFill>
              </a:rPr>
              <a:t>ambiente de trabajo sano y seguro</a:t>
            </a:r>
          </a:p>
          <a:p>
            <a:pPr lvl="1"/>
            <a:r>
              <a:rPr lang="es-ES" sz="1700" dirty="0" smtClean="0">
                <a:solidFill>
                  <a:srgbClr val="000000"/>
                </a:solidFill>
              </a:rPr>
              <a:t>recibir </a:t>
            </a:r>
            <a:r>
              <a:rPr lang="es-ES" sz="1700" dirty="0">
                <a:solidFill>
                  <a:srgbClr val="000000"/>
                </a:solidFill>
              </a:rPr>
              <a:t>información</a:t>
            </a:r>
          </a:p>
          <a:p>
            <a:pPr lvl="1"/>
            <a:r>
              <a:rPr lang="es-ES" sz="1700" dirty="0" smtClean="0">
                <a:solidFill>
                  <a:srgbClr val="000000"/>
                </a:solidFill>
              </a:rPr>
              <a:t>obtener entrenamiento</a:t>
            </a:r>
            <a:endParaRPr lang="es-ES" sz="1700" dirty="0">
              <a:solidFill>
                <a:srgbClr val="000000"/>
              </a:solidFill>
            </a:endParaRPr>
          </a:p>
          <a:p>
            <a:pPr lvl="1"/>
            <a:r>
              <a:rPr lang="es-ES" sz="1700" dirty="0" smtClean="0">
                <a:solidFill>
                  <a:srgbClr val="000000"/>
                </a:solidFill>
              </a:rPr>
              <a:t>solicitar </a:t>
            </a:r>
            <a:r>
              <a:rPr lang="es-ES" sz="1700" dirty="0">
                <a:solidFill>
                  <a:srgbClr val="000000"/>
                </a:solidFill>
              </a:rPr>
              <a:t>que una situación peligrosa </a:t>
            </a:r>
            <a:r>
              <a:rPr lang="es-ES" sz="1700" dirty="0" smtClean="0">
                <a:solidFill>
                  <a:srgbClr val="000000"/>
                </a:solidFill>
              </a:rPr>
              <a:t>sea corregida, </a:t>
            </a:r>
            <a:r>
              <a:rPr lang="es-ES" sz="1700" dirty="0">
                <a:solidFill>
                  <a:srgbClr val="000000"/>
                </a:solidFill>
              </a:rPr>
              <a:t>para presentar quejas, y para participar en el proceso </a:t>
            </a:r>
            <a:r>
              <a:rPr lang="es-ES" sz="1700" dirty="0" smtClean="0">
                <a:solidFill>
                  <a:srgbClr val="000000"/>
                </a:solidFill>
              </a:rPr>
              <a:t>de la corrección</a:t>
            </a:r>
            <a:endParaRPr lang="es-ES" sz="1700" dirty="0">
              <a:solidFill>
                <a:srgbClr val="000000"/>
              </a:solidFill>
            </a:endParaRPr>
          </a:p>
          <a:p>
            <a:pPr lvl="1"/>
            <a:r>
              <a:rPr lang="es-ES" sz="1700" dirty="0" smtClean="0">
                <a:solidFill>
                  <a:srgbClr val="000000"/>
                </a:solidFill>
              </a:rPr>
              <a:t>ser </a:t>
            </a:r>
            <a:r>
              <a:rPr lang="es-ES" sz="1700" dirty="0">
                <a:solidFill>
                  <a:srgbClr val="000000"/>
                </a:solidFill>
              </a:rPr>
              <a:t>protegido contra </a:t>
            </a:r>
            <a:r>
              <a:rPr lang="es-ES" sz="1700" dirty="0" smtClean="0">
                <a:solidFill>
                  <a:srgbClr val="000000"/>
                </a:solidFill>
              </a:rPr>
              <a:t>represalias</a:t>
            </a:r>
          </a:p>
          <a:p>
            <a:pPr marL="457200" lvl="1" indent="0">
              <a:buNone/>
            </a:pPr>
            <a:endParaRPr lang="es-ES" sz="1700" dirty="0" smtClean="0">
              <a:solidFill>
                <a:srgbClr val="000000"/>
              </a:solidFill>
            </a:endParaRPr>
          </a:p>
          <a:p>
            <a:pPr marL="457200" lvl="1" indent="0">
              <a:buNone/>
            </a:pPr>
            <a:r>
              <a:rPr lang="es-ES" sz="1700" b="1" dirty="0" smtClean="0">
                <a:solidFill>
                  <a:srgbClr val="000000"/>
                </a:solidFill>
              </a:rPr>
              <a:t>Nota:</a:t>
            </a:r>
          </a:p>
          <a:p>
            <a:pPr marL="457200" lvl="1" indent="0">
              <a:buNone/>
            </a:pPr>
            <a:r>
              <a:rPr lang="es-ES" sz="1700" dirty="0" smtClean="0">
                <a:solidFill>
                  <a:srgbClr val="000000"/>
                </a:solidFill>
              </a:rPr>
              <a:t>Si </a:t>
            </a:r>
            <a:r>
              <a:rPr lang="es-ES" sz="1700" dirty="0">
                <a:solidFill>
                  <a:srgbClr val="000000"/>
                </a:solidFill>
              </a:rPr>
              <a:t>usted cree que </a:t>
            </a:r>
            <a:r>
              <a:rPr lang="es-ES" sz="1700" dirty="0" smtClean="0">
                <a:solidFill>
                  <a:srgbClr val="000000"/>
                </a:solidFill>
              </a:rPr>
              <a:t>a </a:t>
            </a:r>
            <a:r>
              <a:rPr lang="es-ES" sz="1700" dirty="0">
                <a:solidFill>
                  <a:srgbClr val="000000"/>
                </a:solidFill>
              </a:rPr>
              <a:t>sido </a:t>
            </a:r>
            <a:r>
              <a:rPr lang="es-ES" sz="1700" dirty="0" smtClean="0">
                <a:solidFill>
                  <a:srgbClr val="000000"/>
                </a:solidFill>
              </a:rPr>
              <a:t>sancionado </a:t>
            </a:r>
            <a:r>
              <a:rPr lang="es-ES" sz="1700" dirty="0">
                <a:solidFill>
                  <a:srgbClr val="000000"/>
                </a:solidFill>
              </a:rPr>
              <a:t>por ejercer sus derechos, es necesario ponerse en contacto con OSHA dentro de 30 </a:t>
            </a:r>
            <a:r>
              <a:rPr lang="es-ES" sz="1700" dirty="0" smtClean="0">
                <a:solidFill>
                  <a:srgbClr val="000000"/>
                </a:solidFill>
              </a:rPr>
              <a:t>días</a:t>
            </a:r>
          </a:p>
          <a:p>
            <a:pPr marL="457200" lvl="1" indent="0">
              <a:buNone/>
            </a:pPr>
            <a:r>
              <a:rPr lang="es-ES" sz="1700" b="1" dirty="0" smtClean="0">
                <a:solidFill>
                  <a:srgbClr val="000000"/>
                </a:solidFill>
              </a:rPr>
              <a:t>Todos </a:t>
            </a:r>
            <a:r>
              <a:rPr lang="es-ES" sz="1700" b="1" dirty="0">
                <a:solidFill>
                  <a:srgbClr val="000000"/>
                </a:solidFill>
              </a:rPr>
              <a:t>los empleados tienen los mismos derechos bajo OSHA </a:t>
            </a:r>
            <a:r>
              <a:rPr lang="es-ES" sz="1700" b="1" dirty="0" smtClean="0">
                <a:solidFill>
                  <a:srgbClr val="000000"/>
                </a:solidFill>
              </a:rPr>
              <a:t>no importar </a:t>
            </a:r>
            <a:r>
              <a:rPr lang="es-ES" sz="1700" b="1" dirty="0">
                <a:solidFill>
                  <a:srgbClr val="000000"/>
                </a:solidFill>
              </a:rPr>
              <a:t>su situación </a:t>
            </a:r>
            <a:r>
              <a:rPr lang="es-ES" sz="1700" b="1" dirty="0" smtClean="0">
                <a:solidFill>
                  <a:srgbClr val="000000"/>
                </a:solidFill>
              </a:rPr>
              <a:t>migratoria</a:t>
            </a:r>
          </a:p>
          <a:p>
            <a:pPr marL="457200" lvl="1" indent="0">
              <a:buNone/>
            </a:pPr>
            <a:r>
              <a:rPr lang="es-ES" sz="1700" dirty="0">
                <a:solidFill>
                  <a:srgbClr val="000000"/>
                </a:solidFill>
              </a:rPr>
              <a:t>OSHA también requiere que los empleadores con 10 </a:t>
            </a:r>
            <a:r>
              <a:rPr lang="es-ES" sz="1700" dirty="0" smtClean="0">
                <a:solidFill>
                  <a:srgbClr val="000000"/>
                </a:solidFill>
              </a:rPr>
              <a:t>o más empleados  mantengan </a:t>
            </a:r>
            <a:r>
              <a:rPr lang="es-ES" sz="1700" dirty="0">
                <a:solidFill>
                  <a:srgbClr val="000000"/>
                </a:solidFill>
              </a:rPr>
              <a:t>un registro de todas las lesiones y enfermedades </a:t>
            </a:r>
            <a:r>
              <a:rPr lang="es-ES" sz="1700" dirty="0" smtClean="0">
                <a:solidFill>
                  <a:srgbClr val="000000"/>
                </a:solidFill>
              </a:rPr>
              <a:t>que ayan sucedido en </a:t>
            </a:r>
            <a:r>
              <a:rPr lang="es-ES" sz="1700" dirty="0">
                <a:solidFill>
                  <a:srgbClr val="000000"/>
                </a:solidFill>
              </a:rPr>
              <a:t>su lugar de trabajo - que se llama registro 300 de OSHA</a:t>
            </a:r>
            <a:endParaRPr lang="es-ES" sz="1700" dirty="0" smtClean="0">
              <a:solidFill>
                <a:srgbClr val="000000"/>
              </a:solidFill>
            </a:endParaRPr>
          </a:p>
          <a:p>
            <a:pPr marL="457200" lvl="1" indent="0">
              <a:buNone/>
            </a:pPr>
            <a:endParaRPr lang="en-US" sz="1800" dirty="0" smtClean="0">
              <a:solidFill>
                <a:srgbClr val="000000"/>
              </a:solidFill>
            </a:endParaRPr>
          </a:p>
          <a:p>
            <a:endParaRPr lang="en-US" dirty="0">
              <a:solidFill>
                <a:srgbClr val="000000"/>
              </a:solidFill>
            </a:endParaRPr>
          </a:p>
        </p:txBody>
      </p:sp>
      <p:sp>
        <p:nvSpPr>
          <p:cNvPr id="4" name="Title 1"/>
          <p:cNvSpPr txBox="1">
            <a:spLocks/>
          </p:cNvSpPr>
          <p:nvPr/>
        </p:nvSpPr>
        <p:spPr>
          <a:xfrm>
            <a:off x="-9236" y="0"/>
            <a:ext cx="9144000" cy="1524000"/>
          </a:xfrm>
          <a:prstGeom prst="rect">
            <a:avLst/>
          </a:prstGeom>
          <a:solidFill>
            <a:srgbClr val="FFC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b="1" dirty="0" smtClean="0">
                <a:solidFill>
                  <a:srgbClr val="000000"/>
                </a:solidFill>
              </a:rPr>
              <a:t>Seguridad en el Trabajo</a:t>
            </a:r>
            <a:endParaRPr lang="en-US" sz="5400" b="1" dirty="0">
              <a:solidFill>
                <a:srgbClr val="000000"/>
              </a:solidFill>
            </a:endParaRPr>
          </a:p>
        </p:txBody>
      </p:sp>
    </p:spTree>
    <p:extLst>
      <p:ext uri="{BB962C8B-B14F-4D97-AF65-F5344CB8AC3E}">
        <p14:creationId xmlns:p14="http://schemas.microsoft.com/office/powerpoint/2010/main" val="3941246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0" y="2362200"/>
            <a:ext cx="4191000" cy="2590800"/>
          </a:xfrm>
        </p:spPr>
        <p:txBody>
          <a:bodyPr>
            <a:noAutofit/>
          </a:bodyPr>
          <a:lstStyle/>
          <a:p>
            <a:r>
              <a:rPr lang="es-ES" sz="1500" dirty="0">
                <a:solidFill>
                  <a:srgbClr val="000000"/>
                </a:solidFill>
              </a:rPr>
              <a:t>Protección de la </a:t>
            </a:r>
            <a:r>
              <a:rPr lang="es-ES" sz="1500" dirty="0" smtClean="0">
                <a:solidFill>
                  <a:srgbClr val="000000"/>
                </a:solidFill>
              </a:rPr>
              <a:t>Cabeza</a:t>
            </a:r>
          </a:p>
          <a:p>
            <a:r>
              <a:rPr lang="es-ES" sz="1500" dirty="0" smtClean="0">
                <a:solidFill>
                  <a:srgbClr val="000000"/>
                </a:solidFill>
              </a:rPr>
              <a:t>Elevación </a:t>
            </a:r>
            <a:r>
              <a:rPr lang="es-ES" sz="1500" dirty="0">
                <a:solidFill>
                  <a:srgbClr val="000000"/>
                </a:solidFill>
              </a:rPr>
              <a:t>y Ergonomía - Resbalones, tropezones y </a:t>
            </a:r>
            <a:r>
              <a:rPr lang="es-ES" sz="1500" dirty="0" smtClean="0">
                <a:solidFill>
                  <a:srgbClr val="000000"/>
                </a:solidFill>
              </a:rPr>
              <a:t>caídas</a:t>
            </a:r>
          </a:p>
          <a:p>
            <a:r>
              <a:rPr lang="es-ES" sz="1500" dirty="0" smtClean="0">
                <a:solidFill>
                  <a:srgbClr val="000000"/>
                </a:solidFill>
              </a:rPr>
              <a:t>Bloquear </a:t>
            </a:r>
            <a:r>
              <a:rPr lang="es-ES" sz="1500" dirty="0">
                <a:solidFill>
                  <a:srgbClr val="000000"/>
                </a:solidFill>
              </a:rPr>
              <a:t>/ </a:t>
            </a:r>
            <a:r>
              <a:rPr lang="es-ES" sz="1500" dirty="0" smtClean="0">
                <a:solidFill>
                  <a:srgbClr val="000000"/>
                </a:solidFill>
              </a:rPr>
              <a:t>Rotular</a:t>
            </a:r>
          </a:p>
          <a:p>
            <a:r>
              <a:rPr lang="es-ES" sz="1500" dirty="0" smtClean="0">
                <a:solidFill>
                  <a:srgbClr val="000000"/>
                </a:solidFill>
              </a:rPr>
              <a:t>Protección </a:t>
            </a:r>
            <a:r>
              <a:rPr lang="es-ES" sz="1500" dirty="0">
                <a:solidFill>
                  <a:srgbClr val="000000"/>
                </a:solidFill>
              </a:rPr>
              <a:t>de </a:t>
            </a:r>
            <a:r>
              <a:rPr lang="es-ES" sz="1500" dirty="0" smtClean="0">
                <a:solidFill>
                  <a:srgbClr val="000000"/>
                </a:solidFill>
              </a:rPr>
              <a:t>Maquinaria</a:t>
            </a:r>
          </a:p>
          <a:p>
            <a:r>
              <a:rPr lang="es-ES" sz="1500" dirty="0" smtClean="0">
                <a:solidFill>
                  <a:srgbClr val="000000"/>
                </a:solidFill>
              </a:rPr>
              <a:t>Manipulación </a:t>
            </a:r>
            <a:r>
              <a:rPr lang="es-ES" sz="1500" dirty="0">
                <a:solidFill>
                  <a:srgbClr val="000000"/>
                </a:solidFill>
              </a:rPr>
              <a:t>de </a:t>
            </a:r>
            <a:r>
              <a:rPr lang="es-ES" sz="1500" dirty="0" smtClean="0">
                <a:solidFill>
                  <a:srgbClr val="000000"/>
                </a:solidFill>
              </a:rPr>
              <a:t>materiales</a:t>
            </a:r>
          </a:p>
          <a:p>
            <a:r>
              <a:rPr lang="es-ES" sz="1500" dirty="0" smtClean="0">
                <a:solidFill>
                  <a:srgbClr val="000000"/>
                </a:solidFill>
              </a:rPr>
              <a:t>Protección respiratoria</a:t>
            </a:r>
          </a:p>
          <a:p>
            <a:r>
              <a:rPr lang="es-ES" sz="1500" dirty="0" smtClean="0">
                <a:solidFill>
                  <a:srgbClr val="000000"/>
                </a:solidFill>
              </a:rPr>
              <a:t>Seguridad con la herramienta</a:t>
            </a:r>
          </a:p>
          <a:p>
            <a:r>
              <a:rPr lang="es-ES" sz="1500" dirty="0" smtClean="0">
                <a:solidFill>
                  <a:srgbClr val="000000"/>
                </a:solidFill>
              </a:rPr>
              <a:t>Violencia </a:t>
            </a:r>
            <a:r>
              <a:rPr lang="es-ES" sz="1500" dirty="0">
                <a:solidFill>
                  <a:srgbClr val="000000"/>
                </a:solidFill>
              </a:rPr>
              <a:t>en el Lugar de </a:t>
            </a:r>
            <a:r>
              <a:rPr lang="es-ES" sz="1500" dirty="0" smtClean="0">
                <a:solidFill>
                  <a:srgbClr val="000000"/>
                </a:solidFill>
              </a:rPr>
              <a:t>Trabajo/Seguridad en el </a:t>
            </a:r>
            <a:r>
              <a:rPr lang="es-ES" sz="1500" dirty="0">
                <a:solidFill>
                  <a:srgbClr val="000000"/>
                </a:solidFill>
              </a:rPr>
              <a:t>lugar de trabajo</a:t>
            </a:r>
          </a:p>
          <a:p>
            <a:pPr marL="0" indent="0">
              <a:buNone/>
            </a:pPr>
            <a:endParaRPr lang="es-ES" sz="1600" dirty="0">
              <a:solidFill>
                <a:srgbClr val="000000"/>
              </a:solidFill>
            </a:endParaRPr>
          </a:p>
        </p:txBody>
      </p:sp>
      <p:sp>
        <p:nvSpPr>
          <p:cNvPr id="4" name="Content Placeholder 2"/>
          <p:cNvSpPr txBox="1">
            <a:spLocks/>
          </p:cNvSpPr>
          <p:nvPr/>
        </p:nvSpPr>
        <p:spPr>
          <a:xfrm>
            <a:off x="381000" y="2362200"/>
            <a:ext cx="4657436" cy="2819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 sz="1500" dirty="0" smtClean="0">
                <a:solidFill>
                  <a:srgbClr val="000000"/>
                </a:solidFill>
              </a:rPr>
              <a:t>Entrada a espacios limitados</a:t>
            </a:r>
            <a:endParaRPr lang="es-ES" sz="1500" dirty="0">
              <a:solidFill>
                <a:srgbClr val="000000"/>
              </a:solidFill>
            </a:endParaRPr>
          </a:p>
          <a:p>
            <a:r>
              <a:rPr lang="es-ES" sz="1500" dirty="0" smtClean="0">
                <a:solidFill>
                  <a:srgbClr val="000000"/>
                </a:solidFill>
              </a:rPr>
              <a:t>Seguridad y Eléctricidad</a:t>
            </a:r>
            <a:endParaRPr lang="es-ES" sz="1500" dirty="0">
              <a:solidFill>
                <a:srgbClr val="000000"/>
              </a:solidFill>
            </a:endParaRPr>
          </a:p>
          <a:p>
            <a:r>
              <a:rPr lang="es-ES" sz="1500" dirty="0" smtClean="0">
                <a:solidFill>
                  <a:srgbClr val="000000"/>
                </a:solidFill>
              </a:rPr>
              <a:t>Reaccion ante una Emergencia</a:t>
            </a:r>
            <a:endParaRPr lang="es-ES" sz="1500" dirty="0">
              <a:solidFill>
                <a:srgbClr val="000000"/>
              </a:solidFill>
            </a:endParaRPr>
          </a:p>
          <a:p>
            <a:r>
              <a:rPr lang="es-ES" sz="1500" dirty="0" smtClean="0">
                <a:solidFill>
                  <a:srgbClr val="000000"/>
                </a:solidFill>
              </a:rPr>
              <a:t>Protección </a:t>
            </a:r>
            <a:r>
              <a:rPr lang="es-ES" sz="1500" dirty="0">
                <a:solidFill>
                  <a:srgbClr val="000000"/>
                </a:solidFill>
              </a:rPr>
              <a:t>de los ojos</a:t>
            </a:r>
          </a:p>
          <a:p>
            <a:r>
              <a:rPr lang="es-ES" sz="1500" dirty="0" smtClean="0">
                <a:solidFill>
                  <a:srgbClr val="000000"/>
                </a:solidFill>
              </a:rPr>
              <a:t>Prevención </a:t>
            </a:r>
            <a:r>
              <a:rPr lang="es-ES" sz="1500" dirty="0">
                <a:solidFill>
                  <a:srgbClr val="000000"/>
                </a:solidFill>
              </a:rPr>
              <a:t>de Incendios</a:t>
            </a:r>
          </a:p>
          <a:p>
            <a:r>
              <a:rPr lang="es-ES" sz="1500" dirty="0" smtClean="0">
                <a:solidFill>
                  <a:srgbClr val="000000"/>
                </a:solidFill>
              </a:rPr>
              <a:t>Primeros </a:t>
            </a:r>
            <a:r>
              <a:rPr lang="es-ES" sz="1500" dirty="0">
                <a:solidFill>
                  <a:srgbClr val="000000"/>
                </a:solidFill>
              </a:rPr>
              <a:t>Auxilios y agentes patógenos </a:t>
            </a:r>
            <a:r>
              <a:rPr lang="es-ES" sz="1500" dirty="0" smtClean="0">
                <a:solidFill>
                  <a:srgbClr val="000000"/>
                </a:solidFill>
              </a:rPr>
              <a:t>provenientes </a:t>
            </a:r>
            <a:r>
              <a:rPr lang="es-ES" sz="1500" dirty="0">
                <a:solidFill>
                  <a:srgbClr val="000000"/>
                </a:solidFill>
              </a:rPr>
              <a:t>por la sangre</a:t>
            </a:r>
          </a:p>
          <a:p>
            <a:r>
              <a:rPr lang="es-ES" sz="1500" dirty="0" smtClean="0">
                <a:solidFill>
                  <a:srgbClr val="000000"/>
                </a:solidFill>
              </a:rPr>
              <a:t>Equipo de Protección Personal </a:t>
            </a:r>
            <a:r>
              <a:rPr lang="es-ES" sz="1500" dirty="0">
                <a:solidFill>
                  <a:srgbClr val="000000"/>
                </a:solidFill>
              </a:rPr>
              <a:t>- Protección de </a:t>
            </a:r>
            <a:r>
              <a:rPr lang="es-ES" sz="1500" dirty="0" smtClean="0">
                <a:solidFill>
                  <a:srgbClr val="000000"/>
                </a:solidFill>
              </a:rPr>
              <a:t>manos, y de pies – Conservacion del oido</a:t>
            </a:r>
            <a:endParaRPr lang="es-ES" sz="1500" dirty="0">
              <a:solidFill>
                <a:srgbClr val="000000"/>
              </a:solidFill>
            </a:endParaRPr>
          </a:p>
          <a:p>
            <a:r>
              <a:rPr lang="es-ES" sz="1500" dirty="0" smtClean="0">
                <a:solidFill>
                  <a:srgbClr val="000000"/>
                </a:solidFill>
              </a:rPr>
              <a:t>Seguridad </a:t>
            </a:r>
            <a:r>
              <a:rPr lang="es-ES" sz="1500" dirty="0">
                <a:solidFill>
                  <a:srgbClr val="000000"/>
                </a:solidFill>
              </a:rPr>
              <a:t>con los Montacargas</a:t>
            </a:r>
          </a:p>
          <a:p>
            <a:r>
              <a:rPr lang="es-ES" sz="1500" dirty="0" smtClean="0">
                <a:solidFill>
                  <a:srgbClr val="000000"/>
                </a:solidFill>
              </a:rPr>
              <a:t>Su </a:t>
            </a:r>
            <a:r>
              <a:rPr lang="es-ES" sz="1500" dirty="0">
                <a:solidFill>
                  <a:srgbClr val="000000"/>
                </a:solidFill>
              </a:rPr>
              <a:t>derecho a saber HAZMAT / MSDS</a:t>
            </a: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a:p>
            <a:endParaRPr lang="es-ES" sz="1500" dirty="0">
              <a:solidFill>
                <a:srgbClr val="000000"/>
              </a:solidFill>
            </a:endParaRPr>
          </a:p>
        </p:txBody>
      </p:sp>
      <p:sp>
        <p:nvSpPr>
          <p:cNvPr id="6" name="Content Placeholder 2"/>
          <p:cNvSpPr txBox="1">
            <a:spLocks/>
          </p:cNvSpPr>
          <p:nvPr/>
        </p:nvSpPr>
        <p:spPr>
          <a:xfrm>
            <a:off x="685800" y="1676400"/>
            <a:ext cx="4800600" cy="533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smtClean="0">
                <a:solidFill>
                  <a:srgbClr val="000000"/>
                </a:solidFill>
              </a:rPr>
              <a:t>Contenido de Seguridad</a:t>
            </a:r>
          </a:p>
        </p:txBody>
      </p:sp>
      <p:sp>
        <p:nvSpPr>
          <p:cNvPr id="7" name="Rectangle 6"/>
          <p:cNvSpPr/>
          <p:nvPr/>
        </p:nvSpPr>
        <p:spPr>
          <a:xfrm>
            <a:off x="381000" y="5410200"/>
            <a:ext cx="8610600" cy="523220"/>
          </a:xfrm>
          <a:prstGeom prst="rect">
            <a:avLst/>
          </a:prstGeom>
          <a:solidFill>
            <a:srgbClr val="FFC000"/>
          </a:solidFill>
        </p:spPr>
        <p:txBody>
          <a:bodyPr wrap="square">
            <a:spAutoFit/>
          </a:bodyPr>
          <a:lstStyle/>
          <a:p>
            <a:pPr marL="342900" lvl="1" indent="-342900">
              <a:buFont typeface="Arial" pitchFamily="34" charset="0"/>
              <a:buChar char="•"/>
            </a:pPr>
            <a:r>
              <a:rPr lang="es-ES" sz="2800" dirty="0" smtClean="0">
                <a:solidFill>
                  <a:srgbClr val="000000"/>
                </a:solidFill>
              </a:rPr>
              <a:t>La Seguridad </a:t>
            </a:r>
            <a:r>
              <a:rPr lang="es-ES" sz="2800" dirty="0">
                <a:solidFill>
                  <a:srgbClr val="000000"/>
                </a:solidFill>
              </a:rPr>
              <a:t>en el trabajo es responsabilidad de todos!</a:t>
            </a:r>
            <a:endParaRPr lang="en-US" sz="2800" b="1" dirty="0" smtClean="0">
              <a:solidFill>
                <a:srgbClr val="000000"/>
              </a:solidFill>
            </a:endParaRPr>
          </a:p>
        </p:txBody>
      </p:sp>
      <p:sp>
        <p:nvSpPr>
          <p:cNvPr id="8" name="Title 1"/>
          <p:cNvSpPr txBox="1">
            <a:spLocks/>
          </p:cNvSpPr>
          <p:nvPr/>
        </p:nvSpPr>
        <p:spPr>
          <a:xfrm>
            <a:off x="-9236" y="0"/>
            <a:ext cx="9144000" cy="1524000"/>
          </a:xfrm>
          <a:prstGeom prst="rect">
            <a:avLst/>
          </a:prstGeom>
          <a:solidFill>
            <a:srgbClr val="FFC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b="1" dirty="0" smtClean="0">
                <a:solidFill>
                  <a:srgbClr val="000000"/>
                </a:solidFill>
              </a:rPr>
              <a:t>Seguridad en el Trabajo</a:t>
            </a:r>
            <a:endParaRPr lang="en-US" sz="5400" b="1" dirty="0">
              <a:solidFill>
                <a:srgbClr val="000000"/>
              </a:solidFill>
            </a:endParaRPr>
          </a:p>
        </p:txBody>
      </p:sp>
    </p:spTree>
    <p:extLst>
      <p:ext uri="{BB962C8B-B14F-4D97-AF65-F5344CB8AC3E}">
        <p14:creationId xmlns:p14="http://schemas.microsoft.com/office/powerpoint/2010/main" val="1391772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2400" b="1" dirty="0" smtClean="0">
                <a:solidFill>
                  <a:srgbClr val="000000"/>
                </a:solidFill>
              </a:rPr>
              <a:t>Para contactar a OSHA:</a:t>
            </a:r>
          </a:p>
          <a:p>
            <a:pPr marL="0" indent="0">
              <a:buNone/>
            </a:pPr>
            <a:endParaRPr lang="en-US" sz="2400" b="1" dirty="0" smtClean="0">
              <a:solidFill>
                <a:srgbClr val="000000"/>
              </a:solidFill>
            </a:endParaRPr>
          </a:p>
          <a:p>
            <a:pPr marL="0" indent="0">
              <a:buNone/>
            </a:pPr>
            <a:r>
              <a:rPr lang="en-US" sz="2000" dirty="0" smtClean="0">
                <a:solidFill>
                  <a:srgbClr val="000000"/>
                </a:solidFill>
              </a:rPr>
              <a:t>Para emergencias, llame al 1-800-321-6742</a:t>
            </a:r>
          </a:p>
          <a:p>
            <a:pPr marL="0" indent="0">
              <a:buNone/>
            </a:pPr>
            <a:endParaRPr lang="en-US" sz="2000" dirty="0" smtClean="0">
              <a:solidFill>
                <a:srgbClr val="000000"/>
              </a:solidFill>
            </a:endParaRPr>
          </a:p>
          <a:p>
            <a:pPr marL="0" indent="0">
              <a:buNone/>
            </a:pPr>
            <a:r>
              <a:rPr lang="en-US" sz="2000" dirty="0" smtClean="0">
                <a:solidFill>
                  <a:srgbClr val="000000"/>
                </a:solidFill>
              </a:rPr>
              <a:t>Si no , contacte la oficina de OSHA al:</a:t>
            </a:r>
          </a:p>
          <a:p>
            <a:pPr marL="0" indent="0">
              <a:buNone/>
            </a:pPr>
            <a:endParaRPr lang="en-US" sz="1000" dirty="0" smtClean="0">
              <a:solidFill>
                <a:srgbClr val="000000"/>
              </a:solidFill>
            </a:endParaRPr>
          </a:p>
          <a:p>
            <a:r>
              <a:rPr lang="en-US" sz="2000" dirty="0" smtClean="0">
                <a:solidFill>
                  <a:srgbClr val="000000"/>
                </a:solidFill>
              </a:rPr>
              <a:t>230 S. Dearborn St. Room 3244 Chicago, IL 312-353-2220</a:t>
            </a:r>
          </a:p>
          <a:p>
            <a:r>
              <a:rPr lang="en-US" sz="2000" dirty="0" smtClean="0">
                <a:solidFill>
                  <a:srgbClr val="000000"/>
                </a:solidFill>
              </a:rPr>
              <a:t>1600 167</a:t>
            </a:r>
            <a:r>
              <a:rPr lang="en-US" sz="2000" baseline="30000" dirty="0" smtClean="0">
                <a:solidFill>
                  <a:srgbClr val="000000"/>
                </a:solidFill>
              </a:rPr>
              <a:t>th</a:t>
            </a:r>
            <a:r>
              <a:rPr lang="en-US" sz="2000" dirty="0" smtClean="0">
                <a:solidFill>
                  <a:srgbClr val="000000"/>
                </a:solidFill>
              </a:rPr>
              <a:t> St. Suite 91 Calumet City 708-891-3800</a:t>
            </a:r>
          </a:p>
          <a:p>
            <a:r>
              <a:rPr lang="en-US" sz="2000" dirty="0" smtClean="0">
                <a:solidFill>
                  <a:srgbClr val="000000"/>
                </a:solidFill>
              </a:rPr>
              <a:t>701 Lee St. Des Plains 847-803-4800</a:t>
            </a:r>
          </a:p>
          <a:p>
            <a:pPr marL="0" indent="0">
              <a:buNone/>
            </a:pPr>
            <a:endParaRPr lang="en-US" sz="500" dirty="0">
              <a:solidFill>
                <a:srgbClr val="000000"/>
              </a:solidFill>
            </a:endParaRPr>
          </a:p>
          <a:p>
            <a:pPr marL="0" indent="0">
              <a:buNone/>
            </a:pPr>
            <a:r>
              <a:rPr lang="en-US" sz="2000" dirty="0" smtClean="0">
                <a:solidFill>
                  <a:srgbClr val="000000"/>
                </a:solidFill>
              </a:rPr>
              <a:t>O visite la pagina Web - </a:t>
            </a:r>
            <a:r>
              <a:rPr lang="en-US" sz="2000" dirty="0" smtClean="0">
                <a:solidFill>
                  <a:srgbClr val="000000"/>
                </a:solidFill>
                <a:hlinkClick r:id="rId2"/>
              </a:rPr>
              <a:t>http://www.osha.gov</a:t>
            </a:r>
            <a:r>
              <a:rPr lang="en-US" sz="2000" dirty="0" smtClean="0">
                <a:solidFill>
                  <a:srgbClr val="000000"/>
                </a:solidFill>
              </a:rPr>
              <a:t> </a:t>
            </a:r>
          </a:p>
          <a:p>
            <a:pPr marL="0" indent="0">
              <a:buNone/>
            </a:pPr>
            <a:endParaRPr lang="en-US" sz="2000" dirty="0" smtClean="0">
              <a:solidFill>
                <a:srgbClr val="000000"/>
              </a:solidFill>
            </a:endParaRPr>
          </a:p>
          <a:p>
            <a:pPr marL="0" indent="0">
              <a:buNone/>
            </a:pPr>
            <a:r>
              <a:rPr lang="en-US" sz="2000" b="1" dirty="0" smtClean="0">
                <a:solidFill>
                  <a:srgbClr val="000000"/>
                </a:solidFill>
              </a:rPr>
              <a:t>Nota:</a:t>
            </a:r>
          </a:p>
          <a:p>
            <a:pPr marL="0" indent="0">
              <a:buNone/>
            </a:pPr>
            <a:r>
              <a:rPr lang="es-ES" sz="2000" b="1" dirty="0">
                <a:solidFill>
                  <a:srgbClr val="000000"/>
                </a:solidFill>
              </a:rPr>
              <a:t>Cualquiera que trabaje en los lugares de trabajo cubiertos por la ley OSHA tiene el derecho de llamar a OSHA en su lugar de trabajo.</a:t>
            </a:r>
            <a:endParaRPr lang="en-US" sz="2000" b="1" dirty="0" smtClean="0">
              <a:solidFill>
                <a:srgbClr val="000000"/>
              </a:solidFill>
            </a:endParaRPr>
          </a:p>
        </p:txBody>
      </p:sp>
      <p:sp>
        <p:nvSpPr>
          <p:cNvPr id="5" name="Title 1"/>
          <p:cNvSpPr txBox="1">
            <a:spLocks/>
          </p:cNvSpPr>
          <p:nvPr/>
        </p:nvSpPr>
        <p:spPr>
          <a:xfrm>
            <a:off x="-9236" y="0"/>
            <a:ext cx="9144000" cy="1524000"/>
          </a:xfrm>
          <a:prstGeom prst="rect">
            <a:avLst/>
          </a:prstGeom>
          <a:solidFill>
            <a:srgbClr val="FFC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b="1" dirty="0" smtClean="0">
                <a:solidFill>
                  <a:srgbClr val="000000"/>
                </a:solidFill>
              </a:rPr>
              <a:t>Seguridad en el Trabajo</a:t>
            </a:r>
            <a:endParaRPr lang="en-US" sz="5400" b="1" dirty="0">
              <a:solidFill>
                <a:srgbClr val="000000"/>
              </a:solidFill>
            </a:endParaRPr>
          </a:p>
        </p:txBody>
      </p:sp>
    </p:spTree>
    <p:extLst>
      <p:ext uri="{BB962C8B-B14F-4D97-AF65-F5344CB8AC3E}">
        <p14:creationId xmlns:p14="http://schemas.microsoft.com/office/powerpoint/2010/main" val="3444945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76200" y="1371600"/>
            <a:ext cx="8839200" cy="1219200"/>
          </a:xfrm>
          <a:prstGeom prst="rect">
            <a:avLst/>
          </a:prstGeom>
          <a:no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1" dirty="0" smtClean="0">
                <a:solidFill>
                  <a:srgbClr val="000000"/>
                </a:solidFill>
                <a:latin typeface="+mj-lt"/>
                <a:ea typeface="+mj-ea"/>
                <a:cs typeface="+mj-cs"/>
              </a:rPr>
              <a:t>Gracias – Preguntas</a:t>
            </a:r>
            <a:endParaRPr kumimoji="0" lang="en-US" sz="4400" b="1" i="0" u="none" strike="noStrike" kern="1200" cap="none" spc="0" normalizeH="0" baseline="0" noProof="0" dirty="0">
              <a:ln>
                <a:noFill/>
              </a:ln>
              <a:solidFill>
                <a:srgbClr val="000000"/>
              </a:solidFill>
              <a:effectLst/>
              <a:uLnTx/>
              <a:uFillTx/>
              <a:latin typeface="+mj-lt"/>
              <a:ea typeface="+mj-ea"/>
              <a:cs typeface="+mj-cs"/>
            </a:endParaRPr>
          </a:p>
        </p:txBody>
      </p:sp>
      <p:pic>
        <p:nvPicPr>
          <p:cNvPr id="8" name="Picture 2" descr="MCj04315480000[1]"/>
          <p:cNvPicPr>
            <a:picLocks noGrp="1" noChangeAspect="1" noChangeArrowheads="1"/>
          </p:cNvPicPr>
          <p:nvPr>
            <p:ph idx="1"/>
          </p:nvPr>
        </p:nvPicPr>
        <p:blipFill>
          <a:blip r:embed="rId2" cstate="print"/>
          <a:srcRect/>
          <a:stretch>
            <a:fillRect/>
          </a:stretch>
        </p:blipFill>
        <p:spPr>
          <a:xfrm>
            <a:off x="3124200" y="2720323"/>
            <a:ext cx="3047857" cy="3047857"/>
          </a:xfrm>
          <a:noFill/>
        </p:spPr>
      </p:pic>
      <p:sp>
        <p:nvSpPr>
          <p:cNvPr id="6" name="Title 1"/>
          <p:cNvSpPr txBox="1">
            <a:spLocks/>
          </p:cNvSpPr>
          <p:nvPr/>
        </p:nvSpPr>
        <p:spPr>
          <a:xfrm>
            <a:off x="-9236" y="0"/>
            <a:ext cx="9144000" cy="1524000"/>
          </a:xfrm>
          <a:prstGeom prst="rect">
            <a:avLst/>
          </a:prstGeom>
          <a:solidFill>
            <a:srgbClr val="FFC000"/>
          </a:solidFill>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b="1" dirty="0" smtClean="0">
                <a:solidFill>
                  <a:srgbClr val="000000"/>
                </a:solidFill>
              </a:rPr>
              <a:t>Seguridad en el Trabajo/</a:t>
            </a:r>
          </a:p>
          <a:p>
            <a:r>
              <a:rPr lang="es-ES" b="1" dirty="0" smtClean="0">
                <a:solidFill>
                  <a:srgbClr val="000000"/>
                </a:solidFill>
              </a:rPr>
              <a:t>Alistamiento Laboral</a:t>
            </a:r>
            <a:endParaRPr lang="en-US" sz="5400" b="1" dirty="0">
              <a:solidFill>
                <a:srgbClr val="000000"/>
              </a:solidFill>
            </a:endParaRPr>
          </a:p>
        </p:txBody>
      </p:sp>
    </p:spTree>
    <p:extLst>
      <p:ext uri="{BB962C8B-B14F-4D97-AF65-F5344CB8AC3E}">
        <p14:creationId xmlns:p14="http://schemas.microsoft.com/office/powerpoint/2010/main" val="1323115"/>
      </p:ext>
    </p:extLst>
  </p:cSld>
  <p:clrMapOvr>
    <a:masterClrMapping/>
  </p:clrMapOvr>
  <p:timing>
    <p:tnLst>
      <p:par>
        <p:cTn id="1" dur="indefinite" restart="never" nodeType="tmRoot"/>
      </p:par>
    </p:tnLst>
  </p:timing>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Custom 3">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1327</TotalTime>
  <Words>490</Words>
  <Application>Microsoft Office PowerPoint</Application>
  <PresentationFormat>On-screen Show (4:3)</PresentationFormat>
  <Paragraphs>76</Paragraphs>
  <Slides>5</Slides>
  <Notes>3</Notes>
  <HiddenSlides>0</HiddenSlides>
  <MMClips>0</MMClips>
  <ScaleCrop>false</ScaleCrop>
  <HeadingPairs>
    <vt:vector size="4" baseType="variant">
      <vt:variant>
        <vt:lpstr>Theme</vt:lpstr>
      </vt:variant>
      <vt:variant>
        <vt:i4>3</vt:i4>
      </vt:variant>
      <vt:variant>
        <vt:lpstr>Slide Titles</vt:lpstr>
      </vt:variant>
      <vt:variant>
        <vt:i4>5</vt:i4>
      </vt:variant>
    </vt:vector>
  </HeadingPairs>
  <TitlesOfParts>
    <vt:vector size="8" baseType="lpstr">
      <vt:lpstr>Office Theme</vt:lpstr>
      <vt:lpstr>Custom Design</vt:lpstr>
      <vt:lpstr>Hardcover</vt:lpstr>
      <vt:lpstr>PowerPoint Presentation</vt:lpstr>
      <vt:lpstr>PowerPoint Presentation</vt:lpstr>
      <vt:lpstr>PowerPoint Presentation</vt:lpstr>
      <vt:lpstr>PowerPoint Presentation</vt:lpstr>
      <vt:lpstr>PowerPoint Presentation</vt:lpstr>
    </vt:vector>
  </TitlesOfParts>
  <Company>IDPL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Quintero</dc:creator>
  <cp:lastModifiedBy>Vosburgh, Linda - OSHA</cp:lastModifiedBy>
  <cp:revision>54</cp:revision>
  <cp:lastPrinted>2012-03-27T20:57:45Z</cp:lastPrinted>
  <dcterms:created xsi:type="dcterms:W3CDTF">2012-01-11T19:08:13Z</dcterms:created>
  <dcterms:modified xsi:type="dcterms:W3CDTF">2013-12-12T16:34:15Z</dcterms:modified>
</cp:coreProperties>
</file>