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34"/>
  </p:notesMasterIdLst>
  <p:sldIdLst>
    <p:sldId id="256" r:id="rId3"/>
    <p:sldId id="265" r:id="rId4"/>
    <p:sldId id="269" r:id="rId5"/>
    <p:sldId id="257" r:id="rId6"/>
    <p:sldId id="264" r:id="rId7"/>
    <p:sldId id="267" r:id="rId8"/>
    <p:sldId id="268" r:id="rId9"/>
    <p:sldId id="270" r:id="rId10"/>
    <p:sldId id="271" r:id="rId11"/>
    <p:sldId id="258"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6" r:id="rId26"/>
    <p:sldId id="287" r:id="rId27"/>
    <p:sldId id="288" r:id="rId28"/>
    <p:sldId id="262" r:id="rId29"/>
    <p:sldId id="289" r:id="rId30"/>
    <p:sldId id="291" r:id="rId31"/>
    <p:sldId id="263" r:id="rId32"/>
    <p:sldId id="290"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84014" autoAdjust="0"/>
  </p:normalViewPr>
  <p:slideViewPr>
    <p:cSldViewPr>
      <p:cViewPr varScale="1">
        <p:scale>
          <a:sx n="74" d="100"/>
          <a:sy n="74" d="100"/>
        </p:scale>
        <p:origin x="-186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4290DA-DF29-4809-9F0B-6C1BA4A76AAC}" type="datetimeFigureOut">
              <a:rPr lang="en-US" smtClean="0"/>
              <a:pPr/>
              <a:t>12/12/2013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F8E124-AD6F-4459-AD34-341AA610B588}" type="slidenum">
              <a:rPr lang="en-US" smtClean="0"/>
              <a:pPr/>
              <a:t>‹#›</a:t>
            </a:fld>
            <a:endParaRPr lang="en-US"/>
          </a:p>
        </p:txBody>
      </p:sp>
    </p:spTree>
    <p:extLst>
      <p:ext uri="{BB962C8B-B14F-4D97-AF65-F5344CB8AC3E}">
        <p14:creationId xmlns:p14="http://schemas.microsoft.com/office/powerpoint/2010/main" val="2443771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www.iwj.org/doc/HEALTH%20AND%20SAFETY%20IN%20THE%20WORKPLACE.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US" dirty="0" smtClean="0"/>
              <a:t>Participants</a:t>
            </a:r>
            <a:r>
              <a:rPr lang="en-US" baseline="0" dirty="0" smtClean="0"/>
              <a:t> </a:t>
            </a:r>
            <a:r>
              <a:rPr lang="en-US" baseline="0" dirty="0" smtClean="0"/>
              <a:t>sign-in for the orientation, and receive the information </a:t>
            </a:r>
            <a:r>
              <a:rPr lang="en-US" baseline="0" dirty="0" smtClean="0"/>
              <a:t>folder.</a:t>
            </a:r>
            <a:endParaRPr lang="en-US" baseline="0" dirty="0" smtClean="0"/>
          </a:p>
          <a:p>
            <a:pPr marL="228600" indent="-228600">
              <a:buFont typeface="+mj-lt"/>
              <a:buAutoNum type="arabicPeriod"/>
            </a:pPr>
            <a:r>
              <a:rPr lang="en-US" baseline="0" dirty="0" smtClean="0"/>
              <a:t>The facilitators begin by welcoming all the attendees to the orientation and introducing themselves to the group.</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baseline="0" dirty="0" smtClean="0"/>
              <a:t>Inform the participants that: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This </a:t>
            </a:r>
            <a:r>
              <a:rPr lang="en-US" baseline="0" dirty="0" smtClean="0"/>
              <a:t>material was produced under an OSHA grant.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baseline="0" dirty="0" smtClean="0"/>
              <a:t>Ask participants about their occupational background, to get a feel of which industries are represented in the group.</a:t>
            </a:r>
          </a:p>
          <a:p>
            <a:pPr marL="228600" marR="0" lvl="0" indent="-22860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54F8E124-AD6F-4459-AD34-341AA610B588}" type="slidenum">
              <a:rPr lang="en-US" smtClean="0"/>
              <a:pPr/>
              <a:t>1</a:t>
            </a:fld>
            <a:endParaRPr lang="en-US"/>
          </a:p>
        </p:txBody>
      </p:sp>
    </p:spTree>
    <p:extLst>
      <p:ext uri="{BB962C8B-B14F-4D97-AF65-F5344CB8AC3E}">
        <p14:creationId xmlns:p14="http://schemas.microsoft.com/office/powerpoint/2010/main" val="3726981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dirty="0" smtClean="0">
                <a:solidFill>
                  <a:srgbClr val="000000"/>
                </a:solidFill>
              </a:rPr>
              <a:t>Provide</a:t>
            </a:r>
            <a:r>
              <a:rPr lang="en-US" baseline="0" dirty="0" smtClean="0">
                <a:solidFill>
                  <a:srgbClr val="000000"/>
                </a:solidFill>
              </a:rPr>
              <a:t> the participants with Microsoft Word Document “Types of Hazards Fact Sheet for PPT of Manufacturing Works”</a:t>
            </a:r>
            <a:endParaRPr lang="en-US" dirty="0" smtClean="0">
              <a:solidFill>
                <a:srgbClr val="000000"/>
              </a:solidFill>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dirty="0" smtClean="0">
                <a:solidFill>
                  <a:srgbClr val="000000"/>
                </a:solidFill>
              </a:rPr>
              <a:t>Fact Sheet</a:t>
            </a:r>
            <a:r>
              <a:rPr lang="en-US" baseline="0" dirty="0" smtClean="0">
                <a:solidFill>
                  <a:srgbClr val="000000"/>
                </a:solidFill>
              </a:rPr>
              <a:t> adapted from </a:t>
            </a:r>
            <a:r>
              <a:rPr lang="en-US" b="0" dirty="0" smtClean="0">
                <a:solidFill>
                  <a:srgbClr val="000000"/>
                </a:solidFill>
                <a:hlinkClick r:id="rId3"/>
              </a:rPr>
              <a:t>http://www.iwj.org/doc/HEALTH%20AND%20SAFETY%20IN%20THE%20WORKPLACE.pdf</a:t>
            </a:r>
            <a:r>
              <a:rPr lang="en-US" b="0" dirty="0" smtClean="0">
                <a:solidFill>
                  <a:srgbClr val="000000"/>
                </a:solidFill>
              </a:rPr>
              <a:t> Page 22-27</a:t>
            </a:r>
          </a:p>
          <a:p>
            <a:endParaRPr lang="en-US" dirty="0"/>
          </a:p>
        </p:txBody>
      </p:sp>
      <p:sp>
        <p:nvSpPr>
          <p:cNvPr id="4" name="Slide Number Placeholder 3"/>
          <p:cNvSpPr>
            <a:spLocks noGrp="1"/>
          </p:cNvSpPr>
          <p:nvPr>
            <p:ph type="sldNum" sz="quarter" idx="10"/>
          </p:nvPr>
        </p:nvSpPr>
        <p:spPr/>
        <p:txBody>
          <a:bodyPr/>
          <a:lstStyle/>
          <a:p>
            <a:fld id="{54F8E124-AD6F-4459-AD34-341AA610B588}" type="slidenum">
              <a:rPr lang="en-US" smtClean="0"/>
              <a:pPr/>
              <a:t>10</a:t>
            </a:fld>
            <a:endParaRPr lang="en-US"/>
          </a:p>
        </p:txBody>
      </p:sp>
    </p:spTree>
    <p:extLst>
      <p:ext uri="{BB962C8B-B14F-4D97-AF65-F5344CB8AC3E}">
        <p14:creationId xmlns:p14="http://schemas.microsoft.com/office/powerpoint/2010/main" val="21717101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gn="just">
              <a:spcBef>
                <a:spcPts val="0"/>
              </a:spcBef>
              <a:spcAft>
                <a:spcPts val="0"/>
              </a:spcAft>
              <a:buFont typeface="+mj-lt"/>
              <a:buAutoNum type="arabicPeriod"/>
            </a:pPr>
            <a:r>
              <a:rPr lang="en-US" sz="1200" dirty="0" smtClean="0">
                <a:effectLst/>
                <a:latin typeface="Cambria"/>
                <a:ea typeface="Cambria"/>
                <a:cs typeface="Times New Roman"/>
              </a:rPr>
              <a:t>Form groups of 3-4 people (if possible, according to their common line of work) and provide each group with “Sample Risk Map of a Warehouse Store” handout to identify some hazards; remind participants that they may use “Types of Hazards Fact Sheet” Handout. </a:t>
            </a:r>
          </a:p>
          <a:p>
            <a:pPr marL="342900" marR="0" lvl="0" indent="-342900" algn="just">
              <a:spcBef>
                <a:spcPts val="0"/>
              </a:spcBef>
              <a:spcAft>
                <a:spcPts val="0"/>
              </a:spcAft>
              <a:buFont typeface="+mj-lt"/>
              <a:buAutoNum type="arabicPeriod"/>
            </a:pPr>
            <a:r>
              <a:rPr lang="en-US" sz="1200" dirty="0" smtClean="0">
                <a:effectLst/>
                <a:latin typeface="Cambria"/>
                <a:ea typeface="Cambria"/>
                <a:cs typeface="Times New Roman"/>
              </a:rPr>
              <a:t>For each group, ask students to:</a:t>
            </a:r>
            <a:endParaRPr lang="en-US" sz="1400" dirty="0" smtClean="0">
              <a:effectLst/>
              <a:latin typeface="Cambria"/>
              <a:ea typeface="Cambria"/>
              <a:cs typeface="Times New Roman"/>
            </a:endParaRPr>
          </a:p>
          <a:p>
            <a:pPr marL="742950" marR="0" lvl="1" indent="-285750" algn="just">
              <a:spcBef>
                <a:spcPts val="0"/>
              </a:spcBef>
              <a:spcAft>
                <a:spcPts val="0"/>
              </a:spcAft>
              <a:buFont typeface="+mj-lt"/>
              <a:buAutoNum type="alphaLcPeriod"/>
            </a:pPr>
            <a:r>
              <a:rPr lang="en-US" sz="1200" dirty="0" smtClean="0">
                <a:effectLst/>
                <a:latin typeface="Cambria"/>
                <a:ea typeface="Cambria"/>
                <a:cs typeface="Times New Roman"/>
              </a:rPr>
              <a:t>Label the locations of hazards on the floor plans:</a:t>
            </a:r>
            <a:endParaRPr lang="en-US" sz="1400" dirty="0" smtClean="0">
              <a:effectLst/>
              <a:latin typeface="Cambria"/>
              <a:ea typeface="Cambria"/>
              <a:cs typeface="Times New Roman"/>
            </a:endParaRPr>
          </a:p>
          <a:p>
            <a:pPr marL="1143000" marR="0" lvl="2" indent="-228600" algn="just">
              <a:spcBef>
                <a:spcPts val="0"/>
              </a:spcBef>
              <a:spcAft>
                <a:spcPts val="0"/>
              </a:spcAft>
              <a:buFont typeface="+mj-lt"/>
              <a:buAutoNum type="romanLcPeriod"/>
            </a:pPr>
            <a:r>
              <a:rPr lang="en-US" sz="1200" dirty="0" smtClean="0">
                <a:effectLst/>
                <a:latin typeface="Cambria"/>
                <a:ea typeface="Cambria"/>
                <a:cs typeface="Times New Roman"/>
              </a:rPr>
              <a:t>Indicate “physical and safety hazards”</a:t>
            </a:r>
            <a:endParaRPr lang="en-US" sz="1400" dirty="0" smtClean="0">
              <a:effectLst/>
              <a:latin typeface="Cambria"/>
              <a:ea typeface="Cambria"/>
              <a:cs typeface="Times New Roman"/>
            </a:endParaRPr>
          </a:p>
          <a:p>
            <a:pPr marL="1143000" marR="0" lvl="2" indent="-228600" algn="just">
              <a:spcBef>
                <a:spcPts val="0"/>
              </a:spcBef>
              <a:spcAft>
                <a:spcPts val="0"/>
              </a:spcAft>
              <a:buFont typeface="+mj-lt"/>
              <a:buAutoNum type="romanLcPeriod"/>
            </a:pPr>
            <a:r>
              <a:rPr lang="en-US" sz="1200" dirty="0" smtClean="0">
                <a:effectLst/>
                <a:latin typeface="Cambria"/>
                <a:ea typeface="Cambria"/>
                <a:cs typeface="Times New Roman"/>
              </a:rPr>
              <a:t>Indicate “biological and chemical hazards”</a:t>
            </a:r>
            <a:endParaRPr lang="en-US" sz="1400" dirty="0" smtClean="0">
              <a:effectLst/>
              <a:latin typeface="Cambria"/>
              <a:ea typeface="Cambria"/>
              <a:cs typeface="Times New Roman"/>
            </a:endParaRPr>
          </a:p>
          <a:p>
            <a:pPr marL="1143000" marR="0" lvl="2" indent="-228600" algn="just">
              <a:spcBef>
                <a:spcPts val="0"/>
              </a:spcBef>
              <a:spcAft>
                <a:spcPts val="0"/>
              </a:spcAft>
              <a:buFont typeface="+mj-lt"/>
              <a:buAutoNum type="romanLcPeriod"/>
            </a:pPr>
            <a:r>
              <a:rPr lang="en-US" sz="1200" dirty="0" smtClean="0">
                <a:effectLst/>
                <a:latin typeface="Cambria"/>
                <a:ea typeface="Cambria"/>
                <a:cs typeface="Times New Roman"/>
              </a:rPr>
              <a:t>Indicate “other hazards” as stress</a:t>
            </a:r>
            <a:endParaRPr lang="en-US" sz="1400" dirty="0" smtClean="0">
              <a:effectLst/>
              <a:latin typeface="Cambria"/>
              <a:ea typeface="Cambria"/>
              <a:cs typeface="Times New Roman"/>
            </a:endParaRPr>
          </a:p>
          <a:p>
            <a:pPr marL="342900" marR="0" lvl="0" indent="-342900" algn="just">
              <a:spcBef>
                <a:spcPts val="0"/>
              </a:spcBef>
              <a:spcAft>
                <a:spcPts val="0"/>
              </a:spcAft>
              <a:buFont typeface="+mj-lt"/>
              <a:buAutoNum type="arabicPeriod"/>
            </a:pPr>
            <a:r>
              <a:rPr lang="en-US" sz="1200" dirty="0" smtClean="0">
                <a:effectLst/>
                <a:latin typeface="Cambria"/>
                <a:ea typeface="Cambria"/>
                <a:cs typeface="Times New Roman"/>
              </a:rPr>
              <a:t>Each group will share their selected hazards from the map, explaining what the workplace is and what dangers are represented</a:t>
            </a:r>
            <a:endParaRPr lang="en-US" sz="1400" dirty="0" smtClean="0">
              <a:effectLst/>
              <a:latin typeface="Cambria"/>
              <a:ea typeface="Cambria"/>
              <a:cs typeface="Times New Roman"/>
            </a:endParaRPr>
          </a:p>
          <a:p>
            <a:endParaRPr lang="en-US" dirty="0"/>
          </a:p>
        </p:txBody>
      </p:sp>
      <p:sp>
        <p:nvSpPr>
          <p:cNvPr id="4" name="Slide Number Placeholder 3"/>
          <p:cNvSpPr>
            <a:spLocks noGrp="1"/>
          </p:cNvSpPr>
          <p:nvPr>
            <p:ph type="sldNum" sz="quarter" idx="10"/>
          </p:nvPr>
        </p:nvSpPr>
        <p:spPr/>
        <p:txBody>
          <a:bodyPr/>
          <a:lstStyle/>
          <a:p>
            <a:fld id="{54F8E124-AD6F-4459-AD34-341AA610B588}" type="slidenum">
              <a:rPr lang="en-US" smtClean="0"/>
              <a:pPr/>
              <a:t>11</a:t>
            </a:fld>
            <a:endParaRPr lang="en-US"/>
          </a:p>
        </p:txBody>
      </p:sp>
    </p:spTree>
    <p:extLst>
      <p:ext uri="{BB962C8B-B14F-4D97-AF65-F5344CB8AC3E}">
        <p14:creationId xmlns:p14="http://schemas.microsoft.com/office/powerpoint/2010/main" val="26290251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gn="just">
              <a:spcBef>
                <a:spcPts val="0"/>
              </a:spcBef>
              <a:spcAft>
                <a:spcPts val="0"/>
              </a:spcAft>
              <a:buFont typeface="+mj-lt"/>
              <a:buAutoNum type="arabicPeriod"/>
            </a:pPr>
            <a:r>
              <a:rPr lang="en-US" sz="1200" dirty="0" smtClean="0">
                <a:effectLst/>
                <a:latin typeface="Cambria"/>
                <a:ea typeface="Cambria"/>
                <a:cs typeface="Times New Roman"/>
              </a:rPr>
              <a:t>Wrap up by having a discussion; sample questions to ask the class:</a:t>
            </a:r>
            <a:endParaRPr lang="en-US" sz="1400" dirty="0" smtClean="0">
              <a:effectLst/>
              <a:latin typeface="Cambria"/>
              <a:ea typeface="Cambria"/>
              <a:cs typeface="Times New Roman"/>
            </a:endParaRPr>
          </a:p>
          <a:p>
            <a:pPr marL="742950" marR="0" lvl="1" indent="-285750" algn="just">
              <a:spcBef>
                <a:spcPts val="0"/>
              </a:spcBef>
              <a:spcAft>
                <a:spcPts val="0"/>
              </a:spcAft>
              <a:buFont typeface="+mj-lt"/>
              <a:buAutoNum type="alphaLcPeriod"/>
            </a:pPr>
            <a:r>
              <a:rPr lang="en-US" sz="1200" dirty="0" smtClean="0">
                <a:effectLst/>
                <a:latin typeface="Cambria"/>
                <a:ea typeface="Cambria"/>
                <a:cs typeface="Times New Roman"/>
              </a:rPr>
              <a:t>Did you see hazards that you expected?</a:t>
            </a:r>
            <a:endParaRPr lang="en-US" sz="1400" dirty="0" smtClean="0">
              <a:effectLst/>
              <a:latin typeface="Cambria"/>
              <a:ea typeface="Cambria"/>
              <a:cs typeface="Times New Roman"/>
            </a:endParaRPr>
          </a:p>
          <a:p>
            <a:pPr marL="742950" marR="0" lvl="1" indent="-285750" algn="just">
              <a:spcBef>
                <a:spcPts val="0"/>
              </a:spcBef>
              <a:spcAft>
                <a:spcPts val="0"/>
              </a:spcAft>
              <a:buFont typeface="+mj-lt"/>
              <a:buAutoNum type="alphaLcPeriod"/>
            </a:pPr>
            <a:r>
              <a:rPr lang="en-US" sz="1200" dirty="0" smtClean="0">
                <a:effectLst/>
                <a:latin typeface="Cambria"/>
                <a:ea typeface="Cambria"/>
                <a:cs typeface="Times New Roman"/>
              </a:rPr>
              <a:t>Were you surprised by hazards that you had not thought of before?</a:t>
            </a:r>
            <a:endParaRPr lang="en-US" sz="1400" dirty="0" smtClean="0">
              <a:effectLst/>
              <a:latin typeface="Cambria"/>
              <a:ea typeface="Cambria"/>
              <a:cs typeface="Times New Roman"/>
            </a:endParaRPr>
          </a:p>
          <a:p>
            <a:pPr marL="742950" marR="0" lvl="1" indent="-285750" algn="just">
              <a:spcBef>
                <a:spcPts val="0"/>
              </a:spcBef>
              <a:spcAft>
                <a:spcPts val="0"/>
              </a:spcAft>
              <a:buFont typeface="+mj-lt"/>
              <a:buAutoNum type="alphaLcPeriod"/>
            </a:pPr>
            <a:r>
              <a:rPr lang="en-US" sz="1200" dirty="0" smtClean="0">
                <a:effectLst/>
                <a:latin typeface="Cambria"/>
                <a:ea typeface="Cambria"/>
                <a:cs typeface="Times New Roman"/>
              </a:rPr>
              <a:t>How would you propose to reduce or solve some of the hazards depicted in the maps?</a:t>
            </a:r>
            <a:endParaRPr lang="en-US" sz="1400" dirty="0" smtClean="0">
              <a:effectLst/>
              <a:latin typeface="Cambria"/>
              <a:ea typeface="Cambria"/>
              <a:cs typeface="Times New Roman"/>
            </a:endParaRPr>
          </a:p>
          <a:p>
            <a:pPr marL="742950" marR="0" lvl="1" indent="-285750" algn="just">
              <a:spcBef>
                <a:spcPts val="0"/>
              </a:spcBef>
              <a:spcAft>
                <a:spcPts val="0"/>
              </a:spcAft>
              <a:buFont typeface="+mj-lt"/>
              <a:buAutoNum type="alphaLcPeriod"/>
            </a:pPr>
            <a:r>
              <a:rPr lang="en-US" sz="1200" dirty="0" smtClean="0">
                <a:effectLst/>
                <a:latin typeface="Cambria"/>
                <a:ea typeface="Cambria"/>
                <a:cs typeface="Times New Roman"/>
              </a:rPr>
              <a:t>What did you learn from this activity?</a:t>
            </a:r>
          </a:p>
          <a:p>
            <a:endParaRPr lang="en-US" dirty="0"/>
          </a:p>
        </p:txBody>
      </p:sp>
      <p:sp>
        <p:nvSpPr>
          <p:cNvPr id="4" name="Slide Number Placeholder 3"/>
          <p:cNvSpPr>
            <a:spLocks noGrp="1"/>
          </p:cNvSpPr>
          <p:nvPr>
            <p:ph type="sldNum" sz="quarter" idx="10"/>
          </p:nvPr>
        </p:nvSpPr>
        <p:spPr/>
        <p:txBody>
          <a:bodyPr/>
          <a:lstStyle/>
          <a:p>
            <a:fld id="{54F8E124-AD6F-4459-AD34-341AA610B588}" type="slidenum">
              <a:rPr lang="en-US" smtClean="0"/>
              <a:pPr/>
              <a:t>12</a:t>
            </a:fld>
            <a:endParaRPr lang="en-US"/>
          </a:p>
        </p:txBody>
      </p:sp>
    </p:spTree>
    <p:extLst>
      <p:ext uri="{BB962C8B-B14F-4D97-AF65-F5344CB8AC3E}">
        <p14:creationId xmlns:p14="http://schemas.microsoft.com/office/powerpoint/2010/main" val="28303812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US" dirty="0" smtClean="0"/>
              <a:t>Provide the participants with the</a:t>
            </a:r>
            <a:r>
              <a:rPr lang="en-US" baseline="0" dirty="0" smtClean="0"/>
              <a:t> Microsoft Word Document “How to Reduce Hazards for PPT of Manufacturing Works”</a:t>
            </a:r>
            <a:endParaRPr lang="en-US" dirty="0" smtClean="0"/>
          </a:p>
          <a:p>
            <a:endParaRPr lang="en-US" dirty="0"/>
          </a:p>
        </p:txBody>
      </p:sp>
      <p:sp>
        <p:nvSpPr>
          <p:cNvPr id="4" name="Slide Number Placeholder 3"/>
          <p:cNvSpPr>
            <a:spLocks noGrp="1"/>
          </p:cNvSpPr>
          <p:nvPr>
            <p:ph type="sldNum" sz="quarter" idx="10"/>
          </p:nvPr>
        </p:nvSpPr>
        <p:spPr/>
        <p:txBody>
          <a:bodyPr/>
          <a:lstStyle/>
          <a:p>
            <a:fld id="{54F8E124-AD6F-4459-AD34-341AA610B588}" type="slidenum">
              <a:rPr lang="en-US" smtClean="0"/>
              <a:pPr/>
              <a:t>14</a:t>
            </a:fld>
            <a:endParaRPr lang="en-US"/>
          </a:p>
        </p:txBody>
      </p:sp>
    </p:spTree>
    <p:extLst>
      <p:ext uri="{BB962C8B-B14F-4D97-AF65-F5344CB8AC3E}">
        <p14:creationId xmlns:p14="http://schemas.microsoft.com/office/powerpoint/2010/main" val="35179048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dirty="0" smtClean="0"/>
              <a:t>Another</a:t>
            </a:r>
            <a:r>
              <a:rPr lang="en-US" baseline="0" dirty="0" smtClean="0"/>
              <a:t> example for Elimination: </a:t>
            </a:r>
            <a:r>
              <a:rPr lang="en-US" dirty="0" smtClean="0">
                <a:solidFill>
                  <a:srgbClr val="000000"/>
                </a:solidFill>
              </a:rPr>
              <a:t>use a chain from the floor to open an elevated valve rather than using a ladder to climb up and open the valve.</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dirty="0" smtClean="0">
                <a:solidFill>
                  <a:srgbClr val="000000"/>
                </a:solidFill>
              </a:rPr>
              <a:t>Addition information </a:t>
            </a:r>
            <a:r>
              <a:rPr lang="en-US" baseline="0" dirty="0" smtClean="0">
                <a:solidFill>
                  <a:srgbClr val="000000"/>
                </a:solidFill>
              </a:rPr>
              <a:t>for Substitution: </a:t>
            </a:r>
            <a:r>
              <a:rPr lang="en-US" dirty="0" smtClean="0">
                <a:solidFill>
                  <a:srgbClr val="000000"/>
                </a:solidFill>
              </a:rPr>
              <a:t>A potential problem is when the product being used as a substitute is as dangerous as the original.  For this reason, it is important to find out if the product is truly less hazardous than the original.</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u="sng" baseline="0" dirty="0" smtClean="0">
              <a:solidFill>
                <a:srgbClr val="000000"/>
              </a:solidFill>
            </a:endParaRP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dirty="0" smtClean="0">
              <a:solidFill>
                <a:srgbClr val="000000"/>
              </a:solidFill>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dirty="0" smtClean="0">
              <a:solidFill>
                <a:srgbClr val="000000"/>
              </a:solidFill>
            </a:endParaRPr>
          </a:p>
          <a:p>
            <a:pPr marL="228600" indent="-228600">
              <a:buFont typeface="+mj-lt"/>
              <a:buAutoNum type="arabicPeriod"/>
            </a:pPr>
            <a:endParaRPr lang="en-US" dirty="0"/>
          </a:p>
        </p:txBody>
      </p:sp>
      <p:sp>
        <p:nvSpPr>
          <p:cNvPr id="4" name="Slide Number Placeholder 3"/>
          <p:cNvSpPr>
            <a:spLocks noGrp="1"/>
          </p:cNvSpPr>
          <p:nvPr>
            <p:ph type="sldNum" sz="quarter" idx="10"/>
          </p:nvPr>
        </p:nvSpPr>
        <p:spPr/>
        <p:txBody>
          <a:bodyPr/>
          <a:lstStyle/>
          <a:p>
            <a:fld id="{54F8E124-AD6F-4459-AD34-341AA610B588}" type="slidenum">
              <a:rPr lang="en-US" smtClean="0"/>
              <a:pPr/>
              <a:t>15</a:t>
            </a:fld>
            <a:endParaRPr lang="en-US"/>
          </a:p>
        </p:txBody>
      </p:sp>
    </p:spTree>
    <p:extLst>
      <p:ext uri="{BB962C8B-B14F-4D97-AF65-F5344CB8AC3E}">
        <p14:creationId xmlns:p14="http://schemas.microsoft.com/office/powerpoint/2010/main" val="37070228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endParaRPr lang="en-US" u="sng" dirty="0"/>
          </a:p>
        </p:txBody>
      </p:sp>
      <p:sp>
        <p:nvSpPr>
          <p:cNvPr id="4" name="Slide Number Placeholder 3"/>
          <p:cNvSpPr>
            <a:spLocks noGrp="1"/>
          </p:cNvSpPr>
          <p:nvPr>
            <p:ph type="sldNum" sz="quarter" idx="10"/>
          </p:nvPr>
        </p:nvSpPr>
        <p:spPr/>
        <p:txBody>
          <a:bodyPr/>
          <a:lstStyle/>
          <a:p>
            <a:fld id="{54F8E124-AD6F-4459-AD34-341AA610B588}" type="slidenum">
              <a:rPr lang="en-US" smtClean="0"/>
              <a:pPr/>
              <a:t>16</a:t>
            </a:fld>
            <a:endParaRPr lang="en-US"/>
          </a:p>
        </p:txBody>
      </p:sp>
    </p:spTree>
    <p:extLst>
      <p:ext uri="{BB962C8B-B14F-4D97-AF65-F5344CB8AC3E}">
        <p14:creationId xmlns:p14="http://schemas.microsoft.com/office/powerpoint/2010/main" val="35407396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dirty="0" smtClean="0">
                <a:solidFill>
                  <a:srgbClr val="000000"/>
                </a:solidFill>
                <a:latin typeface="Times New Roman" pitchFamily="18" charset="0"/>
                <a:cs typeface="Times New Roman" pitchFamily="18" charset="0"/>
              </a:rPr>
              <a:t>It can include respirators, and protective wear for the eyes, ears, and face, gloves, and protective rope.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dirty="0" smtClean="0">
              <a:solidFill>
                <a:srgbClr val="000000"/>
              </a:solidFill>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0"/>
          </p:nvPr>
        </p:nvSpPr>
        <p:spPr/>
        <p:txBody>
          <a:bodyPr/>
          <a:lstStyle/>
          <a:p>
            <a:fld id="{54F8E124-AD6F-4459-AD34-341AA610B588}" type="slidenum">
              <a:rPr lang="en-US" smtClean="0"/>
              <a:pPr/>
              <a:t>17</a:t>
            </a:fld>
            <a:endParaRPr lang="en-US"/>
          </a:p>
        </p:txBody>
      </p:sp>
    </p:spTree>
    <p:extLst>
      <p:ext uri="{BB962C8B-B14F-4D97-AF65-F5344CB8AC3E}">
        <p14:creationId xmlns:p14="http://schemas.microsoft.com/office/powerpoint/2010/main" val="30834354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sz="1200" b="1" kern="1200" dirty="0" smtClean="0">
                <a:solidFill>
                  <a:schemeClr val="tx1"/>
                </a:solidFill>
                <a:effectLst/>
                <a:latin typeface="Times New Roman" pitchFamily="18" charset="0"/>
                <a:ea typeface="+mn-ea"/>
                <a:cs typeface="Times New Roman" pitchFamily="18" charset="0"/>
              </a:rPr>
              <a:t>True &amp;</a:t>
            </a:r>
            <a:r>
              <a:rPr lang="en-US" sz="1200" kern="1200" dirty="0" smtClean="0">
                <a:solidFill>
                  <a:schemeClr val="tx1"/>
                </a:solidFill>
                <a:effectLst/>
                <a:latin typeface="Times New Roman" pitchFamily="18" charset="0"/>
                <a:ea typeface="+mn-ea"/>
                <a:cs typeface="Times New Roman" pitchFamily="18" charset="0"/>
              </a:rPr>
              <a:t> </a:t>
            </a:r>
            <a:r>
              <a:rPr lang="en-US" sz="1200" b="1" kern="1200" dirty="0" smtClean="0">
                <a:solidFill>
                  <a:schemeClr val="tx1"/>
                </a:solidFill>
                <a:effectLst/>
                <a:latin typeface="Times New Roman" pitchFamily="18" charset="0"/>
                <a:ea typeface="+mn-ea"/>
                <a:cs typeface="Times New Roman" pitchFamily="18" charset="0"/>
              </a:rPr>
              <a:t>False.</a:t>
            </a:r>
            <a:r>
              <a:rPr lang="en-US" sz="1200" kern="1200" dirty="0" smtClean="0">
                <a:solidFill>
                  <a:schemeClr val="tx1"/>
                </a:solidFill>
                <a:effectLst/>
                <a:latin typeface="Times New Roman" pitchFamily="18" charset="0"/>
                <a:ea typeface="+mn-ea"/>
                <a:cs typeface="Times New Roman" pitchFamily="18" charset="0"/>
              </a:rPr>
              <a:t>  There is a federal (national) law called OSHA. It protects millions of workers from hazards/dangers on the job. If you work for a company or a business, you are covered by this law. But, the federal OSHA law does not apply to all workers. If you work for yourself, you are not covered by this law. For example, domestic workers are not covered by OSHA.  If you work for state or city government in Illinois, you are not covered by the federal OSHA law, but there is a state OSHA law to protect you instead. If you are a miner, railroad worker or atomic energy worker, you are covered by other safety laws, not the OSHA law.</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b="1" kern="1200" dirty="0" smtClean="0">
                <a:solidFill>
                  <a:schemeClr val="tx1"/>
                </a:solidFill>
                <a:effectLst/>
                <a:latin typeface="+mn-lt"/>
                <a:ea typeface="+mn-ea"/>
                <a:cs typeface="+mn-cs"/>
              </a:rPr>
              <a:t>False</a:t>
            </a:r>
            <a:r>
              <a:rPr lang="en-US" sz="1200" kern="1200" dirty="0" smtClean="0">
                <a:solidFill>
                  <a:schemeClr val="tx1"/>
                </a:solidFill>
                <a:effectLst/>
                <a:latin typeface="+mn-lt"/>
                <a:ea typeface="+mn-ea"/>
                <a:cs typeface="+mn-cs"/>
              </a:rPr>
              <a:t>. OSHA covers immigrant workers, whether they have papers or not.</a:t>
            </a:r>
          </a:p>
          <a:p>
            <a:endParaRPr lang="en-US" dirty="0"/>
          </a:p>
        </p:txBody>
      </p:sp>
      <p:sp>
        <p:nvSpPr>
          <p:cNvPr id="4" name="Slide Number Placeholder 3"/>
          <p:cNvSpPr>
            <a:spLocks noGrp="1"/>
          </p:cNvSpPr>
          <p:nvPr>
            <p:ph type="sldNum" sz="quarter" idx="10"/>
          </p:nvPr>
        </p:nvSpPr>
        <p:spPr/>
        <p:txBody>
          <a:bodyPr/>
          <a:lstStyle/>
          <a:p>
            <a:fld id="{54F8E124-AD6F-4459-AD34-341AA610B588}" type="slidenum">
              <a:rPr lang="en-US" smtClean="0"/>
              <a:pPr/>
              <a:t>18</a:t>
            </a:fld>
            <a:endParaRPr lang="en-US"/>
          </a:p>
        </p:txBody>
      </p:sp>
    </p:spTree>
    <p:extLst>
      <p:ext uri="{BB962C8B-B14F-4D97-AF65-F5344CB8AC3E}">
        <p14:creationId xmlns:p14="http://schemas.microsoft.com/office/powerpoint/2010/main" val="791674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1" kern="1200" dirty="0" smtClean="0">
                <a:solidFill>
                  <a:schemeClr val="tx1"/>
                </a:solidFill>
                <a:effectLst/>
                <a:latin typeface="+mn-lt"/>
                <a:ea typeface="+mn-ea"/>
                <a:cs typeface="+mn-cs"/>
              </a:rPr>
              <a:t>The Employer. </a:t>
            </a:r>
            <a:r>
              <a:rPr lang="en-US" sz="1200" b="0" kern="1200" dirty="0" smtClean="0">
                <a:solidFill>
                  <a:schemeClr val="tx1"/>
                </a:solidFill>
                <a:effectLst/>
                <a:latin typeface="+mn-lt"/>
                <a:ea typeface="+mn-ea"/>
                <a:cs typeface="+mn-cs"/>
              </a:rPr>
              <a:t>The OSHA law says that employers are responsible; it is their legal duty to provide a workplace free of hazards. If employers don’t protect workers from workplace dangers, they are breaking the law. They have the fix the hazards and pay fines. Employees can do their part to help make the workplace safe by following work rules of their employer and OSHA standards.</a:t>
            </a:r>
          </a:p>
          <a:p>
            <a:endParaRPr lang="en-US" dirty="0"/>
          </a:p>
        </p:txBody>
      </p:sp>
      <p:sp>
        <p:nvSpPr>
          <p:cNvPr id="4" name="Slide Number Placeholder 3"/>
          <p:cNvSpPr>
            <a:spLocks noGrp="1"/>
          </p:cNvSpPr>
          <p:nvPr>
            <p:ph type="sldNum" sz="quarter" idx="10"/>
          </p:nvPr>
        </p:nvSpPr>
        <p:spPr/>
        <p:txBody>
          <a:bodyPr/>
          <a:lstStyle/>
          <a:p>
            <a:fld id="{54F8E124-AD6F-4459-AD34-341AA610B588}" type="slidenum">
              <a:rPr lang="en-US" smtClean="0"/>
              <a:pPr/>
              <a:t>19</a:t>
            </a:fld>
            <a:endParaRPr lang="en-US"/>
          </a:p>
        </p:txBody>
      </p:sp>
    </p:spTree>
    <p:extLst>
      <p:ext uri="{BB962C8B-B14F-4D97-AF65-F5344CB8AC3E}">
        <p14:creationId xmlns:p14="http://schemas.microsoft.com/office/powerpoint/2010/main" val="36775267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US" sz="1200" b="1" kern="1200" dirty="0" smtClean="0">
                <a:solidFill>
                  <a:schemeClr val="tx1"/>
                </a:solidFill>
                <a:effectLst/>
                <a:latin typeface="+mn-lt"/>
                <a:ea typeface="+mn-ea"/>
                <a:cs typeface="+mn-cs"/>
              </a:rPr>
              <a:t>True.  </a:t>
            </a:r>
            <a:r>
              <a:rPr lang="en-US" sz="1200" b="0" kern="1200" dirty="0" smtClean="0">
                <a:solidFill>
                  <a:schemeClr val="tx1"/>
                </a:solidFill>
                <a:effectLst/>
                <a:latin typeface="+mn-lt"/>
                <a:ea typeface="+mn-ea"/>
                <a:cs typeface="+mn-cs"/>
              </a:rPr>
              <a:t>Anyone who works in a workplace covered by the OSHA law has the right to call in OSHA.  Some organizations such as unions and worker centers can also call OSHA for the workers they represent.  Family members can also call OSHA.</a:t>
            </a:r>
          </a:p>
          <a:p>
            <a:pPr marL="228600" indent="-228600">
              <a:buFont typeface="+mj-lt"/>
              <a:buAutoNum type="arabicPeriod"/>
            </a:pPr>
            <a:r>
              <a:rPr lang="en-US" sz="1200" b="1" kern="1200" dirty="0" smtClean="0">
                <a:solidFill>
                  <a:schemeClr val="tx1"/>
                </a:solidFill>
                <a:effectLst/>
                <a:latin typeface="+mn-lt"/>
                <a:ea typeface="+mn-ea"/>
                <a:cs typeface="+mn-cs"/>
              </a:rPr>
              <a:t>True.  </a:t>
            </a:r>
            <a:r>
              <a:rPr lang="en-US" sz="1200" b="0" kern="1200" dirty="0" smtClean="0">
                <a:solidFill>
                  <a:schemeClr val="tx1"/>
                </a:solidFill>
                <a:effectLst/>
                <a:latin typeface="+mn-lt"/>
                <a:ea typeface="+mn-ea"/>
                <a:cs typeface="+mn-cs"/>
              </a:rPr>
              <a:t>OSHA will not tell the employer who asked for an inspection.  However, it is a good idea to have a contact person representing the workers who can walk around with the inspector on the inspection. The person should be someone who knows the hazards at the workplace and is not afraid to speak out.  If the workers are represented by a union at the workplace, the contact person would be a union representative, such as a shop steward. </a:t>
            </a:r>
          </a:p>
          <a:p>
            <a:pPr marL="228600" indent="-228600">
              <a:buFont typeface="+mj-lt"/>
              <a:buAutoNum type="arabicPeriod"/>
            </a:pPr>
            <a:r>
              <a:rPr lang="en-US" sz="1200" b="1" kern="1200" dirty="0" smtClean="0">
                <a:solidFill>
                  <a:schemeClr val="tx1"/>
                </a:solidFill>
                <a:effectLst/>
                <a:latin typeface="+mn-lt"/>
                <a:ea typeface="+mn-ea"/>
                <a:cs typeface="+mn-cs"/>
              </a:rPr>
              <a:t>False.  </a:t>
            </a:r>
            <a:r>
              <a:rPr lang="en-US" sz="1200" b="0" kern="1200" dirty="0" smtClean="0">
                <a:solidFill>
                  <a:schemeClr val="tx1"/>
                </a:solidFill>
                <a:effectLst/>
                <a:latin typeface="+mn-lt"/>
                <a:ea typeface="+mn-ea"/>
                <a:cs typeface="+mn-cs"/>
              </a:rPr>
              <a:t>Inspectors usually make unannounced inspections.  But, sometimes the inspectors have to tell the company they are coming: if the condition is an imminent danger (a worker could die), if the inspection must be conducted after regular work hours, or if management and worker reps are not likely to be there when the inspector comes.  </a:t>
            </a:r>
          </a:p>
          <a:p>
            <a:pPr marL="228600" indent="-228600">
              <a:buFont typeface="+mj-lt"/>
              <a:buAutoNum type="arabicPeriod"/>
            </a:pPr>
            <a:r>
              <a:rPr lang="en-US" sz="1200" b="0" kern="1200" dirty="0" smtClean="0">
                <a:solidFill>
                  <a:schemeClr val="tx1"/>
                </a:solidFill>
                <a:effectLst/>
                <a:latin typeface="+mn-lt"/>
                <a:ea typeface="+mn-ea"/>
                <a:cs typeface="+mn-cs"/>
              </a:rPr>
              <a:t>Image Found:  </a:t>
            </a:r>
            <a:r>
              <a:rPr lang="en-US" sz="1200" b="0" u="sng" kern="1200" dirty="0" smtClean="0">
                <a:solidFill>
                  <a:schemeClr val="tx1"/>
                </a:solidFill>
                <a:effectLst/>
                <a:latin typeface="+mn-lt"/>
                <a:ea typeface="+mn-ea"/>
                <a:cs typeface="+mn-cs"/>
              </a:rPr>
              <a:t>http://blogs.msdn.com/b/willy-peter_schaub/archive/2009/02/26/sdlc-software-development-lifecycle-designing-the-blueprint-part-7-of-many.aspx</a:t>
            </a:r>
          </a:p>
          <a:p>
            <a:endParaRPr lang="en-US" dirty="0"/>
          </a:p>
        </p:txBody>
      </p:sp>
      <p:sp>
        <p:nvSpPr>
          <p:cNvPr id="4" name="Slide Number Placeholder 3"/>
          <p:cNvSpPr>
            <a:spLocks noGrp="1"/>
          </p:cNvSpPr>
          <p:nvPr>
            <p:ph type="sldNum" sz="quarter" idx="10"/>
          </p:nvPr>
        </p:nvSpPr>
        <p:spPr/>
        <p:txBody>
          <a:bodyPr/>
          <a:lstStyle/>
          <a:p>
            <a:fld id="{54F8E124-AD6F-4459-AD34-341AA610B588}" type="slidenum">
              <a:rPr lang="en-US" smtClean="0"/>
              <a:pPr/>
              <a:t>20</a:t>
            </a:fld>
            <a:endParaRPr lang="en-US"/>
          </a:p>
        </p:txBody>
      </p:sp>
    </p:spTree>
    <p:extLst>
      <p:ext uri="{BB962C8B-B14F-4D97-AF65-F5344CB8AC3E}">
        <p14:creationId xmlns:p14="http://schemas.microsoft.com/office/powerpoint/2010/main" val="21118114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US" baseline="0" dirty="0" smtClean="0"/>
              <a:t>Ask the participants to take out the OSHA pre-test and have them complete it; allow 10 minutes, or more, if necessary.</a:t>
            </a:r>
          </a:p>
          <a:p>
            <a:pPr marL="228600" indent="-228600">
              <a:buFont typeface="+mj-lt"/>
              <a:buAutoNum type="arabicPeriod"/>
            </a:pPr>
            <a:r>
              <a:rPr lang="en-US" baseline="0" dirty="0" smtClean="0"/>
              <a:t>Explain that it is not a pass or fail test; it is just a small assessment of their background knowledge on OSHA.</a:t>
            </a:r>
          </a:p>
          <a:p>
            <a:pPr marL="228600" indent="-228600">
              <a:buFont typeface="+mj-lt"/>
              <a:buAutoNum type="arabicPeriod"/>
            </a:pPr>
            <a:r>
              <a:rPr lang="en-US" baseline="0" dirty="0" smtClean="0"/>
              <a:t>While the participants complete the test, the facilitators will walk around and provide assistance, if necessary.</a:t>
            </a:r>
          </a:p>
          <a:p>
            <a:pPr marL="228600" indent="-228600">
              <a:buFont typeface="+mj-lt"/>
              <a:buAutoNum type="arabicPeriod"/>
            </a:pPr>
            <a:r>
              <a:rPr lang="en-US" baseline="0" dirty="0" smtClean="0"/>
              <a:t>When the group finishes with the test, one facilitator will grade it while the other continues with the PPT presentation</a:t>
            </a:r>
            <a:r>
              <a:rPr lang="en-US" baseline="0" dirty="0" smtClean="0"/>
              <a:t>.</a:t>
            </a:r>
            <a:endParaRPr lang="en-US" baseline="0" dirty="0" smtClean="0"/>
          </a:p>
        </p:txBody>
      </p:sp>
      <p:sp>
        <p:nvSpPr>
          <p:cNvPr id="4" name="Slide Number Placeholder 3"/>
          <p:cNvSpPr>
            <a:spLocks noGrp="1"/>
          </p:cNvSpPr>
          <p:nvPr>
            <p:ph type="sldNum" sz="quarter" idx="10"/>
          </p:nvPr>
        </p:nvSpPr>
        <p:spPr/>
        <p:txBody>
          <a:bodyPr/>
          <a:lstStyle/>
          <a:p>
            <a:fld id="{54F8E124-AD6F-4459-AD34-341AA610B588}" type="slidenum">
              <a:rPr lang="en-US" smtClean="0"/>
              <a:pPr/>
              <a:t>2</a:t>
            </a:fld>
            <a:endParaRPr lang="en-US"/>
          </a:p>
        </p:txBody>
      </p:sp>
    </p:spTree>
    <p:extLst>
      <p:ext uri="{BB962C8B-B14F-4D97-AF65-F5344CB8AC3E}">
        <p14:creationId xmlns:p14="http://schemas.microsoft.com/office/powerpoint/2010/main" val="42898584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US" sz="1200" b="1" kern="1200" dirty="0" smtClean="0">
                <a:solidFill>
                  <a:schemeClr val="tx1"/>
                </a:solidFill>
                <a:effectLst/>
                <a:latin typeface="+mn-lt"/>
                <a:ea typeface="+mn-ea"/>
                <a:cs typeface="+mn-cs"/>
              </a:rPr>
              <a:t>True</a:t>
            </a:r>
            <a:r>
              <a:rPr lang="en-US" sz="1200" kern="1200" dirty="0" smtClean="0">
                <a:solidFill>
                  <a:schemeClr val="tx1"/>
                </a:solidFill>
                <a:effectLst/>
                <a:latin typeface="+mn-lt"/>
                <a:ea typeface="+mn-ea"/>
                <a:cs typeface="+mn-cs"/>
              </a:rPr>
              <a:t>.  But there are some rules you have to follow:</a:t>
            </a:r>
          </a:p>
          <a:p>
            <a:pPr marL="628650" lvl="1" indent="-171450">
              <a:buFont typeface="Arial" pitchFamily="34" charset="0"/>
              <a:buChar char="•"/>
            </a:pPr>
            <a:r>
              <a:rPr lang="en-US" sz="1200" kern="1200" dirty="0" smtClean="0">
                <a:solidFill>
                  <a:schemeClr val="tx1"/>
                </a:solidFill>
                <a:effectLst/>
                <a:latin typeface="+mn-lt"/>
                <a:ea typeface="+mn-ea"/>
                <a:cs typeface="+mn-cs"/>
              </a:rPr>
              <a:t>You must believe that there is an imminent danger (a worker could die or have a very bad injury).</a:t>
            </a:r>
          </a:p>
          <a:p>
            <a:pPr marL="628650" lvl="1" indent="-171450">
              <a:buFont typeface="Arial" pitchFamily="34" charset="0"/>
              <a:buChar char="•"/>
            </a:pPr>
            <a:r>
              <a:rPr lang="en-US" sz="1200" kern="1200" dirty="0" smtClean="0">
                <a:solidFill>
                  <a:schemeClr val="tx1"/>
                </a:solidFill>
                <a:effectLst/>
                <a:latin typeface="+mn-lt"/>
                <a:ea typeface="+mn-ea"/>
                <a:cs typeface="+mn-cs"/>
              </a:rPr>
              <a:t>You must first ask the employer to fix the problem </a:t>
            </a:r>
          </a:p>
          <a:p>
            <a:pPr marL="628650" lvl="1" indent="-171450">
              <a:buFont typeface="Arial" pitchFamily="34" charset="0"/>
              <a:buChar char="•"/>
            </a:pPr>
            <a:r>
              <a:rPr lang="en-US" sz="1200" kern="1200" dirty="0" smtClean="0">
                <a:solidFill>
                  <a:schemeClr val="tx1"/>
                </a:solidFill>
                <a:effectLst/>
                <a:latin typeface="+mn-lt"/>
                <a:ea typeface="+mn-ea"/>
                <a:cs typeface="+mn-cs"/>
              </a:rPr>
              <a:t>It’s not possible to do the task another way.</a:t>
            </a:r>
          </a:p>
          <a:p>
            <a:pPr marL="628650" lvl="1" indent="-171450">
              <a:buFont typeface="Arial" pitchFamily="34" charset="0"/>
              <a:buChar char="•"/>
            </a:pPr>
            <a:r>
              <a:rPr lang="en-US" sz="1200" kern="1200" dirty="0" smtClean="0">
                <a:solidFill>
                  <a:schemeClr val="tx1"/>
                </a:solidFill>
                <a:effectLst/>
                <a:latin typeface="+mn-lt"/>
                <a:ea typeface="+mn-ea"/>
                <a:cs typeface="+mn-cs"/>
              </a:rPr>
              <a:t>There is not enough time for OSHA to get there </a:t>
            </a:r>
          </a:p>
          <a:p>
            <a:pPr marL="628650" lvl="1" indent="-171450">
              <a:buFont typeface="Arial" pitchFamily="34" charset="0"/>
              <a:buChar char="•"/>
            </a:pPr>
            <a:r>
              <a:rPr lang="en-US" sz="1200" kern="1200" dirty="0" smtClean="0">
                <a:solidFill>
                  <a:schemeClr val="tx1"/>
                </a:solidFill>
                <a:effectLst/>
                <a:latin typeface="+mn-lt"/>
                <a:ea typeface="+mn-ea"/>
                <a:cs typeface="+mn-cs"/>
              </a:rPr>
              <a:t>You offered to do another task, and you did not leave your workplace.</a:t>
            </a:r>
          </a:p>
          <a:p>
            <a:pPr marL="228600" lvl="0" indent="-228600">
              <a:buFont typeface="+mj-lt"/>
              <a:buAutoNum type="arabicPeriod"/>
            </a:pPr>
            <a:r>
              <a:rPr lang="en-US" sz="1200" b="1" kern="1200" dirty="0" smtClean="0">
                <a:solidFill>
                  <a:schemeClr val="tx1"/>
                </a:solidFill>
                <a:effectLst/>
                <a:latin typeface="+mn-lt"/>
                <a:ea typeface="+mn-ea"/>
                <a:cs typeface="+mn-cs"/>
              </a:rPr>
              <a:t>True. </a:t>
            </a:r>
            <a:r>
              <a:rPr lang="en-US" sz="1200" kern="1200" dirty="0" smtClean="0">
                <a:solidFill>
                  <a:schemeClr val="tx1"/>
                </a:solidFill>
                <a:effectLst/>
                <a:latin typeface="+mn-lt"/>
                <a:ea typeface="+mn-ea"/>
                <a:cs typeface="+mn-cs"/>
              </a:rPr>
              <a:t>OSHA has created rules (called standards) for employers. These standards explain what the employer must do to fix hazards. One of the standards says that employees have the right to information about the chemicals they work with and how to work safely with chemicals. </a:t>
            </a:r>
          </a:p>
          <a:p>
            <a:pPr marL="685800" lvl="1" indent="-228600">
              <a:buFont typeface="Arial" pitchFamily="34" charset="0"/>
              <a:buChar char="•"/>
            </a:pPr>
            <a:r>
              <a:rPr lang="en-US" sz="1200" kern="1200" dirty="0" smtClean="0">
                <a:solidFill>
                  <a:schemeClr val="tx1"/>
                </a:solidFill>
                <a:effectLst/>
                <a:latin typeface="+mn-lt"/>
                <a:ea typeface="+mn-ea"/>
                <a:cs typeface="+mn-cs"/>
              </a:rPr>
              <a:t>OSHA standards exist for some safety and health hazards, but not all of them. OSHA standards are found in the Code of Federal Regulations.</a:t>
            </a:r>
          </a:p>
          <a:p>
            <a:pPr marL="228600" lvl="0" indent="-228600">
              <a:buFont typeface="+mj-lt"/>
              <a:buAutoNum type="arabicPeriod"/>
            </a:pPr>
            <a:r>
              <a:rPr lang="en-US" sz="1200" kern="1200" dirty="0" smtClean="0">
                <a:solidFill>
                  <a:schemeClr val="tx1"/>
                </a:solidFill>
                <a:effectLst/>
                <a:latin typeface="+mn-lt"/>
                <a:ea typeface="+mn-ea"/>
                <a:cs typeface="+mn-cs"/>
              </a:rPr>
              <a:t>Image Found:  </a:t>
            </a:r>
            <a:r>
              <a:rPr lang="en-US" sz="1200" u="sng" kern="1200" dirty="0" smtClean="0">
                <a:solidFill>
                  <a:schemeClr val="tx1"/>
                </a:solidFill>
                <a:effectLst/>
                <a:latin typeface="+mn-lt"/>
                <a:ea typeface="+mn-ea"/>
                <a:cs typeface="+mn-cs"/>
              </a:rPr>
              <a:t>http://www.fotosearch.com/illustration/explaining.html</a:t>
            </a:r>
          </a:p>
          <a:p>
            <a:endParaRPr lang="en-US" dirty="0"/>
          </a:p>
        </p:txBody>
      </p:sp>
      <p:sp>
        <p:nvSpPr>
          <p:cNvPr id="4" name="Slide Number Placeholder 3"/>
          <p:cNvSpPr>
            <a:spLocks noGrp="1"/>
          </p:cNvSpPr>
          <p:nvPr>
            <p:ph type="sldNum" sz="quarter" idx="10"/>
          </p:nvPr>
        </p:nvSpPr>
        <p:spPr/>
        <p:txBody>
          <a:bodyPr/>
          <a:lstStyle/>
          <a:p>
            <a:fld id="{54F8E124-AD6F-4459-AD34-341AA610B588}" type="slidenum">
              <a:rPr lang="en-US" smtClean="0"/>
              <a:pPr/>
              <a:t>21</a:t>
            </a:fld>
            <a:endParaRPr lang="en-US"/>
          </a:p>
        </p:txBody>
      </p:sp>
    </p:spTree>
    <p:extLst>
      <p:ext uri="{BB962C8B-B14F-4D97-AF65-F5344CB8AC3E}">
        <p14:creationId xmlns:p14="http://schemas.microsoft.com/office/powerpoint/2010/main" val="8156214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1" kern="1200" dirty="0" smtClean="0">
                <a:solidFill>
                  <a:schemeClr val="tx1"/>
                </a:solidFill>
                <a:effectLst/>
                <a:latin typeface="+mn-lt"/>
                <a:ea typeface="+mn-ea"/>
                <a:cs typeface="+mn-cs"/>
              </a:rPr>
              <a:t>False.</a:t>
            </a:r>
            <a:r>
              <a:rPr lang="en-US" sz="1200" kern="1200" dirty="0" smtClean="0">
                <a:solidFill>
                  <a:schemeClr val="tx1"/>
                </a:solidFill>
                <a:effectLst/>
                <a:latin typeface="+mn-lt"/>
                <a:ea typeface="+mn-ea"/>
                <a:cs typeface="+mn-cs"/>
              </a:rPr>
              <a:t>    It is illegal to fire an employee or treat them unfairly for using their rights under the OSHA law. There is a section of the OSHA law that applies to this situation. (It’s called Section 11 [c].)  Workers have 30 days to file a complaint with OSHA about discrimination</a:t>
            </a:r>
            <a:r>
              <a:rPr lang="en-US"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4F8E124-AD6F-4459-AD34-341AA610B588}" type="slidenum">
              <a:rPr lang="en-US" smtClean="0"/>
              <a:pPr/>
              <a:t>22</a:t>
            </a:fld>
            <a:endParaRPr lang="en-US"/>
          </a:p>
        </p:txBody>
      </p:sp>
    </p:spTree>
    <p:extLst>
      <p:ext uri="{BB962C8B-B14F-4D97-AF65-F5344CB8AC3E}">
        <p14:creationId xmlns:p14="http://schemas.microsoft.com/office/powerpoint/2010/main" val="13430667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endParaRPr lang="en-US" u="sng" dirty="0"/>
          </a:p>
        </p:txBody>
      </p:sp>
      <p:sp>
        <p:nvSpPr>
          <p:cNvPr id="4" name="Slide Number Placeholder 3"/>
          <p:cNvSpPr>
            <a:spLocks noGrp="1"/>
          </p:cNvSpPr>
          <p:nvPr>
            <p:ph type="sldNum" sz="quarter" idx="10"/>
          </p:nvPr>
        </p:nvSpPr>
        <p:spPr/>
        <p:txBody>
          <a:bodyPr/>
          <a:lstStyle/>
          <a:p>
            <a:fld id="{54F8E124-AD6F-4459-AD34-341AA610B588}" type="slidenum">
              <a:rPr lang="en-US" smtClean="0"/>
              <a:pPr/>
              <a:t>23</a:t>
            </a:fld>
            <a:endParaRPr lang="en-US"/>
          </a:p>
        </p:txBody>
      </p:sp>
    </p:spTree>
    <p:extLst>
      <p:ext uri="{BB962C8B-B14F-4D97-AF65-F5344CB8AC3E}">
        <p14:creationId xmlns:p14="http://schemas.microsoft.com/office/powerpoint/2010/main" val="12800820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endParaRPr lang="en-US" u="sng" dirty="0"/>
          </a:p>
        </p:txBody>
      </p:sp>
      <p:sp>
        <p:nvSpPr>
          <p:cNvPr id="4" name="Slide Number Placeholder 3"/>
          <p:cNvSpPr>
            <a:spLocks noGrp="1"/>
          </p:cNvSpPr>
          <p:nvPr>
            <p:ph type="sldNum" sz="quarter" idx="10"/>
          </p:nvPr>
        </p:nvSpPr>
        <p:spPr/>
        <p:txBody>
          <a:bodyPr/>
          <a:lstStyle/>
          <a:p>
            <a:fld id="{54F8E124-AD6F-4459-AD34-341AA610B588}" type="slidenum">
              <a:rPr lang="en-US" smtClean="0"/>
              <a:pPr/>
              <a:t>24</a:t>
            </a:fld>
            <a:endParaRPr lang="en-US"/>
          </a:p>
        </p:txBody>
      </p:sp>
    </p:spTree>
    <p:extLst>
      <p:ext uri="{BB962C8B-B14F-4D97-AF65-F5344CB8AC3E}">
        <p14:creationId xmlns:p14="http://schemas.microsoft.com/office/powerpoint/2010/main" val="14227825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dirty="0" smtClean="0">
                <a:solidFill>
                  <a:srgbClr val="000000"/>
                </a:solidFill>
              </a:rPr>
              <a:t>Most workers’ centers listed below are local affiliates of national networks which campaign for fair working conditions for low wage immigrant workers.</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dirty="0" smtClean="0">
                <a:solidFill>
                  <a:srgbClr val="000000"/>
                </a:solidFill>
              </a:rPr>
              <a:t>Provide participants with Microsoft Document “</a:t>
            </a:r>
          </a:p>
          <a:p>
            <a:endParaRPr lang="en-US" dirty="0"/>
          </a:p>
        </p:txBody>
      </p:sp>
      <p:sp>
        <p:nvSpPr>
          <p:cNvPr id="4" name="Slide Number Placeholder 3"/>
          <p:cNvSpPr>
            <a:spLocks noGrp="1"/>
          </p:cNvSpPr>
          <p:nvPr>
            <p:ph type="sldNum" sz="quarter" idx="10"/>
          </p:nvPr>
        </p:nvSpPr>
        <p:spPr/>
        <p:txBody>
          <a:bodyPr/>
          <a:lstStyle/>
          <a:p>
            <a:fld id="{54F8E124-AD6F-4459-AD34-341AA610B588}" type="slidenum">
              <a:rPr lang="en-US" smtClean="0"/>
              <a:pPr/>
              <a:t>25</a:t>
            </a:fld>
            <a:endParaRPr lang="en-US"/>
          </a:p>
        </p:txBody>
      </p:sp>
    </p:spTree>
    <p:extLst>
      <p:ext uri="{BB962C8B-B14F-4D97-AF65-F5344CB8AC3E}">
        <p14:creationId xmlns:p14="http://schemas.microsoft.com/office/powerpoint/2010/main" val="14888210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F8E124-AD6F-4459-AD34-341AA610B588}" type="slidenum">
              <a:rPr lang="en-US" smtClean="0"/>
              <a:pPr/>
              <a:t>29</a:t>
            </a:fld>
            <a:endParaRPr lang="en-US"/>
          </a:p>
        </p:txBody>
      </p:sp>
    </p:spTree>
    <p:extLst>
      <p:ext uri="{BB962C8B-B14F-4D97-AF65-F5344CB8AC3E}">
        <p14:creationId xmlns:p14="http://schemas.microsoft.com/office/powerpoint/2010/main" val="2679309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F8E124-AD6F-4459-AD34-341AA610B588}" type="slidenum">
              <a:rPr lang="en-US" smtClean="0"/>
              <a:pPr/>
              <a:t>3</a:t>
            </a:fld>
            <a:endParaRPr lang="en-US"/>
          </a:p>
        </p:txBody>
      </p:sp>
    </p:spTree>
    <p:extLst>
      <p:ext uri="{BB962C8B-B14F-4D97-AF65-F5344CB8AC3E}">
        <p14:creationId xmlns:p14="http://schemas.microsoft.com/office/powerpoint/2010/main" val="2679309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lvl="0" indent="-228600">
              <a:buFont typeface="+mj-lt"/>
              <a:buAutoNum type="arabicPeriod"/>
            </a:pPr>
            <a:r>
              <a:rPr lang="en-US" baseline="0" dirty="0" smtClean="0"/>
              <a:t>Ask the participants if they know what OSHA stands for? </a:t>
            </a:r>
          </a:p>
          <a:p>
            <a:pPr marL="685800" lvl="1" indent="-228600">
              <a:buFont typeface="Arial" pitchFamily="34" charset="0"/>
              <a:buChar char="•"/>
            </a:pPr>
            <a:r>
              <a:rPr lang="en-US" baseline="0" dirty="0" smtClean="0"/>
              <a:t>Provide fact sheet: OSHA It’s the Law! </a:t>
            </a:r>
            <a:r>
              <a:rPr lang="en-US" u="sng" baseline="0" dirty="0" smtClean="0"/>
              <a:t>http://www.osha.gov/Publications/osha3165.pdf</a:t>
            </a:r>
            <a:endParaRPr lang="en-US" baseline="0" dirty="0" smtClean="0"/>
          </a:p>
          <a:p>
            <a:pPr marL="628650" lvl="1" indent="-171450">
              <a:buFont typeface="Arial" pitchFamily="34" charset="0"/>
              <a:buChar char="•"/>
            </a:pPr>
            <a:r>
              <a:rPr lang="en-US" baseline="0" dirty="0" smtClean="0"/>
              <a:t>If they do know, then engage in a small question/answer session about OSHA.  </a:t>
            </a:r>
          </a:p>
          <a:p>
            <a:pPr marL="628650" lvl="1" indent="-171450">
              <a:buFont typeface="Arial" pitchFamily="34" charset="0"/>
              <a:buChar char="•"/>
            </a:pPr>
            <a:r>
              <a:rPr lang="en-US" baseline="0" dirty="0" smtClean="0"/>
              <a:t>If not, assure the participants that it is ok:</a:t>
            </a:r>
          </a:p>
          <a:p>
            <a:pPr marL="1085850" lvl="2" indent="-171450">
              <a:buFont typeface="Arial" pitchFamily="34" charset="0"/>
              <a:buChar char="•"/>
            </a:pPr>
            <a:r>
              <a:rPr lang="en-US" baseline="0" dirty="0" smtClean="0"/>
              <a:t>State that OSHA stands for Occupational Safety and Health Administration.</a:t>
            </a:r>
          </a:p>
          <a:p>
            <a:pPr marL="1085850" lvl="2" indent="-171450">
              <a:buFont typeface="Arial" pitchFamily="34" charset="0"/>
              <a:buChar char="•"/>
            </a:pPr>
            <a:r>
              <a:rPr lang="en-US" baseline="0" dirty="0" smtClean="0"/>
              <a:t>Indicate that by the end of this orientation they will have a better understanding of OSHA.</a:t>
            </a:r>
          </a:p>
          <a:p>
            <a:pPr marL="228600" lvl="0" indent="-228600">
              <a:buFont typeface="+mj-lt"/>
              <a:buAutoNum type="arabicPeriod"/>
            </a:pPr>
            <a:endParaRPr lang="en-US" u="none" baseline="0" dirty="0" smtClean="0"/>
          </a:p>
          <a:p>
            <a:endParaRPr lang="en-US" u="sng" dirty="0"/>
          </a:p>
        </p:txBody>
      </p:sp>
      <p:sp>
        <p:nvSpPr>
          <p:cNvPr id="4" name="Slide Number Placeholder 3"/>
          <p:cNvSpPr>
            <a:spLocks noGrp="1"/>
          </p:cNvSpPr>
          <p:nvPr>
            <p:ph type="sldNum" sz="quarter" idx="10"/>
          </p:nvPr>
        </p:nvSpPr>
        <p:spPr/>
        <p:txBody>
          <a:bodyPr/>
          <a:lstStyle/>
          <a:p>
            <a:fld id="{54F8E124-AD6F-4459-AD34-341AA610B588}" type="slidenum">
              <a:rPr lang="en-US" smtClean="0"/>
              <a:pPr/>
              <a:t>4</a:t>
            </a:fld>
            <a:endParaRPr lang="en-US"/>
          </a:p>
        </p:txBody>
      </p:sp>
    </p:spTree>
    <p:extLst>
      <p:ext uri="{BB962C8B-B14F-4D97-AF65-F5344CB8AC3E}">
        <p14:creationId xmlns:p14="http://schemas.microsoft.com/office/powerpoint/2010/main" val="16015404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US" dirty="0" smtClean="0"/>
              <a:t>Say: </a:t>
            </a:r>
            <a:r>
              <a:rPr lang="en-US" dirty="0" smtClean="0">
                <a:solidFill>
                  <a:srgbClr val="000000"/>
                </a:solidFill>
              </a:rPr>
              <a:t>Workers are entitled to working conditions that do not pose a risk of serious harm. </a:t>
            </a:r>
          </a:p>
          <a:p>
            <a:pPr marL="228600" indent="-228600">
              <a:buFont typeface="+mj-lt"/>
              <a:buAutoNum type="arabicPeriod"/>
            </a:pPr>
            <a:r>
              <a:rPr lang="en-US" dirty="0" smtClean="0">
                <a:solidFill>
                  <a:srgbClr val="000000"/>
                </a:solidFill>
              </a:rPr>
              <a:t>Provide</a:t>
            </a:r>
            <a:r>
              <a:rPr lang="en-US" baseline="0" dirty="0" smtClean="0">
                <a:solidFill>
                  <a:srgbClr val="000000"/>
                </a:solidFill>
              </a:rPr>
              <a:t> Fact Sheet Job Safety and Health (2 pages) </a:t>
            </a:r>
            <a:r>
              <a:rPr lang="en-US" u="sng" baseline="0" dirty="0" smtClean="0">
                <a:solidFill>
                  <a:srgbClr val="000000"/>
                </a:solidFill>
              </a:rPr>
              <a:t>http://</a:t>
            </a:r>
            <a:r>
              <a:rPr lang="en-US" u="sng" baseline="0" dirty="0" smtClean="0">
                <a:solidFill>
                  <a:srgbClr val="000000"/>
                </a:solidFill>
              </a:rPr>
              <a:t>www.osha.gov/OshDoc/data_General_Facts/jobsafetyandhealth-factsheet.pdf</a:t>
            </a:r>
            <a:endParaRPr lang="en-US" u="sng" dirty="0" smtClean="0"/>
          </a:p>
        </p:txBody>
      </p:sp>
      <p:sp>
        <p:nvSpPr>
          <p:cNvPr id="4" name="Slide Number Placeholder 3"/>
          <p:cNvSpPr>
            <a:spLocks noGrp="1"/>
          </p:cNvSpPr>
          <p:nvPr>
            <p:ph type="sldNum" sz="quarter" idx="10"/>
          </p:nvPr>
        </p:nvSpPr>
        <p:spPr/>
        <p:txBody>
          <a:bodyPr/>
          <a:lstStyle/>
          <a:p>
            <a:fld id="{54F8E124-AD6F-4459-AD34-341AA610B588}" type="slidenum">
              <a:rPr lang="en-US" smtClean="0"/>
              <a:pPr/>
              <a:t>5</a:t>
            </a:fld>
            <a:endParaRPr lang="en-US"/>
          </a:p>
        </p:txBody>
      </p:sp>
    </p:spTree>
    <p:extLst>
      <p:ext uri="{BB962C8B-B14F-4D97-AF65-F5344CB8AC3E}">
        <p14:creationId xmlns:p14="http://schemas.microsoft.com/office/powerpoint/2010/main" val="31277100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dirty="0" smtClean="0"/>
              <a:t>After last bullet point, say</a:t>
            </a:r>
            <a:r>
              <a:rPr lang="en-US" baseline="0" dirty="0" smtClean="0"/>
              <a:t>:  </a:t>
            </a:r>
            <a:r>
              <a:rPr lang="en-US" dirty="0" smtClean="0">
                <a:solidFill>
                  <a:srgbClr val="000000"/>
                </a:solidFill>
                <a:latin typeface="Times New Roman" pitchFamily="18" charset="0"/>
                <a:cs typeface="Times New Roman" pitchFamily="18" charset="0"/>
              </a:rPr>
              <a:t>Switching to safer chemicals, enclosing processes to trap harmful fumes, or using ventilation systems to clean the air are examples of effective ways to get rid of or minimize risks.</a:t>
            </a:r>
          </a:p>
          <a:p>
            <a:endParaRPr lang="en-US" u="sng" dirty="0"/>
          </a:p>
        </p:txBody>
      </p:sp>
      <p:sp>
        <p:nvSpPr>
          <p:cNvPr id="4" name="Slide Number Placeholder 3"/>
          <p:cNvSpPr>
            <a:spLocks noGrp="1"/>
          </p:cNvSpPr>
          <p:nvPr>
            <p:ph type="sldNum" sz="quarter" idx="10"/>
          </p:nvPr>
        </p:nvSpPr>
        <p:spPr/>
        <p:txBody>
          <a:bodyPr/>
          <a:lstStyle/>
          <a:p>
            <a:fld id="{54F8E124-AD6F-4459-AD34-341AA610B588}" type="slidenum">
              <a:rPr lang="en-US" smtClean="0"/>
              <a:pPr/>
              <a:t>6</a:t>
            </a:fld>
            <a:endParaRPr lang="en-US"/>
          </a:p>
        </p:txBody>
      </p:sp>
    </p:spTree>
    <p:extLst>
      <p:ext uri="{BB962C8B-B14F-4D97-AF65-F5344CB8AC3E}">
        <p14:creationId xmlns:p14="http://schemas.microsoft.com/office/powerpoint/2010/main" val="26252978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endParaRPr lang="en-US" u="sng" dirty="0"/>
          </a:p>
        </p:txBody>
      </p:sp>
      <p:sp>
        <p:nvSpPr>
          <p:cNvPr id="4" name="Slide Number Placeholder 3"/>
          <p:cNvSpPr>
            <a:spLocks noGrp="1"/>
          </p:cNvSpPr>
          <p:nvPr>
            <p:ph type="sldNum" sz="quarter" idx="10"/>
          </p:nvPr>
        </p:nvSpPr>
        <p:spPr/>
        <p:txBody>
          <a:bodyPr/>
          <a:lstStyle/>
          <a:p>
            <a:fld id="{54F8E124-AD6F-4459-AD34-341AA610B588}" type="slidenum">
              <a:rPr lang="en-US" smtClean="0"/>
              <a:pPr/>
              <a:t>7</a:t>
            </a:fld>
            <a:endParaRPr lang="en-US"/>
          </a:p>
        </p:txBody>
      </p:sp>
    </p:spTree>
    <p:extLst>
      <p:ext uri="{BB962C8B-B14F-4D97-AF65-F5344CB8AC3E}">
        <p14:creationId xmlns:p14="http://schemas.microsoft.com/office/powerpoint/2010/main" val="10485377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Explain the definitions of safety and health hazards</a:t>
            </a:r>
            <a:r>
              <a:rPr lang="en-US"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4F8E124-AD6F-4459-AD34-341AA610B588}" type="slidenum">
              <a:rPr lang="en-US" smtClean="0"/>
              <a:pPr/>
              <a:t>8</a:t>
            </a:fld>
            <a:endParaRPr lang="en-US"/>
          </a:p>
        </p:txBody>
      </p:sp>
    </p:spTree>
    <p:extLst>
      <p:ext uri="{BB962C8B-B14F-4D97-AF65-F5344CB8AC3E}">
        <p14:creationId xmlns:p14="http://schemas.microsoft.com/office/powerpoint/2010/main" val="6433182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dirty="0" smtClean="0"/>
              <a:t>Turn the lights on!</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dirty="0" smtClean="0"/>
              <a:t>Ask participants to pair</a:t>
            </a:r>
            <a:r>
              <a:rPr lang="en-US" baseline="0" dirty="0" smtClean="0"/>
              <a:t> and share </a:t>
            </a:r>
            <a:r>
              <a:rPr lang="en-US" sz="1200" kern="1200" dirty="0" smtClean="0">
                <a:solidFill>
                  <a:schemeClr val="tx1"/>
                </a:solidFill>
                <a:effectLst/>
                <a:latin typeface="+mn-lt"/>
                <a:ea typeface="+mn-ea"/>
                <a:cs typeface="+mn-cs"/>
              </a:rPr>
              <a:t>their own personal experiences</a:t>
            </a:r>
            <a:r>
              <a:rPr lang="en-US" sz="1200" kern="1200" baseline="0" dirty="0" smtClean="0">
                <a:solidFill>
                  <a:schemeClr val="tx1"/>
                </a:solidFill>
                <a:effectLst/>
                <a:latin typeface="+mn-lt"/>
                <a:ea typeface="+mn-ea"/>
                <a:cs typeface="+mn-cs"/>
              </a:rPr>
              <a:t> with health and safety hazards for 5 minutes.</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baseline="0" dirty="0" smtClean="0">
                <a:solidFill>
                  <a:schemeClr val="tx1"/>
                </a:solidFill>
                <a:effectLst/>
                <a:latin typeface="+mn-lt"/>
                <a:ea typeface="+mn-ea"/>
                <a:cs typeface="+mn-cs"/>
              </a:rPr>
              <a:t>Complete the Health and Safety Hazards document (open Microsoft Word file “Pair and Share Activity about Hazards for PPT of Manufacturing Works”) by asking participants to categorize the health and safety hazards that they discussed.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baseline="0" dirty="0" smtClean="0">
                <a:solidFill>
                  <a:schemeClr val="tx1"/>
                </a:solidFill>
                <a:effectLst/>
                <a:latin typeface="+mn-lt"/>
                <a:ea typeface="+mn-ea"/>
                <a:cs typeface="+mn-cs"/>
              </a:rPr>
              <a:t>At the end of the activity, ask: </a:t>
            </a:r>
            <a:r>
              <a:rPr lang="en-US" b="1" dirty="0" smtClean="0">
                <a:solidFill>
                  <a:srgbClr val="000000"/>
                </a:solidFill>
                <a:latin typeface="Times New Roman" pitchFamily="18" charset="0"/>
                <a:cs typeface="Times New Roman" pitchFamily="18" charset="0"/>
              </a:rPr>
              <a:t>Think about it:  </a:t>
            </a:r>
            <a:r>
              <a:rPr lang="en-US" b="0" dirty="0" smtClean="0">
                <a:solidFill>
                  <a:srgbClr val="000000"/>
                </a:solidFill>
                <a:latin typeface="Times New Roman" pitchFamily="18" charset="0"/>
                <a:cs typeface="Times New Roman" pitchFamily="18" charset="0"/>
              </a:rPr>
              <a:t>What is the main difference between a safety hazard and a health hazard? Time!!</a:t>
            </a:r>
            <a:endParaRPr lang="en-US" sz="1200" b="0" kern="1200" baseline="0" dirty="0" smtClean="0">
              <a:solidFill>
                <a:schemeClr val="tx1"/>
              </a:solidFill>
              <a:effectLst/>
              <a:latin typeface="+mn-lt"/>
              <a:ea typeface="+mn-ea"/>
              <a:cs typeface="+mn-cs"/>
            </a:endParaRPr>
          </a:p>
          <a:p>
            <a:pPr marL="228600" indent="-228600">
              <a:buFont typeface="+mj-lt"/>
              <a:buAutoNum type="arabicPeriod"/>
            </a:pPr>
            <a:endParaRPr lang="en-US" u="sng" dirty="0"/>
          </a:p>
        </p:txBody>
      </p:sp>
      <p:sp>
        <p:nvSpPr>
          <p:cNvPr id="4" name="Slide Number Placeholder 3"/>
          <p:cNvSpPr>
            <a:spLocks noGrp="1"/>
          </p:cNvSpPr>
          <p:nvPr>
            <p:ph type="sldNum" sz="quarter" idx="10"/>
          </p:nvPr>
        </p:nvSpPr>
        <p:spPr/>
        <p:txBody>
          <a:bodyPr/>
          <a:lstStyle/>
          <a:p>
            <a:fld id="{54F8E124-AD6F-4459-AD34-341AA610B588}" type="slidenum">
              <a:rPr lang="en-US" smtClean="0"/>
              <a:pPr/>
              <a:t>9</a:t>
            </a:fld>
            <a:endParaRPr lang="en-US"/>
          </a:p>
        </p:txBody>
      </p:sp>
    </p:spTree>
    <p:extLst>
      <p:ext uri="{BB962C8B-B14F-4D97-AF65-F5344CB8AC3E}">
        <p14:creationId xmlns:p14="http://schemas.microsoft.com/office/powerpoint/2010/main" val="16951426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219623932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FE723E8-FDA5-435A-8FEA-1B99EE08385B}" type="datetimeFigureOut">
              <a:rPr lang="en-US" smtClean="0"/>
              <a:pPr/>
              <a:t>12/12/2013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A3866B8-875E-4DBD-B3CF-EBFF5A26E460}" type="slidenum">
              <a:rPr lang="en-US" smtClean="0"/>
              <a:pPr/>
              <a:t>‹#›</a:t>
            </a:fld>
            <a:endParaRPr lang="en-US"/>
          </a:p>
        </p:txBody>
      </p:sp>
    </p:spTree>
    <p:extLst>
      <p:ext uri="{BB962C8B-B14F-4D97-AF65-F5344CB8AC3E}">
        <p14:creationId xmlns:p14="http://schemas.microsoft.com/office/powerpoint/2010/main" val="1844672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FE723E8-FDA5-435A-8FEA-1B99EE08385B}" type="datetimeFigureOut">
              <a:rPr lang="en-US" smtClean="0"/>
              <a:pPr/>
              <a:t>12/12/2013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A3866B8-875E-4DBD-B3CF-EBFF5A26E460}" type="slidenum">
              <a:rPr lang="en-US" smtClean="0"/>
              <a:pPr/>
              <a:t>‹#›</a:t>
            </a:fld>
            <a:endParaRPr lang="en-US"/>
          </a:p>
        </p:txBody>
      </p:sp>
    </p:spTree>
    <p:extLst>
      <p:ext uri="{BB962C8B-B14F-4D97-AF65-F5344CB8AC3E}">
        <p14:creationId xmlns:p14="http://schemas.microsoft.com/office/powerpoint/2010/main" val="11958287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CFE723E8-FDA5-435A-8FEA-1B99EE08385B}" type="datetimeFigureOut">
              <a:rPr lang="en-US" smtClean="0"/>
              <a:pPr/>
              <a:t>12/12/2013</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AA3866B8-875E-4DBD-B3CF-EBFF5A26E460}" type="slidenum">
              <a:rPr lang="en-US" smtClean="0"/>
              <a:pPr/>
              <a:t>‹#›</a:t>
            </a:fld>
            <a:endParaRPr lang="en-US"/>
          </a:p>
        </p:txBody>
      </p:sp>
    </p:spTree>
    <p:extLst>
      <p:ext uri="{BB962C8B-B14F-4D97-AF65-F5344CB8AC3E}">
        <p14:creationId xmlns:p14="http://schemas.microsoft.com/office/powerpoint/2010/main" val="14982667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656B741-D3FF-4A54-B370-190301D8C3B7}" type="datetimeFigureOut">
              <a:rPr lang="en-US" smtClean="0"/>
              <a:pPr/>
              <a:t>12/12/2013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7D2DA3-A7F3-4A62-8A77-3C20A61473A9}" type="slidenum">
              <a:rPr lang="en-US" smtClean="0"/>
              <a:pPr/>
              <a:t>‹#›</a:t>
            </a:fld>
            <a:endParaRPr lang="en-US"/>
          </a:p>
        </p:txBody>
      </p:sp>
    </p:spTree>
    <p:extLst>
      <p:ext uri="{BB962C8B-B14F-4D97-AF65-F5344CB8AC3E}">
        <p14:creationId xmlns:p14="http://schemas.microsoft.com/office/powerpoint/2010/main" val="12211184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56B741-D3FF-4A54-B370-190301D8C3B7}" type="datetimeFigureOut">
              <a:rPr lang="en-US" smtClean="0"/>
              <a:pPr/>
              <a:t>12/12/2013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7D2DA3-A7F3-4A62-8A77-3C20A61473A9}" type="slidenum">
              <a:rPr lang="en-US" smtClean="0"/>
              <a:pPr/>
              <a:t>‹#›</a:t>
            </a:fld>
            <a:endParaRPr lang="en-US"/>
          </a:p>
        </p:txBody>
      </p:sp>
    </p:spTree>
    <p:extLst>
      <p:ext uri="{BB962C8B-B14F-4D97-AF65-F5344CB8AC3E}">
        <p14:creationId xmlns:p14="http://schemas.microsoft.com/office/powerpoint/2010/main" val="30625331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56B741-D3FF-4A54-B370-190301D8C3B7}" type="datetimeFigureOut">
              <a:rPr lang="en-US" smtClean="0"/>
              <a:pPr/>
              <a:t>12/12/2013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7D2DA3-A7F3-4A62-8A77-3C20A61473A9}" type="slidenum">
              <a:rPr lang="en-US" smtClean="0"/>
              <a:pPr/>
              <a:t>‹#›</a:t>
            </a:fld>
            <a:endParaRPr lang="en-US"/>
          </a:p>
        </p:txBody>
      </p:sp>
    </p:spTree>
    <p:extLst>
      <p:ext uri="{BB962C8B-B14F-4D97-AF65-F5344CB8AC3E}">
        <p14:creationId xmlns:p14="http://schemas.microsoft.com/office/powerpoint/2010/main" val="14348223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656B741-D3FF-4A54-B370-190301D8C3B7}" type="datetimeFigureOut">
              <a:rPr lang="en-US" smtClean="0"/>
              <a:pPr/>
              <a:t>12/12/2013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7D2DA3-A7F3-4A62-8A77-3C20A61473A9}" type="slidenum">
              <a:rPr lang="en-US" smtClean="0"/>
              <a:pPr/>
              <a:t>‹#›</a:t>
            </a:fld>
            <a:endParaRPr lang="en-US"/>
          </a:p>
        </p:txBody>
      </p:sp>
    </p:spTree>
    <p:extLst>
      <p:ext uri="{BB962C8B-B14F-4D97-AF65-F5344CB8AC3E}">
        <p14:creationId xmlns:p14="http://schemas.microsoft.com/office/powerpoint/2010/main" val="907094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656B741-D3FF-4A54-B370-190301D8C3B7}" type="datetimeFigureOut">
              <a:rPr lang="en-US" smtClean="0"/>
              <a:pPr/>
              <a:t>12/12/2013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7D2DA3-A7F3-4A62-8A77-3C20A61473A9}" type="slidenum">
              <a:rPr lang="en-US" smtClean="0"/>
              <a:pPr/>
              <a:t>‹#›</a:t>
            </a:fld>
            <a:endParaRPr lang="en-US"/>
          </a:p>
        </p:txBody>
      </p:sp>
    </p:spTree>
    <p:extLst>
      <p:ext uri="{BB962C8B-B14F-4D97-AF65-F5344CB8AC3E}">
        <p14:creationId xmlns:p14="http://schemas.microsoft.com/office/powerpoint/2010/main" val="34563414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656B741-D3FF-4A54-B370-190301D8C3B7}" type="datetimeFigureOut">
              <a:rPr lang="en-US" smtClean="0"/>
              <a:pPr/>
              <a:t>12/12/2013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7D2DA3-A7F3-4A62-8A77-3C20A61473A9}" type="slidenum">
              <a:rPr lang="en-US" smtClean="0"/>
              <a:pPr/>
              <a:t>‹#›</a:t>
            </a:fld>
            <a:endParaRPr lang="en-US"/>
          </a:p>
        </p:txBody>
      </p:sp>
    </p:spTree>
    <p:extLst>
      <p:ext uri="{BB962C8B-B14F-4D97-AF65-F5344CB8AC3E}">
        <p14:creationId xmlns:p14="http://schemas.microsoft.com/office/powerpoint/2010/main" val="6581154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56B741-D3FF-4A54-B370-190301D8C3B7}" type="datetimeFigureOut">
              <a:rPr lang="en-US" smtClean="0"/>
              <a:pPr/>
              <a:t>12/12/2013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7D2DA3-A7F3-4A62-8A77-3C20A61473A9}" type="slidenum">
              <a:rPr lang="en-US" smtClean="0"/>
              <a:pPr/>
              <a:t>‹#›</a:t>
            </a:fld>
            <a:endParaRPr lang="en-US"/>
          </a:p>
        </p:txBody>
      </p:sp>
    </p:spTree>
    <p:extLst>
      <p:ext uri="{BB962C8B-B14F-4D97-AF65-F5344CB8AC3E}">
        <p14:creationId xmlns:p14="http://schemas.microsoft.com/office/powerpoint/2010/main" val="2239018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FE723E8-FDA5-435A-8FEA-1B99EE08385B}" type="datetimeFigureOut">
              <a:rPr lang="en-US" smtClean="0"/>
              <a:pPr/>
              <a:t>12/12/2013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A3866B8-875E-4DBD-B3CF-EBFF5A26E460}" type="slidenum">
              <a:rPr lang="en-US" smtClean="0"/>
              <a:pPr/>
              <a:t>‹#›</a:t>
            </a:fld>
            <a:endParaRPr lang="en-US"/>
          </a:p>
        </p:txBody>
      </p:sp>
    </p:spTree>
    <p:extLst>
      <p:ext uri="{BB962C8B-B14F-4D97-AF65-F5344CB8AC3E}">
        <p14:creationId xmlns:p14="http://schemas.microsoft.com/office/powerpoint/2010/main" val="13232234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56B741-D3FF-4A54-B370-190301D8C3B7}" type="datetimeFigureOut">
              <a:rPr lang="en-US" smtClean="0"/>
              <a:pPr/>
              <a:t>12/12/2013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7D2DA3-A7F3-4A62-8A77-3C20A61473A9}" type="slidenum">
              <a:rPr lang="en-US" smtClean="0"/>
              <a:pPr/>
              <a:t>‹#›</a:t>
            </a:fld>
            <a:endParaRPr lang="en-US"/>
          </a:p>
        </p:txBody>
      </p:sp>
    </p:spTree>
    <p:extLst>
      <p:ext uri="{BB962C8B-B14F-4D97-AF65-F5344CB8AC3E}">
        <p14:creationId xmlns:p14="http://schemas.microsoft.com/office/powerpoint/2010/main" val="21495859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56B741-D3FF-4A54-B370-190301D8C3B7}" type="datetimeFigureOut">
              <a:rPr lang="en-US" smtClean="0"/>
              <a:pPr/>
              <a:t>12/12/2013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7D2DA3-A7F3-4A62-8A77-3C20A61473A9}" type="slidenum">
              <a:rPr lang="en-US" smtClean="0"/>
              <a:pPr/>
              <a:t>‹#›</a:t>
            </a:fld>
            <a:endParaRPr lang="en-US"/>
          </a:p>
        </p:txBody>
      </p:sp>
    </p:spTree>
    <p:extLst>
      <p:ext uri="{BB962C8B-B14F-4D97-AF65-F5344CB8AC3E}">
        <p14:creationId xmlns:p14="http://schemas.microsoft.com/office/powerpoint/2010/main" val="10659679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56B741-D3FF-4A54-B370-190301D8C3B7}" type="datetimeFigureOut">
              <a:rPr lang="en-US" smtClean="0"/>
              <a:pPr/>
              <a:t>12/12/2013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7D2DA3-A7F3-4A62-8A77-3C20A61473A9}" type="slidenum">
              <a:rPr lang="en-US" smtClean="0"/>
              <a:pPr/>
              <a:t>‹#›</a:t>
            </a:fld>
            <a:endParaRPr lang="en-US"/>
          </a:p>
        </p:txBody>
      </p:sp>
    </p:spTree>
    <p:extLst>
      <p:ext uri="{BB962C8B-B14F-4D97-AF65-F5344CB8AC3E}">
        <p14:creationId xmlns:p14="http://schemas.microsoft.com/office/powerpoint/2010/main" val="20125053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56B741-D3FF-4A54-B370-190301D8C3B7}" type="datetimeFigureOut">
              <a:rPr lang="en-US" smtClean="0"/>
              <a:pPr/>
              <a:t>12/12/2013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7D2DA3-A7F3-4A62-8A77-3C20A61473A9}" type="slidenum">
              <a:rPr lang="en-US" smtClean="0"/>
              <a:pPr/>
              <a:t>‹#›</a:t>
            </a:fld>
            <a:endParaRPr lang="en-US"/>
          </a:p>
        </p:txBody>
      </p:sp>
    </p:spTree>
    <p:extLst>
      <p:ext uri="{BB962C8B-B14F-4D97-AF65-F5344CB8AC3E}">
        <p14:creationId xmlns:p14="http://schemas.microsoft.com/office/powerpoint/2010/main" val="2903111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FE723E8-FDA5-435A-8FEA-1B99EE08385B}" type="datetimeFigureOut">
              <a:rPr lang="en-US" smtClean="0"/>
              <a:pPr/>
              <a:t>12/12/2013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A3866B8-875E-4DBD-B3CF-EBFF5A26E460}" type="slidenum">
              <a:rPr lang="en-US" smtClean="0"/>
              <a:pPr/>
              <a:t>‹#›</a:t>
            </a:fld>
            <a:endParaRPr lang="en-US"/>
          </a:p>
        </p:txBody>
      </p:sp>
    </p:spTree>
    <p:extLst>
      <p:ext uri="{BB962C8B-B14F-4D97-AF65-F5344CB8AC3E}">
        <p14:creationId xmlns:p14="http://schemas.microsoft.com/office/powerpoint/2010/main" val="251182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FE723E8-FDA5-435A-8FEA-1B99EE08385B}" type="datetimeFigureOut">
              <a:rPr lang="en-US" smtClean="0"/>
              <a:pPr/>
              <a:t>12/12/2013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A3866B8-875E-4DBD-B3CF-EBFF5A26E460}" type="slidenum">
              <a:rPr lang="en-US" smtClean="0"/>
              <a:pPr/>
              <a:t>‹#›</a:t>
            </a:fld>
            <a:endParaRPr lang="en-US"/>
          </a:p>
        </p:txBody>
      </p:sp>
    </p:spTree>
    <p:extLst>
      <p:ext uri="{BB962C8B-B14F-4D97-AF65-F5344CB8AC3E}">
        <p14:creationId xmlns:p14="http://schemas.microsoft.com/office/powerpoint/2010/main" val="3055569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CFE723E8-FDA5-435A-8FEA-1B99EE08385B}" type="datetimeFigureOut">
              <a:rPr lang="en-US" smtClean="0"/>
              <a:pPr/>
              <a:t>12/12/2013</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AA3866B8-875E-4DBD-B3CF-EBFF5A26E460}" type="slidenum">
              <a:rPr lang="en-US" smtClean="0"/>
              <a:pPr/>
              <a:t>‹#›</a:t>
            </a:fld>
            <a:endParaRPr lang="en-US"/>
          </a:p>
        </p:txBody>
      </p:sp>
    </p:spTree>
    <p:extLst>
      <p:ext uri="{BB962C8B-B14F-4D97-AF65-F5344CB8AC3E}">
        <p14:creationId xmlns:p14="http://schemas.microsoft.com/office/powerpoint/2010/main" val="3842780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CFE723E8-FDA5-435A-8FEA-1B99EE08385B}" type="datetimeFigureOut">
              <a:rPr lang="en-US" smtClean="0"/>
              <a:pPr/>
              <a:t>12/12/2013</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AA3866B8-875E-4DBD-B3CF-EBFF5A26E460}" type="slidenum">
              <a:rPr lang="en-US" smtClean="0"/>
              <a:pPr/>
              <a:t>‹#›</a:t>
            </a:fld>
            <a:endParaRPr lang="en-US"/>
          </a:p>
        </p:txBody>
      </p:sp>
    </p:spTree>
    <p:extLst>
      <p:ext uri="{BB962C8B-B14F-4D97-AF65-F5344CB8AC3E}">
        <p14:creationId xmlns:p14="http://schemas.microsoft.com/office/powerpoint/2010/main" val="3112473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CFE723E8-FDA5-435A-8FEA-1B99EE08385B}" type="datetimeFigureOut">
              <a:rPr lang="en-US" smtClean="0"/>
              <a:pPr/>
              <a:t>12/12/2013</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AA3866B8-875E-4DBD-B3CF-EBFF5A26E460}" type="slidenum">
              <a:rPr lang="en-US" smtClean="0"/>
              <a:pPr/>
              <a:t>‹#›</a:t>
            </a:fld>
            <a:endParaRPr lang="en-US"/>
          </a:p>
        </p:txBody>
      </p:sp>
    </p:spTree>
    <p:extLst>
      <p:ext uri="{BB962C8B-B14F-4D97-AF65-F5344CB8AC3E}">
        <p14:creationId xmlns:p14="http://schemas.microsoft.com/office/powerpoint/2010/main" val="179048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FE723E8-FDA5-435A-8FEA-1B99EE08385B}" type="datetimeFigureOut">
              <a:rPr lang="en-US" smtClean="0"/>
              <a:pPr/>
              <a:t>12/12/2013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A3866B8-875E-4DBD-B3CF-EBFF5A26E460}" type="slidenum">
              <a:rPr lang="en-US" smtClean="0"/>
              <a:pPr/>
              <a:t>‹#›</a:t>
            </a:fld>
            <a:endParaRPr lang="en-US"/>
          </a:p>
        </p:txBody>
      </p:sp>
    </p:spTree>
    <p:extLst>
      <p:ext uri="{BB962C8B-B14F-4D97-AF65-F5344CB8AC3E}">
        <p14:creationId xmlns:p14="http://schemas.microsoft.com/office/powerpoint/2010/main" val="3430753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FE723E8-FDA5-435A-8FEA-1B99EE08385B}" type="datetimeFigureOut">
              <a:rPr lang="en-US" smtClean="0"/>
              <a:pPr/>
              <a:t>12/12/2013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A3866B8-875E-4DBD-B3CF-EBFF5A26E460}" type="slidenum">
              <a:rPr lang="en-US" smtClean="0"/>
              <a:pPr/>
              <a:t>‹#›</a:t>
            </a:fld>
            <a:endParaRPr lang="en-US"/>
          </a:p>
        </p:txBody>
      </p:sp>
    </p:spTree>
    <p:extLst>
      <p:ext uri="{BB962C8B-B14F-4D97-AF65-F5344CB8AC3E}">
        <p14:creationId xmlns:p14="http://schemas.microsoft.com/office/powerpoint/2010/main" val="2934521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9144000" cy="1295400"/>
          </a:xfrm>
          <a:prstGeom prst="rect">
            <a:avLst/>
          </a:prstGeom>
          <a:solidFill>
            <a:srgbClr val="FFC000"/>
          </a:solidFill>
        </p:spPr>
        <p:txBody>
          <a:bodyPr vert="horz" lIns="91440" tIns="45720" rIns="91440" bIns="45720" rtlCol="0" anchor="ctr">
            <a:normAutofit/>
          </a:bodyPr>
          <a:lstStyle/>
          <a:p>
            <a:r>
              <a:rPr lang="en-US" dirty="0" smtClean="0"/>
              <a:t>OSHA TRAINING</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grpSp>
        <p:nvGrpSpPr>
          <p:cNvPr id="7" name="Group 2"/>
          <p:cNvGrpSpPr>
            <a:grpSpLocks/>
          </p:cNvGrpSpPr>
          <p:nvPr userDrawn="1"/>
        </p:nvGrpSpPr>
        <p:grpSpPr bwMode="auto">
          <a:xfrm>
            <a:off x="228600" y="5851069"/>
            <a:ext cx="8763000" cy="884237"/>
            <a:chOff x="288" y="625"/>
            <a:chExt cx="5136" cy="1008"/>
          </a:xfrm>
        </p:grpSpPr>
        <p:sp>
          <p:nvSpPr>
            <p:cNvPr id="8" name="Arc 3"/>
            <p:cNvSpPr>
              <a:spLocks/>
            </p:cNvSpPr>
            <p:nvPr/>
          </p:nvSpPr>
          <p:spPr bwMode="invGray">
            <a:xfrm>
              <a:off x="3595" y="625"/>
              <a:ext cx="1829" cy="1008"/>
            </a:xfrm>
            <a:custGeom>
              <a:avLst/>
              <a:gdLst>
                <a:gd name="G0" fmla="+- 312 0 0"/>
                <a:gd name="G1" fmla="+- 21600 0 0"/>
                <a:gd name="G2" fmla="+- 21600 0 0"/>
                <a:gd name="T0" fmla="*/ 300 w 21912"/>
                <a:gd name="T1" fmla="*/ 0 h 43200"/>
                <a:gd name="T2" fmla="*/ 0 w 21912"/>
                <a:gd name="T3" fmla="*/ 43198 h 43200"/>
                <a:gd name="T4" fmla="*/ 312 w 21912"/>
                <a:gd name="T5" fmla="*/ 21600 h 43200"/>
              </a:gdLst>
              <a:ahLst/>
              <a:cxnLst>
                <a:cxn ang="0">
                  <a:pos x="T0" y="T1"/>
                </a:cxn>
                <a:cxn ang="0">
                  <a:pos x="T2" y="T3"/>
                </a:cxn>
                <a:cxn ang="0">
                  <a:pos x="T4" y="T5"/>
                </a:cxn>
              </a:cxnLst>
              <a:rect l="0" t="0" r="r" b="b"/>
              <a:pathLst>
                <a:path w="21912" h="43200" fill="none" extrusionOk="0">
                  <a:moveTo>
                    <a:pt x="300" y="0"/>
                  </a:moveTo>
                  <a:cubicBezTo>
                    <a:pt x="304" y="0"/>
                    <a:pt x="308" y="-1"/>
                    <a:pt x="312" y="0"/>
                  </a:cubicBezTo>
                  <a:cubicBezTo>
                    <a:pt x="12241" y="0"/>
                    <a:pt x="21912" y="9670"/>
                    <a:pt x="21912" y="21600"/>
                  </a:cubicBezTo>
                  <a:cubicBezTo>
                    <a:pt x="21912" y="33529"/>
                    <a:pt x="12241" y="43200"/>
                    <a:pt x="312" y="43200"/>
                  </a:cubicBezTo>
                  <a:cubicBezTo>
                    <a:pt x="207" y="43200"/>
                    <a:pt x="103" y="43199"/>
                    <a:pt x="0" y="43197"/>
                  </a:cubicBezTo>
                </a:path>
                <a:path w="21912" h="43200" stroke="0" extrusionOk="0">
                  <a:moveTo>
                    <a:pt x="300" y="0"/>
                  </a:moveTo>
                  <a:cubicBezTo>
                    <a:pt x="304" y="0"/>
                    <a:pt x="308" y="-1"/>
                    <a:pt x="312" y="0"/>
                  </a:cubicBezTo>
                  <a:cubicBezTo>
                    <a:pt x="12241" y="0"/>
                    <a:pt x="21912" y="9670"/>
                    <a:pt x="21912" y="21600"/>
                  </a:cubicBezTo>
                  <a:cubicBezTo>
                    <a:pt x="21912" y="33529"/>
                    <a:pt x="12241" y="43200"/>
                    <a:pt x="312" y="43200"/>
                  </a:cubicBezTo>
                  <a:cubicBezTo>
                    <a:pt x="207" y="43200"/>
                    <a:pt x="103" y="43199"/>
                    <a:pt x="0" y="43197"/>
                  </a:cubicBezTo>
                  <a:lnTo>
                    <a:pt x="312" y="21600"/>
                  </a:lnTo>
                  <a:close/>
                </a:path>
              </a:pathLst>
            </a:custGeom>
            <a:gradFill rotWithShape="0">
              <a:gsLst>
                <a:gs pos="0">
                  <a:schemeClr val="bg1"/>
                </a:gs>
                <a:gs pos="100000">
                  <a:srgbClr val="663300"/>
                </a:gs>
              </a:gsLst>
              <a:lin ang="0" scaled="1"/>
            </a:gradFill>
            <a:ln w="9525" cap="rnd">
              <a:noFill/>
              <a:round/>
              <a:headEnd/>
              <a:tailEnd/>
            </a:ln>
            <a:effectLst/>
          </p:spPr>
          <p:txBody>
            <a:bodyPr wrap="none" anchor="ctr"/>
            <a:lstStyle/>
            <a:p>
              <a:endParaRPr lang="en-US"/>
            </a:p>
          </p:txBody>
        </p:sp>
        <p:sp>
          <p:nvSpPr>
            <p:cNvPr id="9" name="Arc 4"/>
            <p:cNvSpPr>
              <a:spLocks/>
            </p:cNvSpPr>
            <p:nvPr/>
          </p:nvSpPr>
          <p:spPr bwMode="invGray">
            <a:xfrm>
              <a:off x="3548" y="729"/>
              <a:ext cx="1831" cy="800"/>
            </a:xfrm>
            <a:custGeom>
              <a:avLst/>
              <a:gdLst>
                <a:gd name="G0" fmla="+- 324 0 0"/>
                <a:gd name="G1" fmla="+- 21600 0 0"/>
                <a:gd name="G2" fmla="+- 21600 0 0"/>
                <a:gd name="T0" fmla="*/ 312 w 21924"/>
                <a:gd name="T1" fmla="*/ 0 h 43200"/>
                <a:gd name="T2" fmla="*/ 0 w 21924"/>
                <a:gd name="T3" fmla="*/ 43198 h 43200"/>
                <a:gd name="T4" fmla="*/ 324 w 21924"/>
                <a:gd name="T5" fmla="*/ 21600 h 43200"/>
              </a:gdLst>
              <a:ahLst/>
              <a:cxnLst>
                <a:cxn ang="0">
                  <a:pos x="T0" y="T1"/>
                </a:cxn>
                <a:cxn ang="0">
                  <a:pos x="T2" y="T3"/>
                </a:cxn>
                <a:cxn ang="0">
                  <a:pos x="T4" y="T5"/>
                </a:cxn>
              </a:cxnLst>
              <a:rect l="0" t="0" r="r" b="b"/>
              <a:pathLst>
                <a:path w="21924" h="43200" fill="none" extrusionOk="0">
                  <a:moveTo>
                    <a:pt x="312" y="0"/>
                  </a:moveTo>
                  <a:cubicBezTo>
                    <a:pt x="316" y="0"/>
                    <a:pt x="320" y="-1"/>
                    <a:pt x="324" y="0"/>
                  </a:cubicBezTo>
                  <a:cubicBezTo>
                    <a:pt x="12253" y="0"/>
                    <a:pt x="21924" y="9670"/>
                    <a:pt x="21924" y="21600"/>
                  </a:cubicBezTo>
                  <a:cubicBezTo>
                    <a:pt x="21924" y="33529"/>
                    <a:pt x="12253" y="43200"/>
                    <a:pt x="324" y="43200"/>
                  </a:cubicBezTo>
                  <a:cubicBezTo>
                    <a:pt x="215" y="43200"/>
                    <a:pt x="107" y="43199"/>
                    <a:pt x="0" y="43197"/>
                  </a:cubicBezTo>
                </a:path>
                <a:path w="21924" h="43200" stroke="0" extrusionOk="0">
                  <a:moveTo>
                    <a:pt x="312" y="0"/>
                  </a:moveTo>
                  <a:cubicBezTo>
                    <a:pt x="316" y="0"/>
                    <a:pt x="320" y="-1"/>
                    <a:pt x="324" y="0"/>
                  </a:cubicBezTo>
                  <a:cubicBezTo>
                    <a:pt x="12253" y="0"/>
                    <a:pt x="21924" y="9670"/>
                    <a:pt x="21924" y="21600"/>
                  </a:cubicBezTo>
                  <a:cubicBezTo>
                    <a:pt x="21924" y="33529"/>
                    <a:pt x="12253" y="43200"/>
                    <a:pt x="324" y="43200"/>
                  </a:cubicBezTo>
                  <a:cubicBezTo>
                    <a:pt x="215" y="43200"/>
                    <a:pt x="107" y="43199"/>
                    <a:pt x="0" y="43197"/>
                  </a:cubicBezTo>
                  <a:lnTo>
                    <a:pt x="324" y="21600"/>
                  </a:lnTo>
                  <a:close/>
                </a:path>
              </a:pathLst>
            </a:custGeom>
            <a:gradFill rotWithShape="0">
              <a:gsLst>
                <a:gs pos="0">
                  <a:schemeClr val="bg1"/>
                </a:gs>
                <a:gs pos="100000">
                  <a:srgbClr val="894400"/>
                </a:gs>
              </a:gsLst>
              <a:lin ang="0" scaled="1"/>
            </a:gradFill>
            <a:ln w="9525" cap="rnd">
              <a:noFill/>
              <a:round/>
              <a:headEnd/>
              <a:tailEnd/>
            </a:ln>
            <a:effectLst/>
          </p:spPr>
          <p:txBody>
            <a:bodyPr wrap="none" anchor="ctr"/>
            <a:lstStyle/>
            <a:p>
              <a:endParaRPr lang="en-US"/>
            </a:p>
          </p:txBody>
        </p:sp>
        <p:sp>
          <p:nvSpPr>
            <p:cNvPr id="10" name="Arc 5"/>
            <p:cNvSpPr>
              <a:spLocks/>
            </p:cNvSpPr>
            <p:nvPr/>
          </p:nvSpPr>
          <p:spPr bwMode="invGray">
            <a:xfrm>
              <a:off x="3521" y="868"/>
              <a:ext cx="1830" cy="522"/>
            </a:xfrm>
            <a:custGeom>
              <a:avLst/>
              <a:gdLst>
                <a:gd name="G0" fmla="+- 325 0 0"/>
                <a:gd name="G1" fmla="+- 21600 0 0"/>
                <a:gd name="G2" fmla="+- 21600 0 0"/>
                <a:gd name="T0" fmla="*/ 313 w 21925"/>
                <a:gd name="T1" fmla="*/ 0 h 43200"/>
                <a:gd name="T2" fmla="*/ 0 w 21925"/>
                <a:gd name="T3" fmla="*/ 43198 h 43200"/>
                <a:gd name="T4" fmla="*/ 325 w 21925"/>
                <a:gd name="T5" fmla="*/ 21600 h 43200"/>
              </a:gdLst>
              <a:ahLst/>
              <a:cxnLst>
                <a:cxn ang="0">
                  <a:pos x="T0" y="T1"/>
                </a:cxn>
                <a:cxn ang="0">
                  <a:pos x="T2" y="T3"/>
                </a:cxn>
                <a:cxn ang="0">
                  <a:pos x="T4" y="T5"/>
                </a:cxn>
              </a:cxnLst>
              <a:rect l="0" t="0" r="r" b="b"/>
              <a:pathLst>
                <a:path w="21925" h="43200" fill="none" extrusionOk="0">
                  <a:moveTo>
                    <a:pt x="313" y="0"/>
                  </a:moveTo>
                  <a:cubicBezTo>
                    <a:pt x="317" y="0"/>
                    <a:pt x="321" y="-1"/>
                    <a:pt x="325" y="0"/>
                  </a:cubicBezTo>
                  <a:cubicBezTo>
                    <a:pt x="12254" y="0"/>
                    <a:pt x="21925" y="9670"/>
                    <a:pt x="21925" y="21600"/>
                  </a:cubicBezTo>
                  <a:cubicBezTo>
                    <a:pt x="21925" y="33529"/>
                    <a:pt x="12254" y="43200"/>
                    <a:pt x="325" y="43200"/>
                  </a:cubicBezTo>
                  <a:cubicBezTo>
                    <a:pt x="216" y="43200"/>
                    <a:pt x="108" y="43199"/>
                    <a:pt x="0" y="43197"/>
                  </a:cubicBezTo>
                </a:path>
                <a:path w="21925" h="43200" stroke="0" extrusionOk="0">
                  <a:moveTo>
                    <a:pt x="313" y="0"/>
                  </a:moveTo>
                  <a:cubicBezTo>
                    <a:pt x="317" y="0"/>
                    <a:pt x="321" y="-1"/>
                    <a:pt x="325" y="0"/>
                  </a:cubicBezTo>
                  <a:cubicBezTo>
                    <a:pt x="12254" y="0"/>
                    <a:pt x="21925" y="9670"/>
                    <a:pt x="21925" y="21600"/>
                  </a:cubicBezTo>
                  <a:cubicBezTo>
                    <a:pt x="21925" y="33529"/>
                    <a:pt x="12254" y="43200"/>
                    <a:pt x="325" y="43200"/>
                  </a:cubicBezTo>
                  <a:cubicBezTo>
                    <a:pt x="216" y="43200"/>
                    <a:pt x="108" y="43199"/>
                    <a:pt x="0" y="43197"/>
                  </a:cubicBezTo>
                  <a:lnTo>
                    <a:pt x="325" y="21600"/>
                  </a:lnTo>
                  <a:close/>
                </a:path>
              </a:pathLst>
            </a:custGeom>
            <a:gradFill rotWithShape="0">
              <a:gsLst>
                <a:gs pos="0">
                  <a:schemeClr val="bg1"/>
                </a:gs>
                <a:gs pos="100000">
                  <a:srgbClr val="B75B00"/>
                </a:gs>
              </a:gsLst>
              <a:lin ang="0" scaled="1"/>
            </a:gradFill>
            <a:ln w="9525" cap="rnd">
              <a:noFill/>
              <a:round/>
              <a:headEnd/>
              <a:tailEnd/>
            </a:ln>
            <a:effectLst/>
          </p:spPr>
          <p:txBody>
            <a:bodyPr wrap="none" anchor="ctr"/>
            <a:lstStyle/>
            <a:p>
              <a:endParaRPr lang="en-US"/>
            </a:p>
          </p:txBody>
        </p:sp>
        <p:sp>
          <p:nvSpPr>
            <p:cNvPr id="11" name="AutoShape 6"/>
            <p:cNvSpPr>
              <a:spLocks noChangeArrowheads="1"/>
            </p:cNvSpPr>
            <p:nvPr/>
          </p:nvSpPr>
          <p:spPr bwMode="invGray">
            <a:xfrm>
              <a:off x="288" y="1076"/>
              <a:ext cx="4988" cy="104"/>
            </a:xfrm>
            <a:prstGeom prst="roundRect">
              <a:avLst>
                <a:gd name="adj" fmla="val 49995"/>
              </a:avLst>
            </a:prstGeom>
            <a:gradFill rotWithShape="0">
              <a:gsLst>
                <a:gs pos="0">
                  <a:srgbClr val="000000"/>
                </a:gs>
                <a:gs pos="20000">
                  <a:srgbClr val="000040"/>
                </a:gs>
                <a:gs pos="50000">
                  <a:srgbClr val="400040"/>
                </a:gs>
                <a:gs pos="75000">
                  <a:srgbClr val="8F0040"/>
                </a:gs>
                <a:gs pos="89999">
                  <a:srgbClr val="F27300"/>
                </a:gs>
                <a:gs pos="100000">
                  <a:srgbClr val="FFBF00"/>
                </a:gs>
              </a:gsLst>
              <a:lin ang="0" scaled="1"/>
            </a:gradFill>
            <a:ln w="9525">
              <a:noFill/>
              <a:round/>
              <a:headEnd/>
              <a:tailEnd/>
            </a:ln>
            <a:effectLst/>
          </p:spPr>
          <p:txBody>
            <a:bodyPr wrap="none" anchor="ctr"/>
            <a:lstStyle/>
            <a:p>
              <a:endParaRPr lang="en-US"/>
            </a:p>
          </p:txBody>
        </p:sp>
      </p:grpSp>
    </p:spTree>
    <p:extLst>
      <p:ext uri="{BB962C8B-B14F-4D97-AF65-F5344CB8AC3E}">
        <p14:creationId xmlns:p14="http://schemas.microsoft.com/office/powerpoint/2010/main" val="2810436274"/>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56B741-D3FF-4A54-B370-190301D8C3B7}" type="datetimeFigureOut">
              <a:rPr lang="en-US" smtClean="0"/>
              <a:pPr/>
              <a:t>12/12/2013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7D2DA3-A7F3-4A62-8A77-3C20A61473A9}" type="slidenum">
              <a:rPr lang="en-US" smtClean="0"/>
              <a:pPr/>
              <a:t>‹#›</a:t>
            </a:fld>
            <a:endParaRPr lang="en-US"/>
          </a:p>
        </p:txBody>
      </p:sp>
    </p:spTree>
    <p:extLst>
      <p:ext uri="{BB962C8B-B14F-4D97-AF65-F5344CB8AC3E}">
        <p14:creationId xmlns:p14="http://schemas.microsoft.com/office/powerpoint/2010/main" val="8176726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4.xml"/><Relationship Id="rId1" Type="http://schemas.openxmlformats.org/officeDocument/2006/relationships/slideLayout" Target="../slideLayouts/slideLayout5.xml"/><Relationship Id="rId4" Type="http://schemas.openxmlformats.org/officeDocument/2006/relationships/image" Target="../media/image18.jpeg"/></Relationships>
</file>

<file path=ppt/slides/_rels/slide16.xml.rels><?xml version="1.0" encoding="UTF-8" standalone="yes"?>
<Relationships xmlns="http://schemas.openxmlformats.org/package/2006/relationships"><Relationship Id="rId3" Type="http://schemas.openxmlformats.org/officeDocument/2006/relationships/image" Target="../media/image19.gif"/><Relationship Id="rId2" Type="http://schemas.openxmlformats.org/officeDocument/2006/relationships/notesSlide" Target="../notesSlides/notesSlide15.xml"/><Relationship Id="rId1" Type="http://schemas.openxmlformats.org/officeDocument/2006/relationships/slideLayout" Target="../slideLayouts/slideLayout5.xml"/><Relationship Id="rId4" Type="http://schemas.openxmlformats.org/officeDocument/2006/relationships/image" Target="../media/image20.png"/></Relationships>
</file>

<file path=ppt/slides/_rels/slide17.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osha.gov/" TargetMode="Externa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524000"/>
          </a:xfrm>
        </p:spPr>
        <p:txBody>
          <a:bodyPr>
            <a:normAutofit/>
          </a:bodyPr>
          <a:lstStyle/>
          <a:p>
            <a:r>
              <a:rPr lang="en-US" sz="2400" b="1" dirty="0" smtClean="0">
                <a:solidFill>
                  <a:srgbClr val="000000"/>
                </a:solidFill>
                <a:latin typeface="Constantia" pitchFamily="18" charset="0"/>
                <a:cs typeface="Aparajita" pitchFamily="34" charset="0"/>
              </a:rPr>
              <a:t>Occupational </a:t>
            </a:r>
            <a:r>
              <a:rPr lang="en-US" sz="2400" b="1" dirty="0">
                <a:solidFill>
                  <a:srgbClr val="000000"/>
                </a:solidFill>
                <a:latin typeface="Constantia" pitchFamily="18" charset="0"/>
                <a:cs typeface="Aparajita" pitchFamily="34" charset="0"/>
              </a:rPr>
              <a:t>Safety &amp; Health Administration </a:t>
            </a:r>
            <a:r>
              <a:rPr lang="en-US" sz="2400" b="1" dirty="0" smtClean="0">
                <a:solidFill>
                  <a:srgbClr val="000000"/>
                </a:solidFill>
                <a:latin typeface="Constantia" pitchFamily="18" charset="0"/>
                <a:cs typeface="Aparajita" pitchFamily="34" charset="0"/>
              </a:rPr>
              <a:t>(OSHA)</a:t>
            </a:r>
            <a:endParaRPr lang="en-US" sz="2400" b="1" dirty="0">
              <a:solidFill>
                <a:srgbClr val="000000"/>
              </a:solidFill>
            </a:endParaRPr>
          </a:p>
        </p:txBody>
      </p:sp>
      <p:sp>
        <p:nvSpPr>
          <p:cNvPr id="3" name="Subtitle 2"/>
          <p:cNvSpPr>
            <a:spLocks noGrp="1"/>
          </p:cNvSpPr>
          <p:nvPr>
            <p:ph type="subTitle" idx="1"/>
          </p:nvPr>
        </p:nvSpPr>
        <p:spPr>
          <a:xfrm>
            <a:off x="2743200" y="1524000"/>
            <a:ext cx="6096000" cy="4038600"/>
          </a:xfrm>
        </p:spPr>
        <p:txBody>
          <a:bodyPr>
            <a:normAutofit fontScale="77500" lnSpcReduction="20000"/>
          </a:bodyPr>
          <a:lstStyle/>
          <a:p>
            <a:endParaRPr lang="en-US" sz="5100" dirty="0" smtClean="0">
              <a:solidFill>
                <a:srgbClr val="000000"/>
              </a:solidFill>
              <a:latin typeface="Times New Roman" pitchFamily="18" charset="0"/>
              <a:cs typeface="Times New Roman" pitchFamily="18" charset="0"/>
            </a:endParaRPr>
          </a:p>
          <a:p>
            <a:r>
              <a:rPr lang="en-US" sz="5100" dirty="0" smtClean="0">
                <a:solidFill>
                  <a:srgbClr val="000000"/>
                </a:solidFill>
                <a:latin typeface="Times New Roman" pitchFamily="18" charset="0"/>
                <a:cs typeface="Times New Roman" pitchFamily="18" charset="0"/>
              </a:rPr>
              <a:t>OSHA Orientation</a:t>
            </a:r>
            <a:endParaRPr lang="en-US" sz="5100" dirty="0" smtClean="0">
              <a:solidFill>
                <a:srgbClr val="000000"/>
              </a:solidFill>
              <a:latin typeface="Times New Roman" pitchFamily="18" charset="0"/>
              <a:cs typeface="Times New Roman" pitchFamily="18" charset="0"/>
            </a:endParaRPr>
          </a:p>
          <a:p>
            <a:endParaRPr lang="en-US" sz="5100" dirty="0" smtClean="0">
              <a:solidFill>
                <a:srgbClr val="000000"/>
              </a:solidFill>
              <a:latin typeface="Times New Roman" pitchFamily="18" charset="0"/>
              <a:cs typeface="Times New Roman" pitchFamily="18" charset="0"/>
            </a:endParaRPr>
          </a:p>
          <a:p>
            <a:endParaRPr lang="en-US" sz="1700" dirty="0" smtClean="0">
              <a:solidFill>
                <a:srgbClr val="000000"/>
              </a:solidFill>
            </a:endParaRPr>
          </a:p>
          <a:p>
            <a:endParaRPr lang="en-US" sz="1700" dirty="0">
              <a:solidFill>
                <a:srgbClr val="000000"/>
              </a:solidFill>
            </a:endParaRPr>
          </a:p>
          <a:p>
            <a:pPr algn="l"/>
            <a:endParaRPr lang="en-US" sz="3400" b="1" i="1" dirty="0" smtClean="0">
              <a:solidFill>
                <a:srgbClr val="000000"/>
              </a:solidFill>
            </a:endParaRPr>
          </a:p>
          <a:p>
            <a:pPr algn="just"/>
            <a:r>
              <a:rPr lang="en-US" sz="2100" i="1" dirty="0" smtClean="0">
                <a:solidFill>
                  <a:srgbClr val="1F497D"/>
                </a:solidFill>
                <a:ea typeface="Calibri"/>
              </a:rPr>
              <a:t>This </a:t>
            </a:r>
            <a:r>
              <a:rPr lang="en-US" sz="2100" i="1" dirty="0">
                <a:solidFill>
                  <a:srgbClr val="1F497D"/>
                </a:solidFill>
                <a:ea typeface="Calibri"/>
              </a:rPr>
              <a:t>material was produced under grant number SH-22300-11-60-F-17 from the Occupational Safety and Health Administration, U.S. Department of Labor.  It does not necessarily reflect the views or policies of the US Department of Labor, nor does mention of trade names, commercial products, or organization imply endorsement by the U.S. Government.</a:t>
            </a:r>
            <a:endParaRPr lang="en-US" sz="2100" i="1" dirty="0">
              <a:solidFill>
                <a:srgbClr val="000000"/>
              </a:solidFill>
            </a:endParaRPr>
          </a:p>
          <a:p>
            <a:pPr algn="l"/>
            <a:endParaRPr lang="en-US" sz="2500" b="1" i="1" dirty="0" smtClean="0">
              <a:solidFill>
                <a:srgbClr val="000000"/>
              </a:solidFill>
            </a:endParaRPr>
          </a:p>
        </p:txBody>
      </p:sp>
      <p:pic>
        <p:nvPicPr>
          <p:cNvPr id="4" name="Picture 4"/>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2063627"/>
            <a:ext cx="2514600" cy="3674754"/>
          </a:xfrm>
          <a:prstGeom prst="rect">
            <a:avLst/>
          </a:prstGeom>
          <a:noFill/>
          <a:ln w="15875">
            <a:solidFill>
              <a:srgbClr val="333333"/>
            </a:solidFill>
            <a:miter lim="800000"/>
            <a:headEnd/>
            <a:tailEnd/>
          </a:ln>
        </p:spPr>
      </p:pic>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5407746"/>
            <a:ext cx="3048000" cy="661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966133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0"/>
            <a:ext cx="8534400" cy="4602163"/>
          </a:xfrm>
        </p:spPr>
        <p:txBody>
          <a:bodyPr/>
          <a:lstStyle/>
          <a:p>
            <a:r>
              <a:rPr lang="en-US" dirty="0" smtClean="0">
                <a:solidFill>
                  <a:srgbClr val="000000"/>
                </a:solidFill>
                <a:latin typeface="Times New Roman" pitchFamily="18" charset="0"/>
                <a:cs typeface="Times New Roman" pitchFamily="18" charset="0"/>
              </a:rPr>
              <a:t>In your folders, you will find an extensive list of the various types of hazards</a:t>
            </a:r>
          </a:p>
          <a:p>
            <a:r>
              <a:rPr lang="en-US" dirty="0" smtClean="0">
                <a:solidFill>
                  <a:srgbClr val="000000"/>
                </a:solidFill>
                <a:latin typeface="Times New Roman" pitchFamily="18" charset="0"/>
                <a:cs typeface="Times New Roman" pitchFamily="18" charset="0"/>
              </a:rPr>
              <a:t>Please use this as a reference</a:t>
            </a:r>
          </a:p>
          <a:p>
            <a:endParaRPr lang="en-US" dirty="0" smtClean="0">
              <a:solidFill>
                <a:srgbClr val="000000"/>
              </a:solidFill>
              <a:latin typeface="Times New Roman" pitchFamily="18" charset="0"/>
              <a:cs typeface="Times New Roman" pitchFamily="18" charset="0"/>
            </a:endParaRPr>
          </a:p>
          <a:p>
            <a:pPr marL="914400" lvl="2" indent="0">
              <a:buNone/>
            </a:pPr>
            <a:endParaRPr lang="en-US" b="1" dirty="0" smtClean="0">
              <a:solidFill>
                <a:srgbClr val="000000"/>
              </a:solidFill>
            </a:endParaRPr>
          </a:p>
          <a:p>
            <a:endParaRPr lang="en-US" dirty="0" smtClean="0">
              <a:solidFill>
                <a:srgbClr val="000000"/>
              </a:solidFill>
            </a:endParaRPr>
          </a:p>
          <a:p>
            <a:endParaRPr lang="en-US" dirty="0">
              <a:solidFill>
                <a:srgbClr val="000000"/>
              </a:solidFill>
            </a:endParaRPr>
          </a:p>
        </p:txBody>
      </p:sp>
      <p:sp>
        <p:nvSpPr>
          <p:cNvPr id="5" name="Title 1"/>
          <p:cNvSpPr txBox="1">
            <a:spLocks/>
          </p:cNvSpPr>
          <p:nvPr/>
        </p:nvSpPr>
        <p:spPr>
          <a:xfrm>
            <a:off x="-9236" y="0"/>
            <a:ext cx="9144000" cy="1524000"/>
          </a:xfrm>
          <a:prstGeom prst="rect">
            <a:avLst/>
          </a:prstGeom>
          <a:solidFill>
            <a:srgbClr val="FFC000"/>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5400" b="1" dirty="0" smtClean="0">
                <a:solidFill>
                  <a:srgbClr val="000000"/>
                </a:solidFill>
                <a:latin typeface="Times New Roman" pitchFamily="18" charset="0"/>
                <a:cs typeface="Times New Roman" pitchFamily="18" charset="0"/>
              </a:rPr>
              <a:t>Types of Hazards Fact Sheet</a:t>
            </a:r>
            <a:endParaRPr lang="en-US" sz="5400" b="1" dirty="0">
              <a:solidFill>
                <a:srgbClr val="000000"/>
              </a:solidFill>
              <a:latin typeface="Times New Roman" pitchFamily="18" charset="0"/>
              <a:cs typeface="Times New Roman" pitchFamily="18" charset="0"/>
            </a:endParaRPr>
          </a:p>
        </p:txBody>
      </p:sp>
      <p:pic>
        <p:nvPicPr>
          <p:cNvPr id="8194"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987566" y="3429000"/>
            <a:ext cx="2564523" cy="24546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684507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33" name="Picture 17" descr="http://cdn7.fotosearch.com/bthumb/CSP/CSP394/k394932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21562" y="2514600"/>
            <a:ext cx="2022437" cy="298034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smtClean="0">
                <a:solidFill>
                  <a:srgbClr val="000000"/>
                </a:solidFill>
              </a:rPr>
              <a:t>Risk Mapping of a Warehouse Store</a:t>
            </a:r>
            <a:endParaRPr lang="en-US" dirty="0">
              <a:solidFill>
                <a:srgbClr val="000000"/>
              </a:solidFill>
            </a:endParaRPr>
          </a:p>
        </p:txBody>
      </p:sp>
      <p:sp>
        <p:nvSpPr>
          <p:cNvPr id="7" name="Content Placeholder 6"/>
          <p:cNvSpPr>
            <a:spLocks noGrp="1"/>
          </p:cNvSpPr>
          <p:nvPr>
            <p:ph idx="1"/>
          </p:nvPr>
        </p:nvSpPr>
        <p:spPr>
          <a:xfrm>
            <a:off x="228600" y="1371600"/>
            <a:ext cx="8229600" cy="4525963"/>
          </a:xfrm>
        </p:spPr>
        <p:txBody>
          <a:bodyPr>
            <a:normAutofit lnSpcReduction="10000"/>
          </a:bodyPr>
          <a:lstStyle/>
          <a:p>
            <a:r>
              <a:rPr lang="en-US" dirty="0" smtClean="0">
                <a:solidFill>
                  <a:srgbClr val="000000"/>
                </a:solidFill>
                <a:latin typeface="Times New Roman" pitchFamily="18" charset="0"/>
                <a:cs typeface="Times New Roman" pitchFamily="18" charset="0"/>
              </a:rPr>
              <a:t>Risk mapping is a method that employees use to identify hazards by drawing a layout of the workplace.</a:t>
            </a:r>
          </a:p>
          <a:p>
            <a:r>
              <a:rPr lang="en-US" dirty="0" smtClean="0">
                <a:solidFill>
                  <a:srgbClr val="000000"/>
                </a:solidFill>
                <a:latin typeface="Times New Roman" pitchFamily="18" charset="0"/>
                <a:cs typeface="Times New Roman" pitchFamily="18" charset="0"/>
              </a:rPr>
              <a:t>Please find the handout in your folder.</a:t>
            </a:r>
            <a:endParaRPr lang="en-US" dirty="0" smtClean="0">
              <a:solidFill>
                <a:srgbClr val="000000"/>
              </a:solidFill>
            </a:endParaRPr>
          </a:p>
          <a:p>
            <a:r>
              <a:rPr lang="en-US" dirty="0" smtClean="0">
                <a:solidFill>
                  <a:srgbClr val="000000"/>
                </a:solidFill>
                <a:latin typeface="Times New Roman" pitchFamily="18" charset="0"/>
                <a:cs typeface="Times New Roman" pitchFamily="18" charset="0"/>
              </a:rPr>
              <a:t>In groups of 3-4 people, label the various hazards that you see in this warehouse.</a:t>
            </a:r>
          </a:p>
          <a:p>
            <a:pPr lvl="1"/>
            <a:r>
              <a:rPr lang="en-US" dirty="0" smtClean="0">
                <a:solidFill>
                  <a:srgbClr val="000000"/>
                </a:solidFill>
                <a:latin typeface="Times New Roman" pitchFamily="18" charset="0"/>
                <a:cs typeface="Times New Roman" pitchFamily="18" charset="0"/>
              </a:rPr>
              <a:t>Physical/Safety Hazard</a:t>
            </a:r>
          </a:p>
          <a:p>
            <a:pPr lvl="1"/>
            <a:r>
              <a:rPr lang="en-US" dirty="0" smtClean="0">
                <a:solidFill>
                  <a:srgbClr val="000000"/>
                </a:solidFill>
                <a:latin typeface="Times New Roman" pitchFamily="18" charset="0"/>
                <a:cs typeface="Times New Roman" pitchFamily="18" charset="0"/>
              </a:rPr>
              <a:t>Biological/Chemical Hazard</a:t>
            </a:r>
          </a:p>
          <a:p>
            <a:pPr lvl="1"/>
            <a:r>
              <a:rPr lang="en-US" dirty="0" smtClean="0">
                <a:solidFill>
                  <a:srgbClr val="000000"/>
                </a:solidFill>
                <a:latin typeface="Times New Roman" pitchFamily="18" charset="0"/>
                <a:cs typeface="Times New Roman" pitchFamily="18" charset="0"/>
              </a:rPr>
              <a:t>Other Hazards</a:t>
            </a:r>
          </a:p>
          <a:p>
            <a:endParaRPr lang="en-US" dirty="0" smtClean="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1413334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52400" y="21020"/>
            <a:ext cx="8991600" cy="6836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995020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00"/>
                </a:solidFill>
                <a:latin typeface="Times New Roman" pitchFamily="18" charset="0"/>
                <a:cs typeface="Times New Roman" pitchFamily="18" charset="0"/>
              </a:rPr>
              <a:t>Reducing Hazards </a:t>
            </a:r>
            <a:endParaRPr lang="en-US" dirty="0">
              <a:solidFill>
                <a:srgbClr val="000000"/>
              </a:solidFill>
              <a:latin typeface="Times New Roman" pitchFamily="18" charset="0"/>
              <a:cs typeface="Times New Roman" pitchFamily="18" charset="0"/>
            </a:endParaRPr>
          </a:p>
        </p:txBody>
      </p:sp>
      <p:sp>
        <p:nvSpPr>
          <p:cNvPr id="3" name="Content Placeholder 2"/>
          <p:cNvSpPr>
            <a:spLocks noGrp="1"/>
          </p:cNvSpPr>
          <p:nvPr>
            <p:ph sz="half" idx="1"/>
          </p:nvPr>
        </p:nvSpPr>
        <p:spPr>
          <a:xfrm>
            <a:off x="457200" y="1600201"/>
            <a:ext cx="8305800" cy="2057399"/>
          </a:xfrm>
        </p:spPr>
        <p:txBody>
          <a:bodyPr/>
          <a:lstStyle/>
          <a:p>
            <a:r>
              <a:rPr lang="en-US" dirty="0">
                <a:solidFill>
                  <a:srgbClr val="000000"/>
                </a:solidFill>
                <a:latin typeface="Times New Roman" pitchFamily="18" charset="0"/>
                <a:cs typeface="Times New Roman" pitchFamily="18" charset="0"/>
              </a:rPr>
              <a:t>Employers must keep the workplace safe for </a:t>
            </a:r>
            <a:r>
              <a:rPr lang="en-US" dirty="0" smtClean="0">
                <a:solidFill>
                  <a:srgbClr val="000000"/>
                </a:solidFill>
                <a:latin typeface="Times New Roman" pitchFamily="18" charset="0"/>
                <a:cs typeface="Times New Roman" pitchFamily="18" charset="0"/>
              </a:rPr>
              <a:t>workers.</a:t>
            </a:r>
          </a:p>
          <a:p>
            <a:r>
              <a:rPr lang="en-US" dirty="0" smtClean="0">
                <a:solidFill>
                  <a:srgbClr val="000000"/>
                </a:solidFill>
                <a:latin typeface="Times New Roman" pitchFamily="18" charset="0"/>
                <a:cs typeface="Times New Roman" pitchFamily="18" charset="0"/>
              </a:rPr>
              <a:t>There </a:t>
            </a:r>
            <a:r>
              <a:rPr lang="en-US" dirty="0">
                <a:solidFill>
                  <a:srgbClr val="000000"/>
                </a:solidFill>
                <a:latin typeface="Times New Roman" pitchFamily="18" charset="0"/>
                <a:cs typeface="Times New Roman" pitchFamily="18" charset="0"/>
              </a:rPr>
              <a:t>are different ways they can do this. </a:t>
            </a:r>
            <a:endParaRPr lang="en-US" dirty="0" smtClean="0">
              <a:solidFill>
                <a:srgbClr val="000000"/>
              </a:solidFill>
              <a:latin typeface="Times New Roman" pitchFamily="18" charset="0"/>
              <a:cs typeface="Times New Roman" pitchFamily="18" charset="0"/>
            </a:endParaRPr>
          </a:p>
          <a:p>
            <a:r>
              <a:rPr lang="en-US" dirty="0" smtClean="0">
                <a:solidFill>
                  <a:srgbClr val="000000"/>
                </a:solidFill>
                <a:latin typeface="Times New Roman" pitchFamily="18" charset="0"/>
                <a:cs typeface="Times New Roman" pitchFamily="18" charset="0"/>
              </a:rPr>
              <a:t>Some </a:t>
            </a:r>
            <a:r>
              <a:rPr lang="en-US" dirty="0">
                <a:solidFill>
                  <a:srgbClr val="000000"/>
                </a:solidFill>
                <a:latin typeface="Times New Roman" pitchFamily="18" charset="0"/>
                <a:cs typeface="Times New Roman" pitchFamily="18" charset="0"/>
              </a:rPr>
              <a:t>ways work better than other ways.</a:t>
            </a:r>
          </a:p>
        </p:txBody>
      </p:sp>
      <p:pic>
        <p:nvPicPr>
          <p:cNvPr id="11266" name="Picture 2" descr="http://www.wholesomepickins.ca/images/stories/safety%20clip%20ar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3352800"/>
            <a:ext cx="3048000" cy="26197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9434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12298" name="Picture 10" descr="http://www.clker.com/cliparts/5/u/w/z/E/3/x-marks-the-spot-hi.pn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248400" y="1878902"/>
            <a:ext cx="1295400" cy="880872"/>
          </a:xfrm>
          <a:prstGeom prst="rect">
            <a:avLst/>
          </a:prstGeom>
          <a:noFill/>
          <a:extLst>
            <a:ext uri="{909E8E84-426E-40DD-AFC4-6F175D3DCCD1}">
              <a14:hiddenFill xmlns:a14="http://schemas.microsoft.com/office/drawing/2010/main">
                <a:solidFill>
                  <a:srgbClr val="FFFFFF"/>
                </a:solidFill>
              </a14:hiddenFill>
            </a:ext>
          </a:extLst>
        </p:spPr>
      </p:pic>
      <p:pic>
        <p:nvPicPr>
          <p:cNvPr id="12296" name="Picture 8" descr="http://ec.l.thumbs.canstockphoto.com/canstock11634327.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1676400"/>
            <a:ext cx="1428750" cy="128587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b="1" dirty="0" smtClean="0">
                <a:solidFill>
                  <a:srgbClr val="000000"/>
                </a:solidFill>
                <a:latin typeface="Times New Roman" pitchFamily="18" charset="0"/>
                <a:cs typeface="Times New Roman" pitchFamily="18" charset="0"/>
              </a:rPr>
              <a:t>How to Reduce Hazards Handout</a:t>
            </a:r>
            <a:endParaRPr lang="en-US" b="1" dirty="0">
              <a:solidFill>
                <a:srgbClr val="000000"/>
              </a:solidFill>
              <a:latin typeface="Times New Roman" pitchFamily="18" charset="0"/>
              <a:cs typeface="Times New Roman" pitchFamily="18" charset="0"/>
            </a:endParaRPr>
          </a:p>
        </p:txBody>
      </p:sp>
      <p:sp>
        <p:nvSpPr>
          <p:cNvPr id="3" name="Content Placeholder 2"/>
          <p:cNvSpPr>
            <a:spLocks noGrp="1"/>
          </p:cNvSpPr>
          <p:nvPr>
            <p:ph idx="1"/>
          </p:nvPr>
        </p:nvSpPr>
        <p:spPr>
          <a:xfrm>
            <a:off x="0" y="1295401"/>
            <a:ext cx="9144000" cy="1142999"/>
          </a:xfrm>
        </p:spPr>
        <p:txBody>
          <a:bodyPr/>
          <a:lstStyle/>
          <a:p>
            <a:pPr marL="0" indent="0" algn="ctr">
              <a:buNone/>
            </a:pPr>
            <a:r>
              <a:rPr lang="en-US" sz="2800" dirty="0" smtClean="0">
                <a:solidFill>
                  <a:srgbClr val="000000"/>
                </a:solidFill>
                <a:latin typeface="Times New Roman" pitchFamily="18" charset="0"/>
                <a:cs typeface="Times New Roman" pitchFamily="18" charset="0"/>
              </a:rPr>
              <a:t>More Effective                                                    Least Effective </a:t>
            </a:r>
          </a:p>
          <a:p>
            <a:pPr marL="0" indent="0" algn="ctr">
              <a:buNone/>
            </a:pPr>
            <a:r>
              <a:rPr lang="en-US" sz="2800" dirty="0" smtClean="0">
                <a:solidFill>
                  <a:srgbClr val="000000"/>
                </a:solidFill>
                <a:latin typeface="Times New Roman" pitchFamily="18" charset="0"/>
                <a:cs typeface="Times New Roman" pitchFamily="18" charset="0"/>
              </a:rPr>
              <a:t>(</a:t>
            </a:r>
            <a:r>
              <a:rPr lang="en-US" sz="2800" dirty="0">
                <a:solidFill>
                  <a:srgbClr val="000000"/>
                </a:solidFill>
                <a:latin typeface="Times New Roman" pitchFamily="18" charset="0"/>
                <a:cs typeface="Times New Roman" pitchFamily="18" charset="0"/>
              </a:rPr>
              <a:t>best</a:t>
            </a:r>
            <a:r>
              <a:rPr lang="en-US" sz="2800" dirty="0" smtClean="0">
                <a:solidFill>
                  <a:srgbClr val="000000"/>
                </a:solidFill>
                <a:latin typeface="Times New Roman" pitchFamily="18" charset="0"/>
                <a:cs typeface="Times New Roman" pitchFamily="18" charset="0"/>
              </a:rPr>
              <a:t>)                                                                       (worst</a:t>
            </a:r>
            <a:r>
              <a:rPr lang="en-US" sz="2800" dirty="0">
                <a:solidFill>
                  <a:srgbClr val="000000"/>
                </a:solidFill>
                <a:latin typeface="Times New Roman" pitchFamily="18" charset="0"/>
                <a:cs typeface="Times New Roman" pitchFamily="18" charset="0"/>
              </a:rPr>
              <a:t>)</a:t>
            </a:r>
          </a:p>
          <a:p>
            <a:pPr marL="0" indent="0">
              <a:buNone/>
            </a:pPr>
            <a:endParaRPr lang="en-US" dirty="0" smtClean="0">
              <a:solidFill>
                <a:srgbClr val="000000"/>
              </a:solidFill>
            </a:endParaRPr>
          </a:p>
          <a:p>
            <a:pPr marL="0" indent="0">
              <a:buNone/>
            </a:pPr>
            <a:endParaRPr lang="en-US" dirty="0">
              <a:solidFill>
                <a:srgbClr val="000000"/>
              </a:solidFill>
            </a:endParaRPr>
          </a:p>
        </p:txBody>
      </p:sp>
      <p:cxnSp>
        <p:nvCxnSpPr>
          <p:cNvPr id="9" name="Straight Arrow Connector 8"/>
          <p:cNvCxnSpPr/>
          <p:nvPr/>
        </p:nvCxnSpPr>
        <p:spPr>
          <a:xfrm>
            <a:off x="152400" y="2438400"/>
            <a:ext cx="8839200" cy="0"/>
          </a:xfrm>
          <a:prstGeom prst="straightConnector1">
            <a:avLst/>
          </a:prstGeom>
          <a:ln w="41275">
            <a:headEnd type="arrow"/>
            <a:tailEnd type="arrow"/>
          </a:ln>
        </p:spPr>
        <p:style>
          <a:lnRef idx="1">
            <a:schemeClr val="accent1"/>
          </a:lnRef>
          <a:fillRef idx="0">
            <a:schemeClr val="accent1"/>
          </a:fillRef>
          <a:effectRef idx="0">
            <a:schemeClr val="accent1"/>
          </a:effectRef>
          <a:fontRef idx="minor">
            <a:schemeClr val="tx1"/>
          </a:fontRef>
        </p:style>
      </p:cxnSp>
      <p:graphicFrame>
        <p:nvGraphicFramePr>
          <p:cNvPr id="14" name="Table 13"/>
          <p:cNvGraphicFramePr>
            <a:graphicFrameLocks noGrp="1"/>
          </p:cNvGraphicFramePr>
          <p:nvPr>
            <p:extLst>
              <p:ext uri="{D42A27DB-BD31-4B8C-83A1-F6EECF244321}">
                <p14:modId xmlns:p14="http://schemas.microsoft.com/office/powerpoint/2010/main" val="2228064180"/>
              </p:ext>
            </p:extLst>
          </p:nvPr>
        </p:nvGraphicFramePr>
        <p:xfrm>
          <a:off x="152400" y="3124200"/>
          <a:ext cx="8686800" cy="2971800"/>
        </p:xfrm>
        <a:graphic>
          <a:graphicData uri="http://schemas.openxmlformats.org/drawingml/2006/table">
            <a:tbl>
              <a:tblPr firstRow="1" firstCol="1" bandRow="1" bandCol="1">
                <a:tableStyleId>{5C22544A-7EE6-4342-B048-85BDC9FD1C3A}</a:tableStyleId>
              </a:tblPr>
              <a:tblGrid>
                <a:gridCol w="1737360"/>
                <a:gridCol w="1737360"/>
                <a:gridCol w="1737360"/>
                <a:gridCol w="1737360"/>
                <a:gridCol w="1737360"/>
              </a:tblGrid>
              <a:tr h="2971800">
                <a:tc>
                  <a:txBody>
                    <a:bodyPr/>
                    <a:lstStyle/>
                    <a:p>
                      <a:pPr marL="0" marR="0" algn="ctr">
                        <a:spcBef>
                          <a:spcPts val="0"/>
                        </a:spcBef>
                        <a:spcAft>
                          <a:spcPts val="0"/>
                        </a:spcAft>
                      </a:pPr>
                      <a:r>
                        <a:rPr lang="en-US" sz="2400" dirty="0">
                          <a:solidFill>
                            <a:srgbClr val="000000"/>
                          </a:solidFill>
                          <a:effectLst/>
                          <a:latin typeface="Times New Roman" pitchFamily="18" charset="0"/>
                          <a:cs typeface="Times New Roman" pitchFamily="18" charset="0"/>
                        </a:rPr>
                        <a:t>*****</a:t>
                      </a:r>
                    </a:p>
                    <a:p>
                      <a:pPr marL="0" marR="0" algn="ctr">
                        <a:spcBef>
                          <a:spcPts val="0"/>
                        </a:spcBef>
                        <a:spcAft>
                          <a:spcPts val="0"/>
                        </a:spcAft>
                      </a:pPr>
                      <a:r>
                        <a:rPr lang="en-US" sz="2400" dirty="0">
                          <a:solidFill>
                            <a:srgbClr val="000000"/>
                          </a:solidFill>
                          <a:effectLst/>
                          <a:latin typeface="Times New Roman" pitchFamily="18" charset="0"/>
                          <a:cs typeface="Times New Roman" pitchFamily="18" charset="0"/>
                        </a:rPr>
                        <a:t>Elimination </a:t>
                      </a:r>
                    </a:p>
                    <a:p>
                      <a:pPr marL="0" marR="0" algn="ctr">
                        <a:spcBef>
                          <a:spcPts val="0"/>
                        </a:spcBef>
                        <a:spcAft>
                          <a:spcPts val="0"/>
                        </a:spcAft>
                      </a:pPr>
                      <a:r>
                        <a:rPr lang="en-US" sz="2400" dirty="0">
                          <a:solidFill>
                            <a:srgbClr val="000000"/>
                          </a:solidFill>
                          <a:effectLst/>
                          <a:latin typeface="Times New Roman" pitchFamily="18" charset="0"/>
                          <a:cs typeface="Times New Roman" pitchFamily="18" charset="0"/>
                        </a:rPr>
                        <a:t>of </a:t>
                      </a:r>
                    </a:p>
                    <a:p>
                      <a:pPr marL="0" marR="0" algn="ctr">
                        <a:spcBef>
                          <a:spcPts val="0"/>
                        </a:spcBef>
                        <a:spcAft>
                          <a:spcPts val="0"/>
                        </a:spcAft>
                      </a:pPr>
                      <a:r>
                        <a:rPr lang="en-US" sz="2400" dirty="0">
                          <a:solidFill>
                            <a:srgbClr val="000000"/>
                          </a:solidFill>
                          <a:effectLst/>
                          <a:latin typeface="Times New Roman" pitchFamily="18" charset="0"/>
                          <a:cs typeface="Times New Roman" pitchFamily="18" charset="0"/>
                        </a:rPr>
                        <a:t>Hazard</a:t>
                      </a:r>
                      <a:endParaRPr lang="en-US" sz="2400" dirty="0">
                        <a:solidFill>
                          <a:srgbClr val="000000"/>
                        </a:solidFill>
                        <a:effectLst/>
                        <a:latin typeface="Times New Roman" pitchFamily="18" charset="0"/>
                        <a:ea typeface="Cambria"/>
                        <a:cs typeface="Times New Roman" pitchFamily="18" charset="0"/>
                      </a:endParaRPr>
                    </a:p>
                  </a:txBody>
                  <a:tcPr marL="68580" marR="68580" marT="0" marB="0">
                    <a:solidFill>
                      <a:schemeClr val="bg2">
                        <a:lumMod val="20000"/>
                        <a:lumOff val="80000"/>
                      </a:schemeClr>
                    </a:solidFill>
                  </a:tcPr>
                </a:tc>
                <a:tc>
                  <a:txBody>
                    <a:bodyPr/>
                    <a:lstStyle/>
                    <a:p>
                      <a:pPr marL="0" marR="0" algn="ctr">
                        <a:spcBef>
                          <a:spcPts val="0"/>
                        </a:spcBef>
                        <a:spcAft>
                          <a:spcPts val="0"/>
                        </a:spcAft>
                      </a:pPr>
                      <a:r>
                        <a:rPr lang="en-US" sz="2400" dirty="0">
                          <a:solidFill>
                            <a:srgbClr val="000000"/>
                          </a:solidFill>
                          <a:effectLst/>
                          <a:latin typeface="Times New Roman" pitchFamily="18" charset="0"/>
                          <a:cs typeface="Times New Roman" pitchFamily="18" charset="0"/>
                        </a:rPr>
                        <a:t>****</a:t>
                      </a:r>
                    </a:p>
                    <a:p>
                      <a:pPr marL="0" marR="0" algn="ctr">
                        <a:spcBef>
                          <a:spcPts val="0"/>
                        </a:spcBef>
                        <a:spcAft>
                          <a:spcPts val="0"/>
                        </a:spcAft>
                      </a:pPr>
                      <a:r>
                        <a:rPr lang="en-US" sz="2400" dirty="0">
                          <a:solidFill>
                            <a:srgbClr val="000000"/>
                          </a:solidFill>
                          <a:effectLst/>
                          <a:latin typeface="Times New Roman" pitchFamily="18" charset="0"/>
                          <a:cs typeface="Times New Roman" pitchFamily="18" charset="0"/>
                        </a:rPr>
                        <a:t>Substitution</a:t>
                      </a:r>
                      <a:endParaRPr lang="en-US" sz="2400" dirty="0">
                        <a:solidFill>
                          <a:srgbClr val="000000"/>
                        </a:solidFill>
                        <a:effectLst/>
                        <a:latin typeface="Times New Roman" pitchFamily="18" charset="0"/>
                        <a:ea typeface="Cambria"/>
                        <a:cs typeface="Times New Roman" pitchFamily="18" charset="0"/>
                      </a:endParaRPr>
                    </a:p>
                  </a:txBody>
                  <a:tcPr marL="68580" marR="68580" marT="0" marB="0">
                    <a:solidFill>
                      <a:schemeClr val="bg2">
                        <a:lumMod val="20000"/>
                        <a:lumOff val="80000"/>
                      </a:schemeClr>
                    </a:solidFill>
                  </a:tcPr>
                </a:tc>
                <a:tc>
                  <a:txBody>
                    <a:bodyPr/>
                    <a:lstStyle/>
                    <a:p>
                      <a:pPr marL="0" marR="0" algn="ctr">
                        <a:spcBef>
                          <a:spcPts val="0"/>
                        </a:spcBef>
                        <a:spcAft>
                          <a:spcPts val="0"/>
                        </a:spcAft>
                      </a:pPr>
                      <a:r>
                        <a:rPr lang="en-US" sz="2400">
                          <a:solidFill>
                            <a:srgbClr val="000000"/>
                          </a:solidFill>
                          <a:effectLst/>
                          <a:latin typeface="Times New Roman" pitchFamily="18" charset="0"/>
                          <a:cs typeface="Times New Roman" pitchFamily="18" charset="0"/>
                        </a:rPr>
                        <a:t>***</a:t>
                      </a:r>
                    </a:p>
                    <a:p>
                      <a:pPr marL="0" marR="0" algn="ctr">
                        <a:spcBef>
                          <a:spcPts val="0"/>
                        </a:spcBef>
                        <a:spcAft>
                          <a:spcPts val="0"/>
                        </a:spcAft>
                      </a:pPr>
                      <a:r>
                        <a:rPr lang="en-US" sz="2400">
                          <a:solidFill>
                            <a:srgbClr val="000000"/>
                          </a:solidFill>
                          <a:effectLst/>
                          <a:latin typeface="Times New Roman" pitchFamily="18" charset="0"/>
                          <a:cs typeface="Times New Roman" pitchFamily="18" charset="0"/>
                        </a:rPr>
                        <a:t>Engineering</a:t>
                      </a:r>
                      <a:endParaRPr lang="en-US" sz="2400">
                        <a:solidFill>
                          <a:srgbClr val="000000"/>
                        </a:solidFill>
                        <a:effectLst/>
                        <a:latin typeface="Times New Roman" pitchFamily="18" charset="0"/>
                        <a:ea typeface="Cambria"/>
                        <a:cs typeface="Times New Roman" pitchFamily="18" charset="0"/>
                      </a:endParaRPr>
                    </a:p>
                  </a:txBody>
                  <a:tcPr marL="68580" marR="68580" marT="0" marB="0">
                    <a:solidFill>
                      <a:schemeClr val="bg2">
                        <a:lumMod val="20000"/>
                        <a:lumOff val="80000"/>
                      </a:schemeClr>
                    </a:solidFill>
                  </a:tcPr>
                </a:tc>
                <a:tc>
                  <a:txBody>
                    <a:bodyPr/>
                    <a:lstStyle/>
                    <a:p>
                      <a:pPr marL="0" marR="0" algn="ctr">
                        <a:spcBef>
                          <a:spcPts val="0"/>
                        </a:spcBef>
                        <a:spcAft>
                          <a:spcPts val="0"/>
                        </a:spcAft>
                      </a:pPr>
                      <a:r>
                        <a:rPr lang="en-US" sz="2400" dirty="0">
                          <a:solidFill>
                            <a:srgbClr val="000000"/>
                          </a:solidFill>
                          <a:effectLst/>
                          <a:latin typeface="Times New Roman" pitchFamily="18" charset="0"/>
                          <a:cs typeface="Times New Roman" pitchFamily="18" charset="0"/>
                        </a:rPr>
                        <a:t>**</a:t>
                      </a:r>
                    </a:p>
                    <a:p>
                      <a:pPr marL="0" marR="0" algn="ctr">
                        <a:spcBef>
                          <a:spcPts val="0"/>
                        </a:spcBef>
                        <a:spcAft>
                          <a:spcPts val="0"/>
                        </a:spcAft>
                      </a:pPr>
                      <a:r>
                        <a:rPr lang="en-US" sz="2400" dirty="0">
                          <a:solidFill>
                            <a:srgbClr val="000000"/>
                          </a:solidFill>
                          <a:effectLst/>
                          <a:latin typeface="Times New Roman" pitchFamily="18" charset="0"/>
                          <a:cs typeface="Times New Roman" pitchFamily="18" charset="0"/>
                        </a:rPr>
                        <a:t>Labor Practices/</a:t>
                      </a:r>
                    </a:p>
                    <a:p>
                      <a:pPr marL="0" marR="0" algn="ctr">
                        <a:spcBef>
                          <a:spcPts val="0"/>
                        </a:spcBef>
                        <a:spcAft>
                          <a:spcPts val="0"/>
                        </a:spcAft>
                      </a:pPr>
                      <a:r>
                        <a:rPr lang="en-US" sz="1800" dirty="0">
                          <a:solidFill>
                            <a:srgbClr val="000000"/>
                          </a:solidFill>
                          <a:effectLst/>
                          <a:latin typeface="Times New Roman" pitchFamily="18" charset="0"/>
                          <a:cs typeface="Times New Roman" pitchFamily="18" charset="0"/>
                        </a:rPr>
                        <a:t>Administrative</a:t>
                      </a:r>
                      <a:r>
                        <a:rPr lang="en-US" sz="2400" dirty="0">
                          <a:solidFill>
                            <a:srgbClr val="000000"/>
                          </a:solidFill>
                          <a:effectLst/>
                          <a:latin typeface="Times New Roman" pitchFamily="18" charset="0"/>
                          <a:cs typeface="Times New Roman" pitchFamily="18" charset="0"/>
                        </a:rPr>
                        <a:t> Controls </a:t>
                      </a:r>
                    </a:p>
                    <a:p>
                      <a:pPr marL="0" marR="0" algn="ctr">
                        <a:spcBef>
                          <a:spcPts val="0"/>
                        </a:spcBef>
                        <a:spcAft>
                          <a:spcPts val="0"/>
                        </a:spcAft>
                      </a:pPr>
                      <a:r>
                        <a:rPr lang="en-US" sz="2400" dirty="0">
                          <a:solidFill>
                            <a:srgbClr val="000000"/>
                          </a:solidFill>
                          <a:effectLst/>
                          <a:latin typeface="Times New Roman" pitchFamily="18" charset="0"/>
                          <a:cs typeface="Times New Roman" pitchFamily="18" charset="0"/>
                        </a:rPr>
                        <a:t>(Training </a:t>
                      </a:r>
                      <a:r>
                        <a:rPr lang="en-US" sz="2400" dirty="0" smtClean="0">
                          <a:solidFill>
                            <a:srgbClr val="000000"/>
                          </a:solidFill>
                          <a:effectLst/>
                          <a:latin typeface="Times New Roman" pitchFamily="18" charset="0"/>
                          <a:cs typeface="Times New Roman" pitchFamily="18" charset="0"/>
                        </a:rPr>
                        <a:t>&amp; </a:t>
                      </a:r>
                      <a:r>
                        <a:rPr lang="en-US" sz="2400" dirty="0">
                          <a:solidFill>
                            <a:srgbClr val="000000"/>
                          </a:solidFill>
                          <a:effectLst/>
                          <a:latin typeface="Times New Roman" pitchFamily="18" charset="0"/>
                          <a:cs typeface="Times New Roman" pitchFamily="18" charset="0"/>
                        </a:rPr>
                        <a:t>Procedures)</a:t>
                      </a:r>
                      <a:endParaRPr lang="en-US" sz="2400" dirty="0">
                        <a:solidFill>
                          <a:srgbClr val="000000"/>
                        </a:solidFill>
                        <a:effectLst/>
                        <a:latin typeface="Times New Roman" pitchFamily="18" charset="0"/>
                        <a:ea typeface="Cambria"/>
                        <a:cs typeface="Times New Roman" pitchFamily="18" charset="0"/>
                      </a:endParaRPr>
                    </a:p>
                  </a:txBody>
                  <a:tcPr marL="68580" marR="68580" marT="0" marB="0">
                    <a:solidFill>
                      <a:schemeClr val="bg2">
                        <a:lumMod val="20000"/>
                        <a:lumOff val="80000"/>
                      </a:schemeClr>
                    </a:solidFill>
                  </a:tcPr>
                </a:tc>
                <a:tc>
                  <a:txBody>
                    <a:bodyPr/>
                    <a:lstStyle/>
                    <a:p>
                      <a:pPr marL="0" marR="0" algn="ctr">
                        <a:spcBef>
                          <a:spcPts val="0"/>
                        </a:spcBef>
                        <a:spcAft>
                          <a:spcPts val="0"/>
                        </a:spcAft>
                      </a:pPr>
                      <a:r>
                        <a:rPr lang="en-US" sz="2400" dirty="0">
                          <a:solidFill>
                            <a:srgbClr val="000000"/>
                          </a:solidFill>
                          <a:effectLst/>
                          <a:latin typeface="Times New Roman" pitchFamily="18" charset="0"/>
                          <a:cs typeface="Times New Roman" pitchFamily="18" charset="0"/>
                        </a:rPr>
                        <a:t>*</a:t>
                      </a:r>
                    </a:p>
                    <a:p>
                      <a:pPr marL="0" marR="0" algn="ctr">
                        <a:spcBef>
                          <a:spcPts val="0"/>
                        </a:spcBef>
                        <a:spcAft>
                          <a:spcPts val="0"/>
                        </a:spcAft>
                      </a:pPr>
                      <a:r>
                        <a:rPr lang="en-US" sz="2400" dirty="0">
                          <a:solidFill>
                            <a:srgbClr val="000000"/>
                          </a:solidFill>
                          <a:effectLst/>
                          <a:latin typeface="Times New Roman" pitchFamily="18" charset="0"/>
                          <a:cs typeface="Times New Roman" pitchFamily="18" charset="0"/>
                        </a:rPr>
                        <a:t>Personal Protective Equipment </a:t>
                      </a:r>
                    </a:p>
                    <a:p>
                      <a:pPr marL="0" marR="0" algn="ctr">
                        <a:spcBef>
                          <a:spcPts val="0"/>
                        </a:spcBef>
                        <a:spcAft>
                          <a:spcPts val="0"/>
                        </a:spcAft>
                      </a:pPr>
                      <a:r>
                        <a:rPr lang="en-US" sz="2400" dirty="0">
                          <a:solidFill>
                            <a:srgbClr val="000000"/>
                          </a:solidFill>
                          <a:effectLst/>
                          <a:latin typeface="Times New Roman" pitchFamily="18" charset="0"/>
                          <a:cs typeface="Times New Roman" pitchFamily="18" charset="0"/>
                        </a:rPr>
                        <a:t>(PPE)</a:t>
                      </a:r>
                      <a:endParaRPr lang="en-US" sz="2400" dirty="0">
                        <a:solidFill>
                          <a:srgbClr val="000000"/>
                        </a:solidFill>
                        <a:effectLst/>
                        <a:latin typeface="Times New Roman" pitchFamily="18" charset="0"/>
                        <a:ea typeface="Cambria"/>
                        <a:cs typeface="Times New Roman" pitchFamily="18" charset="0"/>
                      </a:endParaRPr>
                    </a:p>
                  </a:txBody>
                  <a:tcPr marL="68580" marR="68580" marT="0" marB="0">
                    <a:solidFill>
                      <a:schemeClr val="bg2">
                        <a:lumMod val="20000"/>
                        <a:lumOff val="80000"/>
                      </a:schemeClr>
                    </a:solidFill>
                  </a:tcPr>
                </a:tc>
              </a:tr>
            </a:tbl>
          </a:graphicData>
        </a:graphic>
      </p:graphicFrame>
    </p:spTree>
    <p:extLst>
      <p:ext uri="{BB962C8B-B14F-4D97-AF65-F5344CB8AC3E}">
        <p14:creationId xmlns:p14="http://schemas.microsoft.com/office/powerpoint/2010/main" val="34543335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000000"/>
                </a:solidFill>
                <a:latin typeface="Times New Roman" pitchFamily="18" charset="0"/>
                <a:cs typeface="Times New Roman" pitchFamily="18" charset="0"/>
              </a:rPr>
              <a:t>Top 2 Controls</a:t>
            </a:r>
            <a:endParaRPr lang="en-US" dirty="0">
              <a:latin typeface="Times New Roman" pitchFamily="18" charset="0"/>
              <a:cs typeface="Times New Roman" pitchFamily="18" charset="0"/>
            </a:endParaRPr>
          </a:p>
        </p:txBody>
      </p:sp>
      <p:sp>
        <p:nvSpPr>
          <p:cNvPr id="4" name="Text Placeholder 3"/>
          <p:cNvSpPr>
            <a:spLocks noGrp="1"/>
          </p:cNvSpPr>
          <p:nvPr>
            <p:ph type="body" idx="1"/>
          </p:nvPr>
        </p:nvSpPr>
        <p:spPr>
          <a:xfrm>
            <a:off x="-7883" y="1773587"/>
            <a:ext cx="4040188" cy="639762"/>
          </a:xfrm>
        </p:spPr>
        <p:txBody>
          <a:bodyPr/>
          <a:lstStyle/>
          <a:p>
            <a:r>
              <a:rPr lang="en-US" dirty="0" smtClean="0">
                <a:solidFill>
                  <a:srgbClr val="000000"/>
                </a:solidFill>
                <a:latin typeface="Times New Roman" pitchFamily="18" charset="0"/>
                <a:cs typeface="Times New Roman" pitchFamily="18" charset="0"/>
              </a:rPr>
              <a:t>Elimination</a:t>
            </a:r>
            <a:endParaRPr lang="en-US" dirty="0">
              <a:solidFill>
                <a:srgbClr val="000000"/>
              </a:solidFill>
              <a:latin typeface="Times New Roman" pitchFamily="18" charset="0"/>
              <a:cs typeface="Times New Roman" pitchFamily="18" charset="0"/>
            </a:endParaRPr>
          </a:p>
        </p:txBody>
      </p:sp>
      <p:sp>
        <p:nvSpPr>
          <p:cNvPr id="3" name="Content Placeholder 2"/>
          <p:cNvSpPr>
            <a:spLocks noGrp="1"/>
          </p:cNvSpPr>
          <p:nvPr>
            <p:ph sz="half" idx="2"/>
          </p:nvPr>
        </p:nvSpPr>
        <p:spPr>
          <a:xfrm>
            <a:off x="0" y="2438400"/>
            <a:ext cx="4040188" cy="3951288"/>
          </a:xfrm>
        </p:spPr>
        <p:txBody>
          <a:bodyPr>
            <a:normAutofit/>
          </a:bodyPr>
          <a:lstStyle/>
          <a:p>
            <a:pPr lvl="0"/>
            <a:r>
              <a:rPr lang="en-US" dirty="0" smtClean="0">
                <a:solidFill>
                  <a:srgbClr val="000000"/>
                </a:solidFill>
                <a:latin typeface="Times New Roman" pitchFamily="18" charset="0"/>
                <a:cs typeface="Times New Roman" pitchFamily="18" charset="0"/>
              </a:rPr>
              <a:t>The </a:t>
            </a:r>
            <a:r>
              <a:rPr lang="en-US" dirty="0">
                <a:solidFill>
                  <a:srgbClr val="000000"/>
                </a:solidFill>
                <a:latin typeface="Times New Roman" pitchFamily="18" charset="0"/>
                <a:cs typeface="Times New Roman" pitchFamily="18" charset="0"/>
              </a:rPr>
              <a:t>best way to control a hazard is to eliminate it entirely.  It is best to do this as early as possible.</a:t>
            </a:r>
          </a:p>
          <a:p>
            <a:pPr lvl="0"/>
            <a:r>
              <a:rPr lang="en-US" dirty="0">
                <a:solidFill>
                  <a:srgbClr val="000000"/>
                </a:solidFill>
                <a:latin typeface="Times New Roman" pitchFamily="18" charset="0"/>
                <a:cs typeface="Times New Roman" pitchFamily="18" charset="0"/>
              </a:rPr>
              <a:t>Example:  use an electric forklift truck rather than a gas operated forklift truck to eliminate carbon monoxide in a warehouse</a:t>
            </a:r>
          </a:p>
          <a:p>
            <a:endParaRPr lang="en-US" dirty="0"/>
          </a:p>
        </p:txBody>
      </p:sp>
      <p:sp>
        <p:nvSpPr>
          <p:cNvPr id="5" name="Text Placeholder 4"/>
          <p:cNvSpPr>
            <a:spLocks noGrp="1"/>
          </p:cNvSpPr>
          <p:nvPr>
            <p:ph type="body" sz="quarter" idx="3"/>
          </p:nvPr>
        </p:nvSpPr>
        <p:spPr>
          <a:xfrm>
            <a:off x="5102225" y="1295400"/>
            <a:ext cx="4041775" cy="639762"/>
          </a:xfrm>
        </p:spPr>
        <p:txBody>
          <a:bodyPr>
            <a:normAutofit/>
          </a:bodyPr>
          <a:lstStyle/>
          <a:p>
            <a:r>
              <a:rPr lang="en-US" dirty="0" smtClean="0">
                <a:solidFill>
                  <a:srgbClr val="000000"/>
                </a:solidFill>
                <a:latin typeface="Times New Roman" pitchFamily="18" charset="0"/>
                <a:cs typeface="Times New Roman" pitchFamily="18" charset="0"/>
              </a:rPr>
              <a:t>Substitution</a:t>
            </a:r>
            <a:endParaRPr lang="en-US" dirty="0">
              <a:solidFill>
                <a:srgbClr val="000000"/>
              </a:solidFill>
              <a:latin typeface="Times New Roman" pitchFamily="18" charset="0"/>
              <a:cs typeface="Times New Roman" pitchFamily="18" charset="0"/>
            </a:endParaRPr>
          </a:p>
        </p:txBody>
      </p:sp>
      <p:sp>
        <p:nvSpPr>
          <p:cNvPr id="6" name="Content Placeholder 5"/>
          <p:cNvSpPr>
            <a:spLocks noGrp="1"/>
          </p:cNvSpPr>
          <p:nvPr>
            <p:ph sz="quarter" idx="4"/>
          </p:nvPr>
        </p:nvSpPr>
        <p:spPr>
          <a:xfrm>
            <a:off x="5102225" y="1981200"/>
            <a:ext cx="4041775" cy="3951288"/>
          </a:xfrm>
        </p:spPr>
        <p:txBody>
          <a:bodyPr>
            <a:normAutofit fontScale="92500" lnSpcReduction="10000"/>
          </a:bodyPr>
          <a:lstStyle/>
          <a:p>
            <a:pPr lvl="0"/>
            <a:r>
              <a:rPr lang="en-US" dirty="0" smtClean="0">
                <a:solidFill>
                  <a:srgbClr val="000000"/>
                </a:solidFill>
                <a:latin typeface="Times New Roman" pitchFamily="18" charset="0"/>
                <a:cs typeface="Times New Roman" pitchFamily="18" charset="0"/>
              </a:rPr>
              <a:t>When </a:t>
            </a:r>
            <a:r>
              <a:rPr lang="en-US" dirty="0">
                <a:solidFill>
                  <a:srgbClr val="000000"/>
                </a:solidFill>
                <a:latin typeface="Times New Roman" pitchFamily="18" charset="0"/>
                <a:cs typeface="Times New Roman" pitchFamily="18" charset="0"/>
              </a:rPr>
              <a:t>a hazard cannot be eliminated completely, the second best alternative is substituting the dangerous condition.</a:t>
            </a:r>
          </a:p>
          <a:p>
            <a:pPr lvl="0"/>
            <a:r>
              <a:rPr lang="en-US" dirty="0">
                <a:solidFill>
                  <a:srgbClr val="000000"/>
                </a:solidFill>
                <a:latin typeface="Times New Roman" pitchFamily="18" charset="0"/>
                <a:cs typeface="Times New Roman" pitchFamily="18" charset="0"/>
              </a:rPr>
              <a:t>The idea is to substitute chemicals, equipment, or hazardous materials with ones that are less hazardous.</a:t>
            </a:r>
          </a:p>
          <a:p>
            <a:pPr lvl="0"/>
            <a:r>
              <a:rPr lang="en-US" dirty="0">
                <a:solidFill>
                  <a:srgbClr val="000000"/>
                </a:solidFill>
                <a:latin typeface="Times New Roman" pitchFamily="18" charset="0"/>
                <a:cs typeface="Times New Roman" pitchFamily="18" charset="0"/>
              </a:rPr>
              <a:t>Example:  using paint that does not contain lead-based pigments</a:t>
            </a:r>
          </a:p>
          <a:p>
            <a:endParaRPr lang="en-US" dirty="0"/>
          </a:p>
        </p:txBody>
      </p:sp>
      <p:pic>
        <p:nvPicPr>
          <p:cNvPr id="13314" name="Picture 2" descr="http://www.macrobusiness.com.au/wp-content/uploads/2012/11/scissors-clipart.pn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778876" y="1421068"/>
            <a:ext cx="1497724" cy="1053399"/>
          </a:xfrm>
          <a:prstGeom prst="rect">
            <a:avLst/>
          </a:prstGeom>
          <a:noFill/>
          <a:ln w="0" cmpd="dbl">
            <a:solidFill>
              <a:schemeClr val="tx1"/>
            </a:solidFill>
          </a:ln>
        </p:spPr>
      </p:pic>
      <p:pic>
        <p:nvPicPr>
          <p:cNvPr id="13316" name="Picture 4" descr="http://ec.l.thumbs.canstockphoto.com/canstock7252189.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86600" y="615909"/>
            <a:ext cx="1733550" cy="1323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98341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40" name="Picture 4" descr="http://www.iti.gov.eg/images/uploads/time-and-attendance-systems-21.gif"/>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483370" y="5255312"/>
            <a:ext cx="1447800" cy="140583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smtClean="0">
                <a:solidFill>
                  <a:srgbClr val="000000"/>
                </a:solidFill>
                <a:latin typeface="Times New Roman" pitchFamily="18" charset="0"/>
                <a:cs typeface="Times New Roman" pitchFamily="18" charset="0"/>
              </a:rPr>
              <a:t>More Controls, but not as effective</a:t>
            </a:r>
            <a:endParaRPr lang="en-US" dirty="0">
              <a:solidFill>
                <a:srgbClr val="000000"/>
              </a:solidFill>
              <a:latin typeface="Times New Roman" pitchFamily="18" charset="0"/>
              <a:cs typeface="Times New Roman" pitchFamily="18" charset="0"/>
            </a:endParaRPr>
          </a:p>
        </p:txBody>
      </p:sp>
      <p:sp>
        <p:nvSpPr>
          <p:cNvPr id="3" name="Text Placeholder 2"/>
          <p:cNvSpPr>
            <a:spLocks noGrp="1"/>
          </p:cNvSpPr>
          <p:nvPr>
            <p:ph type="body" idx="1"/>
          </p:nvPr>
        </p:nvSpPr>
        <p:spPr>
          <a:xfrm>
            <a:off x="0" y="1295400"/>
            <a:ext cx="4040188" cy="381000"/>
          </a:xfrm>
        </p:spPr>
        <p:txBody>
          <a:bodyPr>
            <a:normAutofit fontScale="92500" lnSpcReduction="20000"/>
          </a:bodyPr>
          <a:lstStyle/>
          <a:p>
            <a:r>
              <a:rPr lang="en-US" dirty="0">
                <a:solidFill>
                  <a:srgbClr val="000000"/>
                </a:solidFill>
                <a:latin typeface="Times New Roman" pitchFamily="18" charset="0"/>
                <a:cs typeface="Times New Roman" pitchFamily="18" charset="0"/>
              </a:rPr>
              <a:t>Engineering </a:t>
            </a:r>
            <a:r>
              <a:rPr lang="en-US" dirty="0" smtClean="0">
                <a:solidFill>
                  <a:srgbClr val="000000"/>
                </a:solidFill>
                <a:latin typeface="Times New Roman" pitchFamily="18" charset="0"/>
                <a:cs typeface="Times New Roman" pitchFamily="18" charset="0"/>
              </a:rPr>
              <a:t>Controls</a:t>
            </a:r>
            <a:endParaRPr lang="en-US" dirty="0">
              <a:solidFill>
                <a:srgbClr val="000000"/>
              </a:solidFill>
              <a:latin typeface="Times New Roman" pitchFamily="18" charset="0"/>
              <a:cs typeface="Times New Roman" pitchFamily="18" charset="0"/>
            </a:endParaRPr>
          </a:p>
        </p:txBody>
      </p:sp>
      <p:sp>
        <p:nvSpPr>
          <p:cNvPr id="4" name="Content Placeholder 3"/>
          <p:cNvSpPr>
            <a:spLocks noGrp="1"/>
          </p:cNvSpPr>
          <p:nvPr>
            <p:ph sz="half" idx="2"/>
          </p:nvPr>
        </p:nvSpPr>
        <p:spPr>
          <a:xfrm>
            <a:off x="0" y="1600200"/>
            <a:ext cx="4040188" cy="3951288"/>
          </a:xfrm>
        </p:spPr>
        <p:txBody>
          <a:bodyPr>
            <a:normAutofit fontScale="92500" lnSpcReduction="10000"/>
          </a:bodyPr>
          <a:lstStyle/>
          <a:p>
            <a:pPr lvl="0"/>
            <a:r>
              <a:rPr lang="en-US" dirty="0" smtClean="0">
                <a:solidFill>
                  <a:srgbClr val="000000"/>
                </a:solidFill>
                <a:latin typeface="Times New Roman" pitchFamily="18" charset="0"/>
                <a:cs typeface="Times New Roman" pitchFamily="18" charset="0"/>
              </a:rPr>
              <a:t>Engineering </a:t>
            </a:r>
            <a:r>
              <a:rPr lang="en-US" dirty="0">
                <a:solidFill>
                  <a:srgbClr val="000000"/>
                </a:solidFill>
                <a:latin typeface="Times New Roman" pitchFamily="18" charset="0"/>
                <a:cs typeface="Times New Roman" pitchFamily="18" charset="0"/>
              </a:rPr>
              <a:t>controls is another way that technology can be used to change the work environment, a machine, or some equipment in order to reduce the hazard.</a:t>
            </a:r>
          </a:p>
          <a:p>
            <a:pPr lvl="0"/>
            <a:r>
              <a:rPr lang="en-US" dirty="0">
                <a:solidFill>
                  <a:srgbClr val="000000"/>
                </a:solidFill>
                <a:latin typeface="Times New Roman" pitchFamily="18" charset="0"/>
                <a:cs typeface="Times New Roman" pitchFamily="18" charset="0"/>
              </a:rPr>
              <a:t>Examples:  machine guards, backup alarms, guardrails, covers, slip resistant surfaces, and using machine to move heavy objects instead of carrying them.</a:t>
            </a:r>
          </a:p>
          <a:p>
            <a:endParaRPr lang="en-US" dirty="0"/>
          </a:p>
        </p:txBody>
      </p:sp>
      <p:sp>
        <p:nvSpPr>
          <p:cNvPr id="5" name="Text Placeholder 4"/>
          <p:cNvSpPr>
            <a:spLocks noGrp="1"/>
          </p:cNvSpPr>
          <p:nvPr>
            <p:ph type="body" sz="quarter" idx="3"/>
          </p:nvPr>
        </p:nvSpPr>
        <p:spPr>
          <a:xfrm>
            <a:off x="5102225" y="1295400"/>
            <a:ext cx="4041775" cy="639762"/>
          </a:xfrm>
        </p:spPr>
        <p:txBody>
          <a:bodyPr>
            <a:normAutofit fontScale="92500" lnSpcReduction="20000"/>
          </a:bodyPr>
          <a:lstStyle/>
          <a:p>
            <a:r>
              <a:rPr lang="en-US" dirty="0">
                <a:solidFill>
                  <a:srgbClr val="000000"/>
                </a:solidFill>
                <a:latin typeface="Times New Roman" pitchFamily="18" charset="0"/>
                <a:cs typeface="Times New Roman" pitchFamily="18" charset="0"/>
              </a:rPr>
              <a:t>Administrative Controls or Changing Labor </a:t>
            </a:r>
            <a:r>
              <a:rPr lang="en-US" dirty="0" smtClean="0">
                <a:solidFill>
                  <a:srgbClr val="000000"/>
                </a:solidFill>
                <a:latin typeface="Times New Roman" pitchFamily="18" charset="0"/>
                <a:cs typeface="Times New Roman" pitchFamily="18" charset="0"/>
              </a:rPr>
              <a:t>Practices</a:t>
            </a:r>
            <a:endParaRPr lang="en-US" dirty="0">
              <a:solidFill>
                <a:srgbClr val="000000"/>
              </a:solidFill>
              <a:latin typeface="Times New Roman" pitchFamily="18" charset="0"/>
              <a:cs typeface="Times New Roman" pitchFamily="18" charset="0"/>
            </a:endParaRPr>
          </a:p>
        </p:txBody>
      </p:sp>
      <p:sp>
        <p:nvSpPr>
          <p:cNvPr id="6" name="Content Placeholder 5"/>
          <p:cNvSpPr>
            <a:spLocks noGrp="1"/>
          </p:cNvSpPr>
          <p:nvPr>
            <p:ph sz="quarter" idx="4"/>
          </p:nvPr>
        </p:nvSpPr>
        <p:spPr>
          <a:xfrm>
            <a:off x="5068066" y="1842638"/>
            <a:ext cx="4041775" cy="3951288"/>
          </a:xfrm>
        </p:spPr>
        <p:txBody>
          <a:bodyPr>
            <a:normAutofit fontScale="92500" lnSpcReduction="10000"/>
          </a:bodyPr>
          <a:lstStyle/>
          <a:p>
            <a:r>
              <a:rPr lang="en-US" dirty="0" smtClean="0">
                <a:solidFill>
                  <a:srgbClr val="000000"/>
                </a:solidFill>
                <a:latin typeface="Times New Roman" pitchFamily="18" charset="0"/>
                <a:cs typeface="Times New Roman" pitchFamily="18" charset="0"/>
              </a:rPr>
              <a:t>Means </a:t>
            </a:r>
            <a:r>
              <a:rPr lang="en-US" dirty="0">
                <a:solidFill>
                  <a:srgbClr val="000000"/>
                </a:solidFill>
                <a:latin typeface="Times New Roman" pitchFamily="18" charset="0"/>
                <a:cs typeface="Times New Roman" pitchFamily="18" charset="0"/>
              </a:rPr>
              <a:t>changing the way and the structure of how work is done.</a:t>
            </a:r>
          </a:p>
          <a:p>
            <a:pPr lvl="0"/>
            <a:r>
              <a:rPr lang="en-US" dirty="0">
                <a:solidFill>
                  <a:srgbClr val="000000"/>
                </a:solidFill>
                <a:latin typeface="Times New Roman" pitchFamily="18" charset="0"/>
                <a:cs typeface="Times New Roman" pitchFamily="18" charset="0"/>
              </a:rPr>
              <a:t>Example:  instead of one employee exposed to a particular hazard for eight hours a day, the employer could assign four workers to work for two hours each; this could be used for repetitive tasks or for any exposure to a chemical hazard.</a:t>
            </a:r>
          </a:p>
          <a:p>
            <a:endParaRPr lang="en-US" dirty="0"/>
          </a:p>
        </p:txBody>
      </p:sp>
      <p:pic>
        <p:nvPicPr>
          <p:cNvPr id="14338" name="Picture 2" descr="http://www.clearviewplumbing.ca/blog/wp-content/uploads/2012/10/Tools_clipart.png"/>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2438400" y="5105400"/>
            <a:ext cx="1447800" cy="14322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78930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http://ehs.wsu.edu/ohs/images/ppe.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133601" y="3292567"/>
            <a:ext cx="4343400" cy="2672861"/>
          </a:xfrm>
          <a:prstGeom prst="rect">
            <a:avLst/>
          </a:prstGeom>
          <a:noFill/>
          <a:extLst>
            <a:ext uri="{909E8E84-426E-40DD-AFC4-6F175D3DCCD1}">
              <a14:hiddenFill xmlns:a14="http://schemas.microsoft.com/office/drawing/2010/main">
                <a:solidFill>
                  <a:srgbClr val="FFFFFF"/>
                </a:solidFill>
              </a14:hiddenFill>
            </a:ext>
          </a:extLst>
        </p:spPr>
      </p:pic>
      <p:sp>
        <p:nvSpPr>
          <p:cNvPr id="7" name="Title 6"/>
          <p:cNvSpPr>
            <a:spLocks noGrp="1"/>
          </p:cNvSpPr>
          <p:nvPr>
            <p:ph type="title"/>
          </p:nvPr>
        </p:nvSpPr>
        <p:spPr/>
        <p:txBody>
          <a:bodyPr/>
          <a:lstStyle/>
          <a:p>
            <a:r>
              <a:rPr lang="en-US" b="1" dirty="0" smtClean="0">
                <a:solidFill>
                  <a:srgbClr val="000000"/>
                </a:solidFill>
                <a:latin typeface="Times New Roman" pitchFamily="18" charset="0"/>
                <a:cs typeface="Times New Roman" pitchFamily="18" charset="0"/>
              </a:rPr>
              <a:t>Least Effective Control: PPE</a:t>
            </a:r>
            <a:endParaRPr lang="en-US" b="1" dirty="0">
              <a:solidFill>
                <a:srgbClr val="000000"/>
              </a:solidFill>
              <a:latin typeface="Times New Roman" pitchFamily="18" charset="0"/>
              <a:cs typeface="Times New Roman" pitchFamily="18" charset="0"/>
            </a:endParaRPr>
          </a:p>
        </p:txBody>
      </p:sp>
      <p:sp>
        <p:nvSpPr>
          <p:cNvPr id="8" name="Content Placeholder 7"/>
          <p:cNvSpPr>
            <a:spLocks noGrp="1"/>
          </p:cNvSpPr>
          <p:nvPr>
            <p:ph idx="1"/>
          </p:nvPr>
        </p:nvSpPr>
        <p:spPr>
          <a:xfrm>
            <a:off x="304800" y="1295401"/>
            <a:ext cx="8839200" cy="3048000"/>
          </a:xfrm>
        </p:spPr>
        <p:txBody>
          <a:bodyPr>
            <a:normAutofit lnSpcReduction="10000"/>
          </a:bodyPr>
          <a:lstStyle/>
          <a:p>
            <a:pPr marL="0" indent="0">
              <a:buNone/>
            </a:pPr>
            <a:r>
              <a:rPr lang="en-US" b="1" dirty="0">
                <a:solidFill>
                  <a:srgbClr val="000000"/>
                </a:solidFill>
                <a:latin typeface="Times New Roman" pitchFamily="18" charset="0"/>
                <a:cs typeface="Times New Roman" pitchFamily="18" charset="0"/>
              </a:rPr>
              <a:t>Personal Protective Equipment (PPE):</a:t>
            </a:r>
            <a:endParaRPr lang="en-US" dirty="0">
              <a:solidFill>
                <a:srgbClr val="000000"/>
              </a:solidFill>
              <a:latin typeface="Times New Roman" pitchFamily="18" charset="0"/>
              <a:cs typeface="Times New Roman" pitchFamily="18" charset="0"/>
            </a:endParaRPr>
          </a:p>
          <a:p>
            <a:pPr lvl="0"/>
            <a:r>
              <a:rPr lang="en-US" dirty="0" smtClean="0">
                <a:solidFill>
                  <a:srgbClr val="000000"/>
                </a:solidFill>
                <a:latin typeface="Times New Roman" pitchFamily="18" charset="0"/>
                <a:cs typeface="Times New Roman" pitchFamily="18" charset="0"/>
              </a:rPr>
              <a:t>This </a:t>
            </a:r>
            <a:r>
              <a:rPr lang="en-US" dirty="0">
                <a:solidFill>
                  <a:srgbClr val="000000"/>
                </a:solidFill>
                <a:latin typeface="Times New Roman" pitchFamily="18" charset="0"/>
                <a:cs typeface="Times New Roman" pitchFamily="18" charset="0"/>
              </a:rPr>
              <a:t>is equipment or clothing to protect the worker, such as respirators, eye goggles, gloves, knee pads, hard hats, steel toed shoes, harnesses.</a:t>
            </a:r>
          </a:p>
          <a:p>
            <a:pPr marL="0" indent="0">
              <a:buNone/>
            </a:pPr>
            <a:r>
              <a:rPr lang="en-US" dirty="0">
                <a:solidFill>
                  <a:srgbClr val="000000"/>
                </a:solidFill>
                <a:latin typeface="Times New Roman" pitchFamily="18" charset="0"/>
                <a:cs typeface="Times New Roman" pitchFamily="18" charset="0"/>
              </a:rPr>
              <a:t/>
            </a:r>
            <a:br>
              <a:rPr lang="en-US" dirty="0">
                <a:solidFill>
                  <a:srgbClr val="000000"/>
                </a:solidFill>
                <a:latin typeface="Times New Roman" pitchFamily="18" charset="0"/>
                <a:cs typeface="Times New Roman" pitchFamily="18" charset="0"/>
              </a:rPr>
            </a:br>
            <a:endParaRPr lang="en-US"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5349021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rgbClr val="000000"/>
                </a:solidFill>
                <a:latin typeface="Times New Roman" pitchFamily="18" charset="0"/>
                <a:cs typeface="Times New Roman" pitchFamily="18" charset="0"/>
              </a:rPr>
              <a:t>What legal rights do workers have to a safe job?</a:t>
            </a:r>
            <a:endParaRPr lang="en-US" sz="3200" dirty="0">
              <a:solidFill>
                <a:srgbClr val="000000"/>
              </a:solidFill>
              <a:latin typeface="Times New Roman" pitchFamily="18" charset="0"/>
              <a:cs typeface="Times New Roman" pitchFamily="18" charset="0"/>
            </a:endParaRPr>
          </a:p>
        </p:txBody>
      </p:sp>
      <p:sp>
        <p:nvSpPr>
          <p:cNvPr id="3" name="Content Placeholder 2"/>
          <p:cNvSpPr>
            <a:spLocks noGrp="1"/>
          </p:cNvSpPr>
          <p:nvPr>
            <p:ph idx="1"/>
          </p:nvPr>
        </p:nvSpPr>
        <p:spPr>
          <a:xfrm>
            <a:off x="381000" y="1295400"/>
            <a:ext cx="8382000" cy="4114800"/>
          </a:xfrm>
        </p:spPr>
        <p:txBody>
          <a:bodyPr>
            <a:normAutofit/>
          </a:bodyPr>
          <a:lstStyle/>
          <a:p>
            <a:pPr marL="514350" lvl="0" indent="-514350">
              <a:buFont typeface="+mj-lt"/>
              <a:buAutoNum type="arabicPeriod"/>
            </a:pPr>
            <a:r>
              <a:rPr lang="en-US" dirty="0">
                <a:solidFill>
                  <a:srgbClr val="000000"/>
                </a:solidFill>
                <a:latin typeface="Times New Roman" pitchFamily="18" charset="0"/>
                <a:cs typeface="Times New Roman" pitchFamily="18" charset="0"/>
              </a:rPr>
              <a:t>Workers in the U.S. have a legal right to a safe and healthy job.  </a:t>
            </a:r>
            <a:endParaRPr lang="en-US" dirty="0" smtClean="0">
              <a:solidFill>
                <a:srgbClr val="000000"/>
              </a:solidFill>
              <a:latin typeface="Times New Roman" pitchFamily="18" charset="0"/>
              <a:cs typeface="Times New Roman" pitchFamily="18" charset="0"/>
            </a:endParaRPr>
          </a:p>
          <a:p>
            <a:pPr marL="400050" lvl="1" indent="0">
              <a:buNone/>
            </a:pPr>
            <a:r>
              <a:rPr lang="en-US" sz="3200" dirty="0" smtClean="0">
                <a:solidFill>
                  <a:srgbClr val="000000"/>
                </a:solidFill>
                <a:latin typeface="Times New Roman" pitchFamily="18" charset="0"/>
                <a:cs typeface="Times New Roman" pitchFamily="18" charset="0"/>
              </a:rPr>
              <a:t>	□ </a:t>
            </a:r>
            <a:r>
              <a:rPr lang="en-US" sz="3200" dirty="0">
                <a:solidFill>
                  <a:srgbClr val="000000"/>
                </a:solidFill>
                <a:latin typeface="Times New Roman" pitchFamily="18" charset="0"/>
                <a:cs typeface="Times New Roman" pitchFamily="18" charset="0"/>
              </a:rPr>
              <a:t>True    □  </a:t>
            </a:r>
            <a:r>
              <a:rPr lang="en-US" sz="3200" dirty="0" smtClean="0">
                <a:solidFill>
                  <a:srgbClr val="000000"/>
                </a:solidFill>
                <a:latin typeface="Times New Roman" pitchFamily="18" charset="0"/>
                <a:cs typeface="Times New Roman" pitchFamily="18" charset="0"/>
              </a:rPr>
              <a:t>False</a:t>
            </a:r>
          </a:p>
          <a:p>
            <a:pPr marL="514350" lvl="0" indent="-514350">
              <a:buFont typeface="+mj-lt"/>
              <a:buAutoNum type="arabicPeriod"/>
            </a:pPr>
            <a:r>
              <a:rPr lang="en-US" dirty="0" smtClean="0">
                <a:solidFill>
                  <a:srgbClr val="000000"/>
                </a:solidFill>
                <a:latin typeface="Times New Roman" pitchFamily="18" charset="0"/>
                <a:cs typeface="Times New Roman" pitchFamily="18" charset="0"/>
              </a:rPr>
              <a:t>If </a:t>
            </a:r>
            <a:r>
              <a:rPr lang="en-US" dirty="0">
                <a:solidFill>
                  <a:srgbClr val="000000"/>
                </a:solidFill>
                <a:latin typeface="Times New Roman" pitchFamily="18" charset="0"/>
                <a:cs typeface="Times New Roman" pitchFamily="18" charset="0"/>
              </a:rPr>
              <a:t>you are an immigrant, you are not protected by any workplace safety laws. </a:t>
            </a:r>
          </a:p>
          <a:p>
            <a:pPr marL="0" indent="0">
              <a:buNone/>
            </a:pPr>
            <a:r>
              <a:rPr lang="en-US" dirty="0">
                <a:solidFill>
                  <a:srgbClr val="000000"/>
                </a:solidFill>
                <a:latin typeface="Times New Roman" pitchFamily="18" charset="0"/>
                <a:cs typeface="Times New Roman" pitchFamily="18" charset="0"/>
              </a:rPr>
              <a:t>	</a:t>
            </a:r>
            <a:r>
              <a:rPr lang="en-US" dirty="0" smtClean="0">
                <a:solidFill>
                  <a:srgbClr val="000000"/>
                </a:solidFill>
                <a:latin typeface="Times New Roman" pitchFamily="18" charset="0"/>
                <a:cs typeface="Times New Roman" pitchFamily="18" charset="0"/>
              </a:rPr>
              <a:t>□ </a:t>
            </a:r>
            <a:r>
              <a:rPr lang="en-US" dirty="0">
                <a:solidFill>
                  <a:srgbClr val="000000"/>
                </a:solidFill>
                <a:latin typeface="Times New Roman" pitchFamily="18" charset="0"/>
                <a:cs typeface="Times New Roman" pitchFamily="18" charset="0"/>
              </a:rPr>
              <a:t>True    □  False</a:t>
            </a:r>
          </a:p>
          <a:p>
            <a:pPr marL="514350" lvl="0" indent="-514350">
              <a:buFont typeface="+mj-lt"/>
              <a:buAutoNum type="arabicPeriod"/>
            </a:pPr>
            <a:endParaRPr lang="en-US" dirty="0" smtClean="0">
              <a:solidFill>
                <a:srgbClr val="000000"/>
              </a:solidFill>
              <a:latin typeface="Times New Roman" pitchFamily="18" charset="0"/>
              <a:cs typeface="Times New Roman" pitchFamily="18" charset="0"/>
            </a:endParaRPr>
          </a:p>
          <a:p>
            <a:pPr marL="0" lvl="0" indent="0">
              <a:buNone/>
            </a:pPr>
            <a:endParaRPr lang="en-US" dirty="0">
              <a:solidFill>
                <a:srgbClr val="000000"/>
              </a:solidFill>
            </a:endParaRPr>
          </a:p>
          <a:p>
            <a:pPr marL="514350" indent="-514350">
              <a:buFont typeface="+mj-lt"/>
              <a:buAutoNum type="arabicPeriod"/>
            </a:pPr>
            <a:endParaRPr lang="en-US" dirty="0"/>
          </a:p>
        </p:txBody>
      </p:sp>
      <p:pic>
        <p:nvPicPr>
          <p:cNvPr id="16386" name="Picture 2" descr="http://www.vlpmaricopa.org/vlp/clc/pics/clipar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3600" y="3962400"/>
            <a:ext cx="2895600" cy="22100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9351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solidFill>
                  <a:srgbClr val="000000"/>
                </a:solidFill>
                <a:latin typeface="Times New Roman" pitchFamily="18" charset="0"/>
                <a:cs typeface="Times New Roman" pitchFamily="18" charset="0"/>
              </a:rPr>
              <a:t>What legal rights do workers have to a safe job?</a:t>
            </a:r>
            <a:endParaRPr lang="en-US" dirty="0"/>
          </a:p>
        </p:txBody>
      </p:sp>
      <p:sp>
        <p:nvSpPr>
          <p:cNvPr id="3" name="Content Placeholder 2"/>
          <p:cNvSpPr>
            <a:spLocks noGrp="1"/>
          </p:cNvSpPr>
          <p:nvPr>
            <p:ph idx="1"/>
          </p:nvPr>
        </p:nvSpPr>
        <p:spPr>
          <a:xfrm>
            <a:off x="381000" y="1295400"/>
            <a:ext cx="8763000" cy="4525963"/>
          </a:xfrm>
        </p:spPr>
        <p:txBody>
          <a:bodyPr/>
          <a:lstStyle/>
          <a:p>
            <a:pPr marL="0" lvl="0" indent="0">
              <a:buNone/>
            </a:pPr>
            <a:r>
              <a:rPr lang="en-US" dirty="0" smtClean="0">
                <a:solidFill>
                  <a:srgbClr val="000000"/>
                </a:solidFill>
                <a:latin typeface="Times New Roman" pitchFamily="18" charset="0"/>
                <a:cs typeface="Times New Roman" pitchFamily="18" charset="0"/>
              </a:rPr>
              <a:t>3. Legally</a:t>
            </a:r>
            <a:r>
              <a:rPr lang="en-US" dirty="0">
                <a:solidFill>
                  <a:srgbClr val="000000"/>
                </a:solidFill>
                <a:latin typeface="Times New Roman" pitchFamily="18" charset="0"/>
                <a:cs typeface="Times New Roman" pitchFamily="18" charset="0"/>
              </a:rPr>
              <a:t>, who is responsible for providing a safe and healthy workplace?</a:t>
            </a:r>
          </a:p>
          <a:p>
            <a:pPr marL="0" indent="0">
              <a:buNone/>
            </a:pPr>
            <a:r>
              <a:rPr lang="en-US" dirty="0" smtClean="0">
                <a:solidFill>
                  <a:srgbClr val="000000"/>
                </a:solidFill>
                <a:latin typeface="Times New Roman" pitchFamily="18" charset="0"/>
                <a:cs typeface="Times New Roman" pitchFamily="18" charset="0"/>
              </a:rPr>
              <a:t>□  </a:t>
            </a:r>
            <a:r>
              <a:rPr lang="en-US" dirty="0">
                <a:solidFill>
                  <a:srgbClr val="000000"/>
                </a:solidFill>
                <a:latin typeface="Times New Roman" pitchFamily="18" charset="0"/>
                <a:cs typeface="Times New Roman" pitchFamily="18" charset="0"/>
              </a:rPr>
              <a:t>The Employer                        </a:t>
            </a:r>
            <a:endParaRPr lang="en-US" dirty="0" smtClean="0">
              <a:solidFill>
                <a:srgbClr val="000000"/>
              </a:solidFill>
              <a:latin typeface="Times New Roman" pitchFamily="18" charset="0"/>
              <a:cs typeface="Times New Roman" pitchFamily="18" charset="0"/>
            </a:endParaRPr>
          </a:p>
          <a:p>
            <a:pPr marL="0" indent="0">
              <a:buNone/>
            </a:pPr>
            <a:r>
              <a:rPr lang="en-US" dirty="0" smtClean="0">
                <a:solidFill>
                  <a:srgbClr val="000000"/>
                </a:solidFill>
                <a:latin typeface="Times New Roman" pitchFamily="18" charset="0"/>
                <a:cs typeface="Times New Roman" pitchFamily="18" charset="0"/>
              </a:rPr>
              <a:t>□  </a:t>
            </a:r>
            <a:r>
              <a:rPr lang="en-US" dirty="0">
                <a:solidFill>
                  <a:srgbClr val="000000"/>
                </a:solidFill>
                <a:latin typeface="Times New Roman" pitchFamily="18" charset="0"/>
                <a:cs typeface="Times New Roman" pitchFamily="18" charset="0"/>
              </a:rPr>
              <a:t>The Workers</a:t>
            </a:r>
          </a:p>
          <a:p>
            <a:pPr marL="0" indent="0">
              <a:buNone/>
            </a:pPr>
            <a:r>
              <a:rPr lang="en-US" dirty="0">
                <a:solidFill>
                  <a:srgbClr val="000000"/>
                </a:solidFill>
                <a:latin typeface="Times New Roman" pitchFamily="18" charset="0"/>
                <a:cs typeface="Times New Roman" pitchFamily="18" charset="0"/>
              </a:rPr>
              <a:t>□  The Union                              </a:t>
            </a:r>
            <a:endParaRPr lang="en-US" dirty="0" smtClean="0">
              <a:solidFill>
                <a:srgbClr val="000000"/>
              </a:solidFill>
              <a:latin typeface="Times New Roman" pitchFamily="18" charset="0"/>
              <a:cs typeface="Times New Roman" pitchFamily="18" charset="0"/>
            </a:endParaRPr>
          </a:p>
          <a:p>
            <a:pPr marL="0" indent="0">
              <a:buNone/>
            </a:pPr>
            <a:r>
              <a:rPr lang="en-US" dirty="0" smtClean="0">
                <a:solidFill>
                  <a:srgbClr val="000000"/>
                </a:solidFill>
                <a:latin typeface="Times New Roman" pitchFamily="18" charset="0"/>
                <a:cs typeface="Times New Roman" pitchFamily="18" charset="0"/>
              </a:rPr>
              <a:t>□  </a:t>
            </a:r>
            <a:r>
              <a:rPr lang="en-US" dirty="0">
                <a:solidFill>
                  <a:srgbClr val="000000"/>
                </a:solidFill>
                <a:latin typeface="Times New Roman" pitchFamily="18" charset="0"/>
                <a:cs typeface="Times New Roman" pitchFamily="18" charset="0"/>
              </a:rPr>
              <a:t>OSHA                         </a:t>
            </a:r>
            <a:endParaRPr lang="en-US" dirty="0" smtClean="0">
              <a:solidFill>
                <a:srgbClr val="000000"/>
              </a:solidFill>
              <a:latin typeface="Times New Roman" pitchFamily="18" charset="0"/>
              <a:cs typeface="Times New Roman" pitchFamily="18" charset="0"/>
            </a:endParaRPr>
          </a:p>
          <a:p>
            <a:pPr marL="0" indent="0">
              <a:buNone/>
            </a:pPr>
            <a:r>
              <a:rPr lang="en-US" dirty="0" smtClean="0">
                <a:solidFill>
                  <a:srgbClr val="000000"/>
                </a:solidFill>
                <a:latin typeface="Times New Roman" pitchFamily="18" charset="0"/>
                <a:cs typeface="Times New Roman" pitchFamily="18" charset="0"/>
              </a:rPr>
              <a:t>□  </a:t>
            </a:r>
            <a:r>
              <a:rPr lang="en-US" dirty="0">
                <a:solidFill>
                  <a:srgbClr val="000000"/>
                </a:solidFill>
                <a:latin typeface="Times New Roman" pitchFamily="18" charset="0"/>
                <a:cs typeface="Times New Roman" pitchFamily="18" charset="0"/>
              </a:rPr>
              <a:t>All of The Above</a:t>
            </a:r>
          </a:p>
          <a:p>
            <a:endParaRPr lang="en-US" dirty="0"/>
          </a:p>
        </p:txBody>
      </p:sp>
      <p:pic>
        <p:nvPicPr>
          <p:cNvPr id="17410" name="Picture 2" descr="http://2.bp.blogspot.com/_kYpzZgvi-ZI/TI6EHcus3GI/AAAAAAAAAA4/V8B_PZ_tF10/s1600/question_clipart.gif"/>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953000" y="2057400"/>
            <a:ext cx="1524000" cy="37121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55193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00"/>
                </a:solidFill>
                <a:latin typeface="Times New Roman" pitchFamily="18" charset="0"/>
                <a:cs typeface="Times New Roman" pitchFamily="18" charset="0"/>
              </a:rPr>
              <a:t>OSHA Pre-Test</a:t>
            </a:r>
            <a:endParaRPr lang="en-US" b="1" dirty="0">
              <a:solidFill>
                <a:srgbClr val="000000"/>
              </a:solidFill>
              <a:latin typeface="Times New Roman" pitchFamily="18" charset="0"/>
              <a:cs typeface="Times New Roman" pitchFamily="18" charset="0"/>
            </a:endParaRPr>
          </a:p>
        </p:txBody>
      </p:sp>
      <p:sp>
        <p:nvSpPr>
          <p:cNvPr id="5" name="Content Placeholder 4"/>
          <p:cNvSpPr>
            <a:spLocks noGrp="1"/>
          </p:cNvSpPr>
          <p:nvPr>
            <p:ph sz="half" idx="1"/>
          </p:nvPr>
        </p:nvSpPr>
        <p:spPr>
          <a:xfrm>
            <a:off x="0" y="1295400"/>
            <a:ext cx="4930456" cy="4800600"/>
          </a:xfrm>
        </p:spPr>
        <p:txBody>
          <a:bodyPr>
            <a:normAutofit fontScale="92500"/>
          </a:bodyPr>
          <a:lstStyle/>
          <a:p>
            <a:r>
              <a:rPr lang="en-US" dirty="0" smtClean="0">
                <a:solidFill>
                  <a:srgbClr val="000000"/>
                </a:solidFill>
                <a:latin typeface="Times New Roman" pitchFamily="18" charset="0"/>
                <a:cs typeface="Times New Roman" pitchFamily="18" charset="0"/>
              </a:rPr>
              <a:t>Before we talk more in depth about OSHA, we will like to know what you currently understand about OSHA.</a:t>
            </a:r>
          </a:p>
          <a:p>
            <a:r>
              <a:rPr lang="en-US" dirty="0" smtClean="0">
                <a:solidFill>
                  <a:srgbClr val="000000"/>
                </a:solidFill>
                <a:latin typeface="Times New Roman" pitchFamily="18" charset="0"/>
                <a:cs typeface="Times New Roman" pitchFamily="18" charset="0"/>
              </a:rPr>
              <a:t>Please look </a:t>
            </a:r>
            <a:r>
              <a:rPr lang="en-US" dirty="0">
                <a:solidFill>
                  <a:srgbClr val="000000"/>
                </a:solidFill>
                <a:latin typeface="Times New Roman" pitchFamily="18" charset="0"/>
                <a:cs typeface="Times New Roman" pitchFamily="18" charset="0"/>
              </a:rPr>
              <a:t>through the folder and find the </a:t>
            </a:r>
            <a:r>
              <a:rPr lang="en-US" b="1" dirty="0">
                <a:solidFill>
                  <a:schemeClr val="bg2">
                    <a:lumMod val="60000"/>
                    <a:lumOff val="40000"/>
                  </a:schemeClr>
                </a:solidFill>
                <a:latin typeface="Times New Roman" pitchFamily="18" charset="0"/>
                <a:cs typeface="Times New Roman" pitchFamily="18" charset="0"/>
              </a:rPr>
              <a:t>OSHA </a:t>
            </a:r>
            <a:r>
              <a:rPr lang="en-US" b="1" dirty="0" smtClean="0">
                <a:solidFill>
                  <a:schemeClr val="bg2">
                    <a:lumMod val="60000"/>
                    <a:lumOff val="40000"/>
                  </a:schemeClr>
                </a:solidFill>
                <a:latin typeface="Times New Roman" pitchFamily="18" charset="0"/>
                <a:cs typeface="Times New Roman" pitchFamily="18" charset="0"/>
              </a:rPr>
              <a:t>Pre-Test.</a:t>
            </a:r>
            <a:endParaRPr lang="en-US" b="1" dirty="0">
              <a:solidFill>
                <a:schemeClr val="bg2">
                  <a:lumMod val="60000"/>
                  <a:lumOff val="40000"/>
                </a:schemeClr>
              </a:solidFill>
              <a:latin typeface="Times New Roman" pitchFamily="18" charset="0"/>
              <a:cs typeface="Times New Roman" pitchFamily="18" charset="0"/>
            </a:endParaRPr>
          </a:p>
          <a:p>
            <a:r>
              <a:rPr lang="en-US" dirty="0">
                <a:solidFill>
                  <a:srgbClr val="000000"/>
                </a:solidFill>
                <a:latin typeface="Times New Roman" pitchFamily="18" charset="0"/>
                <a:cs typeface="Times New Roman" pitchFamily="18" charset="0"/>
              </a:rPr>
              <a:t>You will have 10 minutes to complete </a:t>
            </a:r>
            <a:r>
              <a:rPr lang="en-US" dirty="0" smtClean="0">
                <a:solidFill>
                  <a:srgbClr val="000000"/>
                </a:solidFill>
                <a:latin typeface="Times New Roman" pitchFamily="18" charset="0"/>
                <a:cs typeface="Times New Roman" pitchFamily="18" charset="0"/>
              </a:rPr>
              <a:t>it.</a:t>
            </a:r>
            <a:endParaRPr lang="en-US" dirty="0">
              <a:solidFill>
                <a:srgbClr val="000000"/>
              </a:solidFill>
              <a:latin typeface="Times New Roman" pitchFamily="18" charset="0"/>
              <a:cs typeface="Times New Roman" pitchFamily="18" charset="0"/>
            </a:endParaRPr>
          </a:p>
          <a:p>
            <a:r>
              <a:rPr lang="en-US" dirty="0">
                <a:solidFill>
                  <a:srgbClr val="000000"/>
                </a:solidFill>
                <a:latin typeface="Times New Roman" pitchFamily="18" charset="0"/>
                <a:cs typeface="Times New Roman" pitchFamily="18" charset="0"/>
              </a:rPr>
              <a:t>Do Not Worry about </a:t>
            </a:r>
            <a:r>
              <a:rPr lang="en-US" dirty="0" smtClean="0">
                <a:solidFill>
                  <a:srgbClr val="000000"/>
                </a:solidFill>
                <a:latin typeface="Times New Roman" pitchFamily="18" charset="0"/>
                <a:cs typeface="Times New Roman" pitchFamily="18" charset="0"/>
              </a:rPr>
              <a:t>Passing or Failing…We will review all the material in this presentation.</a:t>
            </a:r>
            <a:endParaRPr lang="en-US" dirty="0">
              <a:solidFill>
                <a:srgbClr val="000000"/>
              </a:solidFill>
              <a:latin typeface="Times New Roman" pitchFamily="18" charset="0"/>
              <a:cs typeface="Times New Roman" pitchFamily="18" charset="0"/>
            </a:endParaRPr>
          </a:p>
          <a:p>
            <a:endParaRPr lang="en-US" dirty="0"/>
          </a:p>
        </p:txBody>
      </p:sp>
      <p:pic>
        <p:nvPicPr>
          <p:cNvPr id="2052" name="Picture 4" descr="http://media.heliohosted.com/plugins/Clipart/ClipartStock1/taking%20test.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9200" y="1789715"/>
            <a:ext cx="3333750" cy="3295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49836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http://blogs.msdn.com/blogfiles/willy-peter_schaub/WindowsLiveWriter/SDLCSoftwareDevelopmentLifecycledesignin_12108/CLIPART_OF_13165_SM_2.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845810" y="1905000"/>
            <a:ext cx="3298190" cy="40386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sz="3200" b="1" dirty="0">
                <a:solidFill>
                  <a:srgbClr val="000000"/>
                </a:solidFill>
                <a:latin typeface="Times New Roman" pitchFamily="18" charset="0"/>
                <a:cs typeface="Times New Roman" pitchFamily="18" charset="0"/>
              </a:rPr>
              <a:t>What legal rights do workers have to a safe job?</a:t>
            </a:r>
            <a:endParaRPr lang="en-US" dirty="0"/>
          </a:p>
        </p:txBody>
      </p:sp>
      <p:sp>
        <p:nvSpPr>
          <p:cNvPr id="3" name="Content Placeholder 2"/>
          <p:cNvSpPr>
            <a:spLocks noGrp="1"/>
          </p:cNvSpPr>
          <p:nvPr>
            <p:ph idx="1"/>
          </p:nvPr>
        </p:nvSpPr>
        <p:spPr>
          <a:xfrm>
            <a:off x="228600" y="1476375"/>
            <a:ext cx="8915400" cy="4895850"/>
          </a:xfrm>
        </p:spPr>
        <p:txBody>
          <a:bodyPr>
            <a:normAutofit fontScale="85000" lnSpcReduction="20000"/>
          </a:bodyPr>
          <a:lstStyle/>
          <a:p>
            <a:pPr marL="0" indent="0">
              <a:buNone/>
            </a:pPr>
            <a:r>
              <a:rPr lang="en-US" dirty="0">
                <a:solidFill>
                  <a:srgbClr val="000000"/>
                </a:solidFill>
                <a:latin typeface="Times New Roman" pitchFamily="18" charset="0"/>
                <a:cs typeface="Times New Roman" pitchFamily="18" charset="0"/>
              </a:rPr>
              <a:t>4. Workers can call in the government to inspect a workplace for hazards. </a:t>
            </a:r>
            <a:endParaRPr lang="en-US" dirty="0" smtClean="0">
              <a:solidFill>
                <a:srgbClr val="000000"/>
              </a:solidFill>
              <a:latin typeface="Times New Roman" pitchFamily="18" charset="0"/>
              <a:cs typeface="Times New Roman" pitchFamily="18" charset="0"/>
            </a:endParaRPr>
          </a:p>
          <a:p>
            <a:pPr marL="0" indent="0">
              <a:buNone/>
            </a:pPr>
            <a:r>
              <a:rPr lang="en-US" dirty="0">
                <a:solidFill>
                  <a:srgbClr val="000000"/>
                </a:solidFill>
                <a:latin typeface="Times New Roman" pitchFamily="18" charset="0"/>
                <a:cs typeface="Times New Roman" pitchFamily="18" charset="0"/>
              </a:rPr>
              <a:t>	</a:t>
            </a:r>
            <a:r>
              <a:rPr lang="en-US" dirty="0" smtClean="0">
                <a:solidFill>
                  <a:srgbClr val="000000"/>
                </a:solidFill>
                <a:latin typeface="Times New Roman" pitchFamily="18" charset="0"/>
                <a:cs typeface="Times New Roman" pitchFamily="18" charset="0"/>
              </a:rPr>
              <a:t>□ </a:t>
            </a:r>
            <a:r>
              <a:rPr lang="en-US" dirty="0">
                <a:solidFill>
                  <a:srgbClr val="000000"/>
                </a:solidFill>
                <a:latin typeface="Times New Roman" pitchFamily="18" charset="0"/>
                <a:cs typeface="Times New Roman" pitchFamily="18" charset="0"/>
              </a:rPr>
              <a:t>True    □  False</a:t>
            </a:r>
          </a:p>
          <a:p>
            <a:pPr marL="0" indent="0">
              <a:buNone/>
            </a:pPr>
            <a:r>
              <a:rPr lang="en-US" dirty="0" smtClean="0">
                <a:solidFill>
                  <a:srgbClr val="000000"/>
                </a:solidFill>
                <a:latin typeface="Times New Roman" pitchFamily="18" charset="0"/>
                <a:cs typeface="Times New Roman" pitchFamily="18" charset="0"/>
              </a:rPr>
              <a:t>5</a:t>
            </a:r>
            <a:r>
              <a:rPr lang="en-US" dirty="0">
                <a:solidFill>
                  <a:srgbClr val="000000"/>
                </a:solidFill>
                <a:latin typeface="Times New Roman" pitchFamily="18" charset="0"/>
                <a:cs typeface="Times New Roman" pitchFamily="18" charset="0"/>
              </a:rPr>
              <a:t>. When workers call OSHA to request an </a:t>
            </a:r>
            <a:endParaRPr lang="en-US" dirty="0" smtClean="0">
              <a:solidFill>
                <a:srgbClr val="000000"/>
              </a:solidFill>
              <a:latin typeface="Times New Roman" pitchFamily="18" charset="0"/>
              <a:cs typeface="Times New Roman" pitchFamily="18" charset="0"/>
            </a:endParaRPr>
          </a:p>
          <a:p>
            <a:pPr marL="0" indent="0">
              <a:buNone/>
            </a:pPr>
            <a:r>
              <a:rPr lang="en-US" dirty="0" smtClean="0">
                <a:solidFill>
                  <a:srgbClr val="000000"/>
                </a:solidFill>
                <a:latin typeface="Times New Roman" pitchFamily="18" charset="0"/>
                <a:cs typeface="Times New Roman" pitchFamily="18" charset="0"/>
              </a:rPr>
              <a:t>inspection </a:t>
            </a:r>
            <a:r>
              <a:rPr lang="en-US" dirty="0">
                <a:solidFill>
                  <a:srgbClr val="000000"/>
                </a:solidFill>
                <a:latin typeface="Times New Roman" pitchFamily="18" charset="0"/>
                <a:cs typeface="Times New Roman" pitchFamily="18" charset="0"/>
              </a:rPr>
              <a:t>of the workplace, they don’t have </a:t>
            </a:r>
            <a:endParaRPr lang="en-US" dirty="0" smtClean="0">
              <a:solidFill>
                <a:srgbClr val="000000"/>
              </a:solidFill>
              <a:latin typeface="Times New Roman" pitchFamily="18" charset="0"/>
              <a:cs typeface="Times New Roman" pitchFamily="18" charset="0"/>
            </a:endParaRPr>
          </a:p>
          <a:p>
            <a:pPr marL="0" indent="0">
              <a:buNone/>
            </a:pPr>
            <a:r>
              <a:rPr lang="en-US" dirty="0" smtClean="0">
                <a:solidFill>
                  <a:srgbClr val="000000"/>
                </a:solidFill>
                <a:latin typeface="Times New Roman" pitchFamily="18" charset="0"/>
                <a:cs typeface="Times New Roman" pitchFamily="18" charset="0"/>
              </a:rPr>
              <a:t>o </a:t>
            </a:r>
            <a:r>
              <a:rPr lang="en-US" dirty="0">
                <a:solidFill>
                  <a:srgbClr val="000000"/>
                </a:solidFill>
                <a:latin typeface="Times New Roman" pitchFamily="18" charset="0"/>
                <a:cs typeface="Times New Roman" pitchFamily="18" charset="0"/>
              </a:rPr>
              <a:t>tell their name. </a:t>
            </a:r>
          </a:p>
          <a:p>
            <a:pPr marL="0" indent="0">
              <a:buNone/>
            </a:pPr>
            <a:r>
              <a:rPr lang="en-US" dirty="0" smtClean="0">
                <a:solidFill>
                  <a:srgbClr val="000000"/>
                </a:solidFill>
                <a:latin typeface="Times New Roman" pitchFamily="18" charset="0"/>
                <a:cs typeface="Times New Roman" pitchFamily="18" charset="0"/>
              </a:rPr>
              <a:t>	□ </a:t>
            </a:r>
            <a:r>
              <a:rPr lang="en-US" dirty="0">
                <a:solidFill>
                  <a:srgbClr val="000000"/>
                </a:solidFill>
                <a:latin typeface="Times New Roman" pitchFamily="18" charset="0"/>
                <a:cs typeface="Times New Roman" pitchFamily="18" charset="0"/>
              </a:rPr>
              <a:t>True    □  </a:t>
            </a:r>
            <a:r>
              <a:rPr lang="en-US" dirty="0" smtClean="0">
                <a:solidFill>
                  <a:srgbClr val="000000"/>
                </a:solidFill>
                <a:latin typeface="Times New Roman" pitchFamily="18" charset="0"/>
                <a:cs typeface="Times New Roman" pitchFamily="18" charset="0"/>
              </a:rPr>
              <a:t>False</a:t>
            </a:r>
            <a:endParaRPr lang="en-US" dirty="0">
              <a:solidFill>
                <a:srgbClr val="000000"/>
              </a:solidFill>
              <a:latin typeface="Times New Roman" pitchFamily="18" charset="0"/>
              <a:cs typeface="Times New Roman" pitchFamily="18" charset="0"/>
            </a:endParaRPr>
          </a:p>
          <a:p>
            <a:pPr marL="0" indent="0">
              <a:buNone/>
            </a:pPr>
            <a:r>
              <a:rPr lang="en-US" dirty="0">
                <a:solidFill>
                  <a:srgbClr val="000000"/>
                </a:solidFill>
                <a:latin typeface="Times New Roman" pitchFamily="18" charset="0"/>
                <a:cs typeface="Times New Roman" pitchFamily="18" charset="0"/>
              </a:rPr>
              <a:t>6. Government inspectors must always tell the </a:t>
            </a:r>
            <a:endParaRPr lang="en-US" dirty="0" smtClean="0">
              <a:solidFill>
                <a:srgbClr val="000000"/>
              </a:solidFill>
              <a:latin typeface="Times New Roman" pitchFamily="18" charset="0"/>
              <a:cs typeface="Times New Roman" pitchFamily="18" charset="0"/>
            </a:endParaRPr>
          </a:p>
          <a:p>
            <a:pPr marL="0" indent="0">
              <a:buNone/>
            </a:pPr>
            <a:r>
              <a:rPr lang="en-US" dirty="0" smtClean="0">
                <a:solidFill>
                  <a:srgbClr val="000000"/>
                </a:solidFill>
                <a:latin typeface="Times New Roman" pitchFamily="18" charset="0"/>
                <a:cs typeface="Times New Roman" pitchFamily="18" charset="0"/>
              </a:rPr>
              <a:t>employer </a:t>
            </a:r>
            <a:r>
              <a:rPr lang="en-US" dirty="0">
                <a:solidFill>
                  <a:srgbClr val="000000"/>
                </a:solidFill>
                <a:latin typeface="Times New Roman" pitchFamily="18" charset="0"/>
                <a:cs typeface="Times New Roman" pitchFamily="18" charset="0"/>
              </a:rPr>
              <a:t>before they come to inspect the </a:t>
            </a:r>
            <a:endParaRPr lang="en-US" dirty="0" smtClean="0">
              <a:solidFill>
                <a:srgbClr val="000000"/>
              </a:solidFill>
              <a:latin typeface="Times New Roman" pitchFamily="18" charset="0"/>
              <a:cs typeface="Times New Roman" pitchFamily="18" charset="0"/>
            </a:endParaRPr>
          </a:p>
          <a:p>
            <a:pPr marL="0" indent="0">
              <a:buNone/>
            </a:pPr>
            <a:r>
              <a:rPr lang="en-US" dirty="0" smtClean="0">
                <a:solidFill>
                  <a:srgbClr val="000000"/>
                </a:solidFill>
                <a:latin typeface="Times New Roman" pitchFamily="18" charset="0"/>
                <a:cs typeface="Times New Roman" pitchFamily="18" charset="0"/>
              </a:rPr>
              <a:t>workplace</a:t>
            </a:r>
            <a:r>
              <a:rPr lang="en-US" dirty="0">
                <a:solidFill>
                  <a:srgbClr val="000000"/>
                </a:solidFill>
                <a:latin typeface="Times New Roman" pitchFamily="18" charset="0"/>
                <a:cs typeface="Times New Roman" pitchFamily="18" charset="0"/>
              </a:rPr>
              <a:t>. </a:t>
            </a:r>
          </a:p>
          <a:p>
            <a:pPr marL="0" indent="0">
              <a:buNone/>
            </a:pPr>
            <a:r>
              <a:rPr lang="en-US" dirty="0" smtClean="0">
                <a:solidFill>
                  <a:srgbClr val="000000"/>
                </a:solidFill>
                <a:latin typeface="Times New Roman" pitchFamily="18" charset="0"/>
                <a:cs typeface="Times New Roman" pitchFamily="18" charset="0"/>
              </a:rPr>
              <a:t>	□ </a:t>
            </a:r>
            <a:r>
              <a:rPr lang="en-US" dirty="0">
                <a:solidFill>
                  <a:srgbClr val="000000"/>
                </a:solidFill>
                <a:latin typeface="Times New Roman" pitchFamily="18" charset="0"/>
                <a:cs typeface="Times New Roman" pitchFamily="18" charset="0"/>
              </a:rPr>
              <a:t>True    □  False</a:t>
            </a:r>
          </a:p>
          <a:p>
            <a:endParaRPr lang="en-US" dirty="0"/>
          </a:p>
        </p:txBody>
      </p:sp>
    </p:spTree>
    <p:extLst>
      <p:ext uri="{BB962C8B-B14F-4D97-AF65-F5344CB8AC3E}">
        <p14:creationId xmlns:p14="http://schemas.microsoft.com/office/powerpoint/2010/main" val="9293978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solidFill>
                  <a:srgbClr val="000000"/>
                </a:solidFill>
                <a:latin typeface="Times New Roman" pitchFamily="18" charset="0"/>
                <a:cs typeface="Times New Roman" pitchFamily="18" charset="0"/>
              </a:rPr>
              <a:t>What legal rights do workers have to a safe job?</a:t>
            </a:r>
            <a:endParaRPr lang="en-US" dirty="0"/>
          </a:p>
        </p:txBody>
      </p:sp>
      <p:sp>
        <p:nvSpPr>
          <p:cNvPr id="3" name="Content Placeholder 2"/>
          <p:cNvSpPr>
            <a:spLocks noGrp="1"/>
          </p:cNvSpPr>
          <p:nvPr>
            <p:ph idx="1"/>
          </p:nvPr>
        </p:nvSpPr>
        <p:spPr>
          <a:xfrm>
            <a:off x="304800" y="1295400"/>
            <a:ext cx="8534400" cy="4800600"/>
          </a:xfrm>
        </p:spPr>
        <p:txBody>
          <a:bodyPr>
            <a:normAutofit fontScale="92500" lnSpcReduction="10000"/>
          </a:bodyPr>
          <a:lstStyle/>
          <a:p>
            <a:pPr marL="0" indent="0">
              <a:buNone/>
            </a:pPr>
            <a:r>
              <a:rPr lang="en-US" dirty="0">
                <a:solidFill>
                  <a:srgbClr val="000000"/>
                </a:solidFill>
                <a:latin typeface="Times New Roman" pitchFamily="18" charset="0"/>
                <a:cs typeface="Times New Roman" pitchFamily="18" charset="0"/>
              </a:rPr>
              <a:t>7. Workers have the legal right to refuse to do unsafe or unhealthful job tasks. </a:t>
            </a:r>
            <a:endParaRPr lang="en-US" dirty="0" smtClean="0">
              <a:solidFill>
                <a:srgbClr val="000000"/>
              </a:solidFill>
              <a:latin typeface="Times New Roman" pitchFamily="18" charset="0"/>
              <a:cs typeface="Times New Roman" pitchFamily="18" charset="0"/>
            </a:endParaRPr>
          </a:p>
          <a:p>
            <a:pPr marL="0" indent="0">
              <a:buNone/>
            </a:pPr>
            <a:r>
              <a:rPr lang="en-US" dirty="0">
                <a:solidFill>
                  <a:srgbClr val="000000"/>
                </a:solidFill>
                <a:latin typeface="Times New Roman" pitchFamily="18" charset="0"/>
                <a:cs typeface="Times New Roman" pitchFamily="18" charset="0"/>
              </a:rPr>
              <a:t>	</a:t>
            </a:r>
            <a:r>
              <a:rPr lang="en-US" dirty="0" smtClean="0">
                <a:solidFill>
                  <a:srgbClr val="000000"/>
                </a:solidFill>
                <a:latin typeface="Times New Roman" pitchFamily="18" charset="0"/>
                <a:cs typeface="Times New Roman" pitchFamily="18" charset="0"/>
              </a:rPr>
              <a:t>□ </a:t>
            </a:r>
            <a:r>
              <a:rPr lang="en-US" dirty="0">
                <a:solidFill>
                  <a:srgbClr val="000000"/>
                </a:solidFill>
                <a:latin typeface="Times New Roman" pitchFamily="18" charset="0"/>
                <a:cs typeface="Times New Roman" pitchFamily="18" charset="0"/>
              </a:rPr>
              <a:t>True    □  </a:t>
            </a:r>
            <a:r>
              <a:rPr lang="en-US" dirty="0" smtClean="0">
                <a:solidFill>
                  <a:srgbClr val="000000"/>
                </a:solidFill>
                <a:latin typeface="Times New Roman" pitchFamily="18" charset="0"/>
                <a:cs typeface="Times New Roman" pitchFamily="18" charset="0"/>
              </a:rPr>
              <a:t>False</a:t>
            </a:r>
          </a:p>
          <a:p>
            <a:pPr marL="0" indent="0">
              <a:buNone/>
            </a:pPr>
            <a:endParaRPr lang="en-US" dirty="0">
              <a:solidFill>
                <a:srgbClr val="000000"/>
              </a:solidFill>
              <a:latin typeface="Times New Roman" pitchFamily="18" charset="0"/>
              <a:cs typeface="Times New Roman" pitchFamily="18" charset="0"/>
            </a:endParaRPr>
          </a:p>
          <a:p>
            <a:pPr marL="0" indent="0">
              <a:buNone/>
            </a:pPr>
            <a:endParaRPr lang="en-US" dirty="0">
              <a:solidFill>
                <a:srgbClr val="000000"/>
              </a:solidFill>
              <a:latin typeface="Times New Roman" pitchFamily="18" charset="0"/>
              <a:cs typeface="Times New Roman" pitchFamily="18" charset="0"/>
            </a:endParaRPr>
          </a:p>
          <a:p>
            <a:pPr marL="0" indent="0">
              <a:buNone/>
            </a:pPr>
            <a:endParaRPr lang="en-US" dirty="0" smtClean="0">
              <a:solidFill>
                <a:srgbClr val="000000"/>
              </a:solidFill>
              <a:latin typeface="Times New Roman" pitchFamily="18" charset="0"/>
              <a:cs typeface="Times New Roman" pitchFamily="18" charset="0"/>
            </a:endParaRPr>
          </a:p>
          <a:p>
            <a:pPr marL="0" indent="0">
              <a:buNone/>
            </a:pPr>
            <a:r>
              <a:rPr lang="en-US" dirty="0" smtClean="0">
                <a:solidFill>
                  <a:srgbClr val="000000"/>
                </a:solidFill>
                <a:latin typeface="Times New Roman" pitchFamily="18" charset="0"/>
                <a:cs typeface="Times New Roman" pitchFamily="18" charset="0"/>
              </a:rPr>
              <a:t>8</a:t>
            </a:r>
            <a:r>
              <a:rPr lang="en-US" dirty="0">
                <a:solidFill>
                  <a:srgbClr val="000000"/>
                </a:solidFill>
                <a:latin typeface="Times New Roman" pitchFamily="18" charset="0"/>
                <a:cs typeface="Times New Roman" pitchFamily="18" charset="0"/>
              </a:rPr>
              <a:t>. Workers have the right to know about the chemicals they work with, and employers must train employees how to work safely with chemicals. </a:t>
            </a:r>
            <a:endParaRPr lang="en-US" dirty="0" smtClean="0">
              <a:solidFill>
                <a:srgbClr val="000000"/>
              </a:solidFill>
              <a:latin typeface="Times New Roman" pitchFamily="18" charset="0"/>
              <a:cs typeface="Times New Roman" pitchFamily="18" charset="0"/>
            </a:endParaRPr>
          </a:p>
          <a:p>
            <a:pPr marL="0" indent="0">
              <a:buNone/>
            </a:pPr>
            <a:r>
              <a:rPr lang="en-US" dirty="0">
                <a:solidFill>
                  <a:srgbClr val="000000"/>
                </a:solidFill>
                <a:latin typeface="Times New Roman" pitchFamily="18" charset="0"/>
                <a:cs typeface="Times New Roman" pitchFamily="18" charset="0"/>
              </a:rPr>
              <a:t>	</a:t>
            </a:r>
            <a:r>
              <a:rPr lang="en-US" dirty="0" smtClean="0">
                <a:solidFill>
                  <a:srgbClr val="000000"/>
                </a:solidFill>
                <a:latin typeface="Times New Roman" pitchFamily="18" charset="0"/>
                <a:cs typeface="Times New Roman" pitchFamily="18" charset="0"/>
              </a:rPr>
              <a:t>□ </a:t>
            </a:r>
            <a:r>
              <a:rPr lang="en-US" dirty="0">
                <a:solidFill>
                  <a:srgbClr val="000000"/>
                </a:solidFill>
                <a:latin typeface="Times New Roman" pitchFamily="18" charset="0"/>
                <a:cs typeface="Times New Roman" pitchFamily="18" charset="0"/>
              </a:rPr>
              <a:t>True    □  False</a:t>
            </a:r>
          </a:p>
          <a:p>
            <a:endParaRPr lang="en-US" dirty="0"/>
          </a:p>
        </p:txBody>
      </p:sp>
      <p:pic>
        <p:nvPicPr>
          <p:cNvPr id="19460" name="Picture 4" descr="http://cdn6.fotosearch.com/bthumb/CSP/CSP756/k756149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7800" y="1828800"/>
            <a:ext cx="2667000" cy="23689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07650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solidFill>
                  <a:srgbClr val="000000"/>
                </a:solidFill>
                <a:latin typeface="Times New Roman" pitchFamily="18" charset="0"/>
                <a:cs typeface="Times New Roman" pitchFamily="18" charset="0"/>
              </a:rPr>
              <a:t>What legal rights do workers have to a safe job?</a:t>
            </a:r>
            <a:endParaRPr lang="en-US" dirty="0"/>
          </a:p>
        </p:txBody>
      </p:sp>
      <p:sp>
        <p:nvSpPr>
          <p:cNvPr id="3" name="Content Placeholder 2"/>
          <p:cNvSpPr>
            <a:spLocks noGrp="1"/>
          </p:cNvSpPr>
          <p:nvPr>
            <p:ph idx="1"/>
          </p:nvPr>
        </p:nvSpPr>
        <p:spPr>
          <a:xfrm>
            <a:off x="457200" y="1295401"/>
            <a:ext cx="8686800" cy="2438399"/>
          </a:xfrm>
        </p:spPr>
        <p:txBody>
          <a:bodyPr/>
          <a:lstStyle/>
          <a:p>
            <a:pPr marL="0" indent="0">
              <a:buNone/>
            </a:pPr>
            <a:r>
              <a:rPr lang="en-US" dirty="0">
                <a:solidFill>
                  <a:srgbClr val="000000"/>
                </a:solidFill>
                <a:latin typeface="Times New Roman" pitchFamily="18" charset="0"/>
                <a:cs typeface="Times New Roman" pitchFamily="18" charset="0"/>
              </a:rPr>
              <a:t>9. Workers can be fired if they request a safety inspection from the government, and there’s nothing that can be done about it. </a:t>
            </a:r>
          </a:p>
          <a:p>
            <a:pPr marL="0" indent="0">
              <a:buNone/>
            </a:pPr>
            <a:r>
              <a:rPr lang="en-US" dirty="0" smtClean="0">
                <a:solidFill>
                  <a:srgbClr val="000000"/>
                </a:solidFill>
                <a:latin typeface="Times New Roman" pitchFamily="18" charset="0"/>
                <a:cs typeface="Times New Roman" pitchFamily="18" charset="0"/>
              </a:rPr>
              <a:t>					□ </a:t>
            </a:r>
            <a:r>
              <a:rPr lang="en-US" dirty="0">
                <a:solidFill>
                  <a:srgbClr val="000000"/>
                </a:solidFill>
                <a:latin typeface="Times New Roman" pitchFamily="18" charset="0"/>
                <a:cs typeface="Times New Roman" pitchFamily="18" charset="0"/>
              </a:rPr>
              <a:t>True    □  False</a:t>
            </a:r>
          </a:p>
          <a:p>
            <a:endParaRPr lang="en-US" dirty="0"/>
          </a:p>
        </p:txBody>
      </p:sp>
      <p:pic>
        <p:nvPicPr>
          <p:cNvPr id="20493"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2895600"/>
            <a:ext cx="2929076" cy="29979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405286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00"/>
                </a:solidFill>
              </a:rPr>
              <a:t>Two Main Points to Keep in Mind</a:t>
            </a:r>
            <a:endParaRPr lang="en-US" dirty="0">
              <a:solidFill>
                <a:srgbClr val="000000"/>
              </a:solidFill>
            </a:endParaRPr>
          </a:p>
        </p:txBody>
      </p:sp>
      <p:sp>
        <p:nvSpPr>
          <p:cNvPr id="3" name="Content Placeholder 2"/>
          <p:cNvSpPr>
            <a:spLocks noGrp="1"/>
          </p:cNvSpPr>
          <p:nvPr>
            <p:ph idx="1"/>
          </p:nvPr>
        </p:nvSpPr>
        <p:spPr>
          <a:xfrm>
            <a:off x="19050" y="1752599"/>
            <a:ext cx="9124950" cy="3657601"/>
          </a:xfrm>
        </p:spPr>
        <p:txBody>
          <a:bodyPr/>
          <a:lstStyle/>
          <a:p>
            <a:pPr marL="514350" indent="-514350">
              <a:buFont typeface="+mj-lt"/>
              <a:buAutoNum type="arabicPeriod"/>
            </a:pPr>
            <a:r>
              <a:rPr lang="en-US" dirty="0" smtClean="0">
                <a:solidFill>
                  <a:srgbClr val="000000"/>
                </a:solidFill>
              </a:rPr>
              <a:t>OSHA gives employees the right to complain about an unsafe working environment.</a:t>
            </a:r>
          </a:p>
          <a:p>
            <a:pPr marL="914400" lvl="1" indent="-514350">
              <a:buFont typeface="Wingdings" pitchFamily="2" charset="2"/>
              <a:buChar char="ü"/>
            </a:pPr>
            <a:r>
              <a:rPr lang="en-US" dirty="0" smtClean="0">
                <a:solidFill>
                  <a:srgbClr val="000000"/>
                </a:solidFill>
              </a:rPr>
              <a:t>But in the Real World, it is more affective and protective to complain as a group…Why?</a:t>
            </a:r>
          </a:p>
          <a:p>
            <a:pPr marL="1314450" lvl="2" indent="-514350"/>
            <a:r>
              <a:rPr lang="en-US" dirty="0" smtClean="0">
                <a:solidFill>
                  <a:srgbClr val="000000"/>
                </a:solidFill>
              </a:rPr>
              <a:t>Because if it affects one person, it most likely affects many people</a:t>
            </a:r>
          </a:p>
          <a:p>
            <a:pPr marL="1314450" lvl="2" indent="-514350"/>
            <a:r>
              <a:rPr lang="en-US" dirty="0" smtClean="0">
                <a:solidFill>
                  <a:srgbClr val="000000"/>
                </a:solidFill>
              </a:rPr>
              <a:t>Because a group complaint gets more attention</a:t>
            </a:r>
          </a:p>
        </p:txBody>
      </p:sp>
    </p:spTree>
    <p:extLst>
      <p:ext uri="{BB962C8B-B14F-4D97-AF65-F5344CB8AC3E}">
        <p14:creationId xmlns:p14="http://schemas.microsoft.com/office/powerpoint/2010/main" val="34212792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https://blufiles.storage.live.com/y1pbepK7ediPXCFKM-Kyb_VmVjFr8Fu7IK51UtYrrRuWUbPmmEAPexQt1EXda25l7diFuz0CAJi8ys/CLIPART_OF_26972_SMJPG.jpg?psid=1"/>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438400" y="3124200"/>
            <a:ext cx="4449163" cy="299085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a:solidFill>
                  <a:srgbClr val="000000"/>
                </a:solidFill>
              </a:rPr>
              <a:t>Two Main Points to Keep in </a:t>
            </a:r>
            <a:r>
              <a:rPr lang="en-US" dirty="0" smtClean="0">
                <a:solidFill>
                  <a:srgbClr val="000000"/>
                </a:solidFill>
              </a:rPr>
              <a:t>Mind cont.</a:t>
            </a:r>
            <a:endParaRPr lang="en-US" dirty="0"/>
          </a:p>
        </p:txBody>
      </p:sp>
      <p:sp>
        <p:nvSpPr>
          <p:cNvPr id="3" name="Content Placeholder 2"/>
          <p:cNvSpPr>
            <a:spLocks noGrp="1"/>
          </p:cNvSpPr>
          <p:nvPr>
            <p:ph idx="1"/>
          </p:nvPr>
        </p:nvSpPr>
        <p:spPr>
          <a:xfrm>
            <a:off x="0" y="1295401"/>
            <a:ext cx="9144000" cy="2667000"/>
          </a:xfrm>
        </p:spPr>
        <p:txBody>
          <a:bodyPr/>
          <a:lstStyle/>
          <a:p>
            <a:pPr marL="514350" indent="-514350">
              <a:buAutoNum type="arabicPeriod" startAt="2"/>
            </a:pPr>
            <a:r>
              <a:rPr lang="en-US" dirty="0" smtClean="0">
                <a:solidFill>
                  <a:srgbClr val="000000"/>
                </a:solidFill>
                <a:latin typeface="Times New Roman" pitchFamily="18" charset="0"/>
                <a:cs typeface="Times New Roman" pitchFamily="18" charset="0"/>
              </a:rPr>
              <a:t>If an employee is fearful, afraid of getting fired, there are organizations, called Worker Centers, that can represent him/her anonymously.</a:t>
            </a:r>
          </a:p>
          <a:p>
            <a:pPr lvl="1">
              <a:buFont typeface="Wingdings" pitchFamily="2" charset="2"/>
              <a:buChar char="ü"/>
            </a:pPr>
            <a:r>
              <a:rPr lang="en-US" dirty="0">
                <a:solidFill>
                  <a:srgbClr val="000000"/>
                </a:solidFill>
                <a:latin typeface="Times New Roman" pitchFamily="18" charset="0"/>
                <a:cs typeface="Times New Roman" pitchFamily="18" charset="0"/>
              </a:rPr>
              <a:t> </a:t>
            </a:r>
            <a:r>
              <a:rPr lang="en-US" dirty="0" smtClean="0">
                <a:solidFill>
                  <a:srgbClr val="000000"/>
                </a:solidFill>
                <a:latin typeface="Times New Roman" pitchFamily="18" charset="0"/>
                <a:cs typeface="Times New Roman" pitchFamily="18" charset="0"/>
              </a:rPr>
              <a:t>Unions can also represent employees</a:t>
            </a:r>
          </a:p>
          <a:p>
            <a:pPr marL="914400" lvl="2" indent="0">
              <a:buNone/>
            </a:pPr>
            <a:endParaRPr lang="en-US"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6885334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a:solidFill>
                  <a:srgbClr val="000000"/>
                </a:solidFill>
                <a:latin typeface="Times New Roman" pitchFamily="18" charset="0"/>
                <a:cs typeface="Times New Roman" pitchFamily="18" charset="0"/>
              </a:rPr>
              <a:t>Taking Action on Unsafe Working </a:t>
            </a:r>
            <a:r>
              <a:rPr lang="en-US" sz="4000" b="1" dirty="0" smtClean="0">
                <a:solidFill>
                  <a:srgbClr val="000000"/>
                </a:solidFill>
                <a:latin typeface="Times New Roman" pitchFamily="18" charset="0"/>
                <a:cs typeface="Times New Roman" pitchFamily="18" charset="0"/>
              </a:rPr>
              <a:t>Conditions</a:t>
            </a:r>
            <a:endParaRPr lang="en-US" dirty="0"/>
          </a:p>
        </p:txBody>
      </p:sp>
      <p:sp>
        <p:nvSpPr>
          <p:cNvPr id="3" name="Content Placeholder 2"/>
          <p:cNvSpPr>
            <a:spLocks noGrp="1"/>
          </p:cNvSpPr>
          <p:nvPr>
            <p:ph idx="1"/>
          </p:nvPr>
        </p:nvSpPr>
        <p:spPr>
          <a:xfrm>
            <a:off x="0" y="1371600"/>
            <a:ext cx="9144000" cy="5486400"/>
          </a:xfrm>
        </p:spPr>
        <p:txBody>
          <a:bodyPr>
            <a:normAutofit/>
          </a:bodyPr>
          <a:lstStyle/>
          <a:p>
            <a:pPr>
              <a:buFont typeface="Wingdings" pitchFamily="2" charset="2"/>
              <a:buChar char="v"/>
            </a:pPr>
            <a:r>
              <a:rPr lang="en-US" dirty="0" smtClean="0">
                <a:solidFill>
                  <a:srgbClr val="000000"/>
                </a:solidFill>
              </a:rPr>
              <a:t>These </a:t>
            </a:r>
            <a:r>
              <a:rPr lang="en-US" dirty="0">
                <a:solidFill>
                  <a:srgbClr val="000000"/>
                </a:solidFill>
              </a:rPr>
              <a:t>are local grassroots organizations, </a:t>
            </a:r>
            <a:r>
              <a:rPr lang="en-US" i="1" dirty="0" smtClean="0">
                <a:solidFill>
                  <a:srgbClr val="000000"/>
                </a:solidFill>
              </a:rPr>
              <a:t>Workers</a:t>
            </a:r>
            <a:r>
              <a:rPr lang="en-US" i="1" dirty="0">
                <a:solidFill>
                  <a:srgbClr val="000000"/>
                </a:solidFill>
              </a:rPr>
              <a:t>’ Centers</a:t>
            </a:r>
            <a:r>
              <a:rPr lang="en-US" dirty="0">
                <a:solidFill>
                  <a:srgbClr val="000000"/>
                </a:solidFill>
              </a:rPr>
              <a:t>, advocate for </a:t>
            </a:r>
            <a:r>
              <a:rPr lang="en-US" dirty="0" smtClean="0">
                <a:solidFill>
                  <a:srgbClr val="000000"/>
                </a:solidFill>
              </a:rPr>
              <a:t>workers</a:t>
            </a:r>
            <a:r>
              <a:rPr lang="en-US" dirty="0">
                <a:solidFill>
                  <a:srgbClr val="000000"/>
                </a:solidFill>
              </a:rPr>
              <a:t>’ rights on many employment issues, including wage theft (wage and hour violations), and worker health and safety</a:t>
            </a:r>
            <a:r>
              <a:rPr lang="en-US" dirty="0" smtClean="0">
                <a:solidFill>
                  <a:srgbClr val="000000"/>
                </a:solidFill>
              </a:rPr>
              <a:t>.</a:t>
            </a:r>
          </a:p>
          <a:p>
            <a:pPr marL="0" indent="0">
              <a:buNone/>
            </a:pPr>
            <a:r>
              <a:rPr lang="en-US" dirty="0" smtClean="0">
                <a:solidFill>
                  <a:srgbClr val="000000"/>
                </a:solidFill>
              </a:rPr>
              <a:t>  </a:t>
            </a:r>
          </a:p>
          <a:p>
            <a:pPr>
              <a:buFont typeface="Wingdings" pitchFamily="2" charset="2"/>
              <a:buChar char="v"/>
            </a:pPr>
            <a:r>
              <a:rPr lang="en-US" dirty="0" smtClean="0">
                <a:solidFill>
                  <a:srgbClr val="000000"/>
                </a:solidFill>
              </a:rPr>
              <a:t>They </a:t>
            </a:r>
            <a:r>
              <a:rPr lang="en-US" dirty="0">
                <a:solidFill>
                  <a:srgbClr val="000000"/>
                </a:solidFill>
              </a:rPr>
              <a:t>can file OSHA complaints on workers; behalf and make referrals to workers’ compensation lawyers.  </a:t>
            </a:r>
            <a:endParaRPr lang="en-US" dirty="0"/>
          </a:p>
        </p:txBody>
      </p:sp>
    </p:spTree>
    <p:extLst>
      <p:ext uri="{BB962C8B-B14F-4D97-AF65-F5344CB8AC3E}">
        <p14:creationId xmlns:p14="http://schemas.microsoft.com/office/powerpoint/2010/main" val="185750998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00"/>
                </a:solidFill>
                <a:latin typeface="Times New Roman" pitchFamily="18" charset="0"/>
                <a:cs typeface="Times New Roman" pitchFamily="18" charset="0"/>
              </a:rPr>
              <a:t>Local Worker Centers</a:t>
            </a:r>
            <a:endParaRPr lang="en-US" b="1" dirty="0">
              <a:solidFill>
                <a:srgbClr val="000000"/>
              </a:solidFill>
              <a:latin typeface="Times New Roman" pitchFamily="18" charset="0"/>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4139163417"/>
              </p:ext>
            </p:extLst>
          </p:nvPr>
        </p:nvGraphicFramePr>
        <p:xfrm>
          <a:off x="228600" y="1600200"/>
          <a:ext cx="8610600" cy="4191000"/>
        </p:xfrm>
        <a:graphic>
          <a:graphicData uri="http://schemas.openxmlformats.org/drawingml/2006/table">
            <a:tbl>
              <a:tblPr firstRow="1" firstCol="1" bandRow="1"/>
              <a:tblGrid>
                <a:gridCol w="4305300"/>
                <a:gridCol w="4305300"/>
              </a:tblGrid>
              <a:tr h="1397000">
                <a:tc>
                  <a:txBody>
                    <a:bodyPr/>
                    <a:lstStyle/>
                    <a:p>
                      <a:pPr marL="0" marR="0" algn="just">
                        <a:spcBef>
                          <a:spcPts val="0"/>
                        </a:spcBef>
                        <a:spcAft>
                          <a:spcPts val="0"/>
                        </a:spcAft>
                      </a:pPr>
                      <a:r>
                        <a:rPr lang="en-US" sz="1600" b="1" dirty="0">
                          <a:solidFill>
                            <a:srgbClr val="000000"/>
                          </a:solidFill>
                          <a:effectLst/>
                          <a:latin typeface="Times New Roman"/>
                          <a:ea typeface="Calibri"/>
                          <a:cs typeface="Times New Roman"/>
                        </a:rPr>
                        <a:t>Arise Chicago</a:t>
                      </a:r>
                      <a:endParaRPr lang="en-US" sz="1600" b="1" dirty="0">
                        <a:solidFill>
                          <a:srgbClr val="000000"/>
                        </a:solidFill>
                        <a:effectLst/>
                        <a:latin typeface="Calibri"/>
                        <a:ea typeface="Calibri"/>
                        <a:cs typeface="Times New Roman"/>
                      </a:endParaRPr>
                    </a:p>
                    <a:p>
                      <a:pPr marL="0" marR="0" algn="just">
                        <a:spcBef>
                          <a:spcPts val="0"/>
                        </a:spcBef>
                        <a:spcAft>
                          <a:spcPts val="0"/>
                        </a:spcAft>
                      </a:pPr>
                      <a:r>
                        <a:rPr lang="en-US" sz="1600" dirty="0">
                          <a:solidFill>
                            <a:srgbClr val="000000"/>
                          </a:solidFill>
                          <a:effectLst/>
                          <a:latin typeface="Times New Roman"/>
                          <a:ea typeface="Calibri"/>
                          <a:cs typeface="Times New Roman"/>
                        </a:rPr>
                        <a:t>info@arisechicago.org</a:t>
                      </a:r>
                      <a:endParaRPr lang="en-US" sz="1600" dirty="0">
                        <a:solidFill>
                          <a:srgbClr val="000000"/>
                        </a:solidFill>
                        <a:effectLst/>
                        <a:latin typeface="Calibri"/>
                        <a:ea typeface="Calibri"/>
                        <a:cs typeface="Times New Roman"/>
                      </a:endParaRPr>
                    </a:p>
                    <a:p>
                      <a:pPr marL="0" marR="0" algn="just">
                        <a:spcBef>
                          <a:spcPts val="0"/>
                        </a:spcBef>
                        <a:spcAft>
                          <a:spcPts val="0"/>
                        </a:spcAft>
                      </a:pPr>
                      <a:r>
                        <a:rPr lang="en-US" sz="1600" dirty="0">
                          <a:solidFill>
                            <a:srgbClr val="000000"/>
                          </a:solidFill>
                          <a:effectLst/>
                          <a:latin typeface="Times New Roman"/>
                          <a:ea typeface="Calibri"/>
                          <a:cs typeface="Times New Roman"/>
                        </a:rPr>
                        <a:t>(773) 769-6000</a:t>
                      </a:r>
                      <a:endParaRPr lang="en-US" sz="1600" dirty="0">
                        <a:solidFill>
                          <a:srgbClr val="000000"/>
                        </a:solidFill>
                        <a:effectLst/>
                        <a:latin typeface="Calibri"/>
                        <a:ea typeface="Calibri"/>
                        <a:cs typeface="Times New Roman"/>
                      </a:endParaRPr>
                    </a:p>
                    <a:p>
                      <a:pPr marL="0" marR="0" algn="just">
                        <a:spcBef>
                          <a:spcPts val="0"/>
                        </a:spcBef>
                        <a:spcAft>
                          <a:spcPts val="0"/>
                        </a:spcAft>
                      </a:pPr>
                      <a:r>
                        <a:rPr lang="en-US" sz="1600" dirty="0">
                          <a:solidFill>
                            <a:srgbClr val="000000"/>
                          </a:solidFill>
                          <a:effectLst/>
                          <a:latin typeface="Times New Roman"/>
                          <a:ea typeface="Calibri"/>
                          <a:cs typeface="Times New Roman"/>
                        </a:rPr>
                        <a:t>1020 W. Bryn Mawr</a:t>
                      </a:r>
                      <a:endParaRPr lang="en-US" sz="1600" dirty="0">
                        <a:solidFill>
                          <a:srgbClr val="000000"/>
                        </a:solidFill>
                        <a:effectLst/>
                        <a:latin typeface="Calibri"/>
                        <a:ea typeface="Calibri"/>
                        <a:cs typeface="Times New Roman"/>
                      </a:endParaRPr>
                    </a:p>
                    <a:p>
                      <a:pPr marL="0" marR="0" algn="just">
                        <a:spcBef>
                          <a:spcPts val="0"/>
                        </a:spcBef>
                        <a:spcAft>
                          <a:spcPts val="0"/>
                        </a:spcAft>
                      </a:pPr>
                      <a:r>
                        <a:rPr lang="en-US" sz="1600" dirty="0">
                          <a:solidFill>
                            <a:srgbClr val="000000"/>
                          </a:solidFill>
                          <a:effectLst/>
                          <a:latin typeface="Times New Roman"/>
                          <a:ea typeface="Calibri"/>
                          <a:cs typeface="Times New Roman"/>
                        </a:rPr>
                        <a:t>Chicago, IL 60660</a:t>
                      </a:r>
                      <a:endParaRPr lang="en-US" sz="1600" dirty="0">
                        <a:solidFill>
                          <a:srgbClr val="00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600" b="1" dirty="0">
                          <a:solidFill>
                            <a:srgbClr val="000000"/>
                          </a:solidFill>
                          <a:effectLst/>
                          <a:latin typeface="Times New Roman"/>
                          <a:ea typeface="Calibri"/>
                          <a:cs typeface="Times New Roman"/>
                        </a:rPr>
                        <a:t>Latino Union</a:t>
                      </a:r>
                      <a:endParaRPr lang="en-US" sz="1600" b="1" dirty="0">
                        <a:solidFill>
                          <a:srgbClr val="000000"/>
                        </a:solidFill>
                        <a:effectLst/>
                        <a:latin typeface="Calibri"/>
                        <a:ea typeface="Calibri"/>
                        <a:cs typeface="Times New Roman"/>
                      </a:endParaRPr>
                    </a:p>
                    <a:p>
                      <a:pPr marL="0" marR="0" algn="just">
                        <a:spcBef>
                          <a:spcPts val="0"/>
                        </a:spcBef>
                        <a:spcAft>
                          <a:spcPts val="0"/>
                        </a:spcAft>
                      </a:pPr>
                      <a:r>
                        <a:rPr lang="en-US" sz="1600" dirty="0">
                          <a:solidFill>
                            <a:srgbClr val="000000"/>
                          </a:solidFill>
                          <a:effectLst/>
                          <a:latin typeface="Times New Roman"/>
                          <a:ea typeface="Calibri"/>
                          <a:cs typeface="Times New Roman"/>
                        </a:rPr>
                        <a:t>info@latinounion.org</a:t>
                      </a:r>
                      <a:endParaRPr lang="en-US" sz="1600" dirty="0">
                        <a:solidFill>
                          <a:srgbClr val="000000"/>
                        </a:solidFill>
                        <a:effectLst/>
                        <a:latin typeface="Calibri"/>
                        <a:ea typeface="Calibri"/>
                        <a:cs typeface="Times New Roman"/>
                      </a:endParaRPr>
                    </a:p>
                    <a:p>
                      <a:pPr marL="0" marR="0" algn="just">
                        <a:spcBef>
                          <a:spcPts val="0"/>
                        </a:spcBef>
                        <a:spcAft>
                          <a:spcPts val="0"/>
                        </a:spcAft>
                      </a:pPr>
                      <a:r>
                        <a:rPr lang="en-US" sz="1600" dirty="0">
                          <a:solidFill>
                            <a:srgbClr val="000000"/>
                          </a:solidFill>
                          <a:effectLst/>
                          <a:latin typeface="Times New Roman"/>
                          <a:ea typeface="Calibri"/>
                          <a:cs typeface="Times New Roman"/>
                        </a:rPr>
                        <a:t>(773) 588-2641</a:t>
                      </a:r>
                      <a:endParaRPr lang="en-US" sz="1600" dirty="0">
                        <a:solidFill>
                          <a:srgbClr val="000000"/>
                        </a:solidFill>
                        <a:effectLst/>
                        <a:latin typeface="Calibri"/>
                        <a:ea typeface="Calibri"/>
                        <a:cs typeface="Times New Roman"/>
                      </a:endParaRPr>
                    </a:p>
                    <a:p>
                      <a:pPr marL="0" marR="0" algn="just">
                        <a:spcBef>
                          <a:spcPts val="0"/>
                        </a:spcBef>
                        <a:spcAft>
                          <a:spcPts val="0"/>
                        </a:spcAft>
                      </a:pPr>
                      <a:r>
                        <a:rPr lang="en-US" sz="1600" dirty="0">
                          <a:solidFill>
                            <a:srgbClr val="000000"/>
                          </a:solidFill>
                          <a:effectLst/>
                          <a:latin typeface="Times New Roman"/>
                          <a:ea typeface="Calibri"/>
                          <a:cs typeface="Times New Roman"/>
                        </a:rPr>
                        <a:t>3416 W. Bryn Mawr</a:t>
                      </a:r>
                      <a:endParaRPr lang="en-US" sz="1600" dirty="0">
                        <a:solidFill>
                          <a:srgbClr val="000000"/>
                        </a:solidFill>
                        <a:effectLst/>
                        <a:latin typeface="Calibri"/>
                        <a:ea typeface="Calibri"/>
                        <a:cs typeface="Times New Roman"/>
                      </a:endParaRPr>
                    </a:p>
                    <a:p>
                      <a:pPr marL="0" marR="0" algn="just">
                        <a:spcBef>
                          <a:spcPts val="0"/>
                        </a:spcBef>
                        <a:spcAft>
                          <a:spcPts val="0"/>
                        </a:spcAft>
                      </a:pPr>
                      <a:r>
                        <a:rPr lang="en-US" sz="1600" dirty="0">
                          <a:solidFill>
                            <a:srgbClr val="000000"/>
                          </a:solidFill>
                          <a:effectLst/>
                          <a:latin typeface="Times New Roman"/>
                          <a:ea typeface="Calibri"/>
                          <a:cs typeface="Times New Roman"/>
                        </a:rPr>
                        <a:t>Chicago, IL 60659</a:t>
                      </a:r>
                      <a:endParaRPr lang="en-US" sz="1600" dirty="0">
                        <a:solidFill>
                          <a:srgbClr val="00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6400">
                <a:tc>
                  <a:txBody>
                    <a:bodyPr/>
                    <a:lstStyle/>
                    <a:p>
                      <a:pPr marL="0" marR="0" algn="just">
                        <a:spcBef>
                          <a:spcPts val="0"/>
                        </a:spcBef>
                        <a:spcAft>
                          <a:spcPts val="0"/>
                        </a:spcAft>
                      </a:pPr>
                      <a:r>
                        <a:rPr lang="en-US" sz="1600" b="1" dirty="0">
                          <a:solidFill>
                            <a:srgbClr val="000000"/>
                          </a:solidFill>
                          <a:effectLst/>
                          <a:latin typeface="Times New Roman"/>
                          <a:ea typeface="Calibri"/>
                          <a:cs typeface="Times New Roman"/>
                        </a:rPr>
                        <a:t>Centro de Trabajadores Unidos</a:t>
                      </a:r>
                      <a:endParaRPr lang="en-US" sz="1600" b="1" dirty="0">
                        <a:solidFill>
                          <a:srgbClr val="000000"/>
                        </a:solidFill>
                        <a:effectLst/>
                        <a:latin typeface="Calibri"/>
                        <a:ea typeface="Calibri"/>
                        <a:cs typeface="Times New Roman"/>
                      </a:endParaRPr>
                    </a:p>
                    <a:p>
                      <a:pPr marL="0" marR="0" algn="just">
                        <a:spcBef>
                          <a:spcPts val="0"/>
                        </a:spcBef>
                        <a:spcAft>
                          <a:spcPts val="0"/>
                        </a:spcAft>
                      </a:pPr>
                      <a:r>
                        <a:rPr lang="en-US" sz="1600" dirty="0">
                          <a:solidFill>
                            <a:srgbClr val="000000"/>
                          </a:solidFill>
                          <a:effectLst/>
                          <a:latin typeface="Times New Roman"/>
                          <a:ea typeface="Calibri"/>
                          <a:cs typeface="Times New Roman"/>
                        </a:rPr>
                        <a:t>centrodetrabajadores@gmail.com</a:t>
                      </a:r>
                      <a:endParaRPr lang="en-US" sz="1600" dirty="0">
                        <a:solidFill>
                          <a:srgbClr val="000000"/>
                        </a:solidFill>
                        <a:effectLst/>
                        <a:latin typeface="Calibri"/>
                        <a:ea typeface="Calibri"/>
                        <a:cs typeface="Times New Roman"/>
                      </a:endParaRPr>
                    </a:p>
                    <a:p>
                      <a:pPr marL="0" marR="0" algn="just">
                        <a:spcBef>
                          <a:spcPts val="0"/>
                        </a:spcBef>
                        <a:spcAft>
                          <a:spcPts val="0"/>
                        </a:spcAft>
                      </a:pPr>
                      <a:r>
                        <a:rPr lang="en-US" sz="1600" dirty="0">
                          <a:solidFill>
                            <a:srgbClr val="000000"/>
                          </a:solidFill>
                          <a:effectLst/>
                          <a:latin typeface="Times New Roman"/>
                          <a:ea typeface="Calibri"/>
                          <a:cs typeface="Times New Roman"/>
                        </a:rPr>
                        <a:t>(773) 297-3379</a:t>
                      </a:r>
                      <a:endParaRPr lang="en-US" sz="1600" dirty="0">
                        <a:solidFill>
                          <a:srgbClr val="000000"/>
                        </a:solidFill>
                        <a:effectLst/>
                        <a:latin typeface="Calibri"/>
                        <a:ea typeface="Calibri"/>
                        <a:cs typeface="Times New Roman"/>
                      </a:endParaRPr>
                    </a:p>
                    <a:p>
                      <a:pPr marL="0" marR="0" algn="just">
                        <a:spcBef>
                          <a:spcPts val="0"/>
                        </a:spcBef>
                        <a:spcAft>
                          <a:spcPts val="0"/>
                        </a:spcAft>
                      </a:pPr>
                      <a:r>
                        <a:rPr lang="en-US" sz="1600" dirty="0">
                          <a:solidFill>
                            <a:srgbClr val="000000"/>
                          </a:solidFill>
                          <a:effectLst/>
                          <a:latin typeface="Times New Roman"/>
                          <a:ea typeface="Calibri"/>
                          <a:cs typeface="Times New Roman"/>
                        </a:rPr>
                        <a:t>3200 E. 91</a:t>
                      </a:r>
                      <a:r>
                        <a:rPr lang="en-US" sz="1600" baseline="30000" dirty="0">
                          <a:solidFill>
                            <a:srgbClr val="000000"/>
                          </a:solidFill>
                          <a:effectLst/>
                          <a:latin typeface="Times New Roman"/>
                          <a:ea typeface="Calibri"/>
                          <a:cs typeface="Times New Roman"/>
                        </a:rPr>
                        <a:t>st</a:t>
                      </a:r>
                      <a:r>
                        <a:rPr lang="en-US" sz="1600" dirty="0">
                          <a:solidFill>
                            <a:srgbClr val="000000"/>
                          </a:solidFill>
                          <a:effectLst/>
                          <a:latin typeface="Times New Roman"/>
                          <a:ea typeface="Calibri"/>
                          <a:cs typeface="Times New Roman"/>
                        </a:rPr>
                        <a:t> Street</a:t>
                      </a:r>
                      <a:endParaRPr lang="en-US" sz="1600" dirty="0">
                        <a:solidFill>
                          <a:srgbClr val="000000"/>
                        </a:solidFill>
                        <a:effectLst/>
                        <a:latin typeface="Calibri"/>
                        <a:ea typeface="Calibri"/>
                        <a:cs typeface="Times New Roman"/>
                      </a:endParaRPr>
                    </a:p>
                    <a:p>
                      <a:pPr marL="0" marR="0" algn="just">
                        <a:spcBef>
                          <a:spcPts val="0"/>
                        </a:spcBef>
                        <a:spcAft>
                          <a:spcPts val="0"/>
                        </a:spcAft>
                      </a:pPr>
                      <a:r>
                        <a:rPr lang="en-US" sz="1600" dirty="0">
                          <a:solidFill>
                            <a:srgbClr val="000000"/>
                          </a:solidFill>
                          <a:effectLst/>
                          <a:latin typeface="Times New Roman"/>
                          <a:ea typeface="Calibri"/>
                          <a:cs typeface="Times New Roman"/>
                        </a:rPr>
                        <a:t>Chicago, IL 60617</a:t>
                      </a:r>
                      <a:endParaRPr lang="en-US" sz="1600" dirty="0">
                        <a:solidFill>
                          <a:srgbClr val="00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600" b="1" dirty="0">
                          <a:solidFill>
                            <a:srgbClr val="000000"/>
                          </a:solidFill>
                          <a:effectLst/>
                          <a:latin typeface="Times New Roman"/>
                          <a:ea typeface="Calibri"/>
                          <a:cs typeface="Times New Roman"/>
                        </a:rPr>
                        <a:t>Restaurant Opportunities Center (ROC)</a:t>
                      </a:r>
                      <a:endParaRPr lang="en-US" sz="1600" b="1" dirty="0">
                        <a:solidFill>
                          <a:srgbClr val="000000"/>
                        </a:solidFill>
                        <a:effectLst/>
                        <a:latin typeface="Calibri"/>
                        <a:ea typeface="Calibri"/>
                        <a:cs typeface="Times New Roman"/>
                      </a:endParaRPr>
                    </a:p>
                    <a:p>
                      <a:pPr marL="0" marR="0" algn="just">
                        <a:spcBef>
                          <a:spcPts val="0"/>
                        </a:spcBef>
                        <a:spcAft>
                          <a:spcPts val="0"/>
                        </a:spcAft>
                      </a:pPr>
                      <a:r>
                        <a:rPr lang="en-US" sz="1600" dirty="0">
                          <a:solidFill>
                            <a:srgbClr val="000000"/>
                          </a:solidFill>
                          <a:effectLst/>
                          <a:latin typeface="Times New Roman"/>
                          <a:ea typeface="Calibri"/>
                          <a:cs typeface="Times New Roman"/>
                        </a:rPr>
                        <a:t>ROC Chicago</a:t>
                      </a:r>
                      <a:endParaRPr lang="en-US" sz="1600" dirty="0">
                        <a:solidFill>
                          <a:srgbClr val="000000"/>
                        </a:solidFill>
                        <a:effectLst/>
                        <a:latin typeface="Calibri"/>
                        <a:ea typeface="Calibri"/>
                        <a:cs typeface="Times New Roman"/>
                      </a:endParaRPr>
                    </a:p>
                    <a:p>
                      <a:pPr marL="0" marR="0" algn="just">
                        <a:spcBef>
                          <a:spcPts val="0"/>
                        </a:spcBef>
                        <a:spcAft>
                          <a:spcPts val="0"/>
                        </a:spcAft>
                      </a:pPr>
                      <a:r>
                        <a:rPr lang="en-US" sz="1600" dirty="0">
                          <a:solidFill>
                            <a:srgbClr val="000000"/>
                          </a:solidFill>
                          <a:effectLst/>
                          <a:latin typeface="Times New Roman"/>
                          <a:ea typeface="Calibri"/>
                          <a:cs typeface="Times New Roman"/>
                        </a:rPr>
                        <a:t>veronica@rocunited.org</a:t>
                      </a:r>
                      <a:endParaRPr lang="en-US" sz="1600" dirty="0">
                        <a:solidFill>
                          <a:srgbClr val="000000"/>
                        </a:solidFill>
                        <a:effectLst/>
                        <a:latin typeface="Calibri"/>
                        <a:ea typeface="Calibri"/>
                        <a:cs typeface="Times New Roman"/>
                      </a:endParaRPr>
                    </a:p>
                    <a:p>
                      <a:pPr marL="0" marR="0" algn="just">
                        <a:spcBef>
                          <a:spcPts val="0"/>
                        </a:spcBef>
                        <a:spcAft>
                          <a:spcPts val="0"/>
                        </a:spcAft>
                      </a:pPr>
                      <a:r>
                        <a:rPr lang="en-US" sz="1600" dirty="0">
                          <a:solidFill>
                            <a:srgbClr val="000000"/>
                          </a:solidFill>
                          <a:effectLst/>
                          <a:latin typeface="Times New Roman"/>
                          <a:ea typeface="Calibri"/>
                          <a:cs typeface="Times New Roman"/>
                        </a:rPr>
                        <a:t>(312) 629-2892</a:t>
                      </a:r>
                      <a:endParaRPr lang="en-US" sz="1600" dirty="0">
                        <a:solidFill>
                          <a:srgbClr val="000000"/>
                        </a:solidFill>
                        <a:effectLst/>
                        <a:latin typeface="Calibri"/>
                        <a:ea typeface="Calibri"/>
                        <a:cs typeface="Times New Roman"/>
                      </a:endParaRPr>
                    </a:p>
                    <a:p>
                      <a:pPr marL="0" marR="0" algn="just">
                        <a:spcBef>
                          <a:spcPts val="0"/>
                        </a:spcBef>
                        <a:spcAft>
                          <a:spcPts val="0"/>
                        </a:spcAft>
                      </a:pPr>
                      <a:r>
                        <a:rPr lang="en-US" sz="1600" dirty="0">
                          <a:solidFill>
                            <a:srgbClr val="000000"/>
                          </a:solidFill>
                          <a:effectLst/>
                          <a:latin typeface="Times New Roman"/>
                          <a:ea typeface="Calibri"/>
                          <a:cs typeface="Times New Roman"/>
                        </a:rPr>
                        <a:t>77 W. Washington Street, Suite 812</a:t>
                      </a:r>
                      <a:endParaRPr lang="en-US" sz="1600" dirty="0">
                        <a:solidFill>
                          <a:srgbClr val="000000"/>
                        </a:solidFill>
                        <a:effectLst/>
                        <a:latin typeface="Calibri"/>
                        <a:ea typeface="Calibri"/>
                        <a:cs typeface="Times New Roman"/>
                      </a:endParaRPr>
                    </a:p>
                    <a:p>
                      <a:pPr marL="0" marR="0" algn="just">
                        <a:spcBef>
                          <a:spcPts val="0"/>
                        </a:spcBef>
                        <a:spcAft>
                          <a:spcPts val="0"/>
                        </a:spcAft>
                      </a:pPr>
                      <a:r>
                        <a:rPr lang="en-US" sz="1600" dirty="0">
                          <a:solidFill>
                            <a:srgbClr val="000000"/>
                          </a:solidFill>
                          <a:effectLst/>
                          <a:latin typeface="Times New Roman"/>
                          <a:ea typeface="Calibri"/>
                          <a:cs typeface="Times New Roman"/>
                        </a:rPr>
                        <a:t>Chicago, IL 60602</a:t>
                      </a:r>
                      <a:endParaRPr lang="en-US" sz="1600" dirty="0">
                        <a:solidFill>
                          <a:srgbClr val="00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17600">
                <a:tc>
                  <a:txBody>
                    <a:bodyPr/>
                    <a:lstStyle/>
                    <a:p>
                      <a:pPr marL="0" marR="0" algn="just">
                        <a:spcBef>
                          <a:spcPts val="0"/>
                        </a:spcBef>
                        <a:spcAft>
                          <a:spcPts val="0"/>
                        </a:spcAft>
                      </a:pPr>
                      <a:r>
                        <a:rPr lang="en-US" sz="1600" b="1" dirty="0">
                          <a:solidFill>
                            <a:srgbClr val="000000"/>
                          </a:solidFill>
                          <a:effectLst/>
                          <a:latin typeface="Times New Roman"/>
                          <a:ea typeface="Calibri"/>
                          <a:cs typeface="Times New Roman"/>
                        </a:rPr>
                        <a:t>Chicago Workers Collaborative</a:t>
                      </a:r>
                      <a:endParaRPr lang="en-US" sz="1600" b="1" dirty="0">
                        <a:solidFill>
                          <a:srgbClr val="000000"/>
                        </a:solidFill>
                        <a:effectLst/>
                        <a:latin typeface="Calibri"/>
                        <a:ea typeface="Calibri"/>
                        <a:cs typeface="Times New Roman"/>
                      </a:endParaRPr>
                    </a:p>
                    <a:p>
                      <a:pPr marL="0" marR="0" algn="just">
                        <a:spcBef>
                          <a:spcPts val="0"/>
                        </a:spcBef>
                        <a:spcAft>
                          <a:spcPts val="0"/>
                        </a:spcAft>
                      </a:pPr>
                      <a:r>
                        <a:rPr lang="en-US" sz="1600" dirty="0">
                          <a:solidFill>
                            <a:srgbClr val="000000"/>
                          </a:solidFill>
                          <a:effectLst/>
                          <a:latin typeface="Times New Roman"/>
                          <a:ea typeface="Calibri"/>
                          <a:cs typeface="Times New Roman"/>
                        </a:rPr>
                        <a:t>postmaster@chicagoworkerscollaborative.org</a:t>
                      </a:r>
                      <a:endParaRPr lang="en-US" sz="1600" dirty="0">
                        <a:solidFill>
                          <a:srgbClr val="000000"/>
                        </a:solidFill>
                        <a:effectLst/>
                        <a:latin typeface="Calibri"/>
                        <a:ea typeface="Calibri"/>
                        <a:cs typeface="Times New Roman"/>
                      </a:endParaRPr>
                    </a:p>
                    <a:p>
                      <a:pPr marL="0" marR="0" algn="just">
                        <a:spcBef>
                          <a:spcPts val="0"/>
                        </a:spcBef>
                        <a:spcAft>
                          <a:spcPts val="0"/>
                        </a:spcAft>
                      </a:pPr>
                      <a:r>
                        <a:rPr lang="en-US" sz="1600" dirty="0">
                          <a:solidFill>
                            <a:srgbClr val="000000"/>
                          </a:solidFill>
                          <a:effectLst/>
                          <a:latin typeface="Times New Roman"/>
                          <a:ea typeface="Calibri"/>
                          <a:cs typeface="Times New Roman"/>
                        </a:rPr>
                        <a:t>(877) 775-8242</a:t>
                      </a:r>
                      <a:endParaRPr lang="en-US" sz="1600" dirty="0">
                        <a:solidFill>
                          <a:srgbClr val="000000"/>
                        </a:solidFill>
                        <a:effectLst/>
                        <a:latin typeface="Calibri"/>
                        <a:ea typeface="Calibri"/>
                        <a:cs typeface="Times New Roman"/>
                      </a:endParaRPr>
                    </a:p>
                    <a:p>
                      <a:pPr marL="0" marR="0" algn="just">
                        <a:spcBef>
                          <a:spcPts val="0"/>
                        </a:spcBef>
                        <a:spcAft>
                          <a:spcPts val="0"/>
                        </a:spcAft>
                      </a:pPr>
                      <a:r>
                        <a:rPr lang="en-US" sz="1600" dirty="0">
                          <a:solidFill>
                            <a:srgbClr val="000000"/>
                          </a:solidFill>
                          <a:effectLst/>
                          <a:latin typeface="Times New Roman"/>
                          <a:ea typeface="Calibri"/>
                          <a:cs typeface="Times New Roman"/>
                        </a:rPr>
                        <a:t>Chicago, Waukegan, Rolling Meadows</a:t>
                      </a:r>
                      <a:endParaRPr lang="en-US" sz="1600" dirty="0">
                        <a:solidFill>
                          <a:srgbClr val="00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600" b="1" dirty="0">
                          <a:solidFill>
                            <a:srgbClr val="000000"/>
                          </a:solidFill>
                          <a:effectLst/>
                          <a:latin typeface="Times New Roman"/>
                          <a:ea typeface="Calibri"/>
                          <a:cs typeface="Times New Roman"/>
                        </a:rPr>
                        <a:t>Warehouse Workers for Justice</a:t>
                      </a:r>
                      <a:endParaRPr lang="en-US" sz="1600" b="1" dirty="0">
                        <a:solidFill>
                          <a:srgbClr val="000000"/>
                        </a:solidFill>
                        <a:effectLst/>
                        <a:latin typeface="Calibri"/>
                        <a:ea typeface="Calibri"/>
                        <a:cs typeface="Times New Roman"/>
                      </a:endParaRPr>
                    </a:p>
                    <a:p>
                      <a:pPr marL="0" marR="0" algn="just">
                        <a:spcBef>
                          <a:spcPts val="0"/>
                        </a:spcBef>
                        <a:spcAft>
                          <a:spcPts val="0"/>
                        </a:spcAft>
                      </a:pPr>
                      <a:r>
                        <a:rPr lang="en-US" sz="1600" dirty="0">
                          <a:solidFill>
                            <a:srgbClr val="000000"/>
                          </a:solidFill>
                          <a:effectLst/>
                          <a:latin typeface="Times New Roman"/>
                          <a:ea typeface="Calibri"/>
                          <a:cs typeface="Times New Roman"/>
                        </a:rPr>
                        <a:t>www.warehouseworkers.org</a:t>
                      </a:r>
                      <a:endParaRPr lang="en-US" sz="1600" dirty="0">
                        <a:solidFill>
                          <a:srgbClr val="000000"/>
                        </a:solidFill>
                        <a:effectLst/>
                        <a:latin typeface="Calibri"/>
                        <a:ea typeface="Calibri"/>
                        <a:cs typeface="Times New Roman"/>
                      </a:endParaRPr>
                    </a:p>
                    <a:p>
                      <a:pPr marL="0" marR="0" algn="just">
                        <a:spcBef>
                          <a:spcPts val="0"/>
                        </a:spcBef>
                        <a:spcAft>
                          <a:spcPts val="0"/>
                        </a:spcAft>
                      </a:pPr>
                      <a:r>
                        <a:rPr lang="en-US" sz="1600" dirty="0">
                          <a:solidFill>
                            <a:srgbClr val="000000"/>
                          </a:solidFill>
                          <a:effectLst/>
                          <a:latin typeface="Times New Roman"/>
                          <a:ea typeface="Calibri"/>
                          <a:cs typeface="Times New Roman"/>
                        </a:rPr>
                        <a:t>37 S. Ashland Ave.</a:t>
                      </a:r>
                      <a:endParaRPr lang="en-US" sz="1600" dirty="0">
                        <a:solidFill>
                          <a:srgbClr val="000000"/>
                        </a:solidFill>
                        <a:effectLst/>
                        <a:latin typeface="Calibri"/>
                        <a:ea typeface="Calibri"/>
                        <a:cs typeface="Times New Roman"/>
                      </a:endParaRPr>
                    </a:p>
                    <a:p>
                      <a:pPr marL="0" marR="0" algn="just">
                        <a:spcBef>
                          <a:spcPts val="0"/>
                        </a:spcBef>
                        <a:spcAft>
                          <a:spcPts val="0"/>
                        </a:spcAft>
                      </a:pPr>
                      <a:r>
                        <a:rPr lang="en-US" sz="1600" dirty="0">
                          <a:solidFill>
                            <a:srgbClr val="000000"/>
                          </a:solidFill>
                          <a:effectLst/>
                          <a:latin typeface="Times New Roman"/>
                          <a:ea typeface="Calibri"/>
                          <a:cs typeface="Times New Roman"/>
                        </a:rPr>
                        <a:t>Chicago, IL 60607</a:t>
                      </a:r>
                      <a:endParaRPr lang="en-US" sz="1600" dirty="0">
                        <a:solidFill>
                          <a:srgbClr val="00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873407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0"/>
            <a:ext cx="9448800" cy="4648200"/>
          </a:xfrm>
        </p:spPr>
        <p:txBody>
          <a:bodyPr>
            <a:normAutofit/>
          </a:bodyPr>
          <a:lstStyle/>
          <a:p>
            <a:pPr marL="0" indent="0" algn="ctr">
              <a:buNone/>
            </a:pPr>
            <a:endParaRPr lang="en-US" sz="3600" dirty="0" smtClean="0">
              <a:solidFill>
                <a:srgbClr val="000000"/>
              </a:solidFill>
              <a:latin typeface="Times New Roman" pitchFamily="18" charset="0"/>
              <a:cs typeface="Times New Roman" pitchFamily="18" charset="0"/>
            </a:endParaRPr>
          </a:p>
          <a:p>
            <a:pPr marL="0" indent="0" algn="ctr">
              <a:buNone/>
            </a:pPr>
            <a:r>
              <a:rPr lang="en-US" sz="4000" dirty="0" smtClean="0">
                <a:solidFill>
                  <a:srgbClr val="000000"/>
                </a:solidFill>
                <a:latin typeface="Times New Roman" pitchFamily="18" charset="0"/>
                <a:cs typeface="Times New Roman" pitchFamily="18" charset="0"/>
              </a:rPr>
              <a:t>They </a:t>
            </a:r>
            <a:r>
              <a:rPr lang="en-US" sz="4000" dirty="0">
                <a:solidFill>
                  <a:srgbClr val="000000"/>
                </a:solidFill>
                <a:latin typeface="Times New Roman" pitchFamily="18" charset="0"/>
                <a:cs typeface="Times New Roman" pitchFamily="18" charset="0"/>
              </a:rPr>
              <a:t>will keep your information confidential. </a:t>
            </a:r>
            <a:endParaRPr lang="en-US" sz="4000" dirty="0" smtClean="0">
              <a:solidFill>
                <a:srgbClr val="000000"/>
              </a:solidFill>
              <a:latin typeface="Times New Roman" pitchFamily="18" charset="0"/>
              <a:cs typeface="Times New Roman" pitchFamily="18" charset="0"/>
            </a:endParaRPr>
          </a:p>
          <a:p>
            <a:pPr marL="0" indent="0" algn="ctr">
              <a:buNone/>
            </a:pPr>
            <a:endParaRPr lang="en-US" sz="4000" dirty="0" smtClean="0">
              <a:solidFill>
                <a:srgbClr val="000000"/>
              </a:solidFill>
              <a:latin typeface="Times New Roman" pitchFamily="18" charset="0"/>
              <a:cs typeface="Times New Roman" pitchFamily="18" charset="0"/>
            </a:endParaRPr>
          </a:p>
          <a:p>
            <a:pPr marL="0" indent="0" algn="ctr">
              <a:buNone/>
            </a:pPr>
            <a:r>
              <a:rPr lang="en-US" sz="4000" dirty="0" smtClean="0">
                <a:solidFill>
                  <a:srgbClr val="000000"/>
                </a:solidFill>
                <a:latin typeface="Times New Roman" pitchFamily="18" charset="0"/>
                <a:cs typeface="Times New Roman" pitchFamily="18" charset="0"/>
              </a:rPr>
              <a:t>They </a:t>
            </a:r>
            <a:r>
              <a:rPr lang="en-US" sz="4000" dirty="0">
                <a:solidFill>
                  <a:srgbClr val="000000"/>
                </a:solidFill>
                <a:latin typeface="Times New Roman" pitchFamily="18" charset="0"/>
                <a:cs typeface="Times New Roman" pitchFamily="18" charset="0"/>
              </a:rPr>
              <a:t>are here to help you</a:t>
            </a:r>
            <a:r>
              <a:rPr lang="en-US" sz="4000" dirty="0" smtClean="0">
                <a:solidFill>
                  <a:srgbClr val="000000"/>
                </a:solidFill>
                <a:latin typeface="Times New Roman" pitchFamily="18" charset="0"/>
                <a:cs typeface="Times New Roman" pitchFamily="18" charset="0"/>
              </a:rPr>
              <a:t>.</a:t>
            </a:r>
            <a:endParaRPr lang="en-US" sz="4000" dirty="0">
              <a:solidFill>
                <a:srgbClr val="000000"/>
              </a:solidFill>
              <a:latin typeface="Times New Roman" pitchFamily="18" charset="0"/>
              <a:cs typeface="Times New Roman" pitchFamily="18" charset="0"/>
            </a:endParaRPr>
          </a:p>
          <a:p>
            <a:pPr marL="0" indent="0">
              <a:buNone/>
            </a:pPr>
            <a:endParaRPr lang="en-US" sz="2000" dirty="0" smtClean="0">
              <a:solidFill>
                <a:srgbClr val="000000"/>
              </a:solidFill>
            </a:endParaRPr>
          </a:p>
        </p:txBody>
      </p:sp>
      <p:sp>
        <p:nvSpPr>
          <p:cNvPr id="4" name="Title 1"/>
          <p:cNvSpPr txBox="1">
            <a:spLocks/>
          </p:cNvSpPr>
          <p:nvPr/>
        </p:nvSpPr>
        <p:spPr>
          <a:xfrm>
            <a:off x="0" y="0"/>
            <a:ext cx="9144000" cy="1524000"/>
          </a:xfrm>
          <a:prstGeom prst="rect">
            <a:avLst/>
          </a:prstGeom>
          <a:solidFill>
            <a:srgbClr val="FFC000"/>
          </a:solidFill>
        </p:spPr>
        <p:txBody>
          <a:bodyPr vert="horz" lIns="91440" tIns="45720" rIns="91440" bIns="45720" rtlCol="0" anchor="ct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5400" b="1" dirty="0">
                <a:solidFill>
                  <a:srgbClr val="000000"/>
                </a:solidFill>
                <a:latin typeface="Times New Roman" pitchFamily="18" charset="0"/>
                <a:cs typeface="Times New Roman" pitchFamily="18" charset="0"/>
              </a:rPr>
              <a:t>Contact OSHA if you have questions or want to file a complaint. </a:t>
            </a:r>
          </a:p>
        </p:txBody>
      </p:sp>
    </p:spTree>
    <p:extLst>
      <p:ext uri="{BB962C8B-B14F-4D97-AF65-F5344CB8AC3E}">
        <p14:creationId xmlns:p14="http://schemas.microsoft.com/office/powerpoint/2010/main" val="335642759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00"/>
                </a:solidFill>
                <a:latin typeface="Times New Roman" pitchFamily="18" charset="0"/>
                <a:cs typeface="Times New Roman" pitchFamily="18" charset="0"/>
              </a:rPr>
              <a:t>OSHA Contact Info</a:t>
            </a:r>
            <a:endParaRPr lang="en-US" b="1" dirty="0">
              <a:solidFill>
                <a:srgbClr val="000000"/>
              </a:solidFill>
              <a:latin typeface="Times New Roman" pitchFamily="18" charset="0"/>
              <a:cs typeface="Times New Roman" pitchFamily="18" charset="0"/>
            </a:endParaRPr>
          </a:p>
        </p:txBody>
      </p:sp>
      <p:sp>
        <p:nvSpPr>
          <p:cNvPr id="3" name="Rectangle 2"/>
          <p:cNvSpPr/>
          <p:nvPr/>
        </p:nvSpPr>
        <p:spPr>
          <a:xfrm>
            <a:off x="-5410200" y="-142756"/>
            <a:ext cx="7162800" cy="1384995"/>
          </a:xfrm>
          <a:prstGeom prst="rect">
            <a:avLst/>
          </a:prstGeom>
        </p:spPr>
        <p:txBody>
          <a:bodyPr wrap="square">
            <a:spAutoFit/>
          </a:bodyPr>
          <a:lstStyle/>
          <a:p>
            <a:r>
              <a:rPr lang="en-US" sz="2800" dirty="0">
                <a:solidFill>
                  <a:srgbClr val="000000"/>
                </a:solidFill>
              </a:rPr>
              <a:t/>
            </a:r>
            <a:br>
              <a:rPr lang="en-US" sz="2800" dirty="0">
                <a:solidFill>
                  <a:srgbClr val="000000"/>
                </a:solidFill>
              </a:rPr>
            </a:br>
            <a:r>
              <a:rPr lang="en-US" sz="2800" dirty="0">
                <a:solidFill>
                  <a:srgbClr val="000000"/>
                </a:solidFill>
              </a:rPr>
              <a:t/>
            </a:r>
            <a:br>
              <a:rPr lang="en-US" sz="2800" dirty="0">
                <a:solidFill>
                  <a:srgbClr val="000000"/>
                </a:solidFill>
              </a:rPr>
            </a:br>
            <a:endParaRPr lang="en-US" sz="2800" dirty="0">
              <a:solidFill>
                <a:srgbClr val="000000"/>
              </a:solidFill>
            </a:endParaRPr>
          </a:p>
        </p:txBody>
      </p:sp>
      <p:sp>
        <p:nvSpPr>
          <p:cNvPr id="4" name="Rectangle 3"/>
          <p:cNvSpPr/>
          <p:nvPr/>
        </p:nvSpPr>
        <p:spPr>
          <a:xfrm>
            <a:off x="19050" y="1371600"/>
            <a:ext cx="4572000" cy="2308324"/>
          </a:xfrm>
          <a:prstGeom prst="rect">
            <a:avLst/>
          </a:prstGeom>
        </p:spPr>
        <p:txBody>
          <a:bodyPr>
            <a:spAutoFit/>
          </a:bodyPr>
          <a:lstStyle/>
          <a:p>
            <a:r>
              <a:rPr lang="en-US" sz="2400" b="1" dirty="0">
                <a:solidFill>
                  <a:srgbClr val="000000"/>
                </a:solidFill>
                <a:latin typeface="Times New Roman" pitchFamily="18" charset="0"/>
                <a:cs typeface="Times New Roman" pitchFamily="18" charset="0"/>
              </a:rPr>
              <a:t>Regional Office</a:t>
            </a:r>
            <a:r>
              <a:rPr lang="en-US" sz="2400" dirty="0">
                <a:solidFill>
                  <a:srgbClr val="000000"/>
                </a:solidFill>
                <a:latin typeface="Times New Roman" pitchFamily="18" charset="0"/>
                <a:cs typeface="Times New Roman" pitchFamily="18" charset="0"/>
              </a:rPr>
              <a:t/>
            </a:r>
            <a:br>
              <a:rPr lang="en-US" sz="2400" dirty="0">
                <a:solidFill>
                  <a:srgbClr val="000000"/>
                </a:solidFill>
                <a:latin typeface="Times New Roman" pitchFamily="18" charset="0"/>
                <a:cs typeface="Times New Roman" pitchFamily="18" charset="0"/>
              </a:rPr>
            </a:br>
            <a:r>
              <a:rPr lang="en-US" sz="2400" dirty="0">
                <a:solidFill>
                  <a:srgbClr val="000000"/>
                </a:solidFill>
                <a:latin typeface="Times New Roman" pitchFamily="18" charset="0"/>
                <a:cs typeface="Times New Roman" pitchFamily="18" charset="0"/>
              </a:rPr>
              <a:t>230 South Dearborn Street, </a:t>
            </a:r>
            <a:endParaRPr lang="en-US" sz="2400" dirty="0" smtClean="0">
              <a:solidFill>
                <a:srgbClr val="000000"/>
              </a:solidFill>
              <a:latin typeface="Times New Roman" pitchFamily="18" charset="0"/>
              <a:cs typeface="Times New Roman" pitchFamily="18" charset="0"/>
            </a:endParaRPr>
          </a:p>
          <a:p>
            <a:r>
              <a:rPr lang="en-US" sz="2400" dirty="0" smtClean="0">
                <a:solidFill>
                  <a:srgbClr val="000000"/>
                </a:solidFill>
                <a:latin typeface="Times New Roman" pitchFamily="18" charset="0"/>
                <a:cs typeface="Times New Roman" pitchFamily="18" charset="0"/>
              </a:rPr>
              <a:t>Room </a:t>
            </a:r>
            <a:r>
              <a:rPr lang="en-US" sz="2400" dirty="0">
                <a:solidFill>
                  <a:srgbClr val="000000"/>
                </a:solidFill>
                <a:latin typeface="Times New Roman" pitchFamily="18" charset="0"/>
                <a:cs typeface="Times New Roman" pitchFamily="18" charset="0"/>
              </a:rPr>
              <a:t>3244</a:t>
            </a:r>
            <a:br>
              <a:rPr lang="en-US" sz="2400" dirty="0">
                <a:solidFill>
                  <a:srgbClr val="000000"/>
                </a:solidFill>
                <a:latin typeface="Times New Roman" pitchFamily="18" charset="0"/>
                <a:cs typeface="Times New Roman" pitchFamily="18" charset="0"/>
              </a:rPr>
            </a:br>
            <a:r>
              <a:rPr lang="en-US" sz="2400" dirty="0">
                <a:solidFill>
                  <a:srgbClr val="000000"/>
                </a:solidFill>
                <a:latin typeface="Times New Roman" pitchFamily="18" charset="0"/>
                <a:cs typeface="Times New Roman" pitchFamily="18" charset="0"/>
              </a:rPr>
              <a:t>Chicago, Illinois 60604</a:t>
            </a:r>
            <a:br>
              <a:rPr lang="en-US" sz="2400" dirty="0">
                <a:solidFill>
                  <a:srgbClr val="000000"/>
                </a:solidFill>
                <a:latin typeface="Times New Roman" pitchFamily="18" charset="0"/>
                <a:cs typeface="Times New Roman" pitchFamily="18" charset="0"/>
              </a:rPr>
            </a:br>
            <a:r>
              <a:rPr lang="en-US" sz="2400" dirty="0">
                <a:solidFill>
                  <a:srgbClr val="000000"/>
                </a:solidFill>
                <a:latin typeface="Times New Roman" pitchFamily="18" charset="0"/>
                <a:cs typeface="Times New Roman" pitchFamily="18" charset="0"/>
              </a:rPr>
              <a:t>(312) 353-2220</a:t>
            </a:r>
            <a:br>
              <a:rPr lang="en-US" sz="2400" dirty="0">
                <a:solidFill>
                  <a:srgbClr val="000000"/>
                </a:solidFill>
                <a:latin typeface="Times New Roman" pitchFamily="18" charset="0"/>
                <a:cs typeface="Times New Roman" pitchFamily="18" charset="0"/>
              </a:rPr>
            </a:br>
            <a:r>
              <a:rPr lang="en-US" sz="2400" dirty="0">
                <a:solidFill>
                  <a:srgbClr val="000000"/>
                </a:solidFill>
                <a:latin typeface="Times New Roman" pitchFamily="18" charset="0"/>
                <a:cs typeface="Times New Roman" pitchFamily="18" charset="0"/>
              </a:rPr>
              <a:t>(312) 353-7774 FAX</a:t>
            </a:r>
          </a:p>
        </p:txBody>
      </p:sp>
      <p:sp>
        <p:nvSpPr>
          <p:cNvPr id="5" name="Rectangle 4"/>
          <p:cNvSpPr/>
          <p:nvPr/>
        </p:nvSpPr>
        <p:spPr>
          <a:xfrm>
            <a:off x="4572000" y="1354365"/>
            <a:ext cx="4572000" cy="1938992"/>
          </a:xfrm>
          <a:prstGeom prst="rect">
            <a:avLst/>
          </a:prstGeom>
        </p:spPr>
        <p:txBody>
          <a:bodyPr>
            <a:spAutoFit/>
          </a:bodyPr>
          <a:lstStyle/>
          <a:p>
            <a:r>
              <a:rPr lang="en-US" sz="2400" b="1" dirty="0">
                <a:solidFill>
                  <a:srgbClr val="000000"/>
                </a:solidFill>
                <a:latin typeface="Times New Roman" pitchFamily="18" charset="0"/>
                <a:cs typeface="Times New Roman" pitchFamily="18" charset="0"/>
              </a:rPr>
              <a:t>Calumet City Area Office</a:t>
            </a:r>
            <a:r>
              <a:rPr lang="en-US" sz="2400" dirty="0">
                <a:solidFill>
                  <a:srgbClr val="000000"/>
                </a:solidFill>
                <a:latin typeface="Times New Roman" pitchFamily="18" charset="0"/>
                <a:cs typeface="Times New Roman" pitchFamily="18" charset="0"/>
              </a:rPr>
              <a:t/>
            </a:r>
            <a:br>
              <a:rPr lang="en-US" sz="2400" dirty="0">
                <a:solidFill>
                  <a:srgbClr val="000000"/>
                </a:solidFill>
                <a:latin typeface="Times New Roman" pitchFamily="18" charset="0"/>
                <a:cs typeface="Times New Roman" pitchFamily="18" charset="0"/>
              </a:rPr>
            </a:br>
            <a:r>
              <a:rPr lang="en-US" sz="2400" dirty="0">
                <a:solidFill>
                  <a:srgbClr val="000000"/>
                </a:solidFill>
                <a:latin typeface="Times New Roman" pitchFamily="18" charset="0"/>
                <a:cs typeface="Times New Roman" pitchFamily="18" charset="0"/>
              </a:rPr>
              <a:t>1600 167th Street, Suite 9</a:t>
            </a:r>
            <a:br>
              <a:rPr lang="en-US" sz="2400" dirty="0">
                <a:solidFill>
                  <a:srgbClr val="000000"/>
                </a:solidFill>
                <a:latin typeface="Times New Roman" pitchFamily="18" charset="0"/>
                <a:cs typeface="Times New Roman" pitchFamily="18" charset="0"/>
              </a:rPr>
            </a:br>
            <a:r>
              <a:rPr lang="en-US" sz="2400" dirty="0">
                <a:solidFill>
                  <a:srgbClr val="000000"/>
                </a:solidFill>
                <a:latin typeface="Times New Roman" pitchFamily="18" charset="0"/>
                <a:cs typeface="Times New Roman" pitchFamily="18" charset="0"/>
              </a:rPr>
              <a:t>Calumet City, Illinois 60409</a:t>
            </a:r>
            <a:br>
              <a:rPr lang="en-US" sz="2400" dirty="0">
                <a:solidFill>
                  <a:srgbClr val="000000"/>
                </a:solidFill>
                <a:latin typeface="Times New Roman" pitchFamily="18" charset="0"/>
                <a:cs typeface="Times New Roman" pitchFamily="18" charset="0"/>
              </a:rPr>
            </a:br>
            <a:r>
              <a:rPr lang="en-US" sz="2400" dirty="0">
                <a:solidFill>
                  <a:srgbClr val="000000"/>
                </a:solidFill>
                <a:latin typeface="Times New Roman" pitchFamily="18" charset="0"/>
                <a:cs typeface="Times New Roman" pitchFamily="18" charset="0"/>
              </a:rPr>
              <a:t>(708) 891-3800</a:t>
            </a:r>
            <a:br>
              <a:rPr lang="en-US" sz="2400" dirty="0">
                <a:solidFill>
                  <a:srgbClr val="000000"/>
                </a:solidFill>
                <a:latin typeface="Times New Roman" pitchFamily="18" charset="0"/>
                <a:cs typeface="Times New Roman" pitchFamily="18" charset="0"/>
              </a:rPr>
            </a:br>
            <a:r>
              <a:rPr lang="en-US" sz="2400" dirty="0">
                <a:solidFill>
                  <a:srgbClr val="000000"/>
                </a:solidFill>
                <a:latin typeface="Times New Roman" pitchFamily="18" charset="0"/>
                <a:cs typeface="Times New Roman" pitchFamily="18" charset="0"/>
              </a:rPr>
              <a:t>(708) 862-9659 FAX</a:t>
            </a:r>
            <a:endParaRPr lang="en-US" sz="2400" dirty="0">
              <a:latin typeface="Times New Roman" pitchFamily="18" charset="0"/>
              <a:cs typeface="Times New Roman" pitchFamily="18" charset="0"/>
            </a:endParaRPr>
          </a:p>
        </p:txBody>
      </p:sp>
      <p:sp>
        <p:nvSpPr>
          <p:cNvPr id="6" name="Rectangle 5"/>
          <p:cNvSpPr/>
          <p:nvPr/>
        </p:nvSpPr>
        <p:spPr>
          <a:xfrm>
            <a:off x="38100" y="3718024"/>
            <a:ext cx="4572000" cy="1938992"/>
          </a:xfrm>
          <a:prstGeom prst="rect">
            <a:avLst/>
          </a:prstGeom>
        </p:spPr>
        <p:txBody>
          <a:bodyPr>
            <a:spAutoFit/>
          </a:bodyPr>
          <a:lstStyle/>
          <a:p>
            <a:r>
              <a:rPr lang="en-US" sz="2400" b="1" dirty="0">
                <a:solidFill>
                  <a:srgbClr val="000000"/>
                </a:solidFill>
                <a:latin typeface="Times New Roman" pitchFamily="18" charset="0"/>
                <a:cs typeface="Times New Roman" pitchFamily="18" charset="0"/>
              </a:rPr>
              <a:t>Chicago North Area Office</a:t>
            </a:r>
            <a:br>
              <a:rPr lang="en-US" sz="2400" b="1" dirty="0">
                <a:solidFill>
                  <a:srgbClr val="000000"/>
                </a:solidFill>
                <a:latin typeface="Times New Roman" pitchFamily="18" charset="0"/>
                <a:cs typeface="Times New Roman" pitchFamily="18" charset="0"/>
              </a:rPr>
            </a:br>
            <a:r>
              <a:rPr lang="en-US" sz="2400" dirty="0">
                <a:solidFill>
                  <a:srgbClr val="000000"/>
                </a:solidFill>
                <a:latin typeface="Times New Roman" pitchFamily="18" charset="0"/>
                <a:cs typeface="Times New Roman" pitchFamily="18" charset="0"/>
              </a:rPr>
              <a:t>701 Lee Street - Suite 950</a:t>
            </a:r>
            <a:br>
              <a:rPr lang="en-US" sz="2400" dirty="0">
                <a:solidFill>
                  <a:srgbClr val="000000"/>
                </a:solidFill>
                <a:latin typeface="Times New Roman" pitchFamily="18" charset="0"/>
                <a:cs typeface="Times New Roman" pitchFamily="18" charset="0"/>
              </a:rPr>
            </a:br>
            <a:r>
              <a:rPr lang="en-US" sz="2400" dirty="0">
                <a:solidFill>
                  <a:srgbClr val="000000"/>
                </a:solidFill>
                <a:latin typeface="Times New Roman" pitchFamily="18" charset="0"/>
                <a:cs typeface="Times New Roman" pitchFamily="18" charset="0"/>
              </a:rPr>
              <a:t>Des Plaines, Illinois 60016</a:t>
            </a:r>
            <a:br>
              <a:rPr lang="en-US" sz="2400" dirty="0">
                <a:solidFill>
                  <a:srgbClr val="000000"/>
                </a:solidFill>
                <a:latin typeface="Times New Roman" pitchFamily="18" charset="0"/>
                <a:cs typeface="Times New Roman" pitchFamily="18" charset="0"/>
              </a:rPr>
            </a:br>
            <a:r>
              <a:rPr lang="en-US" sz="2400" dirty="0">
                <a:solidFill>
                  <a:srgbClr val="000000"/>
                </a:solidFill>
                <a:latin typeface="Times New Roman" pitchFamily="18" charset="0"/>
                <a:cs typeface="Times New Roman" pitchFamily="18" charset="0"/>
              </a:rPr>
              <a:t>(847) 803-4800</a:t>
            </a:r>
            <a:br>
              <a:rPr lang="en-US" sz="2400" dirty="0">
                <a:solidFill>
                  <a:srgbClr val="000000"/>
                </a:solidFill>
                <a:latin typeface="Times New Roman" pitchFamily="18" charset="0"/>
                <a:cs typeface="Times New Roman" pitchFamily="18" charset="0"/>
              </a:rPr>
            </a:br>
            <a:r>
              <a:rPr lang="en-US" sz="2400" dirty="0">
                <a:solidFill>
                  <a:srgbClr val="000000"/>
                </a:solidFill>
                <a:latin typeface="Times New Roman" pitchFamily="18" charset="0"/>
                <a:cs typeface="Times New Roman" pitchFamily="18" charset="0"/>
              </a:rPr>
              <a:t>(847) 390-8220 FAX</a:t>
            </a:r>
          </a:p>
        </p:txBody>
      </p:sp>
      <p:sp>
        <p:nvSpPr>
          <p:cNvPr id="7" name="Rectangle 6"/>
          <p:cNvSpPr/>
          <p:nvPr/>
        </p:nvSpPr>
        <p:spPr>
          <a:xfrm>
            <a:off x="4419600" y="4031396"/>
            <a:ext cx="3453815" cy="830997"/>
          </a:xfrm>
          <a:prstGeom prst="rect">
            <a:avLst/>
          </a:prstGeom>
        </p:spPr>
        <p:txBody>
          <a:bodyPr wrap="square">
            <a:spAutoFit/>
          </a:bodyPr>
          <a:lstStyle/>
          <a:p>
            <a:pPr algn="ctr"/>
            <a:r>
              <a:rPr lang="en-US" sz="2400" dirty="0">
                <a:solidFill>
                  <a:srgbClr val="000000"/>
                </a:solidFill>
                <a:latin typeface="Times New Roman" pitchFamily="18" charset="0"/>
                <a:cs typeface="Times New Roman" pitchFamily="18" charset="0"/>
              </a:rPr>
              <a:t>Or visit </a:t>
            </a:r>
            <a:r>
              <a:rPr lang="en-US" sz="2400" dirty="0">
                <a:solidFill>
                  <a:srgbClr val="000000"/>
                </a:solidFill>
                <a:latin typeface="Times New Roman" pitchFamily="18" charset="0"/>
                <a:cs typeface="Times New Roman" pitchFamily="18" charset="0"/>
                <a:hlinkClick r:id="rId2"/>
              </a:rPr>
              <a:t>http://www.osha.gov</a:t>
            </a:r>
            <a:r>
              <a:rPr lang="en-US" sz="2400" dirty="0">
                <a:solidFill>
                  <a:srgbClr val="000000"/>
                </a:solidFill>
                <a:latin typeface="Times New Roman" pitchFamily="18" charset="0"/>
                <a:cs typeface="Times New Roman" pitchFamily="18" charset="0"/>
              </a:rPr>
              <a:t> </a:t>
            </a:r>
          </a:p>
        </p:txBody>
      </p:sp>
    </p:spTree>
    <p:extLst>
      <p:ext uri="{BB962C8B-B14F-4D97-AF65-F5344CB8AC3E}">
        <p14:creationId xmlns:p14="http://schemas.microsoft.com/office/powerpoint/2010/main" val="5163355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00"/>
                </a:solidFill>
                <a:latin typeface="Times New Roman" pitchFamily="18" charset="0"/>
                <a:cs typeface="Times New Roman" pitchFamily="18" charset="0"/>
              </a:rPr>
              <a:t>OSHA Topics Covered</a:t>
            </a:r>
            <a:endParaRPr lang="en-US" b="1" dirty="0">
              <a:solidFill>
                <a:srgbClr val="000000"/>
              </a:solidFill>
              <a:latin typeface="Times New Roman" pitchFamily="18" charset="0"/>
              <a:cs typeface="Times New Roman" pitchFamily="18" charset="0"/>
            </a:endParaRPr>
          </a:p>
        </p:txBody>
      </p:sp>
      <p:sp>
        <p:nvSpPr>
          <p:cNvPr id="3" name="Content Placeholder 2"/>
          <p:cNvSpPr>
            <a:spLocks noGrp="1"/>
          </p:cNvSpPr>
          <p:nvPr>
            <p:ph idx="1"/>
          </p:nvPr>
        </p:nvSpPr>
        <p:spPr>
          <a:xfrm>
            <a:off x="4038600" y="1295400"/>
            <a:ext cx="5105400" cy="5562600"/>
          </a:xfrm>
        </p:spPr>
        <p:txBody>
          <a:bodyPr/>
          <a:lstStyle/>
          <a:p>
            <a:pPr marL="514350" indent="-514350">
              <a:buFont typeface="+mj-lt"/>
              <a:buAutoNum type="arabicPeriod"/>
            </a:pPr>
            <a:endParaRPr lang="en-US" dirty="0" smtClean="0">
              <a:solidFill>
                <a:srgbClr val="000000"/>
              </a:solidFill>
            </a:endParaRPr>
          </a:p>
          <a:p>
            <a:pPr marL="514350" indent="-514350">
              <a:buFont typeface="+mj-lt"/>
              <a:buAutoNum type="arabicPeriod"/>
            </a:pPr>
            <a:r>
              <a:rPr lang="en-US" dirty="0" smtClean="0">
                <a:solidFill>
                  <a:srgbClr val="000000"/>
                </a:solidFill>
                <a:latin typeface="Times New Roman" pitchFamily="18" charset="0"/>
                <a:cs typeface="Times New Roman" pitchFamily="18" charset="0"/>
              </a:rPr>
              <a:t>What is OSHA?</a:t>
            </a:r>
          </a:p>
          <a:p>
            <a:pPr marL="514350" indent="-514350">
              <a:buFont typeface="+mj-lt"/>
              <a:buAutoNum type="arabicPeriod"/>
            </a:pPr>
            <a:r>
              <a:rPr lang="en-US" dirty="0" smtClean="0">
                <a:solidFill>
                  <a:srgbClr val="000000"/>
                </a:solidFill>
                <a:latin typeface="Times New Roman" pitchFamily="18" charset="0"/>
                <a:cs typeface="Times New Roman" pitchFamily="18" charset="0"/>
              </a:rPr>
              <a:t>Rights Under OSHA</a:t>
            </a:r>
          </a:p>
          <a:p>
            <a:pPr marL="514350" indent="-514350">
              <a:buFont typeface="+mj-lt"/>
              <a:buAutoNum type="arabicPeriod"/>
            </a:pPr>
            <a:r>
              <a:rPr lang="en-US" dirty="0" smtClean="0">
                <a:solidFill>
                  <a:srgbClr val="000000"/>
                </a:solidFill>
                <a:latin typeface="Times New Roman" pitchFamily="18" charset="0"/>
                <a:cs typeface="Times New Roman" pitchFamily="18" charset="0"/>
              </a:rPr>
              <a:t>What is a Hazard?</a:t>
            </a:r>
          </a:p>
          <a:p>
            <a:pPr marL="514350" indent="-514350">
              <a:buFont typeface="+mj-lt"/>
              <a:buAutoNum type="arabicPeriod"/>
            </a:pPr>
            <a:r>
              <a:rPr lang="en-US" dirty="0" smtClean="0">
                <a:solidFill>
                  <a:srgbClr val="000000"/>
                </a:solidFill>
                <a:latin typeface="Times New Roman" pitchFamily="18" charset="0"/>
                <a:cs typeface="Times New Roman" pitchFamily="18" charset="0"/>
              </a:rPr>
              <a:t>How to Control Hazards?</a:t>
            </a:r>
          </a:p>
          <a:p>
            <a:pPr marL="514350" indent="-514350">
              <a:buFont typeface="+mj-lt"/>
              <a:buAutoNum type="arabicPeriod"/>
            </a:pPr>
            <a:r>
              <a:rPr lang="en-US" dirty="0" smtClean="0">
                <a:solidFill>
                  <a:srgbClr val="000000"/>
                </a:solidFill>
                <a:latin typeface="Times New Roman" pitchFamily="18" charset="0"/>
                <a:cs typeface="Times New Roman" pitchFamily="18" charset="0"/>
              </a:rPr>
              <a:t>Worker’s Rights</a:t>
            </a:r>
            <a:endParaRPr lang="en-US" dirty="0">
              <a:solidFill>
                <a:srgbClr val="000000"/>
              </a:solidFill>
              <a:latin typeface="Times New Roman" pitchFamily="18" charset="0"/>
              <a:cs typeface="Times New Roman" pitchFamily="18" charset="0"/>
            </a:endParaRP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038" y="2057400"/>
            <a:ext cx="3832544"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701446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00"/>
                </a:solidFill>
                <a:latin typeface="Times New Roman" pitchFamily="18" charset="0"/>
                <a:cs typeface="Times New Roman" pitchFamily="18" charset="0"/>
              </a:rPr>
              <a:t>OSHA Topics</a:t>
            </a:r>
            <a:endParaRPr lang="en-US" b="1" dirty="0">
              <a:solidFill>
                <a:srgbClr val="000000"/>
              </a:solidFill>
              <a:latin typeface="Times New Roman" pitchFamily="18" charset="0"/>
              <a:cs typeface="Times New Roman" pitchFamily="18" charset="0"/>
            </a:endParaRPr>
          </a:p>
        </p:txBody>
      </p:sp>
      <p:sp>
        <p:nvSpPr>
          <p:cNvPr id="3" name="Content Placeholder 2"/>
          <p:cNvSpPr>
            <a:spLocks noGrp="1"/>
          </p:cNvSpPr>
          <p:nvPr>
            <p:ph idx="1"/>
          </p:nvPr>
        </p:nvSpPr>
        <p:spPr>
          <a:xfrm>
            <a:off x="4038600" y="1295400"/>
            <a:ext cx="5105400" cy="5562600"/>
          </a:xfrm>
        </p:spPr>
        <p:txBody>
          <a:bodyPr/>
          <a:lstStyle/>
          <a:p>
            <a:pPr marL="514350" indent="-514350">
              <a:buFont typeface="+mj-lt"/>
              <a:buAutoNum type="arabicPeriod"/>
            </a:pPr>
            <a:endParaRPr lang="en-US" dirty="0" smtClean="0">
              <a:solidFill>
                <a:srgbClr val="000000"/>
              </a:solidFill>
            </a:endParaRPr>
          </a:p>
          <a:p>
            <a:pPr marL="514350" indent="-514350">
              <a:buFont typeface="+mj-lt"/>
              <a:buAutoNum type="arabicPeriod"/>
            </a:pPr>
            <a:r>
              <a:rPr lang="en-US" dirty="0" smtClean="0">
                <a:solidFill>
                  <a:srgbClr val="000000"/>
                </a:solidFill>
                <a:latin typeface="Times New Roman" pitchFamily="18" charset="0"/>
                <a:cs typeface="Times New Roman" pitchFamily="18" charset="0"/>
              </a:rPr>
              <a:t>What is OSHA?</a:t>
            </a:r>
          </a:p>
          <a:p>
            <a:pPr marL="514350" indent="-514350">
              <a:buFont typeface="+mj-lt"/>
              <a:buAutoNum type="arabicPeriod"/>
            </a:pPr>
            <a:r>
              <a:rPr lang="en-US" dirty="0" smtClean="0">
                <a:solidFill>
                  <a:srgbClr val="000000"/>
                </a:solidFill>
                <a:latin typeface="Times New Roman" pitchFamily="18" charset="0"/>
                <a:cs typeface="Times New Roman" pitchFamily="18" charset="0"/>
              </a:rPr>
              <a:t>Rights Under OSHA</a:t>
            </a:r>
          </a:p>
          <a:p>
            <a:pPr marL="514350" indent="-514350">
              <a:buFont typeface="+mj-lt"/>
              <a:buAutoNum type="arabicPeriod"/>
            </a:pPr>
            <a:r>
              <a:rPr lang="en-US" dirty="0" smtClean="0">
                <a:solidFill>
                  <a:srgbClr val="000000"/>
                </a:solidFill>
                <a:latin typeface="Times New Roman" pitchFamily="18" charset="0"/>
                <a:cs typeface="Times New Roman" pitchFamily="18" charset="0"/>
              </a:rPr>
              <a:t>What is a Hazard?</a:t>
            </a:r>
          </a:p>
          <a:p>
            <a:pPr marL="514350" indent="-514350">
              <a:buFont typeface="+mj-lt"/>
              <a:buAutoNum type="arabicPeriod"/>
            </a:pPr>
            <a:r>
              <a:rPr lang="en-US" dirty="0" smtClean="0">
                <a:solidFill>
                  <a:srgbClr val="000000"/>
                </a:solidFill>
                <a:latin typeface="Times New Roman" pitchFamily="18" charset="0"/>
                <a:cs typeface="Times New Roman" pitchFamily="18" charset="0"/>
              </a:rPr>
              <a:t>How to Control Hazards?</a:t>
            </a:r>
          </a:p>
          <a:p>
            <a:pPr marL="514350" indent="-514350">
              <a:buFont typeface="+mj-lt"/>
              <a:buAutoNum type="arabicPeriod"/>
            </a:pPr>
            <a:r>
              <a:rPr lang="en-US" dirty="0" smtClean="0">
                <a:solidFill>
                  <a:srgbClr val="000000"/>
                </a:solidFill>
                <a:latin typeface="Times New Roman" pitchFamily="18" charset="0"/>
                <a:cs typeface="Times New Roman" pitchFamily="18" charset="0"/>
              </a:rPr>
              <a:t>Worker’s Rights</a:t>
            </a:r>
            <a:endParaRPr lang="en-US" dirty="0">
              <a:solidFill>
                <a:srgbClr val="000000"/>
              </a:solidFill>
              <a:latin typeface="Times New Roman" pitchFamily="18" charset="0"/>
              <a:cs typeface="Times New Roman" pitchFamily="18" charset="0"/>
            </a:endParaRP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038" y="2057400"/>
            <a:ext cx="3832544"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873061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a:solidFill>
                  <a:srgbClr val="000000"/>
                </a:solidFill>
              </a:rPr>
              <a:t>Any Questions</a:t>
            </a:r>
            <a:r>
              <a:rPr lang="en-US" b="1" dirty="0" smtClean="0">
                <a:solidFill>
                  <a:srgbClr val="000000"/>
                </a:solidFill>
              </a:rPr>
              <a:t>?</a:t>
            </a:r>
            <a:endParaRPr lang="en-US" b="1" dirty="0">
              <a:solidFill>
                <a:srgbClr val="000000"/>
              </a:solidFill>
            </a:endParaRPr>
          </a:p>
        </p:txBody>
      </p:sp>
      <p:pic>
        <p:nvPicPr>
          <p:cNvPr id="8" name="Picture 2" descr="MCj04315480000[1]"/>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2819400" y="1981200"/>
            <a:ext cx="3047857" cy="3047857"/>
          </a:xfrm>
          <a:noFill/>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0000"/>
                </a:solidFill>
                <a:latin typeface="Times New Roman" pitchFamily="18" charset="0"/>
                <a:cs typeface="Times New Roman" pitchFamily="18" charset="0"/>
              </a:rPr>
              <a:t>OSHA Post-Test &amp; </a:t>
            </a:r>
            <a:br>
              <a:rPr lang="en-US" b="1" dirty="0" smtClean="0">
                <a:solidFill>
                  <a:srgbClr val="000000"/>
                </a:solidFill>
                <a:latin typeface="Times New Roman" pitchFamily="18" charset="0"/>
                <a:cs typeface="Times New Roman" pitchFamily="18" charset="0"/>
              </a:rPr>
            </a:br>
            <a:r>
              <a:rPr lang="en-US" b="1" dirty="0" smtClean="0">
                <a:solidFill>
                  <a:srgbClr val="000000"/>
                </a:solidFill>
                <a:latin typeface="Times New Roman" pitchFamily="18" charset="0"/>
                <a:cs typeface="Times New Roman" pitchFamily="18" charset="0"/>
              </a:rPr>
              <a:t>Presentation Evaluation</a:t>
            </a:r>
            <a:endParaRPr lang="en-US" b="1" dirty="0">
              <a:solidFill>
                <a:srgbClr val="00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305800" cy="4525963"/>
          </a:xfrm>
        </p:spPr>
        <p:txBody>
          <a:bodyPr/>
          <a:lstStyle/>
          <a:p>
            <a:r>
              <a:rPr lang="en-US" dirty="0" smtClean="0">
                <a:solidFill>
                  <a:srgbClr val="000000"/>
                </a:solidFill>
                <a:latin typeface="Times New Roman" pitchFamily="18" charset="0"/>
                <a:cs typeface="Times New Roman" pitchFamily="18" charset="0"/>
              </a:rPr>
              <a:t>Now that we have covered the various topics of OSHA, we will like to know how much you understood.</a:t>
            </a:r>
          </a:p>
          <a:p>
            <a:r>
              <a:rPr lang="en-US" dirty="0" smtClean="0">
                <a:solidFill>
                  <a:srgbClr val="000000"/>
                </a:solidFill>
                <a:latin typeface="Times New Roman" pitchFamily="18" charset="0"/>
                <a:cs typeface="Times New Roman" pitchFamily="18" charset="0"/>
              </a:rPr>
              <a:t>We would also like to know your opinion about our presentation.</a:t>
            </a:r>
          </a:p>
          <a:p>
            <a:r>
              <a:rPr lang="en-US" dirty="0" smtClean="0">
                <a:solidFill>
                  <a:srgbClr val="000000"/>
                </a:solidFill>
                <a:latin typeface="Times New Roman" pitchFamily="18" charset="0"/>
                <a:cs typeface="Times New Roman" pitchFamily="18" charset="0"/>
              </a:rPr>
              <a:t>This data will help us improve our future sessions. </a:t>
            </a:r>
          </a:p>
          <a:p>
            <a:pPr marL="0" indent="0" algn="ctr">
              <a:buNone/>
            </a:pPr>
            <a:r>
              <a:rPr lang="en-US" sz="4400" b="1" dirty="0" smtClean="0">
                <a:solidFill>
                  <a:srgbClr val="000000"/>
                </a:solidFill>
                <a:latin typeface="Times New Roman" pitchFamily="18" charset="0"/>
                <a:cs typeface="Times New Roman" pitchFamily="18" charset="0"/>
              </a:rPr>
              <a:t>Thank you for your cooperation!!</a:t>
            </a:r>
            <a:endParaRPr lang="en-US" sz="4400" b="1"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8296833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half" idx="1"/>
          </p:nvPr>
        </p:nvSpPr>
        <p:spPr>
          <a:xfrm>
            <a:off x="0" y="1447800"/>
            <a:ext cx="5334000" cy="4866619"/>
          </a:xfrm>
        </p:spPr>
        <p:txBody>
          <a:bodyPr>
            <a:normAutofit fontScale="47500" lnSpcReduction="20000"/>
          </a:bodyPr>
          <a:lstStyle/>
          <a:p>
            <a:r>
              <a:rPr lang="en-US" sz="4200" dirty="0" smtClean="0">
                <a:solidFill>
                  <a:srgbClr val="000000"/>
                </a:solidFill>
                <a:latin typeface="Times New Roman" pitchFamily="18" charset="0"/>
                <a:cs typeface="Times New Roman" pitchFamily="18" charset="0"/>
              </a:rPr>
              <a:t>The </a:t>
            </a:r>
            <a:r>
              <a:rPr lang="en-US" sz="4200" dirty="0">
                <a:solidFill>
                  <a:srgbClr val="000000"/>
                </a:solidFill>
                <a:latin typeface="Times New Roman" pitchFamily="18" charset="0"/>
                <a:cs typeface="Times New Roman" pitchFamily="18" charset="0"/>
              </a:rPr>
              <a:t>Occupational Safety and Health Act of 1970 (OSH Act) was passed to </a:t>
            </a:r>
            <a:r>
              <a:rPr lang="en-US" sz="4200" dirty="0">
                <a:solidFill>
                  <a:srgbClr val="FF0000"/>
                </a:solidFill>
                <a:latin typeface="Times New Roman" pitchFamily="18" charset="0"/>
                <a:cs typeface="Times New Roman" pitchFamily="18" charset="0"/>
              </a:rPr>
              <a:t>prevent </a:t>
            </a:r>
            <a:r>
              <a:rPr lang="en-US" sz="4200" dirty="0">
                <a:solidFill>
                  <a:srgbClr val="000000"/>
                </a:solidFill>
                <a:latin typeface="Times New Roman" pitchFamily="18" charset="0"/>
                <a:cs typeface="Times New Roman" pitchFamily="18" charset="0"/>
              </a:rPr>
              <a:t>workers from being killed or seriously harmed at work. </a:t>
            </a:r>
            <a:endParaRPr lang="en-US" sz="4200" dirty="0" smtClean="0">
              <a:solidFill>
                <a:srgbClr val="000000"/>
              </a:solidFill>
              <a:latin typeface="Times New Roman" pitchFamily="18" charset="0"/>
              <a:cs typeface="Times New Roman" pitchFamily="18" charset="0"/>
            </a:endParaRPr>
          </a:p>
          <a:p>
            <a:r>
              <a:rPr lang="en-US" sz="4200" dirty="0" smtClean="0">
                <a:solidFill>
                  <a:srgbClr val="000000"/>
                </a:solidFill>
                <a:latin typeface="Times New Roman" pitchFamily="18" charset="0"/>
                <a:cs typeface="Times New Roman" pitchFamily="18" charset="0"/>
              </a:rPr>
              <a:t>The </a:t>
            </a:r>
            <a:r>
              <a:rPr lang="en-US" sz="4200" dirty="0">
                <a:solidFill>
                  <a:srgbClr val="000000"/>
                </a:solidFill>
                <a:latin typeface="Times New Roman" pitchFamily="18" charset="0"/>
                <a:cs typeface="Times New Roman" pitchFamily="18" charset="0"/>
              </a:rPr>
              <a:t>law </a:t>
            </a:r>
            <a:r>
              <a:rPr lang="en-US" sz="4200" dirty="0">
                <a:solidFill>
                  <a:srgbClr val="FF0000"/>
                </a:solidFill>
                <a:latin typeface="Times New Roman" pitchFamily="18" charset="0"/>
                <a:cs typeface="Times New Roman" pitchFamily="18" charset="0"/>
              </a:rPr>
              <a:t>requires employers </a:t>
            </a:r>
            <a:r>
              <a:rPr lang="en-US" sz="4200" dirty="0">
                <a:solidFill>
                  <a:srgbClr val="000000"/>
                </a:solidFill>
                <a:latin typeface="Times New Roman" pitchFamily="18" charset="0"/>
                <a:cs typeface="Times New Roman" pitchFamily="18" charset="0"/>
              </a:rPr>
              <a:t>to provide their employees with working conditions that are free of known dangers. </a:t>
            </a:r>
            <a:endParaRPr lang="en-US" sz="4200" dirty="0" smtClean="0">
              <a:solidFill>
                <a:srgbClr val="000000"/>
              </a:solidFill>
              <a:latin typeface="Times New Roman" pitchFamily="18" charset="0"/>
              <a:cs typeface="Times New Roman" pitchFamily="18" charset="0"/>
            </a:endParaRPr>
          </a:p>
          <a:p>
            <a:r>
              <a:rPr lang="en-US" sz="4200" dirty="0" smtClean="0">
                <a:solidFill>
                  <a:srgbClr val="000000"/>
                </a:solidFill>
                <a:latin typeface="Times New Roman" pitchFamily="18" charset="0"/>
                <a:cs typeface="Times New Roman" pitchFamily="18" charset="0"/>
              </a:rPr>
              <a:t>The </a:t>
            </a:r>
            <a:r>
              <a:rPr lang="en-US" sz="4200" dirty="0">
                <a:solidFill>
                  <a:srgbClr val="000000"/>
                </a:solidFill>
                <a:latin typeface="Times New Roman" pitchFamily="18" charset="0"/>
                <a:cs typeface="Times New Roman" pitchFamily="18" charset="0"/>
              </a:rPr>
              <a:t>Act created the Occupational Safety and Health Administration (OSHA), which </a:t>
            </a:r>
            <a:r>
              <a:rPr lang="en-US" sz="4200" dirty="0">
                <a:solidFill>
                  <a:srgbClr val="FF0000"/>
                </a:solidFill>
                <a:latin typeface="Times New Roman" pitchFamily="18" charset="0"/>
                <a:cs typeface="Times New Roman" pitchFamily="18" charset="0"/>
              </a:rPr>
              <a:t>sets and enforces</a:t>
            </a:r>
            <a:r>
              <a:rPr lang="en-US" sz="4200" dirty="0">
                <a:solidFill>
                  <a:srgbClr val="000000"/>
                </a:solidFill>
                <a:latin typeface="Times New Roman" pitchFamily="18" charset="0"/>
                <a:cs typeface="Times New Roman" pitchFamily="18" charset="0"/>
              </a:rPr>
              <a:t> protective workplace safety and health standards. </a:t>
            </a:r>
            <a:endParaRPr lang="en-US" sz="4200" dirty="0" smtClean="0">
              <a:solidFill>
                <a:srgbClr val="000000"/>
              </a:solidFill>
              <a:latin typeface="Times New Roman" pitchFamily="18" charset="0"/>
              <a:cs typeface="Times New Roman" pitchFamily="18" charset="0"/>
            </a:endParaRPr>
          </a:p>
          <a:p>
            <a:r>
              <a:rPr lang="en-US" sz="4200" dirty="0" smtClean="0">
                <a:solidFill>
                  <a:srgbClr val="000000"/>
                </a:solidFill>
                <a:latin typeface="Times New Roman" pitchFamily="18" charset="0"/>
                <a:cs typeface="Times New Roman" pitchFamily="18" charset="0"/>
              </a:rPr>
              <a:t>OSHA </a:t>
            </a:r>
            <a:r>
              <a:rPr lang="en-US" sz="4200" dirty="0">
                <a:solidFill>
                  <a:srgbClr val="000000"/>
                </a:solidFill>
                <a:latin typeface="Times New Roman" pitchFamily="18" charset="0"/>
                <a:cs typeface="Times New Roman" pitchFamily="18" charset="0"/>
              </a:rPr>
              <a:t>also provides information, </a:t>
            </a:r>
            <a:r>
              <a:rPr lang="en-US" sz="4200" dirty="0">
                <a:solidFill>
                  <a:srgbClr val="FF0000"/>
                </a:solidFill>
                <a:latin typeface="Times New Roman" pitchFamily="18" charset="0"/>
                <a:cs typeface="Times New Roman" pitchFamily="18" charset="0"/>
              </a:rPr>
              <a:t>training</a:t>
            </a:r>
            <a:r>
              <a:rPr lang="en-US" sz="4200" dirty="0">
                <a:solidFill>
                  <a:srgbClr val="000000"/>
                </a:solidFill>
                <a:latin typeface="Times New Roman" pitchFamily="18" charset="0"/>
                <a:cs typeface="Times New Roman" pitchFamily="18" charset="0"/>
              </a:rPr>
              <a:t> and assistance to workers and employers. </a:t>
            </a:r>
            <a:endParaRPr lang="en-US" sz="4200" dirty="0" smtClean="0">
              <a:solidFill>
                <a:srgbClr val="000000"/>
              </a:solidFill>
              <a:latin typeface="Times New Roman" pitchFamily="18" charset="0"/>
              <a:cs typeface="Times New Roman" pitchFamily="18" charset="0"/>
            </a:endParaRPr>
          </a:p>
          <a:p>
            <a:r>
              <a:rPr lang="en-US" sz="4200" dirty="0" smtClean="0">
                <a:solidFill>
                  <a:srgbClr val="000000"/>
                </a:solidFill>
                <a:latin typeface="Times New Roman" pitchFamily="18" charset="0"/>
                <a:cs typeface="Times New Roman" pitchFamily="18" charset="0"/>
              </a:rPr>
              <a:t>Workers </a:t>
            </a:r>
            <a:r>
              <a:rPr lang="en-US" sz="4200" dirty="0">
                <a:solidFill>
                  <a:srgbClr val="000000"/>
                </a:solidFill>
                <a:latin typeface="Times New Roman" pitchFamily="18" charset="0"/>
                <a:cs typeface="Times New Roman" pitchFamily="18" charset="0"/>
              </a:rPr>
              <a:t>may </a:t>
            </a:r>
            <a:r>
              <a:rPr lang="en-US" sz="4200" dirty="0">
                <a:solidFill>
                  <a:srgbClr val="FF0000"/>
                </a:solidFill>
                <a:latin typeface="Times New Roman" pitchFamily="18" charset="0"/>
                <a:cs typeface="Times New Roman" pitchFamily="18" charset="0"/>
              </a:rPr>
              <a:t>file a complaint </a:t>
            </a:r>
            <a:r>
              <a:rPr lang="en-US" sz="4200" dirty="0">
                <a:solidFill>
                  <a:srgbClr val="000000"/>
                </a:solidFill>
                <a:latin typeface="Times New Roman" pitchFamily="18" charset="0"/>
                <a:cs typeface="Times New Roman" pitchFamily="18" charset="0"/>
              </a:rPr>
              <a:t>to have OSHA inspect their workplace if they believe that their employer is not following OSHA standards or that there are serious hazards. </a:t>
            </a:r>
            <a:endParaRPr lang="en-US" sz="4200" dirty="0" smtClean="0">
              <a:solidFill>
                <a:srgbClr val="000000"/>
              </a:solidFill>
              <a:latin typeface="Times New Roman" pitchFamily="18" charset="0"/>
              <a:cs typeface="Times New Roman" pitchFamily="18" charset="0"/>
            </a:endParaRPr>
          </a:p>
          <a:p>
            <a:pPr lvl="1">
              <a:buNone/>
            </a:pPr>
            <a:endParaRPr lang="en-US" sz="2600" b="1" dirty="0" smtClean="0">
              <a:solidFill>
                <a:srgbClr val="FF0000"/>
              </a:solidFill>
              <a:latin typeface="Times New Roman" pitchFamily="18" charset="0"/>
              <a:cs typeface="Times New Roman" pitchFamily="18" charset="0"/>
            </a:endParaRPr>
          </a:p>
        </p:txBody>
      </p:sp>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334000" y="1447800"/>
            <a:ext cx="3196431" cy="3196431"/>
          </a:xfrm>
        </p:spPr>
      </p:pic>
      <p:sp>
        <p:nvSpPr>
          <p:cNvPr id="4" name="Title 1"/>
          <p:cNvSpPr txBox="1">
            <a:spLocks/>
          </p:cNvSpPr>
          <p:nvPr/>
        </p:nvSpPr>
        <p:spPr>
          <a:xfrm>
            <a:off x="-9236" y="0"/>
            <a:ext cx="9153236" cy="1219200"/>
          </a:xfrm>
          <a:prstGeom prst="rect">
            <a:avLst/>
          </a:prstGeom>
          <a:solidFill>
            <a:srgbClr val="FFC000"/>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b="1" dirty="0" smtClean="0">
                <a:solidFill>
                  <a:srgbClr val="000000"/>
                </a:solidFill>
                <a:latin typeface="Times New Roman" pitchFamily="18" charset="0"/>
                <a:cs typeface="Times New Roman" pitchFamily="18" charset="0"/>
              </a:rPr>
              <a:t>What is OSHA?</a:t>
            </a:r>
            <a:r>
              <a:rPr lang="en-US" sz="4000" dirty="0">
                <a:solidFill>
                  <a:srgbClr val="000000"/>
                </a:solidFill>
              </a:rPr>
              <a:t> </a:t>
            </a:r>
            <a:endParaRPr lang="en-US" sz="4000" dirty="0" smtClean="0">
              <a:solidFill>
                <a:srgbClr val="000000"/>
              </a:solidFill>
            </a:endParaRPr>
          </a:p>
        </p:txBody>
      </p:sp>
      <p:sp>
        <p:nvSpPr>
          <p:cNvPr id="7" name="Rectangle 6"/>
          <p:cNvSpPr/>
          <p:nvPr/>
        </p:nvSpPr>
        <p:spPr>
          <a:xfrm>
            <a:off x="5293796" y="4772167"/>
            <a:ext cx="3336171" cy="954107"/>
          </a:xfrm>
          <a:prstGeom prst="rect">
            <a:avLst/>
          </a:prstGeom>
        </p:spPr>
        <p:txBody>
          <a:bodyPr wrap="none">
            <a:spAutoFit/>
          </a:bodyPr>
          <a:lstStyle/>
          <a:p>
            <a:pPr algn="ctr"/>
            <a:r>
              <a:rPr lang="en-US" sz="2800" b="1" dirty="0">
                <a:solidFill>
                  <a:srgbClr val="000000"/>
                </a:solidFill>
                <a:latin typeface="Times New Roman" pitchFamily="18" charset="0"/>
                <a:cs typeface="Times New Roman" pitchFamily="18" charset="0"/>
              </a:rPr>
              <a:t>You have the right </a:t>
            </a:r>
            <a:endParaRPr lang="en-US" sz="2800" b="1" dirty="0" smtClean="0">
              <a:solidFill>
                <a:srgbClr val="000000"/>
              </a:solidFill>
              <a:latin typeface="Times New Roman" pitchFamily="18" charset="0"/>
              <a:cs typeface="Times New Roman" pitchFamily="18" charset="0"/>
            </a:endParaRPr>
          </a:p>
          <a:p>
            <a:pPr algn="ctr"/>
            <a:r>
              <a:rPr lang="en-US" sz="2800" b="1" dirty="0" smtClean="0">
                <a:solidFill>
                  <a:srgbClr val="000000"/>
                </a:solidFill>
                <a:latin typeface="Times New Roman" pitchFamily="18" charset="0"/>
                <a:cs typeface="Times New Roman" pitchFamily="18" charset="0"/>
              </a:rPr>
              <a:t>to </a:t>
            </a:r>
            <a:r>
              <a:rPr lang="en-US" sz="2800" b="1" dirty="0">
                <a:solidFill>
                  <a:srgbClr val="000000"/>
                </a:solidFill>
                <a:latin typeface="Times New Roman" pitchFamily="18" charset="0"/>
                <a:cs typeface="Times New Roman" pitchFamily="18" charset="0"/>
              </a:rPr>
              <a:t>a safe </a:t>
            </a:r>
            <a:r>
              <a:rPr lang="en-US" sz="2800" b="1" dirty="0" smtClean="0">
                <a:solidFill>
                  <a:srgbClr val="000000"/>
                </a:solidFill>
                <a:latin typeface="Times New Roman" pitchFamily="18" charset="0"/>
                <a:cs typeface="Times New Roman" pitchFamily="18" charset="0"/>
              </a:rPr>
              <a:t>workplace! </a:t>
            </a:r>
            <a:endParaRPr lang="en-US" sz="2800" b="1"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9412461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6" presetClass="emph" presetSubtype="0" fill="hold" grpId="0" nodeType="clickEffect">
                                  <p:stCondLst>
                                    <p:cond delay="0"/>
                                  </p:stCondLst>
                                  <p:childTnLst>
                                    <p:animScale>
                                      <p:cBhvr>
                                        <p:cTn id="36" dur="2000" fill="hold"/>
                                        <p:tgtEl>
                                          <p:spTgt spid="7"/>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 y="152400"/>
            <a:ext cx="3505200" cy="1752600"/>
          </a:xfrm>
        </p:spPr>
        <p:txBody>
          <a:bodyPr>
            <a:noAutofit/>
          </a:bodyPr>
          <a:lstStyle/>
          <a:p>
            <a:pPr algn="ctr"/>
            <a:r>
              <a:rPr lang="en-US" sz="3200" b="1" dirty="0" smtClean="0">
                <a:solidFill>
                  <a:srgbClr val="000000"/>
                </a:solidFill>
                <a:latin typeface="Times New Roman" pitchFamily="18" charset="0"/>
                <a:cs typeface="Times New Roman" pitchFamily="18" charset="0"/>
              </a:rPr>
              <a:t/>
            </a:r>
            <a:br>
              <a:rPr lang="en-US" sz="3200" b="1" dirty="0" smtClean="0">
                <a:solidFill>
                  <a:srgbClr val="000000"/>
                </a:solidFill>
                <a:latin typeface="Times New Roman" pitchFamily="18" charset="0"/>
                <a:cs typeface="Times New Roman" pitchFamily="18" charset="0"/>
              </a:rPr>
            </a:br>
            <a:r>
              <a:rPr lang="en-US" sz="3200" dirty="0">
                <a:solidFill>
                  <a:srgbClr val="000000"/>
                </a:solidFill>
                <a:latin typeface="Times New Roman" pitchFamily="18" charset="0"/>
                <a:cs typeface="Times New Roman" pitchFamily="18" charset="0"/>
              </a:rPr>
              <a:t/>
            </a:r>
            <a:br>
              <a:rPr lang="en-US" sz="3200" dirty="0">
                <a:solidFill>
                  <a:srgbClr val="000000"/>
                </a:solidFill>
                <a:latin typeface="Times New Roman" pitchFamily="18" charset="0"/>
                <a:cs typeface="Times New Roman" pitchFamily="18" charset="0"/>
              </a:rPr>
            </a:br>
            <a:r>
              <a:rPr lang="en-US" sz="3200" dirty="0" smtClean="0">
                <a:solidFill>
                  <a:srgbClr val="000000"/>
                </a:solidFill>
                <a:latin typeface="Times New Roman" pitchFamily="18" charset="0"/>
                <a:cs typeface="Times New Roman" pitchFamily="18" charset="0"/>
              </a:rPr>
              <a:t>Workers</a:t>
            </a:r>
            <a:r>
              <a:rPr lang="en-US" sz="3200" dirty="0">
                <a:solidFill>
                  <a:srgbClr val="000000"/>
                </a:solidFill>
                <a:latin typeface="Times New Roman" pitchFamily="18" charset="0"/>
                <a:cs typeface="Times New Roman" pitchFamily="18" charset="0"/>
              </a:rPr>
              <a:t>' </a:t>
            </a:r>
            <a:r>
              <a:rPr lang="en-US" sz="3200" dirty="0" smtClean="0">
                <a:solidFill>
                  <a:srgbClr val="000000"/>
                </a:solidFill>
                <a:latin typeface="Times New Roman" pitchFamily="18" charset="0"/>
                <a:cs typeface="Times New Roman" pitchFamily="18" charset="0"/>
              </a:rPr>
              <a:t>Rights Under OSHA</a:t>
            </a:r>
            <a:r>
              <a:rPr lang="en-US" sz="3200" b="1" dirty="0" smtClean="0">
                <a:solidFill>
                  <a:srgbClr val="000000"/>
                </a:solidFill>
                <a:latin typeface="Times New Roman" pitchFamily="18" charset="0"/>
                <a:cs typeface="Times New Roman" pitchFamily="18" charset="0"/>
              </a:rPr>
              <a:t/>
            </a:r>
            <a:br>
              <a:rPr lang="en-US" sz="3200" b="1" dirty="0" smtClean="0">
                <a:solidFill>
                  <a:srgbClr val="000000"/>
                </a:solidFill>
                <a:latin typeface="Times New Roman" pitchFamily="18" charset="0"/>
                <a:cs typeface="Times New Roman" pitchFamily="18" charset="0"/>
              </a:rPr>
            </a:br>
            <a:endParaRPr lang="en-US" sz="3200" dirty="0">
              <a:solidFill>
                <a:srgbClr val="000000"/>
              </a:solidFill>
              <a:latin typeface="Times New Roman" pitchFamily="18" charset="0"/>
              <a:cs typeface="Times New Roman" pitchFamily="18" charset="0"/>
            </a:endParaRPr>
          </a:p>
        </p:txBody>
      </p:sp>
      <p:sp>
        <p:nvSpPr>
          <p:cNvPr id="9" name="Content Placeholder 8"/>
          <p:cNvSpPr>
            <a:spLocks noGrp="1"/>
          </p:cNvSpPr>
          <p:nvPr>
            <p:ph idx="1"/>
          </p:nvPr>
        </p:nvSpPr>
        <p:spPr>
          <a:xfrm>
            <a:off x="3581400" y="152400"/>
            <a:ext cx="5562600" cy="6858000"/>
          </a:xfrm>
        </p:spPr>
        <p:txBody>
          <a:bodyPr>
            <a:normAutofit fontScale="77500" lnSpcReduction="20000"/>
          </a:bodyPr>
          <a:lstStyle/>
          <a:p>
            <a:pPr marL="0" indent="0" algn="ctr">
              <a:buNone/>
            </a:pPr>
            <a:r>
              <a:rPr lang="en-US" sz="3600" b="1" dirty="0" smtClean="0">
                <a:solidFill>
                  <a:srgbClr val="000000"/>
                </a:solidFill>
                <a:latin typeface="Times New Roman" pitchFamily="18" charset="0"/>
                <a:cs typeface="Times New Roman" pitchFamily="18" charset="0"/>
              </a:rPr>
              <a:t>To </a:t>
            </a:r>
            <a:r>
              <a:rPr lang="en-US" sz="3600" b="1" dirty="0">
                <a:solidFill>
                  <a:srgbClr val="000000"/>
                </a:solidFill>
                <a:latin typeface="Times New Roman" pitchFamily="18" charset="0"/>
                <a:cs typeface="Times New Roman" pitchFamily="18" charset="0"/>
              </a:rPr>
              <a:t>help assure a safe and healthful workplace, OSHA also provides workers with the right to:</a:t>
            </a:r>
          </a:p>
          <a:p>
            <a:endParaRPr lang="en-US" sz="1300" dirty="0">
              <a:solidFill>
                <a:srgbClr val="000000"/>
              </a:solidFill>
            </a:endParaRPr>
          </a:p>
          <a:p>
            <a:r>
              <a:rPr lang="en-US" dirty="0">
                <a:solidFill>
                  <a:srgbClr val="000000"/>
                </a:solidFill>
                <a:latin typeface="Times New Roman" pitchFamily="18" charset="0"/>
                <a:cs typeface="Times New Roman" pitchFamily="18" charset="0"/>
              </a:rPr>
              <a:t>Ask OSHA to inspect their </a:t>
            </a:r>
            <a:r>
              <a:rPr lang="en-US" dirty="0" smtClean="0">
                <a:solidFill>
                  <a:srgbClr val="000000"/>
                </a:solidFill>
                <a:latin typeface="Times New Roman" pitchFamily="18" charset="0"/>
                <a:cs typeface="Times New Roman" pitchFamily="18" charset="0"/>
              </a:rPr>
              <a:t>workplace </a:t>
            </a:r>
            <a:endParaRPr lang="en-US" dirty="0">
              <a:solidFill>
                <a:srgbClr val="000000"/>
              </a:solidFill>
              <a:latin typeface="Times New Roman" pitchFamily="18" charset="0"/>
              <a:cs typeface="Times New Roman" pitchFamily="18" charset="0"/>
            </a:endParaRPr>
          </a:p>
          <a:p>
            <a:r>
              <a:rPr lang="en-US" dirty="0">
                <a:solidFill>
                  <a:srgbClr val="000000"/>
                </a:solidFill>
                <a:latin typeface="Times New Roman" pitchFamily="18" charset="0"/>
                <a:cs typeface="Times New Roman" pitchFamily="18" charset="0"/>
              </a:rPr>
              <a:t>Use their rights under the law without retaliation and </a:t>
            </a:r>
            <a:r>
              <a:rPr lang="en-US" dirty="0" smtClean="0">
                <a:solidFill>
                  <a:srgbClr val="000000"/>
                </a:solidFill>
                <a:latin typeface="Times New Roman" pitchFamily="18" charset="0"/>
                <a:cs typeface="Times New Roman" pitchFamily="18" charset="0"/>
              </a:rPr>
              <a:t>discrimination</a:t>
            </a:r>
            <a:endParaRPr lang="en-US" dirty="0">
              <a:solidFill>
                <a:srgbClr val="000000"/>
              </a:solidFill>
              <a:latin typeface="Times New Roman" pitchFamily="18" charset="0"/>
              <a:cs typeface="Times New Roman" pitchFamily="18" charset="0"/>
            </a:endParaRPr>
          </a:p>
          <a:p>
            <a:r>
              <a:rPr lang="en-US" dirty="0">
                <a:solidFill>
                  <a:srgbClr val="000000"/>
                </a:solidFill>
                <a:latin typeface="Times New Roman" pitchFamily="18" charset="0"/>
                <a:cs typeface="Times New Roman" pitchFamily="18" charset="0"/>
              </a:rPr>
              <a:t>Receive information and training about hazards, methods to prevent harm, and the OSHA standards that apply to their workplace. The training must be in a language you can </a:t>
            </a:r>
            <a:r>
              <a:rPr lang="en-US" dirty="0" smtClean="0">
                <a:solidFill>
                  <a:srgbClr val="000000"/>
                </a:solidFill>
                <a:latin typeface="Times New Roman" pitchFamily="18" charset="0"/>
                <a:cs typeface="Times New Roman" pitchFamily="18" charset="0"/>
              </a:rPr>
              <a:t>understand</a:t>
            </a:r>
            <a:endParaRPr lang="en-US" dirty="0">
              <a:solidFill>
                <a:srgbClr val="000000"/>
              </a:solidFill>
              <a:latin typeface="Times New Roman" pitchFamily="18" charset="0"/>
              <a:cs typeface="Times New Roman" pitchFamily="18" charset="0"/>
            </a:endParaRPr>
          </a:p>
          <a:p>
            <a:r>
              <a:rPr lang="en-US" dirty="0">
                <a:solidFill>
                  <a:srgbClr val="000000"/>
                </a:solidFill>
                <a:latin typeface="Times New Roman" pitchFamily="18" charset="0"/>
                <a:cs typeface="Times New Roman" pitchFamily="18" charset="0"/>
              </a:rPr>
              <a:t>Get copies of test results done to find hazards in the workplace</a:t>
            </a:r>
            <a:r>
              <a:rPr lang="en-US" dirty="0" smtClean="0">
                <a:solidFill>
                  <a:srgbClr val="000000"/>
                </a:solidFill>
                <a:latin typeface="Times New Roman" pitchFamily="18" charset="0"/>
                <a:cs typeface="Times New Roman" pitchFamily="18" charset="0"/>
              </a:rPr>
              <a:t>;</a:t>
            </a:r>
            <a:endParaRPr lang="en-US" dirty="0">
              <a:solidFill>
                <a:srgbClr val="000000"/>
              </a:solidFill>
              <a:latin typeface="Times New Roman" pitchFamily="18" charset="0"/>
              <a:cs typeface="Times New Roman" pitchFamily="18" charset="0"/>
            </a:endParaRPr>
          </a:p>
          <a:p>
            <a:r>
              <a:rPr lang="en-US" dirty="0">
                <a:solidFill>
                  <a:srgbClr val="000000"/>
                </a:solidFill>
                <a:latin typeface="Times New Roman" pitchFamily="18" charset="0"/>
                <a:cs typeface="Times New Roman" pitchFamily="18" charset="0"/>
              </a:rPr>
              <a:t>Review records of work-related injuries and </a:t>
            </a:r>
            <a:r>
              <a:rPr lang="en-US" dirty="0" smtClean="0">
                <a:solidFill>
                  <a:srgbClr val="000000"/>
                </a:solidFill>
                <a:latin typeface="Times New Roman" pitchFamily="18" charset="0"/>
                <a:cs typeface="Times New Roman" pitchFamily="18" charset="0"/>
              </a:rPr>
              <a:t>illnesses </a:t>
            </a:r>
            <a:endParaRPr lang="en-US" dirty="0">
              <a:solidFill>
                <a:srgbClr val="000000"/>
              </a:solidFill>
              <a:latin typeface="Times New Roman" pitchFamily="18" charset="0"/>
              <a:cs typeface="Times New Roman" pitchFamily="18" charset="0"/>
            </a:endParaRPr>
          </a:p>
          <a:p>
            <a:r>
              <a:rPr lang="en-US" dirty="0">
                <a:solidFill>
                  <a:srgbClr val="000000"/>
                </a:solidFill>
                <a:latin typeface="Times New Roman" pitchFamily="18" charset="0"/>
                <a:cs typeface="Times New Roman" pitchFamily="18" charset="0"/>
              </a:rPr>
              <a:t>Get copies of their medical </a:t>
            </a:r>
            <a:r>
              <a:rPr lang="en-US" dirty="0" smtClean="0">
                <a:solidFill>
                  <a:srgbClr val="000000"/>
                </a:solidFill>
                <a:latin typeface="Times New Roman" pitchFamily="18" charset="0"/>
                <a:cs typeface="Times New Roman" pitchFamily="18" charset="0"/>
              </a:rPr>
              <a:t>records</a:t>
            </a:r>
            <a:endParaRPr lang="en-US" dirty="0">
              <a:solidFill>
                <a:srgbClr val="000000"/>
              </a:solidFill>
              <a:latin typeface="Times New Roman" pitchFamily="18" charset="0"/>
              <a:cs typeface="Times New Roman" pitchFamily="18" charset="0"/>
            </a:endParaRPr>
          </a:p>
          <a:p>
            <a:endParaRPr lang="en-US" dirty="0"/>
          </a:p>
        </p:txBody>
      </p:sp>
      <p:pic>
        <p:nvPicPr>
          <p:cNvPr id="10" name="Picture 9"/>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52400" y="2438400"/>
            <a:ext cx="3314700" cy="2946400"/>
          </a:xfrm>
          <a:prstGeom prst="rect">
            <a:avLst/>
          </a:prstGeom>
        </p:spPr>
      </p:pic>
    </p:spTree>
    <p:extLst>
      <p:ext uri="{BB962C8B-B14F-4D97-AF65-F5344CB8AC3E}">
        <p14:creationId xmlns:p14="http://schemas.microsoft.com/office/powerpoint/2010/main" val="3825998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dissolv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dissolve">
                                      <p:cBhvr>
                                        <p:cTn id="12" dur="500"/>
                                        <p:tgtEl>
                                          <p:spTgt spid="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
                                            <p:txEl>
                                              <p:pRg st="3" end="3"/>
                                            </p:txEl>
                                          </p:spTgt>
                                        </p:tgtEl>
                                        <p:attrNameLst>
                                          <p:attrName>style.visibility</p:attrName>
                                        </p:attrNameLst>
                                      </p:cBhvr>
                                      <p:to>
                                        <p:strVal val="visible"/>
                                      </p:to>
                                    </p:set>
                                    <p:animEffect transition="in" filter="dissolve">
                                      <p:cBhvr>
                                        <p:cTn id="17" dur="500"/>
                                        <p:tgtEl>
                                          <p:spTgt spid="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
                                            <p:txEl>
                                              <p:pRg st="4" end="4"/>
                                            </p:txEl>
                                          </p:spTgt>
                                        </p:tgtEl>
                                        <p:attrNameLst>
                                          <p:attrName>style.visibility</p:attrName>
                                        </p:attrNameLst>
                                      </p:cBhvr>
                                      <p:to>
                                        <p:strVal val="visible"/>
                                      </p:to>
                                    </p:set>
                                    <p:animEffect transition="in" filter="dissolve">
                                      <p:cBhvr>
                                        <p:cTn id="22" dur="500"/>
                                        <p:tgtEl>
                                          <p:spTgt spid="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animEffect transition="in" filter="dissolve">
                                      <p:cBhvr>
                                        <p:cTn id="27" dur="500"/>
                                        <p:tgtEl>
                                          <p:spTgt spid="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9">
                                            <p:txEl>
                                              <p:pRg st="6" end="6"/>
                                            </p:txEl>
                                          </p:spTgt>
                                        </p:tgtEl>
                                        <p:attrNameLst>
                                          <p:attrName>style.visibility</p:attrName>
                                        </p:attrNameLst>
                                      </p:cBhvr>
                                      <p:to>
                                        <p:strVal val="visible"/>
                                      </p:to>
                                    </p:set>
                                    <p:animEffect transition="in" filter="dissolve">
                                      <p:cBhvr>
                                        <p:cTn id="32" dur="500"/>
                                        <p:tgtEl>
                                          <p:spTgt spid="9">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9">
                                            <p:txEl>
                                              <p:pRg st="7" end="7"/>
                                            </p:txEl>
                                          </p:spTgt>
                                        </p:tgtEl>
                                        <p:attrNameLst>
                                          <p:attrName>style.visibility</p:attrName>
                                        </p:attrNameLst>
                                      </p:cBhvr>
                                      <p:to>
                                        <p:strVal val="visible"/>
                                      </p:to>
                                    </p:set>
                                    <p:animEffect transition="in" filter="dissolve">
                                      <p:cBhvr>
                                        <p:cTn id="37" dur="500"/>
                                        <p:tgtEl>
                                          <p:spTgt spid="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a:solidFill>
                  <a:srgbClr val="000000"/>
                </a:solidFill>
                <a:latin typeface="Times New Roman" pitchFamily="18" charset="0"/>
                <a:cs typeface="Times New Roman" pitchFamily="18" charset="0"/>
              </a:rPr>
              <a:t>Employer Responsibilities</a:t>
            </a:r>
          </a:p>
        </p:txBody>
      </p:sp>
      <p:sp>
        <p:nvSpPr>
          <p:cNvPr id="6" name="Content Placeholder 5"/>
          <p:cNvSpPr>
            <a:spLocks noGrp="1"/>
          </p:cNvSpPr>
          <p:nvPr>
            <p:ph idx="1"/>
          </p:nvPr>
        </p:nvSpPr>
        <p:spPr>
          <a:xfrm>
            <a:off x="52990" y="1324302"/>
            <a:ext cx="9109841" cy="3500125"/>
          </a:xfrm>
        </p:spPr>
        <p:txBody>
          <a:bodyPr>
            <a:normAutofit fontScale="77500" lnSpcReduction="20000"/>
          </a:bodyPr>
          <a:lstStyle/>
          <a:p>
            <a:r>
              <a:rPr lang="en-US" dirty="0">
                <a:solidFill>
                  <a:srgbClr val="000000"/>
                </a:solidFill>
                <a:latin typeface="Times New Roman" pitchFamily="18" charset="0"/>
                <a:cs typeface="Times New Roman" pitchFamily="18" charset="0"/>
              </a:rPr>
              <a:t>Employers have the responsibility to provide a safe </a:t>
            </a:r>
            <a:r>
              <a:rPr lang="en-US" dirty="0" smtClean="0">
                <a:solidFill>
                  <a:srgbClr val="000000"/>
                </a:solidFill>
                <a:latin typeface="Times New Roman" pitchFamily="18" charset="0"/>
                <a:cs typeface="Times New Roman" pitchFamily="18" charset="0"/>
              </a:rPr>
              <a:t>workplace.</a:t>
            </a:r>
          </a:p>
          <a:p>
            <a:r>
              <a:rPr lang="en-US" b="1" dirty="0" smtClean="0">
                <a:solidFill>
                  <a:srgbClr val="000000"/>
                </a:solidFill>
                <a:latin typeface="Times New Roman" pitchFamily="18" charset="0"/>
                <a:cs typeface="Times New Roman" pitchFamily="18" charset="0"/>
              </a:rPr>
              <a:t>Employers </a:t>
            </a:r>
            <a:r>
              <a:rPr lang="en-US" b="1" dirty="0">
                <a:solidFill>
                  <a:srgbClr val="000000"/>
                </a:solidFill>
                <a:latin typeface="Times New Roman" pitchFamily="18" charset="0"/>
                <a:cs typeface="Times New Roman" pitchFamily="18" charset="0"/>
              </a:rPr>
              <a:t>MUST provide their employees with a workplace that does not have serious hazards and follow all relevant OSHA safety and health standards</a:t>
            </a:r>
            <a:r>
              <a:rPr lang="en-US" dirty="0">
                <a:solidFill>
                  <a:srgbClr val="000000"/>
                </a:solidFill>
                <a:latin typeface="Times New Roman" pitchFamily="18" charset="0"/>
                <a:cs typeface="Times New Roman" pitchFamily="18" charset="0"/>
              </a:rPr>
              <a:t>. </a:t>
            </a:r>
            <a:endParaRPr lang="en-US" dirty="0" smtClean="0">
              <a:solidFill>
                <a:srgbClr val="000000"/>
              </a:solidFill>
              <a:latin typeface="Times New Roman" pitchFamily="18" charset="0"/>
              <a:cs typeface="Times New Roman" pitchFamily="18" charset="0"/>
            </a:endParaRPr>
          </a:p>
          <a:p>
            <a:r>
              <a:rPr lang="en-US" dirty="0" smtClean="0">
                <a:solidFill>
                  <a:srgbClr val="000000"/>
                </a:solidFill>
                <a:latin typeface="Times New Roman" pitchFamily="18" charset="0"/>
                <a:cs typeface="Times New Roman" pitchFamily="18" charset="0"/>
              </a:rPr>
              <a:t>Employers </a:t>
            </a:r>
            <a:r>
              <a:rPr lang="en-US" dirty="0">
                <a:solidFill>
                  <a:srgbClr val="000000"/>
                </a:solidFill>
                <a:latin typeface="Times New Roman" pitchFamily="18" charset="0"/>
                <a:cs typeface="Times New Roman" pitchFamily="18" charset="0"/>
              </a:rPr>
              <a:t>must find and correct safety and health problems. </a:t>
            </a:r>
            <a:endParaRPr lang="en-US" dirty="0" smtClean="0">
              <a:solidFill>
                <a:srgbClr val="000000"/>
              </a:solidFill>
              <a:latin typeface="Times New Roman" pitchFamily="18" charset="0"/>
              <a:cs typeface="Times New Roman" pitchFamily="18" charset="0"/>
            </a:endParaRPr>
          </a:p>
          <a:p>
            <a:r>
              <a:rPr lang="en-US" dirty="0" smtClean="0">
                <a:solidFill>
                  <a:srgbClr val="000000"/>
                </a:solidFill>
                <a:latin typeface="Times New Roman" pitchFamily="18" charset="0"/>
                <a:cs typeface="Times New Roman" pitchFamily="18" charset="0"/>
              </a:rPr>
              <a:t>OSHA </a:t>
            </a:r>
            <a:r>
              <a:rPr lang="en-US" dirty="0">
                <a:solidFill>
                  <a:srgbClr val="000000"/>
                </a:solidFill>
                <a:latin typeface="Times New Roman" pitchFamily="18" charset="0"/>
                <a:cs typeface="Times New Roman" pitchFamily="18" charset="0"/>
              </a:rPr>
              <a:t>further requires employers to try to eliminate or reduce hazards first by making changes in working conditions rather than just relying on masks, gloves, ear plugs or other types of personal protective equipment (PPE). </a:t>
            </a:r>
            <a:endParaRPr lang="en-US" dirty="0" smtClean="0">
              <a:solidFill>
                <a:srgbClr val="000000"/>
              </a:solidFill>
              <a:latin typeface="Times New Roman" pitchFamily="18" charset="0"/>
              <a:cs typeface="Times New Roman" pitchFamily="18" charset="0"/>
            </a:endParaRPr>
          </a:p>
        </p:txBody>
      </p:sp>
      <p:pic>
        <p:nvPicPr>
          <p:cNvPr id="3076" name="Picture 4" descr="http://www.officeclipart.com/office_clipart_images/boss_giving_a_presentation_at_an_office_meeting_0521-1005-1219-0347_SMU.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4419600"/>
            <a:ext cx="2857500" cy="184785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ttp://www.cicb.com/uploads/oshalogo1.png"/>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784137" y="4795524"/>
            <a:ext cx="1176940" cy="3400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1742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arn(inVertic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arn(inVertic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arn(inVertical)">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000000"/>
                </a:solidFill>
                <a:latin typeface="Times New Roman" pitchFamily="18" charset="0"/>
                <a:cs typeface="Times New Roman" pitchFamily="18" charset="0"/>
              </a:rPr>
              <a:t>Employers </a:t>
            </a:r>
            <a:r>
              <a:rPr lang="en-US" b="1" dirty="0">
                <a:solidFill>
                  <a:srgbClr val="000000"/>
                </a:solidFill>
                <a:latin typeface="Times New Roman" pitchFamily="18" charset="0"/>
                <a:cs typeface="Times New Roman" pitchFamily="18" charset="0"/>
              </a:rPr>
              <a:t>MUST</a:t>
            </a:r>
            <a:r>
              <a:rPr lang="en-US" dirty="0">
                <a:solidFill>
                  <a:srgbClr val="000000"/>
                </a:solidFill>
                <a:latin typeface="Times New Roman" pitchFamily="18" charset="0"/>
                <a:cs typeface="Times New Roman" pitchFamily="18" charset="0"/>
              </a:rPr>
              <a:t> also</a:t>
            </a:r>
            <a:r>
              <a:rPr lang="en-US" dirty="0" smtClean="0">
                <a:solidFill>
                  <a:srgbClr val="000000"/>
                </a:solidFill>
                <a:latin typeface="Times New Roman" pitchFamily="18" charset="0"/>
                <a:cs typeface="Times New Roman" pitchFamily="18" charset="0"/>
              </a:rPr>
              <a:t>:</a:t>
            </a:r>
            <a:endParaRPr lang="en-US" dirty="0">
              <a:solidFill>
                <a:srgbClr val="000000"/>
              </a:solidFill>
              <a:latin typeface="Times New Roman" pitchFamily="18" charset="0"/>
              <a:cs typeface="Times New Roman" pitchFamily="18" charset="0"/>
            </a:endParaRPr>
          </a:p>
        </p:txBody>
      </p:sp>
      <p:sp>
        <p:nvSpPr>
          <p:cNvPr id="3" name="Content Placeholder 2"/>
          <p:cNvSpPr>
            <a:spLocks noGrp="1"/>
          </p:cNvSpPr>
          <p:nvPr>
            <p:ph idx="1"/>
          </p:nvPr>
        </p:nvSpPr>
        <p:spPr>
          <a:xfrm>
            <a:off x="381000" y="1600200"/>
            <a:ext cx="8534400" cy="4419600"/>
          </a:xfrm>
        </p:spPr>
        <p:txBody>
          <a:bodyPr>
            <a:normAutofit fontScale="70000" lnSpcReduction="20000"/>
          </a:bodyPr>
          <a:lstStyle/>
          <a:p>
            <a:pPr>
              <a:buFont typeface="Arial"/>
              <a:buChar char="•"/>
            </a:pPr>
            <a:r>
              <a:rPr lang="en-US" dirty="0" smtClean="0">
                <a:solidFill>
                  <a:srgbClr val="000000"/>
                </a:solidFill>
                <a:latin typeface="Times New Roman" pitchFamily="18" charset="0"/>
                <a:cs typeface="Times New Roman" pitchFamily="18" charset="0"/>
              </a:rPr>
              <a:t>Inform </a:t>
            </a:r>
            <a:r>
              <a:rPr lang="en-US" dirty="0">
                <a:solidFill>
                  <a:srgbClr val="000000"/>
                </a:solidFill>
                <a:latin typeface="Times New Roman" pitchFamily="18" charset="0"/>
                <a:cs typeface="Times New Roman" pitchFamily="18" charset="0"/>
              </a:rPr>
              <a:t>employees about hazards through training, labels, alarms, color-coded systems, chemical information sheets and other methods. </a:t>
            </a:r>
          </a:p>
          <a:p>
            <a:pPr>
              <a:buFont typeface="Arial"/>
              <a:buChar char="•"/>
            </a:pPr>
            <a:r>
              <a:rPr lang="en-US" dirty="0">
                <a:solidFill>
                  <a:srgbClr val="000000"/>
                </a:solidFill>
                <a:latin typeface="Times New Roman" pitchFamily="18" charset="0"/>
                <a:cs typeface="Times New Roman" pitchFamily="18" charset="0"/>
              </a:rPr>
              <a:t>Keep accurate records of work-related injuries and illnesses. </a:t>
            </a:r>
          </a:p>
          <a:p>
            <a:pPr>
              <a:buFont typeface="Arial"/>
              <a:buChar char="•"/>
            </a:pPr>
            <a:r>
              <a:rPr lang="en-US" dirty="0">
                <a:solidFill>
                  <a:srgbClr val="000000"/>
                </a:solidFill>
                <a:latin typeface="Times New Roman" pitchFamily="18" charset="0"/>
                <a:cs typeface="Times New Roman" pitchFamily="18" charset="0"/>
              </a:rPr>
              <a:t>Perform tests in the workplace, such as air sampling required by some OSHA standards. </a:t>
            </a:r>
          </a:p>
          <a:p>
            <a:pPr>
              <a:buFont typeface="Arial"/>
              <a:buChar char="•"/>
            </a:pPr>
            <a:r>
              <a:rPr lang="en-US" dirty="0">
                <a:solidFill>
                  <a:srgbClr val="000000"/>
                </a:solidFill>
                <a:latin typeface="Times New Roman" pitchFamily="18" charset="0"/>
                <a:cs typeface="Times New Roman" pitchFamily="18" charset="0"/>
              </a:rPr>
              <a:t>Provide hearing exams or other medical tests required by OSHA standards. </a:t>
            </a:r>
          </a:p>
          <a:p>
            <a:pPr>
              <a:buFont typeface="Arial"/>
              <a:buChar char="•"/>
            </a:pPr>
            <a:r>
              <a:rPr lang="en-US" dirty="0">
                <a:solidFill>
                  <a:srgbClr val="000000"/>
                </a:solidFill>
                <a:latin typeface="Times New Roman" pitchFamily="18" charset="0"/>
                <a:cs typeface="Times New Roman" pitchFamily="18" charset="0"/>
              </a:rPr>
              <a:t>Post OSHA citations, injury and illness data, and the OSHA poster in the workplace where workers will see them. </a:t>
            </a:r>
          </a:p>
          <a:p>
            <a:pPr>
              <a:buFont typeface="Arial"/>
              <a:buChar char="•"/>
            </a:pPr>
            <a:r>
              <a:rPr lang="en-US" dirty="0">
                <a:solidFill>
                  <a:srgbClr val="000000"/>
                </a:solidFill>
                <a:latin typeface="Times New Roman" pitchFamily="18" charset="0"/>
                <a:cs typeface="Times New Roman" pitchFamily="18" charset="0"/>
              </a:rPr>
              <a:t>Notify OSHA within 8 hours of a workplace incident in which there is a death or when three or more workers go to a hospital. </a:t>
            </a:r>
          </a:p>
          <a:p>
            <a:pPr>
              <a:buFont typeface="Arial"/>
              <a:buChar char="•"/>
            </a:pPr>
            <a:r>
              <a:rPr lang="en-US" dirty="0">
                <a:solidFill>
                  <a:srgbClr val="000000"/>
                </a:solidFill>
                <a:latin typeface="Times New Roman" pitchFamily="18" charset="0"/>
                <a:cs typeface="Times New Roman" pitchFamily="18" charset="0"/>
              </a:rPr>
              <a:t>Not discriminate or retaliate against a worker for using their rights under the law. </a:t>
            </a:r>
          </a:p>
          <a:p>
            <a:endParaRPr lang="en-US" dirty="0"/>
          </a:p>
        </p:txBody>
      </p:sp>
    </p:spTree>
    <p:extLst>
      <p:ext uri="{BB962C8B-B14F-4D97-AF65-F5344CB8AC3E}">
        <p14:creationId xmlns:p14="http://schemas.microsoft.com/office/powerpoint/2010/main" val="12130429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000000"/>
                </a:solidFill>
                <a:latin typeface="Times New Roman" pitchFamily="18" charset="0"/>
                <a:cs typeface="Times New Roman" pitchFamily="18" charset="0"/>
              </a:rPr>
              <a:t>Health </a:t>
            </a:r>
            <a:r>
              <a:rPr lang="en-US" b="1" dirty="0">
                <a:solidFill>
                  <a:srgbClr val="000000"/>
                </a:solidFill>
                <a:latin typeface="Times New Roman" pitchFamily="18" charset="0"/>
                <a:cs typeface="Times New Roman" pitchFamily="18" charset="0"/>
              </a:rPr>
              <a:t>and Safety </a:t>
            </a:r>
            <a:r>
              <a:rPr lang="en-US" b="1" dirty="0" smtClean="0">
                <a:solidFill>
                  <a:srgbClr val="000000"/>
                </a:solidFill>
                <a:latin typeface="Times New Roman" pitchFamily="18" charset="0"/>
                <a:cs typeface="Times New Roman" pitchFamily="18" charset="0"/>
              </a:rPr>
              <a:t>Hazards</a:t>
            </a:r>
            <a:endParaRPr lang="en-US" dirty="0">
              <a:latin typeface="Times New Roman" pitchFamily="18" charset="0"/>
              <a:cs typeface="Times New Roman" pitchFamily="18" charset="0"/>
            </a:endParaRPr>
          </a:p>
        </p:txBody>
      </p:sp>
      <p:sp>
        <p:nvSpPr>
          <p:cNvPr id="4" name="Content Placeholder 3"/>
          <p:cNvSpPr>
            <a:spLocks noGrp="1"/>
          </p:cNvSpPr>
          <p:nvPr>
            <p:ph idx="1"/>
          </p:nvPr>
        </p:nvSpPr>
        <p:spPr>
          <a:xfrm>
            <a:off x="152400" y="1295400"/>
            <a:ext cx="8534400" cy="4953000"/>
          </a:xfrm>
        </p:spPr>
        <p:txBody>
          <a:bodyPr>
            <a:normAutofit fontScale="92500" lnSpcReduction="20000"/>
          </a:bodyPr>
          <a:lstStyle/>
          <a:p>
            <a:pPr marL="0" lvl="0" indent="0" algn="r">
              <a:buNone/>
            </a:pPr>
            <a:r>
              <a:rPr lang="en-US" b="1" dirty="0" smtClean="0">
                <a:solidFill>
                  <a:srgbClr val="000000"/>
                </a:solidFill>
                <a:latin typeface="Times New Roman" pitchFamily="18" charset="0"/>
                <a:cs typeface="Times New Roman" pitchFamily="18" charset="0"/>
              </a:rPr>
              <a:t>Safety </a:t>
            </a:r>
            <a:r>
              <a:rPr lang="en-US" b="1" dirty="0">
                <a:solidFill>
                  <a:srgbClr val="000000"/>
                </a:solidFill>
                <a:latin typeface="Times New Roman" pitchFamily="18" charset="0"/>
                <a:cs typeface="Times New Roman" pitchFamily="18" charset="0"/>
              </a:rPr>
              <a:t>Hazards:  </a:t>
            </a:r>
          </a:p>
          <a:p>
            <a:pPr lvl="0" algn="r"/>
            <a:r>
              <a:rPr lang="en-US" dirty="0">
                <a:solidFill>
                  <a:srgbClr val="000000"/>
                </a:solidFill>
                <a:latin typeface="Times New Roman" pitchFamily="18" charset="0"/>
                <a:cs typeface="Times New Roman" pitchFamily="18" charset="0"/>
              </a:rPr>
              <a:t>Cause physical injuries and accidents</a:t>
            </a:r>
          </a:p>
          <a:p>
            <a:pPr lvl="0" algn="r"/>
            <a:r>
              <a:rPr lang="en-US" dirty="0">
                <a:solidFill>
                  <a:srgbClr val="000000"/>
                </a:solidFill>
                <a:latin typeface="Times New Roman" pitchFamily="18" charset="0"/>
                <a:cs typeface="Times New Roman" pitchFamily="18" charset="0"/>
              </a:rPr>
              <a:t>Cause immediate harm</a:t>
            </a:r>
          </a:p>
          <a:p>
            <a:pPr lvl="0" algn="r"/>
            <a:r>
              <a:rPr lang="en-US" dirty="0">
                <a:solidFill>
                  <a:srgbClr val="FF0000"/>
                </a:solidFill>
                <a:latin typeface="Times New Roman" pitchFamily="18" charset="0"/>
                <a:cs typeface="Times New Roman" pitchFamily="18" charset="0"/>
              </a:rPr>
              <a:t>Examples: broken bones, cuts, bruises, </a:t>
            </a:r>
            <a:r>
              <a:rPr lang="en-US" dirty="0" smtClean="0">
                <a:solidFill>
                  <a:srgbClr val="FF0000"/>
                </a:solidFill>
                <a:latin typeface="Times New Roman" pitchFamily="18" charset="0"/>
                <a:cs typeface="Times New Roman" pitchFamily="18" charset="0"/>
              </a:rPr>
              <a:t>                 sprains </a:t>
            </a:r>
            <a:r>
              <a:rPr lang="en-US" dirty="0">
                <a:solidFill>
                  <a:srgbClr val="FF0000"/>
                </a:solidFill>
                <a:latin typeface="Times New Roman" pitchFamily="18" charset="0"/>
                <a:cs typeface="Times New Roman" pitchFamily="18" charset="0"/>
              </a:rPr>
              <a:t>or electrocutions</a:t>
            </a:r>
          </a:p>
          <a:p>
            <a:pPr marL="0" indent="0">
              <a:buNone/>
            </a:pPr>
            <a:endParaRPr lang="en-US" dirty="0" smtClean="0">
              <a:solidFill>
                <a:srgbClr val="000000"/>
              </a:solidFill>
              <a:latin typeface="Times New Roman" pitchFamily="18" charset="0"/>
              <a:cs typeface="Times New Roman" pitchFamily="18" charset="0"/>
            </a:endParaRPr>
          </a:p>
          <a:p>
            <a:pPr marL="0" indent="0">
              <a:buNone/>
            </a:pPr>
            <a:r>
              <a:rPr lang="en-US" b="1" dirty="0" smtClean="0">
                <a:solidFill>
                  <a:srgbClr val="000000"/>
                </a:solidFill>
                <a:latin typeface="Times New Roman" pitchFamily="18" charset="0"/>
                <a:cs typeface="Times New Roman" pitchFamily="18" charset="0"/>
              </a:rPr>
              <a:t>Health </a:t>
            </a:r>
            <a:r>
              <a:rPr lang="en-US" b="1" dirty="0">
                <a:solidFill>
                  <a:srgbClr val="000000"/>
                </a:solidFill>
                <a:latin typeface="Times New Roman" pitchFamily="18" charset="0"/>
                <a:cs typeface="Times New Roman" pitchFamily="18" charset="0"/>
              </a:rPr>
              <a:t>Hazards:</a:t>
            </a:r>
          </a:p>
          <a:p>
            <a:pPr lvl="0"/>
            <a:r>
              <a:rPr lang="en-US" dirty="0">
                <a:solidFill>
                  <a:srgbClr val="000000"/>
                </a:solidFill>
                <a:latin typeface="Times New Roman" pitchFamily="18" charset="0"/>
                <a:cs typeface="Times New Roman" pitchFamily="18" charset="0"/>
              </a:rPr>
              <a:t>Cause internal injuries like diseases or </a:t>
            </a:r>
            <a:r>
              <a:rPr lang="en-US" sz="3000" dirty="0" smtClean="0">
                <a:solidFill>
                  <a:srgbClr val="000000"/>
                </a:solidFill>
                <a:latin typeface="Times New Roman" pitchFamily="18" charset="0"/>
                <a:cs typeface="Times New Roman" pitchFamily="18" charset="0"/>
              </a:rPr>
              <a:t>illnesses</a:t>
            </a:r>
          </a:p>
          <a:p>
            <a:pPr lvl="0"/>
            <a:r>
              <a:rPr lang="en-US" dirty="0" smtClean="0">
                <a:solidFill>
                  <a:srgbClr val="000000"/>
                </a:solidFill>
                <a:latin typeface="Times New Roman" pitchFamily="18" charset="0"/>
                <a:cs typeface="Times New Roman" pitchFamily="18" charset="0"/>
              </a:rPr>
              <a:t>Cause long-term harm, may take years to develop</a:t>
            </a:r>
          </a:p>
          <a:p>
            <a:pPr lvl="0"/>
            <a:r>
              <a:rPr lang="en-US" dirty="0" smtClean="0">
                <a:solidFill>
                  <a:srgbClr val="FF0000"/>
                </a:solidFill>
                <a:latin typeface="Times New Roman" pitchFamily="18" charset="0"/>
                <a:cs typeface="Times New Roman" pitchFamily="18" charset="0"/>
              </a:rPr>
              <a:t>Examples</a:t>
            </a:r>
            <a:r>
              <a:rPr lang="en-US" dirty="0">
                <a:solidFill>
                  <a:srgbClr val="FF0000"/>
                </a:solidFill>
                <a:latin typeface="Times New Roman" pitchFamily="18" charset="0"/>
                <a:cs typeface="Times New Roman" pitchFamily="18" charset="0"/>
              </a:rPr>
              <a:t>:  Cancer, heart disease, loss of </a:t>
            </a:r>
            <a:r>
              <a:rPr lang="en-US" dirty="0" smtClean="0">
                <a:solidFill>
                  <a:srgbClr val="FF0000"/>
                </a:solidFill>
                <a:latin typeface="Times New Roman" pitchFamily="18" charset="0"/>
                <a:cs typeface="Times New Roman" pitchFamily="18" charset="0"/>
              </a:rPr>
              <a:t>hearing </a:t>
            </a:r>
            <a:r>
              <a:rPr lang="en-US" dirty="0">
                <a:solidFill>
                  <a:srgbClr val="FF0000"/>
                </a:solidFill>
                <a:latin typeface="Times New Roman" pitchFamily="18" charset="0"/>
                <a:cs typeface="Times New Roman" pitchFamily="18" charset="0"/>
              </a:rPr>
              <a:t>or reproductive problems</a:t>
            </a:r>
          </a:p>
          <a:p>
            <a:endParaRPr lang="en-US" dirty="0">
              <a:solidFill>
                <a:srgbClr val="000000"/>
              </a:solidFill>
            </a:endParaRPr>
          </a:p>
        </p:txBody>
      </p:sp>
      <p:pic>
        <p:nvPicPr>
          <p:cNvPr id="6150" name="Picture 6" descr="http://neverblendin.files.wordpress.com/2010/10/clipart_health_and_safety_cartoon.gif?w=614"/>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52400" y="1066800"/>
            <a:ext cx="1731818" cy="274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7291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7" presetClass="entr" presetSubtype="0" fill="hold" nodeType="clickEffect">
                                  <p:stCondLst>
                                    <p:cond delay="0"/>
                                  </p:stCondLst>
                                  <p:childTnLst>
                                    <p:set>
                                      <p:cBhvr>
                                        <p:cTn id="24" dur="1" fill="hold">
                                          <p:stCondLst>
                                            <p:cond delay="0"/>
                                          </p:stCondLst>
                                        </p:cTn>
                                        <p:tgtEl>
                                          <p:spTgt spid="4">
                                            <p:txEl>
                                              <p:pRg st="5" end="5"/>
                                            </p:txEl>
                                          </p:spTgt>
                                        </p:tgtEl>
                                        <p:attrNameLst>
                                          <p:attrName>style.visibility</p:attrName>
                                        </p:attrNameLst>
                                      </p:cBhvr>
                                      <p:to>
                                        <p:strVal val="visible"/>
                                      </p:to>
                                    </p:set>
                                    <p:animEffect transition="in" filter="fade">
                                      <p:cBhvr>
                                        <p:cTn id="25" dur="1000"/>
                                        <p:tgtEl>
                                          <p:spTgt spid="4">
                                            <p:txEl>
                                              <p:pRg st="5" end="5"/>
                                            </p:txEl>
                                          </p:spTgt>
                                        </p:tgtEl>
                                      </p:cBhvr>
                                    </p:animEffect>
                                    <p:anim calcmode="lin" valueType="num">
                                      <p:cBhvr>
                                        <p:cTn id="26"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27" dur="1000" fill="hold"/>
                                        <p:tgtEl>
                                          <p:spTgt spid="4">
                                            <p:txEl>
                                              <p:pRg st="5" end="5"/>
                                            </p:txEl>
                                          </p:spTgt>
                                        </p:tgtEl>
                                        <p:attrNameLst>
                                          <p:attrName>ppt_y</p:attrName>
                                        </p:attrNameLst>
                                      </p:cBhvr>
                                      <p:tavLst>
                                        <p:tav tm="0">
                                          <p:val>
                                            <p:strVal val="#ppt_y-.1"/>
                                          </p:val>
                                        </p:tav>
                                        <p:tav tm="100000">
                                          <p:val>
                                            <p:strVal val="#ppt_y"/>
                                          </p:val>
                                        </p:tav>
                                      </p:tavLst>
                                    </p:anim>
                                  </p:childTnLst>
                                </p:cTn>
                              </p:par>
                              <p:par>
                                <p:cTn id="28" presetID="47" presetClass="entr" presetSubtype="0" fill="hold" nodeType="withEffect">
                                  <p:stCondLst>
                                    <p:cond delay="0"/>
                                  </p:stCondLst>
                                  <p:childTnLst>
                                    <p:set>
                                      <p:cBhvr>
                                        <p:cTn id="29" dur="1" fill="hold">
                                          <p:stCondLst>
                                            <p:cond delay="0"/>
                                          </p:stCondLst>
                                        </p:cTn>
                                        <p:tgtEl>
                                          <p:spTgt spid="4">
                                            <p:txEl>
                                              <p:pRg st="6" end="6"/>
                                            </p:txEl>
                                          </p:spTgt>
                                        </p:tgtEl>
                                        <p:attrNameLst>
                                          <p:attrName>style.visibility</p:attrName>
                                        </p:attrNameLst>
                                      </p:cBhvr>
                                      <p:to>
                                        <p:strVal val="visible"/>
                                      </p:to>
                                    </p:set>
                                    <p:animEffect transition="in" filter="fade">
                                      <p:cBhvr>
                                        <p:cTn id="30" dur="1000"/>
                                        <p:tgtEl>
                                          <p:spTgt spid="4">
                                            <p:txEl>
                                              <p:pRg st="6" end="6"/>
                                            </p:txEl>
                                          </p:spTgt>
                                        </p:tgtEl>
                                      </p:cBhvr>
                                    </p:animEffect>
                                    <p:anim calcmode="lin" valueType="num">
                                      <p:cBhvr>
                                        <p:cTn id="31"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32" dur="1000" fill="hold"/>
                                        <p:tgtEl>
                                          <p:spTgt spid="4">
                                            <p:txEl>
                                              <p:pRg st="6" end="6"/>
                                            </p:txEl>
                                          </p:spTgt>
                                        </p:tgtEl>
                                        <p:attrNameLst>
                                          <p:attrName>ppt_y</p:attrName>
                                        </p:attrNameLst>
                                      </p:cBhvr>
                                      <p:tavLst>
                                        <p:tav tm="0">
                                          <p:val>
                                            <p:strVal val="#ppt_y-.1"/>
                                          </p:val>
                                        </p:tav>
                                        <p:tav tm="100000">
                                          <p:val>
                                            <p:strVal val="#ppt_y"/>
                                          </p:val>
                                        </p:tav>
                                      </p:tavLst>
                                    </p:anim>
                                  </p:childTnLst>
                                </p:cTn>
                              </p:par>
                              <p:par>
                                <p:cTn id="33" presetID="47" presetClass="entr" presetSubtype="0" fill="hold" nodeType="with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animEffect transition="in" filter="fade">
                                      <p:cBhvr>
                                        <p:cTn id="35" dur="1000"/>
                                        <p:tgtEl>
                                          <p:spTgt spid="4">
                                            <p:txEl>
                                              <p:pRg st="7" end="7"/>
                                            </p:txEl>
                                          </p:spTgt>
                                        </p:tgtEl>
                                      </p:cBhvr>
                                    </p:animEffect>
                                    <p:anim calcmode="lin" valueType="num">
                                      <p:cBhvr>
                                        <p:cTn id="36"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7" end="7"/>
                                            </p:txEl>
                                          </p:spTgt>
                                        </p:tgtEl>
                                        <p:attrNameLst>
                                          <p:attrName>ppt_y</p:attrName>
                                        </p:attrNameLst>
                                      </p:cBhvr>
                                      <p:tavLst>
                                        <p:tav tm="0">
                                          <p:val>
                                            <p:strVal val="#ppt_y-.1"/>
                                          </p:val>
                                        </p:tav>
                                        <p:tav tm="100000">
                                          <p:val>
                                            <p:strVal val="#ppt_y"/>
                                          </p:val>
                                        </p:tav>
                                      </p:tavLst>
                                    </p:anim>
                                  </p:childTnLst>
                                </p:cTn>
                              </p:par>
                              <p:par>
                                <p:cTn id="38" presetID="47" presetClass="entr" presetSubtype="0" fill="hold" nodeType="withEffect">
                                  <p:stCondLst>
                                    <p:cond delay="0"/>
                                  </p:stCondLst>
                                  <p:childTnLst>
                                    <p:set>
                                      <p:cBhvr>
                                        <p:cTn id="39" dur="1" fill="hold">
                                          <p:stCondLst>
                                            <p:cond delay="0"/>
                                          </p:stCondLst>
                                        </p:cTn>
                                        <p:tgtEl>
                                          <p:spTgt spid="4">
                                            <p:txEl>
                                              <p:pRg st="8" end="8"/>
                                            </p:txEl>
                                          </p:spTgt>
                                        </p:tgtEl>
                                        <p:attrNameLst>
                                          <p:attrName>style.visibility</p:attrName>
                                        </p:attrNameLst>
                                      </p:cBhvr>
                                      <p:to>
                                        <p:strVal val="visible"/>
                                      </p:to>
                                    </p:set>
                                    <p:animEffect transition="in" filter="fade">
                                      <p:cBhvr>
                                        <p:cTn id="40" dur="1000"/>
                                        <p:tgtEl>
                                          <p:spTgt spid="4">
                                            <p:txEl>
                                              <p:pRg st="8" end="8"/>
                                            </p:txEl>
                                          </p:spTgt>
                                        </p:tgtEl>
                                      </p:cBhvr>
                                    </p:animEffect>
                                    <p:anim calcmode="lin" valueType="num">
                                      <p:cBhvr>
                                        <p:cTn id="41"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42" dur="1000" fill="hold"/>
                                        <p:tgtEl>
                                          <p:spTgt spid="4">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00"/>
                </a:solidFill>
                <a:latin typeface="Times New Roman" pitchFamily="18" charset="0"/>
                <a:cs typeface="Times New Roman" pitchFamily="18" charset="0"/>
              </a:rPr>
              <a:t>Pair and Share Activity (5 minutes)</a:t>
            </a:r>
            <a:endParaRPr lang="en-US" dirty="0">
              <a:solidFill>
                <a:srgbClr val="000000"/>
              </a:solidFill>
              <a:latin typeface="Times New Roman" pitchFamily="18" charset="0"/>
              <a:cs typeface="Times New Roman" pitchFamily="18" charset="0"/>
            </a:endParaRPr>
          </a:p>
        </p:txBody>
      </p:sp>
      <p:sp>
        <p:nvSpPr>
          <p:cNvPr id="3" name="Content Placeholder 2"/>
          <p:cNvSpPr>
            <a:spLocks noGrp="1"/>
          </p:cNvSpPr>
          <p:nvPr>
            <p:ph sz="half" idx="1"/>
          </p:nvPr>
        </p:nvSpPr>
        <p:spPr>
          <a:xfrm>
            <a:off x="0" y="1295400"/>
            <a:ext cx="4495800" cy="5105400"/>
          </a:xfrm>
        </p:spPr>
        <p:txBody>
          <a:bodyPr>
            <a:normAutofit lnSpcReduction="10000"/>
          </a:bodyPr>
          <a:lstStyle/>
          <a:p>
            <a:r>
              <a:rPr lang="en-US" dirty="0" smtClean="0">
                <a:solidFill>
                  <a:srgbClr val="000000"/>
                </a:solidFill>
                <a:latin typeface="Times New Roman" pitchFamily="18" charset="0"/>
                <a:cs typeface="Times New Roman" pitchFamily="18" charset="0"/>
              </a:rPr>
              <a:t>Think of your personal </a:t>
            </a:r>
            <a:r>
              <a:rPr lang="en-US" dirty="0">
                <a:solidFill>
                  <a:srgbClr val="000000"/>
                </a:solidFill>
                <a:latin typeface="Times New Roman" pitchFamily="18" charset="0"/>
                <a:cs typeface="Times New Roman" pitchFamily="18" charset="0"/>
              </a:rPr>
              <a:t>experience with health and safety hazards at your current or past workplace.</a:t>
            </a:r>
          </a:p>
          <a:p>
            <a:r>
              <a:rPr lang="en-US" dirty="0" smtClean="0">
                <a:solidFill>
                  <a:srgbClr val="000000"/>
                </a:solidFill>
                <a:latin typeface="Times New Roman" pitchFamily="18" charset="0"/>
                <a:cs typeface="Times New Roman" pitchFamily="18" charset="0"/>
              </a:rPr>
              <a:t>Please find a partner to share your experiences.</a:t>
            </a:r>
          </a:p>
          <a:p>
            <a:r>
              <a:rPr lang="en-US" dirty="0">
                <a:solidFill>
                  <a:srgbClr val="000000"/>
                </a:solidFill>
                <a:latin typeface="Times New Roman" pitchFamily="18" charset="0"/>
                <a:cs typeface="Times New Roman" pitchFamily="18" charset="0"/>
              </a:rPr>
              <a:t>W</a:t>
            </a:r>
            <a:r>
              <a:rPr lang="en-US" dirty="0" smtClean="0">
                <a:solidFill>
                  <a:srgbClr val="000000"/>
                </a:solidFill>
                <a:latin typeface="Times New Roman" pitchFamily="18" charset="0"/>
                <a:cs typeface="Times New Roman" pitchFamily="18" charset="0"/>
              </a:rPr>
              <a:t>e will discuss those experiences as a whole group.</a:t>
            </a:r>
          </a:p>
          <a:p>
            <a:r>
              <a:rPr lang="en-US" dirty="0" smtClean="0">
                <a:solidFill>
                  <a:srgbClr val="000000"/>
                </a:solidFill>
                <a:latin typeface="Times New Roman" pitchFamily="18" charset="0"/>
                <a:cs typeface="Times New Roman" pitchFamily="18" charset="0"/>
              </a:rPr>
              <a:t>Together, complete “Health &amp; Safety Hazards” document</a:t>
            </a:r>
          </a:p>
        </p:txBody>
      </p:sp>
      <p:pic>
        <p:nvPicPr>
          <p:cNvPr id="7170" name="Picture 2" descr="http://www.inspiredservices.org.uk/Free_clipart/edem_images/share%20ideas.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650828" y="2194061"/>
            <a:ext cx="4035972" cy="24775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31298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3">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3492</TotalTime>
  <Words>3040</Words>
  <Application>Microsoft Office PowerPoint</Application>
  <PresentationFormat>On-screen Show (4:3)</PresentationFormat>
  <Paragraphs>307</Paragraphs>
  <Slides>31</Slides>
  <Notes>25</Notes>
  <HiddenSlides>0</HiddenSlides>
  <MMClips>0</MMClips>
  <ScaleCrop>false</ScaleCrop>
  <HeadingPairs>
    <vt:vector size="4" baseType="variant">
      <vt:variant>
        <vt:lpstr>Theme</vt:lpstr>
      </vt:variant>
      <vt:variant>
        <vt:i4>2</vt:i4>
      </vt:variant>
      <vt:variant>
        <vt:lpstr>Slide Titles</vt:lpstr>
      </vt:variant>
      <vt:variant>
        <vt:i4>31</vt:i4>
      </vt:variant>
    </vt:vector>
  </HeadingPairs>
  <TitlesOfParts>
    <vt:vector size="33" baseType="lpstr">
      <vt:lpstr>Office Theme</vt:lpstr>
      <vt:lpstr>Custom Design</vt:lpstr>
      <vt:lpstr>Occupational Safety &amp; Health Administration (OSHA)</vt:lpstr>
      <vt:lpstr>OSHA Pre-Test</vt:lpstr>
      <vt:lpstr>OSHA Topics</vt:lpstr>
      <vt:lpstr>PowerPoint Presentation</vt:lpstr>
      <vt:lpstr>  Workers' Rights Under OSHA </vt:lpstr>
      <vt:lpstr>Employer Responsibilities</vt:lpstr>
      <vt:lpstr>Employers MUST also:</vt:lpstr>
      <vt:lpstr>Health and Safety Hazards</vt:lpstr>
      <vt:lpstr>Pair and Share Activity (5 minutes)</vt:lpstr>
      <vt:lpstr>PowerPoint Presentation</vt:lpstr>
      <vt:lpstr>Risk Mapping of a Warehouse Store</vt:lpstr>
      <vt:lpstr>PowerPoint Presentation</vt:lpstr>
      <vt:lpstr>Reducing Hazards </vt:lpstr>
      <vt:lpstr>How to Reduce Hazards Handout</vt:lpstr>
      <vt:lpstr>Top 2 Controls</vt:lpstr>
      <vt:lpstr>More Controls, but not as effective</vt:lpstr>
      <vt:lpstr>Least Effective Control: PPE</vt:lpstr>
      <vt:lpstr>What legal rights do workers have to a safe job?</vt:lpstr>
      <vt:lpstr>What legal rights do workers have to a safe job?</vt:lpstr>
      <vt:lpstr>What legal rights do workers have to a safe job?</vt:lpstr>
      <vt:lpstr>What legal rights do workers have to a safe job?</vt:lpstr>
      <vt:lpstr>What legal rights do workers have to a safe job?</vt:lpstr>
      <vt:lpstr>Two Main Points to Keep in Mind</vt:lpstr>
      <vt:lpstr>Two Main Points to Keep in Mind cont.</vt:lpstr>
      <vt:lpstr>Taking Action on Unsafe Working Conditions</vt:lpstr>
      <vt:lpstr>Local Worker Centers</vt:lpstr>
      <vt:lpstr>PowerPoint Presentation</vt:lpstr>
      <vt:lpstr>OSHA Contact Info</vt:lpstr>
      <vt:lpstr>OSHA Topics Covered</vt:lpstr>
      <vt:lpstr>Any Questions?</vt:lpstr>
      <vt:lpstr>OSHA Post-Test &amp;  Presentation Evaluation</vt:lpstr>
    </vt:vector>
  </TitlesOfParts>
  <Company>IDPL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 Quintero</dc:creator>
  <cp:lastModifiedBy>Vosburgh, Linda - OSHA</cp:lastModifiedBy>
  <cp:revision>190</cp:revision>
  <dcterms:created xsi:type="dcterms:W3CDTF">2012-01-11T19:08:13Z</dcterms:created>
  <dcterms:modified xsi:type="dcterms:W3CDTF">2013-12-12T16:15:41Z</dcterms:modified>
</cp:coreProperties>
</file>