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83" r:id="rId3"/>
    <p:sldId id="257" r:id="rId4"/>
    <p:sldId id="284" r:id="rId5"/>
    <p:sldId id="286" r:id="rId6"/>
    <p:sldId id="263" r:id="rId7"/>
    <p:sldId id="258" r:id="rId8"/>
    <p:sldId id="287" r:id="rId9"/>
    <p:sldId id="264" r:id="rId10"/>
    <p:sldId id="265" r:id="rId11"/>
    <p:sldId id="266" r:id="rId12"/>
    <p:sldId id="267" r:id="rId13"/>
    <p:sldId id="268" r:id="rId14"/>
    <p:sldId id="269" r:id="rId15"/>
    <p:sldId id="270" r:id="rId16"/>
    <p:sldId id="260" r:id="rId17"/>
    <p:sldId id="271" r:id="rId18"/>
    <p:sldId id="272" r:id="rId19"/>
    <p:sldId id="273" r:id="rId20"/>
    <p:sldId id="274" r:id="rId21"/>
    <p:sldId id="262" r:id="rId22"/>
    <p:sldId id="275" r:id="rId23"/>
    <p:sldId id="277" r:id="rId24"/>
    <p:sldId id="278" r:id="rId25"/>
    <p:sldId id="279" r:id="rId26"/>
    <p:sldId id="280"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rizarry, Claudia - OSHA" initials="IC-O" lastIdx="2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960" autoAdjust="0"/>
  </p:normalViewPr>
  <p:slideViewPr>
    <p:cSldViewPr>
      <p:cViewPr varScale="1">
        <p:scale>
          <a:sx n="73" d="100"/>
          <a:sy n="73" d="100"/>
        </p:scale>
        <p:origin x="-132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F65F-6119-48D8-9E06-F44CD10914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F65F-6119-48D8-9E06-F44CD10914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F65F-6119-48D8-9E06-F44CD10914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F65F-6119-48D8-9E06-F44CD10914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F65F-6119-48D8-9E06-F44CD10914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EF65F-6119-48D8-9E06-F44CD10914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EEF65F-6119-48D8-9E06-F44CD10914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EEF65F-6119-48D8-9E06-F44CD10914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EEF65F-6119-48D8-9E06-F44CD10914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EF65F-6119-48D8-9E06-F44CD109149D}"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C009F05-91FA-4FDE-BA8F-8C0DE3CDF73D}" type="datetimeFigureOut">
              <a:rPr lang="en-US" smtClean="0"/>
              <a:pPr/>
              <a:t>12/13/2013</a:t>
            </a:fld>
            <a:endParaRPr lang="en-US"/>
          </a:p>
        </p:txBody>
      </p:sp>
      <p:sp>
        <p:nvSpPr>
          <p:cNvPr id="9" name="Slide Number Placeholder 8"/>
          <p:cNvSpPr>
            <a:spLocks noGrp="1"/>
          </p:cNvSpPr>
          <p:nvPr>
            <p:ph type="sldNum" sz="quarter" idx="11"/>
          </p:nvPr>
        </p:nvSpPr>
        <p:spPr/>
        <p:txBody>
          <a:bodyPr/>
          <a:lstStyle/>
          <a:p>
            <a:fld id="{E6EEF65F-6119-48D8-9E06-F44CD109149D}"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6EEF65F-6119-48D8-9E06-F44CD109149D}"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C009F05-91FA-4FDE-BA8F-8C0DE3CDF73D}" type="datetimeFigureOut">
              <a:rPr lang="en-US" smtClean="0"/>
              <a:pPr/>
              <a:t>12/13/2013</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osha.gov/pls/oshaweb/owadisp.show_document?p_table=STANDARDS&amp;p_id=9778&amp;p_text_version=FALS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osha.gov/SLTC/etools/machineguarding/scope.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osha.gov/pls/osha7/eComplaintForm.html" TargetMode="External"/><Relationship Id="rId2" Type="http://schemas.openxmlformats.org/officeDocument/2006/relationships/hyperlink" Target="http://www.osha.gov/as/opa/worker/complain.html" TargetMode="External"/><Relationship Id="rId1" Type="http://schemas.openxmlformats.org/officeDocument/2006/relationships/slideLayout" Target="../slideLayouts/slideLayout2.xml"/><Relationship Id="rId6" Type="http://schemas.openxmlformats.org/officeDocument/2006/relationships/hyperlink" Target="http://www.osha.gov/html/RAmap.html" TargetMode="External"/><Relationship Id="rId5" Type="http://schemas.openxmlformats.org/officeDocument/2006/relationships/hyperlink" Target="http://www.osha.gov/oshforms/OSHA7_SPANISH.pdf" TargetMode="External"/><Relationship Id="rId4" Type="http://schemas.openxmlformats.org/officeDocument/2006/relationships/hyperlink" Target="http://www.osha.gov/oshforms/osha7.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90600"/>
            <a:ext cx="6858000" cy="2514600"/>
          </a:xfrm>
        </p:spPr>
        <p:txBody>
          <a:bodyPr>
            <a:normAutofit fontScale="90000"/>
          </a:bodyPr>
          <a:lstStyle/>
          <a:p>
            <a:r>
              <a:rPr lang="en-US" sz="4000" dirty="0" smtClean="0"/>
              <a:t>Prevention of Machine Guarding Injuries and OSHA </a:t>
            </a:r>
            <a:r>
              <a:rPr lang="en-US" sz="4000" dirty="0" smtClean="0"/>
              <a:t>Compliance</a:t>
            </a:r>
            <a:r>
              <a:rPr lang="en-US" dirty="0" smtClean="0"/>
              <a:t/>
            </a:r>
            <a:br>
              <a:rPr lang="en-US" dirty="0" smtClean="0"/>
            </a:br>
            <a:r>
              <a:rPr lang="en-US" dirty="0" smtClean="0"/>
              <a:t> </a:t>
            </a:r>
            <a:br>
              <a:rPr lang="en-US" dirty="0" smtClean="0"/>
            </a:br>
            <a:endParaRPr lang="en-US" dirty="0"/>
          </a:p>
        </p:txBody>
      </p:sp>
      <p:sp>
        <p:nvSpPr>
          <p:cNvPr id="3" name="Subtitle 2"/>
          <p:cNvSpPr>
            <a:spLocks noGrp="1"/>
          </p:cNvSpPr>
          <p:nvPr>
            <p:ph type="subTitle" idx="1"/>
          </p:nvPr>
        </p:nvSpPr>
        <p:spPr>
          <a:xfrm>
            <a:off x="1143000" y="3352800"/>
            <a:ext cx="7086600" cy="2743200"/>
          </a:xfrm>
        </p:spPr>
        <p:txBody>
          <a:bodyPr>
            <a:normAutofit/>
          </a:bodyPr>
          <a:lstStyle/>
          <a:p>
            <a:endParaRPr lang="en-US" dirty="0" smtClean="0"/>
          </a:p>
          <a:p>
            <a:endParaRPr lang="en-US" dirty="0" smtClean="0"/>
          </a:p>
          <a:p>
            <a:r>
              <a:rPr lang="en-US" dirty="0" smtClean="0"/>
              <a:t> </a:t>
            </a:r>
          </a:p>
          <a:p>
            <a:pPr>
              <a:spcAft>
                <a:spcPts val="600"/>
              </a:spcAft>
            </a:pPr>
            <a:r>
              <a:rPr lang="en-US" sz="1400" i="1" dirty="0" smtClean="0">
                <a:solidFill>
                  <a:schemeClr val="tx1"/>
                </a:solidFill>
              </a:rPr>
              <a:t>This material was produced under grant numbers SH-22300-11-60-F-17 from the Occupational Safety and Health administration, U.S. Department of Labor.  It does not necessarily reflect the views or policies of the U.S. Department of Labor, nor does mention of trade names, commercial products, or organizations imply endorsement by the U.S. Government</a:t>
            </a:r>
            <a:r>
              <a:rPr lang="en-US" i="1" dirty="0" smtClean="0">
                <a:solidFill>
                  <a:schemeClr val="tx1"/>
                </a:solidFill>
              </a:rPr>
              <a: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Hazardous Mechanical Motions/Actions</a:t>
            </a:r>
            <a:endParaRPr lang="en-US" dirty="0"/>
          </a:p>
        </p:txBody>
      </p:sp>
      <p:sp>
        <p:nvSpPr>
          <p:cNvPr id="3" name="Content Placeholder 2"/>
          <p:cNvSpPr>
            <a:spLocks noGrp="1"/>
          </p:cNvSpPr>
          <p:nvPr>
            <p:ph idx="1"/>
          </p:nvPr>
        </p:nvSpPr>
        <p:spPr/>
        <p:txBody>
          <a:bodyPr/>
          <a:lstStyle/>
          <a:p>
            <a:r>
              <a:rPr lang="en-US" u="sng" dirty="0" smtClean="0"/>
              <a:t>Rotating motion </a:t>
            </a:r>
            <a:r>
              <a:rPr lang="en-US" dirty="0" smtClean="0"/>
              <a:t>can be dangerous; even smooth, slowly rotating shafts can grip hair and clothing, and through minor contact force the hand and arm into a dangerous position. Injuries due to contact with rotating parts can be severe.</a:t>
            </a:r>
          </a:p>
          <a:p>
            <a:endParaRPr lang="en-US" b="1" dirty="0"/>
          </a:p>
        </p:txBody>
      </p:sp>
      <p:pic>
        <p:nvPicPr>
          <p:cNvPr id="4" name="Picture 3" descr="shaft.jpg"/>
          <p:cNvPicPr>
            <a:picLocks noChangeAspect="1"/>
          </p:cNvPicPr>
          <p:nvPr/>
        </p:nvPicPr>
        <p:blipFill>
          <a:blip r:embed="rId2"/>
          <a:stretch>
            <a:fillRect/>
          </a:stretch>
        </p:blipFill>
        <p:spPr>
          <a:xfrm>
            <a:off x="2546350" y="3581400"/>
            <a:ext cx="4051300" cy="25146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Hazardous Mechanical Motions/Actions</a:t>
            </a:r>
            <a:endParaRPr lang="en-US" dirty="0"/>
          </a:p>
        </p:txBody>
      </p:sp>
      <p:sp>
        <p:nvSpPr>
          <p:cNvPr id="3" name="Content Placeholder 2"/>
          <p:cNvSpPr>
            <a:spLocks noGrp="1"/>
          </p:cNvSpPr>
          <p:nvPr>
            <p:ph idx="1"/>
          </p:nvPr>
        </p:nvSpPr>
        <p:spPr/>
        <p:txBody>
          <a:bodyPr/>
          <a:lstStyle/>
          <a:p>
            <a:r>
              <a:rPr lang="en-US" u="sng" dirty="0" smtClean="0"/>
              <a:t>Transverse motion </a:t>
            </a:r>
            <a:r>
              <a:rPr lang="en-US" dirty="0" smtClean="0"/>
              <a:t>(movement in straight, continuous line) creates a hazard because a worker may be struck or caught in a pinch or shear point by the moving part. </a:t>
            </a:r>
          </a:p>
          <a:p>
            <a:endParaRPr lang="en-US" dirty="0" smtClean="0"/>
          </a:p>
          <a:p>
            <a:endParaRPr lang="en-US" dirty="0"/>
          </a:p>
        </p:txBody>
      </p:sp>
      <p:pic>
        <p:nvPicPr>
          <p:cNvPr id="4" name="Picture 3" descr="pulley.jpg"/>
          <p:cNvPicPr>
            <a:picLocks noChangeAspect="1"/>
          </p:cNvPicPr>
          <p:nvPr/>
        </p:nvPicPr>
        <p:blipFill>
          <a:blip r:embed="rId2"/>
          <a:stretch>
            <a:fillRect/>
          </a:stretch>
        </p:blipFill>
        <p:spPr>
          <a:xfrm>
            <a:off x="2438400" y="3124200"/>
            <a:ext cx="4051300" cy="30353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Hazardous Mechanical Motions/Actions</a:t>
            </a:r>
            <a:endParaRPr lang="en-US" dirty="0"/>
          </a:p>
        </p:txBody>
      </p:sp>
      <p:sp>
        <p:nvSpPr>
          <p:cNvPr id="3" name="Content Placeholder 2"/>
          <p:cNvSpPr>
            <a:spLocks noGrp="1"/>
          </p:cNvSpPr>
          <p:nvPr>
            <p:ph idx="1"/>
          </p:nvPr>
        </p:nvSpPr>
        <p:spPr/>
        <p:txBody>
          <a:bodyPr/>
          <a:lstStyle/>
          <a:p>
            <a:r>
              <a:rPr lang="en-US" u="sng" dirty="0" smtClean="0"/>
              <a:t>Cutting action </a:t>
            </a:r>
            <a:r>
              <a:rPr lang="en-US" dirty="0" smtClean="0"/>
              <a:t>may involve rotating, reciprocating, or transverse motion. The danger of cutting action exists at the point of operation where finger, arm and body injuries can occur and where flying chips or scrap material can strike the head, particularly in the area of the eyes or face.</a:t>
            </a:r>
            <a:endParaRPr lang="en-US" dirty="0"/>
          </a:p>
        </p:txBody>
      </p:sp>
      <p:pic>
        <p:nvPicPr>
          <p:cNvPr id="4" name="Picture 3" descr="drill2.jpg"/>
          <p:cNvPicPr>
            <a:picLocks noChangeAspect="1"/>
          </p:cNvPicPr>
          <p:nvPr/>
        </p:nvPicPr>
        <p:blipFill>
          <a:blip r:embed="rId2"/>
          <a:stretch>
            <a:fillRect/>
          </a:stretch>
        </p:blipFill>
        <p:spPr>
          <a:xfrm>
            <a:off x="2438400" y="3429000"/>
            <a:ext cx="4051300" cy="30480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Hazardous Mechanical Motions/Actions</a:t>
            </a:r>
            <a:endParaRPr lang="en-US" dirty="0"/>
          </a:p>
        </p:txBody>
      </p:sp>
      <p:sp>
        <p:nvSpPr>
          <p:cNvPr id="3" name="Content Placeholder 2"/>
          <p:cNvSpPr>
            <a:spLocks noGrp="1"/>
          </p:cNvSpPr>
          <p:nvPr>
            <p:ph idx="1"/>
          </p:nvPr>
        </p:nvSpPr>
        <p:spPr/>
        <p:txBody>
          <a:bodyPr/>
          <a:lstStyle/>
          <a:p>
            <a:r>
              <a:rPr lang="en-US" u="sng" dirty="0" smtClean="0"/>
              <a:t>Punching action </a:t>
            </a:r>
            <a:r>
              <a:rPr lang="en-US" dirty="0" smtClean="0"/>
              <a:t>results when power is applied to a slide (ram) for the purpose of blanking, drawing, or stamping metal or other materials.</a:t>
            </a:r>
          </a:p>
          <a:p>
            <a:endParaRPr lang="en-US" dirty="0"/>
          </a:p>
        </p:txBody>
      </p:sp>
      <p:pic>
        <p:nvPicPr>
          <p:cNvPr id="4" name="Picture 3" descr="punch2.jpg"/>
          <p:cNvPicPr>
            <a:picLocks noChangeAspect="1"/>
          </p:cNvPicPr>
          <p:nvPr/>
        </p:nvPicPr>
        <p:blipFill>
          <a:blip r:embed="rId2"/>
          <a:stretch>
            <a:fillRect/>
          </a:stretch>
        </p:blipFill>
        <p:spPr>
          <a:xfrm>
            <a:off x="2514600" y="2667000"/>
            <a:ext cx="4051300" cy="30480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Hazardous Mechanical Motions/Actions</a:t>
            </a:r>
            <a:endParaRPr lang="en-US" dirty="0"/>
          </a:p>
        </p:txBody>
      </p:sp>
      <p:sp>
        <p:nvSpPr>
          <p:cNvPr id="3" name="Content Placeholder 2"/>
          <p:cNvSpPr>
            <a:spLocks noGrp="1"/>
          </p:cNvSpPr>
          <p:nvPr>
            <p:ph idx="1"/>
          </p:nvPr>
        </p:nvSpPr>
        <p:spPr/>
        <p:txBody>
          <a:bodyPr/>
          <a:lstStyle/>
          <a:p>
            <a:r>
              <a:rPr lang="en-US" u="sng" dirty="0" smtClean="0"/>
              <a:t>Bending action </a:t>
            </a:r>
            <a:r>
              <a:rPr lang="en-US" dirty="0" smtClean="0"/>
              <a:t>results when power is applied to a slide in order to draw or stamp metal or other materials.</a:t>
            </a:r>
          </a:p>
          <a:p>
            <a:endParaRPr lang="en-US" dirty="0" smtClean="0"/>
          </a:p>
          <a:p>
            <a:endParaRPr lang="en-US" dirty="0"/>
          </a:p>
        </p:txBody>
      </p:sp>
      <p:pic>
        <p:nvPicPr>
          <p:cNvPr id="4" name="Picture 3" descr="die2.jpg"/>
          <p:cNvPicPr>
            <a:picLocks noChangeAspect="1"/>
          </p:cNvPicPr>
          <p:nvPr/>
        </p:nvPicPr>
        <p:blipFill>
          <a:blip r:embed="rId2"/>
          <a:stretch>
            <a:fillRect/>
          </a:stretch>
        </p:blipFill>
        <p:spPr>
          <a:xfrm>
            <a:off x="3276600" y="2743200"/>
            <a:ext cx="2565400" cy="30099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Hazardous Mechanical Motions/Actions</a:t>
            </a:r>
            <a:endParaRPr lang="en-US" dirty="0"/>
          </a:p>
        </p:txBody>
      </p:sp>
      <p:sp>
        <p:nvSpPr>
          <p:cNvPr id="3" name="Content Placeholder 2"/>
          <p:cNvSpPr>
            <a:spLocks noGrp="1"/>
          </p:cNvSpPr>
          <p:nvPr>
            <p:ph idx="1"/>
          </p:nvPr>
        </p:nvSpPr>
        <p:spPr/>
        <p:txBody>
          <a:bodyPr/>
          <a:lstStyle/>
          <a:p>
            <a:r>
              <a:rPr lang="en-US" u="sng" dirty="0" smtClean="0"/>
              <a:t>Shearing action </a:t>
            </a:r>
            <a:r>
              <a:rPr lang="en-US" dirty="0" smtClean="0"/>
              <a:t>involves applying power to a slide or knife in order to trim or shear metal or other materials.</a:t>
            </a:r>
          </a:p>
          <a:p>
            <a:endParaRPr lang="en-US" dirty="0" smtClean="0"/>
          </a:p>
        </p:txBody>
      </p:sp>
      <p:pic>
        <p:nvPicPr>
          <p:cNvPr id="4" name="Picture 3" descr="shear2.jpg"/>
          <p:cNvPicPr>
            <a:picLocks noChangeAspect="1"/>
          </p:cNvPicPr>
          <p:nvPr/>
        </p:nvPicPr>
        <p:blipFill>
          <a:blip r:embed="rId2"/>
          <a:stretch>
            <a:fillRect/>
          </a:stretch>
        </p:blipFill>
        <p:spPr>
          <a:xfrm>
            <a:off x="2514600" y="2667000"/>
            <a:ext cx="4051300" cy="30226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05800" cy="990600"/>
          </a:xfrm>
        </p:spPr>
        <p:txBody>
          <a:bodyPr>
            <a:normAutofit fontScale="90000"/>
          </a:bodyPr>
          <a:lstStyle/>
          <a:p>
            <a:r>
              <a:rPr lang="en-US" sz="4000" dirty="0" smtClean="0"/>
              <a:t>Machine Guarding Methods: Five Groups</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u="sng" dirty="0" smtClean="0"/>
              <a:t>Guards</a:t>
            </a:r>
            <a:r>
              <a:rPr lang="en-US" dirty="0" smtClean="0"/>
              <a:t>—physical barriers prevent access to danger zone or area</a:t>
            </a:r>
          </a:p>
          <a:p>
            <a:pPr>
              <a:buNone/>
            </a:pPr>
            <a:endParaRPr lang="en-US" dirty="0" smtClean="0"/>
          </a:p>
          <a:p>
            <a:r>
              <a:rPr lang="en-US" u="sng" dirty="0" smtClean="0"/>
              <a:t>Safety devices</a:t>
            </a:r>
            <a:r>
              <a:rPr lang="en-US" dirty="0" smtClean="0"/>
              <a:t>—stop, restrain, physical barrier, operator must use both hands</a:t>
            </a:r>
          </a:p>
          <a:p>
            <a:pPr>
              <a:buNone/>
            </a:pPr>
            <a:endParaRPr lang="en-US" dirty="0" smtClean="0"/>
          </a:p>
          <a:p>
            <a:r>
              <a:rPr lang="en-US" u="sng" dirty="0" smtClean="0"/>
              <a:t>Guarding by location</a:t>
            </a:r>
            <a:r>
              <a:rPr lang="en-US" dirty="0" smtClean="0"/>
              <a:t>—hazardous areas are not accessible due to physical distance from the operator and the hazardous area where there is rotating or moving part</a:t>
            </a:r>
          </a:p>
          <a:p>
            <a:endParaRPr lang="en-US" dirty="0" smtClean="0"/>
          </a:p>
          <a:p>
            <a:r>
              <a:rPr lang="en-US" u="sng" dirty="0" smtClean="0"/>
              <a:t>Feeding and ejection methods</a:t>
            </a:r>
            <a:r>
              <a:rPr lang="en-US" dirty="0" smtClean="0"/>
              <a:t> – a gravity fed chute; semi-automatic and automatic feeding and ejection equipment – minimizes the need for employees to be in a hazard </a:t>
            </a:r>
            <a:r>
              <a:rPr lang="en-US" smtClean="0"/>
              <a:t>area.</a:t>
            </a:r>
          </a:p>
          <a:p>
            <a:endParaRPr lang="en-US" dirty="0" smtClean="0"/>
          </a:p>
          <a:p>
            <a:r>
              <a:rPr lang="en-US" u="sng" dirty="0" smtClean="0"/>
              <a:t>Miscellaneous aids</a:t>
            </a:r>
            <a:r>
              <a:rPr lang="en-US" dirty="0" smtClean="0"/>
              <a:t>—such as an awareness barrier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Machine Guarding Methods:</a:t>
            </a:r>
            <a:endParaRPr lang="en-US" dirty="0"/>
          </a:p>
        </p:txBody>
      </p:sp>
      <p:sp>
        <p:nvSpPr>
          <p:cNvPr id="3" name="Content Placeholder 2"/>
          <p:cNvSpPr>
            <a:spLocks noGrp="1"/>
          </p:cNvSpPr>
          <p:nvPr>
            <p:ph idx="1"/>
          </p:nvPr>
        </p:nvSpPr>
        <p:spPr>
          <a:xfrm>
            <a:off x="457200" y="1295400"/>
            <a:ext cx="8229600" cy="5257800"/>
          </a:xfrm>
        </p:spPr>
        <p:txBody>
          <a:bodyPr>
            <a:normAutofit fontScale="92500"/>
          </a:bodyPr>
          <a:lstStyle/>
          <a:p>
            <a:r>
              <a:rPr lang="en-US" dirty="0" smtClean="0"/>
              <a:t>Guards:   Physical barriers that prevent access to a danger zone or area and are fixed, interlocked, adjustable and self-adjusting.  Safeguards must meet these minimum general requirements: </a:t>
            </a:r>
          </a:p>
          <a:p>
            <a:endParaRPr lang="en-US" dirty="0" smtClean="0"/>
          </a:p>
          <a:p>
            <a:r>
              <a:rPr lang="en-US" dirty="0" smtClean="0"/>
              <a:t>Prevent contact:   The safeguard must prevent hands, arms, and any other part of a worker's body from making contact with dangerous moving parts. </a:t>
            </a:r>
            <a:br>
              <a:rPr lang="en-US" dirty="0" smtClean="0"/>
            </a:br>
            <a:endParaRPr lang="en-US" dirty="0" smtClean="0"/>
          </a:p>
          <a:p>
            <a:r>
              <a:rPr lang="en-US" dirty="0" smtClean="0"/>
              <a:t>Secure:   Workers should not be able to easily remove or tamper with the safeguard, because a safeguard that can easily be made ineffective is no safeguard at all. Secure or fasten guards to equipment, and guards should be tamper proof so that they are not bypassed by employees </a:t>
            </a:r>
            <a:br>
              <a:rPr lang="en-US" dirty="0" smtClean="0"/>
            </a:br>
            <a:endParaRPr lang="en-US" dirty="0" smtClean="0"/>
          </a:p>
          <a:p>
            <a:r>
              <a:rPr lang="en-US" dirty="0" smtClean="0"/>
              <a:t>Protect from falling objects:   The safeguard should ensure that no objects can fall into moving parts. </a:t>
            </a:r>
            <a:br>
              <a:rPr lang="en-US" dirty="0" smtClean="0"/>
            </a:b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Machine Guarding Methods:</a:t>
            </a:r>
            <a:endParaRPr lang="en-US" dirty="0"/>
          </a:p>
        </p:txBody>
      </p:sp>
      <p:sp>
        <p:nvSpPr>
          <p:cNvPr id="3" name="Content Placeholder 2"/>
          <p:cNvSpPr>
            <a:spLocks noGrp="1"/>
          </p:cNvSpPr>
          <p:nvPr>
            <p:ph idx="1"/>
          </p:nvPr>
        </p:nvSpPr>
        <p:spPr/>
        <p:txBody>
          <a:bodyPr>
            <a:normAutofit lnSpcReduction="10000"/>
          </a:bodyPr>
          <a:lstStyle/>
          <a:p>
            <a:r>
              <a:rPr lang="en-US" u="sng" dirty="0" smtClean="0"/>
              <a:t>Guards</a:t>
            </a:r>
            <a:r>
              <a:rPr lang="en-US" dirty="0" smtClean="0"/>
              <a:t>—physical barriers prevent access to danger zone or area and are fixed, interlocked, adjustable and self-adjusting.  Safeguards must meet these minimum general requirements: </a:t>
            </a:r>
          </a:p>
          <a:p>
            <a:pPr>
              <a:buNone/>
            </a:pPr>
            <a:endParaRPr lang="en-US" dirty="0" smtClean="0"/>
          </a:p>
          <a:p>
            <a:r>
              <a:rPr lang="en-US" dirty="0" smtClean="0"/>
              <a:t>Create no new hazards:  A safeguard defeats its own purpose if it creates a hazard of its own such as a shear point, a jagged edge, or an unfinished surface which can cause a laceration. </a:t>
            </a:r>
            <a:br>
              <a:rPr lang="en-US" dirty="0" smtClean="0"/>
            </a:br>
            <a:endParaRPr lang="en-US" dirty="0" smtClean="0"/>
          </a:p>
          <a:p>
            <a:r>
              <a:rPr lang="en-US" dirty="0" smtClean="0"/>
              <a:t>Create no interference:  Any safeguard which impedes a worker from performing the job quickly and comfortably might soon be overridden or disregarded. </a:t>
            </a:r>
            <a:br>
              <a:rPr lang="en-US" dirty="0" smtClean="0"/>
            </a:br>
            <a:endParaRPr lang="en-US" dirty="0" smtClean="0"/>
          </a:p>
          <a:p>
            <a:r>
              <a:rPr lang="en-US" dirty="0" smtClean="0"/>
              <a:t>Allow safe lubrication:   If possible, one should be able to lubricate the machine without removing the safeguards. </a:t>
            </a:r>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Safety Devices</a:t>
            </a:r>
            <a:endParaRPr lang="en-US" dirty="0"/>
          </a:p>
        </p:txBody>
      </p:sp>
      <p:sp>
        <p:nvSpPr>
          <p:cNvPr id="3" name="Content Placeholder 2"/>
          <p:cNvSpPr>
            <a:spLocks noGrp="1"/>
          </p:cNvSpPr>
          <p:nvPr>
            <p:ph idx="1"/>
          </p:nvPr>
        </p:nvSpPr>
        <p:spPr/>
        <p:txBody>
          <a:bodyPr/>
          <a:lstStyle/>
          <a:p>
            <a:r>
              <a:rPr lang="en-US" dirty="0" smtClean="0"/>
              <a:t>A safety device may perform one of several functions.  It may:</a:t>
            </a:r>
          </a:p>
          <a:p>
            <a:r>
              <a:rPr lang="en-US" dirty="0" smtClean="0"/>
              <a:t>Stop the machine if a body part is placed in the danger area.</a:t>
            </a:r>
          </a:p>
          <a:p>
            <a:r>
              <a:rPr lang="en-US" dirty="0" smtClean="0"/>
              <a:t>Restrain the body part from the danger area during operation.</a:t>
            </a:r>
          </a:p>
          <a:p>
            <a:r>
              <a:rPr lang="en-US" dirty="0" smtClean="0"/>
              <a:t>Require the operator to use both hands on machine controls</a:t>
            </a:r>
          </a:p>
          <a:p>
            <a:r>
              <a:rPr lang="en-US" dirty="0" smtClean="0"/>
              <a:t>Provide a barrier fitting the operating cycle of the machine to prevent entry of body part during hazardous part of cycle.  (Page 151).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Purpose of the Training:</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The purpose of the training is to protect machine operators and employees in the work area from hazards created by ingoing nip points, rotating parts, flying chips, and sparks.</a:t>
            </a:r>
          </a:p>
          <a:p>
            <a:endParaRPr lang="en-US" dirty="0" smtClean="0"/>
          </a:p>
          <a:p>
            <a:r>
              <a:rPr lang="en-US" dirty="0" smtClean="0"/>
              <a:t>And to address the recognition, avoidance, abatement and </a:t>
            </a:r>
          </a:p>
          <a:p>
            <a:pPr>
              <a:buNone/>
            </a:pPr>
            <a:r>
              <a:rPr lang="en-US" dirty="0" smtClean="0"/>
              <a:t>	prevention of safety and health hazards related to machine guarding and safety devices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Pictures of Safety Devices</a:t>
            </a:r>
            <a:endParaRPr lang="en-US" dirty="0"/>
          </a:p>
        </p:txBody>
      </p:sp>
      <p:pic>
        <p:nvPicPr>
          <p:cNvPr id="4" name="Content Placeholder 3" descr="mach45.gif"/>
          <p:cNvPicPr>
            <a:picLocks noGrp="1" noChangeAspect="1"/>
          </p:cNvPicPr>
          <p:nvPr>
            <p:ph idx="1"/>
          </p:nvPr>
        </p:nvPicPr>
        <p:blipFill>
          <a:blip r:embed="rId2"/>
          <a:stretch>
            <a:fillRect/>
          </a:stretch>
        </p:blipFill>
        <p:spPr>
          <a:xfrm>
            <a:off x="2522883" y="1600200"/>
            <a:ext cx="3488634" cy="4800600"/>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Controls</a:t>
            </a:r>
            <a:endParaRPr lang="en-US" dirty="0"/>
          </a:p>
        </p:txBody>
      </p:sp>
      <p:sp>
        <p:nvSpPr>
          <p:cNvPr id="3" name="Content Placeholder 2"/>
          <p:cNvSpPr>
            <a:spLocks noGrp="1"/>
          </p:cNvSpPr>
          <p:nvPr>
            <p:ph idx="1"/>
          </p:nvPr>
        </p:nvSpPr>
        <p:spPr/>
        <p:txBody>
          <a:bodyPr/>
          <a:lstStyle/>
          <a:p>
            <a:r>
              <a:rPr lang="en-US" dirty="0" smtClean="0"/>
              <a:t>Engineering controls that eliminate the hazard at the source and do not rely on behavior for their effectiveness offer the best and most reliable means of safeguarding.</a:t>
            </a:r>
          </a:p>
          <a:p>
            <a:endParaRPr lang="en-US" dirty="0" smtClean="0"/>
          </a:p>
          <a:p>
            <a:r>
              <a:rPr lang="en-US" dirty="0" smtClean="0"/>
              <a:t>Therefore, engineering controls must be the employers first choice for eliminating machine hazards.</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Personal Protective Equipment: </a:t>
            </a:r>
            <a:endParaRPr lang="en-US" sz="4000" dirty="0"/>
          </a:p>
        </p:txBody>
      </p:sp>
      <p:sp>
        <p:nvSpPr>
          <p:cNvPr id="3" name="Content Placeholder 2"/>
          <p:cNvSpPr>
            <a:spLocks noGrp="1"/>
          </p:cNvSpPr>
          <p:nvPr>
            <p:ph idx="1"/>
          </p:nvPr>
        </p:nvSpPr>
        <p:spPr/>
        <p:txBody>
          <a:bodyPr/>
          <a:lstStyle/>
          <a:p>
            <a:r>
              <a:rPr lang="en-US" dirty="0" smtClean="0"/>
              <a:t>If PPE is used, it may create a hazard by being caught in the machine.</a:t>
            </a:r>
          </a:p>
          <a:p>
            <a:endParaRPr lang="en-US" dirty="0" smtClean="0"/>
          </a:p>
          <a:p>
            <a:r>
              <a:rPr lang="en-US" dirty="0" smtClean="0"/>
              <a:t>A protective glove can be caught between rotating parts, or</a:t>
            </a:r>
          </a:p>
          <a:p>
            <a:r>
              <a:rPr lang="en-US" dirty="0" smtClean="0"/>
              <a:t>A </a:t>
            </a:r>
            <a:r>
              <a:rPr lang="en-US" dirty="0"/>
              <a:t>face piece respirator </a:t>
            </a:r>
            <a:r>
              <a:rPr lang="en-US" dirty="0" smtClean="0"/>
              <a:t>can hinder the wearers’ vision.</a:t>
            </a:r>
          </a:p>
          <a:p>
            <a:endParaRPr lang="en-US" dirty="0" smtClean="0"/>
          </a:p>
          <a:p>
            <a:r>
              <a:rPr lang="en-US" dirty="0" smtClean="0"/>
              <a:t>Eye and face protection must be provided to each employee when exposed to eye or face hazards from flying particles. [</a:t>
            </a:r>
            <a:r>
              <a:rPr lang="en-US" dirty="0" smtClean="0">
                <a:hlinkClick r:id="rId2" tooltip="29 CFR 1910.133(a)"/>
              </a:rPr>
              <a:t>29 CFR 1910.133(a)</a:t>
            </a:r>
            <a:r>
              <a:rPr lang="en-US" dirty="0" smtClean="0"/>
              <a: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with Guard and PPE</a:t>
            </a:r>
            <a:endParaRPr lang="en-US" dirty="0"/>
          </a:p>
        </p:txBody>
      </p:sp>
      <p:pic>
        <p:nvPicPr>
          <p:cNvPr id="4" name="Content Placeholder 3" descr="safety device.aspx"/>
          <p:cNvPicPr>
            <a:picLocks noGrp="1" noChangeAspect="1"/>
          </p:cNvPicPr>
          <p:nvPr>
            <p:ph idx="1"/>
          </p:nvPr>
        </p:nvPicPr>
        <p:blipFill>
          <a:blip r:embed="rId2"/>
          <a:stretch>
            <a:fillRect/>
          </a:stretch>
        </p:blipFill>
        <p:spPr>
          <a:xfrm>
            <a:off x="1905000" y="1371600"/>
            <a:ext cx="4648200" cy="4958080"/>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Training:</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Even the most elaborate safeguarding system cannot offer effective protection unless the worker knows how to use it and why.  </a:t>
            </a:r>
          </a:p>
          <a:p>
            <a:endParaRPr lang="en-US" dirty="0" smtClean="0"/>
          </a:p>
          <a:p>
            <a:r>
              <a:rPr lang="en-US" dirty="0" smtClean="0"/>
              <a:t>Specific and detailed training is therefore a crucial part of any effort to provide safeguarding against machine-related hazards.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training</a:t>
            </a:r>
            <a:endParaRPr lang="en-US" dirty="0"/>
          </a:p>
        </p:txBody>
      </p:sp>
      <p:sp>
        <p:nvSpPr>
          <p:cNvPr id="3" name="Content Placeholder 2"/>
          <p:cNvSpPr>
            <a:spLocks noGrp="1"/>
          </p:cNvSpPr>
          <p:nvPr>
            <p:ph idx="1"/>
          </p:nvPr>
        </p:nvSpPr>
        <p:spPr/>
        <p:txBody>
          <a:bodyPr>
            <a:normAutofit/>
          </a:bodyPr>
          <a:lstStyle/>
          <a:p>
            <a:r>
              <a:rPr lang="en-US" dirty="0" smtClean="0"/>
              <a:t>Thorough operator training should involve instruction or hands-on training in the following:</a:t>
            </a:r>
          </a:p>
          <a:p>
            <a:pPr lvl="0"/>
            <a:r>
              <a:rPr lang="en-US" dirty="0" smtClean="0"/>
              <a:t>a description and identification of the hazards associated with particular machines;</a:t>
            </a:r>
          </a:p>
          <a:p>
            <a:pPr lvl="0"/>
            <a:r>
              <a:rPr lang="en-US" dirty="0" smtClean="0"/>
              <a:t>the safeguards themselves, how they provide protection, and the hazards for which they are intended;</a:t>
            </a:r>
          </a:p>
          <a:p>
            <a:pPr lvl="0"/>
            <a:r>
              <a:rPr lang="en-US" dirty="0" smtClean="0"/>
              <a:t>how to use the safeguards and why;</a:t>
            </a:r>
          </a:p>
          <a:p>
            <a:pPr lvl="0"/>
            <a:r>
              <a:rPr lang="en-US" dirty="0" smtClean="0"/>
              <a:t>how and under what circumstances safeguards can be removed, and by whom (in most cases, repair or maintenance personnel only); and</a:t>
            </a:r>
          </a:p>
          <a:p>
            <a:pPr lvl="0"/>
            <a:r>
              <a:rPr lang="en-US" dirty="0" smtClean="0"/>
              <a:t>what to do (e.g., contact the supervisor) if a safeguard is damaged, missing, or unable to provide adequate protection.</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Training:</a:t>
            </a:r>
            <a:endParaRPr lang="en-US" dirty="0"/>
          </a:p>
        </p:txBody>
      </p:sp>
      <p:sp>
        <p:nvSpPr>
          <p:cNvPr id="3" name="Content Placeholder 2"/>
          <p:cNvSpPr>
            <a:spLocks noGrp="1"/>
          </p:cNvSpPr>
          <p:nvPr>
            <p:ph idx="1"/>
          </p:nvPr>
        </p:nvSpPr>
        <p:spPr/>
        <p:txBody>
          <a:bodyPr/>
          <a:lstStyle/>
          <a:p>
            <a:r>
              <a:rPr lang="en-US" dirty="0" smtClean="0"/>
              <a:t>This kind of safety training is necessary for new operators and maintenance or setup personnel, when any new or altered safeguards are put in service, or when workers are assigned to a new machine or operation.</a:t>
            </a:r>
          </a:p>
          <a:p>
            <a:endParaRPr lang="en-US" dirty="0" smtClean="0"/>
          </a:p>
          <a:p>
            <a:r>
              <a:rPr lang="en-US" dirty="0" smtClean="0"/>
              <a:t>Workers should know what to do if guards are damaged and who may remove the guards under what context.</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Page</a:t>
            </a:r>
            <a:endParaRPr lang="en-US" dirty="0"/>
          </a:p>
        </p:txBody>
      </p:sp>
      <p:sp>
        <p:nvSpPr>
          <p:cNvPr id="3" name="Content Placeholder 2"/>
          <p:cNvSpPr>
            <a:spLocks noGrp="1"/>
          </p:cNvSpPr>
          <p:nvPr>
            <p:ph idx="1"/>
          </p:nvPr>
        </p:nvSpPr>
        <p:spPr/>
        <p:txBody>
          <a:bodyPr/>
          <a:lstStyle/>
          <a:p>
            <a:r>
              <a:rPr lang="en-US" dirty="0" smtClean="0"/>
              <a:t>The Machine Guarding E-Tool that is available on the OSHA website at   </a:t>
            </a:r>
          </a:p>
          <a:p>
            <a:r>
              <a:rPr lang="en-US" u="sng" dirty="0" smtClean="0">
                <a:hlinkClick r:id="rId2"/>
              </a:rPr>
              <a:t>https://www.osha.gov/SLTC/etools/machineguarding/scope.html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Regulations</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Subpart O, Machinery and Machine Guarding</a:t>
            </a:r>
          </a:p>
          <a:p>
            <a:pPr>
              <a:buNone/>
            </a:pPr>
            <a:endParaRPr lang="en-US" dirty="0" smtClean="0"/>
          </a:p>
          <a:p>
            <a:r>
              <a:rPr lang="en-US" dirty="0" smtClean="0"/>
              <a:t>Subpart P, Hand and Portable-Powered Tools and other Hand-Held Equipment</a:t>
            </a:r>
          </a:p>
          <a:p>
            <a:endParaRPr lang="en-US" dirty="0" smtClean="0"/>
          </a:p>
          <a:p>
            <a:r>
              <a:rPr lang="en-US" dirty="0" smtClean="0"/>
              <a:t>OSHA standards related to Machinery and Machine Guarding may be found in the 29 CFR 1910.211through .244.  Also sections 1910.211 – are definitions on Machinery and Machine Guarding. </a:t>
            </a:r>
          </a:p>
          <a:p>
            <a:r>
              <a:rPr lang="en-US" dirty="0" smtClean="0"/>
              <a:t>1010.133 PPE</a:t>
            </a:r>
          </a:p>
          <a:p>
            <a:r>
              <a:rPr lang="en-US" dirty="0" smtClean="0"/>
              <a:t>1910.147 Lockout </a:t>
            </a:r>
            <a:r>
              <a:rPr lang="en-US" dirty="0" err="1" smtClean="0"/>
              <a:t>Tagout</a:t>
            </a:r>
            <a:endParaRPr lang="en-US" dirty="0" smtClean="0"/>
          </a:p>
          <a:p>
            <a:r>
              <a:rPr lang="en-US" dirty="0" smtClean="0"/>
              <a:t>1910.212 – General requirements for all machines.</a:t>
            </a:r>
          </a:p>
          <a:p>
            <a:r>
              <a:rPr lang="en-US" dirty="0" smtClean="0"/>
              <a:t>1910.213 – Wood working Machinery requirements</a:t>
            </a:r>
          </a:p>
          <a:p>
            <a:r>
              <a:rPr lang="en-US" dirty="0" smtClean="0"/>
              <a:t>1910.217 – Mechanical power presses</a:t>
            </a:r>
          </a:p>
          <a:p>
            <a:r>
              <a:rPr lang="en-US" dirty="0" smtClean="0"/>
              <a:t>1910.219 – Mechanical power transmission apparatus</a:t>
            </a:r>
          </a:p>
          <a:p>
            <a:r>
              <a:rPr lang="en-US" dirty="0" smtClean="0"/>
              <a:t>Appendix G – Employer Self Inspection Checklist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Worker Rights Under OSHA</a:t>
            </a:r>
            <a:endParaRPr lang="en-US" dirty="0"/>
          </a:p>
        </p:txBody>
      </p:sp>
      <p:sp>
        <p:nvSpPr>
          <p:cNvPr id="3" name="Content Placeholder 2"/>
          <p:cNvSpPr>
            <a:spLocks noGrp="1"/>
          </p:cNvSpPr>
          <p:nvPr>
            <p:ph idx="1"/>
          </p:nvPr>
        </p:nvSpPr>
        <p:spPr/>
        <p:txBody>
          <a:bodyPr>
            <a:normAutofit/>
          </a:bodyPr>
          <a:lstStyle/>
          <a:p>
            <a:r>
              <a:rPr lang="en-US" dirty="0" smtClean="0"/>
              <a:t>Workers, or their representatives, may file a </a:t>
            </a:r>
            <a:r>
              <a:rPr lang="en-US" dirty="0" smtClean="0">
                <a:hlinkClick r:id="rId2" tooltip="Filing a Complaint with OSHA"/>
              </a:rPr>
              <a:t>complaint</a:t>
            </a:r>
            <a:r>
              <a:rPr lang="en-US" dirty="0" smtClean="0"/>
              <a:t> and ask OSHA to inspect their workplace if they believe there is a serious hazard or that their employer is not following OSHA standards. </a:t>
            </a:r>
          </a:p>
          <a:p>
            <a:r>
              <a:rPr lang="en-US" dirty="0" smtClean="0"/>
              <a:t>OSHA does not reveal the name of the complaint to the employer. </a:t>
            </a:r>
          </a:p>
          <a:p>
            <a:r>
              <a:rPr lang="en-US" b="1" dirty="0" smtClean="0"/>
              <a:t>It is a violation of the Act for an employer to fire, demote, transfer or discriminate in any way against a worker for filing a complaint or using other OSHA rights.</a:t>
            </a:r>
            <a:endParaRPr lang="en-US" dirty="0" smtClean="0"/>
          </a:p>
          <a:p>
            <a:r>
              <a:rPr lang="en-US" dirty="0" smtClean="0"/>
              <a:t>You can file a complaint by calling the nearest OSHA office or you can file it </a:t>
            </a:r>
            <a:r>
              <a:rPr lang="en-US" dirty="0" smtClean="0">
                <a:hlinkClick r:id="rId3" tooltip="online"/>
              </a:rPr>
              <a:t>online</a:t>
            </a:r>
            <a:r>
              <a:rPr lang="en-US" dirty="0" smtClean="0"/>
              <a:t>; </a:t>
            </a:r>
            <a:r>
              <a:rPr lang="en-US" dirty="0" smtClean="0">
                <a:hlinkClick r:id="rId4" tooltip="download the form"/>
              </a:rPr>
              <a:t>download the form</a:t>
            </a:r>
            <a:r>
              <a:rPr lang="en-US" dirty="0" smtClean="0"/>
              <a:t> [</a:t>
            </a:r>
            <a:r>
              <a:rPr lang="en-US" dirty="0" smtClean="0">
                <a:hlinkClick r:id="rId5" tooltip="OSHA 7 form - PDF 160K"/>
              </a:rPr>
              <a:t>En </a:t>
            </a:r>
            <a:r>
              <a:rPr lang="en-US" dirty="0" err="1" smtClean="0">
                <a:hlinkClick r:id="rId5" tooltip="OSHA 7 form - PDF 160K"/>
              </a:rPr>
              <a:t>Espanol</a:t>
            </a:r>
            <a:r>
              <a:rPr lang="en-US" dirty="0" smtClean="0"/>
              <a:t>*] and mail or fax it to the nearest </a:t>
            </a:r>
            <a:r>
              <a:rPr lang="en-US" dirty="0" smtClean="0">
                <a:hlinkClick r:id="rId6" tooltip="OSHA office"/>
              </a:rPr>
              <a:t>OSHA office</a:t>
            </a:r>
            <a:r>
              <a:rPr lang="en-US" dirty="0" smtClean="0"/>
              <a:t>; or call 1-800-321-OSHA (6742). </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Filing an OSHA Complaint: </a:t>
            </a:r>
            <a:endParaRPr lang="en-US" dirty="0"/>
          </a:p>
        </p:txBody>
      </p:sp>
      <p:sp>
        <p:nvSpPr>
          <p:cNvPr id="3" name="Content Placeholder 2"/>
          <p:cNvSpPr>
            <a:spLocks noGrp="1"/>
          </p:cNvSpPr>
          <p:nvPr>
            <p:ph idx="1"/>
          </p:nvPr>
        </p:nvSpPr>
        <p:spPr/>
        <p:txBody>
          <a:bodyPr>
            <a:normAutofit/>
          </a:bodyPr>
          <a:lstStyle/>
          <a:p>
            <a:r>
              <a:rPr lang="en-US" b="1" dirty="0" smtClean="0"/>
              <a:t>What Information Must the Employee Provide?</a:t>
            </a:r>
          </a:p>
          <a:p>
            <a:r>
              <a:rPr lang="en-US" dirty="0" smtClean="0"/>
              <a:t>Employees or their representatives must provide enough information for OSHA to determine that a hazard probably exists. Workers do not have to know whether a specific OSHA standard has been violated in order to file a complaint.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Serious Injuries are possible and preventable.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sz="3300" dirty="0" smtClean="0"/>
          </a:p>
          <a:p>
            <a:r>
              <a:rPr lang="en-US" sz="3300" dirty="0" smtClean="0"/>
              <a:t>Death, as a result of improper or lack of guarding</a:t>
            </a:r>
          </a:p>
          <a:p>
            <a:r>
              <a:rPr lang="en-US" sz="3300" dirty="0" smtClean="0"/>
              <a:t>Crushed hands and arms</a:t>
            </a:r>
          </a:p>
          <a:p>
            <a:r>
              <a:rPr lang="en-US" sz="3300" dirty="0" smtClean="0"/>
              <a:t>Severed fingers</a:t>
            </a:r>
          </a:p>
          <a:p>
            <a:r>
              <a:rPr lang="en-US" sz="3300" dirty="0" smtClean="0"/>
              <a:t>Blindness could occur from splashing of chemical or by being struck by projectile parts striking the face or eyes.</a:t>
            </a:r>
          </a:p>
          <a:p>
            <a:r>
              <a:rPr lang="en-US" sz="3300" dirty="0" smtClean="0"/>
              <a:t>Amputations, </a:t>
            </a:r>
          </a:p>
          <a:p>
            <a:r>
              <a:rPr lang="en-US" sz="3300" dirty="0" smtClean="0"/>
              <a:t>Lacerations, </a:t>
            </a:r>
          </a:p>
          <a:p>
            <a:r>
              <a:rPr lang="en-US" sz="3300" dirty="0" smtClean="0"/>
              <a:t>Evulsions, </a:t>
            </a:r>
          </a:p>
          <a:p>
            <a:r>
              <a:rPr lang="en-US" sz="3300" dirty="0" smtClean="0"/>
              <a:t>De-gloving, </a:t>
            </a:r>
          </a:p>
          <a:p>
            <a:r>
              <a:rPr lang="en-US" sz="3300" dirty="0" smtClean="0"/>
              <a:t>Scalping due to entanglement of hair.</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Hazardous Mechanical Motions/Actions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A wide variety of mechanical motions and actions may present hazards to the worker. </a:t>
            </a:r>
          </a:p>
          <a:p>
            <a:pPr>
              <a:buNone/>
            </a:pPr>
            <a:endParaRPr lang="en-US" dirty="0" smtClean="0"/>
          </a:p>
          <a:p>
            <a:r>
              <a:rPr lang="en-US" dirty="0" smtClean="0"/>
              <a:t>These can include the movement of rotating members, reciprocating arms, moving belts, meshing gears, cutting teeth, and any parts that impact or shear. </a:t>
            </a:r>
          </a:p>
          <a:p>
            <a:pPr>
              <a:buNone/>
            </a:pPr>
            <a:endParaRPr lang="en-US" dirty="0" smtClean="0"/>
          </a:p>
          <a:p>
            <a:r>
              <a:rPr lang="en-US" dirty="0" smtClean="0"/>
              <a:t>These different types of hazardous mechanical motions and actions are basic in varying combinations to nearly all machines, and recognizing them is the first step toward protecting workers from the danger they present.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Where Mechanical Hazards Occur</a:t>
            </a:r>
          </a:p>
        </p:txBody>
      </p:sp>
      <p:sp>
        <p:nvSpPr>
          <p:cNvPr id="3" name="Content Placeholder 2"/>
          <p:cNvSpPr>
            <a:spLocks noGrp="1"/>
          </p:cNvSpPr>
          <p:nvPr>
            <p:ph idx="1"/>
          </p:nvPr>
        </p:nvSpPr>
        <p:spPr/>
        <p:txBody>
          <a:bodyPr/>
          <a:lstStyle/>
          <a:p>
            <a:endParaRPr lang="en-US" dirty="0" smtClean="0"/>
          </a:p>
          <a:p>
            <a:endParaRPr lang="en-US" dirty="0"/>
          </a:p>
          <a:p>
            <a:r>
              <a:rPr lang="en-US" dirty="0" smtClean="0"/>
              <a:t>The </a:t>
            </a:r>
            <a:r>
              <a:rPr lang="en-US" dirty="0"/>
              <a:t>point of operation</a:t>
            </a:r>
          </a:p>
          <a:p>
            <a:endParaRPr lang="en-US" dirty="0"/>
          </a:p>
          <a:p>
            <a:r>
              <a:rPr lang="en-US" dirty="0"/>
              <a:t>Power transmission apparatus</a:t>
            </a:r>
          </a:p>
          <a:p>
            <a:endParaRPr lang="en-US" dirty="0"/>
          </a:p>
          <a:p>
            <a:r>
              <a:rPr lang="en-US" dirty="0"/>
              <a:t>Other moving parts</a:t>
            </a:r>
          </a:p>
          <a:p>
            <a:endParaRPr lang="en-US" dirty="0"/>
          </a:p>
        </p:txBody>
      </p:sp>
    </p:spTree>
    <p:extLst>
      <p:ext uri="{BB962C8B-B14F-4D97-AF65-F5344CB8AC3E}">
        <p14:creationId xmlns:p14="http://schemas.microsoft.com/office/powerpoint/2010/main" val="3015461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Hazardous Mechanical Motions/Actions</a:t>
            </a:r>
            <a:endParaRPr lang="en-US" dirty="0"/>
          </a:p>
        </p:txBody>
      </p:sp>
      <p:sp>
        <p:nvSpPr>
          <p:cNvPr id="3" name="Content Placeholder 2"/>
          <p:cNvSpPr>
            <a:spLocks noGrp="1"/>
          </p:cNvSpPr>
          <p:nvPr>
            <p:ph idx="1"/>
          </p:nvPr>
        </p:nvSpPr>
        <p:spPr/>
        <p:txBody>
          <a:bodyPr/>
          <a:lstStyle/>
          <a:p>
            <a:r>
              <a:rPr lang="en-US" u="sng" dirty="0" smtClean="0"/>
              <a:t>Reciprocating motions </a:t>
            </a:r>
            <a:r>
              <a:rPr lang="en-US" dirty="0" smtClean="0"/>
              <a:t>may be hazardous because, during the back-and-forth or up-and-down motion, a worker may be struck by or caught between a moving and a stationary part. </a:t>
            </a:r>
          </a:p>
          <a:p>
            <a:endParaRPr lang="en-US" dirty="0"/>
          </a:p>
        </p:txBody>
      </p:sp>
      <p:pic>
        <p:nvPicPr>
          <p:cNvPr id="4" name="Picture 3" descr="table1.jpg"/>
          <p:cNvPicPr>
            <a:picLocks noChangeAspect="1"/>
          </p:cNvPicPr>
          <p:nvPr/>
        </p:nvPicPr>
        <p:blipFill>
          <a:blip r:embed="rId2"/>
          <a:stretch>
            <a:fillRect/>
          </a:stretch>
        </p:blipFill>
        <p:spPr>
          <a:xfrm>
            <a:off x="2438400" y="3048000"/>
            <a:ext cx="4064000" cy="30353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275</TotalTime>
  <Words>1402</Words>
  <Application>Microsoft Office PowerPoint</Application>
  <PresentationFormat>On-screen Show (4:3)</PresentationFormat>
  <Paragraphs>137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Adjacency</vt:lpstr>
      <vt:lpstr>Prevention of Machine Guarding Injuries and OSHA Compliance   </vt:lpstr>
      <vt:lpstr>Purpose of the Training:</vt:lpstr>
      <vt:lpstr>OSHA Regulations</vt:lpstr>
      <vt:lpstr>Worker Rights Under OSHA</vt:lpstr>
      <vt:lpstr>Filing an OSHA Complaint: </vt:lpstr>
      <vt:lpstr>Serious Injuries are possible and preventable.</vt:lpstr>
      <vt:lpstr>Hazardous Mechanical Motions/Actions</vt:lpstr>
      <vt:lpstr>Where Mechanical Hazards Occur</vt:lpstr>
      <vt:lpstr>Hazardous Mechanical Motions/Actions</vt:lpstr>
      <vt:lpstr>Hazardous Mechanical Motions/Actions</vt:lpstr>
      <vt:lpstr>Hazardous Mechanical Motions/Actions</vt:lpstr>
      <vt:lpstr>Hazardous Mechanical Motions/Actions</vt:lpstr>
      <vt:lpstr>Hazardous Mechanical Motions/Actions</vt:lpstr>
      <vt:lpstr>Hazardous Mechanical Motions/Actions</vt:lpstr>
      <vt:lpstr>Hazardous Mechanical Motions/Actions</vt:lpstr>
      <vt:lpstr>Machine Guarding Methods: Five Groups </vt:lpstr>
      <vt:lpstr>Machine Guarding Methods:</vt:lpstr>
      <vt:lpstr>Machine Guarding Methods:</vt:lpstr>
      <vt:lpstr>Safety Devices</vt:lpstr>
      <vt:lpstr>Pictures of Safety Devices</vt:lpstr>
      <vt:lpstr>Engineering Controls</vt:lpstr>
      <vt:lpstr>Personal Protective Equipment: </vt:lpstr>
      <vt:lpstr>Example with Guard and PPE</vt:lpstr>
      <vt:lpstr>Importance of Training:</vt:lpstr>
      <vt:lpstr>Importance of training</vt:lpstr>
      <vt:lpstr>Importance of Training:</vt:lpstr>
      <vt:lpstr>Resource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Guarding Prevention,  CAIC September 21, 2012</dc:title>
  <dc:creator>Joseph Zanoni</dc:creator>
  <cp:lastModifiedBy>Vosburgh, Linda - OSHA</cp:lastModifiedBy>
  <cp:revision>49</cp:revision>
  <dcterms:created xsi:type="dcterms:W3CDTF">2012-08-16T17:58:47Z</dcterms:created>
  <dcterms:modified xsi:type="dcterms:W3CDTF">2013-12-13T13:41:28Z</dcterms:modified>
</cp:coreProperties>
</file>