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9" r:id="rId2"/>
    <p:sldMasterId id="2147483692" r:id="rId3"/>
    <p:sldMasterId id="2147483695" r:id="rId4"/>
    <p:sldMasterId id="2147483944" r:id="rId5"/>
  </p:sldMasterIdLst>
  <p:notesMasterIdLst>
    <p:notesMasterId r:id="rId36"/>
  </p:notesMasterIdLst>
  <p:handoutMasterIdLst>
    <p:handoutMasterId r:id="rId37"/>
  </p:handoutMasterIdLst>
  <p:sldIdLst>
    <p:sldId id="686" r:id="rId6"/>
    <p:sldId id="558" r:id="rId7"/>
    <p:sldId id="574" r:id="rId8"/>
    <p:sldId id="575" r:id="rId9"/>
    <p:sldId id="559" r:id="rId10"/>
    <p:sldId id="560" r:id="rId11"/>
    <p:sldId id="681" r:id="rId12"/>
    <p:sldId id="577" r:id="rId13"/>
    <p:sldId id="687" r:id="rId14"/>
    <p:sldId id="690" r:id="rId15"/>
    <p:sldId id="693" r:id="rId16"/>
    <p:sldId id="695" r:id="rId17"/>
    <p:sldId id="697" r:id="rId18"/>
    <p:sldId id="699" r:id="rId19"/>
    <p:sldId id="700" r:id="rId20"/>
    <p:sldId id="701" r:id="rId21"/>
    <p:sldId id="685" r:id="rId22"/>
    <p:sldId id="684" r:id="rId23"/>
    <p:sldId id="563" r:id="rId24"/>
    <p:sldId id="564" r:id="rId25"/>
    <p:sldId id="682" r:id="rId26"/>
    <p:sldId id="679" r:id="rId27"/>
    <p:sldId id="566" r:id="rId28"/>
    <p:sldId id="568" r:id="rId29"/>
    <p:sldId id="569" r:id="rId30"/>
    <p:sldId id="641" r:id="rId31"/>
    <p:sldId id="642" r:id="rId32"/>
    <p:sldId id="643" r:id="rId33"/>
    <p:sldId id="644" r:id="rId34"/>
    <p:sldId id="703" r:id="rId35"/>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zarry, Claudia - OSHA" initials="IC-O"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86996" autoAdjust="0"/>
  </p:normalViewPr>
  <p:slideViewPr>
    <p:cSldViewPr>
      <p:cViewPr varScale="1">
        <p:scale>
          <a:sx n="76" d="100"/>
          <a:sy n="76" d="100"/>
        </p:scale>
        <p:origin x="-1788" y="-102"/>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5" d="100"/>
          <a:sy n="65" d="100"/>
        </p:scale>
        <p:origin x="-3312" y="-114"/>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3200" dirty="0" smtClean="0">
                <a:solidFill>
                  <a:srgbClr val="FFFF00"/>
                </a:solidFill>
              </a:rPr>
              <a:t>Forklift</a:t>
            </a:r>
            <a:r>
              <a:rPr lang="en-US" sz="3200" baseline="0" dirty="0" smtClean="0">
                <a:solidFill>
                  <a:srgbClr val="FFFF00"/>
                </a:solidFill>
              </a:rPr>
              <a:t> Injuries / Illnesses, 2008(p)</a:t>
            </a:r>
            <a:endParaRPr lang="en-US" sz="3200" dirty="0">
              <a:solidFill>
                <a:srgbClr val="FFFF00"/>
              </a:solidFill>
            </a:endParaRPr>
          </a:p>
        </c:rich>
      </c:tx>
      <c:layout/>
      <c:overlay val="0"/>
    </c:title>
    <c:autoTitleDeleted val="0"/>
    <c:plotArea>
      <c:layout/>
      <c:barChart>
        <c:barDir val="col"/>
        <c:grouping val="clustered"/>
        <c:varyColors val="0"/>
        <c:ser>
          <c:idx val="0"/>
          <c:order val="0"/>
          <c:invertIfNegative val="0"/>
          <c:dLbls>
            <c:txPr>
              <a:bodyPr/>
              <a:lstStyle/>
              <a:p>
                <a:pPr>
                  <a:defRPr b="1">
                    <a:solidFill>
                      <a:schemeClr val="tx1"/>
                    </a:solidFill>
                  </a:defRPr>
                </a:pPr>
                <a:endParaRPr lang="en-US"/>
              </a:p>
            </c:txPr>
            <c:dLblPos val="inEnd"/>
            <c:showLegendKey val="0"/>
            <c:showVal val="1"/>
            <c:showCatName val="0"/>
            <c:showSerName val="0"/>
            <c:showPercent val="0"/>
            <c:showBubbleSize val="0"/>
            <c:showLeaderLines val="0"/>
          </c:dLbls>
          <c:cat>
            <c:strRef>
              <c:f>Sheet1!$A$1:$I$1</c:f>
              <c:strCache>
                <c:ptCount val="9"/>
                <c:pt idx="0">
                  <c:v>Under 16</c:v>
                </c:pt>
                <c:pt idx="1">
                  <c:v>16-17</c:v>
                </c:pt>
                <c:pt idx="2">
                  <c:v>18-19</c:v>
                </c:pt>
                <c:pt idx="3">
                  <c:v>20-24</c:v>
                </c:pt>
                <c:pt idx="4">
                  <c:v>25-34</c:v>
                </c:pt>
                <c:pt idx="5">
                  <c:v>35-44</c:v>
                </c:pt>
                <c:pt idx="6">
                  <c:v>45-54</c:v>
                </c:pt>
                <c:pt idx="7">
                  <c:v>55-64</c:v>
                </c:pt>
                <c:pt idx="8">
                  <c:v>65yrs +</c:v>
                </c:pt>
              </c:strCache>
            </c:strRef>
          </c:cat>
          <c:val>
            <c:numRef>
              <c:f>Sheet1!$A$2:$I$2</c:f>
              <c:numCache>
                <c:formatCode>General</c:formatCode>
                <c:ptCount val="9"/>
                <c:pt idx="0">
                  <c:v>11</c:v>
                </c:pt>
                <c:pt idx="1">
                  <c:v>23</c:v>
                </c:pt>
                <c:pt idx="2">
                  <c:v>63</c:v>
                </c:pt>
                <c:pt idx="3">
                  <c:v>339</c:v>
                </c:pt>
                <c:pt idx="4">
                  <c:v>840</c:v>
                </c:pt>
                <c:pt idx="5">
                  <c:v>1084</c:v>
                </c:pt>
                <c:pt idx="6">
                  <c:v>1257</c:v>
                </c:pt>
                <c:pt idx="7">
                  <c:v>887</c:v>
                </c:pt>
                <c:pt idx="8">
                  <c:v>559</c:v>
                </c:pt>
              </c:numCache>
            </c:numRef>
          </c:val>
        </c:ser>
        <c:ser>
          <c:idx val="1"/>
          <c:order val="1"/>
          <c:tx>
            <c:v>Fatalities</c:v>
          </c:tx>
          <c:invertIfNegative val="0"/>
          <c:dLbls>
            <c:dLblPos val="inEnd"/>
            <c:showLegendKey val="0"/>
            <c:showVal val="1"/>
            <c:showCatName val="0"/>
            <c:showSerName val="0"/>
            <c:showPercent val="0"/>
            <c:showBubbleSize val="0"/>
            <c:showLeaderLines val="0"/>
          </c:dLbls>
          <c:val>
            <c:numRef>
              <c:f>Sheet1!$A$4:$I$4</c:f>
              <c:numCache>
                <c:formatCode>General</c:formatCode>
                <c:ptCount val="9"/>
              </c:numCache>
            </c:numRef>
          </c:val>
        </c:ser>
        <c:dLbls>
          <c:showLegendKey val="0"/>
          <c:showVal val="1"/>
          <c:showCatName val="0"/>
          <c:showSerName val="0"/>
          <c:showPercent val="0"/>
          <c:showBubbleSize val="0"/>
        </c:dLbls>
        <c:gapWidth val="0"/>
        <c:axId val="119891072"/>
        <c:axId val="119892992"/>
      </c:barChart>
      <c:catAx>
        <c:axId val="119891072"/>
        <c:scaling>
          <c:orientation val="minMax"/>
        </c:scaling>
        <c:delete val="0"/>
        <c:axPos val="b"/>
        <c:title>
          <c:tx>
            <c:rich>
              <a:bodyPr/>
              <a:lstStyle/>
              <a:p>
                <a:pPr>
                  <a:defRPr/>
                </a:pPr>
                <a:r>
                  <a:rPr lang="en-US" sz="2800" dirty="0" smtClean="0">
                    <a:solidFill>
                      <a:srgbClr val="FFFF00"/>
                    </a:solidFill>
                  </a:rPr>
                  <a:t>AGES</a:t>
                </a:r>
                <a:r>
                  <a:rPr lang="en-US" sz="2800" baseline="0" dirty="0" smtClean="0">
                    <a:solidFill>
                      <a:srgbClr val="FFFF00"/>
                    </a:solidFill>
                  </a:rPr>
                  <a:t> of Workers</a:t>
                </a:r>
                <a:endParaRPr lang="en-US" sz="2800" dirty="0">
                  <a:solidFill>
                    <a:srgbClr val="FFFF00"/>
                  </a:solidFill>
                </a:endParaRPr>
              </a:p>
            </c:rich>
          </c:tx>
          <c:layout/>
          <c:overlay val="0"/>
        </c:title>
        <c:numFmt formatCode="General" sourceLinked="1"/>
        <c:majorTickMark val="none"/>
        <c:minorTickMark val="none"/>
        <c:tickLblPos val="nextTo"/>
        <c:txPr>
          <a:bodyPr rot="0" vert="horz"/>
          <a:lstStyle/>
          <a:p>
            <a:pPr>
              <a:defRPr/>
            </a:pPr>
            <a:endParaRPr lang="en-US"/>
          </a:p>
        </c:txPr>
        <c:crossAx val="119892992"/>
        <c:crosses val="autoZero"/>
        <c:auto val="0"/>
        <c:lblAlgn val="ctr"/>
        <c:lblOffset val="100"/>
        <c:tickLblSkip val="1"/>
        <c:tickMarkSkip val="1"/>
        <c:noMultiLvlLbl val="0"/>
      </c:catAx>
      <c:valAx>
        <c:axId val="119892992"/>
        <c:scaling>
          <c:orientation val="minMax"/>
        </c:scaling>
        <c:delete val="0"/>
        <c:axPos val="l"/>
        <c:majorGridlines/>
        <c:title>
          <c:tx>
            <c:rich>
              <a:bodyPr/>
              <a:lstStyle/>
              <a:p>
                <a:pPr>
                  <a:defRPr/>
                </a:pPr>
                <a:r>
                  <a:rPr lang="en-US" dirty="0" smtClean="0"/>
                  <a:t>Number</a:t>
                </a:r>
                <a:r>
                  <a:rPr lang="en-US" baseline="0" dirty="0" smtClean="0"/>
                  <a:t> Count</a:t>
                </a:r>
                <a:endParaRPr lang="en-US" dirty="0"/>
              </a:p>
            </c:rich>
          </c:tx>
          <c:layout/>
          <c:overlay val="0"/>
        </c:title>
        <c:numFmt formatCode="General" sourceLinked="1"/>
        <c:majorTickMark val="out"/>
        <c:minorTickMark val="none"/>
        <c:tickLblPos val="none"/>
        <c:crossAx val="11989107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3200" dirty="0" smtClean="0">
                <a:solidFill>
                  <a:srgbClr val="FFFF00"/>
                </a:solidFill>
              </a:rPr>
              <a:t>Forklift Fatalities, 2003-2008(p)</a:t>
            </a:r>
            <a:endParaRPr lang="en-US" sz="3200" dirty="0">
              <a:solidFill>
                <a:srgbClr val="FFFF00"/>
              </a:solidFill>
            </a:endParaRPr>
          </a:p>
        </c:rich>
      </c:tx>
      <c:layout/>
      <c:overlay val="1"/>
    </c:title>
    <c:autoTitleDeleted val="0"/>
    <c:plotArea>
      <c:layout>
        <c:manualLayout>
          <c:layoutTarget val="inner"/>
          <c:xMode val="edge"/>
          <c:yMode val="edge"/>
          <c:x val="6.4356435643564538E-2"/>
          <c:y val="0.15904506617524036"/>
          <c:w val="0.85024752475247523"/>
          <c:h val="0.68455687719886071"/>
        </c:manualLayout>
      </c:layout>
      <c:barChart>
        <c:barDir val="col"/>
        <c:grouping val="clustered"/>
        <c:varyColors val="0"/>
        <c:ser>
          <c:idx val="0"/>
          <c:order val="0"/>
          <c:invertIfNegative val="0"/>
          <c:dLbls>
            <c:txPr>
              <a:bodyPr/>
              <a:lstStyle/>
              <a:p>
                <a:pPr>
                  <a:defRPr sz="2400" b="1">
                    <a:solidFill>
                      <a:schemeClr val="tx1"/>
                    </a:solidFill>
                  </a:defRPr>
                </a:pPr>
                <a:endParaRPr lang="en-US"/>
              </a:p>
            </c:txPr>
            <c:dLblPos val="ctr"/>
            <c:showLegendKey val="0"/>
            <c:showVal val="1"/>
            <c:showCatName val="0"/>
            <c:showSerName val="0"/>
            <c:showPercent val="0"/>
            <c:showBubbleSize val="0"/>
            <c:showLeaderLines val="0"/>
          </c:dLbls>
          <c:cat>
            <c:strRef>
              <c:f>Sheet1!$A$1:$F$1</c:f>
              <c:strCache>
                <c:ptCount val="6"/>
                <c:pt idx="0">
                  <c:v>2003</c:v>
                </c:pt>
                <c:pt idx="1">
                  <c:v>2004</c:v>
                </c:pt>
                <c:pt idx="2">
                  <c:v>2005</c:v>
                </c:pt>
                <c:pt idx="3">
                  <c:v>2006</c:v>
                </c:pt>
                <c:pt idx="4">
                  <c:v>2007</c:v>
                </c:pt>
                <c:pt idx="5">
                  <c:v>2008(p)</c:v>
                </c:pt>
              </c:strCache>
            </c:strRef>
          </c:cat>
          <c:val>
            <c:numRef>
              <c:f>Sheet1!$A$2:$F$2</c:f>
              <c:numCache>
                <c:formatCode>General</c:formatCode>
                <c:ptCount val="6"/>
                <c:pt idx="0">
                  <c:v>89</c:v>
                </c:pt>
                <c:pt idx="1">
                  <c:v>92</c:v>
                </c:pt>
                <c:pt idx="2">
                  <c:v>94</c:v>
                </c:pt>
                <c:pt idx="3">
                  <c:v>81</c:v>
                </c:pt>
                <c:pt idx="4">
                  <c:v>78</c:v>
                </c:pt>
                <c:pt idx="5">
                  <c:v>67</c:v>
                </c:pt>
              </c:numCache>
            </c:numRef>
          </c:val>
        </c:ser>
        <c:dLbls>
          <c:showLegendKey val="0"/>
          <c:showVal val="1"/>
          <c:showCatName val="0"/>
          <c:showSerName val="0"/>
          <c:showPercent val="0"/>
          <c:showBubbleSize val="0"/>
        </c:dLbls>
        <c:gapWidth val="50"/>
        <c:axId val="137839360"/>
        <c:axId val="137842048"/>
      </c:barChart>
      <c:catAx>
        <c:axId val="137839360"/>
        <c:scaling>
          <c:orientation val="minMax"/>
        </c:scaling>
        <c:delete val="0"/>
        <c:axPos val="b"/>
        <c:numFmt formatCode="General" sourceLinked="1"/>
        <c:majorTickMark val="out"/>
        <c:minorTickMark val="none"/>
        <c:tickLblPos val="nextTo"/>
        <c:txPr>
          <a:bodyPr rot="0" vert="horz"/>
          <a:lstStyle/>
          <a:p>
            <a:pPr>
              <a:defRPr/>
            </a:pPr>
            <a:endParaRPr lang="en-US"/>
          </a:p>
        </c:txPr>
        <c:crossAx val="137842048"/>
        <c:crosses val="autoZero"/>
        <c:auto val="0"/>
        <c:lblAlgn val="ctr"/>
        <c:lblOffset val="100"/>
        <c:tickLblSkip val="1"/>
        <c:tickMarkSkip val="1"/>
        <c:noMultiLvlLbl val="0"/>
      </c:catAx>
      <c:valAx>
        <c:axId val="137842048"/>
        <c:scaling>
          <c:orientation val="minMax"/>
        </c:scaling>
        <c:delete val="0"/>
        <c:axPos val="l"/>
        <c:majorGridlines/>
        <c:numFmt formatCode="General" sourceLinked="1"/>
        <c:majorTickMark val="out"/>
        <c:minorTickMark val="none"/>
        <c:tickLblPos val="none"/>
        <c:crossAx val="13783936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265"/>
          </a:xfrm>
          <a:prstGeom prst="rect">
            <a:avLst/>
          </a:prstGeom>
        </p:spPr>
        <p:txBody>
          <a:bodyPr vert="horz" lIns="94064" tIns="47032" rIns="94064" bIns="47032" rtlCol="0"/>
          <a:lstStyle>
            <a:lvl1pPr algn="r">
              <a:defRPr sz="1200"/>
            </a:lvl1pPr>
          </a:lstStyle>
          <a:p>
            <a:fld id="{D3BFF50C-E538-49F8-9A5C-B9F4F816B593}" type="datetimeFigureOut">
              <a:rPr lang="en-US" smtClean="0"/>
              <a:pPr/>
              <a:t>12/13/2013</a:t>
            </a:fld>
            <a:endParaRPr lang="en-US"/>
          </a:p>
        </p:txBody>
      </p:sp>
      <p:sp>
        <p:nvSpPr>
          <p:cNvPr id="4" name="Footer Placeholder 3"/>
          <p:cNvSpPr>
            <a:spLocks noGrp="1"/>
          </p:cNvSpPr>
          <p:nvPr>
            <p:ph type="ftr" sz="quarter" idx="2"/>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4406"/>
            <a:ext cx="3066733" cy="469265"/>
          </a:xfrm>
          <a:prstGeom prst="rect">
            <a:avLst/>
          </a:prstGeom>
        </p:spPr>
        <p:txBody>
          <a:bodyPr vert="horz" lIns="94064" tIns="47032" rIns="94064" bIns="47032" rtlCol="0" anchor="b"/>
          <a:lstStyle>
            <a:lvl1pPr algn="r">
              <a:defRPr sz="1200"/>
            </a:lvl1pPr>
          </a:lstStyle>
          <a:p>
            <a:fld id="{F77D7FA5-2614-4601-B61B-BEA730D0FFC8}" type="slidenum">
              <a:rPr lang="en-US" smtClean="0"/>
              <a:pPr/>
              <a:t>‹#›</a:t>
            </a:fld>
            <a:endParaRPr lang="en-US"/>
          </a:p>
        </p:txBody>
      </p:sp>
    </p:spTree>
    <p:extLst>
      <p:ext uri="{BB962C8B-B14F-4D97-AF65-F5344CB8AC3E}">
        <p14:creationId xmlns:p14="http://schemas.microsoft.com/office/powerpoint/2010/main" val="176448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5C95D738-6A7A-4E36-8C76-5C51CC8AAC6F}" type="datetimeFigureOut">
              <a:rPr lang="en-US" smtClean="0"/>
              <a:pPr/>
              <a:t>12/13/2013</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C4B2D513-D1B2-40A3-98CE-6025BFA2B3CC}" type="slidenum">
              <a:rPr lang="en-US" smtClean="0"/>
              <a:pPr/>
              <a:t>‹#›</a:t>
            </a:fld>
            <a:endParaRPr lang="en-US"/>
          </a:p>
        </p:txBody>
      </p:sp>
    </p:spTree>
    <p:extLst>
      <p:ext uri="{BB962C8B-B14F-4D97-AF65-F5344CB8AC3E}">
        <p14:creationId xmlns:p14="http://schemas.microsoft.com/office/powerpoint/2010/main" val="320645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discuss the typical</a:t>
            </a:r>
            <a:r>
              <a:rPr lang="en-US" baseline="0" dirty="0" smtClean="0"/>
              <a:t> use and work environment these trucks can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discuss the typical</a:t>
            </a:r>
            <a:r>
              <a:rPr lang="en-US" baseline="0" dirty="0" smtClean="0"/>
              <a:t> use and work environment these trucks can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discuss the typical</a:t>
            </a:r>
            <a:r>
              <a:rPr lang="en-US" baseline="0" dirty="0" smtClean="0"/>
              <a:t> use and work environment these trucks can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discuss the typical</a:t>
            </a:r>
            <a:r>
              <a:rPr lang="en-US" baseline="0" dirty="0" smtClean="0"/>
              <a:t> use and work environment these trucks can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discuss the typical</a:t>
            </a:r>
            <a:r>
              <a:rPr lang="en-US" baseline="0" dirty="0" smtClean="0"/>
              <a:t> use and work environment these trucks can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discuss the typical</a:t>
            </a:r>
            <a:r>
              <a:rPr lang="en-US" baseline="0" dirty="0" smtClean="0"/>
              <a:t> use and work environment these trucks can be found.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rPr>
              <a:t>[Employers often miss this key point.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rPr>
              <a:t>They conduct in-class training, which may include a test, they conduct practical training,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rPr>
              <a:t>but they fail to conduct and document the evaluation of the operator’s ability to operate the forklift in a safe manner.]</a:t>
            </a:r>
          </a:p>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will review each of these and detail potential hazards, best practices, Do’s/Don’t as they are discussed;</a:t>
            </a:r>
          </a:p>
          <a:p>
            <a:r>
              <a:rPr lang="en-US" baseline="0" dirty="0" smtClean="0"/>
              <a:t>soliciting audience participation whenever possible. </a:t>
            </a:r>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will review each of these and detail potential hazards, best practices, Do’s/Don’t as they are discussed;</a:t>
            </a:r>
          </a:p>
          <a:p>
            <a:r>
              <a:rPr lang="en-US" baseline="0" dirty="0" smtClean="0"/>
              <a:t>soliciting audience participation whenever possible. </a:t>
            </a:r>
            <a:endParaRPr lang="en-US" dirty="0" smtClean="0"/>
          </a:p>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will review each of these and detail potential hazards, best practices, Do’s/Don’t as they are discussed;</a:t>
            </a:r>
          </a:p>
          <a:p>
            <a:r>
              <a:rPr lang="en-US" baseline="0" dirty="0" smtClean="0"/>
              <a:t>soliciting audience participation whenever possible. </a:t>
            </a:r>
            <a:endParaRPr lang="en-US" dirty="0" smtClean="0"/>
          </a:p>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will review each of these and detail potential hazards, best practices, Do’s/Don’t as they are discussed;</a:t>
            </a:r>
          </a:p>
          <a:p>
            <a:r>
              <a:rPr lang="en-US" baseline="0" dirty="0" smtClean="0"/>
              <a:t>soliciting audience participation whenever possible. </a:t>
            </a:r>
            <a:endParaRPr lang="en-US" dirty="0" smtClean="0"/>
          </a:p>
          <a:p>
            <a:endParaRPr lang="en-US" dirty="0"/>
          </a:p>
        </p:txBody>
      </p:sp>
      <p:sp>
        <p:nvSpPr>
          <p:cNvPr id="4" name="Slide Number Placeholder 3"/>
          <p:cNvSpPr>
            <a:spLocks noGrp="1"/>
          </p:cNvSpPr>
          <p:nvPr>
            <p:ph type="sldNum" sz="quarter" idx="10"/>
          </p:nvPr>
        </p:nvSpPr>
        <p:spPr/>
        <p:txBody>
          <a:bodyPr/>
          <a:lstStyle/>
          <a:p>
            <a:fld id="{B1C42A3D-3872-454A-9E70-D1A961D8ABF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64B70-4991-47C5-9017-EBB82060CDE9}" type="slidenum">
              <a:rPr lang="en-GB"/>
              <a:pPr/>
              <a:t>4</a:t>
            </a:fld>
            <a:endParaRPr lang="en-GB" dirty="0"/>
          </a:p>
        </p:txBody>
      </p:sp>
      <p:sp>
        <p:nvSpPr>
          <p:cNvPr id="15362" name="Rectangle 2"/>
          <p:cNvSpPr>
            <a:spLocks noGrp="1" noRot="1" noChangeAspect="1" noChangeArrowheads="1" noTextEdit="1"/>
          </p:cNvSpPr>
          <p:nvPr>
            <p:ph type="sldImg"/>
          </p:nvPr>
        </p:nvSpPr>
        <p:spPr>
          <a:xfrm>
            <a:off x="1538288" y="728663"/>
            <a:ext cx="4178300" cy="3133725"/>
          </a:xfrm>
          <a:ln/>
        </p:spPr>
      </p:sp>
      <p:sp>
        <p:nvSpPr>
          <p:cNvPr id="15363" name="Rectangle 3"/>
          <p:cNvSpPr>
            <a:spLocks noGrp="1" noChangeArrowheads="1"/>
          </p:cNvSpPr>
          <p:nvPr>
            <p:ph type="body" idx="1"/>
          </p:nvPr>
        </p:nvSpPr>
        <p:spPr/>
        <p:txBody>
          <a:bodyPr/>
          <a:lstStyle/>
          <a:p>
            <a:r>
              <a:rPr lang="en-US" sz="900" dirty="0" smtClean="0"/>
              <a:t>Instructor will communicate that these</a:t>
            </a:r>
            <a:r>
              <a:rPr lang="en-US" sz="900" baseline="0" dirty="0" smtClean="0"/>
              <a:t> photos are simply illustrating the types of trucks/vehicles we are referring to in our discussion today.</a:t>
            </a:r>
          </a:p>
          <a:p>
            <a:r>
              <a:rPr lang="en-US" sz="900" baseline="0" dirty="0" smtClean="0"/>
              <a:t>Detailed reference to the specific ITA Classes of trucks is covered in later slides of this presentation.</a:t>
            </a:r>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bg2">
              <a:lumMod val="50000"/>
            </a:schemeClr>
          </a:solidFill>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will discuss the typical</a:t>
            </a:r>
            <a:r>
              <a:rPr lang="en-US" baseline="0" dirty="0" smtClean="0"/>
              <a:t> use and work environment these trucks can be found.</a:t>
            </a:r>
            <a:endParaRPr lang="en-US" dirty="0"/>
          </a:p>
        </p:txBody>
      </p:sp>
      <p:sp>
        <p:nvSpPr>
          <p:cNvPr id="4" name="Slide Number Placeholder 3"/>
          <p:cNvSpPr>
            <a:spLocks noGrp="1"/>
          </p:cNvSpPr>
          <p:nvPr>
            <p:ph type="sldNum" sz="quarter" idx="10"/>
          </p:nvPr>
        </p:nvSpPr>
        <p:spPr/>
        <p:txBody>
          <a:bodyPr/>
          <a:lstStyle/>
          <a:p>
            <a:fld id="{C4B2D513-D1B2-40A3-98CE-6025BFA2B3C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3DC7551-B706-48B8-9088-7BD7672AD34C}" type="slidenum">
              <a:rPr lang="en-US" smtClean="0"/>
              <a:pPr/>
              <a:t>‹#›</a:t>
            </a:fld>
            <a:endParaRPr lang="en-US" dirty="0"/>
          </a:p>
        </p:txBody>
      </p:sp>
    </p:spTree>
    <p:extLst>
      <p:ext uri="{BB962C8B-B14F-4D97-AF65-F5344CB8AC3E}">
        <p14:creationId xmlns:p14="http://schemas.microsoft.com/office/powerpoint/2010/main" val="5127142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40475"/>
            <a:ext cx="2133600" cy="365125"/>
          </a:xfrm>
          <a:prstGeom prst="rect">
            <a:avLst/>
          </a:prstGeom>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395776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40475"/>
            <a:ext cx="2133600" cy="365125"/>
          </a:xfrm>
          <a:prstGeom prst="rect">
            <a:avLst/>
          </a:prstGeom>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383786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349931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73988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9144000" cy="6858000"/>
            <a:chOff x="0" y="0"/>
            <a:chExt cx="5760" cy="4320"/>
          </a:xfrm>
        </p:grpSpPr>
        <p:grpSp>
          <p:nvGrpSpPr>
            <p:cNvPr id="51203" name="Group 3"/>
            <p:cNvGrpSpPr>
              <a:grpSpLocks/>
            </p:cNvGrpSpPr>
            <p:nvPr/>
          </p:nvGrpSpPr>
          <p:grpSpPr bwMode="auto">
            <a:xfrm>
              <a:off x="0" y="0"/>
              <a:ext cx="5760" cy="4320"/>
              <a:chOff x="0" y="0"/>
              <a:chExt cx="5760" cy="4320"/>
            </a:xfrm>
          </p:grpSpPr>
          <p:sp>
            <p:nvSpPr>
              <p:cNvPr id="51204"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05" name="Group 5"/>
              <p:cNvGrpSpPr>
                <a:grpSpLocks/>
              </p:cNvGrpSpPr>
              <p:nvPr userDrawn="1"/>
            </p:nvGrpSpPr>
            <p:grpSpPr bwMode="auto">
              <a:xfrm>
                <a:off x="0" y="0"/>
                <a:ext cx="5760" cy="4320"/>
                <a:chOff x="0" y="0"/>
                <a:chExt cx="5760" cy="4320"/>
              </a:xfrm>
            </p:grpSpPr>
            <p:sp>
              <p:nvSpPr>
                <p:cNvPr id="5120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5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58" name="Group 58"/>
            <p:cNvGrpSpPr>
              <a:grpSpLocks/>
            </p:cNvGrpSpPr>
            <p:nvPr userDrawn="1"/>
          </p:nvGrpSpPr>
          <p:grpSpPr bwMode="auto">
            <a:xfrm>
              <a:off x="3" y="559"/>
              <a:ext cx="4192" cy="1796"/>
              <a:chOff x="3" y="559"/>
              <a:chExt cx="4192" cy="1796"/>
            </a:xfrm>
          </p:grpSpPr>
          <p:sp>
            <p:nvSpPr>
              <p:cNvPr id="51259"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63" name="Group 63"/>
            <p:cNvGrpSpPr>
              <a:grpSpLocks/>
            </p:cNvGrpSpPr>
            <p:nvPr userDrawn="1"/>
          </p:nvGrpSpPr>
          <p:grpSpPr bwMode="auto">
            <a:xfrm>
              <a:off x="1480" y="1952"/>
              <a:ext cx="3808" cy="1812"/>
              <a:chOff x="1480" y="1952"/>
              <a:chExt cx="3808" cy="1812"/>
            </a:xfrm>
          </p:grpSpPr>
          <p:sp>
            <p:nvSpPr>
              <p:cNvPr id="5126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267" name="Rectangle 67"/>
          <p:cNvSpPr>
            <a:spLocks noGrp="1" noChangeArrowheads="1"/>
          </p:cNvSpPr>
          <p:nvPr>
            <p:ph type="ctrTitle"/>
          </p:nvPr>
        </p:nvSpPr>
        <p:spPr>
          <a:xfrm>
            <a:off x="990600" y="1752600"/>
            <a:ext cx="7772400" cy="1143000"/>
          </a:xfrm>
        </p:spPr>
        <p:txBody>
          <a:bodyPr/>
          <a:lstStyle>
            <a:lvl1pPr>
              <a:defRPr/>
            </a:lvl1pPr>
          </a:lstStyle>
          <a:p>
            <a:pPr lvl="0"/>
            <a:r>
              <a:rPr lang="en-US" noProof="0" smtClean="0"/>
              <a:t>Click to edit Master title style</a:t>
            </a:r>
          </a:p>
        </p:txBody>
      </p:sp>
      <p:sp>
        <p:nvSpPr>
          <p:cNvPr id="5126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51269" name="Rectangle 69"/>
          <p:cNvSpPr>
            <a:spLocks noGrp="1" noChangeArrowheads="1"/>
          </p:cNvSpPr>
          <p:nvPr>
            <p:ph type="dt" sz="quarter" idx="2"/>
          </p:nvPr>
        </p:nvSpPr>
        <p:spPr>
          <a:xfrm>
            <a:off x="685800" y="6248400"/>
            <a:ext cx="1905000" cy="457200"/>
          </a:xfrm>
          <a:prstGeom prst="rect">
            <a:avLst/>
          </a:prstGeom>
        </p:spPr>
        <p:txBody>
          <a:bodyPr/>
          <a:lstStyle>
            <a:lvl1pPr>
              <a:defRPr/>
            </a:lvl1pPr>
          </a:lstStyle>
          <a:p>
            <a:endParaRPr lang="en-US"/>
          </a:p>
        </p:txBody>
      </p:sp>
      <p:sp>
        <p:nvSpPr>
          <p:cNvPr id="51270" name="Rectangle 70"/>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en-US"/>
          </a:p>
        </p:txBody>
      </p:sp>
      <p:sp>
        <p:nvSpPr>
          <p:cNvPr id="51271" name="Rectangle 71"/>
          <p:cNvSpPr>
            <a:spLocks noGrp="1" noChangeArrowheads="1"/>
          </p:cNvSpPr>
          <p:nvPr>
            <p:ph type="sldNum" sz="quarter" idx="4"/>
          </p:nvPr>
        </p:nvSpPr>
        <p:spPr/>
        <p:txBody>
          <a:bodyPr/>
          <a:lstStyle>
            <a:lvl1pPr>
              <a:defRPr/>
            </a:lvl1pPr>
          </a:lstStyle>
          <a:p>
            <a:fld id="{F2A3F541-4E04-4E69-BF11-5E797FCF1DFB}" type="slidenum">
              <a:rPr lang="en-US"/>
              <a:pPr/>
              <a:t>‹#›</a:t>
            </a:fld>
            <a:endParaRPr lang="en-US"/>
          </a:p>
        </p:txBody>
      </p:sp>
    </p:spTree>
    <p:extLst>
      <p:ext uri="{BB962C8B-B14F-4D97-AF65-F5344CB8AC3E}">
        <p14:creationId xmlns:p14="http://schemas.microsoft.com/office/powerpoint/2010/main" val="338222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endParaRPr lang="en-US"/>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DA122AED-E650-4602-891D-CFD410B5FBB6}" type="slidenum">
              <a:rPr lang="en-US"/>
              <a:pPr/>
              <a:t>‹#›</a:t>
            </a:fld>
            <a:endParaRPr lang="en-US"/>
          </a:p>
        </p:txBody>
      </p:sp>
    </p:spTree>
    <p:extLst>
      <p:ext uri="{BB962C8B-B14F-4D97-AF65-F5344CB8AC3E}">
        <p14:creationId xmlns:p14="http://schemas.microsoft.com/office/powerpoint/2010/main" val="340719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858000" y="0"/>
            <a:ext cx="1905000" cy="457200"/>
          </a:xfrm>
        </p:spPr>
        <p:txBody>
          <a:bodyPr/>
          <a:lstStyle>
            <a:lvl1pPr>
              <a:defRPr/>
            </a:lvl1pPr>
          </a:lstStyle>
          <a:p>
            <a:fld id="{1AAD8A1F-E802-409E-982F-D1F455DACF4A}" type="slidenum">
              <a:rPr lang="en-US"/>
              <a:pPr/>
              <a:t>‹#›</a:t>
            </a:fld>
            <a:endParaRPr lang="en-US"/>
          </a:p>
        </p:txBody>
      </p:sp>
    </p:spTree>
    <p:extLst>
      <p:ext uri="{BB962C8B-B14F-4D97-AF65-F5344CB8AC3E}">
        <p14:creationId xmlns:p14="http://schemas.microsoft.com/office/powerpoint/2010/main" val="3054162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712AFA-C4A9-4CE5-9E79-49836F2A4BF0}" type="slidenum">
              <a:rPr lang="en-US"/>
              <a:pPr/>
              <a:t>‹#›</a:t>
            </a:fld>
            <a:endParaRPr lang="en-US"/>
          </a:p>
        </p:txBody>
      </p:sp>
    </p:spTree>
    <p:extLst>
      <p:ext uri="{BB962C8B-B14F-4D97-AF65-F5344CB8AC3E}">
        <p14:creationId xmlns:p14="http://schemas.microsoft.com/office/powerpoint/2010/main" val="621551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eaLnBrk="1" latinLnBrk="0" hangingPunct="1"/>
            <a:fld id="{7CB97365-EBCA-4027-87D5-99FC1D4DF0BB}" type="datetimeFigureOut">
              <a:rPr lang="en-US" smtClean="0"/>
              <a:pPr eaLnBrk="1" latinLnBrk="0" hangingPunct="1"/>
              <a:t>12/13/2013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DC7551-B706-48B8-9088-7BD7672AD34C}"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CB97365-EBCA-4027-87D5-99FC1D4DF0BB}" type="datetimeFigureOut">
              <a:rPr lang="en-US" smtClean="0"/>
              <a:pPr eaLnBrk="1" latinLnBrk="0" hangingPunct="1"/>
              <a:t>12/13/2013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3DC7551-B706-48B8-9088-7BD7672AD3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4045187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9C1C69A-7157-4AB0-9A7B-6C80DF4BD990}" type="datetimeFigureOut">
              <a:rPr lang="en-US" smtClean="0"/>
              <a:t>12/13/2013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969C2EF-1172-4E0E-9A8F-F6892D21DDA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5712AFA-C4A9-4CE5-9E79-49836F2A4BF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7CB97365-EBCA-4027-87D5-99FC1D4DF0BB}" type="datetimeFigureOut">
              <a:rPr lang="en-US" smtClean="0"/>
              <a:pPr eaLnBrk="1" latinLnBrk="0" hangingPunct="1"/>
              <a:t>12/13/2013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3DC7551-B706-48B8-9088-7BD7672AD34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7CB97365-EBCA-4027-87D5-99FC1D4DF0BB}" type="datetimeFigureOut">
              <a:rPr lang="en-US" smtClean="0"/>
              <a:pPr eaLnBrk="1" latinLnBrk="0" hangingPunct="1"/>
              <a:t>12/13/2013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B3DC7551-B706-48B8-9088-7BD7672AD34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F5D85AE-A5C9-4F7A-A830-A01DA73F36D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eaLnBrk="1" latinLnBrk="0" hangingPunct="1"/>
            <a:fld id="{7CB97365-EBCA-4027-87D5-99FC1D4DF0BB}" type="datetimeFigureOut">
              <a:rPr lang="en-US" smtClean="0"/>
              <a:pPr eaLnBrk="1" latinLnBrk="0" hangingPunct="1"/>
              <a:t>12/13/2013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DC7551-B706-48B8-9088-7BD7672AD34C}"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eaLnBrk="1" latinLnBrk="0" hangingPunct="1"/>
            <a:fld id="{7CB97365-EBCA-4027-87D5-99FC1D4DF0BB}" type="datetimeFigureOut">
              <a:rPr lang="en-US" smtClean="0"/>
              <a:pPr eaLnBrk="1" latinLnBrk="0" hangingPunct="1"/>
              <a:t>12/13/2013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DC7551-B706-48B8-9088-7BD7672AD34C}"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CB97365-EBCA-4027-87D5-99FC1D4DF0BB}" type="datetimeFigureOut">
              <a:rPr lang="en-US" smtClean="0"/>
              <a:pPr eaLnBrk="1" latinLnBrk="0" hangingPunct="1"/>
              <a:t>12/13/2013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3DC7551-B706-48B8-9088-7BD7672AD34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7CB97365-EBCA-4027-87D5-99FC1D4DF0BB}" type="datetimeFigureOut">
              <a:rPr lang="en-US" smtClean="0"/>
              <a:pPr eaLnBrk="1" latinLnBrk="0" hangingPunct="1"/>
              <a:t>12/13/2013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B3DC7551-B706-48B8-9088-7BD7672AD3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858000" y="0"/>
            <a:ext cx="1905000" cy="457200"/>
          </a:xfrm>
        </p:spPr>
        <p:txBody>
          <a:bodyPr/>
          <a:lstStyle>
            <a:lvl1pPr>
              <a:defRPr/>
            </a:lvl1pPr>
          </a:lstStyle>
          <a:p>
            <a:fld id="{1AAD8A1F-E802-409E-982F-D1F455DACF4A}" type="slidenum">
              <a:rPr lang="en-US"/>
              <a:pPr/>
              <a:t>‹#›</a:t>
            </a:fld>
            <a:endParaRPr lang="en-US"/>
          </a:p>
        </p:txBody>
      </p:sp>
    </p:spTree>
    <p:extLst>
      <p:ext uri="{BB962C8B-B14F-4D97-AF65-F5344CB8AC3E}">
        <p14:creationId xmlns:p14="http://schemas.microsoft.com/office/powerpoint/2010/main" val="254749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F5D85AE-A5C9-4F7A-A830-A01DA73F36D1}" type="slidenum">
              <a:rPr lang="en-US"/>
              <a:pPr/>
              <a:t>‹#›</a:t>
            </a:fld>
            <a:endParaRPr lang="en-US"/>
          </a:p>
        </p:txBody>
      </p:sp>
    </p:spTree>
    <p:extLst>
      <p:ext uri="{BB962C8B-B14F-4D97-AF65-F5344CB8AC3E}">
        <p14:creationId xmlns:p14="http://schemas.microsoft.com/office/powerpoint/2010/main" val="43203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712AFA-C4A9-4CE5-9E79-49836F2A4BF0}" type="slidenum">
              <a:rPr lang="en-US"/>
              <a:pPr/>
              <a:t>‹#›</a:t>
            </a:fld>
            <a:endParaRPr lang="en-US"/>
          </a:p>
        </p:txBody>
      </p:sp>
    </p:spTree>
    <p:extLst>
      <p:ext uri="{BB962C8B-B14F-4D97-AF65-F5344CB8AC3E}">
        <p14:creationId xmlns:p14="http://schemas.microsoft.com/office/powerpoint/2010/main" val="72565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858000" y="0"/>
            <a:ext cx="1905000" cy="457200"/>
          </a:xfrm>
        </p:spPr>
        <p:txBody>
          <a:bodyPr/>
          <a:lstStyle>
            <a:lvl1pPr>
              <a:defRPr/>
            </a:lvl1pPr>
          </a:lstStyle>
          <a:p>
            <a:fld id="{A941FFC4-6A95-41D7-9043-C25FFF1A995C}" type="slidenum">
              <a:rPr lang="en-US"/>
              <a:pPr/>
              <a:t>‹#›</a:t>
            </a:fld>
            <a:endParaRPr lang="en-US"/>
          </a:p>
        </p:txBody>
      </p:sp>
    </p:spTree>
    <p:extLst>
      <p:ext uri="{BB962C8B-B14F-4D97-AF65-F5344CB8AC3E}">
        <p14:creationId xmlns:p14="http://schemas.microsoft.com/office/powerpoint/2010/main" val="99632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C1C69A-7157-4AB0-9A7B-6C80DF4BD990}" type="datetimeFigureOut">
              <a:rPr lang="en-US" smtClean="0"/>
              <a:t>12/13/2013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69C2EF-1172-4E0E-9A8F-F6892D21DDAB}" type="slidenum">
              <a:rPr lang="en-US" smtClean="0"/>
              <a:t>‹#›</a:t>
            </a:fld>
            <a:endParaRPr lang="en-US"/>
          </a:p>
        </p:txBody>
      </p:sp>
    </p:spTree>
    <p:extLst>
      <p:ext uri="{BB962C8B-B14F-4D97-AF65-F5344CB8AC3E}">
        <p14:creationId xmlns:p14="http://schemas.microsoft.com/office/powerpoint/2010/main" val="332633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72049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3DC7551-B706-48B8-9088-7BD7672AD34C}" type="slidenum">
              <a:rPr lang="en-US" smtClean="0"/>
              <a:pPr/>
              <a:t>‹#›</a:t>
            </a:fld>
            <a:endParaRPr lang="en-US"/>
          </a:p>
        </p:txBody>
      </p:sp>
    </p:spTree>
    <p:extLst>
      <p:ext uri="{BB962C8B-B14F-4D97-AF65-F5344CB8AC3E}">
        <p14:creationId xmlns:p14="http://schemas.microsoft.com/office/powerpoint/2010/main" val="325557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7800" y="1600200"/>
            <a:ext cx="7239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C7551-B706-48B8-9088-7BD7672AD34C}" type="slidenum">
              <a:rPr lang="en-US" smtClean="0"/>
              <a:pPr/>
              <a:t>‹#›</a:t>
            </a:fld>
            <a:endParaRPr lang="en-US"/>
          </a:p>
        </p:txBody>
      </p:sp>
    </p:spTree>
    <p:extLst>
      <p:ext uri="{BB962C8B-B14F-4D97-AF65-F5344CB8AC3E}">
        <p14:creationId xmlns:p14="http://schemas.microsoft.com/office/powerpoint/2010/main" val="23914921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703"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8305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600200"/>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C7551-B706-48B8-9088-7BD7672AD34C}" type="slidenum">
              <a:rPr lang="en-US" smtClean="0"/>
              <a:pPr/>
              <a:t>‹#›</a:t>
            </a:fld>
            <a:endParaRPr lang="en-US"/>
          </a:p>
        </p:txBody>
      </p:sp>
      <p:sp>
        <p:nvSpPr>
          <p:cNvPr id="9" name="TextBox 8"/>
          <p:cNvSpPr txBox="1"/>
          <p:nvPr/>
        </p:nvSpPr>
        <p:spPr>
          <a:xfrm>
            <a:off x="0" y="6488668"/>
            <a:ext cx="9144000" cy="369332"/>
          </a:xfrm>
          <a:prstGeom prst="rect">
            <a:avLst/>
          </a:prstGeom>
          <a:noFill/>
        </p:spPr>
        <p:txBody>
          <a:bodyPr wrap="square" rtlCol="0">
            <a:spAutoFit/>
          </a:bodyPr>
          <a:lstStyle/>
          <a:p>
            <a:r>
              <a:rPr lang="en-US" sz="1800" b="0" dirty="0" smtClean="0">
                <a:effectLst>
                  <a:outerShdw blurRad="38100" dist="38100" dir="2700000" algn="tl">
                    <a:srgbClr val="000000">
                      <a:alpha val="43137"/>
                    </a:srgbClr>
                  </a:outerShdw>
                </a:effectLst>
                <a:latin typeface="Arial Narrow" pitchFamily="34" charset="0"/>
              </a:rPr>
              <a:t>OSHA Training  •  Standby Rescue  •  Fire Protection  •  Safety Consulting </a:t>
            </a:r>
            <a:endParaRPr lang="en-US" sz="1800" b="0"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2825186921"/>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6324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47800" y="1600200"/>
            <a:ext cx="6324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p:nvSpPr>
        <p:spPr>
          <a:xfrm>
            <a:off x="7924800" y="0"/>
            <a:ext cx="1219200"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3095964" y="3095968"/>
            <a:ext cx="6858000" cy="666066"/>
          </a:xfrm>
          <a:prstGeom prst="rect">
            <a:avLst/>
          </a:prstGeom>
          <a:solidFill>
            <a:srgbClr val="C00000"/>
          </a:solidFill>
          <a:ln>
            <a:solidFill>
              <a:srgbClr val="FF0000"/>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en-US" sz="3600" dirty="0" smtClean="0">
                <a:ln>
                  <a:solidFill>
                    <a:schemeClr val="bg1"/>
                  </a:solidFill>
                  <a:prstDash val="solid"/>
                </a:ln>
                <a:solidFill>
                  <a:schemeClr val="bg1"/>
                </a:solidFill>
                <a:effectLst>
                  <a:outerShdw blurRad="38100" dist="38100" dir="2700000" algn="tl">
                    <a:srgbClr val="000000">
                      <a:alpha val="43137"/>
                    </a:srgbClr>
                  </a:outerShdw>
                </a:effectLst>
                <a:latin typeface="Bradley Hand ITC" pitchFamily="66" charset="0"/>
              </a:rPr>
              <a:t>Safety Training Services, Inc.</a:t>
            </a:r>
            <a:endParaRPr lang="en-US" sz="3600" i="0" spc="0" dirty="0">
              <a:ln>
                <a:solidFill>
                  <a:schemeClr val="bg1"/>
                </a:solidFill>
                <a:prstDash val="solid"/>
              </a:ln>
              <a:solidFill>
                <a:schemeClr val="bg1"/>
              </a:solidFill>
              <a:effectLst>
                <a:outerShdw blurRad="38100" dist="38100" dir="2700000" algn="tl">
                  <a:srgbClr val="000000">
                    <a:alpha val="43137"/>
                  </a:srgbClr>
                </a:outerShdw>
              </a:effectLst>
              <a:latin typeface="Bradley Hand ITC" pitchFamily="66" charset="0"/>
            </a:endParaRPr>
          </a:p>
        </p:txBody>
      </p:sp>
      <p:sp>
        <p:nvSpPr>
          <p:cNvPr id="15" name="TextBox 14"/>
          <p:cNvSpPr txBox="1"/>
          <p:nvPr/>
        </p:nvSpPr>
        <p:spPr>
          <a:xfrm>
            <a:off x="1295400" y="6477000"/>
            <a:ext cx="6553200" cy="338554"/>
          </a:xfrm>
          <a:prstGeom prst="rect">
            <a:avLst/>
          </a:prstGeom>
          <a:noFill/>
        </p:spPr>
        <p:txBody>
          <a:bodyPr wrap="square" rtlCol="0">
            <a:spAutoFit/>
          </a:bodyPr>
          <a:lstStyle/>
          <a:p>
            <a:r>
              <a:rPr lang="en-US" sz="1600" b="0" dirty="0" smtClean="0">
                <a:effectLst>
                  <a:outerShdw blurRad="38100" dist="38100" dir="2700000" algn="tl">
                    <a:srgbClr val="000000">
                      <a:alpha val="43137"/>
                    </a:srgbClr>
                  </a:outerShdw>
                </a:effectLst>
                <a:latin typeface="Arial Narrow" pitchFamily="34" charset="0"/>
              </a:rPr>
              <a:t>OSHA Training  •  Standby Rescue  •  Fire Protection  •  Safety Consulting </a:t>
            </a:r>
            <a:endParaRPr lang="en-US" sz="1600" b="0" dirty="0">
              <a:effectLst>
                <a:outerShdw blurRad="38100" dist="38100" dir="2700000" algn="tl">
                  <a:srgbClr val="000000">
                    <a:alpha val="43137"/>
                  </a:srgbClr>
                </a:outerShdw>
              </a:effectLst>
              <a:latin typeface="Arial Narrow" pitchFamily="34" charset="0"/>
            </a:endParaRPr>
          </a:p>
        </p:txBody>
      </p:sp>
      <p:sp>
        <p:nvSpPr>
          <p:cNvPr id="16" name="Rectangle 15"/>
          <p:cNvSpPr/>
          <p:nvPr/>
        </p:nvSpPr>
        <p:spPr>
          <a:xfrm rot="16200000">
            <a:off x="-2456766" y="3105835"/>
            <a:ext cx="6858000" cy="646331"/>
          </a:xfrm>
          <a:prstGeom prst="rect">
            <a:avLst/>
          </a:prstGeom>
          <a:solidFill>
            <a:srgbClr val="C00000"/>
          </a:solidFill>
          <a:ln>
            <a:solidFill>
              <a:srgbClr val="C00000"/>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600" b="0" dirty="0" smtClean="0">
                <a:ln>
                  <a:solidFill>
                    <a:srgbClr val="FF6501"/>
                  </a:solidFill>
                  <a:prstDash val="solid"/>
                </a:ln>
                <a:solidFill>
                  <a:schemeClr val="bg1">
                    <a:lumMod val="95000"/>
                  </a:schemeClr>
                </a:solidFill>
                <a:effectLst>
                  <a:outerShdw blurRad="38100" dist="38100" dir="2700000" algn="tl">
                    <a:srgbClr val="000000">
                      <a:alpha val="43137"/>
                    </a:srgbClr>
                  </a:outerShdw>
                </a:effectLst>
                <a:latin typeface="Copperplate Gothic Bold" pitchFamily="34" charset="0"/>
              </a:rPr>
              <a:t> Level </a:t>
            </a:r>
            <a:endParaRPr lang="en-US" sz="3600" b="0" i="0" cap="none" spc="0" dirty="0">
              <a:ln>
                <a:solidFill>
                  <a:srgbClr val="FF6501"/>
                </a:solidFill>
                <a:prstDash val="solid"/>
              </a:ln>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
        <p:nvSpPr>
          <p:cNvPr id="17" name="TextBox 16"/>
          <p:cNvSpPr txBox="1"/>
          <p:nvPr/>
        </p:nvSpPr>
        <p:spPr>
          <a:xfrm rot="16200000">
            <a:off x="-683564" y="4874567"/>
            <a:ext cx="3505200" cy="461665"/>
          </a:xfrm>
          <a:prstGeom prst="rect">
            <a:avLst/>
          </a:prstGeom>
          <a:solidFill>
            <a:srgbClr val="C00000"/>
          </a:solidFill>
        </p:spPr>
        <p:txBody>
          <a:bodyPr wrap="square" rtlCol="0">
            <a:spAutoFit/>
          </a:bodyPr>
          <a:lstStyle/>
          <a:p>
            <a:pPr algn="l"/>
            <a:r>
              <a:rPr lang="en-US" b="0" dirty="0" smtClean="0">
                <a:latin typeface="Agency FB" pitchFamily="34" charset="0"/>
              </a:rPr>
              <a:t>Class Name </a:t>
            </a:r>
            <a:endParaRPr lang="en-US" dirty="0">
              <a:solidFill>
                <a:schemeClr val="bg1"/>
              </a:solidFill>
              <a:latin typeface="Agency FB" pitchFamily="34" charset="0"/>
            </a:endParaRPr>
          </a:p>
        </p:txBody>
      </p:sp>
      <p:sp>
        <p:nvSpPr>
          <p:cNvPr id="18"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C7551-B706-48B8-9088-7BD7672AD34C}" type="slidenum">
              <a:rPr lang="en-US" smtClean="0"/>
              <a:pPr/>
              <a:t>‹#›</a:t>
            </a:fld>
            <a:endParaRPr lang="en-US"/>
          </a:p>
        </p:txBody>
      </p:sp>
    </p:spTree>
    <p:extLst>
      <p:ext uri="{BB962C8B-B14F-4D97-AF65-F5344CB8AC3E}">
        <p14:creationId xmlns:p14="http://schemas.microsoft.com/office/powerpoint/2010/main" val="2665173492"/>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8382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600201"/>
            <a:ext cx="83058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p:nvSpPr>
        <p:spPr>
          <a:xfrm flipV="1">
            <a:off x="0" y="5969988"/>
            <a:ext cx="9144000" cy="8880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114800" y="5943596"/>
            <a:ext cx="4876800" cy="523220"/>
          </a:xfrm>
          <a:prstGeom prst="rect">
            <a:avLst/>
          </a:prstGeom>
          <a:noFill/>
        </p:spPr>
        <p:txBody>
          <a:bodyPr wrap="square" rtlCol="0">
            <a:spAutoFit/>
          </a:bodyPr>
          <a:lstStyle/>
          <a:p>
            <a:pPr algn="r"/>
            <a:r>
              <a:rPr lang="en-US" sz="2800" dirty="0" smtClean="0">
                <a:solidFill>
                  <a:schemeClr val="bg1"/>
                </a:solidFill>
                <a:effectLst>
                  <a:outerShdw blurRad="38100" dist="38100" dir="2700000" algn="tl">
                    <a:srgbClr val="000000">
                      <a:alpha val="43137"/>
                    </a:srgbClr>
                  </a:outerShdw>
                </a:effectLst>
                <a:latin typeface="Bradley Hand ITC" pitchFamily="66" charset="0"/>
              </a:rPr>
              <a:t>Safety Training Services, Inc.</a:t>
            </a:r>
            <a:endParaRPr lang="en-US" sz="2800" i="1" dirty="0">
              <a:effectLst>
                <a:outerShdw blurRad="38100" dist="38100" dir="2700000" algn="tl">
                  <a:srgbClr val="000000">
                    <a:alpha val="43137"/>
                  </a:srgbClr>
                </a:outerShdw>
              </a:effectLst>
              <a:latin typeface="Bradley Hand ITC" pitchFamily="66" charset="0"/>
            </a:endParaRPr>
          </a:p>
        </p:txBody>
      </p:sp>
      <p:sp>
        <p:nvSpPr>
          <p:cNvPr id="14" name="TextBox 13"/>
          <p:cNvSpPr txBox="1"/>
          <p:nvPr/>
        </p:nvSpPr>
        <p:spPr>
          <a:xfrm>
            <a:off x="0" y="6400801"/>
            <a:ext cx="9144000" cy="369332"/>
          </a:xfrm>
          <a:prstGeom prst="rect">
            <a:avLst/>
          </a:prstGeom>
          <a:noFill/>
        </p:spPr>
        <p:txBody>
          <a:bodyPr wrap="square" rtlCol="0">
            <a:spAutoFit/>
          </a:bodyPr>
          <a:lstStyle/>
          <a:p>
            <a:r>
              <a:rPr lang="en-US" sz="1800" b="0" dirty="0" smtClean="0">
                <a:effectLst>
                  <a:outerShdw blurRad="38100" dist="38100" dir="2700000" algn="tl">
                    <a:srgbClr val="000000">
                      <a:alpha val="43137"/>
                    </a:srgbClr>
                  </a:outerShdw>
                </a:effectLst>
                <a:latin typeface="Arial Narrow" pitchFamily="34" charset="0"/>
              </a:rPr>
              <a:t>OSHA Training  •  Standby Rescue  •  Fire Protection  •  Safety Consulting</a:t>
            </a:r>
            <a:endParaRPr lang="en-US" sz="1800" b="0" dirty="0">
              <a:effectLst>
                <a:outerShdw blurRad="38100" dist="38100" dir="2700000" algn="tl">
                  <a:srgbClr val="000000">
                    <a:alpha val="43137"/>
                  </a:srgbClr>
                </a:outerShdw>
              </a:effectLst>
              <a:latin typeface="Arial Narrow" pitchFamily="34" charset="0"/>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C7551-B706-48B8-9088-7BD7672AD34C}" type="slidenum">
              <a:rPr lang="en-US" smtClean="0"/>
              <a:pPr/>
              <a:t>‹#›</a:t>
            </a:fld>
            <a:endParaRPr lang="en-US" dirty="0"/>
          </a:p>
        </p:txBody>
      </p:sp>
      <p:sp>
        <p:nvSpPr>
          <p:cNvPr id="9" name="Rectangle 8"/>
          <p:cNvSpPr/>
          <p:nvPr userDrawn="1"/>
        </p:nvSpPr>
        <p:spPr>
          <a:xfrm>
            <a:off x="15240" y="6096000"/>
            <a:ext cx="2651760" cy="246221"/>
          </a:xfrm>
          <a:prstGeom prst="rect">
            <a:avLst/>
          </a:prstGeom>
          <a:solidFill>
            <a:srgbClr val="C00000"/>
          </a:solidFill>
          <a:ln>
            <a:solidFill>
              <a:srgbClr val="C00000"/>
            </a:solidFill>
          </a:ln>
        </p:spPr>
        <p:txBody>
          <a:bodyPr wrap="square" lIns="91440" tIns="0" rIns="91440" bIns="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l"/>
            <a:r>
              <a:rPr lang="en-US" sz="1600" b="0" dirty="0" smtClean="0">
                <a:ln>
                  <a:solidFill>
                    <a:srgbClr val="FF6501"/>
                  </a:solidFill>
                  <a:prstDash val="solid"/>
                </a:ln>
                <a:solidFill>
                  <a:schemeClr val="bg1">
                    <a:lumMod val="95000"/>
                  </a:schemeClr>
                </a:solidFill>
                <a:effectLst>
                  <a:outerShdw blurRad="38100" dist="38100" dir="2700000" algn="tl">
                    <a:srgbClr val="000000">
                      <a:alpha val="43137"/>
                    </a:srgbClr>
                  </a:outerShdw>
                </a:effectLst>
                <a:latin typeface="Copperplate Gothic Bold" pitchFamily="34" charset="0"/>
              </a:rPr>
              <a:t>Industrial</a:t>
            </a:r>
            <a:r>
              <a:rPr lang="en-US" sz="1600" b="0" baseline="0" dirty="0" smtClean="0">
                <a:ln>
                  <a:solidFill>
                    <a:srgbClr val="FF6501"/>
                  </a:solidFill>
                  <a:prstDash val="solid"/>
                </a:ln>
                <a:solidFill>
                  <a:schemeClr val="bg1">
                    <a:lumMod val="95000"/>
                  </a:schemeClr>
                </a:solidFill>
                <a:effectLst>
                  <a:outerShdw blurRad="38100" dist="38100" dir="2700000" algn="tl">
                    <a:srgbClr val="000000">
                      <a:alpha val="43137"/>
                    </a:srgbClr>
                  </a:outerShdw>
                </a:effectLst>
                <a:latin typeface="Copperplate Gothic Bold" pitchFamily="34" charset="0"/>
              </a:rPr>
              <a:t> Rescue - 1</a:t>
            </a:r>
            <a:r>
              <a:rPr lang="en-US" sz="1400" b="0" dirty="0" smtClean="0">
                <a:ln>
                  <a:solidFill>
                    <a:srgbClr val="FF6501"/>
                  </a:solidFill>
                  <a:prstDash val="solid"/>
                </a:ln>
                <a:solidFill>
                  <a:schemeClr val="bg1">
                    <a:lumMod val="95000"/>
                  </a:schemeClr>
                </a:solidFill>
                <a:effectLst>
                  <a:outerShdw blurRad="38100" dist="38100" dir="2700000" algn="tl">
                    <a:srgbClr val="000000">
                      <a:alpha val="43137"/>
                    </a:srgbClr>
                  </a:outerShdw>
                </a:effectLst>
                <a:latin typeface="Copperplate Gothic Bold" pitchFamily="34" charset="0"/>
              </a:rPr>
              <a:t> </a:t>
            </a:r>
            <a:endParaRPr lang="en-US" sz="1400" b="0" i="0" cap="none" spc="0" dirty="0">
              <a:ln>
                <a:solidFill>
                  <a:srgbClr val="FF6501"/>
                </a:solidFill>
                <a:prstDash val="solid"/>
              </a:ln>
              <a:solidFill>
                <a:schemeClr val="bg1">
                  <a:lumMod val="95000"/>
                </a:schemeClr>
              </a:solidFill>
              <a:effectLst>
                <a:outerShdw blurRad="38100" dist="38100" dir="2700000" algn="tl">
                  <a:srgbClr val="000000">
                    <a:alpha val="43137"/>
                  </a:srgbClr>
                </a:outerShdw>
              </a:effectLst>
              <a:latin typeface="Copperplate Gothic Bold" pitchFamily="34" charset="0"/>
            </a:endParaRPr>
          </a:p>
        </p:txBody>
      </p:sp>
    </p:spTree>
    <p:extLst>
      <p:ext uri="{BB962C8B-B14F-4D97-AF65-F5344CB8AC3E}">
        <p14:creationId xmlns:p14="http://schemas.microsoft.com/office/powerpoint/2010/main" val="6556123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12/13/2013</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3DC7551-B706-48B8-9088-7BD7672AD34C}"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jpeg"/><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371600"/>
          </a:xfrm>
        </p:spPr>
        <p:txBody>
          <a:bodyPr>
            <a:noAutofit/>
          </a:bodyPr>
          <a:lstStyle/>
          <a:p>
            <a:pPr algn="ctr"/>
            <a:r>
              <a:rPr lang="en-US" sz="7200"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Forklift Safety</a:t>
            </a:r>
            <a:endParaRPr lang="en-US" sz="7200" cap="none"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ontent Placeholder 5"/>
          <p:cNvSpPr>
            <a:spLocks noGrp="1"/>
          </p:cNvSpPr>
          <p:nvPr>
            <p:ph idx="1"/>
          </p:nvPr>
        </p:nvSpPr>
        <p:spPr>
          <a:xfrm>
            <a:off x="457200" y="5181600"/>
            <a:ext cx="7620000" cy="944563"/>
          </a:xfrm>
        </p:spPr>
        <p:txBody>
          <a:bodyPr>
            <a:normAutofit fontScale="77500" lnSpcReduction="20000"/>
          </a:bodyPr>
          <a:lstStyle/>
          <a:p>
            <a:pPr algn="ctr"/>
            <a:r>
              <a:rPr lang="en-US" sz="1600" b="0" dirty="0">
                <a:solidFill>
                  <a:schemeClr val="tx1"/>
                </a:solidFill>
              </a:rPr>
              <a:t>“This material was produced under grant number SH-22300-11-60-F-17 from the Occupational Safety and Health Administration, U.S. Department of Labor.   It does not necessarily reflect the views or policies of the US Department of Labor, nor does mention of trade names, commercial products, or organization imply endorsement by the U.S. Government.””</a:t>
            </a:r>
          </a:p>
          <a:p>
            <a:pPr algn="ctr"/>
            <a:endParaRPr lang="en-US" dirty="0"/>
          </a:p>
        </p:txBody>
      </p:sp>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Title 3"/>
          <p:cNvSpPr txBox="1">
            <a:spLocks/>
          </p:cNvSpPr>
          <p:nvPr/>
        </p:nvSpPr>
        <p:spPr>
          <a:xfrm>
            <a:off x="1312333" y="2043953"/>
            <a:ext cx="7772400" cy="98145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US" sz="4800"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372776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3363" y="311875"/>
            <a:ext cx="8256444" cy="1141918"/>
          </a:xfrm>
          <a:noFill/>
          <a:ln/>
        </p:spPr>
        <p:txBody>
          <a:bodyPr>
            <a:noAutofit/>
          </a:bodyPr>
          <a:lstStyle/>
          <a:p>
            <a:pPr>
              <a:lnSpc>
                <a:spcPct val="90000"/>
              </a:lnSpc>
            </a:pPr>
            <a:r>
              <a:rPr lang="en-US" sz="4400" b="1" dirty="0">
                <a:solidFill>
                  <a:srgbClr val="FFFF00"/>
                </a:solidFill>
                <a:effectLst>
                  <a:outerShdw blurRad="38100" dist="38100" dir="2700000" algn="tl">
                    <a:srgbClr val="000000">
                      <a:alpha val="43137"/>
                    </a:srgbClr>
                  </a:outerShdw>
                </a:effectLst>
              </a:rPr>
              <a:t>Class II - Electric Motor Narrow Aisle Trucks </a:t>
            </a:r>
          </a:p>
        </p:txBody>
      </p:sp>
      <p:sp>
        <p:nvSpPr>
          <p:cNvPr id="6" name="Slide Number Placeholder 4"/>
          <p:cNvSpPr>
            <a:spLocks noGrp="1"/>
          </p:cNvSpPr>
          <p:nvPr>
            <p:ph type="sldNum" sz="quarter" idx="12"/>
          </p:nvPr>
        </p:nvSpPr>
        <p:spPr/>
        <p:txBody>
          <a:bodyPr/>
          <a:lstStyle/>
          <a:p>
            <a:fld id="{0311EE6F-533F-4A49-AA88-A4A8F87F7D0A}" type="slidenum">
              <a:rPr lang="en-US"/>
              <a:pPr/>
              <a:t>10</a:t>
            </a:fld>
            <a:endParaRPr lang="en-US"/>
          </a:p>
        </p:txBody>
      </p:sp>
      <p:pic>
        <p:nvPicPr>
          <p:cNvPr id="51214" name="Picture 14" descr="ABmics01"/>
          <p:cNvPicPr>
            <a:picLocks noChangeAspect="1" noChangeArrowheads="1"/>
          </p:cNvPicPr>
          <p:nvPr/>
        </p:nvPicPr>
        <p:blipFill>
          <a:blip r:embed="rId3" cstate="print"/>
          <a:srcRect/>
          <a:stretch>
            <a:fillRect/>
          </a:stretch>
        </p:blipFill>
        <p:spPr bwMode="auto">
          <a:xfrm>
            <a:off x="6176818" y="1828799"/>
            <a:ext cx="2662382" cy="4191321"/>
          </a:xfrm>
          <a:prstGeom prst="rect">
            <a:avLst/>
          </a:prstGeom>
          <a:noFill/>
        </p:spPr>
      </p:pic>
      <p:pic>
        <p:nvPicPr>
          <p:cNvPr id="51215" name="Picture 15" descr="ABmics02"/>
          <p:cNvPicPr>
            <a:picLocks noChangeAspect="1" noChangeArrowheads="1"/>
          </p:cNvPicPr>
          <p:nvPr/>
        </p:nvPicPr>
        <p:blipFill>
          <a:blip r:embed="rId4" cstate="print"/>
          <a:srcRect/>
          <a:stretch>
            <a:fillRect/>
          </a:stretch>
        </p:blipFill>
        <p:spPr bwMode="auto">
          <a:xfrm>
            <a:off x="3446318" y="1828800"/>
            <a:ext cx="2528455" cy="4197317"/>
          </a:xfrm>
          <a:prstGeom prst="rect">
            <a:avLst/>
          </a:prstGeom>
          <a:noFill/>
        </p:spPr>
      </p:pic>
      <p:pic>
        <p:nvPicPr>
          <p:cNvPr id="51216" name="Picture 16" descr="ABmics03"/>
          <p:cNvPicPr>
            <a:picLocks noChangeAspect="1" noChangeArrowheads="1"/>
          </p:cNvPicPr>
          <p:nvPr/>
        </p:nvPicPr>
        <p:blipFill>
          <a:blip r:embed="rId5" cstate="print"/>
          <a:srcRect/>
          <a:stretch>
            <a:fillRect/>
          </a:stretch>
        </p:blipFill>
        <p:spPr bwMode="auto">
          <a:xfrm>
            <a:off x="398318" y="1828800"/>
            <a:ext cx="2822864" cy="4184322"/>
          </a:xfrm>
          <a:prstGeom prst="rect">
            <a:avLst/>
          </a:prstGeom>
          <a:noFill/>
        </p:spPr>
      </p:pic>
    </p:spTree>
    <p:extLst>
      <p:ext uri="{BB962C8B-B14F-4D97-AF65-F5344CB8AC3E}">
        <p14:creationId xmlns:p14="http://schemas.microsoft.com/office/powerpoint/2010/main" val="10805278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96637" y="495427"/>
            <a:ext cx="7772977" cy="1143541"/>
          </a:xfrm>
          <a:noFill/>
          <a:ln/>
        </p:spPr>
        <p:txBody>
          <a:bodyPr>
            <a:noAutofit/>
          </a:bodyPr>
          <a:lstStyle/>
          <a:p>
            <a:pPr>
              <a:lnSpc>
                <a:spcPct val="90000"/>
              </a:lnSpc>
            </a:pPr>
            <a:r>
              <a:rPr lang="en-US" sz="3600" b="1" dirty="0">
                <a:solidFill>
                  <a:srgbClr val="FFFF00"/>
                </a:solidFill>
                <a:effectLst>
                  <a:outerShdw blurRad="38100" dist="38100" dir="2700000" algn="tl">
                    <a:srgbClr val="000000">
                      <a:alpha val="43137"/>
                    </a:srgbClr>
                  </a:outerShdw>
                </a:effectLst>
              </a:rPr>
              <a:t>Class III - Electric Motor Hand or Hand/Rider Trucks</a:t>
            </a:r>
          </a:p>
        </p:txBody>
      </p:sp>
      <p:sp>
        <p:nvSpPr>
          <p:cNvPr id="6" name="Slide Number Placeholder 4"/>
          <p:cNvSpPr>
            <a:spLocks noGrp="1"/>
          </p:cNvSpPr>
          <p:nvPr>
            <p:ph type="sldNum" sz="quarter" idx="12"/>
          </p:nvPr>
        </p:nvSpPr>
        <p:spPr/>
        <p:txBody>
          <a:bodyPr/>
          <a:lstStyle/>
          <a:p>
            <a:fld id="{747056F0-48F9-4C67-99F3-67BD177EE864}" type="slidenum">
              <a:rPr lang="en-US"/>
              <a:pPr/>
              <a:t>11</a:t>
            </a:fld>
            <a:endParaRPr lang="en-US"/>
          </a:p>
        </p:txBody>
      </p:sp>
      <p:pic>
        <p:nvPicPr>
          <p:cNvPr id="54287" name="Picture 15" descr="ABmics04"/>
          <p:cNvPicPr>
            <a:picLocks noChangeAspect="1" noChangeArrowheads="1"/>
          </p:cNvPicPr>
          <p:nvPr/>
        </p:nvPicPr>
        <p:blipFill>
          <a:blip r:embed="rId3" cstate="print"/>
          <a:srcRect/>
          <a:stretch>
            <a:fillRect/>
          </a:stretch>
        </p:blipFill>
        <p:spPr bwMode="auto">
          <a:xfrm>
            <a:off x="263094" y="2667000"/>
            <a:ext cx="2776682" cy="3138242"/>
          </a:xfrm>
          <a:prstGeom prst="rect">
            <a:avLst/>
          </a:prstGeom>
          <a:noFill/>
        </p:spPr>
      </p:pic>
      <p:pic>
        <p:nvPicPr>
          <p:cNvPr id="54288" name="Picture 16" descr="ABmics05"/>
          <p:cNvPicPr>
            <a:picLocks noChangeAspect="1" noChangeArrowheads="1"/>
          </p:cNvPicPr>
          <p:nvPr/>
        </p:nvPicPr>
        <p:blipFill>
          <a:blip r:embed="rId4" cstate="print"/>
          <a:srcRect/>
          <a:stretch>
            <a:fillRect/>
          </a:stretch>
        </p:blipFill>
        <p:spPr bwMode="auto">
          <a:xfrm>
            <a:off x="3227634" y="2667000"/>
            <a:ext cx="2840182" cy="3151236"/>
          </a:xfrm>
          <a:prstGeom prst="rect">
            <a:avLst/>
          </a:prstGeom>
          <a:noFill/>
        </p:spPr>
      </p:pic>
      <p:pic>
        <p:nvPicPr>
          <p:cNvPr id="54289" name="Picture 17" descr="ABmics06"/>
          <p:cNvPicPr>
            <a:picLocks noChangeAspect="1" noChangeArrowheads="1"/>
          </p:cNvPicPr>
          <p:nvPr/>
        </p:nvPicPr>
        <p:blipFill>
          <a:blip r:embed="rId5" cstate="print"/>
          <a:srcRect/>
          <a:stretch>
            <a:fillRect/>
          </a:stretch>
        </p:blipFill>
        <p:spPr bwMode="auto">
          <a:xfrm>
            <a:off x="6232675" y="2660503"/>
            <a:ext cx="2668443" cy="3151236"/>
          </a:xfrm>
          <a:prstGeom prst="rect">
            <a:avLst/>
          </a:prstGeom>
          <a:noFill/>
        </p:spPr>
      </p:pic>
    </p:spTree>
    <p:extLst>
      <p:ext uri="{BB962C8B-B14F-4D97-AF65-F5344CB8AC3E}">
        <p14:creationId xmlns:p14="http://schemas.microsoft.com/office/powerpoint/2010/main" val="20931643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0273" y="412585"/>
            <a:ext cx="8379114" cy="1143541"/>
          </a:xfrm>
          <a:noFill/>
          <a:ln/>
        </p:spPr>
        <p:txBody>
          <a:bodyPr>
            <a:normAutofit fontScale="90000"/>
          </a:bodyPr>
          <a:lstStyle/>
          <a:p>
            <a:pPr>
              <a:lnSpc>
                <a:spcPct val="80000"/>
              </a:lnSpc>
            </a:pPr>
            <a:r>
              <a:rPr lang="en-US" sz="3600" b="1" dirty="0" smtClean="0">
                <a:solidFill>
                  <a:srgbClr val="FFFF00"/>
                </a:solidFill>
                <a:effectLst>
                  <a:outerShdw blurRad="38100" dist="38100" dir="2700000" algn="tl">
                    <a:srgbClr val="000000">
                      <a:alpha val="43137"/>
                    </a:srgbClr>
                  </a:outerShdw>
                </a:effectLst>
              </a:rPr>
              <a:t>Class IV - Internal Combustion Engine Trucks - Cushion (Solid) Tires</a:t>
            </a:r>
            <a:endParaRPr lang="en-US" sz="3600" b="1" dirty="0">
              <a:solidFill>
                <a:srgbClr val="FFFF00"/>
              </a:solidFill>
              <a:effectLst>
                <a:outerShdw blurRad="38100" dist="38100" dir="2700000" algn="tl">
                  <a:srgbClr val="000000">
                    <a:alpha val="43137"/>
                  </a:srgbClr>
                </a:outerShdw>
              </a:effectLst>
            </a:endParaRPr>
          </a:p>
        </p:txBody>
      </p:sp>
      <p:sp>
        <p:nvSpPr>
          <p:cNvPr id="5" name="Slide Number Placeholder 5"/>
          <p:cNvSpPr>
            <a:spLocks noGrp="1"/>
          </p:cNvSpPr>
          <p:nvPr>
            <p:ph type="sldNum" sz="quarter" idx="12"/>
          </p:nvPr>
        </p:nvSpPr>
        <p:spPr/>
        <p:txBody>
          <a:bodyPr/>
          <a:lstStyle/>
          <a:p>
            <a:fld id="{1AD24DA2-7ACB-44E5-BFC8-F3CF42820AC5}" type="slidenum">
              <a:rPr lang="en-US"/>
              <a:pPr/>
              <a:t>12</a:t>
            </a:fld>
            <a:endParaRPr lang="en-US"/>
          </a:p>
        </p:txBody>
      </p:sp>
      <p:sp>
        <p:nvSpPr>
          <p:cNvPr id="56326" name="Rectangle 6"/>
          <p:cNvSpPr>
            <a:spLocks noChangeArrowheads="1"/>
          </p:cNvSpPr>
          <p:nvPr/>
        </p:nvSpPr>
        <p:spPr bwMode="auto">
          <a:xfrm>
            <a:off x="2795082" y="6001969"/>
            <a:ext cx="4751494" cy="369332"/>
          </a:xfrm>
          <a:prstGeom prst="rect">
            <a:avLst/>
          </a:prstGeom>
          <a:noFill/>
          <a:ln w="12699">
            <a:noFill/>
            <a:miter lim="800000"/>
            <a:headEnd type="none" w="sm" len="sm"/>
            <a:tailEnd type="none" w="sm" len="sm"/>
          </a:ln>
          <a:effectLst/>
        </p:spPr>
        <p:txBody>
          <a:bodyPr wrap="none">
            <a:spAutoFit/>
          </a:bodyPr>
          <a:lstStyle/>
          <a:p>
            <a:r>
              <a:rPr lang="en-US" dirty="0">
                <a:solidFill>
                  <a:schemeClr val="bg1"/>
                </a:solidFill>
              </a:rPr>
              <a:t>Fork, counterbalanced (cushion/solid tires)</a:t>
            </a:r>
          </a:p>
        </p:txBody>
      </p:sp>
      <p:pic>
        <p:nvPicPr>
          <p:cNvPr id="56327" name="Picture 7" descr="ABmics07"/>
          <p:cNvPicPr>
            <a:picLocks noChangeAspect="1" noChangeArrowheads="1"/>
          </p:cNvPicPr>
          <p:nvPr/>
        </p:nvPicPr>
        <p:blipFill>
          <a:blip r:embed="rId3" cstate="print"/>
          <a:srcRect/>
          <a:stretch>
            <a:fillRect/>
          </a:stretch>
        </p:blipFill>
        <p:spPr bwMode="auto">
          <a:xfrm>
            <a:off x="2944091" y="1681202"/>
            <a:ext cx="3498273" cy="4288280"/>
          </a:xfrm>
          <a:prstGeom prst="rect">
            <a:avLst/>
          </a:prstGeom>
          <a:noFill/>
        </p:spPr>
      </p:pic>
    </p:spTree>
    <p:extLst>
      <p:ext uri="{BB962C8B-B14F-4D97-AF65-F5344CB8AC3E}">
        <p14:creationId xmlns:p14="http://schemas.microsoft.com/office/powerpoint/2010/main" val="22462961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7773" y="350860"/>
            <a:ext cx="7771535" cy="1141918"/>
          </a:xfrm>
          <a:noFill/>
          <a:ln/>
        </p:spPr>
        <p:txBody>
          <a:bodyPr>
            <a:normAutofit/>
          </a:bodyPr>
          <a:lstStyle/>
          <a:p>
            <a:pPr>
              <a:lnSpc>
                <a:spcPct val="80000"/>
              </a:lnSpc>
            </a:pPr>
            <a:r>
              <a:rPr lang="en-US" sz="3600" b="1" dirty="0">
                <a:solidFill>
                  <a:srgbClr val="FFFF00"/>
                </a:solidFill>
                <a:effectLst>
                  <a:outerShdw blurRad="38100" dist="38100" dir="2700000" algn="tl">
                    <a:srgbClr val="000000">
                      <a:alpha val="43137"/>
                    </a:srgbClr>
                  </a:outerShdw>
                </a:effectLst>
              </a:rPr>
              <a:t>Class V - Internal Combustion Engine Trucks - Pneumatic Tires</a:t>
            </a:r>
          </a:p>
        </p:txBody>
      </p:sp>
      <p:sp>
        <p:nvSpPr>
          <p:cNvPr id="5" name="Slide Number Placeholder 5"/>
          <p:cNvSpPr>
            <a:spLocks noGrp="1"/>
          </p:cNvSpPr>
          <p:nvPr>
            <p:ph type="sldNum" sz="quarter" idx="12"/>
          </p:nvPr>
        </p:nvSpPr>
        <p:spPr/>
        <p:txBody>
          <a:bodyPr/>
          <a:lstStyle/>
          <a:p>
            <a:fld id="{C45DDFB9-4872-461A-BFBF-4E0009CDEB62}" type="slidenum">
              <a:rPr lang="en-US"/>
              <a:pPr/>
              <a:t>13</a:t>
            </a:fld>
            <a:endParaRPr lang="en-US"/>
          </a:p>
        </p:txBody>
      </p:sp>
      <p:sp>
        <p:nvSpPr>
          <p:cNvPr id="58374" name="Rectangle 6"/>
          <p:cNvSpPr>
            <a:spLocks noChangeArrowheads="1"/>
          </p:cNvSpPr>
          <p:nvPr/>
        </p:nvSpPr>
        <p:spPr bwMode="auto">
          <a:xfrm>
            <a:off x="2057400" y="6118922"/>
            <a:ext cx="4800599" cy="369332"/>
          </a:xfrm>
          <a:prstGeom prst="rect">
            <a:avLst/>
          </a:prstGeom>
          <a:noFill/>
          <a:ln w="12699">
            <a:noFill/>
            <a:miter lim="800000"/>
            <a:headEnd type="none" w="sm" len="sm"/>
            <a:tailEnd type="none" w="sm" len="sm"/>
          </a:ln>
          <a:effectLst/>
        </p:spPr>
        <p:txBody>
          <a:bodyPr wrap="square">
            <a:spAutoFit/>
          </a:bodyPr>
          <a:lstStyle/>
          <a:p>
            <a:r>
              <a:rPr lang="en-US" dirty="0">
                <a:solidFill>
                  <a:srgbClr val="000000"/>
                </a:solidFill>
              </a:rPr>
              <a:t>Fork, counterbalanced (pneumatic tires) </a:t>
            </a:r>
          </a:p>
        </p:txBody>
      </p:sp>
      <p:pic>
        <p:nvPicPr>
          <p:cNvPr id="58375" name="Picture 7" descr="ABmics08"/>
          <p:cNvPicPr>
            <a:picLocks noChangeAspect="1" noChangeArrowheads="1"/>
          </p:cNvPicPr>
          <p:nvPr/>
        </p:nvPicPr>
        <p:blipFill>
          <a:blip r:embed="rId3" cstate="print"/>
          <a:srcRect/>
          <a:stretch>
            <a:fillRect/>
          </a:stretch>
        </p:blipFill>
        <p:spPr bwMode="auto">
          <a:xfrm>
            <a:off x="2743200" y="1516450"/>
            <a:ext cx="3763818" cy="4475081"/>
          </a:xfrm>
          <a:prstGeom prst="rect">
            <a:avLst/>
          </a:prstGeom>
          <a:noFill/>
        </p:spPr>
      </p:pic>
    </p:spTree>
    <p:extLst>
      <p:ext uri="{BB962C8B-B14F-4D97-AF65-F5344CB8AC3E}">
        <p14:creationId xmlns:p14="http://schemas.microsoft.com/office/powerpoint/2010/main" val="38951380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7773" y="370352"/>
            <a:ext cx="7771535" cy="1141918"/>
          </a:xfrm>
          <a:noFill/>
          <a:ln/>
        </p:spPr>
        <p:txBody>
          <a:bodyPr>
            <a:noAutofit/>
          </a:bodyPr>
          <a:lstStyle/>
          <a:p>
            <a:pPr>
              <a:lnSpc>
                <a:spcPct val="90000"/>
              </a:lnSpc>
            </a:pPr>
            <a:r>
              <a:rPr lang="en-US" sz="3600" b="1" dirty="0">
                <a:solidFill>
                  <a:srgbClr val="FFFF00"/>
                </a:solidFill>
                <a:effectLst>
                  <a:outerShdw blurRad="38100" dist="38100" dir="2700000" algn="tl">
                    <a:srgbClr val="000000">
                      <a:alpha val="43137"/>
                    </a:srgbClr>
                  </a:outerShdw>
                </a:effectLst>
              </a:rPr>
              <a:t>Class VI - Electric &amp; Internal Combustion Engine Tractors</a:t>
            </a:r>
          </a:p>
        </p:txBody>
      </p:sp>
      <p:sp>
        <p:nvSpPr>
          <p:cNvPr id="7" name="Slide Number Placeholder 5"/>
          <p:cNvSpPr>
            <a:spLocks noGrp="1"/>
          </p:cNvSpPr>
          <p:nvPr>
            <p:ph type="sldNum" sz="quarter" idx="12"/>
          </p:nvPr>
        </p:nvSpPr>
        <p:spPr/>
        <p:txBody>
          <a:bodyPr/>
          <a:lstStyle/>
          <a:p>
            <a:fld id="{70850B17-39CD-41D8-B670-3DEC74F13F10}" type="slidenum">
              <a:rPr lang="en-US"/>
              <a:pPr/>
              <a:t>14</a:t>
            </a:fld>
            <a:endParaRPr lang="en-US"/>
          </a:p>
        </p:txBody>
      </p:sp>
      <p:pic>
        <p:nvPicPr>
          <p:cNvPr id="60424" name="Picture 8" descr="Amisc-28"/>
          <p:cNvPicPr>
            <a:picLocks noChangeAspect="1" noChangeArrowheads="1"/>
          </p:cNvPicPr>
          <p:nvPr/>
        </p:nvPicPr>
        <p:blipFill>
          <a:blip r:embed="rId4" cstate="print"/>
          <a:srcRect/>
          <a:stretch>
            <a:fillRect/>
          </a:stretch>
        </p:blipFill>
        <p:spPr bwMode="auto">
          <a:xfrm>
            <a:off x="3247159" y="2376783"/>
            <a:ext cx="2727614" cy="2576217"/>
          </a:xfrm>
          <a:prstGeom prst="rect">
            <a:avLst/>
          </a:prstGeom>
          <a:noFill/>
        </p:spPr>
      </p:pic>
      <p:graphicFrame>
        <p:nvGraphicFramePr>
          <p:cNvPr id="60425" name="Object 9"/>
          <p:cNvGraphicFramePr>
            <a:graphicFrameLocks/>
          </p:cNvGraphicFramePr>
          <p:nvPr/>
        </p:nvGraphicFramePr>
        <p:xfrm>
          <a:off x="6199909" y="2380032"/>
          <a:ext cx="2840182" cy="2572968"/>
        </p:xfrm>
        <a:graphic>
          <a:graphicData uri="http://schemas.openxmlformats.org/presentationml/2006/ole">
            <mc:AlternateContent xmlns:mc="http://schemas.openxmlformats.org/markup-compatibility/2006">
              <mc:Choice xmlns:v="urn:schemas-microsoft-com:vml" Requires="v">
                <p:oleObj spid="_x0000_s1064" name="Document" r:id="rId5" imgW="5267160" imgH="3943080" progId="">
                  <p:embed/>
                </p:oleObj>
              </mc:Choice>
              <mc:Fallback>
                <p:oleObj name="Document" r:id="rId5" imgW="5267160" imgH="394308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909" y="2380032"/>
                        <a:ext cx="2840182" cy="257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6" name="Rectangle 10"/>
          <p:cNvSpPr>
            <a:spLocks noChangeArrowheads="1"/>
          </p:cNvSpPr>
          <p:nvPr/>
        </p:nvSpPr>
        <p:spPr bwMode="auto">
          <a:xfrm>
            <a:off x="3247159" y="5185517"/>
            <a:ext cx="2206373" cy="461665"/>
          </a:xfrm>
          <a:prstGeom prst="rect">
            <a:avLst/>
          </a:prstGeom>
          <a:noFill/>
          <a:ln w="12699">
            <a:noFill/>
            <a:miter lim="800000"/>
            <a:headEnd type="none" w="sm" len="sm"/>
            <a:tailEnd type="none" w="sm" len="sm"/>
          </a:ln>
          <a:effectLst/>
        </p:spPr>
        <p:txBody>
          <a:bodyPr wrap="none">
            <a:spAutoFit/>
          </a:bodyPr>
          <a:lstStyle/>
          <a:p>
            <a:r>
              <a:rPr lang="en-US" sz="2400" dirty="0">
                <a:solidFill>
                  <a:srgbClr val="000000"/>
                </a:solidFill>
              </a:rPr>
              <a:t>Sit-down rider</a:t>
            </a:r>
          </a:p>
        </p:txBody>
      </p:sp>
      <p:pic>
        <p:nvPicPr>
          <p:cNvPr id="60427" name="Picture 11" descr="ABmics09"/>
          <p:cNvPicPr>
            <a:picLocks noChangeAspect="1" noChangeArrowheads="1"/>
          </p:cNvPicPr>
          <p:nvPr/>
        </p:nvPicPr>
        <p:blipFill>
          <a:blip r:embed="rId7" cstate="print"/>
          <a:srcRect/>
          <a:stretch>
            <a:fillRect/>
          </a:stretch>
        </p:blipFill>
        <p:spPr bwMode="auto">
          <a:xfrm>
            <a:off x="121228" y="2380032"/>
            <a:ext cx="2971512" cy="2559973"/>
          </a:xfrm>
          <a:prstGeom prst="rect">
            <a:avLst/>
          </a:prstGeom>
          <a:noFill/>
        </p:spPr>
      </p:pic>
    </p:spTree>
    <p:extLst>
      <p:ext uri="{BB962C8B-B14F-4D97-AF65-F5344CB8AC3E}">
        <p14:creationId xmlns:p14="http://schemas.microsoft.com/office/powerpoint/2010/main" val="32886895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50454" y="506797"/>
            <a:ext cx="7771535" cy="1141918"/>
          </a:xfrm>
          <a:noFill/>
          <a:ln/>
        </p:spPr>
        <p:txBody>
          <a:bodyPr>
            <a:noAutofit/>
          </a:bodyPr>
          <a:lstStyle/>
          <a:p>
            <a:pPr>
              <a:lnSpc>
                <a:spcPct val="90000"/>
              </a:lnSpc>
            </a:pPr>
            <a:r>
              <a:rPr lang="en-US" sz="4400" b="1" dirty="0">
                <a:solidFill>
                  <a:srgbClr val="FFFF00"/>
                </a:solidFill>
                <a:effectLst>
                  <a:outerShdw blurRad="38100" dist="38100" dir="2700000" algn="tl">
                    <a:srgbClr val="000000">
                      <a:alpha val="43137"/>
                    </a:srgbClr>
                  </a:outerShdw>
                </a:effectLst>
              </a:rPr>
              <a:t>Class VII - Rough Terrain Forklift Trucks</a:t>
            </a:r>
          </a:p>
        </p:txBody>
      </p:sp>
      <p:sp>
        <p:nvSpPr>
          <p:cNvPr id="61443" name="Rectangle 3"/>
          <p:cNvSpPr>
            <a:spLocks noGrp="1" noChangeArrowheads="1"/>
          </p:cNvSpPr>
          <p:nvPr>
            <p:ph sz="half" idx="1"/>
          </p:nvPr>
        </p:nvSpPr>
        <p:spPr>
          <a:xfrm>
            <a:off x="743239" y="1796529"/>
            <a:ext cx="3810000" cy="4114476"/>
          </a:xfrm>
          <a:noFill/>
          <a:ln/>
        </p:spPr>
        <p:txBody>
          <a:bodyPr/>
          <a:lstStyle/>
          <a:p>
            <a:pPr lvl="1">
              <a:buClr>
                <a:srgbClr val="FFFF00"/>
              </a:buClr>
            </a:pPr>
            <a:r>
              <a:rPr lang="en-US" dirty="0">
                <a:solidFill>
                  <a:schemeClr val="bg1"/>
                </a:solidFill>
              </a:rPr>
              <a:t>Straight-mast forklift</a:t>
            </a:r>
          </a:p>
        </p:txBody>
      </p:sp>
      <p:sp>
        <p:nvSpPr>
          <p:cNvPr id="61446" name="Rectangle 6"/>
          <p:cNvSpPr>
            <a:spLocks noGrp="1" noChangeArrowheads="1"/>
          </p:cNvSpPr>
          <p:nvPr>
            <p:ph sz="half" idx="2"/>
          </p:nvPr>
        </p:nvSpPr>
        <p:spPr>
          <a:xfrm>
            <a:off x="4566227" y="1796529"/>
            <a:ext cx="4025035" cy="4114476"/>
          </a:xfrm>
          <a:noFill/>
          <a:ln/>
        </p:spPr>
        <p:txBody>
          <a:bodyPr/>
          <a:lstStyle/>
          <a:p>
            <a:pPr lvl="1">
              <a:buClr>
                <a:srgbClr val="FFFF00"/>
              </a:buClr>
            </a:pPr>
            <a:r>
              <a:rPr lang="en-US" dirty="0">
                <a:solidFill>
                  <a:schemeClr val="bg1"/>
                </a:solidFill>
              </a:rPr>
              <a:t>Extended-reach forklift</a:t>
            </a:r>
          </a:p>
        </p:txBody>
      </p:sp>
      <p:sp>
        <p:nvSpPr>
          <p:cNvPr id="9" name="Slide Number Placeholder 6"/>
          <p:cNvSpPr>
            <a:spLocks noGrp="1"/>
          </p:cNvSpPr>
          <p:nvPr>
            <p:ph type="sldNum" sz="quarter" idx="12"/>
          </p:nvPr>
        </p:nvSpPr>
        <p:spPr/>
        <p:txBody>
          <a:bodyPr/>
          <a:lstStyle/>
          <a:p>
            <a:fld id="{9120C1BC-DE68-481C-BF14-D4CC697AFE04}" type="slidenum">
              <a:rPr lang="en-US"/>
              <a:pPr/>
              <a:t>15</a:t>
            </a:fld>
            <a:endParaRPr lang="en-US"/>
          </a:p>
        </p:txBody>
      </p:sp>
      <p:sp>
        <p:nvSpPr>
          <p:cNvPr id="61447" name="Rectangle 7"/>
          <p:cNvSpPr>
            <a:spLocks noChangeArrowheads="1"/>
          </p:cNvSpPr>
          <p:nvPr/>
        </p:nvSpPr>
        <p:spPr bwMode="auto">
          <a:xfrm>
            <a:off x="1303194" y="1874499"/>
            <a:ext cx="7021079" cy="339196"/>
          </a:xfrm>
          <a:prstGeom prst="rect">
            <a:avLst/>
          </a:prstGeom>
          <a:noFill/>
          <a:ln w="9525">
            <a:noFill/>
            <a:miter lim="800000"/>
            <a:headEnd/>
            <a:tailEnd/>
          </a:ln>
          <a:effectLst/>
        </p:spPr>
        <p:txBody>
          <a:bodyPr lIns="92075" tIns="46038" rIns="92075" bIns="46038">
            <a:spAutoFit/>
          </a:bodyPr>
          <a:lstStyle/>
          <a:p>
            <a:pPr>
              <a:spcBef>
                <a:spcPct val="50000"/>
              </a:spcBef>
              <a:buClr>
                <a:srgbClr val="FFFF00"/>
              </a:buClr>
              <a:buFontTx/>
              <a:buChar char="•"/>
            </a:pPr>
            <a:endParaRPr lang="en-US"/>
          </a:p>
        </p:txBody>
      </p:sp>
      <p:pic>
        <p:nvPicPr>
          <p:cNvPr id="61449" name="Picture 9" descr="Amisc-29"/>
          <p:cNvPicPr>
            <a:picLocks noChangeAspect="1" noChangeArrowheads="1"/>
          </p:cNvPicPr>
          <p:nvPr/>
        </p:nvPicPr>
        <p:blipFill>
          <a:blip r:embed="rId3" cstate="print"/>
          <a:srcRect/>
          <a:stretch>
            <a:fillRect/>
          </a:stretch>
        </p:blipFill>
        <p:spPr bwMode="auto">
          <a:xfrm>
            <a:off x="1235364" y="2246475"/>
            <a:ext cx="2967182" cy="3144739"/>
          </a:xfrm>
          <a:prstGeom prst="rect">
            <a:avLst/>
          </a:prstGeom>
          <a:noFill/>
        </p:spPr>
      </p:pic>
      <p:pic>
        <p:nvPicPr>
          <p:cNvPr id="61450" name="Picture 10" descr="Amisc-30"/>
          <p:cNvPicPr>
            <a:picLocks noChangeAspect="1" noChangeArrowheads="1"/>
          </p:cNvPicPr>
          <p:nvPr/>
        </p:nvPicPr>
        <p:blipFill>
          <a:blip r:embed="rId4" cstate="print"/>
          <a:srcRect/>
          <a:stretch>
            <a:fillRect/>
          </a:stretch>
        </p:blipFill>
        <p:spPr bwMode="auto">
          <a:xfrm>
            <a:off x="4976091" y="2259469"/>
            <a:ext cx="2932545" cy="3157734"/>
          </a:xfrm>
          <a:prstGeom prst="rect">
            <a:avLst/>
          </a:prstGeom>
          <a:noFill/>
        </p:spPr>
      </p:pic>
    </p:spTree>
    <p:extLst>
      <p:ext uri="{BB962C8B-B14F-4D97-AF65-F5344CB8AC3E}">
        <p14:creationId xmlns:p14="http://schemas.microsoft.com/office/powerpoint/2010/main" val="15055853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268" y="2057400"/>
            <a:ext cx="8991600" cy="1819656"/>
          </a:xfrm>
        </p:spPr>
        <p:txBody>
          <a:bodyPr>
            <a:normAutofit fontScale="90000"/>
          </a:bodyPr>
          <a:lstStyle/>
          <a:p>
            <a:pPr algn="ctr"/>
            <a:r>
              <a:rPr lang="en-US" sz="4800"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Training Requirements</a:t>
            </a:r>
            <a:br>
              <a:rPr lang="en-US" sz="4800"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n-US"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Employer &amp; Operator</a:t>
            </a:r>
            <a:br>
              <a:rPr lang="en-US"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n-US"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Responsibilities</a:t>
            </a:r>
            <a:endParaRPr lang="en-US" sz="4800" cap="none"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989179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
            <a:ext cx="7239000" cy="990600"/>
          </a:xfrm>
        </p:spPr>
        <p:txBody>
          <a:bodyPr>
            <a:noAutofit/>
          </a:bodyPr>
          <a:lstStyle/>
          <a:p>
            <a:pPr algn="l"/>
            <a:r>
              <a:rPr lang="en-US" sz="4800" dirty="0" smtClean="0">
                <a:solidFill>
                  <a:srgbClr val="FFFF00"/>
                </a:solidFill>
              </a:rPr>
              <a:t>  </a:t>
            </a:r>
            <a:r>
              <a:rPr lang="en-US" sz="3600" dirty="0" smtClean="0">
                <a:solidFill>
                  <a:srgbClr val="FFFF00"/>
                </a:solidFill>
              </a:rPr>
              <a:t>Employer Responsibilities </a:t>
            </a:r>
            <a:endParaRPr lang="en-US" sz="3600" dirty="0">
              <a:solidFill>
                <a:srgbClr val="FFFF00"/>
              </a:solidFill>
            </a:endParaRPr>
          </a:p>
        </p:txBody>
      </p:sp>
      <p:sp>
        <p:nvSpPr>
          <p:cNvPr id="8" name="TextBox 7"/>
          <p:cNvSpPr txBox="1"/>
          <p:nvPr/>
        </p:nvSpPr>
        <p:spPr>
          <a:xfrm>
            <a:off x="533400" y="1371600"/>
            <a:ext cx="8229600" cy="4462760"/>
          </a:xfrm>
          <a:prstGeom prst="rect">
            <a:avLst/>
          </a:prstGeom>
          <a:noFill/>
        </p:spPr>
        <p:txBody>
          <a:bodyPr wrap="square" rtlCol="0">
            <a:spAutoFit/>
          </a:bodyPr>
          <a:lstStyle/>
          <a:p>
            <a:pPr marL="342900" indent="-342900">
              <a:buFont typeface="Arial" pitchFamily="34" charset="0"/>
              <a:buChar char="•"/>
            </a:pPr>
            <a:r>
              <a:rPr lang="en-US" sz="2200" dirty="0" smtClean="0">
                <a:solidFill>
                  <a:schemeClr val="bg1"/>
                </a:solidFill>
              </a:rPr>
              <a:t>Provide employees with training and evaluation once  every three years, after a near-miss or an accident, and if an employee has been observed operating a forklift in an unsafe manner (i.e., horseplay)</a:t>
            </a:r>
          </a:p>
          <a:p>
            <a:pPr marL="342900" indent="-342900">
              <a:buFont typeface="Arial" pitchFamily="34" charset="0"/>
              <a:buChar char="•"/>
            </a:pPr>
            <a:r>
              <a:rPr lang="en-US" sz="2200" dirty="0" smtClean="0">
                <a:solidFill>
                  <a:schemeClr val="bg1"/>
                </a:solidFill>
              </a:rPr>
              <a:t>Employer is to document and certify that employee has been trained and evaluated on forklift operations. The certification records need to be maintained including a copy of the test, the training provided, and evaluation of the driving.</a:t>
            </a:r>
          </a:p>
          <a:p>
            <a:pPr marL="342900" indent="-342900">
              <a:buFont typeface="Arial" pitchFamily="34" charset="0"/>
              <a:buChar char="•"/>
            </a:pPr>
            <a:r>
              <a:rPr lang="en-US" sz="2200" dirty="0" smtClean="0">
                <a:solidFill>
                  <a:schemeClr val="bg1"/>
                </a:solidFill>
              </a:rPr>
              <a:t>Enforce forklift safety rules – does the employer have a disciplinary policy?</a:t>
            </a:r>
          </a:p>
          <a:p>
            <a:pPr marL="342900" indent="-342900">
              <a:buFont typeface="Arial" pitchFamily="34" charset="0"/>
              <a:buChar char="•"/>
            </a:pPr>
            <a:r>
              <a:rPr lang="en-US" sz="2200" dirty="0" smtClean="0">
                <a:solidFill>
                  <a:schemeClr val="bg1"/>
                </a:solidFill>
              </a:rPr>
              <a:t>Enforce forklift inspections to check on damage and remove from service until repaired</a:t>
            </a:r>
          </a:p>
          <a:p>
            <a:pPr marL="342900" indent="-342900">
              <a:buFont typeface="Arial" pitchFamily="34" charset="0"/>
              <a:buChar char="•"/>
            </a:pPr>
            <a:endParaRPr lang="en-US" sz="2000" b="1" u="sng" spc="-1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6862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7239000" cy="1143000"/>
          </a:xfrm>
        </p:spPr>
        <p:txBody>
          <a:bodyPr>
            <a:noAutofit/>
          </a:bodyPr>
          <a:lstStyle/>
          <a:p>
            <a:pPr algn="l"/>
            <a:r>
              <a:rPr lang="en-US" sz="3600" dirty="0" smtClean="0">
                <a:solidFill>
                  <a:srgbClr val="FFFF00"/>
                </a:solidFill>
              </a:rPr>
              <a:t>Operator Responsibilities  </a:t>
            </a:r>
            <a:endParaRPr lang="en-US" sz="3600" dirty="0">
              <a:solidFill>
                <a:srgbClr val="FFFF00"/>
              </a:solidFill>
            </a:endParaRPr>
          </a:p>
        </p:txBody>
      </p:sp>
      <p:sp>
        <p:nvSpPr>
          <p:cNvPr id="8" name="TextBox 7"/>
          <p:cNvSpPr txBox="1"/>
          <p:nvPr/>
        </p:nvSpPr>
        <p:spPr>
          <a:xfrm>
            <a:off x="533400" y="990600"/>
            <a:ext cx="8229600" cy="5401479"/>
          </a:xfrm>
          <a:prstGeom prst="rect">
            <a:avLst/>
          </a:prstGeom>
          <a:noFill/>
        </p:spPr>
        <p:txBody>
          <a:bodyPr wrap="square" rtlCol="0">
            <a:spAutoFit/>
          </a:bodyPr>
          <a:lstStyle/>
          <a:p>
            <a:pPr marL="342900" indent="-342900">
              <a:spcAft>
                <a:spcPts val="600"/>
              </a:spcAft>
              <a:buFont typeface="Arial" pitchFamily="34" charset="0"/>
              <a:buChar char="•"/>
            </a:pPr>
            <a:r>
              <a:rPr lang="en-US" sz="2000" dirty="0" smtClean="0">
                <a:solidFill>
                  <a:schemeClr val="bg1"/>
                </a:solidFill>
              </a:rPr>
              <a:t>Operate a forklift in a safe manner</a:t>
            </a:r>
          </a:p>
          <a:p>
            <a:pPr marL="342900" indent="-342900">
              <a:spcAft>
                <a:spcPts val="600"/>
              </a:spcAft>
              <a:buFont typeface="Arial" pitchFamily="34" charset="0"/>
              <a:buChar char="•"/>
            </a:pPr>
            <a:r>
              <a:rPr lang="en-US" sz="2000" dirty="0" smtClean="0">
                <a:solidFill>
                  <a:schemeClr val="bg1"/>
                </a:solidFill>
              </a:rPr>
              <a:t>Inspect PIT for damage prior to use</a:t>
            </a:r>
          </a:p>
          <a:p>
            <a:pPr marL="342900" indent="-342900">
              <a:spcAft>
                <a:spcPts val="600"/>
              </a:spcAft>
              <a:buFont typeface="Arial" pitchFamily="34" charset="0"/>
              <a:buChar char="•"/>
            </a:pPr>
            <a:r>
              <a:rPr lang="en-US" sz="2000" dirty="0" smtClean="0">
                <a:solidFill>
                  <a:schemeClr val="bg1"/>
                </a:solidFill>
              </a:rPr>
              <a:t>Report damage to supervisor &amp; take out of service until repaired</a:t>
            </a:r>
          </a:p>
          <a:p>
            <a:pPr marL="342900" indent="-342900">
              <a:spcAft>
                <a:spcPts val="600"/>
              </a:spcAft>
              <a:buFont typeface="Arial" pitchFamily="34" charset="0"/>
              <a:buChar char="•"/>
            </a:pPr>
            <a:r>
              <a:rPr lang="en-US" sz="2000" dirty="0" smtClean="0">
                <a:solidFill>
                  <a:schemeClr val="bg1"/>
                </a:solidFill>
              </a:rPr>
              <a:t>Know the load capacity for the forklift you are operating</a:t>
            </a:r>
          </a:p>
          <a:p>
            <a:pPr marL="342900" indent="-342900">
              <a:spcAft>
                <a:spcPts val="600"/>
              </a:spcAft>
              <a:buFont typeface="Arial" pitchFamily="34" charset="0"/>
              <a:buChar char="•"/>
            </a:pPr>
            <a:r>
              <a:rPr lang="en-US" sz="2000" dirty="0" smtClean="0">
                <a:solidFill>
                  <a:schemeClr val="bg1"/>
                </a:solidFill>
              </a:rPr>
              <a:t>Use only factory-approved forklift attachments on the forklift</a:t>
            </a:r>
          </a:p>
          <a:p>
            <a:pPr marL="342900" indent="-342900">
              <a:spcAft>
                <a:spcPts val="600"/>
              </a:spcAft>
              <a:buFont typeface="Arial" pitchFamily="34" charset="0"/>
              <a:buChar char="•"/>
            </a:pPr>
            <a:r>
              <a:rPr lang="en-US" sz="2000" dirty="0" smtClean="0">
                <a:solidFill>
                  <a:schemeClr val="bg1"/>
                </a:solidFill>
              </a:rPr>
              <a:t>Never lift employees with your forklift</a:t>
            </a:r>
          </a:p>
          <a:p>
            <a:pPr marL="342900" indent="-342900">
              <a:spcAft>
                <a:spcPts val="600"/>
              </a:spcAft>
              <a:buFont typeface="Arial" pitchFamily="34" charset="0"/>
              <a:buChar char="•"/>
            </a:pPr>
            <a:r>
              <a:rPr lang="en-US" sz="2000" dirty="0" smtClean="0">
                <a:solidFill>
                  <a:schemeClr val="bg1"/>
                </a:solidFill>
              </a:rPr>
              <a:t>Have zero tolerance for horseplay</a:t>
            </a:r>
          </a:p>
          <a:p>
            <a:pPr marL="342900" indent="-342900">
              <a:spcAft>
                <a:spcPts val="600"/>
              </a:spcAft>
              <a:buFont typeface="Arial" pitchFamily="34" charset="0"/>
              <a:buChar char="•"/>
            </a:pPr>
            <a:r>
              <a:rPr lang="en-US" sz="2000" dirty="0" smtClean="0">
                <a:solidFill>
                  <a:schemeClr val="bg1"/>
                </a:solidFill>
              </a:rPr>
              <a:t>Drive within employer-specified speed limits</a:t>
            </a:r>
          </a:p>
          <a:p>
            <a:pPr marL="342900" indent="-342900">
              <a:spcAft>
                <a:spcPts val="600"/>
              </a:spcAft>
              <a:buFont typeface="Arial" pitchFamily="34" charset="0"/>
              <a:buChar char="•"/>
            </a:pPr>
            <a:r>
              <a:rPr lang="en-US" sz="2000" dirty="0" smtClean="0">
                <a:solidFill>
                  <a:schemeClr val="bg1"/>
                </a:solidFill>
              </a:rPr>
              <a:t>Never leave your forklift unattended</a:t>
            </a:r>
          </a:p>
          <a:p>
            <a:pPr marL="342900" indent="-342900">
              <a:spcAft>
                <a:spcPts val="600"/>
              </a:spcAft>
              <a:buFont typeface="Arial" pitchFamily="34" charset="0"/>
              <a:buChar char="•"/>
            </a:pPr>
            <a:r>
              <a:rPr lang="en-US" sz="2000" dirty="0" smtClean="0">
                <a:solidFill>
                  <a:schemeClr val="bg1"/>
                </a:solidFill>
              </a:rPr>
              <a:t>Engage the brakes prior to dismounting</a:t>
            </a:r>
          </a:p>
          <a:p>
            <a:pPr marL="342900" indent="-342900">
              <a:spcAft>
                <a:spcPts val="600"/>
              </a:spcAft>
              <a:buFont typeface="Arial" pitchFamily="34" charset="0"/>
              <a:buChar char="•"/>
            </a:pPr>
            <a:r>
              <a:rPr lang="en-US" sz="2000" dirty="0" smtClean="0">
                <a:solidFill>
                  <a:schemeClr val="bg1"/>
                </a:solidFill>
              </a:rPr>
              <a:t>Honk your horn when in a blind spot</a:t>
            </a:r>
          </a:p>
          <a:p>
            <a:pPr marL="342900" indent="-342900">
              <a:spcAft>
                <a:spcPts val="600"/>
              </a:spcAft>
              <a:buFont typeface="Arial" pitchFamily="34" charset="0"/>
              <a:buChar char="•"/>
            </a:pPr>
            <a:r>
              <a:rPr lang="en-US" sz="2000" dirty="0" smtClean="0">
                <a:solidFill>
                  <a:schemeClr val="bg1"/>
                </a:solidFill>
              </a:rPr>
              <a:t>Never drive with a load blocking your vision</a:t>
            </a:r>
          </a:p>
          <a:p>
            <a:pPr marL="342900" indent="-342900">
              <a:spcAft>
                <a:spcPts val="600"/>
              </a:spcAft>
              <a:buFont typeface="Arial" pitchFamily="34" charset="0"/>
              <a:buChar char="•"/>
            </a:pPr>
            <a:r>
              <a:rPr lang="en-US" sz="2000" dirty="0" smtClean="0">
                <a:solidFill>
                  <a:schemeClr val="bg1"/>
                </a:solidFill>
              </a:rPr>
              <a:t>Know your surroundings &amp; hazards in your work area</a:t>
            </a:r>
          </a:p>
          <a:p>
            <a:pPr marL="342900" indent="-342900">
              <a:buFont typeface="Arial" pitchFamily="34" charset="0"/>
              <a:buChar char="•"/>
            </a:pPr>
            <a:endParaRPr lang="en-US" sz="2000" b="1" u="sng" spc="-15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13002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18729"/>
            <a:ext cx="7315200" cy="1447800"/>
          </a:xfrm>
        </p:spPr>
        <p:txBody>
          <a:bodyPr>
            <a:normAutofit fontScale="90000"/>
          </a:bodyPr>
          <a:lstStyle/>
          <a:p>
            <a:r>
              <a:rPr lang="en-US" sz="4000" dirty="0" smtClean="0">
                <a:solidFill>
                  <a:srgbClr val="FFFF00"/>
                </a:solidFill>
              </a:rPr>
              <a:t>OSHA Code: 29 CFR 1910.178</a:t>
            </a:r>
            <a:r>
              <a:rPr lang="en-US" sz="6000" dirty="0" smtClean="0">
                <a:solidFill>
                  <a:srgbClr val="FFFF00"/>
                </a:solidFill>
              </a:rPr>
              <a:t/>
            </a:r>
            <a:br>
              <a:rPr lang="en-US" sz="6000" dirty="0" smtClean="0">
                <a:solidFill>
                  <a:srgbClr val="FFFF00"/>
                </a:solidFill>
              </a:rPr>
            </a:br>
            <a:r>
              <a:rPr lang="en-US" sz="2400" dirty="0" smtClean="0">
                <a:solidFill>
                  <a:srgbClr val="FFFF00"/>
                </a:solidFill>
              </a:rPr>
              <a:t>Code of Federal Regulations</a:t>
            </a:r>
            <a:r>
              <a:rPr lang="en-US" sz="6000" dirty="0" smtClean="0">
                <a:solidFill>
                  <a:srgbClr val="FFFF00"/>
                </a:solidFill>
              </a:rPr>
              <a:t> </a:t>
            </a:r>
            <a:r>
              <a:rPr lang="en-US" sz="5400" dirty="0" smtClean="0">
                <a:solidFill>
                  <a:srgbClr val="FFFF00"/>
                </a:solidFill>
              </a:rPr>
              <a:t> </a:t>
            </a:r>
            <a:endParaRPr lang="en-US" sz="5400" dirty="0">
              <a:solidFill>
                <a:srgbClr val="FFFF00"/>
              </a:solidFill>
            </a:endParaRPr>
          </a:p>
        </p:txBody>
      </p:sp>
      <p:sp>
        <p:nvSpPr>
          <p:cNvPr id="8" name="TextBox 7"/>
          <p:cNvSpPr txBox="1"/>
          <p:nvPr/>
        </p:nvSpPr>
        <p:spPr>
          <a:xfrm>
            <a:off x="457200" y="1690330"/>
            <a:ext cx="8153400" cy="4308872"/>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rPr>
              <a:t>OSHA Final Rule</a:t>
            </a:r>
            <a:endParaRPr lang="en-US" sz="2000" dirty="0" smtClean="0">
              <a:solidFill>
                <a:srgbClr val="FFFF00"/>
              </a:solidFill>
              <a:effectLst>
                <a:outerShdw blurRad="38100" dist="38100" dir="2700000" algn="tl">
                  <a:srgbClr val="000000">
                    <a:alpha val="43137"/>
                  </a:srgbClr>
                </a:outerShdw>
              </a:effectLst>
            </a:endParaRPr>
          </a:p>
          <a:p>
            <a:pPr lvl="0"/>
            <a:r>
              <a:rPr lang="en-US" b="1" dirty="0" smtClean="0">
                <a:solidFill>
                  <a:schemeClr val="bg1"/>
                </a:solidFill>
              </a:rPr>
              <a:t>Effective March 1, 1999 </a:t>
            </a:r>
          </a:p>
          <a:p>
            <a:pPr lvl="0"/>
            <a:r>
              <a:rPr lang="en-US" dirty="0" smtClean="0">
                <a:solidFill>
                  <a:schemeClr val="bg1"/>
                </a:solidFill>
              </a:rPr>
              <a:t>	mandates a training program that bases the amount and type of 	training required on:</a:t>
            </a:r>
          </a:p>
          <a:p>
            <a:pPr lvl="3">
              <a:buFont typeface="Wingdings" pitchFamily="2" charset="2"/>
              <a:buChar char="ü"/>
            </a:pPr>
            <a:r>
              <a:rPr lang="en-US" dirty="0" smtClean="0">
                <a:solidFill>
                  <a:schemeClr val="bg1"/>
                </a:solidFill>
              </a:rPr>
              <a:t> the operator’s prior knowledge and skill,</a:t>
            </a:r>
          </a:p>
          <a:p>
            <a:pPr lvl="3">
              <a:buFont typeface="Wingdings" pitchFamily="2" charset="2"/>
              <a:buChar char="ü"/>
            </a:pPr>
            <a:r>
              <a:rPr lang="en-US" dirty="0" smtClean="0">
                <a:solidFill>
                  <a:schemeClr val="bg1"/>
                </a:solidFill>
              </a:rPr>
              <a:t> the types of equipment the operator will be operating,</a:t>
            </a:r>
          </a:p>
          <a:p>
            <a:pPr lvl="3">
              <a:buFont typeface="Wingdings" pitchFamily="2" charset="2"/>
              <a:buChar char="ü"/>
            </a:pPr>
            <a:r>
              <a:rPr lang="en-US" dirty="0" smtClean="0">
                <a:solidFill>
                  <a:schemeClr val="bg1"/>
                </a:solidFill>
              </a:rPr>
              <a:t> the hazards present in the workplace, and </a:t>
            </a:r>
          </a:p>
          <a:p>
            <a:pPr lvl="3">
              <a:buFont typeface="Wingdings" pitchFamily="2" charset="2"/>
              <a:buChar char="ü"/>
            </a:pPr>
            <a:r>
              <a:rPr lang="en-US" dirty="0" smtClean="0">
                <a:solidFill>
                  <a:schemeClr val="bg1"/>
                </a:solidFill>
              </a:rPr>
              <a:t>the operator’s demonstrated ability to operate a forklift safely</a:t>
            </a:r>
            <a:r>
              <a:rPr lang="en-US" b="1" dirty="0" smtClean="0">
                <a:solidFill>
                  <a:schemeClr val="bg1"/>
                </a:solidFill>
              </a:rPr>
              <a:t> </a:t>
            </a:r>
          </a:p>
          <a:p>
            <a:r>
              <a:rPr lang="en-US" b="1" dirty="0" smtClean="0">
                <a:solidFill>
                  <a:schemeClr val="bg1"/>
                </a:solidFill>
              </a:rPr>
              <a:t>Refresher Training</a:t>
            </a:r>
            <a:r>
              <a:rPr lang="en-US" dirty="0" smtClean="0">
                <a:solidFill>
                  <a:schemeClr val="bg1"/>
                </a:solidFill>
              </a:rPr>
              <a:t> is required if:</a:t>
            </a:r>
          </a:p>
          <a:p>
            <a:pPr lvl="3">
              <a:buFont typeface="Wingdings" pitchFamily="2" charset="2"/>
              <a:buChar char="ü"/>
            </a:pPr>
            <a:r>
              <a:rPr lang="en-US" dirty="0" smtClean="0">
                <a:solidFill>
                  <a:schemeClr val="bg1"/>
                </a:solidFill>
              </a:rPr>
              <a:t> the operator is involved in an accident or near-miss,</a:t>
            </a:r>
          </a:p>
          <a:p>
            <a:pPr lvl="3">
              <a:buFont typeface="Wingdings" pitchFamily="2" charset="2"/>
              <a:buChar char="ü"/>
            </a:pPr>
            <a:r>
              <a:rPr lang="en-US" dirty="0" smtClean="0">
                <a:solidFill>
                  <a:schemeClr val="bg1"/>
                </a:solidFill>
              </a:rPr>
              <a:t> the operator has been observed to be unsafe, </a:t>
            </a:r>
          </a:p>
          <a:p>
            <a:pPr lvl="3">
              <a:buFont typeface="Wingdings" pitchFamily="2" charset="2"/>
              <a:buChar char="ü"/>
            </a:pPr>
            <a:r>
              <a:rPr lang="en-US" dirty="0" smtClean="0">
                <a:solidFill>
                  <a:schemeClr val="bg1"/>
                </a:solidFill>
              </a:rPr>
              <a:t> evaluation indicates need for additional training,</a:t>
            </a:r>
          </a:p>
          <a:p>
            <a:pPr lvl="3">
              <a:buFont typeface="Wingdings" pitchFamily="2" charset="2"/>
              <a:buChar char="ü"/>
            </a:pPr>
            <a:r>
              <a:rPr lang="en-US" dirty="0" smtClean="0">
                <a:solidFill>
                  <a:schemeClr val="bg1"/>
                </a:solidFill>
              </a:rPr>
              <a:t>changes in the workplace affect safe forklift operation, 	or </a:t>
            </a:r>
          </a:p>
          <a:p>
            <a:pPr lvl="3">
              <a:buFont typeface="Wingdings" pitchFamily="2" charset="2"/>
              <a:buChar char="ü"/>
            </a:pPr>
            <a:r>
              <a:rPr lang="en-US" dirty="0" smtClean="0">
                <a:solidFill>
                  <a:schemeClr val="bg1"/>
                </a:solidFill>
              </a:rPr>
              <a:t>the operator is assigned to a different type of truck. </a:t>
            </a:r>
          </a:p>
          <a:p>
            <a:pPr lvl="3"/>
            <a:endParaRPr lang="en-US" sz="2000" dirty="0" smtClean="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737600" cy="990600"/>
          </a:xfrm>
        </p:spPr>
        <p:txBody>
          <a:bodyPr>
            <a:normAutofit/>
          </a:bodyPr>
          <a:lstStyle/>
          <a:p>
            <a:pPr algn="ctr"/>
            <a:r>
              <a:rPr lang="en-US" sz="4800"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Presentation Objectives</a:t>
            </a:r>
            <a:endParaRPr lang="en-US" sz="4800" cap="none"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Title 3"/>
          <p:cNvSpPr txBox="1">
            <a:spLocks/>
          </p:cNvSpPr>
          <p:nvPr/>
        </p:nvSpPr>
        <p:spPr>
          <a:xfrm>
            <a:off x="1312333" y="2057400"/>
            <a:ext cx="7772400" cy="98145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US" sz="4800"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990600" y="1676400"/>
            <a:ext cx="6477000" cy="3508653"/>
          </a:xfrm>
          <a:prstGeom prst="rect">
            <a:avLst/>
          </a:prstGeom>
          <a:noFill/>
        </p:spPr>
        <p:txBody>
          <a:bodyPr wrap="square" rtlCol="0">
            <a:spAutoFit/>
          </a:bodyPr>
          <a:lstStyle/>
          <a:p>
            <a:pPr marL="285750" indent="-285750">
              <a:buFont typeface="Wingdings" pitchFamily="2" charset="2"/>
              <a:buChar char="ü"/>
            </a:pPr>
            <a:r>
              <a:rPr lang="en-US" sz="2400" dirty="0" smtClean="0"/>
              <a:t>Define Powered Industrial Trucks </a:t>
            </a:r>
            <a:r>
              <a:rPr lang="en-US" sz="2400" dirty="0"/>
              <a:t>(</a:t>
            </a:r>
            <a:r>
              <a:rPr lang="en-US" sz="2400" dirty="0" smtClean="0"/>
              <a:t>PIT)</a:t>
            </a:r>
          </a:p>
          <a:p>
            <a:pPr marL="285750" indent="-285750">
              <a:lnSpc>
                <a:spcPct val="150000"/>
              </a:lnSpc>
              <a:buFont typeface="Wingdings" pitchFamily="2" charset="2"/>
              <a:buChar char="ü"/>
            </a:pPr>
            <a:r>
              <a:rPr lang="en-US" sz="2400" dirty="0" smtClean="0"/>
              <a:t>Discuss the Benefits </a:t>
            </a:r>
            <a:r>
              <a:rPr lang="en-US" sz="2400" dirty="0"/>
              <a:t>of Forklift Training</a:t>
            </a:r>
            <a:endParaRPr lang="en-US" sz="2000" dirty="0"/>
          </a:p>
          <a:p>
            <a:pPr marL="285750" indent="-285750">
              <a:lnSpc>
                <a:spcPct val="150000"/>
              </a:lnSpc>
              <a:buFont typeface="Wingdings" pitchFamily="2" charset="2"/>
              <a:buChar char="ü"/>
            </a:pPr>
            <a:r>
              <a:rPr lang="en-US" sz="2400" dirty="0"/>
              <a:t>Discuss the Different Types of Forklifts</a:t>
            </a:r>
          </a:p>
          <a:p>
            <a:pPr marL="285750" indent="-285750">
              <a:lnSpc>
                <a:spcPct val="150000"/>
              </a:lnSpc>
              <a:buFont typeface="Wingdings" pitchFamily="2" charset="2"/>
              <a:buChar char="ü"/>
            </a:pPr>
            <a:r>
              <a:rPr lang="en-US" sz="2400" dirty="0"/>
              <a:t>Discuss Forklift Training Requirements</a:t>
            </a:r>
          </a:p>
          <a:p>
            <a:pPr marL="285750" indent="-285750">
              <a:lnSpc>
                <a:spcPct val="150000"/>
              </a:lnSpc>
              <a:buFont typeface="Wingdings" pitchFamily="2" charset="2"/>
              <a:buChar char="ü"/>
            </a:pPr>
            <a:r>
              <a:rPr lang="en-US" sz="2400" dirty="0" smtClean="0"/>
              <a:t>Discuss Why </a:t>
            </a:r>
            <a:r>
              <a:rPr lang="en-US" sz="2400" dirty="0"/>
              <a:t>is Forklift Training Important</a:t>
            </a:r>
          </a:p>
          <a:p>
            <a:pPr>
              <a:lnSpc>
                <a:spcPct val="150000"/>
              </a:lnSpc>
            </a:pPr>
            <a:endParaRPr lang="en-US" sz="2400" smtClean="0"/>
          </a:p>
          <a:p>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6735"/>
            <a:ext cx="7315200" cy="1447800"/>
          </a:xfrm>
        </p:spPr>
        <p:txBody>
          <a:bodyPr>
            <a:normAutofit fontScale="90000"/>
          </a:bodyPr>
          <a:lstStyle/>
          <a:p>
            <a:r>
              <a:rPr lang="en-US" sz="4000" dirty="0" smtClean="0">
                <a:solidFill>
                  <a:srgbClr val="FFFF00"/>
                </a:solidFill>
              </a:rPr>
              <a:t>OSHA Code: 29 CFR 1910.178</a:t>
            </a:r>
            <a:br>
              <a:rPr lang="en-US" sz="4000" dirty="0" smtClean="0">
                <a:solidFill>
                  <a:srgbClr val="FFFF00"/>
                </a:solidFill>
              </a:rPr>
            </a:br>
            <a:r>
              <a:rPr lang="en-US" sz="2400" dirty="0" smtClean="0">
                <a:solidFill>
                  <a:srgbClr val="FFFF00"/>
                </a:solidFill>
              </a:rPr>
              <a:t>Code of Federal Regulations</a:t>
            </a:r>
            <a:r>
              <a:rPr lang="en-US" sz="6000" dirty="0" smtClean="0">
                <a:solidFill>
                  <a:srgbClr val="FFFF00"/>
                </a:solidFill>
              </a:rPr>
              <a:t> </a:t>
            </a:r>
            <a:r>
              <a:rPr lang="en-US" sz="5400" dirty="0" smtClean="0">
                <a:solidFill>
                  <a:srgbClr val="FFFF00"/>
                </a:solidFill>
              </a:rPr>
              <a:t> </a:t>
            </a:r>
            <a:endParaRPr lang="en-US" sz="5400" dirty="0">
              <a:solidFill>
                <a:srgbClr val="FFFF00"/>
              </a:solidFill>
            </a:endParaRPr>
          </a:p>
        </p:txBody>
      </p:sp>
      <p:sp>
        <p:nvSpPr>
          <p:cNvPr id="8" name="TextBox 7"/>
          <p:cNvSpPr txBox="1"/>
          <p:nvPr/>
        </p:nvSpPr>
        <p:spPr>
          <a:xfrm>
            <a:off x="914400" y="1752136"/>
            <a:ext cx="7315200" cy="2554545"/>
          </a:xfrm>
          <a:prstGeom prst="rect">
            <a:avLst/>
          </a:prstGeom>
          <a:noFill/>
        </p:spPr>
        <p:txBody>
          <a:bodyPr wrap="square" rtlCol="0">
            <a:spAutoFit/>
          </a:bodyPr>
          <a:lstStyle/>
          <a:p>
            <a:r>
              <a:rPr lang="en-US" sz="2000" b="1" dirty="0" smtClean="0">
                <a:solidFill>
                  <a:schemeClr val="bg1"/>
                </a:solidFill>
              </a:rPr>
              <a:t>Evaluations of each operator’s performance are required:</a:t>
            </a:r>
            <a:endParaRPr lang="en-US" sz="2000" dirty="0" smtClean="0">
              <a:solidFill>
                <a:schemeClr val="bg1"/>
              </a:solidFill>
            </a:endParaRPr>
          </a:p>
          <a:p>
            <a:pPr lvl="0"/>
            <a:r>
              <a:rPr lang="en-US" sz="2000" dirty="0" smtClean="0">
                <a:solidFill>
                  <a:schemeClr val="bg1"/>
                </a:solidFill>
              </a:rPr>
              <a:t>as part of the initial and refresher training  and at least once every three years.</a:t>
            </a:r>
          </a:p>
          <a:p>
            <a:pPr lvl="3"/>
            <a:r>
              <a:rPr lang="en-US" sz="2000" dirty="0" smtClean="0">
                <a:solidFill>
                  <a:schemeClr val="bg1"/>
                </a:solidFill>
              </a:rPr>
              <a:t>Training must consist of a combination of:</a:t>
            </a:r>
          </a:p>
          <a:p>
            <a:pPr lvl="3"/>
            <a:r>
              <a:rPr lang="en-US" sz="2000" b="1" dirty="0" smtClean="0">
                <a:solidFill>
                  <a:schemeClr val="bg1"/>
                </a:solidFill>
              </a:rPr>
              <a:t>1. Formal Instruction</a:t>
            </a:r>
            <a:endParaRPr lang="en-US" sz="2000" dirty="0" smtClean="0">
              <a:solidFill>
                <a:schemeClr val="bg1"/>
              </a:solidFill>
            </a:endParaRPr>
          </a:p>
          <a:p>
            <a:pPr lvl="3"/>
            <a:r>
              <a:rPr lang="en-US" sz="2000" b="1" dirty="0" smtClean="0">
                <a:solidFill>
                  <a:schemeClr val="bg1"/>
                </a:solidFill>
              </a:rPr>
              <a:t>2. Practical Training </a:t>
            </a:r>
            <a:endParaRPr lang="en-US" sz="2000" dirty="0" smtClean="0">
              <a:solidFill>
                <a:schemeClr val="bg1"/>
              </a:solidFill>
            </a:endParaRPr>
          </a:p>
          <a:p>
            <a:pPr lvl="3"/>
            <a:r>
              <a:rPr lang="en-US" sz="2000" b="1" dirty="0" smtClean="0">
                <a:solidFill>
                  <a:schemeClr val="bg1"/>
                </a:solidFill>
              </a:rPr>
              <a:t>3. Evaluation</a:t>
            </a:r>
            <a:endParaRPr lang="en-US" sz="2000" dirty="0" smtClean="0">
              <a:solidFill>
                <a:schemeClr val="bg1"/>
              </a:solidFill>
            </a:endParaRPr>
          </a:p>
          <a:p>
            <a:endParaRPr lang="en-US" sz="2000" dirty="0">
              <a:solidFill>
                <a:schemeClr val="bg1"/>
              </a:solidFill>
              <a:latin typeface="Arial Narrow" pitchFamily="34" charset="0"/>
            </a:endParaRPr>
          </a:p>
        </p:txBody>
      </p:sp>
      <p:pic>
        <p:nvPicPr>
          <p:cNvPr id="9" name="Picture 8" descr="ClassWork.jpg"/>
          <p:cNvPicPr>
            <a:picLocks noChangeAspect="1"/>
          </p:cNvPicPr>
          <p:nvPr/>
        </p:nvPicPr>
        <p:blipFill>
          <a:blip r:embed="rId3" cstate="print"/>
          <a:stretch>
            <a:fillRect/>
          </a:stretch>
        </p:blipFill>
        <p:spPr>
          <a:xfrm>
            <a:off x="2301181" y="4534500"/>
            <a:ext cx="1977501" cy="1521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U-Turn Arrow 11"/>
          <p:cNvSpPr/>
          <p:nvPr/>
        </p:nvSpPr>
        <p:spPr>
          <a:xfrm rot="5400000" flipV="1">
            <a:off x="506979" y="3727327"/>
            <a:ext cx="2245939" cy="1143000"/>
          </a:xfrm>
          <a:prstGeom prst="utur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Striped Right Arrow 13"/>
          <p:cNvSpPr/>
          <p:nvPr/>
        </p:nvSpPr>
        <p:spPr>
          <a:xfrm>
            <a:off x="4582960" y="4913370"/>
            <a:ext cx="1143000" cy="533400"/>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Forklift_Truck.jpg"/>
          <p:cNvPicPr>
            <a:picLocks noChangeAspect="1"/>
          </p:cNvPicPr>
          <p:nvPr/>
        </p:nvPicPr>
        <p:blipFill>
          <a:blip r:embed="rId4" cstate="print"/>
          <a:stretch>
            <a:fillRect/>
          </a:stretch>
        </p:blipFill>
        <p:spPr>
          <a:xfrm>
            <a:off x="5995939" y="4303770"/>
            <a:ext cx="2340257" cy="1752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04800"/>
            <a:ext cx="7315200" cy="1447800"/>
          </a:xfrm>
        </p:spPr>
        <p:txBody>
          <a:bodyPr>
            <a:noAutofit/>
          </a:bodyPr>
          <a:lstStyle/>
          <a:p>
            <a:r>
              <a:rPr lang="en-US" sz="3600" dirty="0" smtClean="0">
                <a:solidFill>
                  <a:srgbClr val="FFFF00"/>
                </a:solidFill>
              </a:rPr>
              <a:t>OSHA Code: 29 CFR 1910.178</a:t>
            </a:r>
            <a:br>
              <a:rPr lang="en-US" sz="3600" dirty="0" smtClean="0">
                <a:solidFill>
                  <a:srgbClr val="FFFF00"/>
                </a:solidFill>
              </a:rPr>
            </a:br>
            <a:r>
              <a:rPr lang="en-US" sz="3600" dirty="0" smtClean="0">
                <a:solidFill>
                  <a:srgbClr val="FFFF00"/>
                </a:solidFill>
              </a:rPr>
              <a:t>NOTE:  </a:t>
            </a:r>
            <a:endParaRPr lang="en-US" sz="3600" dirty="0">
              <a:solidFill>
                <a:srgbClr val="FFFF00"/>
              </a:solidFill>
            </a:endParaRPr>
          </a:p>
        </p:txBody>
      </p:sp>
      <p:sp>
        <p:nvSpPr>
          <p:cNvPr id="8" name="TextBox 7"/>
          <p:cNvSpPr txBox="1"/>
          <p:nvPr/>
        </p:nvSpPr>
        <p:spPr>
          <a:xfrm>
            <a:off x="1007533" y="2057400"/>
            <a:ext cx="7315200" cy="3539430"/>
          </a:xfrm>
          <a:prstGeom prst="rect">
            <a:avLst/>
          </a:prstGeom>
          <a:noFill/>
        </p:spPr>
        <p:txBody>
          <a:bodyPr wrap="square" rtlCol="0">
            <a:spAutoFit/>
          </a:bodyPr>
          <a:lstStyle/>
          <a:p>
            <a:pPr>
              <a:lnSpc>
                <a:spcPct val="150000"/>
              </a:lnSpc>
            </a:pPr>
            <a:r>
              <a:rPr lang="en-US" sz="2400" dirty="0" smtClean="0">
                <a:solidFill>
                  <a:schemeClr val="bg1"/>
                </a:solidFill>
              </a:rPr>
              <a:t>Employers must conduct an evaluation of the effectiveness of the forklift training by conducting an evaluation of the operator’s driving performance and/or ability after the in-class and practical training has been conducted.</a:t>
            </a:r>
          </a:p>
          <a:p>
            <a:endParaRPr lang="en-US" sz="2400" dirty="0">
              <a:solidFill>
                <a:schemeClr val="bg1"/>
              </a:solidFill>
            </a:endParaRPr>
          </a:p>
          <a:p>
            <a:endParaRPr lang="en-US" sz="2000" dirty="0">
              <a:solidFill>
                <a:schemeClr val="bg1"/>
              </a:solidFill>
              <a:latin typeface="Arial Narrow" pitchFamily="34" charset="0"/>
            </a:endParaRPr>
          </a:p>
        </p:txBody>
      </p:sp>
    </p:spTree>
    <p:extLst>
      <p:ext uri="{BB962C8B-B14F-4D97-AF65-F5344CB8AC3E}">
        <p14:creationId xmlns:p14="http://schemas.microsoft.com/office/powerpoint/2010/main" val="20462623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133600"/>
            <a:ext cx="8991600" cy="1743456"/>
          </a:xfrm>
        </p:spPr>
        <p:txBody>
          <a:bodyPr>
            <a:normAutofit/>
          </a:bodyPr>
          <a:lstStyle/>
          <a:p>
            <a:pPr algn="ctr"/>
            <a:r>
              <a:rPr lang="en-US" sz="4800" cap="none"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Why Is Forklift Training Important?</a:t>
            </a:r>
            <a:endParaRPr lang="en-US" sz="4800" cap="none"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7476085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304800"/>
            <a:ext cx="7239000" cy="152400"/>
          </a:xfrm>
        </p:spPr>
        <p:txBody>
          <a:bodyPr>
            <a:normAutofit fontScale="90000"/>
          </a:bodyPr>
          <a:lstStyle/>
          <a:p>
            <a:pPr algn="l"/>
            <a:r>
              <a:rPr lang="en-US" sz="5400" dirty="0" smtClean="0">
                <a:solidFill>
                  <a:srgbClr val="FFFF00"/>
                </a:solidFill>
              </a:rPr>
              <a:t>  </a:t>
            </a:r>
            <a:endParaRPr lang="en-US" sz="5400" dirty="0">
              <a:solidFill>
                <a:srgbClr val="FFFF00"/>
              </a:solidFill>
            </a:endParaRPr>
          </a:p>
        </p:txBody>
      </p:sp>
      <p:sp>
        <p:nvSpPr>
          <p:cNvPr id="8" name="TextBox 7"/>
          <p:cNvSpPr txBox="1"/>
          <p:nvPr/>
        </p:nvSpPr>
        <p:spPr>
          <a:xfrm>
            <a:off x="1066800" y="533400"/>
            <a:ext cx="7391400" cy="5693866"/>
          </a:xfrm>
          <a:prstGeom prst="rect">
            <a:avLst/>
          </a:prstGeom>
          <a:noFill/>
        </p:spPr>
        <p:txBody>
          <a:bodyPr wrap="square" rtlCol="0">
            <a:spAutoFit/>
          </a:bodyPr>
          <a:lstStyle/>
          <a:p>
            <a:r>
              <a:rPr lang="en-US" sz="2800" dirty="0" smtClean="0">
                <a:solidFill>
                  <a:schemeClr val="bg1"/>
                </a:solidFill>
              </a:rPr>
              <a:t>Powered industrial truck accidents cause approximately 100 fatalities and 36,340 serious injuries in general industry and construction annually.</a:t>
            </a:r>
          </a:p>
          <a:p>
            <a:endParaRPr lang="en-US" sz="2800" dirty="0" smtClean="0">
              <a:solidFill>
                <a:schemeClr val="bg1"/>
              </a:solidFill>
            </a:endParaRPr>
          </a:p>
          <a:p>
            <a:r>
              <a:rPr lang="en-US" sz="2800" dirty="0" smtClean="0">
                <a:solidFill>
                  <a:schemeClr val="bg1"/>
                </a:solidFill>
              </a:rPr>
              <a:t>It is estimated that 20 - 25% of the accidents are, at least in part, caused by inadequate training.</a:t>
            </a:r>
          </a:p>
          <a:p>
            <a:endParaRPr lang="en-US" sz="2800" dirty="0" smtClean="0">
              <a:solidFill>
                <a:schemeClr val="bg1"/>
              </a:solidFill>
            </a:endParaRPr>
          </a:p>
          <a:p>
            <a:r>
              <a:rPr lang="en-US" sz="2800" dirty="0" smtClean="0">
                <a:solidFill>
                  <a:schemeClr val="bg1"/>
                </a:solidFill>
              </a:rPr>
              <a:t>Since a large percentage of accidents and fatalities were due to operator inexperience, OSHA mandated that operators must be trained and competent.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p:spPr>
        <p:txBody>
          <a:bodyPr/>
          <a:lstStyle/>
          <a:p>
            <a:fld id="{BC44A4F3-BA1F-4766-9D4F-F21CDEB1FE05}" type="slidenum">
              <a:rPr lang="en-US" smtClean="0"/>
              <a:pPr/>
              <a:t>24</a:t>
            </a:fld>
            <a:endParaRPr lang="en-US" smtClean="0"/>
          </a:p>
        </p:txBody>
      </p:sp>
      <p:graphicFrame>
        <p:nvGraphicFramePr>
          <p:cNvPr id="7" name="Object 3"/>
          <p:cNvGraphicFramePr>
            <a:graphicFrameLocks noGrp="1" noChangeAspect="1"/>
          </p:cNvGraphicFramePr>
          <p:nvPr>
            <p:ph type="clipArt" sz="half" idx="4294967295"/>
            <p:extLst>
              <p:ext uri="{D42A27DB-BD31-4B8C-83A1-F6EECF244321}">
                <p14:modId xmlns:p14="http://schemas.microsoft.com/office/powerpoint/2010/main" val="3357666720"/>
              </p:ext>
            </p:extLst>
          </p:nvPr>
        </p:nvGraphicFramePr>
        <p:xfrm>
          <a:off x="411271" y="381000"/>
          <a:ext cx="8245258" cy="4821788"/>
        </p:xfrm>
        <a:graphic>
          <a:graphicData uri="http://schemas.openxmlformats.org/drawingml/2006/chart">
            <c:chart xmlns:c="http://schemas.openxmlformats.org/drawingml/2006/chart" xmlns:r="http://schemas.openxmlformats.org/officeDocument/2006/relationships" r:id="rId3"/>
          </a:graphicData>
        </a:graphic>
      </p:graphicFrame>
      <p:sp>
        <p:nvSpPr>
          <p:cNvPr id="184324" name="Rectangle 4"/>
          <p:cNvSpPr>
            <a:spLocks noChangeArrowheads="1"/>
          </p:cNvSpPr>
          <p:nvPr/>
        </p:nvSpPr>
        <p:spPr bwMode="auto">
          <a:xfrm>
            <a:off x="2209800" y="5486400"/>
            <a:ext cx="4648200" cy="10668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0488" tIns="44450" rIns="90488" bIns="44450"/>
          <a:lstStyle/>
          <a:p>
            <a:pPr marL="342900" indent="-342900" eaLnBrk="1" hangingPunct="1">
              <a:lnSpc>
                <a:spcPct val="90000"/>
              </a:lnSpc>
              <a:spcBef>
                <a:spcPct val="20000"/>
              </a:spcBef>
              <a:buClr>
                <a:srgbClr val="FF9900"/>
              </a:buClr>
              <a:buFont typeface="Wingdings" pitchFamily="2" charset="2"/>
              <a:buChar char="Ø"/>
            </a:pPr>
            <a:r>
              <a:rPr lang="en-US" sz="1600" dirty="0">
                <a:solidFill>
                  <a:schemeClr val="bg1"/>
                </a:solidFill>
              </a:rPr>
              <a:t>Source: Bureau of Labor Statistics,</a:t>
            </a:r>
          </a:p>
          <a:p>
            <a:pPr marL="342900" indent="-342900" eaLnBrk="1" hangingPunct="1">
              <a:lnSpc>
                <a:spcPct val="90000"/>
              </a:lnSpc>
              <a:spcBef>
                <a:spcPct val="20000"/>
              </a:spcBef>
              <a:buClr>
                <a:srgbClr val="FF9900"/>
              </a:buClr>
              <a:buFont typeface="Wingdings" pitchFamily="2" charset="2"/>
              <a:buChar char="Ø"/>
            </a:pPr>
            <a:r>
              <a:rPr lang="en-US" sz="1600" dirty="0">
                <a:solidFill>
                  <a:schemeClr val="bg1"/>
                </a:solidFill>
              </a:rPr>
              <a:t>Job Related Fatalities Involving </a:t>
            </a:r>
            <a:r>
              <a:rPr lang="en-US" sz="1600" dirty="0" smtClean="0">
                <a:solidFill>
                  <a:schemeClr val="bg1"/>
                </a:solidFill>
              </a:rPr>
              <a:t>Forklifts</a:t>
            </a:r>
          </a:p>
          <a:p>
            <a:pPr marL="342900" indent="-342900" eaLnBrk="1" hangingPunct="1">
              <a:lnSpc>
                <a:spcPct val="90000"/>
              </a:lnSpc>
              <a:spcBef>
                <a:spcPct val="20000"/>
              </a:spcBef>
              <a:buClr>
                <a:srgbClr val="FF9900"/>
              </a:buClr>
              <a:buFont typeface="Wingdings" pitchFamily="2" charset="2"/>
              <a:buChar char="Ø"/>
            </a:pPr>
            <a:r>
              <a:rPr lang="en-US" sz="1600" dirty="0" smtClean="0">
                <a:solidFill>
                  <a:schemeClr val="bg1"/>
                </a:solidFill>
              </a:rPr>
              <a:t>(p) Preliminary Data, Report Finalized Apr/2010</a:t>
            </a:r>
            <a:endParaRPr lang="en-US" sz="1600" dirty="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p:spPr>
        <p:txBody>
          <a:bodyPr/>
          <a:lstStyle/>
          <a:p>
            <a:fld id="{BC44A4F3-BA1F-4766-9D4F-F21CDEB1FE05}" type="slidenum">
              <a:rPr lang="en-US" smtClean="0"/>
              <a:pPr/>
              <a:t>25</a:t>
            </a:fld>
            <a:endParaRPr lang="en-US" smtClean="0"/>
          </a:p>
        </p:txBody>
      </p:sp>
      <p:graphicFrame>
        <p:nvGraphicFramePr>
          <p:cNvPr id="7" name="Object 3"/>
          <p:cNvGraphicFramePr>
            <a:graphicFrameLocks noGrp="1" noChangeAspect="1"/>
          </p:cNvGraphicFramePr>
          <p:nvPr>
            <p:ph type="clipArt" sz="half" idx="4294967295"/>
            <p:extLst>
              <p:ext uri="{D42A27DB-BD31-4B8C-83A1-F6EECF244321}">
                <p14:modId xmlns:p14="http://schemas.microsoft.com/office/powerpoint/2010/main" val="2240809279"/>
              </p:ext>
            </p:extLst>
          </p:nvPr>
        </p:nvGraphicFramePr>
        <p:xfrm>
          <a:off x="457200" y="381000"/>
          <a:ext cx="8305800" cy="4973680"/>
        </p:xfrm>
        <a:graphic>
          <a:graphicData uri="http://schemas.openxmlformats.org/drawingml/2006/chart">
            <c:chart xmlns:c="http://schemas.openxmlformats.org/drawingml/2006/chart" xmlns:r="http://schemas.openxmlformats.org/officeDocument/2006/relationships" r:id="rId3"/>
          </a:graphicData>
        </a:graphic>
      </p:graphicFrame>
      <p:sp>
        <p:nvSpPr>
          <p:cNvPr id="184324" name="Rectangle 4"/>
          <p:cNvSpPr>
            <a:spLocks noChangeArrowheads="1"/>
          </p:cNvSpPr>
          <p:nvPr/>
        </p:nvSpPr>
        <p:spPr bwMode="auto">
          <a:xfrm>
            <a:off x="2209800" y="5486400"/>
            <a:ext cx="4648200" cy="10668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0488" tIns="44450" rIns="90488" bIns="44450"/>
          <a:lstStyle/>
          <a:p>
            <a:pPr marL="342900" indent="-342900" eaLnBrk="1" hangingPunct="1">
              <a:lnSpc>
                <a:spcPct val="90000"/>
              </a:lnSpc>
              <a:spcBef>
                <a:spcPct val="20000"/>
              </a:spcBef>
              <a:buClr>
                <a:srgbClr val="FF9900"/>
              </a:buClr>
              <a:buFont typeface="Wingdings" pitchFamily="2" charset="2"/>
              <a:buChar char="Ø"/>
            </a:pPr>
            <a:r>
              <a:rPr lang="en-US" sz="1600" dirty="0">
                <a:solidFill>
                  <a:schemeClr val="bg1"/>
                </a:solidFill>
              </a:rPr>
              <a:t>Source: Bureau of Labor Statistics,</a:t>
            </a:r>
          </a:p>
          <a:p>
            <a:pPr marL="342900" indent="-342900" eaLnBrk="1" hangingPunct="1">
              <a:lnSpc>
                <a:spcPct val="90000"/>
              </a:lnSpc>
              <a:spcBef>
                <a:spcPct val="20000"/>
              </a:spcBef>
              <a:buClr>
                <a:srgbClr val="FF9900"/>
              </a:buClr>
              <a:buFont typeface="Wingdings" pitchFamily="2" charset="2"/>
              <a:buChar char="Ø"/>
            </a:pPr>
            <a:r>
              <a:rPr lang="en-US" sz="1600" dirty="0">
                <a:solidFill>
                  <a:schemeClr val="bg1"/>
                </a:solidFill>
              </a:rPr>
              <a:t>Job Related Fatalities Involving </a:t>
            </a:r>
            <a:r>
              <a:rPr lang="en-US" sz="1600" dirty="0" smtClean="0">
                <a:solidFill>
                  <a:schemeClr val="bg1"/>
                </a:solidFill>
              </a:rPr>
              <a:t>Forklifts</a:t>
            </a:r>
          </a:p>
          <a:p>
            <a:pPr marL="342900" indent="-342900" eaLnBrk="1" hangingPunct="1">
              <a:lnSpc>
                <a:spcPct val="90000"/>
              </a:lnSpc>
              <a:spcBef>
                <a:spcPct val="20000"/>
              </a:spcBef>
              <a:buClr>
                <a:srgbClr val="FF9900"/>
              </a:buClr>
              <a:buFont typeface="Wingdings" pitchFamily="2" charset="2"/>
              <a:buChar char="Ø"/>
            </a:pPr>
            <a:r>
              <a:rPr lang="en-US" sz="1600" dirty="0" smtClean="0">
                <a:solidFill>
                  <a:schemeClr val="bg1"/>
                </a:solidFill>
              </a:rPr>
              <a:t>(p) Preliminary Data, Report Finalized Apr/2010</a:t>
            </a:r>
            <a:endParaRPr lang="en-US" sz="1600" dirty="0">
              <a:solidFill>
                <a:schemeClr val="bg1"/>
              </a:solidFill>
            </a:endParaRP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Title 3"/>
          <p:cNvSpPr txBox="1">
            <a:spLocks/>
          </p:cNvSpPr>
          <p:nvPr/>
        </p:nvSpPr>
        <p:spPr>
          <a:xfrm>
            <a:off x="685800" y="525482"/>
            <a:ext cx="6858000" cy="1066800"/>
          </a:xfrm>
          <a:prstGeom prst="rect">
            <a:avLst/>
          </a:prstGeom>
        </p:spPr>
        <p:txBody>
          <a:bodyPr vert="horz" lIns="0" rIns="0" bIns="0" anchor="b">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7200" dirty="0" smtClean="0">
                <a:solidFill>
                  <a:schemeClr val="tx2">
                    <a:lumMod val="75000"/>
                  </a:schemeClr>
                </a:solidFill>
                <a:effectLst>
                  <a:outerShdw blurRad="38100" dist="38100" dir="2700000" algn="tl">
                    <a:srgbClr val="000000">
                      <a:alpha val="43137"/>
                    </a:srgbClr>
                  </a:outerShdw>
                </a:effectLst>
                <a:latin typeface="+mj-lt"/>
                <a:ea typeface="+mj-ea"/>
                <a:cs typeface="+mj-cs"/>
              </a:rPr>
              <a:t>Refueling or Recharging</a:t>
            </a:r>
            <a:endParaRPr lang="en-US" sz="7200" i="0" dirty="0" smtClean="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762000" y="1668482"/>
            <a:ext cx="6934200" cy="4524315"/>
          </a:xfrm>
          <a:prstGeom prst="rect">
            <a:avLst/>
          </a:prstGeom>
        </p:spPr>
        <p:txBody>
          <a:bodyPr wrap="square">
            <a:spAutoFit/>
          </a:bodyPr>
          <a:lstStyle/>
          <a:p>
            <a:pPr>
              <a:lnSpc>
                <a:spcPct val="150000"/>
              </a:lnSpc>
              <a:buFont typeface="Wingdings" pitchFamily="2" charset="2"/>
              <a:buChar char="ü"/>
            </a:pPr>
            <a:r>
              <a:rPr lang="en-US" sz="2400" dirty="0" smtClean="0"/>
              <a:t>Park in designated recharging/refueling area</a:t>
            </a:r>
          </a:p>
          <a:p>
            <a:pPr>
              <a:lnSpc>
                <a:spcPct val="150000"/>
              </a:lnSpc>
              <a:buFont typeface="Wingdings" pitchFamily="2" charset="2"/>
              <a:buChar char="ü"/>
            </a:pPr>
            <a:r>
              <a:rPr lang="en-US" sz="2400" dirty="0" smtClean="0"/>
              <a:t>Ensure adequate ventilation</a:t>
            </a:r>
          </a:p>
          <a:p>
            <a:pPr>
              <a:lnSpc>
                <a:spcPct val="150000"/>
              </a:lnSpc>
              <a:buFont typeface="Wingdings" pitchFamily="2" charset="2"/>
              <a:buChar char="ü"/>
            </a:pPr>
            <a:r>
              <a:rPr lang="en-US" sz="2400" dirty="0" smtClean="0"/>
              <a:t>Don’t smoke</a:t>
            </a:r>
          </a:p>
          <a:p>
            <a:pPr>
              <a:lnSpc>
                <a:spcPct val="150000"/>
              </a:lnSpc>
              <a:buFont typeface="Wingdings" pitchFamily="2" charset="2"/>
              <a:buChar char="ü"/>
            </a:pPr>
            <a:r>
              <a:rPr lang="en-US" sz="2400" dirty="0" smtClean="0"/>
              <a:t>No open flames, sparks, or electric arcs nearby</a:t>
            </a:r>
          </a:p>
          <a:p>
            <a:pPr>
              <a:lnSpc>
                <a:spcPct val="150000"/>
              </a:lnSpc>
              <a:buFont typeface="Wingdings" pitchFamily="2" charset="2"/>
              <a:buChar char="ü"/>
            </a:pPr>
            <a:r>
              <a:rPr lang="en-US" sz="2400" dirty="0" smtClean="0"/>
              <a:t>Have fire extinguisher nearby</a:t>
            </a:r>
          </a:p>
          <a:p>
            <a:pPr>
              <a:lnSpc>
                <a:spcPct val="150000"/>
              </a:lnSpc>
              <a:buFont typeface="Wingdings" pitchFamily="2" charset="2"/>
              <a:buChar char="ü"/>
            </a:pPr>
            <a:r>
              <a:rPr lang="en-US" sz="2400" dirty="0" smtClean="0"/>
              <a:t>Use proper personal protective equipment</a:t>
            </a:r>
          </a:p>
          <a:p>
            <a:pPr>
              <a:lnSpc>
                <a:spcPct val="150000"/>
              </a:lnSpc>
              <a:buFont typeface="Wingdings" pitchFamily="2" charset="2"/>
              <a:buChar char="ü"/>
            </a:pPr>
            <a:r>
              <a:rPr lang="en-US" sz="2400" dirty="0" smtClean="0"/>
              <a:t>Always check lines, wires, hoses for leaks</a:t>
            </a:r>
            <a:endParaRPr lang="en-US" sz="2400" dirty="0"/>
          </a:p>
        </p:txBody>
      </p:sp>
      <p:pic>
        <p:nvPicPr>
          <p:cNvPr id="10" name="Picture 9" descr="No Smoking.jpg"/>
          <p:cNvPicPr>
            <a:picLocks noChangeAspect="1"/>
          </p:cNvPicPr>
          <p:nvPr/>
        </p:nvPicPr>
        <p:blipFill>
          <a:blip r:embed="rId3" cstate="print"/>
          <a:stretch>
            <a:fillRect/>
          </a:stretch>
        </p:blipFill>
        <p:spPr>
          <a:xfrm>
            <a:off x="7210425" y="2349489"/>
            <a:ext cx="1581150" cy="1581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Title 3"/>
          <p:cNvSpPr txBox="1">
            <a:spLocks/>
          </p:cNvSpPr>
          <p:nvPr/>
        </p:nvSpPr>
        <p:spPr>
          <a:xfrm>
            <a:off x="914400" y="228600"/>
            <a:ext cx="6781800" cy="1066800"/>
          </a:xfrm>
          <a:prstGeom prst="rect">
            <a:avLst/>
          </a:prstGeom>
        </p:spPr>
        <p:txBody>
          <a:bodyPr vert="horz" lIns="0" rIns="0" bIns="0" anchor="b">
            <a:normAutofit fontScale="5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7200" dirty="0" smtClean="0">
                <a:solidFill>
                  <a:schemeClr val="tx2">
                    <a:lumMod val="75000"/>
                  </a:schemeClr>
                </a:solidFill>
                <a:effectLst>
                  <a:outerShdw blurRad="38100" dist="38100" dir="2700000" algn="tl">
                    <a:srgbClr val="000000">
                      <a:alpha val="43137"/>
                    </a:srgbClr>
                  </a:outerShdw>
                </a:effectLst>
                <a:latin typeface="+mj-lt"/>
                <a:ea typeface="+mj-ea"/>
                <a:cs typeface="+mj-cs"/>
              </a:rPr>
              <a:t>Recharging Electric Trucks</a:t>
            </a:r>
            <a:endParaRPr lang="en-US" sz="7200" i="0" dirty="0" smtClean="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685800" y="1371600"/>
            <a:ext cx="7467600" cy="3933384"/>
          </a:xfrm>
          <a:prstGeom prst="rect">
            <a:avLst/>
          </a:prstGeom>
        </p:spPr>
        <p:txBody>
          <a:bodyPr wrap="square">
            <a:spAutoFit/>
          </a:bodyPr>
          <a:lstStyle/>
          <a:p>
            <a:pPr marL="400050" indent="-400050" eaLnBrk="0" hangingPunct="0">
              <a:lnSpc>
                <a:spcPct val="150000"/>
              </a:lnSpc>
              <a:spcBef>
                <a:spcPct val="15000"/>
              </a:spcBef>
              <a:buClr>
                <a:srgbClr val="DDDDDD"/>
              </a:buClr>
              <a:buFont typeface="Wingdings" pitchFamily="2" charset="2"/>
              <a:buChar char="ü"/>
            </a:pPr>
            <a:r>
              <a:rPr lang="en-US" sz="2400" dirty="0" smtClean="0"/>
              <a:t>Wear splash proof goggles and protective clothing</a:t>
            </a:r>
          </a:p>
          <a:p>
            <a:pPr marL="400050" indent="-400050" eaLnBrk="0" hangingPunct="0">
              <a:lnSpc>
                <a:spcPct val="150000"/>
              </a:lnSpc>
              <a:spcBef>
                <a:spcPct val="15000"/>
              </a:spcBef>
              <a:buClr>
                <a:srgbClr val="DDDDDD"/>
              </a:buClr>
              <a:buFont typeface="Wingdings" pitchFamily="2" charset="2"/>
              <a:buChar char="ü"/>
            </a:pPr>
            <a:r>
              <a:rPr lang="en-US" sz="2400" dirty="0" smtClean="0"/>
              <a:t>Check electrolyte level before charging</a:t>
            </a:r>
          </a:p>
          <a:p>
            <a:pPr marL="400050" indent="-400050" eaLnBrk="0" hangingPunct="0">
              <a:lnSpc>
                <a:spcPct val="150000"/>
              </a:lnSpc>
              <a:spcBef>
                <a:spcPct val="15000"/>
              </a:spcBef>
              <a:buClr>
                <a:srgbClr val="DDDDDD"/>
              </a:buClr>
              <a:buFont typeface="Wingdings" pitchFamily="2" charset="2"/>
              <a:buChar char="ü"/>
            </a:pPr>
            <a:r>
              <a:rPr lang="en-US" sz="2400" dirty="0" smtClean="0"/>
              <a:t>Keep tools and metallic objects away from battery top</a:t>
            </a:r>
          </a:p>
          <a:p>
            <a:pPr marL="400050" indent="-400050" eaLnBrk="0" hangingPunct="0">
              <a:spcBef>
                <a:spcPct val="15000"/>
              </a:spcBef>
              <a:buClr>
                <a:srgbClr val="DDDDDD"/>
              </a:buClr>
              <a:buFont typeface="Wingdings" pitchFamily="2" charset="2"/>
              <a:buChar char="ü"/>
            </a:pPr>
            <a:r>
              <a:rPr lang="en-US" sz="2400" dirty="0" smtClean="0"/>
              <a:t>Do not pour water into acid – </a:t>
            </a:r>
          </a:p>
          <a:p>
            <a:pPr eaLnBrk="0" hangingPunct="0">
              <a:spcBef>
                <a:spcPct val="15000"/>
              </a:spcBef>
              <a:buClr>
                <a:srgbClr val="DDDDDD"/>
              </a:buClr>
            </a:pPr>
            <a:r>
              <a:rPr lang="en-US" sz="2400" dirty="0"/>
              <a:t> </a:t>
            </a:r>
            <a:r>
              <a:rPr lang="en-US" sz="2400" dirty="0" smtClean="0"/>
              <a:t>     add acid to water. </a:t>
            </a:r>
          </a:p>
          <a:p>
            <a:pPr marL="400050" indent="-400050" eaLnBrk="0" hangingPunct="0">
              <a:lnSpc>
                <a:spcPct val="150000"/>
              </a:lnSpc>
              <a:spcBef>
                <a:spcPct val="15000"/>
              </a:spcBef>
              <a:buClr>
                <a:srgbClr val="DDDDDD"/>
              </a:buClr>
              <a:buFont typeface="Wingdings" pitchFamily="2" charset="2"/>
              <a:buChar char="ü"/>
            </a:pPr>
            <a:r>
              <a:rPr lang="en-US" sz="2400" dirty="0" smtClean="0"/>
              <a:t>Watch for spilled materials</a:t>
            </a:r>
          </a:p>
          <a:p>
            <a:pPr marL="400050" indent="-400050" eaLnBrk="0" hangingPunct="0">
              <a:lnSpc>
                <a:spcPct val="150000"/>
              </a:lnSpc>
              <a:spcBef>
                <a:spcPct val="15000"/>
              </a:spcBef>
              <a:buClr>
                <a:srgbClr val="DDDDDD"/>
              </a:buClr>
              <a:buFont typeface="Wingdings" pitchFamily="2" charset="2"/>
              <a:buChar char="ü"/>
            </a:pPr>
            <a:r>
              <a:rPr lang="en-US" sz="2400" dirty="0" smtClean="0"/>
              <a:t>Ensure battery is secure </a:t>
            </a:r>
          </a:p>
        </p:txBody>
      </p:sp>
      <p:pic>
        <p:nvPicPr>
          <p:cNvPr id="10" name="Picture 9" descr="Battery Charging.jpg"/>
          <p:cNvPicPr>
            <a:picLocks noChangeAspect="1"/>
          </p:cNvPicPr>
          <p:nvPr/>
        </p:nvPicPr>
        <p:blipFill>
          <a:blip r:embed="rId3" cstate="print"/>
          <a:stretch>
            <a:fillRect/>
          </a:stretch>
        </p:blipFill>
        <p:spPr>
          <a:xfrm>
            <a:off x="6019800" y="3962400"/>
            <a:ext cx="2514600" cy="2120238"/>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Title 3"/>
          <p:cNvSpPr txBox="1">
            <a:spLocks/>
          </p:cNvSpPr>
          <p:nvPr/>
        </p:nvSpPr>
        <p:spPr>
          <a:xfrm>
            <a:off x="838200" y="343150"/>
            <a:ext cx="6858000" cy="914400"/>
          </a:xfrm>
          <a:prstGeom prst="rect">
            <a:avLst/>
          </a:prstGeom>
        </p:spPr>
        <p:txBody>
          <a:bodyPr vert="horz" lIns="0" rIns="0" bIns="0" anchor="b">
            <a:normAutofit fontScale="4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7200" dirty="0" smtClean="0">
                <a:solidFill>
                  <a:schemeClr val="tx2">
                    <a:lumMod val="75000"/>
                  </a:schemeClr>
                </a:solidFill>
                <a:effectLst>
                  <a:outerShdw blurRad="38100" dist="38100" dir="2700000" algn="tl">
                    <a:srgbClr val="000000">
                      <a:alpha val="43137"/>
                    </a:srgbClr>
                  </a:outerShdw>
                </a:effectLst>
                <a:latin typeface="+mj-lt"/>
                <a:ea typeface="+mj-ea"/>
                <a:cs typeface="+mj-cs"/>
              </a:rPr>
              <a:t>Refueling Gas or Diesel Trucks</a:t>
            </a:r>
            <a:endParaRPr lang="en-US" sz="7200" i="0" dirty="0" smtClean="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990600" y="1371600"/>
            <a:ext cx="7772400" cy="589072"/>
          </a:xfrm>
          <a:prstGeom prst="rect">
            <a:avLst/>
          </a:prstGeom>
        </p:spPr>
        <p:txBody>
          <a:bodyPr wrap="square">
            <a:spAutoFit/>
          </a:bodyPr>
          <a:lstStyle/>
          <a:p>
            <a:pPr marL="400050" indent="-400050" eaLnBrk="0" hangingPunct="0">
              <a:lnSpc>
                <a:spcPct val="150000"/>
              </a:lnSpc>
              <a:spcBef>
                <a:spcPct val="15000"/>
              </a:spcBef>
              <a:buClr>
                <a:srgbClr val="DDDDDD"/>
              </a:buClr>
              <a:buFont typeface="Wingdings" pitchFamily="2" charset="2"/>
              <a:buChar char="ü"/>
            </a:pPr>
            <a:endParaRPr lang="en-US" sz="2400" dirty="0" smtClean="0">
              <a:solidFill>
                <a:schemeClr val="bg1"/>
              </a:solidFill>
            </a:endParaRPr>
          </a:p>
        </p:txBody>
      </p:sp>
      <p:sp>
        <p:nvSpPr>
          <p:cNvPr id="11" name="Rectangle 10"/>
          <p:cNvSpPr/>
          <p:nvPr/>
        </p:nvSpPr>
        <p:spPr>
          <a:xfrm>
            <a:off x="609600" y="1486150"/>
            <a:ext cx="8001000" cy="3693319"/>
          </a:xfrm>
          <a:prstGeom prst="rect">
            <a:avLst/>
          </a:prstGeom>
        </p:spPr>
        <p:txBody>
          <a:bodyPr wrap="square">
            <a:spAutoFit/>
          </a:bodyPr>
          <a:lstStyle/>
          <a:p>
            <a:pPr>
              <a:lnSpc>
                <a:spcPct val="150000"/>
              </a:lnSpc>
              <a:spcBef>
                <a:spcPct val="45000"/>
              </a:spcBef>
              <a:buFont typeface="Wingdings" pitchFamily="2" charset="2"/>
              <a:buChar char="ü"/>
            </a:pPr>
            <a:r>
              <a:rPr lang="en-US" sz="2400" dirty="0" smtClean="0"/>
              <a:t>Turn off ignition and lights</a:t>
            </a:r>
          </a:p>
          <a:p>
            <a:pPr>
              <a:spcBef>
                <a:spcPct val="45000"/>
              </a:spcBef>
              <a:buFont typeface="Wingdings" pitchFamily="2" charset="2"/>
              <a:buChar char="ü"/>
            </a:pPr>
            <a:r>
              <a:rPr lang="en-US" sz="2400" dirty="0" smtClean="0"/>
              <a:t>Make contact between spout and fill pipe before pouring </a:t>
            </a:r>
          </a:p>
          <a:p>
            <a:pPr>
              <a:lnSpc>
                <a:spcPct val="150000"/>
              </a:lnSpc>
              <a:spcBef>
                <a:spcPct val="45000"/>
              </a:spcBef>
              <a:buFont typeface="Wingdings" pitchFamily="2" charset="2"/>
              <a:buChar char="ü"/>
            </a:pPr>
            <a:r>
              <a:rPr lang="en-US" sz="2400" dirty="0" smtClean="0"/>
              <a:t>Check for leaks</a:t>
            </a:r>
          </a:p>
          <a:p>
            <a:pPr>
              <a:lnSpc>
                <a:spcPct val="150000"/>
              </a:lnSpc>
              <a:spcBef>
                <a:spcPct val="45000"/>
              </a:spcBef>
              <a:buFont typeface="Wingdings" pitchFamily="2" charset="2"/>
              <a:buChar char="ü"/>
            </a:pPr>
            <a:r>
              <a:rPr lang="en-US" sz="2400" dirty="0" smtClean="0"/>
              <a:t>Clean up any spills</a:t>
            </a:r>
          </a:p>
          <a:p>
            <a:pPr>
              <a:spcBef>
                <a:spcPct val="45000"/>
              </a:spcBef>
              <a:buFont typeface="Wingdings" pitchFamily="2" charset="2"/>
              <a:buChar char="ü"/>
            </a:pPr>
            <a:r>
              <a:rPr lang="en-US" sz="2400" dirty="0" smtClean="0"/>
              <a:t>If a container must be used, make sure </a:t>
            </a:r>
          </a:p>
          <a:p>
            <a:pPr>
              <a:spcBef>
                <a:spcPct val="45000"/>
              </a:spcBef>
            </a:pPr>
            <a:r>
              <a:rPr lang="en-US" sz="2400" dirty="0" smtClean="0"/>
              <a:t>    it is an approved container</a:t>
            </a:r>
            <a:endParaRPr lang="en-US" sz="2400" dirty="0"/>
          </a:p>
        </p:txBody>
      </p:sp>
      <p:pic>
        <p:nvPicPr>
          <p:cNvPr id="12" name="Picture 11" descr="FuelPump.jpg"/>
          <p:cNvPicPr>
            <a:picLocks noChangeAspect="1"/>
          </p:cNvPicPr>
          <p:nvPr/>
        </p:nvPicPr>
        <p:blipFill>
          <a:blip r:embed="rId3" cstate="print"/>
          <a:stretch>
            <a:fillRect/>
          </a:stretch>
        </p:blipFill>
        <p:spPr>
          <a:xfrm>
            <a:off x="6585392" y="3048000"/>
            <a:ext cx="1688592" cy="2643222"/>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Title 3"/>
          <p:cNvSpPr txBox="1">
            <a:spLocks/>
          </p:cNvSpPr>
          <p:nvPr/>
        </p:nvSpPr>
        <p:spPr>
          <a:xfrm>
            <a:off x="914400" y="606147"/>
            <a:ext cx="6858000" cy="914400"/>
          </a:xfrm>
          <a:prstGeom prst="rect">
            <a:avLst/>
          </a:prstGeom>
        </p:spPr>
        <p:txBody>
          <a:bodyPr vert="horz" lIns="0" rIns="0" bIns="0" anchor="b">
            <a:normAutofit fontScale="4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7200" dirty="0" smtClean="0">
                <a:solidFill>
                  <a:schemeClr val="tx2">
                    <a:lumMod val="75000"/>
                  </a:schemeClr>
                </a:solidFill>
                <a:effectLst>
                  <a:outerShdw blurRad="38100" dist="38100" dir="2700000" algn="tl">
                    <a:srgbClr val="000000">
                      <a:alpha val="43137"/>
                    </a:srgbClr>
                  </a:outerShdw>
                </a:effectLst>
                <a:latin typeface="+mj-lt"/>
                <a:ea typeface="+mj-ea"/>
                <a:cs typeface="+mj-cs"/>
              </a:rPr>
              <a:t>Refueling Liquid Propane Trucks</a:t>
            </a:r>
            <a:endParaRPr lang="en-US" sz="7200" i="0" dirty="0" smtClean="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9" name="Rectangle 8"/>
          <p:cNvSpPr/>
          <p:nvPr/>
        </p:nvSpPr>
        <p:spPr>
          <a:xfrm>
            <a:off x="990600" y="1371600"/>
            <a:ext cx="7772400" cy="589072"/>
          </a:xfrm>
          <a:prstGeom prst="rect">
            <a:avLst/>
          </a:prstGeom>
        </p:spPr>
        <p:txBody>
          <a:bodyPr wrap="square">
            <a:spAutoFit/>
          </a:bodyPr>
          <a:lstStyle/>
          <a:p>
            <a:pPr marL="400050" indent="-400050" eaLnBrk="0" hangingPunct="0">
              <a:lnSpc>
                <a:spcPct val="150000"/>
              </a:lnSpc>
              <a:spcBef>
                <a:spcPct val="15000"/>
              </a:spcBef>
              <a:buClr>
                <a:srgbClr val="DDDDDD"/>
              </a:buClr>
              <a:buFont typeface="Wingdings" pitchFamily="2" charset="2"/>
              <a:buChar char="ü"/>
            </a:pPr>
            <a:endParaRPr lang="en-US" sz="2400" dirty="0" smtClean="0">
              <a:solidFill>
                <a:schemeClr val="bg1"/>
              </a:solidFill>
            </a:endParaRPr>
          </a:p>
        </p:txBody>
      </p:sp>
      <p:sp>
        <p:nvSpPr>
          <p:cNvPr id="11" name="Rectangle 10"/>
          <p:cNvSpPr/>
          <p:nvPr/>
        </p:nvSpPr>
        <p:spPr>
          <a:xfrm>
            <a:off x="914400" y="1749147"/>
            <a:ext cx="6019800" cy="3508653"/>
          </a:xfrm>
          <a:prstGeom prst="rect">
            <a:avLst/>
          </a:prstGeom>
        </p:spPr>
        <p:txBody>
          <a:bodyPr wrap="square">
            <a:spAutoFit/>
          </a:bodyPr>
          <a:lstStyle/>
          <a:p>
            <a:pPr>
              <a:spcBef>
                <a:spcPct val="65000"/>
              </a:spcBef>
              <a:buFont typeface="Wingdings" pitchFamily="2" charset="2"/>
              <a:buChar char="ü"/>
            </a:pPr>
            <a:r>
              <a:rPr lang="en-US" sz="2400" dirty="0" smtClean="0"/>
              <a:t>Shut valve; let engine run until it stalls</a:t>
            </a:r>
          </a:p>
          <a:p>
            <a:pPr>
              <a:spcBef>
                <a:spcPct val="65000"/>
              </a:spcBef>
              <a:buFont typeface="Wingdings" pitchFamily="2" charset="2"/>
              <a:buChar char="ü"/>
            </a:pPr>
            <a:r>
              <a:rPr lang="en-US" sz="2400" dirty="0" smtClean="0"/>
              <a:t>Turn off ignition and lights</a:t>
            </a:r>
          </a:p>
          <a:p>
            <a:pPr>
              <a:spcBef>
                <a:spcPct val="65000"/>
              </a:spcBef>
              <a:buFont typeface="Wingdings" pitchFamily="2" charset="2"/>
              <a:buChar char="ü"/>
            </a:pPr>
            <a:r>
              <a:rPr lang="en-US" sz="2400" dirty="0" smtClean="0"/>
              <a:t>Check for leaks and damage to connections</a:t>
            </a:r>
          </a:p>
          <a:p>
            <a:pPr>
              <a:spcBef>
                <a:spcPct val="65000"/>
              </a:spcBef>
              <a:buFont typeface="Wingdings" pitchFamily="2" charset="2"/>
              <a:buChar char="ü"/>
            </a:pPr>
            <a:r>
              <a:rPr lang="en-US" sz="2400" dirty="0" smtClean="0"/>
              <a:t>Wear protective clothing</a:t>
            </a:r>
          </a:p>
          <a:p>
            <a:pPr>
              <a:spcBef>
                <a:spcPct val="65000"/>
              </a:spcBef>
              <a:buFont typeface="Wingdings" pitchFamily="2" charset="2"/>
              <a:buChar char="ü"/>
            </a:pPr>
            <a:r>
              <a:rPr lang="en-US" sz="2400" dirty="0" smtClean="0"/>
              <a:t>Remove empty tank and store it</a:t>
            </a:r>
          </a:p>
          <a:p>
            <a:pPr>
              <a:spcBef>
                <a:spcPct val="65000"/>
              </a:spcBef>
              <a:buFont typeface="Wingdings" pitchFamily="2" charset="2"/>
              <a:buChar char="ü"/>
            </a:pPr>
            <a:r>
              <a:rPr lang="en-US" sz="2400" dirty="0" smtClean="0"/>
              <a:t>Install new tank securely</a:t>
            </a:r>
          </a:p>
        </p:txBody>
      </p:sp>
      <p:pic>
        <p:nvPicPr>
          <p:cNvPr id="12" name="Picture 11" descr="Propane Tank.jpg"/>
          <p:cNvPicPr>
            <a:picLocks noChangeAspect="1"/>
          </p:cNvPicPr>
          <p:nvPr/>
        </p:nvPicPr>
        <p:blipFill>
          <a:blip r:embed="rId3" cstate="print"/>
          <a:stretch>
            <a:fillRect/>
          </a:stretch>
        </p:blipFill>
        <p:spPr>
          <a:xfrm>
            <a:off x="6400800" y="3533744"/>
            <a:ext cx="2000250" cy="200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6781800" cy="905256"/>
          </a:xfrm>
        </p:spPr>
        <p:txBody>
          <a:bodyPr/>
          <a:lstStyle/>
          <a:p>
            <a:r>
              <a:rPr lang="en-US" sz="4000" dirty="0" smtClean="0">
                <a:solidFill>
                  <a:schemeClr val="tx2">
                    <a:lumMod val="75000"/>
                  </a:schemeClr>
                </a:solidFill>
              </a:rPr>
              <a:t>PIT Definition</a:t>
            </a:r>
            <a:endParaRPr lang="en-US" sz="4000" dirty="0">
              <a:solidFill>
                <a:schemeClr val="tx2">
                  <a:lumMod val="75000"/>
                </a:schemeClr>
              </a:solidFill>
            </a:endParaRPr>
          </a:p>
        </p:txBody>
      </p:sp>
      <p:sp>
        <p:nvSpPr>
          <p:cNvPr id="4" name="Slide Number Placeholder 3"/>
          <p:cNvSpPr>
            <a:spLocks noGrp="1"/>
          </p:cNvSpPr>
          <p:nvPr>
            <p:ph type="sldNum" sz="quarter" idx="11"/>
          </p:nvPr>
        </p:nvSpPr>
        <p:spPr/>
        <p:txBody>
          <a:bodyPr/>
          <a:lstStyle/>
          <a:p>
            <a:fld id="{C34E0F4A-F861-4360-A837-BFEBC3FB9575}" type="slidenum">
              <a:rPr lang="en-US" smtClean="0"/>
              <a:pPr/>
              <a:t>3</a:t>
            </a:fld>
            <a:endParaRPr lang="en-US"/>
          </a:p>
        </p:txBody>
      </p:sp>
      <p:pic>
        <p:nvPicPr>
          <p:cNvPr id="6" name="Picture 7" descr="bobcat"/>
          <p:cNvPicPr>
            <a:picLocks noChangeAspect="1" noChangeArrowheads="1"/>
          </p:cNvPicPr>
          <p:nvPr/>
        </p:nvPicPr>
        <p:blipFill>
          <a:blip r:embed="rId3" cstate="print"/>
          <a:srcRect/>
          <a:stretch>
            <a:fillRect/>
          </a:stretch>
        </p:blipFill>
        <p:spPr>
          <a:xfrm>
            <a:off x="762000" y="1715610"/>
            <a:ext cx="2940562" cy="2819400"/>
          </a:xfrm>
          <a:prstGeom prst="rect">
            <a:avLst/>
          </a:prstGeom>
          <a:noFill/>
        </p:spPr>
      </p:pic>
      <p:sp>
        <p:nvSpPr>
          <p:cNvPr id="7" name="AutoShape 8"/>
          <p:cNvSpPr>
            <a:spLocks noChangeArrowheads="1"/>
          </p:cNvSpPr>
          <p:nvPr/>
        </p:nvSpPr>
        <p:spPr bwMode="auto">
          <a:xfrm>
            <a:off x="1828800" y="2286000"/>
            <a:ext cx="1600200" cy="1600200"/>
          </a:xfrm>
          <a:custGeom>
            <a:avLst/>
            <a:gdLst>
              <a:gd name="T0" fmla="*/ 800100 w 21600"/>
              <a:gd name="T1" fmla="*/ 0 h 21600"/>
              <a:gd name="T2" fmla="*/ 234326 w 21600"/>
              <a:gd name="T3" fmla="*/ 234326 h 21600"/>
              <a:gd name="T4" fmla="*/ 0 w 21600"/>
              <a:gd name="T5" fmla="*/ 800100 h 21600"/>
              <a:gd name="T6" fmla="*/ 234326 w 21600"/>
              <a:gd name="T7" fmla="*/ 1365875 h 21600"/>
              <a:gd name="T8" fmla="*/ 800100 w 21600"/>
              <a:gd name="T9" fmla="*/ 1600200 h 21600"/>
              <a:gd name="T10" fmla="*/ 1365875 w 21600"/>
              <a:gd name="T11" fmla="*/ 1365875 h 21600"/>
              <a:gd name="T12" fmla="*/ 1600200 w 21600"/>
              <a:gd name="T13" fmla="*/ 800100 h 21600"/>
              <a:gd name="T14" fmla="*/ 1365875 w 21600"/>
              <a:gd name="T15" fmla="*/ 2343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000000"/>
            </a:solidFill>
            <a:miter lim="800000"/>
            <a:headEnd/>
            <a:tailEnd/>
          </a:ln>
        </p:spPr>
        <p:txBody>
          <a:bodyPr wrap="none" anchor="ctr"/>
          <a:lstStyle/>
          <a:p>
            <a:endParaRPr lang="en-US"/>
          </a:p>
        </p:txBody>
      </p:sp>
      <p:sp>
        <p:nvSpPr>
          <p:cNvPr id="8" name="Rectangle 6"/>
          <p:cNvSpPr txBox="1">
            <a:spLocks noChangeArrowheads="1"/>
          </p:cNvSpPr>
          <p:nvPr/>
        </p:nvSpPr>
        <p:spPr>
          <a:xfrm>
            <a:off x="3810000" y="1752600"/>
            <a:ext cx="4648200" cy="33528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rgbClr val="FFFF00"/>
              </a:buClr>
              <a:buSzPct val="95000"/>
              <a:buFont typeface="Wingdings 2"/>
              <a:buChar char=""/>
              <a:tabLst/>
              <a:defRPr/>
            </a:pPr>
            <a:r>
              <a:rPr kumimoji="0" lang="en-US" b="0" i="0" u="none" strike="noStrike" kern="1200" cap="none" spc="0" normalizeH="0" noProof="0" dirty="0" smtClean="0">
                <a:ln>
                  <a:noFill/>
                </a:ln>
                <a:effectLst/>
                <a:uLnTx/>
                <a:uFillTx/>
                <a:latin typeface="+mn-lt"/>
                <a:ea typeface="+mn-ea"/>
                <a:cs typeface="+mn-cs"/>
              </a:rPr>
              <a:t>An industrial vehicle that carries, pushes, pulls, stacks or tiers loads.</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Wingdings 2"/>
              <a:buChar char=""/>
              <a:tabLst/>
              <a:defRPr/>
            </a:pPr>
            <a:r>
              <a:rPr kumimoji="0" lang="en-US" b="0" i="0" u="none" strike="noStrike" kern="1200" cap="none" spc="0" normalizeH="0" noProof="0" dirty="0" smtClean="0">
                <a:ln>
                  <a:noFill/>
                </a:ln>
                <a:effectLst/>
                <a:uLnTx/>
                <a:uFillTx/>
                <a:latin typeface="+mn-lt"/>
                <a:ea typeface="+mn-ea"/>
                <a:cs typeface="+mn-cs"/>
              </a:rPr>
              <a:t>Include fork trucks, platform lift trucks, motorized hand trucks, and other specialized industrial trucks powered by electric motors or internal combustion engines. </a:t>
            </a:r>
          </a:p>
          <a:p>
            <a:pPr marL="274320" marR="0" lvl="0" indent="-274320" algn="l" defTabSz="914400" rtl="0" eaLnBrk="1" fontAlgn="auto" latinLnBrk="0" hangingPunct="1">
              <a:lnSpc>
                <a:spcPct val="100000"/>
              </a:lnSpc>
              <a:spcBef>
                <a:spcPct val="20000"/>
              </a:spcBef>
              <a:spcAft>
                <a:spcPts val="0"/>
              </a:spcAft>
              <a:buClr>
                <a:srgbClr val="FFFF00"/>
              </a:buClr>
              <a:buSzPct val="95000"/>
              <a:buFont typeface="Wingdings 2"/>
              <a:buChar char=""/>
              <a:tabLst/>
              <a:defRPr/>
            </a:pPr>
            <a:r>
              <a:rPr kumimoji="0" lang="en-US" b="0" i="0" u="none" strike="noStrike" kern="1200" cap="none" spc="0" normalizeH="0" noProof="0" dirty="0" smtClean="0">
                <a:ln>
                  <a:noFill/>
                </a:ln>
                <a:effectLst/>
                <a:uLnTx/>
                <a:uFillTx/>
                <a:latin typeface="+mn-lt"/>
                <a:ea typeface="+mn-ea"/>
                <a:cs typeface="+mn-cs"/>
              </a:rPr>
              <a:t>Excludes vehicles that are used for earth-moving or over the road hauling and compressed air or nonflammable compressed gas-operated industrial trucks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276600"/>
          </a:xfrm>
        </p:spPr>
        <p:txBody>
          <a:bodyPr/>
          <a:lstStyle/>
          <a:p>
            <a:r>
              <a:rPr lang="en-US" dirty="0" smtClean="0"/>
              <a:t>THANK YOU!</a:t>
            </a:r>
            <a:endParaRPr lang="en-US" dirty="0"/>
          </a:p>
        </p:txBody>
      </p:sp>
    </p:spTree>
    <p:extLst>
      <p:ext uri="{BB962C8B-B14F-4D97-AF65-F5344CB8AC3E}">
        <p14:creationId xmlns:p14="http://schemas.microsoft.com/office/powerpoint/2010/main" val="100499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0431DC-DF82-4426-AAAE-9BF59BCD42A4}" type="slidenum">
              <a:rPr lang="en-US" smtClean="0"/>
              <a:pPr/>
              <a:t>4</a:t>
            </a:fld>
            <a:endParaRPr lang="en-US" dirty="0"/>
          </a:p>
        </p:txBody>
      </p:sp>
      <p:grpSp>
        <p:nvGrpSpPr>
          <p:cNvPr id="5" name="Group 4"/>
          <p:cNvGrpSpPr/>
          <p:nvPr/>
        </p:nvGrpSpPr>
        <p:grpSpPr>
          <a:xfrm>
            <a:off x="1066800" y="465167"/>
            <a:ext cx="7294020" cy="5776310"/>
            <a:chOff x="1426346" y="228600"/>
            <a:chExt cx="7108054" cy="6086072"/>
          </a:xfrm>
        </p:grpSpPr>
        <p:pic>
          <p:nvPicPr>
            <p:cNvPr id="11" name="Picture 10" descr="Model_7400_deep_reach_small_flip.jpg"/>
            <p:cNvPicPr>
              <a:picLocks noChangeAspect="1"/>
            </p:cNvPicPr>
            <p:nvPr/>
          </p:nvPicPr>
          <p:blipFill>
            <a:blip r:embed="rId3" cstate="print"/>
            <a:stretch>
              <a:fillRect/>
            </a:stretch>
          </p:blipFill>
          <p:spPr>
            <a:xfrm>
              <a:off x="1426346" y="3200399"/>
              <a:ext cx="3733800" cy="3114273"/>
            </a:xfrm>
            <a:prstGeom prst="rect">
              <a:avLst/>
            </a:prstGeom>
          </p:spPr>
        </p:pic>
        <p:pic>
          <p:nvPicPr>
            <p:cNvPr id="8" name="Picture 7" descr="Crown Standup.jpg"/>
            <p:cNvPicPr>
              <a:picLocks noChangeAspect="1"/>
            </p:cNvPicPr>
            <p:nvPr/>
          </p:nvPicPr>
          <p:blipFill>
            <a:blip r:embed="rId4" cstate="print"/>
            <a:stretch>
              <a:fillRect/>
            </a:stretch>
          </p:blipFill>
          <p:spPr>
            <a:xfrm>
              <a:off x="6668779" y="228600"/>
              <a:ext cx="1865621" cy="3276600"/>
            </a:xfrm>
            <a:prstGeom prst="rect">
              <a:avLst/>
            </a:prstGeom>
          </p:spPr>
        </p:pic>
        <p:pic>
          <p:nvPicPr>
            <p:cNvPr id="9" name="Picture 8" descr="FORK LIFT.jpg"/>
            <p:cNvPicPr>
              <a:picLocks noChangeAspect="1"/>
            </p:cNvPicPr>
            <p:nvPr/>
          </p:nvPicPr>
          <p:blipFill>
            <a:blip r:embed="rId5" cstate="print"/>
            <a:stretch>
              <a:fillRect/>
            </a:stretch>
          </p:blipFill>
          <p:spPr>
            <a:xfrm>
              <a:off x="1447800" y="233778"/>
              <a:ext cx="3101163" cy="2966621"/>
            </a:xfrm>
            <a:prstGeom prst="rect">
              <a:avLst/>
            </a:prstGeom>
          </p:spPr>
        </p:pic>
        <p:pic>
          <p:nvPicPr>
            <p:cNvPr id="13" name="Picture 12" descr="untitled.bmp"/>
            <p:cNvPicPr>
              <a:picLocks noChangeAspect="1"/>
            </p:cNvPicPr>
            <p:nvPr/>
          </p:nvPicPr>
          <p:blipFill>
            <a:blip r:embed="rId6" cstate="print"/>
            <a:stretch>
              <a:fillRect/>
            </a:stretch>
          </p:blipFill>
          <p:spPr>
            <a:xfrm>
              <a:off x="5106794" y="3505200"/>
              <a:ext cx="2971800" cy="2809472"/>
            </a:xfrm>
            <a:prstGeom prst="rect">
              <a:avLst/>
            </a:prstGeom>
          </p:spPr>
        </p:pic>
        <p:pic>
          <p:nvPicPr>
            <p:cNvPr id="6" name="Picture 5" descr="reach-truck-56118.jpg"/>
            <p:cNvPicPr>
              <a:picLocks noChangeAspect="1"/>
            </p:cNvPicPr>
            <p:nvPr/>
          </p:nvPicPr>
          <p:blipFill>
            <a:blip r:embed="rId7" cstate="print"/>
            <a:stretch>
              <a:fillRect/>
            </a:stretch>
          </p:blipFill>
          <p:spPr>
            <a:xfrm>
              <a:off x="4163354" y="228600"/>
              <a:ext cx="2618446" cy="3276600"/>
            </a:xfrm>
            <a:prstGeom prst="rect">
              <a:avLst/>
            </a:prstGeom>
          </p:spPr>
        </p:pic>
      </p:gr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8229600" cy="914400"/>
          </a:xfrm>
        </p:spPr>
        <p:txBody>
          <a:bodyPr>
            <a:normAutofit fontScale="90000"/>
          </a:bodyPr>
          <a:lstStyle/>
          <a:p>
            <a:pPr algn="l"/>
            <a:r>
              <a:rPr lang="en-US" sz="5400" dirty="0" smtClean="0">
                <a:solidFill>
                  <a:srgbClr val="FFFF00"/>
                </a:solidFill>
              </a:rPr>
              <a:t>Benefits of </a:t>
            </a:r>
            <a:r>
              <a:rPr lang="en-US" sz="4800" dirty="0" smtClean="0">
                <a:solidFill>
                  <a:srgbClr val="FFFF00"/>
                </a:solidFill>
              </a:rPr>
              <a:t>Forklift</a:t>
            </a:r>
            <a:r>
              <a:rPr lang="en-US" sz="5400" dirty="0" smtClean="0">
                <a:solidFill>
                  <a:srgbClr val="FFFF00"/>
                </a:solidFill>
              </a:rPr>
              <a:t> Training:  </a:t>
            </a:r>
            <a:endParaRPr lang="en-US" sz="5400" dirty="0">
              <a:solidFill>
                <a:srgbClr val="FFFF00"/>
              </a:solidFill>
            </a:endParaRPr>
          </a:p>
        </p:txBody>
      </p:sp>
      <p:sp>
        <p:nvSpPr>
          <p:cNvPr id="8" name="TextBox 7"/>
          <p:cNvSpPr txBox="1"/>
          <p:nvPr/>
        </p:nvSpPr>
        <p:spPr>
          <a:xfrm>
            <a:off x="381000" y="1164134"/>
            <a:ext cx="8382000" cy="461665"/>
          </a:xfrm>
          <a:prstGeom prst="rect">
            <a:avLst/>
          </a:prstGeom>
          <a:noFill/>
        </p:spPr>
        <p:txBody>
          <a:bodyPr wrap="square" rtlCol="0">
            <a:spAutoFit/>
          </a:bodyPr>
          <a:lstStyle/>
          <a:p>
            <a:endParaRPr lang="en-US" sz="2400" dirty="0" smtClean="0">
              <a:solidFill>
                <a:schemeClr val="bg1"/>
              </a:solidFill>
            </a:endParaRPr>
          </a:p>
        </p:txBody>
      </p:sp>
      <p:sp>
        <p:nvSpPr>
          <p:cNvPr id="10" name="Rectangle 9"/>
          <p:cNvSpPr/>
          <p:nvPr/>
        </p:nvSpPr>
        <p:spPr>
          <a:xfrm>
            <a:off x="762000" y="1647682"/>
            <a:ext cx="6324600" cy="3914918"/>
          </a:xfrm>
          <a:prstGeom prst="rect">
            <a:avLst/>
          </a:prstGeom>
        </p:spPr>
        <p:txBody>
          <a:bodyPr wrap="square">
            <a:spAutoFit/>
          </a:bodyPr>
          <a:lstStyle/>
          <a:p>
            <a:pPr>
              <a:lnSpc>
                <a:spcPct val="90000"/>
              </a:lnSpc>
              <a:buClr>
                <a:schemeClr val="accent1"/>
              </a:buClr>
            </a:pPr>
            <a:r>
              <a:rPr lang="en-US" sz="2800" b="1" dirty="0" smtClean="0">
                <a:solidFill>
                  <a:schemeClr val="bg1"/>
                </a:solidFill>
              </a:rPr>
              <a:t>REDUCES ACCIDENTS</a:t>
            </a:r>
            <a:r>
              <a:rPr lang="en-US" sz="2800" dirty="0" smtClean="0">
                <a:solidFill>
                  <a:schemeClr val="bg1"/>
                </a:solidFill>
              </a:rPr>
              <a:t>                         </a:t>
            </a:r>
          </a:p>
          <a:p>
            <a:pPr>
              <a:lnSpc>
                <a:spcPct val="90000"/>
              </a:lnSpc>
              <a:buClr>
                <a:schemeClr val="accent1"/>
              </a:buClr>
            </a:pPr>
            <a:r>
              <a:rPr lang="en-US" sz="2000" dirty="0" smtClean="0">
                <a:solidFill>
                  <a:schemeClr val="bg1"/>
                </a:solidFill>
              </a:rPr>
              <a:t>by teaching correct methods of avoiding accidents</a:t>
            </a:r>
          </a:p>
          <a:p>
            <a:pPr>
              <a:lnSpc>
                <a:spcPct val="90000"/>
              </a:lnSpc>
              <a:buClr>
                <a:schemeClr val="accent1"/>
              </a:buClr>
            </a:pPr>
            <a:endParaRPr lang="en-US" sz="2800" b="1" dirty="0" smtClean="0">
              <a:solidFill>
                <a:schemeClr val="bg1"/>
              </a:solidFill>
            </a:endParaRPr>
          </a:p>
          <a:p>
            <a:pPr>
              <a:lnSpc>
                <a:spcPct val="90000"/>
              </a:lnSpc>
              <a:buClr>
                <a:schemeClr val="accent1"/>
              </a:buClr>
            </a:pPr>
            <a:r>
              <a:rPr lang="en-US" sz="2800" b="1" dirty="0" smtClean="0">
                <a:solidFill>
                  <a:schemeClr val="bg1"/>
                </a:solidFill>
              </a:rPr>
              <a:t>REDUCES PRODUCT DAMAGE</a:t>
            </a:r>
            <a:r>
              <a:rPr lang="en-US" sz="2800" dirty="0" smtClean="0">
                <a:solidFill>
                  <a:schemeClr val="bg1"/>
                </a:solidFill>
              </a:rPr>
              <a:t>        </a:t>
            </a:r>
          </a:p>
          <a:p>
            <a:pPr>
              <a:lnSpc>
                <a:spcPct val="90000"/>
              </a:lnSpc>
              <a:buClr>
                <a:schemeClr val="accent1"/>
              </a:buClr>
            </a:pPr>
            <a:r>
              <a:rPr lang="en-US" sz="2000" dirty="0" smtClean="0">
                <a:solidFill>
                  <a:schemeClr val="bg1"/>
                </a:solidFill>
              </a:rPr>
              <a:t>by teaching best load handling techniques</a:t>
            </a:r>
          </a:p>
          <a:p>
            <a:pPr>
              <a:lnSpc>
                <a:spcPct val="90000"/>
              </a:lnSpc>
              <a:buClr>
                <a:schemeClr val="accent1"/>
              </a:buClr>
            </a:pPr>
            <a:endParaRPr lang="en-US" sz="2800" b="1" dirty="0" smtClean="0">
              <a:solidFill>
                <a:schemeClr val="bg1"/>
              </a:solidFill>
            </a:endParaRPr>
          </a:p>
          <a:p>
            <a:pPr>
              <a:lnSpc>
                <a:spcPct val="90000"/>
              </a:lnSpc>
              <a:buClr>
                <a:schemeClr val="accent1"/>
              </a:buClr>
            </a:pPr>
            <a:r>
              <a:rPr lang="en-US" sz="2800" b="1" dirty="0" smtClean="0">
                <a:solidFill>
                  <a:schemeClr val="bg1"/>
                </a:solidFill>
              </a:rPr>
              <a:t>REDUCES EQUIPMENT DAMAGE</a:t>
            </a:r>
            <a:r>
              <a:rPr lang="en-US" sz="2800" dirty="0" smtClean="0">
                <a:solidFill>
                  <a:schemeClr val="bg1"/>
                </a:solidFill>
              </a:rPr>
              <a:t>       </a:t>
            </a:r>
          </a:p>
          <a:p>
            <a:pPr>
              <a:lnSpc>
                <a:spcPct val="90000"/>
              </a:lnSpc>
              <a:buClr>
                <a:schemeClr val="accent1"/>
              </a:buClr>
            </a:pPr>
            <a:r>
              <a:rPr lang="en-US" sz="2000" dirty="0" smtClean="0">
                <a:solidFill>
                  <a:schemeClr val="bg1"/>
                </a:solidFill>
              </a:rPr>
              <a:t>by giving instruction in correct operation and handling</a:t>
            </a:r>
          </a:p>
          <a:p>
            <a:pPr>
              <a:lnSpc>
                <a:spcPct val="90000"/>
              </a:lnSpc>
              <a:buClr>
                <a:schemeClr val="accent1"/>
              </a:buClr>
            </a:pPr>
            <a:endParaRPr lang="en-US" sz="2800" b="1" dirty="0" smtClean="0">
              <a:solidFill>
                <a:schemeClr val="bg1"/>
              </a:solidFill>
            </a:endParaRPr>
          </a:p>
          <a:p>
            <a:pPr>
              <a:lnSpc>
                <a:spcPct val="90000"/>
              </a:lnSpc>
              <a:buClr>
                <a:schemeClr val="accent1"/>
              </a:buClr>
            </a:pPr>
            <a:r>
              <a:rPr lang="en-US" sz="2800" b="1" dirty="0" smtClean="0">
                <a:solidFill>
                  <a:schemeClr val="bg1"/>
                </a:solidFill>
              </a:rPr>
              <a:t>REDUCES LOST TIME</a:t>
            </a:r>
            <a:r>
              <a:rPr lang="en-US" sz="2800" dirty="0" smtClean="0">
                <a:solidFill>
                  <a:schemeClr val="bg1"/>
                </a:solidFill>
              </a:rPr>
              <a:t>                   </a:t>
            </a:r>
          </a:p>
          <a:p>
            <a:pPr>
              <a:lnSpc>
                <a:spcPct val="90000"/>
              </a:lnSpc>
              <a:buClr>
                <a:schemeClr val="accent1"/>
              </a:buClr>
            </a:pPr>
            <a:r>
              <a:rPr lang="en-US" sz="2000" dirty="0" smtClean="0">
                <a:solidFill>
                  <a:schemeClr val="bg1"/>
                </a:solidFill>
              </a:rPr>
              <a:t>by reducing accidents, and unplanned work stoppages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8229600" cy="914400"/>
          </a:xfrm>
        </p:spPr>
        <p:txBody>
          <a:bodyPr>
            <a:normAutofit/>
          </a:bodyPr>
          <a:lstStyle/>
          <a:p>
            <a:pPr algn="l"/>
            <a:r>
              <a:rPr lang="en-US" sz="4000" dirty="0" smtClean="0">
                <a:solidFill>
                  <a:srgbClr val="FFFF00"/>
                </a:solidFill>
              </a:rPr>
              <a:t>Benefits of Forklift Training </a:t>
            </a:r>
            <a:r>
              <a:rPr lang="en-US" sz="2000" dirty="0" smtClean="0">
                <a:solidFill>
                  <a:srgbClr val="FFFF00"/>
                </a:solidFill>
              </a:rPr>
              <a:t>(Cont.)</a:t>
            </a:r>
            <a:r>
              <a:rPr lang="en-US" sz="4000" dirty="0" smtClean="0">
                <a:solidFill>
                  <a:srgbClr val="FFFF00"/>
                </a:solidFill>
              </a:rPr>
              <a:t>:  </a:t>
            </a:r>
            <a:endParaRPr lang="en-US" sz="4000" dirty="0">
              <a:solidFill>
                <a:srgbClr val="FFFF00"/>
              </a:solidFill>
            </a:endParaRPr>
          </a:p>
        </p:txBody>
      </p:sp>
      <p:sp>
        <p:nvSpPr>
          <p:cNvPr id="8" name="TextBox 7"/>
          <p:cNvSpPr txBox="1"/>
          <p:nvPr/>
        </p:nvSpPr>
        <p:spPr>
          <a:xfrm>
            <a:off x="381000" y="1164134"/>
            <a:ext cx="8382000" cy="461665"/>
          </a:xfrm>
          <a:prstGeom prst="rect">
            <a:avLst/>
          </a:prstGeom>
          <a:noFill/>
        </p:spPr>
        <p:txBody>
          <a:bodyPr wrap="square" rtlCol="0">
            <a:spAutoFit/>
          </a:bodyPr>
          <a:lstStyle/>
          <a:p>
            <a:endParaRPr lang="en-US" sz="2400" dirty="0" smtClean="0">
              <a:solidFill>
                <a:schemeClr val="bg1"/>
              </a:solidFill>
            </a:endParaRPr>
          </a:p>
        </p:txBody>
      </p:sp>
      <p:sp>
        <p:nvSpPr>
          <p:cNvPr id="10" name="Rectangle 9"/>
          <p:cNvSpPr/>
          <p:nvPr/>
        </p:nvSpPr>
        <p:spPr>
          <a:xfrm>
            <a:off x="609600" y="1647682"/>
            <a:ext cx="6400800" cy="5410712"/>
          </a:xfrm>
          <a:prstGeom prst="rect">
            <a:avLst/>
          </a:prstGeom>
        </p:spPr>
        <p:txBody>
          <a:bodyPr wrap="square">
            <a:spAutoFit/>
          </a:bodyPr>
          <a:lstStyle/>
          <a:p>
            <a:pPr>
              <a:lnSpc>
                <a:spcPct val="90000"/>
              </a:lnSpc>
              <a:buClr>
                <a:schemeClr val="accent1"/>
              </a:buClr>
            </a:pPr>
            <a:r>
              <a:rPr lang="en-US" sz="2800" b="1" dirty="0" smtClean="0">
                <a:solidFill>
                  <a:schemeClr val="bg1"/>
                </a:solidFill>
              </a:rPr>
              <a:t>INCREASES OPERATOR CONFIDENCE</a:t>
            </a:r>
            <a:r>
              <a:rPr lang="en-US" sz="2800" dirty="0" smtClean="0">
                <a:solidFill>
                  <a:schemeClr val="bg1"/>
                </a:solidFill>
              </a:rPr>
              <a:t>                        </a:t>
            </a:r>
          </a:p>
          <a:p>
            <a:pPr>
              <a:lnSpc>
                <a:spcPct val="90000"/>
              </a:lnSpc>
              <a:buClr>
                <a:schemeClr val="accent1"/>
              </a:buClr>
            </a:pPr>
            <a:r>
              <a:rPr lang="en-US" sz="2000" dirty="0" smtClean="0">
                <a:solidFill>
                  <a:schemeClr val="bg1"/>
                </a:solidFill>
              </a:rPr>
              <a:t>by showing correct methods of operation</a:t>
            </a:r>
          </a:p>
          <a:p>
            <a:pPr>
              <a:lnSpc>
                <a:spcPct val="90000"/>
              </a:lnSpc>
              <a:buClr>
                <a:schemeClr val="accent1"/>
              </a:buClr>
            </a:pPr>
            <a:endParaRPr lang="en-US" sz="2800" b="1" dirty="0" smtClean="0">
              <a:solidFill>
                <a:schemeClr val="bg1"/>
              </a:solidFill>
            </a:endParaRPr>
          </a:p>
          <a:p>
            <a:pPr>
              <a:lnSpc>
                <a:spcPct val="90000"/>
              </a:lnSpc>
              <a:buClr>
                <a:schemeClr val="accent1"/>
              </a:buClr>
            </a:pPr>
            <a:r>
              <a:rPr lang="en-US" sz="2800" b="1" dirty="0" smtClean="0">
                <a:solidFill>
                  <a:schemeClr val="bg1"/>
                </a:solidFill>
              </a:rPr>
              <a:t>INCREASE PRODUCTIVITY</a:t>
            </a:r>
            <a:endParaRPr lang="en-US" sz="2800" dirty="0" smtClean="0">
              <a:solidFill>
                <a:schemeClr val="bg1"/>
              </a:solidFill>
            </a:endParaRPr>
          </a:p>
          <a:p>
            <a:pPr>
              <a:lnSpc>
                <a:spcPct val="90000"/>
              </a:lnSpc>
              <a:buClr>
                <a:schemeClr val="accent1"/>
              </a:buClr>
            </a:pPr>
            <a:r>
              <a:rPr lang="en-US" sz="2000" dirty="0" smtClean="0">
                <a:solidFill>
                  <a:schemeClr val="bg1"/>
                </a:solidFill>
              </a:rPr>
              <a:t>by increasing operator skills</a:t>
            </a:r>
          </a:p>
          <a:p>
            <a:pPr>
              <a:lnSpc>
                <a:spcPct val="90000"/>
              </a:lnSpc>
              <a:buClr>
                <a:schemeClr val="accent1"/>
              </a:buClr>
            </a:pPr>
            <a:endParaRPr lang="en-US" sz="2800" b="1" dirty="0" smtClean="0">
              <a:solidFill>
                <a:schemeClr val="bg1"/>
              </a:solidFill>
            </a:endParaRPr>
          </a:p>
          <a:p>
            <a:pPr>
              <a:lnSpc>
                <a:spcPct val="90000"/>
              </a:lnSpc>
              <a:buClr>
                <a:schemeClr val="accent1"/>
              </a:buClr>
            </a:pPr>
            <a:r>
              <a:rPr lang="en-US" sz="2800" b="1" dirty="0" smtClean="0">
                <a:solidFill>
                  <a:schemeClr val="bg1"/>
                </a:solidFill>
              </a:rPr>
              <a:t>INCREASES EMPLOYEE MORALE</a:t>
            </a:r>
            <a:r>
              <a:rPr lang="en-US" sz="2800" dirty="0" smtClean="0">
                <a:solidFill>
                  <a:schemeClr val="bg1"/>
                </a:solidFill>
              </a:rPr>
              <a:t>       </a:t>
            </a:r>
          </a:p>
          <a:p>
            <a:pPr>
              <a:lnSpc>
                <a:spcPct val="90000"/>
              </a:lnSpc>
              <a:buClr>
                <a:schemeClr val="accent1"/>
              </a:buClr>
            </a:pPr>
            <a:r>
              <a:rPr lang="en-US" sz="2000" dirty="0" smtClean="0">
                <a:solidFill>
                  <a:schemeClr val="bg1"/>
                </a:solidFill>
              </a:rPr>
              <a:t>by showing management’s concern for employee health</a:t>
            </a:r>
          </a:p>
          <a:p>
            <a:pPr>
              <a:lnSpc>
                <a:spcPct val="90000"/>
              </a:lnSpc>
              <a:buClr>
                <a:schemeClr val="accent1"/>
              </a:buClr>
            </a:pPr>
            <a:endParaRPr lang="en-US" sz="2800" b="1" dirty="0" smtClean="0">
              <a:solidFill>
                <a:schemeClr val="bg1"/>
              </a:solidFill>
            </a:endParaRPr>
          </a:p>
          <a:p>
            <a:pPr>
              <a:lnSpc>
                <a:spcPct val="90000"/>
              </a:lnSpc>
              <a:buClr>
                <a:schemeClr val="accent1"/>
              </a:buClr>
            </a:pPr>
            <a:r>
              <a:rPr lang="en-US" sz="2800" b="1" dirty="0" smtClean="0">
                <a:solidFill>
                  <a:schemeClr val="bg1"/>
                </a:solidFill>
              </a:rPr>
              <a:t>INCREASES COMPLIANCE</a:t>
            </a:r>
            <a:r>
              <a:rPr lang="en-US" sz="2800" dirty="0" smtClean="0">
                <a:solidFill>
                  <a:schemeClr val="bg1"/>
                </a:solidFill>
              </a:rPr>
              <a:t>                  </a:t>
            </a:r>
          </a:p>
          <a:p>
            <a:pPr>
              <a:lnSpc>
                <a:spcPct val="90000"/>
              </a:lnSpc>
              <a:buClr>
                <a:schemeClr val="accent1"/>
              </a:buClr>
            </a:pPr>
            <a:r>
              <a:rPr lang="en-US" sz="2000" dirty="0" smtClean="0">
                <a:solidFill>
                  <a:schemeClr val="bg1"/>
                </a:solidFill>
              </a:rPr>
              <a:t>by ensuring compliance with the OSHA Forklift Standard, 1910.178</a:t>
            </a:r>
          </a:p>
          <a:p>
            <a:pPr>
              <a:lnSpc>
                <a:spcPct val="90000"/>
              </a:lnSpc>
              <a:buClr>
                <a:schemeClr val="accent1"/>
              </a:buClr>
            </a:pPr>
            <a:endParaRPr lang="en-US" sz="2000" dirty="0" smtClean="0">
              <a:solidFill>
                <a:schemeClr val="bg1"/>
              </a:solidFill>
            </a:endParaRPr>
          </a:p>
          <a:p>
            <a:pPr>
              <a:lnSpc>
                <a:spcPct val="90000"/>
              </a:lnSpc>
              <a:buClr>
                <a:schemeClr val="accent1"/>
              </a:buClr>
            </a:pPr>
            <a:endParaRPr lang="en-US" sz="2000" dirty="0" smtClean="0">
              <a:solidFill>
                <a:schemeClr val="bg1"/>
              </a:solidFill>
            </a:endParaRPr>
          </a:p>
        </p:txBody>
      </p:sp>
      <p:pic>
        <p:nvPicPr>
          <p:cNvPr id="14" name="Picture 13" descr="PIT, HandTruck.jpg"/>
          <p:cNvPicPr>
            <a:picLocks noChangeAspect="1"/>
          </p:cNvPicPr>
          <p:nvPr/>
        </p:nvPicPr>
        <p:blipFill>
          <a:blip r:embed="rId3" cstate="print"/>
          <a:stretch>
            <a:fillRect/>
          </a:stretch>
        </p:blipFill>
        <p:spPr>
          <a:xfrm>
            <a:off x="6934200" y="1524000"/>
            <a:ext cx="2057400" cy="2514600"/>
          </a:xfrm>
          <a:prstGeom prst="rect">
            <a:avLst/>
          </a:prstGeom>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8229600" cy="914400"/>
          </a:xfrm>
        </p:spPr>
        <p:txBody>
          <a:bodyPr>
            <a:normAutofit/>
          </a:bodyPr>
          <a:lstStyle/>
          <a:p>
            <a:pPr algn="l"/>
            <a:r>
              <a:rPr lang="en-US" sz="4000" dirty="0" smtClean="0">
                <a:solidFill>
                  <a:srgbClr val="FFFF00"/>
                </a:solidFill>
              </a:rPr>
              <a:t>Benefits of Forklift Training </a:t>
            </a:r>
            <a:r>
              <a:rPr lang="en-US" sz="2000" dirty="0" smtClean="0">
                <a:solidFill>
                  <a:srgbClr val="FFFF00"/>
                </a:solidFill>
              </a:rPr>
              <a:t>(Cont.): </a:t>
            </a:r>
            <a:endParaRPr lang="en-US" sz="2000" dirty="0">
              <a:solidFill>
                <a:srgbClr val="FFFF00"/>
              </a:solidFill>
            </a:endParaRPr>
          </a:p>
        </p:txBody>
      </p:sp>
      <p:sp>
        <p:nvSpPr>
          <p:cNvPr id="10" name="Rectangle 9"/>
          <p:cNvSpPr/>
          <p:nvPr/>
        </p:nvSpPr>
        <p:spPr>
          <a:xfrm>
            <a:off x="1219200" y="1981200"/>
            <a:ext cx="6553200" cy="3730252"/>
          </a:xfrm>
          <a:prstGeom prst="rect">
            <a:avLst/>
          </a:prstGeom>
        </p:spPr>
        <p:txBody>
          <a:bodyPr wrap="square">
            <a:spAutoFit/>
          </a:bodyPr>
          <a:lstStyle/>
          <a:p>
            <a:pPr>
              <a:lnSpc>
                <a:spcPct val="90000"/>
              </a:lnSpc>
              <a:buClr>
                <a:schemeClr val="accent1"/>
              </a:buClr>
            </a:pPr>
            <a:r>
              <a:rPr lang="en-US" sz="2800" b="1" dirty="0" smtClean="0">
                <a:solidFill>
                  <a:schemeClr val="bg1"/>
                </a:solidFill>
              </a:rPr>
              <a:t>INCREASES EQUIPMENT LIFE </a:t>
            </a:r>
          </a:p>
          <a:p>
            <a:pPr>
              <a:lnSpc>
                <a:spcPct val="90000"/>
              </a:lnSpc>
              <a:buClr>
                <a:schemeClr val="accent1"/>
              </a:buClr>
            </a:pPr>
            <a:r>
              <a:rPr lang="en-US" sz="2000" dirty="0" smtClean="0">
                <a:solidFill>
                  <a:schemeClr val="bg1"/>
                </a:solidFill>
              </a:rPr>
              <a:t>by ensuring that forklifts are:</a:t>
            </a:r>
          </a:p>
          <a:p>
            <a:pPr>
              <a:lnSpc>
                <a:spcPct val="90000"/>
              </a:lnSpc>
              <a:buClr>
                <a:schemeClr val="accent1"/>
              </a:buClr>
            </a:pPr>
            <a:r>
              <a:rPr lang="en-US" sz="2800" dirty="0" smtClean="0">
                <a:solidFill>
                  <a:schemeClr val="bg1"/>
                </a:solidFill>
              </a:rPr>
              <a:t>                  </a:t>
            </a:r>
          </a:p>
          <a:p>
            <a:pPr marL="457200" indent="-457200">
              <a:lnSpc>
                <a:spcPct val="150000"/>
              </a:lnSpc>
              <a:buClr>
                <a:srgbClr val="FFFF00"/>
              </a:buClr>
              <a:buFont typeface="Arial" pitchFamily="34" charset="0"/>
              <a:buChar char="•"/>
            </a:pPr>
            <a:r>
              <a:rPr lang="en-US" sz="2400" dirty="0" smtClean="0">
                <a:solidFill>
                  <a:schemeClr val="bg1"/>
                </a:solidFill>
              </a:rPr>
              <a:t>Properly operated</a:t>
            </a:r>
          </a:p>
          <a:p>
            <a:pPr marL="457200" indent="-457200">
              <a:buClr>
                <a:srgbClr val="FFFF00"/>
              </a:buClr>
              <a:buFont typeface="Arial" pitchFamily="34" charset="0"/>
              <a:buChar char="•"/>
            </a:pPr>
            <a:r>
              <a:rPr lang="en-US" sz="2400" dirty="0" smtClean="0">
                <a:solidFill>
                  <a:schemeClr val="bg1"/>
                </a:solidFill>
              </a:rPr>
              <a:t>Properly maintained in accordance with manufacturers recommendations</a:t>
            </a:r>
          </a:p>
          <a:p>
            <a:pPr marL="457200" indent="-457200">
              <a:lnSpc>
                <a:spcPct val="150000"/>
              </a:lnSpc>
              <a:buClr>
                <a:srgbClr val="FFFF00"/>
              </a:buClr>
              <a:buFont typeface="Arial" pitchFamily="34" charset="0"/>
              <a:buChar char="•"/>
            </a:pPr>
            <a:r>
              <a:rPr lang="en-US" sz="2400" dirty="0" smtClean="0">
                <a:solidFill>
                  <a:schemeClr val="bg1"/>
                </a:solidFill>
              </a:rPr>
              <a:t>Inspected for damage daily and prior to use</a:t>
            </a:r>
          </a:p>
          <a:p>
            <a:pPr marL="457200" indent="-457200">
              <a:buClr>
                <a:srgbClr val="FFFF00"/>
              </a:buClr>
              <a:buFont typeface="Arial" pitchFamily="34" charset="0"/>
              <a:buChar char="•"/>
            </a:pPr>
            <a:r>
              <a:rPr lang="en-US" sz="2400" dirty="0" smtClean="0">
                <a:solidFill>
                  <a:schemeClr val="bg1"/>
                </a:solidFill>
              </a:rPr>
              <a:t>Taken out of service if damaged and until repaired</a:t>
            </a:r>
            <a:endParaRPr lang="en-US" dirty="0" smtClean="0">
              <a:solidFill>
                <a:schemeClr val="bg1"/>
              </a:solidFill>
            </a:endParaRPr>
          </a:p>
        </p:txBody>
      </p:sp>
    </p:spTree>
    <p:extLst>
      <p:ext uri="{BB962C8B-B14F-4D97-AF65-F5344CB8AC3E}">
        <p14:creationId xmlns:p14="http://schemas.microsoft.com/office/powerpoint/2010/main" val="2990294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Classes of Commonly-Used Powered Industrial Trucks*</a:t>
            </a:r>
            <a:endParaRPr lang="en-US"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180431DC-DF82-4426-AAAE-9BF59BCD42A4}" type="slidenum">
              <a:rPr lang="en-US" smtClean="0"/>
              <a:pPr/>
              <a:t>8</a:t>
            </a:fld>
            <a:endParaRPr lang="en-US"/>
          </a:p>
        </p:txBody>
      </p:sp>
      <p:sp>
        <p:nvSpPr>
          <p:cNvPr id="5" name="Rectangle 3"/>
          <p:cNvSpPr txBox="1">
            <a:spLocks noChangeArrowheads="1"/>
          </p:cNvSpPr>
          <p:nvPr/>
        </p:nvSpPr>
        <p:spPr>
          <a:xfrm>
            <a:off x="304800" y="1981200"/>
            <a:ext cx="8610600" cy="3505200"/>
          </a:xfrm>
          <a:prstGeom prst="rect">
            <a:avLst/>
          </a:prstGeom>
          <a:noFill/>
          <a:ln/>
        </p:spPr>
        <p:txBody>
          <a:bodyPr vert="horz">
            <a:noAutofit/>
          </a:bodyPr>
          <a:lstStyle/>
          <a:p>
            <a:pPr marL="274320" marR="0" lvl="0" indent="-274320" algn="l" defTabSz="914400" rtl="0" eaLnBrk="1" fontAlgn="auto" latinLnBrk="0" hangingPunct="1">
              <a:lnSpc>
                <a:spcPct val="80000"/>
              </a:lnSpc>
              <a:spcBef>
                <a:spcPct val="20000"/>
              </a:spcBef>
              <a:spcAft>
                <a:spcPts val="0"/>
              </a:spcAft>
              <a:buClr>
                <a:srgbClr val="FFFF00"/>
              </a:buClr>
              <a:buSzPct val="9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The Industrial Truck Association has placed powered industrial trucks into 7 classes.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I - Electric motor rider trucks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II - Electric motor narrow aisle trucks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III - Electric motor hand trucks or hand/rider trucks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IV - Internal combustion engine trucks (solid/cushion  tires)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V - Internal combustion engine trucks (pneumatic tires)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VI - Electric and internal combustion engine tractors</a:t>
            </a:r>
          </a:p>
          <a:p>
            <a:pPr marL="640080" marR="0" lvl="1" indent="-246888" algn="l" defTabSz="914400" rtl="0" eaLnBrk="1" fontAlgn="auto" latinLnBrk="0" hangingPunct="1">
              <a:lnSpc>
                <a:spcPct val="80000"/>
              </a:lnSpc>
              <a:spcBef>
                <a:spcPct val="20000"/>
              </a:spcBef>
              <a:spcAft>
                <a:spcPts val="0"/>
              </a:spcAft>
              <a:buClr>
                <a:srgbClr val="FFFF00"/>
              </a:buClr>
              <a:buSzPct val="85000"/>
              <a:buFont typeface="Wingdings 2"/>
              <a:buChar char=""/>
              <a:tabLst/>
              <a:defRPr/>
            </a:pPr>
            <a:r>
              <a:rPr kumimoji="0" lang="en-US" sz="2200" b="0" i="0" u="none" strike="noStrike" kern="1200" cap="none" spc="0" normalizeH="0" baseline="0" noProof="0" dirty="0" smtClean="0">
                <a:ln>
                  <a:noFill/>
                </a:ln>
                <a:solidFill>
                  <a:schemeClr val="bg1"/>
                </a:solidFill>
                <a:effectLst/>
                <a:uLnTx/>
                <a:uFillTx/>
                <a:latin typeface="+mn-lt"/>
                <a:ea typeface="+mn-ea"/>
                <a:cs typeface="+mn-cs"/>
              </a:rPr>
              <a:t>Class VII - Rough terrain forklift trucks</a:t>
            </a:r>
            <a:endParaRPr kumimoji="0" lang="en-US"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Rectangle 4"/>
          <p:cNvSpPr>
            <a:spLocks noChangeArrowheads="1"/>
          </p:cNvSpPr>
          <p:nvPr/>
        </p:nvSpPr>
        <p:spPr bwMode="auto">
          <a:xfrm>
            <a:off x="929480" y="5614618"/>
            <a:ext cx="7273925" cy="585418"/>
          </a:xfrm>
          <a:prstGeom prst="rect">
            <a:avLst/>
          </a:prstGeom>
          <a:noFill/>
          <a:ln w="9525">
            <a:noFill/>
            <a:miter lim="800000"/>
            <a:headEnd/>
            <a:tailEnd/>
          </a:ln>
          <a:effectLst/>
        </p:spPr>
        <p:txBody>
          <a:bodyPr wrap="square" lIns="92075" tIns="46038" rIns="92075" bIns="46038">
            <a:spAutoFit/>
          </a:bodyPr>
          <a:lstStyle/>
          <a:p>
            <a:pPr lvl="1">
              <a:spcBef>
                <a:spcPct val="50000"/>
              </a:spcBef>
            </a:pPr>
            <a:r>
              <a:rPr lang="en-US" sz="1600" dirty="0" smtClean="0">
                <a:solidFill>
                  <a:schemeClr val="bg1"/>
                </a:solidFill>
              </a:rPr>
              <a:t>Note </a:t>
            </a:r>
            <a:r>
              <a:rPr lang="en-US" sz="1600" dirty="0">
                <a:solidFill>
                  <a:schemeClr val="bg1"/>
                </a:solidFill>
              </a:rPr>
              <a:t>that this classification refers to commonly-used vehicles and does not include all </a:t>
            </a:r>
            <a:r>
              <a:rPr lang="en-US" sz="1600" dirty="0" smtClean="0">
                <a:solidFill>
                  <a:schemeClr val="bg1"/>
                </a:solidFill>
              </a:rPr>
              <a:t>powered industrial </a:t>
            </a:r>
            <a:r>
              <a:rPr lang="en-US" sz="1600" dirty="0">
                <a:solidFill>
                  <a:schemeClr val="bg1"/>
                </a:solidFill>
              </a:rPr>
              <a:t>trucks covered by the OSHA standard.  </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8816687" cy="838200"/>
          </a:xfrm>
          <a:noFill/>
          <a:ln/>
        </p:spPr>
        <p:txBody>
          <a:bodyPr>
            <a:noAutofit/>
          </a:bodyPr>
          <a:lstStyle/>
          <a:p>
            <a:r>
              <a:rPr lang="en-US" sz="3600" b="1" dirty="0">
                <a:solidFill>
                  <a:srgbClr val="FFFF00"/>
                </a:solidFill>
                <a:effectLst>
                  <a:outerShdw blurRad="38100" dist="38100" dir="2700000" algn="tl">
                    <a:srgbClr val="000000">
                      <a:alpha val="43137"/>
                    </a:srgbClr>
                  </a:outerShdw>
                </a:effectLst>
              </a:rPr>
              <a:t>Class I - Electric Motor Rider Trucks</a:t>
            </a:r>
          </a:p>
        </p:txBody>
      </p:sp>
      <p:sp>
        <p:nvSpPr>
          <p:cNvPr id="5" name="Slide Number Placeholder 4"/>
          <p:cNvSpPr>
            <a:spLocks noGrp="1"/>
          </p:cNvSpPr>
          <p:nvPr>
            <p:ph type="sldNum" sz="quarter" idx="12"/>
          </p:nvPr>
        </p:nvSpPr>
        <p:spPr/>
        <p:txBody>
          <a:bodyPr/>
          <a:lstStyle/>
          <a:p>
            <a:fld id="{D7812484-2E1A-44AB-A0EB-C8F0521386F7}" type="slidenum">
              <a:rPr lang="en-US"/>
              <a:pPr/>
              <a:t>9</a:t>
            </a:fld>
            <a:endParaRPr lang="en-US"/>
          </a:p>
        </p:txBody>
      </p:sp>
      <p:pic>
        <p:nvPicPr>
          <p:cNvPr id="48135" name="Picture 7" descr="Amisc-10"/>
          <p:cNvPicPr>
            <a:picLocks noChangeAspect="1" noChangeArrowheads="1"/>
          </p:cNvPicPr>
          <p:nvPr/>
        </p:nvPicPr>
        <p:blipFill>
          <a:blip r:embed="rId3" cstate="print"/>
          <a:srcRect/>
          <a:stretch>
            <a:fillRect/>
          </a:stretch>
        </p:blipFill>
        <p:spPr bwMode="auto">
          <a:xfrm>
            <a:off x="4648200" y="1804435"/>
            <a:ext cx="3887932" cy="4728479"/>
          </a:xfrm>
          <a:prstGeom prst="rect">
            <a:avLst/>
          </a:prstGeom>
          <a:noFill/>
        </p:spPr>
      </p:pic>
      <p:pic>
        <p:nvPicPr>
          <p:cNvPr id="48136" name="Picture 8" descr="Amisc-11"/>
          <p:cNvPicPr>
            <a:picLocks noChangeAspect="1" noChangeArrowheads="1"/>
          </p:cNvPicPr>
          <p:nvPr/>
        </p:nvPicPr>
        <p:blipFill>
          <a:blip r:embed="rId4" cstate="print"/>
          <a:srcRect/>
          <a:stretch>
            <a:fillRect/>
          </a:stretch>
        </p:blipFill>
        <p:spPr bwMode="auto">
          <a:xfrm>
            <a:off x="428625" y="1828800"/>
            <a:ext cx="3937000" cy="4704114"/>
          </a:xfrm>
          <a:prstGeom prst="rect">
            <a:avLst/>
          </a:prstGeom>
          <a:noFill/>
        </p:spPr>
      </p:pic>
    </p:spTree>
    <p:extLst>
      <p:ext uri="{BB962C8B-B14F-4D97-AF65-F5344CB8AC3E}">
        <p14:creationId xmlns:p14="http://schemas.microsoft.com/office/powerpoint/2010/main" val="3148468660"/>
      </p:ext>
    </p:extLst>
  </p:cSld>
  <p:clrMapOvr>
    <a:masterClrMapping/>
  </p:clrMapOvr>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TS-Presentation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STS-Presentation Templates</Template>
  <TotalTime>5580</TotalTime>
  <Words>1386</Words>
  <Application>Microsoft Office PowerPoint</Application>
  <PresentationFormat>On-screen Show (4:3)</PresentationFormat>
  <Paragraphs>219</Paragraphs>
  <Slides>30</Slides>
  <Notes>29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36" baseType="lpstr">
      <vt:lpstr>1_STS-Presentation Templates</vt:lpstr>
      <vt:lpstr>5_Custom Design</vt:lpstr>
      <vt:lpstr>3_Custom Design</vt:lpstr>
      <vt:lpstr>2_Custom Design</vt:lpstr>
      <vt:lpstr>Foundry</vt:lpstr>
      <vt:lpstr>Document</vt:lpstr>
      <vt:lpstr>Forklift Safety</vt:lpstr>
      <vt:lpstr>Presentation Objectives</vt:lpstr>
      <vt:lpstr>PIT Definition</vt:lpstr>
      <vt:lpstr>PowerPoint Presentation</vt:lpstr>
      <vt:lpstr>Benefits of Forklift Training:  </vt:lpstr>
      <vt:lpstr>Benefits of Forklift Training (Cont.):  </vt:lpstr>
      <vt:lpstr>Benefits of Forklift Training (Cont.): </vt:lpstr>
      <vt:lpstr>Classes of Commonly-Used Powered Industrial Trucks*</vt:lpstr>
      <vt:lpstr>Class I - Electric Motor Rider Trucks</vt:lpstr>
      <vt:lpstr>Class II - Electric Motor Narrow Aisle Trucks </vt:lpstr>
      <vt:lpstr>Class III - Electric Motor Hand or Hand/Rider Trucks</vt:lpstr>
      <vt:lpstr>Class IV - Internal Combustion Engine Trucks - Cushion (Solid) Tires</vt:lpstr>
      <vt:lpstr>Class V - Internal Combustion Engine Trucks - Pneumatic Tires</vt:lpstr>
      <vt:lpstr>Class VI - Electric &amp; Internal Combustion Engine Tractors</vt:lpstr>
      <vt:lpstr>Class VII - Rough Terrain Forklift Trucks</vt:lpstr>
      <vt:lpstr>Training Requirements Employer &amp; Operator Responsibilities</vt:lpstr>
      <vt:lpstr>  Employer Responsibilities </vt:lpstr>
      <vt:lpstr>Operator Responsibilities  </vt:lpstr>
      <vt:lpstr>OSHA Code: 29 CFR 1910.178 Code of Federal Regulations  </vt:lpstr>
      <vt:lpstr>OSHA Code: 29 CFR 1910.178 Code of Federal Regulations  </vt:lpstr>
      <vt:lpstr>OSHA Code: 29 CFR 1910.178 NOTE:  </vt:lpstr>
      <vt:lpstr>Why Is Forklift Training Important?</vt:lpstr>
      <vt:lpstr>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Mark Fleishman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Powered Industrial Trucks</dc:subject>
  <dc:creator>Mark Fleishman</dc:creator>
  <cp:lastModifiedBy>Vosburgh, Linda - OSHA</cp:lastModifiedBy>
  <cp:revision>284</cp:revision>
  <dcterms:created xsi:type="dcterms:W3CDTF">2010-02-16T01:53:54Z</dcterms:created>
  <dcterms:modified xsi:type="dcterms:W3CDTF">2013-12-13T13:23:30Z</dcterms:modified>
</cp:coreProperties>
</file>