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259" r:id="rId3"/>
    <p:sldId id="276" r:id="rId4"/>
    <p:sldId id="278" r:id="rId5"/>
    <p:sldId id="277" r:id="rId6"/>
    <p:sldId id="261" r:id="rId7"/>
    <p:sldId id="275" r:id="rId8"/>
    <p:sldId id="282" r:id="rId9"/>
    <p:sldId id="279" r:id="rId10"/>
    <p:sldId id="280" r:id="rId11"/>
    <p:sldId id="281" r:id="rId12"/>
    <p:sldId id="283" r:id="rId13"/>
    <p:sldId id="262" r:id="rId14"/>
    <p:sldId id="263"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F709"/>
    <a:srgbClr val="EE221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35" autoAdjust="0"/>
  </p:normalViewPr>
  <p:slideViewPr>
    <p:cSldViewPr>
      <p:cViewPr>
        <p:scale>
          <a:sx n="70" d="100"/>
          <a:sy n="70" d="100"/>
        </p:scale>
        <p:origin x="-1974"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A78CD6B-4D83-4918-AF27-2981B0F83AAE}" type="datetimeFigureOut">
              <a:rPr lang="en-US"/>
              <a:pPr>
                <a:defRPr/>
              </a:pPr>
              <a:t>5/3/2013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A5CD0EF-7F33-4D19-A5C0-45CFB9C42FDF}" type="slidenum">
              <a:rPr lang="en-US"/>
              <a:pPr>
                <a:defRPr/>
              </a:pPr>
              <a:t>‹#›</a:t>
            </a:fld>
            <a:endParaRPr lang="en-US" dirty="0"/>
          </a:p>
        </p:txBody>
      </p:sp>
    </p:spTree>
    <p:extLst>
      <p:ext uri="{BB962C8B-B14F-4D97-AF65-F5344CB8AC3E}">
        <p14:creationId xmlns:p14="http://schemas.microsoft.com/office/powerpoint/2010/main" val="729260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Instruct students to read the disclaimer.</a:t>
            </a:r>
          </a:p>
        </p:txBody>
      </p:sp>
      <p:sp>
        <p:nvSpPr>
          <p:cNvPr id="3379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English Curriculum</a:t>
            </a:r>
          </a:p>
        </p:txBody>
      </p:sp>
      <p:sp>
        <p:nvSpPr>
          <p:cNvPr id="3379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SHORM Consulting</a:t>
            </a:r>
          </a:p>
        </p:txBody>
      </p:sp>
      <p:sp>
        <p:nvSpPr>
          <p:cNvPr id="3379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Hispanic Contractors Association de SA    </a:t>
            </a:r>
          </a:p>
          <a:p>
            <a:pPr fontAlgn="base">
              <a:spcBef>
                <a:spcPct val="0"/>
              </a:spcBef>
              <a:spcAft>
                <a:spcPct val="0"/>
              </a:spcAft>
              <a:defRPr/>
            </a:pPr>
            <a:r>
              <a:rPr lang="en-US" dirty="0" smtClean="0"/>
              <a:t>Fall Protection 	SH-22298-11-60-F-48</a:t>
            </a:r>
          </a:p>
        </p:txBody>
      </p:sp>
      <p:sp>
        <p:nvSpPr>
          <p:cNvPr id="3379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80D1A5-BC8F-4CD8-9C95-7170E385604A}"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Work-related fatal falls, by type of fall, 2010</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81D9A4-1B6E-4DD5-A0C1-A11E22682B53}"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Workers’ Compensation Costs of Falls in Construction.  From insured employers in NCCI States, from 2005 – 2007.</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EC69C4-6FAF-430A-A035-597698CDF803}"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Mention the 3 key players that take part in a fall prevention/protection campaign.  </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8B961F-2CE5-45E0-AA2F-F0889C84E466}"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When trainers are providing the employees with a class, we consider that these 4 items require a considerable amount of time and detail to discuss.  Making sure employees are knowledgeable in all of them.  </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5AFFAC-71B1-45F9-B7AD-2671237EA0A4}"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smtClean="0"/>
              <a:t>Discuss the General Duty Clause				29 USC 654 </a:t>
            </a:r>
          </a:p>
          <a:p>
            <a:pPr lvl="1" eaLnBrk="1" hangingPunct="1">
              <a:spcBef>
                <a:spcPct val="0"/>
              </a:spcBef>
            </a:pPr>
            <a:r>
              <a:rPr lang="en-US" sz="1100" smtClean="0"/>
              <a:t>“SEC. 5. Duties </a:t>
            </a:r>
          </a:p>
          <a:p>
            <a:pPr lvl="1" eaLnBrk="1" hangingPunct="1">
              <a:spcBef>
                <a:spcPct val="0"/>
              </a:spcBef>
            </a:pPr>
            <a:r>
              <a:rPr lang="en-US" sz="1100" smtClean="0"/>
              <a:t>(a) Each employer --</a:t>
            </a:r>
          </a:p>
          <a:p>
            <a:pPr lvl="1" eaLnBrk="1" hangingPunct="1">
              <a:spcBef>
                <a:spcPct val="0"/>
              </a:spcBef>
            </a:pPr>
            <a:r>
              <a:rPr lang="en-US" sz="1100" smtClean="0"/>
              <a:t> </a:t>
            </a:r>
          </a:p>
          <a:p>
            <a:pPr lvl="1" eaLnBrk="1" hangingPunct="1">
              <a:spcBef>
                <a:spcPct val="0"/>
              </a:spcBef>
            </a:pPr>
            <a:r>
              <a:rPr lang="en-US" sz="1100" smtClean="0"/>
              <a:t>  	(1) shall furnish to each of his employees employment and a place of employment which are free from recognized hazards that are causing or are likely to cause death or serious physical harm to his employees;</a:t>
            </a:r>
          </a:p>
          <a:p>
            <a:pPr lvl="1" eaLnBrk="1" hangingPunct="1">
              <a:spcBef>
                <a:spcPct val="0"/>
              </a:spcBef>
            </a:pPr>
            <a:endParaRPr lang="en-US" sz="1100" smtClean="0"/>
          </a:p>
          <a:p>
            <a:pPr lvl="1" eaLnBrk="1" hangingPunct="1">
              <a:spcBef>
                <a:spcPct val="0"/>
              </a:spcBef>
            </a:pPr>
            <a:r>
              <a:rPr lang="en-US" sz="1100" smtClean="0"/>
              <a:t>	(2) shall comply with occupational safety and health standards promulgated under this Act.</a:t>
            </a:r>
          </a:p>
          <a:p>
            <a:pPr lvl="1" eaLnBrk="1" hangingPunct="1">
              <a:spcBef>
                <a:spcPct val="0"/>
              </a:spcBef>
            </a:pPr>
            <a:endParaRPr lang="en-US" sz="1100" smtClean="0"/>
          </a:p>
          <a:p>
            <a:pPr lvl="1" eaLnBrk="1" hangingPunct="1">
              <a:spcBef>
                <a:spcPct val="0"/>
              </a:spcBef>
            </a:pPr>
            <a:r>
              <a:rPr lang="en-US" sz="1100" smtClean="0"/>
              <a:t>(b) Each employee shall comply with occupational safety and health standards and all rules, regulations, and orders issued pursuant to this Act which are applicable to his own actions and conduct.”</a:t>
            </a:r>
            <a:r>
              <a:rPr lang="en-US" smtClean="0"/>
              <a:t> </a:t>
            </a:r>
          </a:p>
          <a:p>
            <a:pPr lvl="1" eaLnBrk="1" hangingPunct="1">
              <a:spcBef>
                <a:spcPct val="0"/>
              </a:spcBef>
            </a:pPr>
            <a:endParaRPr lang="en-US" smtClean="0"/>
          </a:p>
          <a:p>
            <a:pPr eaLnBrk="1" hangingPunct="1">
              <a:spcBef>
                <a:spcPct val="0"/>
              </a:spcBef>
              <a:buFontTx/>
              <a:buChar char="•"/>
            </a:pPr>
            <a:r>
              <a:rPr lang="en-US" smtClean="0"/>
              <a:t>Make a distinction between employers responsibilities and employee’s rights</a:t>
            </a: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123CAC-967E-4A0B-8A0A-BBFC0B116A76}" type="slidenum">
              <a:rPr lang="en-US" smtClean="0"/>
              <a:pPr fontAlgn="base">
                <a:spcBef>
                  <a:spcPct val="0"/>
                </a:spcBef>
                <a:spcAft>
                  <a:spcPct val="0"/>
                </a:spcAft>
                <a:defRPr/>
              </a:pPr>
              <a:t>15</a:t>
            </a:fld>
            <a:endParaRPr lang="en-US" smtClean="0"/>
          </a:p>
        </p:txBody>
      </p:sp>
      <p:sp>
        <p:nvSpPr>
          <p:cNvPr id="4198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English Curriculum</a:t>
            </a:r>
          </a:p>
        </p:txBody>
      </p:sp>
      <p:sp>
        <p:nvSpPr>
          <p:cNvPr id="419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SHORM Consulting</a:t>
            </a:r>
          </a:p>
        </p:txBody>
      </p:sp>
      <p:sp>
        <p:nvSpPr>
          <p:cNvPr id="41991" name="Header Placeholder 6"/>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Hispanic Contractors Association de SA    </a:t>
            </a:r>
          </a:p>
          <a:p>
            <a:pPr fontAlgn="base">
              <a:spcBef>
                <a:spcPct val="0"/>
              </a:spcBef>
              <a:spcAft>
                <a:spcPct val="0"/>
              </a:spcAft>
              <a:defRPr/>
            </a:pPr>
            <a:r>
              <a:rPr lang="en-US" dirty="0" smtClean="0"/>
              <a:t>Fall Protection 	SH-22298-11-60-F-48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Discuss the what is conventional and what is non-conventional fall prevention methods.  Equipment, materials, used in each.  Discuss when do they apply.</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352ABE-F199-4E43-9151-F1F79BC15DC1}"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Establish the importance of teaching employees when to use each type of fall protection and the advantages and limitations of each.</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22F6EE-680B-47BB-B5F0-E807AC30BAE1}"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Briefly state the height restriction of each different type of standard, depending on the industry the requirements will vary greatly.  </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70D59B-6214-41CF-B9DB-D4A754608EBF}"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Discuss who can teach, or conduct a training/meeting. Is it the same? Establish the difference between meeting and training. </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FBE75BD3-83C8-4CE7-B588-68E4DFC3B614}"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Briefly discuss the characteristics of a safety meeting.</a:t>
            </a:r>
          </a:p>
        </p:txBody>
      </p:sp>
      <p:sp>
        <p:nvSpPr>
          <p:cNvPr id="4" name="Slide Number Placeholder 3"/>
          <p:cNvSpPr>
            <a:spLocks noGrp="1"/>
          </p:cNvSpPr>
          <p:nvPr>
            <p:ph type="sldNum" sz="quarter" idx="5"/>
          </p:nvPr>
        </p:nvSpPr>
        <p:spPr/>
        <p:txBody>
          <a:bodyPr/>
          <a:lstStyle/>
          <a:p>
            <a:pPr>
              <a:defRPr/>
            </a:pPr>
            <a:fld id="{E462D0E2-AE04-44D3-A184-2C0B97606418}"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Instruct students to read the disclaimer.</a:t>
            </a:r>
          </a:p>
        </p:txBody>
      </p:sp>
      <p:sp>
        <p:nvSpPr>
          <p:cNvPr id="3482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English Curriculum</a:t>
            </a:r>
          </a:p>
        </p:txBody>
      </p:sp>
      <p:sp>
        <p:nvSpPr>
          <p:cNvPr id="3482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SHORM Consulting</a:t>
            </a:r>
          </a:p>
        </p:txBody>
      </p:sp>
      <p:sp>
        <p:nvSpPr>
          <p:cNvPr id="34822"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Hispanic Contractors Association de SA    </a:t>
            </a:r>
          </a:p>
          <a:p>
            <a:pPr fontAlgn="base">
              <a:spcBef>
                <a:spcPct val="0"/>
              </a:spcBef>
              <a:spcAft>
                <a:spcPct val="0"/>
              </a:spcAft>
              <a:defRPr/>
            </a:pPr>
            <a:r>
              <a:rPr lang="en-US" dirty="0" smtClean="0"/>
              <a:t>Fall Protection 	SH-22298-11-60-F-48</a:t>
            </a:r>
          </a:p>
        </p:txBody>
      </p:sp>
      <p:sp>
        <p:nvSpPr>
          <p:cNvPr id="3482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ECB362-9BDB-4AC6-A587-6CA3593F37BB}"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Briefly discuss the characteristics of a safety training.</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2F5D5698-95F2-4894-BDB9-A78BED1CA977}"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Discuss the variables of employees/audience.  Stress the importance of Language; proper improper, street vs. classroom.</a:t>
            </a:r>
          </a:p>
        </p:txBody>
      </p:sp>
      <p:sp>
        <p:nvSpPr>
          <p:cNvPr id="4" name="Slide Number Placeholder 3"/>
          <p:cNvSpPr>
            <a:spLocks noGrp="1"/>
          </p:cNvSpPr>
          <p:nvPr>
            <p:ph type="sldNum" sz="quarter" idx="5"/>
          </p:nvPr>
        </p:nvSpPr>
        <p:spPr/>
        <p:txBody>
          <a:bodyPr/>
          <a:lstStyle/>
          <a:p>
            <a:pPr>
              <a:defRPr/>
            </a:pPr>
            <a:fld id="{8DF8F4DF-20DD-4E73-A57F-D289773D6E5E}"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Preparations for the day.</a:t>
            </a:r>
          </a:p>
        </p:txBody>
      </p:sp>
      <p:sp>
        <p:nvSpPr>
          <p:cNvPr id="4" name="Slide Number Placeholder 3"/>
          <p:cNvSpPr>
            <a:spLocks noGrp="1"/>
          </p:cNvSpPr>
          <p:nvPr>
            <p:ph type="sldNum" sz="quarter" idx="5"/>
          </p:nvPr>
        </p:nvSpPr>
        <p:spPr/>
        <p:txBody>
          <a:bodyPr/>
          <a:lstStyle/>
          <a:p>
            <a:pPr>
              <a:defRPr/>
            </a:pPr>
            <a:fld id="{77167519-829B-4259-9D6E-CD27EA451946}"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Make sure you know what you are talking about.  If no one asks you questions, start asking questions yourself.  If no one answers, repeat what you told them, make sure there are no doubts.  Their life depends on it.</a:t>
            </a:r>
          </a:p>
        </p:txBody>
      </p:sp>
      <p:sp>
        <p:nvSpPr>
          <p:cNvPr id="4" name="Slide Number Placeholder 3"/>
          <p:cNvSpPr>
            <a:spLocks noGrp="1"/>
          </p:cNvSpPr>
          <p:nvPr>
            <p:ph type="sldNum" sz="quarter" idx="5"/>
          </p:nvPr>
        </p:nvSpPr>
        <p:spPr/>
        <p:txBody>
          <a:bodyPr/>
          <a:lstStyle/>
          <a:p>
            <a:pPr>
              <a:defRPr/>
            </a:pPr>
            <a:fld id="{72B35125-D8FE-47D2-8CBC-D1E0534500D2}"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Remember the 3 types of learning. Discuss each briefly.  Mention the Adult Learning Theory.  Discuss each statement of the theory with students. Gather feedback.  </a:t>
            </a:r>
          </a:p>
        </p:txBody>
      </p:sp>
      <p:sp>
        <p:nvSpPr>
          <p:cNvPr id="4" name="Slide Number Placeholder 3"/>
          <p:cNvSpPr>
            <a:spLocks noGrp="1"/>
          </p:cNvSpPr>
          <p:nvPr>
            <p:ph type="sldNum" sz="quarter" idx="5"/>
          </p:nvPr>
        </p:nvSpPr>
        <p:spPr/>
        <p:txBody>
          <a:bodyPr/>
          <a:lstStyle/>
          <a:p>
            <a:pPr>
              <a:defRPr/>
            </a:pPr>
            <a:fld id="{C284D3EF-2944-4D92-93CF-B66D3889F756}"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Any questions?</a:t>
            </a:r>
          </a:p>
        </p:txBody>
      </p:sp>
      <p:sp>
        <p:nvSpPr>
          <p:cNvPr id="4" name="Slide Number Placeholder 3"/>
          <p:cNvSpPr>
            <a:spLocks noGrp="1"/>
          </p:cNvSpPr>
          <p:nvPr>
            <p:ph type="sldNum" sz="quarter" idx="5"/>
          </p:nvPr>
        </p:nvSpPr>
        <p:spPr/>
        <p:txBody>
          <a:bodyPr/>
          <a:lstStyle/>
          <a:p>
            <a:pPr>
              <a:defRPr/>
            </a:pPr>
            <a:fld id="{4CB03256-1CA0-4BF2-9A9B-19A119803CC2}"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If time permits, go thru each website, showing the contents, and indicating possible usage.  At this time, do a quick recap of the day, discuss what is in the memory stick, and proceed to distribute the post-test, the instructor surveys and give time to complete the test, discuss the test and provide certificates and memory sticks. </a:t>
            </a:r>
          </a:p>
        </p:txBody>
      </p:sp>
      <p:sp>
        <p:nvSpPr>
          <p:cNvPr id="4" name="Slide Number Placeholder 3"/>
          <p:cNvSpPr>
            <a:spLocks noGrp="1"/>
          </p:cNvSpPr>
          <p:nvPr>
            <p:ph type="sldNum" sz="quarter" idx="5"/>
          </p:nvPr>
        </p:nvSpPr>
        <p:spPr/>
        <p:txBody>
          <a:bodyPr/>
          <a:lstStyle/>
          <a:p>
            <a:pPr>
              <a:defRPr/>
            </a:pPr>
            <a:fld id="{C5998BC7-F047-4E5D-B680-A70F8B4E2B39}" type="slidenum">
              <a:rPr lang="en-US" smtClean="0"/>
              <a:pPr>
                <a:defRPr/>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Introduction:</a:t>
            </a:r>
          </a:p>
          <a:p>
            <a:pPr eaLnBrk="1" hangingPunct="1"/>
            <a:r>
              <a:rPr lang="en-US" smtClean="0"/>
              <a:t>In case of emergency/evacuation routes, exit doors, mustering areas</a:t>
            </a:r>
          </a:p>
          <a:p>
            <a:pPr eaLnBrk="1" hangingPunct="1"/>
            <a:r>
              <a:rPr lang="en-US" smtClean="0"/>
              <a:t>Cell phone use, silent or vibrate; take, make calls outside of classroom; no texting allowed.</a:t>
            </a:r>
          </a:p>
          <a:p>
            <a:pPr eaLnBrk="1" hangingPunct="1"/>
            <a:r>
              <a:rPr lang="en-US" smtClean="0"/>
              <a:t>Restroom locations and breaks.</a:t>
            </a:r>
          </a:p>
          <a:p>
            <a:pPr eaLnBrk="1" hangingPunct="1"/>
            <a:r>
              <a:rPr lang="en-US" smtClean="0"/>
              <a:t>Time for questions, during, after, when?</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430E5FD6-7B89-47D4-9AD3-1B8E86831E3F}"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Introduce the trainers:</a:t>
            </a:r>
          </a:p>
          <a:p>
            <a:pPr eaLnBrk="1" hangingPunct="1"/>
            <a:r>
              <a:rPr lang="en-US" smtClean="0"/>
              <a:t>Samuel Cantu &amp; Rafael Llera</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9857D810-FB94-410E-979D-B80FD32AB56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Inform the student trainers the type of class, purpose and how will it be conducted. Informal, student participation, etc.  Make sure the trainers know that this is not the actual Fall Protection Class, that it will be a 6 hour class.  Usually a TTT class like this one, will run at least for 1 or 2 days.  So not covered in detail.  At the end of the class, student trainers will receive their certificate and a memory stick with the actual PPT from the grant, in English and Spanish and all kinds of training materials and safety plans related to fall protection. </a:t>
            </a:r>
          </a:p>
          <a:p>
            <a:pPr eaLnBrk="1" hangingPunct="1"/>
            <a:r>
              <a:rPr lang="en-US" smtClean="0"/>
              <a:t>At this point let each class participant introduce themselves, name, company they work for, type of work and industry and what is their role in the company. </a:t>
            </a:r>
          </a:p>
          <a:p>
            <a:pPr eaLnBrk="1" hangingPunct="1"/>
            <a:r>
              <a:rPr lang="en-US" smtClean="0"/>
              <a:t>Only move to the next slide after all classroom participants have introduced themselves. </a:t>
            </a:r>
          </a:p>
        </p:txBody>
      </p:sp>
      <p:sp>
        <p:nvSpPr>
          <p:cNvPr id="4" name="Slide Number Placeholder 3"/>
          <p:cNvSpPr>
            <a:spLocks noGrp="1"/>
          </p:cNvSpPr>
          <p:nvPr>
            <p:ph type="sldNum" sz="quarter" idx="5"/>
          </p:nvPr>
        </p:nvSpPr>
        <p:spPr/>
        <p:txBody>
          <a:bodyPr/>
          <a:lstStyle/>
          <a:p>
            <a:pPr>
              <a:defRPr/>
            </a:pPr>
            <a:fld id="{540F6ED6-C091-4610-93DC-560D1B9DAB8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Indicated to class, that one very important element of teaching, training, is to make sure the audience or students are paying attention and that you as a trainer need to find ways of achieving this.</a:t>
            </a:r>
          </a:p>
        </p:txBody>
      </p:sp>
      <p:sp>
        <p:nvSpPr>
          <p:cNvPr id="4" name="Slide Number Placeholder 3"/>
          <p:cNvSpPr>
            <a:spLocks noGrp="1"/>
          </p:cNvSpPr>
          <p:nvPr>
            <p:ph type="sldNum" sz="quarter" idx="5"/>
          </p:nvPr>
        </p:nvSpPr>
        <p:spPr/>
        <p:txBody>
          <a:bodyPr/>
          <a:lstStyle/>
          <a:p>
            <a:pPr>
              <a:defRPr/>
            </a:pPr>
            <a:fld id="{F89FF23C-DF7F-4B61-A83B-5118529EC21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If the students or employees are not attentive, this can bring serious communication problems, it can make your audience or employees loose interest in the topic, it can lead to future accidents due to lack of knowledge or it can even cause a fatality at work. </a:t>
            </a:r>
          </a:p>
        </p:txBody>
      </p:sp>
      <p:sp>
        <p:nvSpPr>
          <p:cNvPr id="4" name="Slide Number Placeholder 3"/>
          <p:cNvSpPr>
            <a:spLocks noGrp="1"/>
          </p:cNvSpPr>
          <p:nvPr>
            <p:ph type="sldNum" sz="quarter" idx="5"/>
          </p:nvPr>
        </p:nvSpPr>
        <p:spPr/>
        <p:txBody>
          <a:bodyPr/>
          <a:lstStyle/>
          <a:p>
            <a:pPr>
              <a:defRPr/>
            </a:pPr>
            <a:fld id="{9BF31C06-E2B1-4C81-BFA3-0C33906EE2C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Ask the trainers to answer these 3 questions on the board.  After all are done, you should have a good description of your class and it’s interest towards fall protection.  Leave the slide here until all trainers are finished, then start a discussion using their answers.  As the discussion progresses, write on the board any critical elements of fall protection that came up during the discussion.  This will serve as a teaching element through the class.  It will help identify weak areas of knowledge and strong areas of your audience. </a:t>
            </a:r>
          </a:p>
          <a:p>
            <a:pPr eaLnBrk="1" hangingPunct="1">
              <a:spcBef>
                <a:spcPct val="0"/>
              </a:spcBef>
            </a:pPr>
            <a:endParaRPr lang="en-US" smtClean="0"/>
          </a:p>
          <a:p>
            <a:pPr eaLnBrk="1" hangingPunct="1">
              <a:spcBef>
                <a:spcPct val="0"/>
              </a:spcBef>
            </a:pPr>
            <a:r>
              <a:rPr lang="en-US" smtClean="0"/>
              <a:t>After the trainers are done writing in the board, you can show slides 9, 10, &amp; 11, if necessary as additional points to discuss the importance of fall protection.  </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84E72-C633-4B67-AAB2-88FAD6882D1A}"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Twenty-eight states and the District of Columbia had more fatal injuries in 2010 than in 2009. Twenty states had fewer fatal workplace injuries in 2010 compared to 2009. New Hampshire and Vermont had the same number of fatal injuries in 2010 as in 2009.</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136AE0-AF0C-4740-8554-F004A36EA58B}"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3" name="Slide Number Placeholder 5"/>
          <p:cNvSpPr>
            <a:spLocks noGrp="1"/>
          </p:cNvSpPr>
          <p:nvPr>
            <p:ph type="sldNum" sz="quarter" idx="11"/>
          </p:nvPr>
        </p:nvSpPr>
        <p:spPr/>
        <p:txBody>
          <a:bodyPr/>
          <a:lstStyle>
            <a:lvl1pPr>
              <a:defRPr/>
            </a:lvl1pPr>
          </a:lstStyle>
          <a:p>
            <a:pPr>
              <a:defRPr/>
            </a:pPr>
            <a:fld id="{B56152EF-3894-471A-8A56-DA4F9FE71A25}" type="slidenum">
              <a:rPr lang="en-US"/>
              <a:pPr>
                <a:defRPr/>
              </a:pPr>
              <a:t>‹#›</a:t>
            </a:fld>
            <a:endParaRPr lang="en-US" dirty="0"/>
          </a:p>
        </p:txBody>
      </p:sp>
    </p:spTree>
    <p:extLst>
      <p:ext uri="{BB962C8B-B14F-4D97-AF65-F5344CB8AC3E}">
        <p14:creationId xmlns:p14="http://schemas.microsoft.com/office/powerpoint/2010/main" val="21533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C35F918B-DF9B-46F2-B221-24C5F1A2F671}" type="slidenum">
              <a:rPr lang="en-US"/>
              <a:pPr>
                <a:defRPr/>
              </a:pPr>
              <a:t>‹#›</a:t>
            </a:fld>
            <a:endParaRPr lang="en-US" dirty="0"/>
          </a:p>
        </p:txBody>
      </p:sp>
    </p:spTree>
    <p:extLst>
      <p:ext uri="{BB962C8B-B14F-4D97-AF65-F5344CB8AC3E}">
        <p14:creationId xmlns:p14="http://schemas.microsoft.com/office/powerpoint/2010/main" val="78164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25A7C1CA-D55B-46C9-9279-572DA27CA2F9}" type="slidenum">
              <a:rPr lang="en-US"/>
              <a:pPr>
                <a:defRPr/>
              </a:pPr>
              <a:t>‹#›</a:t>
            </a:fld>
            <a:endParaRPr lang="en-US" dirty="0"/>
          </a:p>
        </p:txBody>
      </p:sp>
    </p:spTree>
    <p:extLst>
      <p:ext uri="{BB962C8B-B14F-4D97-AF65-F5344CB8AC3E}">
        <p14:creationId xmlns:p14="http://schemas.microsoft.com/office/powerpoint/2010/main" val="305673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6163" y="228600"/>
            <a:ext cx="69754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9125" y="1981200"/>
            <a:ext cx="34115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183063" y="1981200"/>
            <a:ext cx="3413125" cy="4114800"/>
          </a:xfrm>
        </p:spPr>
        <p:txBody>
          <a:bodyPr rtlCol="0">
            <a:normAutofit/>
          </a:bodyPr>
          <a:lstStyle/>
          <a:p>
            <a:pPr lvl="0"/>
            <a:endParaRPr lang="en-US" noProof="0" dirty="0" smtClean="0"/>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a:xfrm>
            <a:off x="6934200" y="6492875"/>
            <a:ext cx="2133600" cy="365125"/>
          </a:xfrm>
        </p:spPr>
        <p:txBody>
          <a:bodyPr/>
          <a:lstStyle>
            <a:lvl1pPr>
              <a:defRPr/>
            </a:lvl1pPr>
          </a:lstStyle>
          <a:p>
            <a:pPr>
              <a:defRPr/>
            </a:pPr>
            <a:fld id="{41DEAF06-58ED-45EF-BD36-FE5E24122C2C}" type="slidenum">
              <a:rPr lang="en-US"/>
              <a:pPr>
                <a:defRPr/>
              </a:pPr>
              <a:t>‹#›</a:t>
            </a:fld>
            <a:endParaRPr lang="en-US" dirty="0"/>
          </a:p>
        </p:txBody>
      </p:sp>
    </p:spTree>
    <p:extLst>
      <p:ext uri="{BB962C8B-B14F-4D97-AF65-F5344CB8AC3E}">
        <p14:creationId xmlns:p14="http://schemas.microsoft.com/office/powerpoint/2010/main" val="42717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a:xfrm>
            <a:off x="6934200" y="6492875"/>
            <a:ext cx="2133600" cy="365125"/>
          </a:xfrm>
        </p:spPr>
        <p:txBody>
          <a:bodyPr/>
          <a:lstStyle>
            <a:lvl1pPr>
              <a:defRPr/>
            </a:lvl1pPr>
          </a:lstStyle>
          <a:p>
            <a:pPr>
              <a:defRPr/>
            </a:pPr>
            <a:fld id="{EB0B936A-B896-469B-8B09-577BD3348384}" type="slidenum">
              <a:rPr lang="en-US"/>
              <a:pPr>
                <a:defRPr/>
              </a:pPr>
              <a:t>‹#›</a:t>
            </a:fld>
            <a:endParaRPr lang="en-US" dirty="0"/>
          </a:p>
        </p:txBody>
      </p:sp>
    </p:spTree>
    <p:extLst>
      <p:ext uri="{BB962C8B-B14F-4D97-AF65-F5344CB8AC3E}">
        <p14:creationId xmlns:p14="http://schemas.microsoft.com/office/powerpoint/2010/main" val="423599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9957BF3D-D052-4E0E-A283-88BF50DD4073}" type="slidenum">
              <a:rPr lang="en-US"/>
              <a:pPr>
                <a:defRPr/>
              </a:pPr>
              <a:t>‹#›</a:t>
            </a:fld>
            <a:endParaRPr lang="en-US" dirty="0"/>
          </a:p>
        </p:txBody>
      </p:sp>
    </p:spTree>
    <p:extLst>
      <p:ext uri="{BB962C8B-B14F-4D97-AF65-F5344CB8AC3E}">
        <p14:creationId xmlns:p14="http://schemas.microsoft.com/office/powerpoint/2010/main" val="171913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5" name="Slide Number Placeholder 5"/>
          <p:cNvSpPr>
            <a:spLocks noGrp="1"/>
          </p:cNvSpPr>
          <p:nvPr>
            <p:ph type="sldNum" sz="quarter" idx="11"/>
          </p:nvPr>
        </p:nvSpPr>
        <p:spPr/>
        <p:txBody>
          <a:bodyPr/>
          <a:lstStyle>
            <a:lvl1pPr>
              <a:defRPr/>
            </a:lvl1pPr>
          </a:lstStyle>
          <a:p>
            <a:pPr>
              <a:defRPr/>
            </a:pPr>
            <a:fld id="{C0D7F984-DFE4-4E7D-A851-9CF06380119A}" type="slidenum">
              <a:rPr lang="en-US"/>
              <a:pPr>
                <a:defRPr/>
              </a:pPr>
              <a:t>‹#›</a:t>
            </a:fld>
            <a:endParaRPr lang="en-US" dirty="0"/>
          </a:p>
        </p:txBody>
      </p:sp>
    </p:spTree>
    <p:extLst>
      <p:ext uri="{BB962C8B-B14F-4D97-AF65-F5344CB8AC3E}">
        <p14:creationId xmlns:p14="http://schemas.microsoft.com/office/powerpoint/2010/main" val="276452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p:txBody>
          <a:bodyPr/>
          <a:lstStyle>
            <a:lvl1pPr>
              <a:defRPr/>
            </a:lvl1pPr>
          </a:lstStyle>
          <a:p>
            <a:pPr>
              <a:defRPr/>
            </a:pPr>
            <a:fld id="{97A1F098-1998-4B53-A6FA-53F0ACEF3774}" type="slidenum">
              <a:rPr lang="en-US"/>
              <a:pPr>
                <a:defRPr/>
              </a:pPr>
              <a:t>‹#›</a:t>
            </a:fld>
            <a:endParaRPr lang="en-US" dirty="0"/>
          </a:p>
        </p:txBody>
      </p:sp>
    </p:spTree>
    <p:extLst>
      <p:ext uri="{BB962C8B-B14F-4D97-AF65-F5344CB8AC3E}">
        <p14:creationId xmlns:p14="http://schemas.microsoft.com/office/powerpoint/2010/main" val="149441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8" name="Slide Number Placeholder 5"/>
          <p:cNvSpPr>
            <a:spLocks noGrp="1"/>
          </p:cNvSpPr>
          <p:nvPr>
            <p:ph type="sldNum" sz="quarter" idx="11"/>
          </p:nvPr>
        </p:nvSpPr>
        <p:spPr/>
        <p:txBody>
          <a:bodyPr/>
          <a:lstStyle>
            <a:lvl1pPr>
              <a:defRPr/>
            </a:lvl1pPr>
          </a:lstStyle>
          <a:p>
            <a:pPr>
              <a:defRPr/>
            </a:pPr>
            <a:fld id="{DB12FB70-5752-411C-835F-19CD494087D7}" type="slidenum">
              <a:rPr lang="en-US"/>
              <a:pPr>
                <a:defRPr/>
              </a:pPr>
              <a:t>‹#›</a:t>
            </a:fld>
            <a:endParaRPr lang="en-US" dirty="0"/>
          </a:p>
        </p:txBody>
      </p:sp>
    </p:spTree>
    <p:extLst>
      <p:ext uri="{BB962C8B-B14F-4D97-AF65-F5344CB8AC3E}">
        <p14:creationId xmlns:p14="http://schemas.microsoft.com/office/powerpoint/2010/main" val="414640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4" name="Slide Number Placeholder 5"/>
          <p:cNvSpPr>
            <a:spLocks noGrp="1"/>
          </p:cNvSpPr>
          <p:nvPr>
            <p:ph type="sldNum" sz="quarter" idx="11"/>
          </p:nvPr>
        </p:nvSpPr>
        <p:spPr/>
        <p:txBody>
          <a:bodyPr/>
          <a:lstStyle>
            <a:lvl1pPr>
              <a:defRPr/>
            </a:lvl1pPr>
          </a:lstStyle>
          <a:p>
            <a:pPr>
              <a:defRPr/>
            </a:pPr>
            <a:fld id="{A62CE7C0-F50E-4BE8-A909-3823F934FD72}" type="slidenum">
              <a:rPr lang="en-US"/>
              <a:pPr>
                <a:defRPr/>
              </a:pPr>
              <a:t>‹#›</a:t>
            </a:fld>
            <a:endParaRPr lang="en-US" dirty="0"/>
          </a:p>
        </p:txBody>
      </p:sp>
    </p:spTree>
    <p:extLst>
      <p:ext uri="{BB962C8B-B14F-4D97-AF65-F5344CB8AC3E}">
        <p14:creationId xmlns:p14="http://schemas.microsoft.com/office/powerpoint/2010/main" val="49359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3" name="Slide Number Placeholder 5"/>
          <p:cNvSpPr>
            <a:spLocks noGrp="1"/>
          </p:cNvSpPr>
          <p:nvPr>
            <p:ph type="sldNum" sz="quarter" idx="11"/>
          </p:nvPr>
        </p:nvSpPr>
        <p:spPr/>
        <p:txBody>
          <a:bodyPr/>
          <a:lstStyle>
            <a:lvl1pPr>
              <a:defRPr/>
            </a:lvl1pPr>
          </a:lstStyle>
          <a:p>
            <a:pPr>
              <a:defRPr/>
            </a:pPr>
            <a:fld id="{6DF1218E-207A-4A9D-9105-6CFBBB634842}" type="slidenum">
              <a:rPr lang="en-US"/>
              <a:pPr>
                <a:defRPr/>
              </a:pPr>
              <a:t>‹#›</a:t>
            </a:fld>
            <a:endParaRPr lang="en-US" dirty="0"/>
          </a:p>
        </p:txBody>
      </p:sp>
    </p:spTree>
    <p:extLst>
      <p:ext uri="{BB962C8B-B14F-4D97-AF65-F5344CB8AC3E}">
        <p14:creationId xmlns:p14="http://schemas.microsoft.com/office/powerpoint/2010/main" val="252428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p:txBody>
          <a:bodyPr/>
          <a:lstStyle>
            <a:lvl1pPr>
              <a:defRPr/>
            </a:lvl1pPr>
          </a:lstStyle>
          <a:p>
            <a:pPr>
              <a:defRPr/>
            </a:pPr>
            <a:fld id="{A798863F-0E0C-4B4E-AD00-7250E5469AA2}" type="slidenum">
              <a:rPr lang="en-US"/>
              <a:pPr>
                <a:defRPr/>
              </a:pPr>
              <a:t>‹#›</a:t>
            </a:fld>
            <a:endParaRPr lang="en-US" dirty="0"/>
          </a:p>
        </p:txBody>
      </p:sp>
    </p:spTree>
    <p:extLst>
      <p:ext uri="{BB962C8B-B14F-4D97-AF65-F5344CB8AC3E}">
        <p14:creationId xmlns:p14="http://schemas.microsoft.com/office/powerpoint/2010/main" val="403368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Hispanic Contractors Association de San Antonio Fall Protection in the Construction Industry</a:t>
            </a:r>
          </a:p>
        </p:txBody>
      </p:sp>
      <p:sp>
        <p:nvSpPr>
          <p:cNvPr id="6" name="Slide Number Placeholder 5"/>
          <p:cNvSpPr>
            <a:spLocks noGrp="1"/>
          </p:cNvSpPr>
          <p:nvPr>
            <p:ph type="sldNum" sz="quarter" idx="11"/>
          </p:nvPr>
        </p:nvSpPr>
        <p:spPr/>
        <p:txBody>
          <a:bodyPr/>
          <a:lstStyle>
            <a:lvl1pPr>
              <a:defRPr/>
            </a:lvl1pPr>
          </a:lstStyle>
          <a:p>
            <a:pPr>
              <a:defRPr/>
            </a:pPr>
            <a:fld id="{26C92E76-F04E-4D33-ADA1-072B0B58831B}" type="slidenum">
              <a:rPr lang="en-US"/>
              <a:pPr>
                <a:defRPr/>
              </a:pPr>
              <a:t>‹#›</a:t>
            </a:fld>
            <a:endParaRPr lang="en-US" dirty="0"/>
          </a:p>
        </p:txBody>
      </p:sp>
    </p:spTree>
    <p:extLst>
      <p:ext uri="{BB962C8B-B14F-4D97-AF65-F5344CB8AC3E}">
        <p14:creationId xmlns:p14="http://schemas.microsoft.com/office/powerpoint/2010/main" val="90373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55" name="Picture 7" descr="C:\Users\constantino\Desktop\SHORM\Clients\HCA-003\HCA-Fall Protection\HCA logo\image001.jpg"/>
          <p:cNvPicPr>
            <a:picLocks noChangeAspect="1" noChangeArrowheads="1"/>
          </p:cNvPicPr>
          <p:nvPr userDrawn="1"/>
        </p:nvPicPr>
        <p:blipFill>
          <a:blip r:embed="rId15" cstate="email">
            <a:grayscl/>
            <a:extLst>
              <a:ext uri="{28A0092B-C50C-407E-A947-70E740481C1C}">
                <a14:useLocalDpi xmlns:a14="http://schemas.microsoft.com/office/drawing/2010/main" val="0"/>
              </a:ext>
            </a:extLst>
          </a:blip>
          <a:srcRect/>
          <a:stretch>
            <a:fillRect/>
          </a:stretch>
        </p:blipFill>
        <p:spPr bwMode="auto">
          <a:xfrm>
            <a:off x="8252460" y="6189345"/>
            <a:ext cx="891540" cy="668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600200" y="6537325"/>
            <a:ext cx="6019800" cy="47307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r>
              <a:rPr lang="en-US"/>
              <a:t>Hispanic Contractors Association de San Antonio Fall Protection in the Construction Industry</a:t>
            </a:r>
          </a:p>
        </p:txBody>
      </p:sp>
      <p:pic>
        <p:nvPicPr>
          <p:cNvPr id="2054" name="Picture 6" descr="Shorm Tino ver.2 copy.jpg"/>
          <p:cNvPicPr>
            <a:picLocks noChangeAspect="1"/>
          </p:cNvPicPr>
          <p:nvPr userDrawn="1"/>
        </p:nvPicPr>
        <p:blipFill>
          <a:blip r:embed="rId16" cstate="email">
            <a:clrChange>
              <a:clrFrom>
                <a:srgbClr val="FFFEFF"/>
              </a:clrFrom>
              <a:clrTo>
                <a:srgbClr val="FFFEFF">
                  <a:alpha val="0"/>
                </a:srgbClr>
              </a:clrTo>
            </a:clrChange>
            <a:lum bright="40000" contrast="-100000"/>
            <a:extLst>
              <a:ext uri="{28A0092B-C50C-407E-A947-70E740481C1C}">
                <a14:useLocalDpi xmlns:a14="http://schemas.microsoft.com/office/drawing/2010/main" val="0"/>
              </a:ext>
            </a:extLst>
          </a:blip>
          <a:srcRect/>
          <a:stretch>
            <a:fillRect/>
          </a:stretch>
        </p:blipFill>
        <p:spPr bwMode="auto">
          <a:xfrm>
            <a:off x="74613" y="6400800"/>
            <a:ext cx="13525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7010400" y="6492875"/>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fld id="{6D4CBDA2-4ACF-418B-99F1-E8135B4FF906}"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cdc.gov/niosh/construction/stopfalls.html" TargetMode="External"/><Relationship Id="rId13" Type="http://schemas.openxmlformats.org/officeDocument/2006/relationships/hyperlink" Target="http://solutions.3m.com/wps/portal/3M/en_US/PPESafetySolutions/PPESafety/PersonalProtectiveEquipment/Construction/" TargetMode="External"/><Relationship Id="rId3" Type="http://schemas.openxmlformats.org/officeDocument/2006/relationships/hyperlink" Target="http://www.osha.gov/" TargetMode="External"/><Relationship Id="rId7" Type="http://schemas.openxmlformats.org/officeDocument/2006/relationships/hyperlink" Target="http://stopconstructionfalls.com/" TargetMode="External"/><Relationship Id="rId12" Type="http://schemas.openxmlformats.org/officeDocument/2006/relationships/hyperlink" Target="http://www.millerfallprotection.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osha.gov/dcsp/compliance_assistance/spanish_dictionaries.html" TargetMode="External"/><Relationship Id="rId11" Type="http://schemas.openxmlformats.org/officeDocument/2006/relationships/hyperlink" Target="http://www.texasmutual.com/safety/safety.shtm" TargetMode="External"/><Relationship Id="rId5" Type="http://schemas.openxmlformats.org/officeDocument/2006/relationships/hyperlink" Target="http://www.osha.gov/as/opa/spanish/index.html" TargetMode="External"/><Relationship Id="rId10" Type="http://schemas.openxmlformats.org/officeDocument/2006/relationships/hyperlink" Target="http://www.tdi.texas.gov/wc/txcomp.html" TargetMode="External"/><Relationship Id="rId4" Type="http://schemas.openxmlformats.org/officeDocument/2006/relationships/hyperlink" Target="http://www.osha.gov/stopfalls/index.html" TargetMode="External"/><Relationship Id="rId9" Type="http://schemas.openxmlformats.org/officeDocument/2006/relationships/hyperlink" Target="http://bls.gov/iif/" TargetMode="External"/><Relationship Id="rId14" Type="http://schemas.openxmlformats.org/officeDocument/2006/relationships/hyperlink" Target="http://en.capitalsafety.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bwMode="auto">
          <a:xfrm>
            <a:off x="6553200" y="6356350"/>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22F5F05-8671-4A51-982B-E349453E393F}" type="slidenum">
              <a:rPr lang="en-US" smtClean="0"/>
              <a:pPr fontAlgn="base">
                <a:spcBef>
                  <a:spcPct val="0"/>
                </a:spcBef>
                <a:spcAft>
                  <a:spcPct val="0"/>
                </a:spcAft>
                <a:defRPr/>
              </a:pPr>
              <a:t>1</a:t>
            </a:fld>
            <a:endParaRPr lang="en-US" dirty="0" smtClean="0"/>
          </a:p>
        </p:txBody>
      </p:sp>
      <p:sp>
        <p:nvSpPr>
          <p:cNvPr id="6" name="Footer Placeholder 5"/>
          <p:cNvSpPr>
            <a:spLocks noGrp="1"/>
          </p:cNvSpPr>
          <p:nvPr>
            <p:ph type="ftr" sz="quarter" idx="10"/>
          </p:nvPr>
        </p:nvSpPr>
        <p:spPr/>
        <p:txBody>
          <a:bodyPr/>
          <a:lstStyle/>
          <a:p>
            <a:pPr>
              <a:defRPr/>
            </a:pPr>
            <a:r>
              <a:rPr lang="en-US" dirty="0"/>
              <a:t>Hispanic Contractors Association de San Antonio Fall Protection in the Construction Industry</a:t>
            </a:r>
          </a:p>
        </p:txBody>
      </p:sp>
      <p:sp>
        <p:nvSpPr>
          <p:cNvPr id="8" name="Content Placeholder 6"/>
          <p:cNvSpPr>
            <a:spLocks noGrp="1"/>
          </p:cNvSpPr>
          <p:nvPr>
            <p:ph idx="1"/>
          </p:nvPr>
        </p:nvSpPr>
        <p:spPr>
          <a:xfrm>
            <a:off x="457200" y="685800"/>
            <a:ext cx="8229600" cy="5257800"/>
          </a:xfrm>
        </p:spPr>
        <p:txBody>
          <a:bodyPr rtlCol="0">
            <a:normAutofit fontScale="92500" lnSpcReduction="10000"/>
          </a:bodyPr>
          <a:lstStyle/>
          <a:p>
            <a:pPr algn="r" eaLnBrk="1" fontAlgn="auto" hangingPunct="1">
              <a:spcAft>
                <a:spcPts val="0"/>
              </a:spcAft>
              <a:buFont typeface="Arial" pitchFamily="34" charset="0"/>
              <a:buNone/>
              <a:defRPr/>
            </a:pPr>
            <a:r>
              <a:rPr lang="es-ES" sz="3900" dirty="0" smtClean="0"/>
              <a:t>Protección contra caídas para </a:t>
            </a:r>
          </a:p>
          <a:p>
            <a:pPr algn="r" eaLnBrk="1" fontAlgn="auto" hangingPunct="1">
              <a:spcAft>
                <a:spcPts val="0"/>
              </a:spcAft>
              <a:buFont typeface="Arial" pitchFamily="34" charset="0"/>
              <a:buNone/>
              <a:defRPr/>
            </a:pPr>
            <a:r>
              <a:rPr lang="es-ES" sz="3900" dirty="0" smtClean="0"/>
              <a:t>la Industria de la Construcción</a:t>
            </a:r>
            <a:br>
              <a:rPr lang="es-ES" sz="3900" dirty="0" smtClean="0"/>
            </a:br>
            <a:r>
              <a:rPr lang="es-ES" sz="3900" dirty="0" smtClean="0"/>
              <a:t>Entrena al Entrenador</a:t>
            </a:r>
          </a:p>
          <a:p>
            <a:pPr algn="r" eaLnBrk="1" fontAlgn="auto" hangingPunct="1">
              <a:spcAft>
                <a:spcPts val="0"/>
              </a:spcAft>
              <a:buFont typeface="Arial" pitchFamily="34" charset="0"/>
              <a:buNone/>
              <a:defRPr/>
            </a:pPr>
            <a:endParaRPr lang="en-US" sz="4800" b="1" dirty="0" smtClean="0"/>
          </a:p>
          <a:p>
            <a:pPr algn="r" eaLnBrk="1" fontAlgn="auto" hangingPunct="1">
              <a:spcBef>
                <a:spcPts val="0"/>
              </a:spcBef>
              <a:spcAft>
                <a:spcPts val="0"/>
              </a:spcAft>
              <a:buFont typeface="Arial" pitchFamily="34" charset="0"/>
              <a:buNone/>
              <a:defRPr/>
            </a:pPr>
            <a:r>
              <a:rPr lang="es-ES" sz="3600" dirty="0" smtClean="0"/>
              <a:t>Asociación Hispana de Contratistas</a:t>
            </a:r>
            <a:br>
              <a:rPr lang="es-ES" sz="3600" dirty="0" smtClean="0"/>
            </a:br>
            <a:r>
              <a:rPr lang="es-ES" sz="3600" dirty="0" smtClean="0"/>
              <a:t>de San Antonio / OSHA</a:t>
            </a:r>
            <a:br>
              <a:rPr lang="es-ES" sz="3600" dirty="0" smtClean="0"/>
            </a:br>
            <a:r>
              <a:rPr lang="es-ES" sz="3600" dirty="0" smtClean="0"/>
              <a:t>Susan </a:t>
            </a:r>
            <a:r>
              <a:rPr lang="es-ES" sz="3600" dirty="0" err="1" smtClean="0"/>
              <a:t>Harwood</a:t>
            </a:r>
            <a:r>
              <a:rPr lang="es-ES" sz="3600" dirty="0" smtClean="0"/>
              <a:t> Training subvención</a:t>
            </a:r>
            <a:br>
              <a:rPr lang="es-ES" sz="3600" dirty="0" smtClean="0"/>
            </a:br>
            <a:r>
              <a:rPr lang="es-ES" sz="3600" dirty="0" smtClean="0"/>
              <a:t>SH-22298-11-60-F-48 </a:t>
            </a:r>
            <a:endParaRPr lang="en-US" sz="3600" dirty="0" smtClean="0"/>
          </a:p>
          <a:p>
            <a:pPr algn="r" eaLnBrk="1" fontAlgn="auto" hangingPunct="1">
              <a:spcBef>
                <a:spcPts val="0"/>
              </a:spcBef>
              <a:spcAft>
                <a:spcPts val="0"/>
              </a:spcAft>
              <a:buFont typeface="Arial" pitchFamily="34" charset="0"/>
              <a:buNone/>
              <a:defRPr/>
            </a:pPr>
            <a:endParaRPr lang="en-US" sz="2800" dirty="0" smtClean="0"/>
          </a:p>
          <a:p>
            <a:pPr algn="r" eaLnBrk="1" fontAlgn="auto" hangingPunct="1">
              <a:spcBef>
                <a:spcPts val="0"/>
              </a:spcBef>
              <a:spcAft>
                <a:spcPts val="0"/>
              </a:spcAft>
              <a:buFont typeface="Arial" pitchFamily="34" charset="0"/>
              <a:buNone/>
              <a:defRPr/>
            </a:pPr>
            <a:r>
              <a:rPr lang="en-US" sz="2800" dirty="0" err="1" smtClean="0"/>
              <a:t>Preparado</a:t>
            </a:r>
            <a:r>
              <a:rPr lang="en-US" sz="2800" dirty="0" smtClean="0"/>
              <a:t> </a:t>
            </a:r>
            <a:r>
              <a:rPr lang="en-US" sz="2800" dirty="0" err="1" smtClean="0"/>
              <a:t>por</a:t>
            </a:r>
            <a:r>
              <a:rPr lang="en-US" sz="2800" dirty="0" smtClean="0"/>
              <a:t> SHORM Consulting</a:t>
            </a:r>
          </a:p>
          <a:p>
            <a:pPr algn="ctr" eaLnBrk="1" fontAlgn="auto" hangingPunct="1">
              <a:spcAft>
                <a:spcPts val="0"/>
              </a:spcAft>
              <a:buFont typeface="Arial" pitchFamily="34" charset="0"/>
              <a:buNone/>
              <a:defRPr/>
            </a:pPr>
            <a:endParaRPr lang="en-US" sz="48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3315"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6296D5C-11BF-432D-8854-8CF887E058A1}" type="slidenum">
              <a:rPr lang="en-US" smtClean="0"/>
              <a:pPr fontAlgn="base">
                <a:spcBef>
                  <a:spcPct val="0"/>
                </a:spcBef>
                <a:spcAft>
                  <a:spcPct val="0"/>
                </a:spcAft>
                <a:defRPr/>
              </a:pPr>
              <a:t>10</a:t>
            </a:fld>
            <a:endParaRPr lang="en-US" smtClean="0"/>
          </a:p>
        </p:txBody>
      </p:sp>
      <p:sp>
        <p:nvSpPr>
          <p:cNvPr id="6" name="Rectangle 2"/>
          <p:cNvSpPr txBox="1">
            <a:spLocks noChangeArrowheads="1"/>
          </p:cNvSpPr>
          <p:nvPr/>
        </p:nvSpPr>
        <p:spPr bwMode="auto">
          <a:xfrm>
            <a:off x="457200" y="0"/>
            <a:ext cx="8229600" cy="914400"/>
          </a:xfrm>
          <a:prstGeom prst="rect">
            <a:avLst/>
          </a:prstGeom>
          <a:noFill/>
          <a:ln w="9525">
            <a:noFill/>
            <a:miter lim="800000"/>
            <a:headEnd/>
            <a:tailEnd/>
          </a:ln>
        </p:spPr>
        <p:txBody>
          <a:bodyPr anchor="ctr"/>
          <a:lstStyle/>
          <a:p>
            <a:pPr algn="ctr" eaLnBrk="0" hangingPunct="0">
              <a:defRPr/>
            </a:pPr>
            <a:r>
              <a:rPr lang="en-US" sz="4000" b="1" dirty="0">
                <a:latin typeface="+mj-lt"/>
                <a:ea typeface="+mj-ea"/>
                <a:cs typeface="+mj-cs"/>
              </a:rPr>
              <a:t> </a:t>
            </a:r>
            <a:r>
              <a:rPr lang="es-ES" sz="4000" dirty="0">
                <a:latin typeface="Arial" charset="0"/>
                <a:cs typeface="Arial" charset="0"/>
              </a:rPr>
              <a:t>¿ </a:t>
            </a:r>
            <a:r>
              <a:rPr lang="en-US" sz="4000" b="1" dirty="0">
                <a:latin typeface="+mj-lt"/>
                <a:ea typeface="+mj-ea"/>
                <a:cs typeface="+mj-cs"/>
              </a:rPr>
              <a:t>ENTONCES </a:t>
            </a:r>
            <a:r>
              <a:rPr lang="en-US" sz="4000" b="1" dirty="0">
                <a:latin typeface="+mj-lt"/>
                <a:ea typeface="+mj-ea"/>
                <a:cs typeface="+mj-cs"/>
              </a:rPr>
              <a:t>PORQUE ESTAS AQUI?</a:t>
            </a:r>
            <a:endParaRPr lang="en-US" sz="4000" dirty="0">
              <a:latin typeface="+mj-lt"/>
              <a:ea typeface="+mj-ea"/>
              <a:cs typeface="+mj-cs"/>
            </a:endParaRPr>
          </a:p>
        </p:txBody>
      </p:sp>
      <p:sp>
        <p:nvSpPr>
          <p:cNvPr id="13317" name="TextBox 6"/>
          <p:cNvSpPr txBox="1">
            <a:spLocks noChangeArrowheads="1"/>
          </p:cNvSpPr>
          <p:nvPr/>
        </p:nvSpPr>
        <p:spPr bwMode="auto">
          <a:xfrm>
            <a:off x="228600" y="51816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b="1">
                <a:solidFill>
                  <a:srgbClr val="FF0000"/>
                </a:solidFill>
              </a:rPr>
              <a:t>264 muertes por caídas en la construcción, de 774 muertes totales de la industria. 2010.</a:t>
            </a:r>
            <a:endParaRPr lang="en-US" b="1">
              <a:solidFill>
                <a:srgbClr val="FF0000"/>
              </a:solidFill>
            </a:endParaRPr>
          </a:p>
        </p:txBody>
      </p:sp>
      <p:graphicFrame>
        <p:nvGraphicFramePr>
          <p:cNvPr id="13318" name="Chart 6"/>
          <p:cNvGraphicFramePr>
            <a:graphicFrameLocks/>
          </p:cNvGraphicFramePr>
          <p:nvPr/>
        </p:nvGraphicFramePr>
        <p:xfrm>
          <a:off x="939800" y="863600"/>
          <a:ext cx="7416800" cy="4216400"/>
        </p:xfrm>
        <a:graphic>
          <a:graphicData uri="http://schemas.openxmlformats.org/presentationml/2006/ole">
            <mc:AlternateContent xmlns:mc="http://schemas.openxmlformats.org/markup-compatibility/2006">
              <mc:Choice xmlns:v="urn:schemas-microsoft-com:vml" Requires="v">
                <p:oleObj spid="_x0000_s13319" r:id="rId4" imgW="7419475" imgH="4212701" progId="Excel.Chart.8">
                  <p:embed/>
                </p:oleObj>
              </mc:Choice>
              <mc:Fallback>
                <p:oleObj r:id="rId4" imgW="7419475" imgH="4212701" progId="Excel.Char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800" y="863600"/>
                        <a:ext cx="7416800" cy="421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838200"/>
            <a:ext cx="6400800" cy="533400"/>
          </a:xfrm>
        </p:spPr>
        <p:txBody>
          <a:bodyPr/>
          <a:lstStyle/>
          <a:p>
            <a:pPr>
              <a:defRPr/>
            </a:pPr>
            <a:r>
              <a:rPr lang="en-US" sz="2800" b="1" dirty="0" smtClean="0"/>
              <a:t>NUMEROS NO MIENTEN</a:t>
            </a:r>
            <a:endParaRPr lang="en-US" sz="2800" b="1" dirty="0"/>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4340"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DE62A6D-7C1F-4555-90C0-7AF3533F4759}" type="slidenum">
              <a:rPr lang="en-US" smtClean="0"/>
              <a:pPr fontAlgn="base">
                <a:spcBef>
                  <a:spcPct val="0"/>
                </a:spcBef>
                <a:spcAft>
                  <a:spcPct val="0"/>
                </a:spcAft>
                <a:defRPr/>
              </a:pPr>
              <a:t>11</a:t>
            </a:fld>
            <a:endParaRPr lang="en-US" smtClean="0"/>
          </a:p>
        </p:txBody>
      </p:sp>
      <p:sp>
        <p:nvSpPr>
          <p:cNvPr id="14341" name="Rectangle 2"/>
          <p:cNvSpPr txBox="1">
            <a:spLocks noChangeArrowheads="1"/>
          </p:cNvSpPr>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3600" b="1"/>
              <a:t> ENTONCES PORQUE ESTAS AQUI?</a:t>
            </a:r>
            <a:endParaRPr lang="en-US" sz="3600"/>
          </a:p>
        </p:txBody>
      </p:sp>
      <p:sp>
        <p:nvSpPr>
          <p:cNvPr id="14342" name="Rectangle 3"/>
          <p:cNvSpPr txBox="1">
            <a:spLocks noChangeArrowheads="1"/>
          </p:cNvSpPr>
          <p:nvPr/>
        </p:nvSpPr>
        <p:spPr bwMode="auto">
          <a:xfrm>
            <a:off x="457200" y="1371600"/>
            <a:ext cx="8229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80000"/>
              </a:lnSpc>
              <a:spcBef>
                <a:spcPct val="20000"/>
              </a:spcBef>
              <a:spcAft>
                <a:spcPts val="1200"/>
              </a:spcAft>
              <a:buFont typeface="Arial" pitchFamily="34" charset="0"/>
              <a:buChar char="•"/>
            </a:pPr>
            <a:r>
              <a:rPr lang="es-ES" sz="2400">
                <a:solidFill>
                  <a:srgbClr val="FFFF00"/>
                </a:solidFill>
              </a:rPr>
              <a:t>Caídas desde alturas de techadores cuesta aproximadamente </a:t>
            </a:r>
            <a:r>
              <a:rPr lang="es-ES" sz="2400" b="1">
                <a:solidFill>
                  <a:srgbClr val="FFFF00"/>
                </a:solidFill>
              </a:rPr>
              <a:t>$106,000 </a:t>
            </a:r>
            <a:r>
              <a:rPr lang="es-ES" sz="2400">
                <a:solidFill>
                  <a:srgbClr val="FFFF00"/>
                </a:solidFill>
              </a:rPr>
              <a:t>dólares cada uno </a:t>
            </a:r>
            <a:r>
              <a:rPr lang="es-ES" sz="2400" b="1">
                <a:solidFill>
                  <a:srgbClr val="FFFF00"/>
                </a:solidFill>
              </a:rPr>
              <a:t>($ 70K, por los gastos médicos</a:t>
            </a:r>
            <a:r>
              <a:rPr lang="es-ES" sz="2400">
                <a:solidFill>
                  <a:srgbClr val="FFFF00"/>
                </a:solidFill>
              </a:rPr>
              <a:t>)</a:t>
            </a:r>
          </a:p>
          <a:p>
            <a:pPr algn="ctr">
              <a:lnSpc>
                <a:spcPct val="80000"/>
              </a:lnSpc>
              <a:spcBef>
                <a:spcPct val="20000"/>
              </a:spcBef>
              <a:spcAft>
                <a:spcPts val="1200"/>
              </a:spcAft>
              <a:buFont typeface="Arial" pitchFamily="34" charset="0"/>
              <a:buChar char="•"/>
            </a:pPr>
            <a:r>
              <a:rPr lang="es-ES" sz="2400">
                <a:solidFill>
                  <a:srgbClr val="FFFF00"/>
                </a:solidFill>
              </a:rPr>
              <a:t>Caídas desde alturas de carpinteros </a:t>
            </a:r>
            <a:r>
              <a:rPr lang="en-US" sz="2400">
                <a:solidFill>
                  <a:srgbClr val="FFFF00"/>
                </a:solidFill>
                <a:latin typeface="Calibri" pitchFamily="34" charset="0"/>
              </a:rPr>
              <a:t>cuesta mas de </a:t>
            </a:r>
            <a:r>
              <a:rPr lang="en-US" sz="2400" b="1">
                <a:solidFill>
                  <a:srgbClr val="FFFF00"/>
                </a:solidFill>
                <a:latin typeface="Calibri" pitchFamily="34" charset="0"/>
              </a:rPr>
              <a:t>$97,000 </a:t>
            </a:r>
            <a:r>
              <a:rPr lang="es-ES" sz="2400">
                <a:solidFill>
                  <a:srgbClr val="FFFF00"/>
                </a:solidFill>
              </a:rPr>
              <a:t>dólares por cada uno </a:t>
            </a:r>
            <a:r>
              <a:rPr lang="en-US" sz="2400" b="1">
                <a:solidFill>
                  <a:srgbClr val="FFFF00"/>
                </a:solidFill>
                <a:latin typeface="Calibri" pitchFamily="34" charset="0"/>
              </a:rPr>
              <a:t>($68K por los gastos medicos)</a:t>
            </a:r>
          </a:p>
          <a:p>
            <a:pPr algn="ctr">
              <a:lnSpc>
                <a:spcPct val="80000"/>
              </a:lnSpc>
              <a:spcBef>
                <a:spcPct val="20000"/>
              </a:spcBef>
              <a:spcAft>
                <a:spcPts val="1200"/>
              </a:spcAft>
              <a:buFont typeface="Arial" pitchFamily="34" charset="0"/>
              <a:buChar char="•"/>
            </a:pPr>
            <a:r>
              <a:rPr lang="es-ES" sz="2400">
                <a:solidFill>
                  <a:srgbClr val="FFFF00"/>
                </a:solidFill>
              </a:rPr>
              <a:t>Caídas de escaleras o andamios de techadores tiene un costo aproximado de </a:t>
            </a:r>
            <a:r>
              <a:rPr lang="es-ES" sz="2400" b="1">
                <a:solidFill>
                  <a:srgbClr val="FFFF00"/>
                </a:solidFill>
              </a:rPr>
              <a:t>$68,000 </a:t>
            </a:r>
            <a:r>
              <a:rPr lang="es-ES" sz="2400">
                <a:solidFill>
                  <a:srgbClr val="FFFF00"/>
                </a:solidFill>
              </a:rPr>
              <a:t>dólares cada una ($ 43K, por los gastos médicos)</a:t>
            </a:r>
          </a:p>
          <a:p>
            <a:pPr algn="ctr">
              <a:lnSpc>
                <a:spcPct val="80000"/>
              </a:lnSpc>
              <a:spcBef>
                <a:spcPct val="20000"/>
              </a:spcBef>
              <a:spcAft>
                <a:spcPts val="1200"/>
              </a:spcAft>
              <a:buFont typeface="Arial" pitchFamily="34" charset="0"/>
              <a:buChar char="•"/>
            </a:pPr>
            <a:r>
              <a:rPr lang="es-ES" sz="2400">
                <a:solidFill>
                  <a:srgbClr val="FFFF00"/>
                </a:solidFill>
              </a:rPr>
              <a:t>Caídas de escaleras o andamios por carpinteros costar casi $ 62,000 cada uno ($ 36K, por los gastos médicos)</a:t>
            </a:r>
          </a:p>
          <a:p>
            <a:pPr algn="ctr" eaLnBrk="1" hangingPunct="1">
              <a:buFont typeface="Arial" pitchFamily="34" charset="0"/>
              <a:buChar char="•"/>
            </a:pPr>
            <a:r>
              <a:rPr lang="es-ES" sz="2000">
                <a:solidFill>
                  <a:srgbClr val="FFFF00"/>
                </a:solidFill>
              </a:rPr>
              <a:t> </a:t>
            </a:r>
            <a:r>
              <a:rPr lang="es-ES" sz="2400">
                <a:solidFill>
                  <a:srgbClr val="FFFF00"/>
                </a:solidFill>
              </a:rPr>
              <a:t>El costo promedio de una caída desde una altura para todas las clasificaciones profesionales distintas fue menos de $ 50,000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0" y="228600"/>
            <a:ext cx="7772400" cy="1470025"/>
          </a:xfrm>
        </p:spPr>
        <p:txBody>
          <a:bodyPr/>
          <a:lstStyle/>
          <a:p>
            <a:r>
              <a:rPr lang="es-ES" sz="7200" smtClean="0"/>
              <a:t>İ</a:t>
            </a:r>
            <a:r>
              <a:rPr lang="en-US" sz="7200" smtClean="0"/>
              <a:t>DESCANSO!</a:t>
            </a:r>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5364"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09DB559-9F29-4770-BC2A-BF0DB749B64B}" type="slidenum">
              <a:rPr lang="en-US" smtClean="0"/>
              <a:pPr fontAlgn="base">
                <a:spcBef>
                  <a:spcPct val="0"/>
                </a:spcBef>
                <a:spcAft>
                  <a:spcPct val="0"/>
                </a:spcAft>
                <a:defRPr/>
              </a:pPr>
              <a:t>12</a:t>
            </a:fld>
            <a:endParaRPr lang="en-US" smtClean="0"/>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9050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914400"/>
          </a:xfrm>
        </p:spPr>
        <p:txBody>
          <a:bodyPr/>
          <a:lstStyle/>
          <a:p>
            <a:r>
              <a:rPr lang="en-US" b="1" smtClean="0"/>
              <a:t>Entrenar al Entrenador</a:t>
            </a:r>
            <a:br>
              <a:rPr lang="en-US" b="1" smtClean="0"/>
            </a:br>
            <a:r>
              <a:rPr lang="en-US" b="1" smtClean="0"/>
              <a:t>Proteccion de Caidas</a:t>
            </a:r>
            <a:endParaRPr lang="en-US" smtClean="0"/>
          </a:p>
        </p:txBody>
      </p:sp>
      <p:sp>
        <p:nvSpPr>
          <p:cNvPr id="16387" name="Rectangle 3"/>
          <p:cNvSpPr>
            <a:spLocks noGrp="1" noChangeArrowheads="1"/>
          </p:cNvSpPr>
          <p:nvPr>
            <p:ph type="body" idx="1"/>
          </p:nvPr>
        </p:nvSpPr>
        <p:spPr>
          <a:xfrm>
            <a:off x="457200" y="1066800"/>
            <a:ext cx="8229600" cy="4144963"/>
          </a:xfrm>
        </p:spPr>
        <p:txBody>
          <a:bodyPr/>
          <a:lstStyle/>
          <a:p>
            <a:endParaRPr lang="en-US" smtClean="0"/>
          </a:p>
          <a:p>
            <a:r>
              <a:rPr lang="en-US" smtClean="0"/>
              <a:t>Los Jugadores</a:t>
            </a:r>
          </a:p>
          <a:p>
            <a:pPr>
              <a:buFont typeface="Arial" pitchFamily="34" charset="0"/>
              <a:buNone/>
            </a:pPr>
            <a:endParaRPr lang="en-US" smtClean="0"/>
          </a:p>
          <a:p>
            <a:pPr lvl="1"/>
            <a:r>
              <a:rPr lang="en-US" smtClean="0"/>
              <a:t>Occupational Safety &amp; Health Administration (OSHA)</a:t>
            </a:r>
          </a:p>
          <a:p>
            <a:pPr lvl="1"/>
            <a:endParaRPr lang="en-US" smtClean="0"/>
          </a:p>
          <a:p>
            <a:pPr lvl="1"/>
            <a:r>
              <a:rPr lang="en-US" smtClean="0"/>
              <a:t>El Empleador/Supervisor</a:t>
            </a:r>
          </a:p>
          <a:p>
            <a:pPr lvl="1"/>
            <a:endParaRPr lang="en-US" smtClean="0"/>
          </a:p>
          <a:p>
            <a:pPr lvl="1"/>
            <a:r>
              <a:rPr lang="en-US" smtClean="0"/>
              <a:t>El Empleado</a:t>
            </a:r>
          </a:p>
          <a:p>
            <a:pPr lvl="1">
              <a:buFont typeface="Arial" pitchFamily="34" charset="0"/>
              <a:buNone/>
            </a:pPr>
            <a:endParaRPr lang="en-US" smtClean="0"/>
          </a:p>
          <a:p>
            <a:pPr lvl="1"/>
            <a:endParaRPr lang="en-US" smtClean="0"/>
          </a:p>
          <a:p>
            <a:pPr lvl="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944563"/>
          </a:xfrm>
        </p:spPr>
        <p:txBody>
          <a:bodyPr/>
          <a:lstStyle/>
          <a:p>
            <a:r>
              <a:rPr lang="en-US" sz="3600" b="1" smtClean="0"/>
              <a:t>Entrenamiento sobre Proteccion de Caidas</a:t>
            </a:r>
          </a:p>
        </p:txBody>
      </p:sp>
      <p:sp>
        <p:nvSpPr>
          <p:cNvPr id="17411" name="Rectangle 3"/>
          <p:cNvSpPr>
            <a:spLocks noGrp="1" noChangeArrowheads="1"/>
          </p:cNvSpPr>
          <p:nvPr>
            <p:ph type="body" idx="1"/>
          </p:nvPr>
        </p:nvSpPr>
        <p:spPr>
          <a:xfrm>
            <a:off x="228600" y="1143000"/>
            <a:ext cx="8686800" cy="4525963"/>
          </a:xfrm>
        </p:spPr>
        <p:txBody>
          <a:bodyPr/>
          <a:lstStyle/>
          <a:p>
            <a:pPr algn="ctr">
              <a:lnSpc>
                <a:spcPct val="80000"/>
              </a:lnSpc>
              <a:buFont typeface="Wingdings" pitchFamily="2" charset="2"/>
              <a:buNone/>
            </a:pPr>
            <a:endParaRPr lang="en-US" sz="1800" smtClean="0"/>
          </a:p>
          <a:p>
            <a:pPr>
              <a:lnSpc>
                <a:spcPct val="80000"/>
              </a:lnSpc>
              <a:buFont typeface="Wingdings" pitchFamily="2" charset="2"/>
              <a:buNone/>
            </a:pPr>
            <a:r>
              <a:rPr lang="en-US" sz="3600" smtClean="0">
                <a:solidFill>
                  <a:srgbClr val="FFFF00"/>
                </a:solidFill>
              </a:rPr>
              <a:t>TEMAS IMPORTANTES PARA TOCAR:</a:t>
            </a:r>
          </a:p>
          <a:p>
            <a:pPr>
              <a:lnSpc>
                <a:spcPct val="80000"/>
              </a:lnSpc>
              <a:buFont typeface="Wingdings" pitchFamily="2" charset="2"/>
              <a:buNone/>
            </a:pPr>
            <a:endParaRPr lang="en-US" smtClean="0"/>
          </a:p>
          <a:p>
            <a:pPr algn="ctr">
              <a:lnSpc>
                <a:spcPct val="80000"/>
              </a:lnSpc>
            </a:pPr>
            <a:r>
              <a:rPr lang="en-US" smtClean="0"/>
              <a:t>DERECHOS Y RESPONSABILIDADES</a:t>
            </a:r>
          </a:p>
          <a:p>
            <a:pPr algn="ctr">
              <a:lnSpc>
                <a:spcPct val="80000"/>
              </a:lnSpc>
            </a:pPr>
            <a:r>
              <a:rPr lang="en-US" smtClean="0"/>
              <a:t>(EMPLEADO/EMPLEADOR)</a:t>
            </a:r>
          </a:p>
          <a:p>
            <a:pPr algn="ctr">
              <a:lnSpc>
                <a:spcPct val="80000"/>
              </a:lnSpc>
            </a:pPr>
            <a:endParaRPr lang="en-US" smtClean="0"/>
          </a:p>
          <a:p>
            <a:pPr algn="ctr">
              <a:lnSpc>
                <a:spcPct val="80000"/>
              </a:lnSpc>
            </a:pPr>
            <a:r>
              <a:rPr lang="en-US" smtClean="0"/>
              <a:t>CONVENCIONAL  vs.  NO-CONVENCIONAL </a:t>
            </a:r>
          </a:p>
          <a:p>
            <a:pPr algn="ctr">
              <a:lnSpc>
                <a:spcPct val="80000"/>
              </a:lnSpc>
            </a:pPr>
            <a:endParaRPr lang="en-US" smtClean="0"/>
          </a:p>
          <a:p>
            <a:pPr algn="ctr">
              <a:lnSpc>
                <a:spcPct val="80000"/>
              </a:lnSpc>
            </a:pPr>
            <a:r>
              <a:rPr lang="es-ES" smtClean="0"/>
              <a:t>ARRESTO vs POSICIONAMIENTO / RESTRICCIÓN</a:t>
            </a:r>
          </a:p>
          <a:p>
            <a:pPr algn="ctr">
              <a:lnSpc>
                <a:spcPct val="80000"/>
              </a:lnSpc>
            </a:pPr>
            <a:endParaRPr lang="en-US" smtClean="0"/>
          </a:p>
          <a:p>
            <a:pPr algn="ctr">
              <a:lnSpc>
                <a:spcPct val="80000"/>
              </a:lnSpc>
            </a:pPr>
            <a:r>
              <a:rPr lang="es-ES" smtClean="0"/>
              <a:t>NORMAS OSHA / REGLAMENTOS</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960438"/>
          </a:xfrm>
        </p:spPr>
        <p:txBody>
          <a:bodyPr/>
          <a:lstStyle/>
          <a:p>
            <a:pPr eaLnBrk="1" hangingPunct="1"/>
            <a:r>
              <a:rPr lang="es-ES" b="1" smtClean="0"/>
              <a:t>Derechos y Responsabilidades</a:t>
            </a:r>
            <a:endParaRPr lang="en-US" b="1" smtClean="0"/>
          </a:p>
        </p:txBody>
      </p:sp>
      <p:sp>
        <p:nvSpPr>
          <p:cNvPr id="3" name="Content Placeholder 2"/>
          <p:cNvSpPr>
            <a:spLocks noGrp="1"/>
          </p:cNvSpPr>
          <p:nvPr>
            <p:ph sz="half" idx="1"/>
          </p:nvPr>
        </p:nvSpPr>
        <p:spPr>
          <a:xfrm>
            <a:off x="152400" y="1447800"/>
            <a:ext cx="4648200" cy="4800600"/>
          </a:xfrm>
        </p:spPr>
        <p:txBody>
          <a:bodyPr rtlCol="0">
            <a:normAutofit fontScale="92500"/>
          </a:bodyPr>
          <a:lstStyle/>
          <a:p>
            <a:pPr eaLnBrk="1" fontAlgn="auto" hangingPunct="1">
              <a:spcAft>
                <a:spcPts val="0"/>
              </a:spcAft>
              <a:defRPr/>
            </a:pPr>
            <a:r>
              <a:rPr lang="en-US" sz="3200" b="1" dirty="0" smtClean="0"/>
              <a:t>EMPLEADORES</a:t>
            </a:r>
          </a:p>
          <a:p>
            <a:pPr lvl="1" eaLnBrk="1" fontAlgn="auto" hangingPunct="1">
              <a:spcAft>
                <a:spcPts val="0"/>
              </a:spcAft>
              <a:buFont typeface="Arial" charset="0"/>
              <a:buNone/>
              <a:defRPr/>
            </a:pPr>
            <a:r>
              <a:rPr lang="en-US" sz="3200" b="1" dirty="0" smtClean="0"/>
              <a:t>-  </a:t>
            </a:r>
            <a:r>
              <a:rPr lang="es-ES" sz="2600" dirty="0" smtClean="0"/>
              <a:t>Proporcionar un lugar de trabajo libre de riesgos reconocidos y cumplir con las normas de OSHA</a:t>
            </a:r>
          </a:p>
          <a:p>
            <a:pPr lvl="1" eaLnBrk="1" fontAlgn="auto" hangingPunct="1">
              <a:spcAft>
                <a:spcPts val="0"/>
              </a:spcAft>
              <a:defRPr/>
            </a:pPr>
            <a:r>
              <a:rPr lang="es-ES" sz="2600" dirty="0" smtClean="0"/>
              <a:t>Proporcionar capacitación</a:t>
            </a:r>
          </a:p>
          <a:p>
            <a:pPr lvl="1" eaLnBrk="1" fontAlgn="auto" hangingPunct="1">
              <a:spcAft>
                <a:spcPts val="0"/>
              </a:spcAft>
              <a:defRPr/>
            </a:pPr>
            <a:r>
              <a:rPr lang="es-ES" sz="2600" dirty="0" smtClean="0"/>
              <a:t>Proteger a todos los empleados</a:t>
            </a:r>
          </a:p>
          <a:p>
            <a:pPr lvl="1" eaLnBrk="1" fontAlgn="auto" hangingPunct="1">
              <a:spcAft>
                <a:spcPts val="0"/>
              </a:spcAft>
              <a:defRPr/>
            </a:pPr>
            <a:r>
              <a:rPr lang="es-ES" sz="2600" dirty="0" smtClean="0"/>
              <a:t>Proporcionar el necesario equipo de protección personal (PPE)</a:t>
            </a:r>
            <a:endParaRPr lang="en-US" sz="2600" b="1" dirty="0" smtClean="0"/>
          </a:p>
          <a:p>
            <a:pPr lvl="1" eaLnBrk="1" fontAlgn="auto" hangingPunct="1">
              <a:spcAft>
                <a:spcPts val="0"/>
              </a:spcAft>
              <a:defRPr/>
            </a:pPr>
            <a:endParaRPr lang="en-US" b="1" dirty="0" smtClean="0"/>
          </a:p>
        </p:txBody>
      </p:sp>
      <p:sp>
        <p:nvSpPr>
          <p:cNvPr id="4" name="Content Placeholder 3"/>
          <p:cNvSpPr>
            <a:spLocks noGrp="1"/>
          </p:cNvSpPr>
          <p:nvPr>
            <p:ph sz="half" idx="2"/>
          </p:nvPr>
        </p:nvSpPr>
        <p:spPr>
          <a:xfrm>
            <a:off x="5105400" y="1600200"/>
            <a:ext cx="4038600" cy="4800600"/>
          </a:xfrm>
        </p:spPr>
        <p:txBody>
          <a:bodyPr rtlCol="0">
            <a:normAutofit fontScale="92500"/>
          </a:bodyPr>
          <a:lstStyle/>
          <a:p>
            <a:pPr eaLnBrk="1" fontAlgn="auto" hangingPunct="1">
              <a:spcAft>
                <a:spcPts val="0"/>
              </a:spcAft>
              <a:defRPr/>
            </a:pPr>
            <a:r>
              <a:rPr lang="en-US" sz="3200" b="1" dirty="0" smtClean="0"/>
              <a:t>EMPLEADOS</a:t>
            </a:r>
          </a:p>
          <a:p>
            <a:pPr lvl="1" eaLnBrk="1" fontAlgn="auto" hangingPunct="1">
              <a:spcAft>
                <a:spcPts val="0"/>
              </a:spcAft>
              <a:defRPr/>
            </a:pPr>
            <a:r>
              <a:rPr lang="es-ES" sz="2600" dirty="0" smtClean="0"/>
              <a:t>Tener un lugar de trabajo seguro y saludable</a:t>
            </a:r>
          </a:p>
          <a:p>
            <a:pPr>
              <a:buFont typeface="Arial" charset="0"/>
              <a:buNone/>
              <a:defRPr/>
            </a:pPr>
            <a:r>
              <a:rPr lang="en-US" sz="2600" dirty="0" smtClean="0"/>
              <a:t>	-   </a:t>
            </a:r>
            <a:r>
              <a:rPr lang="en-US" sz="2600" dirty="0" err="1" smtClean="0"/>
              <a:t>Recibir</a:t>
            </a:r>
            <a:r>
              <a:rPr lang="en-US" sz="2600" dirty="0" smtClean="0"/>
              <a:t> </a:t>
            </a:r>
            <a:r>
              <a:rPr lang="en-US" sz="2600" dirty="0" err="1" smtClean="0"/>
              <a:t>capacitación</a:t>
            </a:r>
            <a:endParaRPr lang="en-US" sz="2600" dirty="0" smtClean="0"/>
          </a:p>
          <a:p>
            <a:pPr>
              <a:buFont typeface="Arial" charset="0"/>
              <a:buNone/>
              <a:defRPr/>
            </a:pPr>
            <a:r>
              <a:rPr lang="es-ES" sz="2600" dirty="0" smtClean="0"/>
              <a:t>      - Obedecer y cumplir con    	OSHA</a:t>
            </a:r>
          </a:p>
          <a:p>
            <a:pPr>
              <a:buFont typeface="Arial" charset="0"/>
              <a:buNone/>
              <a:defRPr/>
            </a:pPr>
            <a:r>
              <a:rPr lang="es-ES" sz="2600" dirty="0" smtClean="0"/>
              <a:t>     - Conocer e informar los  riesgos de seguridad</a:t>
            </a:r>
          </a:p>
          <a:p>
            <a:pPr>
              <a:buFontTx/>
              <a:buChar char="-"/>
              <a:defRPr/>
            </a:pPr>
            <a:r>
              <a:rPr lang="es-ES" sz="2600" dirty="0" smtClean="0"/>
              <a:t>Solicitud de corrección  </a:t>
            </a:r>
          </a:p>
          <a:p>
            <a:pPr>
              <a:buFontTx/>
              <a:buChar char="-"/>
              <a:defRPr/>
            </a:pPr>
            <a:r>
              <a:rPr lang="es-ES" sz="2600" dirty="0" smtClean="0"/>
              <a:t>      del peligro</a:t>
            </a:r>
            <a:endParaRPr lang="en-US" sz="2600" b="1" dirty="0" smtClean="0"/>
          </a:p>
          <a:p>
            <a:pPr lvl="1" eaLnBrk="1" fontAlgn="auto" hangingPunct="1">
              <a:spcAft>
                <a:spcPts val="0"/>
              </a:spcAft>
              <a:buFont typeface="Arial" pitchFamily="34" charset="0"/>
              <a:buNone/>
              <a:defRPr/>
            </a:pPr>
            <a:r>
              <a:rPr lang="en-US" b="1" dirty="0" smtClean="0"/>
              <a:t>	</a:t>
            </a:r>
          </a:p>
          <a:p>
            <a:pPr lvl="1" eaLnBrk="1" fontAlgn="auto" hangingPunct="1">
              <a:spcAft>
                <a:spcPts val="0"/>
              </a:spcAft>
              <a:defRPr/>
            </a:pPr>
            <a:endParaRPr lang="en-US" b="1" dirty="0" smtClean="0"/>
          </a:p>
        </p:txBody>
      </p:sp>
      <p:sp>
        <p:nvSpPr>
          <p:cNvPr id="18437" name="Slide Number Placeholder 4"/>
          <p:cNvSpPr>
            <a:spLocks noGrp="1"/>
          </p:cNvSpPr>
          <p:nvPr>
            <p:ph type="sldNum" sz="quarter" idx="11"/>
          </p:nvPr>
        </p:nvSpPr>
        <p:spPr bwMode="auto">
          <a:xfrm>
            <a:off x="6553200" y="6356350"/>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1F1721E-E90E-4D03-96DD-1753BF15AE6D}" type="slidenum">
              <a:rPr lang="en-US" smtClean="0"/>
              <a:pPr fontAlgn="base">
                <a:spcBef>
                  <a:spcPct val="0"/>
                </a:spcBef>
                <a:spcAft>
                  <a:spcPct val="0"/>
                </a:spcAft>
                <a:defRPr/>
              </a:pPr>
              <a:t>15</a:t>
            </a:fld>
            <a:endParaRPr lang="en-US" smtClean="0"/>
          </a:p>
        </p:txBody>
      </p:sp>
      <p:pic>
        <p:nvPicPr>
          <p:cNvPr id="6"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0" y="5334000"/>
            <a:ext cx="1921979" cy="129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ooter Placeholder 6"/>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9459"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E27ECFD-91CA-4609-BEAD-B8E9DCCD7290}" type="slidenum">
              <a:rPr lang="en-US" smtClean="0"/>
              <a:pPr fontAlgn="base">
                <a:spcBef>
                  <a:spcPct val="0"/>
                </a:spcBef>
                <a:spcAft>
                  <a:spcPct val="0"/>
                </a:spcAft>
                <a:defRPr/>
              </a:pPr>
              <a:t>16</a:t>
            </a:fld>
            <a:endParaRPr lang="en-US" smtClean="0"/>
          </a:p>
        </p:txBody>
      </p:sp>
      <p:sp>
        <p:nvSpPr>
          <p:cNvPr id="9" name="Rectangle 8"/>
          <p:cNvSpPr/>
          <p:nvPr/>
        </p:nvSpPr>
        <p:spPr>
          <a:xfrm>
            <a:off x="990600" y="228600"/>
            <a:ext cx="7133826" cy="2123658"/>
          </a:xfrm>
          <a:prstGeom prst="rect">
            <a:avLst/>
          </a:prstGeom>
          <a:noFill/>
          <a:ln w="25400">
            <a:solidFill>
              <a:schemeClr val="bg1"/>
            </a:solidFill>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s-ES" sz="6600" dirty="0">
                <a:solidFill>
                  <a:srgbClr val="FFC000"/>
                </a:solidFill>
                <a:latin typeface="Arial" charset="0"/>
                <a:cs typeface="Arial" charset="0"/>
              </a:rPr>
              <a:t>Protección contra caídas</a:t>
            </a:r>
            <a:endParaRPr lang="en-US" sz="6600" b="1" dirty="0">
              <a:ln w="50800"/>
              <a:solidFill>
                <a:srgbClr val="FFC000"/>
              </a:solidFill>
              <a:latin typeface="+mn-lt"/>
              <a:cs typeface="+mn-cs"/>
            </a:endParaRPr>
          </a:p>
        </p:txBody>
      </p:sp>
      <p:sp>
        <p:nvSpPr>
          <p:cNvPr id="11" name="Rectangle 10"/>
          <p:cNvSpPr/>
          <p:nvPr/>
        </p:nvSpPr>
        <p:spPr>
          <a:xfrm>
            <a:off x="609600" y="2667000"/>
            <a:ext cx="4378122"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s-ES" sz="5400" dirty="0">
                <a:solidFill>
                  <a:srgbClr val="25F709"/>
                </a:solidFill>
                <a:latin typeface="Arial" charset="0"/>
                <a:cs typeface="Arial" charset="0"/>
              </a:rPr>
              <a:t>Convencional</a:t>
            </a:r>
            <a:endParaRPr lang="en-US" sz="5400" b="1" dirty="0">
              <a:ln w="50800"/>
              <a:solidFill>
                <a:srgbClr val="25F709"/>
              </a:solidFill>
              <a:latin typeface="+mn-lt"/>
              <a:cs typeface="+mn-cs"/>
            </a:endParaRPr>
          </a:p>
        </p:txBody>
      </p:sp>
      <p:sp>
        <p:nvSpPr>
          <p:cNvPr id="19462" name="TextBox 11"/>
          <p:cNvSpPr txBox="1">
            <a:spLocks noChangeArrowheads="1"/>
          </p:cNvSpPr>
          <p:nvPr/>
        </p:nvSpPr>
        <p:spPr bwMode="auto">
          <a:xfrm>
            <a:off x="4114800" y="3648075"/>
            <a:ext cx="1828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800" b="1">
                <a:solidFill>
                  <a:srgbClr val="FFFF00"/>
                </a:solidFill>
                <a:latin typeface="Calibri" pitchFamily="34" charset="0"/>
              </a:rPr>
              <a:t>Vs.</a:t>
            </a:r>
          </a:p>
        </p:txBody>
      </p:sp>
      <p:sp>
        <p:nvSpPr>
          <p:cNvPr id="13" name="Rectangle 12"/>
          <p:cNvSpPr/>
          <p:nvPr/>
        </p:nvSpPr>
        <p:spPr>
          <a:xfrm>
            <a:off x="3048000" y="4724400"/>
            <a:ext cx="5455340"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s-ES" sz="5400" dirty="0">
                <a:solidFill>
                  <a:srgbClr val="25F709"/>
                </a:solidFill>
                <a:latin typeface="Arial" charset="0"/>
                <a:cs typeface="Arial" charset="0"/>
              </a:rPr>
              <a:t>No Convencional</a:t>
            </a:r>
            <a:endParaRPr lang="en-US" sz="5400" b="1" dirty="0">
              <a:ln w="50800"/>
              <a:solidFill>
                <a:srgbClr val="25F709"/>
              </a:solidFill>
              <a:latin typeface="+mn-lt"/>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20483"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756D5EB-FC92-47F4-B1BA-8E153004AE42}" type="slidenum">
              <a:rPr lang="en-US" smtClean="0"/>
              <a:pPr fontAlgn="base">
                <a:spcBef>
                  <a:spcPct val="0"/>
                </a:spcBef>
                <a:spcAft>
                  <a:spcPct val="0"/>
                </a:spcAft>
                <a:defRPr/>
              </a:pPr>
              <a:t>17</a:t>
            </a:fld>
            <a:endParaRPr lang="en-US" smtClean="0"/>
          </a:p>
        </p:txBody>
      </p:sp>
      <p:sp>
        <p:nvSpPr>
          <p:cNvPr id="6" name="Title 5"/>
          <p:cNvSpPr>
            <a:spLocks noGrp="1"/>
          </p:cNvSpPr>
          <p:nvPr>
            <p:ph type="title"/>
          </p:nvPr>
        </p:nvSpPr>
        <p:spPr>
          <a:xfrm>
            <a:off x="294002" y="93702"/>
            <a:ext cx="8555997" cy="1107996"/>
          </a:xfrm>
          <a:ln w="25400">
            <a:solidFill>
              <a:schemeClr val="bg1"/>
            </a:solidFill>
            <a:miter lim="800000"/>
            <a:headEnd/>
            <a:tailEnd/>
          </a:ln>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defRPr/>
            </a:pPr>
            <a:r>
              <a:rPr lang="es-ES" sz="6600" dirty="0" smtClean="0">
                <a:solidFill>
                  <a:srgbClr val="25F709"/>
                </a:solidFill>
              </a:rPr>
              <a:t>Protección contra caídas</a:t>
            </a:r>
            <a:endParaRPr lang="en-US" sz="6600" b="1" dirty="0">
              <a:ln w="50800"/>
              <a:solidFill>
                <a:srgbClr val="25F709"/>
              </a:solidFill>
            </a:endParaRPr>
          </a:p>
        </p:txBody>
      </p:sp>
      <p:sp>
        <p:nvSpPr>
          <p:cNvPr id="7" name="Rectangle 6"/>
          <p:cNvSpPr/>
          <p:nvPr/>
        </p:nvSpPr>
        <p:spPr>
          <a:xfrm>
            <a:off x="3048000" y="1828800"/>
            <a:ext cx="3877985"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s-ES" sz="4000" b="1" dirty="0">
                <a:solidFill>
                  <a:srgbClr val="FFC000"/>
                </a:solidFill>
                <a:latin typeface="Arial" charset="0"/>
                <a:cs typeface="Arial" charset="0"/>
              </a:rPr>
              <a:t>RETENCI</a:t>
            </a:r>
            <a:r>
              <a:rPr lang="es-ES" sz="4000" dirty="0">
                <a:solidFill>
                  <a:srgbClr val="FFC000"/>
                </a:solidFill>
                <a:latin typeface="Arial" charset="0"/>
                <a:cs typeface="Arial" charset="0"/>
              </a:rPr>
              <a:t>Ó</a:t>
            </a:r>
            <a:r>
              <a:rPr lang="es-ES" sz="4000" b="1" dirty="0">
                <a:solidFill>
                  <a:srgbClr val="FFC000"/>
                </a:solidFill>
                <a:latin typeface="Arial" charset="0"/>
                <a:cs typeface="Arial" charset="0"/>
              </a:rPr>
              <a:t>N	</a:t>
            </a:r>
            <a:endParaRPr lang="en-US" sz="4000" b="1" dirty="0">
              <a:ln w="50800"/>
              <a:solidFill>
                <a:srgbClr val="FFC000"/>
              </a:solidFill>
              <a:latin typeface="+mn-lt"/>
              <a:cs typeface="+mn-cs"/>
            </a:endParaRPr>
          </a:p>
        </p:txBody>
      </p:sp>
      <p:sp>
        <p:nvSpPr>
          <p:cNvPr id="20486" name="TextBox 7"/>
          <p:cNvSpPr txBox="1">
            <a:spLocks noChangeArrowheads="1"/>
          </p:cNvSpPr>
          <p:nvPr/>
        </p:nvSpPr>
        <p:spPr bwMode="auto">
          <a:xfrm>
            <a:off x="3657600" y="3505200"/>
            <a:ext cx="1828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800" b="1">
                <a:solidFill>
                  <a:srgbClr val="FF0000"/>
                </a:solidFill>
                <a:latin typeface="Calibri" pitchFamily="34" charset="0"/>
              </a:rPr>
              <a:t>Vs.</a:t>
            </a:r>
          </a:p>
        </p:txBody>
      </p:sp>
      <p:sp>
        <p:nvSpPr>
          <p:cNvPr id="9" name="Rectangle 8"/>
          <p:cNvSpPr/>
          <p:nvPr/>
        </p:nvSpPr>
        <p:spPr>
          <a:xfrm>
            <a:off x="166542" y="5410200"/>
            <a:ext cx="8977458" cy="707886"/>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s-ES" sz="4000" b="1" dirty="0">
                <a:solidFill>
                  <a:srgbClr val="FFFF00"/>
                </a:solidFill>
                <a:latin typeface="Arial" charset="0"/>
                <a:cs typeface="Arial" charset="0"/>
              </a:rPr>
              <a:t>POSICIONAMIENTO / RESTRICCIÓN</a:t>
            </a:r>
            <a:endParaRPr lang="en-US" sz="4000" b="1" dirty="0">
              <a:ln w="50800"/>
              <a:solidFill>
                <a:srgbClr val="FFFF00"/>
              </a:solidFill>
              <a:latin typeface="+mn-lt"/>
              <a:cs typeface="+mn-cs"/>
            </a:endParaRPr>
          </a:p>
        </p:txBody>
      </p:sp>
      <p:pic>
        <p:nvPicPr>
          <p:cNvPr id="10" name="Picture 2" descr="C:\Users\constantino\Desktop\SHORM\Training Photos\HCA Fall Prot\2012_07_14 Corpus\IMG_241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364167"/>
            <a:ext cx="2590800" cy="3665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8" descr="http://keesafety.com/images/common/PersonalFallProtectio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55771" y="2819400"/>
            <a:ext cx="3483429"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304800"/>
            <a:ext cx="8763000" cy="762000"/>
          </a:xfrm>
        </p:spPr>
        <p:txBody>
          <a:bodyPr/>
          <a:lstStyle/>
          <a:p>
            <a:r>
              <a:rPr lang="en-US" sz="4200" smtClean="0"/>
              <a:t>FALL PROTECTION IN CONSTRUCTION  </a:t>
            </a:r>
            <a:br>
              <a:rPr lang="en-US" sz="4200" smtClean="0"/>
            </a:br>
            <a:endParaRPr lang="en-US" sz="4200" smtClean="0"/>
          </a:p>
        </p:txBody>
      </p:sp>
      <p:sp>
        <p:nvSpPr>
          <p:cNvPr id="21507" name="Content Placeholder 2"/>
          <p:cNvSpPr>
            <a:spLocks noGrp="1"/>
          </p:cNvSpPr>
          <p:nvPr>
            <p:ph idx="1"/>
          </p:nvPr>
        </p:nvSpPr>
        <p:spPr>
          <a:xfrm>
            <a:off x="457200" y="1066800"/>
            <a:ext cx="8229600" cy="5486400"/>
          </a:xfrm>
        </p:spPr>
        <p:txBody>
          <a:bodyPr/>
          <a:lstStyle/>
          <a:p>
            <a:pPr>
              <a:spcAft>
                <a:spcPts val="600"/>
              </a:spcAft>
            </a:pPr>
            <a:r>
              <a:rPr lang="es-ES" smtClean="0">
                <a:solidFill>
                  <a:srgbClr val="FFFF00"/>
                </a:solidFill>
              </a:rPr>
              <a:t>6 pies. PROTECCIÓN DE CADĺAS GENERAL </a:t>
            </a:r>
            <a:r>
              <a:rPr lang="en-US" i="1" smtClean="0">
                <a:solidFill>
                  <a:srgbClr val="FFFF00"/>
                </a:solidFill>
              </a:rPr>
              <a:t>Subparte M (1926.500 – 1926.503)</a:t>
            </a:r>
          </a:p>
          <a:p>
            <a:pPr>
              <a:spcAft>
                <a:spcPts val="600"/>
              </a:spcAft>
            </a:pPr>
            <a:r>
              <a:rPr lang="es-ES" smtClean="0">
                <a:solidFill>
                  <a:srgbClr val="FFC000"/>
                </a:solidFill>
              </a:rPr>
              <a:t>10 pies. Andamios - Subparte L </a:t>
            </a:r>
            <a:r>
              <a:rPr lang="en-US" i="1" smtClean="0">
                <a:solidFill>
                  <a:srgbClr val="FFC000"/>
                </a:solidFill>
              </a:rPr>
              <a:t>(1926. 450 – 1926.454)</a:t>
            </a:r>
          </a:p>
          <a:p>
            <a:pPr>
              <a:spcAft>
                <a:spcPts val="600"/>
              </a:spcAft>
            </a:pPr>
            <a:r>
              <a:rPr lang="es-ES" smtClean="0"/>
              <a:t>15 a 30 pies. Erección de Acero - Subparte R </a:t>
            </a:r>
            <a:r>
              <a:rPr lang="en-US" i="1" smtClean="0"/>
              <a:t>(1926.750 – 1926.761); Non-CDZ &amp; Inside CDZ</a:t>
            </a:r>
          </a:p>
          <a:p>
            <a:pPr>
              <a:spcAft>
                <a:spcPts val="600"/>
              </a:spcAft>
            </a:pPr>
            <a:r>
              <a:rPr lang="en-US" i="1" smtClean="0">
                <a:solidFill>
                  <a:srgbClr val="25F709"/>
                </a:solidFill>
              </a:rPr>
              <a:t> +</a:t>
            </a:r>
            <a:r>
              <a:rPr lang="es-ES" smtClean="0">
                <a:solidFill>
                  <a:srgbClr val="25F709"/>
                </a:solidFill>
              </a:rPr>
              <a:t>30 pulgadas Escaleras y Escalones- Subparte </a:t>
            </a:r>
            <a:r>
              <a:rPr lang="en-US" i="1" smtClean="0">
                <a:solidFill>
                  <a:srgbClr val="25F709"/>
                </a:solidFill>
              </a:rPr>
              <a:t>X (1926.1050 – 1926.1060)  </a:t>
            </a:r>
          </a:p>
          <a:p>
            <a:pPr>
              <a:spcAft>
                <a:spcPts val="600"/>
              </a:spcAft>
            </a:pPr>
            <a:r>
              <a:rPr lang="en-US" i="1" smtClean="0">
                <a:solidFill>
                  <a:srgbClr val="FFC000"/>
                </a:solidFill>
              </a:rPr>
              <a:t> </a:t>
            </a:r>
            <a:r>
              <a:rPr lang="en-US" i="1" smtClean="0">
                <a:solidFill>
                  <a:srgbClr val="FFFF00"/>
                </a:solidFill>
              </a:rPr>
              <a:t>Nueva </a:t>
            </a:r>
            <a:r>
              <a:rPr lang="es-ES" smtClean="0">
                <a:solidFill>
                  <a:srgbClr val="FFFF00"/>
                </a:solidFill>
              </a:rPr>
              <a:t>Orientación Residencial </a:t>
            </a:r>
            <a:r>
              <a:rPr lang="en-US" i="1" smtClean="0">
                <a:solidFill>
                  <a:srgbClr val="FFFF00"/>
                </a:solidFill>
              </a:rPr>
              <a:t>1926.501</a:t>
            </a:r>
            <a:r>
              <a:rPr lang="en-US" i="1" smtClean="0">
                <a:solidFill>
                  <a:srgbClr val="FFC000"/>
                </a:solidFill>
              </a:rPr>
              <a:t>                        </a:t>
            </a:r>
            <a:endParaRPr lang="en-US" b="1" smtClean="0">
              <a:solidFill>
                <a:srgbClr val="FFC000"/>
              </a:solidFill>
            </a:endParaRPr>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21509"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E2D7242-C7E1-4397-9AC9-DCF99CA6E3AD}" type="slidenum">
              <a:rPr lang="en-US" smtClean="0"/>
              <a:pPr fontAlgn="base">
                <a:spcBef>
                  <a:spcPct val="0"/>
                </a:spcBef>
                <a:spcAft>
                  <a:spcPct val="0"/>
                </a:spcAft>
                <a:defRPr/>
              </a:pPr>
              <a:t>18</a:t>
            </a:fld>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685800"/>
            <a:ext cx="8229600" cy="1143000"/>
          </a:xfrm>
        </p:spPr>
        <p:txBody>
          <a:bodyPr/>
          <a:lstStyle/>
          <a:p>
            <a:r>
              <a:rPr lang="en-US" smtClean="0"/>
              <a:t>Entrenamiento del Entrenador </a:t>
            </a:r>
            <a:br>
              <a:rPr lang="en-US" smtClean="0"/>
            </a:br>
            <a:r>
              <a:rPr lang="es-ES" smtClean="0"/>
              <a:t> ¿Reunión de Seguridad o  Entrenamiento de Seguridad?</a:t>
            </a:r>
            <a:endParaRPr lang="en-US" smtClean="0"/>
          </a:p>
        </p:txBody>
      </p:sp>
      <p:sp>
        <p:nvSpPr>
          <p:cNvPr id="22531" name="Rectangle 3"/>
          <p:cNvSpPr>
            <a:spLocks noGrp="1" noChangeArrowheads="1"/>
          </p:cNvSpPr>
          <p:nvPr>
            <p:ph type="body" idx="1"/>
          </p:nvPr>
        </p:nvSpPr>
        <p:spPr>
          <a:xfrm>
            <a:off x="457200" y="2514600"/>
            <a:ext cx="8229600" cy="3611563"/>
          </a:xfrm>
        </p:spPr>
        <p:txBody>
          <a:bodyPr/>
          <a:lstStyle/>
          <a:p>
            <a:r>
              <a:rPr lang="es-ES" smtClean="0"/>
              <a:t>¿Quién puede llevar a cabo una reunión de seguridad o una sesión de entrenamiento?</a:t>
            </a:r>
            <a:endParaRPr lang="en-US" smtClean="0"/>
          </a:p>
          <a:p>
            <a:pPr>
              <a:buFont typeface="Wingdings" pitchFamily="2" charset="2"/>
              <a:buNone/>
            </a:pPr>
            <a:endParaRPr lang="en-US" smtClean="0"/>
          </a:p>
          <a:p>
            <a:pPr>
              <a:buFont typeface="Wingdings" pitchFamily="2" charset="2"/>
              <a:buNone/>
            </a:pPr>
            <a:endParaRPr lang="en-US" smtClean="0"/>
          </a:p>
          <a:p>
            <a:pPr algn="ctr">
              <a:buFont typeface="Wingdings" pitchFamily="2" charset="2"/>
              <a:buNone/>
            </a:pPr>
            <a:endParaRPr lang="es-ES" sz="4000" smtClean="0"/>
          </a:p>
          <a:p>
            <a:pPr algn="ctr">
              <a:buFont typeface="Wingdings" pitchFamily="2" charset="2"/>
              <a:buNone/>
            </a:pPr>
            <a:r>
              <a:rPr lang="es-ES" sz="4000" smtClean="0"/>
              <a:t>İUSTED PUEDE!</a:t>
            </a:r>
            <a:endParaRPr lang="en-US" sz="4000" smtClean="0"/>
          </a:p>
        </p:txBody>
      </p:sp>
      <p:pic>
        <p:nvPicPr>
          <p:cNvPr id="22532" name="Picture 4" descr="C:\Users\Constantino\AppData\Local\Microsoft\Windows\Temporary Internet Files\Low\Content.IE5\4MRZ1CDQ\MC9004362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581400"/>
            <a:ext cx="1828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s-ES" smtClean="0"/>
              <a:t>Descargo de responsabilidad</a:t>
            </a:r>
            <a:endParaRPr lang="en-US" b="1" smtClean="0">
              <a:latin typeface="Times New Roman" pitchFamily="18" charset="0"/>
              <a:cs typeface="Times New Roman" pitchFamily="18" charset="0"/>
            </a:endParaRPr>
          </a:p>
        </p:txBody>
      </p:sp>
      <p:sp>
        <p:nvSpPr>
          <p:cNvPr id="6147" name="Content Placeholder 3"/>
          <p:cNvSpPr>
            <a:spLocks noGrp="1"/>
          </p:cNvSpPr>
          <p:nvPr>
            <p:ph idx="1"/>
          </p:nvPr>
        </p:nvSpPr>
        <p:spPr/>
        <p:txBody>
          <a:bodyPr/>
          <a:lstStyle/>
          <a:p>
            <a:r>
              <a:rPr lang="es-ES" smtClean="0"/>
              <a:t>Este material fue producido bajo el SH-22298-11-60-F-48 de la Administración de Seguridad y Salud, EE.UU. Departamento de Trabajo. No refleja necesariamente las opiniones o políticas del Departamento de Trabajo de EE.UU., ni la mención de nombres comerciales, productos comerciales u organizaciones no implica reconocimiento alguno por parte del gobierno de EE.UU..</a:t>
            </a:r>
          </a:p>
          <a:p>
            <a:pPr eaLnBrk="1" hangingPunct="1">
              <a:buFont typeface="Arial" pitchFamily="34" charset="0"/>
              <a:buNone/>
            </a:pPr>
            <a:endParaRPr lang="en-US" smtClean="0"/>
          </a:p>
        </p:txBody>
      </p:sp>
      <p:sp>
        <p:nvSpPr>
          <p:cNvPr id="5124" name="Slide Number Placeholder 4"/>
          <p:cNvSpPr>
            <a:spLocks noGrp="1"/>
          </p:cNvSpPr>
          <p:nvPr>
            <p:ph type="sldNum" sz="quarter" idx="11"/>
          </p:nvPr>
        </p:nvSpPr>
        <p:spPr bwMode="auto">
          <a:xfrm>
            <a:off x="6553200" y="6356350"/>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CEDB633-A003-4EFE-858D-8423A669060B}" type="slidenum">
              <a:rPr lang="en-US" smtClean="0"/>
              <a:pPr fontAlgn="base">
                <a:spcBef>
                  <a:spcPct val="0"/>
                </a:spcBef>
                <a:spcAft>
                  <a:spcPct val="0"/>
                </a:spcAft>
                <a:defRPr/>
              </a:pPr>
              <a:t>2</a:t>
            </a:fld>
            <a:endParaRPr lang="en-US" smtClean="0"/>
          </a:p>
        </p:txBody>
      </p:sp>
      <p:sp>
        <p:nvSpPr>
          <p:cNvPr id="6" name="Footer Placeholder 5"/>
          <p:cNvSpPr>
            <a:spLocks noGrp="1"/>
          </p:cNvSpPr>
          <p:nvPr>
            <p:ph type="ftr" sz="quarter" idx="10"/>
          </p:nvPr>
        </p:nvSpPr>
        <p:spPr/>
        <p:txBody>
          <a:bodyPr/>
          <a:lstStyle/>
          <a:p>
            <a:pPr>
              <a:defRPr/>
            </a:pPr>
            <a:r>
              <a:rPr lang="en-US"/>
              <a:t>Hispanic Contractors Association de San Antonio Fall Protection in the Construction Industry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228600" y="304800"/>
            <a:ext cx="8229600" cy="5211763"/>
          </a:xfrm>
        </p:spPr>
        <p:txBody>
          <a:bodyPr/>
          <a:lstStyle/>
          <a:p>
            <a:r>
              <a:rPr lang="en-US" smtClean="0"/>
              <a:t>REUNION DE SEGURIDAD</a:t>
            </a:r>
          </a:p>
          <a:p>
            <a:pPr lvl="1"/>
            <a:r>
              <a:rPr lang="en-US" sz="2400" smtClean="0"/>
              <a:t>Informal </a:t>
            </a:r>
          </a:p>
          <a:p>
            <a:pPr lvl="1"/>
            <a:r>
              <a:rPr lang="en-US" sz="2400" smtClean="0"/>
              <a:t>T</a:t>
            </a:r>
            <a:r>
              <a:rPr lang="es-ES" sz="2400" smtClean="0"/>
              <a:t>ema específico o Tema General</a:t>
            </a:r>
            <a:endParaRPr lang="en-US" sz="2400" smtClean="0"/>
          </a:p>
          <a:p>
            <a:pPr lvl="1"/>
            <a:r>
              <a:rPr lang="es-ES" sz="2400" smtClean="0"/>
              <a:t>Imparte Conocimientos</a:t>
            </a:r>
          </a:p>
          <a:p>
            <a:pPr lvl="1"/>
            <a:r>
              <a:rPr lang="es-ES" sz="2400" smtClean="0"/>
              <a:t>Puedes Esperar la Cooperación de los Participantes</a:t>
            </a:r>
          </a:p>
          <a:p>
            <a:pPr lvl="1"/>
            <a:r>
              <a:rPr lang="es-ES" sz="2400" smtClean="0"/>
              <a:t>Los participantes pueden hacer preguntas</a:t>
            </a:r>
          </a:p>
          <a:p>
            <a:pPr lvl="1"/>
            <a:r>
              <a:rPr lang="en-US" sz="2400" smtClean="0"/>
              <a:t>Los participantes deben inscr</a:t>
            </a:r>
            <a:r>
              <a:rPr lang="es-ES" sz="2400" smtClean="0"/>
              <a:t>íbirse para documentar asistencia</a:t>
            </a:r>
            <a:endParaRPr lang="en-US" smtClean="0"/>
          </a:p>
        </p:txBody>
      </p:sp>
      <p:pic>
        <p:nvPicPr>
          <p:cNvPr id="23555" name="Picture 5" descr="C:\Users\Constantino\Desktop\SHORM\Training Photos\HCA Fall Prot\2012_01_28\IMG_0795.JPG"/>
          <p:cNvPicPr>
            <a:picLocks noChangeAspect="1" noChangeArrowheads="1"/>
          </p:cNvPicPr>
          <p:nvPr/>
        </p:nvPicPr>
        <p:blipFill>
          <a:blip r:embed="rId3">
            <a:extLst>
              <a:ext uri="{28A0092B-C50C-407E-A947-70E740481C1C}">
                <a14:useLocalDpi xmlns:a14="http://schemas.microsoft.com/office/drawing/2010/main" val="0"/>
              </a:ext>
            </a:extLst>
          </a:blip>
          <a:srcRect t="34921" b="9525"/>
          <a:stretch>
            <a:fillRect/>
          </a:stretch>
        </p:blipFill>
        <p:spPr bwMode="auto">
          <a:xfrm>
            <a:off x="1828800" y="4114800"/>
            <a:ext cx="6096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52400" y="152400"/>
            <a:ext cx="8229600" cy="5287963"/>
          </a:xfrm>
        </p:spPr>
        <p:txBody>
          <a:bodyPr/>
          <a:lstStyle/>
          <a:p>
            <a:pPr lvl="1">
              <a:lnSpc>
                <a:spcPct val="90000"/>
              </a:lnSpc>
              <a:buFont typeface="Arial" pitchFamily="34" charset="0"/>
              <a:buNone/>
            </a:pPr>
            <a:r>
              <a:rPr lang="es-ES" smtClean="0"/>
              <a:t>ENTRENAMIENTO DE SEGURIDAD </a:t>
            </a:r>
          </a:p>
          <a:p>
            <a:pPr lvl="1">
              <a:lnSpc>
                <a:spcPct val="90000"/>
              </a:lnSpc>
            </a:pPr>
            <a:r>
              <a:rPr lang="en-US" smtClean="0"/>
              <a:t>Entrenamiento de documentatci</a:t>
            </a:r>
            <a:r>
              <a:rPr lang="es-ES" smtClean="0"/>
              <a:t>ón</a:t>
            </a:r>
            <a:r>
              <a:rPr lang="en-US" smtClean="0"/>
              <a:t> requerida</a:t>
            </a:r>
          </a:p>
          <a:p>
            <a:pPr lvl="1">
              <a:lnSpc>
                <a:spcPct val="90000"/>
              </a:lnSpc>
            </a:pPr>
            <a:r>
              <a:rPr lang="es-ES" smtClean="0"/>
              <a:t>Resultado esperado (Objetivos)</a:t>
            </a:r>
          </a:p>
          <a:p>
            <a:pPr lvl="1">
              <a:lnSpc>
                <a:spcPct val="90000"/>
              </a:lnSpc>
            </a:pPr>
            <a:r>
              <a:rPr lang="es-ES" smtClean="0"/>
              <a:t>Método de Entrenamiento</a:t>
            </a:r>
            <a:br>
              <a:rPr lang="es-ES" smtClean="0"/>
            </a:br>
            <a:r>
              <a:rPr lang="es-ES" smtClean="0"/>
              <a:t>-Aula conferencia / demostración</a:t>
            </a:r>
            <a:br>
              <a:rPr lang="es-ES" smtClean="0"/>
            </a:br>
            <a:r>
              <a:rPr lang="es-ES" smtClean="0"/>
              <a:t>-Video y / o presentación de PowerPoint</a:t>
            </a:r>
          </a:p>
          <a:p>
            <a:pPr lvl="1">
              <a:lnSpc>
                <a:spcPct val="90000"/>
              </a:lnSpc>
            </a:pPr>
            <a:r>
              <a:rPr lang="es-ES" smtClean="0"/>
              <a:t>Pruebas</a:t>
            </a:r>
            <a:br>
              <a:rPr lang="es-ES" smtClean="0"/>
            </a:br>
            <a:r>
              <a:rPr lang="es-ES" smtClean="0"/>
              <a:t>Escrita - oral - Evaluación del Desempeño</a:t>
            </a:r>
            <a:endParaRPr lang="en-US" smtClean="0"/>
          </a:p>
        </p:txBody>
      </p:sp>
      <p:pic>
        <p:nvPicPr>
          <p:cNvPr id="24579" name="Picture 4" descr="C:\Users\Constantino\Desktop\SHORM\Training Photos\HCA Fall Prot\#5_3-24-12\IMG_1051.JPG"/>
          <p:cNvPicPr>
            <a:picLocks noChangeAspect="1" noChangeArrowheads="1"/>
          </p:cNvPicPr>
          <p:nvPr/>
        </p:nvPicPr>
        <p:blipFill>
          <a:blip r:embed="rId3">
            <a:extLst>
              <a:ext uri="{28A0092B-C50C-407E-A947-70E740481C1C}">
                <a14:useLocalDpi xmlns:a14="http://schemas.microsoft.com/office/drawing/2010/main" val="0"/>
              </a:ext>
            </a:extLst>
          </a:blip>
          <a:srcRect t="32787" b="12569"/>
          <a:stretch>
            <a:fillRect/>
          </a:stretch>
        </p:blipFill>
        <p:spPr bwMode="auto">
          <a:xfrm>
            <a:off x="1931988" y="4038600"/>
            <a:ext cx="57642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s-ES" smtClean="0"/>
              <a:t>Entrenador </a:t>
            </a:r>
            <a:r>
              <a:rPr lang="en-US" sz="3400" smtClean="0"/>
              <a:t/>
            </a:r>
            <a:br>
              <a:rPr lang="en-US" sz="3400" smtClean="0"/>
            </a:br>
            <a:endParaRPr lang="en-US" sz="3400" smtClean="0"/>
          </a:p>
        </p:txBody>
      </p:sp>
      <p:sp>
        <p:nvSpPr>
          <p:cNvPr id="25603" name="Rectangle 3"/>
          <p:cNvSpPr>
            <a:spLocks noGrp="1" noChangeArrowheads="1"/>
          </p:cNvSpPr>
          <p:nvPr>
            <p:ph type="body" idx="1"/>
          </p:nvPr>
        </p:nvSpPr>
        <p:spPr>
          <a:xfrm>
            <a:off x="533400" y="838200"/>
            <a:ext cx="8229600" cy="4525963"/>
          </a:xfrm>
        </p:spPr>
        <p:txBody>
          <a:bodyPr/>
          <a:lstStyle/>
          <a:p>
            <a:pPr>
              <a:buFont typeface="Arial" pitchFamily="34" charset="0"/>
              <a:buNone/>
            </a:pPr>
            <a:r>
              <a:rPr lang="es-ES" smtClean="0"/>
              <a:t>CONOZCA SU AUDIENCIA</a:t>
            </a:r>
          </a:p>
          <a:p>
            <a:r>
              <a:rPr lang="es-ES" smtClean="0"/>
              <a:t>¿Quiénes son? (edad, antigüedad en el empleo, tipo de trabajo, experiencia, supervisor / no-supervisor)</a:t>
            </a:r>
          </a:p>
          <a:p>
            <a:r>
              <a:rPr lang="es-ES" smtClean="0"/>
              <a:t>¿Qué necesitan saber?</a:t>
            </a:r>
          </a:p>
          <a:p>
            <a:r>
              <a:rPr lang="es-ES" smtClean="0"/>
              <a:t>¿Cómo van a recibir la información?</a:t>
            </a:r>
          </a:p>
          <a:p>
            <a:r>
              <a:rPr lang="es-ES" smtClean="0"/>
              <a:t>¿Entenderán los datos?</a:t>
            </a:r>
            <a:br>
              <a:rPr lang="es-ES" smtClean="0"/>
            </a:br>
            <a:r>
              <a:rPr lang="es-ES" sz="2800" smtClean="0"/>
              <a:t>-Pruebas</a:t>
            </a:r>
            <a:r>
              <a:rPr lang="es-ES" smtClean="0"/>
              <a:t/>
            </a:r>
            <a:br>
              <a:rPr lang="es-ES" smtClean="0"/>
            </a:br>
            <a:r>
              <a:rPr lang="es-ES" sz="2800" u="sng" smtClean="0"/>
              <a:t>IDIOMA: DEBE SER REALIZADAS EN LA LENGUAJE DEL EMPLEADO (Inglés, Español, Otros)</a:t>
            </a:r>
            <a:endParaRPr lang="en-US" sz="2800" b="1" i="1" u="sng"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8229600" cy="762000"/>
          </a:xfrm>
        </p:spPr>
        <p:txBody>
          <a:bodyPr/>
          <a:lstStyle/>
          <a:p>
            <a:r>
              <a:rPr lang="es-ES" smtClean="0"/>
              <a:t>Entrenador </a:t>
            </a:r>
            <a:r>
              <a:rPr lang="en-US" sz="3400" smtClean="0"/>
              <a:t/>
            </a:r>
            <a:br>
              <a:rPr lang="en-US" sz="3400" smtClean="0"/>
            </a:br>
            <a:endParaRPr lang="en-US" sz="3400" smtClean="0"/>
          </a:p>
        </p:txBody>
      </p:sp>
      <p:sp>
        <p:nvSpPr>
          <p:cNvPr id="26627" name="Rectangle 3"/>
          <p:cNvSpPr>
            <a:spLocks noGrp="1" noChangeArrowheads="1"/>
          </p:cNvSpPr>
          <p:nvPr>
            <p:ph type="body" idx="1"/>
          </p:nvPr>
        </p:nvSpPr>
        <p:spPr>
          <a:xfrm>
            <a:off x="609600" y="838200"/>
            <a:ext cx="8229600" cy="5181600"/>
          </a:xfrm>
        </p:spPr>
        <p:txBody>
          <a:bodyPr/>
          <a:lstStyle/>
          <a:p>
            <a:pPr>
              <a:spcAft>
                <a:spcPts val="1800"/>
              </a:spcAft>
            </a:pPr>
            <a:r>
              <a:rPr lang="es-ES" smtClean="0"/>
              <a:t>DECISIONES DEL DÍA  DEL ENTRENAMIENTO</a:t>
            </a:r>
            <a:r>
              <a:rPr lang="en-US" smtClean="0"/>
              <a:t>:</a:t>
            </a:r>
          </a:p>
          <a:p>
            <a:pPr lvl="1"/>
            <a:r>
              <a:rPr lang="es-ES" sz="3600" smtClean="0"/>
              <a:t>Duración de la capacitación</a:t>
            </a:r>
            <a:br>
              <a:rPr lang="es-ES" sz="3600" smtClean="0"/>
            </a:br>
            <a:r>
              <a:rPr lang="es-ES" sz="3600" smtClean="0"/>
              <a:t>folletos</a:t>
            </a:r>
          </a:p>
          <a:p>
            <a:pPr lvl="1"/>
            <a:r>
              <a:rPr lang="es-ES" sz="3600" smtClean="0"/>
              <a:t>Lugar de Reunión (no se producen problemas)</a:t>
            </a:r>
          </a:p>
          <a:p>
            <a:pPr lvl="1"/>
            <a:r>
              <a:rPr lang="es-ES" sz="3600" smtClean="0"/>
              <a:t>De pie o sentado</a:t>
            </a:r>
          </a:p>
          <a:p>
            <a:pPr lvl="1"/>
            <a:r>
              <a:rPr lang="es-ES" sz="3600" smtClean="0"/>
              <a:t>Equipo apropiado </a:t>
            </a:r>
          </a:p>
          <a:p>
            <a:pPr lvl="1"/>
            <a:r>
              <a:rPr lang="es-ES" sz="3600" smtClean="0"/>
              <a:t>Hoja de registro (individual o grupal)</a:t>
            </a:r>
            <a:endParaRPr lang="en-US" sz="22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29600" cy="1066800"/>
          </a:xfrm>
        </p:spPr>
        <p:txBody>
          <a:bodyPr/>
          <a:lstStyle/>
          <a:p>
            <a:r>
              <a:rPr lang="es-ES" sz="5400" smtClean="0"/>
              <a:t>Entrenador</a:t>
            </a:r>
            <a:r>
              <a:rPr lang="es-ES" smtClean="0"/>
              <a:t> </a:t>
            </a:r>
            <a:r>
              <a:rPr lang="en-US" smtClean="0"/>
              <a:t/>
            </a:r>
            <a:br>
              <a:rPr lang="en-US" smtClean="0"/>
            </a:br>
            <a:endParaRPr lang="en-US" smtClean="0"/>
          </a:p>
        </p:txBody>
      </p:sp>
      <p:sp>
        <p:nvSpPr>
          <p:cNvPr id="27651" name="Rectangle 3"/>
          <p:cNvSpPr>
            <a:spLocks noGrp="1" noChangeArrowheads="1"/>
          </p:cNvSpPr>
          <p:nvPr>
            <p:ph type="body" idx="1"/>
          </p:nvPr>
        </p:nvSpPr>
        <p:spPr>
          <a:xfrm>
            <a:off x="152400" y="1371600"/>
            <a:ext cx="9144000" cy="5181600"/>
          </a:xfrm>
        </p:spPr>
        <p:txBody>
          <a:bodyPr/>
          <a:lstStyle/>
          <a:p>
            <a:r>
              <a:rPr lang="es-ES" sz="3600" smtClean="0"/>
              <a:t>OBJETO DE LA REUNIÓN /ENTRENAMIENTO </a:t>
            </a:r>
            <a:br>
              <a:rPr lang="es-ES" sz="3600" smtClean="0"/>
            </a:br>
            <a:r>
              <a:rPr lang="es-ES" sz="3600" smtClean="0"/>
              <a:t>Estar familiarizado con el tema</a:t>
            </a:r>
            <a:br>
              <a:rPr lang="es-ES" sz="3600" smtClean="0"/>
            </a:br>
            <a:r>
              <a:rPr lang="es-ES" sz="3600" smtClean="0"/>
              <a:t>Organizar la presentación en formato lógico</a:t>
            </a:r>
            <a:br>
              <a:rPr lang="es-ES" sz="3600" smtClean="0"/>
            </a:br>
            <a:r>
              <a:rPr lang="es-ES" sz="3600" smtClean="0"/>
              <a:t>Esté preparado para responder preguntas</a:t>
            </a:r>
            <a:br>
              <a:rPr lang="es-ES" sz="3600" smtClean="0"/>
            </a:br>
            <a:r>
              <a:rPr lang="es-ES" sz="3600" smtClean="0"/>
              <a:t>¿Qué le preguntarías?</a:t>
            </a:r>
            <a:br>
              <a:rPr lang="es-ES" sz="3600" smtClean="0"/>
            </a:br>
            <a:r>
              <a:rPr lang="es-ES" sz="3600" smtClean="0"/>
              <a:t>Práctica, práctica y práctica</a:t>
            </a:r>
            <a:br>
              <a:rPr lang="es-ES" sz="3600" smtClean="0"/>
            </a:br>
            <a:r>
              <a:rPr lang="es-ES" sz="3600" smtClean="0"/>
              <a:t>¿Qué quiere que su audiencia sepa?</a:t>
            </a:r>
            <a:endParaRPr lang="en-US" sz="3600" smtClean="0"/>
          </a:p>
          <a:p>
            <a:pPr lvl="1"/>
            <a:endParaRPr lang="en-US" smtClean="0"/>
          </a:p>
          <a:p>
            <a:pPr lvl="1"/>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036638"/>
          </a:xfrm>
        </p:spPr>
        <p:txBody>
          <a:bodyPr/>
          <a:lstStyle/>
          <a:p>
            <a:r>
              <a:rPr lang="en-US" smtClean="0"/>
              <a:t>Trainer</a:t>
            </a:r>
          </a:p>
        </p:txBody>
      </p:sp>
      <p:sp>
        <p:nvSpPr>
          <p:cNvPr id="28675" name="Content Placeholder 2"/>
          <p:cNvSpPr>
            <a:spLocks noGrp="1"/>
          </p:cNvSpPr>
          <p:nvPr>
            <p:ph idx="1"/>
          </p:nvPr>
        </p:nvSpPr>
        <p:spPr>
          <a:xfrm>
            <a:off x="457200" y="1600200"/>
            <a:ext cx="8229600" cy="838200"/>
          </a:xfrm>
        </p:spPr>
        <p:txBody>
          <a:bodyPr/>
          <a:lstStyle/>
          <a:p>
            <a:r>
              <a:rPr lang="es-ES" sz="3600" smtClean="0"/>
              <a:t>Recuerda los 3 tipos de aprendizaje:</a:t>
            </a:r>
            <a:endParaRPr lang="en-US" sz="3600" smtClean="0"/>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5" name="Slide Number Placeholder 4"/>
          <p:cNvSpPr>
            <a:spLocks noGrp="1"/>
          </p:cNvSpPr>
          <p:nvPr>
            <p:ph type="sldNum" sz="quarter" idx="11"/>
          </p:nvPr>
        </p:nvSpPr>
        <p:spPr/>
        <p:txBody>
          <a:bodyPr/>
          <a:lstStyle/>
          <a:p>
            <a:pPr>
              <a:defRPr/>
            </a:pPr>
            <a:fld id="{F611FD94-33A0-4142-88D3-B2924A817B4B}" type="slidenum">
              <a:rPr lang="en-US" smtClean="0"/>
              <a:pPr>
                <a:defRPr/>
              </a:pPr>
              <a:t>25</a:t>
            </a:fld>
            <a:endParaRPr lang="en-US" dirty="0"/>
          </a:p>
        </p:txBody>
      </p:sp>
      <p:pic>
        <p:nvPicPr>
          <p:cNvPr id="2867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b="8270"/>
          <a:stretch>
            <a:fillRect/>
          </a:stretch>
        </p:blipFill>
        <p:spPr bwMode="auto">
          <a:xfrm>
            <a:off x="381000" y="2667000"/>
            <a:ext cx="22860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57975" y="2667000"/>
            <a:ext cx="2105025"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76600" y="28956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457200" y="6019800"/>
            <a:ext cx="8229600" cy="838200"/>
          </a:xfrm>
          <a:prstGeom prst="rect">
            <a:avLst/>
          </a:prstGeom>
          <a:noFill/>
          <a:ln w="9525">
            <a:noFill/>
            <a:miter lim="800000"/>
            <a:headEnd/>
            <a:tailEnd/>
          </a:ln>
        </p:spPr>
        <p:txBody>
          <a:bodyPr/>
          <a:lstStyle/>
          <a:p>
            <a:pPr marL="342900" indent="-342900" algn="ctr" eaLnBrk="0" hangingPunct="0">
              <a:spcBef>
                <a:spcPct val="20000"/>
              </a:spcBef>
              <a:defRPr/>
            </a:pPr>
            <a:r>
              <a:rPr lang="es-ES" sz="2800" dirty="0">
                <a:latin typeface="Arial" charset="0"/>
                <a:cs typeface="Arial" charset="0"/>
              </a:rPr>
              <a:t>y, La Teoría de la Educación de Adultos</a:t>
            </a:r>
            <a:endParaRPr lang="en-US" sz="2800" dirty="0">
              <a:latin typeface="+mn-lt"/>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5" name="Slide Number Placeholder 4"/>
          <p:cNvSpPr>
            <a:spLocks noGrp="1"/>
          </p:cNvSpPr>
          <p:nvPr>
            <p:ph type="sldNum" sz="quarter" idx="11"/>
          </p:nvPr>
        </p:nvSpPr>
        <p:spPr/>
        <p:txBody>
          <a:bodyPr/>
          <a:lstStyle/>
          <a:p>
            <a:pPr>
              <a:defRPr/>
            </a:pPr>
            <a:fld id="{E5DB6E82-0279-4B06-A592-8EF7C17D8024}" type="slidenum">
              <a:rPr lang="en-US" smtClean="0"/>
              <a:pPr>
                <a:defRPr/>
              </a:pPr>
              <a:t>26</a:t>
            </a:fld>
            <a:endParaRPr lang="en-US" dirty="0"/>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6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6"/>
          <p:cNvSpPr txBox="1">
            <a:spLocks noChangeArrowheads="1"/>
          </p:cNvSpPr>
          <p:nvPr/>
        </p:nvSpPr>
        <p:spPr bwMode="auto">
          <a:xfrm>
            <a:off x="990600" y="3810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4400"/>
              <a:t>¿Preguntas?</a:t>
            </a:r>
            <a:endParaRPr lang="en-US" sz="4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884238"/>
          </a:xfrm>
        </p:spPr>
        <p:txBody>
          <a:bodyPr/>
          <a:lstStyle/>
          <a:p>
            <a:r>
              <a:rPr lang="es-ES" smtClean="0"/>
              <a:t>Recursos</a:t>
            </a:r>
            <a:endParaRPr lang="en-US" smtClean="0"/>
          </a:p>
        </p:txBody>
      </p:sp>
      <p:sp>
        <p:nvSpPr>
          <p:cNvPr id="32771" name="Content Placeholder 2"/>
          <p:cNvSpPr>
            <a:spLocks noGrp="1"/>
          </p:cNvSpPr>
          <p:nvPr>
            <p:ph idx="1"/>
          </p:nvPr>
        </p:nvSpPr>
        <p:spPr>
          <a:xfrm>
            <a:off x="228600" y="1066800"/>
            <a:ext cx="8686800" cy="5059363"/>
          </a:xfrm>
          <a:solidFill>
            <a:schemeClr val="tx1">
              <a:lumMod val="95000"/>
            </a:schemeClr>
          </a:solidFill>
        </p:spPr>
        <p:txBody>
          <a:bodyPr/>
          <a:lstStyle/>
          <a:p>
            <a:pPr>
              <a:buClr>
                <a:srgbClr val="0070C0"/>
              </a:buClr>
              <a:buFont typeface="Arial" charset="0"/>
              <a:buChar char="•"/>
              <a:defRPr/>
            </a:pPr>
            <a:r>
              <a:rPr lang="en-US" sz="2000" dirty="0" smtClean="0">
                <a:solidFill>
                  <a:srgbClr val="FFFF00"/>
                </a:solidFill>
                <a:hlinkClick r:id="rId3"/>
              </a:rPr>
              <a:t>http://www.osha.gov/</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4"/>
              </a:rPr>
              <a:t>http://www.osha.gov/stopfalls/index.html</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5"/>
              </a:rPr>
              <a:t>http://www.osha.gov/as/opa/spanish/index.html</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6"/>
              </a:rPr>
              <a:t>http://www.osha.gov/dcsp/compliance_assistance/spanish_dictionaries.html</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7"/>
              </a:rPr>
              <a:t>http://stopconstructionfalls.com/</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8"/>
              </a:rPr>
              <a:t>http://www.cdc.gov/niosh/construction/stopfalls.html</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9"/>
              </a:rPr>
              <a:t>http://bls.gov/iif/</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10"/>
              </a:rPr>
              <a:t>http://www.tdi.texas.gov/wc/txcomp.html</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11"/>
              </a:rPr>
              <a:t>http://www.texasmutual.com/safety/safety.shtm</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12"/>
              </a:rPr>
              <a:t>http://www.millerfallprotection.com/</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13"/>
              </a:rPr>
              <a:t>http://solutions.3m.com/wps/portal/3M/en_US/PPESafetySolutions/PPESafety/PersonalProtectiveEquipment/Construction/</a:t>
            </a:r>
            <a:endParaRPr lang="en-US" sz="2000" dirty="0" smtClean="0">
              <a:solidFill>
                <a:srgbClr val="FFFF00"/>
              </a:solidFill>
            </a:endParaRPr>
          </a:p>
          <a:p>
            <a:pPr>
              <a:buClr>
                <a:srgbClr val="0070C0"/>
              </a:buClr>
              <a:buFont typeface="Arial" charset="0"/>
              <a:buChar char="•"/>
              <a:defRPr/>
            </a:pPr>
            <a:r>
              <a:rPr lang="en-US" sz="2000" dirty="0" smtClean="0">
                <a:solidFill>
                  <a:srgbClr val="FFFF00"/>
                </a:solidFill>
                <a:hlinkClick r:id="rId14"/>
              </a:rPr>
              <a:t>http://en.capitalsafety.us/</a:t>
            </a:r>
            <a:endParaRPr lang="en-US" sz="2000" dirty="0" smtClean="0">
              <a:solidFill>
                <a:srgbClr val="FFFF00"/>
              </a:solidFill>
            </a:endParaRPr>
          </a:p>
          <a:p>
            <a:pPr>
              <a:buFont typeface="Arial" charset="0"/>
              <a:buChar char="•"/>
              <a:defRPr/>
            </a:pPr>
            <a:endParaRPr lang="en-US" sz="2000" dirty="0" smtClean="0"/>
          </a:p>
          <a:p>
            <a:pPr>
              <a:buFont typeface="Arial" charset="0"/>
              <a:buChar char="•"/>
              <a:defRPr/>
            </a:pPr>
            <a:endParaRPr lang="en-US" sz="2800" dirty="0" smtClean="0"/>
          </a:p>
        </p:txBody>
      </p:sp>
      <p:sp>
        <p:nvSpPr>
          <p:cNvPr id="4" name="Footer Placeholder 3"/>
          <p:cNvSpPr>
            <a:spLocks noGrp="1"/>
          </p:cNvSpPr>
          <p:nvPr>
            <p:ph type="ftr" sz="quarter" idx="10"/>
          </p:nvPr>
        </p:nvSpPr>
        <p:spPr/>
        <p:txBody>
          <a:bodyPr/>
          <a:lstStyle/>
          <a:p>
            <a:pPr>
              <a:defRPr/>
            </a:pPr>
            <a:r>
              <a:rPr lang="en-US" dirty="0" smtClean="0"/>
              <a:t>Hispanic Contractors Association de San Antonio Fall Protection in the Construction Industry</a:t>
            </a:r>
            <a:endParaRPr lang="en-US" dirty="0"/>
          </a:p>
        </p:txBody>
      </p:sp>
      <p:sp>
        <p:nvSpPr>
          <p:cNvPr id="5" name="Slide Number Placeholder 4"/>
          <p:cNvSpPr>
            <a:spLocks noGrp="1"/>
          </p:cNvSpPr>
          <p:nvPr>
            <p:ph type="sldNum" sz="quarter" idx="11"/>
          </p:nvPr>
        </p:nvSpPr>
        <p:spPr/>
        <p:txBody>
          <a:bodyPr/>
          <a:lstStyle/>
          <a:p>
            <a:pPr>
              <a:defRPr/>
            </a:pPr>
            <a:fld id="{EEF5D4EA-3B8A-4A51-B322-CD1565C73145}" type="slidenum">
              <a:rPr lang="en-US" smtClean="0"/>
              <a:pPr>
                <a:defRPr/>
              </a:pPr>
              <a:t>27</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960438"/>
          </a:xfrm>
        </p:spPr>
        <p:txBody>
          <a:bodyPr/>
          <a:lstStyle/>
          <a:p>
            <a:r>
              <a:rPr lang="en-US" b="1" smtClean="0"/>
              <a:t>BIENVENIDOS</a:t>
            </a:r>
          </a:p>
        </p:txBody>
      </p:sp>
      <p:sp>
        <p:nvSpPr>
          <p:cNvPr id="7171" name="Content Placeholder 2"/>
          <p:cNvSpPr>
            <a:spLocks noGrp="1"/>
          </p:cNvSpPr>
          <p:nvPr>
            <p:ph idx="1"/>
          </p:nvPr>
        </p:nvSpPr>
        <p:spPr/>
        <p:txBody>
          <a:bodyPr/>
          <a:lstStyle/>
          <a:p>
            <a:r>
              <a:rPr lang="en-US" smtClean="0"/>
              <a:t>ARTICULOS IMPORTANTES:</a:t>
            </a:r>
          </a:p>
          <a:p>
            <a:endParaRPr lang="en-US" smtClean="0"/>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6149"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7A7B016-4DDC-4762-A0AF-CF139A3C1626}" type="slidenum">
              <a:rPr lang="en-US" smtClean="0"/>
              <a:pPr fontAlgn="base">
                <a:spcBef>
                  <a:spcPct val="0"/>
                </a:spcBef>
                <a:spcAft>
                  <a:spcPct val="0"/>
                </a:spcAft>
                <a:defRPr/>
              </a:pPr>
              <a:t>3</a:t>
            </a:fld>
            <a:endParaRPr lang="en-US" smtClean="0"/>
          </a:p>
        </p:txBody>
      </p:sp>
      <p:pic>
        <p:nvPicPr>
          <p:cNvPr id="51202" name="Picture 2" descr="C:\Users\Constantino\AppData\Local\Microsoft\Windows\Temporary Internet Files\Content.IE5\17CEHI06\MP900386035[1].jpg"/>
          <p:cNvPicPr>
            <a:picLocks noChangeAspect="1" noChangeArrowheads="1"/>
          </p:cNvPicPr>
          <p:nvPr/>
        </p:nvPicPr>
        <p:blipFill>
          <a:blip r:embed="rId3" cstate="email">
            <a:lum bright="28000" contrast="61000"/>
            <a:extLst>
              <a:ext uri="{28A0092B-C50C-407E-A947-70E740481C1C}">
                <a14:useLocalDpi xmlns:a14="http://schemas.microsoft.com/office/drawing/2010/main" val="0"/>
              </a:ext>
            </a:extLst>
          </a:blip>
          <a:srcRect/>
          <a:stretch>
            <a:fillRect/>
          </a:stretch>
        </p:blipFill>
        <p:spPr bwMode="auto">
          <a:xfrm rot="703389">
            <a:off x="429679" y="3114818"/>
            <a:ext cx="2895600" cy="2068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5" name="Picture 3" descr="C:\Users\Constantino\AppData\Local\Microsoft\Windows\Temporary Internet Files\Low\Content.IE5\4MRZ1CDQ\MC90043983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09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4" descr="C:\Users\Constantino\AppData\Local\Microsoft\Windows\Temporary Internet Files\Content.IE5\9T72P8V0\MM900234752[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038600"/>
            <a:ext cx="1704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77000" y="1905000"/>
            <a:ext cx="22002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0"/>
            <a:ext cx="8229600" cy="960438"/>
          </a:xfrm>
        </p:spPr>
        <p:txBody>
          <a:bodyPr/>
          <a:lstStyle/>
          <a:p>
            <a:r>
              <a:rPr lang="es-ES" sz="4000" smtClean="0"/>
              <a:t>¿ </a:t>
            </a:r>
            <a:r>
              <a:rPr lang="en-US" sz="4000" smtClean="0"/>
              <a:t>QUIENES SON ESTOS ENTRENADORES?</a:t>
            </a:r>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7172"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B6A1306-97D9-4552-BEC2-22DA987F793C}" type="slidenum">
              <a:rPr lang="en-US" smtClean="0"/>
              <a:pPr fontAlgn="base">
                <a:spcBef>
                  <a:spcPct val="0"/>
                </a:spcBef>
                <a:spcAft>
                  <a:spcPct val="0"/>
                </a:spcAft>
                <a:defRPr/>
              </a:pPr>
              <a:t>4</a:t>
            </a:fld>
            <a:endParaRPr lang="en-US" smtClean="0"/>
          </a:p>
        </p:txBody>
      </p:sp>
      <p:pic>
        <p:nvPicPr>
          <p:cNvPr id="53250" name="Picture 2" descr="C:\Users\Constantino\Pictures\Santiago Bday 2012 y Papi en SA\2012_06_16\DSCF337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066800"/>
            <a:ext cx="4368800" cy="3276600"/>
          </a:xfrm>
          <a:prstGeom prst="ellipse">
            <a:avLst/>
          </a:prstGeom>
          <a:ln>
            <a:noFill/>
          </a:ln>
          <a:effectLst>
            <a:softEdge rad="112500"/>
          </a:effectLst>
        </p:spPr>
      </p:pic>
      <p:pic>
        <p:nvPicPr>
          <p:cNvPr id="53251" name="Picture 3" descr="C:\Users\Constantino\Pictures\Santiago Bday 2012 y Papi en SA\Papi's Camera\DSCN042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2758" y="2743200"/>
            <a:ext cx="4163784" cy="3429000"/>
          </a:xfrm>
          <a:prstGeom prst="ellipse">
            <a:avLst/>
          </a:prstGeom>
          <a:ln>
            <a:noFill/>
          </a:ln>
          <a:effectLst>
            <a:softEdge rad="112500"/>
          </a:effectLst>
        </p:spPr>
      </p:pic>
      <p:sp>
        <p:nvSpPr>
          <p:cNvPr id="8" name="TextBox 7"/>
          <p:cNvSpPr txBox="1">
            <a:spLocks noChangeArrowheads="1"/>
          </p:cNvSpPr>
          <p:nvPr/>
        </p:nvSpPr>
        <p:spPr bwMode="auto">
          <a:xfrm>
            <a:off x="4953000" y="18288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sz="3200"/>
              <a:t>¿ </a:t>
            </a:r>
            <a:r>
              <a:rPr lang="en-US" sz="3200" b="1">
                <a:latin typeface="Calibri" pitchFamily="34" charset="0"/>
              </a:rPr>
              <a:t>QUIEN YO?</a:t>
            </a:r>
          </a:p>
        </p:txBody>
      </p:sp>
      <p:sp>
        <p:nvSpPr>
          <p:cNvPr id="9" name="TextBox 8"/>
          <p:cNvSpPr txBox="1">
            <a:spLocks noChangeArrowheads="1"/>
          </p:cNvSpPr>
          <p:nvPr/>
        </p:nvSpPr>
        <p:spPr bwMode="auto">
          <a:xfrm>
            <a:off x="533400" y="49530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a:latin typeface="Calibri" pitchFamily="34" charset="0"/>
              </a:rPr>
              <a:t>NO, TU!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1000" fill="hold"/>
                                        <p:tgtEl>
                                          <p:spTgt spid="53250"/>
                                        </p:tgtEl>
                                        <p:attrNameLst>
                                          <p:attrName>ppt_x</p:attrName>
                                        </p:attrNameLst>
                                      </p:cBhvr>
                                      <p:tavLst>
                                        <p:tav tm="0">
                                          <p:val>
                                            <p:strVal val="0-#ppt_w/2"/>
                                          </p:val>
                                        </p:tav>
                                        <p:tav tm="100000">
                                          <p:val>
                                            <p:strVal val="#ppt_x"/>
                                          </p:val>
                                        </p:tav>
                                      </p:tavLst>
                                    </p:anim>
                                    <p:anim calcmode="lin" valueType="num">
                                      <p:cBhvr additive="base">
                                        <p:cTn id="8" dur="1000" fill="hold"/>
                                        <p:tgtEl>
                                          <p:spTgt spid="532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3" fill="hold" nodeType="clickEffect">
                                  <p:stCondLst>
                                    <p:cond delay="0"/>
                                  </p:stCondLst>
                                  <p:childTnLst>
                                    <p:set>
                                      <p:cBhvr>
                                        <p:cTn id="22" dur="1" fill="hold">
                                          <p:stCondLst>
                                            <p:cond delay="0"/>
                                          </p:stCondLst>
                                        </p:cTn>
                                        <p:tgtEl>
                                          <p:spTgt spid="53251"/>
                                        </p:tgtEl>
                                        <p:attrNameLst>
                                          <p:attrName>style.visibility</p:attrName>
                                        </p:attrNameLst>
                                      </p:cBhvr>
                                      <p:to>
                                        <p:strVal val="visible"/>
                                      </p:to>
                                    </p:set>
                                    <p:anim calcmode="lin" valueType="num">
                                      <p:cBhvr additive="base">
                                        <p:cTn id="23" dur="1000" fill="hold"/>
                                        <p:tgtEl>
                                          <p:spTgt spid="53251"/>
                                        </p:tgtEl>
                                        <p:attrNameLst>
                                          <p:attrName>ppt_x</p:attrName>
                                        </p:attrNameLst>
                                      </p:cBhvr>
                                      <p:tavLst>
                                        <p:tav tm="0">
                                          <p:val>
                                            <p:strVal val="1+#ppt_w/2"/>
                                          </p:val>
                                        </p:tav>
                                        <p:tav tm="100000">
                                          <p:val>
                                            <p:strVal val="#ppt_x"/>
                                          </p:val>
                                        </p:tav>
                                      </p:tavLst>
                                    </p:anim>
                                    <p:anim calcmode="lin" valueType="num">
                                      <p:cBhvr additive="base">
                                        <p:cTn id="24" dur="1000" fill="hold"/>
                                        <p:tgtEl>
                                          <p:spTgt spid="532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960438"/>
          </a:xfrm>
        </p:spPr>
        <p:txBody>
          <a:bodyPr/>
          <a:lstStyle/>
          <a:p>
            <a:r>
              <a:rPr lang="es-ES" sz="4000" b="1" smtClean="0"/>
              <a:t>¿</a:t>
            </a:r>
            <a:r>
              <a:rPr lang="es-ES" sz="4000" smtClean="0"/>
              <a:t> </a:t>
            </a:r>
            <a:r>
              <a:rPr lang="en-US" sz="4000" b="1" smtClean="0"/>
              <a:t>ENTRENAR AL ENTRENADOR? </a:t>
            </a:r>
            <a:br>
              <a:rPr lang="en-US" sz="4000" b="1" smtClean="0"/>
            </a:br>
            <a:r>
              <a:rPr lang="es-ES" sz="4000" b="1" smtClean="0"/>
              <a:t>¿ </a:t>
            </a:r>
            <a:r>
              <a:rPr lang="en-US" sz="4000" b="1" smtClean="0"/>
              <a:t>COMO?</a:t>
            </a:r>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8196"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142F58-4ADD-4751-9459-9C5C060D1BE3}" type="slidenum">
              <a:rPr lang="en-US" smtClean="0"/>
              <a:pPr fontAlgn="base">
                <a:spcBef>
                  <a:spcPct val="0"/>
                </a:spcBef>
                <a:spcAft>
                  <a:spcPct val="0"/>
                </a:spcAft>
                <a:defRPr/>
              </a:pPr>
              <a:t>5</a:t>
            </a:fld>
            <a:endParaRPr lang="en-US" smtClean="0"/>
          </a:p>
        </p:txBody>
      </p:sp>
      <p:pic>
        <p:nvPicPr>
          <p:cNvPr id="9221"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176338" y="1143000"/>
            <a:ext cx="6791325" cy="4525963"/>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09600" y="0"/>
            <a:ext cx="7772400" cy="1012825"/>
          </a:xfrm>
        </p:spPr>
        <p:txBody>
          <a:bodyPr/>
          <a:lstStyle/>
          <a:p>
            <a:r>
              <a:rPr lang="en-US" b="1" smtClean="0"/>
              <a:t> ENTRENADORES NECESITAN:</a:t>
            </a:r>
          </a:p>
        </p:txBody>
      </p:sp>
      <p:pic>
        <p:nvPicPr>
          <p:cNvPr id="10243" name="Picture 2" descr="http://ts1.mm.bing.net/th?id=I4631916714066976&amp;pid=1.7&amp;w=144&amp;h=146&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43000"/>
            <a:ext cx="4125913"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600" y="5334000"/>
            <a:ext cx="8686800" cy="1012825"/>
          </a:xfrm>
          <a:prstGeom prst="rect">
            <a:avLst/>
          </a:prstGeom>
          <a:noFill/>
          <a:ln w="9525">
            <a:noFill/>
            <a:miter lim="800000"/>
            <a:headEnd/>
            <a:tailEnd/>
          </a:ln>
        </p:spPr>
        <p:txBody>
          <a:bodyPr anchor="ctr"/>
          <a:lstStyle/>
          <a:p>
            <a:pPr algn="ctr" eaLnBrk="0" hangingPunct="0">
              <a:defRPr/>
            </a:pPr>
            <a:r>
              <a:rPr lang="en-US" sz="3600" b="1" dirty="0">
                <a:solidFill>
                  <a:srgbClr val="FFFF00"/>
                </a:solidFill>
                <a:latin typeface="+mj-lt"/>
                <a:ea typeface="+mj-ea"/>
                <a:cs typeface="+mj-cs"/>
              </a:rPr>
              <a:t>OBTENER LA ATENCION DE LOS ESTUDIANTES!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0"/>
            <a:ext cx="7772400" cy="838200"/>
          </a:xfrm>
        </p:spPr>
        <p:txBody>
          <a:bodyPr/>
          <a:lstStyle/>
          <a:p>
            <a:r>
              <a:rPr lang="en-US" b="1" smtClean="0"/>
              <a:t>SI NO, ENTONCES:</a:t>
            </a:r>
          </a:p>
        </p:txBody>
      </p:sp>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0244"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97ACEE7-F1FD-408E-864A-A0CFAD68C7A8}" type="slidenum">
              <a:rPr lang="en-US" smtClean="0"/>
              <a:pPr fontAlgn="base">
                <a:spcBef>
                  <a:spcPct val="0"/>
                </a:spcBef>
                <a:spcAft>
                  <a:spcPct val="0"/>
                </a:spcAft>
                <a:defRPr/>
              </a:pPr>
              <a:t>7</a:t>
            </a:fld>
            <a:endParaRPr lang="en-US" smtClean="0"/>
          </a:p>
        </p:txBody>
      </p:sp>
      <p:pic>
        <p:nvPicPr>
          <p:cNvPr id="7" name="Picture 10" descr="http://t0.gstatic.com/images?q=tbn:ANd9GcSqW2G9hnV1PLn43nmaJSoEDycLbjlw1iOj8xMKQME7O2pSr2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1" y="990600"/>
            <a:ext cx="4038600" cy="29303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2" descr="http://t2.gstatic.com/images?q=tbn:ANd9GcSqGkzvC6QZXoawRzqXO1Io7NPbI1cU_NxyoyfpeS9O-534gHt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4085784"/>
            <a:ext cx="3906767" cy="2543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Oval 8"/>
          <p:cNvSpPr/>
          <p:nvPr/>
        </p:nvSpPr>
        <p:spPr>
          <a:xfrm>
            <a:off x="2514600" y="19050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4274" name="Picture 2" descr="H:\General documents\Personnal documents\Environmental Docs\LANL\New Folder\15_1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990600"/>
            <a:ext cx="4267200" cy="2944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1267"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46D093A-4DCD-4CBA-B88D-8DB2E1837CF9}" type="slidenum">
              <a:rPr lang="en-US" smtClean="0"/>
              <a:pPr fontAlgn="base">
                <a:spcBef>
                  <a:spcPct val="0"/>
                </a:spcBef>
                <a:spcAft>
                  <a:spcPct val="0"/>
                </a:spcAft>
                <a:defRPr/>
              </a:pPr>
              <a:t>8</a:t>
            </a:fld>
            <a:endParaRPr lang="en-US" smtClean="0"/>
          </a:p>
        </p:txBody>
      </p:sp>
      <p:sp>
        <p:nvSpPr>
          <p:cNvPr id="6" name="Rectangle 2"/>
          <p:cNvSpPr txBox="1">
            <a:spLocks noChangeArrowheads="1"/>
          </p:cNvSpPr>
          <p:nvPr/>
        </p:nvSpPr>
        <p:spPr bwMode="auto">
          <a:xfrm>
            <a:off x="457200" y="0"/>
            <a:ext cx="8229600" cy="914400"/>
          </a:xfrm>
          <a:prstGeom prst="rect">
            <a:avLst/>
          </a:prstGeom>
          <a:noFill/>
          <a:ln w="9525">
            <a:noFill/>
            <a:miter lim="800000"/>
            <a:headEnd/>
            <a:tailEnd/>
          </a:ln>
        </p:spPr>
        <p:txBody>
          <a:bodyPr anchor="ctr"/>
          <a:lstStyle/>
          <a:p>
            <a:pPr algn="ctr" eaLnBrk="0" hangingPunct="0">
              <a:defRPr/>
            </a:pPr>
            <a:r>
              <a:rPr lang="en-US" sz="4000" b="1" dirty="0">
                <a:latin typeface="+mj-lt"/>
                <a:ea typeface="+mj-ea"/>
                <a:cs typeface="+mj-cs"/>
              </a:rPr>
              <a:t> ENTONCES, PORQUE ESTAN AQUI?</a:t>
            </a:r>
            <a:endParaRPr lang="en-US" sz="4000" dirty="0">
              <a:latin typeface="+mj-lt"/>
              <a:ea typeface="+mj-ea"/>
              <a:cs typeface="+mj-cs"/>
            </a:endParaRPr>
          </a:p>
        </p:txBody>
      </p:sp>
      <p:graphicFrame>
        <p:nvGraphicFramePr>
          <p:cNvPr id="1026" name="Chart 6"/>
          <p:cNvGraphicFramePr>
            <a:graphicFrameLocks/>
          </p:cNvGraphicFramePr>
          <p:nvPr/>
        </p:nvGraphicFramePr>
        <p:xfrm>
          <a:off x="4954588" y="1677988"/>
          <a:ext cx="4243387" cy="4408487"/>
        </p:xfrm>
        <a:graphic>
          <a:graphicData uri="http://schemas.openxmlformats.org/presentationml/2006/ole">
            <mc:AlternateContent xmlns:mc="http://schemas.openxmlformats.org/markup-compatibility/2006">
              <mc:Choice xmlns:v="urn:schemas-microsoft-com:vml" Requires="v">
                <p:oleObj spid="_x0000_s1031" name="Chart" r:id="rId4" imgW="4229164" imgH="4391010" progId="Excel.Chart.8">
                  <p:embed/>
                </p:oleObj>
              </mc:Choice>
              <mc:Fallback>
                <p:oleObj name="Chart" r:id="rId4" imgW="4229164" imgH="4391010" progId="Excel.Chart.8">
                  <p:embed/>
                  <p:pic>
                    <p:nvPicPr>
                      <p:cNvPr id="0" name="Char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4588" y="1677988"/>
                        <a:ext cx="4243387" cy="440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auto">
          <a:xfrm>
            <a:off x="228600" y="1524000"/>
            <a:ext cx="4495800" cy="45720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 </a:t>
            </a:r>
            <a:r>
              <a:rPr lang="en-US" sz="3600" b="1" dirty="0" err="1">
                <a:latin typeface="+mj-lt"/>
                <a:ea typeface="+mj-ea"/>
                <a:cs typeface="+mj-cs"/>
              </a:rPr>
              <a:t>Escriban</a:t>
            </a:r>
            <a:r>
              <a:rPr lang="en-US" sz="3600" b="1" dirty="0">
                <a:latin typeface="+mj-lt"/>
                <a:ea typeface="+mj-ea"/>
                <a:cs typeface="+mj-cs"/>
              </a:rPr>
              <a:t> </a:t>
            </a:r>
            <a:r>
              <a:rPr lang="en-US" sz="3600" b="1" dirty="0" err="1">
                <a:latin typeface="+mj-lt"/>
                <a:ea typeface="+mj-ea"/>
                <a:cs typeface="+mj-cs"/>
              </a:rPr>
              <a:t>estas</a:t>
            </a:r>
            <a:r>
              <a:rPr lang="en-US" sz="3600" b="1" dirty="0">
                <a:latin typeface="+mj-lt"/>
                <a:ea typeface="+mj-ea"/>
                <a:cs typeface="+mj-cs"/>
              </a:rPr>
              <a:t> 3 </a:t>
            </a:r>
            <a:r>
              <a:rPr lang="en-US" sz="3600" b="1" dirty="0" err="1">
                <a:latin typeface="+mj-lt"/>
                <a:ea typeface="+mj-ea"/>
                <a:cs typeface="+mj-cs"/>
              </a:rPr>
              <a:t>Cosas</a:t>
            </a:r>
            <a:r>
              <a:rPr lang="en-US" sz="3600" b="1" dirty="0">
                <a:latin typeface="+mj-lt"/>
                <a:ea typeface="+mj-ea"/>
                <a:cs typeface="+mj-cs"/>
              </a:rPr>
              <a:t>:</a:t>
            </a:r>
          </a:p>
          <a:p>
            <a:pPr algn="ctr" eaLnBrk="0" hangingPunct="0">
              <a:defRPr/>
            </a:pPr>
            <a:r>
              <a:rPr lang="en-US" sz="3600" b="1" dirty="0">
                <a:latin typeface="+mj-lt"/>
                <a:ea typeface="+mj-ea"/>
                <a:cs typeface="+mj-cs"/>
              </a:rPr>
              <a:t> </a:t>
            </a:r>
          </a:p>
          <a:p>
            <a:pPr marL="742950" indent="-742950" eaLnBrk="0" hangingPunct="0">
              <a:spcAft>
                <a:spcPts val="1200"/>
              </a:spcAft>
              <a:buFont typeface="+mj-lt"/>
              <a:buAutoNum type="arabicPeriod"/>
              <a:defRPr/>
            </a:pPr>
            <a:r>
              <a:rPr lang="es-ES" sz="2800" b="1" dirty="0">
                <a:latin typeface="Arial" charset="0"/>
                <a:cs typeface="Arial" charset="0"/>
              </a:rPr>
              <a:t>¿ </a:t>
            </a:r>
            <a:r>
              <a:rPr lang="en-US" sz="2800" b="1" dirty="0" err="1">
                <a:latin typeface="+mj-lt"/>
                <a:ea typeface="+mj-ea"/>
                <a:cs typeface="+mj-cs"/>
              </a:rPr>
              <a:t>Porque</a:t>
            </a:r>
            <a:r>
              <a:rPr lang="en-US" sz="2800" b="1" dirty="0">
                <a:latin typeface="+mj-lt"/>
                <a:ea typeface="+mj-ea"/>
                <a:cs typeface="+mj-cs"/>
              </a:rPr>
              <a:t> </a:t>
            </a:r>
            <a:r>
              <a:rPr lang="en-US" sz="2800" b="1" dirty="0" err="1">
                <a:latin typeface="+mj-lt"/>
                <a:ea typeface="+mj-ea"/>
                <a:cs typeface="+mj-cs"/>
              </a:rPr>
              <a:t>estan</a:t>
            </a:r>
            <a:r>
              <a:rPr lang="en-US" sz="2800" b="1" dirty="0">
                <a:latin typeface="+mj-lt"/>
                <a:ea typeface="+mj-ea"/>
                <a:cs typeface="+mj-cs"/>
              </a:rPr>
              <a:t> </a:t>
            </a:r>
            <a:r>
              <a:rPr lang="en-US" sz="2800" b="1" dirty="0" err="1">
                <a:latin typeface="+mj-lt"/>
                <a:ea typeface="+mj-ea"/>
                <a:cs typeface="+mj-cs"/>
              </a:rPr>
              <a:t>aqui</a:t>
            </a:r>
            <a:r>
              <a:rPr lang="en-US" sz="2800" b="1" dirty="0">
                <a:latin typeface="+mj-lt"/>
                <a:ea typeface="+mj-ea"/>
                <a:cs typeface="+mj-cs"/>
              </a:rPr>
              <a:t>?</a:t>
            </a:r>
          </a:p>
          <a:p>
            <a:pPr marL="742950" indent="-742950" eaLnBrk="0" hangingPunct="0">
              <a:spcAft>
                <a:spcPts val="1200"/>
              </a:spcAft>
              <a:buFont typeface="+mj-lt"/>
              <a:buAutoNum type="arabicPeriod"/>
              <a:defRPr/>
            </a:pPr>
            <a:r>
              <a:rPr lang="es-ES" sz="2800" b="1" dirty="0">
                <a:latin typeface="Arial" charset="0"/>
                <a:cs typeface="Arial" charset="0"/>
              </a:rPr>
              <a:t>¿</a:t>
            </a:r>
            <a:r>
              <a:rPr lang="es-ES" sz="2800" dirty="0">
                <a:latin typeface="Arial" charset="0"/>
                <a:cs typeface="Arial" charset="0"/>
              </a:rPr>
              <a:t> </a:t>
            </a:r>
            <a:r>
              <a:rPr lang="en-US" sz="2800" b="1" dirty="0" err="1">
                <a:latin typeface="+mj-lt"/>
                <a:ea typeface="+mj-ea"/>
                <a:cs typeface="+mj-cs"/>
              </a:rPr>
              <a:t>Que</a:t>
            </a:r>
            <a:r>
              <a:rPr lang="en-US" sz="2800" b="1" dirty="0">
                <a:latin typeface="+mj-lt"/>
                <a:ea typeface="+mj-ea"/>
                <a:cs typeface="+mj-cs"/>
              </a:rPr>
              <a:t> </a:t>
            </a:r>
            <a:r>
              <a:rPr lang="en-US" sz="2800" b="1" dirty="0" err="1">
                <a:latin typeface="+mj-lt"/>
                <a:ea typeface="+mj-ea"/>
                <a:cs typeface="+mj-cs"/>
              </a:rPr>
              <a:t>sobre</a:t>
            </a:r>
            <a:r>
              <a:rPr lang="en-US" sz="2800" b="1" dirty="0">
                <a:latin typeface="+mj-lt"/>
                <a:ea typeface="+mj-ea"/>
                <a:cs typeface="+mj-cs"/>
              </a:rPr>
              <a:t> </a:t>
            </a:r>
            <a:r>
              <a:rPr lang="en-US" sz="2800" b="1" dirty="0" err="1">
                <a:latin typeface="+mj-lt"/>
                <a:ea typeface="+mj-ea"/>
                <a:cs typeface="+mj-cs"/>
              </a:rPr>
              <a:t>proteccion</a:t>
            </a:r>
            <a:r>
              <a:rPr lang="en-US" sz="2800" b="1" dirty="0">
                <a:latin typeface="+mj-lt"/>
                <a:ea typeface="+mj-ea"/>
                <a:cs typeface="+mj-cs"/>
              </a:rPr>
              <a:t> de </a:t>
            </a:r>
            <a:r>
              <a:rPr lang="en-US" sz="2800" b="1" dirty="0" err="1">
                <a:latin typeface="+mj-lt"/>
                <a:ea typeface="+mj-ea"/>
                <a:cs typeface="+mj-cs"/>
              </a:rPr>
              <a:t>caidas</a:t>
            </a:r>
            <a:r>
              <a:rPr lang="en-US" sz="2800" b="1" dirty="0">
                <a:latin typeface="+mj-lt"/>
                <a:ea typeface="+mj-ea"/>
                <a:cs typeface="+mj-cs"/>
              </a:rPr>
              <a:t>?</a:t>
            </a:r>
          </a:p>
          <a:p>
            <a:pPr marL="742950" indent="-742950" eaLnBrk="0" hangingPunct="0">
              <a:spcAft>
                <a:spcPts val="1200"/>
              </a:spcAft>
              <a:buFont typeface="+mj-lt"/>
              <a:buAutoNum type="arabicPeriod"/>
              <a:defRPr/>
            </a:pPr>
            <a:r>
              <a:rPr lang="en-US" sz="2400" b="1" dirty="0">
                <a:latin typeface="+mj-lt"/>
                <a:ea typeface="+mj-ea"/>
                <a:cs typeface="+mj-cs"/>
              </a:rPr>
              <a:t>Lo </a:t>
            </a:r>
            <a:r>
              <a:rPr lang="en-US" sz="2400" b="1" dirty="0" err="1">
                <a:latin typeface="+mj-lt"/>
                <a:ea typeface="+mj-ea"/>
                <a:cs typeface="+mj-cs"/>
              </a:rPr>
              <a:t>primero</a:t>
            </a:r>
            <a:r>
              <a:rPr lang="en-US" sz="2400" b="1" dirty="0">
                <a:latin typeface="+mj-lt"/>
                <a:ea typeface="+mj-ea"/>
                <a:cs typeface="+mj-cs"/>
              </a:rPr>
              <a:t> </a:t>
            </a:r>
            <a:r>
              <a:rPr lang="en-US" sz="2400" b="1" dirty="0" err="1">
                <a:latin typeface="+mj-lt"/>
                <a:ea typeface="+mj-ea"/>
                <a:cs typeface="+mj-cs"/>
              </a:rPr>
              <a:t>que</a:t>
            </a:r>
            <a:r>
              <a:rPr lang="en-US" sz="2400" b="1" dirty="0">
                <a:latin typeface="+mj-lt"/>
                <a:ea typeface="+mj-ea"/>
                <a:cs typeface="+mj-cs"/>
              </a:rPr>
              <a:t> </a:t>
            </a:r>
            <a:r>
              <a:rPr lang="en-US" sz="2400" b="1" dirty="0" err="1">
                <a:latin typeface="+mj-lt"/>
                <a:ea typeface="+mj-ea"/>
                <a:cs typeface="+mj-cs"/>
              </a:rPr>
              <a:t>piensas</a:t>
            </a:r>
            <a:r>
              <a:rPr lang="en-US" sz="2400" b="1" dirty="0">
                <a:latin typeface="+mj-lt"/>
                <a:ea typeface="+mj-ea"/>
                <a:cs typeface="+mj-cs"/>
              </a:rPr>
              <a:t> </a:t>
            </a:r>
            <a:r>
              <a:rPr lang="en-US" sz="2400" b="1" dirty="0" err="1">
                <a:latin typeface="+mj-lt"/>
                <a:ea typeface="+mj-ea"/>
                <a:cs typeface="+mj-cs"/>
              </a:rPr>
              <a:t>cuando</a:t>
            </a:r>
            <a:r>
              <a:rPr lang="en-US" sz="2400" b="1" dirty="0">
                <a:latin typeface="+mj-lt"/>
                <a:ea typeface="+mj-ea"/>
                <a:cs typeface="+mj-cs"/>
              </a:rPr>
              <a:t> </a:t>
            </a:r>
            <a:r>
              <a:rPr lang="en-US" sz="2400" b="1" dirty="0" err="1">
                <a:latin typeface="+mj-lt"/>
                <a:ea typeface="+mj-ea"/>
                <a:cs typeface="+mj-cs"/>
              </a:rPr>
              <a:t>piensas</a:t>
            </a:r>
            <a:r>
              <a:rPr lang="en-US" sz="2400" b="1" dirty="0">
                <a:latin typeface="+mj-lt"/>
                <a:ea typeface="+mj-ea"/>
                <a:cs typeface="+mj-cs"/>
              </a:rPr>
              <a:t> en </a:t>
            </a:r>
            <a:r>
              <a:rPr lang="en-US" sz="2400" b="1" dirty="0" err="1">
                <a:latin typeface="+mj-lt"/>
                <a:ea typeface="+mj-ea"/>
                <a:cs typeface="+mj-cs"/>
              </a:rPr>
              <a:t>caidas</a:t>
            </a:r>
            <a:endParaRPr lang="en-US" sz="2400" dirty="0">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Hispanic Contractors Association de San Antonio Fall Protection in the Construction Industry</a:t>
            </a:r>
            <a:endParaRPr lang="en-US"/>
          </a:p>
        </p:txBody>
      </p:sp>
      <p:sp>
        <p:nvSpPr>
          <p:cNvPr id="12291" name="Slide Number Placeholder 4"/>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5029F00-8EB1-4A78-A569-7094E708EE15}" type="slidenum">
              <a:rPr lang="en-US" smtClean="0"/>
              <a:pPr fontAlgn="base">
                <a:spcBef>
                  <a:spcPct val="0"/>
                </a:spcBef>
                <a:spcAft>
                  <a:spcPct val="0"/>
                </a:spcAft>
                <a:defRPr/>
              </a:pPr>
              <a:t>9</a:t>
            </a:fld>
            <a:endParaRPr lang="en-US" smtClean="0"/>
          </a:p>
        </p:txBody>
      </p:sp>
      <p:sp>
        <p:nvSpPr>
          <p:cNvPr id="6" name="Rectangle 2"/>
          <p:cNvSpPr txBox="1">
            <a:spLocks noChangeArrowheads="1"/>
          </p:cNvSpPr>
          <p:nvPr/>
        </p:nvSpPr>
        <p:spPr bwMode="auto">
          <a:xfrm>
            <a:off x="457200" y="0"/>
            <a:ext cx="8229600" cy="914400"/>
          </a:xfrm>
          <a:prstGeom prst="rect">
            <a:avLst/>
          </a:prstGeom>
          <a:noFill/>
          <a:ln w="9525">
            <a:noFill/>
            <a:miter lim="800000"/>
            <a:headEnd/>
            <a:tailEnd/>
          </a:ln>
        </p:spPr>
        <p:txBody>
          <a:bodyPr anchor="ctr"/>
          <a:lstStyle/>
          <a:p>
            <a:pPr algn="ctr" eaLnBrk="0" hangingPunct="0">
              <a:defRPr/>
            </a:pPr>
            <a:r>
              <a:rPr lang="en-US" sz="4400" b="1" dirty="0">
                <a:latin typeface="+mj-lt"/>
                <a:ea typeface="+mj-ea"/>
                <a:cs typeface="+mj-cs"/>
              </a:rPr>
              <a:t> ENTONCES PORQUE ESTAS AQUI?</a:t>
            </a:r>
            <a:endParaRPr lang="en-US" sz="4400" dirty="0">
              <a:latin typeface="+mj-lt"/>
              <a:ea typeface="+mj-ea"/>
              <a:cs typeface="+mj-cs"/>
            </a:endParaRPr>
          </a:p>
        </p:txBody>
      </p:sp>
      <p:pic>
        <p:nvPicPr>
          <p:cNvPr id="552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1371600"/>
            <a:ext cx="6248400" cy="4114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294" name="TextBox 6"/>
          <p:cNvSpPr txBox="1">
            <a:spLocks noChangeArrowheads="1"/>
          </p:cNvSpPr>
          <p:nvPr/>
        </p:nvSpPr>
        <p:spPr bwMode="auto">
          <a:xfrm>
            <a:off x="2133600" y="838200"/>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sp>
        <p:nvSpPr>
          <p:cNvPr id="12295" name="TextBox 7"/>
          <p:cNvSpPr txBox="1">
            <a:spLocks noChangeArrowheads="1"/>
          </p:cNvSpPr>
          <p:nvPr/>
        </p:nvSpPr>
        <p:spPr bwMode="auto">
          <a:xfrm>
            <a:off x="1371600" y="838200"/>
            <a:ext cx="601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b="1"/>
              <a:t>Número de Accidentes de Trabajo Mortales</a:t>
            </a:r>
            <a:endParaRPr lang="en-US" b="1"/>
          </a:p>
        </p:txBody>
      </p:sp>
      <p:sp>
        <p:nvSpPr>
          <p:cNvPr id="12296" name="TextBox 8"/>
          <p:cNvSpPr txBox="1">
            <a:spLocks noChangeArrowheads="1"/>
          </p:cNvSpPr>
          <p:nvPr/>
        </p:nvSpPr>
        <p:spPr bwMode="auto">
          <a:xfrm>
            <a:off x="1066800" y="5715000"/>
            <a:ext cx="6934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sz="1000"/>
              <a:t>Veintiocho estados y el Distrito de Columbia tuvieron lesiones fatales más en 2010 que en 2009. Veinte estados tuvieron menos accidentes de trabajo mortales en 2010 en comparación con 2009. New Hampshire y Vermont tenían el mismo número de accidentes mortales en 2010 como en 2009</a:t>
            </a:r>
            <a:r>
              <a:rPr lang="es-ES"/>
              <a:t>.</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5193</TotalTime>
  <Words>1885</Words>
  <Application>Microsoft Office PowerPoint</Application>
  <PresentationFormat>On-screen Show (4:3)</PresentationFormat>
  <Paragraphs>255</Paragraphs>
  <Slides>27</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Times New Roman</vt:lpstr>
      <vt:lpstr>Wingdings</vt:lpstr>
      <vt:lpstr>1_Office Theme</vt:lpstr>
      <vt:lpstr>Microsoft Office Excel Chart</vt:lpstr>
      <vt:lpstr>PowerPoint Presentation</vt:lpstr>
      <vt:lpstr>Descargo de responsabilidad</vt:lpstr>
      <vt:lpstr>BIENVENIDOS</vt:lpstr>
      <vt:lpstr>¿ QUIENES SON ESTOS ENTRENADORES?</vt:lpstr>
      <vt:lpstr>¿ ENTRENAR AL ENTRENADOR?  ¿ COMO?</vt:lpstr>
      <vt:lpstr> ENTRENADORES NECESITAN:</vt:lpstr>
      <vt:lpstr>SI NO, ENTONCES:</vt:lpstr>
      <vt:lpstr>PowerPoint Presentation</vt:lpstr>
      <vt:lpstr>PowerPoint Presentation</vt:lpstr>
      <vt:lpstr>PowerPoint Presentation</vt:lpstr>
      <vt:lpstr>PowerPoint Presentation</vt:lpstr>
      <vt:lpstr>İDESCANSO!</vt:lpstr>
      <vt:lpstr>Entrenar al Entrenador Proteccion de Caidas</vt:lpstr>
      <vt:lpstr>Entrenamiento sobre Proteccion de Caidas</vt:lpstr>
      <vt:lpstr>Derechos y Responsabilidades</vt:lpstr>
      <vt:lpstr>PowerPoint Presentation</vt:lpstr>
      <vt:lpstr>Protección contra caídas</vt:lpstr>
      <vt:lpstr>FALL PROTECTION IN CONSTRUCTION   </vt:lpstr>
      <vt:lpstr>Entrenamiento del Entrenador   ¿Reunión de Seguridad o  Entrenamiento de Seguridad?</vt:lpstr>
      <vt:lpstr>PowerPoint Presentation</vt:lpstr>
      <vt:lpstr>PowerPoint Presentation</vt:lpstr>
      <vt:lpstr>Entrenador  </vt:lpstr>
      <vt:lpstr>Entrenador  </vt:lpstr>
      <vt:lpstr>Entrenador  </vt:lpstr>
      <vt:lpstr>Trainer</vt:lpstr>
      <vt:lpstr>PowerPoint Presentation</vt:lpstr>
      <vt:lpstr>Recursos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Constantino</dc:creator>
  <cp:lastModifiedBy>Vosburgh, Linda - OSHA</cp:lastModifiedBy>
  <cp:revision>89</cp:revision>
  <dcterms:created xsi:type="dcterms:W3CDTF">2012-07-26T05:19:21Z</dcterms:created>
  <dcterms:modified xsi:type="dcterms:W3CDTF">2013-05-03T13:53:50Z</dcterms:modified>
</cp:coreProperties>
</file>