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259" r:id="rId3"/>
    <p:sldId id="276" r:id="rId4"/>
    <p:sldId id="278" r:id="rId5"/>
    <p:sldId id="277" r:id="rId6"/>
    <p:sldId id="261" r:id="rId7"/>
    <p:sldId id="275" r:id="rId8"/>
    <p:sldId id="282" r:id="rId9"/>
    <p:sldId id="279" r:id="rId10"/>
    <p:sldId id="280" r:id="rId11"/>
    <p:sldId id="281" r:id="rId12"/>
    <p:sldId id="283" r:id="rId13"/>
    <p:sldId id="262" r:id="rId14"/>
    <p:sldId id="263" r:id="rId15"/>
    <p:sldId id="285" r:id="rId16"/>
    <p:sldId id="284" r:id="rId17"/>
    <p:sldId id="286" r:id="rId18"/>
    <p:sldId id="287" r:id="rId19"/>
    <p:sldId id="266" r:id="rId20"/>
    <p:sldId id="268" r:id="rId21"/>
    <p:sldId id="269" r:id="rId22"/>
    <p:sldId id="270" r:id="rId23"/>
    <p:sldId id="271" r:id="rId24"/>
    <p:sldId id="272" r:id="rId25"/>
    <p:sldId id="288" r:id="rId26"/>
    <p:sldId id="289" r:id="rId27"/>
    <p:sldId id="29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F709"/>
    <a:srgbClr val="EE221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42" autoAdjust="0"/>
  </p:normalViewPr>
  <p:slideViewPr>
    <p:cSldViewPr>
      <p:cViewPr varScale="1">
        <p:scale>
          <a:sx n="77" d="100"/>
          <a:sy n="77" d="100"/>
        </p:scale>
        <p:origin x="-17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1B1F59-BA22-4317-AC57-7E35EA218F8B}" type="datetimeFigureOut">
              <a:rPr lang="en-US"/>
              <a:pPr>
                <a:defRPr/>
              </a:pPr>
              <a:t>5/3/2013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9F9F2CE-A803-4031-859D-950383F661E4}" type="slidenum">
              <a:rPr lang="en-US"/>
              <a:pPr>
                <a:defRPr/>
              </a:pPr>
              <a:t>‹#›</a:t>
            </a:fld>
            <a:endParaRPr lang="en-US" dirty="0"/>
          </a:p>
        </p:txBody>
      </p:sp>
    </p:spTree>
    <p:extLst>
      <p:ext uri="{BB962C8B-B14F-4D97-AF65-F5344CB8AC3E}">
        <p14:creationId xmlns:p14="http://schemas.microsoft.com/office/powerpoint/2010/main" val="1804308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Instruct students to read the disclaimer.</a:t>
            </a:r>
          </a:p>
        </p:txBody>
      </p:sp>
      <p:sp>
        <p:nvSpPr>
          <p:cNvPr id="3379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English Curriculum</a:t>
            </a:r>
          </a:p>
        </p:txBody>
      </p:sp>
      <p:sp>
        <p:nvSpPr>
          <p:cNvPr id="3379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SHORM Consulting</a:t>
            </a:r>
          </a:p>
        </p:txBody>
      </p:sp>
      <p:sp>
        <p:nvSpPr>
          <p:cNvPr id="3379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Hispanic Contractors Association de SA    </a:t>
            </a:r>
          </a:p>
          <a:p>
            <a:pPr fontAlgn="base">
              <a:spcBef>
                <a:spcPct val="0"/>
              </a:spcBef>
              <a:spcAft>
                <a:spcPct val="0"/>
              </a:spcAft>
              <a:defRPr/>
            </a:pPr>
            <a:r>
              <a:rPr lang="en-US" dirty="0" smtClean="0"/>
              <a:t>Fall Protection 	SH-22298-11-60-F-48</a:t>
            </a:r>
          </a:p>
        </p:txBody>
      </p:sp>
      <p:sp>
        <p:nvSpPr>
          <p:cNvPr id="3379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F8B530-0B8C-45EA-91C5-951B439B68DF}"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For the year 2010 a total of 646 deaths occurred from falls.  Out of those, 264 were related to the Construction Industry.  Total construction industry fatalities were 774, were Discuss the graph.</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3899EC-C175-4911-8B5C-05FEF9082E09}"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Workers’ Compensation Costs of Falls in Construction.  From insured employers in NCCI States, from 2005 – 2007.</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6CCF4A-8147-4DDA-8BC7-6D69FBF2D9EF}"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Mention the 3 key players that take part in a fall prevention/protection campaign.  </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49CF17-E0A8-4E81-9F86-8EAE448C1C1E}"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When trainers are providing the employees with a class, we consider that these 4 items require a considerable amount of time and detail to discuss.  Making sure employees are knowledgeable in all of them.  </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47BC9F-E929-4DAA-AA5B-494803E0A3A7}"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Discuss the General Duty Clause				29 USC 654 </a:t>
            </a:r>
          </a:p>
          <a:p>
            <a:pPr lvl="1" eaLnBrk="1" hangingPunct="1">
              <a:spcBef>
                <a:spcPct val="0"/>
              </a:spcBef>
            </a:pPr>
            <a:r>
              <a:rPr lang="en-US" sz="1100" smtClean="0"/>
              <a:t>“SEC. 5. Duties </a:t>
            </a:r>
          </a:p>
          <a:p>
            <a:pPr lvl="1" eaLnBrk="1" hangingPunct="1">
              <a:spcBef>
                <a:spcPct val="0"/>
              </a:spcBef>
            </a:pPr>
            <a:r>
              <a:rPr lang="en-US" sz="1100" smtClean="0"/>
              <a:t>(a) Each employer --</a:t>
            </a:r>
          </a:p>
          <a:p>
            <a:pPr lvl="1" eaLnBrk="1" hangingPunct="1">
              <a:spcBef>
                <a:spcPct val="0"/>
              </a:spcBef>
            </a:pPr>
            <a:r>
              <a:rPr lang="en-US" sz="1100" smtClean="0"/>
              <a:t> </a:t>
            </a:r>
          </a:p>
          <a:p>
            <a:pPr lvl="1" eaLnBrk="1" hangingPunct="1">
              <a:spcBef>
                <a:spcPct val="0"/>
              </a:spcBef>
            </a:pPr>
            <a:r>
              <a:rPr lang="en-US" sz="1100" smtClean="0"/>
              <a:t>  	(1) shall furnish to each of his employees employment and a place of employment which are free from recognized hazards that are causing or are likely to cause death or serious physical harm to his employees;</a:t>
            </a:r>
          </a:p>
          <a:p>
            <a:pPr lvl="1" eaLnBrk="1" hangingPunct="1">
              <a:spcBef>
                <a:spcPct val="0"/>
              </a:spcBef>
            </a:pPr>
            <a:endParaRPr lang="en-US" sz="1100" smtClean="0"/>
          </a:p>
          <a:p>
            <a:pPr lvl="1" eaLnBrk="1" hangingPunct="1">
              <a:spcBef>
                <a:spcPct val="0"/>
              </a:spcBef>
            </a:pPr>
            <a:r>
              <a:rPr lang="en-US" sz="1100" smtClean="0"/>
              <a:t>	(2) shall comply with occupational safety and health standards promulgated under this Act.</a:t>
            </a:r>
          </a:p>
          <a:p>
            <a:pPr lvl="1" eaLnBrk="1" hangingPunct="1">
              <a:spcBef>
                <a:spcPct val="0"/>
              </a:spcBef>
            </a:pPr>
            <a:endParaRPr lang="en-US" sz="1100" smtClean="0"/>
          </a:p>
          <a:p>
            <a:pPr lvl="1" eaLnBrk="1" hangingPunct="1">
              <a:spcBef>
                <a:spcPct val="0"/>
              </a:spcBef>
            </a:pPr>
            <a:r>
              <a:rPr lang="en-US" sz="1100" smtClean="0"/>
              <a:t>(b) Each employee shall comply with occupational safety and health standards and all rules, regulations, and orders issued pursuant to this Act which are applicable to his own actions and conduct.”</a:t>
            </a:r>
            <a:r>
              <a:rPr lang="en-US" smtClean="0"/>
              <a:t> </a:t>
            </a:r>
          </a:p>
          <a:p>
            <a:pPr lvl="1" eaLnBrk="1" hangingPunct="1">
              <a:spcBef>
                <a:spcPct val="0"/>
              </a:spcBef>
            </a:pPr>
            <a:endParaRPr lang="en-US" smtClean="0"/>
          </a:p>
          <a:p>
            <a:pPr eaLnBrk="1" hangingPunct="1">
              <a:spcBef>
                <a:spcPct val="0"/>
              </a:spcBef>
              <a:buFontTx/>
              <a:buChar char="•"/>
            </a:pPr>
            <a:r>
              <a:rPr lang="en-US" smtClean="0"/>
              <a:t>Make a distinction between employers responsibilities and employee’s rights</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E88474-6CF5-46DE-B51A-04B86838B575}" type="slidenum">
              <a:rPr lang="en-US" smtClean="0"/>
              <a:pPr fontAlgn="base">
                <a:spcBef>
                  <a:spcPct val="0"/>
                </a:spcBef>
                <a:spcAft>
                  <a:spcPct val="0"/>
                </a:spcAft>
                <a:defRPr/>
              </a:pPr>
              <a:t>15</a:t>
            </a:fld>
            <a:endParaRPr lang="en-US" smtClean="0"/>
          </a:p>
        </p:txBody>
      </p:sp>
      <p:sp>
        <p:nvSpPr>
          <p:cNvPr id="4198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English Curriculum</a:t>
            </a:r>
          </a:p>
        </p:txBody>
      </p:sp>
      <p:sp>
        <p:nvSpPr>
          <p:cNvPr id="419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SHORM Consulting</a:t>
            </a:r>
          </a:p>
        </p:txBody>
      </p:sp>
      <p:sp>
        <p:nvSpPr>
          <p:cNvPr id="41991"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Hispanic Contractors Association de SA    </a:t>
            </a:r>
          </a:p>
          <a:p>
            <a:pPr fontAlgn="base">
              <a:spcBef>
                <a:spcPct val="0"/>
              </a:spcBef>
              <a:spcAft>
                <a:spcPct val="0"/>
              </a:spcAft>
              <a:defRPr/>
            </a:pPr>
            <a:r>
              <a:rPr lang="en-US" dirty="0" smtClean="0"/>
              <a:t>Fall Protection 	SH-22298-11-60-F-48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Discuss the what is conventional and what is non-conventional fall prevention methods.  Equipment, materials, used in each.  Discuss when do they apply.</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52FFF1-05DA-45FE-9690-760BCE260482}"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Establish the importance of teaching employees when to use each type of fall protection and the advantages and limitations of each.</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DA422-4735-4178-BC3A-4E4F5067A97B}"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Briefly state the height restriction of each different type of standard, depending on the industry the requirements will vary greatly.  </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644E2-E442-43B7-BF2D-8E1698E0F7CC}"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Discuss who can teach, or conduct a training/meeting. Is it the same? Establish the difference between meeting and training. </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3BDED536-B3F1-48A7-B993-06EFCDB76B40}"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Briefly discuss the characteristics of a safety meeting.</a:t>
            </a:r>
          </a:p>
        </p:txBody>
      </p:sp>
      <p:sp>
        <p:nvSpPr>
          <p:cNvPr id="4" name="Slide Number Placeholder 3"/>
          <p:cNvSpPr>
            <a:spLocks noGrp="1"/>
          </p:cNvSpPr>
          <p:nvPr>
            <p:ph type="sldNum" sz="quarter" idx="5"/>
          </p:nvPr>
        </p:nvSpPr>
        <p:spPr/>
        <p:txBody>
          <a:bodyPr/>
          <a:lstStyle/>
          <a:p>
            <a:pPr>
              <a:defRPr/>
            </a:pPr>
            <a:fld id="{67AF165A-E620-49CA-9419-7587A3C2395C}"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Instruct students to read the disclaimer.</a:t>
            </a:r>
          </a:p>
        </p:txBody>
      </p:sp>
      <p:sp>
        <p:nvSpPr>
          <p:cNvPr id="3482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English Curriculum</a:t>
            </a:r>
          </a:p>
        </p:txBody>
      </p:sp>
      <p:sp>
        <p:nvSpPr>
          <p:cNvPr id="3482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SHORM Consulting</a:t>
            </a:r>
          </a:p>
        </p:txBody>
      </p:sp>
      <p:sp>
        <p:nvSpPr>
          <p:cNvPr id="34822"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Hispanic Contractors Association de SA    </a:t>
            </a:r>
          </a:p>
          <a:p>
            <a:pPr fontAlgn="base">
              <a:spcBef>
                <a:spcPct val="0"/>
              </a:spcBef>
              <a:spcAft>
                <a:spcPct val="0"/>
              </a:spcAft>
              <a:defRPr/>
            </a:pPr>
            <a:r>
              <a:rPr lang="en-US" dirty="0" smtClean="0"/>
              <a:t>Fall Protection 	SH-22298-11-60-F-48</a:t>
            </a:r>
          </a:p>
        </p:txBody>
      </p:sp>
      <p:sp>
        <p:nvSpPr>
          <p:cNvPr id="3482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C61A11-493B-4248-97AC-53956466B6FA}"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Briefly discuss the characteristics of a safety training.</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A7FA38EE-9275-4404-BA59-91816FA188B3}"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Discuss the variables of employees/audience.  Stress the importance of Language; proper improper, street vs. classroom.</a:t>
            </a:r>
          </a:p>
        </p:txBody>
      </p:sp>
      <p:sp>
        <p:nvSpPr>
          <p:cNvPr id="4" name="Slide Number Placeholder 3"/>
          <p:cNvSpPr>
            <a:spLocks noGrp="1"/>
          </p:cNvSpPr>
          <p:nvPr>
            <p:ph type="sldNum" sz="quarter" idx="5"/>
          </p:nvPr>
        </p:nvSpPr>
        <p:spPr/>
        <p:txBody>
          <a:bodyPr/>
          <a:lstStyle/>
          <a:p>
            <a:pPr>
              <a:defRPr/>
            </a:pPr>
            <a:fld id="{6CB04080-82A5-4BCB-91E6-EFCD3B60EBD1}"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Preparations for the day.</a:t>
            </a:r>
          </a:p>
        </p:txBody>
      </p:sp>
      <p:sp>
        <p:nvSpPr>
          <p:cNvPr id="4" name="Slide Number Placeholder 3"/>
          <p:cNvSpPr>
            <a:spLocks noGrp="1"/>
          </p:cNvSpPr>
          <p:nvPr>
            <p:ph type="sldNum" sz="quarter" idx="5"/>
          </p:nvPr>
        </p:nvSpPr>
        <p:spPr/>
        <p:txBody>
          <a:bodyPr/>
          <a:lstStyle/>
          <a:p>
            <a:pPr>
              <a:defRPr/>
            </a:pPr>
            <a:fld id="{CA5283F7-546C-474C-A892-F09596587746}"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Make sure you know what you are talking about.  If no one asks you questions, start asking questions yourself.  If no one answers, repeat what you told them, make sure there are no doubts.  Their life depends on it.</a:t>
            </a:r>
          </a:p>
        </p:txBody>
      </p:sp>
      <p:sp>
        <p:nvSpPr>
          <p:cNvPr id="4" name="Slide Number Placeholder 3"/>
          <p:cNvSpPr>
            <a:spLocks noGrp="1"/>
          </p:cNvSpPr>
          <p:nvPr>
            <p:ph type="sldNum" sz="quarter" idx="5"/>
          </p:nvPr>
        </p:nvSpPr>
        <p:spPr/>
        <p:txBody>
          <a:bodyPr/>
          <a:lstStyle/>
          <a:p>
            <a:pPr>
              <a:defRPr/>
            </a:pPr>
            <a:fld id="{98F24124-B68F-4D4B-999F-80FDC9BE5205}"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Remember the 3 types of learning. Discuss each briefly.  Mention the Adult Learning Theory.  Discuss each statement of the theory with students. Gather feedback.  </a:t>
            </a:r>
          </a:p>
        </p:txBody>
      </p:sp>
      <p:sp>
        <p:nvSpPr>
          <p:cNvPr id="4" name="Slide Number Placeholder 3"/>
          <p:cNvSpPr>
            <a:spLocks noGrp="1"/>
          </p:cNvSpPr>
          <p:nvPr>
            <p:ph type="sldNum" sz="quarter" idx="5"/>
          </p:nvPr>
        </p:nvSpPr>
        <p:spPr/>
        <p:txBody>
          <a:bodyPr/>
          <a:lstStyle/>
          <a:p>
            <a:pPr>
              <a:defRPr/>
            </a:pPr>
            <a:fld id="{760CFD74-7D26-4338-9672-A206C1DAD738}"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Any questions?</a:t>
            </a:r>
          </a:p>
        </p:txBody>
      </p:sp>
      <p:sp>
        <p:nvSpPr>
          <p:cNvPr id="4" name="Slide Number Placeholder 3"/>
          <p:cNvSpPr>
            <a:spLocks noGrp="1"/>
          </p:cNvSpPr>
          <p:nvPr>
            <p:ph type="sldNum" sz="quarter" idx="5"/>
          </p:nvPr>
        </p:nvSpPr>
        <p:spPr/>
        <p:txBody>
          <a:bodyPr/>
          <a:lstStyle/>
          <a:p>
            <a:pPr>
              <a:defRPr/>
            </a:pPr>
            <a:fld id="{0D264F4E-B5B0-4D4D-B88E-973427F86E8A}"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If time permits, go thru each website, showing the contents, and indicating possible usage.  At this time, do a quick recap of the day, discuss what is in the memory stick, and proceed to distribute the post-test, the instructor surveys and give time to complete the test, discuss the test and provide certificates and memory sticks. </a:t>
            </a:r>
          </a:p>
        </p:txBody>
      </p:sp>
      <p:sp>
        <p:nvSpPr>
          <p:cNvPr id="4" name="Slide Number Placeholder 3"/>
          <p:cNvSpPr>
            <a:spLocks noGrp="1"/>
          </p:cNvSpPr>
          <p:nvPr>
            <p:ph type="sldNum" sz="quarter" idx="5"/>
          </p:nvPr>
        </p:nvSpPr>
        <p:spPr/>
        <p:txBody>
          <a:bodyPr/>
          <a:lstStyle/>
          <a:p>
            <a:pPr>
              <a:defRPr/>
            </a:pPr>
            <a:fld id="{E7D2536F-83D5-40FA-A81A-68A0CE033923}" type="slidenum">
              <a:rPr lang="en-US" smtClean="0"/>
              <a:pPr>
                <a:defRPr/>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Introduction:</a:t>
            </a:r>
          </a:p>
          <a:p>
            <a:pPr eaLnBrk="1" hangingPunct="1"/>
            <a:r>
              <a:rPr lang="en-US" smtClean="0"/>
              <a:t>In case of emergency/evacuation routes, exit doors, mustering areas</a:t>
            </a:r>
          </a:p>
          <a:p>
            <a:pPr eaLnBrk="1" hangingPunct="1"/>
            <a:r>
              <a:rPr lang="en-US" smtClean="0"/>
              <a:t>Cell phone use, silent or vibrate; take, make calls outside of classroom; no texting allowed.</a:t>
            </a:r>
          </a:p>
          <a:p>
            <a:pPr eaLnBrk="1" hangingPunct="1"/>
            <a:r>
              <a:rPr lang="en-US" smtClean="0"/>
              <a:t>Restroom locations and breaks.</a:t>
            </a:r>
          </a:p>
          <a:p>
            <a:pPr eaLnBrk="1" hangingPunct="1"/>
            <a:r>
              <a:rPr lang="en-US" smtClean="0"/>
              <a:t>Time for questions, during, after, when?</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CF2F935E-5121-47F1-8F44-9416569320A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Introduce the trainers:</a:t>
            </a:r>
          </a:p>
          <a:p>
            <a:pPr eaLnBrk="1" hangingPunct="1"/>
            <a:r>
              <a:rPr lang="en-US" smtClean="0"/>
              <a:t>Samuel Cantu &amp; Rafael Llera</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1E8EDAC8-50E1-4BEB-AB74-C1CD41509AC2}"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Inform the student trainers the type of class, purpose and how will it be conducted. Informal, student participation, etc.  Make sure the trainers know that this is not the actual Fall Protection Class, that it will be a 6 hour class.  Usually a TTT class like this one, will run at least for 1 or 2 days.  So not covered in detail.  At the end of the class, student trainers will receive their certificate and a memory stick with the actual PPT from the grant, in English and Spanish and all kinds of training materials and safety plans related to fall protection. </a:t>
            </a:r>
          </a:p>
          <a:p>
            <a:pPr eaLnBrk="1" hangingPunct="1"/>
            <a:r>
              <a:rPr lang="en-US" smtClean="0"/>
              <a:t>At this point let each class participant introduce themselves, name, company they work for, type of work and industry and what is their role in the company. </a:t>
            </a:r>
          </a:p>
          <a:p>
            <a:pPr eaLnBrk="1" hangingPunct="1"/>
            <a:r>
              <a:rPr lang="en-US" smtClean="0"/>
              <a:t>Only move to the next slide after all classroom participants have introduced themselves. </a:t>
            </a:r>
          </a:p>
        </p:txBody>
      </p:sp>
      <p:sp>
        <p:nvSpPr>
          <p:cNvPr id="4" name="Slide Number Placeholder 3"/>
          <p:cNvSpPr>
            <a:spLocks noGrp="1"/>
          </p:cNvSpPr>
          <p:nvPr>
            <p:ph type="sldNum" sz="quarter" idx="5"/>
          </p:nvPr>
        </p:nvSpPr>
        <p:spPr/>
        <p:txBody>
          <a:bodyPr/>
          <a:lstStyle/>
          <a:p>
            <a:pPr>
              <a:defRPr/>
            </a:pPr>
            <a:fld id="{23635F68-CC91-4CAA-B6AF-F74E9F92919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Indicated to class, that one very important element of teaching, training, is to make sure the audience or students are paying attention and that you as a trainer need to find ways of achieving this.</a:t>
            </a:r>
          </a:p>
        </p:txBody>
      </p:sp>
      <p:sp>
        <p:nvSpPr>
          <p:cNvPr id="4" name="Slide Number Placeholder 3"/>
          <p:cNvSpPr>
            <a:spLocks noGrp="1"/>
          </p:cNvSpPr>
          <p:nvPr>
            <p:ph type="sldNum" sz="quarter" idx="5"/>
          </p:nvPr>
        </p:nvSpPr>
        <p:spPr/>
        <p:txBody>
          <a:bodyPr/>
          <a:lstStyle/>
          <a:p>
            <a:pPr>
              <a:defRPr/>
            </a:pPr>
            <a:fld id="{C332FF75-0D1C-4C21-885E-24941999FE2B}"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If the students or employees are not attentive, this can bring serious communication problems, it can make your audience or employees loose interest in the topic, it can lead to future accidents due to lack of knowledge or it can even cause a fatality at work. </a:t>
            </a:r>
          </a:p>
        </p:txBody>
      </p:sp>
      <p:sp>
        <p:nvSpPr>
          <p:cNvPr id="4" name="Slide Number Placeholder 3"/>
          <p:cNvSpPr>
            <a:spLocks noGrp="1"/>
          </p:cNvSpPr>
          <p:nvPr>
            <p:ph type="sldNum" sz="quarter" idx="5"/>
          </p:nvPr>
        </p:nvSpPr>
        <p:spPr/>
        <p:txBody>
          <a:bodyPr/>
          <a:lstStyle/>
          <a:p>
            <a:pPr>
              <a:defRPr/>
            </a:pPr>
            <a:fld id="{3E29BFE1-811C-4ABE-B9E8-DDD626F85D8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Ask the trainers to answer these 3 questions on the board.  After all are done, you should have a good description of your class and it’s interest towards fall protection.  Leave the slide here until all trainers are finished, then start a discussion using their answers.  As the discussion progresses, write on the board any critical elements of fall protection that came up during the discussion.  This will serve as a teaching element through the class.  It will help identify weak areas of knowledge and strong areas of your audience. </a:t>
            </a:r>
          </a:p>
          <a:p>
            <a:pPr eaLnBrk="1" hangingPunct="1">
              <a:spcBef>
                <a:spcPct val="0"/>
              </a:spcBef>
            </a:pPr>
            <a:endParaRPr lang="en-US" smtClean="0"/>
          </a:p>
          <a:p>
            <a:pPr eaLnBrk="1" hangingPunct="1">
              <a:spcBef>
                <a:spcPct val="0"/>
              </a:spcBef>
            </a:pPr>
            <a:r>
              <a:rPr lang="en-US" smtClean="0"/>
              <a:t>After the trainers are done writing in the board, you can show slides 9, 10, &amp; 11, if necessary as additional points to discuss the importance of fall protection.  </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336A8C-E1C7-4535-8937-05F7399821FC}"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Texas has the highest number of fatal work injuries for 2010.  </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30BF9F-ED9E-47B2-856C-B353A3608FE7}"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3" name="Slide Number Placeholder 5"/>
          <p:cNvSpPr>
            <a:spLocks noGrp="1"/>
          </p:cNvSpPr>
          <p:nvPr>
            <p:ph type="sldNum" sz="quarter" idx="11"/>
          </p:nvPr>
        </p:nvSpPr>
        <p:spPr/>
        <p:txBody>
          <a:bodyPr/>
          <a:lstStyle>
            <a:lvl1pPr>
              <a:defRPr/>
            </a:lvl1pPr>
          </a:lstStyle>
          <a:p>
            <a:pPr>
              <a:defRPr/>
            </a:pPr>
            <a:fld id="{F0C02A3E-3671-4BDB-90FC-7087FA696F36}" type="slidenum">
              <a:rPr lang="en-US"/>
              <a:pPr>
                <a:defRPr/>
              </a:pPr>
              <a:t>‹#›</a:t>
            </a:fld>
            <a:endParaRPr lang="en-US" dirty="0"/>
          </a:p>
        </p:txBody>
      </p:sp>
    </p:spTree>
    <p:extLst>
      <p:ext uri="{BB962C8B-B14F-4D97-AF65-F5344CB8AC3E}">
        <p14:creationId xmlns:p14="http://schemas.microsoft.com/office/powerpoint/2010/main" val="394086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A49168BF-2512-40D3-BB9D-8E184665157F}" type="slidenum">
              <a:rPr lang="en-US"/>
              <a:pPr>
                <a:defRPr/>
              </a:pPr>
              <a:t>‹#›</a:t>
            </a:fld>
            <a:endParaRPr lang="en-US" dirty="0"/>
          </a:p>
        </p:txBody>
      </p:sp>
    </p:spTree>
    <p:extLst>
      <p:ext uri="{BB962C8B-B14F-4D97-AF65-F5344CB8AC3E}">
        <p14:creationId xmlns:p14="http://schemas.microsoft.com/office/powerpoint/2010/main" val="207301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4C99A1FF-EE2B-4E39-B1BA-1894E01C4598}" type="slidenum">
              <a:rPr lang="en-US"/>
              <a:pPr>
                <a:defRPr/>
              </a:pPr>
              <a:t>‹#›</a:t>
            </a:fld>
            <a:endParaRPr lang="en-US" dirty="0"/>
          </a:p>
        </p:txBody>
      </p:sp>
    </p:spTree>
    <p:extLst>
      <p:ext uri="{BB962C8B-B14F-4D97-AF65-F5344CB8AC3E}">
        <p14:creationId xmlns:p14="http://schemas.microsoft.com/office/powerpoint/2010/main" val="144001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6163" y="228600"/>
            <a:ext cx="69754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9125" y="1981200"/>
            <a:ext cx="34115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183063" y="1981200"/>
            <a:ext cx="3413125" cy="4114800"/>
          </a:xfrm>
        </p:spPr>
        <p:txBody>
          <a:bodyPr rtlCol="0">
            <a:normAutofit/>
          </a:bodyPr>
          <a:lstStyle/>
          <a:p>
            <a:pPr lvl="0"/>
            <a:endParaRPr lang="en-US" noProof="0" dirty="0" smtClean="0"/>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a:xfrm>
            <a:off x="6934200" y="6492875"/>
            <a:ext cx="2133600" cy="365125"/>
          </a:xfrm>
        </p:spPr>
        <p:txBody>
          <a:bodyPr/>
          <a:lstStyle>
            <a:lvl1pPr>
              <a:defRPr/>
            </a:lvl1pPr>
          </a:lstStyle>
          <a:p>
            <a:pPr>
              <a:defRPr/>
            </a:pPr>
            <a:fld id="{1CDC36AE-2ADC-46FD-9618-6679A48538D1}" type="slidenum">
              <a:rPr lang="en-US"/>
              <a:pPr>
                <a:defRPr/>
              </a:pPr>
              <a:t>‹#›</a:t>
            </a:fld>
            <a:endParaRPr lang="en-US" dirty="0"/>
          </a:p>
        </p:txBody>
      </p:sp>
    </p:spTree>
    <p:extLst>
      <p:ext uri="{BB962C8B-B14F-4D97-AF65-F5344CB8AC3E}">
        <p14:creationId xmlns:p14="http://schemas.microsoft.com/office/powerpoint/2010/main" val="239547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a:xfrm>
            <a:off x="6934200" y="6492875"/>
            <a:ext cx="2133600" cy="365125"/>
          </a:xfrm>
        </p:spPr>
        <p:txBody>
          <a:bodyPr/>
          <a:lstStyle>
            <a:lvl1pPr>
              <a:defRPr/>
            </a:lvl1pPr>
          </a:lstStyle>
          <a:p>
            <a:pPr>
              <a:defRPr/>
            </a:pPr>
            <a:fld id="{0F2C6CC9-1547-4623-BF6F-0467D49C36FA}" type="slidenum">
              <a:rPr lang="en-US"/>
              <a:pPr>
                <a:defRPr/>
              </a:pPr>
              <a:t>‹#›</a:t>
            </a:fld>
            <a:endParaRPr lang="en-US" dirty="0"/>
          </a:p>
        </p:txBody>
      </p:sp>
    </p:spTree>
    <p:extLst>
      <p:ext uri="{BB962C8B-B14F-4D97-AF65-F5344CB8AC3E}">
        <p14:creationId xmlns:p14="http://schemas.microsoft.com/office/powerpoint/2010/main" val="210106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D2FD8DC5-2933-4015-AD91-AE7348B36D5A}" type="slidenum">
              <a:rPr lang="en-US"/>
              <a:pPr>
                <a:defRPr/>
              </a:pPr>
              <a:t>‹#›</a:t>
            </a:fld>
            <a:endParaRPr lang="en-US" dirty="0"/>
          </a:p>
        </p:txBody>
      </p:sp>
    </p:spTree>
    <p:extLst>
      <p:ext uri="{BB962C8B-B14F-4D97-AF65-F5344CB8AC3E}">
        <p14:creationId xmlns:p14="http://schemas.microsoft.com/office/powerpoint/2010/main" val="163355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76E57401-DAB6-48FF-AC97-E60BDFF2EB0A}" type="slidenum">
              <a:rPr lang="en-US"/>
              <a:pPr>
                <a:defRPr/>
              </a:pPr>
              <a:t>‹#›</a:t>
            </a:fld>
            <a:endParaRPr lang="en-US" dirty="0"/>
          </a:p>
        </p:txBody>
      </p:sp>
    </p:spTree>
    <p:extLst>
      <p:ext uri="{BB962C8B-B14F-4D97-AF65-F5344CB8AC3E}">
        <p14:creationId xmlns:p14="http://schemas.microsoft.com/office/powerpoint/2010/main" val="246145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p:txBody>
          <a:bodyPr/>
          <a:lstStyle>
            <a:lvl1pPr>
              <a:defRPr/>
            </a:lvl1pPr>
          </a:lstStyle>
          <a:p>
            <a:pPr>
              <a:defRPr/>
            </a:pPr>
            <a:fld id="{E45A3906-EFD0-4CB9-AB90-4913190F7784}" type="slidenum">
              <a:rPr lang="en-US"/>
              <a:pPr>
                <a:defRPr/>
              </a:pPr>
              <a:t>‹#›</a:t>
            </a:fld>
            <a:endParaRPr lang="en-US" dirty="0"/>
          </a:p>
        </p:txBody>
      </p:sp>
    </p:spTree>
    <p:extLst>
      <p:ext uri="{BB962C8B-B14F-4D97-AF65-F5344CB8AC3E}">
        <p14:creationId xmlns:p14="http://schemas.microsoft.com/office/powerpoint/2010/main" val="64816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8" name="Slide Number Placeholder 5"/>
          <p:cNvSpPr>
            <a:spLocks noGrp="1"/>
          </p:cNvSpPr>
          <p:nvPr>
            <p:ph type="sldNum" sz="quarter" idx="11"/>
          </p:nvPr>
        </p:nvSpPr>
        <p:spPr/>
        <p:txBody>
          <a:bodyPr/>
          <a:lstStyle>
            <a:lvl1pPr>
              <a:defRPr/>
            </a:lvl1pPr>
          </a:lstStyle>
          <a:p>
            <a:pPr>
              <a:defRPr/>
            </a:pPr>
            <a:fld id="{A9A4FF5F-A720-4D6F-88FC-2C9B55CD52A7}" type="slidenum">
              <a:rPr lang="en-US"/>
              <a:pPr>
                <a:defRPr/>
              </a:pPr>
              <a:t>‹#›</a:t>
            </a:fld>
            <a:endParaRPr lang="en-US" dirty="0"/>
          </a:p>
        </p:txBody>
      </p:sp>
    </p:spTree>
    <p:extLst>
      <p:ext uri="{BB962C8B-B14F-4D97-AF65-F5344CB8AC3E}">
        <p14:creationId xmlns:p14="http://schemas.microsoft.com/office/powerpoint/2010/main" val="260080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4" name="Slide Number Placeholder 5"/>
          <p:cNvSpPr>
            <a:spLocks noGrp="1"/>
          </p:cNvSpPr>
          <p:nvPr>
            <p:ph type="sldNum" sz="quarter" idx="11"/>
          </p:nvPr>
        </p:nvSpPr>
        <p:spPr/>
        <p:txBody>
          <a:bodyPr/>
          <a:lstStyle>
            <a:lvl1pPr>
              <a:defRPr/>
            </a:lvl1pPr>
          </a:lstStyle>
          <a:p>
            <a:pPr>
              <a:defRPr/>
            </a:pPr>
            <a:fld id="{0092DA53-7950-4A00-B197-B645523F9487}" type="slidenum">
              <a:rPr lang="en-US"/>
              <a:pPr>
                <a:defRPr/>
              </a:pPr>
              <a:t>‹#›</a:t>
            </a:fld>
            <a:endParaRPr lang="en-US" dirty="0"/>
          </a:p>
        </p:txBody>
      </p:sp>
    </p:spTree>
    <p:extLst>
      <p:ext uri="{BB962C8B-B14F-4D97-AF65-F5344CB8AC3E}">
        <p14:creationId xmlns:p14="http://schemas.microsoft.com/office/powerpoint/2010/main" val="183440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3" name="Slide Number Placeholder 5"/>
          <p:cNvSpPr>
            <a:spLocks noGrp="1"/>
          </p:cNvSpPr>
          <p:nvPr>
            <p:ph type="sldNum" sz="quarter" idx="11"/>
          </p:nvPr>
        </p:nvSpPr>
        <p:spPr/>
        <p:txBody>
          <a:bodyPr/>
          <a:lstStyle>
            <a:lvl1pPr>
              <a:defRPr/>
            </a:lvl1pPr>
          </a:lstStyle>
          <a:p>
            <a:pPr>
              <a:defRPr/>
            </a:pPr>
            <a:fld id="{D20026AB-ED0E-4265-A9DF-6FA451F741D7}" type="slidenum">
              <a:rPr lang="en-US"/>
              <a:pPr>
                <a:defRPr/>
              </a:pPr>
              <a:t>‹#›</a:t>
            </a:fld>
            <a:endParaRPr lang="en-US" dirty="0"/>
          </a:p>
        </p:txBody>
      </p:sp>
    </p:spTree>
    <p:extLst>
      <p:ext uri="{BB962C8B-B14F-4D97-AF65-F5344CB8AC3E}">
        <p14:creationId xmlns:p14="http://schemas.microsoft.com/office/powerpoint/2010/main" val="294098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p:txBody>
          <a:bodyPr/>
          <a:lstStyle>
            <a:lvl1pPr>
              <a:defRPr/>
            </a:lvl1pPr>
          </a:lstStyle>
          <a:p>
            <a:pPr>
              <a:defRPr/>
            </a:pPr>
            <a:fld id="{D2BED197-DDD4-402B-A42B-E0790142AF81}" type="slidenum">
              <a:rPr lang="en-US"/>
              <a:pPr>
                <a:defRPr/>
              </a:pPr>
              <a:t>‹#›</a:t>
            </a:fld>
            <a:endParaRPr lang="en-US" dirty="0"/>
          </a:p>
        </p:txBody>
      </p:sp>
    </p:spTree>
    <p:extLst>
      <p:ext uri="{BB962C8B-B14F-4D97-AF65-F5344CB8AC3E}">
        <p14:creationId xmlns:p14="http://schemas.microsoft.com/office/powerpoint/2010/main" val="14813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p:txBody>
          <a:bodyPr/>
          <a:lstStyle>
            <a:lvl1pPr>
              <a:defRPr/>
            </a:lvl1pPr>
          </a:lstStyle>
          <a:p>
            <a:pPr>
              <a:defRPr/>
            </a:pPr>
            <a:fld id="{20314F0A-47F2-4D63-9C3D-DD3140891B34}" type="slidenum">
              <a:rPr lang="en-US"/>
              <a:pPr>
                <a:defRPr/>
              </a:pPr>
              <a:t>‹#›</a:t>
            </a:fld>
            <a:endParaRPr lang="en-US" dirty="0"/>
          </a:p>
        </p:txBody>
      </p:sp>
    </p:spTree>
    <p:extLst>
      <p:ext uri="{BB962C8B-B14F-4D97-AF65-F5344CB8AC3E}">
        <p14:creationId xmlns:p14="http://schemas.microsoft.com/office/powerpoint/2010/main" val="3601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55" name="Picture 7" descr="C:\Users\constantino\Desktop\SHORM\Clients\HCA-003\HCA-Fall Protection\HCA logo\image001.jpg"/>
          <p:cNvPicPr>
            <a:picLocks noChangeAspect="1" noChangeArrowheads="1"/>
          </p:cNvPicPr>
          <p:nvPr userDrawn="1"/>
        </p:nvPicPr>
        <p:blipFill>
          <a:blip r:embed="rId15" cstate="print">
            <a:grayscl/>
          </a:blip>
          <a:srcRect/>
          <a:stretch>
            <a:fillRect/>
          </a:stretch>
        </p:blipFill>
        <p:spPr bwMode="auto">
          <a:xfrm>
            <a:off x="8252460" y="6189345"/>
            <a:ext cx="891540" cy="668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600200" y="6537325"/>
            <a:ext cx="6019800" cy="47307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r>
              <a:rPr lang="en-US"/>
              <a:t>Hispanic Contractors Association de San Antonio Fall Protection in the Construction Industry</a:t>
            </a:r>
          </a:p>
        </p:txBody>
      </p:sp>
      <p:pic>
        <p:nvPicPr>
          <p:cNvPr id="2054" name="Picture 6" descr="Shorm Tino ver.2 copy.jpg"/>
          <p:cNvPicPr>
            <a:picLocks noChangeAspect="1"/>
          </p:cNvPicPr>
          <p:nvPr userDrawn="1"/>
        </p:nvPicPr>
        <p:blipFill>
          <a:blip r:embed="rId16" cstate="email">
            <a:clrChange>
              <a:clrFrom>
                <a:srgbClr val="FFFEFF"/>
              </a:clrFrom>
              <a:clrTo>
                <a:srgbClr val="FFFEFF">
                  <a:alpha val="0"/>
                </a:srgbClr>
              </a:clrTo>
            </a:clrChange>
            <a:lum bright="40000" contrast="-100000"/>
            <a:extLst>
              <a:ext uri="{28A0092B-C50C-407E-A947-70E740481C1C}">
                <a14:useLocalDpi xmlns:a14="http://schemas.microsoft.com/office/drawing/2010/main" val="0"/>
              </a:ext>
            </a:extLst>
          </a:blip>
          <a:srcRect/>
          <a:stretch>
            <a:fillRect/>
          </a:stretch>
        </p:blipFill>
        <p:spPr bwMode="auto">
          <a:xfrm>
            <a:off x="74613" y="6400800"/>
            <a:ext cx="1352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7010400" y="6492875"/>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fld id="{254E31C6-07C1-4ABF-AA9A-ABEA5A0A1C76}"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cdc.gov/niosh/construction/stopfalls.html" TargetMode="External"/><Relationship Id="rId13" Type="http://schemas.openxmlformats.org/officeDocument/2006/relationships/hyperlink" Target="http://solutions.3m.com/wps/portal/3M/en_US/PPESafetySolutions/PPESafety/PersonalProtectiveEquipment/Construction/" TargetMode="External"/><Relationship Id="rId3" Type="http://schemas.openxmlformats.org/officeDocument/2006/relationships/hyperlink" Target="http://www.osha.gov/" TargetMode="External"/><Relationship Id="rId7" Type="http://schemas.openxmlformats.org/officeDocument/2006/relationships/hyperlink" Target="http://stopconstructionfalls.com/" TargetMode="External"/><Relationship Id="rId12" Type="http://schemas.openxmlformats.org/officeDocument/2006/relationships/hyperlink" Target="http://www.millerfallprotection.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osha.gov/dcsp/compliance_assistance/spanish_dictionaries.html" TargetMode="External"/><Relationship Id="rId11" Type="http://schemas.openxmlformats.org/officeDocument/2006/relationships/hyperlink" Target="http://www.texasmutual.com/safety/safety.shtm" TargetMode="External"/><Relationship Id="rId5" Type="http://schemas.openxmlformats.org/officeDocument/2006/relationships/hyperlink" Target="http://www.osha.gov/as/opa/spanish/index.html" TargetMode="External"/><Relationship Id="rId10" Type="http://schemas.openxmlformats.org/officeDocument/2006/relationships/hyperlink" Target="http://www.tdi.texas.gov/wc/txcomp.html" TargetMode="External"/><Relationship Id="rId4" Type="http://schemas.openxmlformats.org/officeDocument/2006/relationships/hyperlink" Target="http://www.osha.gov/stopfalls/index.html" TargetMode="External"/><Relationship Id="rId9" Type="http://schemas.openxmlformats.org/officeDocument/2006/relationships/hyperlink" Target="http://bls.gov/iif/" TargetMode="External"/><Relationship Id="rId14" Type="http://schemas.openxmlformats.org/officeDocument/2006/relationships/hyperlink" Target="http://en.capitalsafety.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bwMode="auto">
          <a:xfrm>
            <a:off x="6553200" y="6356350"/>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27638B-C535-4D49-B2DD-6DF0835C863B}" type="slidenum">
              <a:rPr lang="en-US" smtClean="0"/>
              <a:pPr fontAlgn="base">
                <a:spcBef>
                  <a:spcPct val="0"/>
                </a:spcBef>
                <a:spcAft>
                  <a:spcPct val="0"/>
                </a:spcAft>
                <a:defRPr/>
              </a:pPr>
              <a:t>1</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
        <p:nvSpPr>
          <p:cNvPr id="8" name="Content Placeholder 6"/>
          <p:cNvSpPr>
            <a:spLocks noGrp="1"/>
          </p:cNvSpPr>
          <p:nvPr>
            <p:ph idx="1"/>
          </p:nvPr>
        </p:nvSpPr>
        <p:spPr>
          <a:xfrm>
            <a:off x="457200" y="685800"/>
            <a:ext cx="8229600" cy="5257800"/>
          </a:xfrm>
        </p:spPr>
        <p:txBody>
          <a:bodyPr rtlCol="0">
            <a:normAutofit fontScale="92500" lnSpcReduction="20000"/>
          </a:bodyPr>
          <a:lstStyle/>
          <a:p>
            <a:pPr algn="r" eaLnBrk="1" fontAlgn="auto" hangingPunct="1">
              <a:spcAft>
                <a:spcPts val="0"/>
              </a:spcAft>
              <a:buFont typeface="Arial" pitchFamily="34" charset="0"/>
              <a:buNone/>
              <a:defRPr/>
            </a:pPr>
            <a:r>
              <a:rPr lang="en-US" sz="4800" b="1" dirty="0" smtClean="0"/>
              <a:t>Fall Protection for the Construction Industry</a:t>
            </a:r>
          </a:p>
          <a:p>
            <a:pPr algn="r" eaLnBrk="1" fontAlgn="auto" hangingPunct="1">
              <a:spcAft>
                <a:spcPts val="0"/>
              </a:spcAft>
              <a:buFont typeface="Arial" pitchFamily="34" charset="0"/>
              <a:buNone/>
              <a:defRPr/>
            </a:pPr>
            <a:r>
              <a:rPr lang="en-US" sz="4800" b="1" dirty="0" smtClean="0"/>
              <a:t>Train the Trainer</a:t>
            </a:r>
          </a:p>
          <a:p>
            <a:pPr algn="r" eaLnBrk="1" fontAlgn="auto" hangingPunct="1">
              <a:spcAft>
                <a:spcPts val="0"/>
              </a:spcAft>
              <a:buFont typeface="Arial" pitchFamily="34" charset="0"/>
              <a:buNone/>
              <a:defRPr/>
            </a:pPr>
            <a:endParaRPr lang="en-US" sz="4800" b="1" dirty="0" smtClean="0"/>
          </a:p>
          <a:p>
            <a:pPr algn="r" eaLnBrk="1" fontAlgn="auto" hangingPunct="1">
              <a:spcBef>
                <a:spcPts val="0"/>
              </a:spcBef>
              <a:spcAft>
                <a:spcPts val="0"/>
              </a:spcAft>
              <a:buFont typeface="Arial" pitchFamily="34" charset="0"/>
              <a:buNone/>
              <a:defRPr/>
            </a:pPr>
            <a:r>
              <a:rPr lang="en-US" sz="3600" dirty="0" smtClean="0"/>
              <a:t>Hispanic Contractors Association </a:t>
            </a:r>
          </a:p>
          <a:p>
            <a:pPr algn="r" eaLnBrk="1" fontAlgn="auto" hangingPunct="1">
              <a:spcBef>
                <a:spcPts val="0"/>
              </a:spcBef>
              <a:spcAft>
                <a:spcPts val="0"/>
              </a:spcAft>
              <a:buFont typeface="Arial" pitchFamily="34" charset="0"/>
              <a:buNone/>
              <a:defRPr/>
            </a:pPr>
            <a:r>
              <a:rPr lang="en-US" sz="3600" dirty="0" smtClean="0"/>
              <a:t>de San Antonio/OSHA</a:t>
            </a:r>
          </a:p>
          <a:p>
            <a:pPr algn="r" eaLnBrk="1" fontAlgn="auto" hangingPunct="1">
              <a:spcBef>
                <a:spcPts val="0"/>
              </a:spcBef>
              <a:spcAft>
                <a:spcPts val="0"/>
              </a:spcAft>
              <a:buFont typeface="Arial" pitchFamily="34" charset="0"/>
              <a:buNone/>
              <a:defRPr/>
            </a:pPr>
            <a:r>
              <a:rPr lang="en-US" sz="3600" dirty="0" smtClean="0"/>
              <a:t>Susan Harwood Training Grant</a:t>
            </a:r>
          </a:p>
          <a:p>
            <a:pPr algn="r" eaLnBrk="1" fontAlgn="auto" hangingPunct="1">
              <a:spcBef>
                <a:spcPts val="0"/>
              </a:spcBef>
              <a:spcAft>
                <a:spcPts val="0"/>
              </a:spcAft>
              <a:buFont typeface="Arial" pitchFamily="34" charset="0"/>
              <a:buNone/>
              <a:defRPr/>
            </a:pPr>
            <a:r>
              <a:rPr lang="en-US" sz="3600" dirty="0" smtClean="0"/>
              <a:t>SH-22298-11-60-F-48</a:t>
            </a:r>
          </a:p>
          <a:p>
            <a:pPr algn="r" eaLnBrk="1" fontAlgn="auto" hangingPunct="1">
              <a:spcBef>
                <a:spcPts val="0"/>
              </a:spcBef>
              <a:spcAft>
                <a:spcPts val="0"/>
              </a:spcAft>
              <a:buFont typeface="Arial" pitchFamily="34" charset="0"/>
              <a:buNone/>
              <a:defRPr/>
            </a:pPr>
            <a:endParaRPr lang="en-US" sz="2800" dirty="0" smtClean="0"/>
          </a:p>
          <a:p>
            <a:pPr algn="r" eaLnBrk="1" fontAlgn="auto" hangingPunct="1">
              <a:spcBef>
                <a:spcPts val="0"/>
              </a:spcBef>
              <a:spcAft>
                <a:spcPts val="0"/>
              </a:spcAft>
              <a:buFont typeface="Arial" pitchFamily="34" charset="0"/>
              <a:buNone/>
              <a:defRPr/>
            </a:pPr>
            <a:r>
              <a:rPr lang="en-US" sz="2800" dirty="0" smtClean="0"/>
              <a:t>Prepared by SHORM Consulting</a:t>
            </a:r>
          </a:p>
          <a:p>
            <a:pPr algn="ctr" eaLnBrk="1" fontAlgn="auto" hangingPunct="1">
              <a:spcAft>
                <a:spcPts val="0"/>
              </a:spcAft>
              <a:buFont typeface="Arial" pitchFamily="34" charset="0"/>
              <a:buNone/>
              <a:defRPr/>
            </a:pPr>
            <a:endParaRPr lang="en-US" sz="48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3315"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FEC2C49-66B5-4002-9317-CC2B0188BB83}" type="slidenum">
              <a:rPr lang="en-US" smtClean="0"/>
              <a:pPr fontAlgn="base">
                <a:spcBef>
                  <a:spcPct val="0"/>
                </a:spcBef>
                <a:spcAft>
                  <a:spcPct val="0"/>
                </a:spcAft>
                <a:defRPr/>
              </a:pPr>
              <a:t>10</a:t>
            </a:fld>
            <a:endParaRPr lang="en-US" smtClean="0"/>
          </a:p>
        </p:txBody>
      </p:sp>
      <p:sp>
        <p:nvSpPr>
          <p:cNvPr id="6" name="Rectangle 2"/>
          <p:cNvSpPr txBox="1">
            <a:spLocks noChangeArrowheads="1"/>
          </p:cNvSpPr>
          <p:nvPr/>
        </p:nvSpPr>
        <p:spPr bwMode="auto">
          <a:xfrm>
            <a:off x="457200" y="0"/>
            <a:ext cx="8229600" cy="9144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 SO WHY ARE YOU HERE?</a:t>
            </a:r>
            <a:endParaRPr lang="en-US" sz="4400" dirty="0">
              <a:latin typeface="+mj-lt"/>
              <a:ea typeface="+mj-ea"/>
              <a:cs typeface="+mj-cs"/>
            </a:endParaRPr>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5825"/>
            <a:ext cx="91440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6"/>
          <p:cNvSpPr txBox="1">
            <a:spLocks noChangeArrowheads="1"/>
          </p:cNvSpPr>
          <p:nvPr/>
        </p:nvSpPr>
        <p:spPr bwMode="auto">
          <a:xfrm>
            <a:off x="228600" y="49530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FF0000"/>
                </a:solidFill>
              </a:rPr>
              <a:t>264 deaths by falls in  Construction ; out of 774 total Industry fatalities. 2010.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838200"/>
            <a:ext cx="6400800" cy="838200"/>
          </a:xfrm>
        </p:spPr>
        <p:txBody>
          <a:bodyPr/>
          <a:lstStyle/>
          <a:p>
            <a:pPr>
              <a:defRPr/>
            </a:pPr>
            <a:r>
              <a:rPr lang="en-US" b="1" dirty="0" smtClean="0"/>
              <a:t>NUMBERS DON’T LIE!</a:t>
            </a:r>
            <a:endParaRPr lang="en-US" b="1" dirty="0"/>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4340"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960D2EB-5677-4690-BA89-31826CFA4A44}" type="slidenum">
              <a:rPr lang="en-US" smtClean="0"/>
              <a:pPr fontAlgn="base">
                <a:spcBef>
                  <a:spcPct val="0"/>
                </a:spcBef>
                <a:spcAft>
                  <a:spcPct val="0"/>
                </a:spcAft>
                <a:defRPr/>
              </a:pPr>
              <a:t>11</a:t>
            </a:fld>
            <a:endParaRPr lang="en-US" smtClean="0"/>
          </a:p>
        </p:txBody>
      </p:sp>
      <p:sp>
        <p:nvSpPr>
          <p:cNvPr id="6" name="Rectangle 2"/>
          <p:cNvSpPr txBox="1">
            <a:spLocks noChangeArrowheads="1"/>
          </p:cNvSpPr>
          <p:nvPr/>
        </p:nvSpPr>
        <p:spPr bwMode="auto">
          <a:xfrm>
            <a:off x="457200" y="0"/>
            <a:ext cx="8229600" cy="9144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 SO WHY ARE YOU HERE?</a:t>
            </a:r>
            <a:endParaRPr lang="en-US" sz="4400" dirty="0">
              <a:latin typeface="+mj-lt"/>
              <a:ea typeface="+mj-ea"/>
              <a:cs typeface="+mj-cs"/>
            </a:endParaRPr>
          </a:p>
        </p:txBody>
      </p:sp>
      <p:sp>
        <p:nvSpPr>
          <p:cNvPr id="14342" name="Rectangle 3"/>
          <p:cNvSpPr txBox="1">
            <a:spLocks noChangeArrowheads="1"/>
          </p:cNvSpPr>
          <p:nvPr/>
        </p:nvSpPr>
        <p:spPr bwMode="auto">
          <a:xfrm>
            <a:off x="457200" y="18288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80000"/>
              </a:lnSpc>
              <a:spcBef>
                <a:spcPct val="20000"/>
              </a:spcBef>
              <a:spcAft>
                <a:spcPts val="1200"/>
              </a:spcAft>
              <a:buFont typeface="Arial" pitchFamily="34" charset="0"/>
              <a:buChar char="•"/>
            </a:pPr>
            <a:r>
              <a:rPr lang="en-US" sz="2800" b="1">
                <a:solidFill>
                  <a:srgbClr val="FFFF00"/>
                </a:solidFill>
                <a:latin typeface="Calibri" pitchFamily="34" charset="0"/>
              </a:rPr>
              <a:t>Falls</a:t>
            </a:r>
            <a:r>
              <a:rPr lang="en-US" sz="2800">
                <a:solidFill>
                  <a:srgbClr val="FFFF00"/>
                </a:solidFill>
                <a:latin typeface="Calibri" pitchFamily="34" charset="0"/>
              </a:rPr>
              <a:t> from Elevations by </a:t>
            </a:r>
            <a:r>
              <a:rPr lang="en-US" sz="2800" b="1">
                <a:solidFill>
                  <a:srgbClr val="FFFF00"/>
                </a:solidFill>
                <a:latin typeface="Calibri" pitchFamily="34" charset="0"/>
              </a:rPr>
              <a:t>roofers</a:t>
            </a:r>
            <a:r>
              <a:rPr lang="en-US" sz="2800">
                <a:solidFill>
                  <a:srgbClr val="FFFF00"/>
                </a:solidFill>
                <a:latin typeface="Calibri" pitchFamily="34" charset="0"/>
              </a:rPr>
              <a:t> cost approximately </a:t>
            </a:r>
            <a:r>
              <a:rPr lang="en-US" sz="2800" b="1">
                <a:solidFill>
                  <a:srgbClr val="FFFF00"/>
                </a:solidFill>
                <a:latin typeface="Calibri" pitchFamily="34" charset="0"/>
              </a:rPr>
              <a:t>$106,000 each ($70K, for medical bills)</a:t>
            </a:r>
          </a:p>
          <a:p>
            <a:pPr algn="ctr">
              <a:lnSpc>
                <a:spcPct val="80000"/>
              </a:lnSpc>
              <a:spcBef>
                <a:spcPct val="20000"/>
              </a:spcBef>
              <a:spcAft>
                <a:spcPts val="1200"/>
              </a:spcAft>
              <a:buFont typeface="Arial" pitchFamily="34" charset="0"/>
              <a:buChar char="•"/>
            </a:pPr>
            <a:r>
              <a:rPr lang="en-US" sz="2800" b="1">
                <a:solidFill>
                  <a:srgbClr val="FFFF00"/>
                </a:solidFill>
                <a:latin typeface="Calibri" pitchFamily="34" charset="0"/>
              </a:rPr>
              <a:t>Falls</a:t>
            </a:r>
            <a:r>
              <a:rPr lang="en-US" sz="2800">
                <a:solidFill>
                  <a:srgbClr val="FFFF00"/>
                </a:solidFill>
                <a:latin typeface="Calibri" pitchFamily="34" charset="0"/>
              </a:rPr>
              <a:t> from Elevations by </a:t>
            </a:r>
            <a:r>
              <a:rPr lang="en-US" sz="2800" b="1">
                <a:solidFill>
                  <a:srgbClr val="FFFF00"/>
                </a:solidFill>
                <a:latin typeface="Calibri" pitchFamily="34" charset="0"/>
              </a:rPr>
              <a:t>Carpenters</a:t>
            </a:r>
            <a:r>
              <a:rPr lang="en-US" sz="2800">
                <a:solidFill>
                  <a:srgbClr val="FFFF00"/>
                </a:solidFill>
                <a:latin typeface="Calibri" pitchFamily="34" charset="0"/>
              </a:rPr>
              <a:t> cost over </a:t>
            </a:r>
            <a:r>
              <a:rPr lang="en-US" sz="2800" b="1">
                <a:solidFill>
                  <a:srgbClr val="FFFF00"/>
                </a:solidFill>
                <a:latin typeface="Calibri" pitchFamily="34" charset="0"/>
              </a:rPr>
              <a:t>$97,000 each ($68K for medical bills)</a:t>
            </a:r>
          </a:p>
          <a:p>
            <a:pPr algn="ctr">
              <a:lnSpc>
                <a:spcPct val="80000"/>
              </a:lnSpc>
              <a:spcBef>
                <a:spcPct val="20000"/>
              </a:spcBef>
              <a:spcAft>
                <a:spcPts val="1200"/>
              </a:spcAft>
              <a:buFont typeface="Arial" pitchFamily="34" charset="0"/>
              <a:buChar char="•"/>
            </a:pPr>
            <a:r>
              <a:rPr lang="en-US" sz="2800" b="1">
                <a:solidFill>
                  <a:srgbClr val="FFFF00"/>
                </a:solidFill>
                <a:latin typeface="Calibri" pitchFamily="34" charset="0"/>
              </a:rPr>
              <a:t>Falls</a:t>
            </a:r>
            <a:r>
              <a:rPr lang="en-US" sz="2800">
                <a:solidFill>
                  <a:srgbClr val="FFFF00"/>
                </a:solidFill>
                <a:latin typeface="Calibri" pitchFamily="34" charset="0"/>
              </a:rPr>
              <a:t> from </a:t>
            </a:r>
            <a:r>
              <a:rPr lang="en-US" sz="2800" b="1">
                <a:solidFill>
                  <a:srgbClr val="FFFF00"/>
                </a:solidFill>
                <a:latin typeface="Calibri" pitchFamily="34" charset="0"/>
              </a:rPr>
              <a:t>ladders</a:t>
            </a:r>
            <a:r>
              <a:rPr lang="en-US" sz="2800">
                <a:solidFill>
                  <a:srgbClr val="FFFF00"/>
                </a:solidFill>
                <a:latin typeface="Calibri" pitchFamily="34" charset="0"/>
              </a:rPr>
              <a:t> or </a:t>
            </a:r>
            <a:r>
              <a:rPr lang="en-US" sz="2800" b="1">
                <a:solidFill>
                  <a:srgbClr val="FFFF00"/>
                </a:solidFill>
                <a:latin typeface="Calibri" pitchFamily="34" charset="0"/>
              </a:rPr>
              <a:t>scaffolds</a:t>
            </a:r>
            <a:r>
              <a:rPr lang="en-US" sz="2800">
                <a:solidFill>
                  <a:srgbClr val="FFFF00"/>
                </a:solidFill>
                <a:latin typeface="Calibri" pitchFamily="34" charset="0"/>
              </a:rPr>
              <a:t> by </a:t>
            </a:r>
            <a:r>
              <a:rPr lang="en-US" sz="2800" b="1">
                <a:solidFill>
                  <a:srgbClr val="FFFF00"/>
                </a:solidFill>
                <a:latin typeface="Calibri" pitchFamily="34" charset="0"/>
              </a:rPr>
              <a:t>roofers</a:t>
            </a:r>
            <a:r>
              <a:rPr lang="en-US" sz="2800">
                <a:solidFill>
                  <a:srgbClr val="FFFF00"/>
                </a:solidFill>
                <a:latin typeface="Calibri" pitchFamily="34" charset="0"/>
              </a:rPr>
              <a:t> cost approximately </a:t>
            </a:r>
            <a:r>
              <a:rPr lang="en-US" sz="2800" b="1">
                <a:solidFill>
                  <a:srgbClr val="FFFF00"/>
                </a:solidFill>
                <a:latin typeface="Calibri" pitchFamily="34" charset="0"/>
              </a:rPr>
              <a:t>$68,000 each ($43K, for medical bills)</a:t>
            </a:r>
          </a:p>
          <a:p>
            <a:pPr algn="ctr">
              <a:lnSpc>
                <a:spcPct val="80000"/>
              </a:lnSpc>
              <a:spcBef>
                <a:spcPct val="20000"/>
              </a:spcBef>
              <a:spcAft>
                <a:spcPts val="1200"/>
              </a:spcAft>
              <a:buFont typeface="Arial" pitchFamily="34" charset="0"/>
              <a:buNone/>
            </a:pPr>
            <a:r>
              <a:rPr lang="en-US" sz="2800" b="1">
                <a:solidFill>
                  <a:srgbClr val="FFFF00"/>
                </a:solidFill>
                <a:latin typeface="Calibri" pitchFamily="34" charset="0"/>
              </a:rPr>
              <a:t>Falls</a:t>
            </a:r>
            <a:r>
              <a:rPr lang="en-US" sz="2800">
                <a:solidFill>
                  <a:srgbClr val="FFFF00"/>
                </a:solidFill>
                <a:latin typeface="Calibri" pitchFamily="34" charset="0"/>
              </a:rPr>
              <a:t> from </a:t>
            </a:r>
            <a:r>
              <a:rPr lang="en-US" sz="2800" b="1">
                <a:solidFill>
                  <a:srgbClr val="FFFF00"/>
                </a:solidFill>
                <a:latin typeface="Calibri" pitchFamily="34" charset="0"/>
              </a:rPr>
              <a:t>ladders</a:t>
            </a:r>
            <a:r>
              <a:rPr lang="en-US" sz="2800">
                <a:solidFill>
                  <a:srgbClr val="FFFF00"/>
                </a:solidFill>
                <a:latin typeface="Calibri" pitchFamily="34" charset="0"/>
              </a:rPr>
              <a:t> or </a:t>
            </a:r>
            <a:r>
              <a:rPr lang="en-US" sz="2800" b="1">
                <a:solidFill>
                  <a:srgbClr val="FFFF00"/>
                </a:solidFill>
                <a:latin typeface="Calibri" pitchFamily="34" charset="0"/>
              </a:rPr>
              <a:t>scaffolds</a:t>
            </a:r>
            <a:r>
              <a:rPr lang="en-US" sz="2800">
                <a:solidFill>
                  <a:srgbClr val="FFFF00"/>
                </a:solidFill>
                <a:latin typeface="Calibri" pitchFamily="34" charset="0"/>
              </a:rPr>
              <a:t> by </a:t>
            </a:r>
            <a:r>
              <a:rPr lang="en-US" sz="2800" b="1">
                <a:solidFill>
                  <a:srgbClr val="FFFF00"/>
                </a:solidFill>
                <a:latin typeface="Calibri" pitchFamily="34" charset="0"/>
              </a:rPr>
              <a:t>carpenters</a:t>
            </a:r>
            <a:r>
              <a:rPr lang="en-US" sz="2800">
                <a:solidFill>
                  <a:srgbClr val="FFFF00"/>
                </a:solidFill>
                <a:latin typeface="Calibri" pitchFamily="34" charset="0"/>
              </a:rPr>
              <a:t> cost nearly </a:t>
            </a:r>
            <a:r>
              <a:rPr lang="en-US" sz="2800" b="1">
                <a:solidFill>
                  <a:srgbClr val="FFFF00"/>
                </a:solidFill>
                <a:latin typeface="Calibri" pitchFamily="34" charset="0"/>
              </a:rPr>
              <a:t>$62,000 each ($36K, for medical bills)</a:t>
            </a:r>
          </a:p>
          <a:p>
            <a:pPr algn="ctr">
              <a:lnSpc>
                <a:spcPct val="80000"/>
              </a:lnSpc>
              <a:spcBef>
                <a:spcPct val="20000"/>
              </a:spcBef>
              <a:buFont typeface="Arial" pitchFamily="34" charset="0"/>
              <a:buChar char="•"/>
            </a:pPr>
            <a:r>
              <a:rPr lang="en-US" sz="2800">
                <a:solidFill>
                  <a:srgbClr val="FFFF00"/>
                </a:solidFill>
                <a:latin typeface="Calibri" pitchFamily="34" charset="0"/>
              </a:rPr>
              <a:t>The average cost of a fall from elevation for all other occupational classifications was under $50,000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762000" y="228600"/>
            <a:ext cx="7772400" cy="1470025"/>
          </a:xfrm>
        </p:spPr>
        <p:txBody>
          <a:bodyPr/>
          <a:lstStyle/>
          <a:p>
            <a:r>
              <a:rPr lang="en-US" sz="7200" smtClean="0"/>
              <a:t>BREAK!</a:t>
            </a:r>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5364"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A3D1E3-67A8-4FDA-8537-60F1C3AD7E86}" type="slidenum">
              <a:rPr lang="en-US" smtClean="0"/>
              <a:pPr fontAlgn="base">
                <a:spcBef>
                  <a:spcPct val="0"/>
                </a:spcBef>
                <a:spcAft>
                  <a:spcPct val="0"/>
                </a:spcAft>
                <a:defRPr/>
              </a:pPr>
              <a:t>12</a:t>
            </a:fld>
            <a:endParaRPr lang="en-US" smtClean="0"/>
          </a:p>
        </p:txBody>
      </p:sp>
      <p:pic>
        <p:nvPicPr>
          <p:cNvPr id="1536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6600" y="19050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914400"/>
          </a:xfrm>
        </p:spPr>
        <p:txBody>
          <a:bodyPr/>
          <a:lstStyle/>
          <a:p>
            <a:r>
              <a:rPr lang="en-US" b="1" smtClean="0"/>
              <a:t>Train the Trainer</a:t>
            </a:r>
            <a:br>
              <a:rPr lang="en-US" b="1" smtClean="0"/>
            </a:br>
            <a:r>
              <a:rPr lang="en-US" b="1" smtClean="0"/>
              <a:t>Fall Protection</a:t>
            </a:r>
            <a:endParaRPr lang="en-US" smtClean="0"/>
          </a:p>
        </p:txBody>
      </p:sp>
      <p:sp>
        <p:nvSpPr>
          <p:cNvPr id="16387" name="Rectangle 3"/>
          <p:cNvSpPr>
            <a:spLocks noGrp="1" noChangeArrowheads="1"/>
          </p:cNvSpPr>
          <p:nvPr>
            <p:ph type="body" idx="1"/>
          </p:nvPr>
        </p:nvSpPr>
        <p:spPr>
          <a:xfrm>
            <a:off x="457200" y="1066800"/>
            <a:ext cx="8229600" cy="4144963"/>
          </a:xfrm>
        </p:spPr>
        <p:txBody>
          <a:bodyPr/>
          <a:lstStyle/>
          <a:p>
            <a:endParaRPr lang="en-US" smtClean="0"/>
          </a:p>
          <a:p>
            <a:r>
              <a:rPr lang="en-US" smtClean="0"/>
              <a:t>The Players</a:t>
            </a:r>
          </a:p>
          <a:p>
            <a:pPr>
              <a:buFont typeface="Arial" pitchFamily="34" charset="0"/>
              <a:buNone/>
            </a:pPr>
            <a:endParaRPr lang="en-US" smtClean="0"/>
          </a:p>
          <a:p>
            <a:pPr lvl="1"/>
            <a:r>
              <a:rPr lang="en-US" smtClean="0"/>
              <a:t>Occupational Safety &amp; Health Administration (OSHA)</a:t>
            </a:r>
          </a:p>
          <a:p>
            <a:pPr lvl="1"/>
            <a:endParaRPr lang="en-US" smtClean="0"/>
          </a:p>
          <a:p>
            <a:pPr lvl="1"/>
            <a:r>
              <a:rPr lang="en-US" smtClean="0"/>
              <a:t>The Employer/Supervisor</a:t>
            </a:r>
          </a:p>
          <a:p>
            <a:pPr lvl="1"/>
            <a:endParaRPr lang="en-US" smtClean="0"/>
          </a:p>
          <a:p>
            <a:pPr lvl="1"/>
            <a:r>
              <a:rPr lang="en-US" smtClean="0"/>
              <a:t>The Employee</a:t>
            </a:r>
          </a:p>
          <a:p>
            <a:pPr lvl="1">
              <a:buFont typeface="Arial" pitchFamily="34" charset="0"/>
              <a:buNone/>
            </a:pPr>
            <a:endParaRPr lang="en-US" smtClean="0"/>
          </a:p>
          <a:p>
            <a:pPr lvl="1"/>
            <a:endParaRPr lang="en-US" smtClean="0"/>
          </a:p>
          <a:p>
            <a:pPr lvl="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944563"/>
          </a:xfrm>
        </p:spPr>
        <p:txBody>
          <a:bodyPr/>
          <a:lstStyle/>
          <a:p>
            <a:r>
              <a:rPr lang="en-US" b="1" smtClean="0"/>
              <a:t>Fall Protection Training</a:t>
            </a:r>
          </a:p>
        </p:txBody>
      </p:sp>
      <p:sp>
        <p:nvSpPr>
          <p:cNvPr id="17411" name="Rectangle 3"/>
          <p:cNvSpPr>
            <a:spLocks noGrp="1" noChangeArrowheads="1"/>
          </p:cNvSpPr>
          <p:nvPr>
            <p:ph type="body" idx="1"/>
          </p:nvPr>
        </p:nvSpPr>
        <p:spPr>
          <a:xfrm>
            <a:off x="228600" y="1143000"/>
            <a:ext cx="8686800" cy="4525963"/>
          </a:xfrm>
        </p:spPr>
        <p:txBody>
          <a:bodyPr/>
          <a:lstStyle/>
          <a:p>
            <a:pPr algn="ctr">
              <a:lnSpc>
                <a:spcPct val="80000"/>
              </a:lnSpc>
              <a:buFont typeface="Wingdings" pitchFamily="2" charset="2"/>
              <a:buNone/>
            </a:pPr>
            <a:endParaRPr lang="en-US" sz="1800" smtClean="0"/>
          </a:p>
          <a:p>
            <a:pPr>
              <a:lnSpc>
                <a:spcPct val="80000"/>
              </a:lnSpc>
              <a:buFont typeface="Wingdings" pitchFamily="2" charset="2"/>
              <a:buNone/>
            </a:pPr>
            <a:r>
              <a:rPr lang="en-US" sz="3600" smtClean="0">
                <a:solidFill>
                  <a:srgbClr val="FFFF00"/>
                </a:solidFill>
              </a:rPr>
              <a:t>IMPORTANT ITEMS TO COVER:</a:t>
            </a:r>
          </a:p>
          <a:p>
            <a:pPr>
              <a:lnSpc>
                <a:spcPct val="80000"/>
              </a:lnSpc>
              <a:buFont typeface="Wingdings" pitchFamily="2" charset="2"/>
              <a:buNone/>
            </a:pPr>
            <a:endParaRPr lang="en-US" smtClean="0"/>
          </a:p>
          <a:p>
            <a:pPr algn="ctr">
              <a:lnSpc>
                <a:spcPct val="80000"/>
              </a:lnSpc>
            </a:pPr>
            <a:r>
              <a:rPr lang="en-US" smtClean="0"/>
              <a:t>RIGHTS &amp; RESPONSIBILITIES</a:t>
            </a:r>
          </a:p>
          <a:p>
            <a:pPr algn="ctr">
              <a:lnSpc>
                <a:spcPct val="80000"/>
              </a:lnSpc>
            </a:pPr>
            <a:r>
              <a:rPr lang="en-US" smtClean="0"/>
              <a:t>(EMPLOYER/EMPLOYEE)</a:t>
            </a:r>
          </a:p>
          <a:p>
            <a:pPr algn="ctr">
              <a:lnSpc>
                <a:spcPct val="80000"/>
              </a:lnSpc>
            </a:pPr>
            <a:endParaRPr lang="en-US" smtClean="0"/>
          </a:p>
          <a:p>
            <a:pPr algn="ctr">
              <a:lnSpc>
                <a:spcPct val="80000"/>
              </a:lnSpc>
            </a:pPr>
            <a:r>
              <a:rPr lang="en-US" smtClean="0"/>
              <a:t>CONVENTIONAL  vs.  NON-CONVENTIONAL </a:t>
            </a:r>
          </a:p>
          <a:p>
            <a:pPr algn="ctr">
              <a:lnSpc>
                <a:spcPct val="80000"/>
              </a:lnSpc>
            </a:pPr>
            <a:endParaRPr lang="en-US" smtClean="0"/>
          </a:p>
          <a:p>
            <a:pPr algn="ctr">
              <a:lnSpc>
                <a:spcPct val="80000"/>
              </a:lnSpc>
            </a:pPr>
            <a:r>
              <a:rPr lang="en-US" smtClean="0"/>
              <a:t>ARREST  vs.  POSITIONING/RESTRAINT</a:t>
            </a:r>
          </a:p>
          <a:p>
            <a:pPr algn="ctr">
              <a:lnSpc>
                <a:spcPct val="80000"/>
              </a:lnSpc>
            </a:pPr>
            <a:endParaRPr lang="en-US" smtClean="0"/>
          </a:p>
          <a:p>
            <a:pPr algn="ctr">
              <a:lnSpc>
                <a:spcPct val="80000"/>
              </a:lnSpc>
            </a:pPr>
            <a:r>
              <a:rPr lang="en-US" smtClean="0"/>
              <a:t>OSHA STANDARDS/REGULATIONS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960438"/>
          </a:xfrm>
        </p:spPr>
        <p:txBody>
          <a:bodyPr/>
          <a:lstStyle/>
          <a:p>
            <a:pPr eaLnBrk="1" hangingPunct="1"/>
            <a:r>
              <a:rPr lang="en-US" b="1" smtClean="0"/>
              <a:t>Rights &amp; Responsibilities</a:t>
            </a:r>
          </a:p>
        </p:txBody>
      </p:sp>
      <p:sp>
        <p:nvSpPr>
          <p:cNvPr id="3" name="Content Placeholder 2"/>
          <p:cNvSpPr>
            <a:spLocks noGrp="1"/>
          </p:cNvSpPr>
          <p:nvPr>
            <p:ph sz="half" idx="1"/>
          </p:nvPr>
        </p:nvSpPr>
        <p:spPr>
          <a:xfrm>
            <a:off x="152400" y="1447800"/>
            <a:ext cx="4648200" cy="4800600"/>
          </a:xfrm>
        </p:spPr>
        <p:txBody>
          <a:bodyPr rtlCol="0">
            <a:normAutofit fontScale="92500" lnSpcReduction="20000"/>
          </a:bodyPr>
          <a:lstStyle/>
          <a:p>
            <a:pPr eaLnBrk="1" fontAlgn="auto" hangingPunct="1">
              <a:spcAft>
                <a:spcPts val="0"/>
              </a:spcAft>
              <a:defRPr/>
            </a:pPr>
            <a:r>
              <a:rPr lang="en-US" sz="3200" b="1" dirty="0" smtClean="0"/>
              <a:t>EMPLOYERS</a:t>
            </a:r>
          </a:p>
          <a:p>
            <a:pPr lvl="1" eaLnBrk="1" fontAlgn="auto" hangingPunct="1">
              <a:spcAft>
                <a:spcPts val="0"/>
              </a:spcAft>
              <a:defRPr/>
            </a:pPr>
            <a:r>
              <a:rPr lang="en-US" sz="3000" b="1" dirty="0" smtClean="0"/>
              <a:t>Provide a workplace free from recognized hazards and comply with OSHA standards</a:t>
            </a:r>
          </a:p>
          <a:p>
            <a:pPr lvl="1" eaLnBrk="1" fontAlgn="auto" hangingPunct="1">
              <a:spcAft>
                <a:spcPts val="0"/>
              </a:spcAft>
              <a:defRPr/>
            </a:pPr>
            <a:r>
              <a:rPr lang="en-US" sz="3000" b="1" dirty="0" smtClean="0"/>
              <a:t>Provide training</a:t>
            </a:r>
          </a:p>
          <a:p>
            <a:pPr lvl="1" eaLnBrk="1" fontAlgn="auto" hangingPunct="1">
              <a:spcAft>
                <a:spcPts val="0"/>
              </a:spcAft>
              <a:defRPr/>
            </a:pPr>
            <a:r>
              <a:rPr lang="en-US" sz="3000" b="1" dirty="0" smtClean="0"/>
              <a:t>Protect all employees</a:t>
            </a:r>
          </a:p>
          <a:p>
            <a:pPr lvl="1" eaLnBrk="1" fontAlgn="auto" hangingPunct="1">
              <a:spcAft>
                <a:spcPts val="0"/>
              </a:spcAft>
              <a:defRPr/>
            </a:pPr>
            <a:r>
              <a:rPr lang="en-US" sz="3000" b="1" dirty="0" smtClean="0"/>
              <a:t>Provide the necessary Personal Protective Equipment (PPE)</a:t>
            </a:r>
          </a:p>
          <a:p>
            <a:pPr lvl="1" eaLnBrk="1" fontAlgn="auto" hangingPunct="1">
              <a:spcAft>
                <a:spcPts val="0"/>
              </a:spcAft>
              <a:defRPr/>
            </a:pPr>
            <a:endParaRPr lang="en-US" b="1" dirty="0" smtClean="0"/>
          </a:p>
        </p:txBody>
      </p:sp>
      <p:sp>
        <p:nvSpPr>
          <p:cNvPr id="4" name="Content Placeholder 3"/>
          <p:cNvSpPr>
            <a:spLocks noGrp="1"/>
          </p:cNvSpPr>
          <p:nvPr>
            <p:ph sz="half" idx="2"/>
          </p:nvPr>
        </p:nvSpPr>
        <p:spPr>
          <a:xfrm>
            <a:off x="4953000" y="1447800"/>
            <a:ext cx="4038600" cy="4800600"/>
          </a:xfrm>
        </p:spPr>
        <p:txBody>
          <a:bodyPr rtlCol="0">
            <a:normAutofit fontScale="92500" lnSpcReduction="20000"/>
          </a:bodyPr>
          <a:lstStyle/>
          <a:p>
            <a:pPr eaLnBrk="1" fontAlgn="auto" hangingPunct="1">
              <a:spcAft>
                <a:spcPts val="0"/>
              </a:spcAft>
              <a:defRPr/>
            </a:pPr>
            <a:r>
              <a:rPr lang="en-US" sz="3200" b="1" dirty="0" smtClean="0"/>
              <a:t>EMPLOYEES</a:t>
            </a:r>
          </a:p>
          <a:p>
            <a:pPr lvl="1" eaLnBrk="1" fontAlgn="auto" hangingPunct="1">
              <a:spcAft>
                <a:spcPts val="0"/>
              </a:spcAft>
              <a:defRPr/>
            </a:pPr>
            <a:r>
              <a:rPr lang="en-US" sz="2800" b="1" dirty="0" smtClean="0"/>
              <a:t>Have a safe and healthful workplace </a:t>
            </a:r>
          </a:p>
          <a:p>
            <a:pPr lvl="1" eaLnBrk="1" fontAlgn="auto" hangingPunct="1">
              <a:spcAft>
                <a:spcPts val="0"/>
              </a:spcAft>
              <a:defRPr/>
            </a:pPr>
            <a:r>
              <a:rPr lang="en-US" sz="2800" b="1" dirty="0" smtClean="0"/>
              <a:t>Receive training</a:t>
            </a:r>
          </a:p>
          <a:p>
            <a:pPr lvl="1" eaLnBrk="1" fontAlgn="auto" hangingPunct="1">
              <a:spcAft>
                <a:spcPts val="0"/>
              </a:spcAft>
              <a:defRPr/>
            </a:pPr>
            <a:r>
              <a:rPr lang="en-US" sz="2800" b="1" dirty="0" smtClean="0"/>
              <a:t>Obey and comply with OSHA</a:t>
            </a:r>
          </a:p>
          <a:p>
            <a:pPr lvl="1" eaLnBrk="1" fontAlgn="auto" hangingPunct="1">
              <a:spcAft>
                <a:spcPts val="0"/>
              </a:spcAft>
              <a:defRPr/>
            </a:pPr>
            <a:r>
              <a:rPr lang="en-US" sz="2800" b="1" dirty="0" smtClean="0"/>
              <a:t>Identify and report safety hazards</a:t>
            </a:r>
          </a:p>
          <a:p>
            <a:pPr lvl="1" eaLnBrk="1" fontAlgn="auto" hangingPunct="1">
              <a:spcAft>
                <a:spcPts val="0"/>
              </a:spcAft>
              <a:defRPr/>
            </a:pPr>
            <a:r>
              <a:rPr lang="en-US" sz="2800" b="1" dirty="0" smtClean="0"/>
              <a:t>Request hazard correction</a:t>
            </a:r>
          </a:p>
          <a:p>
            <a:pPr lvl="1" eaLnBrk="1" fontAlgn="auto" hangingPunct="1">
              <a:spcAft>
                <a:spcPts val="0"/>
              </a:spcAft>
              <a:defRPr/>
            </a:pPr>
            <a:endParaRPr lang="en-US" b="1" dirty="0" smtClean="0"/>
          </a:p>
          <a:p>
            <a:pPr lvl="1" eaLnBrk="1" fontAlgn="auto" hangingPunct="1">
              <a:spcAft>
                <a:spcPts val="0"/>
              </a:spcAft>
              <a:buFont typeface="Arial" pitchFamily="34" charset="0"/>
              <a:buNone/>
              <a:defRPr/>
            </a:pPr>
            <a:r>
              <a:rPr lang="en-US" b="1" dirty="0" smtClean="0"/>
              <a:t>	</a:t>
            </a:r>
          </a:p>
          <a:p>
            <a:pPr lvl="1" eaLnBrk="1" fontAlgn="auto" hangingPunct="1">
              <a:spcAft>
                <a:spcPts val="0"/>
              </a:spcAft>
              <a:defRPr/>
            </a:pPr>
            <a:endParaRPr lang="en-US" b="1" dirty="0" smtClean="0"/>
          </a:p>
        </p:txBody>
      </p:sp>
      <p:sp>
        <p:nvSpPr>
          <p:cNvPr id="18437" name="Slide Number Placeholder 4"/>
          <p:cNvSpPr>
            <a:spLocks noGrp="1"/>
          </p:cNvSpPr>
          <p:nvPr>
            <p:ph type="sldNum" sz="quarter" idx="11"/>
          </p:nvPr>
        </p:nvSpPr>
        <p:spPr bwMode="auto">
          <a:xfrm>
            <a:off x="6553200" y="6356350"/>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10F0E9D-D920-468B-9F57-B13B80C4B8E3}" type="slidenum">
              <a:rPr lang="en-US" smtClean="0"/>
              <a:pPr fontAlgn="base">
                <a:spcBef>
                  <a:spcPct val="0"/>
                </a:spcBef>
                <a:spcAft>
                  <a:spcPct val="0"/>
                </a:spcAft>
                <a:defRPr/>
              </a:pPr>
              <a:t>15</a:t>
            </a:fld>
            <a:endParaRPr lang="en-US" smtClean="0"/>
          </a:p>
        </p:txBody>
      </p:sp>
      <p:pic>
        <p:nvPicPr>
          <p:cNvPr id="6" name="Picture 8"/>
          <p:cNvPicPr>
            <a:picLocks noChangeAspect="1" noChangeArrowheads="1"/>
          </p:cNvPicPr>
          <p:nvPr/>
        </p:nvPicPr>
        <p:blipFill>
          <a:blip r:embed="rId3" cstate="print"/>
          <a:srcRect/>
          <a:stretch>
            <a:fillRect/>
          </a:stretch>
        </p:blipFill>
        <p:spPr bwMode="auto">
          <a:xfrm>
            <a:off x="3343275" y="5004358"/>
            <a:ext cx="2524125" cy="17012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9459"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74B7CED-9D7D-430A-8061-9BE77537DD43}" type="slidenum">
              <a:rPr lang="en-US" smtClean="0"/>
              <a:pPr fontAlgn="base">
                <a:spcBef>
                  <a:spcPct val="0"/>
                </a:spcBef>
                <a:spcAft>
                  <a:spcPct val="0"/>
                </a:spcAft>
                <a:defRPr/>
              </a:pPr>
              <a:t>16</a:t>
            </a:fld>
            <a:endParaRPr lang="en-US" smtClean="0"/>
          </a:p>
        </p:txBody>
      </p:sp>
      <p:sp>
        <p:nvSpPr>
          <p:cNvPr id="9" name="Rectangle 8"/>
          <p:cNvSpPr/>
          <p:nvPr/>
        </p:nvSpPr>
        <p:spPr>
          <a:xfrm>
            <a:off x="1519595" y="381000"/>
            <a:ext cx="6069289" cy="1107996"/>
          </a:xfrm>
          <a:prstGeom prst="rect">
            <a:avLst/>
          </a:prstGeom>
          <a:noFill/>
          <a:ln w="25400">
            <a:solidFill>
              <a:schemeClr val="bg1"/>
            </a:solidFill>
          </a:ln>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6600" b="1" dirty="0">
                <a:ln w="50800"/>
                <a:solidFill>
                  <a:srgbClr val="FFFF00"/>
                </a:solidFill>
                <a:latin typeface="+mn-lt"/>
                <a:cs typeface="+mn-cs"/>
              </a:rPr>
              <a:t>Fall Protection</a:t>
            </a:r>
          </a:p>
        </p:txBody>
      </p:sp>
      <p:sp>
        <p:nvSpPr>
          <p:cNvPr id="11" name="Rectangle 10"/>
          <p:cNvSpPr/>
          <p:nvPr/>
        </p:nvSpPr>
        <p:spPr>
          <a:xfrm>
            <a:off x="0" y="2429470"/>
            <a:ext cx="5724644"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rgbClr val="00FF00"/>
                </a:solidFill>
                <a:latin typeface="+mn-lt"/>
                <a:cs typeface="+mn-cs"/>
              </a:rPr>
              <a:t>CONVENTIONAL</a:t>
            </a:r>
          </a:p>
        </p:txBody>
      </p:sp>
      <p:sp>
        <p:nvSpPr>
          <p:cNvPr id="19462" name="TextBox 11"/>
          <p:cNvSpPr txBox="1">
            <a:spLocks noChangeArrowheads="1"/>
          </p:cNvSpPr>
          <p:nvPr/>
        </p:nvSpPr>
        <p:spPr bwMode="auto">
          <a:xfrm>
            <a:off x="4114800" y="3648075"/>
            <a:ext cx="1828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800" b="1">
                <a:solidFill>
                  <a:srgbClr val="FFFF00"/>
                </a:solidFill>
                <a:latin typeface="Calibri" pitchFamily="34" charset="0"/>
              </a:rPr>
              <a:t>Vs.</a:t>
            </a:r>
          </a:p>
        </p:txBody>
      </p:sp>
      <p:sp>
        <p:nvSpPr>
          <p:cNvPr id="13" name="Rectangle 12"/>
          <p:cNvSpPr/>
          <p:nvPr/>
        </p:nvSpPr>
        <p:spPr>
          <a:xfrm>
            <a:off x="1600200" y="4791670"/>
            <a:ext cx="7494359"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rgbClr val="FFC000"/>
                </a:solidFill>
                <a:latin typeface="+mn-lt"/>
                <a:cs typeface="+mn-cs"/>
              </a:rPr>
              <a:t>NON-CONVENTIONAL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20483"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FBFC6AC-A228-4414-944E-985B51EF031A}" type="slidenum">
              <a:rPr lang="en-US" smtClean="0"/>
              <a:pPr fontAlgn="base">
                <a:spcBef>
                  <a:spcPct val="0"/>
                </a:spcBef>
                <a:spcAft>
                  <a:spcPct val="0"/>
                </a:spcAft>
                <a:defRPr/>
              </a:pPr>
              <a:t>17</a:t>
            </a:fld>
            <a:endParaRPr lang="en-US" smtClean="0"/>
          </a:p>
        </p:txBody>
      </p:sp>
      <p:sp>
        <p:nvSpPr>
          <p:cNvPr id="6" name="Title 5"/>
          <p:cNvSpPr>
            <a:spLocks noGrp="1"/>
          </p:cNvSpPr>
          <p:nvPr>
            <p:ph type="title"/>
          </p:nvPr>
        </p:nvSpPr>
        <p:spPr>
          <a:xfrm>
            <a:off x="457200" y="76200"/>
            <a:ext cx="8229600" cy="1143000"/>
          </a:xfrm>
          <a:ln w="25400">
            <a:solidFill>
              <a:schemeClr val="bg1"/>
            </a:solidFill>
            <a:miter lim="800000"/>
            <a:headEnd/>
            <a:tailEnd/>
          </a:ln>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6600" b="1" dirty="0" smtClean="0">
                <a:ln w="50800"/>
                <a:solidFill>
                  <a:srgbClr val="FFFF00"/>
                </a:solidFill>
              </a:rPr>
              <a:t>Fall Protection</a:t>
            </a:r>
            <a:endParaRPr lang="en-US" sz="6600" b="1" dirty="0">
              <a:ln w="50800"/>
              <a:solidFill>
                <a:srgbClr val="FFFF00"/>
              </a:solidFill>
            </a:endParaRPr>
          </a:p>
        </p:txBody>
      </p:sp>
      <p:sp>
        <p:nvSpPr>
          <p:cNvPr id="7" name="Rectangle 6"/>
          <p:cNvSpPr/>
          <p:nvPr/>
        </p:nvSpPr>
        <p:spPr>
          <a:xfrm>
            <a:off x="2819400" y="2429470"/>
            <a:ext cx="2378536"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rgbClr val="FFC000"/>
                </a:solidFill>
                <a:latin typeface="+mn-lt"/>
                <a:cs typeface="+mn-cs"/>
              </a:rPr>
              <a:t>ARREST</a:t>
            </a:r>
          </a:p>
        </p:txBody>
      </p:sp>
      <p:sp>
        <p:nvSpPr>
          <p:cNvPr id="20486" name="TextBox 7"/>
          <p:cNvSpPr txBox="1">
            <a:spLocks noChangeArrowheads="1"/>
          </p:cNvSpPr>
          <p:nvPr/>
        </p:nvSpPr>
        <p:spPr bwMode="auto">
          <a:xfrm>
            <a:off x="4114800" y="3648075"/>
            <a:ext cx="1828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800" b="1">
                <a:solidFill>
                  <a:srgbClr val="FFFF00"/>
                </a:solidFill>
                <a:latin typeface="Calibri" pitchFamily="34" charset="0"/>
              </a:rPr>
              <a:t>Vs.</a:t>
            </a:r>
          </a:p>
        </p:txBody>
      </p:sp>
      <p:sp>
        <p:nvSpPr>
          <p:cNvPr id="9" name="Rectangle 8"/>
          <p:cNvSpPr/>
          <p:nvPr/>
        </p:nvSpPr>
        <p:spPr>
          <a:xfrm>
            <a:off x="1600588" y="5248870"/>
            <a:ext cx="7543412"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rgbClr val="25F709"/>
                </a:solidFill>
                <a:latin typeface="+mn-lt"/>
                <a:cs typeface="+mn-cs"/>
              </a:rPr>
              <a:t>POSITIONING/RESTRAINT</a:t>
            </a:r>
          </a:p>
        </p:txBody>
      </p:sp>
      <p:pic>
        <p:nvPicPr>
          <p:cNvPr id="10" name="Picture 2" descr="C:\Users\constantino\Desktop\SHORM\Training Photos\HCA Fall Prot\2012_07_14 Corpus\IMG_2419.JPG"/>
          <p:cNvPicPr>
            <a:picLocks noChangeAspect="1" noChangeArrowheads="1"/>
          </p:cNvPicPr>
          <p:nvPr/>
        </p:nvPicPr>
        <p:blipFill>
          <a:blip r:embed="rId3" cstate="print"/>
          <a:srcRect l="33591" r="24710" b="10425"/>
          <a:stretch>
            <a:fillRect/>
          </a:stretch>
        </p:blipFill>
        <p:spPr bwMode="auto">
          <a:xfrm>
            <a:off x="304800" y="1936594"/>
            <a:ext cx="2286000" cy="3233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8" descr="http://keesafety.com/images/common/PersonalFallProtection.JPG"/>
          <p:cNvPicPr>
            <a:picLocks noChangeAspect="1" noChangeArrowheads="1"/>
          </p:cNvPicPr>
          <p:nvPr/>
        </p:nvPicPr>
        <p:blipFill>
          <a:blip r:embed="rId4" cstate="print"/>
          <a:srcRect/>
          <a:stretch>
            <a:fillRect/>
          </a:stretch>
        </p:blipFill>
        <p:spPr bwMode="auto">
          <a:xfrm>
            <a:off x="5791200" y="3124200"/>
            <a:ext cx="30480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304800"/>
            <a:ext cx="8763000" cy="762000"/>
          </a:xfrm>
        </p:spPr>
        <p:txBody>
          <a:bodyPr/>
          <a:lstStyle/>
          <a:p>
            <a:r>
              <a:rPr lang="en-US" sz="4200" smtClean="0"/>
              <a:t>FALL PROTECTION IN CONSTRUCTION  </a:t>
            </a:r>
            <a:br>
              <a:rPr lang="en-US" sz="4200" smtClean="0"/>
            </a:br>
            <a:endParaRPr lang="en-US" sz="4200" smtClean="0"/>
          </a:p>
        </p:txBody>
      </p:sp>
      <p:sp>
        <p:nvSpPr>
          <p:cNvPr id="21507" name="Content Placeholder 2"/>
          <p:cNvSpPr>
            <a:spLocks noGrp="1"/>
          </p:cNvSpPr>
          <p:nvPr>
            <p:ph idx="1"/>
          </p:nvPr>
        </p:nvSpPr>
        <p:spPr>
          <a:xfrm>
            <a:off x="457200" y="1066800"/>
            <a:ext cx="8229600" cy="5486400"/>
          </a:xfrm>
        </p:spPr>
        <p:txBody>
          <a:bodyPr/>
          <a:lstStyle/>
          <a:p>
            <a:pPr>
              <a:spcAft>
                <a:spcPts val="600"/>
              </a:spcAft>
            </a:pPr>
            <a:r>
              <a:rPr lang="en-US" b="1" smtClean="0">
                <a:solidFill>
                  <a:srgbClr val="FFFF00"/>
                </a:solidFill>
              </a:rPr>
              <a:t>6 Ft. </a:t>
            </a:r>
            <a:r>
              <a:rPr lang="en-US" smtClean="0">
                <a:solidFill>
                  <a:srgbClr val="FFFF00"/>
                </a:solidFill>
              </a:rPr>
              <a:t>GENERAL FALL PROTECTION- </a:t>
            </a:r>
            <a:r>
              <a:rPr lang="en-US" i="1" smtClean="0">
                <a:solidFill>
                  <a:srgbClr val="FFFF00"/>
                </a:solidFill>
              </a:rPr>
              <a:t>Subpart M (1926.500 – 1926.503)</a:t>
            </a:r>
          </a:p>
          <a:p>
            <a:pPr>
              <a:spcAft>
                <a:spcPts val="600"/>
              </a:spcAft>
            </a:pPr>
            <a:r>
              <a:rPr lang="en-US" b="1" smtClean="0">
                <a:solidFill>
                  <a:srgbClr val="FFC000"/>
                </a:solidFill>
              </a:rPr>
              <a:t>10 Ft. </a:t>
            </a:r>
            <a:r>
              <a:rPr lang="en-US" smtClean="0">
                <a:solidFill>
                  <a:srgbClr val="FFC000"/>
                </a:solidFill>
              </a:rPr>
              <a:t>Scaffolds – </a:t>
            </a:r>
            <a:r>
              <a:rPr lang="en-US" i="1" smtClean="0">
                <a:solidFill>
                  <a:srgbClr val="FFC000"/>
                </a:solidFill>
              </a:rPr>
              <a:t>Subpart L                          (1926. 450 – 1926.454)</a:t>
            </a:r>
          </a:p>
          <a:p>
            <a:pPr>
              <a:spcAft>
                <a:spcPts val="600"/>
              </a:spcAft>
            </a:pPr>
            <a:r>
              <a:rPr lang="en-US" b="1" smtClean="0"/>
              <a:t>15 – 30 Ft. </a:t>
            </a:r>
            <a:r>
              <a:rPr lang="en-US" smtClean="0"/>
              <a:t>Steel Erection – </a:t>
            </a:r>
            <a:r>
              <a:rPr lang="en-US" i="1" smtClean="0"/>
              <a:t>Subpart R          (1926.750 – 1926.761); Non-CDZ &amp; Inside CDZ</a:t>
            </a:r>
          </a:p>
          <a:p>
            <a:pPr>
              <a:spcAft>
                <a:spcPts val="600"/>
              </a:spcAft>
            </a:pPr>
            <a:r>
              <a:rPr lang="en-US" i="1" smtClean="0">
                <a:solidFill>
                  <a:srgbClr val="25F709"/>
                </a:solidFill>
              </a:rPr>
              <a:t> </a:t>
            </a:r>
            <a:r>
              <a:rPr lang="en-US" b="1" i="1" smtClean="0">
                <a:solidFill>
                  <a:srgbClr val="25F709"/>
                </a:solidFill>
              </a:rPr>
              <a:t>+</a:t>
            </a:r>
            <a:r>
              <a:rPr lang="en-US" b="1" smtClean="0">
                <a:solidFill>
                  <a:srgbClr val="25F709"/>
                </a:solidFill>
              </a:rPr>
              <a:t>30 in.</a:t>
            </a:r>
            <a:r>
              <a:rPr lang="en-US" i="1" smtClean="0">
                <a:solidFill>
                  <a:srgbClr val="25F709"/>
                </a:solidFill>
              </a:rPr>
              <a:t>  </a:t>
            </a:r>
            <a:r>
              <a:rPr lang="en-US" smtClean="0">
                <a:solidFill>
                  <a:srgbClr val="25F709"/>
                </a:solidFill>
              </a:rPr>
              <a:t>Stairways &amp; Ladders</a:t>
            </a:r>
            <a:r>
              <a:rPr lang="en-US" i="1" smtClean="0">
                <a:solidFill>
                  <a:srgbClr val="25F709"/>
                </a:solidFill>
              </a:rPr>
              <a:t> – Subpart X (1926.1050 – 1926.1060)  </a:t>
            </a:r>
          </a:p>
          <a:p>
            <a:pPr>
              <a:spcAft>
                <a:spcPts val="600"/>
              </a:spcAft>
            </a:pPr>
            <a:r>
              <a:rPr lang="en-US" i="1" smtClean="0">
                <a:solidFill>
                  <a:srgbClr val="FFC000"/>
                </a:solidFill>
              </a:rPr>
              <a:t>  </a:t>
            </a:r>
            <a:r>
              <a:rPr lang="en-US" i="1" smtClean="0">
                <a:solidFill>
                  <a:srgbClr val="FFFF00"/>
                </a:solidFill>
              </a:rPr>
              <a:t>New Residential Guidance 1926.501</a:t>
            </a:r>
            <a:r>
              <a:rPr lang="en-US" i="1" smtClean="0">
                <a:solidFill>
                  <a:srgbClr val="FFC000"/>
                </a:solidFill>
              </a:rPr>
              <a:t>                        </a:t>
            </a:r>
            <a:endParaRPr lang="en-US" b="1" smtClean="0">
              <a:solidFill>
                <a:srgbClr val="FFC000"/>
              </a:solidFill>
            </a:endParaRPr>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21509"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7031B91-B747-45BB-BAEE-7F084E6F4EAC}" type="slidenum">
              <a:rPr lang="en-US" smtClean="0"/>
              <a:pPr fontAlgn="base">
                <a:spcBef>
                  <a:spcPct val="0"/>
                </a:spcBef>
                <a:spcAft>
                  <a:spcPct val="0"/>
                </a:spcAft>
                <a:defRPr/>
              </a:pPr>
              <a:t>18</a:t>
            </a:fld>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1143000"/>
          </a:xfrm>
        </p:spPr>
        <p:txBody>
          <a:bodyPr/>
          <a:lstStyle/>
          <a:p>
            <a:r>
              <a:rPr lang="en-US" smtClean="0"/>
              <a:t>Train the Trainer</a:t>
            </a:r>
            <a:br>
              <a:rPr lang="en-US" smtClean="0"/>
            </a:br>
            <a:r>
              <a:rPr lang="en-US" smtClean="0"/>
              <a:t>Safety Meeting or Safety Training?</a:t>
            </a:r>
          </a:p>
        </p:txBody>
      </p:sp>
      <p:sp>
        <p:nvSpPr>
          <p:cNvPr id="22531" name="Rectangle 3"/>
          <p:cNvSpPr>
            <a:spLocks noGrp="1" noChangeArrowheads="1"/>
          </p:cNvSpPr>
          <p:nvPr>
            <p:ph type="body" idx="1"/>
          </p:nvPr>
        </p:nvSpPr>
        <p:spPr>
          <a:xfrm>
            <a:off x="457200" y="2514600"/>
            <a:ext cx="8229600" cy="3611563"/>
          </a:xfrm>
        </p:spPr>
        <p:txBody>
          <a:bodyPr/>
          <a:lstStyle/>
          <a:p>
            <a:r>
              <a:rPr lang="en-US" dirty="0" smtClean="0"/>
              <a:t>Who can conduct a safety meeting or training session?</a:t>
            </a:r>
          </a:p>
          <a:p>
            <a:endParaRPr lang="en-US" dirty="0" smtClean="0"/>
          </a:p>
          <a:p>
            <a:pPr algn="ctr">
              <a:buFont typeface="Wingdings" pitchFamily="2" charset="2"/>
              <a:buNone/>
            </a:pPr>
            <a:r>
              <a:rPr lang="en-US" sz="4000" dirty="0" smtClean="0"/>
              <a:t>YOU CAN!</a:t>
            </a:r>
            <a:endParaRPr lang="en-US" sz="4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b="1" smtClean="0">
                <a:latin typeface="Times New Roman" pitchFamily="18" charset="0"/>
                <a:cs typeface="Times New Roman" pitchFamily="18" charset="0"/>
              </a:rPr>
              <a:t>Disclaimer</a:t>
            </a:r>
          </a:p>
        </p:txBody>
      </p:sp>
      <p:sp>
        <p:nvSpPr>
          <p:cNvPr id="6147" name="Content Placeholder 3"/>
          <p:cNvSpPr>
            <a:spLocks noGrp="1"/>
          </p:cNvSpPr>
          <p:nvPr>
            <p:ph idx="1"/>
          </p:nvPr>
        </p:nvSpPr>
        <p:spPr/>
        <p:txBody>
          <a:bodyPr/>
          <a:lstStyle/>
          <a:p>
            <a:pPr eaLnBrk="1" hangingPunct="1"/>
            <a:r>
              <a:rPr lang="en-US" smtClean="0"/>
              <a:t>This material was produced under grant SH-22298-11-60-F-48 from the Occupational Safety and Health Administration, U.S. Department of Labor. It does not necessarily reflect the views or policies of the U.S. Department of Labor, nor does the mention of trade names, commercial products, or organizations imply endorsement by the U.S. Government.</a:t>
            </a:r>
          </a:p>
          <a:p>
            <a:pPr eaLnBrk="1" hangingPunct="1">
              <a:buFont typeface="Arial" pitchFamily="34" charset="0"/>
              <a:buNone/>
            </a:pPr>
            <a:endParaRPr lang="en-US" smtClean="0"/>
          </a:p>
        </p:txBody>
      </p:sp>
      <p:sp>
        <p:nvSpPr>
          <p:cNvPr id="5124" name="Slide Number Placeholder 4"/>
          <p:cNvSpPr>
            <a:spLocks noGrp="1"/>
          </p:cNvSpPr>
          <p:nvPr>
            <p:ph type="sldNum" sz="quarter" idx="11"/>
          </p:nvPr>
        </p:nvSpPr>
        <p:spPr bwMode="auto">
          <a:xfrm>
            <a:off x="6553200" y="6356350"/>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B431FAE-9658-44ED-92AD-095DED802EB9}" type="slidenum">
              <a:rPr lang="en-US" smtClean="0"/>
              <a:pPr fontAlgn="base">
                <a:spcBef>
                  <a:spcPct val="0"/>
                </a:spcBef>
                <a:spcAft>
                  <a:spcPct val="0"/>
                </a:spcAft>
                <a:defRPr/>
              </a:pPr>
              <a:t>2</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228600" y="304800"/>
            <a:ext cx="8229600" cy="5211763"/>
          </a:xfrm>
        </p:spPr>
        <p:txBody>
          <a:bodyPr/>
          <a:lstStyle/>
          <a:p>
            <a:r>
              <a:rPr lang="en-US" smtClean="0"/>
              <a:t>SAFETY MEETING</a:t>
            </a:r>
          </a:p>
          <a:p>
            <a:pPr lvl="1"/>
            <a:r>
              <a:rPr lang="en-US" smtClean="0"/>
              <a:t>Informal </a:t>
            </a:r>
          </a:p>
          <a:p>
            <a:pPr lvl="1"/>
            <a:r>
              <a:rPr lang="en-US" smtClean="0"/>
              <a:t>Specific Reason or General Issue</a:t>
            </a:r>
          </a:p>
          <a:p>
            <a:pPr lvl="1"/>
            <a:r>
              <a:rPr lang="en-US" smtClean="0"/>
              <a:t>Imparts Knowledge</a:t>
            </a:r>
          </a:p>
          <a:p>
            <a:pPr lvl="1"/>
            <a:r>
              <a:rPr lang="en-US" smtClean="0"/>
              <a:t>Expect Cooperation from Attendees</a:t>
            </a:r>
          </a:p>
          <a:p>
            <a:pPr lvl="1"/>
            <a:r>
              <a:rPr lang="en-US" smtClean="0"/>
              <a:t>Attendees should be able to ask questions</a:t>
            </a:r>
          </a:p>
          <a:p>
            <a:pPr lvl="1"/>
            <a:r>
              <a:rPr lang="en-US" smtClean="0"/>
              <a:t>Sign-in for Attendance Documentation</a:t>
            </a:r>
          </a:p>
          <a:p>
            <a:pPr lvl="1"/>
            <a:endParaRPr lang="en-US" smtClean="0"/>
          </a:p>
        </p:txBody>
      </p:sp>
      <p:pic>
        <p:nvPicPr>
          <p:cNvPr id="23555" name="Picture 5" descr="C:\Users\Constantino\Desktop\SHORM\Training Photos\HCA Fall Prot\2012_01_28\IMG_079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28800" y="4114800"/>
            <a:ext cx="6096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52400" y="152400"/>
            <a:ext cx="8229600" cy="5287963"/>
          </a:xfrm>
        </p:spPr>
        <p:txBody>
          <a:bodyPr/>
          <a:lstStyle/>
          <a:p>
            <a:pPr>
              <a:lnSpc>
                <a:spcPct val="90000"/>
              </a:lnSpc>
            </a:pPr>
            <a:r>
              <a:rPr lang="en-US" smtClean="0"/>
              <a:t>SAFETY TRAINING</a:t>
            </a:r>
          </a:p>
          <a:p>
            <a:pPr lvl="1">
              <a:lnSpc>
                <a:spcPct val="90000"/>
              </a:lnSpc>
            </a:pPr>
            <a:r>
              <a:rPr lang="en-US" smtClean="0"/>
              <a:t>Required Documented Training</a:t>
            </a:r>
          </a:p>
          <a:p>
            <a:pPr lvl="1">
              <a:lnSpc>
                <a:spcPct val="90000"/>
              </a:lnSpc>
            </a:pPr>
            <a:r>
              <a:rPr lang="en-US" smtClean="0"/>
              <a:t>Expected Outcome (Objectives)</a:t>
            </a:r>
          </a:p>
          <a:p>
            <a:pPr lvl="1">
              <a:lnSpc>
                <a:spcPct val="90000"/>
              </a:lnSpc>
            </a:pPr>
            <a:r>
              <a:rPr lang="en-US" smtClean="0"/>
              <a:t>Method of Training</a:t>
            </a:r>
          </a:p>
          <a:p>
            <a:pPr lvl="2">
              <a:lnSpc>
                <a:spcPct val="90000"/>
              </a:lnSpc>
            </a:pPr>
            <a:r>
              <a:rPr lang="en-US" smtClean="0"/>
              <a:t>Classroom Lecture/Demonstration</a:t>
            </a:r>
          </a:p>
          <a:p>
            <a:pPr lvl="2">
              <a:lnSpc>
                <a:spcPct val="90000"/>
              </a:lnSpc>
            </a:pPr>
            <a:r>
              <a:rPr lang="en-US" smtClean="0"/>
              <a:t>Video and/or PowerPoint Presentation</a:t>
            </a:r>
          </a:p>
          <a:p>
            <a:pPr lvl="1">
              <a:lnSpc>
                <a:spcPct val="90000"/>
              </a:lnSpc>
            </a:pPr>
            <a:r>
              <a:rPr lang="en-US" smtClean="0"/>
              <a:t>Testing</a:t>
            </a:r>
          </a:p>
          <a:p>
            <a:pPr lvl="2">
              <a:lnSpc>
                <a:spcPct val="90000"/>
              </a:lnSpc>
            </a:pPr>
            <a:r>
              <a:rPr lang="en-US" smtClean="0"/>
              <a:t>Written – Oral – Performance Evaluation</a:t>
            </a:r>
          </a:p>
        </p:txBody>
      </p:sp>
      <p:pic>
        <p:nvPicPr>
          <p:cNvPr id="24579" name="Picture 4" descr="C:\Users\Constantino\Desktop\SHORM\Training Photos\HCA Fall Prot\#5_3-24-12\IMG_10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31988" y="4038600"/>
            <a:ext cx="57642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Trainer</a:t>
            </a:r>
            <a:r>
              <a:rPr lang="en-US" sz="3400" smtClean="0"/>
              <a:t/>
            </a:r>
            <a:br>
              <a:rPr lang="en-US" sz="3400" smtClean="0"/>
            </a:br>
            <a:endParaRPr lang="en-US" sz="3400" smtClean="0"/>
          </a:p>
        </p:txBody>
      </p:sp>
      <p:sp>
        <p:nvSpPr>
          <p:cNvPr id="25603" name="Rectangle 3"/>
          <p:cNvSpPr>
            <a:spLocks noGrp="1" noChangeArrowheads="1"/>
          </p:cNvSpPr>
          <p:nvPr>
            <p:ph type="body" idx="1"/>
          </p:nvPr>
        </p:nvSpPr>
        <p:spPr/>
        <p:txBody>
          <a:bodyPr/>
          <a:lstStyle/>
          <a:p>
            <a:r>
              <a:rPr lang="en-US" smtClean="0"/>
              <a:t>KNOW YOUR AUDIENCE</a:t>
            </a:r>
          </a:p>
          <a:p>
            <a:pPr lvl="1"/>
            <a:r>
              <a:rPr lang="en-US" smtClean="0"/>
              <a:t>Who are they? </a:t>
            </a:r>
            <a:r>
              <a:rPr lang="en-US" sz="2400" smtClean="0"/>
              <a:t>(age, length of employment, type of work, experience; supervisor / non-supervisor)</a:t>
            </a:r>
          </a:p>
          <a:p>
            <a:pPr lvl="1"/>
            <a:r>
              <a:rPr lang="en-US" smtClean="0"/>
              <a:t>What do they need to know?</a:t>
            </a:r>
          </a:p>
          <a:p>
            <a:pPr lvl="1"/>
            <a:r>
              <a:rPr lang="en-US" smtClean="0"/>
              <a:t>How will they receive the information?</a:t>
            </a:r>
          </a:p>
          <a:p>
            <a:pPr lvl="1"/>
            <a:r>
              <a:rPr lang="en-US" smtClean="0"/>
              <a:t>Will they understand the data?</a:t>
            </a:r>
          </a:p>
          <a:p>
            <a:pPr lvl="2"/>
            <a:r>
              <a:rPr lang="en-US" smtClean="0"/>
              <a:t>Testing</a:t>
            </a:r>
          </a:p>
          <a:p>
            <a:pPr lvl="1"/>
            <a:r>
              <a:rPr lang="en-US" b="1" i="1" u="sng" smtClean="0"/>
              <a:t>LANGUAGE: </a:t>
            </a:r>
            <a:r>
              <a:rPr lang="en-US" b="1" smtClean="0"/>
              <a:t> MUST BE DONE IN THE EMPLOYEE’S LANGUAGE (English, Spanish, Other)</a:t>
            </a:r>
            <a:endParaRPr lang="en-US" b="1" i="1" u="sng"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8229600" cy="762000"/>
          </a:xfrm>
        </p:spPr>
        <p:txBody>
          <a:bodyPr/>
          <a:lstStyle/>
          <a:p>
            <a:r>
              <a:rPr lang="en-US" smtClean="0"/>
              <a:t>Trainer</a:t>
            </a:r>
            <a:r>
              <a:rPr lang="en-US" sz="3400" smtClean="0"/>
              <a:t/>
            </a:r>
            <a:br>
              <a:rPr lang="en-US" sz="3400" smtClean="0"/>
            </a:br>
            <a:endParaRPr lang="en-US" sz="3400" smtClean="0"/>
          </a:p>
        </p:txBody>
      </p:sp>
      <p:sp>
        <p:nvSpPr>
          <p:cNvPr id="26627" name="Rectangle 3"/>
          <p:cNvSpPr>
            <a:spLocks noGrp="1" noChangeArrowheads="1"/>
          </p:cNvSpPr>
          <p:nvPr>
            <p:ph type="body" idx="1"/>
          </p:nvPr>
        </p:nvSpPr>
        <p:spPr>
          <a:xfrm>
            <a:off x="457200" y="1371600"/>
            <a:ext cx="8229600" cy="4525963"/>
          </a:xfrm>
        </p:spPr>
        <p:txBody>
          <a:bodyPr/>
          <a:lstStyle/>
          <a:p>
            <a:pPr>
              <a:spcAft>
                <a:spcPts val="1800"/>
              </a:spcAft>
            </a:pPr>
            <a:r>
              <a:rPr lang="en-US" smtClean="0"/>
              <a:t>MEETING DAY DECISIONS:</a:t>
            </a:r>
          </a:p>
          <a:p>
            <a:pPr lvl="1"/>
            <a:r>
              <a:rPr lang="en-US" sz="3600" smtClean="0"/>
              <a:t>Length of Training</a:t>
            </a:r>
          </a:p>
          <a:p>
            <a:pPr lvl="1"/>
            <a:r>
              <a:rPr lang="en-US" sz="3600" smtClean="0"/>
              <a:t>Handouts</a:t>
            </a:r>
          </a:p>
          <a:p>
            <a:pPr lvl="1"/>
            <a:r>
              <a:rPr lang="en-US" sz="3600" smtClean="0"/>
              <a:t>Location for Meeting (No Disturbances)</a:t>
            </a:r>
          </a:p>
          <a:p>
            <a:pPr lvl="1"/>
            <a:r>
              <a:rPr lang="en-US" sz="3600" smtClean="0"/>
              <a:t>Standing Up or Sitting Down</a:t>
            </a:r>
          </a:p>
          <a:p>
            <a:pPr lvl="1"/>
            <a:r>
              <a:rPr lang="en-US" sz="3600" smtClean="0"/>
              <a:t>Proper equipment/supplies on hand</a:t>
            </a:r>
          </a:p>
          <a:p>
            <a:pPr lvl="1"/>
            <a:r>
              <a:rPr lang="en-US" sz="3600" smtClean="0"/>
              <a:t>Sign-In Sheet (Individual or Group)</a:t>
            </a:r>
          </a:p>
          <a:p>
            <a:pPr lvl="1"/>
            <a:endParaRPr lang="en-US" sz="22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1066800"/>
          </a:xfrm>
        </p:spPr>
        <p:txBody>
          <a:bodyPr/>
          <a:lstStyle/>
          <a:p>
            <a:r>
              <a:rPr lang="en-US" smtClean="0"/>
              <a:t>Trainer</a:t>
            </a:r>
            <a:br>
              <a:rPr lang="en-US" smtClean="0"/>
            </a:br>
            <a:endParaRPr lang="en-US" smtClean="0"/>
          </a:p>
        </p:txBody>
      </p:sp>
      <p:sp>
        <p:nvSpPr>
          <p:cNvPr id="27651" name="Rectangle 3"/>
          <p:cNvSpPr>
            <a:spLocks noGrp="1" noChangeArrowheads="1"/>
          </p:cNvSpPr>
          <p:nvPr>
            <p:ph type="body" idx="1"/>
          </p:nvPr>
        </p:nvSpPr>
        <p:spPr/>
        <p:txBody>
          <a:bodyPr/>
          <a:lstStyle/>
          <a:p>
            <a:r>
              <a:rPr lang="en-US" sz="4000" smtClean="0"/>
              <a:t>SUBJECT OF MEETING/TRAINING:</a:t>
            </a:r>
          </a:p>
          <a:p>
            <a:pPr lvl="1"/>
            <a:r>
              <a:rPr lang="en-US" sz="3600" smtClean="0"/>
              <a:t>Be familiar with the subject</a:t>
            </a:r>
          </a:p>
          <a:p>
            <a:pPr lvl="1"/>
            <a:r>
              <a:rPr lang="en-US" sz="3600" smtClean="0"/>
              <a:t>Organize presentation in logical format</a:t>
            </a:r>
          </a:p>
          <a:p>
            <a:pPr lvl="1"/>
            <a:r>
              <a:rPr lang="en-US" sz="3600" smtClean="0"/>
              <a:t>Be prepared to answer questions</a:t>
            </a:r>
          </a:p>
          <a:p>
            <a:pPr lvl="2"/>
            <a:r>
              <a:rPr lang="en-US" sz="3600" smtClean="0"/>
              <a:t>What would you ask?</a:t>
            </a:r>
          </a:p>
          <a:p>
            <a:pPr lvl="1"/>
            <a:r>
              <a:rPr lang="en-US" sz="3600" smtClean="0"/>
              <a:t>Practice, Practice &amp; Practice</a:t>
            </a:r>
          </a:p>
          <a:p>
            <a:pPr lvl="1">
              <a:buFont typeface="Wingdings" pitchFamily="2" charset="2"/>
              <a:buNone/>
            </a:pPr>
            <a:r>
              <a:rPr lang="en-US" smtClean="0"/>
              <a:t>What do you want your audience to know?</a:t>
            </a:r>
          </a:p>
          <a:p>
            <a:pPr lvl="1">
              <a:buFont typeface="Wingdings" pitchFamily="2" charset="2"/>
              <a:buNone/>
            </a:pPr>
            <a:endParaRPr lang="en-US" smtClean="0"/>
          </a:p>
          <a:p>
            <a:pPr lvl="1"/>
            <a:endParaRPr lang="en-US" smtClean="0"/>
          </a:p>
          <a:p>
            <a:pPr lvl="1"/>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036638"/>
          </a:xfrm>
        </p:spPr>
        <p:txBody>
          <a:bodyPr/>
          <a:lstStyle/>
          <a:p>
            <a:r>
              <a:rPr lang="en-US" smtClean="0"/>
              <a:t>Trainer</a:t>
            </a:r>
          </a:p>
        </p:txBody>
      </p:sp>
      <p:sp>
        <p:nvSpPr>
          <p:cNvPr id="28675" name="Content Placeholder 2"/>
          <p:cNvSpPr>
            <a:spLocks noGrp="1"/>
          </p:cNvSpPr>
          <p:nvPr>
            <p:ph idx="1"/>
          </p:nvPr>
        </p:nvSpPr>
        <p:spPr>
          <a:xfrm>
            <a:off x="457200" y="1600200"/>
            <a:ext cx="8229600" cy="838200"/>
          </a:xfrm>
        </p:spPr>
        <p:txBody>
          <a:bodyPr/>
          <a:lstStyle/>
          <a:p>
            <a:r>
              <a:rPr lang="en-US" sz="3600" smtClean="0"/>
              <a:t>Remember  the 3 types of learning:</a:t>
            </a:r>
          </a:p>
          <a:p>
            <a:pPr>
              <a:buFont typeface="Arial" pitchFamily="34" charset="0"/>
              <a:buNone/>
            </a:pPr>
            <a:endParaRPr lang="en-US" sz="3600" smtClean="0"/>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5" name="Slide Number Placeholder 4"/>
          <p:cNvSpPr>
            <a:spLocks noGrp="1"/>
          </p:cNvSpPr>
          <p:nvPr>
            <p:ph type="sldNum" sz="quarter" idx="11"/>
          </p:nvPr>
        </p:nvSpPr>
        <p:spPr/>
        <p:txBody>
          <a:bodyPr/>
          <a:lstStyle/>
          <a:p>
            <a:pPr>
              <a:defRPr/>
            </a:pPr>
            <a:fld id="{20BBFE1A-248D-431A-96C8-2898FF634DED}" type="slidenum">
              <a:rPr lang="en-US" smtClean="0"/>
              <a:pPr>
                <a:defRPr/>
              </a:pPr>
              <a:t>25</a:t>
            </a:fld>
            <a:endParaRPr lang="en-US" dirty="0"/>
          </a:p>
        </p:txBody>
      </p:sp>
      <p:pic>
        <p:nvPicPr>
          <p:cNvPr id="2867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b="8270"/>
          <a:stretch>
            <a:fillRect/>
          </a:stretch>
        </p:blipFill>
        <p:spPr bwMode="auto">
          <a:xfrm>
            <a:off x="381000" y="2667000"/>
            <a:ext cx="22860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57975" y="2667000"/>
            <a:ext cx="2105025"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76600" y="28956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457200" y="6019800"/>
            <a:ext cx="8229600" cy="838200"/>
          </a:xfrm>
          <a:prstGeom prst="rect">
            <a:avLst/>
          </a:prstGeom>
          <a:noFill/>
          <a:ln w="9525">
            <a:noFill/>
            <a:miter lim="800000"/>
            <a:headEnd/>
            <a:tailEnd/>
          </a:ln>
        </p:spPr>
        <p:txBody>
          <a:bodyPr/>
          <a:lstStyle/>
          <a:p>
            <a:pPr marL="342900" indent="-342900" algn="ctr" eaLnBrk="0" hangingPunct="0">
              <a:spcBef>
                <a:spcPct val="20000"/>
              </a:spcBef>
              <a:defRPr/>
            </a:pPr>
            <a:r>
              <a:rPr lang="en-US" sz="3600" dirty="0">
                <a:latin typeface="+mn-lt"/>
                <a:cs typeface="+mn-cs"/>
              </a:rPr>
              <a:t> </a:t>
            </a:r>
            <a:r>
              <a:rPr lang="en-US" sz="2400" b="1" dirty="0">
                <a:latin typeface="+mn-lt"/>
                <a:cs typeface="+mn-cs"/>
              </a:rPr>
              <a:t>and, The Adult Learning Theory!</a:t>
            </a:r>
          </a:p>
          <a:p>
            <a:pPr marL="342900" indent="-342900" eaLnBrk="0" hangingPunct="0">
              <a:spcBef>
                <a:spcPct val="20000"/>
              </a:spcBef>
              <a:buFont typeface="Arial" charset="0"/>
              <a:buNone/>
              <a:defRPr/>
            </a:pPr>
            <a:endParaRPr lang="en-US" sz="3600" dirty="0">
              <a:latin typeface="+mn-lt"/>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5" name="Slide Number Placeholder 4"/>
          <p:cNvSpPr>
            <a:spLocks noGrp="1"/>
          </p:cNvSpPr>
          <p:nvPr>
            <p:ph type="sldNum" sz="quarter" idx="11"/>
          </p:nvPr>
        </p:nvSpPr>
        <p:spPr/>
        <p:txBody>
          <a:bodyPr/>
          <a:lstStyle/>
          <a:p>
            <a:pPr>
              <a:defRPr/>
            </a:pPr>
            <a:fld id="{8CEF1BBE-AC96-4952-AFC4-9F088E621FD2}" type="slidenum">
              <a:rPr lang="en-US" smtClean="0"/>
              <a:pPr>
                <a:defRPr/>
              </a:pPr>
              <a:t>26</a:t>
            </a:fld>
            <a:endParaRPr lang="en-US" dirty="0"/>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76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6"/>
          <p:cNvSpPr txBox="1">
            <a:spLocks noChangeArrowheads="1"/>
          </p:cNvSpPr>
          <p:nvPr/>
        </p:nvSpPr>
        <p:spPr bwMode="auto">
          <a:xfrm>
            <a:off x="1295400" y="3810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400"/>
              <a:t>QUESTIONS?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884238"/>
          </a:xfrm>
        </p:spPr>
        <p:txBody>
          <a:bodyPr/>
          <a:lstStyle/>
          <a:p>
            <a:r>
              <a:rPr lang="en-US" smtClean="0"/>
              <a:t>Online Resources </a:t>
            </a:r>
          </a:p>
        </p:txBody>
      </p:sp>
      <p:sp>
        <p:nvSpPr>
          <p:cNvPr id="32771" name="Content Placeholder 2"/>
          <p:cNvSpPr>
            <a:spLocks noGrp="1"/>
          </p:cNvSpPr>
          <p:nvPr>
            <p:ph idx="1"/>
          </p:nvPr>
        </p:nvSpPr>
        <p:spPr>
          <a:xfrm>
            <a:off x="228600" y="1066800"/>
            <a:ext cx="8686800" cy="5059363"/>
          </a:xfrm>
          <a:solidFill>
            <a:schemeClr val="tx1">
              <a:lumMod val="95000"/>
            </a:schemeClr>
          </a:solidFill>
        </p:spPr>
        <p:txBody>
          <a:bodyPr/>
          <a:lstStyle/>
          <a:p>
            <a:pPr>
              <a:buClr>
                <a:srgbClr val="0070C0"/>
              </a:buClr>
              <a:buFont typeface="Arial" charset="0"/>
              <a:buChar char="•"/>
              <a:defRPr/>
            </a:pPr>
            <a:r>
              <a:rPr lang="en-US" sz="2000" dirty="0" smtClean="0">
                <a:solidFill>
                  <a:srgbClr val="FFFF00"/>
                </a:solidFill>
                <a:hlinkClick r:id="rId3"/>
              </a:rPr>
              <a:t>http://www.osha.gov/</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4"/>
              </a:rPr>
              <a:t>http://www.osha.gov/stopfalls/index.html</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5"/>
              </a:rPr>
              <a:t>http://www.osha.gov/as/opa/spanish/index.html</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6"/>
              </a:rPr>
              <a:t>http://www.osha.gov/dcsp/compliance_assistance/spanish_dictionaries.html</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7"/>
              </a:rPr>
              <a:t>http://stopconstructionfalls.com/</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8"/>
              </a:rPr>
              <a:t>http://www.cdc.gov/niosh/construction/stopfalls.html</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9"/>
              </a:rPr>
              <a:t>http://bls.gov/iif/</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10"/>
              </a:rPr>
              <a:t>http://www.tdi.texas.gov/wc/txcomp.html</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11"/>
              </a:rPr>
              <a:t>http://www.texasmutual.com/safety/safety.shtm</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12"/>
              </a:rPr>
              <a:t>http://www.millerfallprotection.com/</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13"/>
              </a:rPr>
              <a:t>http://solutions.3m.com/wps/portal/3M/en_US/PPESafetySolutions/PPESafety/PersonalProtectiveEquipment/Construction/</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14"/>
              </a:rPr>
              <a:t>http://en.capitalsafety.us/</a:t>
            </a:r>
            <a:endParaRPr lang="en-US" sz="2000" dirty="0" smtClean="0">
              <a:solidFill>
                <a:srgbClr val="FFFF00"/>
              </a:solidFill>
            </a:endParaRPr>
          </a:p>
          <a:p>
            <a:pPr>
              <a:buFont typeface="Arial" charset="0"/>
              <a:buChar char="•"/>
              <a:defRPr/>
            </a:pPr>
            <a:endParaRPr lang="en-US" sz="2000" dirty="0" smtClean="0"/>
          </a:p>
          <a:p>
            <a:pPr>
              <a:buFont typeface="Arial" charset="0"/>
              <a:buChar char="•"/>
              <a:defRPr/>
            </a:pPr>
            <a:endParaRPr lang="en-US" sz="2800" dirty="0" smtClean="0"/>
          </a:p>
        </p:txBody>
      </p:sp>
      <p:sp>
        <p:nvSpPr>
          <p:cNvPr id="4" name="Footer Placeholder 3"/>
          <p:cNvSpPr>
            <a:spLocks noGrp="1"/>
          </p:cNvSpPr>
          <p:nvPr>
            <p:ph type="ftr" sz="quarter" idx="10"/>
          </p:nvPr>
        </p:nvSpPr>
        <p:spPr/>
        <p:txBody>
          <a:bodyPr/>
          <a:lstStyle/>
          <a:p>
            <a:pPr>
              <a:defRPr/>
            </a:pPr>
            <a:r>
              <a:rPr lang="en-US" dirty="0" smtClean="0"/>
              <a:t>Hispanic Contractors Association de San Antonio Fall Protection in the Construction Industry</a:t>
            </a:r>
            <a:endParaRPr lang="en-US" dirty="0"/>
          </a:p>
        </p:txBody>
      </p:sp>
      <p:sp>
        <p:nvSpPr>
          <p:cNvPr id="5" name="Slide Number Placeholder 4"/>
          <p:cNvSpPr>
            <a:spLocks noGrp="1"/>
          </p:cNvSpPr>
          <p:nvPr>
            <p:ph type="sldNum" sz="quarter" idx="11"/>
          </p:nvPr>
        </p:nvSpPr>
        <p:spPr/>
        <p:txBody>
          <a:bodyPr/>
          <a:lstStyle/>
          <a:p>
            <a:pPr>
              <a:defRPr/>
            </a:pPr>
            <a:fld id="{BB6DD173-5D4D-4DBC-9D7B-7546C0E78657}" type="slidenum">
              <a:rPr lang="en-US" smtClean="0"/>
              <a:pPr>
                <a:defRPr/>
              </a:pPr>
              <a:t>27</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960438"/>
          </a:xfrm>
        </p:spPr>
        <p:txBody>
          <a:bodyPr/>
          <a:lstStyle/>
          <a:p>
            <a:r>
              <a:rPr lang="en-US" b="1" smtClean="0"/>
              <a:t>WELCOME/BIENVENIDOS</a:t>
            </a:r>
          </a:p>
        </p:txBody>
      </p:sp>
      <p:sp>
        <p:nvSpPr>
          <p:cNvPr id="7171" name="Content Placeholder 2"/>
          <p:cNvSpPr>
            <a:spLocks noGrp="1"/>
          </p:cNvSpPr>
          <p:nvPr>
            <p:ph idx="1"/>
          </p:nvPr>
        </p:nvSpPr>
        <p:spPr/>
        <p:txBody>
          <a:bodyPr/>
          <a:lstStyle/>
          <a:p>
            <a:r>
              <a:rPr lang="en-US" smtClean="0"/>
              <a:t>IMPORTANT  ITEMS:</a:t>
            </a:r>
          </a:p>
          <a:p>
            <a:endParaRPr lang="en-US" smtClean="0"/>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6149"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734B26D-0AFD-4F58-BCA7-3A5DA6201721}" type="slidenum">
              <a:rPr lang="en-US" smtClean="0"/>
              <a:pPr fontAlgn="base">
                <a:spcBef>
                  <a:spcPct val="0"/>
                </a:spcBef>
                <a:spcAft>
                  <a:spcPct val="0"/>
                </a:spcAft>
                <a:defRPr/>
              </a:pPr>
              <a:t>3</a:t>
            </a:fld>
            <a:endParaRPr lang="en-US" smtClean="0"/>
          </a:p>
        </p:txBody>
      </p:sp>
      <p:pic>
        <p:nvPicPr>
          <p:cNvPr id="51202" name="Picture 2" descr="C:\Users\Constantino\AppData\Local\Microsoft\Windows\Temporary Internet Files\Content.IE5\17CEHI06\MP900386035[1].jpg"/>
          <p:cNvPicPr>
            <a:picLocks noChangeAspect="1" noChangeArrowheads="1"/>
          </p:cNvPicPr>
          <p:nvPr/>
        </p:nvPicPr>
        <p:blipFill>
          <a:blip r:embed="rId3" cstate="print">
            <a:lum bright="28000" contrast="61000"/>
          </a:blip>
          <a:srcRect/>
          <a:stretch>
            <a:fillRect/>
          </a:stretch>
        </p:blipFill>
        <p:spPr bwMode="auto">
          <a:xfrm rot="703389">
            <a:off x="381000" y="3114818"/>
            <a:ext cx="2895600" cy="2068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5" name="Picture 3" descr="C:\Users\Constantino\AppData\Local\Microsoft\Windows\Temporary Internet Files\Low\Content.IE5\4MRZ1CDQ\MC90043983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209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4" descr="C:\Users\Constantino\AppData\Local\Microsoft\Windows\Temporary Internet Files\Content.IE5\9T72P8V0\MM900234752[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038600"/>
            <a:ext cx="1704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77000" y="1905000"/>
            <a:ext cx="220027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960438"/>
          </a:xfrm>
        </p:spPr>
        <p:txBody>
          <a:bodyPr/>
          <a:lstStyle/>
          <a:p>
            <a:r>
              <a:rPr lang="en-US" smtClean="0"/>
              <a:t>WHO ARE THESE TRAINERS?</a:t>
            </a:r>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7172"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C31334E-9045-4A6E-82BC-5FE1F9AB6B0F}" type="slidenum">
              <a:rPr lang="en-US" smtClean="0"/>
              <a:pPr fontAlgn="base">
                <a:spcBef>
                  <a:spcPct val="0"/>
                </a:spcBef>
                <a:spcAft>
                  <a:spcPct val="0"/>
                </a:spcAft>
                <a:defRPr/>
              </a:pPr>
              <a:t>4</a:t>
            </a:fld>
            <a:endParaRPr lang="en-US" smtClean="0"/>
          </a:p>
        </p:txBody>
      </p:sp>
      <p:pic>
        <p:nvPicPr>
          <p:cNvPr id="53250" name="Picture 2" descr="C:\Users\Constantino\Pictures\Santiago Bday 2012 y Papi en SA\2012_06_16\DSCF3376.JPG"/>
          <p:cNvPicPr>
            <a:picLocks noChangeAspect="1" noChangeArrowheads="1"/>
          </p:cNvPicPr>
          <p:nvPr/>
        </p:nvPicPr>
        <p:blipFill>
          <a:blip r:embed="rId3" cstate="print"/>
          <a:srcRect/>
          <a:stretch>
            <a:fillRect/>
          </a:stretch>
        </p:blipFill>
        <p:spPr bwMode="auto">
          <a:xfrm>
            <a:off x="152400" y="1066800"/>
            <a:ext cx="4368800" cy="3276600"/>
          </a:xfrm>
          <a:prstGeom prst="ellipse">
            <a:avLst/>
          </a:prstGeom>
          <a:ln>
            <a:noFill/>
          </a:ln>
          <a:effectLst>
            <a:softEdge rad="112500"/>
          </a:effectLst>
        </p:spPr>
      </p:pic>
      <p:pic>
        <p:nvPicPr>
          <p:cNvPr id="53251" name="Picture 3" descr="C:\Users\Constantino\Pictures\Santiago Bday 2012 y Papi en SA\Papi's Camera\DSCN0426.JPG"/>
          <p:cNvPicPr>
            <a:picLocks noChangeAspect="1" noChangeArrowheads="1"/>
          </p:cNvPicPr>
          <p:nvPr/>
        </p:nvPicPr>
        <p:blipFill>
          <a:blip r:embed="rId4" cstate="print"/>
          <a:srcRect l="34043" t="36879" r="29787" b="23404"/>
          <a:stretch>
            <a:fillRect/>
          </a:stretch>
        </p:blipFill>
        <p:spPr bwMode="auto">
          <a:xfrm>
            <a:off x="4642758" y="2743200"/>
            <a:ext cx="4163784" cy="3429000"/>
          </a:xfrm>
          <a:prstGeom prst="ellipse">
            <a:avLst/>
          </a:prstGeom>
          <a:ln>
            <a:noFill/>
          </a:ln>
          <a:effectLst>
            <a:softEdge rad="112500"/>
          </a:effectLst>
        </p:spPr>
      </p:pic>
      <p:sp>
        <p:nvSpPr>
          <p:cNvPr id="8" name="TextBox 7"/>
          <p:cNvSpPr txBox="1">
            <a:spLocks noChangeArrowheads="1"/>
          </p:cNvSpPr>
          <p:nvPr/>
        </p:nvSpPr>
        <p:spPr bwMode="auto">
          <a:xfrm>
            <a:off x="4953000" y="18288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b="1">
                <a:latin typeface="Calibri" pitchFamily="34" charset="0"/>
              </a:rPr>
              <a:t>WHO ME?</a:t>
            </a:r>
          </a:p>
        </p:txBody>
      </p:sp>
      <p:sp>
        <p:nvSpPr>
          <p:cNvPr id="9" name="TextBox 8"/>
          <p:cNvSpPr txBox="1">
            <a:spLocks noChangeArrowheads="1"/>
          </p:cNvSpPr>
          <p:nvPr/>
        </p:nvSpPr>
        <p:spPr bwMode="auto">
          <a:xfrm>
            <a:off x="533400" y="49530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b="1">
                <a:latin typeface="Calibri" pitchFamily="34" charset="0"/>
              </a:rPr>
              <a:t>NO,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1000" fill="hold"/>
                                        <p:tgtEl>
                                          <p:spTgt spid="53250"/>
                                        </p:tgtEl>
                                        <p:attrNameLst>
                                          <p:attrName>ppt_x</p:attrName>
                                        </p:attrNameLst>
                                      </p:cBhvr>
                                      <p:tavLst>
                                        <p:tav tm="0">
                                          <p:val>
                                            <p:strVal val="0-#ppt_w/2"/>
                                          </p:val>
                                        </p:tav>
                                        <p:tav tm="100000">
                                          <p:val>
                                            <p:strVal val="#ppt_x"/>
                                          </p:val>
                                        </p:tav>
                                      </p:tavLst>
                                    </p:anim>
                                    <p:anim calcmode="lin" valueType="num">
                                      <p:cBhvr additive="base">
                                        <p:cTn id="8" dur="1000" fill="hold"/>
                                        <p:tgtEl>
                                          <p:spTgt spid="532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3" fill="hold" nodeType="clickEffect">
                                  <p:stCondLst>
                                    <p:cond delay="0"/>
                                  </p:stCondLst>
                                  <p:childTnLst>
                                    <p:set>
                                      <p:cBhvr>
                                        <p:cTn id="22" dur="1" fill="hold">
                                          <p:stCondLst>
                                            <p:cond delay="0"/>
                                          </p:stCondLst>
                                        </p:cTn>
                                        <p:tgtEl>
                                          <p:spTgt spid="53251"/>
                                        </p:tgtEl>
                                        <p:attrNameLst>
                                          <p:attrName>style.visibility</p:attrName>
                                        </p:attrNameLst>
                                      </p:cBhvr>
                                      <p:to>
                                        <p:strVal val="visible"/>
                                      </p:to>
                                    </p:set>
                                    <p:anim calcmode="lin" valueType="num">
                                      <p:cBhvr additive="base">
                                        <p:cTn id="23" dur="1000" fill="hold"/>
                                        <p:tgtEl>
                                          <p:spTgt spid="53251"/>
                                        </p:tgtEl>
                                        <p:attrNameLst>
                                          <p:attrName>ppt_x</p:attrName>
                                        </p:attrNameLst>
                                      </p:cBhvr>
                                      <p:tavLst>
                                        <p:tav tm="0">
                                          <p:val>
                                            <p:strVal val="1+#ppt_w/2"/>
                                          </p:val>
                                        </p:tav>
                                        <p:tav tm="100000">
                                          <p:val>
                                            <p:strVal val="#ppt_x"/>
                                          </p:val>
                                        </p:tav>
                                      </p:tavLst>
                                    </p:anim>
                                    <p:anim calcmode="lin" valueType="num">
                                      <p:cBhvr additive="base">
                                        <p:cTn id="24" dur="1000" fill="hold"/>
                                        <p:tgtEl>
                                          <p:spTgt spid="532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960438"/>
          </a:xfrm>
        </p:spPr>
        <p:txBody>
          <a:bodyPr/>
          <a:lstStyle/>
          <a:p>
            <a:r>
              <a:rPr lang="en-US" b="1" smtClean="0"/>
              <a:t>TRAIN THE TRAINER? HOW?</a:t>
            </a:r>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8196"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B90E680-5E90-4A7E-9201-A4F191113269}" type="slidenum">
              <a:rPr lang="en-US" smtClean="0"/>
              <a:pPr fontAlgn="base">
                <a:spcBef>
                  <a:spcPct val="0"/>
                </a:spcBef>
                <a:spcAft>
                  <a:spcPct val="0"/>
                </a:spcAft>
                <a:defRPr/>
              </a:pPr>
              <a:t>5</a:t>
            </a:fld>
            <a:endParaRPr lang="en-US" smtClean="0"/>
          </a:p>
        </p:txBody>
      </p:sp>
      <p:pic>
        <p:nvPicPr>
          <p:cNvPr id="9221"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76338" y="1143000"/>
            <a:ext cx="6791325" cy="4525963"/>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09600" y="0"/>
            <a:ext cx="7772400" cy="1012825"/>
          </a:xfrm>
        </p:spPr>
        <p:txBody>
          <a:bodyPr/>
          <a:lstStyle/>
          <a:p>
            <a:r>
              <a:rPr lang="en-US" b="1" smtClean="0"/>
              <a:t> TRAINERS NEED:</a:t>
            </a:r>
          </a:p>
        </p:txBody>
      </p:sp>
      <p:pic>
        <p:nvPicPr>
          <p:cNvPr id="10243" name="Picture 2" descr="http://ts1.mm.bing.net/th?id=I4631916714066976&amp;pid=1.7&amp;w=144&amp;h=146&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43000"/>
            <a:ext cx="4125913"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8600" y="5334000"/>
            <a:ext cx="8686800" cy="1012825"/>
          </a:xfrm>
          <a:prstGeom prst="rect">
            <a:avLst/>
          </a:prstGeom>
          <a:noFill/>
          <a:ln w="9525">
            <a:noFill/>
            <a:miter lim="800000"/>
            <a:headEnd/>
            <a:tailEnd/>
          </a:ln>
        </p:spPr>
        <p:txBody>
          <a:bodyPr anchor="ctr"/>
          <a:lstStyle/>
          <a:p>
            <a:pPr algn="ctr" eaLnBrk="0" hangingPunct="0">
              <a:defRPr/>
            </a:pPr>
            <a:r>
              <a:rPr lang="en-US" sz="4400" b="1" dirty="0">
                <a:solidFill>
                  <a:srgbClr val="FFFF00"/>
                </a:solidFill>
                <a:latin typeface="+mj-lt"/>
                <a:ea typeface="+mj-ea"/>
                <a:cs typeface="+mj-cs"/>
              </a:rPr>
              <a:t>TO GRAB STUDENTS ATTENTION!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0"/>
            <a:ext cx="7772400" cy="838200"/>
          </a:xfrm>
        </p:spPr>
        <p:txBody>
          <a:bodyPr/>
          <a:lstStyle/>
          <a:p>
            <a:r>
              <a:rPr lang="en-US" b="1" smtClean="0"/>
              <a:t>IF THEY DON’T, THEN:</a:t>
            </a:r>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0244"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C8379A1-16E1-4F11-A651-6A12195647EE}" type="slidenum">
              <a:rPr lang="en-US" smtClean="0"/>
              <a:pPr fontAlgn="base">
                <a:spcBef>
                  <a:spcPct val="0"/>
                </a:spcBef>
                <a:spcAft>
                  <a:spcPct val="0"/>
                </a:spcAft>
                <a:defRPr/>
              </a:pPr>
              <a:t>7</a:t>
            </a:fld>
            <a:endParaRPr lang="en-US" smtClean="0"/>
          </a:p>
        </p:txBody>
      </p:sp>
      <p:pic>
        <p:nvPicPr>
          <p:cNvPr id="7" name="Picture 10" descr="http://t0.gstatic.com/images?q=tbn:ANd9GcSqW2G9hnV1PLn43nmaJSoEDycLbjlw1iOj8xMKQME7O2pSr2c1"/>
          <p:cNvPicPr>
            <a:picLocks noChangeAspect="1" noChangeArrowheads="1"/>
          </p:cNvPicPr>
          <p:nvPr/>
        </p:nvPicPr>
        <p:blipFill>
          <a:blip r:embed="rId3" cstate="print"/>
          <a:srcRect/>
          <a:stretch>
            <a:fillRect/>
          </a:stretch>
        </p:blipFill>
        <p:spPr bwMode="auto">
          <a:xfrm>
            <a:off x="4876801" y="990600"/>
            <a:ext cx="4038600" cy="29303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2" descr="http://t2.gstatic.com/images?q=tbn:ANd9GcSqGkzvC6QZXoawRzqXO1Io7NPbI1cU_NxyoyfpeS9O-534gHtb"/>
          <p:cNvPicPr>
            <a:picLocks noChangeAspect="1" noChangeArrowheads="1"/>
          </p:cNvPicPr>
          <p:nvPr/>
        </p:nvPicPr>
        <p:blipFill>
          <a:blip r:embed="rId4" cstate="print"/>
          <a:srcRect/>
          <a:stretch>
            <a:fillRect/>
          </a:stretch>
        </p:blipFill>
        <p:spPr bwMode="auto">
          <a:xfrm>
            <a:off x="2667000" y="4085784"/>
            <a:ext cx="3906767" cy="2543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Oval 8"/>
          <p:cNvSpPr/>
          <p:nvPr/>
        </p:nvSpPr>
        <p:spPr>
          <a:xfrm>
            <a:off x="2514600" y="19050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4274" name="Picture 2" descr="H:\General documents\Personnal documents\Environmental Docs\LANL\New Folder\15_13.JPG"/>
          <p:cNvPicPr>
            <a:picLocks noChangeAspect="1" noChangeArrowheads="1"/>
          </p:cNvPicPr>
          <p:nvPr/>
        </p:nvPicPr>
        <p:blipFill>
          <a:blip r:embed="rId5" cstate="print"/>
          <a:srcRect/>
          <a:stretch>
            <a:fillRect/>
          </a:stretch>
        </p:blipFill>
        <p:spPr bwMode="auto">
          <a:xfrm>
            <a:off x="228600" y="990600"/>
            <a:ext cx="4267200" cy="2944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1267"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0ECBF30-83B0-4420-BED8-EF42B94C42FA}" type="slidenum">
              <a:rPr lang="en-US" smtClean="0"/>
              <a:pPr fontAlgn="base">
                <a:spcBef>
                  <a:spcPct val="0"/>
                </a:spcBef>
                <a:spcAft>
                  <a:spcPct val="0"/>
                </a:spcAft>
                <a:defRPr/>
              </a:pPr>
              <a:t>8</a:t>
            </a:fld>
            <a:endParaRPr lang="en-US" smtClean="0"/>
          </a:p>
        </p:txBody>
      </p:sp>
      <p:sp>
        <p:nvSpPr>
          <p:cNvPr id="6" name="Rectangle 2"/>
          <p:cNvSpPr txBox="1">
            <a:spLocks noChangeArrowheads="1"/>
          </p:cNvSpPr>
          <p:nvPr/>
        </p:nvSpPr>
        <p:spPr bwMode="auto">
          <a:xfrm>
            <a:off x="457200" y="0"/>
            <a:ext cx="8229600" cy="9144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 SO WHY ARE YOU HERE?</a:t>
            </a:r>
            <a:endParaRPr lang="en-US" sz="4400" dirty="0">
              <a:latin typeface="+mj-lt"/>
              <a:ea typeface="+mj-ea"/>
              <a:cs typeface="+mj-cs"/>
            </a:endParaRPr>
          </a:p>
        </p:txBody>
      </p:sp>
      <p:graphicFrame>
        <p:nvGraphicFramePr>
          <p:cNvPr id="1026" name="Chart 6"/>
          <p:cNvGraphicFramePr>
            <a:graphicFrameLocks/>
          </p:cNvGraphicFramePr>
          <p:nvPr/>
        </p:nvGraphicFramePr>
        <p:xfrm>
          <a:off x="4902200" y="1625600"/>
          <a:ext cx="4064000" cy="4521200"/>
        </p:xfrm>
        <a:graphic>
          <a:graphicData uri="http://schemas.openxmlformats.org/presentationml/2006/ole">
            <mc:AlternateContent xmlns:mc="http://schemas.openxmlformats.org/markup-compatibility/2006">
              <mc:Choice xmlns:v="urn:schemas-microsoft-com:vml" Requires="v">
                <p:oleObj spid="_x0000_s1032" r:id="rId4" imgW="4066384" imgH="4517528" progId="Excel.Chart.8">
                  <p:embed/>
                </p:oleObj>
              </mc:Choice>
              <mc:Fallback>
                <p:oleObj r:id="rId4" imgW="4066384" imgH="4517528" progId="Excel.Char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200" y="1625600"/>
                        <a:ext cx="4064000" cy="452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auto">
          <a:xfrm>
            <a:off x="228600" y="1524000"/>
            <a:ext cx="4495800" cy="4572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 </a:t>
            </a:r>
            <a:r>
              <a:rPr lang="en-US" sz="3600" b="1" dirty="0">
                <a:latin typeface="+mj-lt"/>
                <a:ea typeface="+mj-ea"/>
                <a:cs typeface="+mj-cs"/>
              </a:rPr>
              <a:t>Write down 3 things:</a:t>
            </a:r>
          </a:p>
          <a:p>
            <a:pPr algn="ctr" eaLnBrk="0" hangingPunct="0">
              <a:defRPr/>
            </a:pPr>
            <a:r>
              <a:rPr lang="en-US" sz="3600" b="1" dirty="0">
                <a:latin typeface="+mj-lt"/>
                <a:ea typeface="+mj-ea"/>
                <a:cs typeface="+mj-cs"/>
              </a:rPr>
              <a:t> </a:t>
            </a:r>
          </a:p>
          <a:p>
            <a:pPr marL="742950" indent="-742950" eaLnBrk="0" hangingPunct="0">
              <a:spcAft>
                <a:spcPts val="1200"/>
              </a:spcAft>
              <a:buFont typeface="+mj-lt"/>
              <a:buAutoNum type="arabicPeriod"/>
              <a:defRPr/>
            </a:pPr>
            <a:r>
              <a:rPr lang="en-US" sz="2800" b="1" dirty="0">
                <a:latin typeface="+mj-lt"/>
                <a:ea typeface="+mj-ea"/>
                <a:cs typeface="+mj-cs"/>
              </a:rPr>
              <a:t>Why are you here?</a:t>
            </a:r>
          </a:p>
          <a:p>
            <a:pPr marL="742950" indent="-742950" eaLnBrk="0" hangingPunct="0">
              <a:spcAft>
                <a:spcPts val="1200"/>
              </a:spcAft>
              <a:buFont typeface="+mj-lt"/>
              <a:buAutoNum type="arabicPeriod"/>
              <a:defRPr/>
            </a:pPr>
            <a:r>
              <a:rPr lang="en-US" sz="2800" b="1" dirty="0">
                <a:latin typeface="+mj-lt"/>
                <a:ea typeface="+mj-ea"/>
                <a:cs typeface="+mj-cs"/>
              </a:rPr>
              <a:t>What about fall protection?</a:t>
            </a:r>
          </a:p>
          <a:p>
            <a:pPr marL="742950" indent="-742950" eaLnBrk="0" hangingPunct="0">
              <a:spcAft>
                <a:spcPts val="1200"/>
              </a:spcAft>
              <a:buFont typeface="+mj-lt"/>
              <a:buAutoNum type="arabicPeriod"/>
              <a:defRPr/>
            </a:pPr>
            <a:r>
              <a:rPr lang="en-US" sz="2800" b="1" dirty="0">
                <a:latin typeface="+mj-lt"/>
                <a:ea typeface="+mj-ea"/>
                <a:cs typeface="+mj-cs"/>
              </a:rPr>
              <a:t>The first thing that comes up when you think about falls  </a:t>
            </a:r>
            <a:endParaRPr lang="en-US" sz="2800" dirty="0">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2291"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EC11305-58BA-4259-95B3-B18E524C4AA9}" type="slidenum">
              <a:rPr lang="en-US" smtClean="0"/>
              <a:pPr fontAlgn="base">
                <a:spcBef>
                  <a:spcPct val="0"/>
                </a:spcBef>
                <a:spcAft>
                  <a:spcPct val="0"/>
                </a:spcAft>
                <a:defRPr/>
              </a:pPr>
              <a:t>9</a:t>
            </a:fld>
            <a:endParaRPr lang="en-US" smtClean="0"/>
          </a:p>
        </p:txBody>
      </p:sp>
      <p:sp>
        <p:nvSpPr>
          <p:cNvPr id="6" name="Rectangle 2"/>
          <p:cNvSpPr txBox="1">
            <a:spLocks noChangeArrowheads="1"/>
          </p:cNvSpPr>
          <p:nvPr/>
        </p:nvSpPr>
        <p:spPr bwMode="auto">
          <a:xfrm>
            <a:off x="457200" y="0"/>
            <a:ext cx="8229600" cy="9144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 SO WHY ARE YOU HERE?</a:t>
            </a:r>
            <a:endParaRPr lang="en-US" sz="4400" dirty="0">
              <a:latin typeface="+mj-lt"/>
              <a:ea typeface="+mj-ea"/>
              <a:cs typeface="+mj-cs"/>
            </a:endParaRPr>
          </a:p>
        </p:txBody>
      </p:sp>
      <p:pic>
        <p:nvPicPr>
          <p:cNvPr id="55298" name="Picture 2"/>
          <p:cNvPicPr>
            <a:picLocks noChangeAspect="1" noChangeArrowheads="1"/>
          </p:cNvPicPr>
          <p:nvPr/>
        </p:nvPicPr>
        <p:blipFill>
          <a:blip r:embed="rId3"/>
          <a:srcRect/>
          <a:stretch>
            <a:fillRect/>
          </a:stretch>
        </p:blipFill>
        <p:spPr bwMode="auto">
          <a:xfrm>
            <a:off x="822325" y="914400"/>
            <a:ext cx="7254875" cy="53816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1878</Words>
  <Application>Microsoft Office PowerPoint</Application>
  <PresentationFormat>On-screen Show (4:3)</PresentationFormat>
  <Paragraphs>267</Paragraphs>
  <Slides>27</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Times New Roman</vt:lpstr>
      <vt:lpstr>Wingdings</vt:lpstr>
      <vt:lpstr>1_Office Theme</vt:lpstr>
      <vt:lpstr>Microsoft Office Excel Chart</vt:lpstr>
      <vt:lpstr>PowerPoint Presentation</vt:lpstr>
      <vt:lpstr>Disclaimer</vt:lpstr>
      <vt:lpstr>WELCOME/BIENVENIDOS</vt:lpstr>
      <vt:lpstr>WHO ARE THESE TRAINERS?</vt:lpstr>
      <vt:lpstr>TRAIN THE TRAINER? HOW?</vt:lpstr>
      <vt:lpstr> TRAINERS NEED:</vt:lpstr>
      <vt:lpstr>IF THEY DON’T, THEN:</vt:lpstr>
      <vt:lpstr>PowerPoint Presentation</vt:lpstr>
      <vt:lpstr>PowerPoint Presentation</vt:lpstr>
      <vt:lpstr>PowerPoint Presentation</vt:lpstr>
      <vt:lpstr>PowerPoint Presentation</vt:lpstr>
      <vt:lpstr>BREAK!</vt:lpstr>
      <vt:lpstr>Train the Trainer Fall Protection</vt:lpstr>
      <vt:lpstr>Fall Protection Training</vt:lpstr>
      <vt:lpstr>Rights &amp; Responsibilities</vt:lpstr>
      <vt:lpstr>PowerPoint Presentation</vt:lpstr>
      <vt:lpstr>Fall Protection</vt:lpstr>
      <vt:lpstr>FALL PROTECTION IN CONSTRUCTION   </vt:lpstr>
      <vt:lpstr>Train the Trainer Safety Meeting or Safety Training?</vt:lpstr>
      <vt:lpstr>PowerPoint Presentation</vt:lpstr>
      <vt:lpstr>PowerPoint Presentation</vt:lpstr>
      <vt:lpstr>Trainer </vt:lpstr>
      <vt:lpstr>Trainer </vt:lpstr>
      <vt:lpstr>Trainer </vt:lpstr>
      <vt:lpstr>Trainer</vt:lpstr>
      <vt:lpstr>PowerPoint Presentation</vt:lpstr>
      <vt:lpstr>Online Resources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Constantino</dc:creator>
  <cp:lastModifiedBy>Vosburgh, Linda - OSHA</cp:lastModifiedBy>
  <cp:revision>37</cp:revision>
  <dcterms:created xsi:type="dcterms:W3CDTF">2012-07-26T05:19:21Z</dcterms:created>
  <dcterms:modified xsi:type="dcterms:W3CDTF">2013-05-03T13:49:13Z</dcterms:modified>
</cp:coreProperties>
</file>