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715" r:id="rId3"/>
    <p:sldMasterId id="2147483731" r:id="rId4"/>
    <p:sldMasterId id="2147483744" r:id="rId5"/>
    <p:sldMasterId id="2147483760" r:id="rId6"/>
    <p:sldMasterId id="2147483785" r:id="rId7"/>
    <p:sldMasterId id="2147483801" r:id="rId8"/>
  </p:sldMasterIdLst>
  <p:notesMasterIdLst>
    <p:notesMasterId r:id="rId42"/>
  </p:notesMasterIdLst>
  <p:sldIdLst>
    <p:sldId id="256" r:id="rId9"/>
    <p:sldId id="327" r:id="rId10"/>
    <p:sldId id="257" r:id="rId11"/>
    <p:sldId id="272" r:id="rId12"/>
    <p:sldId id="277" r:id="rId13"/>
    <p:sldId id="258" r:id="rId14"/>
    <p:sldId id="259" r:id="rId15"/>
    <p:sldId id="274" r:id="rId16"/>
    <p:sldId id="312" r:id="rId17"/>
    <p:sldId id="313" r:id="rId18"/>
    <p:sldId id="316" r:id="rId19"/>
    <p:sldId id="317" r:id="rId20"/>
    <p:sldId id="321" r:id="rId21"/>
    <p:sldId id="278" r:id="rId22"/>
    <p:sldId id="325" r:id="rId23"/>
    <p:sldId id="322" r:id="rId24"/>
    <p:sldId id="323" r:id="rId25"/>
    <p:sldId id="324" r:id="rId26"/>
    <p:sldId id="276" r:id="rId27"/>
    <p:sldId id="270" r:id="rId28"/>
    <p:sldId id="271" r:id="rId29"/>
    <p:sldId id="279" r:id="rId30"/>
    <p:sldId id="319" r:id="rId31"/>
    <p:sldId id="284" r:id="rId32"/>
    <p:sldId id="280" r:id="rId33"/>
    <p:sldId id="282" r:id="rId34"/>
    <p:sldId id="287" r:id="rId35"/>
    <p:sldId id="288" r:id="rId36"/>
    <p:sldId id="328" r:id="rId37"/>
    <p:sldId id="290" r:id="rId38"/>
    <p:sldId id="267" r:id="rId39"/>
    <p:sldId id="265" r:id="rId40"/>
    <p:sldId id="26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66218" autoAdjust="0"/>
  </p:normalViewPr>
  <p:slideViewPr>
    <p:cSldViewPr snapToGrid="0" snapToObjects="1">
      <p:cViewPr varScale="1">
        <p:scale>
          <a:sx n="57" d="100"/>
          <a:sy n="57" d="100"/>
        </p:scale>
        <p:origin x="-178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6" d="100"/>
        <a:sy n="126" d="100"/>
      </p:scale>
      <p:origin x="0" y="5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C4AC8-F583-D747-A02F-73FBEB5F73A9}"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03F1A-BC81-B84D-B8B8-798A4D697A1A}" type="slidenum">
              <a:rPr lang="en-US" smtClean="0"/>
              <a:t>‹#›</a:t>
            </a:fld>
            <a:endParaRPr lang="en-US"/>
          </a:p>
        </p:txBody>
      </p:sp>
    </p:spTree>
    <p:extLst>
      <p:ext uri="{BB962C8B-B14F-4D97-AF65-F5344CB8AC3E}">
        <p14:creationId xmlns:p14="http://schemas.microsoft.com/office/powerpoint/2010/main" val="3776526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osha.gov/pls/oshaweb/owadisp.show_document?p_table=STANDARDS&amp;p_id=10099"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osha.gov/pls/oshaweb/owadisp.show_document?p_table=STANDARDS&amp;p_id=12716"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sha.gov/pls/oshaweb/owaredirect.html?p_url=http://www.cdc.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B03F1A-BC81-B84D-B8B8-798A4D697A1A}" type="slidenum">
              <a:rPr lang="en-US" smtClean="0"/>
              <a:t>1</a:t>
            </a:fld>
            <a:endParaRPr lang="en-US"/>
          </a:p>
        </p:txBody>
      </p:sp>
    </p:spTree>
    <p:extLst>
      <p:ext uri="{BB962C8B-B14F-4D97-AF65-F5344CB8AC3E}">
        <p14:creationId xmlns:p14="http://schemas.microsoft.com/office/powerpoint/2010/main" val="43391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ts val="0"/>
              </a:spcBef>
              <a:buNone/>
            </a:pPr>
            <a:r>
              <a:rPr lang="en-US" b="0" dirty="0" smtClean="0"/>
              <a:t>Respiratory illness thought to be linked to exposure to mold and dust after the 2005 Hurricane Katrina in the United States</a:t>
            </a:r>
            <a:endParaRPr lang="en-US" b="0" dirty="0"/>
          </a:p>
        </p:txBody>
      </p:sp>
      <p:sp>
        <p:nvSpPr>
          <p:cNvPr id="4" name="Slide Number Placeholder 3"/>
          <p:cNvSpPr>
            <a:spLocks noGrp="1"/>
          </p:cNvSpPr>
          <p:nvPr>
            <p:ph type="sldNum" sz="quarter" idx="10"/>
          </p:nvPr>
        </p:nvSpPr>
        <p:spPr/>
        <p:txBody>
          <a:bodyPr/>
          <a:lstStyle/>
          <a:p>
            <a:fld id="{03B03F1A-BC81-B84D-B8B8-798A4D697A1A}" type="slidenum">
              <a:rPr lang="en-US" smtClean="0"/>
              <a:t>17</a:t>
            </a:fld>
            <a:endParaRPr lang="en-US"/>
          </a:p>
        </p:txBody>
      </p:sp>
    </p:spTree>
    <p:extLst>
      <p:ext uri="{BB962C8B-B14F-4D97-AF65-F5344CB8AC3E}">
        <p14:creationId xmlns:p14="http://schemas.microsoft.com/office/powerpoint/2010/main" val="204923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3F3630BC-7202-44E8-81FC-DE9E63B3C556}" type="slidenum">
              <a:rPr lang="en-US"/>
              <a:pPr/>
              <a:t>19</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Prevention </a:t>
            </a:r>
            <a:br>
              <a:rPr lang="en-US" dirty="0" smtClean="0">
                <a:effectLst/>
              </a:rPr>
            </a:br>
            <a:r>
              <a:rPr lang="en-US" dirty="0" smtClean="0">
                <a:effectLst/>
              </a:rPr>
              <a:t/>
            </a:r>
            <a:br>
              <a:rPr lang="en-US" dirty="0" smtClean="0">
                <a:effectLst/>
              </a:rPr>
            </a:br>
            <a:r>
              <a:rPr lang="en-US" dirty="0" smtClean="0">
                <a:effectLst/>
              </a:rPr>
              <a:t>Moisture control is the key to mold control. When water leaks or spills occur indoors - act promptly. Any initial water infiltration should be stopped and cleaned promptly. A prompt response (within 24-48 hours) and thorough clean- up, drying, and/or removal of water-damaged materials will prevent or limit mold growth. </a:t>
            </a:r>
            <a:br>
              <a:rPr lang="en-US" dirty="0" smtClean="0">
                <a:effectLst/>
              </a:rPr>
            </a:br>
            <a:r>
              <a:rPr lang="en-US" dirty="0" smtClean="0">
                <a:effectLst/>
              </a:rPr>
              <a:t/>
            </a:r>
            <a:br>
              <a:rPr lang="en-US" dirty="0" smtClean="0">
                <a:effectLst/>
              </a:rPr>
            </a:br>
            <a:r>
              <a:rPr lang="en-US" dirty="0" smtClean="0">
                <a:effectLst/>
              </a:rPr>
              <a:t>Mold prevention tips include: </a:t>
            </a:r>
          </a:p>
          <a:p>
            <a:r>
              <a:rPr lang="en-US" dirty="0" smtClean="0">
                <a:effectLst/>
              </a:rPr>
              <a:t>Repairing plumbing leaks and leaks in the building structure as soon as possible. </a:t>
            </a:r>
          </a:p>
          <a:p>
            <a:r>
              <a:rPr lang="en-US" dirty="0" smtClean="0">
                <a:effectLst/>
              </a:rPr>
              <a:t>Looking for condensation and wet spots. Fix source(s) of moisture incursion problem(s) as soon as possible. </a:t>
            </a:r>
          </a:p>
          <a:p>
            <a:r>
              <a:rPr lang="en-US" dirty="0" smtClean="0">
                <a:effectLst/>
              </a:rPr>
              <a:t>Preventing moisture from condensing by increasing surface temperature or reducing the moisture level in the air (humidity). To increase surface temperature, insulate or increase air circulation. To reduce the moisture level in the air, repair leaks, increase ventilation (if outside air is cold and dry), or dehumidify (if outdoor air is warm and humid). </a:t>
            </a:r>
          </a:p>
          <a:p>
            <a:r>
              <a:rPr lang="en-US" dirty="0" smtClean="0">
                <a:effectLst/>
              </a:rPr>
              <a:t>Keeping HVAC drip pans clean, flowing properly, and unobstructed. </a:t>
            </a:r>
          </a:p>
          <a:p>
            <a:r>
              <a:rPr lang="en-US" dirty="0" smtClean="0">
                <a:effectLst/>
              </a:rPr>
              <a:t>Performing regularly scheduled building/ HVAC inspections and maintenance, including filter changes. </a:t>
            </a:r>
          </a:p>
          <a:p>
            <a:r>
              <a:rPr lang="en-US" dirty="0" smtClean="0">
                <a:effectLst/>
              </a:rPr>
              <a:t>Maintaining indoor relative humidity below 70% (25 - 60%, if possible). </a:t>
            </a:r>
          </a:p>
        </p:txBody>
      </p:sp>
      <p:sp>
        <p:nvSpPr>
          <p:cNvPr id="4" name="Slide Number Placeholder 3"/>
          <p:cNvSpPr>
            <a:spLocks noGrp="1"/>
          </p:cNvSpPr>
          <p:nvPr>
            <p:ph type="sldNum" sz="quarter" idx="10"/>
          </p:nvPr>
        </p:nvSpPr>
        <p:spPr/>
        <p:txBody>
          <a:bodyPr/>
          <a:lstStyle/>
          <a:p>
            <a:fld id="{03B03F1A-BC81-B84D-B8B8-798A4D697A1A}" type="slidenum">
              <a:rPr lang="en-US" smtClean="0"/>
              <a:t>20</a:t>
            </a:fld>
            <a:endParaRPr lang="en-US"/>
          </a:p>
        </p:txBody>
      </p:sp>
    </p:spTree>
    <p:extLst>
      <p:ext uri="{BB962C8B-B14F-4D97-AF65-F5344CB8AC3E}">
        <p14:creationId xmlns:p14="http://schemas.microsoft.com/office/powerpoint/2010/main" val="3773971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Venting moisture-generating appliances, such as dryers, to the outside where possible. </a:t>
            </a:r>
          </a:p>
          <a:p>
            <a:r>
              <a:rPr lang="en-US" dirty="0" smtClean="0">
                <a:effectLst/>
              </a:rPr>
              <a:t>Venting kitchens (cooking areas) and bathrooms according to local code requirements. </a:t>
            </a:r>
          </a:p>
          <a:p>
            <a:r>
              <a:rPr lang="en-US" dirty="0" smtClean="0">
                <a:effectLst/>
              </a:rPr>
              <a:t>Cleaning and drying wet or damp spots as soon as possible, but no more than 48 hours after discovery. </a:t>
            </a:r>
          </a:p>
          <a:p>
            <a:r>
              <a:rPr lang="en-US" dirty="0" smtClean="0">
                <a:effectLst/>
              </a:rPr>
              <a:t>Providing adequate drainage around buildings and sloping the ground away from building foundations. Follow all local building codes. </a:t>
            </a:r>
          </a:p>
          <a:p>
            <a:r>
              <a:rPr lang="en-US" dirty="0" smtClean="0">
                <a:effectLst/>
              </a:rPr>
              <a:t>Pinpointing areas where leaks have occurred, identifying the causes, and taking preventive action to ensure that they do not reoccur.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21</a:t>
            </a:fld>
            <a:endParaRPr lang="en-US"/>
          </a:p>
        </p:txBody>
      </p:sp>
    </p:spTree>
    <p:extLst>
      <p:ext uri="{BB962C8B-B14F-4D97-AF65-F5344CB8AC3E}">
        <p14:creationId xmlns:p14="http://schemas.microsoft.com/office/powerpoint/2010/main" val="12401713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If you encounter a major fiber release you should take additional measures to protect yourself and other building occupants.  A major </a:t>
            </a:r>
            <a:r>
              <a:rPr lang="en-US" u="sng" dirty="0" smtClean="0"/>
              <a:t>release</a:t>
            </a:r>
            <a:r>
              <a:rPr lang="en-US" dirty="0" smtClean="0"/>
              <a:t> of asbestos fibers is defined as a release of greater than 3 square feet of material and could include a major release of asbestos fibers from water damaged ceilings, inadvertent disruption of ACM by maintenance staff, or pipe rupture. So, if you walk into a classroom that you know has asbestos-containing ceilings or you don’t know if they contain asbestos and there is a pile of ceiling debris on the floor then you should do the following immediately:</a:t>
            </a:r>
          </a:p>
          <a:p>
            <a:pPr algn="just"/>
            <a:endParaRPr lang="en-US" dirty="0" smtClean="0"/>
          </a:p>
          <a:p>
            <a:pPr algn="just"/>
            <a:r>
              <a:rPr lang="en-US" dirty="0" smtClean="0"/>
              <a:t>Stop work immediately and leave the area.</a:t>
            </a:r>
          </a:p>
          <a:p>
            <a:pPr algn="just"/>
            <a:r>
              <a:rPr lang="en-US" dirty="0" smtClean="0"/>
              <a:t>Do not attempt to clean up debris.</a:t>
            </a:r>
          </a:p>
          <a:p>
            <a:pPr algn="just"/>
            <a:r>
              <a:rPr lang="en-US" dirty="0" smtClean="0"/>
              <a:t>Secure the area by closing and locking the doors.</a:t>
            </a:r>
          </a:p>
          <a:p>
            <a:pPr algn="just"/>
            <a:r>
              <a:rPr lang="en-US" dirty="0" smtClean="0"/>
              <a:t>Notify your supervisor.</a:t>
            </a:r>
          </a:p>
          <a:p>
            <a:pPr algn="just"/>
            <a:r>
              <a:rPr lang="en-US" dirty="0" smtClean="0"/>
              <a:t>Contact the </a:t>
            </a:r>
            <a:r>
              <a:rPr lang="en-US" b="1" dirty="0" smtClean="0"/>
              <a:t>Environmental Health and Safety Office (328-6166)</a:t>
            </a:r>
            <a:r>
              <a:rPr lang="en-US" dirty="0" smtClean="0"/>
              <a:t> immediately. Do not reenter the area until instructed to do so by the Environmental Health and Safety Office.</a:t>
            </a:r>
          </a:p>
          <a:p>
            <a:pPr algn="just"/>
            <a:endParaRPr lang="en-US" dirty="0" smtClean="0"/>
          </a:p>
          <a:p>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22</a:t>
            </a:fld>
            <a:endParaRPr lang="en-US"/>
          </a:p>
        </p:txBody>
      </p:sp>
    </p:spTree>
    <p:extLst>
      <p:ext uri="{BB962C8B-B14F-4D97-AF65-F5344CB8AC3E}">
        <p14:creationId xmlns:p14="http://schemas.microsoft.com/office/powerpoint/2010/main" val="3787928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“If a major mold problem is discovered, be sure that professional becomes involved at an early stage. You don‘t want to run the risk of cross contaminating other areas of your home.”</a:t>
            </a:r>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23</a:t>
            </a:fld>
            <a:endParaRPr lang="en-US"/>
          </a:p>
        </p:txBody>
      </p:sp>
    </p:spTree>
    <p:extLst>
      <p:ext uri="{BB962C8B-B14F-4D97-AF65-F5344CB8AC3E}">
        <p14:creationId xmlns:p14="http://schemas.microsoft.com/office/powerpoint/2010/main" val="999494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smtClean="0"/>
              <a:t>There are many rules and regulations which we must comply with when dealing with Asbestos.  I’m sure most of you have heard of OSHA (Occupational Safety and Health Administration) and EPA (Environmental Protection Agency).  OSHA deals primarily with employee protection whereas the EPA covers air and water releases as well as proper disposal of asbestos waste.  There is also a State Agency which governs how we manage asbestos.  They are the NC Hazard Management Branch which is part of DENR.  We also have a University Asbestos Management Program which includes policy and guidelines.  This program is operated in accordance with applicable rules and regulations including the OSHA Construction Industry Standard for Asbestos 29 CFR 1926.1101, the OSHA General Industry Standard 29 CFR 1910.1001, the OSHA Respiratory Protection Standard 29 CFR 1910.34, the EPA National Emission Standards for Hazardous Air Pollutants (NESHAP) 40 CFR 61 Subpart M and the North Carolina Asbestos Hazard Management Legislation NC General Statute 130A, Article 19.  The Environmental Protection Agency’s (EPA) documents, </a:t>
            </a:r>
            <a:r>
              <a:rPr lang="en-US" b="1" i="1" u="sng" dirty="0" smtClean="0"/>
              <a:t>Guidance for Controlling Asbestos-Containing Materials in Buildings (the 1985 Purple Book)</a:t>
            </a:r>
            <a:r>
              <a:rPr lang="en-US" dirty="0" smtClean="0"/>
              <a:t> and </a:t>
            </a:r>
            <a:r>
              <a:rPr lang="en-US" b="1" i="1" u="sng" dirty="0" smtClean="0"/>
              <a:t>Managing Asbestos In Place:  A Building Owner’s Guide to Operations and Maintenance Programs for Asbestos-Containing Materials (1990)</a:t>
            </a:r>
            <a:r>
              <a:rPr lang="en-US" dirty="0" smtClean="0"/>
              <a:t> were also used in development of this program.  These documents and other information concerning asbestos are available from the Office of Environmental Health and Safety located in Ragsdale 009.</a:t>
            </a:r>
            <a:endParaRPr lang="en-US" sz="800" dirty="0" smtClean="0"/>
          </a:p>
          <a:p>
            <a:pPr algn="just"/>
            <a:endParaRPr lang="en-US" sz="800" dirty="0" smtClean="0"/>
          </a:p>
          <a:p>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24</a:t>
            </a:fld>
            <a:endParaRPr lang="en-US"/>
          </a:p>
        </p:txBody>
      </p:sp>
    </p:spTree>
    <p:extLst>
      <p:ext uri="{BB962C8B-B14F-4D97-AF65-F5344CB8AC3E}">
        <p14:creationId xmlns:p14="http://schemas.microsoft.com/office/powerpoint/2010/main" val="333939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Grp="1" noChangeArrowheads="1"/>
          </p:cNvSpPr>
          <p:nvPr>
            <p:ph type="ftr" sz="quarter" idx="4"/>
          </p:nvPr>
        </p:nvSpPr>
        <p:spPr>
          <a:ln/>
        </p:spPr>
        <p:txBody>
          <a:bodyPr/>
          <a:lstStyle/>
          <a:p>
            <a:r>
              <a:rPr lang="en-US"/>
              <a:t>cOperating Engineers National Hazmat Program</a:t>
            </a:r>
          </a:p>
        </p:txBody>
      </p:sp>
      <p:sp>
        <p:nvSpPr>
          <p:cNvPr id="5" name="Rectangle 1031"/>
          <p:cNvSpPr>
            <a:spLocks noGrp="1" noChangeArrowheads="1"/>
          </p:cNvSpPr>
          <p:nvPr>
            <p:ph type="sldNum" sz="quarter" idx="5"/>
          </p:nvPr>
        </p:nvSpPr>
        <p:spPr>
          <a:ln/>
        </p:spPr>
        <p:txBody>
          <a:bodyPr/>
          <a:lstStyle/>
          <a:p>
            <a:fld id="{C2736B80-7704-4EDB-9F45-3F0E00F547DA}" type="slidenum">
              <a:rPr lang="en-US"/>
              <a:pPr/>
              <a:t>25</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For a </a:t>
            </a:r>
            <a:r>
              <a:rPr lang="en-US" sz="1200" b="1" kern="1200" dirty="0" smtClean="0">
                <a:solidFill>
                  <a:schemeClr val="tx1"/>
                </a:solidFill>
                <a:latin typeface="+mn-lt"/>
                <a:ea typeface="+mn-ea"/>
                <a:cs typeface="+mn-cs"/>
              </a:rPr>
              <a:t>mold </a:t>
            </a:r>
            <a:r>
              <a:rPr lang="en-US" sz="1200" b="1" kern="1200" dirty="0" err="1" smtClean="0">
                <a:solidFill>
                  <a:schemeClr val="tx1"/>
                </a:solidFill>
                <a:latin typeface="+mn-lt"/>
                <a:ea typeface="+mn-ea"/>
                <a:cs typeface="+mn-cs"/>
              </a:rPr>
              <a:t>remediator</a:t>
            </a:r>
            <a:r>
              <a:rPr lang="en-US" sz="1200" kern="1200" dirty="0" smtClean="0">
                <a:solidFill>
                  <a:schemeClr val="tx1"/>
                </a:solidFill>
                <a:latin typeface="+mn-lt"/>
                <a:ea typeface="+mn-ea"/>
                <a:cs typeface="+mn-cs"/>
              </a:rPr>
              <a:t>, at least a 2-year associate of arts degree, or the equivalent, with at least 30 semester hours in microbiology, engineering, architecture, industrial hygiene, occupational safety, or a related field of science from an accredited institution and a minimum of 1 year of documented field experience in a field related to mold remediation; or</a:t>
            </a:r>
          </a:p>
          <a:p>
            <a:pPr marL="171450" indent="-171450">
              <a:buFont typeface="Arial" pitchFamily="34" charset="0"/>
              <a:buChar char="•"/>
            </a:pPr>
            <a:r>
              <a:rPr lang="en-US" sz="1200" kern="1200" dirty="0" smtClean="0">
                <a:solidFill>
                  <a:schemeClr val="tx1"/>
                </a:solidFill>
                <a:latin typeface="+mn-lt"/>
                <a:ea typeface="+mn-ea"/>
                <a:cs typeface="+mn-cs"/>
              </a:rPr>
              <a:t>A high school diploma or the equivalent with a minimum of 4 years of documented field experience in a field related to mold remediation.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a </a:t>
            </a:r>
            <a:r>
              <a:rPr lang="en-US" sz="1200" b="1" kern="1200" dirty="0" smtClean="0">
                <a:solidFill>
                  <a:schemeClr val="tx1"/>
                </a:solidFill>
                <a:latin typeface="+mn-lt"/>
                <a:ea typeface="+mn-ea"/>
                <a:cs typeface="+mn-cs"/>
              </a:rPr>
              <a:t>mold assessor, </a:t>
            </a:r>
            <a:r>
              <a:rPr lang="en-US" sz="1200" kern="1200" dirty="0" smtClean="0">
                <a:solidFill>
                  <a:schemeClr val="tx1"/>
                </a:solidFill>
                <a:latin typeface="+mn-lt"/>
                <a:ea typeface="+mn-ea"/>
                <a:cs typeface="+mn-cs"/>
              </a:rPr>
              <a:t>at least a 2-year associate of arts degree, or the equivalent, with at least 30 semester hours in microbiology, engineering, architecture, industrial hygiene, occupational safety, or a related field of science from an accredited institution and a minimum of 1 year of documented field experience in conducting microbial sampling or investigations; or</a:t>
            </a:r>
          </a:p>
          <a:p>
            <a:pPr marL="171450" indent="-171450">
              <a:buFont typeface="Arial" pitchFamily="34" charset="0"/>
              <a:buChar char="•"/>
            </a:pPr>
            <a:r>
              <a:rPr lang="en-US" sz="1200" kern="1200" dirty="0" smtClean="0">
                <a:solidFill>
                  <a:schemeClr val="tx1"/>
                </a:solidFill>
                <a:latin typeface="+mn-lt"/>
                <a:ea typeface="+mn-ea"/>
                <a:cs typeface="+mn-cs"/>
              </a:rPr>
              <a:t> A high school diploma or the equivalent with a minimum of 4 years of documented field experience in conducting microbial sampling or investigations.</a:t>
            </a:r>
          </a:p>
          <a:p>
            <a:pPr marL="247650" indent="-247650">
              <a:lnSpc>
                <a:spcPct val="80000"/>
              </a:lnSpc>
            </a:pPr>
            <a:endParaRPr lang="en-US" sz="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30"/>
          <p:cNvSpPr>
            <a:spLocks noGrp="1" noChangeArrowheads="1"/>
          </p:cNvSpPr>
          <p:nvPr>
            <p:ph type="ftr" sz="quarter" idx="4"/>
          </p:nvPr>
        </p:nvSpPr>
        <p:spPr>
          <a:ln/>
        </p:spPr>
        <p:txBody>
          <a:bodyPr/>
          <a:lstStyle/>
          <a:p>
            <a:r>
              <a:rPr lang="en-US"/>
              <a:t>cOperating Engineers National Hazmat Program</a:t>
            </a:r>
          </a:p>
        </p:txBody>
      </p:sp>
      <p:sp>
        <p:nvSpPr>
          <p:cNvPr id="5" name="Rectangle 1031"/>
          <p:cNvSpPr>
            <a:spLocks noGrp="1" noChangeArrowheads="1"/>
          </p:cNvSpPr>
          <p:nvPr>
            <p:ph type="sldNum" sz="quarter" idx="5"/>
          </p:nvPr>
        </p:nvSpPr>
        <p:spPr>
          <a:ln/>
        </p:spPr>
        <p:txBody>
          <a:bodyPr/>
          <a:lstStyle/>
          <a:p>
            <a:fld id="{8E8899DF-32AE-4906-A42E-DD8D0AA56C1C}" type="slidenum">
              <a:rPr lang="en-US"/>
              <a:pPr/>
              <a:t>26</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smtClean="0">
                <a:solidFill>
                  <a:srgbClr val="EFF7FF"/>
                </a:solidFill>
              </a:rPr>
              <a:t>Instructor will show the different types of respirators and explain</a:t>
            </a:r>
            <a:r>
              <a:rPr lang="en-US" baseline="0" dirty="0" smtClean="0">
                <a:solidFill>
                  <a:srgbClr val="EFF7FF"/>
                </a:solidFill>
              </a:rPr>
              <a:t> how to use them, inspection of the respirator, where to purchase them. Always, remind the </a:t>
            </a:r>
            <a:r>
              <a:rPr lang="en-US" baseline="0" dirty="0" err="1" smtClean="0">
                <a:solidFill>
                  <a:srgbClr val="EFF7FF"/>
                </a:solidFill>
              </a:rPr>
              <a:t>particpants</a:t>
            </a:r>
            <a:r>
              <a:rPr lang="en-US" baseline="0" dirty="0" smtClean="0">
                <a:solidFill>
                  <a:srgbClr val="EFF7FF"/>
                </a:solidFill>
              </a:rPr>
              <a:t> that they must be Florida certified to do remediation or assessment.</a:t>
            </a:r>
            <a:endParaRPr lang="en-US" dirty="0" smtClean="0">
              <a:solidFill>
                <a:srgbClr val="EFF7FF"/>
              </a:solidFill>
            </a:endParaRPr>
          </a:p>
          <a:p>
            <a:endParaRPr lang="en-US" dirty="0" smtClean="0">
              <a:solidFill>
                <a:srgbClr val="EFF7FF"/>
              </a:solidFill>
            </a:endParaRPr>
          </a:p>
          <a:p>
            <a:r>
              <a:rPr lang="en-US" dirty="0" smtClean="0">
                <a:solidFill>
                  <a:srgbClr val="EFF7FF"/>
                </a:solidFill>
              </a:rPr>
              <a:t>Source</a:t>
            </a:r>
            <a:r>
              <a:rPr lang="en-US" dirty="0">
                <a:solidFill>
                  <a:srgbClr val="EFF7FF"/>
                </a:solidFill>
              </a:rPr>
              <a:t>: </a:t>
            </a:r>
            <a:r>
              <a:rPr lang="en-US" i="1" dirty="0">
                <a:solidFill>
                  <a:srgbClr val="EFF7FF"/>
                </a:solidFill>
              </a:rPr>
              <a:t>New York</a:t>
            </a:r>
          </a:p>
          <a:p>
            <a:r>
              <a:rPr lang="en-US" i="1" dirty="0">
                <a:solidFill>
                  <a:srgbClr val="EFF7FF"/>
                </a:solidFill>
              </a:rPr>
              <a:t>Times Magazine</a:t>
            </a:r>
            <a:r>
              <a:rPr lang="en-US" dirty="0">
                <a:solidFill>
                  <a:srgbClr val="EFF7FF"/>
                </a:solidFill>
              </a:rPr>
              <a:t>,</a:t>
            </a:r>
          </a:p>
          <a:p>
            <a:r>
              <a:rPr lang="en-US" dirty="0">
                <a:solidFill>
                  <a:srgbClr val="EFF7FF"/>
                </a:solidFill>
              </a:rPr>
              <a:t>August 12, 2001</a:t>
            </a:r>
          </a:p>
          <a:p>
            <a:endParaRPr lang="en-US" dirty="0">
              <a:solidFill>
                <a:srgbClr val="EFF7FF"/>
              </a:solidFill>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5769C-4F28-4B44-8F4E-C71BF724D9B7}" type="slidenum">
              <a:rPr lang="en-US"/>
              <a:pPr/>
              <a:t>27</a:t>
            </a:fld>
            <a:endParaRPr lang="en-US"/>
          </a:p>
        </p:txBody>
      </p:sp>
      <p:sp>
        <p:nvSpPr>
          <p:cNvPr id="129026"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7" name="Rectangle 3"/>
          <p:cNvSpPr>
            <a:spLocks noGrp="1" noChangeArrowheads="1"/>
          </p:cNvSpPr>
          <p:nvPr>
            <p:ph type="body" idx="1"/>
          </p:nvPr>
        </p:nvSpPr>
        <p:spPr bwMode="auto">
          <a:xfrm>
            <a:off x="914507" y="4343913"/>
            <a:ext cx="5028988" cy="4115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37" tIns="45969" rIns="91937" bIns="45969"/>
          <a:lstStyle/>
          <a:p>
            <a:pPr algn="just"/>
            <a:r>
              <a:rPr lang="en-US"/>
              <a:t>Occasionally asbestos material must be abated because of the condition of the material presents a significant health risk or because of a renovation or demolition.  Asbestos abatement activities include removal, enclosure (airtight, impermeable, permanent barrier around asbestos-containing materials to prevent the release of asbestos fibers) or encapsulation (treatment of asbestos-containing materials with a material that surrounds or embeds asbestos fibers in an adhesive matrix to prevent the release of fibers, as the encapsulant creates a membrane over the surface or penetrates the material and binds its components together) of asbestos-containing material.  All abatement activities must be performed in accordance with all applicable federal, state, and University rules and regulations and can only be performed by accredited personnel (received special training and passed certification exam).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smtClean="0"/>
          </a:p>
        </p:txBody>
      </p:sp>
      <p:sp>
        <p:nvSpPr>
          <p:cNvPr id="31748"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27645" indent="-279864">
              <a:defRPr>
                <a:solidFill>
                  <a:schemeClr val="tx1"/>
                </a:solidFill>
                <a:latin typeface="Arial" pitchFamily="34" charset="0"/>
              </a:defRPr>
            </a:lvl2pPr>
            <a:lvl3pPr marL="1119454" indent="-223891">
              <a:defRPr>
                <a:solidFill>
                  <a:schemeClr val="tx1"/>
                </a:solidFill>
                <a:latin typeface="Arial" pitchFamily="34" charset="0"/>
              </a:defRPr>
            </a:lvl3pPr>
            <a:lvl4pPr marL="1567236" indent="-223891">
              <a:defRPr>
                <a:solidFill>
                  <a:schemeClr val="tx1"/>
                </a:solidFill>
                <a:latin typeface="Arial" pitchFamily="34" charset="0"/>
              </a:defRPr>
            </a:lvl4pPr>
            <a:lvl5pPr marL="2015018" indent="-223891">
              <a:defRPr>
                <a:solidFill>
                  <a:schemeClr val="tx1"/>
                </a:solidFill>
                <a:latin typeface="Arial" pitchFamily="34" charset="0"/>
              </a:defRPr>
            </a:lvl5pPr>
            <a:lvl6pPr marL="2462799" indent="-223891" eaLnBrk="0" fontAlgn="base" hangingPunct="0">
              <a:spcBef>
                <a:spcPct val="0"/>
              </a:spcBef>
              <a:spcAft>
                <a:spcPct val="0"/>
              </a:spcAft>
              <a:defRPr>
                <a:solidFill>
                  <a:schemeClr val="tx1"/>
                </a:solidFill>
                <a:latin typeface="Arial" pitchFamily="34" charset="0"/>
              </a:defRPr>
            </a:lvl6pPr>
            <a:lvl7pPr marL="2910581" indent="-223891" eaLnBrk="0" fontAlgn="base" hangingPunct="0">
              <a:spcBef>
                <a:spcPct val="0"/>
              </a:spcBef>
              <a:spcAft>
                <a:spcPct val="0"/>
              </a:spcAft>
              <a:defRPr>
                <a:solidFill>
                  <a:schemeClr val="tx1"/>
                </a:solidFill>
                <a:latin typeface="Arial" pitchFamily="34" charset="0"/>
              </a:defRPr>
            </a:lvl7pPr>
            <a:lvl8pPr marL="3358363" indent="-223891" eaLnBrk="0" fontAlgn="base" hangingPunct="0">
              <a:spcBef>
                <a:spcPct val="0"/>
              </a:spcBef>
              <a:spcAft>
                <a:spcPct val="0"/>
              </a:spcAft>
              <a:defRPr>
                <a:solidFill>
                  <a:schemeClr val="tx1"/>
                </a:solidFill>
                <a:latin typeface="Arial" pitchFamily="34" charset="0"/>
              </a:defRPr>
            </a:lvl8pPr>
            <a:lvl9pPr marL="3806144" indent="-223891" eaLnBrk="0" fontAlgn="base" hangingPunct="0">
              <a:spcBef>
                <a:spcPct val="0"/>
              </a:spcBef>
              <a:spcAft>
                <a:spcPct val="0"/>
              </a:spcAft>
              <a:defRPr>
                <a:solidFill>
                  <a:schemeClr val="tx1"/>
                </a:solidFill>
                <a:latin typeface="Arial" pitchFamily="34" charset="0"/>
              </a:defRPr>
            </a:lvl9pPr>
          </a:lstStyle>
          <a:p>
            <a:fld id="{B02C38EB-1216-43BE-BCF3-7AE6D0D5E113}" type="slidenum">
              <a:rPr lang="en-US" smtClean="0">
                <a:latin typeface="Times New Roman" pitchFamily="18" charset="0"/>
              </a:rPr>
              <a:pPr/>
              <a:t>2</a:t>
            </a:fld>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D3A3D-8FBF-42C9-A76D-79ECC3462942}" type="slidenum">
              <a:rPr lang="en-US"/>
              <a:pPr/>
              <a:t>28</a:t>
            </a:fld>
            <a:endParaRPr lang="en-US"/>
          </a:p>
        </p:txBody>
      </p:sp>
      <p:sp>
        <p:nvSpPr>
          <p:cNvPr id="131074"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5" name="Rectangle 3"/>
          <p:cNvSpPr>
            <a:spLocks noGrp="1" noChangeArrowheads="1"/>
          </p:cNvSpPr>
          <p:nvPr>
            <p:ph type="body" idx="1"/>
          </p:nvPr>
        </p:nvSpPr>
        <p:spPr bwMode="auto">
          <a:xfrm>
            <a:off x="914507" y="4343913"/>
            <a:ext cx="5028988" cy="4115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37" tIns="45969" rIns="91937" bIns="45969"/>
          <a:lstStyle/>
          <a:p>
            <a:pPr algn="just"/>
            <a:r>
              <a:rPr lang="en-US"/>
              <a:t>Prior to initiation of any renovation or abatement project, the area must first be inspected to determine if there are any asbestos-containing materials that may be disturbed in the course of the project.  Inspection must be conducted by an accredited inspector.  If asbestos is identified, an accredited asbestos designer may be needed to design the abatement project to make sure it complies with all applicable health and safety rules and regulations.  Prior to the project, permits must be obtained from the State and building occupants must be notified of what will be done and when it will take place.  The contractor will construct a containment area to separate the work area from surrounding occupied areas.  These containment areas will be posted with warning signs.  You should not enter these areas.  The contractor will use engineering controls to protect employees and building occupants.  They will set up negative air machines so if there are any leaks in the containment it will be inward instead of out into clean areas.  Employees working in these areas will use PPE for protection so if you see men in white suits and respirators you will know what’s going on.  Air monitoring will be conducted before, during and after the project to assure the containment area and surrounding areas  safe for occupancy.</a:t>
            </a:r>
          </a:p>
          <a:p>
            <a:pPr algn="just"/>
            <a:endParaRPr lang="en-US"/>
          </a:p>
          <a:p>
            <a:pPr algn="just"/>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Molds are literally everywhere. While most molds are harmless to humans, some forms are believed responsible for respiratory illness. This informational video examines the different types of mold, explains how to reduce it in indoor environments and demonstrates what to do if your facility has a mold outbreak.</a:t>
            </a:r>
          </a:p>
          <a:p>
            <a:endParaRPr lang="en-US" dirty="0" smtClean="0">
              <a:effectLst/>
            </a:endParaRPr>
          </a:p>
          <a:p>
            <a:r>
              <a:rPr lang="en-US" dirty="0" smtClean="0">
                <a:effectLst/>
              </a:rPr>
              <a:t> This DVD  will</a:t>
            </a:r>
            <a:r>
              <a:rPr lang="en-US" baseline="0" dirty="0" smtClean="0">
                <a:effectLst/>
              </a:rPr>
              <a:t> reinforce the training objectives in this lesson</a:t>
            </a:r>
            <a:r>
              <a:rPr lang="en-US" dirty="0" smtClean="0">
                <a:effectLst/>
              </a:rPr>
              <a:t>:</a:t>
            </a:r>
          </a:p>
          <a:p>
            <a:pPr marL="171450" indent="-171450">
              <a:buFont typeface="Arial" pitchFamily="34" charset="0"/>
              <a:buChar char="•"/>
            </a:pPr>
            <a:r>
              <a:rPr lang="en-US" dirty="0" smtClean="0">
                <a:effectLst/>
              </a:rPr>
              <a:t>What is mold?</a:t>
            </a:r>
          </a:p>
          <a:p>
            <a:pPr marL="171450" indent="-171450">
              <a:buFont typeface="Arial" pitchFamily="34" charset="0"/>
              <a:buChar char="•"/>
            </a:pPr>
            <a:r>
              <a:rPr lang="en-US" dirty="0" smtClean="0">
                <a:effectLst/>
              </a:rPr>
              <a:t>How is it spread in your facility?</a:t>
            </a:r>
          </a:p>
          <a:p>
            <a:pPr marL="171450" indent="-171450">
              <a:buFont typeface="Arial" pitchFamily="34" charset="0"/>
              <a:buChar char="•"/>
            </a:pPr>
            <a:r>
              <a:rPr lang="en-US" dirty="0" smtClean="0">
                <a:effectLst/>
              </a:rPr>
              <a:t>How can you reduce it?</a:t>
            </a:r>
          </a:p>
          <a:p>
            <a:pPr marL="171450" indent="-171450">
              <a:buFont typeface="Arial" pitchFamily="34" charset="0"/>
              <a:buChar char="•"/>
            </a:pPr>
            <a:r>
              <a:rPr lang="en-US" dirty="0" smtClean="0">
                <a:effectLst/>
              </a:rPr>
              <a:t>Who should avoid exposure?</a:t>
            </a:r>
          </a:p>
          <a:p>
            <a:pPr marL="171450" indent="-171450">
              <a:buFont typeface="Arial" pitchFamily="34" charset="0"/>
              <a:buChar char="•"/>
            </a:pPr>
            <a:r>
              <a:rPr lang="en-US" dirty="0" smtClean="0">
                <a:effectLst/>
              </a:rPr>
              <a:t>What should you do if you see mold?</a:t>
            </a:r>
          </a:p>
          <a:p>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29</a:t>
            </a:fld>
            <a:endParaRPr lang="en-US"/>
          </a:p>
        </p:txBody>
      </p:sp>
    </p:spTree>
    <p:extLst>
      <p:ext uri="{BB962C8B-B14F-4D97-AF65-F5344CB8AC3E}">
        <p14:creationId xmlns:p14="http://schemas.microsoft.com/office/powerpoint/2010/main" val="3865493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F0277E-BEB0-4B6A-A94E-C90A5194BA4D}" type="slidenum">
              <a:rPr lang="en-US"/>
              <a:pPr/>
              <a:t>30</a:t>
            </a:fld>
            <a:endParaRPr lang="en-US"/>
          </a:p>
        </p:txBody>
      </p:sp>
      <p:sp>
        <p:nvSpPr>
          <p:cNvPr id="135170" name="Rectangle 2"/>
          <p:cNvSpPr>
            <a:spLocks noGrp="1" noRot="1" noChangeAspect="1" noChangeArrowheads="1"/>
          </p:cNvSpPr>
          <p:nvPr>
            <p:ph type="sldImg"/>
          </p:nvPr>
        </p:nvSpPr>
        <p:spPr bwMode="auto">
          <a:xfrm>
            <a:off x="1143000" y="685800"/>
            <a:ext cx="4572000" cy="3429000"/>
          </a:xfrm>
          <a:prstGeom prst="rect">
            <a:avLst/>
          </a:prstGeom>
          <a:noFill/>
          <a:ln w="12700" cap="flat">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1" name="Rectangle 3"/>
          <p:cNvSpPr>
            <a:spLocks noGrp="1" noChangeArrowheads="1"/>
          </p:cNvSpPr>
          <p:nvPr>
            <p:ph type="body" idx="1"/>
          </p:nvPr>
        </p:nvSpPr>
        <p:spPr bwMode="auto">
          <a:xfrm>
            <a:off x="914507" y="4343913"/>
            <a:ext cx="5028988" cy="41150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937" tIns="45969" rIns="91937" bIns="45969"/>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32</a:t>
            </a:fld>
            <a:endParaRPr lang="en-US"/>
          </a:p>
        </p:txBody>
      </p:sp>
    </p:spTree>
    <p:extLst>
      <p:ext uri="{BB962C8B-B14F-4D97-AF65-F5344CB8AC3E}">
        <p14:creationId xmlns:p14="http://schemas.microsoft.com/office/powerpoint/2010/main" val="3623321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Remediation can be conducted by the regular building maintenance staff as long as they are trained on proper </a:t>
            </a:r>
            <a:r>
              <a:rPr lang="en-US" sz="1200" kern="1200" dirty="0" err="1" smtClean="0">
                <a:solidFill>
                  <a:schemeClr val="tx1"/>
                </a:solidFill>
                <a:effectLst/>
                <a:latin typeface="+mn-lt"/>
                <a:ea typeface="+mn-ea"/>
                <a:cs typeface="+mn-cs"/>
              </a:rPr>
              <a:t>clean-up</a:t>
            </a:r>
            <a:r>
              <a:rPr lang="en-US" sz="1200" kern="1200" dirty="0" smtClean="0">
                <a:solidFill>
                  <a:schemeClr val="tx1"/>
                </a:solidFill>
                <a:effectLst/>
                <a:latin typeface="+mn-lt"/>
                <a:ea typeface="+mn-ea"/>
                <a:cs typeface="+mn-cs"/>
              </a:rPr>
              <a:t> methods, personal protection, and potential health hazards. This training can be performed as part of a program to comply with the requirements of the OSHA Hazard Communication Standard (</a:t>
            </a:r>
            <a:r>
              <a:rPr lang="en-US" sz="1200" kern="1200" dirty="0" smtClean="0">
                <a:solidFill>
                  <a:schemeClr val="tx1"/>
                </a:solidFill>
                <a:effectLst/>
                <a:latin typeface="+mn-lt"/>
                <a:ea typeface="+mn-ea"/>
                <a:cs typeface="+mn-cs"/>
                <a:hlinkClick r:id="rId3" tooltip="29 CFR 1910.1200"/>
              </a:rPr>
              <a:t>29 CFR 1910.1200</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Respiratory protection (e.g., N-95 disposable respirator) is recommended. Respirators must be used in accordance with the OSHA respiratory protection standard (</a:t>
            </a:r>
            <a:r>
              <a:rPr lang="en-US" sz="1200" kern="1200" dirty="0" smtClean="0">
                <a:solidFill>
                  <a:schemeClr val="tx1"/>
                </a:solidFill>
                <a:effectLst/>
                <a:latin typeface="+mn-lt"/>
                <a:ea typeface="+mn-ea"/>
                <a:cs typeface="+mn-cs"/>
                <a:hlinkClick r:id="rId4" tooltip="29 CFR 1910.134"/>
              </a:rPr>
              <a:t>29 CFR 1910.134</a:t>
            </a:r>
            <a:r>
              <a:rPr lang="en-US" sz="1200" kern="1200" dirty="0" smtClean="0">
                <a:solidFill>
                  <a:schemeClr val="tx1"/>
                </a:solidFill>
                <a:effectLst/>
                <a:latin typeface="+mn-lt"/>
                <a:ea typeface="+mn-ea"/>
                <a:cs typeface="+mn-cs"/>
              </a:rPr>
              <a:t>). Gloves and eye protection should be worn.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B03F1A-BC81-B84D-B8B8-798A4D697A1A}" type="slidenum">
              <a:rPr lang="en-US" smtClean="0"/>
              <a:t>33</a:t>
            </a:fld>
            <a:endParaRPr lang="en-US"/>
          </a:p>
        </p:txBody>
      </p:sp>
    </p:spTree>
    <p:extLst>
      <p:ext uri="{BB962C8B-B14F-4D97-AF65-F5344CB8AC3E}">
        <p14:creationId xmlns:p14="http://schemas.microsoft.com/office/powerpoint/2010/main" val="165148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Mold</a:t>
            </a:r>
            <a:r>
              <a:rPr lang="en-US" sz="1200" b="1" kern="1200" baseline="0" dirty="0" smtClean="0">
                <a:solidFill>
                  <a:schemeClr val="tx1"/>
                </a:solidFill>
                <a:effectLst/>
                <a:latin typeface="+mn-lt"/>
                <a:ea typeface="+mn-ea"/>
                <a:cs typeface="+mn-cs"/>
              </a:rPr>
              <a:t> Basics</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Molds are part of the natural environment. Molds are fungi that can be found anywhere - inside or outside - throughout the year. About 1,000 species of mold can be found in the United States, with more than 100,000 known species worldwide. </a:t>
            </a:r>
            <a:br>
              <a:rPr lang="en-US" sz="1200" kern="1200" dirty="0" smtClean="0">
                <a:solidFill>
                  <a:schemeClr val="tx1"/>
                </a:solidFill>
                <a:effectLst/>
                <a:latin typeface="+mn-lt"/>
                <a:ea typeface="+mn-ea"/>
                <a:cs typeface="+mn-cs"/>
              </a:rPr>
            </a:b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Mold decomposition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Outdoors, molds play an important role in nature by breaking down organic matter such as toppled trees, fallen leaves, and dead animals. We would not have food and medicines, like cheese and penicillin, without mold.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Indoors, mold growth should be avoided. Problems may arise when mold starts eating away at materials, affecting the look, smell, and possibly, with the respect to wood-framed buildings, affecting the structural integrity of the buildings.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Molds gradually damage building materials and furnishings. If left unchecked, mold can eventually cause structural damage to a wood framed building, weakening floors and walls as it feeds on moist wooden structural members. If you suspect that mold has damaged building integrity, consult a structural engineer or other professional with the appropriate expertise.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Mold can</a:t>
            </a:r>
            <a:r>
              <a:rPr lang="en-US" sz="1200" b="1" kern="1200" baseline="0" dirty="0" smtClean="0">
                <a:solidFill>
                  <a:schemeClr val="tx1"/>
                </a:solidFill>
                <a:effectLst/>
                <a:latin typeface="+mn-lt"/>
                <a:ea typeface="+mn-ea"/>
                <a:cs typeface="+mn-cs"/>
              </a:rPr>
              <a:t> grow any where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Molds can grow on virtually any substance, as long as moisture or water, oxygen, and an organic source are present. Molds reproduce by creating tiny spores (viable seeds) that usually cannot be seen without magnification. Mold spores continually float through the indoor and outdoor air.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Mold needs</a:t>
            </a:r>
            <a:r>
              <a:rPr lang="en-US" sz="1200" b="1" kern="1200" baseline="0" dirty="0" smtClean="0">
                <a:solidFill>
                  <a:schemeClr val="tx1"/>
                </a:solidFill>
                <a:effectLst/>
                <a:latin typeface="+mn-lt"/>
                <a:ea typeface="+mn-ea"/>
                <a:cs typeface="+mn-cs"/>
              </a:rPr>
              <a:t> moisture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Molds are usually not a problem unless mold spores land on a damp spot and begin growing. They digest whatever they land on in order to survive. There are molds that grow on wood, paper, carpet, foods and insulation, while other molds feast on the everyday dust and dirt that gather in the moist regions of a building.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When excessive moisture or water accumulates indoors, mold growth often will occur, particularly if the moisture problem remains uncorrected. While it is impossible to eliminate all molds and mold spores, controlling moisture can control indoor mold growth.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All molds share the characteristic of being able to grow without sunlight; mold needs only a viable seed (spore), a nutrient source, moisture, and the right temperature to proliferate. This explains why mold infestation is often found in damp, dark, hidden spaces; light and air circulation dry areas out, making them less hospitable for mold.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Since mold requires water to grow, it is important to prevent excessive moisture in buildings. Some moisture problems in buildings have been linked to changes in building construction practices since the 1970s, which resulted in tightly sealed buildings with diminished ventilation, contributing to moisture vapor buildup. Other moisture problems may result from roof leaks, landscaping or gutters that direct water into or under a building, or unvented combustion appliance. Delayed or insufficient maintenance may contribute to moisture problems in buildings. Improper maintenance and design of building heating/ventilating/air-conditioning (HVAC) systems, such as insufficient cooling capacity for an air conditioning system, can result in elevated humidity levels in a building. </a:t>
            </a:r>
          </a:p>
          <a:p>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6</a:t>
            </a:fld>
            <a:endParaRPr lang="en-US"/>
          </a:p>
        </p:txBody>
      </p:sp>
    </p:spTree>
    <p:extLst>
      <p:ext uri="{BB962C8B-B14F-4D97-AF65-F5344CB8AC3E}">
        <p14:creationId xmlns:p14="http://schemas.microsoft.com/office/powerpoint/2010/main" val="323115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All molds share the characteristic of being able to grow without sunlight; mold needs only a viable seed (spore), a nutrient source, moisture, and the right temperature to proliferate. This explains why mold infestation is often found in damp, dark, hidden spaces; light and air circulation dry areas out, making them less hospitable for mold. </a:t>
            </a:r>
            <a:br>
              <a:rPr lang="en-US" dirty="0" smtClean="0">
                <a:effectLst/>
              </a:rPr>
            </a:br>
            <a:r>
              <a:rPr lang="en-US" dirty="0" smtClean="0">
                <a:effectLst/>
              </a:rPr>
              <a:t/>
            </a:r>
            <a:br>
              <a:rPr lang="en-US" dirty="0" smtClean="0">
                <a:effectLst/>
              </a:rPr>
            </a:br>
            <a:r>
              <a:rPr lang="en-US" dirty="0" smtClean="0">
                <a:effectLst/>
              </a:rPr>
              <a:t>Molds gradually damage building materials and furnishings. If left unchecked, mold can eventually cause structural damage to a wood framed building, weakening floors and walls as it feeds on moist wooden structural members. If you suspect that mold has damaged building integrity, consult a structural engineer or other professional with the appropriate expertise. </a:t>
            </a:r>
            <a:br>
              <a:rPr lang="en-US" dirty="0" smtClean="0">
                <a:effectLst/>
              </a:rPr>
            </a:br>
            <a:r>
              <a:rPr lang="en-US" dirty="0" smtClean="0">
                <a:effectLst/>
              </a:rPr>
              <a:t/>
            </a:r>
            <a:br>
              <a:rPr lang="en-US" dirty="0" smtClean="0">
                <a:effectLst/>
              </a:rPr>
            </a:br>
            <a:r>
              <a:rPr lang="en-US" dirty="0" smtClean="0">
                <a:effectLst/>
              </a:rPr>
              <a:t>Since mold requires water to grow, it is important to prevent excessive moisture in buildings. Some moisture problems in buildings have been linked to changes in building construction practices since the 1970s, which resulted in tightly sealed buildings with diminished ventilation, contributing to moisture vapor buildup. Other moisture problems may result from roof leaks, landscaping or gutters that direct water into or under a building, or unvented combustion appliance. Delayed or insufficient maintenance may contribute to moisture problems in buildings. Improper maintenance and design of building heating/ventilating/air-conditioning (HVAC) systems, such as insufficient cooling capacity for an air conditioning system, can result in elevated humidity levels in a building. </a:t>
            </a:r>
            <a:br>
              <a:rPr lang="en-US" dirty="0" smtClean="0">
                <a:effectLst/>
              </a:rPr>
            </a:br>
            <a:r>
              <a:rPr lang="en-US" dirty="0" smtClean="0">
                <a:effectLst/>
              </a:rPr>
              <a:t/>
            </a:r>
            <a:br>
              <a:rPr lang="en-US" dirty="0" smtClean="0">
                <a:effectLst/>
              </a:rPr>
            </a:br>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7</a:t>
            </a:fld>
            <a:endParaRPr lang="en-US"/>
          </a:p>
        </p:txBody>
      </p:sp>
    </p:spTree>
    <p:extLst>
      <p:ext uri="{BB962C8B-B14F-4D97-AF65-F5344CB8AC3E}">
        <p14:creationId xmlns:p14="http://schemas.microsoft.com/office/powerpoint/2010/main" val="384851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6A448575-4D1A-47E3-9694-E1B2DE30C1D2}" type="slidenum">
              <a:rPr lang="en-US"/>
              <a:pPr/>
              <a:t>8</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“Tile wasn't installed high enough to accommodate the splash area, but the biggest contributor to the perfect environment for</a:t>
            </a:r>
            <a:br>
              <a:rPr lang="en-US" sz="1200" dirty="0" smtClean="0"/>
            </a:br>
            <a:r>
              <a:rPr lang="en-US" sz="1200" dirty="0" smtClean="0"/>
              <a:t>mold is the absence of a ceiling exhaust fan.”</a:t>
            </a:r>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11</a:t>
            </a:fld>
            <a:endParaRPr lang="en-US"/>
          </a:p>
        </p:txBody>
      </p:sp>
    </p:spTree>
    <p:extLst>
      <p:ext uri="{BB962C8B-B14F-4D97-AF65-F5344CB8AC3E}">
        <p14:creationId xmlns:p14="http://schemas.microsoft.com/office/powerpoint/2010/main" val="1717951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“All indoor mold growth situations should be resolved and quickly.”</a:t>
            </a:r>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12</a:t>
            </a:fld>
            <a:endParaRPr lang="en-US"/>
          </a:p>
        </p:txBody>
      </p:sp>
    </p:spTree>
    <p:extLst>
      <p:ext uri="{BB962C8B-B14F-4D97-AF65-F5344CB8AC3E}">
        <p14:creationId xmlns:p14="http://schemas.microsoft.com/office/powerpoint/2010/main" val="3177617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Mold is still prevalent in many homes in New Orleans. It's believed to be causing respiratory</a:t>
            </a:r>
            <a:br>
              <a:rPr lang="en-US" sz="1200" dirty="0" smtClean="0"/>
            </a:br>
            <a:r>
              <a:rPr lang="en-US" sz="1200" dirty="0" smtClean="0"/>
              <a:t>health problems among residents.</a:t>
            </a:r>
            <a:br>
              <a:rPr lang="en-US" sz="1200" dirty="0" smtClean="0"/>
            </a:br>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13</a:t>
            </a:fld>
            <a:endParaRPr lang="en-US"/>
          </a:p>
        </p:txBody>
      </p:sp>
    </p:spTree>
    <p:extLst>
      <p:ext uri="{BB962C8B-B14F-4D97-AF65-F5344CB8AC3E}">
        <p14:creationId xmlns:p14="http://schemas.microsoft.com/office/powerpoint/2010/main" val="2524079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There are many types of mold. Most typical indoor air exposures to mold do not present a risk of adverse health effects. Molds can cause adverse effects by producing allergens (substances that can cause allergic reactions). Potential health concerns are important reasons to prevent mold growth and to remediate existing problem areas. </a:t>
            </a:r>
            <a:br>
              <a:rPr lang="en-US" dirty="0" smtClean="0">
                <a:effectLst/>
              </a:rPr>
            </a:br>
            <a:r>
              <a:rPr lang="en-US" dirty="0" smtClean="0">
                <a:effectLst/>
              </a:rPr>
              <a:t/>
            </a:r>
            <a:br>
              <a:rPr lang="en-US" dirty="0" smtClean="0">
                <a:effectLst/>
              </a:rPr>
            </a:br>
            <a:r>
              <a:rPr lang="en-US" dirty="0" smtClean="0">
                <a:effectLst/>
              </a:rPr>
              <a:t>The onset of allergic reactions to mold can be either immediate or delayed. Allergic responses include hay fever-type symptoms such as runny nose and red eyes. </a:t>
            </a:r>
            <a:br>
              <a:rPr lang="en-US" dirty="0" smtClean="0">
                <a:effectLst/>
              </a:rPr>
            </a:br>
            <a:r>
              <a:rPr lang="en-US" dirty="0" smtClean="0">
                <a:effectLst/>
              </a:rPr>
              <a:t/>
            </a:r>
            <a:br>
              <a:rPr lang="en-US" dirty="0" smtClean="0">
                <a:effectLst/>
              </a:rPr>
            </a:br>
            <a:r>
              <a:rPr lang="en-US" dirty="0" smtClean="0">
                <a:effectLst/>
              </a:rPr>
              <a:t>Molds may cause localized skin or mucosal infections but, in general, do not cause systemic infections in humans, except for persons with impaired immunity, AIDS, uncontrolled diabetes, or those taking immune suppressive drugs. An important reference with guidelines for </a:t>
            </a:r>
            <a:r>
              <a:rPr lang="en-US" dirty="0" err="1" smtClean="0">
                <a:effectLst/>
              </a:rPr>
              <a:t>immuno</a:t>
            </a:r>
            <a:r>
              <a:rPr lang="en-US" dirty="0" smtClean="0">
                <a:effectLst/>
              </a:rPr>
              <a:t>-compromised individuals can be found at the </a:t>
            </a:r>
            <a:r>
              <a:rPr lang="en-US" dirty="0" smtClean="0">
                <a:effectLst/>
                <a:hlinkClick r:id="rId3" action="ppaction://hlinkfile" tooltip="Centers for Disease Control and Prevention (CDC) website"/>
              </a:rPr>
              <a:t>Centers for Disease Control and Prevention (CDC) website</a:t>
            </a:r>
            <a:r>
              <a:rPr lang="en-US" dirty="0" smtClean="0">
                <a:effectLst/>
              </a:rPr>
              <a:t>. </a:t>
            </a:r>
            <a:br>
              <a:rPr lang="en-US" dirty="0" smtClean="0">
                <a:effectLst/>
              </a:rPr>
            </a:br>
            <a:r>
              <a:rPr lang="en-US" dirty="0" smtClean="0">
                <a:effectLst/>
              </a:rPr>
              <a:t/>
            </a:r>
            <a:br>
              <a:rPr lang="en-US" dirty="0" smtClean="0">
                <a:effectLst/>
              </a:rPr>
            </a:br>
            <a:r>
              <a:rPr lang="en-US" dirty="0" smtClean="0">
                <a:effectLst/>
              </a:rPr>
              <a:t>Molds can also cause asthma attacks in some individuals who are allergic to mold. In addition, exposure to mold can irritate the eyes, skin, nose and throat in certain individuals. Symptoms other than allergic and irritant types are not commonly reported as a result of inhaling mold in the indoor environment. </a:t>
            </a:r>
            <a:br>
              <a:rPr lang="en-US" dirty="0" smtClean="0">
                <a:effectLst/>
              </a:rPr>
            </a:br>
            <a:r>
              <a:rPr lang="en-US" dirty="0" smtClean="0">
                <a:effectLst/>
              </a:rPr>
              <a:t/>
            </a:r>
            <a:br>
              <a:rPr lang="en-US" dirty="0" smtClean="0">
                <a:effectLst/>
              </a:rPr>
            </a:br>
            <a:r>
              <a:rPr lang="en-US" dirty="0" smtClean="0">
                <a:effectLst/>
              </a:rPr>
              <a:t>Some specific species of mold produce </a:t>
            </a:r>
            <a:r>
              <a:rPr lang="en-US" dirty="0" err="1" smtClean="0">
                <a:effectLst/>
              </a:rPr>
              <a:t>mycotoxins</a:t>
            </a:r>
            <a:r>
              <a:rPr lang="en-US" dirty="0" smtClean="0">
                <a:effectLst/>
              </a:rPr>
              <a:t> under certain environmental conditions. Potential health effects from </a:t>
            </a:r>
            <a:r>
              <a:rPr lang="en-US" dirty="0" err="1" smtClean="0">
                <a:effectLst/>
              </a:rPr>
              <a:t>mycotoxins</a:t>
            </a:r>
            <a:r>
              <a:rPr lang="en-US" dirty="0" smtClean="0">
                <a:effectLst/>
              </a:rPr>
              <a:t> are the subject of ongoing scientific research and are beyond the scope of this document. </a:t>
            </a:r>
            <a:br>
              <a:rPr lang="en-US" dirty="0" smtClean="0">
                <a:effectLst/>
              </a:rPr>
            </a:br>
            <a:r>
              <a:rPr lang="en-US" dirty="0" smtClean="0">
                <a:effectLst/>
              </a:rPr>
              <a:t/>
            </a:r>
            <a:br>
              <a:rPr lang="en-US" dirty="0" smtClean="0">
                <a:effectLst/>
              </a:rPr>
            </a:br>
            <a:r>
              <a:rPr lang="en-US" dirty="0" smtClean="0">
                <a:effectLst/>
              </a:rPr>
              <a:t>Eating, drinking, and using tobacco products and cosmetics where mold remediation is taking place should be avoided. This will prevent unnecessary contamination of food, beverage, cosmetics, and tobacco products by mold and other harmful substances within the work area. </a:t>
            </a:r>
            <a:br>
              <a:rPr lang="en-US" dirty="0" smtClean="0">
                <a:effectLst/>
              </a:rPr>
            </a:br>
            <a:endParaRPr lang="en-US" dirty="0" smtClean="0"/>
          </a:p>
          <a:p>
            <a:r>
              <a:rPr lang="en-US" dirty="0" smtClean="0"/>
              <a:t>All molds have the potential to cause health effects.</a:t>
            </a:r>
          </a:p>
          <a:p>
            <a:pPr lvl="1"/>
            <a:r>
              <a:rPr lang="en-US" dirty="0" smtClean="0"/>
              <a:t> (US Environmental Protection Agency)</a:t>
            </a:r>
          </a:p>
          <a:p>
            <a:r>
              <a:rPr lang="en-US" dirty="0" smtClean="0"/>
              <a:t>The ACGIH approach has been to emphasize that active fungal growth in indoor environments is inappropriate and may lead to exposures and adverse health effects.</a:t>
            </a:r>
          </a:p>
          <a:p>
            <a:pPr lvl="1"/>
            <a:r>
              <a:rPr lang="en-US" dirty="0" smtClean="0"/>
              <a:t>(American Conference of Governmental Industrial Hygienists)</a:t>
            </a:r>
          </a:p>
          <a:p>
            <a:r>
              <a:rPr lang="en-US" dirty="0" smtClean="0"/>
              <a:t>“There are very few case reports that toxic molds inside homes can cause unique or rare health conditions…”  “The common health concerns from molds include hay-fever like allergic symptoms.”</a:t>
            </a:r>
          </a:p>
          <a:p>
            <a:pPr lvl="1"/>
            <a:r>
              <a:rPr lang="en-US" dirty="0" smtClean="0"/>
              <a:t>(Centers for Disease Control and Prevention)</a:t>
            </a:r>
            <a:endParaRPr lang="en-US" dirty="0"/>
          </a:p>
        </p:txBody>
      </p:sp>
      <p:sp>
        <p:nvSpPr>
          <p:cNvPr id="4" name="Slide Number Placeholder 3"/>
          <p:cNvSpPr>
            <a:spLocks noGrp="1"/>
          </p:cNvSpPr>
          <p:nvPr>
            <p:ph type="sldNum" sz="quarter" idx="10"/>
          </p:nvPr>
        </p:nvSpPr>
        <p:spPr/>
        <p:txBody>
          <a:bodyPr/>
          <a:lstStyle/>
          <a:p>
            <a:fld id="{03B03F1A-BC81-B84D-B8B8-798A4D697A1A}" type="slidenum">
              <a:rPr lang="en-US" smtClean="0"/>
              <a:t>14</a:t>
            </a:fld>
            <a:endParaRPr lang="en-US"/>
          </a:p>
        </p:txBody>
      </p:sp>
    </p:spTree>
    <p:extLst>
      <p:ext uri="{BB962C8B-B14F-4D97-AF65-F5344CB8AC3E}">
        <p14:creationId xmlns:p14="http://schemas.microsoft.com/office/powerpoint/2010/main" val="327943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325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5325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fld id="{CCE36EDA-767C-754E-804B-8B0DE22ADFB3}" type="datetimeFigureOut">
              <a:rPr lang="en-US" smtClean="0"/>
              <a:t>2/25/2014</a:t>
            </a:fld>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3888511511"/>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3009513495"/>
      </p:ext>
    </p:extLst>
  </p:cSld>
  <p:clrMapOvr>
    <a:masterClrMapping/>
  </p:clrMapOvr>
  <p:transition>
    <p:cover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32BFCA1-B30B-0846-82A8-884F738D2FF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58922170"/>
      </p:ext>
    </p:extLst>
  </p:cSld>
  <p:clrMapOvr>
    <a:masterClrMapping/>
  </p:clrMapOvr>
  <p:transition>
    <p:cover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9A6CB2F3-A13E-E248-9D93-CF41EC8D7CF8}"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57856312"/>
      </p:ext>
    </p:extLst>
  </p:cSld>
  <p:clrMapOvr>
    <a:masterClrMapping/>
  </p:clrMapOvr>
  <p:transition>
    <p:cover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DF3B4693-0862-5E4B-B447-8B9184D84563}"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53029191"/>
      </p:ext>
    </p:extLst>
  </p:cSld>
  <p:clrMapOvr>
    <a:masterClrMapping/>
  </p:clrMapOvr>
  <p:transition>
    <p:cover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65D5BC8A-D27A-404E-B32C-BB4F669789A4}"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09190939"/>
      </p:ext>
    </p:extLst>
  </p:cSld>
  <p:clrMapOvr>
    <a:masterClrMapping/>
  </p:clrMapOvr>
  <p:transition>
    <p:cover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85426540-6758-5641-B51E-0F0F9FC4133C}"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804410821"/>
      </p:ext>
    </p:extLst>
  </p:cSld>
  <p:clrMapOvr>
    <a:masterClrMapping/>
  </p:clrMapOvr>
  <p:transition>
    <p:cover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22D3D404-FBE2-264E-BE5A-16315A10525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47164243"/>
      </p:ext>
    </p:extLst>
  </p:cSld>
  <p:clrMapOvr>
    <a:masterClrMapping/>
  </p:clrMapOvr>
  <p:transition>
    <p:cover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E6C9014-F517-E942-9DD3-257AE566C658}"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722052590"/>
      </p:ext>
    </p:extLst>
  </p:cSld>
  <p:clrMapOvr>
    <a:masterClrMapping/>
  </p:clrMapOvr>
  <p:transition>
    <p:cover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3EFB17AD-E348-F943-A81D-62142CA2DF7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100693"/>
      </p:ext>
    </p:extLst>
  </p:cSld>
  <p:clrMapOvr>
    <a:masterClrMapping/>
  </p:clrMapOvr>
  <p:transition>
    <p:cover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59D10C6D-489D-414F-9192-522908BB38FE}" type="slidenum">
              <a:rPr lang="en-US"/>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16340178"/>
      </p:ext>
    </p:extLst>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320626194"/>
      </p:ext>
    </p:extLst>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011473283"/>
      </p:ext>
    </p:extLst>
  </p:cSld>
  <p:clrMapOvr>
    <a:masterClrMapping/>
  </p:clrMapOvr>
  <p:transitio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3824082359"/>
      </p:ext>
    </p:extLst>
  </p:cSld>
  <p:clrMapOvr>
    <a:masterClrMapping/>
  </p:clrMapOvr>
  <p:transitio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866358064"/>
      </p:ext>
    </p:extLst>
  </p:cSld>
  <p:clrMapOvr>
    <a:masterClrMapping/>
  </p:clrMapOvr>
  <p:transitio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982224469"/>
      </p:ext>
    </p:extLst>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794FA1AB-2A3B-974A-BE3E-BCDC353105C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64552422"/>
      </p:ext>
    </p:extLst>
  </p:cSld>
  <p:clrMapOvr>
    <a:masterClrMapping/>
  </p:clrMapOvr>
  <p:transitio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088A5E05-845D-0D40-AF22-2692DC8B90A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79208840"/>
      </p:ext>
    </p:extLst>
  </p:cSld>
  <p:clrMapOvr>
    <a:masterClrMapping/>
  </p:clrMapOvr>
  <p:transitio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0222560-6B44-C143-8977-E52049FD25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5890016"/>
      </p:ext>
    </p:extLst>
  </p:cSld>
  <p:clrMapOvr>
    <a:masterClrMapping/>
  </p:clrMapOvr>
  <p:transitio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32BFCA1-B30B-0846-82A8-884F738D2FF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58922170"/>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1378222620"/>
      </p:ext>
    </p:extLst>
  </p:cSld>
  <p:clrMapOvr>
    <a:masterClrMapping/>
  </p:clrMapOvr>
  <p:transitio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9A6CB2F3-A13E-E248-9D93-CF41EC8D7CF8}"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57856312"/>
      </p:ext>
    </p:extLst>
  </p:cSld>
  <p:clrMapOvr>
    <a:masterClrMapping/>
  </p:clrMapOvr>
  <p:transitio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DF3B4693-0862-5E4B-B447-8B9184D84563}"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53029191"/>
      </p:ext>
    </p:extLst>
  </p:cSld>
  <p:clrMapOvr>
    <a:masterClrMapping/>
  </p:clrMapOvr>
  <p:transitio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65D5BC8A-D27A-404E-B32C-BB4F669789A4}"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09190939"/>
      </p:ext>
    </p:extLst>
  </p:cSld>
  <p:clrMapOvr>
    <a:masterClrMapping/>
  </p:clrMapOvr>
  <p:transition>
    <p:cover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85426540-6758-5641-B51E-0F0F9FC4133C}"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804410821"/>
      </p:ext>
    </p:extLst>
  </p:cSld>
  <p:clrMapOvr>
    <a:masterClrMapping/>
  </p:clrMapOvr>
  <p:transition>
    <p:cover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22D3D404-FBE2-264E-BE5A-16315A10525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47164243"/>
      </p:ext>
    </p:extLst>
  </p:cSld>
  <p:clrMapOvr>
    <a:masterClrMapping/>
  </p:clrMapOvr>
  <p:transition>
    <p:cover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E6C9014-F517-E942-9DD3-257AE566C658}"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722052590"/>
      </p:ext>
    </p:extLst>
  </p:cSld>
  <p:clrMapOvr>
    <a:masterClrMapping/>
  </p:clrMapOvr>
  <p:transition>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3EFB17AD-E348-F943-A81D-62142CA2DF7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100693"/>
      </p:ext>
    </p:extLst>
  </p:cSld>
  <p:clrMapOvr>
    <a:masterClrMapping/>
  </p:clrMapOvr>
  <p:transition>
    <p:cover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59D10C6D-489D-414F-9192-522908BB38FE}" type="slidenum">
              <a:rPr lang="en-US"/>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16340178"/>
      </p:ext>
    </p:extLst>
  </p:cSld>
  <p:clrMapOvr>
    <a:masterClrMapping/>
  </p:clrMapOvr>
  <p:transition>
    <p:cover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325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5325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794FA1AB-2A3B-974A-BE3E-BCDC353105CE}" type="slidenum">
              <a:rPr lang="en-US" smtClean="0"/>
              <a:pPr/>
              <a:t>‹#›</a:t>
            </a:fld>
            <a:endParaRPr lang="en-US"/>
          </a:p>
        </p:txBody>
      </p:sp>
    </p:spTree>
    <p:extLst>
      <p:ext uri="{BB962C8B-B14F-4D97-AF65-F5344CB8AC3E}">
        <p14:creationId xmlns:p14="http://schemas.microsoft.com/office/powerpoint/2010/main" val="3888511511"/>
      </p:ext>
    </p:extLst>
  </p:cSld>
  <p:clrMapOvr>
    <a:masterClrMapping/>
  </p:clrMapOvr>
  <p:transition>
    <p:cover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8A5E05-845D-0D40-AF22-2692DC8B90A3}" type="slidenum">
              <a:rPr lang="en-US" smtClean="0"/>
              <a:pPr/>
              <a:t>‹#›</a:t>
            </a:fld>
            <a:endParaRPr lang="en-US"/>
          </a:p>
        </p:txBody>
      </p:sp>
    </p:spTree>
    <p:extLst>
      <p:ext uri="{BB962C8B-B14F-4D97-AF65-F5344CB8AC3E}">
        <p14:creationId xmlns:p14="http://schemas.microsoft.com/office/powerpoint/2010/main" val="1378222620"/>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997123186"/>
      </p:ext>
    </p:extLst>
  </p:cSld>
  <p:clrMapOvr>
    <a:masterClrMapping/>
  </p:clrMapOvr>
  <p:transition>
    <p:cover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222560-6B44-C143-8977-E52049FD2519}" type="slidenum">
              <a:rPr lang="en-US" smtClean="0"/>
              <a:pPr/>
              <a:t>‹#›</a:t>
            </a:fld>
            <a:endParaRPr lang="en-US"/>
          </a:p>
        </p:txBody>
      </p:sp>
    </p:spTree>
    <p:extLst>
      <p:ext uri="{BB962C8B-B14F-4D97-AF65-F5344CB8AC3E}">
        <p14:creationId xmlns:p14="http://schemas.microsoft.com/office/powerpoint/2010/main" val="997123186"/>
      </p:ext>
    </p:extLst>
  </p:cSld>
  <p:clrMapOvr>
    <a:masterClrMapping/>
  </p:clrMapOvr>
  <p:transition>
    <p:cover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2BFCA1-B30B-0846-82A8-884F738D2FFC}" type="slidenum">
              <a:rPr lang="en-US" smtClean="0"/>
              <a:pPr/>
              <a:t>‹#›</a:t>
            </a:fld>
            <a:endParaRPr lang="en-US"/>
          </a:p>
        </p:txBody>
      </p:sp>
    </p:spTree>
    <p:extLst>
      <p:ext uri="{BB962C8B-B14F-4D97-AF65-F5344CB8AC3E}">
        <p14:creationId xmlns:p14="http://schemas.microsoft.com/office/powerpoint/2010/main" val="3241003961"/>
      </p:ext>
    </p:extLst>
  </p:cSld>
  <p:clrMapOvr>
    <a:masterClrMapping/>
  </p:clrMapOvr>
  <p:transition>
    <p:cover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A6CB2F3-A13E-E248-9D93-CF41EC8D7CF8}" type="slidenum">
              <a:rPr lang="en-US" smtClean="0"/>
              <a:pPr/>
              <a:t>‹#›</a:t>
            </a:fld>
            <a:endParaRPr lang="en-US"/>
          </a:p>
        </p:txBody>
      </p:sp>
    </p:spTree>
    <p:extLst>
      <p:ext uri="{BB962C8B-B14F-4D97-AF65-F5344CB8AC3E}">
        <p14:creationId xmlns:p14="http://schemas.microsoft.com/office/powerpoint/2010/main" val="1491299431"/>
      </p:ext>
    </p:extLst>
  </p:cSld>
  <p:clrMapOvr>
    <a:masterClrMapping/>
  </p:clrMapOvr>
  <p:transition>
    <p:cover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3B4693-0862-5E4B-B447-8B9184D84563}" type="slidenum">
              <a:rPr lang="en-US" smtClean="0"/>
              <a:pPr/>
              <a:t>‹#›</a:t>
            </a:fld>
            <a:endParaRPr lang="en-US"/>
          </a:p>
        </p:txBody>
      </p:sp>
    </p:spTree>
    <p:extLst>
      <p:ext uri="{BB962C8B-B14F-4D97-AF65-F5344CB8AC3E}">
        <p14:creationId xmlns:p14="http://schemas.microsoft.com/office/powerpoint/2010/main" val="2456828374"/>
      </p:ext>
    </p:extLst>
  </p:cSld>
  <p:clrMapOvr>
    <a:masterClrMapping/>
  </p:clrMapOvr>
  <p:transition>
    <p:cover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5D5BC8A-D27A-404E-B32C-BB4F669789A4}" type="slidenum">
              <a:rPr lang="en-US" smtClean="0"/>
              <a:pPr/>
              <a:t>‹#›</a:t>
            </a:fld>
            <a:endParaRPr lang="en-US"/>
          </a:p>
        </p:txBody>
      </p:sp>
    </p:spTree>
    <p:extLst>
      <p:ext uri="{BB962C8B-B14F-4D97-AF65-F5344CB8AC3E}">
        <p14:creationId xmlns:p14="http://schemas.microsoft.com/office/powerpoint/2010/main" val="3298768031"/>
      </p:ext>
    </p:extLst>
  </p:cSld>
  <p:clrMapOvr>
    <a:masterClrMapping/>
  </p:clrMapOvr>
  <p:transition>
    <p:cover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426540-6758-5641-B51E-0F0F9FC4133C}" type="slidenum">
              <a:rPr lang="en-US" smtClean="0"/>
              <a:pPr/>
              <a:t>‹#›</a:t>
            </a:fld>
            <a:endParaRPr lang="en-US"/>
          </a:p>
        </p:txBody>
      </p:sp>
    </p:spTree>
    <p:extLst>
      <p:ext uri="{BB962C8B-B14F-4D97-AF65-F5344CB8AC3E}">
        <p14:creationId xmlns:p14="http://schemas.microsoft.com/office/powerpoint/2010/main" val="2904312154"/>
      </p:ext>
    </p:extLst>
  </p:cSld>
  <p:clrMapOvr>
    <a:masterClrMapping/>
  </p:clrMapOvr>
  <p:transition>
    <p:cover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D3D404-FBE2-264E-BE5A-16315A10525D}" type="slidenum">
              <a:rPr lang="en-US" smtClean="0"/>
              <a:pPr/>
              <a:t>‹#›</a:t>
            </a:fld>
            <a:endParaRPr lang="en-US"/>
          </a:p>
        </p:txBody>
      </p:sp>
    </p:spTree>
    <p:extLst>
      <p:ext uri="{BB962C8B-B14F-4D97-AF65-F5344CB8AC3E}">
        <p14:creationId xmlns:p14="http://schemas.microsoft.com/office/powerpoint/2010/main" val="1710883646"/>
      </p:ext>
    </p:extLst>
  </p:cSld>
  <p:clrMapOvr>
    <a:masterClrMapping/>
  </p:clrMapOvr>
  <p:transition>
    <p:cover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6C9014-F517-E942-9DD3-257AE566C658}" type="slidenum">
              <a:rPr lang="en-US" smtClean="0"/>
              <a:pPr/>
              <a:t>‹#›</a:t>
            </a:fld>
            <a:endParaRPr lang="en-US"/>
          </a:p>
        </p:txBody>
      </p:sp>
    </p:spTree>
    <p:extLst>
      <p:ext uri="{BB962C8B-B14F-4D97-AF65-F5344CB8AC3E}">
        <p14:creationId xmlns:p14="http://schemas.microsoft.com/office/powerpoint/2010/main" val="3009513495"/>
      </p:ext>
    </p:extLst>
  </p:cSld>
  <p:clrMapOvr>
    <a:masterClrMapping/>
  </p:clrMapOvr>
  <p:transition>
    <p:cover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FB17AD-E348-F943-A81D-62142CA2DF71}" type="slidenum">
              <a:rPr lang="en-US" smtClean="0"/>
              <a:pPr/>
              <a:t>‹#›</a:t>
            </a:fld>
            <a:endParaRPr lang="en-US"/>
          </a:p>
        </p:txBody>
      </p:sp>
    </p:spTree>
    <p:extLst>
      <p:ext uri="{BB962C8B-B14F-4D97-AF65-F5344CB8AC3E}">
        <p14:creationId xmlns:p14="http://schemas.microsoft.com/office/powerpoint/2010/main" val="320626194"/>
      </p:ext>
    </p:extLst>
  </p:cSld>
  <p:clrMapOvr>
    <a:masterClrMapping/>
  </p:clrMapOvr>
  <p:transition>
    <p:cover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011473283"/>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3241003961"/>
      </p:ext>
    </p:extLst>
  </p:cSld>
  <p:clrMapOvr>
    <a:masterClrMapping/>
  </p:clrMapOvr>
  <p:transition>
    <p:cover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808998-ABCB-1746-8679-9CAADDB490A7}" type="slidenum">
              <a:rPr lang="en-US" smtClean="0"/>
              <a:pPr/>
              <a:t>‹#›</a:t>
            </a:fld>
            <a:endParaRPr lang="en-US"/>
          </a:p>
        </p:txBody>
      </p:sp>
    </p:spTree>
    <p:extLst>
      <p:ext uri="{BB962C8B-B14F-4D97-AF65-F5344CB8AC3E}">
        <p14:creationId xmlns:p14="http://schemas.microsoft.com/office/powerpoint/2010/main" val="3824082359"/>
      </p:ext>
    </p:extLst>
  </p:cSld>
  <p:clrMapOvr>
    <a:masterClrMapping/>
  </p:clrMapOvr>
  <p:transition>
    <p:cover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866358064"/>
      </p:ext>
    </p:extLst>
  </p:cSld>
  <p:clrMapOvr>
    <a:masterClrMapping/>
  </p:clrMapOvr>
  <p:transition>
    <p:cover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982224469"/>
      </p:ext>
    </p:extLst>
  </p:cSld>
  <p:clrMapOvr>
    <a:masterClrMapping/>
  </p:clrMapOvr>
  <p:transition>
    <p:cover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794FA1AB-2A3B-974A-BE3E-BCDC353105C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64552422"/>
      </p:ext>
    </p:extLst>
  </p:cSld>
  <p:clrMapOvr>
    <a:masterClrMapping/>
  </p:clrMapOvr>
  <p:transition>
    <p:cover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088A5E05-845D-0D40-AF22-2692DC8B90A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79208840"/>
      </p:ext>
    </p:extLst>
  </p:cSld>
  <p:clrMapOvr>
    <a:masterClrMapping/>
  </p:clrMapOvr>
  <p:transition>
    <p:cover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0222560-6B44-C143-8977-E52049FD25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5890016"/>
      </p:ext>
    </p:extLst>
  </p:cSld>
  <p:clrMapOvr>
    <a:masterClrMapping/>
  </p:clrMapOvr>
  <p:transition>
    <p:cover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32BFCA1-B30B-0846-82A8-884F738D2FF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58922170"/>
      </p:ext>
    </p:extLst>
  </p:cSld>
  <p:clrMapOvr>
    <a:masterClrMapping/>
  </p:clrMapOvr>
  <p:transition>
    <p:cover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9A6CB2F3-A13E-E248-9D93-CF41EC8D7CF8}"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57856312"/>
      </p:ext>
    </p:extLst>
  </p:cSld>
  <p:clrMapOvr>
    <a:masterClrMapping/>
  </p:clrMapOvr>
  <p:transition>
    <p:cover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DF3B4693-0862-5E4B-B447-8B9184D84563}"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53029191"/>
      </p:ext>
    </p:extLst>
  </p:cSld>
  <p:clrMapOvr>
    <a:masterClrMapping/>
  </p:clrMapOvr>
  <p:transition>
    <p:cover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65D5BC8A-D27A-404E-B32C-BB4F669789A4}"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09190939"/>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1491299431"/>
      </p:ext>
    </p:extLst>
  </p:cSld>
  <p:clrMapOvr>
    <a:masterClrMapping/>
  </p:clrMapOvr>
  <p:transition>
    <p:cover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85426540-6758-5641-B51E-0F0F9FC4133C}"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804410821"/>
      </p:ext>
    </p:extLst>
  </p:cSld>
  <p:clrMapOvr>
    <a:masterClrMapping/>
  </p:clrMapOvr>
  <p:transition>
    <p:cover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22D3D404-FBE2-264E-BE5A-16315A10525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47164243"/>
      </p:ext>
    </p:extLst>
  </p:cSld>
  <p:clrMapOvr>
    <a:masterClrMapping/>
  </p:clrMapOvr>
  <p:transition>
    <p:cover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E6C9014-F517-E942-9DD3-257AE566C658}"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722052590"/>
      </p:ext>
    </p:extLst>
  </p:cSld>
  <p:clrMapOvr>
    <a:masterClrMapping/>
  </p:clrMapOvr>
  <p:transition>
    <p:cover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3EFB17AD-E348-F943-A81D-62142CA2DF7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100693"/>
      </p:ext>
    </p:extLst>
  </p:cSld>
  <p:clrMapOvr>
    <a:masterClrMapping/>
  </p:clrMapOvr>
  <p:transition>
    <p:cover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59D10C6D-489D-414F-9192-522908BB38FE}" type="slidenum">
              <a:rPr lang="en-US"/>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16340178"/>
      </p:ext>
    </p:extLst>
  </p:cSld>
  <p:clrMapOvr>
    <a:masterClrMapping/>
  </p:clrMapOvr>
  <p:transition>
    <p:cover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325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5325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794FA1AB-2A3B-974A-BE3E-BCDC353105CE}" type="slidenum">
              <a:rPr lang="en-US" smtClean="0"/>
              <a:pPr/>
              <a:t>‹#›</a:t>
            </a:fld>
            <a:endParaRPr lang="en-US"/>
          </a:p>
        </p:txBody>
      </p:sp>
    </p:spTree>
    <p:extLst>
      <p:ext uri="{BB962C8B-B14F-4D97-AF65-F5344CB8AC3E}">
        <p14:creationId xmlns:p14="http://schemas.microsoft.com/office/powerpoint/2010/main" val="3888511511"/>
      </p:ext>
    </p:extLst>
  </p:cSld>
  <p:clrMapOvr>
    <a:masterClrMapping/>
  </p:clrMapOvr>
  <p:transition>
    <p:cover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8A5E05-845D-0D40-AF22-2692DC8B90A3}" type="slidenum">
              <a:rPr lang="en-US" smtClean="0"/>
              <a:pPr/>
              <a:t>‹#›</a:t>
            </a:fld>
            <a:endParaRPr lang="en-US"/>
          </a:p>
        </p:txBody>
      </p:sp>
    </p:spTree>
    <p:extLst>
      <p:ext uri="{BB962C8B-B14F-4D97-AF65-F5344CB8AC3E}">
        <p14:creationId xmlns:p14="http://schemas.microsoft.com/office/powerpoint/2010/main" val="1378222620"/>
      </p:ext>
    </p:extLst>
  </p:cSld>
  <p:clrMapOvr>
    <a:masterClrMapping/>
  </p:clrMapOvr>
  <p:transition>
    <p:cover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222560-6B44-C143-8977-E52049FD2519}" type="slidenum">
              <a:rPr lang="en-US" smtClean="0"/>
              <a:pPr/>
              <a:t>‹#›</a:t>
            </a:fld>
            <a:endParaRPr lang="en-US"/>
          </a:p>
        </p:txBody>
      </p:sp>
    </p:spTree>
    <p:extLst>
      <p:ext uri="{BB962C8B-B14F-4D97-AF65-F5344CB8AC3E}">
        <p14:creationId xmlns:p14="http://schemas.microsoft.com/office/powerpoint/2010/main" val="997123186"/>
      </p:ext>
    </p:extLst>
  </p:cSld>
  <p:clrMapOvr>
    <a:masterClrMapping/>
  </p:clrMapOvr>
  <p:transition>
    <p:cover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2BFCA1-B30B-0846-82A8-884F738D2FFC}" type="slidenum">
              <a:rPr lang="en-US" smtClean="0"/>
              <a:pPr/>
              <a:t>‹#›</a:t>
            </a:fld>
            <a:endParaRPr lang="en-US"/>
          </a:p>
        </p:txBody>
      </p:sp>
    </p:spTree>
    <p:extLst>
      <p:ext uri="{BB962C8B-B14F-4D97-AF65-F5344CB8AC3E}">
        <p14:creationId xmlns:p14="http://schemas.microsoft.com/office/powerpoint/2010/main" val="3241003961"/>
      </p:ext>
    </p:extLst>
  </p:cSld>
  <p:clrMapOvr>
    <a:masterClrMapping/>
  </p:clrMapOvr>
  <p:transition>
    <p:cover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A6CB2F3-A13E-E248-9D93-CF41EC8D7CF8}" type="slidenum">
              <a:rPr lang="en-US" smtClean="0"/>
              <a:pPr/>
              <a:t>‹#›</a:t>
            </a:fld>
            <a:endParaRPr lang="en-US"/>
          </a:p>
        </p:txBody>
      </p:sp>
    </p:spTree>
    <p:extLst>
      <p:ext uri="{BB962C8B-B14F-4D97-AF65-F5344CB8AC3E}">
        <p14:creationId xmlns:p14="http://schemas.microsoft.com/office/powerpoint/2010/main" val="1491299431"/>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456828374"/>
      </p:ext>
    </p:extLst>
  </p:cSld>
  <p:clrMapOvr>
    <a:masterClrMapping/>
  </p:clrMapOvr>
  <p:transition>
    <p:cover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3B4693-0862-5E4B-B447-8B9184D84563}" type="slidenum">
              <a:rPr lang="en-US" smtClean="0"/>
              <a:pPr/>
              <a:t>‹#›</a:t>
            </a:fld>
            <a:endParaRPr lang="en-US"/>
          </a:p>
        </p:txBody>
      </p:sp>
    </p:spTree>
    <p:extLst>
      <p:ext uri="{BB962C8B-B14F-4D97-AF65-F5344CB8AC3E}">
        <p14:creationId xmlns:p14="http://schemas.microsoft.com/office/powerpoint/2010/main" val="2456828374"/>
      </p:ext>
    </p:extLst>
  </p:cSld>
  <p:clrMapOvr>
    <a:masterClrMapping/>
  </p:clrMapOvr>
  <p:transition>
    <p:cover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5D5BC8A-D27A-404E-B32C-BB4F669789A4}" type="slidenum">
              <a:rPr lang="en-US" smtClean="0"/>
              <a:pPr/>
              <a:t>‹#›</a:t>
            </a:fld>
            <a:endParaRPr lang="en-US"/>
          </a:p>
        </p:txBody>
      </p:sp>
    </p:spTree>
    <p:extLst>
      <p:ext uri="{BB962C8B-B14F-4D97-AF65-F5344CB8AC3E}">
        <p14:creationId xmlns:p14="http://schemas.microsoft.com/office/powerpoint/2010/main" val="3298768031"/>
      </p:ext>
    </p:extLst>
  </p:cSld>
  <p:clrMapOvr>
    <a:masterClrMapping/>
  </p:clrMapOvr>
  <p:transition>
    <p:cover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426540-6758-5641-B51E-0F0F9FC4133C}" type="slidenum">
              <a:rPr lang="en-US" smtClean="0"/>
              <a:pPr/>
              <a:t>‹#›</a:t>
            </a:fld>
            <a:endParaRPr lang="en-US"/>
          </a:p>
        </p:txBody>
      </p:sp>
    </p:spTree>
    <p:extLst>
      <p:ext uri="{BB962C8B-B14F-4D97-AF65-F5344CB8AC3E}">
        <p14:creationId xmlns:p14="http://schemas.microsoft.com/office/powerpoint/2010/main" val="2904312154"/>
      </p:ext>
    </p:extLst>
  </p:cSld>
  <p:clrMapOvr>
    <a:masterClrMapping/>
  </p:clrMapOvr>
  <p:transition>
    <p:cover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D3D404-FBE2-264E-BE5A-16315A10525D}" type="slidenum">
              <a:rPr lang="en-US" smtClean="0"/>
              <a:pPr/>
              <a:t>‹#›</a:t>
            </a:fld>
            <a:endParaRPr lang="en-US"/>
          </a:p>
        </p:txBody>
      </p:sp>
    </p:spTree>
    <p:extLst>
      <p:ext uri="{BB962C8B-B14F-4D97-AF65-F5344CB8AC3E}">
        <p14:creationId xmlns:p14="http://schemas.microsoft.com/office/powerpoint/2010/main" val="1710883646"/>
      </p:ext>
    </p:extLst>
  </p:cSld>
  <p:clrMapOvr>
    <a:masterClrMapping/>
  </p:clrMapOvr>
  <p:transition>
    <p:cover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6C9014-F517-E942-9DD3-257AE566C658}" type="slidenum">
              <a:rPr lang="en-US" smtClean="0"/>
              <a:pPr/>
              <a:t>‹#›</a:t>
            </a:fld>
            <a:endParaRPr lang="en-US"/>
          </a:p>
        </p:txBody>
      </p:sp>
    </p:spTree>
    <p:extLst>
      <p:ext uri="{BB962C8B-B14F-4D97-AF65-F5344CB8AC3E}">
        <p14:creationId xmlns:p14="http://schemas.microsoft.com/office/powerpoint/2010/main" val="3009513495"/>
      </p:ext>
    </p:extLst>
  </p:cSld>
  <p:clrMapOvr>
    <a:masterClrMapping/>
  </p:clrMapOvr>
  <p:transition>
    <p:cover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FB17AD-E348-F943-A81D-62142CA2DF71}" type="slidenum">
              <a:rPr lang="en-US" smtClean="0"/>
              <a:pPr/>
              <a:t>‹#›</a:t>
            </a:fld>
            <a:endParaRPr lang="en-US"/>
          </a:p>
        </p:txBody>
      </p:sp>
    </p:spTree>
    <p:extLst>
      <p:ext uri="{BB962C8B-B14F-4D97-AF65-F5344CB8AC3E}">
        <p14:creationId xmlns:p14="http://schemas.microsoft.com/office/powerpoint/2010/main" val="320626194"/>
      </p:ext>
    </p:extLst>
  </p:cSld>
  <p:clrMapOvr>
    <a:masterClrMapping/>
  </p:clrMapOvr>
  <p:transition>
    <p:cover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011473283"/>
      </p:ext>
    </p:extLst>
  </p:cSld>
  <p:clrMapOvr>
    <a:masterClrMapping/>
  </p:clrMapOvr>
  <p:transition>
    <p:cover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F808998-ABCB-1746-8679-9CAADDB490A7}" type="slidenum">
              <a:rPr lang="en-US" smtClean="0"/>
              <a:pPr/>
              <a:t>‹#›</a:t>
            </a:fld>
            <a:endParaRPr lang="en-US"/>
          </a:p>
        </p:txBody>
      </p:sp>
    </p:spTree>
    <p:extLst>
      <p:ext uri="{BB962C8B-B14F-4D97-AF65-F5344CB8AC3E}">
        <p14:creationId xmlns:p14="http://schemas.microsoft.com/office/powerpoint/2010/main" val="3824082359"/>
      </p:ext>
    </p:extLst>
  </p:cSld>
  <p:clrMapOvr>
    <a:masterClrMapping/>
  </p:clrMapOvr>
  <p:transition>
    <p:cover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866358064"/>
      </p:ext>
    </p:extLst>
  </p:cSld>
  <p:clrMapOvr>
    <a:masterClrMapping/>
  </p:clrMapOvr>
  <p:transition>
    <p:cover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982224469"/>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3298768031"/>
      </p:ext>
    </p:extLst>
  </p:cSld>
  <p:clrMapOvr>
    <a:masterClrMapping/>
  </p:clrMapOvr>
  <p:transition>
    <p:cover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794FA1AB-2A3B-974A-BE3E-BCDC353105C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64552422"/>
      </p:ext>
    </p:extLst>
  </p:cSld>
  <p:clrMapOvr>
    <a:masterClrMapping/>
  </p:clrMapOvr>
  <p:transition>
    <p:cover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088A5E05-845D-0D40-AF22-2692DC8B90A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79208840"/>
      </p:ext>
    </p:extLst>
  </p:cSld>
  <p:clrMapOvr>
    <a:masterClrMapping/>
  </p:clrMapOvr>
  <p:transition>
    <p:cover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0222560-6B44-C143-8977-E52049FD25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5890016"/>
      </p:ext>
    </p:extLst>
  </p:cSld>
  <p:clrMapOvr>
    <a:masterClrMapping/>
  </p:clrMapOvr>
  <p:transition>
    <p:cover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fld id="{532BFCA1-B30B-0846-82A8-884F738D2FFC}"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558922170"/>
      </p:ext>
    </p:extLst>
  </p:cSld>
  <p:clrMapOvr>
    <a:masterClrMapping/>
  </p:clrMapOvr>
  <p:transition>
    <p:cover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fld id="{9A6CB2F3-A13E-E248-9D93-CF41EC8D7CF8}" type="slidenum">
              <a:rPr lang="en-US"/>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057856312"/>
      </p:ext>
    </p:extLst>
  </p:cSld>
  <p:clrMapOvr>
    <a:masterClrMapping/>
  </p:clrMapOvr>
  <p:transition>
    <p:cover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fld id="{DF3B4693-0862-5E4B-B447-8B9184D84563}" type="slidenum">
              <a:rPr lang="en-US"/>
              <a:pPr/>
              <a:t>‹#›</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53029191"/>
      </p:ext>
    </p:extLst>
  </p:cSld>
  <p:clrMapOvr>
    <a:masterClrMapping/>
  </p:clrMapOvr>
  <p:transition>
    <p:cover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fld id="{65D5BC8A-D27A-404E-B32C-BB4F669789A4}" type="slidenum">
              <a:rPr lang="en-US"/>
              <a:pPr/>
              <a:t>‹#›</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509190939"/>
      </p:ext>
    </p:extLst>
  </p:cSld>
  <p:clrMapOvr>
    <a:masterClrMapping/>
  </p:clrMapOvr>
  <p:transition>
    <p:cover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fld id="{85426540-6758-5641-B51E-0F0F9FC4133C}" type="slidenum">
              <a:rPr lang="en-US"/>
              <a:pPr/>
              <a:t>‹#›</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endParaRPr lang="en-US"/>
          </a:p>
        </p:txBody>
      </p:sp>
    </p:spTree>
    <p:extLst>
      <p:ext uri="{BB962C8B-B14F-4D97-AF65-F5344CB8AC3E}">
        <p14:creationId xmlns:p14="http://schemas.microsoft.com/office/powerpoint/2010/main" val="3804410821"/>
      </p:ext>
    </p:extLst>
  </p:cSld>
  <p:clrMapOvr>
    <a:masterClrMapping/>
  </p:clrMapOvr>
  <p:transition>
    <p:cover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fld id="{22D3D404-FBE2-264E-BE5A-16315A10525D}" type="slidenum">
              <a:rPr lang="en-US"/>
              <a:pPr/>
              <a:t>‹#›</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447164243"/>
      </p:ext>
    </p:extLst>
  </p:cSld>
  <p:clrMapOvr>
    <a:masterClrMapping/>
  </p:clrMapOvr>
  <p:transition>
    <p:cover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2E6C9014-F517-E942-9DD3-257AE566C658}"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722052590"/>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904312154"/>
      </p:ext>
    </p:extLst>
  </p:cSld>
  <p:clrMapOvr>
    <a:masterClrMapping/>
  </p:clrMapOvr>
  <p:transition>
    <p:cover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3EFB17AD-E348-F943-A81D-62142CA2DF71}"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106100693"/>
      </p:ext>
    </p:extLst>
  </p:cSld>
  <p:clrMapOvr>
    <a:masterClrMapping/>
  </p:clrMapOvr>
  <p:transition>
    <p:cover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ln/>
        </p:spPr>
        <p:txBody>
          <a:bodyPr/>
          <a:lstStyle>
            <a:lvl1pPr>
              <a:defRPr/>
            </a:lvl1pPr>
          </a:lstStyle>
          <a:p>
            <a:fld id="{59D10C6D-489D-414F-9192-522908BB38FE}" type="slidenum">
              <a:rPr lang="en-US"/>
              <a:pPr/>
              <a:t>‹#›</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616340178"/>
      </p:ext>
    </p:extLst>
  </p:cSld>
  <p:clrMapOvr>
    <a:masterClrMapping/>
  </p:clrMapOvr>
  <p:transition>
    <p:cover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a:p>
        </p:txBody>
      </p:sp>
      <p:sp>
        <p:nvSpPr>
          <p:cNvPr id="5325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pPr lvl="0"/>
            <a:r>
              <a:rPr lang="en-US" noProof="0" smtClean="0"/>
              <a:t>Click to edit Master title style</a:t>
            </a:r>
          </a:p>
        </p:txBody>
      </p:sp>
      <p:sp>
        <p:nvSpPr>
          <p:cNvPr id="5325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pPr lvl="0"/>
            <a:r>
              <a:rPr lang="en-US" noProof="0" smtClean="0"/>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fld id="{794FA1AB-2A3B-974A-BE3E-BCDC353105CE}" type="slidenum">
              <a:rPr lang="en-US" smtClean="0"/>
              <a:pPr/>
              <a:t>‹#›</a:t>
            </a:fld>
            <a:endParaRPr lang="en-US"/>
          </a:p>
        </p:txBody>
      </p:sp>
    </p:spTree>
    <p:extLst>
      <p:ext uri="{BB962C8B-B14F-4D97-AF65-F5344CB8AC3E}">
        <p14:creationId xmlns:p14="http://schemas.microsoft.com/office/powerpoint/2010/main" val="3888511511"/>
      </p:ext>
    </p:extLst>
  </p:cSld>
  <p:clrMapOvr>
    <a:masterClrMapping/>
  </p:clrMapOvr>
  <p:transition>
    <p:cover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88A5E05-845D-0D40-AF22-2692DC8B90A3}" type="slidenum">
              <a:rPr lang="en-US" smtClean="0"/>
              <a:pPr/>
              <a:t>‹#›</a:t>
            </a:fld>
            <a:endParaRPr lang="en-US"/>
          </a:p>
        </p:txBody>
      </p:sp>
    </p:spTree>
    <p:extLst>
      <p:ext uri="{BB962C8B-B14F-4D97-AF65-F5344CB8AC3E}">
        <p14:creationId xmlns:p14="http://schemas.microsoft.com/office/powerpoint/2010/main" val="1378222620"/>
      </p:ext>
    </p:extLst>
  </p:cSld>
  <p:clrMapOvr>
    <a:masterClrMapping/>
  </p:clrMapOvr>
  <p:transition>
    <p:cover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222560-6B44-C143-8977-E52049FD2519}" type="slidenum">
              <a:rPr lang="en-US" smtClean="0"/>
              <a:pPr/>
              <a:t>‹#›</a:t>
            </a:fld>
            <a:endParaRPr lang="en-US"/>
          </a:p>
        </p:txBody>
      </p:sp>
    </p:spTree>
    <p:extLst>
      <p:ext uri="{BB962C8B-B14F-4D97-AF65-F5344CB8AC3E}">
        <p14:creationId xmlns:p14="http://schemas.microsoft.com/office/powerpoint/2010/main" val="997123186"/>
      </p:ext>
    </p:extLst>
  </p:cSld>
  <p:clrMapOvr>
    <a:masterClrMapping/>
  </p:clrMapOvr>
  <p:transition>
    <p:cover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32BFCA1-B30B-0846-82A8-884F738D2FFC}" type="slidenum">
              <a:rPr lang="en-US" smtClean="0"/>
              <a:pPr/>
              <a:t>‹#›</a:t>
            </a:fld>
            <a:endParaRPr lang="en-US"/>
          </a:p>
        </p:txBody>
      </p:sp>
    </p:spTree>
    <p:extLst>
      <p:ext uri="{BB962C8B-B14F-4D97-AF65-F5344CB8AC3E}">
        <p14:creationId xmlns:p14="http://schemas.microsoft.com/office/powerpoint/2010/main" val="3241003961"/>
      </p:ext>
    </p:extLst>
  </p:cSld>
  <p:clrMapOvr>
    <a:masterClrMapping/>
  </p:clrMapOvr>
  <p:transition>
    <p:cover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A6CB2F3-A13E-E248-9D93-CF41EC8D7CF8}" type="slidenum">
              <a:rPr lang="en-US" smtClean="0"/>
              <a:pPr/>
              <a:t>‹#›</a:t>
            </a:fld>
            <a:endParaRPr lang="en-US"/>
          </a:p>
        </p:txBody>
      </p:sp>
    </p:spTree>
    <p:extLst>
      <p:ext uri="{BB962C8B-B14F-4D97-AF65-F5344CB8AC3E}">
        <p14:creationId xmlns:p14="http://schemas.microsoft.com/office/powerpoint/2010/main" val="1491299431"/>
      </p:ext>
    </p:extLst>
  </p:cSld>
  <p:clrMapOvr>
    <a:masterClrMapping/>
  </p:clrMapOvr>
  <p:transition>
    <p:cover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3B4693-0862-5E4B-B447-8B9184D84563}" type="slidenum">
              <a:rPr lang="en-US" smtClean="0"/>
              <a:pPr/>
              <a:t>‹#›</a:t>
            </a:fld>
            <a:endParaRPr lang="en-US"/>
          </a:p>
        </p:txBody>
      </p:sp>
    </p:spTree>
    <p:extLst>
      <p:ext uri="{BB962C8B-B14F-4D97-AF65-F5344CB8AC3E}">
        <p14:creationId xmlns:p14="http://schemas.microsoft.com/office/powerpoint/2010/main" val="2456828374"/>
      </p:ext>
    </p:extLst>
  </p:cSld>
  <p:clrMapOvr>
    <a:masterClrMapping/>
  </p:clrMapOvr>
  <p:transition>
    <p:cover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5D5BC8A-D27A-404E-B32C-BB4F669789A4}" type="slidenum">
              <a:rPr lang="en-US" smtClean="0"/>
              <a:pPr/>
              <a:t>‹#›</a:t>
            </a:fld>
            <a:endParaRPr lang="en-US"/>
          </a:p>
        </p:txBody>
      </p:sp>
    </p:spTree>
    <p:extLst>
      <p:ext uri="{BB962C8B-B14F-4D97-AF65-F5344CB8AC3E}">
        <p14:creationId xmlns:p14="http://schemas.microsoft.com/office/powerpoint/2010/main" val="3298768031"/>
      </p:ext>
    </p:extLst>
  </p:cSld>
  <p:clrMapOvr>
    <a:masterClrMapping/>
  </p:clrMapOvr>
  <p:transition>
    <p:cover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426540-6758-5641-B51E-0F0F9FC4133C}" type="slidenum">
              <a:rPr lang="en-US" smtClean="0"/>
              <a:pPr/>
              <a:t>‹#›</a:t>
            </a:fld>
            <a:endParaRPr lang="en-US"/>
          </a:p>
        </p:txBody>
      </p:sp>
    </p:spTree>
    <p:extLst>
      <p:ext uri="{BB962C8B-B14F-4D97-AF65-F5344CB8AC3E}">
        <p14:creationId xmlns:p14="http://schemas.microsoft.com/office/powerpoint/2010/main" val="2904312154"/>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1710883646"/>
      </p:ext>
    </p:extLst>
  </p:cSld>
  <p:clrMapOvr>
    <a:masterClrMapping/>
  </p:clrMapOvr>
  <p:transition>
    <p:cover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2D3D404-FBE2-264E-BE5A-16315A10525D}" type="slidenum">
              <a:rPr lang="en-US" smtClean="0"/>
              <a:pPr/>
              <a:t>‹#›</a:t>
            </a:fld>
            <a:endParaRPr lang="en-US"/>
          </a:p>
        </p:txBody>
      </p:sp>
    </p:spTree>
    <p:extLst>
      <p:ext uri="{BB962C8B-B14F-4D97-AF65-F5344CB8AC3E}">
        <p14:creationId xmlns:p14="http://schemas.microsoft.com/office/powerpoint/2010/main" val="1710883646"/>
      </p:ext>
    </p:extLst>
  </p:cSld>
  <p:clrMapOvr>
    <a:masterClrMapping/>
  </p:clrMapOvr>
  <p:transition>
    <p:cover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E6C9014-F517-E942-9DD3-257AE566C658}" type="slidenum">
              <a:rPr lang="en-US" smtClean="0"/>
              <a:pPr/>
              <a:t>‹#›</a:t>
            </a:fld>
            <a:endParaRPr lang="en-US"/>
          </a:p>
        </p:txBody>
      </p:sp>
    </p:spTree>
    <p:extLst>
      <p:ext uri="{BB962C8B-B14F-4D97-AF65-F5344CB8AC3E}">
        <p14:creationId xmlns:p14="http://schemas.microsoft.com/office/powerpoint/2010/main" val="3009513495"/>
      </p:ext>
    </p:extLst>
  </p:cSld>
  <p:clrMapOvr>
    <a:masterClrMapping/>
  </p:clrMapOvr>
  <p:transition>
    <p:cover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FB17AD-E348-F943-A81D-62142CA2DF71}" type="slidenum">
              <a:rPr lang="en-US" smtClean="0"/>
              <a:pPr/>
              <a:t>‹#›</a:t>
            </a:fld>
            <a:endParaRPr lang="en-US"/>
          </a:p>
        </p:txBody>
      </p:sp>
    </p:spTree>
    <p:extLst>
      <p:ext uri="{BB962C8B-B14F-4D97-AF65-F5344CB8AC3E}">
        <p14:creationId xmlns:p14="http://schemas.microsoft.com/office/powerpoint/2010/main" val="320626194"/>
      </p:ext>
    </p:extLst>
  </p:cSld>
  <p:clrMapOvr>
    <a:masterClrMapping/>
  </p:clrMapOvr>
  <p:transition>
    <p:cover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86300" y="19050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6300" y="4000500"/>
            <a:ext cx="37719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011473283"/>
      </p:ext>
    </p:extLst>
  </p:cSld>
  <p:clrMapOvr>
    <a:masterClrMapping/>
  </p:clrMapOvr>
  <p:transition>
    <p:cover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905000"/>
            <a:ext cx="3771900" cy="4038600"/>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3824082359"/>
      </p:ext>
    </p:extLst>
  </p:cSld>
  <p:clrMapOvr>
    <a:masterClrMapping/>
  </p:clrMapOvr>
  <p:transition>
    <p:cover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866358064"/>
      </p:ext>
    </p:extLst>
  </p:cSld>
  <p:clrMapOvr>
    <a:masterClrMapping/>
  </p:clrMapOvr>
  <p:transition>
    <p:cover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2000" y="1905000"/>
            <a:ext cx="3771900" cy="40386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CE36EDA-767C-754E-804B-8B0DE22ADFB3}" type="datetimeFigureOut">
              <a:rPr lang="en-US" smtClean="0"/>
              <a:t>2/25/2014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100D54B-200E-6B4D-A979-16CFECCB1B7B}" type="slidenum">
              <a:rPr lang="en-US" smtClean="0"/>
              <a:t>‹#›</a:t>
            </a:fld>
            <a:endParaRPr lang="en-US"/>
          </a:p>
        </p:txBody>
      </p:sp>
    </p:spTree>
    <p:extLst>
      <p:ext uri="{BB962C8B-B14F-4D97-AF65-F5344CB8AC3E}">
        <p14:creationId xmlns:p14="http://schemas.microsoft.com/office/powerpoint/2010/main" val="2982224469"/>
      </p:ext>
    </p:extLst>
  </p:cSld>
  <p:clrMapOvr>
    <a:masterClrMapping/>
  </p:clrMapOvr>
  <p:transition>
    <p:cover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fld id="{794FA1AB-2A3B-974A-BE3E-BCDC353105CE}"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664552422"/>
      </p:ext>
    </p:extLst>
  </p:cSld>
  <p:clrMapOvr>
    <a:masterClrMapping/>
  </p:clrMapOvr>
  <p:transition>
    <p:cover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fld id="{088A5E05-845D-0D40-AF22-2692DC8B90A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679208840"/>
      </p:ext>
    </p:extLst>
  </p:cSld>
  <p:clrMapOvr>
    <a:masterClrMapping/>
  </p:clrMapOvr>
  <p:transition>
    <p:cover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fld id="{A0222560-6B44-C143-8977-E52049FD2519}"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325890016"/>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theme" Target="../theme/theme5.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6.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theme" Target="../theme/theme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8.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228"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fld id="{CCE36EDA-767C-754E-804B-8B0DE22ADFB3}" type="datetimeFigureOut">
              <a:rPr lang="en-US" smtClean="0"/>
              <a:t>2/25/2014</a:t>
            </a:fld>
            <a:endParaRPr lang="en-US"/>
          </a:p>
        </p:txBody>
      </p:sp>
      <p:sp>
        <p:nvSpPr>
          <p:cNvPr id="52229"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endParaRPr lang="en-US"/>
          </a:p>
        </p:txBody>
      </p:sp>
      <p:sp>
        <p:nvSpPr>
          <p:cNvPr id="52230"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100D54B-200E-6B4D-A979-16CFECCB1B7B}" type="slidenum">
              <a:rPr lang="en-US" smtClean="0"/>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cover dir="r"/>
  </p:transition>
  <p:txStyles>
    <p:titleStyle>
      <a:lvl1pPr algn="l" rtl="0" eaLnBrk="1" fontAlgn="base" hangingPunct="1">
        <a:spcBef>
          <a:spcPct val="0"/>
        </a:spcBef>
        <a:spcAft>
          <a:spcPct val="0"/>
        </a:spcAft>
        <a:defRPr sz="3300">
          <a:solidFill>
            <a:schemeClr val="tx2"/>
          </a:solidFill>
          <a:latin typeface="+mj-lt"/>
          <a:ea typeface="ＭＳ Ｐゴシック" charset="0"/>
          <a:cs typeface="+mj-cs"/>
        </a:defRPr>
      </a:lvl1pPr>
      <a:lvl2pPr algn="l" rtl="0" eaLnBrk="1" fontAlgn="base" hangingPunct="1">
        <a:spcBef>
          <a:spcPct val="0"/>
        </a:spcBef>
        <a:spcAft>
          <a:spcPct val="0"/>
        </a:spcAft>
        <a:defRPr sz="3300">
          <a:solidFill>
            <a:schemeClr val="tx2"/>
          </a:solidFill>
          <a:latin typeface="Arial Black" pitchFamily="34" charset="0"/>
          <a:ea typeface="ＭＳ Ｐゴシック" charset="0"/>
        </a:defRPr>
      </a:lvl2pPr>
      <a:lvl3pPr algn="l" rtl="0" eaLnBrk="1" fontAlgn="base" hangingPunct="1">
        <a:spcBef>
          <a:spcPct val="0"/>
        </a:spcBef>
        <a:spcAft>
          <a:spcPct val="0"/>
        </a:spcAft>
        <a:defRPr sz="3300">
          <a:solidFill>
            <a:schemeClr val="tx2"/>
          </a:solidFill>
          <a:latin typeface="Arial Black" pitchFamily="34" charset="0"/>
          <a:ea typeface="ＭＳ Ｐゴシック" charset="0"/>
        </a:defRPr>
      </a:lvl3pPr>
      <a:lvl4pPr algn="l" rtl="0" eaLnBrk="1" fontAlgn="base" hangingPunct="1">
        <a:spcBef>
          <a:spcPct val="0"/>
        </a:spcBef>
        <a:spcAft>
          <a:spcPct val="0"/>
        </a:spcAft>
        <a:defRPr sz="3300">
          <a:solidFill>
            <a:schemeClr val="tx2"/>
          </a:solidFill>
          <a:latin typeface="Arial Black" pitchFamily="34" charset="0"/>
          <a:ea typeface="ＭＳ Ｐゴシック" charset="0"/>
        </a:defRPr>
      </a:lvl4pPr>
      <a:lvl5pPr algn="l" rtl="0" eaLnBrk="1" fontAlgn="base" hangingPunct="1">
        <a:spcBef>
          <a:spcPct val="0"/>
        </a:spcBef>
        <a:spcAft>
          <a:spcPct val="0"/>
        </a:spcAft>
        <a:defRPr sz="3300">
          <a:solidFill>
            <a:schemeClr val="tx2"/>
          </a:solidFill>
          <a:latin typeface="Arial Black" pitchFamily="34" charset="0"/>
          <a:ea typeface="ＭＳ Ｐゴシック"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charset="0"/>
        <a:buChar char="l"/>
        <a:defRPr sz="31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8F808998-ABCB-1746-8679-9CAADDB490A7}"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ransition>
    <p:cover dir="r"/>
  </p:transition>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ＭＳ Ｐゴシック" charset="0"/>
          <a:cs typeface="+mj-cs"/>
        </a:defRPr>
      </a:lvl1pPr>
      <a:lvl2pPr algn="l" rtl="0" eaLnBrk="1" fontAlgn="base" hangingPunct="1">
        <a:spcBef>
          <a:spcPct val="0"/>
        </a:spcBef>
        <a:spcAft>
          <a:spcPct val="0"/>
        </a:spcAft>
        <a:defRPr sz="4600">
          <a:solidFill>
            <a:schemeClr val="tx2"/>
          </a:solidFill>
          <a:latin typeface="Cambria" pitchFamily="18" charset="0"/>
          <a:ea typeface="ＭＳ Ｐゴシック" charset="0"/>
        </a:defRPr>
      </a:lvl2pPr>
      <a:lvl3pPr algn="l" rtl="0" eaLnBrk="1" fontAlgn="base" hangingPunct="1">
        <a:spcBef>
          <a:spcPct val="0"/>
        </a:spcBef>
        <a:spcAft>
          <a:spcPct val="0"/>
        </a:spcAft>
        <a:defRPr sz="4600">
          <a:solidFill>
            <a:schemeClr val="tx2"/>
          </a:solidFill>
          <a:latin typeface="Cambria" pitchFamily="18" charset="0"/>
          <a:ea typeface="ＭＳ Ｐゴシック" charset="0"/>
        </a:defRPr>
      </a:lvl3pPr>
      <a:lvl4pPr algn="l" rtl="0" eaLnBrk="1" fontAlgn="base" hangingPunct="1">
        <a:spcBef>
          <a:spcPct val="0"/>
        </a:spcBef>
        <a:spcAft>
          <a:spcPct val="0"/>
        </a:spcAft>
        <a:defRPr sz="4600">
          <a:solidFill>
            <a:schemeClr val="tx2"/>
          </a:solidFill>
          <a:latin typeface="Cambria" pitchFamily="18" charset="0"/>
          <a:ea typeface="ＭＳ Ｐゴシック" charset="0"/>
        </a:defRPr>
      </a:lvl4pPr>
      <a:lvl5pPr algn="l" rtl="0" eaLnBrk="1" fontAlgn="base" hangingPunct="1">
        <a:spcBef>
          <a:spcPct val="0"/>
        </a:spcBef>
        <a:spcAft>
          <a:spcPct val="0"/>
        </a:spcAft>
        <a:defRPr sz="4600">
          <a:solidFill>
            <a:schemeClr val="tx2"/>
          </a:solidFill>
          <a:latin typeface="Cambria" pitchFamily="18" charset="0"/>
          <a:ea typeface="ＭＳ Ｐゴシック"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228"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fld id="{CCE36EDA-767C-754E-804B-8B0DE22ADFB3}" type="datetimeFigureOut">
              <a:rPr lang="en-US" smtClean="0"/>
              <a:t>2/25/2014</a:t>
            </a:fld>
            <a:endParaRPr lang="en-US"/>
          </a:p>
        </p:txBody>
      </p:sp>
      <p:sp>
        <p:nvSpPr>
          <p:cNvPr id="52229"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endParaRPr lang="en-US"/>
          </a:p>
        </p:txBody>
      </p:sp>
      <p:sp>
        <p:nvSpPr>
          <p:cNvPr id="52230"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100D54B-200E-6B4D-A979-16CFECCB1B7B}" type="slidenum">
              <a:rPr lang="en-US" smtClean="0"/>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Lst>
  <p:transition>
    <p:cover dir="r"/>
  </p:transition>
  <p:txStyles>
    <p:titleStyle>
      <a:lvl1pPr algn="l" rtl="0" eaLnBrk="1" fontAlgn="base" hangingPunct="1">
        <a:spcBef>
          <a:spcPct val="0"/>
        </a:spcBef>
        <a:spcAft>
          <a:spcPct val="0"/>
        </a:spcAft>
        <a:defRPr sz="3300">
          <a:solidFill>
            <a:schemeClr val="tx2"/>
          </a:solidFill>
          <a:latin typeface="+mj-lt"/>
          <a:ea typeface="ＭＳ Ｐゴシック" charset="0"/>
          <a:cs typeface="+mj-cs"/>
        </a:defRPr>
      </a:lvl1pPr>
      <a:lvl2pPr algn="l" rtl="0" eaLnBrk="1" fontAlgn="base" hangingPunct="1">
        <a:spcBef>
          <a:spcPct val="0"/>
        </a:spcBef>
        <a:spcAft>
          <a:spcPct val="0"/>
        </a:spcAft>
        <a:defRPr sz="3300">
          <a:solidFill>
            <a:schemeClr val="tx2"/>
          </a:solidFill>
          <a:latin typeface="Arial Black" pitchFamily="34" charset="0"/>
          <a:ea typeface="ＭＳ Ｐゴシック" charset="0"/>
        </a:defRPr>
      </a:lvl2pPr>
      <a:lvl3pPr algn="l" rtl="0" eaLnBrk="1" fontAlgn="base" hangingPunct="1">
        <a:spcBef>
          <a:spcPct val="0"/>
        </a:spcBef>
        <a:spcAft>
          <a:spcPct val="0"/>
        </a:spcAft>
        <a:defRPr sz="3300">
          <a:solidFill>
            <a:schemeClr val="tx2"/>
          </a:solidFill>
          <a:latin typeface="Arial Black" pitchFamily="34" charset="0"/>
          <a:ea typeface="ＭＳ Ｐゴシック" charset="0"/>
        </a:defRPr>
      </a:lvl3pPr>
      <a:lvl4pPr algn="l" rtl="0" eaLnBrk="1" fontAlgn="base" hangingPunct="1">
        <a:spcBef>
          <a:spcPct val="0"/>
        </a:spcBef>
        <a:spcAft>
          <a:spcPct val="0"/>
        </a:spcAft>
        <a:defRPr sz="3300">
          <a:solidFill>
            <a:schemeClr val="tx2"/>
          </a:solidFill>
          <a:latin typeface="Arial Black" pitchFamily="34" charset="0"/>
          <a:ea typeface="ＭＳ Ｐゴシック" charset="0"/>
        </a:defRPr>
      </a:lvl4pPr>
      <a:lvl5pPr algn="l" rtl="0" eaLnBrk="1" fontAlgn="base" hangingPunct="1">
        <a:spcBef>
          <a:spcPct val="0"/>
        </a:spcBef>
        <a:spcAft>
          <a:spcPct val="0"/>
        </a:spcAft>
        <a:defRPr sz="3300">
          <a:solidFill>
            <a:schemeClr val="tx2"/>
          </a:solidFill>
          <a:latin typeface="Arial Black" pitchFamily="34" charset="0"/>
          <a:ea typeface="ＭＳ Ｐゴシック"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charset="0"/>
        <a:buChar char="l"/>
        <a:defRPr sz="31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8F808998-ABCB-1746-8679-9CAADDB490A7}"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ransition>
    <p:cover dir="r"/>
  </p:transition>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ＭＳ Ｐゴシック" charset="0"/>
          <a:cs typeface="+mj-cs"/>
        </a:defRPr>
      </a:lvl1pPr>
      <a:lvl2pPr algn="l" rtl="0" eaLnBrk="1" fontAlgn="base" hangingPunct="1">
        <a:spcBef>
          <a:spcPct val="0"/>
        </a:spcBef>
        <a:spcAft>
          <a:spcPct val="0"/>
        </a:spcAft>
        <a:defRPr sz="4600">
          <a:solidFill>
            <a:schemeClr val="tx2"/>
          </a:solidFill>
          <a:latin typeface="Cambria" pitchFamily="18" charset="0"/>
          <a:ea typeface="ＭＳ Ｐゴシック" charset="0"/>
        </a:defRPr>
      </a:lvl2pPr>
      <a:lvl3pPr algn="l" rtl="0" eaLnBrk="1" fontAlgn="base" hangingPunct="1">
        <a:spcBef>
          <a:spcPct val="0"/>
        </a:spcBef>
        <a:spcAft>
          <a:spcPct val="0"/>
        </a:spcAft>
        <a:defRPr sz="4600">
          <a:solidFill>
            <a:schemeClr val="tx2"/>
          </a:solidFill>
          <a:latin typeface="Cambria" pitchFamily="18" charset="0"/>
          <a:ea typeface="ＭＳ Ｐゴシック" charset="0"/>
        </a:defRPr>
      </a:lvl3pPr>
      <a:lvl4pPr algn="l" rtl="0" eaLnBrk="1" fontAlgn="base" hangingPunct="1">
        <a:spcBef>
          <a:spcPct val="0"/>
        </a:spcBef>
        <a:spcAft>
          <a:spcPct val="0"/>
        </a:spcAft>
        <a:defRPr sz="4600">
          <a:solidFill>
            <a:schemeClr val="tx2"/>
          </a:solidFill>
          <a:latin typeface="Cambria" pitchFamily="18" charset="0"/>
          <a:ea typeface="ＭＳ Ｐゴシック" charset="0"/>
        </a:defRPr>
      </a:lvl4pPr>
      <a:lvl5pPr algn="l" rtl="0" eaLnBrk="1" fontAlgn="base" hangingPunct="1">
        <a:spcBef>
          <a:spcPct val="0"/>
        </a:spcBef>
        <a:spcAft>
          <a:spcPct val="0"/>
        </a:spcAft>
        <a:defRPr sz="4600">
          <a:solidFill>
            <a:schemeClr val="tx2"/>
          </a:solidFill>
          <a:latin typeface="Cambria" pitchFamily="18" charset="0"/>
          <a:ea typeface="ＭＳ Ｐゴシック"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228"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fld id="{CCE36EDA-767C-754E-804B-8B0DE22ADFB3}" type="datetimeFigureOut">
              <a:rPr lang="en-US" smtClean="0"/>
              <a:t>2/25/2014</a:t>
            </a:fld>
            <a:endParaRPr lang="en-US"/>
          </a:p>
        </p:txBody>
      </p:sp>
      <p:sp>
        <p:nvSpPr>
          <p:cNvPr id="52229"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endParaRPr lang="en-US"/>
          </a:p>
        </p:txBody>
      </p:sp>
      <p:sp>
        <p:nvSpPr>
          <p:cNvPr id="52230"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100D54B-200E-6B4D-A979-16CFECCB1B7B}" type="slidenum">
              <a:rPr lang="en-US" smtClean="0"/>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ransition>
    <p:cover dir="r"/>
  </p:transition>
  <p:txStyles>
    <p:titleStyle>
      <a:lvl1pPr algn="l" rtl="0" eaLnBrk="1" fontAlgn="base" hangingPunct="1">
        <a:spcBef>
          <a:spcPct val="0"/>
        </a:spcBef>
        <a:spcAft>
          <a:spcPct val="0"/>
        </a:spcAft>
        <a:defRPr sz="3300">
          <a:solidFill>
            <a:schemeClr val="tx2"/>
          </a:solidFill>
          <a:latin typeface="+mj-lt"/>
          <a:ea typeface="ＭＳ Ｐゴシック" charset="0"/>
          <a:cs typeface="+mj-cs"/>
        </a:defRPr>
      </a:lvl1pPr>
      <a:lvl2pPr algn="l" rtl="0" eaLnBrk="1" fontAlgn="base" hangingPunct="1">
        <a:spcBef>
          <a:spcPct val="0"/>
        </a:spcBef>
        <a:spcAft>
          <a:spcPct val="0"/>
        </a:spcAft>
        <a:defRPr sz="3300">
          <a:solidFill>
            <a:schemeClr val="tx2"/>
          </a:solidFill>
          <a:latin typeface="Arial Black" pitchFamily="34" charset="0"/>
          <a:ea typeface="ＭＳ Ｐゴシック" charset="0"/>
        </a:defRPr>
      </a:lvl2pPr>
      <a:lvl3pPr algn="l" rtl="0" eaLnBrk="1" fontAlgn="base" hangingPunct="1">
        <a:spcBef>
          <a:spcPct val="0"/>
        </a:spcBef>
        <a:spcAft>
          <a:spcPct val="0"/>
        </a:spcAft>
        <a:defRPr sz="3300">
          <a:solidFill>
            <a:schemeClr val="tx2"/>
          </a:solidFill>
          <a:latin typeface="Arial Black" pitchFamily="34" charset="0"/>
          <a:ea typeface="ＭＳ Ｐゴシック" charset="0"/>
        </a:defRPr>
      </a:lvl3pPr>
      <a:lvl4pPr algn="l" rtl="0" eaLnBrk="1" fontAlgn="base" hangingPunct="1">
        <a:spcBef>
          <a:spcPct val="0"/>
        </a:spcBef>
        <a:spcAft>
          <a:spcPct val="0"/>
        </a:spcAft>
        <a:defRPr sz="3300">
          <a:solidFill>
            <a:schemeClr val="tx2"/>
          </a:solidFill>
          <a:latin typeface="Arial Black" pitchFamily="34" charset="0"/>
          <a:ea typeface="ＭＳ Ｐゴシック" charset="0"/>
        </a:defRPr>
      </a:lvl4pPr>
      <a:lvl5pPr algn="l" rtl="0" eaLnBrk="1" fontAlgn="base" hangingPunct="1">
        <a:spcBef>
          <a:spcPct val="0"/>
        </a:spcBef>
        <a:spcAft>
          <a:spcPct val="0"/>
        </a:spcAft>
        <a:defRPr sz="3300">
          <a:solidFill>
            <a:schemeClr val="tx2"/>
          </a:solidFill>
          <a:latin typeface="Arial Black" pitchFamily="34" charset="0"/>
          <a:ea typeface="ＭＳ Ｐゴシック"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charset="0"/>
        <a:buChar char="l"/>
        <a:defRPr sz="31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8F808998-ABCB-1746-8679-9CAADDB490A7}"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ransition>
    <p:cover dir="r"/>
  </p:transition>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ＭＳ Ｐゴシック" charset="0"/>
          <a:cs typeface="+mj-cs"/>
        </a:defRPr>
      </a:lvl1pPr>
      <a:lvl2pPr algn="l" rtl="0" eaLnBrk="1" fontAlgn="base" hangingPunct="1">
        <a:spcBef>
          <a:spcPct val="0"/>
        </a:spcBef>
        <a:spcAft>
          <a:spcPct val="0"/>
        </a:spcAft>
        <a:defRPr sz="4600">
          <a:solidFill>
            <a:schemeClr val="tx2"/>
          </a:solidFill>
          <a:latin typeface="Cambria" pitchFamily="18" charset="0"/>
          <a:ea typeface="ＭＳ Ｐゴシック" charset="0"/>
        </a:defRPr>
      </a:lvl2pPr>
      <a:lvl3pPr algn="l" rtl="0" eaLnBrk="1" fontAlgn="base" hangingPunct="1">
        <a:spcBef>
          <a:spcPct val="0"/>
        </a:spcBef>
        <a:spcAft>
          <a:spcPct val="0"/>
        </a:spcAft>
        <a:defRPr sz="4600">
          <a:solidFill>
            <a:schemeClr val="tx2"/>
          </a:solidFill>
          <a:latin typeface="Cambria" pitchFamily="18" charset="0"/>
          <a:ea typeface="ＭＳ Ｐゴシック" charset="0"/>
        </a:defRPr>
      </a:lvl3pPr>
      <a:lvl4pPr algn="l" rtl="0" eaLnBrk="1" fontAlgn="base" hangingPunct="1">
        <a:spcBef>
          <a:spcPct val="0"/>
        </a:spcBef>
        <a:spcAft>
          <a:spcPct val="0"/>
        </a:spcAft>
        <a:defRPr sz="4600">
          <a:solidFill>
            <a:schemeClr val="tx2"/>
          </a:solidFill>
          <a:latin typeface="Cambria" pitchFamily="18" charset="0"/>
          <a:ea typeface="ＭＳ Ｐゴシック" charset="0"/>
        </a:defRPr>
      </a:lvl4pPr>
      <a:lvl5pPr algn="l" rtl="0" eaLnBrk="1" fontAlgn="base" hangingPunct="1">
        <a:spcBef>
          <a:spcPct val="0"/>
        </a:spcBef>
        <a:spcAft>
          <a:spcPct val="0"/>
        </a:spcAft>
        <a:defRPr sz="4600">
          <a:solidFill>
            <a:schemeClr val="tx2"/>
          </a:solidFill>
          <a:latin typeface="Cambria" pitchFamily="18" charset="0"/>
          <a:ea typeface="ＭＳ Ｐゴシック"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2228" name="Rectangle 4"/>
          <p:cNvSpPr>
            <a:spLocks noGrp="1" noChangeArrowheads="1"/>
          </p:cNvSpPr>
          <p:nvPr>
            <p:ph type="dt" sz="half" idx="2"/>
          </p:nvPr>
        </p:nvSpPr>
        <p:spPr bwMode="auto">
          <a:xfrm>
            <a:off x="762000" y="6391275"/>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fld id="{CCE36EDA-767C-754E-804B-8B0DE22ADFB3}" type="datetimeFigureOut">
              <a:rPr lang="en-US" smtClean="0"/>
              <a:t>2/25/2014</a:t>
            </a:fld>
            <a:endParaRPr lang="en-US"/>
          </a:p>
        </p:txBody>
      </p:sp>
      <p:sp>
        <p:nvSpPr>
          <p:cNvPr id="52229" name="Rectangle 5"/>
          <p:cNvSpPr>
            <a:spLocks noGrp="1" noChangeArrowheads="1"/>
          </p:cNvSpPr>
          <p:nvPr>
            <p:ph type="ftr" sz="quarter" idx="3"/>
          </p:nvPr>
        </p:nvSpPr>
        <p:spPr bwMode="auto">
          <a:xfrm>
            <a:off x="3352800" y="640397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ea typeface="+mn-ea"/>
              </a:defRPr>
            </a:lvl1pPr>
          </a:lstStyle>
          <a:p>
            <a:endParaRPr lang="en-US"/>
          </a:p>
        </p:txBody>
      </p:sp>
      <p:sp>
        <p:nvSpPr>
          <p:cNvPr id="52230" name="Rectangle 6"/>
          <p:cNvSpPr>
            <a:spLocks noGrp="1" noChangeArrowheads="1"/>
          </p:cNvSpPr>
          <p:nvPr>
            <p:ph type="sldNum" sz="quarter" idx="4"/>
          </p:nvPr>
        </p:nvSpPr>
        <p:spPr bwMode="auto">
          <a:xfrm>
            <a:off x="6858000" y="6400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fld id="{D100D54B-200E-6B4D-A979-16CFECCB1B7B}" type="slidenum">
              <a:rPr lang="en-US" smtClean="0"/>
              <a:t>‹#›</a:t>
            </a:fld>
            <a:endParaRPr lang="en-US"/>
          </a:p>
        </p:txBody>
      </p:sp>
      <p:grpSp>
        <p:nvGrpSpPr>
          <p:cNvPr id="1031" name="Group 7"/>
          <p:cNvGrpSpPr>
            <a:grpSpLocks/>
          </p:cNvGrpSpPr>
          <p:nvPr/>
        </p:nvGrpSpPr>
        <p:grpSpPr bwMode="auto">
          <a:xfrm>
            <a:off x="168275" y="228600"/>
            <a:ext cx="8823325" cy="6096000"/>
            <a:chOff x="106" y="144"/>
            <a:chExt cx="5558" cy="3840"/>
          </a:xfrm>
        </p:grpSpPr>
        <p:sp>
          <p:nvSpPr>
            <p:cNvPr id="103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endParaRPr lang="en-US" sz="2400">
                <a:latin typeface="Times New Roman" charset="0"/>
              </a:endParaRPr>
            </a:p>
          </p:txBody>
        </p:sp>
        <p:sp>
          <p:nvSpPr>
            <p:cNvPr id="1033" name="Line 9"/>
            <p:cNvSpPr>
              <a:spLocks noChangeShapeType="1"/>
            </p:cNvSpPr>
            <p:nvPr/>
          </p:nvSpPr>
          <p:spPr bwMode="auto">
            <a:xfrm>
              <a:off x="480" y="1077"/>
              <a:ext cx="4848"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Lst>
  <p:transition>
    <p:cover dir="r"/>
  </p:transition>
  <p:txStyles>
    <p:titleStyle>
      <a:lvl1pPr algn="l" rtl="0" eaLnBrk="1" fontAlgn="base" hangingPunct="1">
        <a:spcBef>
          <a:spcPct val="0"/>
        </a:spcBef>
        <a:spcAft>
          <a:spcPct val="0"/>
        </a:spcAft>
        <a:defRPr sz="3300">
          <a:solidFill>
            <a:schemeClr val="tx2"/>
          </a:solidFill>
          <a:latin typeface="+mj-lt"/>
          <a:ea typeface="ＭＳ Ｐゴシック" charset="0"/>
          <a:cs typeface="+mj-cs"/>
        </a:defRPr>
      </a:lvl1pPr>
      <a:lvl2pPr algn="l" rtl="0" eaLnBrk="1" fontAlgn="base" hangingPunct="1">
        <a:spcBef>
          <a:spcPct val="0"/>
        </a:spcBef>
        <a:spcAft>
          <a:spcPct val="0"/>
        </a:spcAft>
        <a:defRPr sz="3300">
          <a:solidFill>
            <a:schemeClr val="tx2"/>
          </a:solidFill>
          <a:latin typeface="Arial Black" pitchFamily="34" charset="0"/>
          <a:ea typeface="ＭＳ Ｐゴシック" charset="0"/>
        </a:defRPr>
      </a:lvl2pPr>
      <a:lvl3pPr algn="l" rtl="0" eaLnBrk="1" fontAlgn="base" hangingPunct="1">
        <a:spcBef>
          <a:spcPct val="0"/>
        </a:spcBef>
        <a:spcAft>
          <a:spcPct val="0"/>
        </a:spcAft>
        <a:defRPr sz="3300">
          <a:solidFill>
            <a:schemeClr val="tx2"/>
          </a:solidFill>
          <a:latin typeface="Arial Black" pitchFamily="34" charset="0"/>
          <a:ea typeface="ＭＳ Ｐゴシック" charset="0"/>
        </a:defRPr>
      </a:lvl3pPr>
      <a:lvl4pPr algn="l" rtl="0" eaLnBrk="1" fontAlgn="base" hangingPunct="1">
        <a:spcBef>
          <a:spcPct val="0"/>
        </a:spcBef>
        <a:spcAft>
          <a:spcPct val="0"/>
        </a:spcAft>
        <a:defRPr sz="3300">
          <a:solidFill>
            <a:schemeClr val="tx2"/>
          </a:solidFill>
          <a:latin typeface="Arial Black" pitchFamily="34" charset="0"/>
          <a:ea typeface="ＭＳ Ｐゴシック" charset="0"/>
        </a:defRPr>
      </a:lvl4pPr>
      <a:lvl5pPr algn="l" rtl="0" eaLnBrk="1" fontAlgn="base" hangingPunct="1">
        <a:spcBef>
          <a:spcPct val="0"/>
        </a:spcBef>
        <a:spcAft>
          <a:spcPct val="0"/>
        </a:spcAft>
        <a:defRPr sz="3300">
          <a:solidFill>
            <a:schemeClr val="tx2"/>
          </a:solidFill>
          <a:latin typeface="Arial Black" pitchFamily="34" charset="0"/>
          <a:ea typeface="ＭＳ Ｐゴシック"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charset="0"/>
        <a:buChar char="l"/>
        <a:defRPr sz="31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2051"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defRPr>
            </a:lvl1pPr>
          </a:lstStyle>
          <a:p>
            <a:fld id="{8F808998-ABCB-1746-8679-9CAADDB490A7}" type="slidenum">
              <a:rPr lang="en-US"/>
              <a:pPr/>
              <a:t>‹#›</a:t>
            </a:fld>
            <a:endParaRPr lang="en-US"/>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ea typeface="+mn-ea"/>
              </a:defRPr>
            </a:lvl1pPr>
          </a:lstStyle>
          <a:p>
            <a:pPr>
              <a:defRPr/>
            </a:pPr>
            <a:endParaRPr lang="en-US"/>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ea typeface="+mn-ea"/>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p:cover dir="r"/>
  </p:transition>
  <p:timing>
    <p:tnLst>
      <p:par>
        <p:cTn id="1" dur="indefinite" restart="never" nodeType="tmRoot"/>
      </p:par>
    </p:tnLst>
  </p:timing>
  <p:txStyles>
    <p:titleStyle>
      <a:lvl1pPr algn="l" rtl="0" eaLnBrk="1" fontAlgn="base" hangingPunct="1">
        <a:spcBef>
          <a:spcPct val="0"/>
        </a:spcBef>
        <a:spcAft>
          <a:spcPct val="0"/>
        </a:spcAft>
        <a:defRPr sz="4600" kern="1200" spc="-100">
          <a:solidFill>
            <a:schemeClr val="tx2"/>
          </a:solidFill>
          <a:latin typeface="+mj-lt"/>
          <a:ea typeface="ＭＳ Ｐゴシック" charset="0"/>
          <a:cs typeface="+mj-cs"/>
        </a:defRPr>
      </a:lvl1pPr>
      <a:lvl2pPr algn="l" rtl="0" eaLnBrk="1" fontAlgn="base" hangingPunct="1">
        <a:spcBef>
          <a:spcPct val="0"/>
        </a:spcBef>
        <a:spcAft>
          <a:spcPct val="0"/>
        </a:spcAft>
        <a:defRPr sz="4600">
          <a:solidFill>
            <a:schemeClr val="tx2"/>
          </a:solidFill>
          <a:latin typeface="Cambria" pitchFamily="18" charset="0"/>
          <a:ea typeface="ＭＳ Ｐゴシック" charset="0"/>
        </a:defRPr>
      </a:lvl2pPr>
      <a:lvl3pPr algn="l" rtl="0" eaLnBrk="1" fontAlgn="base" hangingPunct="1">
        <a:spcBef>
          <a:spcPct val="0"/>
        </a:spcBef>
        <a:spcAft>
          <a:spcPct val="0"/>
        </a:spcAft>
        <a:defRPr sz="4600">
          <a:solidFill>
            <a:schemeClr val="tx2"/>
          </a:solidFill>
          <a:latin typeface="Cambria" pitchFamily="18" charset="0"/>
          <a:ea typeface="ＭＳ Ｐゴシック" charset="0"/>
        </a:defRPr>
      </a:lvl3pPr>
      <a:lvl4pPr algn="l" rtl="0" eaLnBrk="1" fontAlgn="base" hangingPunct="1">
        <a:spcBef>
          <a:spcPct val="0"/>
        </a:spcBef>
        <a:spcAft>
          <a:spcPct val="0"/>
        </a:spcAft>
        <a:defRPr sz="4600">
          <a:solidFill>
            <a:schemeClr val="tx2"/>
          </a:solidFill>
          <a:latin typeface="Cambria" pitchFamily="18" charset="0"/>
          <a:ea typeface="ＭＳ Ｐゴシック" charset="0"/>
        </a:defRPr>
      </a:lvl4pPr>
      <a:lvl5pPr algn="l" rtl="0" eaLnBrk="1" fontAlgn="base" hangingPunct="1">
        <a:spcBef>
          <a:spcPct val="0"/>
        </a:spcBef>
        <a:spcAft>
          <a:spcPct val="0"/>
        </a:spcAft>
        <a:defRPr sz="4600">
          <a:solidFill>
            <a:schemeClr val="tx2"/>
          </a:solidFill>
          <a:latin typeface="Cambria" pitchFamily="18" charset="0"/>
          <a:ea typeface="ＭＳ Ｐゴシック" charset="0"/>
        </a:defRPr>
      </a:lvl5pPr>
      <a:lvl6pPr marL="457200" algn="l" rtl="0" eaLnBrk="1" fontAlgn="base" hangingPunct="1">
        <a:spcBef>
          <a:spcPct val="0"/>
        </a:spcBef>
        <a:spcAft>
          <a:spcPct val="0"/>
        </a:spcAft>
        <a:defRPr sz="4600">
          <a:solidFill>
            <a:schemeClr val="tx2"/>
          </a:solidFill>
          <a:latin typeface="Cambria" pitchFamily="18" charset="0"/>
        </a:defRPr>
      </a:lvl6pPr>
      <a:lvl7pPr marL="914400" algn="l" rtl="0" eaLnBrk="1" fontAlgn="base" hangingPunct="1">
        <a:spcBef>
          <a:spcPct val="0"/>
        </a:spcBef>
        <a:spcAft>
          <a:spcPct val="0"/>
        </a:spcAft>
        <a:defRPr sz="4600">
          <a:solidFill>
            <a:schemeClr val="tx2"/>
          </a:solidFill>
          <a:latin typeface="Cambria" pitchFamily="18" charset="0"/>
        </a:defRPr>
      </a:lvl7pPr>
      <a:lvl8pPr marL="1371600" algn="l" rtl="0" eaLnBrk="1" fontAlgn="base" hangingPunct="1">
        <a:spcBef>
          <a:spcPct val="0"/>
        </a:spcBef>
        <a:spcAft>
          <a:spcPct val="0"/>
        </a:spcAft>
        <a:defRPr sz="4600">
          <a:solidFill>
            <a:schemeClr val="tx2"/>
          </a:solidFill>
          <a:latin typeface="Cambria" pitchFamily="18" charset="0"/>
        </a:defRPr>
      </a:lvl8pPr>
      <a:lvl9pPr marL="1828800" algn="l" rtl="0" eaLnBrk="1" fontAlgn="base" hangingPunct="1">
        <a:spcBef>
          <a:spcPct val="0"/>
        </a:spcBef>
        <a:spcAft>
          <a:spcPct val="0"/>
        </a:spcAft>
        <a:defRPr sz="4600">
          <a:solidFill>
            <a:schemeClr val="tx2"/>
          </a:solidFill>
          <a:latin typeface="Cambria" pitchFamily="18" charset="0"/>
        </a:defRPr>
      </a:lvl9pPr>
    </p:titleStyle>
    <p:bodyStyle>
      <a:lvl1pPr marL="342900" indent="-228600" algn="l" rtl="0" eaLnBrk="1" fontAlgn="base" hangingPunct="1">
        <a:spcBef>
          <a:spcPct val="20000"/>
        </a:spcBef>
        <a:spcAft>
          <a:spcPct val="0"/>
        </a:spcAft>
        <a:buClr>
          <a:schemeClr val="accent1"/>
        </a:buClr>
        <a:buFont typeface="Arial" charset="0"/>
        <a:buChar char="•"/>
        <a:defRPr sz="2200" kern="1200">
          <a:solidFill>
            <a:schemeClr val="tx1"/>
          </a:solidFill>
          <a:latin typeface="+mn-lt"/>
          <a:ea typeface="ＭＳ Ｐゴシック" charset="0"/>
          <a:cs typeface="+mn-cs"/>
        </a:defRPr>
      </a:lvl1pPr>
      <a:lvl2pPr marL="639763" indent="-228600" algn="l" rtl="0" eaLnBrk="1" fontAlgn="base" hangingPunct="1">
        <a:spcBef>
          <a:spcPct val="20000"/>
        </a:spcBef>
        <a:spcAft>
          <a:spcPct val="0"/>
        </a:spcAft>
        <a:buClr>
          <a:schemeClr val="accent2"/>
        </a:buClr>
        <a:buFont typeface="Arial" charset="0"/>
        <a:buChar char="•"/>
        <a:defRPr sz="2000" kern="1200">
          <a:solidFill>
            <a:schemeClr val="tx1"/>
          </a:solidFill>
          <a:latin typeface="+mn-lt"/>
          <a:ea typeface="ＭＳ Ｐゴシック" charset="0"/>
          <a:cs typeface="+mn-cs"/>
        </a:defRPr>
      </a:lvl2pPr>
      <a:lvl3pPr marL="1004888" indent="-228600" algn="l" rtl="0" eaLnBrk="1" fontAlgn="base" hangingPunct="1">
        <a:spcBef>
          <a:spcPct val="20000"/>
        </a:spcBef>
        <a:spcAft>
          <a:spcPct val="0"/>
        </a:spcAft>
        <a:buClr>
          <a:srgbClr val="9BBB59"/>
        </a:buClr>
        <a:buFont typeface="Arial" charset="0"/>
        <a:buChar char="•"/>
        <a:defRPr kern="1200">
          <a:solidFill>
            <a:schemeClr val="tx1"/>
          </a:solidFill>
          <a:latin typeface="+mn-lt"/>
          <a:ea typeface="ＭＳ Ｐゴシック" charset="0"/>
          <a:cs typeface="+mn-cs"/>
        </a:defRPr>
      </a:lvl3pPr>
      <a:lvl4pPr marL="1279525" indent="-228600" algn="l" rtl="0" eaLnBrk="1" fontAlgn="base" hangingPunct="1">
        <a:spcBef>
          <a:spcPct val="20000"/>
        </a:spcBef>
        <a:spcAft>
          <a:spcPct val="0"/>
        </a:spcAft>
        <a:buClr>
          <a:srgbClr val="8064A2"/>
        </a:buClr>
        <a:buFont typeface="Arial" charset="0"/>
        <a:buChar char="•"/>
        <a:defRPr sz="1600" kern="1200">
          <a:solidFill>
            <a:schemeClr val="tx1"/>
          </a:solidFill>
          <a:latin typeface="+mn-lt"/>
          <a:ea typeface="ＭＳ Ｐゴシック" charset="0"/>
          <a:cs typeface="+mn-cs"/>
        </a:defRPr>
      </a:lvl4pPr>
      <a:lvl5pPr marL="1554163" indent="-228600" algn="l" rtl="0" eaLnBrk="1" fontAlgn="base" hangingPunct="1">
        <a:spcBef>
          <a:spcPct val="20000"/>
        </a:spcBef>
        <a:spcAft>
          <a:spcPct val="0"/>
        </a:spcAft>
        <a:buClr>
          <a:srgbClr val="4BACC6"/>
        </a:buClr>
        <a:buFont typeface="Arial" charset="0"/>
        <a:buChar char="•"/>
        <a:defRPr sz="1400" kern="1200">
          <a:solidFill>
            <a:schemeClr val="tx1"/>
          </a:solidFill>
          <a:latin typeface="+mn-lt"/>
          <a:ea typeface="ＭＳ Ｐゴシック" charset="0"/>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eshpartnering.com/topics/wp-content/uploads/2010/02/OSHA-logo.jp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osha.gov/Publications/preventing_mold.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leg.state.fl.us/Statutes/index.cfm?App_mode=Display_Statute&amp;Search_String=&amp;URL=0400-0499/0468/Sections/0468.8413.html" TargetMode="External"/><Relationship Id="rId4" Type="http://schemas.openxmlformats.org/officeDocument/2006/relationships/hyperlink" Target="http://www.epa.gov/mold/moldresource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5667" y="949957"/>
            <a:ext cx="7772400" cy="2266950"/>
          </a:xfrm>
        </p:spPr>
        <p:txBody>
          <a:bodyPr/>
          <a:lstStyle/>
          <a:p>
            <a:r>
              <a:rPr lang="en-US" sz="3200" i="0" dirty="0" smtClean="0"/>
              <a:t>Safety First!</a:t>
            </a:r>
            <a:endParaRPr lang="en-US" sz="3200" i="0" dirty="0"/>
          </a:p>
        </p:txBody>
      </p:sp>
      <p:sp>
        <p:nvSpPr>
          <p:cNvPr id="4" name="Subtitle 2"/>
          <p:cNvSpPr>
            <a:spLocks noGrp="1"/>
          </p:cNvSpPr>
          <p:nvPr>
            <p:ph type="subTitle" idx="1"/>
          </p:nvPr>
        </p:nvSpPr>
        <p:spPr>
          <a:xfrm>
            <a:off x="1529543" y="3567113"/>
            <a:ext cx="6001788" cy="1905000"/>
          </a:xfrm>
        </p:spPr>
        <p:txBody>
          <a:bodyPr>
            <a:normAutofit/>
          </a:bodyPr>
          <a:lstStyle/>
          <a:p>
            <a:pPr marL="342900" indent="-342900"/>
            <a:r>
              <a:rPr lang="en-US" sz="5400" dirty="0" smtClean="0">
                <a:solidFill>
                  <a:schemeClr val="accent5">
                    <a:lumMod val="50000"/>
                  </a:schemeClr>
                </a:solidFill>
              </a:rPr>
              <a:t>  Mold </a:t>
            </a:r>
            <a:r>
              <a:rPr lang="en-US" sz="5400" dirty="0">
                <a:solidFill>
                  <a:schemeClr val="accent5">
                    <a:lumMod val="50000"/>
                  </a:schemeClr>
                </a:solidFill>
              </a:rPr>
              <a:t>Safety </a:t>
            </a:r>
            <a:br>
              <a:rPr lang="en-US" sz="5400" dirty="0">
                <a:solidFill>
                  <a:schemeClr val="accent5">
                    <a:lumMod val="50000"/>
                  </a:schemeClr>
                </a:solidFill>
              </a:rPr>
            </a:br>
            <a:r>
              <a:rPr lang="en-US" sz="5400" dirty="0">
                <a:solidFill>
                  <a:schemeClr val="accent5">
                    <a:lumMod val="50000"/>
                  </a:schemeClr>
                </a:solidFill>
              </a:rPr>
              <a:t>Awareness</a:t>
            </a:r>
            <a:endParaRPr lang="en-US" sz="5400" b="1" i="1" dirty="0">
              <a:solidFill>
                <a:schemeClr val="accent5">
                  <a:lumMod val="50000"/>
                </a:schemeClr>
              </a:solidFill>
              <a:latin typeface="Times New Roman" pitchFamily="18" charset="0"/>
              <a:ea typeface="ＭＳ Ｐゴシック" pitchFamily="34" charset="-128"/>
              <a:cs typeface="Times New Roman" pitchFamily="18" charset="0"/>
            </a:endParaRPr>
          </a:p>
        </p:txBody>
      </p:sp>
      <p:pic>
        <p:nvPicPr>
          <p:cNvPr id="5" name="Picture 2" descr="M:\MPSS Logos\MPSS Vertical\MPSS Logo Vertical 4C\MPSS Logo Vertical 4C.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838200"/>
            <a:ext cx="1447800" cy="206173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58858" y="737016"/>
            <a:ext cx="6857667" cy="523220"/>
          </a:xfrm>
          <a:prstGeom prst="rect">
            <a:avLst/>
          </a:prstGeom>
        </p:spPr>
        <p:txBody>
          <a:bodyPr wrap="none">
            <a:spAutoFit/>
          </a:bodyPr>
          <a:lstStyle/>
          <a:p>
            <a:r>
              <a:rPr lang="en-US" sz="2800" b="1" i="1" dirty="0" smtClean="0">
                <a:solidFill>
                  <a:srgbClr val="C00000"/>
                </a:solidFill>
                <a:latin typeface="Times New Roman" pitchFamily="18" charset="0"/>
                <a:cs typeface="Times New Roman" pitchFamily="18" charset="0"/>
              </a:rPr>
              <a:t>Institute of Occupational Safety and Health</a:t>
            </a:r>
            <a:endParaRPr lang="en-US" sz="2800" i="1" dirty="0">
              <a:solidFill>
                <a:srgbClr val="C00000"/>
              </a:solidFill>
            </a:endParaRPr>
          </a:p>
        </p:txBody>
      </p:sp>
    </p:spTree>
    <p:extLst>
      <p:ext uri="{BB962C8B-B14F-4D97-AF65-F5344CB8AC3E}">
        <p14:creationId xmlns:p14="http://schemas.microsoft.com/office/powerpoint/2010/main" val="386794099"/>
      </p:ext>
    </p:extLst>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Water damage from Hurricane Floyd - September 1999</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rot="5400000">
            <a:off x="2751329" y="903134"/>
            <a:ext cx="3979391" cy="6489469"/>
          </a:xfrm>
          <a:prstGeom prst="rect">
            <a:avLst/>
          </a:prstGeom>
          <a:noFill/>
          <a:ln w="57150">
            <a:solidFill>
              <a:schemeClr val="bg2">
                <a:lumMod val="75000"/>
              </a:schemeClr>
            </a:solidFill>
            <a:miter lim="800000"/>
            <a:headEnd/>
            <a:tailEnd/>
          </a:ln>
        </p:spPr>
      </p:pic>
    </p:spTree>
    <p:extLst>
      <p:ext uri="{BB962C8B-B14F-4D97-AF65-F5344CB8AC3E}">
        <p14:creationId xmlns:p14="http://schemas.microsoft.com/office/powerpoint/2010/main" val="1714857430"/>
      </p:ext>
    </p:extLst>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pPr algn="l"/>
            <a:r>
              <a:rPr lang="en-US" sz="2800" dirty="0" smtClean="0"/>
              <a:t>What can help prevent mold in a bathroom?</a:t>
            </a:r>
            <a:endParaRPr lang="en-US" sz="2800" dirty="0"/>
          </a:p>
        </p:txBody>
      </p:sp>
      <p:pic>
        <p:nvPicPr>
          <p:cNvPr id="8194" name="Picture 2"/>
          <p:cNvPicPr>
            <a:picLocks noGrp="1" noChangeAspect="1" noChangeArrowheads="1"/>
          </p:cNvPicPr>
          <p:nvPr>
            <p:ph idx="1"/>
          </p:nvPr>
        </p:nvPicPr>
        <p:blipFill>
          <a:blip r:embed="rId3" cstate="print"/>
          <a:srcRect/>
          <a:stretch>
            <a:fillRect/>
          </a:stretch>
        </p:blipFill>
        <p:spPr bwMode="auto">
          <a:xfrm rot="5400000">
            <a:off x="2381250" y="590550"/>
            <a:ext cx="4762500" cy="7239000"/>
          </a:xfrm>
          <a:prstGeom prst="rect">
            <a:avLst/>
          </a:prstGeom>
          <a:noFill/>
          <a:ln w="38100">
            <a:solidFill>
              <a:schemeClr val="bg2">
                <a:lumMod val="75000"/>
              </a:schemeClr>
            </a:solidFill>
            <a:miter lim="800000"/>
            <a:headEnd/>
            <a:tailEnd/>
          </a:ln>
          <a:effectLst>
            <a:softEdge rad="317500"/>
          </a:effectLst>
        </p:spPr>
      </p:pic>
    </p:spTree>
    <p:extLst>
      <p:ext uri="{BB962C8B-B14F-4D97-AF65-F5344CB8AC3E}">
        <p14:creationId xmlns:p14="http://schemas.microsoft.com/office/powerpoint/2010/main" val="4025689339"/>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523" y="519234"/>
            <a:ext cx="8146473" cy="1143000"/>
          </a:xfrm>
        </p:spPr>
        <p:txBody>
          <a:bodyPr>
            <a:noAutofit/>
          </a:bodyPr>
          <a:lstStyle/>
          <a:p>
            <a:r>
              <a:rPr lang="en-US" sz="3600" dirty="0" smtClean="0"/>
              <a:t>Act Fast….Mold will Continue to Grow</a:t>
            </a:r>
            <a:endParaRPr lang="en-US" sz="3600" dirty="0"/>
          </a:p>
        </p:txBody>
      </p:sp>
      <p:pic>
        <p:nvPicPr>
          <p:cNvPr id="9218" name="Picture 2"/>
          <p:cNvPicPr>
            <a:picLocks noChangeAspect="1" noChangeArrowheads="1"/>
          </p:cNvPicPr>
          <p:nvPr/>
        </p:nvPicPr>
        <p:blipFill>
          <a:blip r:embed="rId3" cstate="print"/>
          <a:srcRect/>
          <a:stretch>
            <a:fillRect/>
          </a:stretch>
        </p:blipFill>
        <p:spPr bwMode="auto">
          <a:xfrm rot="5400000">
            <a:off x="2461105" y="1029930"/>
            <a:ext cx="4392202" cy="5922818"/>
          </a:xfrm>
          <a:prstGeom prst="rect">
            <a:avLst/>
          </a:prstGeom>
          <a:noFill/>
          <a:ln w="57150">
            <a:solidFill>
              <a:srgbClr val="00B0F0"/>
            </a:solidFill>
            <a:miter lim="800000"/>
            <a:headEnd/>
            <a:tailEnd/>
          </a:ln>
        </p:spPr>
      </p:pic>
    </p:spTree>
    <p:extLst>
      <p:ext uri="{BB962C8B-B14F-4D97-AF65-F5344CB8AC3E}">
        <p14:creationId xmlns:p14="http://schemas.microsoft.com/office/powerpoint/2010/main" val="345574004"/>
      </p:ext>
    </p:extLst>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262"/>
            <a:ext cx="10134600" cy="1143000"/>
          </a:xfrm>
        </p:spPr>
        <p:txBody>
          <a:bodyPr>
            <a:noAutofit/>
          </a:bodyPr>
          <a:lstStyle/>
          <a:p>
            <a:r>
              <a:rPr lang="en-US" sz="4400" dirty="0" smtClean="0"/>
              <a:t>New Orleans / Katrina </a:t>
            </a:r>
            <a:endParaRPr lang="en-US" sz="4400"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r>
              <a:rPr lang="en-US" b="1" dirty="0" smtClean="0"/>
              <a:t>                 </a:t>
            </a:r>
          </a:p>
          <a:p>
            <a:pPr>
              <a:buNone/>
            </a:pPr>
            <a:endParaRPr lang="en-US" b="1" dirty="0" smtClean="0"/>
          </a:p>
          <a:p>
            <a:pPr>
              <a:buNone/>
            </a:pPr>
            <a:r>
              <a:rPr lang="en-US" b="1" dirty="0" smtClean="0"/>
              <a:t>                     (Photo courtesy of NRDC)</a:t>
            </a:r>
            <a:endParaRPr lang="en-US" dirty="0"/>
          </a:p>
        </p:txBody>
      </p:sp>
      <p:pic>
        <p:nvPicPr>
          <p:cNvPr id="13314" name="Picture 2"/>
          <p:cNvPicPr>
            <a:picLocks noChangeAspect="1" noChangeArrowheads="1"/>
          </p:cNvPicPr>
          <p:nvPr/>
        </p:nvPicPr>
        <p:blipFill>
          <a:blip r:embed="rId3" cstate="print"/>
          <a:srcRect/>
          <a:stretch>
            <a:fillRect/>
          </a:stretch>
        </p:blipFill>
        <p:spPr bwMode="auto">
          <a:xfrm rot="5400000">
            <a:off x="2652752" y="2335488"/>
            <a:ext cx="3806628" cy="3160220"/>
          </a:xfrm>
          <a:prstGeom prst="rect">
            <a:avLst/>
          </a:prstGeom>
          <a:noFill/>
          <a:ln w="38100">
            <a:solidFill>
              <a:schemeClr val="tx2">
                <a:lumMod val="25000"/>
              </a:schemeClr>
            </a:solidFill>
            <a:miter lim="800000"/>
            <a:headEnd/>
            <a:tailEnd/>
          </a:ln>
        </p:spPr>
      </p:pic>
    </p:spTree>
    <p:extLst>
      <p:ext uri="{BB962C8B-B14F-4D97-AF65-F5344CB8AC3E}">
        <p14:creationId xmlns:p14="http://schemas.microsoft.com/office/powerpoint/2010/main" val="2522389129"/>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058EF879-8769-421D-9162-50D234687AD6}" type="slidenum">
              <a:rPr lang="en-US"/>
              <a:pPr/>
              <a:t>14</a:t>
            </a:fld>
            <a:endParaRPr lang="en-US"/>
          </a:p>
        </p:txBody>
      </p:sp>
      <p:sp>
        <p:nvSpPr>
          <p:cNvPr id="304130" name="Rectangle 2"/>
          <p:cNvSpPr>
            <a:spLocks noGrp="1" noChangeArrowheads="1"/>
          </p:cNvSpPr>
          <p:nvPr>
            <p:ph type="title"/>
          </p:nvPr>
        </p:nvSpPr>
        <p:spPr>
          <a:xfrm>
            <a:off x="685800" y="266700"/>
            <a:ext cx="7696200" cy="1143000"/>
          </a:xfrm>
        </p:spPr>
        <p:txBody>
          <a:bodyPr/>
          <a:lstStyle/>
          <a:p>
            <a:r>
              <a:rPr lang="en-US" dirty="0"/>
              <a:t>Health Effects</a:t>
            </a:r>
          </a:p>
        </p:txBody>
      </p:sp>
      <p:sp>
        <p:nvSpPr>
          <p:cNvPr id="304131" name="Rectangle 3"/>
          <p:cNvSpPr>
            <a:spLocks noGrp="1" noChangeArrowheads="1"/>
          </p:cNvSpPr>
          <p:nvPr>
            <p:ph type="body" sz="half" idx="1"/>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pPr>
            <a:r>
              <a:rPr lang="en-US" dirty="0"/>
              <a:t>Burning eyes</a:t>
            </a:r>
          </a:p>
          <a:p>
            <a:pPr>
              <a:lnSpc>
                <a:spcPct val="80000"/>
              </a:lnSpc>
            </a:pPr>
            <a:r>
              <a:rPr lang="en-US" dirty="0"/>
              <a:t>Headache</a:t>
            </a:r>
          </a:p>
          <a:p>
            <a:pPr>
              <a:lnSpc>
                <a:spcPct val="80000"/>
              </a:lnSpc>
            </a:pPr>
            <a:r>
              <a:rPr lang="en-US" dirty="0"/>
              <a:t>Nausea</a:t>
            </a:r>
          </a:p>
          <a:p>
            <a:pPr>
              <a:lnSpc>
                <a:spcPct val="80000"/>
              </a:lnSpc>
            </a:pPr>
            <a:r>
              <a:rPr lang="en-US" dirty="0"/>
              <a:t>Nose bleeds</a:t>
            </a:r>
          </a:p>
          <a:p>
            <a:pPr>
              <a:lnSpc>
                <a:spcPct val="80000"/>
              </a:lnSpc>
            </a:pPr>
            <a:r>
              <a:rPr lang="en-US" dirty="0"/>
              <a:t>Allergic Reactions</a:t>
            </a:r>
          </a:p>
          <a:p>
            <a:pPr>
              <a:lnSpc>
                <a:spcPct val="80000"/>
              </a:lnSpc>
            </a:pPr>
            <a:r>
              <a:rPr lang="en-US" dirty="0"/>
              <a:t>Asthma</a:t>
            </a:r>
          </a:p>
          <a:p>
            <a:pPr>
              <a:lnSpc>
                <a:spcPct val="80000"/>
              </a:lnSpc>
            </a:pPr>
            <a:r>
              <a:rPr lang="en-US" dirty="0"/>
              <a:t>Exhaustion</a:t>
            </a:r>
          </a:p>
          <a:p>
            <a:pPr>
              <a:lnSpc>
                <a:spcPct val="80000"/>
              </a:lnSpc>
            </a:pPr>
            <a:r>
              <a:rPr lang="en-US" dirty="0"/>
              <a:t>Sinus infections</a:t>
            </a:r>
          </a:p>
        </p:txBody>
      </p:sp>
      <p:sp>
        <p:nvSpPr>
          <p:cNvPr id="304133" name="Rectangle 5"/>
          <p:cNvSpPr>
            <a:spLocks noGrp="1" noChangeArrowheads="1"/>
          </p:cNvSpPr>
          <p:nvPr>
            <p:ph type="body" sz="half" idx="2"/>
          </p:nvPr>
        </p:nvSpPr>
        <p:spPr bwMode="auto">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0000"/>
              </a:lnSpc>
            </a:pPr>
            <a:r>
              <a:rPr lang="en-US" dirty="0"/>
              <a:t>Cognitive disorders</a:t>
            </a:r>
          </a:p>
          <a:p>
            <a:pPr>
              <a:lnSpc>
                <a:spcPct val="80000"/>
              </a:lnSpc>
            </a:pPr>
            <a:r>
              <a:rPr lang="en-US" dirty="0"/>
              <a:t>Pulmonary hemorrhage</a:t>
            </a:r>
          </a:p>
          <a:p>
            <a:pPr>
              <a:lnSpc>
                <a:spcPct val="80000"/>
              </a:lnSpc>
            </a:pPr>
            <a:r>
              <a:rPr lang="en-US" dirty="0"/>
              <a:t>Liver damage</a:t>
            </a:r>
          </a:p>
          <a:p>
            <a:pPr>
              <a:lnSpc>
                <a:spcPct val="80000"/>
              </a:lnSpc>
            </a:pPr>
            <a:r>
              <a:rPr lang="en-US" dirty="0"/>
              <a:t>Central nervous system damage</a:t>
            </a:r>
          </a:p>
          <a:p>
            <a:pPr>
              <a:lnSpc>
                <a:spcPct val="80000"/>
              </a:lnSpc>
            </a:pPr>
            <a:r>
              <a:rPr lang="en-US" dirty="0"/>
              <a:t>Brain damage</a:t>
            </a:r>
          </a:p>
          <a:p>
            <a:pPr>
              <a:lnSpc>
                <a:spcPct val="80000"/>
              </a:lnSpc>
            </a:pPr>
            <a:r>
              <a:rPr lang="en-US" dirty="0"/>
              <a:t>Cancer</a:t>
            </a:r>
          </a:p>
          <a:p>
            <a:pPr>
              <a:lnSpc>
                <a:spcPct val="80000"/>
              </a:lnSpc>
            </a:pPr>
            <a:r>
              <a:rPr lang="en-US" dirty="0"/>
              <a:t>Death</a:t>
            </a:r>
          </a:p>
        </p:txBody>
      </p:sp>
      <p:sp>
        <p:nvSpPr>
          <p:cNvPr id="304132" name="Rectangle 4"/>
          <p:cNvSpPr>
            <a:spLocks noChangeArrowheads="1"/>
          </p:cNvSpPr>
          <p:nvPr/>
        </p:nvSpPr>
        <p:spPr bwMode="auto">
          <a:xfrm>
            <a:off x="4267200" y="838200"/>
            <a:ext cx="441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sz="1400"/>
          </a:p>
        </p:txBody>
      </p:sp>
    </p:spTree>
    <p:extLst>
      <p:ext uri="{BB962C8B-B14F-4D97-AF65-F5344CB8AC3E}">
        <p14:creationId xmlns:p14="http://schemas.microsoft.com/office/powerpoint/2010/main" val="550251034"/>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Many chronic sinus infections are linked to mold exposure.</a:t>
            </a:r>
            <a:endParaRPr lang="en-US" dirty="0"/>
          </a:p>
        </p:txBody>
      </p:sp>
      <p:pic>
        <p:nvPicPr>
          <p:cNvPr id="19457" name="Picture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501934" y="2110497"/>
            <a:ext cx="3370811" cy="4179017"/>
          </a:xfrm>
          <a:prstGeom prst="rect">
            <a:avLst/>
          </a:prstGeom>
          <a:noFill/>
          <a:ln w="57150">
            <a:solidFill>
              <a:srgbClr val="92D050"/>
            </a:solidFill>
            <a:miter lim="800000"/>
            <a:headEnd/>
            <a:tailEnd/>
          </a:ln>
        </p:spPr>
      </p:pic>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5650793" y="2369438"/>
            <a:ext cx="2579281" cy="2578331"/>
          </a:xfrm>
          <a:prstGeom prst="rect">
            <a:avLst/>
          </a:prstGeom>
          <a:noFill/>
          <a:ln w="57150">
            <a:solidFill>
              <a:srgbClr val="7030A0"/>
            </a:solidFill>
            <a:miter lim="800000"/>
            <a:headEnd/>
            <a:tailEnd/>
          </a:ln>
        </p:spPr>
      </p:pic>
    </p:spTree>
    <p:extLst>
      <p:ext uri="{BB962C8B-B14F-4D97-AF65-F5344CB8AC3E}">
        <p14:creationId xmlns:p14="http://schemas.microsoft.com/office/powerpoint/2010/main" val="2749391517"/>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Mold Skin Disorder caused by exposure to Mold.</a:t>
            </a:r>
            <a:endParaRPr lang="en-US" dirty="0"/>
          </a:p>
        </p:txBody>
      </p:sp>
      <p:pic>
        <p:nvPicPr>
          <p:cNvPr id="22529" name="Picture 1"/>
          <p:cNvPicPr>
            <a:picLocks noGrp="1" noChangeAspect="1" noChangeArrowheads="1"/>
          </p:cNvPicPr>
          <p:nvPr>
            <p:ph idx="1"/>
          </p:nvPr>
        </p:nvPicPr>
        <p:blipFill>
          <a:blip r:embed="rId2" cstate="print"/>
          <a:srcRect/>
          <a:stretch>
            <a:fillRect/>
          </a:stretch>
        </p:blipFill>
        <p:spPr bwMode="auto">
          <a:xfrm rot="5400000">
            <a:off x="2125019" y="1448069"/>
            <a:ext cx="4140276" cy="4943302"/>
          </a:xfrm>
          <a:prstGeom prst="rect">
            <a:avLst/>
          </a:prstGeom>
          <a:noFill/>
          <a:ln w="57150">
            <a:solidFill>
              <a:schemeClr val="tx1"/>
            </a:solidFill>
            <a:miter lim="800000"/>
            <a:headEnd/>
            <a:tailEnd/>
          </a:ln>
        </p:spPr>
      </p:pic>
    </p:spTree>
    <p:extLst>
      <p:ext uri="{BB962C8B-B14F-4D97-AF65-F5344CB8AC3E}">
        <p14:creationId xmlns:p14="http://schemas.microsoft.com/office/powerpoint/2010/main" val="1240394048"/>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196" y="315883"/>
            <a:ext cx="8229600" cy="990600"/>
          </a:xfrm>
        </p:spPr>
        <p:txBody>
          <a:bodyPr/>
          <a:lstStyle/>
          <a:p>
            <a:r>
              <a:rPr lang="en-US" sz="4400" dirty="0" smtClean="0"/>
              <a:t>Katrina Cough</a:t>
            </a:r>
            <a:endParaRPr lang="en-US" sz="4400" dirty="0"/>
          </a:p>
        </p:txBody>
      </p:sp>
      <p:pic>
        <p:nvPicPr>
          <p:cNvPr id="21505" name="Picture 1"/>
          <p:cNvPicPr>
            <a:picLocks noChangeAspect="1" noChangeArrowheads="1"/>
          </p:cNvPicPr>
          <p:nvPr/>
        </p:nvPicPr>
        <p:blipFill>
          <a:blip r:embed="rId3" cstate="print"/>
          <a:srcRect/>
          <a:stretch>
            <a:fillRect/>
          </a:stretch>
        </p:blipFill>
        <p:spPr bwMode="auto">
          <a:xfrm rot="5400000">
            <a:off x="2396937" y="-188320"/>
            <a:ext cx="4522122" cy="8057604"/>
          </a:xfrm>
          <a:prstGeom prst="rect">
            <a:avLst/>
          </a:prstGeom>
          <a:noFill/>
          <a:ln w="57150">
            <a:solidFill>
              <a:srgbClr val="FFFF00"/>
            </a:solidFill>
            <a:miter lim="800000"/>
            <a:headEnd/>
            <a:tailEnd/>
          </a:ln>
        </p:spPr>
      </p:pic>
    </p:spTree>
    <p:extLst>
      <p:ext uri="{BB962C8B-B14F-4D97-AF65-F5344CB8AC3E}">
        <p14:creationId xmlns:p14="http://schemas.microsoft.com/office/powerpoint/2010/main" val="3881985426"/>
      </p:ext>
    </p:extLst>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“Recent studies have linked mold to the rapid rise of the asthma rate over the past 20 years.”</a:t>
            </a:r>
            <a:endParaRPr lang="en-US" sz="2800" dirty="0"/>
          </a:p>
        </p:txBody>
      </p:sp>
      <p:pic>
        <p:nvPicPr>
          <p:cNvPr id="20481" name="Picture 1"/>
          <p:cNvPicPr>
            <a:picLocks noGrp="1" noChangeAspect="1" noChangeArrowheads="1"/>
          </p:cNvPicPr>
          <p:nvPr>
            <p:ph idx="1"/>
          </p:nvPr>
        </p:nvPicPr>
        <p:blipFill>
          <a:blip r:embed="rId2" cstate="print"/>
          <a:srcRect/>
          <a:stretch>
            <a:fillRect/>
          </a:stretch>
        </p:blipFill>
        <p:spPr bwMode="auto">
          <a:xfrm rot="5400000">
            <a:off x="2605570" y="2086151"/>
            <a:ext cx="3754007" cy="3877765"/>
          </a:xfrm>
          <a:prstGeom prst="rect">
            <a:avLst/>
          </a:prstGeom>
          <a:noFill/>
          <a:ln w="57150">
            <a:solidFill>
              <a:schemeClr val="accent6">
                <a:lumMod val="75000"/>
              </a:schemeClr>
            </a:solidFill>
            <a:miter lim="800000"/>
            <a:headEnd/>
            <a:tailEnd/>
          </a:ln>
        </p:spPr>
      </p:pic>
    </p:spTree>
    <p:extLst>
      <p:ext uri="{BB962C8B-B14F-4D97-AF65-F5344CB8AC3E}">
        <p14:creationId xmlns:p14="http://schemas.microsoft.com/office/powerpoint/2010/main" val="3267348747"/>
      </p:ext>
    </p:extLst>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a:xfrm>
            <a:off x="685800" y="228600"/>
            <a:ext cx="7772400" cy="1003300"/>
          </a:xfrm>
          <a:ln/>
        </p:spPr>
        <p:txBody>
          <a:bodyPr rIns="81279"/>
          <a:lstStyle/>
          <a:p>
            <a:pPr marL="0" indent="0"/>
            <a:r>
              <a:rPr lang="en-US" sz="4000" b="1" dirty="0">
                <a:solidFill>
                  <a:schemeClr val="tx1"/>
                </a:solidFill>
                <a:latin typeface="Arial" charset="0"/>
                <a:cs typeface="Arial" charset="0"/>
                <a:sym typeface="Arial" charset="0"/>
              </a:rPr>
              <a:t>"Sick Buildings"</a:t>
            </a:r>
            <a:endParaRPr lang="en-US" sz="4000" b="1" dirty="0">
              <a:solidFill>
                <a:schemeClr val="tx1"/>
              </a:solidFill>
              <a:latin typeface="Arial" charset="0"/>
              <a:ea typeface="ヒラギノ角ゴ Pro W6" pitchFamily="-48" charset="-128"/>
              <a:sym typeface="Arial" charset="0"/>
            </a:endParaRPr>
          </a:p>
        </p:txBody>
      </p:sp>
      <p:sp>
        <p:nvSpPr>
          <p:cNvPr id="86018" name="Rectangle 2"/>
          <p:cNvSpPr>
            <a:spLocks noGrp="1" noChangeArrowheads="1"/>
          </p:cNvSpPr>
          <p:nvPr>
            <p:ph type="body" idx="1"/>
          </p:nvPr>
        </p:nvSpPr>
        <p:spPr>
          <a:xfrm>
            <a:off x="381000" y="1524000"/>
            <a:ext cx="8382000" cy="2451100"/>
          </a:xfrm>
          <a:ln/>
        </p:spPr>
        <p:txBody>
          <a:bodyPr rIns="233680"/>
          <a:lstStyle/>
          <a:p>
            <a:pPr>
              <a:lnSpc>
                <a:spcPct val="170000"/>
              </a:lnSpc>
              <a:buFont typeface="Times New Roman" pitchFamily="18" charset="0"/>
              <a:buChar char="•"/>
            </a:pPr>
            <a:r>
              <a:rPr lang="en-US" sz="2800" b="1" dirty="0">
                <a:latin typeface="Arial" charset="0"/>
                <a:cs typeface="Arial" charset="0"/>
                <a:sym typeface="Arial" charset="0"/>
              </a:rPr>
              <a:t>Buildings don't get sick, people do</a:t>
            </a:r>
            <a:endParaRPr lang="en-US" sz="2800" b="1" dirty="0">
              <a:latin typeface="Arial" charset="0"/>
              <a:sym typeface="Arial" charset="0"/>
            </a:endParaRPr>
          </a:p>
          <a:p>
            <a:pPr>
              <a:lnSpc>
                <a:spcPct val="170000"/>
              </a:lnSpc>
              <a:buFont typeface="Times New Roman" pitchFamily="18" charset="0"/>
              <a:buChar char="•"/>
            </a:pPr>
            <a:r>
              <a:rPr lang="en-US" sz="2800" b="1" dirty="0">
                <a:latin typeface="Arial" charset="0"/>
                <a:cs typeface="Arial" charset="0"/>
                <a:sym typeface="Arial" charset="0"/>
              </a:rPr>
              <a:t>One building can't contaminate another one</a:t>
            </a:r>
            <a:endParaRPr lang="en-US" sz="2800" b="1" dirty="0">
              <a:latin typeface="Arial" charset="0"/>
              <a:sym typeface="Arial" charset="0"/>
            </a:endParaRPr>
          </a:p>
          <a:p>
            <a:pPr>
              <a:lnSpc>
                <a:spcPct val="170000"/>
              </a:lnSpc>
              <a:buFont typeface="Times New Roman" pitchFamily="18" charset="0"/>
              <a:buChar char="•"/>
            </a:pPr>
            <a:r>
              <a:rPr lang="en-US" sz="2800" b="1" dirty="0">
                <a:latin typeface="Arial" charset="0"/>
                <a:cs typeface="Arial" charset="0"/>
                <a:sym typeface="Arial" charset="0"/>
              </a:rPr>
              <a:t>"Sick" buildings can't be cured</a:t>
            </a:r>
            <a:endParaRPr lang="en-US" sz="2800" b="1" dirty="0">
              <a:latin typeface="Arial" charset="0"/>
              <a:sym typeface="Arial" charset="0"/>
            </a:endParaRPr>
          </a:p>
          <a:p>
            <a:pPr>
              <a:lnSpc>
                <a:spcPct val="170000"/>
              </a:lnSpc>
              <a:buFont typeface="Times New Roman" pitchFamily="18" charset="0"/>
              <a:buChar char="•"/>
            </a:pPr>
            <a:r>
              <a:rPr lang="en-US" sz="2800" b="1" dirty="0">
                <a:latin typeface="Arial" charset="0"/>
                <a:cs typeface="Arial" charset="0"/>
                <a:sym typeface="Arial" charset="0"/>
              </a:rPr>
              <a:t>Key to fungal growth in buildings is excess moisture</a:t>
            </a:r>
            <a:endParaRPr lang="en-US" sz="2800" b="1" dirty="0">
              <a:latin typeface="Arial" charset="0"/>
              <a:sym typeface="Arial" charset="0"/>
            </a:endParaRPr>
          </a:p>
        </p:txBody>
      </p:sp>
    </p:spTree>
    <p:extLst>
      <p:ext uri="{BB962C8B-B14F-4D97-AF65-F5344CB8AC3E}">
        <p14:creationId xmlns:p14="http://schemas.microsoft.com/office/powerpoint/2010/main" val="171868470"/>
      </p:ext>
    </p:extLst>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1371600"/>
            <a:ext cx="8305800" cy="3276600"/>
          </a:xfrm>
        </p:spPr>
        <p:txBody>
          <a:bodyPr rtlCol="0">
            <a:noAutofit/>
          </a:bodyPr>
          <a:lstStyle/>
          <a:p>
            <a:pPr marL="114300" indent="0" fontAlgn="auto">
              <a:spcAft>
                <a:spcPts val="0"/>
              </a:spcAft>
              <a:buFont typeface="Wingdings" pitchFamily="2" charset="2"/>
              <a:buNone/>
              <a:defRPr/>
            </a:pPr>
            <a:endParaRPr lang="en-US" dirty="0" smtClean="0"/>
          </a:p>
          <a:p>
            <a:pPr marL="811213" lvl="1" indent="-514350" fontAlgn="auto">
              <a:spcAft>
                <a:spcPts val="0"/>
              </a:spcAft>
              <a:buClr>
                <a:schemeClr val="accent1">
                  <a:lumMod val="50000"/>
                </a:schemeClr>
              </a:buClr>
              <a:defRPr/>
            </a:pPr>
            <a:endParaRPr lang="en-US" sz="2400" dirty="0">
              <a:solidFill>
                <a:schemeClr val="accent5">
                  <a:lumMod val="50000"/>
                </a:schemeClr>
              </a:solidFill>
              <a:latin typeface="Times New Roman" pitchFamily="18" charset="0"/>
              <a:ea typeface="ＭＳ Ｐゴシック" pitchFamily="34" charset="-128"/>
              <a:cs typeface="Times New Roman" pitchFamily="18" charset="0"/>
            </a:endParaRPr>
          </a:p>
          <a:p>
            <a:pPr marL="296863" lvl="1" indent="0" fontAlgn="auto">
              <a:spcAft>
                <a:spcPts val="0"/>
              </a:spcAft>
              <a:buClr>
                <a:schemeClr val="accent1">
                  <a:lumMod val="50000"/>
                </a:schemeClr>
              </a:buClr>
              <a:buFontTx/>
              <a:buNone/>
              <a:defRPr/>
            </a:pPr>
            <a:endParaRPr lang="en-US" sz="2800" dirty="0" smtClean="0">
              <a:solidFill>
                <a:schemeClr val="accent5">
                  <a:lumMod val="50000"/>
                </a:schemeClr>
              </a:solidFill>
              <a:latin typeface="Times New Roman" pitchFamily="18" charset="0"/>
              <a:ea typeface="ＭＳ Ｐゴシック" pitchFamily="34" charset="-128"/>
              <a:cs typeface="Times New Roman" pitchFamily="18" charset="0"/>
            </a:endParaRPr>
          </a:p>
          <a:p>
            <a:pPr marL="0" indent="0" fontAlgn="auto">
              <a:spcAft>
                <a:spcPts val="0"/>
              </a:spcAft>
              <a:buFont typeface="Wingdings" pitchFamily="2" charset="2"/>
              <a:buNone/>
              <a:defRPr/>
            </a:pPr>
            <a:endParaRPr lang="en-US" sz="2600" dirty="0" smtClean="0"/>
          </a:p>
        </p:txBody>
      </p:sp>
      <p:pic>
        <p:nvPicPr>
          <p:cNvPr id="2051" name="Picture 3" descr="Mpss horizontal logo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625" y="6019800"/>
            <a:ext cx="3276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1"/>
          <p:cNvSpPr txBox="1">
            <a:spLocks noChangeArrowheads="1"/>
          </p:cNvSpPr>
          <p:nvPr/>
        </p:nvSpPr>
        <p:spPr bwMode="auto">
          <a:xfrm>
            <a:off x="8664575" y="1708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cs typeface="Arial" pitchFamily="34" charset="0"/>
            </a:endParaRPr>
          </a:p>
        </p:txBody>
      </p:sp>
      <p:sp>
        <p:nvSpPr>
          <p:cNvPr id="2053" name="TextBox 2"/>
          <p:cNvSpPr txBox="1">
            <a:spLocks noChangeArrowheads="1"/>
          </p:cNvSpPr>
          <p:nvPr/>
        </p:nvSpPr>
        <p:spPr bwMode="auto">
          <a:xfrm>
            <a:off x="8847138" y="1200150"/>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cs typeface="Arial" pitchFamily="34" charset="0"/>
            </a:endParaRPr>
          </a:p>
        </p:txBody>
      </p:sp>
      <p:sp>
        <p:nvSpPr>
          <p:cNvPr id="6150" name="Title 6"/>
          <p:cNvSpPr>
            <a:spLocks noGrp="1"/>
          </p:cNvSpPr>
          <p:nvPr>
            <p:ph type="title"/>
          </p:nvPr>
        </p:nvSpPr>
        <p:spPr>
          <a:xfrm>
            <a:off x="722313" y="523875"/>
            <a:ext cx="8001000" cy="1143000"/>
          </a:xfrm>
        </p:spPr>
        <p:txBody>
          <a:bodyPr/>
          <a:lstStyle/>
          <a:p>
            <a:pPr fontAlgn="auto">
              <a:spcAft>
                <a:spcPts val="0"/>
              </a:spcAft>
              <a:defRPr/>
            </a:pPr>
            <a:r>
              <a:rPr lang="en-US" smtClean="0"/>
              <a:t>FY-12 OSHA Susan Harwood Grant Program</a:t>
            </a:r>
          </a:p>
        </p:txBody>
      </p:sp>
      <p:sp>
        <p:nvSpPr>
          <p:cNvPr id="8" name="Rectangle 7"/>
          <p:cNvSpPr/>
          <p:nvPr/>
        </p:nvSpPr>
        <p:spPr>
          <a:xfrm>
            <a:off x="835025" y="2209800"/>
            <a:ext cx="7543800" cy="3108325"/>
          </a:xfrm>
          <a:prstGeom prst="rect">
            <a:avLst/>
          </a:prstGeom>
        </p:spPr>
        <p:txBody>
          <a:bodyPr>
            <a:spAutoFit/>
          </a:bodyPr>
          <a:lstStyle/>
          <a:p>
            <a:pPr>
              <a:defRPr/>
            </a:pPr>
            <a:r>
              <a:rPr lang="en-US" sz="2800" dirty="0">
                <a:solidFill>
                  <a:schemeClr val="accent1">
                    <a:lumMod val="50000"/>
                  </a:schemeClr>
                </a:solidFill>
                <a:latin typeface="Arial" charset="0"/>
              </a:rPr>
              <a:t>This material was produced under grant number </a:t>
            </a:r>
            <a:r>
              <a:rPr lang="en-US" sz="2800" dirty="0">
                <a:solidFill>
                  <a:schemeClr val="tx2"/>
                </a:solidFill>
              </a:rPr>
              <a:t>SH22297-SH1</a:t>
            </a:r>
            <a:r>
              <a:rPr lang="en-US" sz="2800" dirty="0" smtClean="0">
                <a:solidFill>
                  <a:schemeClr val="accent1">
                    <a:lumMod val="50000"/>
                  </a:schemeClr>
                </a:solidFill>
                <a:latin typeface="Arial" charset="0"/>
              </a:rPr>
              <a:t> </a:t>
            </a:r>
            <a:r>
              <a:rPr lang="en-US" sz="2800" dirty="0">
                <a:solidFill>
                  <a:schemeClr val="accent1">
                    <a:lumMod val="50000"/>
                  </a:schemeClr>
                </a:solidFill>
                <a:latin typeface="Arial" charset="0"/>
              </a:rPr>
              <a:t>from OSHA. It does not necessarily reflect the views or policies of the U.S. Department of Labor, nor does mention of trade names, commercial products, or organizations imply endorsement by the U.S. Government. </a:t>
            </a:r>
          </a:p>
        </p:txBody>
      </p:sp>
      <p:pic>
        <p:nvPicPr>
          <p:cNvPr id="2056" name="Picture 2" descr="http://eshpartnering.com/topics/wp-content/uploads/2010/02/OSHA-logo-300x177.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99221" y="885474"/>
            <a:ext cx="1259408" cy="743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1540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 Measures</a:t>
            </a:r>
            <a:endParaRPr lang="en-US" dirty="0"/>
          </a:p>
        </p:txBody>
      </p:sp>
      <p:sp>
        <p:nvSpPr>
          <p:cNvPr id="3" name="Content Placeholder 2"/>
          <p:cNvSpPr>
            <a:spLocks noGrp="1"/>
          </p:cNvSpPr>
          <p:nvPr>
            <p:ph idx="1"/>
          </p:nvPr>
        </p:nvSpPr>
        <p:spPr/>
        <p:txBody>
          <a:bodyPr/>
          <a:lstStyle/>
          <a:p>
            <a:r>
              <a:rPr lang="en-US" dirty="0"/>
              <a:t>Repairing plumbing </a:t>
            </a:r>
            <a:r>
              <a:rPr lang="en-US" dirty="0" smtClean="0"/>
              <a:t>leaks</a:t>
            </a:r>
          </a:p>
          <a:p>
            <a:r>
              <a:rPr lang="en-US" dirty="0"/>
              <a:t>Looking for condensation and wet </a:t>
            </a:r>
            <a:r>
              <a:rPr lang="en-US" dirty="0" smtClean="0"/>
              <a:t>spots</a:t>
            </a:r>
          </a:p>
          <a:p>
            <a:r>
              <a:rPr lang="en-US" dirty="0"/>
              <a:t>Preventing moisture from condensing </a:t>
            </a:r>
            <a:endParaRPr lang="en-US" dirty="0" smtClean="0"/>
          </a:p>
          <a:p>
            <a:r>
              <a:rPr lang="en-US" dirty="0"/>
              <a:t>Keeping HVAC drip pans clean, flowing properly, and </a:t>
            </a:r>
            <a:r>
              <a:rPr lang="en-US" dirty="0" smtClean="0"/>
              <a:t>unobstructed</a:t>
            </a:r>
          </a:p>
          <a:p>
            <a:r>
              <a:rPr lang="en-US" dirty="0"/>
              <a:t>Maintaining indoor relative humidity below 70% </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124513047"/>
      </p:ext>
    </p:extLst>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Preventive measures</a:t>
            </a:r>
            <a:endParaRPr lang="en-US" dirty="0"/>
          </a:p>
        </p:txBody>
      </p:sp>
      <p:sp>
        <p:nvSpPr>
          <p:cNvPr id="3" name="Content Placeholder 2"/>
          <p:cNvSpPr>
            <a:spLocks noGrp="1"/>
          </p:cNvSpPr>
          <p:nvPr>
            <p:ph idx="1"/>
          </p:nvPr>
        </p:nvSpPr>
        <p:spPr/>
        <p:txBody>
          <a:bodyPr/>
          <a:lstStyle/>
          <a:p>
            <a:r>
              <a:rPr lang="en-US" dirty="0"/>
              <a:t>Venting moisture-generating </a:t>
            </a:r>
            <a:r>
              <a:rPr lang="en-US" dirty="0" smtClean="0"/>
              <a:t>appliances</a:t>
            </a:r>
          </a:p>
          <a:p>
            <a:r>
              <a:rPr lang="en-US" dirty="0"/>
              <a:t>Venting kitchens </a:t>
            </a:r>
            <a:r>
              <a:rPr lang="en-US" dirty="0" smtClean="0"/>
              <a:t>and bathrooms</a:t>
            </a:r>
          </a:p>
          <a:p>
            <a:r>
              <a:rPr lang="en-US" dirty="0"/>
              <a:t>Cleaning and drying wet or damp </a:t>
            </a:r>
            <a:r>
              <a:rPr lang="en-US" dirty="0" smtClean="0"/>
              <a:t>spots</a:t>
            </a:r>
          </a:p>
          <a:p>
            <a:r>
              <a:rPr lang="en-US" dirty="0"/>
              <a:t>Providing adequate drainage around buildings </a:t>
            </a:r>
            <a:endParaRPr lang="en-US" dirty="0" smtClean="0"/>
          </a:p>
          <a:p>
            <a:r>
              <a:rPr lang="en-US" dirty="0" smtClean="0"/>
              <a:t>Pinpointing </a:t>
            </a:r>
            <a:r>
              <a:rPr lang="en-US" dirty="0"/>
              <a:t>areas where leaks have occurred</a:t>
            </a: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794416755"/>
      </p:ext>
    </p:extLst>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Procedures</a:t>
            </a:r>
            <a:endParaRPr lang="en-US" dirty="0"/>
          </a:p>
        </p:txBody>
      </p:sp>
      <p:sp>
        <p:nvSpPr>
          <p:cNvPr id="3" name="Content Placeholder 2"/>
          <p:cNvSpPr>
            <a:spLocks noGrp="1"/>
          </p:cNvSpPr>
          <p:nvPr>
            <p:ph idx="1"/>
          </p:nvPr>
        </p:nvSpPr>
        <p:spPr/>
        <p:txBody>
          <a:bodyPr/>
          <a:lstStyle/>
          <a:p>
            <a:pPr>
              <a:lnSpc>
                <a:spcPct val="90000"/>
              </a:lnSpc>
            </a:pPr>
            <a:r>
              <a:rPr lang="en-US" dirty="0">
                <a:latin typeface="Trebuchet MS" pitchFamily="34" charset="0"/>
              </a:rPr>
              <a:t>Major Fiber Release (&gt; 3 </a:t>
            </a:r>
            <a:r>
              <a:rPr lang="en-US" dirty="0" err="1">
                <a:latin typeface="Trebuchet MS" pitchFamily="34" charset="0"/>
              </a:rPr>
              <a:t>sq.ft</a:t>
            </a:r>
            <a:r>
              <a:rPr lang="en-US" dirty="0">
                <a:latin typeface="Trebuchet MS" pitchFamily="34" charset="0"/>
              </a:rPr>
              <a:t>)</a:t>
            </a:r>
          </a:p>
          <a:p>
            <a:pPr>
              <a:lnSpc>
                <a:spcPct val="90000"/>
              </a:lnSpc>
            </a:pPr>
            <a:r>
              <a:rPr lang="en-US" dirty="0">
                <a:latin typeface="Trebuchet MS" pitchFamily="34" charset="0"/>
              </a:rPr>
              <a:t>Stop Work Immediately</a:t>
            </a:r>
          </a:p>
          <a:p>
            <a:pPr>
              <a:lnSpc>
                <a:spcPct val="90000"/>
              </a:lnSpc>
            </a:pPr>
            <a:r>
              <a:rPr lang="en-US" dirty="0">
                <a:latin typeface="Trebuchet MS" pitchFamily="34" charset="0"/>
              </a:rPr>
              <a:t>Do Not Attempt Clean-up</a:t>
            </a:r>
          </a:p>
          <a:p>
            <a:pPr>
              <a:lnSpc>
                <a:spcPct val="90000"/>
              </a:lnSpc>
            </a:pPr>
            <a:r>
              <a:rPr lang="en-US" dirty="0">
                <a:latin typeface="Trebuchet MS" pitchFamily="34" charset="0"/>
              </a:rPr>
              <a:t>Secure Area</a:t>
            </a:r>
          </a:p>
          <a:p>
            <a:pPr>
              <a:lnSpc>
                <a:spcPct val="90000"/>
              </a:lnSpc>
            </a:pPr>
            <a:r>
              <a:rPr lang="en-US" dirty="0">
                <a:latin typeface="Trebuchet MS" pitchFamily="34" charset="0"/>
              </a:rPr>
              <a:t>Notify Supervisor</a:t>
            </a:r>
          </a:p>
          <a:p>
            <a:pPr>
              <a:lnSpc>
                <a:spcPct val="90000"/>
              </a:lnSpc>
            </a:pPr>
            <a:r>
              <a:rPr lang="en-US" dirty="0">
                <a:latin typeface="Trebuchet MS" pitchFamily="34" charset="0"/>
              </a:rPr>
              <a:t>Contact Emergency Personnel</a:t>
            </a:r>
          </a:p>
          <a:p>
            <a:pPr>
              <a:lnSpc>
                <a:spcPct val="90000"/>
              </a:lnSpc>
            </a:pPr>
            <a:r>
              <a:rPr lang="en-US" dirty="0">
                <a:latin typeface="Trebuchet MS" pitchFamily="34" charset="0"/>
              </a:rPr>
              <a:t>Do Not Reenter Area Until Instructed To Do So</a:t>
            </a:r>
          </a:p>
          <a:p>
            <a:endParaRPr lang="en-US" dirty="0"/>
          </a:p>
        </p:txBody>
      </p:sp>
    </p:spTree>
    <p:extLst>
      <p:ext uri="{BB962C8B-B14F-4D97-AF65-F5344CB8AC3E}">
        <p14:creationId xmlns:p14="http://schemas.microsoft.com/office/powerpoint/2010/main" val="1006531319"/>
      </p:ext>
    </p:extLst>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138" y="465513"/>
            <a:ext cx="8229600" cy="1143000"/>
          </a:xfrm>
        </p:spPr>
        <p:txBody>
          <a:bodyPr>
            <a:noAutofit/>
          </a:bodyPr>
          <a:lstStyle/>
          <a:p>
            <a:pPr algn="l"/>
            <a:r>
              <a:rPr lang="en-US" sz="4000" dirty="0" smtClean="0"/>
              <a:t>Call a Licensed Professional</a:t>
            </a:r>
            <a:endParaRPr lang="en-US" sz="4000" dirty="0"/>
          </a:p>
        </p:txBody>
      </p:sp>
      <p:pic>
        <p:nvPicPr>
          <p:cNvPr id="11266" name="Picture 2"/>
          <p:cNvPicPr>
            <a:picLocks noGrp="1" noChangeAspect="1" noChangeArrowheads="1"/>
          </p:cNvPicPr>
          <p:nvPr>
            <p:ph idx="1"/>
          </p:nvPr>
        </p:nvPicPr>
        <p:blipFill>
          <a:blip r:embed="rId3" cstate="print"/>
          <a:srcRect/>
          <a:stretch>
            <a:fillRect/>
          </a:stretch>
        </p:blipFill>
        <p:spPr bwMode="auto">
          <a:xfrm>
            <a:off x="1596044" y="1979815"/>
            <a:ext cx="5877098" cy="3796005"/>
          </a:xfrm>
          <a:prstGeom prst="rect">
            <a:avLst/>
          </a:prstGeom>
          <a:noFill/>
          <a:ln w="57150">
            <a:solidFill>
              <a:srgbClr val="C00000"/>
            </a:solidFill>
            <a:miter lim="800000"/>
            <a:headEnd/>
            <a:tailEnd/>
          </a:ln>
        </p:spPr>
      </p:pic>
    </p:spTree>
    <p:extLst>
      <p:ext uri="{BB962C8B-B14F-4D97-AF65-F5344CB8AC3E}">
        <p14:creationId xmlns:p14="http://schemas.microsoft.com/office/powerpoint/2010/main" val="1875397156"/>
      </p:ext>
    </p:extLst>
  </p:cSld>
  <p:clrMapOvr>
    <a:masterClrMapping/>
  </p:clrMapOvr>
  <p:transition>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105" y="333894"/>
            <a:ext cx="7696200" cy="1143000"/>
          </a:xfrm>
        </p:spPr>
        <p:txBody>
          <a:bodyPr/>
          <a:lstStyle/>
          <a:p>
            <a:r>
              <a:rPr lang="en-US" sz="4800" dirty="0" smtClean="0">
                <a:latin typeface="Trebuchet MS" pitchFamily="34" charset="0"/>
              </a:rPr>
              <a:t>Rules and Regulations</a:t>
            </a:r>
            <a:endParaRPr lang="en-US" sz="4800" dirty="0">
              <a:latin typeface="Trebuchet MS" pitchFamily="34" charset="0"/>
            </a:endParaRPr>
          </a:p>
        </p:txBody>
      </p:sp>
      <p:sp>
        <p:nvSpPr>
          <p:cNvPr id="3" name="Content Placeholder 2"/>
          <p:cNvSpPr>
            <a:spLocks noGrp="1"/>
          </p:cNvSpPr>
          <p:nvPr>
            <p:ph idx="1"/>
          </p:nvPr>
        </p:nvSpPr>
        <p:spPr>
          <a:xfrm>
            <a:off x="762000" y="2071255"/>
            <a:ext cx="7696200" cy="4038600"/>
          </a:xfrm>
        </p:spPr>
        <p:txBody>
          <a:bodyPr/>
          <a:lstStyle/>
          <a:p>
            <a:r>
              <a:rPr lang="en-US" sz="3200" dirty="0" smtClean="0">
                <a:effectLst>
                  <a:outerShdw blurRad="38100" dist="38100" dir="2700000" algn="tl">
                    <a:srgbClr val="C0C0C0"/>
                  </a:outerShdw>
                </a:effectLst>
                <a:latin typeface="Trebuchet MS" pitchFamily="34" charset="0"/>
              </a:rPr>
              <a:t>OSHA</a:t>
            </a:r>
          </a:p>
          <a:p>
            <a:endParaRPr lang="en-US" sz="3200" dirty="0">
              <a:effectLst>
                <a:outerShdw blurRad="38100" dist="38100" dir="2700000" algn="tl">
                  <a:srgbClr val="C0C0C0"/>
                </a:outerShdw>
              </a:effectLst>
              <a:latin typeface="Trebuchet MS" pitchFamily="34" charset="0"/>
            </a:endParaRPr>
          </a:p>
          <a:p>
            <a:r>
              <a:rPr lang="en-US" sz="3200" dirty="0" smtClean="0">
                <a:effectLst>
                  <a:outerShdw blurRad="38100" dist="38100" dir="2700000" algn="tl">
                    <a:srgbClr val="C0C0C0"/>
                  </a:outerShdw>
                </a:effectLst>
                <a:latin typeface="Trebuchet MS" pitchFamily="34" charset="0"/>
              </a:rPr>
              <a:t>EPA</a:t>
            </a:r>
          </a:p>
          <a:p>
            <a:endParaRPr lang="en-US" sz="3200" dirty="0">
              <a:effectLst>
                <a:outerShdw blurRad="38100" dist="38100" dir="2700000" algn="tl">
                  <a:srgbClr val="C0C0C0"/>
                </a:outerShdw>
              </a:effectLst>
              <a:latin typeface="Trebuchet MS" pitchFamily="34" charset="0"/>
            </a:endParaRPr>
          </a:p>
          <a:p>
            <a:r>
              <a:rPr lang="en-US" sz="3200" dirty="0" smtClean="0">
                <a:effectLst>
                  <a:outerShdw blurRad="38100" dist="38100" dir="2700000" algn="tl">
                    <a:srgbClr val="C0C0C0"/>
                  </a:outerShdw>
                </a:effectLst>
                <a:latin typeface="Trebuchet MS" pitchFamily="34" charset="0"/>
              </a:rPr>
              <a:t>Florida Statutes</a:t>
            </a:r>
            <a:endParaRPr lang="en-US" dirty="0"/>
          </a:p>
        </p:txBody>
      </p:sp>
      <p:pic>
        <p:nvPicPr>
          <p:cNvPr id="1026" name="Picture 2" descr="C:\Program Files (x86)\Microsoft Office\MEDIA\CAGCAT10\j0300840.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1118" y="2415179"/>
            <a:ext cx="3192187" cy="268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51860"/>
      </p:ext>
    </p:extLst>
  </p:cSld>
  <p:clrMapOvr>
    <a:masterClrMapping/>
  </p:clrMapOvr>
  <p:transition>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98CD766-B441-467E-BD4B-E055925EBFD7}" type="slidenum">
              <a:rPr lang="en-US"/>
              <a:pPr/>
              <a:t>25</a:t>
            </a:fld>
            <a:endParaRPr lang="en-US"/>
          </a:p>
        </p:txBody>
      </p:sp>
      <p:sp>
        <p:nvSpPr>
          <p:cNvPr id="319493" name="Rectangle 5"/>
          <p:cNvSpPr>
            <a:spLocks noGrp="1" noChangeArrowheads="1"/>
          </p:cNvSpPr>
          <p:nvPr>
            <p:ph type="title"/>
          </p:nvPr>
        </p:nvSpPr>
        <p:spPr>
          <a:xfrm>
            <a:off x="457200" y="-216131"/>
            <a:ext cx="8412451" cy="1828800"/>
          </a:xfrm>
        </p:spPr>
        <p:txBody>
          <a:bodyPr/>
          <a:lstStyle/>
          <a:p>
            <a:r>
              <a:rPr lang="en-US" sz="3600" dirty="0" smtClean="0">
                <a:latin typeface="Trebuchet MS" pitchFamily="34" charset="0"/>
              </a:rPr>
              <a:t>New Florida Standard </a:t>
            </a:r>
            <a:r>
              <a:rPr lang="en-US" sz="3600" dirty="0">
                <a:latin typeface="Trebuchet MS" pitchFamily="34" charset="0"/>
              </a:rPr>
              <a:t>on Assessment and </a:t>
            </a:r>
            <a:r>
              <a:rPr lang="en-US" sz="3600" dirty="0" smtClean="0">
                <a:latin typeface="Trebuchet MS" pitchFamily="34" charset="0"/>
              </a:rPr>
              <a:t>Remediation</a:t>
            </a:r>
            <a:endParaRPr lang="en-US" sz="3600" dirty="0">
              <a:latin typeface="Trebuchet MS" pitchFamily="34" charset="0"/>
            </a:endParaRPr>
          </a:p>
        </p:txBody>
      </p:sp>
      <p:sp>
        <p:nvSpPr>
          <p:cNvPr id="319494" name="Rectangle 6"/>
          <p:cNvSpPr>
            <a:spLocks noGrp="1" noChangeArrowheads="1"/>
          </p:cNvSpPr>
          <p:nvPr>
            <p:ph type="body" idx="1"/>
          </p:nvPr>
        </p:nvSpPr>
        <p:spPr bwMode="auto">
          <a:xfrm>
            <a:off x="457199" y="2133600"/>
            <a:ext cx="8412451" cy="39925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dirty="0"/>
              <a:t>Enforcement of Unlicensed Activity for Mold Assessors and Mold </a:t>
            </a:r>
            <a:r>
              <a:rPr lang="en-US" sz="2800" dirty="0" smtClean="0"/>
              <a:t>Remediation  began </a:t>
            </a:r>
            <a:r>
              <a:rPr lang="en-US" sz="2800" dirty="0"/>
              <a:t>July 1, </a:t>
            </a:r>
            <a:r>
              <a:rPr lang="en-US" sz="2800" dirty="0" smtClean="0"/>
              <a:t>2011</a:t>
            </a:r>
          </a:p>
          <a:p>
            <a:pPr lvl="1"/>
            <a:r>
              <a:rPr lang="en-US" sz="2800" dirty="0" smtClean="0"/>
              <a:t>Florida Statute  Chapter 468</a:t>
            </a:r>
          </a:p>
          <a:p>
            <a:pPr lvl="2"/>
            <a:r>
              <a:rPr lang="en-US" sz="2800" dirty="0" smtClean="0"/>
              <a:t>Mold Remediation</a:t>
            </a:r>
          </a:p>
          <a:p>
            <a:pPr lvl="2"/>
            <a:r>
              <a:rPr lang="en-US" sz="2800" dirty="0" smtClean="0"/>
              <a:t>Mold Assessor</a:t>
            </a:r>
          </a:p>
        </p:txBody>
      </p:sp>
      <p:pic>
        <p:nvPicPr>
          <p:cNvPr id="1028" name="Picture 4" descr="C:\Users\pam\AppData\Local\Microsoft\Windows\Temporary Internet Files\Content.IE5\WSS608AB\MC900382577[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5370" y="3329247"/>
            <a:ext cx="2938549" cy="293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19908"/>
      </p:ext>
    </p:extLst>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70" name="Rectangle 6"/>
          <p:cNvSpPr>
            <a:spLocks noGrp="1" noChangeArrowheads="1"/>
          </p:cNvSpPr>
          <p:nvPr>
            <p:ph type="title"/>
          </p:nvPr>
        </p:nvSpPr>
        <p:spPr>
          <a:xfrm>
            <a:off x="457200" y="350520"/>
            <a:ext cx="7696200" cy="1143000"/>
          </a:xfrm>
        </p:spPr>
        <p:txBody>
          <a:bodyPr/>
          <a:lstStyle/>
          <a:p>
            <a:r>
              <a:rPr lang="en-US" sz="4400" dirty="0">
                <a:latin typeface="Trebuchet MS" pitchFamily="34" charset="0"/>
              </a:rPr>
              <a:t>Respiratory Protection</a:t>
            </a:r>
          </a:p>
        </p:txBody>
      </p:sp>
      <p:sp>
        <p:nvSpPr>
          <p:cNvPr id="344071" name="Rectangle 7"/>
          <p:cNvSpPr>
            <a:spLocks noGrp="1" noChangeArrowheads="1"/>
          </p:cNvSpPr>
          <p:nvPr>
            <p:ph type="body" idx="1"/>
          </p:nvPr>
        </p:nvSpPr>
        <p:spPr bwMode="auto">
          <a:xfrm>
            <a:off x="457200" y="1913245"/>
            <a:ext cx="8229600" cy="452596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dirty="0"/>
              <a:t>APR and PAPR</a:t>
            </a:r>
          </a:p>
          <a:p>
            <a:r>
              <a:rPr lang="en-US" dirty="0"/>
              <a:t>P100 cartridge</a:t>
            </a:r>
          </a:p>
        </p:txBody>
      </p:sp>
      <p:pic>
        <p:nvPicPr>
          <p:cNvPr id="344074" name="Picture 10" descr="Picture2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44312" y="2104054"/>
            <a:ext cx="3209088" cy="4144346"/>
          </a:xfrm>
          <a:prstGeom prst="rect">
            <a:avLst/>
          </a:prstGeom>
          <a:noFill/>
          <a:extLst>
            <a:ext uri="{909E8E84-426E-40DD-AFC4-6F175D3DCCD1}">
              <a14:hiddenFill xmlns:a14="http://schemas.microsoft.com/office/drawing/2010/main">
                <a:solidFill>
                  <a:srgbClr val="FFFFFF"/>
                </a:solidFill>
              </a14:hiddenFill>
            </a:ext>
          </a:extLst>
        </p:spPr>
      </p:pic>
      <p:pic>
        <p:nvPicPr>
          <p:cNvPr id="344075" name="Picture 11" descr="Picture2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8551" y="3192087"/>
            <a:ext cx="2302847" cy="305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409802"/>
      </p:ext>
    </p:extLst>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91836" y="340822"/>
            <a:ext cx="7518400" cy="1314450"/>
          </a:xfrm>
          <a:noFill/>
          <a:ln/>
        </p:spPr>
        <p:txBody>
          <a:bodyPr lIns="104775" tIns="52388" rIns="104775" bIns="52388"/>
          <a:lstStyle/>
          <a:p>
            <a:r>
              <a:rPr lang="en-US" sz="4400" dirty="0" smtClean="0">
                <a:effectLst>
                  <a:outerShdw blurRad="38100" dist="38100" dir="2700000" algn="tl">
                    <a:srgbClr val="C0C0C0"/>
                  </a:outerShdw>
                </a:effectLst>
                <a:latin typeface="Trebuchet MS" pitchFamily="34" charset="0"/>
              </a:rPr>
              <a:t>Asbestos Abatement Methods</a:t>
            </a:r>
            <a:endParaRPr lang="en-US" sz="4400" dirty="0">
              <a:effectLst>
                <a:outerShdw blurRad="38100" dist="38100" dir="2700000" algn="tl">
                  <a:srgbClr val="C0C0C0"/>
                </a:outerShdw>
              </a:effectLst>
              <a:latin typeface="Trebuchet MS" pitchFamily="34" charset="0"/>
            </a:endParaRPr>
          </a:p>
        </p:txBody>
      </p:sp>
      <p:sp>
        <p:nvSpPr>
          <p:cNvPr id="128003" name="Rectangle 3"/>
          <p:cNvSpPr>
            <a:spLocks noGrp="1" noChangeArrowheads="1"/>
          </p:cNvSpPr>
          <p:nvPr>
            <p:ph type="body" idx="1"/>
          </p:nvPr>
        </p:nvSpPr>
        <p:spPr>
          <a:xfrm>
            <a:off x="825249" y="2151380"/>
            <a:ext cx="3962400" cy="4343400"/>
          </a:xfrm>
          <a:ln>
            <a:noFill/>
            <a:miter lim="800000"/>
            <a:headEnd/>
            <a:tailEnd/>
          </a:ln>
        </p:spPr>
        <p:txBody>
          <a:bodyPr lIns="104775" tIns="52388" rIns="104775" bIns="52388"/>
          <a:lstStyle/>
          <a:p>
            <a:r>
              <a:rPr lang="en-US" sz="3200" dirty="0" smtClean="0">
                <a:effectLst>
                  <a:outerShdw blurRad="38100" dist="38100" dir="2700000" algn="tl">
                    <a:srgbClr val="C0C0C0"/>
                  </a:outerShdw>
                </a:effectLst>
                <a:latin typeface="Trebuchet MS" pitchFamily="34" charset="0"/>
              </a:rPr>
              <a:t>Encapsulation</a:t>
            </a:r>
            <a:endParaRPr lang="en-US" sz="3200" dirty="0">
              <a:effectLst>
                <a:outerShdw blurRad="38100" dist="38100" dir="2700000" algn="tl">
                  <a:srgbClr val="C0C0C0"/>
                </a:outerShdw>
              </a:effectLst>
              <a:latin typeface="Trebuchet MS" pitchFamily="34" charset="0"/>
            </a:endParaRPr>
          </a:p>
          <a:p>
            <a:pPr>
              <a:buFont typeface="Monotype Sorts" pitchFamily="2" charset="2"/>
              <a:buChar char=" "/>
            </a:pPr>
            <a:endParaRPr lang="en-US" sz="3200" dirty="0">
              <a:effectLst>
                <a:outerShdw blurRad="38100" dist="38100" dir="2700000" algn="tl">
                  <a:srgbClr val="C0C0C0"/>
                </a:outerShdw>
              </a:effectLst>
              <a:latin typeface="Trebuchet MS" pitchFamily="34" charset="0"/>
            </a:endParaRPr>
          </a:p>
          <a:p>
            <a:r>
              <a:rPr lang="en-US" sz="3200" dirty="0">
                <a:effectLst>
                  <a:outerShdw blurRad="38100" dist="38100" dir="2700000" algn="tl">
                    <a:srgbClr val="C0C0C0"/>
                  </a:outerShdw>
                </a:effectLst>
                <a:latin typeface="Trebuchet MS" pitchFamily="34" charset="0"/>
              </a:rPr>
              <a:t>Enclosure</a:t>
            </a:r>
          </a:p>
          <a:p>
            <a:pPr>
              <a:buFont typeface="Monotype Sorts" pitchFamily="2" charset="2"/>
              <a:buChar char=" "/>
            </a:pPr>
            <a:endParaRPr lang="en-US" sz="3200" dirty="0">
              <a:effectLst>
                <a:outerShdw blurRad="38100" dist="38100" dir="2700000" algn="tl">
                  <a:srgbClr val="C0C0C0"/>
                </a:outerShdw>
              </a:effectLst>
              <a:latin typeface="Trebuchet MS" pitchFamily="34" charset="0"/>
            </a:endParaRPr>
          </a:p>
          <a:p>
            <a:r>
              <a:rPr lang="en-US" sz="3200" dirty="0">
                <a:effectLst>
                  <a:outerShdw blurRad="38100" dist="38100" dir="2700000" algn="tl">
                    <a:srgbClr val="C0C0C0"/>
                  </a:outerShdw>
                </a:effectLst>
                <a:latin typeface="Trebuchet MS" pitchFamily="34" charset="0"/>
              </a:rPr>
              <a:t>Removal</a:t>
            </a:r>
          </a:p>
        </p:txBody>
      </p:sp>
      <p:pic>
        <p:nvPicPr>
          <p:cNvPr id="128004" name="Picture 4" descr="sld057_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7649" y="2726575"/>
            <a:ext cx="3681320" cy="277067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04087"/>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 calcmode="lin" valueType="num">
                                      <p:cBhvr additive="base">
                                        <p:cTn id="7" dur="500" fill="hold"/>
                                        <p:tgtEl>
                                          <p:spTgt spid="128002"/>
                                        </p:tgtEl>
                                        <p:attrNameLst>
                                          <p:attrName>ppt_x</p:attrName>
                                        </p:attrNameLst>
                                      </p:cBhvr>
                                      <p:tavLst>
                                        <p:tav tm="0">
                                          <p:val>
                                            <p:strVal val="#ppt_x"/>
                                          </p:val>
                                        </p:tav>
                                        <p:tav tm="100000">
                                          <p:val>
                                            <p:strVal val="#ppt_x"/>
                                          </p:val>
                                        </p:tav>
                                      </p:tavLst>
                                    </p:anim>
                                    <p:anim calcmode="lin" valueType="num">
                                      <p:cBhvr additive="base">
                                        <p:cTn id="8" dur="500" fill="hold"/>
                                        <p:tgtEl>
                                          <p:spTgt spid="12800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8003">
                                            <p:txEl>
                                              <p:pRg st="0" end="0"/>
                                            </p:txEl>
                                          </p:spTgt>
                                        </p:tgtEl>
                                        <p:attrNameLst>
                                          <p:attrName>style.visibility</p:attrName>
                                        </p:attrNameLst>
                                      </p:cBhvr>
                                      <p:to>
                                        <p:strVal val="visible"/>
                                      </p:to>
                                    </p:set>
                                    <p:anim calcmode="lin" valueType="num">
                                      <p:cBhvr additive="base">
                                        <p:cTn id="12"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 calcmode="lin" valueType="num">
                                      <p:cBhvr additive="base">
                                        <p:cTn id="17"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8003">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8003">
                                            <p:txEl>
                                              <p:pRg st="4" end="4"/>
                                            </p:txEl>
                                          </p:spTgt>
                                        </p:tgtEl>
                                        <p:attrNameLst>
                                          <p:attrName>style.visibility</p:attrName>
                                        </p:attrNameLst>
                                      </p:cBhvr>
                                      <p:to>
                                        <p:strVal val="visible"/>
                                      </p:to>
                                    </p:set>
                                    <p:anim calcmode="lin" valueType="num">
                                      <p:cBhvr additive="base">
                                        <p:cTn id="22" dur="500" fill="hold"/>
                                        <p:tgtEl>
                                          <p:spTgt spid="128003">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28003">
                                            <p:txEl>
                                              <p:pRg st="4" end="4"/>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3" presetClass="entr" presetSubtype="16" fill="hold" nodeType="afterEffect">
                                  <p:stCondLst>
                                    <p:cond delay="0"/>
                                  </p:stCondLst>
                                  <p:childTnLst>
                                    <p:set>
                                      <p:cBhvr>
                                        <p:cTn id="26" dur="1" fill="hold">
                                          <p:stCondLst>
                                            <p:cond delay="0"/>
                                          </p:stCondLst>
                                        </p:cTn>
                                        <p:tgtEl>
                                          <p:spTgt spid="128004"/>
                                        </p:tgtEl>
                                        <p:attrNameLst>
                                          <p:attrName>style.visibility</p:attrName>
                                        </p:attrNameLst>
                                      </p:cBhvr>
                                      <p:to>
                                        <p:strVal val="visible"/>
                                      </p:to>
                                    </p:set>
                                    <p:anim calcmode="lin" valueType="num">
                                      <p:cBhvr>
                                        <p:cTn id="27" dur="500" fill="hold"/>
                                        <p:tgtEl>
                                          <p:spTgt spid="128004"/>
                                        </p:tgtEl>
                                        <p:attrNameLst>
                                          <p:attrName>ppt_w</p:attrName>
                                        </p:attrNameLst>
                                      </p:cBhvr>
                                      <p:tavLst>
                                        <p:tav tm="0">
                                          <p:val>
                                            <p:fltVal val="0"/>
                                          </p:val>
                                        </p:tav>
                                        <p:tav tm="100000">
                                          <p:val>
                                            <p:strVal val="#ppt_w"/>
                                          </p:val>
                                        </p:tav>
                                      </p:tavLst>
                                    </p:anim>
                                    <p:anim calcmode="lin" valueType="num">
                                      <p:cBhvr>
                                        <p:cTn id="28" dur="500" fill="hold"/>
                                        <p:tgtEl>
                                          <p:spTgt spid="1280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3"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91837" y="344978"/>
            <a:ext cx="7518400" cy="1314450"/>
          </a:xfrm>
          <a:noFill/>
          <a:ln/>
        </p:spPr>
        <p:txBody>
          <a:bodyPr lIns="104775" tIns="52388" rIns="104775" bIns="52388"/>
          <a:lstStyle/>
          <a:p>
            <a:r>
              <a:rPr lang="en-US" sz="4000" dirty="0">
                <a:effectLst>
                  <a:outerShdw blurRad="38100" dist="38100" dir="2700000" algn="tl">
                    <a:srgbClr val="C0C0C0"/>
                  </a:outerShdw>
                </a:effectLst>
                <a:latin typeface="Trebuchet MS" pitchFamily="34" charset="0"/>
              </a:rPr>
              <a:t>Asbestos Abatement </a:t>
            </a:r>
            <a:r>
              <a:rPr lang="en-US" sz="4000" dirty="0" smtClean="0">
                <a:effectLst>
                  <a:outerShdw blurRad="38100" dist="38100" dir="2700000" algn="tl">
                    <a:srgbClr val="C0C0C0"/>
                  </a:outerShdw>
                </a:effectLst>
                <a:latin typeface="Trebuchet MS" pitchFamily="34" charset="0"/>
              </a:rPr>
              <a:t>Tasks</a:t>
            </a:r>
            <a:endParaRPr lang="en-US" sz="4000" dirty="0">
              <a:effectLst>
                <a:outerShdw blurRad="38100" dist="38100" dir="2700000" algn="tl">
                  <a:srgbClr val="C0C0C0"/>
                </a:outerShdw>
              </a:effectLst>
              <a:latin typeface="Trebuchet MS" pitchFamily="34" charset="0"/>
            </a:endParaRPr>
          </a:p>
        </p:txBody>
      </p:sp>
      <p:sp>
        <p:nvSpPr>
          <p:cNvPr id="130051" name="Rectangle 3"/>
          <p:cNvSpPr>
            <a:spLocks noGrp="1" noChangeArrowheads="1"/>
          </p:cNvSpPr>
          <p:nvPr>
            <p:ph type="body" idx="1"/>
          </p:nvPr>
        </p:nvSpPr>
        <p:spPr>
          <a:xfrm>
            <a:off x="720435" y="2121131"/>
            <a:ext cx="5331229" cy="4495800"/>
          </a:xfrm>
          <a:ln>
            <a:noFill/>
            <a:miter lim="800000"/>
            <a:headEnd/>
            <a:tailEnd/>
          </a:ln>
        </p:spPr>
        <p:txBody>
          <a:bodyPr lIns="104775" tIns="52388" rIns="104775" bIns="52388"/>
          <a:lstStyle/>
          <a:p>
            <a:pPr>
              <a:lnSpc>
                <a:spcPct val="90000"/>
              </a:lnSpc>
            </a:pPr>
            <a:r>
              <a:rPr lang="en-US" sz="2800" dirty="0">
                <a:effectLst>
                  <a:outerShdw blurRad="38100" dist="38100" dir="2700000" algn="tl">
                    <a:srgbClr val="C0C0C0"/>
                  </a:outerShdw>
                </a:effectLst>
                <a:latin typeface="Trebuchet MS" pitchFamily="34" charset="0"/>
              </a:rPr>
              <a:t>Survey to Identify ACM</a:t>
            </a:r>
          </a:p>
          <a:p>
            <a:pPr>
              <a:lnSpc>
                <a:spcPct val="90000"/>
              </a:lnSpc>
            </a:pPr>
            <a:r>
              <a:rPr lang="en-US" sz="2800" dirty="0" smtClean="0">
                <a:effectLst>
                  <a:outerShdw blurRad="38100" dist="38100" dir="2700000" algn="tl">
                    <a:srgbClr val="C0C0C0"/>
                  </a:outerShdw>
                </a:effectLst>
                <a:latin typeface="Trebuchet MS" pitchFamily="34" charset="0"/>
              </a:rPr>
              <a:t>Occupant </a:t>
            </a:r>
            <a:r>
              <a:rPr lang="en-US" sz="2800" dirty="0">
                <a:effectLst>
                  <a:outerShdw blurRad="38100" dist="38100" dir="2700000" algn="tl">
                    <a:srgbClr val="C0C0C0"/>
                  </a:outerShdw>
                </a:effectLst>
                <a:latin typeface="Trebuchet MS" pitchFamily="34" charset="0"/>
              </a:rPr>
              <a:t>Notification</a:t>
            </a:r>
          </a:p>
          <a:p>
            <a:pPr>
              <a:lnSpc>
                <a:spcPct val="90000"/>
              </a:lnSpc>
            </a:pPr>
            <a:r>
              <a:rPr lang="en-US" sz="2800" dirty="0">
                <a:effectLst>
                  <a:outerShdw blurRad="38100" dist="38100" dir="2700000" algn="tl">
                    <a:srgbClr val="C0C0C0"/>
                  </a:outerShdw>
                </a:effectLst>
                <a:latin typeface="Trebuchet MS" pitchFamily="34" charset="0"/>
              </a:rPr>
              <a:t>Work Area Containment</a:t>
            </a:r>
          </a:p>
          <a:p>
            <a:pPr>
              <a:lnSpc>
                <a:spcPct val="90000"/>
              </a:lnSpc>
            </a:pPr>
            <a:r>
              <a:rPr lang="en-US" sz="2800" dirty="0">
                <a:effectLst>
                  <a:outerShdw blurRad="38100" dist="38100" dir="2700000" algn="tl">
                    <a:srgbClr val="C0C0C0"/>
                  </a:outerShdw>
                </a:effectLst>
                <a:latin typeface="Trebuchet MS" pitchFamily="34" charset="0"/>
              </a:rPr>
              <a:t>Posting of Work Areas</a:t>
            </a:r>
          </a:p>
          <a:p>
            <a:pPr>
              <a:lnSpc>
                <a:spcPct val="90000"/>
              </a:lnSpc>
            </a:pPr>
            <a:r>
              <a:rPr lang="en-US" sz="2800" dirty="0">
                <a:effectLst>
                  <a:outerShdw blurRad="38100" dist="38100" dir="2700000" algn="tl">
                    <a:srgbClr val="C0C0C0"/>
                  </a:outerShdw>
                </a:effectLst>
                <a:latin typeface="Trebuchet MS" pitchFamily="34" charset="0"/>
              </a:rPr>
              <a:t>Engineering Controls/PPE</a:t>
            </a:r>
          </a:p>
          <a:p>
            <a:pPr>
              <a:lnSpc>
                <a:spcPct val="90000"/>
              </a:lnSpc>
            </a:pPr>
            <a:r>
              <a:rPr lang="en-US" sz="2800" dirty="0">
                <a:effectLst>
                  <a:outerShdw blurRad="38100" dist="38100" dir="2700000" algn="tl">
                    <a:srgbClr val="C0C0C0"/>
                  </a:outerShdw>
                </a:effectLst>
                <a:latin typeface="Trebuchet MS" pitchFamily="34" charset="0"/>
              </a:rPr>
              <a:t>Air Monitoring</a:t>
            </a:r>
          </a:p>
          <a:p>
            <a:pPr>
              <a:lnSpc>
                <a:spcPct val="90000"/>
              </a:lnSpc>
            </a:pPr>
            <a:r>
              <a:rPr lang="en-US" sz="2800" dirty="0">
                <a:effectLst>
                  <a:outerShdw blurRad="38100" dist="38100" dir="2700000" algn="tl">
                    <a:srgbClr val="C0C0C0"/>
                  </a:outerShdw>
                </a:effectLst>
                <a:latin typeface="Trebuchet MS" pitchFamily="34" charset="0"/>
              </a:rPr>
              <a:t>Accredited </a:t>
            </a:r>
            <a:r>
              <a:rPr lang="en-US" sz="2800" dirty="0" smtClean="0">
                <a:effectLst>
                  <a:outerShdw blurRad="38100" dist="38100" dir="2700000" algn="tl">
                    <a:srgbClr val="C0C0C0"/>
                  </a:outerShdw>
                </a:effectLst>
                <a:latin typeface="Trebuchet MS" pitchFamily="34" charset="0"/>
              </a:rPr>
              <a:t>Contractor</a:t>
            </a:r>
            <a:endParaRPr lang="en-US" sz="2800" dirty="0">
              <a:effectLst>
                <a:outerShdw blurRad="38100" dist="38100" dir="2700000" algn="tl">
                  <a:srgbClr val="C0C0C0"/>
                </a:outerShdw>
              </a:effectLst>
              <a:latin typeface="Trebuchet MS" pitchFamily="34" charset="0"/>
            </a:endParaRPr>
          </a:p>
        </p:txBody>
      </p:sp>
      <p:pic>
        <p:nvPicPr>
          <p:cNvPr id="130053" name="Picture 5" descr="lb244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0172" y="2493819"/>
            <a:ext cx="2493818" cy="29925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189690"/>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additive="base">
                                        <p:cTn id="7" dur="500" fill="hold"/>
                                        <p:tgtEl>
                                          <p:spTgt spid="130050"/>
                                        </p:tgtEl>
                                        <p:attrNameLst>
                                          <p:attrName>ppt_x</p:attrName>
                                        </p:attrNameLst>
                                      </p:cBhvr>
                                      <p:tavLst>
                                        <p:tav tm="0">
                                          <p:val>
                                            <p:strVal val="#ppt_x"/>
                                          </p:val>
                                        </p:tav>
                                        <p:tav tm="100000">
                                          <p:val>
                                            <p:strVal val="#ppt_x"/>
                                          </p:val>
                                        </p:tav>
                                      </p:tavLst>
                                    </p:anim>
                                    <p:anim calcmode="lin" valueType="num">
                                      <p:cBhvr additive="base">
                                        <p:cTn id="8" dur="500" fill="hold"/>
                                        <p:tgtEl>
                                          <p:spTgt spid="130050"/>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 calcmode="lin" valueType="num">
                                      <p:cBhvr additive="base">
                                        <p:cTn id="12" dur="5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30051">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 calcmode="lin" valueType="num">
                                      <p:cBhvr additive="base">
                                        <p:cTn id="17"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0051">
                                            <p:txEl>
                                              <p:pRg st="1" end="1"/>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 calcmode="lin" valueType="num">
                                      <p:cBhvr additive="base">
                                        <p:cTn id="22"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30051">
                                            <p:txEl>
                                              <p:pRg st="3" end="3"/>
                                            </p:txEl>
                                          </p:spTgt>
                                        </p:tgtEl>
                                        <p:attrNameLst>
                                          <p:attrName>style.visibility</p:attrName>
                                        </p:attrNameLst>
                                      </p:cBhvr>
                                      <p:to>
                                        <p:strVal val="visible"/>
                                      </p:to>
                                    </p:set>
                                    <p:anim calcmode="lin" valueType="num">
                                      <p:cBhvr additive="base">
                                        <p:cTn id="27" dur="500" fill="hold"/>
                                        <p:tgtEl>
                                          <p:spTgt spid="130051">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30051">
                                            <p:txEl>
                                              <p:pRg st="3" end="3"/>
                                            </p:txEl>
                                          </p:spTgt>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30051">
                                            <p:txEl>
                                              <p:pRg st="4" end="4"/>
                                            </p:txEl>
                                          </p:spTgt>
                                        </p:tgtEl>
                                        <p:attrNameLst>
                                          <p:attrName>style.visibility</p:attrName>
                                        </p:attrNameLst>
                                      </p:cBhvr>
                                      <p:to>
                                        <p:strVal val="visible"/>
                                      </p:to>
                                    </p:set>
                                    <p:anim calcmode="lin" valueType="num">
                                      <p:cBhvr additive="base">
                                        <p:cTn id="32" dur="500" fill="hold"/>
                                        <p:tgtEl>
                                          <p:spTgt spid="130051">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30051">
                                            <p:txEl>
                                              <p:pRg st="4" end="4"/>
                                            </p:txEl>
                                          </p:spTgt>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30051">
                                            <p:txEl>
                                              <p:pRg st="5" end="5"/>
                                            </p:txEl>
                                          </p:spTgt>
                                        </p:tgtEl>
                                        <p:attrNameLst>
                                          <p:attrName>style.visibility</p:attrName>
                                        </p:attrNameLst>
                                      </p:cBhvr>
                                      <p:to>
                                        <p:strVal val="visible"/>
                                      </p:to>
                                    </p:set>
                                    <p:anim calcmode="lin" valueType="num">
                                      <p:cBhvr additive="base">
                                        <p:cTn id="37" dur="500" fill="hold"/>
                                        <p:tgtEl>
                                          <p:spTgt spid="13005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0051">
                                            <p:txEl>
                                              <p:pRg st="5" end="5"/>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130051">
                                            <p:txEl>
                                              <p:pRg st="6" end="6"/>
                                            </p:txEl>
                                          </p:spTgt>
                                        </p:tgtEl>
                                        <p:attrNameLst>
                                          <p:attrName>style.visibility</p:attrName>
                                        </p:attrNameLst>
                                      </p:cBhvr>
                                      <p:to>
                                        <p:strVal val="visible"/>
                                      </p:to>
                                    </p:set>
                                    <p:anim calcmode="lin" valueType="num">
                                      <p:cBhvr additive="base">
                                        <p:cTn id="42" dur="500" fill="hold"/>
                                        <p:tgtEl>
                                          <p:spTgt spid="130051">
                                            <p:txEl>
                                              <p:pRg st="6" end="6"/>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30051">
                                            <p:txEl>
                                              <p:pRg st="6" end="6"/>
                                            </p:txEl>
                                          </p:spTgt>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000"/>
                            </p:stCondLst>
                            <p:childTnLst>
                              <p:par>
                                <p:cTn id="45" presetID="23" presetClass="entr" presetSubtype="16" fill="hold" nodeType="afterEffect">
                                  <p:stCondLst>
                                    <p:cond delay="0"/>
                                  </p:stCondLst>
                                  <p:childTnLst>
                                    <p:set>
                                      <p:cBhvr>
                                        <p:cTn id="46" dur="1" fill="hold">
                                          <p:stCondLst>
                                            <p:cond delay="0"/>
                                          </p:stCondLst>
                                        </p:cTn>
                                        <p:tgtEl>
                                          <p:spTgt spid="130053"/>
                                        </p:tgtEl>
                                        <p:attrNameLst>
                                          <p:attrName>style.visibility</p:attrName>
                                        </p:attrNameLst>
                                      </p:cBhvr>
                                      <p:to>
                                        <p:strVal val="visible"/>
                                      </p:to>
                                    </p:set>
                                    <p:anim calcmode="lin" valueType="num">
                                      <p:cBhvr>
                                        <p:cTn id="47" dur="500" fill="hold"/>
                                        <p:tgtEl>
                                          <p:spTgt spid="130053"/>
                                        </p:tgtEl>
                                        <p:attrNameLst>
                                          <p:attrName>ppt_w</p:attrName>
                                        </p:attrNameLst>
                                      </p:cBhvr>
                                      <p:tavLst>
                                        <p:tav tm="0">
                                          <p:val>
                                            <p:fltVal val="0"/>
                                          </p:val>
                                        </p:tav>
                                        <p:tav tm="100000">
                                          <p:val>
                                            <p:strVal val="#ppt_w"/>
                                          </p:val>
                                        </p:tav>
                                      </p:tavLst>
                                    </p:anim>
                                    <p:anim calcmode="lin" valueType="num">
                                      <p:cBhvr>
                                        <p:cTn id="48" dur="500" fill="hold"/>
                                        <p:tgtEl>
                                          <p:spTgt spid="1300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1" grpId="0" build="p" autoUpdateAnimBg="0"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4800" dirty="0" smtClean="0">
                <a:solidFill>
                  <a:schemeClr val="tx2"/>
                </a:solidFill>
              </a:rPr>
              <a:t>Mold Awareness DVD</a:t>
            </a:r>
            <a:endParaRPr lang="en-US" sz="4800" dirty="0">
              <a:solidFill>
                <a:schemeClr val="tx2"/>
              </a:solidFill>
            </a:endParaRPr>
          </a:p>
        </p:txBody>
      </p:sp>
      <p:pic>
        <p:nvPicPr>
          <p:cNvPr id="1026" name="Picture 2" descr="Mold Awarenes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26575" y="2953418"/>
            <a:ext cx="3812483" cy="29901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m\AppData\Local\Microsoft\Windows\Temporary Internet Files\Content.IE5\357BF1WV\MC900432653[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11775" y="-88456"/>
            <a:ext cx="2040632" cy="2040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m\AppData\Local\Microsoft\Windows\Temporary Internet Files\Content.IE5\357BF1WV\MC900432653[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71601" y="-81599"/>
            <a:ext cx="1986599" cy="198659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m\AppData\Local\Microsoft\Windows\Temporary Internet Files\Content.IE5\357BF1WV\MC900432653[1].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429"/>
            <a:ext cx="1964575" cy="196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15904"/>
      </p:ext>
    </p:extLst>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Objectives</a:t>
            </a:r>
            <a:br>
              <a:rPr lang="en-US" sz="3600" dirty="0"/>
            </a:br>
            <a:r>
              <a:rPr lang="en-US" sz="3600" dirty="0"/>
              <a:t>Participants will:</a:t>
            </a:r>
            <a:endParaRPr lang="en-US" dirty="0"/>
          </a:p>
        </p:txBody>
      </p:sp>
      <p:sp>
        <p:nvSpPr>
          <p:cNvPr id="3" name="Content Placeholder 2"/>
          <p:cNvSpPr>
            <a:spLocks noGrp="1"/>
          </p:cNvSpPr>
          <p:nvPr>
            <p:ph idx="1"/>
          </p:nvPr>
        </p:nvSpPr>
        <p:spPr/>
        <p:txBody>
          <a:bodyPr/>
          <a:lstStyle/>
          <a:p>
            <a:r>
              <a:rPr lang="en-US" sz="2800" dirty="0" smtClean="0"/>
              <a:t>Examine the “basics” of mold</a:t>
            </a:r>
          </a:p>
          <a:p>
            <a:r>
              <a:rPr lang="en-US" sz="2800" dirty="0" smtClean="0"/>
              <a:t>Analyze health hazards associated with mold</a:t>
            </a:r>
          </a:p>
          <a:p>
            <a:r>
              <a:rPr lang="en-US" sz="2800" dirty="0" smtClean="0"/>
              <a:t>Identify </a:t>
            </a:r>
            <a:r>
              <a:rPr lang="en-US" sz="2800" dirty="0"/>
              <a:t>and recognize safety hazards</a:t>
            </a:r>
          </a:p>
          <a:p>
            <a:r>
              <a:rPr lang="en-US" sz="2800" dirty="0"/>
              <a:t>Describe </a:t>
            </a:r>
            <a:r>
              <a:rPr lang="en-US" sz="2800" dirty="0" smtClean="0"/>
              <a:t>fundamental </a:t>
            </a:r>
            <a:r>
              <a:rPr lang="en-US" sz="2800" dirty="0"/>
              <a:t>protective </a:t>
            </a:r>
            <a:r>
              <a:rPr lang="en-US" sz="2800" dirty="0" smtClean="0"/>
              <a:t>measures</a:t>
            </a:r>
            <a:endParaRPr lang="en-US" sz="2800" dirty="0"/>
          </a:p>
          <a:p>
            <a:r>
              <a:rPr lang="en-US" sz="2800" dirty="0"/>
              <a:t>Interpret </a:t>
            </a:r>
            <a:r>
              <a:rPr lang="en-US" sz="2800" dirty="0" smtClean="0"/>
              <a:t>rules and regulations regarding mold</a:t>
            </a:r>
            <a:endParaRPr lang="en-US" sz="2800" dirty="0"/>
          </a:p>
        </p:txBody>
      </p:sp>
    </p:spTree>
    <p:extLst>
      <p:ext uri="{BB962C8B-B14F-4D97-AF65-F5344CB8AC3E}">
        <p14:creationId xmlns:p14="http://schemas.microsoft.com/office/powerpoint/2010/main" val="2142413638"/>
      </p:ext>
    </p:extLst>
  </p:cSld>
  <p:clrMapOvr>
    <a:masterClrMapping/>
  </p:clrMapOvr>
  <p:transition>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498764" y="-166255"/>
            <a:ext cx="7706360" cy="1496291"/>
          </a:xfrm>
          <a:noFill/>
          <a:ln/>
          <a:effectLst>
            <a:outerShdw dist="13470" dir="2700000" algn="ctr" rotWithShape="0">
              <a:schemeClr val="bg2"/>
            </a:outerShdw>
          </a:effectLst>
        </p:spPr>
        <p:txBody>
          <a:bodyPr/>
          <a:lstStyle/>
          <a:p>
            <a:r>
              <a:rPr lang="en-US" sz="4000" dirty="0" smtClean="0">
                <a:effectLst>
                  <a:outerShdw blurRad="38100" dist="38100" dir="2700000" algn="tl">
                    <a:srgbClr val="C0C0C0"/>
                  </a:outerShdw>
                </a:effectLst>
                <a:latin typeface="Trebuchet MS" pitchFamily="34" charset="0"/>
              </a:rPr>
              <a:t>Level of Knowledge Activity</a:t>
            </a:r>
            <a:endParaRPr lang="en-US" sz="4000" dirty="0">
              <a:effectLst>
                <a:outerShdw blurRad="38100" dist="38100" dir="2700000" algn="tl">
                  <a:srgbClr val="C0C0C0"/>
                </a:outerShdw>
              </a:effectLst>
              <a:latin typeface="Trebuchet MS" pitchFamily="34" charset="0"/>
            </a:endParaRPr>
          </a:p>
        </p:txBody>
      </p:sp>
      <p:sp>
        <p:nvSpPr>
          <p:cNvPr id="134147" name="Rectangle 3"/>
          <p:cNvSpPr>
            <a:spLocks noGrp="1" noChangeArrowheads="1"/>
          </p:cNvSpPr>
          <p:nvPr>
            <p:ph type="body" idx="1"/>
          </p:nvPr>
        </p:nvSpPr>
        <p:spPr>
          <a:xfrm>
            <a:off x="199505" y="1989513"/>
            <a:ext cx="9127375" cy="4495800"/>
          </a:xfrm>
          <a:ln>
            <a:noFill/>
            <a:miter lim="800000"/>
            <a:headEnd/>
            <a:tailEnd/>
          </a:ln>
        </p:spPr>
        <p:txBody>
          <a:bodyPr/>
          <a:lstStyle/>
          <a:p>
            <a:pPr>
              <a:lnSpc>
                <a:spcPct val="90000"/>
              </a:lnSpc>
            </a:pPr>
            <a:r>
              <a:rPr lang="en-US" sz="2800" dirty="0">
                <a:effectLst>
                  <a:outerShdw blurRad="38100" dist="38100" dir="2700000" algn="tl">
                    <a:srgbClr val="C0C0C0"/>
                  </a:outerShdw>
                </a:effectLst>
                <a:latin typeface="Trebuchet MS" pitchFamily="34" charset="0"/>
              </a:rPr>
              <a:t>What is Asbestos?</a:t>
            </a:r>
          </a:p>
          <a:p>
            <a:pPr>
              <a:lnSpc>
                <a:spcPct val="90000"/>
              </a:lnSpc>
            </a:pPr>
            <a:r>
              <a:rPr lang="en-US" sz="2800" dirty="0">
                <a:effectLst>
                  <a:outerShdw blurRad="38100" dist="38100" dir="2700000" algn="tl">
                    <a:srgbClr val="C0C0C0"/>
                  </a:outerShdw>
                </a:effectLst>
                <a:latin typeface="Trebuchet MS" pitchFamily="34" charset="0"/>
              </a:rPr>
              <a:t>Name 3 Building Materials That May Contain Asbestos?</a:t>
            </a:r>
          </a:p>
          <a:p>
            <a:pPr>
              <a:lnSpc>
                <a:spcPct val="90000"/>
              </a:lnSpc>
            </a:pPr>
            <a:r>
              <a:rPr lang="en-US" sz="2800" dirty="0">
                <a:effectLst>
                  <a:outerShdw blurRad="38100" dist="38100" dir="2700000" algn="tl">
                    <a:srgbClr val="C0C0C0"/>
                  </a:outerShdw>
                </a:effectLst>
                <a:latin typeface="Trebuchet MS" pitchFamily="34" charset="0"/>
              </a:rPr>
              <a:t>Name 3 Diseases Associated With Asbestos Exposure?</a:t>
            </a:r>
          </a:p>
          <a:p>
            <a:pPr>
              <a:lnSpc>
                <a:spcPct val="90000"/>
              </a:lnSpc>
            </a:pPr>
            <a:r>
              <a:rPr lang="en-US" sz="2800" dirty="0">
                <a:effectLst>
                  <a:outerShdw blurRad="38100" dist="38100" dir="2700000" algn="tl">
                    <a:srgbClr val="C0C0C0"/>
                  </a:outerShdw>
                </a:effectLst>
                <a:latin typeface="Trebuchet MS" pitchFamily="34" charset="0"/>
              </a:rPr>
              <a:t>When is Asbestos a Health Hazard?</a:t>
            </a:r>
          </a:p>
          <a:p>
            <a:pPr>
              <a:lnSpc>
                <a:spcPct val="90000"/>
              </a:lnSpc>
            </a:pPr>
            <a:r>
              <a:rPr lang="en-US" sz="2800" dirty="0">
                <a:effectLst>
                  <a:outerShdw blurRad="38100" dist="38100" dir="2700000" algn="tl">
                    <a:srgbClr val="C0C0C0"/>
                  </a:outerShdw>
                </a:effectLst>
                <a:latin typeface="Trebuchet MS" pitchFamily="34" charset="0"/>
              </a:rPr>
              <a:t>What </a:t>
            </a:r>
            <a:r>
              <a:rPr lang="en-US" sz="2800" dirty="0" smtClean="0">
                <a:effectLst>
                  <a:outerShdw blurRad="38100" dist="38100" dir="2700000" algn="tl">
                    <a:srgbClr val="C0C0C0"/>
                  </a:outerShdw>
                </a:effectLst>
                <a:latin typeface="Trebuchet MS" pitchFamily="34" charset="0"/>
              </a:rPr>
              <a:t>disease is directly related to asbestos exposure?</a:t>
            </a:r>
          </a:p>
          <a:p>
            <a:pPr>
              <a:lnSpc>
                <a:spcPct val="90000"/>
              </a:lnSpc>
            </a:pPr>
            <a:r>
              <a:rPr lang="en-US" sz="2800" dirty="0" smtClean="0">
                <a:effectLst>
                  <a:outerShdw blurRad="38100" dist="38100" dir="2700000" algn="tl">
                    <a:srgbClr val="C0C0C0"/>
                  </a:outerShdw>
                </a:effectLst>
                <a:latin typeface="Trebuchet MS" pitchFamily="34" charset="0"/>
              </a:rPr>
              <a:t>Who are you going to call if asbestos must be removed or encapsulated?</a:t>
            </a:r>
            <a:endParaRPr lang="en-US" sz="2800" dirty="0">
              <a:effectLst>
                <a:outerShdw blurRad="38100" dist="38100" dir="2700000" algn="tl">
                  <a:srgbClr val="C0C0C0"/>
                </a:outerShdw>
              </a:effectLst>
              <a:latin typeface="Trebuchet MS" pitchFamily="34" charset="0"/>
            </a:endParaRPr>
          </a:p>
        </p:txBody>
      </p:sp>
    </p:spTree>
    <p:extLst>
      <p:ext uri="{BB962C8B-B14F-4D97-AF65-F5344CB8AC3E}">
        <p14:creationId xmlns:p14="http://schemas.microsoft.com/office/powerpoint/2010/main" val="975115619"/>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4147">
                                            <p:txEl>
                                              <p:pRg st="0" end="0"/>
                                            </p:txEl>
                                          </p:spTgt>
                                        </p:tgtEl>
                                        <p:attrNameLst>
                                          <p:attrName>style.visibility</p:attrName>
                                        </p:attrNameLst>
                                      </p:cBhvr>
                                      <p:to>
                                        <p:strVal val="visible"/>
                                      </p:to>
                                    </p:set>
                                    <p:anim calcmode="lin" valueType="num">
                                      <p:cBhvr additive="base">
                                        <p:cTn id="13" dur="500" fill="hold"/>
                                        <p:tgtEl>
                                          <p:spTgt spid="1341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4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4147">
                                            <p:txEl>
                                              <p:pRg st="1" end="1"/>
                                            </p:txEl>
                                          </p:spTgt>
                                        </p:tgtEl>
                                        <p:attrNameLst>
                                          <p:attrName>style.visibility</p:attrName>
                                        </p:attrNameLst>
                                      </p:cBhvr>
                                      <p:to>
                                        <p:strVal val="visible"/>
                                      </p:to>
                                    </p:set>
                                    <p:anim calcmode="lin" valueType="num">
                                      <p:cBhvr additive="base">
                                        <p:cTn id="19" dur="500" fill="hold"/>
                                        <p:tgtEl>
                                          <p:spTgt spid="1341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4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4147">
                                            <p:txEl>
                                              <p:pRg st="2" end="2"/>
                                            </p:txEl>
                                          </p:spTgt>
                                        </p:tgtEl>
                                        <p:attrNameLst>
                                          <p:attrName>style.visibility</p:attrName>
                                        </p:attrNameLst>
                                      </p:cBhvr>
                                      <p:to>
                                        <p:strVal val="visible"/>
                                      </p:to>
                                    </p:set>
                                    <p:anim calcmode="lin" valueType="num">
                                      <p:cBhvr additive="base">
                                        <p:cTn id="25" dur="500" fill="hold"/>
                                        <p:tgtEl>
                                          <p:spTgt spid="13414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4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4147">
                                            <p:txEl>
                                              <p:pRg st="3" end="3"/>
                                            </p:txEl>
                                          </p:spTgt>
                                        </p:tgtEl>
                                        <p:attrNameLst>
                                          <p:attrName>style.visibility</p:attrName>
                                        </p:attrNameLst>
                                      </p:cBhvr>
                                      <p:to>
                                        <p:strVal val="visible"/>
                                      </p:to>
                                    </p:set>
                                    <p:anim calcmode="lin" valueType="num">
                                      <p:cBhvr additive="base">
                                        <p:cTn id="31" dur="500" fill="hold"/>
                                        <p:tgtEl>
                                          <p:spTgt spid="13414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4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4147">
                                            <p:txEl>
                                              <p:pRg st="4" end="4"/>
                                            </p:txEl>
                                          </p:spTgt>
                                        </p:tgtEl>
                                        <p:attrNameLst>
                                          <p:attrName>style.visibility</p:attrName>
                                        </p:attrNameLst>
                                      </p:cBhvr>
                                      <p:to>
                                        <p:strVal val="visible"/>
                                      </p:to>
                                    </p:set>
                                    <p:anim calcmode="lin" valueType="num">
                                      <p:cBhvr additive="base">
                                        <p:cTn id="37" dur="500" fill="hold"/>
                                        <p:tgtEl>
                                          <p:spTgt spid="13414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4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4147">
                                            <p:txEl>
                                              <p:pRg st="5" end="5"/>
                                            </p:txEl>
                                          </p:spTgt>
                                        </p:tgtEl>
                                        <p:attrNameLst>
                                          <p:attrName>style.visibility</p:attrName>
                                        </p:attrNameLst>
                                      </p:cBhvr>
                                      <p:to>
                                        <p:strVal val="visible"/>
                                      </p:to>
                                    </p:set>
                                    <p:anim calcmode="lin" valueType="num">
                                      <p:cBhvr additive="base">
                                        <p:cTn id="43" dur="500" fill="hold"/>
                                        <p:tgtEl>
                                          <p:spTgt spid="13414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41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autoUpdateAnimBg="0"/>
      <p:bldP spid="134147"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OSHA Resources</a:t>
            </a:r>
          </a:p>
        </p:txBody>
      </p:sp>
      <p:sp>
        <p:nvSpPr>
          <p:cNvPr id="3" name="Content Placeholder 2"/>
          <p:cNvSpPr>
            <a:spLocks noGrp="1"/>
          </p:cNvSpPr>
          <p:nvPr>
            <p:ph idx="1"/>
          </p:nvPr>
        </p:nvSpPr>
        <p:spPr/>
        <p:txBody>
          <a:bodyPr/>
          <a:lstStyle/>
          <a:p>
            <a:r>
              <a:rPr lang="en-US" sz="2800" dirty="0"/>
              <a:t>OSHA has many helpful programs, including assistance about safety and health programs, state plans, workplace consultations, voluntary protection programs, strategic partnerships, training and education, and </a:t>
            </a:r>
            <a:r>
              <a:rPr lang="en-US" sz="2800" dirty="0" smtClean="0"/>
              <a:t>more</a:t>
            </a:r>
            <a:endParaRPr lang="en-US" sz="2800" dirty="0"/>
          </a:p>
        </p:txBody>
      </p:sp>
    </p:spTree>
    <p:extLst>
      <p:ext uri="{BB962C8B-B14F-4D97-AF65-F5344CB8AC3E}">
        <p14:creationId xmlns:p14="http://schemas.microsoft.com/office/powerpoint/2010/main" val="3246149289"/>
      </p:ext>
    </p:extLst>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512618" y="1905000"/>
            <a:ext cx="8382000" cy="4038600"/>
          </a:xfrm>
        </p:spPr>
        <p:txBody>
          <a:bodyPr/>
          <a:lstStyle/>
          <a:p>
            <a:r>
              <a:rPr lang="en-US" sz="3200" dirty="0" smtClean="0"/>
              <a:t>Let’s discuss what we learned about  the </a:t>
            </a:r>
            <a:r>
              <a:rPr lang="en-US" sz="3200" dirty="0"/>
              <a:t>“basics” of </a:t>
            </a:r>
            <a:r>
              <a:rPr lang="en-US" sz="3200" dirty="0" smtClean="0"/>
              <a:t>mold and how to analyze </a:t>
            </a:r>
            <a:r>
              <a:rPr lang="en-US" sz="3200" dirty="0"/>
              <a:t>health hazards associated with </a:t>
            </a:r>
            <a:r>
              <a:rPr lang="en-US" sz="3200" dirty="0" smtClean="0"/>
              <a:t>mold. Now, help to identify </a:t>
            </a:r>
            <a:r>
              <a:rPr lang="en-US" sz="3200" dirty="0"/>
              <a:t>and recognize safety </a:t>
            </a:r>
            <a:r>
              <a:rPr lang="en-US" sz="3200" dirty="0" smtClean="0"/>
              <a:t>hazards and describe </a:t>
            </a:r>
            <a:r>
              <a:rPr lang="en-US" sz="3200" dirty="0"/>
              <a:t>fundamental protective </a:t>
            </a:r>
            <a:r>
              <a:rPr lang="en-US" sz="3200" dirty="0" smtClean="0"/>
              <a:t>measures. Finally, let’s re-cap the rules </a:t>
            </a:r>
            <a:r>
              <a:rPr lang="en-US" sz="3200" dirty="0"/>
              <a:t>and regulations regarding </a:t>
            </a:r>
            <a:r>
              <a:rPr lang="en-US" sz="3200" dirty="0" smtClean="0"/>
              <a:t>mold remediation and assessment.</a:t>
            </a:r>
            <a:endParaRPr lang="en-US" sz="3200" dirty="0"/>
          </a:p>
          <a:p>
            <a:endParaRPr lang="en-US" dirty="0"/>
          </a:p>
        </p:txBody>
      </p:sp>
    </p:spTree>
    <p:extLst>
      <p:ext uri="{BB962C8B-B14F-4D97-AF65-F5344CB8AC3E}">
        <p14:creationId xmlns:p14="http://schemas.microsoft.com/office/powerpoint/2010/main" val="47407172"/>
      </p:ext>
    </p:extLst>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Reference List</a:t>
            </a:r>
            <a:endParaRPr lang="en-US" sz="4000" dirty="0"/>
          </a:p>
        </p:txBody>
      </p:sp>
      <p:sp>
        <p:nvSpPr>
          <p:cNvPr id="3" name="Content Placeholder 2"/>
          <p:cNvSpPr>
            <a:spLocks noGrp="1"/>
          </p:cNvSpPr>
          <p:nvPr>
            <p:ph idx="1"/>
          </p:nvPr>
        </p:nvSpPr>
        <p:spPr>
          <a:xfrm>
            <a:off x="448887" y="1676400"/>
            <a:ext cx="8462357" cy="4038600"/>
          </a:xfrm>
        </p:spPr>
        <p:txBody>
          <a:bodyPr/>
          <a:lstStyle/>
          <a:p>
            <a:pPr>
              <a:spcBef>
                <a:spcPts val="1224"/>
              </a:spcBef>
              <a:spcAft>
                <a:spcPts val="2400"/>
              </a:spcAft>
            </a:pPr>
            <a:r>
              <a:rPr lang="en-US" sz="2800" dirty="0"/>
              <a:t>OSHA Publication: </a:t>
            </a:r>
            <a:r>
              <a:rPr lang="en-US" sz="2800" dirty="0">
                <a:hlinkClick r:id="rId3"/>
              </a:rPr>
              <a:t>http://</a:t>
            </a:r>
            <a:r>
              <a:rPr lang="en-US" sz="2800" dirty="0" smtClean="0">
                <a:hlinkClick r:id="rId3"/>
              </a:rPr>
              <a:t>www.osha.gov/Publications/preventing_mold.pdf</a:t>
            </a:r>
            <a:endParaRPr lang="en-US" sz="2800" dirty="0" smtClean="0"/>
          </a:p>
          <a:p>
            <a:pPr>
              <a:spcBef>
                <a:spcPts val="1224"/>
              </a:spcBef>
              <a:spcAft>
                <a:spcPts val="2400"/>
              </a:spcAft>
            </a:pPr>
            <a:r>
              <a:rPr lang="en-US" sz="2800" dirty="0" smtClean="0"/>
              <a:t>Mold Resources, EPA: </a:t>
            </a:r>
            <a:r>
              <a:rPr lang="en-US" sz="2800" dirty="0" smtClean="0">
                <a:hlinkClick r:id="rId4"/>
              </a:rPr>
              <a:t>http</a:t>
            </a:r>
            <a:r>
              <a:rPr lang="en-US" sz="2800" dirty="0">
                <a:hlinkClick r:id="rId4"/>
              </a:rPr>
              <a:t>://</a:t>
            </a:r>
            <a:r>
              <a:rPr lang="en-US" sz="2800" dirty="0" smtClean="0">
                <a:hlinkClick r:id="rId4"/>
              </a:rPr>
              <a:t>www.epa.gov/mold/moldresources.html</a:t>
            </a:r>
            <a:endParaRPr lang="en-US" sz="2800" dirty="0" smtClean="0"/>
          </a:p>
          <a:p>
            <a:r>
              <a:rPr lang="en-US" sz="2800" dirty="0" smtClean="0"/>
              <a:t>2009 Florida Statutes Chapter 486:</a:t>
            </a:r>
            <a:endParaRPr lang="en-US" sz="2800" dirty="0" smtClean="0">
              <a:hlinkClick r:id="rId5"/>
            </a:endParaRPr>
          </a:p>
          <a:p>
            <a:pPr marL="0" indent="0">
              <a:buNone/>
            </a:pPr>
            <a:r>
              <a:rPr lang="en-US" sz="2400" dirty="0" smtClean="0">
                <a:hlinkClick r:id="rId5"/>
              </a:rPr>
              <a:t>http</a:t>
            </a:r>
            <a:r>
              <a:rPr lang="en-US" sz="2400" dirty="0">
                <a:hlinkClick r:id="rId5"/>
              </a:rPr>
              <a:t>://www.leg.state.fl.us/Statutes/index.cfm?App_mode=Display_Statute&amp;Search_String=&amp;</a:t>
            </a:r>
            <a:r>
              <a:rPr lang="en-US" sz="2400" dirty="0" smtClean="0">
                <a:hlinkClick r:id="rId5"/>
              </a:rPr>
              <a:t>URL=0400-0499/0468/Sections/0468.8413.html</a:t>
            </a:r>
            <a:endParaRPr lang="en-US" sz="2400" dirty="0" smtClean="0"/>
          </a:p>
          <a:p>
            <a:endParaRPr lang="en-US" sz="2400" dirty="0"/>
          </a:p>
        </p:txBody>
      </p:sp>
    </p:spTree>
    <p:extLst>
      <p:ext uri="{BB962C8B-B14F-4D97-AF65-F5344CB8AC3E}">
        <p14:creationId xmlns:p14="http://schemas.microsoft.com/office/powerpoint/2010/main" val="4174254120"/>
      </p:ext>
    </p:extLst>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619" y="317269"/>
            <a:ext cx="7696200" cy="1143000"/>
          </a:xfrm>
        </p:spPr>
        <p:txBody>
          <a:bodyPr/>
          <a:lstStyle/>
          <a:p>
            <a:r>
              <a:rPr lang="en-US" dirty="0" smtClean="0"/>
              <a:t>A Little History About Mold</a:t>
            </a:r>
            <a:endParaRPr lang="en-US" dirty="0"/>
          </a:p>
        </p:txBody>
      </p:sp>
      <p:sp>
        <p:nvSpPr>
          <p:cNvPr id="3" name="Content Placeholder 2"/>
          <p:cNvSpPr>
            <a:spLocks noGrp="1"/>
          </p:cNvSpPr>
          <p:nvPr>
            <p:ph idx="1"/>
          </p:nvPr>
        </p:nvSpPr>
        <p:spPr>
          <a:xfrm>
            <a:off x="133004" y="1899459"/>
            <a:ext cx="9010996" cy="4038600"/>
          </a:xfrm>
        </p:spPr>
        <p:txBody>
          <a:bodyPr/>
          <a:lstStyle/>
          <a:p>
            <a:pPr>
              <a:spcBef>
                <a:spcPts val="0"/>
              </a:spcBef>
              <a:buFont typeface="Times New Roman" pitchFamily="18" charset="0"/>
              <a:buChar char="•"/>
            </a:pPr>
            <a:r>
              <a:rPr lang="en-US" sz="2800" dirty="0">
                <a:latin typeface="Arial" charset="0"/>
                <a:cs typeface="Arial" charset="0"/>
                <a:sym typeface="Arial" charset="0"/>
              </a:rPr>
              <a:t>Leviticus 14:37-55 (House Plague</a:t>
            </a:r>
            <a:r>
              <a:rPr lang="en-US" sz="2800" dirty="0" smtClean="0">
                <a:latin typeface="Arial" charset="0"/>
                <a:cs typeface="Arial" charset="0"/>
                <a:sym typeface="Arial" charset="0"/>
              </a:rPr>
              <a:t>)</a:t>
            </a:r>
          </a:p>
          <a:p>
            <a:pPr>
              <a:spcBef>
                <a:spcPts val="0"/>
              </a:spcBef>
              <a:buFont typeface="Times New Roman" pitchFamily="18" charset="0"/>
              <a:buChar char="•"/>
            </a:pPr>
            <a:endParaRPr lang="en-US" sz="2800" dirty="0" smtClean="0">
              <a:latin typeface="Arial" charset="0"/>
              <a:cs typeface="Arial" charset="0"/>
              <a:sym typeface="Arial" charset="0"/>
            </a:endParaRPr>
          </a:p>
          <a:p>
            <a:pPr>
              <a:spcBef>
                <a:spcPts val="0"/>
              </a:spcBef>
              <a:buFont typeface="Times New Roman" pitchFamily="18" charset="0"/>
              <a:buChar char="•"/>
            </a:pPr>
            <a:r>
              <a:rPr lang="en-US" sz="2800" dirty="0" smtClean="0">
                <a:latin typeface="Arial" charset="0"/>
                <a:cs typeface="Arial" charset="0"/>
                <a:sym typeface="Arial" charset="0"/>
              </a:rPr>
              <a:t>Mushroom </a:t>
            </a:r>
            <a:r>
              <a:rPr lang="en-US" sz="2800" dirty="0">
                <a:latin typeface="Arial" charset="0"/>
                <a:cs typeface="Arial" charset="0"/>
                <a:sym typeface="Arial" charset="0"/>
              </a:rPr>
              <a:t>poisonings happen every day from eating wild </a:t>
            </a:r>
            <a:r>
              <a:rPr lang="en-US" sz="2800" dirty="0" smtClean="0">
                <a:latin typeface="Arial" charset="0"/>
                <a:cs typeface="Arial" charset="0"/>
                <a:sym typeface="Arial" charset="0"/>
              </a:rPr>
              <a:t>mushrooms</a:t>
            </a:r>
          </a:p>
          <a:p>
            <a:pPr>
              <a:spcBef>
                <a:spcPts val="0"/>
              </a:spcBef>
              <a:buFont typeface="Times New Roman" pitchFamily="18" charset="0"/>
              <a:buChar char="•"/>
            </a:pPr>
            <a:endParaRPr lang="en-US" sz="2800" dirty="0">
              <a:latin typeface="Arial" charset="0"/>
              <a:cs typeface="Arial" charset="0"/>
              <a:sym typeface="Arial" charset="0"/>
            </a:endParaRPr>
          </a:p>
          <a:p>
            <a:pPr>
              <a:spcBef>
                <a:spcPts val="0"/>
              </a:spcBef>
              <a:buFont typeface="Times New Roman" pitchFamily="18" charset="0"/>
              <a:buChar char="•"/>
            </a:pPr>
            <a:r>
              <a:rPr lang="en-US" sz="2800" dirty="0">
                <a:latin typeface="Arial" charset="0"/>
                <a:cs typeface="Arial" charset="0"/>
                <a:sym typeface="Arial" charset="0"/>
              </a:rPr>
              <a:t>Ergot poisoning (St. Anthony’s “fire” and Salem Witch Trials</a:t>
            </a:r>
            <a:r>
              <a:rPr lang="en-US" sz="2800" dirty="0" smtClean="0">
                <a:latin typeface="Arial" charset="0"/>
                <a:cs typeface="Arial" charset="0"/>
                <a:sym typeface="Arial" charset="0"/>
              </a:rPr>
              <a:t>)</a:t>
            </a:r>
          </a:p>
          <a:p>
            <a:pPr>
              <a:spcBef>
                <a:spcPts val="0"/>
              </a:spcBef>
              <a:buFont typeface="Times New Roman" pitchFamily="18" charset="0"/>
              <a:buChar char="•"/>
            </a:pPr>
            <a:endParaRPr lang="en-US" sz="2800" dirty="0">
              <a:latin typeface="Arial" charset="0"/>
              <a:cs typeface="Arial" charset="0"/>
              <a:sym typeface="Arial" charset="0"/>
            </a:endParaRPr>
          </a:p>
          <a:p>
            <a:pPr>
              <a:spcBef>
                <a:spcPts val="0"/>
              </a:spcBef>
              <a:buFont typeface="Times New Roman" pitchFamily="18" charset="0"/>
              <a:buChar char="•"/>
            </a:pPr>
            <a:r>
              <a:rPr lang="en-US" sz="2800" dirty="0">
                <a:latin typeface="Arial" charset="0"/>
                <a:cs typeface="Arial" charset="0"/>
                <a:sym typeface="Arial" charset="0"/>
              </a:rPr>
              <a:t>Irish potato </a:t>
            </a:r>
            <a:r>
              <a:rPr lang="en-US" sz="2800" dirty="0" smtClean="0">
                <a:latin typeface="Arial" charset="0"/>
                <a:cs typeface="Arial" charset="0"/>
                <a:sym typeface="Arial" charset="0"/>
              </a:rPr>
              <a:t>famine - millions </a:t>
            </a:r>
            <a:r>
              <a:rPr lang="en-US" sz="2800" dirty="0">
                <a:latin typeface="Arial" charset="0"/>
                <a:cs typeface="Arial" charset="0"/>
                <a:sym typeface="Arial" charset="0"/>
              </a:rPr>
              <a:t>of Irish to immigrate to US because a mold killed the staple crops (potato)</a:t>
            </a:r>
            <a:endParaRPr lang="en-US" sz="2800" dirty="0">
              <a:latin typeface="Arial" charset="0"/>
              <a:sym typeface="Arial" charset="0"/>
            </a:endParaRPr>
          </a:p>
        </p:txBody>
      </p:sp>
    </p:spTree>
    <p:extLst>
      <p:ext uri="{BB962C8B-B14F-4D97-AF65-F5344CB8AC3E}">
        <p14:creationId xmlns:p14="http://schemas.microsoft.com/office/powerpoint/2010/main" val="1620804867"/>
      </p:ext>
    </p:extLst>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84018"/>
            <a:ext cx="7696200" cy="1143000"/>
          </a:xfrm>
        </p:spPr>
        <p:txBody>
          <a:bodyPr/>
          <a:lstStyle/>
          <a:p>
            <a:r>
              <a:rPr lang="en-US" b="1" dirty="0"/>
              <a:t>What are we talking about?</a:t>
            </a:r>
          </a:p>
        </p:txBody>
      </p:sp>
      <p:sp>
        <p:nvSpPr>
          <p:cNvPr id="3" name="Content Placeholder 2"/>
          <p:cNvSpPr>
            <a:spLocks noGrp="1"/>
          </p:cNvSpPr>
          <p:nvPr>
            <p:ph idx="1"/>
          </p:nvPr>
        </p:nvSpPr>
        <p:spPr>
          <a:xfrm>
            <a:off x="529242" y="1864822"/>
            <a:ext cx="8481753" cy="4038600"/>
          </a:xfrm>
        </p:spPr>
        <p:txBody>
          <a:bodyPr/>
          <a:lstStyle/>
          <a:p>
            <a:r>
              <a:rPr lang="en-US" sz="2800" b="1" dirty="0" smtClean="0"/>
              <a:t>Fungi </a:t>
            </a:r>
            <a:r>
              <a:rPr lang="en-US" sz="2800" dirty="0"/>
              <a:t>– naturally occurring organisms that </a:t>
            </a:r>
            <a:r>
              <a:rPr lang="en-US" sz="2800" dirty="0" smtClean="0"/>
              <a:t>are essential </a:t>
            </a:r>
            <a:r>
              <a:rPr lang="en-US" sz="2800" dirty="0"/>
              <a:t>to decay of organic matter.</a:t>
            </a:r>
          </a:p>
          <a:p>
            <a:r>
              <a:rPr lang="en-US" sz="2800" b="1" dirty="0"/>
              <a:t>Mold </a:t>
            </a:r>
            <a:r>
              <a:rPr lang="en-US" sz="2800" dirty="0" smtClean="0"/>
              <a:t>&amp; </a:t>
            </a:r>
            <a:r>
              <a:rPr lang="en-US" sz="2800" b="1" dirty="0"/>
              <a:t>Mildew </a:t>
            </a:r>
            <a:r>
              <a:rPr lang="en-US" sz="2800" dirty="0" smtClean="0"/>
              <a:t>–describes </a:t>
            </a:r>
            <a:r>
              <a:rPr lang="en-US" sz="2800" dirty="0"/>
              <a:t>fungi</a:t>
            </a:r>
          </a:p>
          <a:p>
            <a:r>
              <a:rPr lang="en-US" sz="2800" b="1" dirty="0" err="1"/>
              <a:t>Biologicals</a:t>
            </a:r>
            <a:r>
              <a:rPr lang="en-US" sz="2800" b="1" dirty="0"/>
              <a:t> </a:t>
            </a:r>
            <a:r>
              <a:rPr lang="en-US" sz="2800" dirty="0"/>
              <a:t>- water source IAQ problems like fungi</a:t>
            </a:r>
          </a:p>
          <a:p>
            <a:r>
              <a:rPr lang="en-US" sz="2800" b="1" dirty="0"/>
              <a:t>Bio-Aerosols </a:t>
            </a:r>
            <a:r>
              <a:rPr lang="en-US" sz="2800" dirty="0"/>
              <a:t>(biological aerosols) – Airborne </a:t>
            </a:r>
            <a:r>
              <a:rPr lang="en-US" sz="2800" dirty="0" smtClean="0"/>
              <a:t>droplets containing </a:t>
            </a:r>
            <a:r>
              <a:rPr lang="en-US" sz="2800" dirty="0"/>
              <a:t>mold spores, bacteria, and microbial </a:t>
            </a:r>
            <a:r>
              <a:rPr lang="en-US" sz="2800" dirty="0" smtClean="0"/>
              <a:t>volatile organic </a:t>
            </a:r>
            <a:r>
              <a:rPr lang="en-US" sz="2800" dirty="0"/>
              <a:t>compounds (VOC)</a:t>
            </a:r>
          </a:p>
        </p:txBody>
      </p:sp>
    </p:spTree>
    <p:extLst>
      <p:ext uri="{BB962C8B-B14F-4D97-AF65-F5344CB8AC3E}">
        <p14:creationId xmlns:p14="http://schemas.microsoft.com/office/powerpoint/2010/main" val="617647653"/>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0720"/>
            <a:ext cx="7696200" cy="762000"/>
          </a:xfrm>
        </p:spPr>
        <p:txBody>
          <a:bodyPr/>
          <a:lstStyle/>
          <a:p>
            <a:r>
              <a:rPr lang="en-US" sz="4000" dirty="0"/>
              <a:t>Mold </a:t>
            </a:r>
            <a:r>
              <a:rPr lang="en-US" sz="4000" dirty="0" smtClean="0"/>
              <a:t>Basics</a:t>
            </a:r>
            <a:endParaRPr lang="en-US" sz="4000" dirty="0"/>
          </a:p>
        </p:txBody>
      </p:sp>
      <p:sp>
        <p:nvSpPr>
          <p:cNvPr id="3" name="Content Placeholder 2"/>
          <p:cNvSpPr>
            <a:spLocks noGrp="1"/>
          </p:cNvSpPr>
          <p:nvPr>
            <p:ph idx="1"/>
          </p:nvPr>
        </p:nvSpPr>
        <p:spPr>
          <a:xfrm>
            <a:off x="761999" y="1905000"/>
            <a:ext cx="8024191" cy="4654826"/>
          </a:xfrm>
        </p:spPr>
        <p:txBody>
          <a:bodyPr/>
          <a:lstStyle/>
          <a:p>
            <a:pPr lvl="0"/>
            <a:r>
              <a:rPr lang="en-US" sz="2800" dirty="0" smtClean="0"/>
              <a:t>Molds are a part of the natural environment</a:t>
            </a:r>
            <a:endParaRPr lang="en-US" sz="2800" dirty="0"/>
          </a:p>
          <a:p>
            <a:pPr lvl="1"/>
            <a:r>
              <a:rPr lang="en-US" sz="2800" dirty="0" smtClean="0"/>
              <a:t>Breaks down organic matter</a:t>
            </a:r>
          </a:p>
          <a:p>
            <a:pPr lvl="0"/>
            <a:r>
              <a:rPr lang="en-US" sz="2800" dirty="0" smtClean="0"/>
              <a:t>Mold should be avoided indoors</a:t>
            </a:r>
          </a:p>
          <a:p>
            <a:pPr lvl="0"/>
            <a:r>
              <a:rPr lang="en-US" sz="2800" dirty="0" smtClean="0"/>
              <a:t>Mold can grow on almost any surface</a:t>
            </a:r>
          </a:p>
          <a:p>
            <a:pPr lvl="0"/>
            <a:r>
              <a:rPr lang="en-US" sz="2800" dirty="0" smtClean="0"/>
              <a:t>Water or excessive moisture speeds up mold growth</a:t>
            </a:r>
          </a:p>
          <a:p>
            <a:pPr lvl="0"/>
            <a:endParaRPr lang="en-US" sz="2800" dirty="0" smtClean="0"/>
          </a:p>
        </p:txBody>
      </p:sp>
    </p:spTree>
    <p:extLst>
      <p:ext uri="{BB962C8B-B14F-4D97-AF65-F5344CB8AC3E}">
        <p14:creationId xmlns:p14="http://schemas.microsoft.com/office/powerpoint/2010/main" val="1836214177"/>
      </p:ext>
    </p:extLst>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0520"/>
            <a:ext cx="7696200" cy="1143000"/>
          </a:xfrm>
        </p:spPr>
        <p:txBody>
          <a:bodyPr/>
          <a:lstStyle/>
          <a:p>
            <a:r>
              <a:rPr lang="en-US" sz="4000" dirty="0" smtClean="0"/>
              <a:t>Mold basics</a:t>
            </a:r>
            <a:endParaRPr lang="en-US" sz="4000" dirty="0"/>
          </a:p>
        </p:txBody>
      </p:sp>
      <p:sp>
        <p:nvSpPr>
          <p:cNvPr id="3" name="Content Placeholder 2"/>
          <p:cNvSpPr>
            <a:spLocks noGrp="1"/>
          </p:cNvSpPr>
          <p:nvPr>
            <p:ph idx="1"/>
          </p:nvPr>
        </p:nvSpPr>
        <p:spPr>
          <a:xfrm>
            <a:off x="762000" y="1905000"/>
            <a:ext cx="8248996" cy="4038600"/>
          </a:xfrm>
        </p:spPr>
        <p:txBody>
          <a:bodyPr/>
          <a:lstStyle/>
          <a:p>
            <a:r>
              <a:rPr lang="en-US" sz="2800" dirty="0" smtClean="0"/>
              <a:t>Mold does not need sunlight to grow, only needs a spore and the right temperature</a:t>
            </a:r>
          </a:p>
          <a:p>
            <a:pPr lvl="1"/>
            <a:r>
              <a:rPr lang="en-US" sz="2800" dirty="0" smtClean="0"/>
              <a:t>Damp dark spaces</a:t>
            </a:r>
          </a:p>
          <a:p>
            <a:pPr lvl="1"/>
            <a:endParaRPr lang="en-US" sz="2800" dirty="0" smtClean="0"/>
          </a:p>
          <a:p>
            <a:r>
              <a:rPr lang="en-US" sz="2800" dirty="0" smtClean="0"/>
              <a:t>Can damage building materials and furnishings</a:t>
            </a:r>
          </a:p>
          <a:p>
            <a:endParaRPr lang="en-US" sz="2800" dirty="0" smtClean="0"/>
          </a:p>
          <a:p>
            <a:r>
              <a:rPr lang="en-US" sz="2800" dirty="0" smtClean="0"/>
              <a:t>Can eventually lead to structural damage</a:t>
            </a:r>
          </a:p>
          <a:p>
            <a:endParaRPr lang="en-US" sz="2800" dirty="0"/>
          </a:p>
          <a:p>
            <a:endParaRPr lang="en-US" sz="2800" dirty="0"/>
          </a:p>
        </p:txBody>
      </p:sp>
    </p:spTree>
    <p:extLst>
      <p:ext uri="{BB962C8B-B14F-4D97-AF65-F5344CB8AC3E}">
        <p14:creationId xmlns:p14="http://schemas.microsoft.com/office/powerpoint/2010/main" val="52625969"/>
      </p:ext>
    </p:extLst>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4029" y="1895302"/>
            <a:ext cx="7215447" cy="4028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0" name="Rectangle 2"/>
          <p:cNvSpPr>
            <a:spLocks noGrp="1" noChangeArrowheads="1"/>
          </p:cNvSpPr>
          <p:nvPr>
            <p:ph type="title"/>
          </p:nvPr>
        </p:nvSpPr>
        <p:spPr>
          <a:xfrm>
            <a:off x="645852" y="618721"/>
            <a:ext cx="8051800" cy="749300"/>
          </a:xfrm>
          <a:ln/>
        </p:spPr>
        <p:txBody>
          <a:bodyPr rIns="81279"/>
          <a:lstStyle/>
          <a:p>
            <a:pPr marL="0" indent="0"/>
            <a:r>
              <a:rPr lang="en-US" sz="4000" b="1" dirty="0">
                <a:solidFill>
                  <a:schemeClr val="accent1">
                    <a:lumMod val="50000"/>
                  </a:schemeClr>
                </a:solidFill>
                <a:latin typeface="Arial" charset="0"/>
                <a:cs typeface="Arial" charset="0"/>
                <a:sym typeface="Arial" charset="0"/>
              </a:rPr>
              <a:t>Just Add Water and They Grow!</a:t>
            </a:r>
            <a:endParaRPr lang="en-US" sz="4000" b="1" dirty="0">
              <a:solidFill>
                <a:schemeClr val="accent1">
                  <a:lumMod val="50000"/>
                </a:schemeClr>
              </a:solidFill>
              <a:latin typeface="Arial" charset="0"/>
              <a:ea typeface="ヒラギノ角ゴ Pro W6" pitchFamily="-48" charset="-128"/>
              <a:sym typeface="Arial" charset="0"/>
            </a:endParaRPr>
          </a:p>
        </p:txBody>
      </p:sp>
    </p:spTree>
    <p:extLst>
      <p:ext uri="{BB962C8B-B14F-4D97-AF65-F5344CB8AC3E}">
        <p14:creationId xmlns:p14="http://schemas.microsoft.com/office/powerpoint/2010/main" val="924473899"/>
      </p:ext>
    </p:extLst>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Mold growing on a suitcase in a humid basement</a:t>
            </a:r>
            <a:endParaRPr lang="en-US"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rot="5400000">
            <a:off x="2799514" y="2301907"/>
            <a:ext cx="3825869" cy="3639243"/>
          </a:xfrm>
          <a:prstGeom prst="rect">
            <a:avLst/>
          </a:prstGeom>
          <a:noFill/>
          <a:ln w="38100">
            <a:solidFill>
              <a:schemeClr val="bg1">
                <a:lumMod val="95000"/>
                <a:lumOff val="5000"/>
              </a:schemeClr>
            </a:solidFill>
            <a:miter lim="800000"/>
            <a:headEnd/>
            <a:tailEnd/>
          </a:ln>
        </p:spPr>
      </p:pic>
    </p:spTree>
    <p:extLst>
      <p:ext uri="{BB962C8B-B14F-4D97-AF65-F5344CB8AC3E}">
        <p14:creationId xmlns:p14="http://schemas.microsoft.com/office/powerpoint/2010/main" val="4125407015"/>
      </p:ext>
    </p:extLst>
  </p:cSld>
  <p:clrMapOvr>
    <a:masterClrMapping/>
  </p:clrMapOvr>
  <p:transition>
    <p:cover dir="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zcom FSCJ--Final">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1_Hazcom FSCJ--Final">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2_Hazcom FSCJ--Final">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7.xml><?xml version="1.0" encoding="utf-8"?>
<a:theme xmlns:a="http://schemas.openxmlformats.org/drawingml/2006/main" name="3_Hazcom FSCJ--Final">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Adjacency">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Hazcom FSCJ--Final.thmx</Template>
  <TotalTime>816</TotalTime>
  <Words>2321</Words>
  <Application>Microsoft Office PowerPoint</Application>
  <PresentationFormat>On-screen Show (4:3)</PresentationFormat>
  <Paragraphs>243</Paragraphs>
  <Slides>33</Slides>
  <Notes>24</Notes>
  <HiddenSlides>0</HiddenSlides>
  <MMClips>0</MMClips>
  <ScaleCrop>false</ScaleCrop>
  <HeadingPairs>
    <vt:vector size="4" baseType="variant">
      <vt:variant>
        <vt:lpstr>Theme</vt:lpstr>
      </vt:variant>
      <vt:variant>
        <vt:i4>8</vt:i4>
      </vt:variant>
      <vt:variant>
        <vt:lpstr>Slide Titles</vt:lpstr>
      </vt:variant>
      <vt:variant>
        <vt:i4>33</vt:i4>
      </vt:variant>
    </vt:vector>
  </HeadingPairs>
  <TitlesOfParts>
    <vt:vector size="41" baseType="lpstr">
      <vt:lpstr>Hazcom FSCJ--Final</vt:lpstr>
      <vt:lpstr>Adjacency</vt:lpstr>
      <vt:lpstr>1_Hazcom FSCJ--Final</vt:lpstr>
      <vt:lpstr>1_Adjacency</vt:lpstr>
      <vt:lpstr>2_Hazcom FSCJ--Final</vt:lpstr>
      <vt:lpstr>2_Adjacency</vt:lpstr>
      <vt:lpstr>3_Hazcom FSCJ--Final</vt:lpstr>
      <vt:lpstr>3_Adjacency</vt:lpstr>
      <vt:lpstr>Safety First!</vt:lpstr>
      <vt:lpstr>FY-12 OSHA Susan Harwood Grant Program</vt:lpstr>
      <vt:lpstr>Objectives Participants will:</vt:lpstr>
      <vt:lpstr>A Little History About Mold</vt:lpstr>
      <vt:lpstr>What are we talking about?</vt:lpstr>
      <vt:lpstr>Mold Basics</vt:lpstr>
      <vt:lpstr>Mold basics</vt:lpstr>
      <vt:lpstr>Just Add Water and They Grow!</vt:lpstr>
      <vt:lpstr>Mold growing on a suitcase in a humid basement</vt:lpstr>
      <vt:lpstr>Water damage from Hurricane Floyd - September 1999</vt:lpstr>
      <vt:lpstr>What can help prevent mold in a bathroom?</vt:lpstr>
      <vt:lpstr>Act Fast….Mold will Continue to Grow</vt:lpstr>
      <vt:lpstr>New Orleans / Katrina </vt:lpstr>
      <vt:lpstr>Health Effects</vt:lpstr>
      <vt:lpstr>Many chronic sinus infections are linked to mold exposure.</vt:lpstr>
      <vt:lpstr>Mold Skin Disorder caused by exposure to Mold.</vt:lpstr>
      <vt:lpstr>Katrina Cough</vt:lpstr>
      <vt:lpstr>“Recent studies have linked mold to the rapid rise of the asthma rate over the past 20 years.”</vt:lpstr>
      <vt:lpstr>"Sick Buildings"</vt:lpstr>
      <vt:lpstr>Prevent Measures</vt:lpstr>
      <vt:lpstr>Preventive measures</vt:lpstr>
      <vt:lpstr>Emergency Procedures</vt:lpstr>
      <vt:lpstr>Call a Licensed Professional</vt:lpstr>
      <vt:lpstr>Rules and Regulations</vt:lpstr>
      <vt:lpstr>New Florida Standard on Assessment and Remediation</vt:lpstr>
      <vt:lpstr>Respiratory Protection</vt:lpstr>
      <vt:lpstr>Asbestos Abatement Methods</vt:lpstr>
      <vt:lpstr>Asbestos Abatement Tasks</vt:lpstr>
      <vt:lpstr>PowerPoint Presentation</vt:lpstr>
      <vt:lpstr>Level of Knowledge Activity</vt:lpstr>
      <vt:lpstr>OSHA Resources</vt:lpstr>
      <vt:lpstr>Summary</vt:lpstr>
      <vt:lpstr>Reference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 Awareness</dc:title>
  <dc:creator>Microsoft Office User</dc:creator>
  <cp:lastModifiedBy>Vosburgh, Linda - OSHA</cp:lastModifiedBy>
  <cp:revision>55</cp:revision>
  <dcterms:created xsi:type="dcterms:W3CDTF">2011-12-07T13:55:46Z</dcterms:created>
  <dcterms:modified xsi:type="dcterms:W3CDTF">2014-02-25T15:15:08Z</dcterms:modified>
</cp:coreProperties>
</file>