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3" r:id="rId2"/>
  </p:sldMasterIdLst>
  <p:notesMasterIdLst>
    <p:notesMasterId r:id="rId27"/>
  </p:notesMasterIdLst>
  <p:handoutMasterIdLst>
    <p:handoutMasterId r:id="rId28"/>
  </p:handoutMasterIdLst>
  <p:sldIdLst>
    <p:sldId id="256" r:id="rId3"/>
    <p:sldId id="366" r:id="rId4"/>
    <p:sldId id="331" r:id="rId5"/>
    <p:sldId id="367" r:id="rId6"/>
    <p:sldId id="368" r:id="rId7"/>
    <p:sldId id="369" r:id="rId8"/>
    <p:sldId id="370" r:id="rId9"/>
    <p:sldId id="371" r:id="rId10"/>
    <p:sldId id="361" r:id="rId11"/>
    <p:sldId id="362" r:id="rId12"/>
    <p:sldId id="372" r:id="rId13"/>
    <p:sldId id="373" r:id="rId14"/>
    <p:sldId id="374" r:id="rId15"/>
    <p:sldId id="350" r:id="rId16"/>
    <p:sldId id="375" r:id="rId17"/>
    <p:sldId id="318" r:id="rId18"/>
    <p:sldId id="305" r:id="rId19"/>
    <p:sldId id="304" r:id="rId20"/>
    <p:sldId id="326" r:id="rId21"/>
    <p:sldId id="355" r:id="rId22"/>
    <p:sldId id="287" r:id="rId23"/>
    <p:sldId id="376" r:id="rId24"/>
    <p:sldId id="347" r:id="rId25"/>
    <p:sldId id="285" r:id="rId2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Rg st="1" end="29"/>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939541"/>
    <a:srgbClr val="497183"/>
    <a:srgbClr val="FFFFFF"/>
    <a:srgbClr val="009999"/>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1" autoAdjust="0"/>
    <p:restoredTop sz="79254" autoAdjust="0"/>
  </p:normalViewPr>
  <p:slideViewPr>
    <p:cSldViewPr>
      <p:cViewPr varScale="1">
        <p:scale>
          <a:sx n="69" d="100"/>
          <a:sy n="69" d="100"/>
        </p:scale>
        <p:origin x="-1314" y="-108"/>
      </p:cViewPr>
      <p:guideLst>
        <p:guide orient="horz" pos="2160"/>
        <p:guide pos="2880"/>
      </p:guideLst>
    </p:cSldViewPr>
  </p:slideViewPr>
  <p:outlineViewPr>
    <p:cViewPr>
      <p:scale>
        <a:sx n="33" d="100"/>
        <a:sy n="33" d="100"/>
      </p:scale>
      <p:origin x="0" y="21200"/>
    </p:cViewPr>
  </p:outlineViewPr>
  <p:notesTextViewPr>
    <p:cViewPr>
      <p:scale>
        <a:sx n="100" d="100"/>
        <a:sy n="100" d="100"/>
      </p:scale>
      <p:origin x="0" y="0"/>
    </p:cViewPr>
  </p:notesTextViewPr>
  <p:sorterViewPr>
    <p:cViewPr>
      <p:scale>
        <a:sx n="180" d="100"/>
        <a:sy n="180" d="100"/>
      </p:scale>
      <p:origin x="0" y="0"/>
    </p:cViewPr>
  </p:sorterViewPr>
  <p:notesViewPr>
    <p:cSldViewPr snapToGrid="0" snapToObjects="1">
      <p:cViewPr varScale="1">
        <p:scale>
          <a:sx n="110" d="100"/>
          <a:sy n="110" d="100"/>
        </p:scale>
        <p:origin x="-4784" y="-112"/>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B20FD-792B-4660-9142-BF0DAAEDCC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1684C0-7D50-4932-B2CA-6659F0209E7B}">
      <dgm:prSet phldrT="[Text]">
        <dgm:style>
          <a:lnRef idx="0">
            <a:schemeClr val="accent5"/>
          </a:lnRef>
          <a:fillRef idx="3">
            <a:schemeClr val="accent5"/>
          </a:fillRef>
          <a:effectRef idx="3">
            <a:schemeClr val="accent5"/>
          </a:effectRef>
          <a:fontRef idx="minor">
            <a:schemeClr val="lt1"/>
          </a:fontRef>
        </dgm:style>
      </dgm:prSet>
      <dgm:spPr>
        <a:ln/>
        <a:effectLst/>
      </dgm:spPr>
      <dgm:t>
        <a:bodyPr/>
        <a:lstStyle/>
        <a:p>
          <a:r>
            <a:rPr lang="en-US" dirty="0" smtClean="0">
              <a:latin typeface="Times New Roman" pitchFamily="18" charset="0"/>
              <a:cs typeface="Times New Roman" pitchFamily="18" charset="0"/>
            </a:rPr>
            <a:t>Thinking</a:t>
          </a:r>
          <a:endParaRPr lang="en-US" dirty="0">
            <a:latin typeface="Times New Roman" pitchFamily="18" charset="0"/>
            <a:cs typeface="Times New Roman" pitchFamily="18" charset="0"/>
          </a:endParaRPr>
        </a:p>
      </dgm:t>
    </dgm:pt>
    <dgm:pt modelId="{260BE504-8D41-478C-8470-9042A0AEC45F}" type="parTrans" cxnId="{7C96589E-12A1-4130-9E29-287661352B74}">
      <dgm:prSet/>
      <dgm:spPr/>
      <dgm:t>
        <a:bodyPr/>
        <a:lstStyle/>
        <a:p>
          <a:endParaRPr lang="en-US"/>
        </a:p>
      </dgm:t>
    </dgm:pt>
    <dgm:pt modelId="{97A4A53D-A79F-4010-90DE-B9C726DFC1CD}" type="sibTrans" cxnId="{7C96589E-12A1-4130-9E29-287661352B74}">
      <dgm:prSet/>
      <dgm:spPr/>
      <dgm:t>
        <a:bodyPr/>
        <a:lstStyle/>
        <a:p>
          <a:endParaRPr lang="en-US"/>
        </a:p>
      </dgm:t>
    </dgm:pt>
    <dgm:pt modelId="{C5B5BBBA-C678-44FD-9821-831D7655F9D7}">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smtClean="0">
              <a:effectLst>
                <a:glow rad="101600">
                  <a:schemeClr val="accent1">
                    <a:satMod val="175000"/>
                    <a:alpha val="40000"/>
                  </a:schemeClr>
                </a:glow>
              </a:effectLst>
              <a:latin typeface="Times New Roman" pitchFamily="18" charset="0"/>
              <a:cs typeface="Times New Roman" pitchFamily="18" charset="0"/>
            </a:rPr>
            <a:t>Common Sense</a:t>
          </a:r>
          <a:endParaRPr lang="en-US" dirty="0">
            <a:effectLst>
              <a:glow rad="101600">
                <a:schemeClr val="accent1">
                  <a:satMod val="175000"/>
                  <a:alpha val="40000"/>
                </a:schemeClr>
              </a:glow>
            </a:effectLst>
            <a:latin typeface="Times New Roman" pitchFamily="18" charset="0"/>
            <a:cs typeface="Times New Roman" pitchFamily="18" charset="0"/>
          </a:endParaRPr>
        </a:p>
      </dgm:t>
    </dgm:pt>
    <dgm:pt modelId="{1C3EBB99-038F-45D1-A025-A719A28D21B3}" type="parTrans" cxnId="{1DECB216-63C5-473A-9813-CEB84CBB401F}">
      <dgm:prSet/>
      <dgm:spPr/>
      <dgm:t>
        <a:bodyPr/>
        <a:lstStyle/>
        <a:p>
          <a:endParaRPr lang="en-US"/>
        </a:p>
      </dgm:t>
    </dgm:pt>
    <dgm:pt modelId="{E0AD9530-5922-49A0-976D-0F5EADCA5583}" type="sibTrans" cxnId="{1DECB216-63C5-473A-9813-CEB84CBB401F}">
      <dgm:prSet/>
      <dgm:spPr/>
      <dgm:t>
        <a:bodyPr/>
        <a:lstStyle/>
        <a:p>
          <a:endParaRPr lang="en-US"/>
        </a:p>
      </dgm:t>
    </dgm:pt>
    <dgm:pt modelId="{63305007-75E5-4CE7-B4FA-281082087ED5}">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smtClean="0">
              <a:latin typeface="Times New Roman" pitchFamily="18" charset="0"/>
              <a:cs typeface="Times New Roman" pitchFamily="18" charset="0"/>
            </a:rPr>
            <a:t>Don’t Ignore Indicators</a:t>
          </a:r>
          <a:endParaRPr lang="en-US" dirty="0">
            <a:latin typeface="Times New Roman" pitchFamily="18" charset="0"/>
            <a:cs typeface="Times New Roman" pitchFamily="18" charset="0"/>
          </a:endParaRPr>
        </a:p>
      </dgm:t>
    </dgm:pt>
    <dgm:pt modelId="{0657E6D7-5954-4AB4-9883-48FE31A4CE22}" type="parTrans" cxnId="{381CAE80-CE4A-45DD-A48F-4AC93AD70DB7}">
      <dgm:prSet/>
      <dgm:spPr/>
      <dgm:t>
        <a:bodyPr/>
        <a:lstStyle/>
        <a:p>
          <a:endParaRPr lang="en-US"/>
        </a:p>
      </dgm:t>
    </dgm:pt>
    <dgm:pt modelId="{5C882C69-8FFC-4A92-80EC-799C9976C312}" type="sibTrans" cxnId="{381CAE80-CE4A-45DD-A48F-4AC93AD70DB7}">
      <dgm:prSet/>
      <dgm:spPr/>
      <dgm:t>
        <a:bodyPr/>
        <a:lstStyle/>
        <a:p>
          <a:endParaRPr lang="en-US"/>
        </a:p>
      </dgm:t>
    </dgm:pt>
    <dgm:pt modelId="{7B3658DC-C71F-43F2-8E2F-2CC5CE29AD71}">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smtClean="0">
              <a:latin typeface="Times New Roman" pitchFamily="18" charset="0"/>
              <a:cs typeface="Times New Roman" pitchFamily="18" charset="0"/>
            </a:rPr>
            <a:t>Attention to Details</a:t>
          </a:r>
          <a:endParaRPr lang="en-US" dirty="0">
            <a:latin typeface="Times New Roman" pitchFamily="18" charset="0"/>
            <a:cs typeface="Times New Roman" pitchFamily="18" charset="0"/>
          </a:endParaRPr>
        </a:p>
      </dgm:t>
    </dgm:pt>
    <dgm:pt modelId="{DF88815F-8FA1-48D3-9DE8-366E7C7C90A3}" type="parTrans" cxnId="{FFA86F6B-8280-4778-9434-A1BD2CB7FE50}">
      <dgm:prSet/>
      <dgm:spPr/>
      <dgm:t>
        <a:bodyPr/>
        <a:lstStyle/>
        <a:p>
          <a:endParaRPr lang="en-US"/>
        </a:p>
      </dgm:t>
    </dgm:pt>
    <dgm:pt modelId="{D4B2D8E3-5915-46A9-82AF-3536F1683564}" type="sibTrans" cxnId="{FFA86F6B-8280-4778-9434-A1BD2CB7FE50}">
      <dgm:prSet/>
      <dgm:spPr/>
      <dgm:t>
        <a:bodyPr/>
        <a:lstStyle/>
        <a:p>
          <a:endParaRPr lang="en-US"/>
        </a:p>
      </dgm:t>
    </dgm:pt>
    <dgm:pt modelId="{20790E27-5BA5-42A2-A2C6-E0ECBF44E973}" type="pres">
      <dgm:prSet presAssocID="{8DDB20FD-792B-4660-9142-BF0DAAEDCC7E}" presName="linear" presStyleCnt="0">
        <dgm:presLayoutVars>
          <dgm:animLvl val="lvl"/>
          <dgm:resizeHandles val="exact"/>
        </dgm:presLayoutVars>
      </dgm:prSet>
      <dgm:spPr/>
      <dgm:t>
        <a:bodyPr/>
        <a:lstStyle/>
        <a:p>
          <a:endParaRPr lang="en-US"/>
        </a:p>
      </dgm:t>
    </dgm:pt>
    <dgm:pt modelId="{A1F456F7-5AB3-4093-9763-5BF40C9452B5}" type="pres">
      <dgm:prSet presAssocID="{BA1684C0-7D50-4932-B2CA-6659F0209E7B}" presName="parentText" presStyleLbl="node1" presStyleIdx="0" presStyleCnt="4">
        <dgm:presLayoutVars>
          <dgm:chMax val="0"/>
          <dgm:bulletEnabled val="1"/>
        </dgm:presLayoutVars>
      </dgm:prSet>
      <dgm:spPr/>
      <dgm:t>
        <a:bodyPr/>
        <a:lstStyle/>
        <a:p>
          <a:endParaRPr lang="en-US"/>
        </a:p>
      </dgm:t>
    </dgm:pt>
    <dgm:pt modelId="{DA3E0D73-DC60-4CDB-B667-03E3864C4E46}" type="pres">
      <dgm:prSet presAssocID="{97A4A53D-A79F-4010-90DE-B9C726DFC1CD}" presName="spacer" presStyleCnt="0"/>
      <dgm:spPr/>
    </dgm:pt>
    <dgm:pt modelId="{0319B5B0-81A7-4E91-9394-C3652E80391F}" type="pres">
      <dgm:prSet presAssocID="{C5B5BBBA-C678-44FD-9821-831D7655F9D7}" presName="parentText" presStyleLbl="node1" presStyleIdx="1" presStyleCnt="4">
        <dgm:presLayoutVars>
          <dgm:chMax val="0"/>
          <dgm:bulletEnabled val="1"/>
        </dgm:presLayoutVars>
      </dgm:prSet>
      <dgm:spPr/>
      <dgm:t>
        <a:bodyPr/>
        <a:lstStyle/>
        <a:p>
          <a:endParaRPr lang="en-US"/>
        </a:p>
      </dgm:t>
    </dgm:pt>
    <dgm:pt modelId="{8E642389-6FF7-4C24-97E1-BAC0616C1788}" type="pres">
      <dgm:prSet presAssocID="{E0AD9530-5922-49A0-976D-0F5EADCA5583}" presName="spacer" presStyleCnt="0"/>
      <dgm:spPr/>
    </dgm:pt>
    <dgm:pt modelId="{8430B44C-56EE-4164-AFDC-AB7D1A841B59}" type="pres">
      <dgm:prSet presAssocID="{7B3658DC-C71F-43F2-8E2F-2CC5CE29AD71}" presName="parentText" presStyleLbl="node1" presStyleIdx="2" presStyleCnt="4">
        <dgm:presLayoutVars>
          <dgm:chMax val="0"/>
          <dgm:bulletEnabled val="1"/>
        </dgm:presLayoutVars>
      </dgm:prSet>
      <dgm:spPr/>
      <dgm:t>
        <a:bodyPr/>
        <a:lstStyle/>
        <a:p>
          <a:endParaRPr lang="en-US"/>
        </a:p>
      </dgm:t>
    </dgm:pt>
    <dgm:pt modelId="{02768C5A-2F03-4C29-A09B-7553C1E33955}" type="pres">
      <dgm:prSet presAssocID="{D4B2D8E3-5915-46A9-82AF-3536F1683564}" presName="spacer" presStyleCnt="0"/>
      <dgm:spPr/>
    </dgm:pt>
    <dgm:pt modelId="{2237DF23-1B7F-4D08-9422-95CF20D8CE11}" type="pres">
      <dgm:prSet presAssocID="{63305007-75E5-4CE7-B4FA-281082087ED5}" presName="parentText" presStyleLbl="node1" presStyleIdx="3" presStyleCnt="4">
        <dgm:presLayoutVars>
          <dgm:chMax val="0"/>
          <dgm:bulletEnabled val="1"/>
        </dgm:presLayoutVars>
      </dgm:prSet>
      <dgm:spPr/>
      <dgm:t>
        <a:bodyPr/>
        <a:lstStyle/>
        <a:p>
          <a:endParaRPr lang="en-US"/>
        </a:p>
      </dgm:t>
    </dgm:pt>
  </dgm:ptLst>
  <dgm:cxnLst>
    <dgm:cxn modelId="{7C96589E-12A1-4130-9E29-287661352B74}" srcId="{8DDB20FD-792B-4660-9142-BF0DAAEDCC7E}" destId="{BA1684C0-7D50-4932-B2CA-6659F0209E7B}" srcOrd="0" destOrd="0" parTransId="{260BE504-8D41-478C-8470-9042A0AEC45F}" sibTransId="{97A4A53D-A79F-4010-90DE-B9C726DFC1CD}"/>
    <dgm:cxn modelId="{5D1D67A7-2FF8-47BF-99BF-68056B688160}" type="presOf" srcId="{63305007-75E5-4CE7-B4FA-281082087ED5}" destId="{2237DF23-1B7F-4D08-9422-95CF20D8CE11}" srcOrd="0" destOrd="0" presId="urn:microsoft.com/office/officeart/2005/8/layout/vList2"/>
    <dgm:cxn modelId="{381CAE80-CE4A-45DD-A48F-4AC93AD70DB7}" srcId="{8DDB20FD-792B-4660-9142-BF0DAAEDCC7E}" destId="{63305007-75E5-4CE7-B4FA-281082087ED5}" srcOrd="3" destOrd="0" parTransId="{0657E6D7-5954-4AB4-9883-48FE31A4CE22}" sibTransId="{5C882C69-8FFC-4A92-80EC-799C9976C312}"/>
    <dgm:cxn modelId="{FFA86F6B-8280-4778-9434-A1BD2CB7FE50}" srcId="{8DDB20FD-792B-4660-9142-BF0DAAEDCC7E}" destId="{7B3658DC-C71F-43F2-8E2F-2CC5CE29AD71}" srcOrd="2" destOrd="0" parTransId="{DF88815F-8FA1-48D3-9DE8-366E7C7C90A3}" sibTransId="{D4B2D8E3-5915-46A9-82AF-3536F1683564}"/>
    <dgm:cxn modelId="{1DECB216-63C5-473A-9813-CEB84CBB401F}" srcId="{8DDB20FD-792B-4660-9142-BF0DAAEDCC7E}" destId="{C5B5BBBA-C678-44FD-9821-831D7655F9D7}" srcOrd="1" destOrd="0" parTransId="{1C3EBB99-038F-45D1-A025-A719A28D21B3}" sibTransId="{E0AD9530-5922-49A0-976D-0F5EADCA5583}"/>
    <dgm:cxn modelId="{635FA1D4-DB94-4D18-BB04-7935C987EC31}" type="presOf" srcId="{7B3658DC-C71F-43F2-8E2F-2CC5CE29AD71}" destId="{8430B44C-56EE-4164-AFDC-AB7D1A841B59}" srcOrd="0" destOrd="0" presId="urn:microsoft.com/office/officeart/2005/8/layout/vList2"/>
    <dgm:cxn modelId="{FD9959FD-713A-4157-A7A4-ECE3984FD3E0}" type="presOf" srcId="{C5B5BBBA-C678-44FD-9821-831D7655F9D7}" destId="{0319B5B0-81A7-4E91-9394-C3652E80391F}" srcOrd="0" destOrd="0" presId="urn:microsoft.com/office/officeart/2005/8/layout/vList2"/>
    <dgm:cxn modelId="{3BF0C4E9-B010-4F00-8429-86DD5143F150}" type="presOf" srcId="{BA1684C0-7D50-4932-B2CA-6659F0209E7B}" destId="{A1F456F7-5AB3-4093-9763-5BF40C9452B5}" srcOrd="0" destOrd="0" presId="urn:microsoft.com/office/officeart/2005/8/layout/vList2"/>
    <dgm:cxn modelId="{534E72E9-4A91-493B-B653-75D10B28F054}" type="presOf" srcId="{8DDB20FD-792B-4660-9142-BF0DAAEDCC7E}" destId="{20790E27-5BA5-42A2-A2C6-E0ECBF44E973}" srcOrd="0" destOrd="0" presId="urn:microsoft.com/office/officeart/2005/8/layout/vList2"/>
    <dgm:cxn modelId="{85BA3F17-AC30-4FC6-8181-57388A55A886}" type="presParOf" srcId="{20790E27-5BA5-42A2-A2C6-E0ECBF44E973}" destId="{A1F456F7-5AB3-4093-9763-5BF40C9452B5}" srcOrd="0" destOrd="0" presId="urn:microsoft.com/office/officeart/2005/8/layout/vList2"/>
    <dgm:cxn modelId="{050D39B4-9165-4841-8998-21E9165982AB}" type="presParOf" srcId="{20790E27-5BA5-42A2-A2C6-E0ECBF44E973}" destId="{DA3E0D73-DC60-4CDB-B667-03E3864C4E46}" srcOrd="1" destOrd="0" presId="urn:microsoft.com/office/officeart/2005/8/layout/vList2"/>
    <dgm:cxn modelId="{920F2F3B-2A36-4109-A7F3-3ECD9D347265}" type="presParOf" srcId="{20790E27-5BA5-42A2-A2C6-E0ECBF44E973}" destId="{0319B5B0-81A7-4E91-9394-C3652E80391F}" srcOrd="2" destOrd="0" presId="urn:microsoft.com/office/officeart/2005/8/layout/vList2"/>
    <dgm:cxn modelId="{60A95D92-A51B-4424-86CB-F5354DDD8580}" type="presParOf" srcId="{20790E27-5BA5-42A2-A2C6-E0ECBF44E973}" destId="{8E642389-6FF7-4C24-97E1-BAC0616C1788}" srcOrd="3" destOrd="0" presId="urn:microsoft.com/office/officeart/2005/8/layout/vList2"/>
    <dgm:cxn modelId="{D367C9C1-D946-4AAB-B3D6-23449BDBA7BF}" type="presParOf" srcId="{20790E27-5BA5-42A2-A2C6-E0ECBF44E973}" destId="{8430B44C-56EE-4164-AFDC-AB7D1A841B59}" srcOrd="4" destOrd="0" presId="urn:microsoft.com/office/officeart/2005/8/layout/vList2"/>
    <dgm:cxn modelId="{5819519B-01A7-4D1F-9365-3DA21E73820A}" type="presParOf" srcId="{20790E27-5BA5-42A2-A2C6-E0ECBF44E973}" destId="{02768C5A-2F03-4C29-A09B-7553C1E33955}" srcOrd="5" destOrd="0" presId="urn:microsoft.com/office/officeart/2005/8/layout/vList2"/>
    <dgm:cxn modelId="{8E62ED1C-E033-44A9-B194-354745A8E0B9}" type="presParOf" srcId="{20790E27-5BA5-42A2-A2C6-E0ECBF44E973}" destId="{2237DF23-1B7F-4D08-9422-95CF20D8CE11}"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456F7-5AB3-4093-9763-5BF40C9452B5}">
      <dsp:nvSpPr>
        <dsp:cNvPr id="0" name=""/>
        <dsp:cNvSpPr/>
      </dsp:nvSpPr>
      <dsp:spPr>
        <a:xfrm>
          <a:off x="0" y="485165"/>
          <a:ext cx="3396344" cy="608400"/>
        </a:xfrm>
        <a:prstGeom prst="roundRect">
          <a:avLst/>
        </a:prstGeom>
        <a:solidFill>
          <a:schemeClr val="accent5"/>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shade val="40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itchFamily="18" charset="0"/>
              <a:cs typeface="Times New Roman" pitchFamily="18" charset="0"/>
            </a:rPr>
            <a:t>Thinking</a:t>
          </a:r>
          <a:endParaRPr lang="en-US" sz="2600" kern="1200" dirty="0">
            <a:latin typeface="Times New Roman" pitchFamily="18" charset="0"/>
            <a:cs typeface="Times New Roman" pitchFamily="18" charset="0"/>
          </a:endParaRPr>
        </a:p>
      </dsp:txBody>
      <dsp:txXfrm>
        <a:off x="29700" y="514865"/>
        <a:ext cx="3336944" cy="549000"/>
      </dsp:txXfrm>
    </dsp:sp>
    <dsp:sp modelId="{0319B5B0-81A7-4E91-9394-C3652E80391F}">
      <dsp:nvSpPr>
        <dsp:cNvPr id="0" name=""/>
        <dsp:cNvSpPr/>
      </dsp:nvSpPr>
      <dsp:spPr>
        <a:xfrm>
          <a:off x="0" y="1168445"/>
          <a:ext cx="3396344" cy="608400"/>
        </a:xfrm>
        <a:prstGeom prst="roundRect">
          <a:avLst/>
        </a:prstGeom>
        <a:solidFill>
          <a:schemeClr val="accent5"/>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shade val="40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effectLst>
                <a:glow rad="101600">
                  <a:schemeClr val="accent1">
                    <a:satMod val="175000"/>
                    <a:alpha val="40000"/>
                  </a:schemeClr>
                </a:glow>
              </a:effectLst>
              <a:latin typeface="Times New Roman" pitchFamily="18" charset="0"/>
              <a:cs typeface="Times New Roman" pitchFamily="18" charset="0"/>
            </a:rPr>
            <a:t>Common Sense</a:t>
          </a:r>
          <a:endParaRPr lang="en-US" sz="2600" kern="1200" dirty="0">
            <a:effectLst>
              <a:glow rad="101600">
                <a:schemeClr val="accent1">
                  <a:satMod val="175000"/>
                  <a:alpha val="40000"/>
                </a:schemeClr>
              </a:glow>
            </a:effectLst>
            <a:latin typeface="Times New Roman" pitchFamily="18" charset="0"/>
            <a:cs typeface="Times New Roman" pitchFamily="18" charset="0"/>
          </a:endParaRPr>
        </a:p>
      </dsp:txBody>
      <dsp:txXfrm>
        <a:off x="29700" y="1198145"/>
        <a:ext cx="3336944" cy="549000"/>
      </dsp:txXfrm>
    </dsp:sp>
    <dsp:sp modelId="{8430B44C-56EE-4164-AFDC-AB7D1A841B59}">
      <dsp:nvSpPr>
        <dsp:cNvPr id="0" name=""/>
        <dsp:cNvSpPr/>
      </dsp:nvSpPr>
      <dsp:spPr>
        <a:xfrm>
          <a:off x="0" y="1851726"/>
          <a:ext cx="3396344" cy="608400"/>
        </a:xfrm>
        <a:prstGeom prst="roundRect">
          <a:avLst/>
        </a:prstGeom>
        <a:solidFill>
          <a:schemeClr val="accent5"/>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shade val="40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itchFamily="18" charset="0"/>
              <a:cs typeface="Times New Roman" pitchFamily="18" charset="0"/>
            </a:rPr>
            <a:t>Attention to Details</a:t>
          </a:r>
          <a:endParaRPr lang="en-US" sz="2600" kern="1200" dirty="0">
            <a:latin typeface="Times New Roman" pitchFamily="18" charset="0"/>
            <a:cs typeface="Times New Roman" pitchFamily="18" charset="0"/>
          </a:endParaRPr>
        </a:p>
      </dsp:txBody>
      <dsp:txXfrm>
        <a:off x="29700" y="1881426"/>
        <a:ext cx="3336944" cy="549000"/>
      </dsp:txXfrm>
    </dsp:sp>
    <dsp:sp modelId="{2237DF23-1B7F-4D08-9422-95CF20D8CE11}">
      <dsp:nvSpPr>
        <dsp:cNvPr id="0" name=""/>
        <dsp:cNvSpPr/>
      </dsp:nvSpPr>
      <dsp:spPr>
        <a:xfrm>
          <a:off x="0" y="2535006"/>
          <a:ext cx="3396344" cy="608400"/>
        </a:xfrm>
        <a:prstGeom prst="roundRect">
          <a:avLst/>
        </a:prstGeom>
        <a:solidFill>
          <a:schemeClr val="accent5"/>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shade val="40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itchFamily="18" charset="0"/>
              <a:cs typeface="Times New Roman" pitchFamily="18" charset="0"/>
            </a:rPr>
            <a:t>Don’t Ignore Indicators</a:t>
          </a:r>
          <a:endParaRPr lang="en-US" sz="2600" kern="1200" dirty="0">
            <a:latin typeface="Times New Roman" pitchFamily="18" charset="0"/>
            <a:cs typeface="Times New Roman" pitchFamily="18" charset="0"/>
          </a:endParaRPr>
        </a:p>
      </dsp:txBody>
      <dsp:txXfrm>
        <a:off x="29700" y="2564706"/>
        <a:ext cx="3336944" cy="54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903" cy="464345"/>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sz="quarter" idx="1"/>
          </p:nvPr>
        </p:nvSpPr>
        <p:spPr>
          <a:xfrm>
            <a:off x="3884548" y="0"/>
            <a:ext cx="2971903" cy="464345"/>
          </a:xfrm>
          <a:prstGeom prst="rect">
            <a:avLst/>
          </a:prstGeom>
        </p:spPr>
        <p:txBody>
          <a:bodyPr vert="horz" lIns="90407" tIns="45203" rIns="90407" bIns="45203" rtlCol="0"/>
          <a:lstStyle>
            <a:lvl1pPr algn="r">
              <a:defRPr sz="1200"/>
            </a:lvl1pPr>
          </a:lstStyle>
          <a:p>
            <a:fld id="{1FBE430A-B1F4-4A06-8A9E-658BBA7C884A}" type="datetimeFigureOut">
              <a:rPr lang="en-US" smtClean="0"/>
              <a:pPr/>
              <a:t>2/25/2014</a:t>
            </a:fld>
            <a:endParaRPr lang="en-US"/>
          </a:p>
        </p:txBody>
      </p:sp>
      <p:sp>
        <p:nvSpPr>
          <p:cNvPr id="4" name="Footer Placeholder 3"/>
          <p:cNvSpPr>
            <a:spLocks noGrp="1"/>
          </p:cNvSpPr>
          <p:nvPr>
            <p:ph type="ftr" sz="quarter" idx="2"/>
          </p:nvPr>
        </p:nvSpPr>
        <p:spPr>
          <a:xfrm>
            <a:off x="1" y="8830471"/>
            <a:ext cx="2971903" cy="464345"/>
          </a:xfrm>
          <a:prstGeom prst="rect">
            <a:avLst/>
          </a:prstGeom>
        </p:spPr>
        <p:txBody>
          <a:bodyPr vert="horz" lIns="90407" tIns="45203" rIns="90407" bIns="45203" rtlCol="0" anchor="b"/>
          <a:lstStyle>
            <a:lvl1pPr algn="l">
              <a:defRPr sz="1200"/>
            </a:lvl1pPr>
          </a:lstStyle>
          <a:p>
            <a:endParaRPr lang="en-US"/>
          </a:p>
        </p:txBody>
      </p:sp>
      <p:sp>
        <p:nvSpPr>
          <p:cNvPr id="5" name="Slide Number Placeholder 4"/>
          <p:cNvSpPr>
            <a:spLocks noGrp="1"/>
          </p:cNvSpPr>
          <p:nvPr>
            <p:ph type="sldNum" sz="quarter" idx="3"/>
          </p:nvPr>
        </p:nvSpPr>
        <p:spPr>
          <a:xfrm>
            <a:off x="3884548" y="8830471"/>
            <a:ext cx="2971903" cy="464345"/>
          </a:xfrm>
          <a:prstGeom prst="rect">
            <a:avLst/>
          </a:prstGeom>
        </p:spPr>
        <p:txBody>
          <a:bodyPr vert="horz" lIns="90407" tIns="45203" rIns="90407" bIns="45203" rtlCol="0" anchor="b"/>
          <a:lstStyle>
            <a:lvl1pPr algn="r">
              <a:defRPr sz="1200"/>
            </a:lvl1pPr>
          </a:lstStyle>
          <a:p>
            <a:fld id="{1444E3CA-1371-408B-B191-6628FB87FB71}" type="slidenum">
              <a:rPr lang="en-US" smtClean="0"/>
              <a:pPr/>
              <a:t>‹#›</a:t>
            </a:fld>
            <a:endParaRPr lang="en-US"/>
          </a:p>
        </p:txBody>
      </p:sp>
    </p:spTree>
    <p:extLst>
      <p:ext uri="{BB962C8B-B14F-4D97-AF65-F5344CB8AC3E}">
        <p14:creationId xmlns:p14="http://schemas.microsoft.com/office/powerpoint/2010/main" val="178123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578"/>
          </a:xfrm>
          <a:prstGeom prst="rect">
            <a:avLst/>
          </a:prstGeom>
        </p:spPr>
        <p:txBody>
          <a:bodyPr vert="horz" lIns="92459" tIns="46230" rIns="92459" bIns="4623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4" y="1"/>
            <a:ext cx="2971800" cy="464578"/>
          </a:xfrm>
          <a:prstGeom prst="rect">
            <a:avLst/>
          </a:prstGeom>
        </p:spPr>
        <p:txBody>
          <a:bodyPr vert="horz" wrap="square" lIns="92459" tIns="46230" rIns="92459" bIns="46230" numCol="1" anchor="t" anchorCtr="0" compatLnSpc="1">
            <a:prstTxWarp prst="textNoShape">
              <a:avLst/>
            </a:prstTxWarp>
          </a:bodyPr>
          <a:lstStyle>
            <a:lvl1pPr algn="r">
              <a:defRPr sz="1200"/>
            </a:lvl1pPr>
          </a:lstStyle>
          <a:p>
            <a:fld id="{D91B430E-8475-D143-B261-0C1F69B9B5D0}" type="datetimeFigureOut">
              <a:rPr lang="en-US"/>
              <a:pPr/>
              <a:t>2/25/2014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459" tIns="46230" rIns="92459" bIns="46230" rtlCol="0" anchor="ctr"/>
          <a:lstStyle/>
          <a:p>
            <a:pPr lvl="0"/>
            <a:endParaRPr lang="en-US" noProof="0" smtClean="0"/>
          </a:p>
        </p:txBody>
      </p:sp>
      <p:sp>
        <p:nvSpPr>
          <p:cNvPr id="5" name="Notes Placeholder 4"/>
          <p:cNvSpPr>
            <a:spLocks noGrp="1"/>
          </p:cNvSpPr>
          <p:nvPr>
            <p:ph type="body" sz="quarter" idx="3"/>
          </p:nvPr>
        </p:nvSpPr>
        <p:spPr>
          <a:xfrm>
            <a:off x="685800" y="4415911"/>
            <a:ext cx="5486400" cy="4182813"/>
          </a:xfrm>
          <a:prstGeom prst="rect">
            <a:avLst/>
          </a:prstGeom>
        </p:spPr>
        <p:txBody>
          <a:bodyPr vert="horz" lIns="92459" tIns="46230" rIns="92459" bIns="4623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04"/>
            <a:ext cx="2971800" cy="464577"/>
          </a:xfrm>
          <a:prstGeom prst="rect">
            <a:avLst/>
          </a:prstGeom>
        </p:spPr>
        <p:txBody>
          <a:bodyPr vert="horz" lIns="92459" tIns="46230" rIns="92459" bIns="4623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4" y="8830204"/>
            <a:ext cx="2971800" cy="464577"/>
          </a:xfrm>
          <a:prstGeom prst="rect">
            <a:avLst/>
          </a:prstGeom>
        </p:spPr>
        <p:txBody>
          <a:bodyPr vert="horz" wrap="square" lIns="92459" tIns="46230" rIns="92459" bIns="46230" numCol="1" anchor="b" anchorCtr="0" compatLnSpc="1">
            <a:prstTxWarp prst="textNoShape">
              <a:avLst/>
            </a:prstTxWarp>
          </a:bodyPr>
          <a:lstStyle>
            <a:lvl1pPr algn="r">
              <a:defRPr sz="1200"/>
            </a:lvl1pPr>
          </a:lstStyle>
          <a:p>
            <a:fld id="{84AF704B-994D-2746-95F8-BF231379CF30}" type="slidenum">
              <a:rPr lang="en-US"/>
              <a:pPr/>
              <a:t>‹#›</a:t>
            </a:fld>
            <a:endParaRPr lang="en-US"/>
          </a:p>
        </p:txBody>
      </p:sp>
    </p:spTree>
    <p:extLst>
      <p:ext uri="{BB962C8B-B14F-4D97-AF65-F5344CB8AC3E}">
        <p14:creationId xmlns:p14="http://schemas.microsoft.com/office/powerpoint/2010/main" val="113521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a:t>
            </a:fld>
            <a:endParaRPr lang="en-US"/>
          </a:p>
        </p:txBody>
      </p:sp>
    </p:spTree>
    <p:extLst>
      <p:ext uri="{BB962C8B-B14F-4D97-AF65-F5344CB8AC3E}">
        <p14:creationId xmlns:p14="http://schemas.microsoft.com/office/powerpoint/2010/main" val="190753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14425" y="703263"/>
            <a:ext cx="4629150" cy="3473450"/>
          </a:xfrm>
          <a:ln cap="flat"/>
        </p:spPr>
      </p:sp>
      <p:sp>
        <p:nvSpPr>
          <p:cNvPr id="23555" name="Rectangle 3"/>
          <p:cNvSpPr>
            <a:spLocks noGrp="1" noChangeArrowheads="1"/>
          </p:cNvSpPr>
          <p:nvPr>
            <p:ph type="body" idx="1"/>
          </p:nvPr>
        </p:nvSpPr>
        <p:spPr>
          <a:ln/>
        </p:spPr>
        <p:txBody>
          <a:bodyPr/>
          <a:lstStyle/>
          <a:p>
            <a:pPr eaLnBrk="1" hangingPunct="1"/>
            <a:r>
              <a:rPr lang="en-US" b="1" u="sng" dirty="0" smtClean="0"/>
              <a:t>Carcinogen</a:t>
            </a:r>
            <a:r>
              <a:rPr lang="en-US" dirty="0" smtClean="0"/>
              <a:t> – can cause cancer. (</a:t>
            </a:r>
            <a:r>
              <a:rPr lang="en-US" dirty="0" smtClean="0">
                <a:solidFill>
                  <a:srgbClr val="009999"/>
                </a:solidFill>
              </a:rPr>
              <a:t>Example: Benzene, Ethylene Oxide, Formaldehyde</a:t>
            </a:r>
            <a:r>
              <a:rPr lang="en-US" dirty="0" smtClean="0"/>
              <a:t>)</a:t>
            </a:r>
          </a:p>
          <a:p>
            <a:pPr eaLnBrk="1" hangingPunct="1"/>
            <a:r>
              <a:rPr lang="en-US" b="1" u="sng" dirty="0" smtClean="0"/>
              <a:t>Corrosive</a:t>
            </a:r>
            <a:r>
              <a:rPr lang="en-US" dirty="0" smtClean="0"/>
              <a:t> – cause irreversible damage to the skin, eyes, or the respiratory tract at the site of contact. (</a:t>
            </a:r>
            <a:r>
              <a:rPr lang="en-US" dirty="0" smtClean="0">
                <a:solidFill>
                  <a:srgbClr val="009999"/>
                </a:solidFill>
              </a:rPr>
              <a:t>Example: Acids and Bases</a:t>
            </a:r>
            <a:r>
              <a:rPr lang="en-US" dirty="0" smtClean="0"/>
              <a:t>)</a:t>
            </a:r>
          </a:p>
          <a:p>
            <a:pPr eaLnBrk="1" hangingPunct="1"/>
            <a:r>
              <a:rPr lang="en-US" b="1" u="sng" dirty="0" smtClean="0"/>
              <a:t>Irritant</a:t>
            </a:r>
            <a:r>
              <a:rPr lang="en-US" dirty="0" smtClean="0"/>
              <a:t> – can cause reversible inflammatory effect on the skin, eyes, or the respiratory tract. (</a:t>
            </a:r>
            <a:r>
              <a:rPr lang="en-US" dirty="0" smtClean="0">
                <a:solidFill>
                  <a:srgbClr val="009999"/>
                </a:solidFill>
              </a:rPr>
              <a:t>Example: Most industrial and household solvents</a:t>
            </a:r>
            <a:r>
              <a:rPr lang="en-US" dirty="0" smtClean="0"/>
              <a:t>)</a:t>
            </a:r>
            <a:endParaRPr lang="en-US" b="1" u="sng" dirty="0" smtClean="0"/>
          </a:p>
          <a:p>
            <a:pPr eaLnBrk="1" hangingPunct="1"/>
            <a:r>
              <a:rPr lang="en-US" b="1" u="sng" dirty="0" smtClean="0"/>
              <a:t>Toxic</a:t>
            </a:r>
            <a:r>
              <a:rPr lang="en-US" b="1" dirty="0" smtClean="0"/>
              <a:t> </a:t>
            </a:r>
            <a:r>
              <a:rPr lang="en-US" dirty="0" smtClean="0"/>
              <a:t>– overexposure to small amounts of these types of chemicals can lead to serious injury or death. (</a:t>
            </a:r>
            <a:r>
              <a:rPr lang="en-US" dirty="0" smtClean="0">
                <a:solidFill>
                  <a:srgbClr val="009999"/>
                </a:solidFill>
              </a:rPr>
              <a:t>Example: Sodium Fluoride</a:t>
            </a:r>
            <a:r>
              <a:rPr lang="en-US" dirty="0" smtClean="0"/>
              <a:t>)</a:t>
            </a:r>
          </a:p>
          <a:p>
            <a:pPr eaLnBrk="1" hangingPunct="1"/>
            <a:r>
              <a:rPr lang="en-US" b="1" u="sng" dirty="0" smtClean="0"/>
              <a:t>Highly Toxic</a:t>
            </a:r>
            <a:r>
              <a:rPr lang="en-US" dirty="0" smtClean="0"/>
              <a:t> – overexposure to very small amounts of these types of chemicals can lead to serious injury or death. (</a:t>
            </a:r>
            <a:r>
              <a:rPr lang="en-US" dirty="0" smtClean="0">
                <a:solidFill>
                  <a:srgbClr val="009999"/>
                </a:solidFill>
              </a:rPr>
              <a:t>Example: Strychnine, Sodium Cyanide, many insecticides and rodenticides</a:t>
            </a:r>
            <a:r>
              <a:rPr lang="en-US" dirty="0" smtClean="0"/>
              <a:t>)</a:t>
            </a:r>
          </a:p>
          <a:p>
            <a:pPr eaLnBrk="1" hangingPunct="1"/>
            <a:r>
              <a:rPr lang="en-US" b="1" u="sng" dirty="0" smtClean="0"/>
              <a:t>Sensitizer</a:t>
            </a:r>
            <a:r>
              <a:rPr lang="en-US" dirty="0" smtClean="0"/>
              <a:t> – causes allergic reaction after repeated exposure. (</a:t>
            </a:r>
            <a:r>
              <a:rPr lang="en-US" dirty="0" smtClean="0">
                <a:solidFill>
                  <a:srgbClr val="009999"/>
                </a:solidFill>
              </a:rPr>
              <a:t>Example: Epoxy Glues and </a:t>
            </a:r>
            <a:r>
              <a:rPr lang="en-US" dirty="0" err="1" smtClean="0">
                <a:solidFill>
                  <a:srgbClr val="009999"/>
                </a:solidFill>
              </a:rPr>
              <a:t>Isocyanates</a:t>
            </a:r>
            <a:r>
              <a:rPr lang="en-US" dirty="0" smtClean="0"/>
              <a:t>)</a:t>
            </a:r>
          </a:p>
          <a:p>
            <a:pPr eaLnBrk="1" hangingPunct="1"/>
            <a:r>
              <a:rPr lang="en-US" b="1" u="sng" dirty="0" smtClean="0"/>
              <a:t>Anesthetics</a:t>
            </a:r>
            <a:r>
              <a:rPr lang="en-US" b="0" u="none" baseline="0" dirty="0" smtClean="0"/>
              <a:t> – can cause loss of sensation. (Example: </a:t>
            </a:r>
            <a:r>
              <a:rPr lang="en-US" b="0" u="none" baseline="0" dirty="0" err="1" smtClean="0"/>
              <a:t>halothaine</a:t>
            </a:r>
            <a:r>
              <a:rPr lang="en-US" b="0" u="none" baseline="0" dirty="0" smtClean="0"/>
              <a:t> or procaine)</a:t>
            </a:r>
          </a:p>
          <a:p>
            <a:pPr eaLnBrk="1" hangingPunct="1"/>
            <a:r>
              <a:rPr lang="en-US" b="1" u="sng" baseline="0" dirty="0" smtClean="0"/>
              <a:t>Asphyxiates</a:t>
            </a:r>
            <a:r>
              <a:rPr lang="en-US" b="0" u="none" baseline="0" dirty="0" smtClean="0"/>
              <a:t> – cause inability to breathe. (Example: hydrogen cyanide, hydrogen sulfide and carbon monoxide)</a:t>
            </a:r>
            <a:endParaRPr lang="en-US" b="1" u="sng" baseline="0" dirty="0" smtClean="0"/>
          </a:p>
          <a:p>
            <a:pPr eaLnBrk="1" hangingPunct="1"/>
            <a:r>
              <a:rPr lang="en-US" b="1" u="sng" baseline="0" dirty="0" smtClean="0"/>
              <a:t>Systemic Poisons</a:t>
            </a:r>
            <a:r>
              <a:rPr lang="en-US" b="0" u="none" baseline="0" dirty="0" smtClean="0"/>
              <a:t> – toxic substance that spreads throughout the body to </a:t>
            </a:r>
            <a:r>
              <a:rPr lang="en-US" b="0" u="none" baseline="0" dirty="0" err="1" smtClean="0"/>
              <a:t>dofferent</a:t>
            </a:r>
            <a:r>
              <a:rPr lang="en-US" b="0" u="none" baseline="0" dirty="0" smtClean="0"/>
              <a:t> organ systems. (Example: mercury and lead)</a:t>
            </a:r>
            <a:endParaRPr lang="en-US" b="1" u="none" baseline="0" dirty="0" smtClean="0"/>
          </a:p>
          <a:p>
            <a:pPr eaLnBrk="1" hangingPunct="1"/>
            <a:r>
              <a:rPr lang="en-US" b="1" u="sng" baseline="0" dirty="0" smtClean="0"/>
              <a:t>Biohazards</a:t>
            </a:r>
            <a:r>
              <a:rPr lang="en-US" b="0" u="none" baseline="0" dirty="0" smtClean="0"/>
              <a:t> – biological material that could potentially cause harm to humans. (Example: certain bacteria, viruses or fungi, parasites or other biological toxins/contaminates)</a:t>
            </a:r>
            <a:endParaRPr lang="en-US" b="1" u="sng"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sz="1100" dirty="0"/>
              <a:t>Exposure route is important in determining toxicity. Some chemicals may be highly toxic by one route but not by others. Two major reasons are differences in absorption and distribution within the body. </a:t>
            </a:r>
            <a:endParaRPr lang="en-GB" sz="1100" b="1" dirty="0"/>
          </a:p>
          <a:p>
            <a:pPr fontAlgn="auto">
              <a:spcBef>
                <a:spcPts val="0"/>
              </a:spcBef>
              <a:spcAft>
                <a:spcPts val="0"/>
              </a:spcAft>
              <a:defRPr/>
            </a:pPr>
            <a:r>
              <a:rPr lang="en-GB" sz="1100" b="1" dirty="0"/>
              <a:t>Inhalation: </a:t>
            </a:r>
            <a:r>
              <a:rPr lang="en-GB" sz="1100" dirty="0"/>
              <a:t>Gases and vapours, aerosols and fumes are readily inhaled and may cause harm (including asphyxiation) anywhere in the respiratory system and may also be absorbed into the bloodstream. but inhalation of particles depends upon their size and shape-the smaller the particle, the further into the respiratory tract it can go. </a:t>
            </a:r>
          </a:p>
          <a:p>
            <a:pPr fontAlgn="auto">
              <a:spcBef>
                <a:spcPts val="0"/>
              </a:spcBef>
              <a:spcAft>
                <a:spcPts val="0"/>
              </a:spcAft>
              <a:defRPr/>
            </a:pPr>
            <a:r>
              <a:rPr lang="en-GB" sz="1100" b="1" dirty="0"/>
              <a:t>Skin Absorption</a:t>
            </a:r>
            <a:r>
              <a:rPr lang="en-GB" sz="1100" dirty="0"/>
              <a:t>: some materials are capable of penetrating intact, healthy skin e.g. hydrogen cyanide, some steroid hormones, organic mercury compounds, and phenol.   </a:t>
            </a:r>
          </a:p>
          <a:p>
            <a:pPr fontAlgn="auto">
              <a:spcBef>
                <a:spcPts val="0"/>
              </a:spcBef>
              <a:spcAft>
                <a:spcPts val="0"/>
              </a:spcAft>
              <a:defRPr/>
            </a:pPr>
            <a:r>
              <a:rPr lang="en-GB" sz="1100" b="1" dirty="0"/>
              <a:t>Ingestion: </a:t>
            </a:r>
            <a:r>
              <a:rPr lang="en-GB" sz="1100" dirty="0"/>
              <a:t>Airborne particles that are swallowed are the most likely source of ingested chemical. Otherwise, ingestion is likely to be accidental on contaminated food, drink or make-up. Once absorbed through the stomach or intestine, the route to excretion may be damaging.</a:t>
            </a:r>
          </a:p>
          <a:p>
            <a:pPr fontAlgn="auto">
              <a:spcBef>
                <a:spcPts val="0"/>
              </a:spcBef>
              <a:spcAft>
                <a:spcPts val="0"/>
              </a:spcAft>
              <a:defRPr/>
            </a:pPr>
            <a:r>
              <a:rPr lang="en-US" sz="1100" dirty="0"/>
              <a:t> </a:t>
            </a:r>
            <a:r>
              <a:rPr lang="en-US" sz="1100" b="1" dirty="0"/>
              <a:t>Injection:</a:t>
            </a:r>
            <a:r>
              <a:rPr lang="en-US" sz="1100" dirty="0"/>
              <a:t> Accidental injection occurs mainly during the administration of drugs. Other injections may occur from the use of high pressure, air or liquid, such as in spray painting, or from the rupture of high-pressure lines</a:t>
            </a:r>
          </a:p>
          <a:p>
            <a:pPr fontAlgn="auto">
              <a:spcBef>
                <a:spcPts val="0"/>
              </a:spcBef>
              <a:spcAft>
                <a:spcPts val="0"/>
              </a:spcAft>
              <a:defRPr/>
            </a:pPr>
            <a:endParaRPr lang="en-GB" dirty="0" smtClean="0"/>
          </a:p>
          <a:p>
            <a:pPr fontAlgn="auto">
              <a:spcBef>
                <a:spcPts val="0"/>
              </a:spcBef>
              <a:spcAft>
                <a:spcPts val="0"/>
              </a:spcAft>
              <a:defRPr/>
            </a:pPr>
            <a:endParaRPr lang="en-US" dirty="0"/>
          </a:p>
        </p:txBody>
      </p:sp>
      <p:sp>
        <p:nvSpPr>
          <p:cNvPr id="489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4A3B46-A947-405F-A379-07BFF4448523}"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lvl="0"/>
            <a:r>
              <a:rPr lang="en-US" sz="1400" b="1" kern="1200" dirty="0" smtClean="0">
                <a:solidFill>
                  <a:schemeClr val="tx1"/>
                </a:solidFill>
                <a:latin typeface="+mn-lt"/>
                <a:ea typeface="ＭＳ Ｐゴシック" charset="0"/>
                <a:cs typeface="+mn-cs"/>
              </a:rPr>
              <a:t>Discuss PowerPoint slides #5 and #6; </a:t>
            </a:r>
          </a:p>
          <a:p>
            <a:pPr lvl="0"/>
            <a:r>
              <a:rPr lang="en-US" sz="1200" kern="1200" dirty="0" smtClean="0">
                <a:solidFill>
                  <a:schemeClr val="tx1"/>
                </a:solidFill>
                <a:latin typeface="+mn-lt"/>
                <a:ea typeface="ＭＳ Ｐゴシック" charset="0"/>
                <a:cs typeface="+mn-cs"/>
              </a:rPr>
              <a:t>Have class members get into groups of 2-4 and share how each of the factors from slide #6 are important or affect exposure. </a:t>
            </a:r>
          </a:p>
          <a:p>
            <a:r>
              <a:rPr lang="en-US" sz="1200" kern="1200" dirty="0" smtClean="0">
                <a:solidFill>
                  <a:schemeClr val="tx1"/>
                </a:solidFill>
                <a:latin typeface="+mn-lt"/>
                <a:ea typeface="ＭＳ Ｐゴシック" charset="0"/>
                <a:cs typeface="+mn-cs"/>
              </a:rPr>
              <a:t>Teacher/trainer will walk around room, listening, participating in discussion when necessary/appropriate, facilitating discussion.</a:t>
            </a:r>
          </a:p>
          <a:p>
            <a:endParaRPr lang="en-US" sz="1200" kern="1200" dirty="0" smtClean="0">
              <a:solidFill>
                <a:schemeClr val="tx1"/>
              </a:solidFill>
              <a:latin typeface="+mn-lt"/>
              <a:ea typeface="ＭＳ Ｐゴシック" charset="0"/>
              <a:cs typeface="+mn-cs"/>
            </a:endParaRPr>
          </a:p>
          <a:p>
            <a:endParaRPr lang="en-US" dirty="0"/>
          </a:p>
        </p:txBody>
      </p:sp>
      <p:sp>
        <p:nvSpPr>
          <p:cNvPr id="487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5B3FE8-5A80-46E4-9688-C571D30B3E94}"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13</a:t>
            </a:fld>
            <a:endParaRPr lang="en-US"/>
          </a:p>
        </p:txBody>
      </p:sp>
    </p:spTree>
    <p:extLst>
      <p:ext uri="{BB962C8B-B14F-4D97-AF65-F5344CB8AC3E}">
        <p14:creationId xmlns:p14="http://schemas.microsoft.com/office/powerpoint/2010/main" val="27103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Every container must have a label or similar hazard warning. </a:t>
            </a:r>
            <a:r>
              <a:rPr lang="en-US" sz="1400" b="1" dirty="0" smtClean="0"/>
              <a:t>OSHA requires all labels include the following information</a:t>
            </a:r>
            <a:r>
              <a:rPr lang="en-US" sz="1400" dirty="0" smtClean="0"/>
              <a:t>: </a:t>
            </a:r>
          </a:p>
          <a:p>
            <a:pPr marL="171450" indent="-171450">
              <a:buFont typeface="Arial" pitchFamily="34" charset="0"/>
              <a:buChar char="•"/>
            </a:pPr>
            <a:r>
              <a:rPr lang="en-US" sz="1400" dirty="0" smtClean="0"/>
              <a:t>The </a:t>
            </a:r>
            <a:r>
              <a:rPr lang="en-US" sz="1400" b="1" dirty="0" smtClean="0"/>
              <a:t>identity</a:t>
            </a:r>
            <a:r>
              <a:rPr lang="en-US" sz="1400" dirty="0" smtClean="0"/>
              <a:t> of the chemical</a:t>
            </a:r>
          </a:p>
          <a:p>
            <a:pPr marL="171450" indent="-171450">
              <a:buFont typeface="Arial" pitchFamily="34" charset="0"/>
              <a:buChar char="•"/>
            </a:pPr>
            <a:r>
              <a:rPr lang="en-US" sz="1400" dirty="0" smtClean="0"/>
              <a:t>The </a:t>
            </a:r>
            <a:r>
              <a:rPr lang="en-US" sz="1400" b="1" dirty="0" smtClean="0"/>
              <a:t>name and address</a:t>
            </a:r>
            <a:r>
              <a:rPr lang="en-US" sz="1400" dirty="0" smtClean="0"/>
              <a:t> of the chemical manufacturer or distributor</a:t>
            </a:r>
          </a:p>
          <a:p>
            <a:pPr marL="171450" indent="-171450">
              <a:buFont typeface="Arial" pitchFamily="34" charset="0"/>
              <a:buChar char="•"/>
            </a:pPr>
            <a:r>
              <a:rPr lang="en-US" sz="1400" dirty="0" smtClean="0"/>
              <a:t>Emergency phone numbers</a:t>
            </a:r>
          </a:p>
          <a:p>
            <a:pPr marL="171450" indent="-171450">
              <a:buFont typeface="Arial" pitchFamily="34" charset="0"/>
              <a:buChar char="•"/>
            </a:pPr>
            <a:r>
              <a:rPr lang="en-US" sz="1400" dirty="0" smtClean="0"/>
              <a:t>Warnings about the chemical’s specific </a:t>
            </a:r>
            <a:r>
              <a:rPr lang="en-US" sz="1400" b="1" dirty="0" smtClean="0"/>
              <a:t>physical and health hazards</a:t>
            </a:r>
            <a:endParaRPr lang="en-US" sz="1400" dirty="0" smtClean="0"/>
          </a:p>
          <a:p>
            <a:pPr marL="171450" indent="-171450">
              <a:buFont typeface="Arial" pitchFamily="34" charset="0"/>
              <a:buChar char="•"/>
            </a:pPr>
            <a:r>
              <a:rPr lang="en-US" sz="1400" b="1" dirty="0" smtClean="0"/>
              <a:t>Signal words</a:t>
            </a:r>
            <a:r>
              <a:rPr lang="en-US" sz="1400" dirty="0" smtClean="0"/>
              <a:t> such as - DANGER, CAUTION, or WARNING</a:t>
            </a:r>
          </a:p>
          <a:p>
            <a:pPr marL="171450" indent="-171450">
              <a:buFont typeface="Arial" pitchFamily="34" charset="0"/>
              <a:buChar char="•"/>
            </a:pPr>
            <a:r>
              <a:rPr lang="en-US" sz="1400" b="1" dirty="0" smtClean="0"/>
              <a:t>Procedures, protective clothing, and equipment</a:t>
            </a:r>
            <a:r>
              <a:rPr lang="en-US" sz="1400" dirty="0" smtClean="0"/>
              <a:t> needed to work safely with the chemical</a:t>
            </a:r>
          </a:p>
          <a:p>
            <a:pPr marL="171450" indent="-171450">
              <a:buFont typeface="Arial" pitchFamily="34" charset="0"/>
              <a:buChar char="•"/>
            </a:pPr>
            <a:r>
              <a:rPr lang="en-US" sz="1400" b="1" dirty="0" smtClean="0"/>
              <a:t>First aid</a:t>
            </a:r>
            <a:r>
              <a:rPr lang="en-US" sz="1400" dirty="0" smtClean="0"/>
              <a:t> instructions</a:t>
            </a:r>
          </a:p>
          <a:p>
            <a:pPr marL="171450" indent="-171450">
              <a:buFont typeface="Arial" pitchFamily="34" charset="0"/>
              <a:buChar char="•"/>
            </a:pPr>
            <a:r>
              <a:rPr lang="en-US" sz="1400" b="1" dirty="0" smtClean="0"/>
              <a:t>Special instructions</a:t>
            </a:r>
            <a:r>
              <a:rPr lang="en-US" sz="1400" dirty="0" smtClean="0"/>
              <a:t> concerning children.</a:t>
            </a:r>
          </a:p>
          <a:p>
            <a:r>
              <a:rPr lang="en-US" sz="1400" dirty="0" smtClean="0"/>
              <a:t>Valuable information is found on labels. </a:t>
            </a:r>
          </a:p>
          <a:p>
            <a:r>
              <a:rPr lang="en-US" sz="1400" dirty="0" smtClean="0"/>
              <a:t>Always read the label before you move, handle, or open a chemical container.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14</a:t>
            </a:fld>
            <a:endParaRPr lang="en-US"/>
          </a:p>
        </p:txBody>
      </p:sp>
    </p:spTree>
    <p:extLst>
      <p:ext uri="{BB962C8B-B14F-4D97-AF65-F5344CB8AC3E}">
        <p14:creationId xmlns:p14="http://schemas.microsoft.com/office/powerpoint/2010/main" val="308138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15</a:t>
            </a:fld>
            <a:endParaRPr lang="en-US"/>
          </a:p>
        </p:txBody>
      </p:sp>
    </p:spTree>
    <p:extLst>
      <p:ext uri="{BB962C8B-B14F-4D97-AF65-F5344CB8AC3E}">
        <p14:creationId xmlns:p14="http://schemas.microsoft.com/office/powerpoint/2010/main" val="297196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Slide Image Placeholder 1"/>
          <p:cNvSpPr>
            <a:spLocks noGrp="1" noRot="1" noChangeAspect="1"/>
          </p:cNvSpPr>
          <p:nvPr>
            <p:ph type="sldImg"/>
          </p:nvPr>
        </p:nvSpPr>
        <p:spPr bwMode="auto">
          <a:noFill/>
          <a:ln>
            <a:solidFill>
              <a:srgbClr val="000000"/>
            </a:solidFill>
            <a:miter lim="800000"/>
            <a:headEnd/>
            <a:tailEnd/>
          </a:ln>
        </p:spPr>
      </p:sp>
      <p:sp>
        <p:nvSpPr>
          <p:cNvPr id="52633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smtClean="0"/>
              <a:t>1910.1200(f)</a:t>
            </a:r>
          </a:p>
          <a:p>
            <a:pPr>
              <a:lnSpc>
                <a:spcPct val="90000"/>
              </a:lnSpc>
            </a:pPr>
            <a:endParaRPr lang="en-US" dirty="0" smtClean="0"/>
          </a:p>
          <a:p>
            <a:pPr>
              <a:lnSpc>
                <a:spcPct val="90000"/>
              </a:lnSpc>
            </a:pPr>
            <a:r>
              <a:rPr lang="en-US" dirty="0" smtClean="0"/>
              <a:t>Chemical manufacturers and importers must convey the hazard information to downstream employers by means of labels on containers and Material Safety Data Sheets (MSDSs).  Language used on the warning label does not have to be identical to that on the MSDS.</a:t>
            </a:r>
          </a:p>
          <a:p>
            <a:pPr>
              <a:lnSpc>
                <a:spcPct val="90000"/>
              </a:lnSpc>
            </a:pPr>
            <a:endParaRPr lang="en-US" dirty="0" smtClean="0"/>
          </a:p>
          <a:p>
            <a:pPr>
              <a:lnSpc>
                <a:spcPct val="90000"/>
              </a:lnSpc>
            </a:pPr>
            <a:r>
              <a:rPr lang="en-US" dirty="0" smtClean="0"/>
              <a:t>Chemical manufacturers, importers, and distributors must be sure that containers of hazardous chemicals leaving the workplace are labeled, tagged, or marked with:</a:t>
            </a:r>
          </a:p>
          <a:p>
            <a:pPr>
              <a:lnSpc>
                <a:spcPct val="90000"/>
              </a:lnSpc>
            </a:pPr>
            <a:r>
              <a:rPr lang="en-US" dirty="0" smtClean="0"/>
              <a:t>- the identity of the chemical,</a:t>
            </a:r>
          </a:p>
          <a:p>
            <a:pPr>
              <a:lnSpc>
                <a:spcPct val="90000"/>
              </a:lnSpc>
            </a:pPr>
            <a:r>
              <a:rPr lang="en-US" dirty="0" smtClean="0"/>
              <a:t>- appropriate hazard warnings, and</a:t>
            </a:r>
          </a:p>
          <a:p>
            <a:pPr>
              <a:lnSpc>
                <a:spcPct val="90000"/>
              </a:lnSpc>
            </a:pPr>
            <a:r>
              <a:rPr lang="en-US" dirty="0" smtClean="0"/>
              <a:t>- the name and address of the chemical manufacturer, importer, or other responsible party</a:t>
            </a:r>
          </a:p>
          <a:p>
            <a:pPr>
              <a:lnSpc>
                <a:spcPct val="90000"/>
              </a:lnSpc>
            </a:pPr>
            <a:endParaRPr lang="en-US" dirty="0" smtClean="0"/>
          </a:p>
          <a:p>
            <a:pPr>
              <a:lnSpc>
                <a:spcPct val="90000"/>
              </a:lnSpc>
            </a:pPr>
            <a:r>
              <a:rPr lang="en-US" dirty="0" smtClean="0"/>
              <a:t>Consumer products having labels meeting requirements of the Consumer Product Safety Act do not have to have additional labeling under the </a:t>
            </a:r>
            <a:r>
              <a:rPr lang="en-US" dirty="0" err="1" smtClean="0"/>
              <a:t>HazCom</a:t>
            </a:r>
            <a:r>
              <a:rPr lang="en-US" dirty="0" smtClean="0"/>
              <a:t> Standard.</a:t>
            </a:r>
          </a:p>
          <a:p>
            <a:pPr>
              <a:lnSpc>
                <a:spcPct val="90000"/>
              </a:lnSpc>
            </a:pPr>
            <a:endParaRPr lang="en-US" dirty="0" smtClean="0"/>
          </a:p>
          <a:p>
            <a:pPr>
              <a:lnSpc>
                <a:spcPct val="90000"/>
              </a:lnSpc>
            </a:pPr>
            <a:r>
              <a:rPr lang="en-US" dirty="0" smtClean="0"/>
              <a:t>Various other chemical products (for example, pesticides, foods, drugs, cosmetics, beverage alcohols) that are subject to labeling laws administered by other Federal agencies are also exempt from the labeling requirements of the </a:t>
            </a:r>
            <a:r>
              <a:rPr lang="en-US" dirty="0" err="1" smtClean="0"/>
              <a:t>HazCom</a:t>
            </a:r>
            <a:r>
              <a:rPr lang="en-US" dirty="0" smtClean="0"/>
              <a:t> Standard.</a:t>
            </a:r>
          </a:p>
          <a:p>
            <a:pPr>
              <a:spcBef>
                <a:spcPct val="0"/>
              </a:spcBef>
            </a:pPr>
            <a:endParaRPr lang="en-US" dirty="0" smtClean="0"/>
          </a:p>
        </p:txBody>
      </p:sp>
      <p:sp>
        <p:nvSpPr>
          <p:cNvPr id="526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F1C0C-B128-4241-BB67-D0625E416F03}"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90">
              <a:defRPr/>
            </a:pPr>
            <a:r>
              <a:rPr lang="en-US" dirty="0" smtClean="0"/>
              <a:t>The Hazard Communication (</a:t>
            </a:r>
            <a:r>
              <a:rPr lang="en-US" dirty="0" err="1" smtClean="0"/>
              <a:t>HazCom</a:t>
            </a:r>
            <a:r>
              <a:rPr lang="en-US" dirty="0" smtClean="0"/>
              <a:t>) Standard (HCS) specifies that all containers of hazardous materials be labeled with an appropriate warning. Federal and state regulations mandate that all labels on original containers include the name of the chemical, the name and address of the manufacturer, the type of hazard that exists, how to properly handle the chemical or type of protective equipment necessary, and possible specific damage (i.e. lung, kidney, liver damage). Labels may include common names, amount of contents storage and handling instructions, special signal words (danger, warning, caution), special symbols (corrosive, flammable, poison, spontaneously combustible </a:t>
            </a:r>
            <a:r>
              <a:rPr lang="en-US" dirty="0" err="1" smtClean="0"/>
              <a:t>etc</a:t>
            </a:r>
            <a:r>
              <a:rPr lang="en-US" dirty="0" smtClean="0"/>
              <a:t>), special health hazards (carcinogen, toxic, irritant, sensitizer, </a:t>
            </a:r>
            <a:r>
              <a:rPr lang="en-US" dirty="0" err="1" smtClean="0"/>
              <a:t>nephrotoxin</a:t>
            </a:r>
            <a:r>
              <a:rPr lang="en-US" dirty="0" smtClean="0"/>
              <a:t>, </a:t>
            </a:r>
            <a:r>
              <a:rPr lang="en-US" dirty="0" err="1" smtClean="0"/>
              <a:t>hepatotoxin</a:t>
            </a:r>
            <a:r>
              <a:rPr lang="en-US" dirty="0" smtClean="0"/>
              <a:t>, neurotoxin etc.), special precautionary statements (first aid instructions), spill clean-up procedures, and fire precautionary factors. </a:t>
            </a:r>
          </a:p>
          <a:p>
            <a:endParaRPr lang="en-US" dirty="0" smtClean="0"/>
          </a:p>
          <a:p>
            <a:r>
              <a:rPr lang="en-US" dirty="0" smtClean="0"/>
              <a:t>Label (n): Any written, printed, graphic, sign or symbol, placard, process sheet or batch tickets displayed on or affixed to the hazardous chemical container which may be bags, barrels, bottles, test tubes, boxes, cans, cylinders, drums, or tanks etc. </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17</a:t>
            </a:fld>
            <a:endParaRPr lang="en-US"/>
          </a:p>
        </p:txBody>
      </p:sp>
    </p:spTree>
    <p:extLst>
      <p:ext uri="{BB962C8B-B14F-4D97-AF65-F5344CB8AC3E}">
        <p14:creationId xmlns:p14="http://schemas.microsoft.com/office/powerpoint/2010/main" val="308138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Bef>
                <a:spcPct val="50000"/>
              </a:spcBef>
              <a:buSzTx/>
              <a:buFont typeface="Wingdings" pitchFamily="2" charset="2"/>
              <a:buNone/>
            </a:pPr>
            <a:r>
              <a:rPr lang="en-US" dirty="0">
                <a:latin typeface="Times New Roman" pitchFamily="18" charset="0"/>
              </a:rPr>
              <a:t>1) Think - Understand normal operations &amp; equipment, understand hazards, use imagination: what </a:t>
            </a:r>
            <a:r>
              <a:rPr lang="en-US" u="sng" dirty="0">
                <a:latin typeface="Times New Roman" pitchFamily="18" charset="0"/>
              </a:rPr>
              <a:t>could</a:t>
            </a:r>
            <a:r>
              <a:rPr lang="en-US" dirty="0">
                <a:latin typeface="Times New Roman" pitchFamily="18" charset="0"/>
              </a:rPr>
              <a:t> happen?</a:t>
            </a:r>
          </a:p>
          <a:p>
            <a:pPr eaLnBrk="0" hangingPunct="0">
              <a:spcBef>
                <a:spcPct val="50000"/>
              </a:spcBef>
              <a:buSzTx/>
              <a:buFont typeface="Wingdings" pitchFamily="2" charset="2"/>
              <a:buNone/>
            </a:pPr>
            <a:r>
              <a:rPr lang="en-US" dirty="0">
                <a:latin typeface="Times New Roman" pitchFamily="18" charset="0"/>
              </a:rPr>
              <a:t>2) Pay Attention to - Be aware of surroundings and nearby activities, signs and your senses!</a:t>
            </a:r>
          </a:p>
          <a:p>
            <a:pPr eaLnBrk="0" hangingPunct="0">
              <a:spcBef>
                <a:spcPct val="50000"/>
              </a:spcBef>
              <a:buSzTx/>
              <a:buFont typeface="Wingdings" pitchFamily="2" charset="2"/>
              <a:buNone/>
            </a:pPr>
            <a:r>
              <a:rPr lang="en-US" dirty="0">
                <a:latin typeface="Times New Roman" pitchFamily="18" charset="0"/>
              </a:rPr>
              <a:t>3) Use common Sense - Unlikely doesn’t mean impossible</a:t>
            </a:r>
          </a:p>
          <a:p>
            <a:pPr eaLnBrk="0" hangingPunct="0">
              <a:spcBef>
                <a:spcPct val="50000"/>
              </a:spcBef>
              <a:buSzTx/>
              <a:buFont typeface="Wingdings" pitchFamily="2" charset="2"/>
              <a:buNone/>
            </a:pPr>
            <a:r>
              <a:rPr lang="en-US" dirty="0">
                <a:latin typeface="Times New Roman" pitchFamily="18" charset="0"/>
              </a:rPr>
              <a:t>4) Don</a:t>
            </a:r>
            <a:r>
              <a:rPr lang="fr-FR" dirty="0">
                <a:latin typeface="Times New Roman" pitchFamily="18" charset="0"/>
              </a:rPr>
              <a:t>’</a:t>
            </a:r>
            <a:r>
              <a:rPr lang="en-US" dirty="0">
                <a:latin typeface="Times New Roman" pitchFamily="18" charset="0"/>
              </a:rPr>
              <a:t>t ignore indicators- Getting away with it so far doesn’t make it safe or smart to do</a:t>
            </a:r>
          </a:p>
          <a:p>
            <a:endParaRPr lang="en-US" b="0"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18</a:t>
            </a:fld>
            <a:endParaRPr lang="en-US"/>
          </a:p>
        </p:txBody>
      </p:sp>
    </p:spTree>
    <p:extLst>
      <p:ext uri="{BB962C8B-B14F-4D97-AF65-F5344CB8AC3E}">
        <p14:creationId xmlns:p14="http://schemas.microsoft.com/office/powerpoint/2010/main" val="287350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u="sng" dirty="0" smtClean="0">
                <a:solidFill>
                  <a:schemeClr val="accent5">
                    <a:lumMod val="75000"/>
                  </a:schemeClr>
                </a:solidFill>
              </a:rPr>
              <a:t>Engineering controls</a:t>
            </a:r>
          </a:p>
          <a:p>
            <a:pPr lvl="1" eaLnBrk="1" hangingPunct="1">
              <a:lnSpc>
                <a:spcPct val="80000"/>
              </a:lnSpc>
            </a:pPr>
            <a:r>
              <a:rPr lang="en-US" dirty="0" smtClean="0">
                <a:solidFill>
                  <a:schemeClr val="accent5">
                    <a:lumMod val="75000"/>
                  </a:schemeClr>
                </a:solidFill>
              </a:rPr>
              <a:t>Well designed work areas minimize exposure to materials which are hazardous. Examples of engineering controls would include exhaust systems and wetting systems to control dust</a:t>
            </a:r>
            <a:endParaRPr lang="en-US" sz="1600" dirty="0">
              <a:solidFill>
                <a:schemeClr val="accent5">
                  <a:lumMod val="75000"/>
                </a:schemeClr>
              </a:solidFill>
            </a:endParaRPr>
          </a:p>
          <a:p>
            <a:pPr eaLnBrk="1" hangingPunct="1">
              <a:lnSpc>
                <a:spcPct val="80000"/>
              </a:lnSpc>
            </a:pPr>
            <a:endParaRPr lang="en-US" dirty="0" smtClean="0">
              <a:solidFill>
                <a:schemeClr val="accent5">
                  <a:lumMod val="75000"/>
                </a:schemeClr>
              </a:solidFill>
            </a:endParaRPr>
          </a:p>
          <a:p>
            <a:pPr eaLnBrk="1" hangingPunct="1">
              <a:lnSpc>
                <a:spcPct val="80000"/>
              </a:lnSpc>
            </a:pPr>
            <a:r>
              <a:rPr lang="en-US" u="sng" dirty="0" smtClean="0">
                <a:solidFill>
                  <a:schemeClr val="accent5">
                    <a:lumMod val="75000"/>
                  </a:schemeClr>
                </a:solidFill>
              </a:rPr>
              <a:t>Work practices</a:t>
            </a:r>
          </a:p>
          <a:p>
            <a:pPr lvl="1" eaLnBrk="1" hangingPunct="1">
              <a:lnSpc>
                <a:spcPct val="80000"/>
              </a:lnSpc>
            </a:pPr>
            <a:r>
              <a:rPr lang="en-US" dirty="0" smtClean="0">
                <a:solidFill>
                  <a:schemeClr val="accent5">
                    <a:lumMod val="75000"/>
                  </a:schemeClr>
                </a:solidFill>
              </a:rPr>
              <a:t>Safe work practices will insure that chemicals are used correctly and safely</a:t>
            </a:r>
          </a:p>
          <a:p>
            <a:pPr lvl="1" eaLnBrk="1" hangingPunct="1">
              <a:lnSpc>
                <a:spcPct val="80000"/>
              </a:lnSpc>
            </a:pPr>
            <a:endParaRPr lang="en-US" dirty="0" smtClean="0">
              <a:solidFill>
                <a:schemeClr val="accent5">
                  <a:lumMod val="75000"/>
                </a:schemeClr>
              </a:solidFill>
            </a:endParaRPr>
          </a:p>
          <a:p>
            <a:pPr eaLnBrk="1" hangingPunct="1">
              <a:lnSpc>
                <a:spcPct val="80000"/>
              </a:lnSpc>
            </a:pPr>
            <a:r>
              <a:rPr lang="en-US" u="sng" dirty="0" smtClean="0">
                <a:solidFill>
                  <a:schemeClr val="accent5">
                    <a:lumMod val="75000"/>
                  </a:schemeClr>
                </a:solidFill>
              </a:rPr>
              <a:t>Product Substitution</a:t>
            </a:r>
          </a:p>
          <a:p>
            <a:pPr lvl="1" eaLnBrk="1" hangingPunct="1">
              <a:lnSpc>
                <a:spcPct val="80000"/>
              </a:lnSpc>
            </a:pPr>
            <a:r>
              <a:rPr lang="en-US" dirty="0" smtClean="0">
                <a:solidFill>
                  <a:schemeClr val="accent5">
                    <a:lumMod val="75000"/>
                  </a:schemeClr>
                </a:solidFill>
              </a:rPr>
              <a:t>Because many chemicals do similar jobs, it is important to select chemicals that do a good job, while being less toxic</a:t>
            </a:r>
          </a:p>
          <a:p>
            <a:pPr eaLnBrk="1" hangingPunct="1">
              <a:lnSpc>
                <a:spcPct val="80000"/>
              </a:lnSpc>
            </a:pPr>
            <a:endParaRPr lang="en-US" dirty="0" smtClean="0">
              <a:solidFill>
                <a:schemeClr val="accent5">
                  <a:lumMod val="75000"/>
                </a:schemeClr>
              </a:solidFill>
            </a:endParaRPr>
          </a:p>
          <a:p>
            <a:pPr eaLnBrk="1" hangingPunct="1">
              <a:lnSpc>
                <a:spcPct val="80000"/>
              </a:lnSpc>
            </a:pPr>
            <a:r>
              <a:rPr lang="en-US" u="sng" dirty="0" smtClean="0">
                <a:solidFill>
                  <a:schemeClr val="accent5">
                    <a:lumMod val="75000"/>
                  </a:schemeClr>
                </a:solidFill>
              </a:rPr>
              <a:t>Personal protective equipment</a:t>
            </a:r>
          </a:p>
          <a:p>
            <a:pPr lvl="1" eaLnBrk="1" hangingPunct="1">
              <a:lnSpc>
                <a:spcPct val="80000"/>
              </a:lnSpc>
            </a:pPr>
            <a:r>
              <a:rPr lang="en-US" dirty="0" smtClean="0">
                <a:solidFill>
                  <a:schemeClr val="accent5">
                    <a:lumMod val="75000"/>
                  </a:schemeClr>
                </a:solidFill>
              </a:rPr>
              <a:t>Respirators, eye protection, gloves, aprons, and other protective equipment and clothing are designed to protect you while you work - USE THEM!</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19</a:t>
            </a:fld>
            <a:endParaRPr lang="en-US"/>
          </a:p>
        </p:txBody>
      </p:sp>
    </p:spTree>
    <p:extLst>
      <p:ext uri="{BB962C8B-B14F-4D97-AF65-F5344CB8AC3E}">
        <p14:creationId xmlns:p14="http://schemas.microsoft.com/office/powerpoint/2010/main" val="157599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A344BBF-571E-4A03-8229-175AD4E93B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p:cNvSpPr>
          <p:nvPr>
            <p:ph type="sldImg"/>
          </p:nvPr>
        </p:nvSpPr>
        <p:spPr bwMode="auto">
          <a:noFill/>
          <a:ln>
            <a:solidFill>
              <a:srgbClr val="000000"/>
            </a:solidFill>
            <a:miter lim="800000"/>
            <a:headEnd/>
            <a:tailEnd/>
          </a:ln>
        </p:spPr>
      </p:sp>
      <p:sp>
        <p:nvSpPr>
          <p:cNvPr id="536578" name="Notes Placeholder 2"/>
          <p:cNvSpPr>
            <a:spLocks noGrp="1"/>
          </p:cNvSpPr>
          <p:nvPr>
            <p:ph type="body" idx="1"/>
          </p:nvPr>
        </p:nvSpPr>
        <p:spPr bwMode="auto">
          <a:noFill/>
        </p:spPr>
        <p:txBody>
          <a:bodyPr wrap="square" numCol="1" anchor="t" anchorCtr="0" compatLnSpc="1">
            <a:prstTxWarp prst="textNoShape">
              <a:avLst/>
            </a:prstTxWarp>
          </a:bodyPr>
          <a:lstStyle/>
          <a:p>
            <a:pPr marL="452034" lvl="1" fontAlgn="auto">
              <a:lnSpc>
                <a:spcPct val="90000"/>
              </a:lnSpc>
              <a:spcBef>
                <a:spcPts val="0"/>
              </a:spcBef>
              <a:spcAft>
                <a:spcPts val="0"/>
              </a:spcAft>
              <a:buClr>
                <a:schemeClr val="bg1"/>
              </a:buClr>
              <a:buSzPct val="80000"/>
              <a:defRPr/>
            </a:pPr>
            <a:r>
              <a:rPr lang="en-US" sz="2800" dirty="0">
                <a:solidFill>
                  <a:schemeClr val="accent5">
                    <a:lumMod val="50000"/>
                  </a:schemeClr>
                </a:solidFill>
                <a:latin typeface="Times New Roman" pitchFamily="18" charset="0"/>
                <a:cs typeface="Times New Roman" pitchFamily="18" charset="0"/>
              </a:rPr>
              <a:t>Serves as an initial incident safety plan</a:t>
            </a:r>
          </a:p>
          <a:p>
            <a:pPr marL="1356101" lvl="2" indent="-452034" fontAlgn="auto">
              <a:lnSpc>
                <a:spcPct val="90000"/>
              </a:lnSpc>
              <a:spcBef>
                <a:spcPts val="0"/>
              </a:spcBef>
              <a:spcAft>
                <a:spcPts val="0"/>
              </a:spcAft>
              <a:buClr>
                <a:schemeClr val="bg1"/>
              </a:buClr>
              <a:buSzPct val="80000"/>
              <a:buFont typeface="Arial" pitchFamily="34" charset="0"/>
              <a:buChar char="•"/>
              <a:defRPr/>
            </a:pPr>
            <a:r>
              <a:rPr lang="en-US" sz="2800" dirty="0">
                <a:solidFill>
                  <a:schemeClr val="accent5">
                    <a:lumMod val="50000"/>
                  </a:schemeClr>
                </a:solidFill>
                <a:latin typeface="Times New Roman" pitchFamily="18" charset="0"/>
                <a:cs typeface="Times New Roman" pitchFamily="18" charset="0"/>
              </a:rPr>
              <a:t>Chemical Identification</a:t>
            </a:r>
          </a:p>
          <a:p>
            <a:pPr marL="1356101" lvl="2" indent="-452034" fontAlgn="auto">
              <a:lnSpc>
                <a:spcPct val="90000"/>
              </a:lnSpc>
              <a:spcBef>
                <a:spcPts val="0"/>
              </a:spcBef>
              <a:spcAft>
                <a:spcPts val="0"/>
              </a:spcAft>
              <a:buClr>
                <a:schemeClr val="bg1"/>
              </a:buClr>
              <a:buSzPct val="80000"/>
              <a:buFont typeface="Arial" pitchFamily="34" charset="0"/>
              <a:buChar char="•"/>
              <a:defRPr/>
            </a:pPr>
            <a:r>
              <a:rPr lang="en-US" sz="2800" dirty="0">
                <a:solidFill>
                  <a:schemeClr val="accent5">
                    <a:lumMod val="50000"/>
                  </a:schemeClr>
                </a:solidFill>
                <a:latin typeface="Times New Roman" pitchFamily="18" charset="0"/>
                <a:cs typeface="Times New Roman" pitchFamily="18" charset="0"/>
              </a:rPr>
              <a:t>Associated hazards</a:t>
            </a:r>
          </a:p>
          <a:p>
            <a:pPr marL="1356101" lvl="2" indent="-452034" fontAlgn="auto">
              <a:lnSpc>
                <a:spcPct val="90000"/>
              </a:lnSpc>
              <a:spcBef>
                <a:spcPts val="0"/>
              </a:spcBef>
              <a:spcAft>
                <a:spcPts val="0"/>
              </a:spcAft>
              <a:buClr>
                <a:schemeClr val="bg1"/>
              </a:buClr>
              <a:buSzPct val="80000"/>
              <a:buFont typeface="Arial" pitchFamily="34" charset="0"/>
              <a:buChar char="•"/>
              <a:defRPr/>
            </a:pPr>
            <a:r>
              <a:rPr lang="en-US" sz="2800" dirty="0">
                <a:solidFill>
                  <a:schemeClr val="accent5">
                    <a:lumMod val="50000"/>
                  </a:schemeClr>
                </a:solidFill>
                <a:latin typeface="Times New Roman" pitchFamily="18" charset="0"/>
                <a:cs typeface="Times New Roman" pitchFamily="18" charset="0"/>
              </a:rPr>
              <a:t>Protective Measures</a:t>
            </a:r>
          </a:p>
          <a:p>
            <a:pPr marL="1356101" lvl="2" indent="-452034" fontAlgn="auto">
              <a:lnSpc>
                <a:spcPct val="90000"/>
              </a:lnSpc>
              <a:spcBef>
                <a:spcPts val="0"/>
              </a:spcBef>
              <a:spcAft>
                <a:spcPts val="0"/>
              </a:spcAft>
              <a:buClr>
                <a:schemeClr val="bg1"/>
              </a:buClr>
              <a:buSzPct val="80000"/>
              <a:buFont typeface="Arial" pitchFamily="34" charset="0"/>
              <a:buChar char="•"/>
              <a:defRPr/>
            </a:pPr>
            <a:r>
              <a:rPr lang="en-US" sz="2800" dirty="0">
                <a:solidFill>
                  <a:schemeClr val="accent5">
                    <a:lumMod val="50000"/>
                  </a:schemeClr>
                </a:solidFill>
                <a:latin typeface="Times New Roman" pitchFamily="18" charset="0"/>
                <a:cs typeface="Times New Roman" pitchFamily="18" charset="0"/>
              </a:rPr>
              <a:t>Time / Distance / </a:t>
            </a:r>
            <a:r>
              <a:rPr lang="en-US" sz="2800" dirty="0" smtClean="0">
                <a:solidFill>
                  <a:schemeClr val="accent5">
                    <a:lumMod val="50000"/>
                  </a:schemeClr>
                </a:solidFill>
                <a:latin typeface="Times New Roman" pitchFamily="18" charset="0"/>
                <a:cs typeface="Times New Roman" pitchFamily="18" charset="0"/>
              </a:rPr>
              <a:t>Shielding</a:t>
            </a:r>
          </a:p>
          <a:p>
            <a:pPr lvl="0"/>
            <a:r>
              <a:rPr lang="en-US" sz="1200" b="1" kern="1200" dirty="0" smtClean="0">
                <a:solidFill>
                  <a:schemeClr val="tx1"/>
                </a:solidFill>
                <a:latin typeface="+mn-lt"/>
                <a:ea typeface="ＭＳ Ｐゴシック" charset="0"/>
                <a:cs typeface="+mn-cs"/>
              </a:rPr>
              <a:t>Classroom Participant Activity: ERG Classroom Drill (30-40 Minutes)</a:t>
            </a:r>
            <a:endParaRPr lang="en-US" sz="1200" kern="1200" dirty="0" smtClean="0">
              <a:solidFill>
                <a:schemeClr val="tx1"/>
              </a:solidFill>
              <a:latin typeface="+mn-lt"/>
              <a:ea typeface="ＭＳ Ｐゴシック" charset="0"/>
              <a:cs typeface="+mn-cs"/>
            </a:endParaRPr>
          </a:p>
          <a:p>
            <a:pPr lvl="0"/>
            <a:r>
              <a:rPr lang="en-US" sz="1200" kern="1200" dirty="0" smtClean="0">
                <a:solidFill>
                  <a:schemeClr val="tx1"/>
                </a:solidFill>
                <a:latin typeface="+mn-lt"/>
                <a:ea typeface="ＭＳ Ｐゴシック" charset="0"/>
                <a:cs typeface="+mn-cs"/>
              </a:rPr>
              <a:t>Divide class into 5 groups. (This can be accomplished by having every student “count off” 1-2-3-4-5, and repeating, then placing all the 1s in a group, 2s, 3s, etc.</a:t>
            </a:r>
          </a:p>
          <a:p>
            <a:pPr lvl="1"/>
            <a:r>
              <a:rPr lang="en-US" sz="1200" kern="1200" dirty="0" smtClean="0">
                <a:solidFill>
                  <a:schemeClr val="tx1"/>
                </a:solidFill>
                <a:latin typeface="+mn-lt"/>
                <a:ea typeface="ＭＳ Ｐゴシック" charset="0"/>
                <a:cs typeface="+mn-cs"/>
              </a:rPr>
              <a:t>Each group will be assigned one section of the ERG, to include:</a:t>
            </a:r>
          </a:p>
          <a:p>
            <a:pPr lvl="2"/>
            <a:r>
              <a:rPr lang="en-US" sz="1200" kern="1200" dirty="0" smtClean="0">
                <a:solidFill>
                  <a:schemeClr val="tx1"/>
                </a:solidFill>
                <a:latin typeface="+mn-lt"/>
                <a:ea typeface="ＭＳ Ｐゴシック" charset="0"/>
                <a:cs typeface="+mn-cs"/>
              </a:rPr>
              <a:t>Placards</a:t>
            </a:r>
          </a:p>
          <a:p>
            <a:pPr lvl="2"/>
            <a:r>
              <a:rPr lang="en-US" sz="1200" kern="1200" dirty="0" smtClean="0">
                <a:solidFill>
                  <a:schemeClr val="tx1"/>
                </a:solidFill>
                <a:latin typeface="+mn-lt"/>
                <a:ea typeface="ＭＳ Ｐゴシック" charset="0"/>
                <a:cs typeface="+mn-cs"/>
              </a:rPr>
              <a:t>Explosive Levels</a:t>
            </a:r>
          </a:p>
          <a:p>
            <a:pPr lvl="2"/>
            <a:r>
              <a:rPr lang="en-US" sz="1200" kern="1200" dirty="0" smtClean="0">
                <a:solidFill>
                  <a:schemeClr val="tx1"/>
                </a:solidFill>
                <a:latin typeface="+mn-lt"/>
                <a:ea typeface="ＭＳ Ｐゴシック" charset="0"/>
                <a:cs typeface="+mn-cs"/>
              </a:rPr>
              <a:t>Identification codes</a:t>
            </a:r>
          </a:p>
          <a:p>
            <a:pPr lvl="2"/>
            <a:r>
              <a:rPr lang="en-US" sz="1200" kern="1200" dirty="0" smtClean="0">
                <a:solidFill>
                  <a:schemeClr val="tx1"/>
                </a:solidFill>
                <a:latin typeface="+mn-lt"/>
                <a:ea typeface="ＭＳ Ｐゴシック" charset="0"/>
                <a:cs typeface="+mn-cs"/>
              </a:rPr>
              <a:t>Chemical Hazards</a:t>
            </a:r>
          </a:p>
          <a:p>
            <a:pPr lvl="2"/>
            <a:r>
              <a:rPr lang="en-US" sz="1200" kern="1200" dirty="0" smtClean="0">
                <a:solidFill>
                  <a:schemeClr val="tx1"/>
                </a:solidFill>
                <a:latin typeface="+mn-lt"/>
                <a:ea typeface="ＭＳ Ｐゴシック" charset="0"/>
                <a:cs typeface="+mn-cs"/>
              </a:rPr>
              <a:t>Chemical PPE</a:t>
            </a:r>
          </a:p>
          <a:p>
            <a:pPr lvl="1"/>
            <a:r>
              <a:rPr lang="en-US" sz="1200" kern="1200" dirty="0" smtClean="0">
                <a:solidFill>
                  <a:schemeClr val="tx1"/>
                </a:solidFill>
                <a:latin typeface="+mn-lt"/>
                <a:ea typeface="ＭＳ Ｐゴシック" charset="0"/>
                <a:cs typeface="+mn-cs"/>
              </a:rPr>
              <a:t>Show students how to effectively find the sections in the ERG.</a:t>
            </a:r>
          </a:p>
          <a:p>
            <a:pPr lvl="1"/>
            <a:r>
              <a:rPr lang="en-US" sz="1200" kern="1200" dirty="0" smtClean="0">
                <a:solidFill>
                  <a:schemeClr val="tx1"/>
                </a:solidFill>
                <a:latin typeface="+mn-lt"/>
                <a:ea typeface="ＭＳ Ｐゴシック" charset="0"/>
                <a:cs typeface="+mn-cs"/>
              </a:rPr>
              <a:t>Students have 15-20 minutes to read/review each section as a group and discuss the content.</a:t>
            </a:r>
          </a:p>
          <a:p>
            <a:pPr marL="1356101" lvl="2" indent="-452034" fontAlgn="auto">
              <a:lnSpc>
                <a:spcPct val="90000"/>
              </a:lnSpc>
              <a:spcBef>
                <a:spcPts val="0"/>
              </a:spcBef>
              <a:spcAft>
                <a:spcPts val="0"/>
              </a:spcAft>
              <a:buClr>
                <a:schemeClr val="bg1"/>
              </a:buClr>
              <a:buSzPct val="80000"/>
              <a:buFont typeface="Arial" pitchFamily="34" charset="0"/>
              <a:buNone/>
              <a:defRPr/>
            </a:pPr>
            <a:r>
              <a:rPr lang="en-US" sz="2800" dirty="0" smtClean="0">
                <a:solidFill>
                  <a:schemeClr val="accent5">
                    <a:lumMod val="50000"/>
                  </a:schemeClr>
                </a:solidFill>
                <a:latin typeface="Times New Roman" pitchFamily="18" charset="0"/>
                <a:cs typeface="Times New Roman" pitchFamily="18" charset="0"/>
              </a:rPr>
              <a:t>See lesson plan for complete execution.</a:t>
            </a:r>
            <a:endParaRPr lang="en-US" sz="2800" dirty="0">
              <a:solidFill>
                <a:schemeClr val="accent5">
                  <a:lumMod val="50000"/>
                </a:schemeClr>
              </a:solidFill>
              <a:latin typeface="Times New Roman" pitchFamily="18" charset="0"/>
              <a:cs typeface="Times New Roman" pitchFamily="18" charset="0"/>
            </a:endParaRPr>
          </a:p>
          <a:p>
            <a:pPr>
              <a:spcBef>
                <a:spcPct val="0"/>
              </a:spcBef>
            </a:pPr>
            <a:endParaRPr lang="en-US" sz="1100" dirty="0"/>
          </a:p>
          <a:p>
            <a:pPr>
              <a:spcBef>
                <a:spcPct val="0"/>
              </a:spcBef>
            </a:pPr>
            <a:endParaRPr lang="en-US" b="1" dirty="0" smtClean="0"/>
          </a:p>
          <a:p>
            <a:pPr>
              <a:spcBef>
                <a:spcPct val="0"/>
              </a:spcBef>
            </a:pPr>
            <a:endParaRPr lang="en-US" b="1" dirty="0" smtClean="0"/>
          </a:p>
        </p:txBody>
      </p:sp>
      <p:sp>
        <p:nvSpPr>
          <p:cNvPr id="536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982999-D5AB-456F-B67A-96DFF62F1282}"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21</a:t>
            </a:fld>
            <a:endParaRPr lang="en-US"/>
          </a:p>
        </p:txBody>
      </p:sp>
    </p:spTree>
    <p:extLst>
      <p:ext uri="{BB962C8B-B14F-4D97-AF65-F5344CB8AC3E}">
        <p14:creationId xmlns:p14="http://schemas.microsoft.com/office/powerpoint/2010/main" val="895332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555" indent="-282521">
              <a:defRPr>
                <a:solidFill>
                  <a:schemeClr val="tx1"/>
                </a:solidFill>
                <a:latin typeface="Arial" charset="0"/>
              </a:defRPr>
            </a:lvl2pPr>
            <a:lvl3pPr marL="1130084" indent="-226017">
              <a:defRPr>
                <a:solidFill>
                  <a:schemeClr val="tx1"/>
                </a:solidFill>
                <a:latin typeface="Arial" charset="0"/>
              </a:defRPr>
            </a:lvl3pPr>
            <a:lvl4pPr marL="1582118" indent="-226017">
              <a:defRPr>
                <a:solidFill>
                  <a:schemeClr val="tx1"/>
                </a:solidFill>
                <a:latin typeface="Arial" charset="0"/>
              </a:defRPr>
            </a:lvl4pPr>
            <a:lvl5pPr marL="2034151" indent="-226017">
              <a:defRPr>
                <a:solidFill>
                  <a:schemeClr val="tx1"/>
                </a:solidFill>
                <a:latin typeface="Arial" charset="0"/>
              </a:defRPr>
            </a:lvl5pPr>
            <a:lvl6pPr marL="2486185" indent="-226017" eaLnBrk="0" fontAlgn="base" hangingPunct="0">
              <a:spcBef>
                <a:spcPct val="0"/>
              </a:spcBef>
              <a:spcAft>
                <a:spcPct val="0"/>
              </a:spcAft>
              <a:defRPr>
                <a:solidFill>
                  <a:schemeClr val="tx1"/>
                </a:solidFill>
                <a:latin typeface="Arial" charset="0"/>
              </a:defRPr>
            </a:lvl6pPr>
            <a:lvl7pPr marL="2938219" indent="-226017" eaLnBrk="0" fontAlgn="base" hangingPunct="0">
              <a:spcBef>
                <a:spcPct val="0"/>
              </a:spcBef>
              <a:spcAft>
                <a:spcPct val="0"/>
              </a:spcAft>
              <a:defRPr>
                <a:solidFill>
                  <a:schemeClr val="tx1"/>
                </a:solidFill>
                <a:latin typeface="Arial" charset="0"/>
              </a:defRPr>
            </a:lvl7pPr>
            <a:lvl8pPr marL="3390252" indent="-226017" eaLnBrk="0" fontAlgn="base" hangingPunct="0">
              <a:spcBef>
                <a:spcPct val="0"/>
              </a:spcBef>
              <a:spcAft>
                <a:spcPct val="0"/>
              </a:spcAft>
              <a:defRPr>
                <a:solidFill>
                  <a:schemeClr val="tx1"/>
                </a:solidFill>
                <a:latin typeface="Arial" charset="0"/>
              </a:defRPr>
            </a:lvl8pPr>
            <a:lvl9pPr marL="3842286" indent="-226017" eaLnBrk="0" fontAlgn="base" hangingPunct="0">
              <a:spcBef>
                <a:spcPct val="0"/>
              </a:spcBef>
              <a:spcAft>
                <a:spcPct val="0"/>
              </a:spcAft>
              <a:defRPr>
                <a:solidFill>
                  <a:schemeClr val="tx1"/>
                </a:solidFill>
                <a:latin typeface="Arial" charset="0"/>
              </a:defRPr>
            </a:lvl9pPr>
          </a:lstStyle>
          <a:p>
            <a:r>
              <a:rPr lang="en-US" smtClean="0"/>
              <a:t>11006115 Copyright </a:t>
            </a:r>
            <a:r>
              <a:rPr lang="en-US" smtClean="0">
                <a:latin typeface="Symbol" pitchFamily="18" charset="2"/>
              </a:rPr>
              <a:t>ã1999 </a:t>
            </a:r>
            <a:r>
              <a:rPr lang="en-US" smtClean="0"/>
              <a:t>Business &amp; Legal Reports, Inc.</a:t>
            </a:r>
          </a:p>
          <a:p>
            <a:endParaRPr lang="en-US" sz="1400">
              <a:latin typeface="Times New Roman" pitchFamily="18" charset="0"/>
            </a:endParaRPr>
          </a:p>
          <a:p>
            <a:endParaRPr lang="en-US">
              <a:latin typeface="Times New Roman" pitchFamily="18" charset="0"/>
            </a:endParaRPr>
          </a:p>
        </p:txBody>
      </p:sp>
      <p:sp>
        <p:nvSpPr>
          <p:cNvPr id="430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555" indent="-282521">
              <a:defRPr>
                <a:solidFill>
                  <a:schemeClr val="tx1"/>
                </a:solidFill>
                <a:latin typeface="Arial" charset="0"/>
              </a:defRPr>
            </a:lvl2pPr>
            <a:lvl3pPr marL="1130084" indent="-226017">
              <a:defRPr>
                <a:solidFill>
                  <a:schemeClr val="tx1"/>
                </a:solidFill>
                <a:latin typeface="Arial" charset="0"/>
              </a:defRPr>
            </a:lvl3pPr>
            <a:lvl4pPr marL="1582118" indent="-226017">
              <a:defRPr>
                <a:solidFill>
                  <a:schemeClr val="tx1"/>
                </a:solidFill>
                <a:latin typeface="Arial" charset="0"/>
              </a:defRPr>
            </a:lvl4pPr>
            <a:lvl5pPr marL="2034151" indent="-226017">
              <a:defRPr>
                <a:solidFill>
                  <a:schemeClr val="tx1"/>
                </a:solidFill>
                <a:latin typeface="Arial" charset="0"/>
              </a:defRPr>
            </a:lvl5pPr>
            <a:lvl6pPr marL="2486185" indent="-226017" eaLnBrk="0" fontAlgn="base" hangingPunct="0">
              <a:spcBef>
                <a:spcPct val="0"/>
              </a:spcBef>
              <a:spcAft>
                <a:spcPct val="0"/>
              </a:spcAft>
              <a:defRPr>
                <a:solidFill>
                  <a:schemeClr val="tx1"/>
                </a:solidFill>
                <a:latin typeface="Arial" charset="0"/>
              </a:defRPr>
            </a:lvl6pPr>
            <a:lvl7pPr marL="2938219" indent="-226017" eaLnBrk="0" fontAlgn="base" hangingPunct="0">
              <a:spcBef>
                <a:spcPct val="0"/>
              </a:spcBef>
              <a:spcAft>
                <a:spcPct val="0"/>
              </a:spcAft>
              <a:defRPr>
                <a:solidFill>
                  <a:schemeClr val="tx1"/>
                </a:solidFill>
                <a:latin typeface="Arial" charset="0"/>
              </a:defRPr>
            </a:lvl7pPr>
            <a:lvl8pPr marL="3390252" indent="-226017" eaLnBrk="0" fontAlgn="base" hangingPunct="0">
              <a:spcBef>
                <a:spcPct val="0"/>
              </a:spcBef>
              <a:spcAft>
                <a:spcPct val="0"/>
              </a:spcAft>
              <a:defRPr>
                <a:solidFill>
                  <a:schemeClr val="tx1"/>
                </a:solidFill>
                <a:latin typeface="Arial" charset="0"/>
              </a:defRPr>
            </a:lvl8pPr>
            <a:lvl9pPr marL="3842286" indent="-226017" eaLnBrk="0" fontAlgn="base" hangingPunct="0">
              <a:spcBef>
                <a:spcPct val="0"/>
              </a:spcBef>
              <a:spcAft>
                <a:spcPct val="0"/>
              </a:spcAft>
              <a:defRPr>
                <a:solidFill>
                  <a:schemeClr val="tx1"/>
                </a:solidFill>
                <a:latin typeface="Arial" charset="0"/>
              </a:defRPr>
            </a:lvl9pPr>
          </a:lstStyle>
          <a:p>
            <a:fld id="{FE41EA89-29C7-4D80-8C1B-9EE8B34001EB}" type="slidenum">
              <a:rPr lang="en-US" smtClean="0">
                <a:latin typeface="Times New Roman" pitchFamily="18" charset="0"/>
              </a:rPr>
              <a:pPr/>
              <a:t>22</a:t>
            </a:fld>
            <a:endParaRPr lang="en-US" smtClean="0">
              <a:latin typeface="Times New Roman"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mtClean="0"/>
              <a:t>	OSHA is here to assist you in preventing injuries by providing training and assistance to ALL individuals. For more in formation please contact OSHA.</a:t>
            </a:r>
          </a:p>
          <a:p>
            <a:pPr>
              <a:buFontTx/>
              <a:buNone/>
            </a:pPr>
            <a:endParaRPr lang="en-US" smtClean="0"/>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24</a:t>
            </a:fld>
            <a:endParaRPr lang="en-US"/>
          </a:p>
        </p:txBody>
      </p:sp>
    </p:spTree>
    <p:extLst>
      <p:ext uri="{BB962C8B-B14F-4D97-AF65-F5344CB8AC3E}">
        <p14:creationId xmlns:p14="http://schemas.microsoft.com/office/powerpoint/2010/main" val="140378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3</a:t>
            </a:fld>
            <a:endParaRPr lang="en-US"/>
          </a:p>
        </p:txBody>
      </p:sp>
    </p:spTree>
    <p:extLst>
      <p:ext uri="{BB962C8B-B14F-4D97-AF65-F5344CB8AC3E}">
        <p14:creationId xmlns:p14="http://schemas.microsoft.com/office/powerpoint/2010/main" val="71357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4</a:t>
            </a:fld>
            <a:endParaRPr lang="en-US"/>
          </a:p>
        </p:txBody>
      </p:sp>
    </p:spTree>
    <p:extLst>
      <p:ext uri="{BB962C8B-B14F-4D97-AF65-F5344CB8AC3E}">
        <p14:creationId xmlns:p14="http://schemas.microsoft.com/office/powerpoint/2010/main" val="71357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Hazard Communication (</a:t>
            </a:r>
            <a:r>
              <a:rPr lang="en-US" dirty="0" err="1" smtClean="0"/>
              <a:t>HazCom</a:t>
            </a:r>
            <a:r>
              <a:rPr lang="en-US" dirty="0" smtClean="0"/>
              <a:t>) standard establishes uniform requirements to make sure that the hazards of all chemicals imported into, produced, or used in U.S. workplaces are evaluated, and that this hazard information is transmitted to affected employers and exposed employees.</a:t>
            </a:r>
          </a:p>
          <a:p>
            <a:endParaRPr lang="en-US" dirty="0" smtClean="0"/>
          </a:p>
          <a:p>
            <a:r>
              <a:rPr lang="en-US" dirty="0" smtClean="0"/>
              <a:t>The </a:t>
            </a:r>
            <a:r>
              <a:rPr lang="en-US" dirty="0" err="1" smtClean="0"/>
              <a:t>HazCom</a:t>
            </a:r>
            <a:r>
              <a:rPr lang="en-US" dirty="0" smtClean="0"/>
              <a:t> standard is different from other OSHA health rules because it covers all hazardous chemicals.  The rule also incorporates a “downstream flow of information,” which means that producers of chemicals have the primary responsibility for generating and disseminating information, whereas users of chemicals must obtain the information and transmit it to their employees.</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5</a:t>
            </a:fld>
            <a:endParaRPr lang="en-US"/>
          </a:p>
        </p:txBody>
      </p:sp>
    </p:spTree>
    <p:extLst>
      <p:ext uri="{BB962C8B-B14F-4D97-AF65-F5344CB8AC3E}">
        <p14:creationId xmlns:p14="http://schemas.microsoft.com/office/powerpoint/2010/main" val="240276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OSHA Hazard Communication Standard is composed of five key elements. These five key elements are:</a:t>
            </a:r>
          </a:p>
          <a:p>
            <a:endParaRPr lang="en-US" dirty="0"/>
          </a:p>
          <a:p>
            <a:pPr eaLnBrk="1" hangingPunct="1">
              <a:lnSpc>
                <a:spcPct val="80000"/>
              </a:lnSpc>
            </a:pPr>
            <a:r>
              <a:rPr lang="en-US" u="sng" dirty="0">
                <a:solidFill>
                  <a:srgbClr val="003399"/>
                </a:solidFill>
                <a:latin typeface="Times New Roman" pitchFamily="18" charset="0"/>
                <a:cs typeface="Times New Roman" pitchFamily="18" charset="0"/>
              </a:rPr>
              <a:t>Written Program</a:t>
            </a:r>
            <a:r>
              <a:rPr lang="en-US" dirty="0">
                <a:latin typeface="Times New Roman" pitchFamily="18" charset="0"/>
                <a:cs typeface="Times New Roman" pitchFamily="18" charset="0"/>
              </a:rPr>
              <a:t> - A written program must be developed which ties all of the below elements together</a:t>
            </a:r>
          </a:p>
          <a:p>
            <a:pPr eaLnBrk="1" hangingPunct="1">
              <a:lnSpc>
                <a:spcPct val="80000"/>
              </a:lnSpc>
            </a:pPr>
            <a:endParaRPr lang="en-US" u="sng" dirty="0">
              <a:solidFill>
                <a:srgbClr val="003399"/>
              </a:solidFill>
              <a:latin typeface="Times New Roman" pitchFamily="18" charset="0"/>
              <a:cs typeface="Times New Roman" pitchFamily="18" charset="0"/>
            </a:endParaRPr>
          </a:p>
          <a:p>
            <a:pPr eaLnBrk="1" hangingPunct="1">
              <a:lnSpc>
                <a:spcPct val="80000"/>
              </a:lnSpc>
            </a:pPr>
            <a:r>
              <a:rPr lang="en-US" u="sng" dirty="0">
                <a:solidFill>
                  <a:srgbClr val="003399"/>
                </a:solidFill>
                <a:latin typeface="Times New Roman" pitchFamily="18" charset="0"/>
                <a:cs typeface="Times New Roman" pitchFamily="18" charset="0"/>
              </a:rPr>
              <a:t>Material Safety Data Sheets</a:t>
            </a:r>
            <a:r>
              <a:rPr lang="en-US" dirty="0">
                <a:latin typeface="Times New Roman" pitchFamily="18" charset="0"/>
                <a:cs typeface="Times New Roman" pitchFamily="18" charset="0"/>
              </a:rPr>
              <a:t> - A detailed description of each hazardous material listed in the Materials Inventory</a:t>
            </a:r>
          </a:p>
          <a:p>
            <a:pPr eaLnBrk="1" hangingPunct="1">
              <a:lnSpc>
                <a:spcPct val="80000"/>
              </a:lnSpc>
            </a:pPr>
            <a:endParaRPr lang="en-US" sz="100" dirty="0">
              <a:latin typeface="Times New Roman" pitchFamily="18" charset="0"/>
              <a:cs typeface="Times New Roman" pitchFamily="18" charset="0"/>
            </a:endParaRPr>
          </a:p>
          <a:p>
            <a:pPr eaLnBrk="1" hangingPunct="1">
              <a:lnSpc>
                <a:spcPct val="80000"/>
              </a:lnSpc>
            </a:pPr>
            <a:r>
              <a:rPr lang="en-US" u="sng" dirty="0">
                <a:solidFill>
                  <a:srgbClr val="003399"/>
                </a:solidFill>
                <a:latin typeface="Times New Roman" pitchFamily="18" charset="0"/>
                <a:cs typeface="Times New Roman" pitchFamily="18" charset="0"/>
              </a:rPr>
              <a:t>Labeling</a:t>
            </a:r>
            <a:r>
              <a:rPr lang="en-US" dirty="0">
                <a:solidFill>
                  <a:schemeClr val="accent1"/>
                </a:solidFill>
                <a:latin typeface="Times New Roman" pitchFamily="18" charset="0"/>
                <a:cs typeface="Times New Roman" pitchFamily="18" charset="0"/>
              </a:rPr>
              <a:t> </a:t>
            </a:r>
            <a:r>
              <a:rPr lang="en-US" dirty="0">
                <a:latin typeface="Times New Roman" pitchFamily="18" charset="0"/>
                <a:cs typeface="Times New Roman" pitchFamily="18" charset="0"/>
              </a:rPr>
              <a:t>- Containers of hazardous materials must have labels which identify the material and warn of its potential hazard to employees</a:t>
            </a:r>
          </a:p>
          <a:p>
            <a:pPr marL="115574" eaLnBrk="1" hangingPunct="1">
              <a:lnSpc>
                <a:spcPct val="80000"/>
              </a:lnSpc>
            </a:pPr>
            <a:endParaRPr lang="en-US" dirty="0">
              <a:latin typeface="Times New Roman" pitchFamily="18" charset="0"/>
              <a:cs typeface="Times New Roman" pitchFamily="18" charset="0"/>
            </a:endParaRPr>
          </a:p>
          <a:p>
            <a:pPr eaLnBrk="1" hangingPunct="1">
              <a:lnSpc>
                <a:spcPct val="80000"/>
              </a:lnSpc>
            </a:pPr>
            <a:endParaRPr lang="en-US" sz="100" dirty="0">
              <a:latin typeface="Times New Roman" pitchFamily="18" charset="0"/>
              <a:cs typeface="Times New Roman" pitchFamily="18" charset="0"/>
            </a:endParaRPr>
          </a:p>
          <a:p>
            <a:pPr eaLnBrk="1" hangingPunct="1">
              <a:lnSpc>
                <a:spcPct val="80000"/>
              </a:lnSpc>
            </a:pPr>
            <a:r>
              <a:rPr lang="en-US" u="sng" dirty="0">
                <a:solidFill>
                  <a:srgbClr val="003399"/>
                </a:solidFill>
                <a:latin typeface="Times New Roman" pitchFamily="18" charset="0"/>
                <a:cs typeface="Times New Roman" pitchFamily="18" charset="0"/>
              </a:rPr>
              <a:t>Training</a:t>
            </a:r>
            <a:r>
              <a:rPr lang="en-US" dirty="0">
                <a:latin typeface="Times New Roman" pitchFamily="18" charset="0"/>
                <a:cs typeface="Times New Roman" pitchFamily="18" charset="0"/>
              </a:rPr>
              <a:t> - All employees must be trained to identify and work safely with hazardous materials</a:t>
            </a:r>
          </a:p>
          <a:p>
            <a:pPr eaLnBrk="1" hangingPunct="1">
              <a:lnSpc>
                <a:spcPct val="80000"/>
              </a:lnSpc>
              <a:buFontTx/>
              <a:buNone/>
            </a:pPr>
            <a:endParaRPr lang="en-US" dirty="0">
              <a:latin typeface="Times New Roman" pitchFamily="18" charset="0"/>
              <a:cs typeface="Times New Roman" pitchFamily="18" charset="0"/>
            </a:endParaRPr>
          </a:p>
          <a:p>
            <a:pPr eaLnBrk="1" hangingPunct="1">
              <a:lnSpc>
                <a:spcPct val="80000"/>
              </a:lnSpc>
            </a:pPr>
            <a:r>
              <a:rPr lang="en-US" u="sng" dirty="0">
                <a:solidFill>
                  <a:srgbClr val="003399"/>
                </a:solidFill>
                <a:latin typeface="Times New Roman" pitchFamily="18" charset="0"/>
                <a:cs typeface="Times New Roman" pitchFamily="18" charset="0"/>
              </a:rPr>
              <a:t>Materials Inventory and Hazard Assessment</a:t>
            </a:r>
            <a:r>
              <a:rPr lang="en-US" dirty="0">
                <a:latin typeface="Times New Roman" pitchFamily="18" charset="0"/>
                <a:cs typeface="Times New Roman" pitchFamily="18" charset="0"/>
              </a:rPr>
              <a:t> - A list of the hazardous materials and other physical hazards present in your work area</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6</a:t>
            </a:fld>
            <a:endParaRPr lang="en-US"/>
          </a:p>
        </p:txBody>
      </p:sp>
    </p:spTree>
    <p:extLst>
      <p:ext uri="{BB962C8B-B14F-4D97-AF65-F5344CB8AC3E}">
        <p14:creationId xmlns:p14="http://schemas.microsoft.com/office/powerpoint/2010/main" val="241852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2800" b="1" dirty="0" smtClean="0">
                <a:solidFill>
                  <a:schemeClr val="accent5">
                    <a:lumMod val="50000"/>
                  </a:schemeClr>
                </a:solidFill>
                <a:latin typeface="Times New Roman" pitchFamily="18" charset="0"/>
                <a:cs typeface="Times New Roman" pitchFamily="18" charset="0"/>
              </a:rPr>
              <a:t>OSHA’s Hazard Communication Standard:</a:t>
            </a:r>
          </a:p>
          <a:p>
            <a:pPr marL="742950" lvl="1" indent="-285750">
              <a:buFont typeface="Arial" pitchFamily="34" charset="0"/>
              <a:buChar char="•"/>
            </a:pPr>
            <a:r>
              <a:rPr lang="en-US" sz="2800" dirty="0" smtClean="0">
                <a:solidFill>
                  <a:schemeClr val="accent5">
                    <a:lumMod val="50000"/>
                  </a:schemeClr>
                </a:solidFill>
                <a:latin typeface="Times New Roman" pitchFamily="18" charset="0"/>
                <a:cs typeface="Times New Roman" pitchFamily="18" charset="0"/>
              </a:rPr>
              <a:t>employees have a need and a right to know hazards and identities of chemicals possibly exposed to at work.</a:t>
            </a:r>
          </a:p>
          <a:p>
            <a:pPr marL="742950" lvl="1" indent="-285750">
              <a:buFont typeface="Arial" pitchFamily="34" charset="0"/>
              <a:buChar char="•"/>
            </a:pPr>
            <a:r>
              <a:rPr lang="en-US" sz="2800" dirty="0" smtClean="0">
                <a:solidFill>
                  <a:schemeClr val="accent5">
                    <a:lumMod val="50000"/>
                  </a:schemeClr>
                </a:solidFill>
                <a:latin typeface="Times New Roman" pitchFamily="18" charset="0"/>
                <a:cs typeface="Times New Roman" pitchFamily="18" charset="0"/>
              </a:rPr>
              <a:t>Employees need to know protective measures available to prevent adverse effects.</a:t>
            </a:r>
          </a:p>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7</a:t>
            </a:fld>
            <a:endParaRPr lang="en-US"/>
          </a:p>
        </p:txBody>
      </p:sp>
    </p:spTree>
    <p:extLst>
      <p:ext uri="{BB962C8B-B14F-4D97-AF65-F5344CB8AC3E}">
        <p14:creationId xmlns:p14="http://schemas.microsoft.com/office/powerpoint/2010/main" val="3086926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F704B-994D-2746-95F8-BF231379CF30}" type="slidenum">
              <a:rPr lang="en-US" smtClean="0"/>
              <a:pPr/>
              <a:t>8</a:t>
            </a:fld>
            <a:endParaRPr lang="en-US"/>
          </a:p>
        </p:txBody>
      </p:sp>
    </p:spTree>
    <p:extLst>
      <p:ext uri="{BB962C8B-B14F-4D97-AF65-F5344CB8AC3E}">
        <p14:creationId xmlns:p14="http://schemas.microsoft.com/office/powerpoint/2010/main" val="332956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114425" y="703263"/>
            <a:ext cx="4629150" cy="3473450"/>
          </a:xfrm>
          <a:ln cap="flat"/>
        </p:spPr>
      </p:sp>
      <p:sp>
        <p:nvSpPr>
          <p:cNvPr id="13315" name="Rectangle 3"/>
          <p:cNvSpPr>
            <a:spLocks noGrp="1" noChangeArrowheads="1"/>
          </p:cNvSpPr>
          <p:nvPr>
            <p:ph type="body" idx="1"/>
          </p:nvPr>
        </p:nvSpPr>
        <p:spPr>
          <a:ln/>
        </p:spPr>
        <p:txBody>
          <a:bodyPr/>
          <a:lstStyle/>
          <a:p>
            <a:pPr eaLnBrk="1" hangingPunct="1">
              <a:lnSpc>
                <a:spcPct val="90000"/>
              </a:lnSpc>
            </a:pPr>
            <a:r>
              <a:rPr lang="en-US" b="1" u="sng" dirty="0" smtClean="0"/>
              <a:t>Combustible Liquid</a:t>
            </a:r>
            <a:r>
              <a:rPr lang="en-US" b="1" dirty="0" smtClean="0"/>
              <a:t> - </a:t>
            </a:r>
            <a:r>
              <a:rPr lang="en-US" dirty="0" smtClean="0"/>
              <a:t>above 100° F, produces vapors that will burn. (</a:t>
            </a:r>
            <a:r>
              <a:rPr lang="en-US" dirty="0" smtClean="0">
                <a:solidFill>
                  <a:srgbClr val="009999"/>
                </a:solidFill>
              </a:rPr>
              <a:t>Example:  Motor Oil</a:t>
            </a:r>
            <a:r>
              <a:rPr lang="en-US" dirty="0" smtClean="0"/>
              <a:t>)</a:t>
            </a:r>
            <a:endParaRPr lang="en-US" u="sng" dirty="0" smtClean="0"/>
          </a:p>
          <a:p>
            <a:pPr eaLnBrk="1" hangingPunct="1">
              <a:lnSpc>
                <a:spcPct val="90000"/>
              </a:lnSpc>
            </a:pPr>
            <a:r>
              <a:rPr lang="en-US" b="1" u="sng" dirty="0" smtClean="0"/>
              <a:t>Flammable Liquid</a:t>
            </a:r>
            <a:r>
              <a:rPr lang="en-US" b="1" dirty="0" smtClean="0"/>
              <a:t> – </a:t>
            </a:r>
            <a:r>
              <a:rPr lang="en-US" dirty="0" smtClean="0"/>
              <a:t>below 100° F, produces vapors that will burn. (</a:t>
            </a:r>
            <a:r>
              <a:rPr lang="en-US" dirty="0" smtClean="0">
                <a:solidFill>
                  <a:srgbClr val="009999"/>
                </a:solidFill>
              </a:rPr>
              <a:t>Example: Alcohol</a:t>
            </a:r>
            <a:r>
              <a:rPr lang="en-US" dirty="0" smtClean="0"/>
              <a:t>)</a:t>
            </a:r>
            <a:endParaRPr lang="en-US" u="sng" dirty="0" smtClean="0"/>
          </a:p>
          <a:p>
            <a:pPr eaLnBrk="1" hangingPunct="1">
              <a:lnSpc>
                <a:spcPct val="90000"/>
              </a:lnSpc>
            </a:pPr>
            <a:r>
              <a:rPr lang="en-US" b="1" u="sng" dirty="0" smtClean="0"/>
              <a:t>Compressed Gas</a:t>
            </a:r>
            <a:r>
              <a:rPr lang="en-US" b="1" dirty="0" smtClean="0"/>
              <a:t> – </a:t>
            </a:r>
            <a:r>
              <a:rPr lang="en-US" dirty="0" smtClean="0"/>
              <a:t>a gas under pressure that will release violent energy if its container is ruptured. (</a:t>
            </a:r>
            <a:r>
              <a:rPr lang="en-US" dirty="0" smtClean="0">
                <a:solidFill>
                  <a:srgbClr val="009999"/>
                </a:solidFill>
              </a:rPr>
              <a:t>Example: Nitrogen</a:t>
            </a:r>
            <a:r>
              <a:rPr lang="en-US" dirty="0" smtClean="0"/>
              <a:t>)</a:t>
            </a:r>
            <a:endParaRPr lang="en-US" u="sng" dirty="0" smtClean="0"/>
          </a:p>
          <a:p>
            <a:pPr eaLnBrk="1" hangingPunct="1">
              <a:lnSpc>
                <a:spcPct val="90000"/>
              </a:lnSpc>
            </a:pPr>
            <a:r>
              <a:rPr lang="en-US" b="1" u="sng" dirty="0" smtClean="0"/>
              <a:t>Explosive</a:t>
            </a:r>
            <a:r>
              <a:rPr lang="en-US" b="1" dirty="0" smtClean="0"/>
              <a:t> – </a:t>
            </a:r>
            <a:r>
              <a:rPr lang="en-US" dirty="0" smtClean="0"/>
              <a:t>will explode when subjected to sudden shock, pressure, or high temperature. (</a:t>
            </a:r>
            <a:r>
              <a:rPr lang="en-US" dirty="0" smtClean="0">
                <a:solidFill>
                  <a:srgbClr val="009999"/>
                </a:solidFill>
              </a:rPr>
              <a:t>Example: TNT</a:t>
            </a:r>
            <a:r>
              <a:rPr lang="en-US" dirty="0" smtClean="0"/>
              <a:t>)</a:t>
            </a:r>
            <a:endParaRPr lang="en-US" u="sng" dirty="0" smtClean="0"/>
          </a:p>
          <a:p>
            <a:pPr eaLnBrk="1" hangingPunct="1">
              <a:lnSpc>
                <a:spcPct val="90000"/>
              </a:lnSpc>
            </a:pPr>
            <a:r>
              <a:rPr lang="en-US" b="1" u="sng" dirty="0" smtClean="0"/>
              <a:t>Organic Peroxide/Peroxide Former</a:t>
            </a:r>
            <a:r>
              <a:rPr lang="en-US" b="1" dirty="0" smtClean="0"/>
              <a:t> – </a:t>
            </a:r>
            <a:r>
              <a:rPr lang="en-US" dirty="0" smtClean="0"/>
              <a:t>can produce explosive mixture. (</a:t>
            </a:r>
            <a:r>
              <a:rPr lang="en-US" dirty="0" smtClean="0">
                <a:solidFill>
                  <a:srgbClr val="009999"/>
                </a:solidFill>
              </a:rPr>
              <a:t>Example: </a:t>
            </a:r>
            <a:r>
              <a:rPr lang="en-US" dirty="0" err="1" smtClean="0">
                <a:solidFill>
                  <a:srgbClr val="009999"/>
                </a:solidFill>
              </a:rPr>
              <a:t>Tetrahydrofuran</a:t>
            </a:r>
            <a:endParaRPr lang="en-US" dirty="0" smtClean="0">
              <a:solidFill>
                <a:srgbClr val="009999"/>
              </a:solidFill>
            </a:endParaRPr>
          </a:p>
          <a:p>
            <a:pPr eaLnBrk="1" hangingPunct="1">
              <a:lnSpc>
                <a:spcPct val="90000"/>
              </a:lnSpc>
            </a:pPr>
            <a:r>
              <a:rPr lang="en-US" b="1" u="sng" dirty="0" smtClean="0"/>
              <a:t>Oxidizer</a:t>
            </a:r>
            <a:r>
              <a:rPr lang="en-US" dirty="0" smtClean="0"/>
              <a:t> – releases oxygen to allow fires to start easily or to burn with greater intensity. (</a:t>
            </a:r>
            <a:r>
              <a:rPr lang="en-US" dirty="0" smtClean="0">
                <a:solidFill>
                  <a:srgbClr val="009999"/>
                </a:solidFill>
              </a:rPr>
              <a:t>Example: Hydrogen Peroxide</a:t>
            </a:r>
            <a:r>
              <a:rPr lang="en-US" dirty="0" smtClean="0"/>
              <a:t>)</a:t>
            </a:r>
          </a:p>
          <a:p>
            <a:pPr eaLnBrk="1" hangingPunct="1">
              <a:lnSpc>
                <a:spcPct val="90000"/>
              </a:lnSpc>
            </a:pPr>
            <a:r>
              <a:rPr lang="en-US" b="1" u="sng" dirty="0" smtClean="0"/>
              <a:t>Pyrophoric</a:t>
            </a:r>
            <a:r>
              <a:rPr lang="en-US" dirty="0" smtClean="0"/>
              <a:t> – will ignite spontaneously in normal air. (</a:t>
            </a:r>
            <a:r>
              <a:rPr lang="en-US" dirty="0" smtClean="0">
                <a:solidFill>
                  <a:srgbClr val="009999"/>
                </a:solidFill>
              </a:rPr>
              <a:t>Example: </a:t>
            </a:r>
            <a:r>
              <a:rPr lang="en-US" dirty="0" err="1" smtClean="0">
                <a:solidFill>
                  <a:srgbClr val="009999"/>
                </a:solidFill>
              </a:rPr>
              <a:t>Diborane</a:t>
            </a:r>
            <a:r>
              <a:rPr lang="en-US" dirty="0" smtClean="0"/>
              <a:t>)</a:t>
            </a:r>
          </a:p>
          <a:p>
            <a:pPr eaLnBrk="1" hangingPunct="1">
              <a:lnSpc>
                <a:spcPct val="90000"/>
              </a:lnSpc>
            </a:pPr>
            <a:r>
              <a:rPr lang="en-US" b="1" u="sng" dirty="0" smtClean="0"/>
              <a:t>Unstable (Reactive)</a:t>
            </a:r>
            <a:r>
              <a:rPr lang="en-US" dirty="0" smtClean="0"/>
              <a:t> – by itself or with other chemicals, it can produce hazardous reactions if exposed to sudden shock, pressure, or temperature. (</a:t>
            </a:r>
            <a:r>
              <a:rPr lang="en-US" dirty="0" smtClean="0">
                <a:solidFill>
                  <a:srgbClr val="009999"/>
                </a:solidFill>
              </a:rPr>
              <a:t>Example: Nitroglycerin</a:t>
            </a:r>
            <a:r>
              <a:rPr lang="en-US" dirty="0" smtClean="0"/>
              <a:t>)</a:t>
            </a:r>
          </a:p>
          <a:p>
            <a:pPr eaLnBrk="1" hangingPunct="1">
              <a:lnSpc>
                <a:spcPct val="90000"/>
              </a:lnSpc>
            </a:pPr>
            <a:r>
              <a:rPr lang="en-US" b="1" u="sng" dirty="0" smtClean="0"/>
              <a:t>Water Reactive</a:t>
            </a:r>
            <a:r>
              <a:rPr lang="en-US" dirty="0" smtClean="0"/>
              <a:t> – when it contacts water, it produces gases that are flammable or a health hazard. (</a:t>
            </a:r>
            <a:r>
              <a:rPr lang="en-US" dirty="0" smtClean="0">
                <a:solidFill>
                  <a:srgbClr val="009999"/>
                </a:solidFill>
              </a:rPr>
              <a:t>Example: Metallic sodium</a:t>
            </a:r>
            <a:r>
              <a:rPr lang="en-US" dirty="0" smtClean="0"/>
              <a:t>)</a:t>
            </a:r>
            <a:endParaRPr lang="en-US" b="1" u="sng" dirty="0" smtClean="0"/>
          </a:p>
          <a:p>
            <a:pPr eaLnBrk="1" hangingPunct="1">
              <a:lnSpc>
                <a:spcPct val="90000"/>
              </a:lnSpc>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5325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5325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63B3BF0B-D3E2-454E-B4BF-47C419FCA92A}" type="slidenum">
              <a:rPr lang="en-US"/>
              <a:pPr/>
              <a:t>‹#›</a:t>
            </a:fld>
            <a:endParaRPr lang="en-US"/>
          </a:p>
        </p:txBody>
      </p:sp>
    </p:spTree>
    <p:extLst>
      <p:ext uri="{BB962C8B-B14F-4D97-AF65-F5344CB8AC3E}">
        <p14:creationId xmlns:p14="http://schemas.microsoft.com/office/powerpoint/2010/main" val="3888511511"/>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C5CE77-C305-1F4D-B1F2-75AF061849B8}" type="slidenum">
              <a:rPr lang="en-US"/>
              <a:pPr/>
              <a:t>‹#›</a:t>
            </a:fld>
            <a:endParaRPr lang="en-US"/>
          </a:p>
        </p:txBody>
      </p:sp>
    </p:spTree>
    <p:extLst>
      <p:ext uri="{BB962C8B-B14F-4D97-AF65-F5344CB8AC3E}">
        <p14:creationId xmlns:p14="http://schemas.microsoft.com/office/powerpoint/2010/main" val="3009513495"/>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284047-78B0-8D43-B9A0-01F67AC846AF}" type="slidenum">
              <a:rPr lang="en-US"/>
              <a:pPr/>
              <a:t>‹#›</a:t>
            </a:fld>
            <a:endParaRPr lang="en-US"/>
          </a:p>
        </p:txBody>
      </p:sp>
    </p:spTree>
    <p:extLst>
      <p:ext uri="{BB962C8B-B14F-4D97-AF65-F5344CB8AC3E}">
        <p14:creationId xmlns:p14="http://schemas.microsoft.com/office/powerpoint/2010/main" val="320626194"/>
      </p:ext>
    </p:extLst>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701E34F-1A4C-AA45-9ED8-66CE0ED4B42D}" type="slidenum">
              <a:rPr lang="en-US"/>
              <a:pPr/>
              <a:t>‹#›</a:t>
            </a:fld>
            <a:endParaRPr lang="en-US"/>
          </a:p>
        </p:txBody>
      </p:sp>
    </p:spTree>
    <p:extLst>
      <p:ext uri="{BB962C8B-B14F-4D97-AF65-F5344CB8AC3E}">
        <p14:creationId xmlns:p14="http://schemas.microsoft.com/office/powerpoint/2010/main" val="2011473283"/>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C6446D-3BBA-3F4C-A611-5F95792D3EFF}" type="slidenum">
              <a:rPr lang="en-US"/>
              <a:pPr/>
              <a:t>‹#›</a:t>
            </a:fld>
            <a:endParaRPr lang="en-US"/>
          </a:p>
        </p:txBody>
      </p:sp>
    </p:spTree>
    <p:extLst>
      <p:ext uri="{BB962C8B-B14F-4D97-AF65-F5344CB8AC3E}">
        <p14:creationId xmlns:p14="http://schemas.microsoft.com/office/powerpoint/2010/main" val="3824082359"/>
      </p:ext>
    </p:extLst>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8E24D7-9340-1F43-B564-1D7951EEF10F}" type="slidenum">
              <a:rPr lang="en-US"/>
              <a:pPr/>
              <a:t>‹#›</a:t>
            </a:fld>
            <a:endParaRPr lang="en-US"/>
          </a:p>
        </p:txBody>
      </p:sp>
    </p:spTree>
    <p:extLst>
      <p:ext uri="{BB962C8B-B14F-4D97-AF65-F5344CB8AC3E}">
        <p14:creationId xmlns:p14="http://schemas.microsoft.com/office/powerpoint/2010/main" val="866358064"/>
      </p:ext>
    </p:extLst>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pPr lvl="0"/>
            <a:endParaRPr lang="en-US" noProof="0" smtClean="0"/>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018543-CD3C-B440-A2EB-B92C8EE5D0C8}" type="slidenum">
              <a:rPr lang="en-US"/>
              <a:pPr/>
              <a:t>‹#›</a:t>
            </a:fld>
            <a:endParaRPr lang="en-US"/>
          </a:p>
        </p:txBody>
      </p:sp>
    </p:spTree>
    <p:extLst>
      <p:ext uri="{BB962C8B-B14F-4D97-AF65-F5344CB8AC3E}">
        <p14:creationId xmlns:p14="http://schemas.microsoft.com/office/powerpoint/2010/main" val="2982224469"/>
      </p:ext>
    </p:extLst>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794FA1AB-2A3B-974A-BE3E-BCDC353105C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64552422"/>
      </p:ext>
    </p:extLst>
  </p:cSld>
  <p:clrMapOvr>
    <a:masterClrMapping/>
  </p:clrMapOvr>
  <p:transitio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088A5E05-845D-0D40-AF22-2692DC8B90A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79208840"/>
      </p:ext>
    </p:extLst>
  </p:cSld>
  <p:clrMapOvr>
    <a:masterClrMapping/>
  </p:clrMapOvr>
  <p:transitio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0222560-6B44-C143-8977-E52049FD25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5890016"/>
      </p:ext>
    </p:extLst>
  </p:cSld>
  <p:clrMapOvr>
    <a:masterClrMapping/>
  </p:clrMapOvr>
  <p:transitio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32BFCA1-B30B-0846-82A8-884F738D2FFC}"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558922170"/>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202D0B-5B67-A544-811C-0B31CB4ACC46}" type="slidenum">
              <a:rPr lang="en-US"/>
              <a:pPr/>
              <a:t>‹#›</a:t>
            </a:fld>
            <a:endParaRPr lang="en-US"/>
          </a:p>
        </p:txBody>
      </p:sp>
    </p:spTree>
    <p:extLst>
      <p:ext uri="{BB962C8B-B14F-4D97-AF65-F5344CB8AC3E}">
        <p14:creationId xmlns:p14="http://schemas.microsoft.com/office/powerpoint/2010/main" val="1378222620"/>
      </p:ext>
    </p:extLst>
  </p:cSld>
  <p:clrMapOvr>
    <a:masterClrMapping/>
  </p:clrMapOvr>
  <p:transition>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9A6CB2F3-A13E-E248-9D93-CF41EC8D7CF8}"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57856312"/>
      </p:ext>
    </p:extLst>
  </p:cSld>
  <p:clrMapOvr>
    <a:masterClrMapping/>
  </p:clrMapOvr>
  <p:transition>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DF3B4693-0862-5E4B-B447-8B9184D84563}"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53029191"/>
      </p:ext>
    </p:extLst>
  </p:cSld>
  <p:clrMapOvr>
    <a:masterClrMapping/>
  </p:clrMapOvr>
  <p:transition>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65D5BC8A-D27A-404E-B32C-BB4F669789A4}"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09190939"/>
      </p:ext>
    </p:extLst>
  </p:cSld>
  <p:clrMapOvr>
    <a:masterClrMapping/>
  </p:clrMapOvr>
  <p:transition>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85426540-6758-5641-B51E-0F0F9FC4133C}"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804410821"/>
      </p:ext>
    </p:extLst>
  </p:cSld>
  <p:clrMapOvr>
    <a:masterClrMapping/>
  </p:clrMapOvr>
  <p:transition>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22D3D404-FBE2-264E-BE5A-16315A10525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47164243"/>
      </p:ext>
    </p:extLst>
  </p:cSld>
  <p:clrMapOvr>
    <a:masterClrMapping/>
  </p:clrMapOvr>
  <p:transition>
    <p:cover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E6C9014-F517-E942-9DD3-257AE566C658}"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722052590"/>
      </p:ext>
    </p:extLst>
  </p:cSld>
  <p:clrMapOvr>
    <a:masterClrMapping/>
  </p:clrMapOvr>
  <p:transition>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3EFB17AD-E348-F943-A81D-62142CA2DF7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6100693"/>
      </p:ext>
    </p:extLst>
  </p:cSld>
  <p:clrMapOvr>
    <a:masterClrMapping/>
  </p:clrMapOvr>
  <p:transition>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ln/>
        </p:spPr>
        <p:txBody>
          <a:bodyPr/>
          <a:lstStyle>
            <a:lvl1pPr>
              <a:defRPr/>
            </a:lvl1pPr>
          </a:lstStyle>
          <a:p>
            <a:fld id="{59D10C6D-489D-414F-9192-522908BB38FE}" type="slidenum">
              <a:rPr lang="en-US"/>
              <a:pPr/>
              <a:t>‹#›</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616340178"/>
      </p:ext>
    </p:extLst>
  </p:cSld>
  <p:clrMapOvr>
    <a:masterClrMapping/>
  </p:clrMapOvr>
  <p:transition>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76E6D91E-BC53-4C9C-AAA5-0DBD8337F751}" type="slidenum">
              <a:rPr lang="en-US"/>
              <a:pPr/>
              <a:t>‹#›</a:t>
            </a:fld>
            <a:endParaRPr lang="en-US"/>
          </a:p>
        </p:txBody>
      </p:sp>
    </p:spTree>
    <p:extLst>
      <p:ext uri="{BB962C8B-B14F-4D97-AF65-F5344CB8AC3E}">
        <p14:creationId xmlns:p14="http://schemas.microsoft.com/office/powerpoint/2010/main" val="484825277"/>
      </p:ext>
    </p:extLst>
  </p:cSld>
  <p:clrMapOvr>
    <a:masterClrMapping/>
  </p:clrMapOvr>
  <p:transition>
    <p:cover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1B2CC3A2-9E09-47F9-82B1-93B9EE1C7E81}" type="slidenum">
              <a:rPr lang="en-US"/>
              <a:pPr/>
              <a:t>‹#›</a:t>
            </a:fld>
            <a:endParaRPr lang="en-US"/>
          </a:p>
        </p:txBody>
      </p:sp>
    </p:spTree>
    <p:extLst>
      <p:ext uri="{BB962C8B-B14F-4D97-AF65-F5344CB8AC3E}">
        <p14:creationId xmlns:p14="http://schemas.microsoft.com/office/powerpoint/2010/main" val="828659863"/>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31226C-5E48-5B46-9DEE-68F187FCAF13}" type="slidenum">
              <a:rPr lang="en-US"/>
              <a:pPr/>
              <a:t>‹#›</a:t>
            </a:fld>
            <a:endParaRPr lang="en-US"/>
          </a:p>
        </p:txBody>
      </p:sp>
    </p:spTree>
    <p:extLst>
      <p:ext uri="{BB962C8B-B14F-4D97-AF65-F5344CB8AC3E}">
        <p14:creationId xmlns:p14="http://schemas.microsoft.com/office/powerpoint/2010/main" val="997123186"/>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E5F78B-7F46-4844-B26A-81E3821F0E17}" type="slidenum">
              <a:rPr lang="en-US"/>
              <a:pPr/>
              <a:t>‹#›</a:t>
            </a:fld>
            <a:endParaRPr lang="en-US"/>
          </a:p>
        </p:txBody>
      </p:sp>
    </p:spTree>
    <p:extLst>
      <p:ext uri="{BB962C8B-B14F-4D97-AF65-F5344CB8AC3E}">
        <p14:creationId xmlns:p14="http://schemas.microsoft.com/office/powerpoint/2010/main" val="3241003961"/>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2FA1D05-CFC2-444E-969D-7CDD9A9FF9F9}" type="slidenum">
              <a:rPr lang="en-US"/>
              <a:pPr/>
              <a:t>‹#›</a:t>
            </a:fld>
            <a:endParaRPr lang="en-US"/>
          </a:p>
        </p:txBody>
      </p:sp>
    </p:spTree>
    <p:extLst>
      <p:ext uri="{BB962C8B-B14F-4D97-AF65-F5344CB8AC3E}">
        <p14:creationId xmlns:p14="http://schemas.microsoft.com/office/powerpoint/2010/main" val="1491299431"/>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28070D4-AC35-D841-A794-B4FA40E354E4}" type="slidenum">
              <a:rPr lang="en-US"/>
              <a:pPr/>
              <a:t>‹#›</a:t>
            </a:fld>
            <a:endParaRPr lang="en-US"/>
          </a:p>
        </p:txBody>
      </p:sp>
    </p:spTree>
    <p:extLst>
      <p:ext uri="{BB962C8B-B14F-4D97-AF65-F5344CB8AC3E}">
        <p14:creationId xmlns:p14="http://schemas.microsoft.com/office/powerpoint/2010/main" val="2456828374"/>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D4DFB05-5377-414E-87CE-BF8C60D953FB}" type="slidenum">
              <a:rPr lang="en-US"/>
              <a:pPr/>
              <a:t>‹#›</a:t>
            </a:fld>
            <a:endParaRPr lang="en-US"/>
          </a:p>
        </p:txBody>
      </p:sp>
    </p:spTree>
    <p:extLst>
      <p:ext uri="{BB962C8B-B14F-4D97-AF65-F5344CB8AC3E}">
        <p14:creationId xmlns:p14="http://schemas.microsoft.com/office/powerpoint/2010/main" val="3298768031"/>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891C4F-900C-BC4A-80FE-4E355A83FEEB}" type="slidenum">
              <a:rPr lang="en-US"/>
              <a:pPr/>
              <a:t>‹#›</a:t>
            </a:fld>
            <a:endParaRPr lang="en-US"/>
          </a:p>
        </p:txBody>
      </p:sp>
    </p:spTree>
    <p:extLst>
      <p:ext uri="{BB962C8B-B14F-4D97-AF65-F5344CB8AC3E}">
        <p14:creationId xmlns:p14="http://schemas.microsoft.com/office/powerpoint/2010/main" val="2904312154"/>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C315E5-28F8-9040-B9A2-AA4D35E39280}" type="slidenum">
              <a:rPr lang="en-US"/>
              <a:pPr/>
              <a:t>‹#›</a:t>
            </a:fld>
            <a:endParaRPr lang="en-US"/>
          </a:p>
        </p:txBody>
      </p:sp>
    </p:spTree>
    <p:extLst>
      <p:ext uri="{BB962C8B-B14F-4D97-AF65-F5344CB8AC3E}">
        <p14:creationId xmlns:p14="http://schemas.microsoft.com/office/powerpoint/2010/main" val="1710883646"/>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p>
        </p:txBody>
      </p:sp>
      <p:sp>
        <p:nvSpPr>
          <p:cNvPr id="52229"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p>
        </p:txBody>
      </p:sp>
      <p:sp>
        <p:nvSpPr>
          <p:cNvPr id="52230"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909BE19A-EC1D-754B-80B2-BEA07A604270}" type="slidenum">
              <a:rPr lang="en-US"/>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6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transition>
    <p:cover dir="r"/>
  </p:transition>
  <p:txStyles>
    <p:titleStyle>
      <a:lvl1pPr algn="l" rtl="0" eaLnBrk="0" fontAlgn="base" hangingPunct="0">
        <a:spcBef>
          <a:spcPct val="0"/>
        </a:spcBef>
        <a:spcAft>
          <a:spcPct val="0"/>
        </a:spcAft>
        <a:defRPr sz="3300">
          <a:solidFill>
            <a:schemeClr val="tx2"/>
          </a:solidFill>
          <a:latin typeface="+mj-lt"/>
          <a:ea typeface="ＭＳ Ｐゴシック" charset="0"/>
          <a:cs typeface="+mj-cs"/>
        </a:defRPr>
      </a:lvl1pPr>
      <a:lvl2pPr algn="l" rtl="0" eaLnBrk="0" fontAlgn="base" hangingPunct="0">
        <a:spcBef>
          <a:spcPct val="0"/>
        </a:spcBef>
        <a:spcAft>
          <a:spcPct val="0"/>
        </a:spcAft>
        <a:defRPr sz="3300">
          <a:solidFill>
            <a:schemeClr val="tx2"/>
          </a:solidFill>
          <a:latin typeface="Arial Black" pitchFamily="34" charset="0"/>
          <a:ea typeface="ＭＳ Ｐゴシック" charset="0"/>
        </a:defRPr>
      </a:lvl2pPr>
      <a:lvl3pPr algn="l" rtl="0" eaLnBrk="0" fontAlgn="base" hangingPunct="0">
        <a:spcBef>
          <a:spcPct val="0"/>
        </a:spcBef>
        <a:spcAft>
          <a:spcPct val="0"/>
        </a:spcAft>
        <a:defRPr sz="3300">
          <a:solidFill>
            <a:schemeClr val="tx2"/>
          </a:solidFill>
          <a:latin typeface="Arial Black" pitchFamily="34" charset="0"/>
          <a:ea typeface="ＭＳ Ｐゴシック" charset="0"/>
        </a:defRPr>
      </a:lvl3pPr>
      <a:lvl4pPr algn="l" rtl="0" eaLnBrk="0" fontAlgn="base" hangingPunct="0">
        <a:spcBef>
          <a:spcPct val="0"/>
        </a:spcBef>
        <a:spcAft>
          <a:spcPct val="0"/>
        </a:spcAft>
        <a:defRPr sz="3300">
          <a:solidFill>
            <a:schemeClr val="tx2"/>
          </a:solidFill>
          <a:latin typeface="Arial Black" pitchFamily="34" charset="0"/>
          <a:ea typeface="ＭＳ Ｐゴシック" charset="0"/>
        </a:defRPr>
      </a:lvl4pPr>
      <a:lvl5pPr algn="l" rtl="0" eaLnBrk="0" fontAlgn="base" hangingPunct="0">
        <a:spcBef>
          <a:spcPct val="0"/>
        </a:spcBef>
        <a:spcAft>
          <a:spcPct val="0"/>
        </a:spcAft>
        <a:defRPr sz="3300">
          <a:solidFill>
            <a:schemeClr val="tx2"/>
          </a:solidFill>
          <a:latin typeface="Arial Black" pitchFamily="34" charset="0"/>
          <a:ea typeface="ＭＳ Ｐゴシック"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charset="0"/>
        <a:buChar char="l"/>
        <a:defRPr sz="31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8F808998-ABCB-1746-8679-9CAADDB490A7}"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ea typeface="+mn-ea"/>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5" r:id="rId13"/>
    <p:sldLayoutId id="2147483766" r:id="rId14"/>
  </p:sldLayoutIdLst>
  <p:transition>
    <p:cover dir="r"/>
  </p:transition>
  <p:timing>
    <p:tnLst>
      <p:par>
        <p:cTn id="1" dur="indefinite" restart="never" nodeType="tmRoot"/>
      </p:par>
    </p:tnLst>
  </p:timing>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mj-cs"/>
        </a:defRPr>
      </a:lvl1pPr>
      <a:lvl2pPr algn="l" rtl="0" eaLnBrk="0" fontAlgn="base" hangingPunct="0">
        <a:spcBef>
          <a:spcPct val="0"/>
        </a:spcBef>
        <a:spcAft>
          <a:spcPct val="0"/>
        </a:spcAft>
        <a:defRPr sz="4600">
          <a:solidFill>
            <a:schemeClr val="tx2"/>
          </a:solidFill>
          <a:latin typeface="Cambria" pitchFamily="18" charset="0"/>
          <a:ea typeface="ＭＳ Ｐゴシック" charset="0"/>
        </a:defRPr>
      </a:lvl2pPr>
      <a:lvl3pPr algn="l" rtl="0" eaLnBrk="0" fontAlgn="base" hangingPunct="0">
        <a:spcBef>
          <a:spcPct val="0"/>
        </a:spcBef>
        <a:spcAft>
          <a:spcPct val="0"/>
        </a:spcAft>
        <a:defRPr sz="4600">
          <a:solidFill>
            <a:schemeClr val="tx2"/>
          </a:solidFill>
          <a:latin typeface="Cambria" pitchFamily="18" charset="0"/>
          <a:ea typeface="ＭＳ Ｐゴシック" charset="0"/>
        </a:defRPr>
      </a:lvl3pPr>
      <a:lvl4pPr algn="l" rtl="0" eaLnBrk="0" fontAlgn="base" hangingPunct="0">
        <a:spcBef>
          <a:spcPct val="0"/>
        </a:spcBef>
        <a:spcAft>
          <a:spcPct val="0"/>
        </a:spcAft>
        <a:defRPr sz="4600">
          <a:solidFill>
            <a:schemeClr val="tx2"/>
          </a:solidFill>
          <a:latin typeface="Cambria" pitchFamily="18" charset="0"/>
          <a:ea typeface="ＭＳ Ｐゴシック" charset="0"/>
        </a:defRPr>
      </a:lvl4pPr>
      <a:lvl5pPr algn="l" rtl="0" eaLnBrk="0" fontAlgn="base" hangingPunct="0">
        <a:spcBef>
          <a:spcPct val="0"/>
        </a:spcBef>
        <a:spcAft>
          <a:spcPct val="0"/>
        </a:spcAft>
        <a:defRPr sz="4600">
          <a:solidFill>
            <a:schemeClr val="tx2"/>
          </a:solidFill>
          <a:latin typeface="Cambria" pitchFamily="18" charset="0"/>
          <a:ea typeface="ＭＳ Ｐゴシック"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9BBB59"/>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4BACC6"/>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www.nfpa.org/index.asp"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4.gif"/><Relationship Id="rId5" Type="http://schemas.openxmlformats.org/officeDocument/2006/relationships/image" Target="../media/image21.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5.jpe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6.jpe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eshpartnering.com/topics/wp-content/uploads/2010/02/OSHA-logo.jp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hazmat.dot.gov/pubs/erg/guidebook.htm"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14.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osha.gov/dsg/hazcom/index.html" TargetMode="External"/><Relationship Id="rId2" Type="http://schemas.openxmlformats.org/officeDocument/2006/relationships/hyperlink" Target="http://www.osha.gov/dsg/hazcom/finalmsdsreport.html" TargetMode="Externa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1.jpeg"/><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oleObject" Target="../embeddings/oleObject1.bin"/><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1676400"/>
            <a:ext cx="7772400" cy="1470025"/>
          </a:xfrm>
        </p:spPr>
        <p:txBody>
          <a:bodyPr/>
          <a:lstStyle/>
          <a:p>
            <a:pPr eaLnBrk="1" hangingPunct="1"/>
            <a:r>
              <a:rPr lang="en-US" sz="3700" b="1" i="0" dirty="0">
                <a:latin typeface="Times New Roman" pitchFamily="18" charset="0"/>
                <a:cs typeface="Times New Roman" pitchFamily="18" charset="0"/>
              </a:rPr>
              <a:t>Hazard </a:t>
            </a:r>
            <a:r>
              <a:rPr lang="en-US" sz="3700" b="1" i="0" dirty="0" smtClean="0">
                <a:latin typeface="Times New Roman" pitchFamily="18" charset="0"/>
                <a:cs typeface="Times New Roman" pitchFamily="18" charset="0"/>
              </a:rPr>
              <a:t>Communication</a:t>
            </a:r>
            <a:br>
              <a:rPr lang="en-US" sz="3700" b="1" i="0" dirty="0" smtClean="0">
                <a:latin typeface="Times New Roman" pitchFamily="18" charset="0"/>
                <a:cs typeface="Times New Roman" pitchFamily="18" charset="0"/>
              </a:rPr>
            </a:br>
            <a:r>
              <a:rPr lang="en-US" sz="3700" b="1" i="0" dirty="0" smtClean="0">
                <a:latin typeface="Times New Roman" pitchFamily="18" charset="0"/>
                <a:cs typeface="Times New Roman" pitchFamily="18" charset="0"/>
              </a:rPr>
              <a:t> </a:t>
            </a:r>
            <a:r>
              <a:rPr lang="en-US" sz="3700" b="1" i="0" dirty="0">
                <a:latin typeface="Times New Roman" pitchFamily="18" charset="0"/>
                <a:cs typeface="Times New Roman" pitchFamily="18" charset="0"/>
              </a:rPr>
              <a:t>Training</a:t>
            </a:r>
            <a:br>
              <a:rPr lang="en-US" sz="3700" b="1" i="0" dirty="0">
                <a:latin typeface="Times New Roman" pitchFamily="18" charset="0"/>
                <a:cs typeface="Times New Roman" pitchFamily="18" charset="0"/>
              </a:rPr>
            </a:br>
            <a:endParaRPr lang="en-US" sz="3700" b="1" i="0" dirty="0">
              <a:latin typeface="Times New Roman" pitchFamily="18" charset="0"/>
              <a:cs typeface="Times New Roman" pitchFamily="18" charset="0"/>
            </a:endParaRPr>
          </a:p>
        </p:txBody>
      </p:sp>
      <p:sp>
        <p:nvSpPr>
          <p:cNvPr id="4099" name="Text Box 7"/>
          <p:cNvSpPr txBox="1">
            <a:spLocks noChangeArrowheads="1"/>
          </p:cNvSpPr>
          <p:nvPr/>
        </p:nvSpPr>
        <p:spPr bwMode="auto">
          <a:xfrm>
            <a:off x="1905000" y="3429000"/>
            <a:ext cx="533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42900" indent="-342900" algn="ctr"/>
            <a:r>
              <a:rPr lang="en-US" sz="3600" b="1" i="1" dirty="0">
                <a:solidFill>
                  <a:schemeClr val="accent5">
                    <a:lumMod val="50000"/>
                  </a:schemeClr>
                </a:solidFill>
                <a:latin typeface="Times New Roman" pitchFamily="18" charset="0"/>
                <a:ea typeface="ＭＳ Ｐゴシック" pitchFamily="34" charset="-128"/>
                <a:cs typeface="Times New Roman" pitchFamily="18" charset="0"/>
              </a:rPr>
              <a:t>Your “Right to Know”</a:t>
            </a:r>
          </a:p>
          <a:p>
            <a:pPr marL="342900" indent="-342900" algn="ctr"/>
            <a:r>
              <a:rPr lang="en-US" sz="3600" b="1" i="1" dirty="0">
                <a:solidFill>
                  <a:schemeClr val="accent5">
                    <a:lumMod val="50000"/>
                  </a:schemeClr>
                </a:solidFill>
                <a:latin typeface="Times New Roman" pitchFamily="18" charset="0"/>
                <a:ea typeface="ＭＳ Ｐゴシック" pitchFamily="34" charset="-128"/>
                <a:cs typeface="Times New Roman" pitchFamily="18" charset="0"/>
              </a:rPr>
              <a:t>29 CFR </a:t>
            </a:r>
            <a:r>
              <a:rPr lang="en-US" sz="3600" b="1" i="1" dirty="0" smtClean="0">
                <a:solidFill>
                  <a:schemeClr val="accent5">
                    <a:lumMod val="50000"/>
                  </a:schemeClr>
                </a:solidFill>
                <a:latin typeface="Times New Roman" pitchFamily="18" charset="0"/>
                <a:ea typeface="ＭＳ Ｐゴシック" pitchFamily="34" charset="-128"/>
                <a:cs typeface="Times New Roman" pitchFamily="18" charset="0"/>
              </a:rPr>
              <a:t>1910.1200</a:t>
            </a:r>
          </a:p>
          <a:p>
            <a:pPr marL="342900" indent="-342900" algn="ctr"/>
            <a:r>
              <a:rPr lang="en-US" sz="1200" dirty="0" smtClean="0">
                <a:solidFill>
                  <a:schemeClr val="accent5">
                    <a:lumMod val="50000"/>
                  </a:schemeClr>
                </a:solidFill>
                <a:latin typeface="Times New Roman" pitchFamily="18" charset="0"/>
                <a:cs typeface="Times New Roman" pitchFamily="18" charset="0"/>
              </a:rPr>
              <a:t>This material was produced under grant number 46D6-HT31 from OSHA. It does not necessarily reflect the views or policies of the U.S. Department of Labor, nor does mention of trade names, commercial products, or organizations imply endorsement by the U.S. Government. </a:t>
            </a:r>
          </a:p>
          <a:p>
            <a:pPr marL="342900" indent="-342900" algn="ctr"/>
            <a:endParaRPr lang="en-US" sz="1200" b="1" i="1" dirty="0">
              <a:solidFill>
                <a:schemeClr val="accent5">
                  <a:lumMod val="50000"/>
                </a:schemeClr>
              </a:solidFill>
              <a:latin typeface="Times New Roman" pitchFamily="18" charset="0"/>
              <a:ea typeface="ＭＳ Ｐゴシック" pitchFamily="34" charset="-128"/>
              <a:cs typeface="Times New Roman" pitchFamily="18" charset="0"/>
            </a:endParaRPr>
          </a:p>
        </p:txBody>
      </p:sp>
      <p:sp>
        <p:nvSpPr>
          <p:cNvPr id="4100" name="Text Box 8"/>
          <p:cNvSpPr txBox="1">
            <a:spLocks noChangeArrowheads="1"/>
          </p:cNvSpPr>
          <p:nvPr/>
        </p:nvSpPr>
        <p:spPr bwMode="auto">
          <a:xfrm>
            <a:off x="1905000" y="7620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400" b="1" dirty="0">
                <a:solidFill>
                  <a:schemeClr val="accent5">
                    <a:lumMod val="50000"/>
                  </a:schemeClr>
                </a:solidFill>
                <a:latin typeface="Times New Roman" pitchFamily="18" charset="0"/>
                <a:cs typeface="Times New Roman" pitchFamily="18" charset="0"/>
              </a:rPr>
              <a:t>Institute of Occupational Safety and Health</a:t>
            </a:r>
          </a:p>
        </p:txBody>
      </p:sp>
      <p:pic>
        <p:nvPicPr>
          <p:cNvPr id="34818" name="Picture 2" descr="M:\MPSS Logos\MPSS Vertical\MPSS Logo Vertical 4C\MPSS Logo Vertical 4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981315"/>
            <a:ext cx="1447800" cy="2061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245091" y="371855"/>
            <a:ext cx="5453418"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4000" dirty="0" smtClean="0">
                <a:solidFill>
                  <a:schemeClr val="accent5">
                    <a:lumMod val="50000"/>
                  </a:schemeClr>
                </a:solidFill>
                <a:latin typeface="Times New Roman" pitchFamily="18" charset="0"/>
                <a:cs typeface="Times New Roman" pitchFamily="18" charset="0"/>
              </a:rPr>
              <a:t>Chemical Health Hazards</a:t>
            </a:r>
            <a:endParaRPr lang="en-US" sz="4000" dirty="0">
              <a:solidFill>
                <a:schemeClr val="accent5">
                  <a:lumMod val="50000"/>
                </a:schemeClr>
              </a:solidFill>
              <a:latin typeface="Times New Roman" pitchFamily="18" charset="0"/>
              <a:cs typeface="Times New Roman" pitchFamily="18" charset="0"/>
            </a:endParaRPr>
          </a:p>
        </p:txBody>
      </p:sp>
      <p:cxnSp>
        <p:nvCxnSpPr>
          <p:cNvPr id="7" name="Straight Connector 6"/>
          <p:cNvCxnSpPr/>
          <p:nvPr/>
        </p:nvCxnSpPr>
        <p:spPr>
          <a:xfrm flipH="1">
            <a:off x="228600" y="1085850"/>
            <a:ext cx="76962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8" name="Picture 7"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3169711110"/>
              </p:ext>
            </p:extLst>
          </p:nvPr>
        </p:nvGraphicFramePr>
        <p:xfrm>
          <a:off x="609600" y="1219200"/>
          <a:ext cx="2819400" cy="4953000"/>
        </p:xfrm>
        <a:graphic>
          <a:graphicData uri="http://schemas.openxmlformats.org/drawingml/2006/table">
            <a:tbl>
              <a:tblPr firstRow="1" bandRow="1">
                <a:tableStyleId>{327F97BB-C833-4FB7-BDE5-3F7075034690}</a:tableStyleId>
              </a:tblPr>
              <a:tblGrid>
                <a:gridCol w="2819400"/>
              </a:tblGrid>
              <a:tr h="495300">
                <a:tc>
                  <a:txBody>
                    <a:bodyPr/>
                    <a:lstStyle/>
                    <a:p>
                      <a:pPr algn="ctr"/>
                      <a:r>
                        <a:rPr lang="en-US" sz="2600" b="0" dirty="0" smtClean="0">
                          <a:solidFill>
                            <a:srgbClr val="002060"/>
                          </a:solidFill>
                          <a:latin typeface="Times New Roman" pitchFamily="18" charset="0"/>
                          <a:cs typeface="Times New Roman" pitchFamily="18" charset="0"/>
                        </a:rPr>
                        <a:t>Carcinogen</a:t>
                      </a:r>
                      <a:endParaRPr lang="en-US" sz="26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dirty="0" smtClean="0">
                          <a:solidFill>
                            <a:srgbClr val="002060"/>
                          </a:solidFill>
                          <a:latin typeface="Times New Roman" pitchFamily="18" charset="0"/>
                          <a:cs typeface="Times New Roman" pitchFamily="18" charset="0"/>
                        </a:rPr>
                        <a:t>Corrosives</a:t>
                      </a:r>
                      <a:endParaRPr lang="en-US" sz="26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dirty="0" smtClean="0">
                          <a:solidFill>
                            <a:srgbClr val="002060"/>
                          </a:solidFill>
                          <a:latin typeface="Times New Roman" pitchFamily="18" charset="0"/>
                          <a:cs typeface="Times New Roman" pitchFamily="18" charset="0"/>
                        </a:rPr>
                        <a:t>Irritant</a:t>
                      </a:r>
                      <a:endParaRPr lang="en-US" sz="26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dirty="0" smtClean="0">
                          <a:solidFill>
                            <a:srgbClr val="002060"/>
                          </a:solidFill>
                          <a:latin typeface="Times New Roman" pitchFamily="18" charset="0"/>
                          <a:cs typeface="Times New Roman" pitchFamily="18" charset="0"/>
                        </a:rPr>
                        <a:t>Toxic</a:t>
                      </a:r>
                      <a:endParaRPr lang="en-US" sz="26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dirty="0" smtClean="0">
                          <a:solidFill>
                            <a:srgbClr val="002060"/>
                          </a:solidFill>
                          <a:latin typeface="Times New Roman" pitchFamily="18" charset="0"/>
                          <a:cs typeface="Times New Roman" pitchFamily="18" charset="0"/>
                        </a:rPr>
                        <a:t>Highly</a:t>
                      </a:r>
                      <a:r>
                        <a:rPr lang="en-US" sz="2600" b="0" baseline="0" dirty="0" smtClean="0">
                          <a:solidFill>
                            <a:srgbClr val="002060"/>
                          </a:solidFill>
                          <a:latin typeface="Times New Roman" pitchFamily="18" charset="0"/>
                          <a:cs typeface="Times New Roman" pitchFamily="18" charset="0"/>
                        </a:rPr>
                        <a:t> Toxic</a:t>
                      </a:r>
                      <a:endParaRPr lang="en-US" sz="26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dirty="0" smtClean="0">
                          <a:solidFill>
                            <a:srgbClr val="002060"/>
                          </a:solidFill>
                          <a:latin typeface="Times New Roman" pitchFamily="18" charset="0"/>
                          <a:cs typeface="Times New Roman" pitchFamily="18" charset="0"/>
                        </a:rPr>
                        <a:t>Sensitizer</a:t>
                      </a:r>
                      <a:endParaRPr lang="en-US" sz="26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i="0" dirty="0" smtClean="0">
                          <a:solidFill>
                            <a:srgbClr val="002060"/>
                          </a:solidFill>
                          <a:latin typeface="Times New Roman" pitchFamily="18" charset="0"/>
                          <a:cs typeface="Times New Roman" pitchFamily="18" charset="0"/>
                        </a:rPr>
                        <a:t>Anesthetics</a:t>
                      </a:r>
                      <a:endParaRPr lang="en-US" sz="2600" b="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i="0" dirty="0" smtClean="0">
                          <a:solidFill>
                            <a:srgbClr val="002060"/>
                          </a:solidFill>
                          <a:latin typeface="Times New Roman" pitchFamily="18" charset="0"/>
                          <a:cs typeface="Times New Roman" pitchFamily="18" charset="0"/>
                        </a:rPr>
                        <a:t>Asphyxiates</a:t>
                      </a:r>
                      <a:endParaRPr lang="en-US" sz="2600" b="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i="0" dirty="0" smtClean="0">
                          <a:solidFill>
                            <a:srgbClr val="002060"/>
                          </a:solidFill>
                          <a:latin typeface="Times New Roman" pitchFamily="18" charset="0"/>
                          <a:cs typeface="Times New Roman" pitchFamily="18" charset="0"/>
                        </a:rPr>
                        <a:t>Systemic Poisons</a:t>
                      </a:r>
                      <a:endParaRPr lang="en-US" sz="2600" b="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00">
                <a:tc>
                  <a:txBody>
                    <a:bodyPr/>
                    <a:lstStyle/>
                    <a:p>
                      <a:pPr algn="ctr"/>
                      <a:r>
                        <a:rPr lang="en-US" sz="2600" b="0" i="0" dirty="0" smtClean="0">
                          <a:solidFill>
                            <a:srgbClr val="002060"/>
                          </a:solidFill>
                          <a:latin typeface="Times New Roman" pitchFamily="18" charset="0"/>
                          <a:cs typeface="Times New Roman" pitchFamily="18" charset="0"/>
                        </a:rPr>
                        <a:t>Biohazards</a:t>
                      </a:r>
                      <a:endParaRPr lang="en-US" sz="2600" b="0" i="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3796" name="Picture 4" descr="http://upload.wikimedia.org/wikipedia/commons/thumb/6/6e/Dangclass8.png/220px-Dangclass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00712" y="1295400"/>
            <a:ext cx="1828799"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g;base64,/9j/4AAQSkZJRgABAQAAAQABAAD/2wCEAAkGBhIPEBAUExATEhISGBsVFxMYGRYRGBgVGxYVFRQXFxQfHCYgGCUjGRcXITsmIycpMDgwFR89NTAqNSYvLiwBCQoKDgwOGg8PGjUcHx01LTQvLTQvLDU1NTU1LCwpNDU1NCksLCkxMzIpLCwsLi4sLCwsMiwsLTQvLCw1LCw1Nf/AABEIAOEA4QMBIgACEQEDEQH/xAAcAAEBAQACAwEAAAAAAAAAAAAABwYECAECBQP/xABCEAABAwIDBgQGAAQDBAsAAAABAAIDBBEGEjEFIUFRYXEHEyJCI1JigZGxCBQywXKCoRVzkqIWMzRTVLKzwtHw8f/EABoBAQADAQEBAAAAAAAAAAAAAAABBQYDBAL/xAArEQABAgQEBgMBAAMAAAAAAAAAAQMEBREiAhIxQRMhUbHB4UJhcTIzUpH/2gAMAwEAAhEDEQA/ALiiIgCIiAIiIAiIgCIiAIiIAsJjXGuXNBTu9Wkkg4c2tPPmeHfRjXGuXNBTu9Wkkg4c2tPPmeHfSerwRER8cJppXK60eeT8TyptcF408rLBO74ejJD7OTXH5evDtpSAVAltcF408rLBO74ejJD7OTXH5evDtp8w8RS3EdJpK81XmU57p5QpCICisTKhERAEREAREQBERAEREAREQBERAEREAREQBERAEREAWExrjXLmgp3erSSQcObWnnzPDvoxrjXLmgp3erSSQcObWnnzPDvpPV4IiI+OE00rldaPPJ+J5UL7+FcKvrX3N2wtPqfz+lvX9JhXCr619zdsLT6n8/pb1/SrFJSMhY1jGhrGiwAXJhjPdi0PZM5mjCcNv+u3smGL8HmkPmR3dAT3LDyceXI/nrl1epYg9pa4BzXCxB3gg6ghS3GGDzSOMkYLoHHuYyeB6cj9j1+oiHy3YdD4lk04tGnVu2Xr77nNwXjTyssE7vh6MkPs5Ncfl68O2lIBUCW1wXjTyssE7vh6MkPs5Ncfl68O2kw8RS3EcppK81XmU57p5QpCICisTKhERAEREAREQBERAEREAREQBERAEREAREQBYTGuNcuaCnd6tJJBw5taefM8O+jGuNcuaCnd6tJJBw5taefM8O+k9XgiIj44TTSuV1o88n4nlQvvYVwq+tfc3bC0+p/P6W9f0vOFcKvrX3N2wtPqfz+lvX9KsUtKyFjWMaGMYLADgFyYYz3YtD2TOZownDb/AK7exSUjIWNZG0NY0WAC/ZRjxD8d/Je+DZ2V7m+l1SRnaCNRE3R/+I7uQOqjm1sT1dYbz1U0p5Oe4tHZl8o+wVoiGOVVVaqdyQ669ZYg9pa4BzXCxB3gg6ghdMKDa89O7NDPLE4e5j3MP5BVXwF49SxubFtE+ZEdwqQLPZ1kaNzx1AB/xIQi0NRjDBppCZIgXQE7+JjPI8xyP565VXdj2TRggtkjkbcEWc1zXDnoQQVMsY4ONKTLECYCd41MZPA9OR/PWtiIfLdh0NdK5pxaNPLdsvX33OZgvGnlZYJ3fD0ZIfZya4/L14dtKOCoEtngzGphLYZ3Xi0Y8+zkCfl/XbSYeIpbiOc0learzKc908oUpF4BuvKsTKhERAEREAREQBERAEREAREQBERAFhMa41y5oKd3q0kkHDm1p58zw76Ma41y5oKd3q0kkHDm1p58zw76T1eCIiPjhNNK5XWjzyfieVC+/hXCr619zdsLT6n8/pb1/SYVwq+tfc3bC0+p/P6W9f0qxSUjIWNZG0NY0WAC5MMZ7sWh7JnM0YTht/129ikpGQsayNoaxosAFLfHnHLqWBlHC7LLUgmRw3FsGlumc3HZruarC6n+K+1TU7YrnE7o3+S3iA2MBm7uQ4/5irRDHKqqtVMkiIpPkIiICxeA2PnRyjZ8zrxyXMBJ/ok3udH2dvI6g/MrzJGHAhwBBFiDvBB1BC6VUVY+GSORhyvjc17SODmkOafyAu5mya8VFPBMNJo2SDs5ocP2oJQm+McHGlJliBMBO8amMngenI/Y9cqr3JGHAhwBBFiDvBB1BCl2McHGlJliBMBO8amMngenI/nrWxEPluw6Gulc04tGXlu2Xr77nJwXjTycsM7vhaMefZ0P0/rtpSQbqBrZ4Lxp5OWGd3wtGPPs6H6f120mHiKW4j4mkrz1eZTnunX7T7KUi8A3XlWJlAiIgCIiAIiIAiIgCIiALCY1xrlzQU7vVpJIOHNrTz5nh30Y1xrlzQU7vVpJIOHNrTz5nh30nq8EREfHCaaVyutHnk/E8qF9/CuFX1r7m7YWn1P5/S3r+kwrhV9a+5u2Fp9T+f0t6/pVikpGQsayNoaxosAFyYYz3YtD2TOZownDb/rt7FJSMhY1jGhrGiwAX7IitDHKqqtVC6fY6jLdqbQB1FRL/wCo4ruCurXjTsv+X2zVbrNmyTN/zMAd/wA7XoQYdERSQEREABXcPBMJZszZ7Tq2mhB7iJgK6jbJoHVE8ELd7ppGRju5wb/dd0IIgxrWjRoAHYCwUEnuvWSMOBDgCCLEHeCDqCF7IgJZjHBxpSZYgTATvGpjPI9OR+x65ZXqSMOBDgCCLEHeCDqCFLsY4ONKTLECYCd41MZPA9OR+x61sRD5bsOhrpXNOLRl5btl6++5ycF408nLDO74WjHn2dD9P67aUkG6ga2eC8aeTlhnd8LRjz7Oh+n9dtJh4iluI+JpK89XmU57p1+0+ylIvAN15ViZQIiIAiIgCIiALCY1xrlzQU7vVpJIOHNrTz5nh30Y1xrlzQU7vVpJIOHNrTz5nh30nq8EREfHCaaVyutHnk/E8qF9/CuFX1r7m7YWn1P5/S3r+kwrhV9a+5u2Fp9T+f0t6/pVikpGQsaxjQ1jRYALkwxnuxaHsmczRhOG3/Xb2KSkZCxrGNDWNFgAv2RFaGOVVVaqEREICjP8ReHC+KmrGj/qiYZP8LvVGfs4Ef5wrMuBt3Y0dbTTU8ovHM0sPS+jh1BsR1AQHTFF9PEmH5dn1UtPMLPjNr8HN9r29CN//wCL5akg8ovs4t2IyjqAyMvMUkUU0ZeMriyWJsguNLgkjdyXxgL7hvJQFF8CcPmp2o2Ui8dI0yk8M5uyMfkud/kXZhYfwjwWdl0DfMbaoqD5so4t3WZH/lb/AKuctwoJCIiAL1kjDgQ4AgixB3gg6gheyICWYxwcaUmWIEwE7xqYzyPTkfz1yyvUkYcCHAEEWIO8EHUEKXYxwcaUmWIEwE7xqYyeB6cj+etbEQ+W7Doa6VzTi0ZeW7ZevvucnBeNPJywzu+Fox59nQ/T+u2lJBuoGtngvGnk5YZ3fC0Y8+zofp/XbSYeIpbiPiaSvPV5lOe6dftPspSLwDdeVYmUCIiALCY1xrlzQU7vVpJIOHNrTz5nh30Y1xrlzQU7vVpJIOHNrTz5nh30nq8EREfHCaaVyutHnk/E8qF9/CuFX1r7m7YWn1P5/S3r+kwrhV9a+5u2Fp9T+f0t6/pVikpGQsayNoaxosAFyYYz3YtD2TOZownDb/rt7FJSMhY1jGhrGiwAX7IitDHKqqtVCIiEBERAEWDxH407MoiWiU1Mg3ZIRnAPWQ2Z+CT0UvxF/EBXT3bTMjpGHiPjSf8AE4ZR9m/dAfl/EFVZ9rMb/wB3Txt+5fK//wBwWDw/sd9bVQU8bmtfM8Ma51wATxNuS4+0Noy1EjpJpXyyO1e8lzjwG8r22XtKWmmjlhkdHLGbte21wbEGwO47iR91JBZ/4jaSMRbOcX/FBewDL/UzKwucXcLG276+invhHC1+2qAOaHDO42IuLtikc0/ZwB+ysXjNsoSbDDpZM01P5bw8ta173elknp9t82YhvIcAuu2z9oy00rJYZHRSsN2vacrgbEGx7Ej7qAd1UXXLYP8AEDXwWFQyKqbxJHkP/wCJoy/8qo+wfHfZlTYSufSvPCQXZf8A3jbgd3WQkoyL8aOtjmY2SKRkkbt7XsIe08NzhuO9fsgCIiAL1kjDgQQCCLEHeCDqCF7IgJZjHBxpSZYgTATvGpjPI9OR/PXLK9SRhwIcAQRYg7wRxBCl2McHGlJliBMBO8amMngenI/nrWxEPluw6Gulc04tGXlu2Xr77nJwXjTycsM7vhaMefZ0P0/rtpSQbqBrZ4Lxp5GWGd3wtGPPs6H6f120mHiKW4j4mkrz1eZTnunX7T7KUi/L+ZZ87fyEVhUyuVehPcaYL8rNPA34er4x7Obmj5enDtpiVfSFN8aYL8rNPA34er4x7Obmj5enDtpXxEPS7CamVzTNRl5eey+FOFg/F5pHCOQkwOPcsJ1cOY5j7jrUopQ9oc0hzXC4I3gg6EFQVajB+MDSOEchLoHHuYyeI6cx+OsQ8RltxaHWaSzi1daS7dOvvuVVF6RSh7Q5pDmuFwRvBB0IK91ZGQ0C420tpRUsUk00jY4oxmc86Af35WGt1yVIf4ja57aOkjBsySUlw55GekHpd1+4HJAfNxN/EWfUyhpugmm/Yiaf27uOCwUXi5tZsxm/nXlxFiwhhjte+6K2UdwL9Vj0UkFJ2RS0WInOjc2HZ+0nvLmuibIYqgFrnODoy4+WRa9wd99CsjiPBdbs0j+Zp3RhxIa/c5jrWvZwJHEa2XyaWqfE9r43uY9hDmvaS0gjQgjRVHw88UBJ51HtaV1RTVIsHynMGGzi4PffNY+m1tCBaygEpWz8HqJs22aMOa17Wl78rrWu2N5abEG5Bsft0VOocFUfn0jaHZtNW7NqMxmrHv8AOexwzNyscXXZbduA3k8CLr6GwPBobPdWS01V5dQ+7aWUsEnkRkgkFrtz3EXbfl3QkymM9rSbXw++sqoYmSQ1OSndEXEZC9sb7guPIi51yjcFGo4y4gNBcToALk9gu2HiDRRf7Gqo6idkTPLAdMYyWh+ZtneW0E732/pG7MsFgDwcpHspqpm0TNLFKHl9O4eX6SHCPeMzTpcmx36cUBClt9l+HA/lIKyqraemhku8ROd8aSFu8mJvucbEAbuG/eql4jYz2XsueOM7Mgqp8pefTEwRh5IN3ZDvcQd1v2ohi7Ez9pVT6hzBHcNY2Jpu2NjWhrWt5DU/5ihBttp+OEjaZlNs+lZQRsDm3BEjg06ZdwDXXLiTvJJ/P44f8eto01hN5dWz6xkfbpI3+7SpsikHa/AfiXS7YaRHeKdgu+B5Ga3zNOjx1GnEC4WuXTPDu1pKOrp54nFr43tI6i9nNPQgkHoV3LBUEnlEQlACVN8a4083NBA74ej5B7+bW/T149tfONMaebmggd8PR8g9/NrT8vXj21xKroiIrbhNVK5Xlo88nPZPKhajB+DzVuEkgLYGnsZCOA6cz+OjB+DzVuEkgLYGnsZCOA6cz+OlSiiDGhrQGtaLADcABoAFEPD5rsWh1mk04VWmlu3Xp77HB/6O0v8A4aH/AIG//CL6KKwy4ehleM5/sv8A1QhCIvo5E3xpgvys08Dfh6vjHs5uaPl6cO2mKV9IU3xpgvys08Dfh6vjHs5uaPl6cO2ldEQ9LsJqpXNM1GXl57L4U4WD8YGkcI5CXQOPcxk8R05j8dalFKHtDmkOa4XBG8EHQgqCrUYPxgaRwjkJdA49zGTxHTmPuOsQ8RltxaHWaSvi1daS7dOvvuVVRv8AiRYf5egNjYSvBPAEsbbf9j+FYYpQ9oc0hzXC4I3gg6EFcTbWxYa2CSCdgfFILOB/0IPAg7weisjIKdMEWs8Q/DybY89nXkp5CfKmtqNcjuTgPzqOmTUkBEX2cOYXkr21ZiIvSwmcss5zngEDK0Aa7/8ARAazwpjrK0TUdPUz0wZepbNG7K1kmUR2lbq9rgALA7iL2K7FbDo5YaaGOaYzysYGvlItncBvdZSLAWyY9nwbKrxTCIPbJFV1E838sGNLyGPERID82g13AbvcKJinEFU2nY/ZkMNbJ5jWuaHghrCCSbhw45eO697FQSaOopmSscx7GvY4WLXAOBHIg6qcY5mjw1ss/wCzmRwOlmaLOLpSSR6iMxNyGsAsdwCpD5Q1pc4hoAuSTYAAXJJU92dQVVTtWapqKqEUbiWUdP5jKiOXKPRMxl7AgguNvVckaagdap5nPc5zjdziXEniSbk/lei23iHgCTZYZJUVcMlTUyPcYo2kem5JkvYAeo2y2FswtextiVJAREQH6U39bP8AE39hd2GaBQnwn8GzJ5dZXsIZudFTncXcWvlHBvJvHju3G7EqCTySpxjTGnm5oIHfD0fIPfza0/L149tfGNcaebmggd8PR8g9/NrT8vXj21xSroiIrbhNVK5Xlo88nPZPKhajB+DzVuEkgLYGnsXkcB05n8dGD8HmrcJJAWwNPYyEcB05n8dKlFEGNDWgNa0WAG4ADQAKIeHzXYtDrNJpwqtNLduvT32EUQY0NaA1rRYAbgANAAvdEVkZDUIiIAiIgCEIiAm+NcF+Vmngb8PV8Y9nNzR8vTh20xSvpCnGNMF+Vmngb8PV8Y9nNzR8vTh20roiHpdhNVK5pmoy8vPZfCnDwbjA0hEUpJgcddTGTxHTmPuOtRjkDgC0ggi4I3gg6EFQRarB2MTSkRSkmAncdTGTxHTmPx1iHiMtuLQ6TSV8WrzSXbp199yibc2HDXQSQTxiSKQWIPA8C08CDvBC6u+IHh5PsmpyEOkhkPwZQP6/oIGjxy46hdr45A4AtIIIuCN4IOhBR8YdqNN442PMKyMiqHU+gwA/yXzVs7dnRh7Y2+eyTO8kEvyRAZzlFuFt+oW+2r4zU2zmmn2bTRS5Yo2CrIEYe4MaA4xBoLrC49RHqvwG/CeJOCKnZlU/zXOmimc58dQbnPc3IeeDxxH3G5ZFCDU4r8TK/akbY6iRnlNscjGNYC8Xs8neb7+BA6Lz4WAf7Y2eCQB5oO93li4a62/ib7gON7cVlVofD2jdLtSga2N0pEzHFrTlOVpzOdm4BoGb7KQVLxpxk+eggdR1Mb6Kdz4Jsou5z25XBt3NuAA06W1GoKiMdW9pYWvc0xm7CCRkN73b8pvv3Kl43o6TZ1PW7LjknlmEjKvPK1mQDKPRGQbh2R+91hexCl6gFHo/GN38h/L1VHHXTNu1s8/r+G4jM124OvYWuHcr6Lk7Lw3sjbhc2k8zZtRFFfynuEkcridxEjnFws9wHOxFhuKl69oYXPc1rWlznENa0DMSTuAA4klAfUxBhSr2fI2OpgMT3i7RdrswBy3GUm+9WHwo8GvKyVdfH8Tc6KmdvDOT5RxdxDeHHfuGt8OMJVEVJEdpFtRUNd5kQkDZn04ytAa2V1yDuvuO5bglCQpxjTGnm5oIHfD0fIPfza0/L149tWNMaebmggd8PR8g9/NrT8vXj21xSroiIrbhNVK5Xlo88nPZPKhajB+DzVuEkgLYGnsXkcB05n7Dowfg81bhJIC2Bp7GQjgOnM/jpUoogxoa0BrWiwA3AAaABRDw+a7FodZpNOFVppbt16e+wiiDGhrQGtaLADcABoAF7oisjIahERAEREAREQBERAEIREBOMaYL8rNPA34er4x7Obmj5enDtpiVfSFOMaYL8rNPA34er4x7Obmj5enDtpXREPS7CaqVzTNRl5eey+FOHg7GJpSIpSTATuOpjJ4jpzH461GOQOALSCCLgjeCDoQVBFqsHYxNKRFKSYCdx1MZPEdOY/HWIeIy24tDpNJXxavMpdunX33KDiDD8G0Kd8FQzPG/7Fp4OaeBHNdXMfYBn2PUZH+uF9zFMBYPbyPyuHEfjcu2ccgcAWkEEXBG8EHQgr5+IcPQbQp3wVDA+N/2LXcHNPtI5/2VkZFUOmi+jh3bElHVQTRPcx7HDe218pIDhv3bxcb+a+pjvAk+yKgxyDNE65imAs17f7OHEf2IKzSkgoHjfsRtNtV725y2qYJ7uOYZiXNcGHkMo3cL8rKfra+KsckVVTQmYyww0sDYbnRnlNDiWX9Bc4E2O+2XhZZbZGyJqyZkMEbpJZDZrR/qSeAGpJ3BAfjRUUk8jI4mOkkecrWNGYk8gF2R8L/CaPZbWzzhsla4a/1NhB9rOZ5u+w3a83w28L4dkR53ZZat49cttzRxZFcXA5nU9BYDckqCQSpvjTGnm5oIHfD0fIPfza0/L149tWNMaebmggd8PR8g9/NrT8vXj21xSroiIrbhNVK5Xlo88nPZPKhajB+DzVuEkgLYGnsXkcB05n8dGD8HmrcJJAWwNPYyEcB05n7DpUoogxoa0BrWiwA3AAaABRDw+a7FodZpNOFVppbt16e+wiiDGhrQGtaLADcABoAF7oisjIahERAEREAREQBERAEREAREQBeCLryiAmuNMF+Tmmgb8LV7B7Oo+n9dtMYr4RdTbGmC/IzTQN+Fq9g9nUfT+u2ldEQ9LsJq5XNM9GXl57L1+l+zjYOxiaUiKUkwE7jqYyeI6cx+OtRjkDgC0ggi4I3gg6EFQVanB2MTSkRSkmAncdTGeY6cx+OsQ8RltxaH3NJXxavMpdunX33N/iTDcG0ad8FQzMx2h0c13B7HcCP/ALuK6zYiwBJsvaUEFQ3zIJZGhkguwSxF4a4XF8jgDYjfa/EELtXHIHAFpBBFwRvBB0IK4e1tiQVbWtnibI1j2yNvcFr2m7XNI3g9uBPNWRkTrx4iYZnr8RVFPTRZnERAACzWMEMYzOPtaBbf+BfcrT4f+HkGx4bMtJUPA82cixcflb8rQeH5uV9+i2NBBJNJHE1slQ7PK8f1PcAALnkANNNea5pKAEqcY0xp5uaCB3w9HyD382tPy9ePbVjTGnm5oIHfD0fIPfza0/L149tcSq6IiK24TVSuV5aPPJz2TyoWowfg81bhJIC2Bp7GQjgOnM/jowfg81bhJIC2Bp7GQjgOnM/jpUoogxoa0BrWiwA3AAaABRDw+a7FodZnNOFVppbt16e+wiiDGhrQGtaLADcABoAF7oisjIahERAEREAREQBERAEREAREQBERAEREAXgi68ogJrjTBfk5poG/C1ewezqPp/XbTGK+EXU2xpgvyc00DfhavYPZ1H0/rtpXREPS7CauVzTPRl5eey9fpfs42DsYmlIilJMBO46mMniOnMfjrUY5A4AtIIIuCN4IOhBUFWpwdjE0pEUpJgJ3HUxk8R05j8dYh4jLbi0PuaSvi1eZS7dOvvuVMlTjGmNPNzQQO+Ho+Qe/m1p+Xrx7a+MaY187NBA74ej5B7+bWn5evHtrilMREVtwnOVyvLR55OeyeVC1GD8HmrcJJAWwNPYyEcB05n8dGD8HmrcJJAWwNPYvI4DpzP46VKKIMaGtAa1osANwAGgAUQ8PmuxaHWZzThVaaW7denvsIogxoa0BrWiwA3AAaABe6IrIyGoREQBERAEREAREQBERAEREAREQBERAEREAREQBeCLryiAmuNMF+Tmmgb8LV7B7Oo+n9dtMYr4RdTbGmC/IzTQN+Fq9g9nUfT+u2ldEQ9LsJq5XNM9GXl57L1+l+zGLUYPweatwkkBbA09jIRwHTmfx0YPweatwkkBbA09jIRwHTmfsOlSiiDGhrQGtaLADcABoAFEPD5rsWh0mk04VWmlu3Xp77CKIMaGtAa1osANwAGgAXuiKyMhqEREAREQBERAEREAREQBERAEREAREQBERAEREAREQBERAF+VT/Q//AAn9FEUKTh1Q4eHv+yU3+7Z/5QvooijD/KHR7/Ji/V7hERfRyCIiAIiIAiIgCIiAIiIAiIgP/9k="/>
          <p:cNvSpPr>
            <a:spLocks noChangeAspect="1" noChangeArrowheads="1"/>
          </p:cNvSpPr>
          <p:nvPr/>
        </p:nvSpPr>
        <p:spPr bwMode="auto">
          <a:xfrm>
            <a:off x="63500" y="-649288"/>
            <a:ext cx="1343025"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g;base64,/9j/4AAQSkZJRgABAQAAAQABAAD/2wCEAAkGBhIPEBAUExATEhISGBsVFxMYGRYRGBgVGxYVFRQXFxQfHCYgGCUjGRcXITsmIycpMDgwFR89NTAqNSYvLiwBCQoKDgwOGg8PGjUcHx01LTQvLTQvLDU1NTU1LCwpNDU1NCksLCkxMzIpLCwsLi4sLCwsMiwsLTQvLCw1LCw1Nf/AABEIAOEA4QMBIgACEQEDEQH/xAAcAAEBAQACAwEAAAAAAAAAAAAABwYECAECBQP/xABCEAABAwIDBgQGAAQDBAsAAAABAAIDBBEGEjEFIUFRYXEHEyJCI1JigZGxCBQywXKCoRVzkqIWMzRTVLKzwtHw8f/EABoBAQADAQEBAAAAAAAAAAAAAAABBQYDBAL/xAArEQABAgQEBgMBAAMAAAAAAAAAAQMEBREiAhIxQRMhUbHB4UJhcTIzUpH/2gAMAwEAAhEDEQA/ALiiIgCIiAIiIAiIgCIiAIiIAsJjXGuXNBTu9Wkkg4c2tPPmeHfRjXGuXNBTu9Wkkg4c2tPPmeHfSerwRER8cJppXK60eeT8TyptcF408rLBO74ejJD7OTXH5evDtpSAVAltcF408rLBO74ejJD7OTXH5evDtp8w8RS3EdJpK81XmU57p5QpCICisTKhERAEREAREQBERAEREAREQBERAEREAREQBERAEREAWExrjXLmgp3erSSQcObWnnzPDvoxrjXLmgp3erSSQcObWnnzPDvpPV4IiI+OE00rldaPPJ+J5UL7+FcKvrX3N2wtPqfz+lvX9JhXCr619zdsLT6n8/pb1/SrFJSMhY1jGhrGiwAXJhjPdi0PZM5mjCcNv+u3smGL8HmkPmR3dAT3LDyceXI/nrl1epYg9pa4BzXCxB3gg6ghS3GGDzSOMkYLoHHuYyeB6cj9j1+oiHy3YdD4lk04tGnVu2Xr77nNwXjTyssE7vh6MkPs5Ncfl68O2lIBUCW1wXjTyssE7vh6MkPs5Ncfl68O2kw8RS3EcppK81XmU57p5QpCICisTKhERAEREAREQBERAEREAREQBERAEREAREQBYTGuNcuaCnd6tJJBw5taefM8O+jGuNcuaCnd6tJJBw5taefM8O+k9XgiIj44TTSuV1o88n4nlQvvYVwq+tfc3bC0+p/P6W9f0vOFcKvrX3N2wtPqfz+lvX9KsUtKyFjWMaGMYLADgFyYYz3YtD2TOZownDb/AK7exSUjIWNZG0NY0WAC/ZRjxD8d/Je+DZ2V7m+l1SRnaCNRE3R/+I7uQOqjm1sT1dYbz1U0p5Oe4tHZl8o+wVoiGOVVVaqdyQ669ZYg9pa4BzXCxB3gg6ghdMKDa89O7NDPLE4e5j3MP5BVXwF49SxubFtE+ZEdwqQLPZ1kaNzx1AB/xIQi0NRjDBppCZIgXQE7+JjPI8xyP565VXdj2TRggtkjkbcEWc1zXDnoQQVMsY4ONKTLECYCd41MZPA9OR/PWtiIfLdh0NdK5pxaNPLdsvX33OZgvGnlZYJ3fD0ZIfZya4/L14dtKOCoEtngzGphLYZ3Xi0Y8+zkCfl/XbSYeIpbiOc0learzKc908oUpF4BuvKsTKhERAEREAREQBERAEREAREQBERAFhMa41y5oKd3q0kkHDm1p58zw76Ma41y5oKd3q0kkHDm1p58zw76T1eCIiPjhNNK5XWjzyfieVC+/hXCr619zdsLT6n8/pb1/SYVwq+tfc3bC0+p/P6W9f0qxSUjIWNZG0NY0WAC5MMZ7sWh7JnM0YTht/129ikpGQsayNoaxosAFLfHnHLqWBlHC7LLUgmRw3FsGlumc3HZruarC6n+K+1TU7YrnE7o3+S3iA2MBm7uQ4/5irRDHKqqtVMkiIpPkIiICxeA2PnRyjZ8zrxyXMBJ/ok3udH2dvI6g/MrzJGHAhwBBFiDvBB1BC6VUVY+GSORhyvjc17SODmkOafyAu5mya8VFPBMNJo2SDs5ocP2oJQm+McHGlJliBMBO8amMngenI/Y9cqr3JGHAhwBBFiDvBB1BCl2McHGlJliBMBO8amMngenI/nrWxEPluw6Gulc04tGXlu2Xr77nJwXjTycsM7vhaMefZ0P0/rtpSQbqBrZ4Lxp5OWGd3wtGPPs6H6f120mHiKW4j4mkrz1eZTnunX7T7KUi8A3XlWJlAiIgCIiAIiIAiIgCIiALCY1xrlzQU7vVpJIOHNrTz5nh30Y1xrlzQU7vVpJIOHNrTz5nh30nq8EREfHCaaVyutHnk/E8qF9/CuFX1r7m7YWn1P5/S3r+kwrhV9a+5u2Fp9T+f0t6/pVikpGQsayNoaxosAFyYYz3YtD2TOZownDb/rt7FJSMhY1jGhrGiwAX7IitDHKqqtVC6fY6jLdqbQB1FRL/wCo4ruCurXjTsv+X2zVbrNmyTN/zMAd/wA7XoQYdERSQEREABXcPBMJZszZ7Tq2mhB7iJgK6jbJoHVE8ELd7ppGRju5wb/dd0IIgxrWjRoAHYCwUEnuvWSMOBDgCCLEHeCDqCF7IgJZjHBxpSZYgTATvGpjPI9OR+x65ZXqSMOBDgCCLEHeCDqCFLsY4ONKTLECYCd41MZPA9OR+x61sRD5bsOhrpXNOLRl5btl6++5ycF408nLDO74WjHn2dD9P67aUkG6ga2eC8aeTlhnd8LRjz7Oh+n9dtJh4iluI+JpK89XmU57p1+0+ylIvAN15ViZQIiIAiIgCIiALCY1xrlzQU7vVpJIOHNrTz5nh30Y1xrlzQU7vVpJIOHNrTz5nh30nq8EREfHCaaVyutHnk/E8qF9/CuFX1r7m7YWn1P5/S3r+kwrhV9a+5u2Fp9T+f0t6/pVikpGQsaxjQ1jRYALkwxnuxaHsmczRhOG3/Xb2KSkZCxrGNDWNFgAv2RFaGOVVVaqEREICjP8ReHC+KmrGj/qiYZP8LvVGfs4Ef5wrMuBt3Y0dbTTU8ovHM0sPS+jh1BsR1AQHTFF9PEmH5dn1UtPMLPjNr8HN9r29CN//wCL5akg8ovs4t2IyjqAyMvMUkUU0ZeMriyWJsguNLgkjdyXxgL7hvJQFF8CcPmp2o2Ui8dI0yk8M5uyMfkud/kXZhYfwjwWdl0DfMbaoqD5so4t3WZH/lb/AKuctwoJCIiAL1kjDgQ4AgixB3gg6gheyICWYxwcaUmWIEwE7xqYzyPTkfz1yyvUkYcCHAEEWIO8EHUEKXYxwcaUmWIEwE7xqYyeB6cj+etbEQ+W7Doa6VzTi0ZeW7ZevvucnBeNPJywzu+Fox59nQ/T+u2lJBuoGtngvGnk5YZ3fC0Y8+zofp/XbSYeIpbiPiaSvPV5lOe6dftPspSLwDdeVYmUCIiALCY1xrlzQU7vVpJIOHNrTz5nh30Y1xrlzQU7vVpJIOHNrTz5nh30nq8EREfHCaaVyutHnk/E8qF9/CuFX1r7m7YWn1P5/S3r+kwrhV9a+5u2Fp9T+f0t6/pVikpGQsayNoaxosAFyYYz3YtD2TOZownDb/rt7FJSMhY1jGhrGiwAX7IitDHKqqtVCIiEBERAEWDxH407MoiWiU1Mg3ZIRnAPWQ2Z+CT0UvxF/EBXT3bTMjpGHiPjSf8AE4ZR9m/dAfl/EFVZ9rMb/wB3Txt+5fK//wBwWDw/sd9bVQU8bmtfM8Ma51wATxNuS4+0Noy1EjpJpXyyO1e8lzjwG8r22XtKWmmjlhkdHLGbte21wbEGwO47iR91JBZ/4jaSMRbOcX/FBewDL/UzKwucXcLG276+invhHC1+2qAOaHDO42IuLtikc0/ZwB+ysXjNsoSbDDpZM01P5bw8ta173elknp9t82YhvIcAuu2z9oy00rJYZHRSsN2vacrgbEGx7Ej7qAd1UXXLYP8AEDXwWFQyKqbxJHkP/wCJoy/8qo+wfHfZlTYSufSvPCQXZf8A3jbgd3WQkoyL8aOtjmY2SKRkkbt7XsIe08NzhuO9fsgCIiAL1kjDgQQCCLEHeCDqCF7IgJZjHBxpSZYgTATvGpjPI9OR/PXLK9SRhwIcAQRYg7wRxBCl2McHGlJliBMBO8amMngenI/nrWxEPluw6Gulc04tGXlu2Xr77nJwXjTycsM7vhaMefZ0P0/rtpSQbqBrZ4Lxp5GWGd3wtGPPs6H6f120mHiKW4j4mkrz1eZTnunX7T7KUi/L+ZZ87fyEVhUyuVehPcaYL8rNPA34er4x7Obmj5enDtpiVfSFN8aYL8rNPA34er4x7Obmj5enDtpXxEPS7CamVzTNRl5eey+FOFg/F5pHCOQkwOPcsJ1cOY5j7jrUopQ9oc0hzXC4I3gg6EFQVajB+MDSOEchLoHHuYyeI6cx+OsQ8RltxaHWaSzi1daS7dOvvuVVF6RSh7Q5pDmuFwRvBB0IK91ZGQ0C420tpRUsUk00jY4oxmc86Af35WGt1yVIf4ja57aOkjBsySUlw55GekHpd1+4HJAfNxN/EWfUyhpugmm/Yiaf27uOCwUXi5tZsxm/nXlxFiwhhjte+6K2UdwL9Vj0UkFJ2RS0WInOjc2HZ+0nvLmuibIYqgFrnODoy4+WRa9wd99CsjiPBdbs0j+Zp3RhxIa/c5jrWvZwJHEa2XyaWqfE9r43uY9hDmvaS0gjQgjRVHw88UBJ51HtaV1RTVIsHynMGGzi4PffNY+m1tCBaygEpWz8HqJs22aMOa17Wl78rrWu2N5abEG5Bsft0VOocFUfn0jaHZtNW7NqMxmrHv8AOexwzNyscXXZbduA3k8CLr6GwPBobPdWS01V5dQ+7aWUsEnkRkgkFrtz3EXbfl3QkymM9rSbXw++sqoYmSQ1OSndEXEZC9sb7guPIi51yjcFGo4y4gNBcToALk9gu2HiDRRf7Gqo6idkTPLAdMYyWh+ZtneW0E732/pG7MsFgDwcpHspqpm0TNLFKHl9O4eX6SHCPeMzTpcmx36cUBClt9l+HA/lIKyqraemhku8ROd8aSFu8mJvucbEAbuG/eql4jYz2XsueOM7Mgqp8pefTEwRh5IN3ZDvcQd1v2ohi7Ez9pVT6hzBHcNY2Jpu2NjWhrWt5DU/5ihBttp+OEjaZlNs+lZQRsDm3BEjg06ZdwDXXLiTvJJ/P44f8eto01hN5dWz6xkfbpI3+7SpsikHa/AfiXS7YaRHeKdgu+B5Ga3zNOjx1GnEC4WuXTPDu1pKOrp54nFr43tI6i9nNPQgkHoV3LBUEnlEQlACVN8a4083NBA74ej5B7+bW/T149tfONMaebmggd8PR8g9/NrT8vXj21xKroiIrbhNVK5Xlo88nPZPKhajB+DzVuEkgLYGnsZCOA6cz+OjB+DzVuEkgLYGnsZCOA6cz+OlSiiDGhrQGtaLADcABoAFEPD5rsWh1mk04VWmlu3Xp77HB/6O0v8A4aH/AIG//CL6KKwy4ehleM5/sv8A1QhCIvo5E3xpgvys08Dfh6vjHs5uaPl6cO2mKV9IU3xpgvys08Dfh6vjHs5uaPl6cO2ldEQ9LsJqpXNM1GXl57L4U4WD8YGkcI5CXQOPcxk8R05j8dalFKHtDmkOa4XBG8EHQgqCrUYPxgaRwjkJdA49zGTxHTmPuOsQ8RltxaHWaSvi1daS7dOvvuVVRv8AiRYf5egNjYSvBPAEsbbf9j+FYYpQ9oc0hzXC4I3gg6EFcTbWxYa2CSCdgfFILOB/0IPAg7weisjIKdMEWs8Q/DybY89nXkp5CfKmtqNcjuTgPzqOmTUkBEX2cOYXkr21ZiIvSwmcss5zngEDK0Aa7/8ARAazwpjrK0TUdPUz0wZepbNG7K1kmUR2lbq9rgALA7iL2K7FbDo5YaaGOaYzysYGvlItncBvdZSLAWyY9nwbKrxTCIPbJFV1E838sGNLyGPERID82g13AbvcKJinEFU2nY/ZkMNbJ5jWuaHghrCCSbhw45eO697FQSaOopmSscx7GvY4WLXAOBHIg6qcY5mjw1ss/wCzmRwOlmaLOLpSSR6iMxNyGsAsdwCpD5Q1pc4hoAuSTYAAXJJU92dQVVTtWapqKqEUbiWUdP5jKiOXKPRMxl7AgguNvVckaagdap5nPc5zjdziXEniSbk/lei23iHgCTZYZJUVcMlTUyPcYo2kem5JkvYAeo2y2FswtextiVJAREQH6U39bP8AE39hd2GaBQnwn8GzJ5dZXsIZudFTncXcWvlHBvJvHju3G7EqCTySpxjTGnm5oIHfD0fIPfza0/L149tfGNcaebmggd8PR8g9/NrT8vXj21xSroiIrbhNVK5Xlo88nPZPKhajB+DzVuEkgLYGnsXkcB05n8dGD8HmrcJJAWwNPYyEcB05n8dKlFEGNDWgNa0WAG4ADQAKIeHzXYtDrNJpwqtNLduvT32EUQY0NaA1rRYAbgANAAvdEVkZDUIiIAiIgCEIiAm+NcF+Vmngb8PV8Y9nNzR8vTh20xSvpCnGNMF+Vmngb8PV8Y9nNzR8vTh20roiHpdhNVK5pmoy8vPZfCnDwbjA0hEUpJgcddTGTxHTmPuOtRjkDgC0ggi4I3gg6EFQRarB2MTSkRSkmAncdTGTxHTmPx1iHiMtuLQ6TSV8WrzSXbp199yibc2HDXQSQTxiSKQWIPA8C08CDvBC6u+IHh5PsmpyEOkhkPwZQP6/oIGjxy46hdr45A4AtIIIuCN4IOhBR8YdqNN442PMKyMiqHU+gwA/yXzVs7dnRh7Y2+eyTO8kEvyRAZzlFuFt+oW+2r4zU2zmmn2bTRS5Yo2CrIEYe4MaA4xBoLrC49RHqvwG/CeJOCKnZlU/zXOmimc58dQbnPc3IeeDxxH3G5ZFCDU4r8TK/akbY6iRnlNscjGNYC8Xs8neb7+BA6Lz4WAf7Y2eCQB5oO93li4a62/ib7gON7cVlVofD2jdLtSga2N0pEzHFrTlOVpzOdm4BoGb7KQVLxpxk+eggdR1Mb6Kdz4Jsou5z25XBt3NuAA06W1GoKiMdW9pYWvc0xm7CCRkN73b8pvv3Kl43o6TZ1PW7LjknlmEjKvPK1mQDKPRGQbh2R+91hexCl6gFHo/GN38h/L1VHHXTNu1s8/r+G4jM124OvYWuHcr6Lk7Lw3sjbhc2k8zZtRFFfynuEkcridxEjnFws9wHOxFhuKl69oYXPc1rWlznENa0DMSTuAA4klAfUxBhSr2fI2OpgMT3i7RdrswBy3GUm+9WHwo8GvKyVdfH8Tc6KmdvDOT5RxdxDeHHfuGt8OMJVEVJEdpFtRUNd5kQkDZn04ytAa2V1yDuvuO5bglCQpxjTGnm5oIHfD0fIPfza0/L149tWNMaebmggd8PR8g9/NrT8vXj21xSroiIrbhNVK5Xlo88nPZPKhajB+DzVuEkgLYGnsXkcB05n7Dowfg81bhJIC2Bp7GQjgOnM/jpUoogxoa0BrWiwA3AAaABRDw+a7FodZpNOFVppbt16e+wiiDGhrQGtaLADcABoAF7oisjIahERAEREAREQBERAEIREBOMaYL8rNPA34er4x7Obmj5enDtpiVfSFOMaYL8rNPA34er4x7Obmj5enDtpXREPS7CaqVzTNRl5eey+FOHg7GJpSIpSTATuOpjJ4jpzH461GOQOALSCCLgjeCDoQVBFqsHYxNKRFKSYCdx1MZPEdOY/HWIeIy24tDpNJXxavMpdunX33KDiDD8G0Kd8FQzPG/7Fp4OaeBHNdXMfYBn2PUZH+uF9zFMBYPbyPyuHEfjcu2ccgcAWkEEXBG8EHQgr5+IcPQbQp3wVDA+N/2LXcHNPtI5/2VkZFUOmi+jh3bElHVQTRPcx7HDe218pIDhv3bxcb+a+pjvAk+yKgxyDNE65imAs17f7OHEf2IKzSkgoHjfsRtNtV725y2qYJ7uOYZiXNcGHkMo3cL8rKfra+KsckVVTQmYyww0sDYbnRnlNDiWX9Bc4E2O+2XhZZbZGyJqyZkMEbpJZDZrR/qSeAGpJ3BAfjRUUk8jI4mOkkecrWNGYk8gF2R8L/CaPZbWzzhsla4a/1NhB9rOZ5u+w3a83w28L4dkR53ZZat49cttzRxZFcXA5nU9BYDckqCQSpvjTGnm5oIHfD0fIPfza0/L149tWNMaebmggd8PR8g9/NrT8vXj21xSroiIrbhNVK5Xlo88nPZPKhajB+DzVuEkgLYGnsXkcB05n8dGD8HmrcJJAWwNPYyEcB05n7DpUoogxoa0BrWiwA3AAaABRDw+a7FodZpNOFVppbt16e+wiiDGhrQGtaLADcABoAF7oisjIahERAEREAREQBERAEREAREQBeCLryiAmuNMF+Tmmgb8LV7B7Oo+n9dtMYr4RdTbGmC/IzTQN+Fq9g9nUfT+u2ldEQ9LsJq5XNM9GXl57L1+l+zjYOxiaUiKUkwE7jqYyeI6cx+OtRjkDgC0ggi4I3gg6EFQVanB2MTSkRSkmAncdTGeY6cx+OsQ8RltxaH3NJXxavMpdunX33N/iTDcG0ad8FQzMx2h0c13B7HcCP/ALuK6zYiwBJsvaUEFQ3zIJZGhkguwSxF4a4XF8jgDYjfa/EELtXHIHAFpBBFwRvBB0IK4e1tiQVbWtnibI1j2yNvcFr2m7XNI3g9uBPNWRkTrx4iYZnr8RVFPTRZnERAACzWMEMYzOPtaBbf+BfcrT4f+HkGx4bMtJUPA82cixcflb8rQeH5uV9+i2NBBJNJHE1slQ7PK8f1PcAALnkANNNea5pKAEqcY0xp5uaCB3w9HyD382tPy9ePbVjTGnm5oIHfD0fIPfza0/L149tcSq6IiK24TVSuV5aPPJz2TyoWowfg81bhJIC2Bp7GQjgOnM/jowfg81bhJIC2Bp7GQjgOnM/jpUoogxoa0BrWiwA3AAaABRDw+a7FodZnNOFVppbt16e+wiiDGhrQGtaLADcABoAF7oisjIahERAEREAREQBERAEREAREQBERAEREAXgi68ogJrjTBfk5poG/C1ewezqPp/XbTGK+EXU2xpgvyc00DfhavYPZ1H0/rtpXREPS7CauVzTPRl5eey9fpfs42DsYmlIilJMBO46mMniOnMfjrUY5A4AtIIIuCN4IOhBUFWpwdjE0pEUpJgJ3HUxk8R05j8dYh4jLbi0PuaSvi1eZS7dOvvuVMlTjGmNPNzQQO+Ho+Qe/m1p+Xrx7a+MaY187NBA74ej5B7+bWn5evHtrilMREVtwnOVyvLR55OeyeVC1GD8HmrcJJAWwNPYyEcB05n8dGD8HmrcJJAWwNPYvI4DpzP46VKKIMaGtAa1osANwAGgAUQ8PmuxaHWZzThVaaW7denvsIogxoa0BrWiwA3AAaABe6IrIyGoREQBERAEREAREQBERAEREAREQBERAEREAREQBeCLryiAmuNMF+Tmmgb8LV7B7Oo+n9dtMYr4RdTbGmC/IzTQN+Fq9g9nUfT+u2ldEQ9LsJq5XNM9GXl57L1+l+zGLUYPweatwkkBbA09jIRwHTmfx0YPweatwkkBbA09jIRwHTmfsOlSiiDGhrQGtaLADcABoAFEPD5rsWh0mk04VWmlu3Xp77CKIMaGtAa1osANwAGgAXuiKyMhqEREAREQBERAEREAREQBERAEREAREQBERAEREAREQBERAF+VT/Q//AAn9FEUKTh1Q4eHv+yU3+7Z/5QvooijD/KHR7/Ji/V7hERfRyCIiAIiIAiIgCIiAIiIAiIgP/9k="/>
          <p:cNvSpPr>
            <a:spLocks noChangeAspect="1" noChangeArrowheads="1"/>
          </p:cNvSpPr>
          <p:nvPr/>
        </p:nvSpPr>
        <p:spPr bwMode="auto">
          <a:xfrm>
            <a:off x="63500"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802" name="Picture 10" descr="Systemic Health Effects GHS Pictogram Label, 1&quot; x 1&quot;, Gloss Paper, Sheets of 8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3831265"/>
            <a:ext cx="19526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33806" name="Picture 14" descr="http://t1.gstatic.com/images?q=tbn:ANd9GcS5CD-kIeDLSX3z4vPYVgeCpEXSxjtPa_rYkZ9Z80KoLJSwDx8KH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62400" y="2514600"/>
            <a:ext cx="1877299"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0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Title 541"/>
          <p:cNvSpPr>
            <a:spLocks noGrp="1"/>
          </p:cNvSpPr>
          <p:nvPr>
            <p:ph type="title" idx="4294967295"/>
          </p:nvPr>
        </p:nvSpPr>
        <p:spPr>
          <a:xfrm>
            <a:off x="289851" y="495300"/>
            <a:ext cx="8229600" cy="1295400"/>
          </a:xfrm>
        </p:spPr>
        <p:txBody>
          <a:bodyPr>
            <a:normAutofit fontScale="90000"/>
          </a:bodyPr>
          <a:lstStyle/>
          <a:p>
            <a:r>
              <a:rPr lang="en-US" dirty="0" smtClean="0">
                <a:solidFill>
                  <a:schemeClr val="accent5">
                    <a:lumMod val="50000"/>
                  </a:schemeClr>
                </a:solidFill>
                <a:latin typeface="Times New Roman" pitchFamily="18" charset="0"/>
                <a:cs typeface="Times New Roman" pitchFamily="18" charset="0"/>
              </a:rPr>
              <a:t>Chemical Routes </a:t>
            </a:r>
            <a:r>
              <a:rPr lang="en-US" dirty="0">
                <a:solidFill>
                  <a:schemeClr val="accent5">
                    <a:lumMod val="50000"/>
                  </a:schemeClr>
                </a:solidFill>
                <a:latin typeface="Times New Roman" pitchFamily="18" charset="0"/>
                <a:cs typeface="Times New Roman" pitchFamily="18" charset="0"/>
              </a:rPr>
              <a:t>of </a:t>
            </a:r>
            <a:r>
              <a:rPr lang="en-US" dirty="0" smtClean="0">
                <a:solidFill>
                  <a:schemeClr val="accent5">
                    <a:lumMod val="50000"/>
                  </a:schemeClr>
                </a:solidFill>
                <a:latin typeface="Times New Roman" pitchFamily="18" charset="0"/>
                <a:cs typeface="Times New Roman" pitchFamily="18" charset="0"/>
              </a:rPr>
              <a:t>Entry</a:t>
            </a:r>
            <a:r>
              <a:rPr lang="en-US" dirty="0">
                <a:solidFill>
                  <a:schemeClr val="accent5">
                    <a:lumMod val="50000"/>
                  </a:schemeClr>
                </a:solidFill>
                <a:latin typeface="Times New Roman" pitchFamily="18" charset="0"/>
                <a:cs typeface="Times New Roman" pitchFamily="18" charset="0"/>
              </a:rPr>
              <a:t/>
            </a:r>
            <a:br>
              <a:rPr lang="en-US" dirty="0">
                <a:solidFill>
                  <a:schemeClr val="accent5">
                    <a:lumMod val="50000"/>
                  </a:schemeClr>
                </a:solidFill>
                <a:latin typeface="Times New Roman" pitchFamily="18" charset="0"/>
                <a:cs typeface="Times New Roman" pitchFamily="18" charset="0"/>
              </a:rPr>
            </a:br>
            <a:r>
              <a:rPr lang="en-US" dirty="0">
                <a:solidFill>
                  <a:schemeClr val="accent5">
                    <a:lumMod val="50000"/>
                  </a:schemeClr>
                </a:solidFill>
                <a:latin typeface="Times New Roman" pitchFamily="18" charset="0"/>
                <a:cs typeface="Times New Roman" pitchFamily="18" charset="0"/>
              </a:rPr>
              <a:t/>
            </a:r>
            <a:br>
              <a:rPr lang="en-US" dirty="0">
                <a:solidFill>
                  <a:schemeClr val="accent5">
                    <a:lumMod val="50000"/>
                  </a:schemeClr>
                </a:solidFill>
                <a:latin typeface="Times New Roman" pitchFamily="18" charset="0"/>
                <a:cs typeface="Times New Roman" pitchFamily="18" charset="0"/>
              </a:rPr>
            </a:br>
            <a:endParaRPr lang="en-US" dirty="0">
              <a:solidFill>
                <a:schemeClr val="accent5">
                  <a:lumMod val="50000"/>
                </a:schemeClr>
              </a:solidFill>
              <a:latin typeface="Times New Roman" pitchFamily="18" charset="0"/>
              <a:cs typeface="Times New Roman" pitchFamily="18" charset="0"/>
            </a:endParaRPr>
          </a:p>
        </p:txBody>
      </p:sp>
      <p:sp>
        <p:nvSpPr>
          <p:cNvPr id="575" name="Rectangle 574"/>
          <p:cNvSpPr/>
          <p:nvPr/>
        </p:nvSpPr>
        <p:spPr>
          <a:xfrm>
            <a:off x="252637" y="1143000"/>
            <a:ext cx="7944206" cy="3970318"/>
          </a:xfrm>
          <a:prstGeom prst="rect">
            <a:avLst/>
          </a:prstGeom>
        </p:spPr>
        <p:txBody>
          <a:bodyPr wrap="square">
            <a:spAutoFit/>
          </a:bodyPr>
          <a:lstStyle/>
          <a:p>
            <a:pPr marL="341313" indent="-284163">
              <a:spcBef>
                <a:spcPts val="0"/>
              </a:spcBef>
              <a:spcAft>
                <a:spcPts val="0"/>
              </a:spcAft>
              <a:buFont typeface="Arial"/>
              <a:buChar char="•"/>
            </a:pPr>
            <a:r>
              <a:rPr lang="en-US" sz="2800" dirty="0" smtClean="0">
                <a:solidFill>
                  <a:schemeClr val="accent5">
                    <a:lumMod val="50000"/>
                  </a:schemeClr>
                </a:solidFill>
                <a:latin typeface="Times New Roman" pitchFamily="18" charset="0"/>
                <a:cs typeface="Times New Roman" pitchFamily="18" charset="0"/>
              </a:rPr>
              <a:t> Exposure route is important in determining toxicity</a:t>
            </a:r>
          </a:p>
          <a:p>
            <a:pPr marL="341313" indent="-284163">
              <a:spcBef>
                <a:spcPts val="0"/>
              </a:spcBef>
              <a:spcAft>
                <a:spcPts val="0"/>
              </a:spcAft>
              <a:buFont typeface="Arial"/>
              <a:buChar char="•"/>
            </a:pPr>
            <a:endParaRPr lang="en-US" sz="2800" dirty="0" smtClean="0">
              <a:solidFill>
                <a:schemeClr val="accent5">
                  <a:lumMod val="50000"/>
                </a:schemeClr>
              </a:solidFill>
              <a:latin typeface="Times New Roman" pitchFamily="18" charset="0"/>
              <a:cs typeface="Times New Roman" pitchFamily="18" charset="0"/>
            </a:endParaRPr>
          </a:p>
          <a:p>
            <a:pPr marL="404813" indent="-404813">
              <a:spcBef>
                <a:spcPts val="0"/>
              </a:spcBef>
              <a:spcAft>
                <a:spcPts val="0"/>
              </a:spcAft>
              <a:buFont typeface="Arial"/>
              <a:buChar char="•"/>
            </a:pPr>
            <a:r>
              <a:rPr lang="en-US" sz="2800" dirty="0" smtClean="0">
                <a:solidFill>
                  <a:schemeClr val="accent5">
                    <a:lumMod val="50000"/>
                  </a:schemeClr>
                </a:solidFill>
                <a:latin typeface="Times New Roman" pitchFamily="18" charset="0"/>
                <a:cs typeface="Times New Roman" pitchFamily="18" charset="0"/>
              </a:rPr>
              <a:t>Four Routes of Exposure:</a:t>
            </a:r>
          </a:p>
          <a:p>
            <a:pPr marL="1093788" indent="-514350">
              <a:buClr>
                <a:schemeClr val="bg1"/>
              </a:buClr>
              <a:buFont typeface="+mj-lt"/>
              <a:buAutoNum type="arabicPeriod"/>
            </a:pPr>
            <a:r>
              <a:rPr lang="en-US" sz="2800" dirty="0" smtClean="0">
                <a:solidFill>
                  <a:schemeClr val="accent5">
                    <a:lumMod val="50000"/>
                  </a:schemeClr>
                </a:solidFill>
                <a:latin typeface="Times New Roman" pitchFamily="18" charset="0"/>
                <a:cs typeface="Times New Roman" pitchFamily="18" charset="0"/>
              </a:rPr>
              <a:t> </a:t>
            </a:r>
          </a:p>
          <a:p>
            <a:pPr marL="1093788" indent="-514350">
              <a:buClr>
                <a:schemeClr val="bg1"/>
              </a:buClr>
              <a:buFont typeface="+mj-lt"/>
              <a:buAutoNum type="arabicPeriod"/>
            </a:pPr>
            <a:r>
              <a:rPr lang="en-US" sz="2800" dirty="0" smtClean="0">
                <a:solidFill>
                  <a:schemeClr val="accent5">
                    <a:lumMod val="50000"/>
                  </a:schemeClr>
                </a:solidFill>
                <a:latin typeface="Times New Roman" pitchFamily="18" charset="0"/>
                <a:cs typeface="Times New Roman" pitchFamily="18" charset="0"/>
              </a:rPr>
              <a:t> 1. Inhalation</a:t>
            </a:r>
            <a:endParaRPr lang="en-US" sz="2800" dirty="0">
              <a:solidFill>
                <a:schemeClr val="accent5">
                  <a:lumMod val="50000"/>
                </a:schemeClr>
              </a:solidFill>
              <a:latin typeface="Times New Roman" pitchFamily="18" charset="0"/>
              <a:cs typeface="Times New Roman" pitchFamily="18" charset="0"/>
            </a:endParaRPr>
          </a:p>
          <a:p>
            <a:pPr marL="1093788" indent="-514350">
              <a:buClr>
                <a:schemeClr val="bg1"/>
              </a:buClr>
              <a:buFont typeface="+mj-lt"/>
              <a:buAutoNum type="arabicPeriod"/>
            </a:pPr>
            <a:r>
              <a:rPr lang="en-US" sz="2800" dirty="0" smtClean="0">
                <a:solidFill>
                  <a:schemeClr val="accent5">
                    <a:lumMod val="50000"/>
                  </a:schemeClr>
                </a:solidFill>
                <a:latin typeface="Times New Roman" pitchFamily="18" charset="0"/>
                <a:cs typeface="Times New Roman" pitchFamily="18" charset="0"/>
              </a:rPr>
              <a:t> 2. Absorption</a:t>
            </a:r>
            <a:endParaRPr lang="en-US" sz="2800" dirty="0">
              <a:solidFill>
                <a:schemeClr val="accent5">
                  <a:lumMod val="50000"/>
                </a:schemeClr>
              </a:solidFill>
              <a:latin typeface="Times New Roman" pitchFamily="18" charset="0"/>
              <a:cs typeface="Times New Roman" pitchFamily="18" charset="0"/>
            </a:endParaRPr>
          </a:p>
          <a:p>
            <a:pPr marL="1093788" indent="-514350">
              <a:buClr>
                <a:schemeClr val="bg1"/>
              </a:buClr>
              <a:buFont typeface="+mj-lt"/>
              <a:buAutoNum type="arabicPeriod"/>
            </a:pPr>
            <a:r>
              <a:rPr lang="en-US" sz="2800" dirty="0">
                <a:solidFill>
                  <a:schemeClr val="accent5">
                    <a:lumMod val="50000"/>
                  </a:schemeClr>
                </a:solidFill>
                <a:latin typeface="Times New Roman" pitchFamily="18" charset="0"/>
                <a:cs typeface="Times New Roman" pitchFamily="18" charset="0"/>
              </a:rPr>
              <a:t> </a:t>
            </a:r>
            <a:r>
              <a:rPr lang="en-US" sz="2800" dirty="0" smtClean="0">
                <a:solidFill>
                  <a:schemeClr val="accent5">
                    <a:lumMod val="50000"/>
                  </a:schemeClr>
                </a:solidFill>
                <a:latin typeface="Times New Roman" pitchFamily="18" charset="0"/>
                <a:cs typeface="Times New Roman" pitchFamily="18" charset="0"/>
              </a:rPr>
              <a:t>3. Ingestion</a:t>
            </a:r>
            <a:endParaRPr lang="en-US" sz="2800" dirty="0">
              <a:solidFill>
                <a:schemeClr val="accent5">
                  <a:lumMod val="50000"/>
                </a:schemeClr>
              </a:solidFill>
              <a:latin typeface="Times New Roman" pitchFamily="18" charset="0"/>
              <a:cs typeface="Times New Roman" pitchFamily="18" charset="0"/>
            </a:endParaRPr>
          </a:p>
          <a:p>
            <a:pPr marL="1093788" indent="-514350">
              <a:buClr>
                <a:schemeClr val="bg1"/>
              </a:buClr>
              <a:buFont typeface="+mj-lt"/>
              <a:buAutoNum type="arabicPeriod"/>
            </a:pPr>
            <a:r>
              <a:rPr lang="en-US" sz="2800" dirty="0" smtClean="0">
                <a:solidFill>
                  <a:schemeClr val="accent5">
                    <a:lumMod val="50000"/>
                  </a:schemeClr>
                </a:solidFill>
                <a:latin typeface="Times New Roman" pitchFamily="18" charset="0"/>
                <a:cs typeface="Times New Roman" pitchFamily="18" charset="0"/>
              </a:rPr>
              <a:t> 4. </a:t>
            </a:r>
            <a:r>
              <a:rPr lang="en-US" sz="2800" dirty="0">
                <a:solidFill>
                  <a:schemeClr val="accent5">
                    <a:lumMod val="50000"/>
                  </a:schemeClr>
                </a:solidFill>
                <a:latin typeface="Times New Roman" pitchFamily="18" charset="0"/>
                <a:cs typeface="Times New Roman" pitchFamily="18" charset="0"/>
              </a:rPr>
              <a:t>Injection</a:t>
            </a:r>
          </a:p>
          <a:p>
            <a:endParaRPr lang="en-US" sz="28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 name="Straight Connector 2"/>
          <p:cNvCxnSpPr/>
          <p:nvPr/>
        </p:nvCxnSpPr>
        <p:spPr>
          <a:xfrm>
            <a:off x="434085" y="1037819"/>
            <a:ext cx="77724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535" name="Picture 534"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pic>
        <p:nvPicPr>
          <p:cNvPr id="2" name="Picture 2" descr="C:\Users\pscherer\AppData\Local\Microsoft\Windows\Temporary Internet Files\Content.IE5\HC44PJGE\MC90043874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24740" y="2667000"/>
            <a:ext cx="3621321" cy="27159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1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81000" y="218182"/>
            <a:ext cx="7239000" cy="1200329"/>
          </a:xfrm>
          <a:prstGeom prst="rect">
            <a:avLst/>
          </a:prstGeom>
        </p:spPr>
        <p:txBody>
          <a:bodyPr wrap="square">
            <a:spAutoFit/>
          </a:bodyPr>
          <a:lstStyle/>
          <a:p>
            <a:pPr fontAlgn="auto">
              <a:spcBef>
                <a:spcPts val="0"/>
              </a:spcBef>
              <a:spcAft>
                <a:spcPts val="0"/>
              </a:spcAft>
              <a:buClr>
                <a:schemeClr val="tx2">
                  <a:lumMod val="20000"/>
                  <a:lumOff val="80000"/>
                </a:schemeClr>
              </a:buClr>
              <a:defRPr/>
            </a:pPr>
            <a:r>
              <a:rPr lang="en-US" sz="3600" dirty="0" smtClean="0">
                <a:solidFill>
                  <a:schemeClr val="accent5">
                    <a:lumMod val="50000"/>
                  </a:schemeClr>
                </a:solidFill>
                <a:latin typeface="Times New Roman" pitchFamily="18" charset="0"/>
                <a:cs typeface="Times New Roman" pitchFamily="18" charset="0"/>
              </a:rPr>
              <a:t>Factors Affecting Human Response To Chemical Exposure</a:t>
            </a:r>
            <a:endParaRPr lang="en-US" sz="3600" dirty="0">
              <a:solidFill>
                <a:schemeClr val="accent5">
                  <a:lumMod val="50000"/>
                </a:schemeClr>
              </a:solidFill>
              <a:latin typeface="Times New Roman" pitchFamily="18" charset="0"/>
              <a:cs typeface="Times New Roman" pitchFamily="18" charset="0"/>
            </a:endParaRPr>
          </a:p>
        </p:txBody>
      </p:sp>
      <p:sp>
        <p:nvSpPr>
          <p:cNvPr id="37" name="Rectangle 36"/>
          <p:cNvSpPr/>
          <p:nvPr/>
        </p:nvSpPr>
        <p:spPr>
          <a:xfrm>
            <a:off x="381000" y="2139165"/>
            <a:ext cx="8229600" cy="3108543"/>
          </a:xfrm>
          <a:prstGeom prst="rect">
            <a:avLst/>
          </a:prstGeom>
        </p:spPr>
        <p:txBody>
          <a:bodyPr>
            <a:spAutoFit/>
          </a:bodyPr>
          <a:lstStyle/>
          <a:p>
            <a:pPr marL="457200" indent="-457200">
              <a:buFont typeface="Arial"/>
              <a:buChar char="•"/>
            </a:pPr>
            <a:r>
              <a:rPr lang="en-US" sz="2800" dirty="0" smtClean="0">
                <a:solidFill>
                  <a:srgbClr val="497183"/>
                </a:solidFill>
                <a:latin typeface="Times New Roman" pitchFamily="18" charset="0"/>
                <a:cs typeface="Times New Roman" pitchFamily="18" charset="0"/>
              </a:rPr>
              <a:t>Toxic substances</a:t>
            </a:r>
          </a:p>
          <a:p>
            <a:pPr marL="457200" indent="-457200">
              <a:buFont typeface="Arial"/>
              <a:buChar char="•"/>
            </a:pPr>
            <a:r>
              <a:rPr lang="en-US" sz="2800" dirty="0" smtClean="0">
                <a:solidFill>
                  <a:srgbClr val="497183"/>
                </a:solidFill>
                <a:latin typeface="Times New Roman" pitchFamily="18" charset="0"/>
                <a:cs typeface="Times New Roman" pitchFamily="18" charset="0"/>
              </a:rPr>
              <a:t>Route of exposure</a:t>
            </a:r>
          </a:p>
          <a:p>
            <a:pPr marL="457200" indent="-457200">
              <a:buFont typeface="Arial"/>
              <a:buChar char="•"/>
            </a:pPr>
            <a:r>
              <a:rPr lang="en-US" sz="2800" dirty="0" smtClean="0">
                <a:solidFill>
                  <a:srgbClr val="497183"/>
                </a:solidFill>
                <a:latin typeface="Times New Roman" pitchFamily="18" charset="0"/>
                <a:cs typeface="Times New Roman" pitchFamily="18" charset="0"/>
              </a:rPr>
              <a:t>Chemical dose</a:t>
            </a:r>
          </a:p>
          <a:p>
            <a:pPr marL="457200" indent="-457200">
              <a:buFont typeface="Arial"/>
              <a:buChar char="•"/>
            </a:pPr>
            <a:r>
              <a:rPr lang="en-US" sz="2800" dirty="0" smtClean="0">
                <a:solidFill>
                  <a:srgbClr val="497183"/>
                </a:solidFill>
                <a:latin typeface="Times New Roman" pitchFamily="18" charset="0"/>
                <a:cs typeface="Times New Roman" pitchFamily="18" charset="0"/>
              </a:rPr>
              <a:t>Individual factors / sensitivity</a:t>
            </a:r>
          </a:p>
          <a:p>
            <a:pPr marL="457200" indent="-457200">
              <a:buFont typeface="Arial"/>
              <a:buChar char="•"/>
            </a:pPr>
            <a:r>
              <a:rPr lang="en-US" sz="2800" dirty="0" smtClean="0">
                <a:solidFill>
                  <a:srgbClr val="497183"/>
                </a:solidFill>
                <a:latin typeface="Times New Roman" pitchFamily="18" charset="0"/>
                <a:cs typeface="Times New Roman" pitchFamily="18" charset="0"/>
              </a:rPr>
              <a:t>Interaction with other chemicals</a:t>
            </a:r>
          </a:p>
          <a:p>
            <a:pPr fontAlgn="auto">
              <a:spcBef>
                <a:spcPts val="0"/>
              </a:spcBef>
              <a:spcAft>
                <a:spcPts val="0"/>
              </a:spcAft>
              <a:buClr>
                <a:schemeClr val="bg1"/>
              </a:buClr>
              <a:buFont typeface="Courier New" pitchFamily="49" charset="0"/>
              <a:buChar char="o"/>
              <a:defRPr/>
            </a:pPr>
            <a:endParaRPr lang="en-US" sz="2800" dirty="0" smtClean="0">
              <a:solidFill>
                <a:schemeClr val="bg1"/>
              </a:solidFill>
              <a:latin typeface="+mn-lt"/>
            </a:endParaRPr>
          </a:p>
          <a:p>
            <a:pPr fontAlgn="auto">
              <a:spcBef>
                <a:spcPts val="0"/>
              </a:spcBef>
              <a:spcAft>
                <a:spcPts val="0"/>
              </a:spcAft>
              <a:buClr>
                <a:schemeClr val="tx2">
                  <a:lumMod val="20000"/>
                  <a:lumOff val="80000"/>
                </a:schemeClr>
              </a:buClr>
              <a:defRPr/>
            </a:pPr>
            <a:endParaRPr lang="en-US" sz="2800" dirty="0">
              <a:solidFill>
                <a:schemeClr val="bg1"/>
              </a:solidFill>
              <a:latin typeface="+mn-lt"/>
            </a:endParaRPr>
          </a:p>
        </p:txBody>
      </p:sp>
      <p:pic>
        <p:nvPicPr>
          <p:cNvPr id="486407" name="Picture 6" descr="http://www.smv.org/nowshowing/IMAXDome/humanbody/images/ar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2362200"/>
            <a:ext cx="2107848" cy="2662474"/>
          </a:xfrm>
          <a:prstGeom prst="rect">
            <a:avLst/>
          </a:prstGeom>
          <a:noFill/>
          <a:ln w="9525">
            <a:solidFill>
              <a:schemeClr val="tx1"/>
            </a:solidFill>
            <a:miter lim="800000"/>
            <a:headEnd/>
            <a:tailEnd/>
          </a:ln>
        </p:spPr>
      </p:pic>
      <p:cxnSp>
        <p:nvCxnSpPr>
          <p:cNvPr id="3" name="Straight Connector 2"/>
          <p:cNvCxnSpPr/>
          <p:nvPr/>
        </p:nvCxnSpPr>
        <p:spPr>
          <a:xfrm>
            <a:off x="431448" y="1524000"/>
            <a:ext cx="76962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7" name="Picture 6" descr="Mpss horizontal logo (2)"/>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6172581"/>
            <a:ext cx="3505200" cy="685419"/>
          </a:xfrm>
          <a:prstGeom prst="rect">
            <a:avLst/>
          </a:prstGeom>
          <a:noFill/>
          <a:ln>
            <a:noFill/>
          </a:ln>
        </p:spPr>
      </p:pic>
    </p:spTree>
    <p:extLst>
      <p:ext uri="{BB962C8B-B14F-4D97-AF65-F5344CB8AC3E}">
        <p14:creationId xmlns:p14="http://schemas.microsoft.com/office/powerpoint/2010/main" val="234547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7696200" cy="1143000"/>
          </a:xfrm>
        </p:spPr>
        <p:txBody>
          <a:bodyPr/>
          <a:lstStyle/>
          <a:p>
            <a:r>
              <a:rPr lang="en-US" sz="3200" b="1" dirty="0" smtClean="0">
                <a:latin typeface="Arial" pitchFamily="34" charset="0"/>
                <a:cs typeface="Arial" pitchFamily="34" charset="0"/>
              </a:rPr>
              <a:t>Short and Long Term Health Hazards</a:t>
            </a:r>
            <a:endParaRPr lang="en-US" sz="3200" b="1" dirty="0">
              <a:latin typeface="Arial" pitchFamily="34" charset="0"/>
              <a:cs typeface="Arial" pitchFamily="34" charset="0"/>
            </a:endParaRPr>
          </a:p>
        </p:txBody>
      </p:sp>
      <p:sp>
        <p:nvSpPr>
          <p:cNvPr id="16388" name="Rectangle 4"/>
          <p:cNvSpPr>
            <a:spLocks noGrp="1" noChangeArrowheads="1"/>
          </p:cNvSpPr>
          <p:nvPr>
            <p:ph type="body" sz="half" idx="1"/>
          </p:nvPr>
        </p:nvSpPr>
        <p:spPr>
          <a:xfrm>
            <a:off x="152400" y="1524000"/>
            <a:ext cx="5715000" cy="4038600"/>
          </a:xfrm>
        </p:spPr>
        <p:txBody>
          <a:bodyPr/>
          <a:lstStyle/>
          <a:p>
            <a:pPr>
              <a:lnSpc>
                <a:spcPct val="90000"/>
              </a:lnSpc>
            </a:pPr>
            <a:r>
              <a:rPr lang="en-US" sz="3200" b="1" dirty="0">
                <a:solidFill>
                  <a:schemeClr val="accent1">
                    <a:lumMod val="75000"/>
                  </a:schemeClr>
                </a:solidFill>
              </a:rPr>
              <a:t>Acute Effects</a:t>
            </a:r>
          </a:p>
          <a:p>
            <a:pPr lvl="1">
              <a:lnSpc>
                <a:spcPct val="90000"/>
              </a:lnSpc>
            </a:pPr>
            <a:r>
              <a:rPr lang="en-US" sz="2800" dirty="0">
                <a:solidFill>
                  <a:schemeClr val="accent1">
                    <a:lumMod val="75000"/>
                  </a:schemeClr>
                </a:solidFill>
              </a:rPr>
              <a:t>Fast</a:t>
            </a:r>
          </a:p>
          <a:p>
            <a:pPr lvl="1">
              <a:lnSpc>
                <a:spcPct val="90000"/>
              </a:lnSpc>
            </a:pPr>
            <a:r>
              <a:rPr lang="en-US" sz="2800" dirty="0" smtClean="0">
                <a:solidFill>
                  <a:schemeClr val="accent1">
                    <a:lumMod val="75000"/>
                  </a:schemeClr>
                </a:solidFill>
              </a:rPr>
              <a:t>Immediate</a:t>
            </a:r>
            <a:endParaRPr lang="en-US" sz="2800" dirty="0">
              <a:solidFill>
                <a:schemeClr val="accent1">
                  <a:lumMod val="75000"/>
                </a:schemeClr>
              </a:solidFill>
            </a:endParaRPr>
          </a:p>
          <a:p>
            <a:pPr lvl="1">
              <a:lnSpc>
                <a:spcPct val="90000"/>
              </a:lnSpc>
            </a:pPr>
            <a:r>
              <a:rPr lang="en-US" sz="2800" dirty="0" smtClean="0">
                <a:solidFill>
                  <a:schemeClr val="accent1">
                    <a:lumMod val="75000"/>
                  </a:schemeClr>
                </a:solidFill>
              </a:rPr>
              <a:t>High </a:t>
            </a:r>
            <a:r>
              <a:rPr lang="en-US" sz="2800" dirty="0">
                <a:solidFill>
                  <a:schemeClr val="accent1">
                    <a:lumMod val="75000"/>
                  </a:schemeClr>
                </a:solidFill>
              </a:rPr>
              <a:t>Concentrations </a:t>
            </a:r>
            <a:r>
              <a:rPr lang="en-US" sz="2800" dirty="0" smtClean="0">
                <a:solidFill>
                  <a:schemeClr val="accent1">
                    <a:lumMod val="75000"/>
                  </a:schemeClr>
                </a:solidFill>
              </a:rPr>
              <a:t>Delivered</a:t>
            </a:r>
          </a:p>
          <a:p>
            <a:pPr>
              <a:lnSpc>
                <a:spcPct val="90000"/>
              </a:lnSpc>
            </a:pPr>
            <a:r>
              <a:rPr lang="en-US" sz="3200" b="1" dirty="0" smtClean="0">
                <a:solidFill>
                  <a:schemeClr val="accent1">
                    <a:lumMod val="75000"/>
                  </a:schemeClr>
                </a:solidFill>
              </a:rPr>
              <a:t>Chronic </a:t>
            </a:r>
            <a:r>
              <a:rPr lang="en-US" sz="3200" b="1" dirty="0">
                <a:solidFill>
                  <a:schemeClr val="accent1">
                    <a:lumMod val="75000"/>
                  </a:schemeClr>
                </a:solidFill>
              </a:rPr>
              <a:t>Effects</a:t>
            </a:r>
          </a:p>
          <a:p>
            <a:pPr lvl="1">
              <a:lnSpc>
                <a:spcPct val="90000"/>
              </a:lnSpc>
            </a:pPr>
            <a:r>
              <a:rPr lang="en-US" sz="2800" dirty="0">
                <a:solidFill>
                  <a:schemeClr val="accent1">
                    <a:lumMod val="75000"/>
                  </a:schemeClr>
                </a:solidFill>
              </a:rPr>
              <a:t>Method takes years before any symptoms appear</a:t>
            </a:r>
          </a:p>
          <a:p>
            <a:pPr lvl="1">
              <a:lnSpc>
                <a:spcPct val="90000"/>
              </a:lnSpc>
            </a:pPr>
            <a:r>
              <a:rPr lang="en-US" sz="2800" dirty="0">
                <a:solidFill>
                  <a:schemeClr val="accent1">
                    <a:lumMod val="75000"/>
                  </a:schemeClr>
                </a:solidFill>
              </a:rPr>
              <a:t>Small doses over a long period of time accumulates to form a large dose</a:t>
            </a:r>
          </a:p>
        </p:txBody>
      </p:sp>
      <p:cxnSp>
        <p:nvCxnSpPr>
          <p:cNvPr id="5" name="Straight Connector 4"/>
          <p:cNvCxnSpPr/>
          <p:nvPr/>
        </p:nvCxnSpPr>
        <p:spPr>
          <a:xfrm flipH="1">
            <a:off x="304800" y="1295400"/>
            <a:ext cx="76962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6" name="Picture 5"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6172200"/>
            <a:ext cx="3200400" cy="685800"/>
          </a:xfrm>
          <a:prstGeom prst="rect">
            <a:avLst/>
          </a:prstGeom>
          <a:noFill/>
          <a:ln>
            <a:noFill/>
          </a:ln>
        </p:spPr>
      </p:pic>
      <p:pic>
        <p:nvPicPr>
          <p:cNvPr id="34818" name="Picture 2" descr="C:\Users\pscherer\AppData\Local\Microsoft\Windows\Temporary Internet Files\Content.IE5\HC44PJGE\MC900436005[1].wmf"/>
          <p:cNvPicPr>
            <a:picLocks noGrp="1" noChangeAspect="1" noChangeArrowheads="1"/>
          </p:cNvPicPr>
          <p:nvPr>
            <p:ph type="clipArt" sz="half" idx="2"/>
          </p:nvPr>
        </p:nvPicPr>
        <p:blipFill>
          <a:blip r:embed="rId4" cstate="email">
            <a:extLst>
              <a:ext uri="{28A0092B-C50C-407E-A947-70E740481C1C}">
                <a14:useLocalDpi xmlns:a14="http://schemas.microsoft.com/office/drawing/2010/main"/>
              </a:ext>
            </a:extLst>
          </a:blip>
          <a:srcRect/>
          <a:stretch>
            <a:fillRect/>
          </a:stretch>
        </p:blipFill>
        <p:spPr bwMode="auto">
          <a:xfrm>
            <a:off x="5556914" y="1600200"/>
            <a:ext cx="278414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5543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slide(fromBottom)">
                                      <p:cBhvr>
                                        <p:cTn id="7" dur="500"/>
                                        <p:tgtEl>
                                          <p:spTgt spid="16388">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6388">
                                            <p:txEl>
                                              <p:pRg st="1" end="1"/>
                                            </p:txEl>
                                          </p:spTgt>
                                        </p:tgtEl>
                                        <p:attrNameLst>
                                          <p:attrName>style.visibility</p:attrName>
                                        </p:attrNameLst>
                                      </p:cBhvr>
                                      <p:to>
                                        <p:strVal val="visible"/>
                                      </p:to>
                                    </p:set>
                                    <p:animEffect transition="in" filter="slide(fromBottom)">
                                      <p:cBhvr>
                                        <p:cTn id="10" dur="500"/>
                                        <p:tgtEl>
                                          <p:spTgt spid="16388">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animEffect transition="in" filter="slide(fromBottom)">
                                      <p:cBhvr>
                                        <p:cTn id="13" dur="500"/>
                                        <p:tgtEl>
                                          <p:spTgt spid="1638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6388">
                                            <p:txEl>
                                              <p:pRg st="3" end="3"/>
                                            </p:txEl>
                                          </p:spTgt>
                                        </p:tgtEl>
                                        <p:attrNameLst>
                                          <p:attrName>style.visibility</p:attrName>
                                        </p:attrNameLst>
                                      </p:cBhvr>
                                      <p:to>
                                        <p:strVal val="visible"/>
                                      </p:to>
                                    </p:set>
                                    <p:animEffect transition="in" filter="slide(fromBottom)">
                                      <p:cBhvr>
                                        <p:cTn id="18" dur="500"/>
                                        <p:tgtEl>
                                          <p:spTgt spid="1638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6388">
                                            <p:txEl>
                                              <p:pRg st="4" end="4"/>
                                            </p:txEl>
                                          </p:spTgt>
                                        </p:tgtEl>
                                        <p:attrNameLst>
                                          <p:attrName>style.visibility</p:attrName>
                                        </p:attrNameLst>
                                      </p:cBhvr>
                                      <p:to>
                                        <p:strVal val="visible"/>
                                      </p:to>
                                    </p:set>
                                    <p:animEffect transition="in" filter="slide(fromBottom)">
                                      <p:cBhvr>
                                        <p:cTn id="23" dur="500"/>
                                        <p:tgtEl>
                                          <p:spTgt spid="16388">
                                            <p:txEl>
                                              <p:pRg st="4" end="4"/>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6388">
                                            <p:txEl>
                                              <p:pRg st="5" end="5"/>
                                            </p:txEl>
                                          </p:spTgt>
                                        </p:tgtEl>
                                        <p:attrNameLst>
                                          <p:attrName>style.visibility</p:attrName>
                                        </p:attrNameLst>
                                      </p:cBhvr>
                                      <p:to>
                                        <p:strVal val="visible"/>
                                      </p:to>
                                    </p:set>
                                    <p:animEffect transition="in" filter="slide(fromBottom)">
                                      <p:cBhvr>
                                        <p:cTn id="26" dur="500"/>
                                        <p:tgtEl>
                                          <p:spTgt spid="16388">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6388">
                                            <p:txEl>
                                              <p:pRg st="6" end="6"/>
                                            </p:txEl>
                                          </p:spTgt>
                                        </p:tgtEl>
                                        <p:attrNameLst>
                                          <p:attrName>style.visibility</p:attrName>
                                        </p:attrNameLst>
                                      </p:cBhvr>
                                      <p:to>
                                        <p:strVal val="visible"/>
                                      </p:to>
                                    </p:set>
                                    <p:animEffect transition="in" filter="slide(fromBottom)">
                                      <p:cBhvr>
                                        <p:cTn id="31" dur="500"/>
                                        <p:tgtEl>
                                          <p:spTgt spid="163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2425" y="76200"/>
            <a:ext cx="7772400" cy="1219200"/>
          </a:xfrm>
        </p:spPr>
        <p:txBody>
          <a:bodyPr/>
          <a:lstStyle/>
          <a:p>
            <a:pPr>
              <a:defRPr/>
            </a:pPr>
            <a:r>
              <a:rPr lang="en-US" sz="3200" b="1" dirty="0" smtClean="0">
                <a:solidFill>
                  <a:schemeClr val="accent5">
                    <a:lumMod val="50000"/>
                  </a:schemeClr>
                </a:solidFill>
                <a:latin typeface="Times New Roman" pitchFamily="18" charset="0"/>
                <a:cs typeface="Times New Roman" pitchFamily="18" charset="0"/>
              </a:rPr>
              <a:t>Chemical Labeling</a:t>
            </a:r>
          </a:p>
        </p:txBody>
      </p:sp>
      <p:sp>
        <p:nvSpPr>
          <p:cNvPr id="20483" name="Rectangle 3"/>
          <p:cNvSpPr>
            <a:spLocks noGrp="1" noChangeArrowheads="1"/>
          </p:cNvSpPr>
          <p:nvPr>
            <p:ph type="body" idx="1"/>
          </p:nvPr>
        </p:nvSpPr>
        <p:spPr bwMode="auto">
          <a:xfrm>
            <a:off x="152400" y="1295400"/>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 typeface="Wingdings" pitchFamily="2" charset="2"/>
              <a:buChar cha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114300" indent="0">
              <a:buNone/>
            </a:pP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    </a:t>
            </a:r>
          </a:p>
        </p:txBody>
      </p:sp>
      <p:pic>
        <p:nvPicPr>
          <p:cNvPr id="7" name="Picture 6"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cxnSp>
        <p:nvCxnSpPr>
          <p:cNvPr id="8" name="Straight Connector 7"/>
          <p:cNvCxnSpPr/>
          <p:nvPr/>
        </p:nvCxnSpPr>
        <p:spPr>
          <a:xfrm>
            <a:off x="414337" y="1143000"/>
            <a:ext cx="76962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8600" y="1371600"/>
            <a:ext cx="8305800" cy="6894195"/>
          </a:xfrm>
          <a:prstGeom prst="rect">
            <a:avLst/>
          </a:prstGeom>
        </p:spPr>
        <p:txBody>
          <a:bodyPr wrap="square">
            <a:spAutoFit/>
          </a:bodyPr>
          <a:lstStyle/>
          <a:p>
            <a:pPr eaLnBrk="1" fontAlgn="auto" hangingPunct="1">
              <a:spcAft>
                <a:spcPts val="0"/>
              </a:spcAft>
              <a:buFont typeface="Arial" pitchFamily="34" charset="0"/>
              <a:buChar char="•"/>
              <a:defRPr/>
            </a:pPr>
            <a:r>
              <a:rPr lang="en-US" sz="2800" dirty="0" smtClean="0">
                <a:solidFill>
                  <a:schemeClr val="accent5">
                    <a:lumMod val="50000"/>
                  </a:schemeClr>
                </a:solidFill>
                <a:latin typeface="Times New Roman" pitchFamily="18" charset="0"/>
                <a:cs typeface="Times New Roman" pitchFamily="18" charset="0"/>
              </a:rPr>
              <a:t> OSHA </a:t>
            </a:r>
            <a:r>
              <a:rPr lang="en-US" sz="2800" dirty="0">
                <a:solidFill>
                  <a:schemeClr val="accent5">
                    <a:lumMod val="50000"/>
                  </a:schemeClr>
                </a:solidFill>
                <a:latin typeface="Times New Roman" pitchFamily="18" charset="0"/>
                <a:cs typeface="Times New Roman" pitchFamily="18" charset="0"/>
              </a:rPr>
              <a:t>requires </a:t>
            </a:r>
            <a:r>
              <a:rPr lang="en-US" sz="2800" dirty="0" smtClean="0">
                <a:solidFill>
                  <a:schemeClr val="accent5">
                    <a:lumMod val="50000"/>
                  </a:schemeClr>
                </a:solidFill>
                <a:latin typeface="Times New Roman" pitchFamily="18" charset="0"/>
                <a:cs typeface="Times New Roman" pitchFamily="18" charset="0"/>
              </a:rPr>
              <a:t>manufacturers </a:t>
            </a:r>
            <a:r>
              <a:rPr lang="en-US" sz="2800" dirty="0">
                <a:solidFill>
                  <a:schemeClr val="accent5">
                    <a:lumMod val="50000"/>
                  </a:schemeClr>
                </a:solidFill>
                <a:latin typeface="Times New Roman" pitchFamily="18" charset="0"/>
                <a:cs typeface="Times New Roman" pitchFamily="18" charset="0"/>
              </a:rPr>
              <a:t>to label </a:t>
            </a:r>
            <a:r>
              <a:rPr lang="en-US" sz="2800" dirty="0" smtClean="0">
                <a:solidFill>
                  <a:schemeClr val="accent5">
                    <a:lumMod val="50000"/>
                  </a:schemeClr>
                </a:solidFill>
                <a:latin typeface="Times New Roman" pitchFamily="18" charset="0"/>
                <a:cs typeface="Times New Roman" pitchFamily="18" charset="0"/>
              </a:rPr>
              <a:t>drums,</a:t>
            </a:r>
          </a:p>
          <a:p>
            <a:pPr eaLnBrk="1" fontAlgn="auto" hangingPunct="1">
              <a:spcAft>
                <a:spcPts val="0"/>
              </a:spcAft>
              <a:defRPr/>
            </a:pPr>
            <a:r>
              <a:rPr lang="en-US" sz="2800" dirty="0">
                <a:solidFill>
                  <a:schemeClr val="accent5">
                    <a:lumMod val="50000"/>
                  </a:schemeClr>
                </a:solidFill>
                <a:latin typeface="Times New Roman" pitchFamily="18" charset="0"/>
                <a:cs typeface="Times New Roman" pitchFamily="18" charset="0"/>
              </a:rPr>
              <a:t> </a:t>
            </a:r>
            <a:r>
              <a:rPr lang="en-US" sz="2800" dirty="0" smtClean="0">
                <a:solidFill>
                  <a:schemeClr val="accent5">
                    <a:lumMod val="50000"/>
                  </a:schemeClr>
                </a:solidFill>
                <a:latin typeface="Times New Roman" pitchFamily="18" charset="0"/>
                <a:cs typeface="Times New Roman" pitchFamily="18" charset="0"/>
              </a:rPr>
              <a:t> cylinders, bags, and </a:t>
            </a:r>
            <a:r>
              <a:rPr lang="en-US" sz="2800" dirty="0">
                <a:solidFill>
                  <a:schemeClr val="accent5">
                    <a:lumMod val="50000"/>
                  </a:schemeClr>
                </a:solidFill>
                <a:latin typeface="Times New Roman" pitchFamily="18" charset="0"/>
                <a:cs typeface="Times New Roman" pitchFamily="18" charset="0"/>
              </a:rPr>
              <a:t>container that holds a hazardous </a:t>
            </a:r>
            <a:endParaRPr lang="en-US" sz="2800" dirty="0" smtClean="0">
              <a:solidFill>
                <a:schemeClr val="accent5">
                  <a:lumMod val="50000"/>
                </a:schemeClr>
              </a:solidFill>
              <a:latin typeface="Times New Roman" pitchFamily="18" charset="0"/>
              <a:cs typeface="Times New Roman" pitchFamily="18" charset="0"/>
            </a:endParaRPr>
          </a:p>
          <a:p>
            <a:pPr eaLnBrk="1" fontAlgn="auto" hangingPunct="1">
              <a:spcAft>
                <a:spcPts val="0"/>
              </a:spcAft>
              <a:defRPr/>
            </a:pPr>
            <a:r>
              <a:rPr lang="en-US" sz="2800" dirty="0">
                <a:solidFill>
                  <a:schemeClr val="accent5">
                    <a:lumMod val="50000"/>
                  </a:schemeClr>
                </a:solidFill>
                <a:latin typeface="Times New Roman" pitchFamily="18" charset="0"/>
                <a:cs typeface="Times New Roman" pitchFamily="18" charset="0"/>
              </a:rPr>
              <a:t> </a:t>
            </a:r>
            <a:r>
              <a:rPr lang="en-US" sz="2800" dirty="0" smtClean="0">
                <a:solidFill>
                  <a:schemeClr val="accent5">
                    <a:lumMod val="50000"/>
                  </a:schemeClr>
                </a:solidFill>
                <a:latin typeface="Times New Roman" pitchFamily="18" charset="0"/>
                <a:cs typeface="Times New Roman" pitchFamily="18" charset="0"/>
              </a:rPr>
              <a:t> chemicals.</a:t>
            </a:r>
          </a:p>
          <a:p>
            <a:pPr marL="914400" lvl="1" indent="-457200" eaLnBrk="1" fontAlgn="auto" hangingPunct="1">
              <a:spcAft>
                <a:spcPts val="0"/>
              </a:spcAft>
              <a:buFont typeface="Courier New" pitchFamily="49" charset="0"/>
              <a:buChar char="o"/>
              <a:defRPr/>
            </a:pPr>
            <a:r>
              <a:rPr lang="en-US" sz="2800" dirty="0" smtClean="0">
                <a:solidFill>
                  <a:schemeClr val="accent5">
                    <a:lumMod val="50000"/>
                  </a:schemeClr>
                </a:solidFill>
                <a:latin typeface="Times New Roman" pitchFamily="18" charset="0"/>
                <a:cs typeface="Times New Roman" pitchFamily="18" charset="0"/>
              </a:rPr>
              <a:t>Signals Words:</a:t>
            </a:r>
          </a:p>
          <a:p>
            <a:pPr marL="1371600" lvl="2" indent="-457200" eaLnBrk="1" fontAlgn="auto" hangingPunct="1">
              <a:spcAft>
                <a:spcPts val="0"/>
              </a:spcAft>
              <a:buFont typeface="Wingdings" pitchFamily="2" charset="2"/>
              <a:buChar char="§"/>
              <a:defRPr/>
            </a:pPr>
            <a:r>
              <a:rPr lang="en-US" sz="2800" dirty="0" smtClean="0">
                <a:solidFill>
                  <a:schemeClr val="accent5">
                    <a:lumMod val="50000"/>
                  </a:schemeClr>
                </a:solidFill>
                <a:latin typeface="Times New Roman" pitchFamily="18" charset="0"/>
                <a:cs typeface="Times New Roman" pitchFamily="18" charset="0"/>
              </a:rPr>
              <a:t>Danger</a:t>
            </a:r>
          </a:p>
          <a:p>
            <a:pPr marL="1371600" lvl="2" indent="-457200" eaLnBrk="1" fontAlgn="auto" hangingPunct="1">
              <a:spcAft>
                <a:spcPts val="0"/>
              </a:spcAft>
              <a:buFont typeface="Wingdings" pitchFamily="2" charset="2"/>
              <a:buChar char="§"/>
              <a:defRPr/>
            </a:pPr>
            <a:r>
              <a:rPr lang="en-US" sz="2800" dirty="0" smtClean="0">
                <a:solidFill>
                  <a:schemeClr val="accent5">
                    <a:lumMod val="50000"/>
                  </a:schemeClr>
                </a:solidFill>
                <a:latin typeface="Times New Roman" pitchFamily="18" charset="0"/>
                <a:cs typeface="Times New Roman" pitchFamily="18" charset="0"/>
              </a:rPr>
              <a:t>Caution</a:t>
            </a:r>
          </a:p>
          <a:p>
            <a:pPr marL="1371600" lvl="2" indent="-457200" eaLnBrk="1" fontAlgn="auto" hangingPunct="1">
              <a:spcAft>
                <a:spcPts val="0"/>
              </a:spcAft>
              <a:buFont typeface="Wingdings" pitchFamily="2" charset="2"/>
              <a:buChar char="§"/>
              <a:defRPr/>
            </a:pPr>
            <a:r>
              <a:rPr lang="en-US" sz="2800" dirty="0" smtClean="0">
                <a:solidFill>
                  <a:schemeClr val="accent5">
                    <a:lumMod val="50000"/>
                  </a:schemeClr>
                </a:solidFill>
                <a:latin typeface="Times New Roman" pitchFamily="18" charset="0"/>
                <a:cs typeface="Times New Roman" pitchFamily="18" charset="0"/>
              </a:rPr>
              <a:t>Warning</a:t>
            </a:r>
          </a:p>
          <a:p>
            <a:pPr marL="914400" lvl="1" indent="-457200" eaLnBrk="1" fontAlgn="auto" hangingPunct="1">
              <a:spcAft>
                <a:spcPts val="0"/>
              </a:spcAft>
              <a:buFont typeface="Courier New" pitchFamily="49" charset="0"/>
              <a:buChar char="o"/>
              <a:defRPr/>
            </a:pPr>
            <a:r>
              <a:rPr lang="en-US" sz="2800" dirty="0" smtClean="0">
                <a:solidFill>
                  <a:schemeClr val="accent5">
                    <a:lumMod val="50000"/>
                  </a:schemeClr>
                </a:solidFill>
                <a:latin typeface="Times New Roman" pitchFamily="18" charset="0"/>
                <a:cs typeface="Times New Roman" pitchFamily="18" charset="0"/>
              </a:rPr>
              <a:t>Secondary </a:t>
            </a:r>
            <a:r>
              <a:rPr lang="en-US" sz="2800" dirty="0" err="1" smtClean="0">
                <a:solidFill>
                  <a:schemeClr val="accent5">
                    <a:lumMod val="50000"/>
                  </a:schemeClr>
                </a:solidFill>
                <a:latin typeface="Times New Roman" pitchFamily="18" charset="0"/>
                <a:cs typeface="Times New Roman" pitchFamily="18" charset="0"/>
              </a:rPr>
              <a:t>labelling</a:t>
            </a:r>
            <a:endParaRPr lang="en-US" sz="2800" dirty="0" smtClean="0">
              <a:solidFill>
                <a:schemeClr val="accent5">
                  <a:lumMod val="50000"/>
                </a:schemeClr>
              </a:solidFill>
              <a:latin typeface="Times New Roman" pitchFamily="18" charset="0"/>
              <a:cs typeface="Times New Roman" pitchFamily="18" charset="0"/>
            </a:endParaRPr>
          </a:p>
          <a:p>
            <a:pPr marL="457200" indent="-457200" eaLnBrk="1" fontAlgn="auto" hangingPunct="1">
              <a:spcAft>
                <a:spcPts val="0"/>
              </a:spcAft>
              <a:buFont typeface="Arial" pitchFamily="34" charset="0"/>
              <a:buChar char="•"/>
              <a:defRPr/>
            </a:pPr>
            <a:endParaRPr lang="en-US" sz="2800" dirty="0" smtClean="0">
              <a:solidFill>
                <a:schemeClr val="accent5">
                  <a:lumMod val="50000"/>
                </a:schemeClr>
              </a:solidFill>
              <a:latin typeface="Times New Roman" pitchFamily="18" charset="0"/>
              <a:cs typeface="Times New Roman" pitchFamily="18" charset="0"/>
            </a:endParaRPr>
          </a:p>
          <a:p>
            <a:pPr algn="ctr" eaLnBrk="1" fontAlgn="auto" hangingPunct="1">
              <a:spcAft>
                <a:spcPts val="0"/>
              </a:spcAft>
              <a:defRPr/>
            </a:pPr>
            <a:r>
              <a:rPr lang="en-US" sz="2600" dirty="0" smtClean="0">
                <a:solidFill>
                  <a:srgbClr val="990000"/>
                </a:solidFill>
                <a:latin typeface="Times New Roman" pitchFamily="18" charset="0"/>
                <a:cs typeface="Times New Roman" pitchFamily="18" charset="0"/>
              </a:rPr>
              <a:t>“Always read the label before you move, handle, or open </a:t>
            </a:r>
            <a:r>
              <a:rPr lang="en-US" sz="2600" dirty="0">
                <a:solidFill>
                  <a:srgbClr val="990000"/>
                </a:solidFill>
                <a:latin typeface="Times New Roman" pitchFamily="18" charset="0"/>
                <a:cs typeface="Times New Roman" pitchFamily="18" charset="0"/>
              </a:rPr>
              <a:t>a chemical </a:t>
            </a:r>
            <a:r>
              <a:rPr lang="en-US" sz="2600" dirty="0" smtClean="0">
                <a:solidFill>
                  <a:srgbClr val="990000"/>
                </a:solidFill>
                <a:latin typeface="Times New Roman" pitchFamily="18" charset="0"/>
                <a:cs typeface="Times New Roman" pitchFamily="18" charset="0"/>
              </a:rPr>
              <a:t>container”</a:t>
            </a:r>
            <a:endParaRPr lang="en-US" sz="2600" dirty="0">
              <a:solidFill>
                <a:srgbClr val="990000"/>
              </a:solidFill>
              <a:latin typeface="Times New Roman" pitchFamily="18" charset="0"/>
              <a:cs typeface="Times New Roman" pitchFamily="18" charset="0"/>
            </a:endParaRPr>
          </a:p>
          <a:p>
            <a:pPr marL="457200" indent="-457200" algn="ctr" eaLnBrk="1" fontAlgn="auto" hangingPunct="1">
              <a:spcAft>
                <a:spcPts val="0"/>
              </a:spcAft>
              <a:buFont typeface="Arial" pitchFamily="34" charset="0"/>
              <a:buChar char="•"/>
              <a:defRPr/>
            </a:pPr>
            <a:endParaRPr lang="en-US" sz="2600" dirty="0" smtClean="0">
              <a:solidFill>
                <a:srgbClr val="990000"/>
              </a:solidFill>
              <a:latin typeface="Times New Roman" pitchFamily="18" charset="0"/>
              <a:cs typeface="Times New Roman" pitchFamily="18" charset="0"/>
            </a:endParaRPr>
          </a:p>
          <a:p>
            <a:pPr eaLnBrk="1" fontAlgn="auto" hangingPunct="1">
              <a:spcAft>
                <a:spcPts val="0"/>
              </a:spcAft>
              <a:defRPr/>
            </a:pPr>
            <a:endParaRPr lang="en-US" sz="2800" dirty="0">
              <a:solidFill>
                <a:schemeClr val="accent5">
                  <a:lumMod val="50000"/>
                </a:schemeClr>
              </a:solidFill>
              <a:latin typeface="Times New Roman" pitchFamily="18" charset="0"/>
              <a:cs typeface="Times New Roman" pitchFamily="18" charset="0"/>
            </a:endParaRPr>
          </a:p>
          <a:p>
            <a:pPr eaLnBrk="1" fontAlgn="auto" hangingPunct="1">
              <a:spcAft>
                <a:spcPts val="0"/>
              </a:spcAft>
              <a:defRPr/>
            </a:pPr>
            <a:r>
              <a:rPr lang="en-US" sz="2800" dirty="0" smtClean="0">
                <a:solidFill>
                  <a:schemeClr val="accent5">
                    <a:lumMod val="50000"/>
                  </a:schemeClr>
                </a:solidFill>
                <a:latin typeface="Times New Roman" pitchFamily="18" charset="0"/>
                <a:cs typeface="Times New Roman" pitchFamily="18" charset="0"/>
              </a:rPr>
              <a:t> </a:t>
            </a:r>
          </a:p>
          <a:p>
            <a:pPr eaLnBrk="1" fontAlgn="auto" hangingPunct="1">
              <a:spcAft>
                <a:spcPts val="0"/>
              </a:spcAft>
              <a:defRPr/>
            </a:pPr>
            <a:endParaRPr lang="en-US" sz="2800" dirty="0">
              <a:solidFill>
                <a:schemeClr val="accent5">
                  <a:lumMod val="50000"/>
                </a:schemeClr>
              </a:solidFill>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sz="2800" dirty="0" smtClean="0">
              <a:solidFill>
                <a:schemeClr val="accent5">
                  <a:lumMod val="50000"/>
                </a:schemeClr>
              </a:solidFill>
              <a:latin typeface="Times New Roman" pitchFamily="18" charset="0"/>
              <a:cs typeface="Times New Roman" pitchFamily="18" charset="0"/>
            </a:endParaRPr>
          </a:p>
        </p:txBody>
      </p:sp>
      <p:pic>
        <p:nvPicPr>
          <p:cNvPr id="9" name="Picture 5" descr="C:\Users\pscherer\AppData\Local\Microsoft\Windows\Temporary Internet Files\Content.IE5\KPXN0RL3\MC900240255[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79394" y="2590800"/>
            <a:ext cx="2108358" cy="222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3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7696200" cy="1143000"/>
          </a:xfrm>
        </p:spPr>
        <p:txBody>
          <a:bodyPr/>
          <a:lstStyle/>
          <a:p>
            <a:r>
              <a:rPr lang="en-US" sz="3200" b="1" dirty="0"/>
              <a:t>Sample Label</a:t>
            </a:r>
          </a:p>
        </p:txBody>
      </p:sp>
      <p:sp>
        <p:nvSpPr>
          <p:cNvPr id="30726" name="Rectangle 6"/>
          <p:cNvSpPr>
            <a:spLocks noGrp="1" noChangeArrowheads="1"/>
          </p:cNvSpPr>
          <p:nvPr>
            <p:ph type="body" sz="half" idx="2"/>
          </p:nvPr>
        </p:nvSpPr>
        <p:spPr>
          <a:xfrm>
            <a:off x="457200" y="1905000"/>
            <a:ext cx="7467600" cy="3733800"/>
          </a:xfrm>
          <a:solidFill>
            <a:schemeClr val="tx2">
              <a:lumMod val="20000"/>
              <a:lumOff val="80000"/>
            </a:schemeClr>
          </a:solidFill>
          <a:ln w="31750">
            <a:solidFill>
              <a:schemeClr val="tx1"/>
            </a:solidFill>
            <a:miter lim="800000"/>
            <a:headEnd/>
            <a:tailEnd/>
          </a:ln>
        </p:spPr>
        <p:txBody>
          <a:bodyPr/>
          <a:lstStyle/>
          <a:p>
            <a:pPr algn="ctr">
              <a:lnSpc>
                <a:spcPct val="90000"/>
              </a:lnSpc>
              <a:buFont typeface="Wingdings" pitchFamily="2" charset="2"/>
              <a:buNone/>
            </a:pPr>
            <a:r>
              <a:rPr lang="en-US" sz="2400" b="1" dirty="0"/>
              <a:t>WD-40</a:t>
            </a:r>
          </a:p>
          <a:p>
            <a:pPr algn="ctr">
              <a:lnSpc>
                <a:spcPct val="90000"/>
              </a:lnSpc>
              <a:buFont typeface="Wingdings" pitchFamily="2" charset="2"/>
              <a:buNone/>
            </a:pPr>
            <a:r>
              <a:rPr lang="en-US" sz="1800" dirty="0"/>
              <a:t>CAS No’s 8052-41-3, 68476-85-7, 64742-65-0</a:t>
            </a:r>
          </a:p>
          <a:p>
            <a:pPr>
              <a:lnSpc>
                <a:spcPct val="90000"/>
              </a:lnSpc>
              <a:buFont typeface="Wingdings" pitchFamily="2" charset="2"/>
              <a:buNone/>
            </a:pPr>
            <a:endParaRPr lang="en-US" sz="1800" dirty="0"/>
          </a:p>
          <a:p>
            <a:pPr>
              <a:lnSpc>
                <a:spcPct val="90000"/>
              </a:lnSpc>
              <a:buFont typeface="Wingdings" pitchFamily="2" charset="2"/>
              <a:buNone/>
            </a:pPr>
            <a:r>
              <a:rPr lang="en-US" sz="1800" b="1" dirty="0"/>
              <a:t>EYES			</a:t>
            </a:r>
            <a:r>
              <a:rPr lang="en-US" sz="1800" dirty="0"/>
              <a:t>Contact with eyes may cause irritation, tearing, 			and redness</a:t>
            </a:r>
          </a:p>
          <a:p>
            <a:pPr>
              <a:lnSpc>
                <a:spcPct val="90000"/>
              </a:lnSpc>
              <a:buFont typeface="Wingdings" pitchFamily="2" charset="2"/>
              <a:buNone/>
            </a:pPr>
            <a:r>
              <a:rPr lang="en-US" sz="1800" b="1" dirty="0"/>
              <a:t>SKIN			</a:t>
            </a:r>
            <a:r>
              <a:rPr lang="en-US" sz="1800" dirty="0"/>
              <a:t>Prolonged contact with the skin may cause 			</a:t>
            </a:r>
            <a:r>
              <a:rPr lang="en-US" sz="1800" dirty="0" smtClean="0"/>
              <a:t>drying </a:t>
            </a:r>
            <a:r>
              <a:rPr lang="en-US" sz="1800" dirty="0"/>
              <a:t>or irritation of the skin</a:t>
            </a:r>
          </a:p>
          <a:p>
            <a:pPr>
              <a:lnSpc>
                <a:spcPct val="90000"/>
              </a:lnSpc>
              <a:buFont typeface="Wingdings" pitchFamily="2" charset="2"/>
              <a:buNone/>
            </a:pPr>
            <a:r>
              <a:rPr lang="en-US" sz="1800" b="1" dirty="0"/>
              <a:t>INHALATION		</a:t>
            </a:r>
            <a:r>
              <a:rPr lang="en-US" sz="1800" dirty="0"/>
              <a:t>Over-exposure may cause anesthesia, 				headache, dizziness, nausea and/or upper 			</a:t>
            </a:r>
            <a:r>
              <a:rPr lang="en-US" sz="1800" dirty="0" smtClean="0"/>
              <a:t>respiratory </a:t>
            </a:r>
            <a:r>
              <a:rPr lang="en-US" sz="1800" dirty="0"/>
              <a:t>irritation</a:t>
            </a:r>
            <a:endParaRPr lang="en-US" sz="1800" b="1" dirty="0"/>
          </a:p>
          <a:p>
            <a:pPr>
              <a:lnSpc>
                <a:spcPct val="90000"/>
              </a:lnSpc>
              <a:buFont typeface="Wingdings" pitchFamily="2" charset="2"/>
              <a:buNone/>
            </a:pPr>
            <a:r>
              <a:rPr lang="en-US" sz="1800" b="1" dirty="0"/>
              <a:t>INGESTION		</a:t>
            </a:r>
            <a:r>
              <a:rPr lang="en-US" sz="1800" dirty="0"/>
              <a:t>May cause irritation, nausea, vomiting, and/or 			diarrhea</a:t>
            </a:r>
            <a:endParaRPr lang="en-US" sz="1800" b="1" dirty="0"/>
          </a:p>
        </p:txBody>
      </p:sp>
      <p:cxnSp>
        <p:nvCxnSpPr>
          <p:cNvPr id="4" name="Straight Connector 3"/>
          <p:cNvCxnSpPr/>
          <p:nvPr/>
        </p:nvCxnSpPr>
        <p:spPr>
          <a:xfrm>
            <a:off x="414337" y="1295400"/>
            <a:ext cx="76962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5" name="Picture 4"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6172200"/>
            <a:ext cx="3200400" cy="685800"/>
          </a:xfrm>
          <a:prstGeom prst="rect">
            <a:avLst/>
          </a:prstGeom>
          <a:noFill/>
          <a:ln>
            <a:noFill/>
          </a:ln>
        </p:spPr>
      </p:pic>
    </p:spTree>
    <p:extLst>
      <p:ext uri="{BB962C8B-B14F-4D97-AF65-F5344CB8AC3E}">
        <p14:creationId xmlns:p14="http://schemas.microsoft.com/office/powerpoint/2010/main" val="3867818257"/>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6" name="Rectangle 35"/>
          <p:cNvSpPr/>
          <p:nvPr/>
        </p:nvSpPr>
        <p:spPr>
          <a:xfrm>
            <a:off x="221342" y="1143000"/>
            <a:ext cx="8922658" cy="6124754"/>
          </a:xfrm>
          <a:prstGeom prst="rect">
            <a:avLst/>
          </a:prstGeom>
        </p:spPr>
        <p:txBody>
          <a:bodyPr wrap="square">
            <a:spAutoFit/>
          </a:bodyPr>
          <a:lstStyle/>
          <a:p>
            <a:pPr marL="457200" indent="-457200" fontAlgn="auto">
              <a:spcBef>
                <a:spcPts val="0"/>
              </a:spcBef>
              <a:spcAft>
                <a:spcPts val="0"/>
              </a:spcAft>
              <a:buClr>
                <a:srgbClr val="497183"/>
              </a:buClr>
              <a:buFont typeface="Arial"/>
              <a:buChar char="•"/>
              <a:defRPr/>
            </a:pPr>
            <a:r>
              <a:rPr lang="en-US" sz="2800" dirty="0" smtClean="0">
                <a:solidFill>
                  <a:schemeClr val="tx2"/>
                </a:solidFill>
                <a:latin typeface="Times New Roman" pitchFamily="18" charset="0"/>
                <a:cs typeface="Times New Roman" pitchFamily="18" charset="0"/>
              </a:rPr>
              <a:t>Used </a:t>
            </a:r>
            <a:r>
              <a:rPr lang="en-US" sz="2800" dirty="0">
                <a:solidFill>
                  <a:schemeClr val="tx2"/>
                </a:solidFill>
                <a:latin typeface="Times New Roman" pitchFamily="18" charset="0"/>
                <a:cs typeface="Times New Roman" pitchFamily="18" charset="0"/>
              </a:rPr>
              <a:t>by </a:t>
            </a:r>
            <a:r>
              <a:rPr lang="en-US" sz="2800" dirty="0" smtClean="0">
                <a:solidFill>
                  <a:schemeClr val="tx2"/>
                </a:solidFill>
                <a:latin typeface="Times New Roman" pitchFamily="18" charset="0"/>
                <a:cs typeface="Times New Roman" pitchFamily="18" charset="0"/>
              </a:rPr>
              <a:t>manufacturers </a:t>
            </a:r>
            <a:r>
              <a:rPr lang="en-US" sz="2800" dirty="0">
                <a:solidFill>
                  <a:schemeClr val="tx2"/>
                </a:solidFill>
                <a:latin typeface="Times New Roman" pitchFamily="18" charset="0"/>
                <a:cs typeface="Times New Roman" pitchFamily="18" charset="0"/>
              </a:rPr>
              <a:t>and vendors to </a:t>
            </a:r>
            <a:r>
              <a:rPr lang="en-US" sz="2800" dirty="0" smtClean="0">
                <a:solidFill>
                  <a:schemeClr val="tx2"/>
                </a:solidFill>
                <a:latin typeface="Times New Roman" pitchFamily="18" charset="0"/>
                <a:cs typeface="Times New Roman" pitchFamily="18" charset="0"/>
              </a:rPr>
              <a:t>convey </a:t>
            </a:r>
            <a:br>
              <a:rPr lang="en-US" sz="2800" dirty="0" smtClean="0">
                <a:solidFill>
                  <a:schemeClr val="tx2"/>
                </a:solidFill>
                <a:latin typeface="Times New Roman" pitchFamily="18" charset="0"/>
                <a:cs typeface="Times New Roman" pitchFamily="18" charset="0"/>
              </a:rPr>
            </a:br>
            <a:r>
              <a:rPr lang="en-US" sz="2800" dirty="0" smtClean="0">
                <a:solidFill>
                  <a:schemeClr val="tx2"/>
                </a:solidFill>
                <a:latin typeface="Times New Roman" pitchFamily="18" charset="0"/>
                <a:cs typeface="Times New Roman" pitchFamily="18" charset="0"/>
              </a:rPr>
              <a:t>hazard information</a:t>
            </a:r>
            <a:endParaRPr lang="en-US" sz="2800" dirty="0">
              <a:solidFill>
                <a:schemeClr val="tx2"/>
              </a:solidFill>
              <a:latin typeface="Times New Roman" pitchFamily="18" charset="0"/>
              <a:cs typeface="Times New Roman" pitchFamily="18" charset="0"/>
            </a:endParaRPr>
          </a:p>
          <a:p>
            <a:pPr marL="457200" indent="-457200" fontAlgn="auto">
              <a:spcBef>
                <a:spcPts val="0"/>
              </a:spcBef>
              <a:spcAft>
                <a:spcPts val="0"/>
              </a:spcAft>
              <a:buClr>
                <a:srgbClr val="497183"/>
              </a:buClr>
              <a:buFont typeface="Arial"/>
              <a:buChar char="•"/>
              <a:defRPr/>
            </a:pPr>
            <a:endParaRPr lang="en-US" sz="2800" dirty="0">
              <a:solidFill>
                <a:schemeClr val="tx2"/>
              </a:solidFill>
              <a:latin typeface="Times New Roman" pitchFamily="18" charset="0"/>
              <a:cs typeface="Times New Roman" pitchFamily="18" charset="0"/>
            </a:endParaRPr>
          </a:p>
          <a:p>
            <a:pPr marL="457200" indent="-457200" fontAlgn="auto">
              <a:spcBef>
                <a:spcPts val="0"/>
              </a:spcBef>
              <a:spcAft>
                <a:spcPts val="0"/>
              </a:spcAft>
              <a:buClr>
                <a:srgbClr val="497183"/>
              </a:buClr>
              <a:buFont typeface="Arial"/>
              <a:buChar char="•"/>
              <a:defRPr/>
            </a:pPr>
            <a:r>
              <a:rPr lang="en-US" sz="2800" dirty="0" smtClean="0">
                <a:solidFill>
                  <a:schemeClr val="tx2"/>
                </a:solidFill>
                <a:latin typeface="Times New Roman" pitchFamily="18" charset="0"/>
                <a:cs typeface="Times New Roman" pitchFamily="18" charset="0"/>
              </a:rPr>
              <a:t>Obtained </a:t>
            </a:r>
            <a:r>
              <a:rPr lang="en-US" sz="2800" dirty="0">
                <a:solidFill>
                  <a:schemeClr val="tx2"/>
                </a:solidFill>
                <a:latin typeface="Times New Roman" pitchFamily="18" charset="0"/>
                <a:cs typeface="Times New Roman" pitchFamily="18" charset="0"/>
              </a:rPr>
              <a:t>when a </a:t>
            </a:r>
            <a:r>
              <a:rPr lang="en-US" sz="2800" dirty="0" smtClean="0">
                <a:solidFill>
                  <a:schemeClr val="tx2"/>
                </a:solidFill>
                <a:latin typeface="Times New Roman" pitchFamily="18" charset="0"/>
                <a:cs typeface="Times New Roman" pitchFamily="18" charset="0"/>
              </a:rPr>
              <a:t>chemical is </a:t>
            </a:r>
            <a:r>
              <a:rPr lang="en-US" sz="2800" dirty="0">
                <a:solidFill>
                  <a:schemeClr val="tx2"/>
                </a:solidFill>
                <a:latin typeface="Times New Roman" pitchFamily="18" charset="0"/>
                <a:cs typeface="Times New Roman" pitchFamily="18" charset="0"/>
              </a:rPr>
              <a:t>purchased</a:t>
            </a:r>
          </a:p>
          <a:p>
            <a:pPr marL="457200" indent="-457200" fontAlgn="auto">
              <a:spcBef>
                <a:spcPts val="0"/>
              </a:spcBef>
              <a:spcAft>
                <a:spcPts val="0"/>
              </a:spcAft>
              <a:buClr>
                <a:srgbClr val="497183"/>
              </a:buClr>
              <a:buFont typeface="Arial"/>
              <a:buChar char="•"/>
              <a:defRPr/>
            </a:pPr>
            <a:endParaRPr lang="en-US" sz="2800" dirty="0">
              <a:solidFill>
                <a:schemeClr val="tx2"/>
              </a:solidFill>
              <a:latin typeface="Times New Roman" pitchFamily="18" charset="0"/>
              <a:cs typeface="Times New Roman" pitchFamily="18" charset="0"/>
            </a:endParaRPr>
          </a:p>
          <a:p>
            <a:pPr marL="914400" lvl="1" indent="-457200" fontAlgn="auto">
              <a:spcBef>
                <a:spcPts val="0"/>
              </a:spcBef>
              <a:spcAft>
                <a:spcPts val="0"/>
              </a:spcAft>
              <a:buClr>
                <a:srgbClr val="497183"/>
              </a:buClr>
              <a:buFont typeface="Arial"/>
              <a:buChar char="•"/>
              <a:defRPr/>
            </a:pPr>
            <a:r>
              <a:rPr lang="en-US" sz="2800" dirty="0" smtClean="0">
                <a:solidFill>
                  <a:schemeClr val="tx2"/>
                </a:solidFill>
                <a:latin typeface="Times New Roman" pitchFamily="18" charset="0"/>
                <a:cs typeface="Times New Roman" pitchFamily="18" charset="0"/>
              </a:rPr>
              <a:t> All facilities must have (</a:t>
            </a:r>
            <a:r>
              <a:rPr lang="en-US" sz="2400" i="1" dirty="0" smtClean="0">
                <a:solidFill>
                  <a:schemeClr val="tx2"/>
                </a:solidFill>
                <a:latin typeface="Times New Roman" pitchFamily="18" charset="0"/>
                <a:cs typeface="Times New Roman" pitchFamily="18" charset="0"/>
              </a:rPr>
              <a:t>for each chemical</a:t>
            </a:r>
            <a:r>
              <a:rPr lang="en-US" sz="2800" dirty="0" smtClean="0">
                <a:solidFill>
                  <a:schemeClr val="tx2"/>
                </a:solidFill>
                <a:latin typeface="Times New Roman" pitchFamily="18" charset="0"/>
                <a:cs typeface="Times New Roman" pitchFamily="18" charset="0"/>
              </a:rPr>
              <a:t>):</a:t>
            </a:r>
          </a:p>
          <a:p>
            <a:pPr marL="914400" lvl="1" indent="-457200" fontAlgn="auto">
              <a:spcBef>
                <a:spcPts val="0"/>
              </a:spcBef>
              <a:spcAft>
                <a:spcPts val="0"/>
              </a:spcAft>
              <a:buClr>
                <a:srgbClr val="497183"/>
              </a:buClr>
              <a:buFont typeface="Arial"/>
              <a:buChar char="•"/>
              <a:defRPr/>
            </a:pPr>
            <a:r>
              <a:rPr lang="en-US" sz="2800" dirty="0" smtClean="0">
                <a:solidFill>
                  <a:schemeClr val="tx2"/>
                </a:solidFill>
                <a:latin typeface="Times New Roman" pitchFamily="18" charset="0"/>
                <a:cs typeface="Times New Roman" pitchFamily="18" charset="0"/>
              </a:rPr>
              <a:t>chemical </a:t>
            </a:r>
            <a:r>
              <a:rPr lang="en-US" sz="2800" dirty="0">
                <a:solidFill>
                  <a:schemeClr val="tx2"/>
                </a:solidFill>
                <a:latin typeface="Times New Roman" pitchFamily="18" charset="0"/>
                <a:cs typeface="Times New Roman" pitchFamily="18" charset="0"/>
              </a:rPr>
              <a:t>inventory </a:t>
            </a:r>
            <a:r>
              <a:rPr lang="en-US" sz="2800" dirty="0" smtClean="0">
                <a:solidFill>
                  <a:schemeClr val="tx2"/>
                </a:solidFill>
                <a:latin typeface="Times New Roman" pitchFamily="18" charset="0"/>
                <a:cs typeface="Times New Roman" pitchFamily="18" charset="0"/>
              </a:rPr>
              <a:t>list; </a:t>
            </a:r>
            <a:r>
              <a:rPr lang="en-US" sz="2800" dirty="0">
                <a:solidFill>
                  <a:schemeClr val="tx2"/>
                </a:solidFill>
                <a:latin typeface="Times New Roman" pitchFamily="18" charset="0"/>
                <a:cs typeface="Times New Roman" pitchFamily="18" charset="0"/>
              </a:rPr>
              <a:t>and </a:t>
            </a:r>
            <a:endParaRPr lang="en-US" sz="2800" dirty="0" smtClean="0">
              <a:solidFill>
                <a:schemeClr val="tx2"/>
              </a:solidFill>
              <a:latin typeface="Times New Roman" pitchFamily="18" charset="0"/>
              <a:cs typeface="Times New Roman" pitchFamily="18" charset="0"/>
            </a:endParaRPr>
          </a:p>
          <a:p>
            <a:pPr marL="914400" lvl="1" indent="-457200" fontAlgn="auto">
              <a:spcBef>
                <a:spcPts val="0"/>
              </a:spcBef>
              <a:spcAft>
                <a:spcPts val="0"/>
              </a:spcAft>
              <a:buClr>
                <a:srgbClr val="497183"/>
              </a:buClr>
              <a:buFont typeface="Arial"/>
              <a:buChar char="•"/>
              <a:defRPr/>
            </a:pPr>
            <a:r>
              <a:rPr lang="en-US" sz="2800" dirty="0" smtClean="0">
                <a:solidFill>
                  <a:schemeClr val="tx2"/>
                </a:solidFill>
                <a:latin typeface="Times New Roman" pitchFamily="18" charset="0"/>
                <a:cs typeface="Times New Roman" pitchFamily="18" charset="0"/>
              </a:rPr>
              <a:t>MSDS</a:t>
            </a:r>
          </a:p>
          <a:p>
            <a:pPr marL="914400" lvl="1" indent="-457200" fontAlgn="auto">
              <a:spcBef>
                <a:spcPts val="0"/>
              </a:spcBef>
              <a:spcAft>
                <a:spcPts val="0"/>
              </a:spcAft>
              <a:buClr>
                <a:srgbClr val="497183"/>
              </a:buClr>
              <a:defRPr/>
            </a:pPr>
            <a:endParaRPr lang="en-US" sz="2800" dirty="0" smtClean="0">
              <a:solidFill>
                <a:schemeClr val="tx2"/>
              </a:solidFill>
              <a:latin typeface="Times New Roman" pitchFamily="18" charset="0"/>
              <a:cs typeface="Times New Roman" pitchFamily="18" charset="0"/>
            </a:endParaRPr>
          </a:p>
          <a:p>
            <a:pPr marL="392113" indent="-457200" fontAlgn="auto">
              <a:spcBef>
                <a:spcPts val="0"/>
              </a:spcBef>
              <a:spcAft>
                <a:spcPts val="0"/>
              </a:spcAft>
              <a:buSzPct val="80000"/>
              <a:buFont typeface="Arial"/>
              <a:buChar char="•"/>
              <a:defRPr/>
            </a:pPr>
            <a:r>
              <a:rPr lang="en-US" sz="2800" dirty="0" smtClean="0">
                <a:solidFill>
                  <a:schemeClr val="accent5">
                    <a:lumMod val="50000"/>
                  </a:schemeClr>
                </a:solidFill>
                <a:latin typeface="Times New Roman" pitchFamily="18" charset="0"/>
                <a:cs typeface="Times New Roman" pitchFamily="18" charset="0"/>
              </a:rPr>
              <a:t>MSDS overview:</a:t>
            </a:r>
            <a:endParaRPr lang="en-US" sz="2800" dirty="0">
              <a:solidFill>
                <a:schemeClr val="accent5">
                  <a:lumMod val="50000"/>
                </a:schemeClr>
              </a:solidFill>
              <a:latin typeface="Times New Roman" pitchFamily="18" charset="0"/>
              <a:cs typeface="Times New Roman" pitchFamily="18" charset="0"/>
            </a:endParaRPr>
          </a:p>
          <a:p>
            <a:pPr lvl="3" indent="-457200" fontAlgn="auto">
              <a:spcBef>
                <a:spcPts val="0"/>
              </a:spcBef>
              <a:spcAft>
                <a:spcPts val="0"/>
              </a:spcAft>
              <a:buSzPct val="80000"/>
              <a:buFont typeface="Courier New" pitchFamily="49" charset="0"/>
              <a:buChar char="o"/>
              <a:defRPr/>
            </a:pPr>
            <a:r>
              <a:rPr lang="en-US" sz="2800" dirty="0">
                <a:solidFill>
                  <a:schemeClr val="accent5">
                    <a:lumMod val="50000"/>
                  </a:schemeClr>
                </a:solidFill>
                <a:latin typeface="Times New Roman" pitchFamily="18" charset="0"/>
                <a:cs typeface="Times New Roman" pitchFamily="18" charset="0"/>
              </a:rPr>
              <a:t>Please </a:t>
            </a:r>
            <a:r>
              <a:rPr lang="en-US" sz="2800" dirty="0" smtClean="0">
                <a:solidFill>
                  <a:schemeClr val="accent5">
                    <a:lumMod val="50000"/>
                  </a:schemeClr>
                </a:solidFill>
                <a:latin typeface="Times New Roman" pitchFamily="18" charset="0"/>
                <a:cs typeface="Times New Roman" pitchFamily="18" charset="0"/>
              </a:rPr>
              <a:t>turn to handouts #1 and #2</a:t>
            </a:r>
            <a:endParaRPr lang="en-US" sz="2800" dirty="0">
              <a:solidFill>
                <a:schemeClr val="accent5">
                  <a:lumMod val="50000"/>
                </a:schemeClr>
              </a:solidFill>
              <a:latin typeface="Times New Roman" pitchFamily="18" charset="0"/>
              <a:cs typeface="Times New Roman" pitchFamily="18" charset="0"/>
            </a:endParaRPr>
          </a:p>
          <a:p>
            <a:pPr fontAlgn="auto">
              <a:spcBef>
                <a:spcPts val="0"/>
              </a:spcBef>
              <a:spcAft>
                <a:spcPts val="0"/>
              </a:spcAft>
              <a:buClr>
                <a:srgbClr val="497183"/>
              </a:buClr>
              <a:defRPr/>
            </a:pPr>
            <a:endParaRPr lang="en-US" sz="2800" dirty="0">
              <a:solidFill>
                <a:schemeClr val="tx2"/>
              </a:solidFill>
              <a:latin typeface="Times New Roman" pitchFamily="18" charset="0"/>
              <a:cs typeface="Times New Roman" pitchFamily="18" charset="0"/>
            </a:endParaRPr>
          </a:p>
          <a:p>
            <a:pPr fontAlgn="auto">
              <a:spcBef>
                <a:spcPts val="0"/>
              </a:spcBef>
              <a:spcAft>
                <a:spcPts val="0"/>
              </a:spcAft>
              <a:buClr>
                <a:srgbClr val="497183"/>
              </a:buClr>
              <a:defRPr/>
            </a:pPr>
            <a:endParaRPr lang="en-US" sz="2800" dirty="0">
              <a:solidFill>
                <a:schemeClr val="tx2"/>
              </a:solidFill>
              <a:latin typeface="Times New Roman" pitchFamily="18" charset="0"/>
              <a:cs typeface="Times New Roman" pitchFamily="18" charset="0"/>
            </a:endParaRPr>
          </a:p>
          <a:p>
            <a:pPr marL="457200" indent="-457200" fontAlgn="auto">
              <a:spcBef>
                <a:spcPts val="0"/>
              </a:spcBef>
              <a:spcAft>
                <a:spcPts val="0"/>
              </a:spcAft>
              <a:buClr>
                <a:schemeClr val="tx2">
                  <a:lumMod val="20000"/>
                  <a:lumOff val="80000"/>
                </a:schemeClr>
              </a:buClr>
              <a:buFont typeface="Courier New" pitchFamily="49" charset="0"/>
              <a:buChar char="o"/>
              <a:defRPr/>
            </a:pPr>
            <a:endParaRPr lang="en-US" sz="28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360944" y="65782"/>
            <a:ext cx="7630615" cy="1077218"/>
          </a:xfrm>
          <a:prstGeom prst="rect">
            <a:avLst/>
          </a:prstGeom>
          <a:noFill/>
        </p:spPr>
        <p:txBody>
          <a:bodyPr wrap="none" rtlCol="0">
            <a:spAutoFit/>
          </a:bodyPr>
          <a:lstStyle/>
          <a:p>
            <a:r>
              <a:rPr lang="en-US" sz="32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Understanding a Material Safety Data Sheet</a:t>
            </a:r>
          </a:p>
          <a:p>
            <a:r>
              <a:rPr lang="en-US" sz="32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(MSDS)</a:t>
            </a:r>
            <a:endParaRPr lang="en-US" sz="32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4" name="Straight Connector 3"/>
          <p:cNvCxnSpPr/>
          <p:nvPr/>
        </p:nvCxnSpPr>
        <p:spPr>
          <a:xfrm flipH="1">
            <a:off x="275304" y="1143000"/>
            <a:ext cx="7801896"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5" name="Picture 4"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spTree>
    <p:extLst>
      <p:ext uri="{BB962C8B-B14F-4D97-AF65-F5344CB8AC3E}">
        <p14:creationId xmlns:p14="http://schemas.microsoft.com/office/powerpoint/2010/main" val="2709043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2425" y="76200"/>
            <a:ext cx="7772400" cy="1219200"/>
          </a:xfrm>
        </p:spPr>
        <p:txBody>
          <a:bodyPr/>
          <a:lstStyle/>
          <a:p>
            <a:pPr>
              <a:defRPr/>
            </a:pPr>
            <a:r>
              <a:rPr lang="en-US" sz="3200" b="1" dirty="0" smtClean="0">
                <a:solidFill>
                  <a:schemeClr val="accent5">
                    <a:lumMod val="50000"/>
                  </a:schemeClr>
                </a:solidFill>
                <a:latin typeface="Times New Roman" pitchFamily="18" charset="0"/>
                <a:cs typeface="Times New Roman" pitchFamily="18" charset="0"/>
              </a:rPr>
              <a:t>Why and What you Should Know about Chemical Labeling</a:t>
            </a:r>
          </a:p>
        </p:txBody>
      </p:sp>
      <p:sp>
        <p:nvSpPr>
          <p:cNvPr id="20483" name="Rectangle 3"/>
          <p:cNvSpPr>
            <a:spLocks noGrp="1" noChangeArrowheads="1"/>
          </p:cNvSpPr>
          <p:nvPr>
            <p:ph type="body" idx="1"/>
          </p:nvPr>
        </p:nvSpPr>
        <p:spPr bwMode="auto">
          <a:xfrm>
            <a:off x="147637" y="1295400"/>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 typeface="Arial" pitchFamily="34" charset="0"/>
              <a:buChar char="•"/>
            </a:pP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National Fire Protection Association (NFPA) Diamonds</a:t>
            </a:r>
          </a:p>
          <a:p>
            <a:pPr>
              <a:buFont typeface="Arial" pitchFamily="34" charset="0"/>
              <a:buChar cha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a:buFont typeface="Arial" pitchFamily="34" charset="0"/>
              <a:buChar char="•"/>
            </a:pPr>
            <a:endParaRPr lang="en-US" sz="26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a:spcBef>
                <a:spcPts val="0"/>
              </a:spcBef>
              <a:buFont typeface="Arial" pitchFamily="34" charset="0"/>
              <a:buChar char="•"/>
            </a:pP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Hazardous Material Identification System (HMIS) labels</a:t>
            </a:r>
          </a:p>
          <a:p>
            <a:pPr>
              <a:spcBef>
                <a:spcPts val="0"/>
              </a:spcBef>
              <a:buFont typeface="Arial" pitchFamily="34" charset="0"/>
              <a:buChar char="•"/>
            </a:pPr>
            <a:endParaRPr lang="en-US" sz="26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a:spcBef>
                <a:spcPts val="0"/>
              </a:spcBef>
              <a:buFont typeface="Arial" pitchFamily="34" charset="0"/>
              <a:buChar char="•"/>
            </a:pP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Department of Transportation (</a:t>
            </a:r>
            <a:r>
              <a:rPr lang="en-US" sz="2600" dirty="0" err="1" smtClean="0">
                <a:solidFill>
                  <a:schemeClr val="accent5">
                    <a:lumMod val="50000"/>
                  </a:schemeClr>
                </a:solidFill>
                <a:latin typeface="Times New Roman" pitchFamily="18" charset="0"/>
                <a:ea typeface="ＭＳ Ｐゴシック" pitchFamily="34" charset="-128"/>
                <a:cs typeface="Times New Roman" pitchFamily="18" charset="0"/>
              </a:rPr>
              <a:t>DoT</a:t>
            </a: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 labeling and placards </a:t>
            </a:r>
          </a:p>
          <a:p>
            <a:pPr>
              <a:spcBef>
                <a:spcPts val="0"/>
              </a:spcBef>
              <a:buFont typeface="Arial" pitchFamily="34" charset="0"/>
              <a:buChar char="•"/>
            </a:pPr>
            <a:endParaRPr lang="en-US" sz="2600" dirty="0" smtClean="0">
              <a:solidFill>
                <a:schemeClr val="tx2"/>
              </a:solidFill>
              <a:latin typeface="Times New Roman" pitchFamily="18" charset="0"/>
              <a:cs typeface="Times New Roman" pitchFamily="18" charset="0"/>
            </a:endParaRPr>
          </a:p>
          <a:p>
            <a:pPr>
              <a:spcBef>
                <a:spcPts val="0"/>
              </a:spcBef>
              <a:buFont typeface="Arial" pitchFamily="34" charset="0"/>
              <a:buChar char="•"/>
            </a:pPr>
            <a:endParaRPr lang="en-US" sz="2600" dirty="0" smtClean="0">
              <a:solidFill>
                <a:schemeClr val="tx2"/>
              </a:solidFill>
              <a:latin typeface="Times New Roman" pitchFamily="18" charset="0"/>
              <a:cs typeface="Times New Roman" pitchFamily="18" charset="0"/>
            </a:endParaRPr>
          </a:p>
          <a:p>
            <a:pPr marL="114300" indent="0">
              <a:spcBef>
                <a:spcPts val="0"/>
              </a:spcBef>
              <a:buNone/>
            </a:pPr>
            <a:r>
              <a:rPr lang="en-US" sz="2600" dirty="0" smtClean="0">
                <a:latin typeface="Times New Roman" pitchFamily="18" charset="0"/>
                <a:cs typeface="Times New Roman" pitchFamily="18" charset="0"/>
              </a:rPr>
              <a:t/>
            </a:r>
            <a:br>
              <a:rPr lang="en-US" sz="2600" dirty="0" smtClean="0">
                <a:latin typeface="Times New Roman" pitchFamily="18" charset="0"/>
                <a:cs typeface="Times New Roman" pitchFamily="18" charset="0"/>
              </a:rPr>
            </a:br>
            <a:endParaRPr lang="en-US" sz="26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a:buFont typeface="Wingdings" pitchFamily="2" charset="2"/>
              <a:buChar cha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114300" indent="0">
              <a:buNone/>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p:txBody>
      </p:sp>
      <p:pic>
        <p:nvPicPr>
          <p:cNvPr id="20484" name="Picture 2" descr="NFPA home page link">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81200" y="1828800"/>
            <a:ext cx="4057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pss horizontal logo (2)"/>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cxnSp>
        <p:nvCxnSpPr>
          <p:cNvPr id="8" name="Straight Connector 7"/>
          <p:cNvCxnSpPr/>
          <p:nvPr/>
        </p:nvCxnSpPr>
        <p:spPr>
          <a:xfrm>
            <a:off x="414337" y="1219200"/>
            <a:ext cx="76962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9" name="Picture 2" descr="http://www.fau.edu/divdept/envhs/Dot.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4896" y="4038600"/>
            <a:ext cx="357730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5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1651045" y="0"/>
            <a:ext cx="76200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lgn="ctr" eaLnBrk="0" hangingPunct="0">
              <a:spcBef>
                <a:spcPct val="50000"/>
              </a:spcBef>
            </a:pPr>
            <a:r>
              <a:rPr lang="en-US" sz="3600" dirty="0" smtClean="0">
                <a:latin typeface="Times New Roman" pitchFamily="18" charset="0"/>
                <a:cs typeface="Times New Roman" pitchFamily="18" charset="0"/>
              </a:rPr>
              <a:t>Recognize Hazards by:</a:t>
            </a:r>
            <a:endParaRPr lang="en-US" sz="3600" dirty="0">
              <a:latin typeface="Times New Roman" pitchFamily="18" charset="0"/>
              <a:cs typeface="Times New Roman" pitchFamily="18" charset="0"/>
            </a:endParaRPr>
          </a:p>
        </p:txBody>
      </p:sp>
      <p:pic>
        <p:nvPicPr>
          <p:cNvPr id="13" name="Picture 12"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cxnSp>
        <p:nvCxnSpPr>
          <p:cNvPr id="14" name="Straight Connector 13"/>
          <p:cNvCxnSpPr/>
          <p:nvPr/>
        </p:nvCxnSpPr>
        <p:spPr>
          <a:xfrm>
            <a:off x="381000" y="990600"/>
            <a:ext cx="76962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1371600"/>
            <a:ext cx="8458200" cy="2462213"/>
          </a:xfrm>
          <a:prstGeom prst="rect">
            <a:avLst/>
          </a:prstGeom>
        </p:spPr>
        <p:txBody>
          <a:bodyPr wrap="square">
            <a:spAutoFit/>
          </a:bodyPr>
          <a:lstStyle/>
          <a:p>
            <a:pPr marL="571500" indent="-571500" algn="ctr">
              <a:spcBef>
                <a:spcPct val="50000"/>
              </a:spcBef>
              <a:spcAft>
                <a:spcPts val="600"/>
              </a:spcAft>
              <a:buFont typeface="Arial" pitchFamily="34" charset="0"/>
              <a:buChar char="•"/>
            </a:pPr>
            <a:endPar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571500" indent="-571500" algn="ctr">
              <a:spcBef>
                <a:spcPct val="50000"/>
              </a:spcBef>
              <a:spcAft>
                <a:spcPts val="600"/>
              </a:spcAft>
              <a:buFont typeface="Arial" pitchFamily="34" charset="0"/>
              <a:buChar char="•"/>
            </a:pP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571500" indent="-571500" algn="ctr">
              <a:spcBef>
                <a:spcPct val="50000"/>
              </a:spcBef>
              <a:spcAft>
                <a:spcPts val="600"/>
              </a:spcAft>
              <a:buFont typeface="Arial" pitchFamily="34" charset="0"/>
              <a:buChar char="•"/>
            </a:pP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4822" name="Picture 6" descr="C:\Users\pscherer\AppData\Local\Microsoft\Windows\Temporary Internet Files\Content.IE5\FLDIL3V1\MP90043165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2814" y="1382485"/>
            <a:ext cx="3884386" cy="41519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graphicFrame>
        <p:nvGraphicFramePr>
          <p:cNvPr id="2" name="Diagram 1"/>
          <p:cNvGraphicFramePr/>
          <p:nvPr>
            <p:extLst>
              <p:ext uri="{D42A27DB-BD31-4B8C-83A1-F6EECF244321}">
                <p14:modId xmlns:p14="http://schemas.microsoft.com/office/powerpoint/2010/main" val="1517388556"/>
              </p:ext>
            </p:extLst>
          </p:nvPr>
        </p:nvGraphicFramePr>
        <p:xfrm>
          <a:off x="413657" y="1400628"/>
          <a:ext cx="3396344" cy="36285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4355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457200" y="1447800"/>
            <a:ext cx="6934200" cy="3280898"/>
          </a:xfrm>
          <a:prstGeom prst="rect">
            <a:avLst/>
          </a:prstGeom>
          <a:noFill/>
        </p:spPr>
        <p:txBody>
          <a:bodyPr wrap="square" rtlCol="0">
            <a:spAutoFit/>
          </a:bodyPr>
          <a:lstStyle/>
          <a:p>
            <a:pPr marL="457200" indent="-457200" eaLnBrk="1" hangingPunct="1">
              <a:lnSpc>
                <a:spcPct val="80000"/>
              </a:lnSpc>
              <a:buFont typeface="Arial"/>
              <a:buChar char="•"/>
            </a:pPr>
            <a:r>
              <a:rPr lang="en-US" sz="2800" dirty="0">
                <a:solidFill>
                  <a:schemeClr val="accent5">
                    <a:lumMod val="50000"/>
                  </a:schemeClr>
                </a:solidFill>
                <a:latin typeface="Times New Roman" pitchFamily="18" charset="0"/>
                <a:cs typeface="Times New Roman" pitchFamily="18" charset="0"/>
              </a:rPr>
              <a:t>Engineering controls</a:t>
            </a:r>
          </a:p>
          <a:p>
            <a:pPr marL="457200" indent="-457200" eaLnBrk="1" hangingPunct="1">
              <a:lnSpc>
                <a:spcPct val="80000"/>
              </a:lnSpc>
              <a:buFont typeface="Arial"/>
              <a:buChar char="•"/>
            </a:pPr>
            <a:endParaRPr lang="en-US" sz="2800" dirty="0">
              <a:solidFill>
                <a:schemeClr val="accent5">
                  <a:lumMod val="50000"/>
                </a:schemeClr>
              </a:solidFill>
              <a:latin typeface="Times New Roman" pitchFamily="18" charset="0"/>
              <a:cs typeface="Times New Roman" pitchFamily="18" charset="0"/>
            </a:endParaRPr>
          </a:p>
          <a:p>
            <a:pPr marL="457200" indent="-457200" eaLnBrk="1" hangingPunct="1">
              <a:lnSpc>
                <a:spcPct val="80000"/>
              </a:lnSpc>
              <a:buFont typeface="Arial"/>
              <a:buChar char="•"/>
            </a:pPr>
            <a:r>
              <a:rPr lang="en-US" sz="2800" dirty="0" smtClean="0">
                <a:solidFill>
                  <a:schemeClr val="accent5">
                    <a:lumMod val="50000"/>
                  </a:schemeClr>
                </a:solidFill>
                <a:latin typeface="Times New Roman" pitchFamily="18" charset="0"/>
                <a:cs typeface="Times New Roman" pitchFamily="18" charset="0"/>
              </a:rPr>
              <a:t>Workplace </a:t>
            </a:r>
            <a:r>
              <a:rPr lang="en-US" sz="2800" dirty="0">
                <a:solidFill>
                  <a:schemeClr val="accent5">
                    <a:lumMod val="50000"/>
                  </a:schemeClr>
                </a:solidFill>
                <a:latin typeface="Times New Roman" pitchFamily="18" charset="0"/>
                <a:cs typeface="Times New Roman" pitchFamily="18" charset="0"/>
              </a:rPr>
              <a:t>practices</a:t>
            </a:r>
          </a:p>
          <a:p>
            <a:pPr marL="914400" lvl="1" indent="-457200" eaLnBrk="1" hangingPunct="1">
              <a:lnSpc>
                <a:spcPct val="80000"/>
              </a:lnSpc>
              <a:buFont typeface="Arial"/>
              <a:buChar char="•"/>
            </a:pPr>
            <a:endParaRPr lang="en-US" sz="2800" dirty="0">
              <a:solidFill>
                <a:schemeClr val="accent5">
                  <a:lumMod val="50000"/>
                </a:schemeClr>
              </a:solidFill>
              <a:latin typeface="Times New Roman" pitchFamily="18" charset="0"/>
              <a:cs typeface="Times New Roman" pitchFamily="18" charset="0"/>
            </a:endParaRPr>
          </a:p>
          <a:p>
            <a:pPr marL="457200" indent="-457200" eaLnBrk="1" hangingPunct="1">
              <a:lnSpc>
                <a:spcPct val="80000"/>
              </a:lnSpc>
              <a:buFont typeface="Arial"/>
              <a:buChar char="•"/>
            </a:pPr>
            <a:r>
              <a:rPr lang="en-US" sz="2800" dirty="0">
                <a:solidFill>
                  <a:schemeClr val="accent5">
                    <a:lumMod val="50000"/>
                  </a:schemeClr>
                </a:solidFill>
                <a:latin typeface="Times New Roman" pitchFamily="18" charset="0"/>
                <a:cs typeface="Times New Roman" pitchFamily="18" charset="0"/>
              </a:rPr>
              <a:t>Product </a:t>
            </a:r>
            <a:r>
              <a:rPr lang="en-US" sz="2800" dirty="0" smtClean="0">
                <a:solidFill>
                  <a:schemeClr val="accent5">
                    <a:lumMod val="50000"/>
                  </a:schemeClr>
                </a:solidFill>
                <a:latin typeface="Times New Roman" pitchFamily="18" charset="0"/>
                <a:cs typeface="Times New Roman" pitchFamily="18" charset="0"/>
              </a:rPr>
              <a:t>substitution</a:t>
            </a:r>
            <a:endParaRPr lang="en-US" sz="2800" dirty="0">
              <a:solidFill>
                <a:schemeClr val="accent5">
                  <a:lumMod val="50000"/>
                </a:schemeClr>
              </a:solidFill>
              <a:latin typeface="Times New Roman" pitchFamily="18" charset="0"/>
              <a:cs typeface="Times New Roman" pitchFamily="18" charset="0"/>
            </a:endParaRPr>
          </a:p>
          <a:p>
            <a:pPr marL="457200" indent="-457200" eaLnBrk="1" hangingPunct="1">
              <a:lnSpc>
                <a:spcPct val="80000"/>
              </a:lnSpc>
              <a:buFont typeface="Arial"/>
              <a:buChar char="•"/>
            </a:pPr>
            <a:endParaRPr lang="en-US" sz="2800" dirty="0">
              <a:solidFill>
                <a:schemeClr val="accent5">
                  <a:lumMod val="50000"/>
                </a:schemeClr>
              </a:solidFill>
              <a:latin typeface="Times New Roman" pitchFamily="18" charset="0"/>
              <a:cs typeface="Times New Roman" pitchFamily="18" charset="0"/>
            </a:endParaRPr>
          </a:p>
          <a:p>
            <a:pPr marL="457200" indent="-457200" eaLnBrk="1" hangingPunct="1">
              <a:lnSpc>
                <a:spcPct val="80000"/>
              </a:lnSpc>
              <a:buFont typeface="Arial"/>
              <a:buChar char="•"/>
            </a:pPr>
            <a:r>
              <a:rPr lang="en-US" sz="2800" dirty="0">
                <a:solidFill>
                  <a:schemeClr val="accent5">
                    <a:lumMod val="50000"/>
                  </a:schemeClr>
                </a:solidFill>
                <a:latin typeface="Times New Roman" pitchFamily="18" charset="0"/>
                <a:cs typeface="Times New Roman" pitchFamily="18" charset="0"/>
              </a:rPr>
              <a:t>Personal protective equipment</a:t>
            </a:r>
          </a:p>
          <a:p>
            <a:pPr lvl="1" fontAlgn="auto">
              <a:lnSpc>
                <a:spcPct val="90000"/>
              </a:lnSpc>
              <a:spcBef>
                <a:spcPts val="0"/>
              </a:spcBef>
              <a:spcAft>
                <a:spcPts val="0"/>
              </a:spcAft>
              <a:buClr>
                <a:schemeClr val="bg1"/>
              </a:buClr>
              <a:buSzPct val="80000"/>
              <a:defRPr/>
            </a:pPr>
            <a:endParaRPr lang="en-US" sz="28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marL="1371600" lvl="2" indent="-457200" fontAlgn="auto">
              <a:lnSpc>
                <a:spcPct val="90000"/>
              </a:lnSpc>
              <a:spcBef>
                <a:spcPts val="0"/>
              </a:spcBef>
              <a:spcAft>
                <a:spcPts val="0"/>
              </a:spcAft>
              <a:buClr>
                <a:schemeClr val="bg1"/>
              </a:buClr>
              <a:buSzPct val="80000"/>
              <a:buFont typeface="Arial" pitchFamily="34" charset="0"/>
              <a:buChar char="•"/>
              <a:defRPr/>
            </a:pPr>
            <a:endParaRPr lang="en-US" sz="2800" dirty="0">
              <a:solidFill>
                <a:srgbClr val="004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04800" y="219075"/>
            <a:ext cx="3942105" cy="646331"/>
          </a:xfrm>
          <a:prstGeom prst="rect">
            <a:avLst/>
          </a:prstGeom>
        </p:spPr>
        <p:txBody>
          <a:bodyPr wrap="none">
            <a:spAutoFit/>
          </a:bodyPr>
          <a:lstStyle/>
          <a:p>
            <a:pPr fontAlgn="auto">
              <a:spcBef>
                <a:spcPts val="0"/>
              </a:spcBef>
              <a:spcAft>
                <a:spcPts val="0"/>
              </a:spcAft>
              <a:buClr>
                <a:schemeClr val="tx2">
                  <a:lumMod val="20000"/>
                  <a:lumOff val="80000"/>
                </a:schemeClr>
              </a:buClr>
              <a:defRPr/>
            </a:pPr>
            <a:r>
              <a:rPr lang="en-US" sz="3600" dirty="0" smtClean="0">
                <a:solidFill>
                  <a:schemeClr val="accent5">
                    <a:lumMod val="50000"/>
                  </a:schemeClr>
                </a:solidFill>
                <a:latin typeface="Times New Roman" pitchFamily="18" charset="0"/>
                <a:cs typeface="Times New Roman" pitchFamily="18" charset="0"/>
              </a:rPr>
              <a:t>Protective Measures</a:t>
            </a:r>
            <a:endParaRPr lang="en-US" sz="3600" dirty="0">
              <a:solidFill>
                <a:schemeClr val="accent5">
                  <a:lumMod val="50000"/>
                </a:schemeClr>
              </a:solidFill>
              <a:latin typeface="Times New Roman" pitchFamily="18" charset="0"/>
              <a:cs typeface="Times New Roman" pitchFamily="18" charset="0"/>
            </a:endParaRPr>
          </a:p>
        </p:txBody>
      </p:sp>
      <p:pic>
        <p:nvPicPr>
          <p:cNvPr id="6" name="Picture 5"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cxnSp>
        <p:nvCxnSpPr>
          <p:cNvPr id="7" name="Straight Connector 6"/>
          <p:cNvCxnSpPr/>
          <p:nvPr/>
        </p:nvCxnSpPr>
        <p:spPr>
          <a:xfrm flipH="1">
            <a:off x="229293" y="10668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36871" name="Picture 7" descr="C:\Users\pscherer\AppData\Local\Microsoft\Windows\Temporary Internet Files\Content.IE5\HC44PJGE\MC90033164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462314"/>
            <a:ext cx="2244717" cy="390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32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1371600"/>
            <a:ext cx="8305800" cy="3276600"/>
          </a:xfrm>
        </p:spPr>
        <p:txBody>
          <a:bodyPr rtlCol="0">
            <a:noAutofit/>
          </a:bodyPr>
          <a:lstStyle/>
          <a:p>
            <a:pPr marL="114300" indent="0">
              <a:buFont typeface="Wingdings" pitchFamily="2" charset="2"/>
              <a:buNone/>
              <a:defRPr/>
            </a:pPr>
            <a:endParaRPr lang="en-US" dirty="0" smtClean="0"/>
          </a:p>
          <a:p>
            <a:pPr marL="811213" lvl="1" indent="-514350">
              <a:buClr>
                <a:schemeClr val="accent1">
                  <a:lumMod val="50000"/>
                </a:schemeClr>
              </a:buClr>
              <a:buFont typeface="Arial" pitchFamily="34" charset="0"/>
              <a:buChar char="•"/>
              <a:defRPr/>
            </a:pP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296863" lvl="1" indent="0">
              <a:buClr>
                <a:schemeClr val="accent1">
                  <a:lumMod val="50000"/>
                </a:schemeClr>
              </a:buClr>
              <a:buFontTx/>
              <a:buNone/>
              <a:defRP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0" indent="0">
              <a:buFont typeface="Wingdings" pitchFamily="2" charset="2"/>
              <a:buNone/>
              <a:defRPr/>
            </a:pPr>
            <a:endParaRPr lang="en-US" sz="2600" dirty="0" smtClean="0"/>
          </a:p>
        </p:txBody>
      </p:sp>
      <p:pic>
        <p:nvPicPr>
          <p:cNvPr id="5123" name="Picture 3" descr="Mpss horizontal logo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625" y="60198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
          <p:cNvSpPr txBox="1">
            <a:spLocks noChangeArrowheads="1"/>
          </p:cNvSpPr>
          <p:nvPr/>
        </p:nvSpPr>
        <p:spPr bwMode="auto">
          <a:xfrm>
            <a:off x="8664575" y="1708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5125" name="TextBox 2"/>
          <p:cNvSpPr txBox="1">
            <a:spLocks noChangeArrowheads="1"/>
          </p:cNvSpPr>
          <p:nvPr/>
        </p:nvSpPr>
        <p:spPr bwMode="auto">
          <a:xfrm>
            <a:off x="8847138" y="12001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5126" name="Title 6"/>
          <p:cNvSpPr>
            <a:spLocks noGrp="1"/>
          </p:cNvSpPr>
          <p:nvPr>
            <p:ph type="title"/>
          </p:nvPr>
        </p:nvSpPr>
        <p:spPr>
          <a:xfrm>
            <a:off x="722313" y="523875"/>
            <a:ext cx="8001000" cy="1143000"/>
          </a:xfrm>
        </p:spPr>
        <p:txBody>
          <a:bodyPr/>
          <a:lstStyle/>
          <a:p>
            <a:r>
              <a:rPr lang="en-US" dirty="0" smtClean="0"/>
              <a:t>FY-11 OSHA Susan Harwood Grant Program</a:t>
            </a:r>
          </a:p>
        </p:txBody>
      </p:sp>
      <p:sp>
        <p:nvSpPr>
          <p:cNvPr id="8" name="Rectangle 7"/>
          <p:cNvSpPr/>
          <p:nvPr/>
        </p:nvSpPr>
        <p:spPr>
          <a:xfrm>
            <a:off x="952500" y="2076450"/>
            <a:ext cx="7543800" cy="3231654"/>
          </a:xfrm>
          <a:prstGeom prst="rect">
            <a:avLst/>
          </a:prstGeom>
        </p:spPr>
        <p:txBody>
          <a:bodyPr>
            <a:spAutoFit/>
          </a:bodyPr>
          <a:lstStyle/>
          <a:p>
            <a:pPr>
              <a:defRPr/>
            </a:pPr>
            <a:r>
              <a:rPr lang="en-US" sz="2800" dirty="0">
                <a:solidFill>
                  <a:schemeClr val="accent1">
                    <a:lumMod val="50000"/>
                  </a:schemeClr>
                </a:solidFill>
                <a:latin typeface="Arial" pitchFamily="34" charset="0"/>
                <a:cs typeface="Arial" pitchFamily="34" charset="0"/>
              </a:rPr>
              <a:t>This material was produced under grant </a:t>
            </a:r>
            <a:r>
              <a:rPr lang="en-US" sz="2800">
                <a:solidFill>
                  <a:schemeClr val="accent1">
                    <a:lumMod val="50000"/>
                  </a:schemeClr>
                </a:solidFill>
                <a:latin typeface="Arial" pitchFamily="34" charset="0"/>
                <a:cs typeface="Arial" pitchFamily="34" charset="0"/>
              </a:rPr>
              <a:t>number </a:t>
            </a:r>
            <a:r>
              <a:rPr lang="en-US" sz="2800" b="1">
                <a:solidFill>
                  <a:schemeClr val="accent5">
                    <a:lumMod val="50000"/>
                  </a:schemeClr>
                </a:solidFill>
              </a:rPr>
              <a:t>SH22297-SH1</a:t>
            </a:r>
            <a:r>
              <a:rPr lang="en-US" sz="2800" smtClean="0">
                <a:solidFill>
                  <a:schemeClr val="accent1">
                    <a:lumMod val="50000"/>
                  </a:schemeClr>
                </a:solidFill>
                <a:latin typeface="Arial" pitchFamily="34" charset="0"/>
                <a:cs typeface="Arial" pitchFamily="34" charset="0"/>
              </a:rPr>
              <a:t> </a:t>
            </a:r>
            <a:r>
              <a:rPr lang="en-US" sz="2800" dirty="0">
                <a:solidFill>
                  <a:schemeClr val="accent1">
                    <a:lumMod val="50000"/>
                  </a:schemeClr>
                </a:solidFill>
                <a:latin typeface="Arial" pitchFamily="34" charset="0"/>
                <a:cs typeface="Arial" pitchFamily="34" charset="0"/>
              </a:rPr>
              <a:t>from OSHA. It does not necessarily reflect the views or policies of the U.S. Department of Labor, nor does mention of trade names, commercial products, or organizations imply endorsement by the U.S. Government. </a:t>
            </a:r>
          </a:p>
        </p:txBody>
      </p:sp>
      <p:pic>
        <p:nvPicPr>
          <p:cNvPr id="5128" name="Picture 2" descr="http://eshpartnering.com/topics/wp-content/uploads/2010/02/OSHA-logo-300x177.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46963" y="620713"/>
            <a:ext cx="140176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2004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22855" y="381000"/>
            <a:ext cx="7909216" cy="646331"/>
          </a:xfrm>
          <a:prstGeom prst="rect">
            <a:avLst/>
          </a:prstGeom>
        </p:spPr>
        <p:txBody>
          <a:bodyPr wrap="none">
            <a:spAutoFit/>
          </a:bodyPr>
          <a:lstStyle/>
          <a:p>
            <a:pPr fontAlgn="auto">
              <a:spcBef>
                <a:spcPts val="0"/>
              </a:spcBef>
              <a:spcAft>
                <a:spcPts val="0"/>
              </a:spcAft>
              <a:buClr>
                <a:schemeClr val="tx2">
                  <a:lumMod val="20000"/>
                  <a:lumOff val="80000"/>
                </a:schemeClr>
              </a:buClr>
              <a:defRPr/>
            </a:pPr>
            <a:r>
              <a:rPr lang="en-US" sz="3600" dirty="0" smtClean="0">
                <a:solidFill>
                  <a:schemeClr val="accent5">
                    <a:lumMod val="50000"/>
                  </a:schemeClr>
                </a:solidFill>
                <a:latin typeface="Times New Roman" pitchFamily="18" charset="0"/>
                <a:cs typeface="Times New Roman" pitchFamily="18" charset="0"/>
              </a:rPr>
              <a:t>Emergency </a:t>
            </a:r>
            <a:r>
              <a:rPr lang="en-US" sz="3600" dirty="0">
                <a:solidFill>
                  <a:schemeClr val="accent5">
                    <a:lumMod val="50000"/>
                  </a:schemeClr>
                </a:solidFill>
                <a:latin typeface="Times New Roman" pitchFamily="18" charset="0"/>
                <a:cs typeface="Times New Roman" pitchFamily="18" charset="0"/>
              </a:rPr>
              <a:t>Response Guidebook (ERG</a:t>
            </a:r>
            <a:r>
              <a:rPr lang="en-US" sz="3600" dirty="0" smtClean="0">
                <a:solidFill>
                  <a:schemeClr val="accent5">
                    <a:lumMod val="50000"/>
                  </a:schemeClr>
                </a:solidFill>
                <a:latin typeface="Times New Roman" pitchFamily="18" charset="0"/>
                <a:cs typeface="Times New Roman" pitchFamily="18" charset="0"/>
              </a:rPr>
              <a:t>)</a:t>
            </a:r>
            <a:endParaRPr lang="en-US" sz="3600" dirty="0">
              <a:solidFill>
                <a:schemeClr val="accent5">
                  <a:lumMod val="50000"/>
                </a:schemeClr>
              </a:solidFill>
              <a:latin typeface="Times New Roman" pitchFamily="18" charset="0"/>
              <a:cs typeface="Times New Roman" pitchFamily="18" charset="0"/>
            </a:endParaRPr>
          </a:p>
        </p:txBody>
      </p:sp>
      <p:sp>
        <p:nvSpPr>
          <p:cNvPr id="37" name="Rectangle 36"/>
          <p:cNvSpPr/>
          <p:nvPr/>
        </p:nvSpPr>
        <p:spPr>
          <a:xfrm>
            <a:off x="-152400" y="1219200"/>
            <a:ext cx="8153400" cy="5022914"/>
          </a:xfrm>
          <a:prstGeom prst="rect">
            <a:avLst/>
          </a:prstGeom>
        </p:spPr>
        <p:txBody>
          <a:bodyPr wrap="square">
            <a:spAutoFit/>
          </a:bodyPr>
          <a:lstStyle/>
          <a:p>
            <a:pPr marL="914400" lvl="1" indent="-457200" fontAlgn="auto">
              <a:lnSpc>
                <a:spcPct val="90000"/>
              </a:lnSpc>
              <a:spcBef>
                <a:spcPts val="0"/>
              </a:spcBef>
              <a:spcAft>
                <a:spcPts val="0"/>
              </a:spcAft>
              <a:buClr>
                <a:schemeClr val="bg1"/>
              </a:buClr>
              <a:buSzPct val="80000"/>
              <a:defRPr/>
            </a:pPr>
            <a:endParaRPr lang="en-US" sz="2800" dirty="0" smtClean="0">
              <a:solidFill>
                <a:schemeClr val="accent5">
                  <a:lumMod val="50000"/>
                </a:schemeClr>
              </a:solidFill>
              <a:latin typeface="Times New Roman" pitchFamily="18" charset="0"/>
              <a:cs typeface="Times New Roman" pitchFamily="18" charset="0"/>
            </a:endParaRPr>
          </a:p>
          <a:p>
            <a:pPr marL="914400" lvl="1" indent="-457200" fontAlgn="auto">
              <a:lnSpc>
                <a:spcPct val="90000"/>
              </a:lnSpc>
              <a:spcBef>
                <a:spcPts val="0"/>
              </a:spcBef>
              <a:spcAft>
                <a:spcPts val="0"/>
              </a:spcAft>
              <a:buClr>
                <a:schemeClr val="bg1"/>
              </a:buClr>
              <a:buSzPct val="80000"/>
              <a:defRPr/>
            </a:pPr>
            <a:r>
              <a:rPr lang="en-US" sz="2800" dirty="0" smtClean="0">
                <a:solidFill>
                  <a:schemeClr val="accent5">
                    <a:lumMod val="50000"/>
                  </a:schemeClr>
                </a:solidFill>
                <a:latin typeface="Times New Roman" pitchFamily="18" charset="0"/>
                <a:cs typeface="Times New Roman" pitchFamily="18" charset="0"/>
              </a:rPr>
              <a:t>* Identification </a:t>
            </a:r>
            <a:r>
              <a:rPr lang="en-US" sz="2800" dirty="0">
                <a:solidFill>
                  <a:schemeClr val="accent5">
                    <a:lumMod val="50000"/>
                  </a:schemeClr>
                </a:solidFill>
                <a:latin typeface="Times New Roman" pitchFamily="18" charset="0"/>
                <a:cs typeface="Times New Roman" pitchFamily="18" charset="0"/>
              </a:rPr>
              <a:t>of </a:t>
            </a:r>
            <a:r>
              <a:rPr lang="en-US" sz="2800" dirty="0" smtClean="0">
                <a:solidFill>
                  <a:schemeClr val="accent5">
                    <a:lumMod val="50000"/>
                  </a:schemeClr>
                </a:solidFill>
                <a:latin typeface="Times New Roman" pitchFamily="18" charset="0"/>
                <a:cs typeface="Times New Roman" pitchFamily="18" charset="0"/>
              </a:rPr>
              <a:t>material</a:t>
            </a:r>
          </a:p>
          <a:p>
            <a:pPr marL="914400" lvl="1" indent="-457200" fontAlgn="auto">
              <a:lnSpc>
                <a:spcPct val="90000"/>
              </a:lnSpc>
              <a:spcBef>
                <a:spcPts val="0"/>
              </a:spcBef>
              <a:spcAft>
                <a:spcPts val="0"/>
              </a:spcAft>
              <a:buClr>
                <a:schemeClr val="bg1"/>
              </a:buClr>
              <a:buSzPct val="80000"/>
              <a:defRPr/>
            </a:pPr>
            <a:r>
              <a:rPr lang="en-US" sz="2800" dirty="0" smtClean="0">
                <a:solidFill>
                  <a:schemeClr val="accent5">
                    <a:lumMod val="50000"/>
                  </a:schemeClr>
                </a:solidFill>
                <a:latin typeface="Times New Roman" pitchFamily="18" charset="0"/>
                <a:cs typeface="Times New Roman" pitchFamily="18" charset="0"/>
              </a:rPr>
              <a:t>* Outlines </a:t>
            </a:r>
            <a:r>
              <a:rPr lang="en-US" sz="2800" dirty="0">
                <a:solidFill>
                  <a:schemeClr val="accent5">
                    <a:lumMod val="50000"/>
                  </a:schemeClr>
                </a:solidFill>
                <a:latin typeface="Times New Roman" pitchFamily="18" charset="0"/>
                <a:cs typeface="Times New Roman" pitchFamily="18" charset="0"/>
              </a:rPr>
              <a:t>basic initial </a:t>
            </a:r>
            <a:r>
              <a:rPr lang="en-US" sz="2800" dirty="0" smtClean="0">
                <a:solidFill>
                  <a:schemeClr val="accent5">
                    <a:lumMod val="50000"/>
                  </a:schemeClr>
                </a:solidFill>
                <a:latin typeface="Times New Roman" pitchFamily="18" charset="0"/>
                <a:cs typeface="Times New Roman" pitchFamily="18" charset="0"/>
              </a:rPr>
              <a:t>actions</a:t>
            </a:r>
          </a:p>
          <a:p>
            <a:pPr marL="914400" lvl="1" indent="-457200" fontAlgn="auto">
              <a:lnSpc>
                <a:spcPct val="90000"/>
              </a:lnSpc>
              <a:spcBef>
                <a:spcPts val="0"/>
              </a:spcBef>
              <a:spcAft>
                <a:spcPts val="0"/>
              </a:spcAft>
              <a:buClr>
                <a:schemeClr val="bg1"/>
              </a:buClr>
              <a:buSzPct val="80000"/>
              <a:defRPr/>
            </a:pPr>
            <a:r>
              <a:rPr lang="en-US" sz="2800" dirty="0" smtClean="0">
                <a:solidFill>
                  <a:schemeClr val="accent5">
                    <a:lumMod val="50000"/>
                  </a:schemeClr>
                </a:solidFill>
                <a:latin typeface="Times New Roman" pitchFamily="18" charset="0"/>
                <a:cs typeface="Times New Roman" pitchFamily="18" charset="0"/>
              </a:rPr>
              <a:t>* Recommends </a:t>
            </a:r>
            <a:r>
              <a:rPr lang="en-US" sz="2800" dirty="0">
                <a:solidFill>
                  <a:schemeClr val="accent5">
                    <a:lumMod val="50000"/>
                  </a:schemeClr>
                </a:solidFill>
                <a:latin typeface="Times New Roman" pitchFamily="18" charset="0"/>
                <a:cs typeface="Times New Roman" pitchFamily="18" charset="0"/>
              </a:rPr>
              <a:t>protective </a:t>
            </a:r>
            <a:r>
              <a:rPr lang="en-US" sz="2800" dirty="0" smtClean="0">
                <a:solidFill>
                  <a:schemeClr val="accent5">
                    <a:lumMod val="50000"/>
                  </a:schemeClr>
                </a:solidFill>
                <a:latin typeface="Times New Roman" pitchFamily="18" charset="0"/>
                <a:cs typeface="Times New Roman" pitchFamily="18" charset="0"/>
              </a:rPr>
              <a:t>actions</a:t>
            </a:r>
          </a:p>
          <a:p>
            <a:pPr marL="914400" lvl="1" indent="-457200" fontAlgn="auto">
              <a:lnSpc>
                <a:spcPct val="90000"/>
              </a:lnSpc>
              <a:spcBef>
                <a:spcPts val="0"/>
              </a:spcBef>
              <a:spcAft>
                <a:spcPts val="0"/>
              </a:spcAft>
              <a:buClr>
                <a:schemeClr val="bg1"/>
              </a:buClr>
              <a:buSzPct val="80000"/>
              <a:buFont typeface="Arial" pitchFamily="34" charset="0"/>
              <a:buChar char="•"/>
              <a:defRPr/>
            </a:pPr>
            <a:endParaRPr lang="en-US" sz="2800" dirty="0">
              <a:solidFill>
                <a:schemeClr val="accent5">
                  <a:lumMod val="50000"/>
                </a:schemeClr>
              </a:solidFill>
              <a:latin typeface="Times New Roman" pitchFamily="18" charset="0"/>
              <a:cs typeface="Times New Roman" pitchFamily="18" charset="0"/>
            </a:endParaRPr>
          </a:p>
          <a:p>
            <a:pPr marL="914400" lvl="1" indent="-457200" fontAlgn="auto">
              <a:lnSpc>
                <a:spcPct val="90000"/>
              </a:lnSpc>
              <a:spcBef>
                <a:spcPts val="0"/>
              </a:spcBef>
              <a:spcAft>
                <a:spcPts val="0"/>
              </a:spcAft>
              <a:buClr>
                <a:schemeClr val="bg1"/>
              </a:buClr>
              <a:buSzPct val="80000"/>
              <a:buFont typeface="Arial" pitchFamily="34" charset="0"/>
              <a:buChar char="•"/>
              <a:defRPr/>
            </a:pPr>
            <a:endParaRPr lang="en-US" sz="2800" dirty="0">
              <a:solidFill>
                <a:schemeClr val="accent5">
                  <a:lumMod val="50000"/>
                </a:schemeClr>
              </a:solidFill>
              <a:latin typeface="Times New Roman" pitchFamily="18" charset="0"/>
              <a:cs typeface="Times New Roman" pitchFamily="18" charset="0"/>
            </a:endParaRPr>
          </a:p>
          <a:p>
            <a:pPr marL="914400" lvl="1" indent="-457200" fontAlgn="auto">
              <a:lnSpc>
                <a:spcPct val="90000"/>
              </a:lnSpc>
              <a:spcBef>
                <a:spcPts val="0"/>
              </a:spcBef>
              <a:spcAft>
                <a:spcPts val="0"/>
              </a:spcAft>
              <a:buClr>
                <a:schemeClr val="bg1"/>
              </a:buClr>
              <a:buSzPct val="80000"/>
              <a:buFont typeface="Arial" pitchFamily="34" charset="0"/>
              <a:buChar char="•"/>
              <a:defRPr/>
            </a:pPr>
            <a:r>
              <a:rPr lang="en-US" sz="2800" dirty="0" smtClean="0">
                <a:solidFill>
                  <a:schemeClr val="accent5">
                    <a:lumMod val="50000"/>
                  </a:schemeClr>
                </a:solidFill>
                <a:latin typeface="Times New Roman" pitchFamily="18" charset="0"/>
                <a:cs typeface="Times New Roman" pitchFamily="18" charset="0"/>
              </a:rPr>
              <a:t> </a:t>
            </a:r>
            <a:endParaRPr lang="en-US" sz="28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2" fontAlgn="auto">
              <a:lnSpc>
                <a:spcPct val="90000"/>
              </a:lnSpc>
              <a:spcBef>
                <a:spcPts val="0"/>
              </a:spcBef>
              <a:spcAft>
                <a:spcPts val="0"/>
              </a:spcAft>
              <a:buClr>
                <a:schemeClr val="bg1"/>
              </a:buClr>
              <a:buSzPct val="80000"/>
              <a:defRPr/>
            </a:pPr>
            <a:endParaRPr lang="en-US" sz="28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2" fontAlgn="auto">
              <a:lnSpc>
                <a:spcPct val="90000"/>
              </a:lnSpc>
              <a:spcBef>
                <a:spcPts val="0"/>
              </a:spcBef>
              <a:spcAft>
                <a:spcPts val="0"/>
              </a:spcAft>
              <a:buClr>
                <a:schemeClr val="bg1"/>
              </a:buClr>
              <a:buSzPct val="80000"/>
              <a:defRPr/>
            </a:pPr>
            <a:endParaRPr lang="en-US" sz="28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2" fontAlgn="auto">
              <a:lnSpc>
                <a:spcPct val="90000"/>
              </a:lnSpc>
              <a:spcBef>
                <a:spcPts val="0"/>
              </a:spcBef>
              <a:spcAft>
                <a:spcPts val="0"/>
              </a:spcAft>
              <a:buClr>
                <a:schemeClr val="bg1"/>
              </a:buClr>
              <a:buSzPct val="80000"/>
              <a:defRPr/>
            </a:pPr>
            <a:r>
              <a:rPr lang="en-US" sz="28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8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2" fontAlgn="auto">
              <a:lnSpc>
                <a:spcPct val="90000"/>
              </a:lnSpc>
              <a:spcBef>
                <a:spcPts val="0"/>
              </a:spcBef>
              <a:spcAft>
                <a:spcPts val="0"/>
              </a:spcAft>
              <a:buClr>
                <a:schemeClr val="bg1"/>
              </a:buClr>
              <a:buSzPct val="80000"/>
              <a:defRPr/>
            </a:pPr>
            <a:r>
              <a:rPr lang="en-US" sz="28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hlinkClick r:id="rId3"/>
              </a:rPr>
              <a:t>http</a:t>
            </a:r>
            <a:r>
              <a:rPr lang="en-US" sz="28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hlinkClick r:id="rId3"/>
              </a:rPr>
              <a:t>://hazmat.dot.gov/pubs/erg/guidebook.htm</a:t>
            </a:r>
            <a:endParaRPr lang="en-US" sz="28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2" fontAlgn="auto">
              <a:lnSpc>
                <a:spcPct val="90000"/>
              </a:lnSpc>
              <a:spcBef>
                <a:spcPts val="0"/>
              </a:spcBef>
              <a:spcAft>
                <a:spcPts val="0"/>
              </a:spcAft>
              <a:buClr>
                <a:schemeClr val="tx2">
                  <a:lumMod val="20000"/>
                  <a:lumOff val="80000"/>
                </a:schemeClr>
              </a:buClr>
              <a:buSzPct val="80000"/>
              <a:buFont typeface="Courier New" pitchFamily="49" charset="0"/>
              <a:buChar char="o"/>
              <a:defRPr/>
            </a:pPr>
            <a:endParaRPr lang="en-US" sz="2000" dirty="0">
              <a:solidFill>
                <a:srgbClr val="002060"/>
              </a:solidFill>
              <a:latin typeface="+mj-lt"/>
            </a:endParaRPr>
          </a:p>
          <a:p>
            <a:pPr lvl="1" fontAlgn="auto">
              <a:lnSpc>
                <a:spcPct val="90000"/>
              </a:lnSpc>
              <a:spcBef>
                <a:spcPts val="0"/>
              </a:spcBef>
              <a:spcAft>
                <a:spcPts val="0"/>
              </a:spcAft>
              <a:defRPr/>
            </a:pPr>
            <a:endParaRPr lang="en-US" sz="2800" b="1" dirty="0">
              <a:solidFill>
                <a:srgbClr val="002060"/>
              </a:solidFill>
              <a:latin typeface="Times New Roman" pitchFamily="18" charset="0"/>
            </a:endParaRPr>
          </a:p>
        </p:txBody>
      </p:sp>
      <p:pic>
        <p:nvPicPr>
          <p:cNvPr id="535559" name="Picture 2" descr="http://dotlibrary.dot.gov/Historian/images/DOT%20SEAL-BLUE%2028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2788" y="3581400"/>
            <a:ext cx="1149350" cy="1076464"/>
          </a:xfrm>
          <a:prstGeom prst="rect">
            <a:avLst/>
          </a:prstGeom>
          <a:noFill/>
          <a:ln w="9525">
            <a:noFill/>
            <a:miter lim="800000"/>
            <a:headEnd/>
            <a:tailEnd/>
          </a:ln>
        </p:spPr>
      </p:pic>
      <p:pic>
        <p:nvPicPr>
          <p:cNvPr id="535560" name="Picture 2" descr="http://www.oshasafetyvideos.net/images/products/detail/17699.gif.jpg"/>
          <p:cNvPicPr>
            <a:picLocks noChangeAspect="1" noChangeArrowheads="1"/>
          </p:cNvPicPr>
          <p:nvPr/>
        </p:nvPicPr>
        <p:blipFill>
          <a:blip r:embed="rId5" cstate="print"/>
          <a:srcRect/>
          <a:stretch>
            <a:fillRect/>
          </a:stretch>
        </p:blipFill>
        <p:spPr bwMode="auto">
          <a:xfrm>
            <a:off x="6248400" y="1828799"/>
            <a:ext cx="1981201" cy="2507359"/>
          </a:xfrm>
          <a:prstGeom prst="rect">
            <a:avLst/>
          </a:prstGeom>
          <a:noFill/>
          <a:ln w="9525">
            <a:noFill/>
            <a:miter lim="800000"/>
            <a:headEnd/>
            <a:tailEnd/>
          </a:ln>
        </p:spPr>
      </p:pic>
      <p:cxnSp>
        <p:nvCxnSpPr>
          <p:cNvPr id="3" name="Straight Connector 2"/>
          <p:cNvCxnSpPr/>
          <p:nvPr/>
        </p:nvCxnSpPr>
        <p:spPr>
          <a:xfrm flipH="1">
            <a:off x="303359" y="1212112"/>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7" name="Picture 6" descr="Mpss horizontal logo (2)"/>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spTree>
    <p:extLst>
      <p:ext uri="{BB962C8B-B14F-4D97-AF65-F5344CB8AC3E}">
        <p14:creationId xmlns:p14="http://schemas.microsoft.com/office/powerpoint/2010/main" val="214366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latin typeface="Times New Roman" pitchFamily="18" charset="0"/>
                <a:ea typeface="+mj-ea"/>
                <a:cs typeface="Times New Roman" pitchFamily="18" charset="0"/>
              </a:rPr>
              <a:t>Summary  </a:t>
            </a:r>
            <a:endParaRPr lang="en-US" sz="3600" dirty="0">
              <a:latin typeface="Times New Roman" pitchFamily="18" charset="0"/>
              <a:ea typeface="+mj-ea"/>
              <a:cs typeface="Times New Roman" pitchFamily="18" charset="0"/>
            </a:endParaRPr>
          </a:p>
        </p:txBody>
      </p:sp>
      <p:sp>
        <p:nvSpPr>
          <p:cNvPr id="31747" name="Content Placeholder 2"/>
          <p:cNvSpPr>
            <a:spLocks noGrp="1"/>
          </p:cNvSpPr>
          <p:nvPr>
            <p:ph idx="1"/>
          </p:nvPr>
        </p:nvSpPr>
        <p:spPr/>
        <p:txBody>
          <a:bodyPr/>
          <a:lstStyle/>
          <a:p>
            <a:pPr eaLnBrk="1" hangingPunct="1">
              <a:buFont typeface="Arial" pitchFamily="34" charset="0"/>
              <a:buChar char="•"/>
            </a:pPr>
            <a:endParaRPr lang="en-US" dirty="0" smtClean="0">
              <a:latin typeface="Calibri" charset="0"/>
            </a:endParaRPr>
          </a:p>
          <a:p>
            <a:pPr marL="114300" indent="0" eaLnBrk="1" hangingPunct="1">
              <a:buNone/>
            </a:pPr>
            <a:endParaRPr lang="en-US" dirty="0" smtClean="0">
              <a:latin typeface="Calibri" charset="0"/>
            </a:endParaRPr>
          </a:p>
          <a:p>
            <a:pPr eaLnBrk="1" hangingPunct="1"/>
            <a:endParaRPr lang="en-US" dirty="0">
              <a:latin typeface="Calibri" charset="0"/>
            </a:endParaRPr>
          </a:p>
        </p:txBody>
      </p:sp>
      <p:pic>
        <p:nvPicPr>
          <p:cNvPr id="4" name="Content Placeholder 3" descr="Mpss horizontal logo (2)"/>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cxnSp>
        <p:nvCxnSpPr>
          <p:cNvPr id="5" name="Straight Connector 4"/>
          <p:cNvCxnSpPr/>
          <p:nvPr/>
        </p:nvCxnSpPr>
        <p:spPr>
          <a:xfrm flipH="1">
            <a:off x="152400" y="12954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442" y="1562987"/>
            <a:ext cx="8346558" cy="3477875"/>
          </a:xfrm>
          <a:prstGeom prst="rect">
            <a:avLst/>
          </a:prstGeom>
        </p:spPr>
        <p:txBody>
          <a:bodyPr wrap="square">
            <a:spAutoFit/>
          </a:bodyPr>
          <a:lstStyle/>
          <a:p>
            <a:pPr marL="811213" lvl="1" indent="-514350">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Define the OSHA Hazard Communication Standard</a:t>
            </a:r>
          </a:p>
          <a:p>
            <a:pPr marL="811213" lvl="1" indent="-514350">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Identify Employee Rights to Know / OSHA Standards</a:t>
            </a:r>
          </a:p>
          <a:p>
            <a:pPr marL="811213" lvl="1" indent="-514350">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Compare and contrast labeling and warning systems </a:t>
            </a:r>
          </a:p>
          <a:p>
            <a:pPr marL="811213" lvl="1" indent="-514350">
              <a:spcBef>
                <a:spcPts val="0"/>
              </a:spcBef>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Analyze each section of the Material Safety Data Sheets (MSDS) </a:t>
            </a:r>
          </a:p>
          <a:p>
            <a:pPr marL="811213" lvl="1" indent="-514350">
              <a:spcBef>
                <a:spcPts val="0"/>
              </a:spcBef>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Use the Emergency Response Guide (ERG) to identify chemical hazards</a:t>
            </a:r>
          </a:p>
          <a:p>
            <a:pPr marL="754063" lvl="1" indent="-457200">
              <a:spcBef>
                <a:spcPts val="0"/>
              </a:spcBef>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 Recognize and implement protective measures</a:t>
            </a:r>
          </a:p>
          <a:p>
            <a:pPr marL="285750" indent="-285750">
              <a:buFont typeface="Arial" pitchFamily="34" charset="0"/>
              <a:buChar char="•"/>
            </a:pPr>
            <a:endParaRPr lang="en-US" sz="2800" dirty="0">
              <a:solidFill>
                <a:schemeClr val="accent5">
                  <a:lumMod val="50000"/>
                </a:schemeClr>
              </a:solidFill>
              <a:latin typeface="Times New Roman" pitchFamily="18" charset="0"/>
              <a:cs typeface="Times New Roman" pitchFamily="18" charset="0"/>
            </a:endParaRPr>
          </a:p>
        </p:txBody>
      </p:sp>
      <p:pic>
        <p:nvPicPr>
          <p:cNvPr id="7" name="Picture 2" descr="C:\Users\pscherer\AppData\Local\Microsoft\Windows\Temporary Internet Files\Content.IE5\PN9QTQCU\MC90009784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4635499"/>
            <a:ext cx="1565453" cy="1478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OSHA Contact Numbers</a:t>
            </a:r>
          </a:p>
        </p:txBody>
      </p:sp>
      <p:sp>
        <p:nvSpPr>
          <p:cNvPr id="21507" name="Rectangle 4"/>
          <p:cNvSpPr>
            <a:spLocks noGrp="1" noChangeArrowheads="1"/>
          </p:cNvSpPr>
          <p:nvPr>
            <p:ph type="body" idx="1"/>
          </p:nvPr>
        </p:nvSpPr>
        <p:spPr>
          <a:xfrm>
            <a:off x="762000" y="1752600"/>
            <a:ext cx="7696200" cy="4038600"/>
          </a:xfrm>
        </p:spPr>
        <p:txBody>
          <a:bodyPr/>
          <a:lstStyle/>
          <a:p>
            <a:pPr marL="0" indent="0">
              <a:buFont typeface="Wingdings" pitchFamily="2" charset="2"/>
              <a:buNone/>
            </a:pPr>
            <a:r>
              <a:rPr lang="en-US" sz="2800" dirty="0" smtClean="0"/>
              <a:t>To report Unsafe Working Conditions, Safety and Health Violations Contact OSHA @: </a:t>
            </a:r>
          </a:p>
          <a:p>
            <a:pPr marL="457200" indent="-457200"/>
            <a:r>
              <a:rPr lang="en-US" sz="2800" dirty="0" smtClean="0"/>
              <a:t>1-800-321-OSHA (6742) / TTY1-877-889-5627</a:t>
            </a:r>
          </a:p>
          <a:p>
            <a:pPr marL="0" indent="0">
              <a:buFont typeface="Wingdings" pitchFamily="2" charset="2"/>
              <a:buNone/>
            </a:pPr>
            <a:r>
              <a:rPr lang="en-US" sz="2800" dirty="0" smtClean="0"/>
              <a:t>To File a Complaint Form:</a:t>
            </a:r>
          </a:p>
          <a:p>
            <a:pPr marL="0" indent="0">
              <a:buFont typeface="Wingdings" pitchFamily="2" charset="2"/>
              <a:buNone/>
            </a:pPr>
            <a:r>
              <a:rPr lang="en-US" sz="2800" dirty="0" smtClean="0"/>
              <a:t>To file an OSHA-7 report online, see how to file a complaint with OSHA (www.osha.gov)</a:t>
            </a:r>
          </a:p>
          <a:p>
            <a:pPr marL="0" indent="0">
              <a:buFont typeface="Wingdings" pitchFamily="2" charset="2"/>
              <a:buNone/>
            </a:pPr>
            <a:r>
              <a:rPr lang="en-US" sz="2800" dirty="0" smtClean="0"/>
              <a:t>For more information regarding your rights, see Worker Rights</a:t>
            </a:r>
          </a:p>
        </p:txBody>
      </p:sp>
      <p:cxnSp>
        <p:nvCxnSpPr>
          <p:cNvPr id="4" name="Straight Connector 3"/>
          <p:cNvCxnSpPr/>
          <p:nvPr/>
        </p:nvCxnSpPr>
        <p:spPr>
          <a:xfrm flipH="1">
            <a:off x="228600" y="13716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5" name="Content Placeholder 3" descr="Mpss horizontal logo (2)"/>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6012" y="6172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32285347"/>
      </p:ext>
    </p:extLst>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 List</a:t>
            </a:r>
            <a:endParaRPr lang="en-US" sz="3600" dirty="0"/>
          </a:p>
        </p:txBody>
      </p:sp>
      <p:sp>
        <p:nvSpPr>
          <p:cNvPr id="3" name="Content Placeholder 2"/>
          <p:cNvSpPr>
            <a:spLocks noGrp="1"/>
          </p:cNvSpPr>
          <p:nvPr>
            <p:ph idx="1"/>
          </p:nvPr>
        </p:nvSpPr>
        <p:spPr>
          <a:xfrm>
            <a:off x="228600" y="1600200"/>
            <a:ext cx="7620000" cy="4800600"/>
          </a:xfrm>
        </p:spPr>
        <p:txBody>
          <a:bodyPr/>
          <a:lstStyle/>
          <a:p>
            <a:r>
              <a:rPr lang="en-US" sz="2800" dirty="0" smtClean="0">
                <a:solidFill>
                  <a:schemeClr val="accent5">
                    <a:lumMod val="50000"/>
                  </a:schemeClr>
                </a:solidFill>
                <a:latin typeface="Times New Roman" pitchFamily="18" charset="0"/>
                <a:cs typeface="Times New Roman" pitchFamily="18" charset="0"/>
              </a:rPr>
              <a:t>HAZARD Communication in the 21</a:t>
            </a:r>
            <a:r>
              <a:rPr lang="en-US" sz="2800" baseline="30000" dirty="0" smtClean="0">
                <a:solidFill>
                  <a:schemeClr val="accent5">
                    <a:lumMod val="50000"/>
                  </a:schemeClr>
                </a:solidFill>
                <a:latin typeface="Times New Roman" pitchFamily="18" charset="0"/>
                <a:cs typeface="Times New Roman" pitchFamily="18" charset="0"/>
              </a:rPr>
              <a:t>st</a:t>
            </a:r>
            <a:r>
              <a:rPr lang="en-US" sz="2800" dirty="0" smtClean="0">
                <a:solidFill>
                  <a:schemeClr val="accent5">
                    <a:lumMod val="50000"/>
                  </a:schemeClr>
                </a:solidFill>
                <a:latin typeface="Times New Roman" pitchFamily="18" charset="0"/>
                <a:cs typeface="Times New Roman" pitchFamily="18" charset="0"/>
              </a:rPr>
              <a:t> Century, Retrieved from:</a:t>
            </a:r>
            <a:endParaRPr lang="en-US" dirty="0" smtClean="0">
              <a:hlinkClick r:id="rId2"/>
            </a:endParaRPr>
          </a:p>
          <a:p>
            <a:pPr lvl="1"/>
            <a:r>
              <a:rPr lang="en-US" dirty="0" smtClean="0">
                <a:hlinkClick r:id="rId2"/>
              </a:rPr>
              <a:t>http://www.osha.gov/dsg/hazcom/finalmsdsreport.html</a:t>
            </a:r>
            <a:r>
              <a:rPr lang="en-US" dirty="0" smtClean="0"/>
              <a:t/>
            </a:r>
            <a:br>
              <a:rPr lang="en-US" dirty="0" smtClean="0"/>
            </a:br>
            <a:r>
              <a:rPr lang="en-US" dirty="0" smtClean="0"/>
              <a:t/>
            </a:r>
            <a:br>
              <a:rPr lang="en-US" dirty="0" smtClean="0"/>
            </a:br>
            <a:endParaRPr lang="en-US" dirty="0"/>
          </a:p>
          <a:p>
            <a:r>
              <a:rPr lang="en-US" sz="2800" dirty="0" smtClean="0">
                <a:solidFill>
                  <a:schemeClr val="accent5">
                    <a:lumMod val="50000"/>
                  </a:schemeClr>
                </a:solidFill>
                <a:latin typeface="Times New Roman" pitchFamily="18" charset="0"/>
                <a:cs typeface="Times New Roman" pitchFamily="18" charset="0"/>
              </a:rPr>
              <a:t>HAZCOM: Foundation of Workplace Chemical Safety Programs. Retrieved from:</a:t>
            </a:r>
            <a:endParaRPr lang="en-US" sz="2800" dirty="0" smtClean="0">
              <a:solidFill>
                <a:schemeClr val="accent5">
                  <a:lumMod val="50000"/>
                </a:schemeClr>
              </a:solidFill>
              <a:latin typeface="Times New Roman" pitchFamily="18" charset="0"/>
              <a:cs typeface="Times New Roman" pitchFamily="18" charset="0"/>
              <a:hlinkClick r:id="rId3"/>
            </a:endParaRPr>
          </a:p>
          <a:p>
            <a:pPr lvl="1"/>
            <a:r>
              <a:rPr lang="en-US" dirty="0" smtClean="0">
                <a:latin typeface="Times New Roman" pitchFamily="18" charset="0"/>
                <a:cs typeface="Times New Roman" pitchFamily="18" charset="0"/>
                <a:hlinkClick r:id="rId3"/>
              </a:rPr>
              <a:t>http</a:t>
            </a:r>
            <a:r>
              <a:rPr lang="en-US" dirty="0">
                <a:latin typeface="Times New Roman" pitchFamily="18" charset="0"/>
                <a:cs typeface="Times New Roman" pitchFamily="18" charset="0"/>
                <a:hlinkClick r:id="rId3"/>
              </a:rPr>
              <a:t>://</a:t>
            </a:r>
            <a:r>
              <a:rPr lang="en-US" dirty="0" smtClean="0">
                <a:latin typeface="Times New Roman" pitchFamily="18" charset="0"/>
                <a:cs typeface="Times New Roman" pitchFamily="18" charset="0"/>
                <a:hlinkClick r:id="rId3"/>
              </a:rPr>
              <a:t>www.osha.gov/dsg/hazcom/index.html</a:t>
            </a:r>
            <a:endParaRPr lang="en-US" dirty="0" smtClean="0">
              <a:latin typeface="Times New Roman" pitchFamily="18" charset="0"/>
              <a:cs typeface="Times New Roman" pitchFamily="18" charset="0"/>
            </a:endParaRPr>
          </a:p>
          <a:p>
            <a:endParaRPr lang="en-US" dirty="0" smtClean="0"/>
          </a:p>
          <a:p>
            <a:endParaRPr lang="en-US" dirty="0"/>
          </a:p>
        </p:txBody>
      </p:sp>
      <p:cxnSp>
        <p:nvCxnSpPr>
          <p:cNvPr id="4" name="Straight Connector 3"/>
          <p:cNvCxnSpPr/>
          <p:nvPr/>
        </p:nvCxnSpPr>
        <p:spPr>
          <a:xfrm flipH="1">
            <a:off x="228600" y="12954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pic>
        <p:nvPicPr>
          <p:cNvPr id="5" name="Picture 4" descr="Mpss horizontal logo (2)"/>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spTree>
    <p:extLst>
      <p:ext uri="{BB962C8B-B14F-4D97-AF65-F5344CB8AC3E}">
        <p14:creationId xmlns:p14="http://schemas.microsoft.com/office/powerpoint/2010/main" val="1738612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3388" y="533400"/>
            <a:ext cx="7981950" cy="1143000"/>
          </a:xfrm>
        </p:spPr>
        <p:txBody>
          <a:bodyPr/>
          <a:lstStyle/>
          <a:p>
            <a:pPr eaLnBrk="1" fontAlgn="auto" hangingPunct="1">
              <a:spcAft>
                <a:spcPts val="0"/>
              </a:spcAft>
              <a:defRPr/>
            </a:pPr>
            <a:r>
              <a:rPr lang="en-US" sz="3200" b="1" dirty="0" smtClean="0">
                <a:latin typeface="Times New Roman" pitchFamily="18" charset="0"/>
                <a:ea typeface="+mj-ea"/>
                <a:cs typeface="Times New Roman" pitchFamily="18" charset="0"/>
              </a:rPr>
              <a:t>Institute of Occupational Safety and Health</a:t>
            </a:r>
            <a:br>
              <a:rPr lang="en-US" sz="3200" b="1" dirty="0" smtClean="0">
                <a:latin typeface="Times New Roman" pitchFamily="18" charset="0"/>
                <a:ea typeface="+mj-ea"/>
                <a:cs typeface="Times New Roman" pitchFamily="18" charset="0"/>
              </a:rPr>
            </a:br>
            <a:endParaRPr lang="en-US" sz="3200" b="1" dirty="0" smtClean="0">
              <a:latin typeface="Times New Roman" pitchFamily="18" charset="0"/>
              <a:ea typeface="+mj-ea"/>
              <a:cs typeface="Times New Roman" pitchFamily="18" charset="0"/>
            </a:endParaRPr>
          </a:p>
        </p:txBody>
      </p:sp>
      <p:sp>
        <p:nvSpPr>
          <p:cNvPr id="56323" name="Rectangle 3"/>
          <p:cNvSpPr>
            <a:spLocks noGrp="1" noChangeArrowheads="1"/>
          </p:cNvSpPr>
          <p:nvPr>
            <p:ph type="body" sz="half" idx="1"/>
          </p:nvPr>
        </p:nvSpPr>
        <p:spPr/>
        <p:txBody>
          <a:bodyPr/>
          <a:lstStyle/>
          <a:p>
            <a:pPr eaLnBrk="1" hangingPunct="1">
              <a:buFont typeface="Wingdings" charset="0"/>
              <a:buNone/>
            </a:pPr>
            <a:r>
              <a:rPr lang="en-US" sz="4500" b="1" dirty="0">
                <a:latin typeface="Times New Roman" pitchFamily="18" charset="0"/>
                <a:cs typeface="Times New Roman" pitchFamily="18" charset="0"/>
              </a:rPr>
              <a:t>Thank You</a:t>
            </a:r>
          </a:p>
        </p:txBody>
      </p:sp>
      <p:pic>
        <p:nvPicPr>
          <p:cNvPr id="56324" name="Picture 4" descr="j0263356[1]"/>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3276600" y="2819400"/>
            <a:ext cx="4427538" cy="1579563"/>
          </a:xfrm>
        </p:spPr>
      </p:pic>
      <p:graphicFrame>
        <p:nvGraphicFramePr>
          <p:cNvPr id="56327" name="Object 7"/>
          <p:cNvGraphicFramePr>
            <a:graphicFrameLocks noGrp="1" noChangeAspect="1"/>
          </p:cNvGraphicFramePr>
          <p:nvPr>
            <p:ph sz="quarter" idx="3"/>
            <p:extLst>
              <p:ext uri="{D42A27DB-BD31-4B8C-83A1-F6EECF244321}">
                <p14:modId xmlns:p14="http://schemas.microsoft.com/office/powerpoint/2010/main" val="3054932120"/>
              </p:ext>
            </p:extLst>
          </p:nvPr>
        </p:nvGraphicFramePr>
        <p:xfrm>
          <a:off x="3805237" y="3276600"/>
          <a:ext cx="161925" cy="228600"/>
        </p:xfrm>
        <a:graphic>
          <a:graphicData uri="http://schemas.openxmlformats.org/presentationml/2006/ole">
            <mc:AlternateContent xmlns:mc="http://schemas.openxmlformats.org/markup-compatibility/2006">
              <mc:Choice xmlns:v="urn:schemas-microsoft-com:vml" Requires="v">
                <p:oleObj spid="_x0000_s32846" name="Photo Editor Photo" r:id="rId5" imgW="2980952" imgH="4229690" progId="">
                  <p:embed/>
                </p:oleObj>
              </mc:Choice>
              <mc:Fallback>
                <p:oleObj name="Photo Editor Photo" r:id="rId5" imgW="2980952" imgH="4229690" progId="">
                  <p:embed/>
                  <p:pic>
                    <p:nvPicPr>
                      <p:cNvPr id="0" name="Picture 6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5237" y="3276600"/>
                        <a:ext cx="1619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Text Box 5"/>
          <p:cNvSpPr txBox="1">
            <a:spLocks noChangeArrowheads="1"/>
          </p:cNvSpPr>
          <p:nvPr/>
        </p:nvSpPr>
        <p:spPr bwMode="auto">
          <a:xfrm>
            <a:off x="381000" y="5029200"/>
            <a:ext cx="762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pPr>
            <a:r>
              <a:rPr lang="en-US" sz="2400" dirty="0" smtClean="0"/>
              <a:t>Let’s not meet again . . . by </a:t>
            </a:r>
            <a:r>
              <a:rPr lang="en-US" sz="2400" b="1" u="sng" dirty="0"/>
              <a:t>accident</a:t>
            </a:r>
            <a:r>
              <a:rPr lang="en-US" sz="2400" dirty="0"/>
              <a:t>!</a:t>
            </a:r>
          </a:p>
          <a:p>
            <a:pPr eaLnBrk="1" hangingPunct="1">
              <a:spcBef>
                <a:spcPct val="50000"/>
              </a:spcBef>
            </a:pPr>
            <a:endParaRPr lang="en-US" sz="2400" dirty="0"/>
          </a:p>
        </p:txBody>
      </p:sp>
      <p:sp>
        <p:nvSpPr>
          <p:cNvPr id="56326" name="WordArt 6"/>
          <p:cNvSpPr>
            <a:spLocks noChangeArrowheads="1" noChangeShapeType="1" noTextEdit="1"/>
          </p:cNvSpPr>
          <p:nvPr/>
        </p:nvSpPr>
        <p:spPr bwMode="auto">
          <a:xfrm>
            <a:off x="3581400" y="3657600"/>
            <a:ext cx="609600" cy="188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336699"/>
                </a:solidFill>
                <a:effectLst>
                  <a:outerShdw blurRad="63500" dist="46662" dir="2115817" algn="ctr" rotWithShape="0">
                    <a:srgbClr val="B2B2B2">
                      <a:alpha val="79999"/>
                    </a:srgbClr>
                  </a:outerShdw>
                </a:effectLst>
                <a:latin typeface="Times New Roman"/>
                <a:ea typeface="Times New Roman"/>
                <a:cs typeface="Times New Roman"/>
              </a:rPr>
              <a:t>IOSH</a:t>
            </a:r>
          </a:p>
        </p:txBody>
      </p:sp>
      <p:pic>
        <p:nvPicPr>
          <p:cNvPr id="8" name="Content Placeholder 3" descr="Mpss horizontal logo (2)"/>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cxnSp>
        <p:nvCxnSpPr>
          <p:cNvPr id="9" name="Straight Connector 8"/>
          <p:cNvCxnSpPr/>
          <p:nvPr/>
        </p:nvCxnSpPr>
        <p:spPr>
          <a:xfrm flipH="1">
            <a:off x="173388" y="1447800"/>
            <a:ext cx="8035224"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sp>
        <p:nvSpPr>
          <p:cNvPr id="10" name="WordArt 6"/>
          <p:cNvSpPr>
            <a:spLocks noChangeArrowheads="1" noChangeShapeType="1" noTextEdit="1"/>
          </p:cNvSpPr>
          <p:nvPr/>
        </p:nvSpPr>
        <p:spPr bwMode="auto">
          <a:xfrm>
            <a:off x="8534400" y="5715000"/>
            <a:ext cx="609600" cy="188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336699"/>
                </a:solidFill>
                <a:effectLst>
                  <a:outerShdw blurRad="63500" dist="46662" dir="2115817" algn="ctr" rotWithShape="0">
                    <a:srgbClr val="B2B2B2">
                      <a:alpha val="79999"/>
                    </a:srgbClr>
                  </a:outerShdw>
                </a:effectLst>
                <a:latin typeface="Times New Roman"/>
                <a:ea typeface="Times New Roman"/>
                <a:cs typeface="Times New Roman"/>
              </a:rPr>
              <a:t>IOSH</a:t>
            </a:r>
          </a:p>
        </p:txBody>
      </p:sp>
      <p:sp>
        <p:nvSpPr>
          <p:cNvPr id="11" name="Rectangle 10"/>
          <p:cNvSpPr/>
          <p:nvPr/>
        </p:nvSpPr>
        <p:spPr>
          <a:xfrm>
            <a:off x="5257800" y="3657600"/>
            <a:ext cx="2743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381000"/>
            <a:ext cx="7696200" cy="685800"/>
          </a:xfrm>
        </p:spPr>
        <p:txBody>
          <a:bodyPr/>
          <a:lstStyle/>
          <a:p>
            <a:pPr eaLnBrk="1" fontAlgn="auto" hangingPunct="1">
              <a:spcAft>
                <a:spcPts val="0"/>
              </a:spcAft>
              <a:defRPr/>
            </a:pPr>
            <a:r>
              <a:rPr lang="en-US" sz="4000" dirty="0" smtClean="0">
                <a:solidFill>
                  <a:schemeClr val="accent5">
                    <a:lumMod val="50000"/>
                  </a:schemeClr>
                </a:solidFill>
                <a:latin typeface="Times New Roman" pitchFamily="18" charset="0"/>
                <a:ea typeface="+mj-ea"/>
                <a:cs typeface="Times New Roman" pitchFamily="18" charset="0"/>
              </a:rPr>
              <a:t>Objectives: Participants will:</a:t>
            </a:r>
          </a:p>
        </p:txBody>
      </p:sp>
      <p:sp>
        <p:nvSpPr>
          <p:cNvPr id="3075" name="Rectangle 3"/>
          <p:cNvSpPr>
            <a:spLocks noGrp="1" noChangeArrowheads="1"/>
          </p:cNvSpPr>
          <p:nvPr>
            <p:ph idx="1"/>
          </p:nvPr>
        </p:nvSpPr>
        <p:spPr>
          <a:xfrm>
            <a:off x="0" y="1371600"/>
            <a:ext cx="8534400" cy="3276600"/>
          </a:xfrm>
        </p:spPr>
        <p:txBody>
          <a:bodyPr rtlCol="0">
            <a:noAutofit/>
          </a:bodyPr>
          <a:lstStyle/>
          <a:p>
            <a:pPr marL="811213" lvl="1" indent="-514350">
              <a:buClr>
                <a:schemeClr val="accent1">
                  <a:lumMod val="50000"/>
                </a:schemeClr>
              </a:buClr>
              <a:buFont typeface="Arial" pitchFamily="34" charset="0"/>
              <a:buChar char="•"/>
            </a:pPr>
            <a:endParaRPr lang="en-US" sz="24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811213" lvl="1" indent="-514350">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Define the OSHA Hazard Communication Standard</a:t>
            </a:r>
          </a:p>
          <a:p>
            <a:pPr marL="811213" lvl="1" indent="-514350">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Compare and contrast labeling and warning systems </a:t>
            </a:r>
          </a:p>
          <a:p>
            <a:pPr marL="811213" lvl="1" indent="-514350">
              <a:buClr>
                <a:schemeClr val="accent1">
                  <a:lumMod val="50000"/>
                </a:schemeClr>
              </a:buClr>
              <a:buFont typeface="Arial" pitchFamily="34" charset="0"/>
              <a:buChar char="•"/>
            </a:pPr>
            <a:r>
              <a:rPr lang="en-US" sz="2400" dirty="0" smtClean="0">
                <a:solidFill>
                  <a:schemeClr val="accent5">
                    <a:lumMod val="50000"/>
                  </a:schemeClr>
                </a:solidFill>
                <a:latin typeface="Times New Roman" pitchFamily="18" charset="0"/>
                <a:ea typeface="ＭＳ Ｐゴシック" pitchFamily="34" charset="-128"/>
                <a:cs typeface="Times New Roman" pitchFamily="18" charset="0"/>
              </a:rPr>
              <a:t>Identify </a:t>
            </a:r>
            <a:r>
              <a:rPr lang="en-US" sz="2400" dirty="0">
                <a:solidFill>
                  <a:schemeClr val="accent5">
                    <a:lumMod val="50000"/>
                  </a:schemeClr>
                </a:solidFill>
                <a:latin typeface="Times New Roman" pitchFamily="18" charset="0"/>
                <a:ea typeface="ＭＳ Ｐゴシック" pitchFamily="34" charset="-128"/>
                <a:cs typeface="Times New Roman" pitchFamily="18" charset="0"/>
              </a:rPr>
              <a:t>Physical and Health Hazards of Chemicals</a:t>
            </a:r>
          </a:p>
          <a:p>
            <a:pPr marL="811213" lvl="1" indent="-514350">
              <a:buClr>
                <a:schemeClr val="accent1">
                  <a:lumMod val="50000"/>
                </a:schemeClr>
              </a:buClr>
              <a:buFont typeface="Arial" pitchFamily="34" charset="0"/>
              <a:buChar char="•"/>
            </a:pPr>
            <a:r>
              <a:rPr lang="en-US" sz="2400" dirty="0" smtClean="0">
                <a:solidFill>
                  <a:schemeClr val="accent5">
                    <a:lumMod val="50000"/>
                  </a:schemeClr>
                </a:solidFill>
                <a:latin typeface="Times New Roman" pitchFamily="18" charset="0"/>
                <a:ea typeface="ＭＳ Ｐゴシック" pitchFamily="34" charset="-128"/>
                <a:cs typeface="Times New Roman" pitchFamily="18" charset="0"/>
              </a:rPr>
              <a:t>Define the OSHA Hazard Communication Standard</a:t>
            </a:r>
          </a:p>
          <a:p>
            <a:pPr marL="811213" lvl="1" indent="-514350">
              <a:buClr>
                <a:schemeClr val="accent1">
                  <a:lumMod val="50000"/>
                </a:schemeClr>
              </a:buClr>
              <a:buFont typeface="Arial" pitchFamily="34" charset="0"/>
              <a:buChar char="•"/>
            </a:pPr>
            <a:r>
              <a:rPr lang="en-US" sz="2400" dirty="0" smtClean="0">
                <a:solidFill>
                  <a:schemeClr val="accent5">
                    <a:lumMod val="50000"/>
                  </a:schemeClr>
                </a:solidFill>
                <a:latin typeface="Times New Roman" pitchFamily="18" charset="0"/>
                <a:ea typeface="ＭＳ Ｐゴシック" pitchFamily="34" charset="-128"/>
                <a:cs typeface="Times New Roman" pitchFamily="18" charset="0"/>
              </a:rPr>
              <a:t>Identify Employee Rights to Know / OSHA Standards</a:t>
            </a:r>
          </a:p>
          <a:p>
            <a:pPr marL="811213" lvl="1" indent="-514350">
              <a:buClr>
                <a:schemeClr val="accent1">
                  <a:lumMod val="50000"/>
                </a:schemeClr>
              </a:buClr>
              <a:buFont typeface="Arial" pitchFamily="34" charset="0"/>
              <a:buChar char="•"/>
            </a:pPr>
            <a:r>
              <a:rPr lang="en-US" sz="2400" dirty="0" smtClean="0">
                <a:solidFill>
                  <a:schemeClr val="accent5">
                    <a:lumMod val="50000"/>
                  </a:schemeClr>
                </a:solidFill>
                <a:latin typeface="Times New Roman" pitchFamily="18" charset="0"/>
                <a:ea typeface="ＭＳ Ｐゴシック" pitchFamily="34" charset="-128"/>
                <a:cs typeface="Times New Roman" pitchFamily="18" charset="0"/>
              </a:rPr>
              <a:t>Compare </a:t>
            </a:r>
            <a:r>
              <a:rPr lang="en-US" sz="2400" dirty="0">
                <a:solidFill>
                  <a:schemeClr val="accent5">
                    <a:lumMod val="50000"/>
                  </a:schemeClr>
                </a:solidFill>
                <a:latin typeface="Times New Roman" pitchFamily="18" charset="0"/>
                <a:ea typeface="ＭＳ Ｐゴシック" pitchFamily="34" charset="-128"/>
                <a:cs typeface="Times New Roman" pitchFamily="18" charset="0"/>
              </a:rPr>
              <a:t>and </a:t>
            </a:r>
            <a:r>
              <a:rPr lang="en-US" sz="2400" dirty="0" smtClean="0">
                <a:solidFill>
                  <a:schemeClr val="accent5">
                    <a:lumMod val="50000"/>
                  </a:schemeClr>
                </a:solidFill>
                <a:latin typeface="Times New Roman" pitchFamily="18" charset="0"/>
                <a:ea typeface="ＭＳ Ｐゴシック" pitchFamily="34" charset="-128"/>
                <a:cs typeface="Times New Roman" pitchFamily="18" charset="0"/>
              </a:rPr>
              <a:t>Contrast Labeling </a:t>
            </a:r>
            <a:r>
              <a:rPr lang="en-US" sz="2400" dirty="0">
                <a:solidFill>
                  <a:schemeClr val="accent5">
                    <a:lumMod val="50000"/>
                  </a:schemeClr>
                </a:solidFill>
                <a:latin typeface="Times New Roman" pitchFamily="18" charset="0"/>
                <a:ea typeface="ＭＳ Ｐゴシック" pitchFamily="34" charset="-128"/>
                <a:cs typeface="Times New Roman" pitchFamily="18" charset="0"/>
              </a:rPr>
              <a:t>and </a:t>
            </a:r>
            <a:r>
              <a:rPr lang="en-US" sz="2400" dirty="0" smtClean="0">
                <a:solidFill>
                  <a:schemeClr val="accent5">
                    <a:lumMod val="50000"/>
                  </a:schemeClr>
                </a:solidFill>
                <a:latin typeface="Times New Roman" pitchFamily="18" charset="0"/>
                <a:ea typeface="ＭＳ Ｐゴシック" pitchFamily="34" charset="-128"/>
                <a:cs typeface="Times New Roman" pitchFamily="18" charset="0"/>
              </a:rPr>
              <a:t>Warning systems </a:t>
            </a: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811213" lvl="1" indent="-514350">
              <a:spcBef>
                <a:spcPts val="0"/>
              </a:spcBef>
              <a:buClr>
                <a:schemeClr val="accent1">
                  <a:lumMod val="50000"/>
                </a:schemeClr>
              </a:buClr>
              <a:buFont typeface="Arial" pitchFamily="34" charset="0"/>
              <a:buChar char="•"/>
            </a:pPr>
            <a:r>
              <a:rPr lang="en-US" sz="2400" dirty="0">
                <a:solidFill>
                  <a:schemeClr val="accent5">
                    <a:lumMod val="50000"/>
                  </a:schemeClr>
                </a:solidFill>
                <a:latin typeface="Times New Roman" pitchFamily="18" charset="0"/>
                <a:ea typeface="ＭＳ Ｐゴシック" pitchFamily="34" charset="-128"/>
                <a:cs typeface="Times New Roman" pitchFamily="18" charset="0"/>
              </a:rPr>
              <a:t>Analyze each section of the Material Safety Data Sheets (MSDS</a:t>
            </a:r>
            <a:r>
              <a:rPr lang="en-US" sz="2400" dirty="0" smtClean="0">
                <a:solidFill>
                  <a:schemeClr val="accent5">
                    <a:lumMod val="50000"/>
                  </a:schemeClr>
                </a:solidFill>
                <a:latin typeface="Times New Roman" pitchFamily="18" charset="0"/>
                <a:ea typeface="ＭＳ Ｐゴシック" pitchFamily="34" charset="-128"/>
                <a:cs typeface="Times New Roman" pitchFamily="18" charset="0"/>
              </a:rPr>
              <a:t>) </a:t>
            </a:r>
          </a:p>
          <a:p>
            <a:pPr marL="811213" lvl="1" indent="-514350">
              <a:spcBef>
                <a:spcPts val="0"/>
              </a:spcBef>
              <a:buClr>
                <a:schemeClr val="accent1">
                  <a:lumMod val="50000"/>
                </a:schemeClr>
              </a:buClr>
              <a:buFont typeface="Arial" pitchFamily="34" charset="0"/>
              <a:buChar char="•"/>
            </a:pPr>
            <a:r>
              <a:rPr lang="en-US" sz="2400" dirty="0" smtClean="0">
                <a:solidFill>
                  <a:schemeClr val="accent5">
                    <a:lumMod val="50000"/>
                  </a:schemeClr>
                </a:solidFill>
                <a:latin typeface="Times New Roman" pitchFamily="18" charset="0"/>
                <a:ea typeface="ＭＳ Ｐゴシック" pitchFamily="34" charset="-128"/>
                <a:cs typeface="Times New Roman" pitchFamily="18" charset="0"/>
              </a:rPr>
              <a:t>Use the Emergency Response Guide (ERG) to Identify Chemical Hazards</a:t>
            </a:r>
          </a:p>
          <a:p>
            <a:pPr marL="296863" lvl="1" indent="0">
              <a:spcBef>
                <a:spcPts val="0"/>
              </a:spcBef>
              <a:buClr>
                <a:schemeClr val="accent1">
                  <a:lumMod val="50000"/>
                </a:schemeClr>
              </a:buClr>
              <a:buNone/>
            </a:pPr>
            <a:endParaRPr lang="en-US" dirty="0" smtClean="0"/>
          </a:p>
          <a:p>
            <a:pPr marL="811213" lvl="1" indent="-514350">
              <a:buClr>
                <a:schemeClr val="accent1">
                  <a:lumMod val="50000"/>
                </a:schemeClr>
              </a:buClr>
              <a:buFont typeface="Arial" pitchFamily="34" charset="0"/>
              <a:buChar char="•"/>
            </a:pP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811213" lvl="1" indent="-514350">
              <a:buClr>
                <a:schemeClr val="accent1">
                  <a:lumMod val="50000"/>
                </a:schemeClr>
              </a:buClr>
              <a:buFont typeface="Arial" pitchFamily="34" charset="0"/>
              <a:buChar cha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0" indent="0">
              <a:buNone/>
            </a:pPr>
            <a:endParaRPr lang="en-US" sz="2600" dirty="0" smtClean="0">
              <a:ea typeface="+mn-ea"/>
            </a:endParaRPr>
          </a:p>
        </p:txBody>
      </p:sp>
      <p:pic>
        <p:nvPicPr>
          <p:cNvPr id="4" name="Picture 3"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6172200"/>
            <a:ext cx="3200400" cy="685800"/>
          </a:xfrm>
          <a:prstGeom prst="rect">
            <a:avLst/>
          </a:prstGeom>
          <a:noFill/>
          <a:ln>
            <a:noFill/>
          </a:ln>
        </p:spPr>
      </p:pic>
      <p:cxnSp>
        <p:nvCxnSpPr>
          <p:cNvPr id="5" name="Straight Connector 4"/>
          <p:cNvCxnSpPr/>
          <p:nvPr/>
        </p:nvCxnSpPr>
        <p:spPr>
          <a:xfrm flipH="1">
            <a:off x="152400" y="1143000"/>
            <a:ext cx="77724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965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381000"/>
            <a:ext cx="7696200" cy="685800"/>
          </a:xfrm>
        </p:spPr>
        <p:txBody>
          <a:bodyPr/>
          <a:lstStyle/>
          <a:p>
            <a:pPr eaLnBrk="1" fontAlgn="auto" hangingPunct="1">
              <a:spcAft>
                <a:spcPts val="0"/>
              </a:spcAft>
              <a:defRPr/>
            </a:pPr>
            <a:r>
              <a:rPr lang="en-US" sz="3600" dirty="0" smtClean="0">
                <a:solidFill>
                  <a:schemeClr val="accent5">
                    <a:lumMod val="50000"/>
                  </a:schemeClr>
                </a:solidFill>
                <a:latin typeface="Times New Roman" pitchFamily="18" charset="0"/>
                <a:ea typeface="+mj-ea"/>
                <a:cs typeface="Times New Roman" pitchFamily="18" charset="0"/>
              </a:rPr>
              <a:t>Objectives: Participants will:</a:t>
            </a:r>
          </a:p>
        </p:txBody>
      </p:sp>
      <p:sp>
        <p:nvSpPr>
          <p:cNvPr id="3075" name="Rectangle 3"/>
          <p:cNvSpPr>
            <a:spLocks noGrp="1" noChangeArrowheads="1"/>
          </p:cNvSpPr>
          <p:nvPr>
            <p:ph idx="1"/>
          </p:nvPr>
        </p:nvSpPr>
        <p:spPr>
          <a:xfrm>
            <a:off x="0" y="1568776"/>
            <a:ext cx="8664222" cy="3276600"/>
          </a:xfrm>
        </p:spPr>
        <p:txBody>
          <a:bodyPr rtlCol="0">
            <a:noAutofit/>
          </a:bodyPr>
          <a:lstStyle/>
          <a:p>
            <a:pPr marL="811213" lvl="1" indent="-514350">
              <a:buClr>
                <a:schemeClr val="accent1">
                  <a:lumMod val="50000"/>
                </a:schemeClr>
              </a:buClr>
              <a:buFont typeface="Arial" pitchFamily="34" charset="0"/>
              <a:buChar char="•"/>
            </a:pPr>
            <a:r>
              <a:rPr lang="en-US" sz="2800" dirty="0">
                <a:solidFill>
                  <a:schemeClr val="accent5">
                    <a:lumMod val="50000"/>
                  </a:schemeClr>
                </a:solidFill>
                <a:latin typeface="Times New Roman" pitchFamily="18" charset="0"/>
                <a:ea typeface="ＭＳ Ｐゴシック" pitchFamily="34" charset="-128"/>
                <a:cs typeface="Times New Roman" pitchFamily="18" charset="0"/>
              </a:rPr>
              <a:t>Define the OSHA Hazard Communication Standard</a:t>
            </a:r>
          </a:p>
          <a:p>
            <a:pPr marL="811213" lvl="1" indent="-514350">
              <a:buClr>
                <a:schemeClr val="accent1">
                  <a:lumMod val="50000"/>
                </a:schemeClr>
              </a:buClr>
              <a:buFont typeface="Arial" pitchFamily="34" charset="0"/>
              <a:buChar char="•"/>
            </a:pP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Compare </a:t>
            </a:r>
            <a:r>
              <a:rPr lang="en-US" sz="2800" dirty="0">
                <a:solidFill>
                  <a:schemeClr val="accent5">
                    <a:lumMod val="50000"/>
                  </a:schemeClr>
                </a:solidFill>
                <a:latin typeface="Times New Roman" pitchFamily="18" charset="0"/>
                <a:ea typeface="ＭＳ Ｐゴシック" pitchFamily="34" charset="-128"/>
                <a:cs typeface="Times New Roman" pitchFamily="18" charset="0"/>
              </a:rPr>
              <a:t>and </a:t>
            </a: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contrast </a:t>
            </a:r>
            <a:r>
              <a:rPr lang="en-US" sz="2800" dirty="0">
                <a:solidFill>
                  <a:schemeClr val="accent5">
                    <a:lumMod val="50000"/>
                  </a:schemeClr>
                </a:solidFill>
                <a:latin typeface="Times New Roman" pitchFamily="18" charset="0"/>
                <a:ea typeface="ＭＳ Ｐゴシック" pitchFamily="34" charset="-128"/>
                <a:cs typeface="Times New Roman" pitchFamily="18" charset="0"/>
              </a:rPr>
              <a:t>l</a:t>
            </a: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abeling </a:t>
            </a:r>
            <a:r>
              <a:rPr lang="en-US" sz="2800" dirty="0">
                <a:solidFill>
                  <a:schemeClr val="accent5">
                    <a:lumMod val="50000"/>
                  </a:schemeClr>
                </a:solidFill>
                <a:latin typeface="Times New Roman" pitchFamily="18" charset="0"/>
                <a:ea typeface="ＭＳ Ｐゴシック" pitchFamily="34" charset="-128"/>
                <a:cs typeface="Times New Roman" pitchFamily="18" charset="0"/>
              </a:rPr>
              <a:t>and </a:t>
            </a: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warning systems </a:t>
            </a:r>
            <a:endParaRPr lang="en-US" sz="2800" dirty="0">
              <a:solidFill>
                <a:schemeClr val="accent5">
                  <a:lumMod val="50000"/>
                </a:schemeClr>
              </a:solidFill>
              <a:latin typeface="Times New Roman" pitchFamily="18" charset="0"/>
              <a:ea typeface="ＭＳ Ｐゴシック" pitchFamily="34" charset="-128"/>
              <a:cs typeface="Times New Roman" pitchFamily="18" charset="0"/>
            </a:endParaRPr>
          </a:p>
          <a:p>
            <a:pPr marL="811213" lvl="1" indent="-514350">
              <a:spcBef>
                <a:spcPts val="0"/>
              </a:spcBef>
              <a:buClr>
                <a:schemeClr val="accent1">
                  <a:lumMod val="50000"/>
                </a:schemeClr>
              </a:buClr>
              <a:buFont typeface="Arial" pitchFamily="34" charset="0"/>
              <a:buChar char="•"/>
            </a:pPr>
            <a:r>
              <a:rPr lang="en-US" sz="2800" dirty="0">
                <a:solidFill>
                  <a:schemeClr val="accent5">
                    <a:lumMod val="50000"/>
                  </a:schemeClr>
                </a:solidFill>
                <a:latin typeface="Times New Roman" pitchFamily="18" charset="0"/>
                <a:ea typeface="ＭＳ Ｐゴシック" pitchFamily="34" charset="-128"/>
                <a:cs typeface="Times New Roman" pitchFamily="18" charset="0"/>
              </a:rPr>
              <a:t>Analyze each section of the Material Safety Data Sheets (MSDS</a:t>
            </a: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 </a:t>
            </a:r>
          </a:p>
          <a:p>
            <a:pPr marL="811213" lvl="1" indent="-514350">
              <a:spcBef>
                <a:spcPts val="0"/>
              </a:spcBef>
              <a:buClr>
                <a:schemeClr val="accent1">
                  <a:lumMod val="50000"/>
                </a:schemeClr>
              </a:buClr>
              <a:buFont typeface="Arial" pitchFamily="34" charset="0"/>
              <a:buChar char="•"/>
            </a:pP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Use the Emergency Response Guide (ERG) to identify chemical hazards</a:t>
            </a:r>
          </a:p>
          <a:p>
            <a:pPr marL="754063" lvl="1" indent="-457200">
              <a:spcBef>
                <a:spcPts val="0"/>
              </a:spcBef>
              <a:buClr>
                <a:schemeClr val="accent1">
                  <a:lumMod val="50000"/>
                </a:schemeClr>
              </a:buClr>
              <a:buFont typeface="Arial" pitchFamily="34" charset="0"/>
              <a:buChar char="•"/>
            </a:pP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 Recognize and implement protective measures</a:t>
            </a:r>
          </a:p>
          <a:p>
            <a:pPr marL="296863" lvl="1" indent="0">
              <a:spcBef>
                <a:spcPts val="0"/>
              </a:spcBef>
              <a:buClr>
                <a:schemeClr val="accent1">
                  <a:lumMod val="50000"/>
                </a:schemeClr>
              </a:buClr>
              <a:buNone/>
            </a:pPr>
            <a:endParaRPr lang="en-US" sz="24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114300" indent="0">
              <a:buNone/>
            </a:pPr>
            <a:endParaRPr lang="en-US" dirty="0" smtClean="0"/>
          </a:p>
          <a:p>
            <a:pPr marL="811213" lvl="1" indent="-514350">
              <a:buClr>
                <a:schemeClr val="accent1">
                  <a:lumMod val="50000"/>
                </a:schemeClr>
              </a:buClr>
              <a:buFont typeface="Arial" pitchFamily="34" charset="0"/>
              <a:buChar char="•"/>
            </a:pP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296863" lvl="1" indent="0">
              <a:buClr>
                <a:schemeClr val="accent1">
                  <a:lumMod val="50000"/>
                </a:schemeClr>
              </a:buClr>
              <a:buNone/>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0" indent="0">
              <a:buNone/>
            </a:pPr>
            <a:endParaRPr lang="en-US" sz="2600" dirty="0" smtClean="0">
              <a:ea typeface="+mn-ea"/>
            </a:endParaRPr>
          </a:p>
        </p:txBody>
      </p:sp>
      <p:pic>
        <p:nvPicPr>
          <p:cNvPr id="4" name="Picture 3"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6172200"/>
            <a:ext cx="3200400" cy="685800"/>
          </a:xfrm>
          <a:prstGeom prst="rect">
            <a:avLst/>
          </a:prstGeom>
          <a:noFill/>
          <a:ln>
            <a:noFill/>
          </a:ln>
        </p:spPr>
      </p:pic>
      <p:cxnSp>
        <p:nvCxnSpPr>
          <p:cNvPr id="5" name="Straight Connector 4"/>
          <p:cNvCxnSpPr/>
          <p:nvPr/>
        </p:nvCxnSpPr>
        <p:spPr>
          <a:xfrm flipH="1">
            <a:off x="152400" y="1143000"/>
            <a:ext cx="77724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64222" y="1707444"/>
            <a:ext cx="184666" cy="369332"/>
          </a:xfrm>
          <a:prstGeom prst="rect">
            <a:avLst/>
          </a:prstGeom>
          <a:noFill/>
        </p:spPr>
        <p:txBody>
          <a:bodyPr wrap="none" rtlCol="0">
            <a:spAutoFit/>
          </a:bodyPr>
          <a:lstStyle/>
          <a:p>
            <a:endParaRPr lang="en-US" dirty="0"/>
          </a:p>
        </p:txBody>
      </p:sp>
      <p:sp>
        <p:nvSpPr>
          <p:cNvPr id="3" name="TextBox 2"/>
          <p:cNvSpPr txBox="1"/>
          <p:nvPr/>
        </p:nvSpPr>
        <p:spPr>
          <a:xfrm>
            <a:off x="8847667" y="119944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29669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620000" cy="1143000"/>
          </a:xfrm>
        </p:spPr>
        <p:txBody>
          <a:bodyPr/>
          <a:lstStyle/>
          <a:p>
            <a:r>
              <a:rPr lang="en-US" sz="3200" dirty="0" smtClean="0"/>
              <a:t>OSHA Hazard Communication Standard, </a:t>
            </a:r>
            <a:r>
              <a:rPr lang="en-US" sz="3200" dirty="0"/>
              <a:t>29 CFR </a:t>
            </a:r>
            <a:r>
              <a:rPr lang="en-US" sz="3200" dirty="0" smtClean="0"/>
              <a:t>1910.1200:</a:t>
            </a:r>
            <a:r>
              <a:rPr lang="en-US" sz="3200" b="1" dirty="0"/>
              <a:t/>
            </a:r>
            <a:br>
              <a:rPr lang="en-US" sz="3200" b="1" dirty="0"/>
            </a:br>
            <a:endParaRPr lang="en-US" sz="3200" dirty="0"/>
          </a:p>
        </p:txBody>
      </p:sp>
      <p:sp>
        <p:nvSpPr>
          <p:cNvPr id="3" name="Content Placeholder 2"/>
          <p:cNvSpPr>
            <a:spLocks noGrp="1"/>
          </p:cNvSpPr>
          <p:nvPr>
            <p:ph idx="1"/>
          </p:nvPr>
        </p:nvSpPr>
        <p:spPr>
          <a:xfrm>
            <a:off x="381000" y="1524000"/>
            <a:ext cx="7924800" cy="4800600"/>
          </a:xfrm>
        </p:spPr>
        <p:txBody>
          <a:bodyPr/>
          <a:lstStyle/>
          <a:p>
            <a:r>
              <a:rPr lang="en-US" sz="2800" dirty="0" smtClean="0">
                <a:solidFill>
                  <a:schemeClr val="accent5">
                    <a:lumMod val="50000"/>
                  </a:schemeClr>
                </a:solidFill>
                <a:latin typeface="Times New Roman" pitchFamily="18" charset="0"/>
                <a:cs typeface="Times New Roman" pitchFamily="18" charset="0"/>
              </a:rPr>
              <a:t>Convey knowledge of work hazards</a:t>
            </a:r>
          </a:p>
          <a:p>
            <a:r>
              <a:rPr lang="en-US" sz="2800" dirty="0" smtClean="0">
                <a:solidFill>
                  <a:schemeClr val="accent5">
                    <a:lumMod val="50000"/>
                  </a:schemeClr>
                </a:solidFill>
                <a:latin typeface="Times New Roman" pitchFamily="18" charset="0"/>
                <a:cs typeface="Times New Roman" pitchFamily="18" charset="0"/>
              </a:rPr>
              <a:t>Communicate protection measures</a:t>
            </a:r>
          </a:p>
          <a:p>
            <a:r>
              <a:rPr lang="en-US" sz="2800" dirty="0" smtClean="0">
                <a:solidFill>
                  <a:schemeClr val="accent5">
                    <a:lumMod val="50000"/>
                  </a:schemeClr>
                </a:solidFill>
                <a:latin typeface="Times New Roman" pitchFamily="18" charset="0"/>
                <a:cs typeface="Times New Roman" pitchFamily="18" charset="0"/>
              </a:rPr>
              <a:t>Reduce occupational safety mishaps, illness or fatalities</a:t>
            </a:r>
            <a:endParaRPr lang="en-US" sz="2800" dirty="0">
              <a:solidFill>
                <a:schemeClr val="accent5">
                  <a:lumMod val="50000"/>
                </a:schemeClr>
              </a:solidFill>
              <a:latin typeface="Times New Roman" pitchFamily="18" charset="0"/>
              <a:cs typeface="Times New Roman" pitchFamily="18" charset="0"/>
            </a:endParaRPr>
          </a:p>
        </p:txBody>
      </p:sp>
      <p:cxnSp>
        <p:nvCxnSpPr>
          <p:cNvPr id="9" name="Straight Connector 8"/>
          <p:cNvCxnSpPr/>
          <p:nvPr/>
        </p:nvCxnSpPr>
        <p:spPr>
          <a:xfrm>
            <a:off x="457200" y="1447800"/>
            <a:ext cx="75438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10" name="Picture 9"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6930" y="6175250"/>
            <a:ext cx="3194314" cy="682750"/>
          </a:xfrm>
          <a:prstGeom prst="rect">
            <a:avLst/>
          </a:prstGeom>
          <a:noFill/>
          <a:ln>
            <a:noFill/>
          </a:ln>
        </p:spPr>
      </p:pic>
      <p:pic>
        <p:nvPicPr>
          <p:cNvPr id="33794" name="Picture 2" descr="C:\Users\pscherer\AppData\Local\Microsoft\Windows\Temporary Internet Files\Content.IE5\PN9QTQCU\MC9002330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2487" y="3207488"/>
            <a:ext cx="2743200" cy="2804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039198"/>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76200" y="152400"/>
            <a:ext cx="8610600" cy="990600"/>
          </a:xfrm>
        </p:spPr>
        <p:txBody>
          <a:bodyPr/>
          <a:lstStyle/>
          <a:p>
            <a:pPr eaLnBrk="1" hangingPunct="1">
              <a:defRPr/>
            </a:pPr>
            <a:r>
              <a:rPr lang="en-US" sz="3600" dirty="0" smtClean="0"/>
              <a:t>Elements of the OSHA Hazard Communication Standard</a:t>
            </a:r>
          </a:p>
        </p:txBody>
      </p:sp>
      <p:sp>
        <p:nvSpPr>
          <p:cNvPr id="8195" name="Rectangle 3"/>
          <p:cNvSpPr>
            <a:spLocks noGrp="1" noChangeArrowheads="1"/>
          </p:cNvSpPr>
          <p:nvPr>
            <p:ph type="body" idx="1"/>
          </p:nvPr>
        </p:nvSpPr>
        <p:spPr>
          <a:xfrm>
            <a:off x="152400" y="1143000"/>
            <a:ext cx="8229600" cy="4495800"/>
          </a:xfrm>
        </p:spPr>
        <p:txBody>
          <a:bodyPr/>
          <a:lstStyle/>
          <a:p>
            <a:pPr algn="ctr" eaLnBrk="1" hangingPunct="1">
              <a:lnSpc>
                <a:spcPct val="80000"/>
              </a:lnSpc>
              <a:buFontTx/>
              <a:buNone/>
            </a:pPr>
            <a:r>
              <a:rPr lang="en-US" sz="1700" dirty="0" smtClean="0">
                <a:effectLst/>
              </a:rPr>
              <a:t/>
            </a:r>
            <a:br>
              <a:rPr lang="en-US" sz="1700" dirty="0" smtClean="0">
                <a:effectLst/>
              </a:rPr>
            </a:br>
            <a:endParaRPr lang="en-US" sz="400" dirty="0" smtClean="0">
              <a:solidFill>
                <a:srgbClr val="497183"/>
              </a:solidFill>
              <a:effectLst/>
            </a:endParaRPr>
          </a:p>
          <a:p>
            <a:pPr marL="571500" lvl="1" indent="-457200">
              <a:lnSpc>
                <a:spcPct val="80000"/>
              </a:lnSpc>
              <a:buClr>
                <a:schemeClr val="accent1">
                  <a:lumMod val="50000"/>
                </a:schemeClr>
              </a:buClr>
              <a:buFont typeface="Arial" pitchFamily="34" charset="0"/>
              <a:buChar char="•"/>
            </a:pPr>
            <a:r>
              <a:rPr lang="en-US" sz="2800" dirty="0">
                <a:solidFill>
                  <a:schemeClr val="accent5">
                    <a:lumMod val="50000"/>
                  </a:schemeClr>
                </a:solidFill>
                <a:latin typeface="Times New Roman" pitchFamily="18" charset="0"/>
                <a:ea typeface="ＭＳ Ｐゴシック" pitchFamily="34" charset="-128"/>
                <a:cs typeface="Times New Roman" pitchFamily="18" charset="0"/>
              </a:rPr>
              <a:t>Written Program</a:t>
            </a:r>
          </a:p>
          <a:p>
            <a:pPr marL="571500" lvl="1" indent="-457200">
              <a:lnSpc>
                <a:spcPct val="80000"/>
              </a:lnSpc>
              <a:buClr>
                <a:schemeClr val="accent1">
                  <a:lumMod val="50000"/>
                </a:schemeClr>
              </a:buClr>
              <a:buFont typeface="Arial" pitchFamily="34" charset="0"/>
              <a:buChar char="•"/>
            </a:pPr>
            <a:endParaRPr lang="en-US" sz="2800" dirty="0">
              <a:solidFill>
                <a:schemeClr val="accent5">
                  <a:lumMod val="50000"/>
                </a:schemeClr>
              </a:solidFill>
              <a:latin typeface="Times New Roman" pitchFamily="18" charset="0"/>
              <a:ea typeface="ＭＳ Ｐゴシック" pitchFamily="34" charset="-128"/>
              <a:cs typeface="Times New Roman" pitchFamily="18" charset="0"/>
            </a:endParaRPr>
          </a:p>
          <a:p>
            <a:pPr marL="571500" lvl="1" indent="-457200">
              <a:lnSpc>
                <a:spcPct val="80000"/>
              </a:lnSpc>
              <a:buClr>
                <a:schemeClr val="accent1">
                  <a:lumMod val="50000"/>
                </a:schemeClr>
              </a:buClr>
              <a:buFont typeface="Arial" pitchFamily="34" charset="0"/>
              <a:buChar char="•"/>
            </a:pPr>
            <a:r>
              <a:rPr lang="en-US" sz="2800" dirty="0">
                <a:solidFill>
                  <a:schemeClr val="accent5">
                    <a:lumMod val="50000"/>
                  </a:schemeClr>
                </a:solidFill>
                <a:latin typeface="Times New Roman" pitchFamily="18" charset="0"/>
                <a:ea typeface="ＭＳ Ｐゴシック" pitchFamily="34" charset="-128"/>
                <a:cs typeface="Times New Roman" pitchFamily="18" charset="0"/>
              </a:rPr>
              <a:t>Material Safety </a:t>
            </a:r>
            <a:r>
              <a:rPr lang="en-US" sz="2800" dirty="0">
                <a:solidFill>
                  <a:srgbClr val="497183"/>
                </a:solidFill>
                <a:latin typeface="Times New Roman" pitchFamily="18" charset="0"/>
                <a:ea typeface="ＭＳ Ｐゴシック" pitchFamily="34" charset="-128"/>
                <a:cs typeface="Times New Roman" pitchFamily="18" charset="0"/>
              </a:rPr>
              <a:t>Data</a:t>
            </a:r>
            <a:r>
              <a:rPr lang="en-US" sz="2800" dirty="0">
                <a:solidFill>
                  <a:schemeClr val="accent5">
                    <a:lumMod val="50000"/>
                  </a:schemeClr>
                </a:solidFill>
                <a:latin typeface="Times New Roman" pitchFamily="18" charset="0"/>
                <a:ea typeface="ＭＳ Ｐゴシック" pitchFamily="34" charset="-128"/>
                <a:cs typeface="Times New Roman" pitchFamily="18" charset="0"/>
              </a:rPr>
              <a:t> </a:t>
            </a: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Sheets </a:t>
            </a:r>
            <a:b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b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(MSDS)</a:t>
            </a:r>
            <a:endParaRPr lang="en-US" sz="2800" dirty="0">
              <a:solidFill>
                <a:schemeClr val="accent5">
                  <a:lumMod val="50000"/>
                </a:schemeClr>
              </a:solidFill>
              <a:latin typeface="Times New Roman" pitchFamily="18" charset="0"/>
              <a:ea typeface="ＭＳ Ｐゴシック" pitchFamily="34" charset="-128"/>
              <a:cs typeface="Times New Roman" pitchFamily="18" charset="0"/>
            </a:endParaRPr>
          </a:p>
          <a:p>
            <a:pPr marL="571500" lvl="1" indent="-457200">
              <a:lnSpc>
                <a:spcPct val="80000"/>
              </a:lnSpc>
              <a:buClr>
                <a:schemeClr val="accent1">
                  <a:lumMod val="50000"/>
                </a:schemeClr>
              </a:buClr>
              <a:buFont typeface="Arial" pitchFamily="34" charset="0"/>
              <a:buChar char="•"/>
            </a:pPr>
            <a:endParaRPr lang="en-US" sz="2800" dirty="0">
              <a:solidFill>
                <a:schemeClr val="accent5">
                  <a:lumMod val="50000"/>
                </a:schemeClr>
              </a:solidFill>
              <a:latin typeface="Times New Roman" pitchFamily="18" charset="0"/>
              <a:ea typeface="ＭＳ Ｐゴシック" pitchFamily="34" charset="-128"/>
              <a:cs typeface="Times New Roman" pitchFamily="18" charset="0"/>
            </a:endParaRPr>
          </a:p>
          <a:p>
            <a:pPr marL="571500" lvl="1" indent="-457200">
              <a:lnSpc>
                <a:spcPct val="80000"/>
              </a:lnSpc>
              <a:buClr>
                <a:schemeClr val="accent1">
                  <a:lumMod val="50000"/>
                </a:schemeClr>
              </a:buClr>
              <a:buFont typeface="Arial" pitchFamily="34" charset="0"/>
              <a:buChar char="•"/>
            </a:pPr>
            <a:r>
              <a:rPr lang="en-US" sz="2800" dirty="0">
                <a:solidFill>
                  <a:schemeClr val="accent5">
                    <a:lumMod val="50000"/>
                  </a:schemeClr>
                </a:solidFill>
                <a:latin typeface="Times New Roman" pitchFamily="18" charset="0"/>
                <a:ea typeface="ＭＳ Ｐゴシック" pitchFamily="34" charset="-128"/>
                <a:cs typeface="Times New Roman" pitchFamily="18" charset="0"/>
              </a:rPr>
              <a:t>Labeling</a:t>
            </a:r>
          </a:p>
          <a:p>
            <a:pPr marL="571500" lvl="1" indent="-457200">
              <a:lnSpc>
                <a:spcPct val="80000"/>
              </a:lnSpc>
              <a:buClr>
                <a:schemeClr val="accent1">
                  <a:lumMod val="50000"/>
                </a:schemeClr>
              </a:buClr>
              <a:buFont typeface="Arial" pitchFamily="34" charset="0"/>
              <a:buChar char="•"/>
            </a:pPr>
            <a:endParaRPr lang="en-US" sz="2800" dirty="0">
              <a:solidFill>
                <a:schemeClr val="accent5">
                  <a:lumMod val="50000"/>
                </a:schemeClr>
              </a:solidFill>
              <a:latin typeface="Times New Roman" pitchFamily="18" charset="0"/>
              <a:ea typeface="ＭＳ Ｐゴシック" pitchFamily="34" charset="-128"/>
              <a:cs typeface="Times New Roman" pitchFamily="18" charset="0"/>
            </a:endParaRPr>
          </a:p>
          <a:p>
            <a:pPr marL="571500" lvl="1" indent="-457200">
              <a:lnSpc>
                <a:spcPct val="80000"/>
              </a:lnSpc>
              <a:buClr>
                <a:schemeClr val="accent1">
                  <a:lumMod val="50000"/>
                </a:schemeClr>
              </a:buClr>
              <a:buFont typeface="Arial" pitchFamily="34" charset="0"/>
              <a:buChar char="•"/>
            </a:pPr>
            <a:r>
              <a:rPr lang="en-US" sz="2800" dirty="0">
                <a:solidFill>
                  <a:schemeClr val="accent5">
                    <a:lumMod val="50000"/>
                  </a:schemeClr>
                </a:solidFill>
                <a:latin typeface="Times New Roman" pitchFamily="18" charset="0"/>
                <a:ea typeface="ＭＳ Ｐゴシック" pitchFamily="34" charset="-128"/>
                <a:cs typeface="Times New Roman" pitchFamily="18" charset="0"/>
              </a:rPr>
              <a:t>Training</a:t>
            </a:r>
          </a:p>
          <a:p>
            <a:pPr marL="571500" lvl="1" indent="-457200">
              <a:lnSpc>
                <a:spcPct val="80000"/>
              </a:lnSpc>
              <a:buClr>
                <a:schemeClr val="accent1">
                  <a:lumMod val="50000"/>
                </a:schemeClr>
              </a:buClr>
              <a:buFont typeface="Arial" pitchFamily="34" charset="0"/>
              <a:buChar char="•"/>
            </a:pPr>
            <a:endParaRPr lang="en-US" sz="2800" dirty="0">
              <a:solidFill>
                <a:schemeClr val="accent5">
                  <a:lumMod val="50000"/>
                </a:schemeClr>
              </a:solidFill>
              <a:latin typeface="Times New Roman" pitchFamily="18" charset="0"/>
              <a:ea typeface="ＭＳ Ｐゴシック" pitchFamily="34" charset="-128"/>
              <a:cs typeface="Times New Roman" pitchFamily="18" charset="0"/>
            </a:endParaRPr>
          </a:p>
          <a:p>
            <a:pPr marL="571500" lvl="1" indent="-457200">
              <a:lnSpc>
                <a:spcPct val="80000"/>
              </a:lnSpc>
              <a:buClr>
                <a:schemeClr val="accent1">
                  <a:lumMod val="50000"/>
                </a:schemeClr>
              </a:buClr>
              <a:buFont typeface="Arial" pitchFamily="34" charset="0"/>
              <a:buChar char="•"/>
            </a:pPr>
            <a:r>
              <a:rPr lang="en-US" sz="2800" dirty="0">
                <a:solidFill>
                  <a:schemeClr val="accent5">
                    <a:lumMod val="50000"/>
                  </a:schemeClr>
                </a:solidFill>
                <a:latin typeface="Times New Roman" pitchFamily="18" charset="0"/>
                <a:ea typeface="ＭＳ Ｐゴシック" pitchFamily="34" charset="-128"/>
                <a:cs typeface="Times New Roman" pitchFamily="18" charset="0"/>
              </a:rPr>
              <a:t>Materials Inventory and Hazard</a:t>
            </a:r>
          </a:p>
          <a:p>
            <a:pPr eaLnBrk="1" hangingPunct="1">
              <a:lnSpc>
                <a:spcPct val="80000"/>
              </a:lnSpc>
            </a:pPr>
            <a:endParaRPr lang="en-US" sz="2800" dirty="0" smtClean="0">
              <a:effectLst/>
              <a:latin typeface="Times New Roman" pitchFamily="18" charset="0"/>
              <a:cs typeface="Times New Roman" pitchFamily="18" charset="0"/>
            </a:endParaRPr>
          </a:p>
          <a:p>
            <a:pPr eaLnBrk="1" hangingPunct="1">
              <a:lnSpc>
                <a:spcPct val="80000"/>
              </a:lnSpc>
            </a:pPr>
            <a:endParaRPr lang="en-US" sz="1700" dirty="0" smtClean="0">
              <a:effectLst/>
            </a:endParaRPr>
          </a:p>
        </p:txBody>
      </p:sp>
      <p:cxnSp>
        <p:nvCxnSpPr>
          <p:cNvPr id="5" name="Straight Connector 4"/>
          <p:cNvCxnSpPr/>
          <p:nvPr/>
        </p:nvCxnSpPr>
        <p:spPr>
          <a:xfrm flipH="1">
            <a:off x="323078" y="1219200"/>
            <a:ext cx="77724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Picture 5"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pic>
        <p:nvPicPr>
          <p:cNvPr id="39938" name="Picture 2" descr="C:\Users\pscherer\AppData\Local\Microsoft\Windows\Temporary Internet Files\Content.IE5\KPXN0RL3\MC90001841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2479" y="1828800"/>
            <a:ext cx="2493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47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1143000"/>
          </a:xfrm>
        </p:spPr>
        <p:txBody>
          <a:bodyPr/>
          <a:lstStyle/>
          <a:p>
            <a:pPr lvl="1"/>
            <a:r>
              <a:rPr lang="en-US" sz="3600" dirty="0" smtClean="0">
                <a:latin typeface="Times New Roman" pitchFamily="18" charset="0"/>
                <a:ea typeface="ＭＳ Ｐゴシック" pitchFamily="34" charset="-128"/>
                <a:cs typeface="Times New Roman" pitchFamily="18" charset="0"/>
              </a:rPr>
              <a:t>Employee: </a:t>
            </a:r>
            <a:r>
              <a:rPr lang="en-US" sz="3600" i="1" dirty="0" smtClean="0">
                <a:latin typeface="Times New Roman" pitchFamily="18" charset="0"/>
                <a:ea typeface="ＭＳ Ｐゴシック" pitchFamily="34" charset="-128"/>
                <a:cs typeface="Times New Roman" pitchFamily="18" charset="0"/>
              </a:rPr>
              <a:t>Rights </a:t>
            </a:r>
            <a:r>
              <a:rPr lang="en-US" sz="3600" i="1" dirty="0">
                <a:latin typeface="Times New Roman" pitchFamily="18" charset="0"/>
                <a:ea typeface="ＭＳ Ｐゴシック" pitchFamily="34" charset="-128"/>
                <a:cs typeface="Times New Roman" pitchFamily="18" charset="0"/>
              </a:rPr>
              <a:t>to </a:t>
            </a:r>
            <a:r>
              <a:rPr lang="en-US" sz="3600" i="1" dirty="0" smtClean="0">
                <a:latin typeface="Times New Roman" pitchFamily="18" charset="0"/>
                <a:ea typeface="ＭＳ Ｐゴシック" pitchFamily="34" charset="-128"/>
                <a:cs typeface="Times New Roman" pitchFamily="18" charset="0"/>
              </a:rPr>
              <a:t>Know</a:t>
            </a:r>
            <a:endParaRPr lang="en-US" sz="3600" i="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447800"/>
            <a:ext cx="7620000" cy="4800600"/>
          </a:xfrm>
        </p:spPr>
        <p:txBody>
          <a:bodyPr/>
          <a:lstStyle/>
          <a:p>
            <a:pPr marL="571500" lvl="1" indent="-457200">
              <a:buClr>
                <a:schemeClr val="accent1">
                  <a:lumMod val="50000"/>
                </a:schemeClr>
              </a:buClr>
              <a:buFont typeface="Arial" pitchFamily="34" charset="0"/>
              <a:buChar char="•"/>
            </a:pPr>
            <a:r>
              <a:rPr lang="en-US" sz="2800" dirty="0">
                <a:solidFill>
                  <a:schemeClr val="accent5">
                    <a:lumMod val="50000"/>
                  </a:schemeClr>
                </a:solidFill>
                <a:latin typeface="Times New Roman" pitchFamily="18" charset="0"/>
                <a:ea typeface="ＭＳ Ｐゴシック" pitchFamily="34" charset="-128"/>
                <a:cs typeface="Times New Roman" pitchFamily="18" charset="0"/>
              </a:rPr>
              <a:t>OSHA </a:t>
            </a:r>
            <a:r>
              <a:rPr lang="en-US" sz="2800" dirty="0" smtClean="0">
                <a:solidFill>
                  <a:schemeClr val="accent5">
                    <a:lumMod val="50000"/>
                  </a:schemeClr>
                </a:solidFill>
                <a:latin typeface="Times New Roman" pitchFamily="18" charset="0"/>
                <a:ea typeface="ＭＳ Ｐゴシック" pitchFamily="34" charset="-128"/>
                <a:cs typeface="Times New Roman" pitchFamily="18" charset="0"/>
              </a:rPr>
              <a:t>requires:</a:t>
            </a:r>
          </a:p>
          <a:p>
            <a:pPr marL="936625" lvl="2" indent="-457200">
              <a:buClr>
                <a:schemeClr val="accent1">
                  <a:lumMod val="50000"/>
                </a:schemeClr>
              </a:buClr>
              <a:buFont typeface="Arial" pitchFamily="34" charset="0"/>
              <a:buChar char="•"/>
            </a:pP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Workers informed </a:t>
            </a:r>
            <a:r>
              <a:rPr lang="en-US" sz="2600" dirty="0">
                <a:solidFill>
                  <a:schemeClr val="accent5">
                    <a:lumMod val="50000"/>
                  </a:schemeClr>
                </a:solidFill>
                <a:latin typeface="Times New Roman" pitchFamily="18" charset="0"/>
                <a:ea typeface="ＭＳ Ｐゴシック" pitchFamily="34" charset="-128"/>
                <a:cs typeface="Times New Roman" pitchFamily="18" charset="0"/>
              </a:rPr>
              <a:t>of </a:t>
            </a: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chemical</a:t>
            </a:r>
          </a:p>
          <a:p>
            <a:pPr marL="479425" lvl="2" indent="0">
              <a:buClr>
                <a:schemeClr val="accent1">
                  <a:lumMod val="50000"/>
                </a:schemeClr>
              </a:buClr>
              <a:buNone/>
            </a:pPr>
            <a:r>
              <a:rPr lang="en-US" sz="2600" dirty="0">
                <a:solidFill>
                  <a:schemeClr val="accent5">
                    <a:lumMod val="50000"/>
                  </a:schemeClr>
                </a:solidFill>
                <a:latin typeface="Times New Roman" pitchFamily="18" charset="0"/>
                <a:ea typeface="ＭＳ Ｐゴシック" pitchFamily="34" charset="-128"/>
                <a:cs typeface="Times New Roman" pitchFamily="18" charset="0"/>
              </a:rPr>
              <a:t> </a:t>
            </a: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     hazard exposures.</a:t>
            </a:r>
            <a:endParaRPr lang="en-US" sz="2600" dirty="0">
              <a:solidFill>
                <a:schemeClr val="accent5">
                  <a:lumMod val="50000"/>
                </a:schemeClr>
              </a:solidFill>
              <a:latin typeface="Times New Roman" pitchFamily="18" charset="0"/>
              <a:ea typeface="ＭＳ Ｐゴシック" pitchFamily="34" charset="-128"/>
              <a:cs typeface="Times New Roman" pitchFamily="18" charset="0"/>
            </a:endParaRPr>
          </a:p>
          <a:p>
            <a:pPr marL="936625" lvl="2" indent="-457200">
              <a:buClr>
                <a:schemeClr val="accent1">
                  <a:lumMod val="50000"/>
                </a:schemeClr>
              </a:buClr>
              <a:buFont typeface="Arial" pitchFamily="34" charset="0"/>
              <a:buChar char="•"/>
            </a:pPr>
            <a:r>
              <a:rPr lang="en-US" sz="2600" dirty="0">
                <a:solidFill>
                  <a:schemeClr val="accent5">
                    <a:lumMod val="50000"/>
                  </a:schemeClr>
                </a:solidFill>
                <a:latin typeface="Times New Roman" pitchFamily="18" charset="0"/>
                <a:ea typeface="ＭＳ Ｐゴシック" pitchFamily="34" charset="-128"/>
                <a:cs typeface="Times New Roman" pitchFamily="18" charset="0"/>
              </a:rPr>
              <a:t>W</a:t>
            </a: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orkers will be able to:</a:t>
            </a:r>
          </a:p>
          <a:p>
            <a:pPr marL="1211262" lvl="3" indent="-457200">
              <a:buClr>
                <a:schemeClr val="accent1">
                  <a:lumMod val="50000"/>
                </a:schemeClr>
              </a:buClr>
              <a:buFont typeface="Courier New" pitchFamily="49" charset="0"/>
              <a:buChar char="o"/>
            </a:pP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Identify chemicals</a:t>
            </a:r>
          </a:p>
          <a:p>
            <a:pPr marL="1211262" lvl="3" indent="-457200">
              <a:buClr>
                <a:schemeClr val="accent1">
                  <a:lumMod val="50000"/>
                </a:schemeClr>
              </a:buClr>
              <a:buFont typeface="Courier New" pitchFamily="49" charset="0"/>
              <a:buChar char="o"/>
            </a:pP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Analyze chemicals</a:t>
            </a:r>
          </a:p>
          <a:p>
            <a:pPr marL="1211262" lvl="3" indent="-457200">
              <a:buClr>
                <a:schemeClr val="accent1">
                  <a:lumMod val="50000"/>
                </a:schemeClr>
              </a:buClr>
              <a:buFont typeface="Courier New" pitchFamily="49" charset="0"/>
              <a:buChar char="o"/>
            </a:pP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Protect </a:t>
            </a:r>
            <a:r>
              <a:rPr lang="en-US" sz="2600" dirty="0">
                <a:solidFill>
                  <a:schemeClr val="accent5">
                    <a:lumMod val="50000"/>
                  </a:schemeClr>
                </a:solidFill>
                <a:latin typeface="Times New Roman" pitchFamily="18" charset="0"/>
                <a:ea typeface="ＭＳ Ｐゴシック" pitchFamily="34" charset="-128"/>
                <a:cs typeface="Times New Roman" pitchFamily="18" charset="0"/>
              </a:rPr>
              <a:t>themselves from </a:t>
            </a:r>
            <a:r>
              <a:rPr lang="en-US" sz="2600" dirty="0" smtClean="0">
                <a:solidFill>
                  <a:schemeClr val="accent5">
                    <a:lumMod val="50000"/>
                  </a:schemeClr>
                </a:solidFill>
                <a:latin typeface="Times New Roman" pitchFamily="18" charset="0"/>
                <a:ea typeface="ＭＳ Ｐゴシック" pitchFamily="34" charset="-128"/>
                <a:cs typeface="Times New Roman" pitchFamily="18" charset="0"/>
              </a:rPr>
              <a:t>chemical hazard exposures.</a:t>
            </a:r>
            <a:r>
              <a:rPr lang="en-US" sz="2600" dirty="0">
                <a:solidFill>
                  <a:schemeClr val="accent5">
                    <a:lumMod val="50000"/>
                  </a:schemeClr>
                </a:solidFill>
                <a:latin typeface="Times New Roman" pitchFamily="18" charset="0"/>
                <a:ea typeface="ＭＳ Ｐゴシック" pitchFamily="34" charset="-128"/>
                <a:cs typeface="Times New Roman" pitchFamily="18" charset="0"/>
              </a:rPr>
              <a:t/>
            </a:r>
            <a:br>
              <a:rPr lang="en-US" sz="2600" dirty="0">
                <a:solidFill>
                  <a:schemeClr val="accent5">
                    <a:lumMod val="50000"/>
                  </a:schemeClr>
                </a:solidFill>
                <a:latin typeface="Times New Roman" pitchFamily="18" charset="0"/>
                <a:ea typeface="ＭＳ Ｐゴシック" pitchFamily="34" charset="-128"/>
                <a:cs typeface="Times New Roman" pitchFamily="18" charset="0"/>
              </a:rPr>
            </a:br>
            <a:endParaRPr lang="en-US" dirty="0"/>
          </a:p>
        </p:txBody>
      </p:sp>
      <p:cxnSp>
        <p:nvCxnSpPr>
          <p:cNvPr id="4" name="Straight Connector 3"/>
          <p:cNvCxnSpPr/>
          <p:nvPr/>
        </p:nvCxnSpPr>
        <p:spPr>
          <a:xfrm flipH="1">
            <a:off x="228600" y="1219200"/>
            <a:ext cx="76962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Picture 4"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6484" y="6096000"/>
            <a:ext cx="3200400" cy="685800"/>
          </a:xfrm>
          <a:prstGeom prst="rect">
            <a:avLst/>
          </a:prstGeom>
          <a:noFill/>
          <a:ln>
            <a:noFill/>
          </a:ln>
        </p:spPr>
      </p:pic>
      <p:pic>
        <p:nvPicPr>
          <p:cNvPr id="6" name="Picture 2" descr="http://ecx.images-amazon.com/images/I/41jaY3L7PDL._SL500_AA300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13716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0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153400" cy="5181600"/>
          </a:xfrm>
        </p:spPr>
        <p:txBody>
          <a:bodyPr/>
          <a:lstStyle/>
          <a:p>
            <a:pPr marL="114300" indent="0" algn="ctr">
              <a:buNone/>
            </a:pPr>
            <a:r>
              <a:rPr lang="en-US" sz="5400" dirty="0" smtClean="0"/>
              <a:t>Employee “</a:t>
            </a:r>
            <a:r>
              <a:rPr lang="en-US" sz="5400" dirty="0" smtClean="0"/>
              <a:t>Right </a:t>
            </a:r>
            <a:r>
              <a:rPr lang="en-US" sz="5400" dirty="0" smtClean="0"/>
              <a:t>to Know” DVD</a:t>
            </a:r>
            <a:endParaRPr lang="en-US" sz="5400" dirty="0"/>
          </a:p>
        </p:txBody>
      </p:sp>
      <p:pic>
        <p:nvPicPr>
          <p:cNvPr id="33794" name="Picture 2" descr="C:\Users\pscherer\AppData\Local\Microsoft\Windows\Temporary Internet Files\Content.IE5\Y9YDNW42\MC900432653[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2978831"/>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228600"/>
            <a:ext cx="3663247" cy="369332"/>
          </a:xfrm>
          <a:prstGeom prst="rect">
            <a:avLst/>
          </a:prstGeom>
          <a:noFill/>
        </p:spPr>
        <p:txBody>
          <a:bodyPr wrap="none" rtlCol="0">
            <a:spAutoFit/>
          </a:bodyPr>
          <a:lstStyle/>
          <a:p>
            <a:r>
              <a:rPr lang="en-US" dirty="0" smtClean="0"/>
              <a:t>Coastal DVD @ www.coastal.com</a:t>
            </a:r>
            <a:endParaRPr lang="en-US" dirty="0"/>
          </a:p>
        </p:txBody>
      </p:sp>
      <p:pic>
        <p:nvPicPr>
          <p:cNvPr id="33795" name="Picture 3" descr="C:\Users\pscherer\AppData\Local\Microsoft\Windows\Temporary Internet Files\Content.IE5\1PAL3A02\MC90003733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958" y="3064032"/>
            <a:ext cx="2522042" cy="24045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pss horizontal logo (2)"/>
          <p:cNvPicPr/>
          <p:nvPr/>
        </p:nvPicPr>
        <p:blipFill>
          <a:blip r:embed="rId5" cstate="email">
            <a:extLst>
              <a:ext uri="{28A0092B-C50C-407E-A947-70E740481C1C}">
                <a14:useLocalDpi xmlns:a14="http://schemas.microsoft.com/office/drawing/2010/main"/>
              </a:ext>
            </a:extLst>
          </a:blip>
          <a:srcRect/>
          <a:stretch>
            <a:fillRect/>
          </a:stretch>
        </p:blipFill>
        <p:spPr bwMode="auto">
          <a:xfrm>
            <a:off x="2825047" y="6145619"/>
            <a:ext cx="3200400" cy="685800"/>
          </a:xfrm>
          <a:prstGeom prst="rect">
            <a:avLst/>
          </a:prstGeom>
          <a:noFill/>
          <a:ln>
            <a:noFill/>
          </a:ln>
        </p:spPr>
      </p:pic>
    </p:spTree>
    <p:extLst>
      <p:ext uri="{BB962C8B-B14F-4D97-AF65-F5344CB8AC3E}">
        <p14:creationId xmlns:p14="http://schemas.microsoft.com/office/powerpoint/2010/main" val="2942035812"/>
      </p:ext>
    </p:extLst>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763232"/>
            <a:ext cx="7023100" cy="758825"/>
          </a:xfrm>
          <a:ln/>
        </p:spPr>
        <p:txBody>
          <a:bodyPr/>
          <a:lstStyle/>
          <a:p>
            <a:r>
              <a:rPr lang="en-US" sz="4000" dirty="0"/>
              <a:t>Physical Hazards of Chemicals:</a:t>
            </a:r>
            <a:br>
              <a:rPr lang="en-US" sz="4000" dirty="0"/>
            </a:br>
            <a:endParaRPr lang="en-US" sz="4000" dirty="0"/>
          </a:p>
        </p:txBody>
      </p:sp>
      <p:sp>
        <p:nvSpPr>
          <p:cNvPr id="12294" name="Rectangle 6"/>
          <p:cNvSpPr>
            <a:spLocks noChangeArrowheads="1"/>
          </p:cNvSpPr>
          <p:nvPr/>
        </p:nvSpPr>
        <p:spPr bwMode="auto">
          <a:xfrm>
            <a:off x="763588" y="3414713"/>
            <a:ext cx="7688262" cy="514350"/>
          </a:xfrm>
          <a:prstGeom prst="rect">
            <a:avLst/>
          </a:prstGeom>
          <a:noFill/>
          <a:ln w="12700">
            <a:noFill/>
            <a:miter lim="800000"/>
            <a:headEnd/>
            <a:tailEnd/>
          </a:ln>
          <a:effectLst/>
          <a:extLst/>
        </p:spPr>
        <p:txBody>
          <a:bodyPr wrap="none" anchor="ctr"/>
          <a:lstStyle/>
          <a:p>
            <a:endParaRPr lang="en-US"/>
          </a:p>
        </p:txBody>
      </p:sp>
      <p:pic>
        <p:nvPicPr>
          <p:cNvPr id="8" name="Picture 7" descr="Mpss horizontal logo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6172200"/>
            <a:ext cx="3200400" cy="685800"/>
          </a:xfrm>
          <a:prstGeom prst="rect">
            <a:avLst/>
          </a:prstGeom>
          <a:noFill/>
          <a:ln>
            <a:noFill/>
          </a:ln>
        </p:spPr>
      </p:pic>
      <p:cxnSp>
        <p:nvCxnSpPr>
          <p:cNvPr id="11" name="Straight Connector 10"/>
          <p:cNvCxnSpPr/>
          <p:nvPr/>
        </p:nvCxnSpPr>
        <p:spPr>
          <a:xfrm flipH="1">
            <a:off x="304800" y="1578321"/>
            <a:ext cx="76962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338379271"/>
              </p:ext>
            </p:extLst>
          </p:nvPr>
        </p:nvGraphicFramePr>
        <p:xfrm>
          <a:off x="1066800" y="2270761"/>
          <a:ext cx="5943600" cy="2802254"/>
        </p:xfrm>
        <a:graphic>
          <a:graphicData uri="http://schemas.openxmlformats.org/drawingml/2006/table">
            <a:tbl>
              <a:tblPr firstRow="1" bandRow="1">
                <a:tableStyleId>{327F97BB-C833-4FB7-BDE5-3F7075034690}</a:tableStyleId>
              </a:tblPr>
              <a:tblGrid>
                <a:gridCol w="2971800"/>
                <a:gridCol w="2971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02060"/>
                          </a:solidFill>
                          <a:effectLst/>
                          <a:latin typeface="Times New Roman" pitchFamily="18" charset="0"/>
                          <a:cs typeface="Times New Roman" pitchFamily="18" charset="0"/>
                        </a:rPr>
                        <a:t>Combustible liquid</a:t>
                      </a:r>
                      <a:endParaRPr lang="en-US" sz="28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dirty="0" smtClean="0">
                          <a:solidFill>
                            <a:srgbClr val="002060"/>
                          </a:solidFill>
                          <a:effectLst/>
                          <a:latin typeface="Times New Roman" pitchFamily="18" charset="0"/>
                          <a:cs typeface="Times New Roman" pitchFamily="18" charset="0"/>
                        </a:rPr>
                        <a:t>Flammable Liquid</a:t>
                      </a:r>
                      <a:endParaRPr lang="en-US" sz="28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2800" dirty="0" smtClean="0">
                          <a:solidFill>
                            <a:srgbClr val="002060"/>
                          </a:solidFill>
                          <a:effectLst/>
                          <a:latin typeface="Times New Roman" pitchFamily="18" charset="0"/>
                          <a:cs typeface="Times New Roman" pitchFamily="18" charset="0"/>
                        </a:rPr>
                        <a:t>Compressed gas</a:t>
                      </a:r>
                      <a:endParaRPr lang="en-US" sz="28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smtClean="0">
                          <a:solidFill>
                            <a:srgbClr val="002060"/>
                          </a:solidFill>
                          <a:effectLst/>
                          <a:latin typeface="Times New Roman" pitchFamily="18" charset="0"/>
                          <a:cs typeface="Times New Roman" pitchFamily="18" charset="0"/>
                        </a:rPr>
                        <a:t>Explosive</a:t>
                      </a:r>
                      <a:endParaRPr lang="en-US" sz="28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2800" dirty="0" smtClean="0">
                          <a:solidFill>
                            <a:srgbClr val="002060"/>
                          </a:solidFill>
                          <a:effectLst/>
                          <a:latin typeface="Times New Roman" pitchFamily="18" charset="0"/>
                          <a:cs typeface="Times New Roman" pitchFamily="18" charset="0"/>
                        </a:rPr>
                        <a:t>Organic peroxide</a:t>
                      </a:r>
                      <a:endParaRPr lang="en-US" sz="28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smtClean="0">
                          <a:solidFill>
                            <a:srgbClr val="002060"/>
                          </a:solidFill>
                          <a:effectLst/>
                          <a:latin typeface="Times New Roman" pitchFamily="18" charset="0"/>
                          <a:cs typeface="Times New Roman" pitchFamily="18" charset="0"/>
                        </a:rPr>
                        <a:t>Oxidizer</a:t>
                      </a:r>
                      <a:endParaRPr lang="en-US" sz="28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887">
                <a:tc>
                  <a:txBody>
                    <a:bodyPr/>
                    <a:lstStyle/>
                    <a:p>
                      <a:pPr algn="l"/>
                      <a:r>
                        <a:rPr lang="en-US" sz="2800" dirty="0" err="1" smtClean="0">
                          <a:solidFill>
                            <a:srgbClr val="002060"/>
                          </a:solidFill>
                          <a:effectLst/>
                          <a:latin typeface="Times New Roman" pitchFamily="18" charset="0"/>
                          <a:cs typeface="Times New Roman" pitchFamily="18" charset="0"/>
                        </a:rPr>
                        <a:t>Pyrophoric</a:t>
                      </a:r>
                      <a:endParaRPr lang="en-US" sz="28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2060"/>
                          </a:solidFill>
                          <a:effectLst/>
                          <a:latin typeface="Times New Roman" pitchFamily="18" charset="0"/>
                          <a:cs typeface="Times New Roman" pitchFamily="18" charset="0"/>
                        </a:rPr>
                        <a:t>Unstable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887">
                <a:tc>
                  <a:txBody>
                    <a:bodyPr/>
                    <a:lstStyle/>
                    <a:p>
                      <a:pPr algn="l"/>
                      <a:r>
                        <a:rPr lang="en-US" sz="2800" dirty="0" smtClean="0">
                          <a:solidFill>
                            <a:srgbClr val="002060"/>
                          </a:solidFill>
                          <a:latin typeface="Times New Roman" pitchFamily="18" charset="0"/>
                          <a:cs typeface="Times New Roman" pitchFamily="18" charset="0"/>
                        </a:rPr>
                        <a:t>Water Reactive</a:t>
                      </a:r>
                      <a:endParaRPr lang="en-US" sz="28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002060"/>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7688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jacency">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4046</TotalTime>
  <Words>2397</Words>
  <Application>Microsoft Office PowerPoint</Application>
  <PresentationFormat>On-screen Show (4:3)</PresentationFormat>
  <Paragraphs>322</Paragraphs>
  <Slides>24</Slides>
  <Notes>23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Studio</vt:lpstr>
      <vt:lpstr>Adjacency</vt:lpstr>
      <vt:lpstr>Photo Editor Photo</vt:lpstr>
      <vt:lpstr>Hazard Communication  Training </vt:lpstr>
      <vt:lpstr>FY-11 OSHA Susan Harwood Grant Program</vt:lpstr>
      <vt:lpstr>Objectives: Participants will:</vt:lpstr>
      <vt:lpstr>Objectives: Participants will:</vt:lpstr>
      <vt:lpstr>OSHA Hazard Communication Standard, 29 CFR 1910.1200: </vt:lpstr>
      <vt:lpstr>Elements of the OSHA Hazard Communication Standard</vt:lpstr>
      <vt:lpstr>Employee: Rights to Know</vt:lpstr>
      <vt:lpstr>PowerPoint Presentation</vt:lpstr>
      <vt:lpstr>Physical Hazards of Chemicals: </vt:lpstr>
      <vt:lpstr>PowerPoint Presentation</vt:lpstr>
      <vt:lpstr>Chemical Routes of Entry  </vt:lpstr>
      <vt:lpstr>PowerPoint Presentation</vt:lpstr>
      <vt:lpstr>Short and Long Term Health Hazards</vt:lpstr>
      <vt:lpstr>Chemical Labeling</vt:lpstr>
      <vt:lpstr>Sample Label</vt:lpstr>
      <vt:lpstr>PowerPoint Presentation</vt:lpstr>
      <vt:lpstr>Why and What you Should Know about Chemical Labeling</vt:lpstr>
      <vt:lpstr>Recognize Hazards by:</vt:lpstr>
      <vt:lpstr>PowerPoint Presentation</vt:lpstr>
      <vt:lpstr>PowerPoint Presentation</vt:lpstr>
      <vt:lpstr>Summary  </vt:lpstr>
      <vt:lpstr>OSHA Contact Numbers</vt:lpstr>
      <vt:lpstr>Reference List</vt:lpstr>
      <vt:lpstr>Institute of Occupational Safety and Health </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 Training</dc:title>
  <dc:creator>alscott</dc:creator>
  <cp:lastModifiedBy>Vosburgh, Linda - OSHA</cp:lastModifiedBy>
  <cp:revision>176</cp:revision>
  <cp:lastPrinted>2011-11-02T19:51:25Z</cp:lastPrinted>
  <dcterms:created xsi:type="dcterms:W3CDTF">2003-07-24T12:38:26Z</dcterms:created>
  <dcterms:modified xsi:type="dcterms:W3CDTF">2014-02-25T13:59:22Z</dcterms:modified>
</cp:coreProperties>
</file>