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69" r:id="rId3"/>
    <p:sldId id="286" r:id="rId4"/>
    <p:sldId id="271" r:id="rId5"/>
    <p:sldId id="272" r:id="rId6"/>
    <p:sldId id="273" r:id="rId7"/>
    <p:sldId id="266" r:id="rId8"/>
    <p:sldId id="289" r:id="rId9"/>
    <p:sldId id="257" r:id="rId10"/>
    <p:sldId id="263" r:id="rId11"/>
    <p:sldId id="264" r:id="rId12"/>
    <p:sldId id="265" r:id="rId13"/>
    <p:sldId id="287" r:id="rId14"/>
    <p:sldId id="275" r:id="rId15"/>
    <p:sldId id="276" r:id="rId16"/>
    <p:sldId id="278" r:id="rId17"/>
    <p:sldId id="277" r:id="rId18"/>
    <p:sldId id="279" r:id="rId19"/>
    <p:sldId id="262" r:id="rId20"/>
    <p:sldId id="259" r:id="rId21"/>
    <p:sldId id="260" r:id="rId22"/>
    <p:sldId id="258" r:id="rId23"/>
    <p:sldId id="274" r:id="rId24"/>
    <p:sldId id="288" r:id="rId25"/>
    <p:sldId id="280" r:id="rId26"/>
    <p:sldId id="268" r:id="rId27"/>
    <p:sldId id="281" r:id="rId28"/>
    <p:sldId id="282" r:id="rId29"/>
    <p:sldId id="283" r:id="rId30"/>
    <p:sldId id="285" r:id="rId3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996600"/>
    <a:srgbClr val="FF0000"/>
    <a:srgbClr val="CC6600"/>
    <a:srgbClr val="DA8D1C"/>
    <a:srgbClr val="000000"/>
    <a:srgbClr val="F0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1528" autoAdjust="0"/>
  </p:normalViewPr>
  <p:slideViewPr>
    <p:cSldViewPr>
      <p:cViewPr varScale="1">
        <p:scale>
          <a:sx n="71" d="100"/>
          <a:sy n="71" d="100"/>
        </p:scale>
        <p:origin x="-1386" y="-102"/>
      </p:cViewPr>
      <p:guideLst>
        <p:guide orient="horz" pos="2160"/>
        <p:guide pos="2880"/>
      </p:guideLst>
    </p:cSldViewPr>
  </p:slideViewPr>
  <p:outlineViewPr>
    <p:cViewPr>
      <p:scale>
        <a:sx n="33" d="100"/>
        <a:sy n="33" d="100"/>
      </p:scale>
      <p:origin x="246" y="13938"/>
    </p:cViewPr>
  </p:outlineViewPr>
  <p:notesTextViewPr>
    <p:cViewPr>
      <p:scale>
        <a:sx n="100" d="100"/>
        <a:sy n="100" d="100"/>
      </p:scale>
      <p:origin x="0" y="0"/>
    </p:cViewPr>
  </p:notesTextViewPr>
  <p:sorterViewPr>
    <p:cViewPr>
      <p:scale>
        <a:sx n="90" d="100"/>
        <a:sy n="90" d="100"/>
      </p:scale>
      <p:origin x="0" y="936"/>
    </p:cViewPr>
  </p:sorterViewPr>
  <p:notesViewPr>
    <p:cSldViewPr>
      <p:cViewPr varScale="1">
        <p:scale>
          <a:sx n="85" d="100"/>
          <a:sy n="85" d="100"/>
        </p:scale>
        <p:origin x="-2550"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8D80E220-C672-49E4-991B-6B3EC00A4CAC}" type="datetimeFigureOut">
              <a:rPr lang="en-US" smtClean="0"/>
              <a:pPr/>
              <a:t>2/13/2014</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7E28A063-6F5B-4583-B724-875C12CB06AD}" type="slidenum">
              <a:rPr lang="en-US" smtClean="0"/>
              <a:pPr/>
              <a:t>‹#›</a:t>
            </a:fld>
            <a:endParaRPr lang="en-US" dirty="0"/>
          </a:p>
        </p:txBody>
      </p:sp>
    </p:spTree>
    <p:extLst>
      <p:ext uri="{BB962C8B-B14F-4D97-AF65-F5344CB8AC3E}">
        <p14:creationId xmlns:p14="http://schemas.microsoft.com/office/powerpoint/2010/main" val="1047471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FF81D48E-292A-47C8-A511-2D7AA3F36ECC}" type="datetimeFigureOut">
              <a:rPr lang="en-US" smtClean="0"/>
              <a:pPr/>
              <a:t>2/13/2014</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2C3EAC68-8BDB-4104-9D51-555F29A8ACB0}" type="slidenum">
              <a:rPr lang="en-US" smtClean="0"/>
              <a:pPr/>
              <a:t>‹#›</a:t>
            </a:fld>
            <a:endParaRPr lang="en-US" dirty="0"/>
          </a:p>
        </p:txBody>
      </p:sp>
    </p:spTree>
    <p:extLst>
      <p:ext uri="{BB962C8B-B14F-4D97-AF65-F5344CB8AC3E}">
        <p14:creationId xmlns:p14="http://schemas.microsoft.com/office/powerpoint/2010/main" val="3432910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b="0" noProof="0" dirty="0" smtClean="0">
                <a:latin typeface="Arial" pitchFamily="34" charset="0"/>
              </a:rPr>
              <a:t>El paso siguiente es revisar el plan de la obra. Identifique que cosa ocurrirá y donde. ¿Hay espacio para que los trabajadores estacionen sus autos y accedan</a:t>
            </a:r>
            <a:r>
              <a:rPr lang="es-US" b="0" baseline="0" noProof="0" dirty="0" smtClean="0">
                <a:latin typeface="Arial" pitchFamily="34" charset="0"/>
              </a:rPr>
              <a:t> al área de trabajo? ¿Qué equipo estará a la vista? ¿Cuántos trabajadores se necesitan para operar el equipo? ¿Qué trabajos serán realizados por los trabajadores a pie? ¿Pueden separarse físicamente a los trabajadores de las áreas de operación de los equipos y de sus trayectorias? ¿Cómo está organizado el TTCP? ¿Están suficientemente protegidos los trabajadores por el TTCP? Al preguntar y responder estas interrogantes, empezará a formular su plan de control de tráfico interno.</a:t>
            </a:r>
            <a:endParaRPr lang="es-US" b="0" noProof="0" dirty="0" smtClean="0">
              <a:latin typeface="Arial" pitchFamily="34" charset="0"/>
            </a:endParaRPr>
          </a:p>
          <a:p>
            <a:endParaRPr lang="es-US" b="0" noProof="0" dirty="0" smtClean="0">
              <a:latin typeface="Arial" pitchFamily="34" charset="0"/>
            </a:endParaRPr>
          </a:p>
        </p:txBody>
      </p:sp>
      <p:sp>
        <p:nvSpPr>
          <p:cNvPr id="4" name="Slide Number Placeholder 3"/>
          <p:cNvSpPr>
            <a:spLocks noGrp="1"/>
          </p:cNvSpPr>
          <p:nvPr>
            <p:ph type="sldNum" sz="quarter" idx="10"/>
          </p:nvPr>
        </p:nvSpPr>
        <p:spPr/>
        <p:txBody>
          <a:bodyPr/>
          <a:lstStyle/>
          <a:p>
            <a:fld id="{2C3EAC68-8BDB-4104-9D51-555F29A8ACB0}"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b="0" noProof="0" dirty="0" smtClean="0">
                <a:latin typeface="Arial" pitchFamily="34" charset="0"/>
              </a:rPr>
              <a:t>A continuación, necesitará evaluar como realizar su trabajo una vez</a:t>
            </a:r>
            <a:r>
              <a:rPr lang="es-US" b="0" baseline="0" noProof="0" dirty="0" smtClean="0">
                <a:latin typeface="Arial" pitchFamily="34" charset="0"/>
              </a:rPr>
              <a:t> que empiecen las operaciones. ¿Qué tan rápido avanzará la obra? Por ejemplo, el movimiento de suelos y el trabajo de preparación de la obra podrían permanecer en el mismo lugar por semanas, incluso meses. Las operaciones de pavimentación, particularmente el re-</a:t>
            </a:r>
            <a:r>
              <a:rPr lang="es-US" b="0" baseline="0" noProof="0" dirty="0" err="1" smtClean="0">
                <a:latin typeface="Arial" pitchFamily="34" charset="0"/>
              </a:rPr>
              <a:t>superficiado</a:t>
            </a:r>
            <a:r>
              <a:rPr lang="es-US" b="0" baseline="0" noProof="0" dirty="0" smtClean="0">
                <a:latin typeface="Arial" pitchFamily="34" charset="0"/>
              </a:rPr>
              <a:t>, harán que la operación se mueva más rápido. Que tan a menudo se necesitará relocalizar los puntos de ingreso y salida? ¿Qué tan frecuentemente se entregarán o removerán de la obra el asfalto, los agregados y otros materiales? AL resolver estas preguntas empezará a entender qué tan frecuentemente necesitará cambiar o actualizar su ITCP.</a:t>
            </a:r>
          </a:p>
        </p:txBody>
      </p:sp>
      <p:sp>
        <p:nvSpPr>
          <p:cNvPr id="4" name="Slide Number Placeholder 3"/>
          <p:cNvSpPr>
            <a:spLocks noGrp="1"/>
          </p:cNvSpPr>
          <p:nvPr>
            <p:ph type="sldNum" sz="quarter" idx="10"/>
          </p:nvPr>
        </p:nvSpPr>
        <p:spPr/>
        <p:txBody>
          <a:bodyPr/>
          <a:lstStyle/>
          <a:p>
            <a:fld id="{2C3EAC68-8BDB-4104-9D51-555F29A8ACB0}"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b="0" noProof="0" dirty="0" smtClean="0">
                <a:latin typeface="Arial" pitchFamily="34" charset="0"/>
              </a:rPr>
              <a:t>La fase final del desarrollo del ITCP es la implementación del plan de comunicaciones – incluyendo la capacitación. Quien actualizará</a:t>
            </a:r>
            <a:r>
              <a:rPr lang="es-US" b="0" baseline="0" noProof="0" dirty="0" smtClean="0">
                <a:latin typeface="Arial" pitchFamily="34" charset="0"/>
              </a:rPr>
              <a:t> el plan y estará en comunicación constante con los supervisores, capataces, subcontratistas, trabajadores, operadores, etc. La parte más desafiante de la implementación del ITCP será la comunicación con los choferes de los camiones de entrega (camiones de carga) y otros visitantes del lugar que no son empleados directos del contratista. Estas comunicaciones pueden ser difíciles y requieren monitoreo constante.</a:t>
            </a:r>
          </a:p>
        </p:txBody>
      </p:sp>
      <p:sp>
        <p:nvSpPr>
          <p:cNvPr id="4" name="Slide Number Placeholder 3"/>
          <p:cNvSpPr>
            <a:spLocks noGrp="1"/>
          </p:cNvSpPr>
          <p:nvPr>
            <p:ph type="sldNum" sz="quarter" idx="10"/>
          </p:nvPr>
        </p:nvSpPr>
        <p:spPr/>
        <p:txBody>
          <a:bodyPr/>
          <a:lstStyle/>
          <a:p>
            <a:fld id="{2C3EAC68-8BDB-4104-9D51-555F29A8ACB0}"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b="0" noProof="0" dirty="0" smtClean="0"/>
              <a:t>Al desarrollar su plan, tenga en cuenta actividades de apoyo de la operación principal. Por ejemplo, si la operación</a:t>
            </a:r>
            <a:r>
              <a:rPr lang="es-US" b="0" baseline="0" noProof="0" dirty="0" smtClean="0"/>
              <a:t> es de asfaltado, considere como se mojarán los rodillos, o como se tomarán muestras del asfalto, etc. El elemento clave a considerar es la coordinación de trabajadores y equipos en movimiento durante estas operaciones de apoyo. </a:t>
            </a:r>
            <a:endParaRPr lang="es-US" b="0"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Se deben desarrollar ITCPs específicos a la obra</a:t>
            </a:r>
            <a:r>
              <a:rPr lang="es-US" baseline="0" noProof="0" dirty="0" smtClean="0"/>
              <a:t> en las diferentes etapas del proyecto conforme varíen las condiciones. Recuerde que los ITCPs son documentos “vivos” que deben ser actualizados para reflejar las condiciones cambiantes.</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sz="1200" kern="1200" noProof="0" dirty="0" smtClean="0">
                <a:solidFill>
                  <a:schemeClr val="tx1"/>
                </a:solidFill>
                <a:latin typeface="+mn-lt"/>
                <a:ea typeface="+mn-ea"/>
                <a:cs typeface="+mn-cs"/>
              </a:rPr>
              <a:t>Una vez que haya dibujado el</a:t>
            </a:r>
            <a:r>
              <a:rPr lang="es-US" sz="1200" kern="1200" baseline="0" noProof="0" dirty="0" smtClean="0">
                <a:solidFill>
                  <a:schemeClr val="tx1"/>
                </a:solidFill>
                <a:latin typeface="+mn-lt"/>
                <a:ea typeface="+mn-ea"/>
                <a:cs typeface="+mn-cs"/>
              </a:rPr>
              <a:t> área básica de trabajo, diagrame los lugares en los que los trabajadores a pie y los equipos de construcción operarán. A continuación diagrame el trayecto de los vehículos que se acercan y alejan de la operación. Muestre en las áreas del dibujo los lugares que los trabajadores deben evitar (zona libre de trabajadores) y el trayecto que los trabajadores tomarán para realizar sus labores, cargar materiales, etc. Este proceso crea el diagrama del ITCP, el cual puede ser usado para mostrar a los trabajadores, equipos, operadores, choferes de camiones de carga, y a los demás la forma en la que los trabajadores a pie y los equipos se desplazarán en la obra.</a:t>
            </a:r>
            <a:endParaRPr lang="es-US" sz="1200" kern="1200" noProof="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sz="1200" kern="1200" noProof="0" dirty="0" smtClean="0">
                <a:solidFill>
                  <a:schemeClr val="tx1"/>
                </a:solidFill>
                <a:latin typeface="+mn-lt"/>
                <a:ea typeface="+mn-ea"/>
                <a:cs typeface="+mn-cs"/>
              </a:rPr>
              <a:t>Recuerde que la función principal</a:t>
            </a:r>
            <a:r>
              <a:rPr lang="es-US" sz="1200" kern="1200" baseline="0" noProof="0" dirty="0" smtClean="0">
                <a:solidFill>
                  <a:schemeClr val="tx1"/>
                </a:solidFill>
                <a:latin typeface="+mn-lt"/>
                <a:ea typeface="+mn-ea"/>
                <a:cs typeface="+mn-cs"/>
              </a:rPr>
              <a:t> del ITCP</a:t>
            </a:r>
            <a:r>
              <a:rPr lang="es-US" sz="1200" kern="1200" noProof="0" dirty="0" smtClean="0">
                <a:solidFill>
                  <a:schemeClr val="tx1"/>
                </a:solidFill>
                <a:latin typeface="+mn-lt"/>
                <a:ea typeface="+mn-ea"/>
                <a:cs typeface="+mn-cs"/>
              </a:rPr>
              <a:t> --- en la medida de lo posible --- es proteger</a:t>
            </a:r>
            <a:r>
              <a:rPr lang="es-US" sz="1200" kern="1200" baseline="0" noProof="0" dirty="0" smtClean="0">
                <a:solidFill>
                  <a:schemeClr val="tx1"/>
                </a:solidFill>
                <a:latin typeface="+mn-lt"/>
                <a:ea typeface="+mn-ea"/>
                <a:cs typeface="+mn-cs"/>
              </a:rPr>
              <a:t> a los trabajadores del riesgo de ser impactados por vehículos y equipos de construcción.  </a:t>
            </a:r>
            <a:r>
              <a:rPr lang="es-US" sz="1200" kern="1200" noProof="0" dirty="0" smtClean="0">
                <a:solidFill>
                  <a:schemeClr val="tx1"/>
                </a:solidFill>
                <a:latin typeface="+mn-lt"/>
                <a:ea typeface="+mn-ea"/>
                <a:cs typeface="+mn-cs"/>
              </a:rPr>
              <a:t> Para lograrlo, señale en</a:t>
            </a:r>
            <a:r>
              <a:rPr lang="es-US" sz="1200" kern="1200" baseline="0" noProof="0" dirty="0" smtClean="0">
                <a:solidFill>
                  <a:schemeClr val="tx1"/>
                </a:solidFill>
                <a:latin typeface="+mn-lt"/>
                <a:ea typeface="+mn-ea"/>
                <a:cs typeface="+mn-cs"/>
              </a:rPr>
              <a:t> el diagrama del ITCP las trayectorias de los equipos y las zonas libres de trabajadores.</a:t>
            </a:r>
            <a:endParaRPr lang="es-US" sz="1200" kern="1200" noProof="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sz="1200" kern="1200" noProof="0" dirty="0" smtClean="0">
                <a:solidFill>
                  <a:schemeClr val="tx1"/>
                </a:solidFill>
                <a:latin typeface="+mn-lt"/>
                <a:ea typeface="+mn-ea"/>
                <a:cs typeface="+mn-cs"/>
              </a:rPr>
              <a:t>Ahora que el diagrama del ITCP está dibujado,</a:t>
            </a:r>
            <a:r>
              <a:rPr lang="es-US" sz="1200" kern="1200" baseline="0" noProof="0" dirty="0" smtClean="0">
                <a:solidFill>
                  <a:schemeClr val="tx1"/>
                </a:solidFill>
                <a:latin typeface="+mn-lt"/>
                <a:ea typeface="+mn-ea"/>
                <a:cs typeface="+mn-cs"/>
              </a:rPr>
              <a:t> cree notas de plano que explique los aspectos importantes del diagrama, (tales como zona libre de trabajadores) y cualquier otro punto de seguridad específico para la obra (tales como limites de velocidad internos, instrucciones para señaladores ante líneas eléctricas sobre la cabeza, o instrucciones para el repartidor de tickets para permanecer en el lado del chofer en los camiones de carga). Explique en las notas se </a:t>
            </a:r>
            <a:r>
              <a:rPr lang="es-US" sz="1200" kern="1200" baseline="0" noProof="0" dirty="0" err="1" smtClean="0">
                <a:solidFill>
                  <a:schemeClr val="tx1"/>
                </a:solidFill>
                <a:latin typeface="+mn-lt"/>
                <a:ea typeface="+mn-ea"/>
                <a:cs typeface="+mn-cs"/>
              </a:rPr>
              <a:t>se</a:t>
            </a:r>
            <a:r>
              <a:rPr lang="es-US" sz="1200" kern="1200" baseline="0" noProof="0" dirty="0" smtClean="0">
                <a:solidFill>
                  <a:schemeClr val="tx1"/>
                </a:solidFill>
                <a:latin typeface="+mn-lt"/>
                <a:ea typeface="+mn-ea"/>
                <a:cs typeface="+mn-cs"/>
              </a:rPr>
              <a:t> usará señalización especial para dirigir a los vehículos dentro del espacio de trabajo. </a:t>
            </a: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No existen señales específicas para un ITCP.  Cualquier</a:t>
            </a:r>
            <a:r>
              <a:rPr lang="es-US" baseline="0" noProof="0" dirty="0" smtClean="0"/>
              <a:t> tipo de señalización que muestra la dirección a los trabajadores a pie o a los vehículos puede ser usada. Sin embargo, antes de que una nueva ruta, camino, desvío o ruta temporal sea abierta, las señales correspondientes deben ser colocadas. Las señales requeridas por las condiciones de la vía o restricciones deben ser retirados cuando dichas condiciones han cambiado y no son necesarias. Si se usan señales, se debe tener cuidado que las señales del ITCP no confundan a los automovilistas a quienes no están dirigidas las señales. Las señales solo deben ser usadas cuando son justificadas y no deben ser vistas por los automovilistas en la ruta.</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29">
              <a:defRPr/>
            </a:pPr>
            <a:r>
              <a:rPr lang="es-US" b="0" noProof="0" dirty="0" smtClean="0">
                <a:latin typeface="Arial" pitchFamily="34" charset="0"/>
              </a:rPr>
              <a:t>Este es un diagrama simple de la obra. El dibujo muestra una operación simple de asfaltado. Los camiones con</a:t>
            </a:r>
            <a:r>
              <a:rPr lang="es-US" b="0" baseline="0" noProof="0" dirty="0" smtClean="0">
                <a:latin typeface="Arial" pitchFamily="34" charset="0"/>
              </a:rPr>
              <a:t> carga entran en la obra, luego se aproximan por detrás de la operación de pavimentado, conducen en paralelo a la obra hasta que se encuentran al frente. Luego el camión de carga cruza frente a la pavimentadora y otros camiones de carga que esperan su turno en la fila. Cuando el espacio está libre entre el pavimentador y el camión de carga, el camión retrocede lo más posible y descarga el asfalto dentro de la tolva. Los camiones que dejan el pavimentador usan la línea central hacia una zona de giro, luego vuelven usando la línea de la mando derecha (la línea más baja en la diapositiva.)  </a:t>
            </a:r>
          </a:p>
          <a:p>
            <a:pPr defTabSz="966529">
              <a:defRPr/>
            </a:pPr>
            <a:endParaRPr lang="es-US" b="0" baseline="0" noProof="0" dirty="0" smtClean="0">
              <a:latin typeface="Arial" pitchFamily="34" charset="0"/>
            </a:endParaRPr>
          </a:p>
          <a:p>
            <a:pPr defTabSz="966529">
              <a:defRPr/>
            </a:pPr>
            <a:r>
              <a:rPr lang="es-US" b="0" baseline="0" noProof="0" dirty="0" smtClean="0">
                <a:latin typeface="Arial" pitchFamily="34" charset="0"/>
              </a:rPr>
              <a:t>Aunque este dibujo usa gráficas, se puede crear un ITCP con simples dibujos en un pedazo de papel. En realidad, debido a las condiciones cambiante diariamente, e incluso varias veces durante el </a:t>
            </a:r>
            <a:r>
              <a:rPr lang="es-US" b="0" baseline="0" noProof="0" dirty="0" err="1" smtClean="0">
                <a:latin typeface="Arial" pitchFamily="34" charset="0"/>
              </a:rPr>
              <a:t>dia</a:t>
            </a:r>
            <a:r>
              <a:rPr lang="es-US" b="0" baseline="0" noProof="0" dirty="0" smtClean="0">
                <a:latin typeface="Arial" pitchFamily="34" charset="0"/>
              </a:rPr>
              <a:t>, los diagramas de la obra deben </a:t>
            </a:r>
            <a:r>
              <a:rPr lang="es-US" b="0" baseline="0" noProof="0" dirty="0" err="1" smtClean="0">
                <a:latin typeface="Arial" pitchFamily="34" charset="0"/>
              </a:rPr>
              <a:t>er</a:t>
            </a:r>
            <a:r>
              <a:rPr lang="es-US" b="0" baseline="0" noProof="0" dirty="0" smtClean="0">
                <a:latin typeface="Arial" pitchFamily="34" charset="0"/>
              </a:rPr>
              <a:t> simples de entender y fáciles de modificar.</a:t>
            </a:r>
            <a:endParaRPr lang="es-US" b="0" noProof="0" dirty="0" smtClean="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Idealmente, el ITCP debe considerarse desde el mismo inicio</a:t>
            </a:r>
            <a:r>
              <a:rPr lang="es-US" baseline="0" noProof="0" dirty="0" smtClean="0"/>
              <a:t> del proyecto porque algunos elementos importantes – como el tamaño del área de trabajo- será determinado por la cantidad de derechos de paso, número de líneas cerradas, etc. Para facilitar la separación adecuada entre los trabajadores a pie y el equipo móvil, se requiere del espacio adecuado. Si tales consideraciones no son anticipadas desde el principio, será más difícil luego organizar un ITCP completo. </a:t>
            </a:r>
          </a:p>
          <a:p>
            <a:endParaRPr lang="es-US" baseline="0" noProof="0" dirty="0" smtClean="0"/>
          </a:p>
          <a:p>
            <a:r>
              <a:rPr lang="es-US" noProof="0" dirty="0" smtClean="0"/>
              <a:t>La primera fase (diseño) es cuando el proyecto es licitado y adjudicado,</a:t>
            </a:r>
            <a:r>
              <a:rPr lang="es-US" baseline="0" noProof="0" dirty="0" smtClean="0"/>
              <a:t> se debe crear un plan general en este punto. La segunda fase (planeamiento) tiene lugar cuando el proyecto es desplegado, el proyecto original es distribuido en etapas y los planes son desarrollados para cada etapa por el contratista. La tercera fase (pre-construcción) ocurre la semana antes que empiece la construcción. En esta fase, cualquier modificación adicional debe ser añadida al plan al igual que otras actividades en la obra o cambios al tráfico interno en el plan. La fase final (construcción) empieza el día de la construcción, cualquier cambio final debe ser comunicado a todos los que estén en la obra ese día. La fase 1 involucra al ingeniero de transito de la DOT, al superintendente de la obra, al profesional de seguridad, y a otros gerentes del proyecto. La fase dos involucra al inspector de la DOT (opcional), al superintendente de la obra, al profesional de seguridad, capataz, jefe de camioneros, choferes de camiones clave, trabajadores clave, y QA/QC. La fase final involucra a todos los presentes ese día.</a:t>
            </a:r>
          </a:p>
        </p:txBody>
      </p:sp>
      <p:sp>
        <p:nvSpPr>
          <p:cNvPr id="4" name="Slide Number Placeholder 3"/>
          <p:cNvSpPr>
            <a:spLocks noGrp="1"/>
          </p:cNvSpPr>
          <p:nvPr>
            <p:ph type="sldNum" sz="quarter" idx="10"/>
          </p:nvPr>
        </p:nvSpPr>
        <p:spPr/>
        <p:txBody>
          <a:bodyPr/>
          <a:lstStyle/>
          <a:p>
            <a:fld id="{2C3EAC68-8BDB-4104-9D51-555F29A8ACB0}"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29">
              <a:defRPr/>
            </a:pPr>
            <a:r>
              <a:rPr lang="es-US" noProof="0" dirty="0" smtClean="0">
                <a:latin typeface="Arial" pitchFamily="34" charset="0"/>
              </a:rPr>
              <a:t>Aquí tenemos</a:t>
            </a:r>
            <a:r>
              <a:rPr lang="es-US" baseline="0" noProof="0" dirty="0" smtClean="0">
                <a:latin typeface="Arial" pitchFamily="34" charset="0"/>
              </a:rPr>
              <a:t> un ejemplo simple de cómo establecer un control de tráfico interno. Esta es una situación bastante común en el que se requiere mover material de un montículo hacia un camión de carga. La retroexcavadora levanta la carga, retrocede, y luego avanza para vaciarlo en el camión. La idea aquí es por supuesto mantener a los trabajadores a pie fuera del trayecto del retroexcavador. </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latin typeface="Arial" pitchFamily="34" charset="0"/>
              </a:rPr>
              <a:t>Aquí se muestra la forma en la que se debe modificar</a:t>
            </a:r>
            <a:r>
              <a:rPr lang="es-US" baseline="0" noProof="0" dirty="0" smtClean="0">
                <a:latin typeface="Arial" pitchFamily="34" charset="0"/>
              </a:rPr>
              <a:t> el lugar de trabajo para reducir el riesgo de lesiones. La línea roja representa un cerco, barrera o cinta para crear una división entre la zona libre de trabajadores y la zona libre de equipos de tal forma que los trabajadores a pie sean dirigidos lejos de la retroexcavadora y alrededor del frente del camión.</a:t>
            </a:r>
            <a:endParaRPr lang="es-US" noProof="0" dirty="0" smtClean="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Este es un ejemplo de una operación básica de pavimentado. En este</a:t>
            </a:r>
            <a:r>
              <a:rPr lang="es-US" baseline="0" noProof="0" dirty="0" smtClean="0"/>
              <a:t> caso, los trabajadores a pie trabajan entorno de una máquina pavimentadora seguida de un rodillo. El camión que carga asfalto entra al espacio de trabajo desde la zona de tránsito abierto, retrocede hacia la pavimentadora, vacía su carga y luego sale del espacio de trabajo. ¿Cuales son los puntos críticos de esta operación que pueden poner en peligro a los trabajadores a pie? ¿Qué cambios se pueden implementar para mejorar esta situación? </a:t>
            </a:r>
            <a:endParaRPr lang="es-US" noProof="0" dirty="0" smtClean="0"/>
          </a:p>
        </p:txBody>
      </p:sp>
      <p:sp>
        <p:nvSpPr>
          <p:cNvPr id="4" name="Slide Number Placeholder 3"/>
          <p:cNvSpPr>
            <a:spLocks noGrp="1"/>
          </p:cNvSpPr>
          <p:nvPr>
            <p:ph type="sldNum" sz="quarter" idx="10"/>
          </p:nvPr>
        </p:nvSpPr>
        <p:spPr/>
        <p:txBody>
          <a:bodyPr/>
          <a:lstStyle/>
          <a:p>
            <a:fld id="{2C3EAC68-8BDB-4104-9D51-555F29A8ACB0}"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3EAC68-8BDB-4104-9D51-555F29A8ACB0}"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Existe muchos componentes de un </a:t>
            </a:r>
            <a:r>
              <a:rPr lang="es-US" baseline="0" noProof="0" dirty="0" smtClean="0"/>
              <a:t>ITCP– el diagrama, las listas del personal y del equipo, y los puntos de seguridad. Una parte crítica del desarrollo de un ITCP es la diagramación de las zonas libres de trabajadores, que en el dibujo se describe en el sombreado amarillo.</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3EAC68-8BDB-4104-9D51-555F29A8ACB0}"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3EAC68-8BDB-4104-9D51-555F29A8ACB0}"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El oficial de seguridad, capataces</a:t>
            </a:r>
            <a:r>
              <a:rPr lang="es-US" baseline="0" noProof="0" dirty="0" smtClean="0"/>
              <a:t> y supervisores son responsables por el mantenimiento de las regulaciones en el área de trabajo y deben estar autorizados a advertir a los trabajadores a pie o a los operadores de vehículos de las infracciones relativas al ITCP. Las notas del ITCP constituyen herramientas de auditoría que servirán a los supervisores en evaluar el éxito del programa de seguridad. Debe amonestarse a los trabajadores que salen de su posición asignada, a los conductores que operan vehículos en zonas de peatones, o choferes de camiones que se desplazan por encima del límite de velocidad. Las infracciones deben considerarse como violaciones a la política de seguridad de la compañía.</a:t>
            </a:r>
          </a:p>
          <a:p>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Cuando se puedan controlar</a:t>
            </a:r>
            <a:r>
              <a:rPr lang="es-US" baseline="0" noProof="0" dirty="0" smtClean="0"/>
              <a:t> los puntos de acceso, los choferes de camiones y visitantes en la obra deben ser instruidos o recibir un mapa del ITCP que muestre como entrar al área del proyecto, rutas a seguir, donde detenerse por razones de montaje, y como serán guiados por el señalador. Los choferes de camiones también deben ser instruidos sobre procedimientos para dejar el área de trabajo y reingresar al flujo de tránsito. Un conjunto de guías y reglas básicas deben ser desarrolladas para todos los choferes de camiones para ser seguidas dentro de la obra. Este puede ser complementado con actualizaciones diarias. </a:t>
            </a:r>
          </a:p>
        </p:txBody>
      </p:sp>
      <p:sp>
        <p:nvSpPr>
          <p:cNvPr id="4" name="Slide Number Placeholder 3"/>
          <p:cNvSpPr>
            <a:spLocks noGrp="1"/>
          </p:cNvSpPr>
          <p:nvPr>
            <p:ph type="sldNum" sz="quarter" idx="10"/>
          </p:nvPr>
        </p:nvSpPr>
        <p:spPr/>
        <p:txBody>
          <a:bodyPr/>
          <a:lstStyle/>
          <a:p>
            <a:fld id="{2C3EAC68-8BDB-4104-9D51-555F29A8ACB0}"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3EAC68-8BDB-4104-9D51-555F29A8ACB0}"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baseline="0" noProof="0" dirty="0" smtClean="0"/>
              <a:t>Las agencias estatales y locales tienen una influencia significativa sobre las decisiones adoptadas en las etapas iniciales de planeamiento de un proyecto que impactan en las opciones disponibles del contratista al desarrollar el ITCP.  Por ejemplo, los planificadores pueden asegurar que el proyecto tenga puntos de ingreso y salida que no sean obstruidas por la geometría de la carretera u otras estructuras como los puentes.  La previsión de las necesidades del ITCP impactarán sobre la dimensión del derecho de paso obtenida para las líneas de aceleración y desaceleración, puntos de ingreso y salida, y estacionamiento y espera de vehículos. Algunas consideraciones deben ser permitidas para la selección del contratista en base a su desempeño pasado en materia de seguridad.</a:t>
            </a:r>
          </a:p>
          <a:p>
            <a:endParaRPr lang="es-US" baseline="0" noProof="0" dirty="0" smtClean="0"/>
          </a:p>
          <a:p>
            <a:r>
              <a:rPr lang="es-US" baseline="0" noProof="0" dirty="0" smtClean="0"/>
              <a:t>Tales consideraciones durante la fase de planeamiento es apoyada por la OSHA y otras organizaciones bajo el concepto de “Prevención mediante el diseño.” Sin embargo, debe destacarse que nunca es tarde para establecer un ITCP. Aun cuando el plan se conciba cuando la obra se esta ejecutando, muchos conceptos del ITCP pueden ser aplicados para mejorar la seguridad del trabajador.</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3EAC68-8BDB-4104-9D51-555F29A8ACB0}" type="slidenum">
              <a:rPr lang="en-US" smtClean="0"/>
              <a:pPr/>
              <a:t>30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s-US" noProof="0" dirty="0" smtClean="0"/>
              <a:t>La Fase</a:t>
            </a:r>
            <a:r>
              <a:rPr lang="es-US" baseline="0" noProof="0" dirty="0" smtClean="0"/>
              <a:t> de Planeamiento del Contratista es un momento ideal para negociar las responsabilidades en la ejecución de ciertos elementos del ITCP.  Algunas obligaciones se pueden asignar al titular de la carretera, al ingeniero del proyecto, al superintendente, capataz, y a otro personal. El riesgo puede ser adecuadamente adjudicado y los procesos pueden asignarse como la participación en reuniones de seguridad, como se usará el apoyo policial de ser necesario, ubicación de los puntos de ingreso y salida, y la dimensión de la ocupación de las líneas.</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29">
              <a:defRPr/>
            </a:pPr>
            <a:r>
              <a:rPr lang="es-US" noProof="0" dirty="0" smtClean="0"/>
              <a:t>El ITCP es</a:t>
            </a:r>
            <a:r>
              <a:rPr lang="es-US" baseline="0" noProof="0" dirty="0" smtClean="0"/>
              <a:t> implementado durante la fase de construcción. El </a:t>
            </a:r>
            <a:r>
              <a:rPr lang="es-US" noProof="0" dirty="0" smtClean="0"/>
              <a:t>ITCP debe ser parte del plan de seguridad del proyecto.</a:t>
            </a:r>
            <a:r>
              <a:rPr lang="es-US" baseline="0" noProof="0" dirty="0" smtClean="0"/>
              <a:t> El supervisor/capataz de la obra debe supervisar su implementación y probablemente desarrolle del plan de la obra. Como se indicó, el capataz, supervisor, personal de dirección, y otros son cruciales para la implementación del plan y deben enseñárseles principios de control de trafico seguro en la construcción. Ellos estarán a cargo de la puesta en marcha diaria y el monitoreo del ITCP. Las responsabilidades para el personal clave son asignadas y cualquier entrenamiento pendiente es realizado en esta fase. Los trabajadores en la obre reciben entrenamiento tanto sobre conceptos generales del ITCP y de la implementación específica de ciertos elementos en su área de trabajo. Para funcionar adecuadamente, el ITCP debe ser revisado y modificado cada día antes del cambio de turno de tal forma que los empleados reciban instrucciones sobre como se implementará en ese </a:t>
            </a:r>
            <a:r>
              <a:rPr lang="es-US" baseline="0" noProof="0" dirty="0" err="1" smtClean="0"/>
              <a:t>dia</a:t>
            </a:r>
            <a:r>
              <a:rPr lang="es-US" baseline="0" noProof="0" dirty="0" smtClean="0"/>
              <a:t>. Adicionalmente, los ITCPs pueden ser modificados mas a menudo conforme cambien las condiciones durante el día.</a:t>
            </a:r>
            <a:endParaRPr lang="es-US"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noProof="0" dirty="0" smtClean="0"/>
              <a:t>Un buen plan de comunicaciones es esencial durante la fase de construcción.</a:t>
            </a:r>
            <a:r>
              <a:rPr lang="es-US" baseline="0" noProof="0" dirty="0" smtClean="0"/>
              <a:t> Debe comprometerse un proceso para coordinar el ITCP y las condiciones de la obra entre todos los que puedan entrar al espacio de trabajo. En este punto, los subcontratistas necesitarán estar comprometidos en la medida que sus operaciones serán impactadas por la creación e implementación del ITCP. Cuando busque identificar a quienes afectará el ITCP, es importante que todos los contratistas y sus operaciones sean consideradas y entrenadas sobre el programa. La falta de un subcontratista puede impactar en la seguridad y productividad de toda la obra.</a:t>
            </a:r>
            <a:endParaRPr lang="en-US"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Las notas son críticas para</a:t>
            </a:r>
            <a:r>
              <a:rPr lang="es-US" baseline="0" noProof="0" dirty="0" smtClean="0"/>
              <a:t> la ejecución del plan. Deben incluir elementos específicos como los limites a la velocidad vehicular en la zona de trabajo, como identificar y localizar a los empleados que llevan los tickets; requisitos para los choferes de mantener las ventanillas bajas (cuando sea apropiado) a fin de escuchar los sonidos y advertencias. Estas notas constituyen herramientas de auditoria de la obra que ayudarán a los supervisores al auditar los procesos de sus programas de seguridad.</a:t>
            </a:r>
          </a:p>
        </p:txBody>
      </p:sp>
      <p:sp>
        <p:nvSpPr>
          <p:cNvPr id="4" name="Slide Number Placeholder 3"/>
          <p:cNvSpPr>
            <a:spLocks noGrp="1"/>
          </p:cNvSpPr>
          <p:nvPr>
            <p:ph type="sldNum" sz="quarter" idx="10"/>
          </p:nvPr>
        </p:nvSpPr>
        <p:spPr/>
        <p:txBody>
          <a:bodyPr/>
          <a:lstStyle/>
          <a:p>
            <a:fld id="{2C3EAC68-8BDB-4104-9D51-555F29A8ACB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sz="1200" kern="1200" noProof="0" dirty="0" smtClean="0">
                <a:solidFill>
                  <a:schemeClr val="tx1"/>
                </a:solidFill>
                <a:latin typeface="+mn-lt"/>
                <a:ea typeface="+mn-ea"/>
                <a:cs typeface="+mn-cs"/>
              </a:rPr>
              <a:t>La leyenda explica los</a:t>
            </a:r>
            <a:r>
              <a:rPr lang="es-US" sz="1200" kern="1200" baseline="0" noProof="0" dirty="0" smtClean="0">
                <a:solidFill>
                  <a:schemeClr val="tx1"/>
                </a:solidFill>
                <a:latin typeface="+mn-lt"/>
                <a:ea typeface="+mn-ea"/>
                <a:cs typeface="+mn-cs"/>
              </a:rPr>
              <a:t> símbolos usados en el diagrama del ITCP. Símbolos estándar se basan en aquellos usados en el MUTCD. Sin embargo, se necesitan detalles adicionales sobre las clases de personal y los tipos de vehículos para desarrollar un ITCP  para operaciones de pavimentado. En este ejemplo, la zona naranja rallada es una zona libre de trabajadores que luego trataremos. El círculo naranja es un barril de construcción; el ícono debajo es una niveladora. Un camión de carga con un una cama oscura es un camión lleno, mientras que el camión de carga con una cama amarilla es un camión vacío. El ícono arriba en la esquina derecha es una </a:t>
            </a:r>
            <a:r>
              <a:rPr lang="es-US" sz="1200" kern="1200" baseline="0" noProof="0" dirty="0" err="1" smtClean="0">
                <a:solidFill>
                  <a:schemeClr val="tx1"/>
                </a:solidFill>
                <a:latin typeface="+mn-lt"/>
                <a:ea typeface="+mn-ea"/>
                <a:cs typeface="+mn-cs"/>
              </a:rPr>
              <a:t>extendedora</a:t>
            </a:r>
            <a:r>
              <a:rPr lang="es-US" sz="1200" kern="1200" baseline="0" noProof="0" dirty="0" smtClean="0">
                <a:solidFill>
                  <a:schemeClr val="tx1"/>
                </a:solidFill>
                <a:latin typeface="+mn-lt"/>
                <a:ea typeface="+mn-ea"/>
                <a:cs typeface="+mn-cs"/>
              </a:rPr>
              <a:t> y el ícono debajo es un rodillo. Los otros íconos en esta diapositiva son un rociador, un camión de agua, y un auto de pasajeros. La clave puede dibujarse a mano. Lo importante es proveer de una clave a fin de que lea el diagrama entienda los símbolos empleados. </a:t>
            </a:r>
            <a:endParaRPr lang="es-US" sz="1200" kern="1200" noProof="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C3EAC68-8BDB-4104-9D51-555F29A8ACB0}"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b="0" noProof="0" dirty="0" smtClean="0">
                <a:latin typeface="Arial" pitchFamily="34" charset="0"/>
              </a:rPr>
              <a:t>El primer paso es reconocer</a:t>
            </a:r>
            <a:r>
              <a:rPr lang="es-US" b="0" baseline="0" noProof="0" dirty="0" smtClean="0">
                <a:latin typeface="Arial" pitchFamily="34" charset="0"/>
              </a:rPr>
              <a:t> el alcance de la operación y cada una de las tareas que se realizarán. En base a este plan de operaciones, el contratista identificará al personal que estará involucrado.</a:t>
            </a:r>
            <a:endParaRPr lang="es-US" b="0" noProof="0" dirty="0"/>
          </a:p>
        </p:txBody>
      </p:sp>
      <p:sp>
        <p:nvSpPr>
          <p:cNvPr id="4" name="Slide Number Placeholder 3"/>
          <p:cNvSpPr>
            <a:spLocks noGrp="1"/>
          </p:cNvSpPr>
          <p:nvPr>
            <p:ph type="sldNum" sz="quarter" idx="10"/>
          </p:nvPr>
        </p:nvSpPr>
        <p:spPr/>
        <p:txBody>
          <a:bodyPr/>
          <a:lstStyle/>
          <a:p>
            <a:fld id="{2C3EAC68-8BDB-4104-9D51-555F29A8ACB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228600"/>
            <a:ext cx="9144000" cy="3733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685800" y="1295400"/>
            <a:ext cx="7772400" cy="1470025"/>
          </a:xfrm>
        </p:spPr>
        <p:txBody>
          <a:bodyPr>
            <a:noAutofit/>
          </a:bodyPr>
          <a:lstStyle>
            <a:lvl1pPr>
              <a:defRPr sz="6000"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14800"/>
            <a:ext cx="6400800" cy="1752600"/>
          </a:xfrm>
        </p:spPr>
        <p:txBody>
          <a:bodyPr>
            <a:normAutofit/>
          </a:bodyPr>
          <a:lstStyle>
            <a:lvl1pPr marL="0" indent="0" algn="ctr">
              <a:buNone/>
              <a:defRPr sz="4000">
                <a:solidFill>
                  <a:schemeClr val="tx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cxnSp>
        <p:nvCxnSpPr>
          <p:cNvPr id="9" name="Straight Connector 8"/>
          <p:cNvCxnSpPr/>
          <p:nvPr userDrawn="1"/>
        </p:nvCxnSpPr>
        <p:spPr>
          <a:xfrm>
            <a:off x="0" y="312420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Autofit/>
          </a:bodyPr>
          <a:lstStyle>
            <a:lvl1pPr algn="l">
              <a:defRPr sz="5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28C45-0B54-4BDF-B637-224140A339C5}" type="datetimeFigureOut">
              <a:rPr lang="en-US" smtClean="0"/>
              <a:pPr/>
              <a:t>2/13/2014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2B1F7A-E11E-4ABD-8984-FA591D0E19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5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Placeholder 1"/>
          <p:cNvSpPr>
            <a:spLocks noGrp="1"/>
          </p:cNvSpPr>
          <p:nvPr>
            <p:ph type="title"/>
          </p:nvPr>
        </p:nvSpPr>
        <p:spPr>
          <a:xfrm>
            <a:off x="457200" y="152400"/>
            <a:ext cx="8229600" cy="990600"/>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8C45-0B54-4BDF-B637-224140A339C5}" type="datetimeFigureOut">
              <a:rPr lang="en-US" smtClean="0"/>
              <a:pPr/>
              <a:t>2/13/2014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B1F7A-E11E-4ABD-8984-FA591D0E1995}" type="slidenum">
              <a:rPr lang="en-US" smtClean="0"/>
              <a:pPr/>
              <a:t>‹#›</a:t>
            </a:fld>
            <a:endParaRPr lang="en-US" dirty="0"/>
          </a:p>
        </p:txBody>
      </p:sp>
      <p:cxnSp>
        <p:nvCxnSpPr>
          <p:cNvPr id="8" name="Straight Connector 7"/>
          <p:cNvCxnSpPr/>
          <p:nvPr userDrawn="1"/>
        </p:nvCxnSpPr>
        <p:spPr>
          <a:xfrm>
            <a:off x="0" y="1219200"/>
            <a:ext cx="9144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rgbClr val="FFCC00"/>
          </a:solidFill>
          <a:latin typeface="+mj-lt"/>
          <a:ea typeface="+mj-ea"/>
          <a:cs typeface="+mj-cs"/>
        </a:defRPr>
      </a:lvl1pPr>
    </p:titleStyle>
    <p:bodyStyle>
      <a:lvl1pPr marL="342900" indent="-342900" algn="l" defTabSz="914400" rtl="0" eaLnBrk="1" latinLnBrk="0" hangingPunct="1">
        <a:spcBef>
          <a:spcPct val="20000"/>
        </a:spcBef>
        <a:buClr>
          <a:srgbClr val="FFCC00"/>
        </a:buClr>
        <a:buFont typeface="Wingdings" pitchFamily="2" charset="2"/>
        <a:buChar char="§"/>
        <a:defRPr sz="36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w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w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7.gif"/><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gif"/></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gif"/></Relationships>
</file>

<file path=ppt/slides/_rels/slide22.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4.wmf"/><Relationship Id="rId7" Type="http://schemas.openxmlformats.org/officeDocument/2006/relationships/image" Target="../media/image42.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46.jpeg"/><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48.emf"/><Relationship Id="rId5" Type="http://schemas.openxmlformats.org/officeDocument/2006/relationships/package" Target="../embeddings/Microsoft_PowerPoint_Slide1.sldx"/><Relationship Id="rId4" Type="http://schemas.openxmlformats.org/officeDocument/2006/relationships/oleObject" Target="../embeddings/oleObject8.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1.wmf"/><Relationship Id="rId3" Type="http://schemas.openxmlformats.org/officeDocument/2006/relationships/notesSlide" Target="../notesSlides/notesSlide8.xml"/><Relationship Id="rId7" Type="http://schemas.openxmlformats.org/officeDocument/2006/relationships/image" Target="../media/image8.wmf"/><Relationship Id="rId12" Type="http://schemas.openxmlformats.org/officeDocument/2006/relationships/oleObject" Target="../embeddings/oleObject5.bin"/><Relationship Id="rId17" Type="http://schemas.openxmlformats.org/officeDocument/2006/relationships/image" Target="../media/image13.wmf"/><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0.wmf"/><Relationship Id="rId5" Type="http://schemas.openxmlformats.org/officeDocument/2006/relationships/image" Target="../media/image7.wmf"/><Relationship Id="rId15" Type="http://schemas.openxmlformats.org/officeDocument/2006/relationships/image" Target="../media/image12.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9.wmf"/><Relationship Id="rId1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400"/>
            <a:ext cx="7772400" cy="1470025"/>
          </a:xfrm>
        </p:spPr>
        <p:txBody>
          <a:bodyPr/>
          <a:lstStyle/>
          <a:p>
            <a:r>
              <a:rPr lang="es-US" noProof="0" dirty="0" smtClean="0"/>
              <a:t>Previniendo Accidentes por Atropellos y Retrocesos</a:t>
            </a:r>
            <a:endParaRPr lang="es-US" noProof="0" dirty="0"/>
          </a:p>
        </p:txBody>
      </p:sp>
      <p:sp>
        <p:nvSpPr>
          <p:cNvPr id="3" name="Subtitle 2"/>
          <p:cNvSpPr>
            <a:spLocks noGrp="1"/>
          </p:cNvSpPr>
          <p:nvPr>
            <p:ph type="subTitle" idx="1"/>
          </p:nvPr>
        </p:nvSpPr>
        <p:spPr/>
        <p:txBody>
          <a:bodyPr>
            <a:normAutofit/>
          </a:bodyPr>
          <a:lstStyle/>
          <a:p>
            <a:r>
              <a:rPr lang="es-US" noProof="0" smtClean="0"/>
              <a:t>Desarrollando el Programa</a:t>
            </a:r>
            <a:endParaRPr lang="es-US" noProof="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noProof="0" dirty="0" smtClean="0"/>
              <a:t>Creando el Plan</a:t>
            </a:r>
            <a:endParaRPr lang="es-US" i="1" noProof="0" dirty="0"/>
          </a:p>
        </p:txBody>
      </p:sp>
      <p:sp>
        <p:nvSpPr>
          <p:cNvPr id="6" name="Content Placeholder 5"/>
          <p:cNvSpPr>
            <a:spLocks noGrp="1"/>
          </p:cNvSpPr>
          <p:nvPr>
            <p:ph idx="1"/>
          </p:nvPr>
        </p:nvSpPr>
        <p:spPr>
          <a:xfrm>
            <a:off x="457200" y="1752600"/>
            <a:ext cx="6248400" cy="4800600"/>
          </a:xfrm>
        </p:spPr>
        <p:txBody>
          <a:bodyPr>
            <a:normAutofit/>
          </a:bodyPr>
          <a:lstStyle/>
          <a:p>
            <a:r>
              <a:rPr lang="es-US" noProof="0" dirty="0" smtClean="0"/>
              <a:t>Revise el plan de la obra:</a:t>
            </a:r>
          </a:p>
          <a:p>
            <a:pPr lvl="1"/>
            <a:r>
              <a:rPr lang="es-US" noProof="0" dirty="0" smtClean="0"/>
              <a:t>¿Donde se realizará la obra?</a:t>
            </a:r>
          </a:p>
          <a:p>
            <a:pPr lvl="1"/>
            <a:r>
              <a:rPr lang="es-US" noProof="0" dirty="0" smtClean="0"/>
              <a:t>¿Qué equipo se usará?</a:t>
            </a:r>
          </a:p>
          <a:p>
            <a:pPr lvl="1"/>
            <a:r>
              <a:rPr lang="es-US" noProof="0" dirty="0" smtClean="0"/>
              <a:t>¿Dónde se deben ubicar los trabajadores a pie?</a:t>
            </a:r>
          </a:p>
          <a:p>
            <a:pPr lvl="1"/>
            <a:r>
              <a:rPr lang="es-US" noProof="0" dirty="0" smtClean="0"/>
              <a:t>¿Cuál es el plan de control de tráfico?</a:t>
            </a:r>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6600" y="1752600"/>
            <a:ext cx="1600200" cy="1600200"/>
          </a:xfrm>
          <a:prstGeom prst="rect">
            <a:avLst/>
          </a:prstGeom>
          <a:noFill/>
          <a:ln w="38100">
            <a:solidFill>
              <a:srgbClr val="FFCC00"/>
            </a:solidFill>
            <a:miter lim="800000"/>
            <a:headEnd/>
            <a:tailEnd/>
          </a:ln>
          <a:effectLst/>
        </p:spPr>
      </p:pic>
      <p:pic>
        <p:nvPicPr>
          <p:cNvPr id="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86600" y="3352800"/>
            <a:ext cx="1600200" cy="1573213"/>
          </a:xfrm>
          <a:prstGeom prst="rect">
            <a:avLst/>
          </a:prstGeom>
          <a:noFill/>
          <a:ln w="38100">
            <a:solidFill>
              <a:srgbClr val="FFCC00"/>
            </a:solidFill>
            <a:miter lim="800000"/>
            <a:headEnd/>
            <a:tailEnd/>
          </a:ln>
          <a:effectLst/>
        </p:spPr>
      </p:pic>
      <p:pic>
        <p:nvPicPr>
          <p:cNvPr id="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86601" y="4876800"/>
            <a:ext cx="1600200" cy="1601415"/>
          </a:xfrm>
          <a:prstGeom prst="rect">
            <a:avLst/>
          </a:prstGeom>
          <a:noFill/>
          <a:ln w="38100">
            <a:solidFill>
              <a:srgbClr val="FFCC00"/>
            </a:solid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noProof="0" dirty="0" smtClean="0"/>
              <a:t>Creando el Plan</a:t>
            </a:r>
            <a:endParaRPr lang="es-US" i="1" noProof="0" dirty="0"/>
          </a:p>
        </p:txBody>
      </p:sp>
      <p:sp>
        <p:nvSpPr>
          <p:cNvPr id="6" name="Content Placeholder 5"/>
          <p:cNvSpPr>
            <a:spLocks noGrp="1"/>
          </p:cNvSpPr>
          <p:nvPr>
            <p:ph idx="1"/>
          </p:nvPr>
        </p:nvSpPr>
        <p:spPr>
          <a:xfrm>
            <a:off x="457200" y="1752600"/>
            <a:ext cx="6248400" cy="4373563"/>
          </a:xfrm>
        </p:spPr>
        <p:txBody>
          <a:bodyPr>
            <a:normAutofit lnSpcReduction="10000"/>
          </a:bodyPr>
          <a:lstStyle/>
          <a:p>
            <a:r>
              <a:rPr lang="es-US" noProof="0" dirty="0" smtClean="0"/>
              <a:t>Revise el plan de la obra </a:t>
            </a:r>
            <a:r>
              <a:rPr lang="es-US" sz="2600" i="1" noProof="0" dirty="0" smtClean="0"/>
              <a:t>(continuación):</a:t>
            </a:r>
          </a:p>
          <a:p>
            <a:pPr lvl="1"/>
            <a:r>
              <a:rPr lang="es-US" noProof="0" dirty="0" smtClean="0"/>
              <a:t>¿Dónde están los puntos de ingreso y salida?</a:t>
            </a:r>
          </a:p>
          <a:p>
            <a:pPr lvl="1"/>
            <a:r>
              <a:rPr lang="es-US" noProof="0" dirty="0" smtClean="0"/>
              <a:t>¿Cuán frecuentemente se harán entregas o se removerán cargas?</a:t>
            </a:r>
          </a:p>
          <a:p>
            <a:pPr lvl="1"/>
            <a:r>
              <a:rPr lang="es-US" noProof="0" dirty="0" smtClean="0"/>
              <a:t>Qué tan rápido avanzará la obra?</a:t>
            </a:r>
          </a:p>
        </p:txBody>
      </p:sp>
      <p:pic>
        <p:nvPicPr>
          <p:cNvPr id="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6600" y="3276600"/>
            <a:ext cx="1600199" cy="1600199"/>
          </a:xfrm>
          <a:prstGeom prst="rect">
            <a:avLst/>
          </a:prstGeom>
          <a:noFill/>
          <a:ln w="38100">
            <a:solidFill>
              <a:srgbClr val="FFCC00"/>
            </a:solidFill>
            <a:miter lim="800000"/>
            <a:headEnd/>
            <a:tailEnd/>
          </a:ln>
          <a:effectLst/>
        </p:spPr>
      </p:pic>
      <p:pic>
        <p:nvPicPr>
          <p:cNvPr id="4"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7085628" y="1752601"/>
            <a:ext cx="1601172" cy="1523999"/>
          </a:xfrm>
          <a:prstGeom prst="rect">
            <a:avLst/>
          </a:prstGeom>
          <a:noFill/>
          <a:ln w="38100">
            <a:solidFill>
              <a:srgbClr val="FFCC00"/>
            </a:solidFill>
            <a:miter lim="800000"/>
            <a:headEnd/>
            <a:tailEnd/>
          </a:ln>
          <a:effectLst/>
        </p:spPr>
      </p:pic>
      <p:pic>
        <p:nvPicPr>
          <p:cNvPr id="5"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86557" y="4876800"/>
            <a:ext cx="1599292" cy="1600200"/>
          </a:xfrm>
          <a:prstGeom prst="rect">
            <a:avLst/>
          </a:prstGeom>
          <a:noFill/>
          <a:ln w="38100">
            <a:solidFill>
              <a:srgbClr val="FFCC00"/>
            </a:solid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noProof="0" dirty="0" smtClean="0"/>
              <a:t>Creando el </a:t>
            </a:r>
            <a:r>
              <a:rPr lang="es-US" dirty="0" smtClean="0"/>
              <a:t>Plan</a:t>
            </a:r>
            <a:endParaRPr lang="es-US" i="1" noProof="0" dirty="0"/>
          </a:p>
        </p:txBody>
      </p:sp>
      <p:sp>
        <p:nvSpPr>
          <p:cNvPr id="6" name="Content Placeholder 5"/>
          <p:cNvSpPr>
            <a:spLocks noGrp="1"/>
          </p:cNvSpPr>
          <p:nvPr>
            <p:ph idx="1"/>
          </p:nvPr>
        </p:nvSpPr>
        <p:spPr>
          <a:xfrm>
            <a:off x="457200" y="1752600"/>
            <a:ext cx="6248400" cy="4373563"/>
          </a:xfrm>
        </p:spPr>
        <p:txBody>
          <a:bodyPr>
            <a:normAutofit fontScale="85000" lnSpcReduction="20000"/>
          </a:bodyPr>
          <a:lstStyle/>
          <a:p>
            <a:r>
              <a:rPr lang="es-US" noProof="0" dirty="0" smtClean="0"/>
              <a:t>Implementación de </a:t>
            </a:r>
            <a:r>
              <a:rPr lang="es-US" dirty="0" smtClean="0"/>
              <a:t>Planes de Comunicación:</a:t>
            </a:r>
            <a:endParaRPr lang="es-US" sz="2600" i="1" noProof="0" dirty="0" smtClean="0"/>
          </a:p>
          <a:p>
            <a:pPr lvl="1"/>
            <a:r>
              <a:rPr lang="es-US" noProof="0" dirty="0" smtClean="0"/>
              <a:t>¿Quien desarrollará el ITCP?</a:t>
            </a:r>
          </a:p>
          <a:p>
            <a:pPr lvl="1"/>
            <a:r>
              <a:rPr lang="es-US" noProof="0" dirty="0" smtClean="0"/>
              <a:t>¿Quien ejecutará el ITCP?</a:t>
            </a:r>
          </a:p>
          <a:p>
            <a:pPr lvl="1"/>
            <a:r>
              <a:rPr lang="es-US" noProof="0" dirty="0" smtClean="0"/>
              <a:t>¿Quien instruirá a los líderes del proyecto, empleados de la obra, operadores, subcontratistas, choferes de camiones? </a:t>
            </a:r>
          </a:p>
          <a:p>
            <a:r>
              <a:rPr lang="es-US" noProof="0" dirty="0" smtClean="0"/>
              <a:t>Una vez que las comunicaciones estén en orden, su plan estará completo</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086600" y="1676400"/>
            <a:ext cx="1600200" cy="1600200"/>
          </a:xfrm>
          <a:prstGeom prst="rect">
            <a:avLst/>
          </a:prstGeom>
          <a:noFill/>
          <a:ln w="28575">
            <a:solidFill>
              <a:srgbClr val="FFCC00"/>
            </a:solidFill>
            <a:miter lim="800000"/>
            <a:headEnd/>
            <a:tailEnd/>
          </a:ln>
          <a:effec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86600" y="3276600"/>
            <a:ext cx="1600200" cy="1600200"/>
          </a:xfrm>
          <a:prstGeom prst="rect">
            <a:avLst/>
          </a:prstGeom>
          <a:noFill/>
          <a:ln w="28575">
            <a:solidFill>
              <a:srgbClr val="FFCC00"/>
            </a:solidFill>
            <a:miter lim="800000"/>
            <a:headEnd/>
            <a:tailEnd/>
          </a:ln>
          <a:effec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86600" y="4876800"/>
            <a:ext cx="1600200" cy="1600200"/>
          </a:xfrm>
          <a:prstGeom prst="rect">
            <a:avLst/>
          </a:prstGeom>
          <a:noFill/>
          <a:ln w="28575">
            <a:solidFill>
              <a:srgbClr val="FFCC00"/>
            </a:solid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990600"/>
          </a:xfrm>
        </p:spPr>
        <p:txBody>
          <a:bodyPr>
            <a:normAutofit/>
          </a:bodyPr>
          <a:lstStyle/>
          <a:p>
            <a:r>
              <a:rPr lang="es-US" noProof="0" dirty="0" smtClean="0"/>
              <a:t>Creando el Plan</a:t>
            </a:r>
            <a:endParaRPr lang="es-US" i="1" noProof="0" dirty="0"/>
          </a:p>
        </p:txBody>
      </p:sp>
      <p:sp>
        <p:nvSpPr>
          <p:cNvPr id="6" name="Content Placeholder 5"/>
          <p:cNvSpPr>
            <a:spLocks noGrp="1"/>
          </p:cNvSpPr>
          <p:nvPr>
            <p:ph idx="1"/>
          </p:nvPr>
        </p:nvSpPr>
        <p:spPr>
          <a:xfrm>
            <a:off x="457200" y="1752600"/>
            <a:ext cx="6248400" cy="4373563"/>
          </a:xfrm>
        </p:spPr>
        <p:txBody>
          <a:bodyPr>
            <a:normAutofit/>
          </a:bodyPr>
          <a:lstStyle/>
          <a:p>
            <a:r>
              <a:rPr lang="es-US" noProof="0" dirty="0" smtClean="0"/>
              <a:t>Identifique sub-operaciones, tales como as:</a:t>
            </a:r>
          </a:p>
          <a:p>
            <a:pPr lvl="1"/>
            <a:r>
              <a:rPr lang="es-US" noProof="0" dirty="0" smtClean="0"/>
              <a:t>Muestreo de Asfalto</a:t>
            </a:r>
          </a:p>
          <a:p>
            <a:pPr lvl="1"/>
            <a:r>
              <a:rPr lang="es-US" noProof="0" dirty="0" smtClean="0"/>
              <a:t>Mojado de Rodillos</a:t>
            </a:r>
          </a:p>
          <a:p>
            <a:pPr lvl="1"/>
            <a:r>
              <a:rPr lang="es-US" noProof="0" dirty="0" smtClean="0"/>
              <a:t>Carga y descarga de Equipos</a:t>
            </a:r>
          </a:p>
          <a:p>
            <a:pPr lvl="1"/>
            <a:r>
              <a:rPr lang="es-US" noProof="0" dirty="0" smtClean="0"/>
              <a:t>Mantenimiento de Equipos</a:t>
            </a: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6600" y="1752600"/>
            <a:ext cx="1524000" cy="1524000"/>
          </a:xfrm>
          <a:prstGeom prst="rect">
            <a:avLst/>
          </a:prstGeom>
          <a:noFill/>
          <a:ln w="28575">
            <a:solidFill>
              <a:srgbClr val="FFCC00"/>
            </a:solidFill>
            <a:miter lim="800000"/>
            <a:headEnd/>
            <a:tailEnd/>
          </a:ln>
          <a:effectLst/>
        </p:spPr>
      </p:pic>
      <p:pic>
        <p:nvPicPr>
          <p:cNvPr id="1036" name="Picture 1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86600" y="3276600"/>
            <a:ext cx="1536526" cy="1536526"/>
          </a:xfrm>
          <a:prstGeom prst="rect">
            <a:avLst/>
          </a:prstGeom>
          <a:noFill/>
          <a:ln w="28575">
            <a:solidFill>
              <a:srgbClr val="FFCC00"/>
            </a:solidFill>
            <a:miter lim="800000"/>
            <a:headEnd/>
            <a:tailEnd/>
          </a:ln>
          <a:effectLst/>
        </p:spPr>
      </p:pic>
      <p:pic>
        <p:nvPicPr>
          <p:cNvPr id="1039" name="Picture 1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86600" y="4800600"/>
            <a:ext cx="1524000" cy="1524000"/>
          </a:xfrm>
          <a:prstGeom prst="rect">
            <a:avLst/>
          </a:prstGeom>
          <a:noFill/>
          <a:ln w="28575">
            <a:solidFill>
              <a:srgbClr val="FFCC00"/>
            </a:solid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noProof="0" dirty="0" smtClean="0"/>
              <a:t>ITCP específico para la Obra</a:t>
            </a:r>
            <a:endParaRPr lang="es-US" noProof="0" dirty="0"/>
          </a:p>
        </p:txBody>
      </p:sp>
      <p:sp>
        <p:nvSpPr>
          <p:cNvPr id="3" name="Content Placeholder 2"/>
          <p:cNvSpPr>
            <a:spLocks noGrp="1"/>
          </p:cNvSpPr>
          <p:nvPr>
            <p:ph idx="1"/>
          </p:nvPr>
        </p:nvSpPr>
        <p:spPr/>
        <p:txBody>
          <a:bodyPr>
            <a:normAutofit fontScale="92500" lnSpcReduction="20000"/>
          </a:bodyPr>
          <a:lstStyle/>
          <a:p>
            <a:r>
              <a:rPr lang="es-US" noProof="0" dirty="0" smtClean="0"/>
              <a:t>Dibuje el despliegue básico de la Obra</a:t>
            </a:r>
          </a:p>
          <a:p>
            <a:pPr lvl="1"/>
            <a:r>
              <a:rPr lang="es-US" noProof="0" dirty="0" smtClean="0"/>
              <a:t>Puede ser tomado del Plan de Control de Tráfico Temporal</a:t>
            </a:r>
          </a:p>
          <a:p>
            <a:r>
              <a:rPr lang="es-US" noProof="0" dirty="0" smtClean="0"/>
              <a:t>El dibujo no necesita </a:t>
            </a:r>
            <a:r>
              <a:rPr lang="es-US" dirty="0" smtClean="0"/>
              <a:t>ser a escala, pero debe ser suficiente para poder ubicar la trayectoria vehicular y los caminos de los trabajadores</a:t>
            </a:r>
            <a:endParaRPr lang="es-US" noProof="0" dirty="0" smtClean="0"/>
          </a:p>
          <a:p>
            <a:r>
              <a:rPr lang="es-US" noProof="0" dirty="0" smtClean="0"/>
              <a:t>Dibuje a los trabajadores a pie y la trayectoria de los vehículos usando los principios del ITCP</a:t>
            </a:r>
            <a:endParaRPr lang="es-US" noProof="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dirty="0"/>
              <a:t>ITCP específico para la </a:t>
            </a:r>
            <a:r>
              <a:rPr lang="es-US" dirty="0" smtClean="0"/>
              <a:t>Obra</a:t>
            </a:r>
            <a:endParaRPr lang="es-US" noProof="0" dirty="0"/>
          </a:p>
        </p:txBody>
      </p:sp>
      <p:sp>
        <p:nvSpPr>
          <p:cNvPr id="3" name="Content Placeholder 2"/>
          <p:cNvSpPr>
            <a:spLocks noGrp="1"/>
          </p:cNvSpPr>
          <p:nvPr>
            <p:ph idx="1"/>
          </p:nvPr>
        </p:nvSpPr>
        <p:spPr/>
        <p:txBody>
          <a:bodyPr>
            <a:normAutofit fontScale="92500" lnSpcReduction="10000"/>
          </a:bodyPr>
          <a:lstStyle/>
          <a:p>
            <a:r>
              <a:rPr lang="es-US" noProof="0" dirty="0" smtClean="0"/>
              <a:t>Dibuje los lugares de los trabajadores a pie</a:t>
            </a:r>
          </a:p>
          <a:p>
            <a:r>
              <a:rPr lang="es-US" noProof="0" dirty="0" smtClean="0"/>
              <a:t>Dibuje los lugares de los vehículos y equipos</a:t>
            </a:r>
          </a:p>
          <a:p>
            <a:r>
              <a:rPr lang="es-US" noProof="0" dirty="0" smtClean="0"/>
              <a:t>Dibuje los trayectos de los vehículos y equipos incluyendo puntos de ingreso y salida para camiones de carga y otros visitantes del lugar</a:t>
            </a:r>
          </a:p>
          <a:p>
            <a:r>
              <a:rPr lang="es-US" noProof="0" dirty="0" smtClean="0"/>
              <a:t>Dibuje la ubicación de los servicios, áreas de almacén y otros obstáculos y peligros</a:t>
            </a:r>
            <a:endParaRPr lang="es-US" noProof="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Freeform 108"/>
          <p:cNvSpPr/>
          <p:nvPr/>
        </p:nvSpPr>
        <p:spPr>
          <a:xfrm>
            <a:off x="228600" y="2268893"/>
            <a:ext cx="8727232" cy="4589107"/>
          </a:xfrm>
          <a:custGeom>
            <a:avLst/>
            <a:gdLst>
              <a:gd name="connsiteX0" fmla="*/ 1248747 w 8727232"/>
              <a:gd name="connsiteY0" fmla="*/ 491413 h 4589107"/>
              <a:gd name="connsiteX1" fmla="*/ 2452395 w 8727232"/>
              <a:gd name="connsiteY1" fmla="*/ 295470 h 4589107"/>
              <a:gd name="connsiteX2" fmla="*/ 4757057 w 8727232"/>
              <a:gd name="connsiteY2" fmla="*/ 603380 h 4589107"/>
              <a:gd name="connsiteX3" fmla="*/ 6268616 w 8727232"/>
              <a:gd name="connsiteY3" fmla="*/ 155511 h 4589107"/>
              <a:gd name="connsiteX4" fmla="*/ 8200053 w 8727232"/>
              <a:gd name="connsiteY4" fmla="*/ 314131 h 4589107"/>
              <a:gd name="connsiteX5" fmla="*/ 8507963 w 8727232"/>
              <a:gd name="connsiteY5" fmla="*/ 2040295 h 4589107"/>
              <a:gd name="connsiteX6" fmla="*/ 6884436 w 8727232"/>
              <a:gd name="connsiteY6" fmla="*/ 4242319 h 4589107"/>
              <a:gd name="connsiteX7" fmla="*/ 4159898 w 8727232"/>
              <a:gd name="connsiteY7" fmla="*/ 4121021 h 4589107"/>
              <a:gd name="connsiteX8" fmla="*/ 670249 w 8727232"/>
              <a:gd name="connsiteY8" fmla="*/ 3813111 h 4589107"/>
              <a:gd name="connsiteX9" fmla="*/ 138404 w 8727232"/>
              <a:gd name="connsiteY9" fmla="*/ 2301552 h 4589107"/>
              <a:gd name="connsiteX10" fmla="*/ 716902 w 8727232"/>
              <a:gd name="connsiteY10" fmla="*/ 864638 h 4589107"/>
              <a:gd name="connsiteX11" fmla="*/ 1248747 w 8727232"/>
              <a:gd name="connsiteY11" fmla="*/ 491413 h 458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27232" h="4589107">
                <a:moveTo>
                  <a:pt x="1248747" y="491413"/>
                </a:moveTo>
                <a:cubicBezTo>
                  <a:pt x="1537996" y="396552"/>
                  <a:pt x="1867677" y="276809"/>
                  <a:pt x="2452395" y="295470"/>
                </a:cubicBezTo>
                <a:cubicBezTo>
                  <a:pt x="3037113" y="314131"/>
                  <a:pt x="4121020" y="626707"/>
                  <a:pt x="4757057" y="603380"/>
                </a:cubicBezTo>
                <a:cubicBezTo>
                  <a:pt x="5393094" y="580054"/>
                  <a:pt x="5694783" y="203719"/>
                  <a:pt x="6268616" y="155511"/>
                </a:cubicBezTo>
                <a:cubicBezTo>
                  <a:pt x="6842449" y="107303"/>
                  <a:pt x="7826829" y="0"/>
                  <a:pt x="8200053" y="314131"/>
                </a:cubicBezTo>
                <a:cubicBezTo>
                  <a:pt x="8573278" y="628262"/>
                  <a:pt x="8727232" y="1385597"/>
                  <a:pt x="8507963" y="2040295"/>
                </a:cubicBezTo>
                <a:cubicBezTo>
                  <a:pt x="8288694" y="2694993"/>
                  <a:pt x="7609114" y="3895531"/>
                  <a:pt x="6884436" y="4242319"/>
                </a:cubicBezTo>
                <a:cubicBezTo>
                  <a:pt x="6159758" y="4589107"/>
                  <a:pt x="5195596" y="4192556"/>
                  <a:pt x="4159898" y="4121021"/>
                </a:cubicBezTo>
                <a:cubicBezTo>
                  <a:pt x="3124200" y="4049486"/>
                  <a:pt x="1340498" y="4116356"/>
                  <a:pt x="670249" y="3813111"/>
                </a:cubicBezTo>
                <a:cubicBezTo>
                  <a:pt x="0" y="3509866"/>
                  <a:pt x="130629" y="2792964"/>
                  <a:pt x="138404" y="2301552"/>
                </a:cubicBezTo>
                <a:cubicBezTo>
                  <a:pt x="146179" y="1810140"/>
                  <a:pt x="531845" y="1164773"/>
                  <a:pt x="716902" y="864638"/>
                </a:cubicBezTo>
                <a:cubicBezTo>
                  <a:pt x="901959" y="564503"/>
                  <a:pt x="959498" y="586274"/>
                  <a:pt x="1248747" y="491413"/>
                </a:cubicBezTo>
                <a:close/>
              </a:path>
            </a:pathLst>
          </a:custGeom>
          <a:blipFill>
            <a:blip r:embed="rId3" cstate="print"/>
            <a:tile tx="0" ty="0" sx="100000" sy="100000" flip="none" algn="tl"/>
          </a:blip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52400"/>
            <a:ext cx="8229600" cy="1295400"/>
          </a:xfrm>
        </p:spPr>
        <p:txBody>
          <a:bodyPr>
            <a:normAutofit fontScale="90000"/>
          </a:bodyPr>
          <a:lstStyle/>
          <a:p>
            <a:r>
              <a:rPr lang="es-US" noProof="0" dirty="0" smtClean="0"/>
              <a:t>Zonas Libres de Trabajadores y </a:t>
            </a:r>
            <a:br>
              <a:rPr lang="es-US" noProof="0" dirty="0" smtClean="0"/>
            </a:br>
            <a:r>
              <a:rPr lang="es-US" noProof="0" dirty="0" smtClean="0"/>
              <a:t>Zonas Libres de Equipos</a:t>
            </a:r>
            <a:br>
              <a:rPr lang="es-US" noProof="0" dirty="0" smtClean="0"/>
            </a:br>
            <a:endParaRPr lang="es-US" noProof="0" dirty="0"/>
          </a:p>
        </p:txBody>
      </p:sp>
      <p:sp>
        <p:nvSpPr>
          <p:cNvPr id="4" name="Freeform 3"/>
          <p:cNvSpPr/>
          <p:nvPr/>
        </p:nvSpPr>
        <p:spPr>
          <a:xfrm>
            <a:off x="533400" y="4191000"/>
            <a:ext cx="8210938" cy="576943"/>
          </a:xfrm>
          <a:custGeom>
            <a:avLst/>
            <a:gdLst>
              <a:gd name="connsiteX0" fmla="*/ 0 w 8210938"/>
              <a:gd name="connsiteY0" fmla="*/ 251927 h 576943"/>
              <a:gd name="connsiteX1" fmla="*/ 1222310 w 8210938"/>
              <a:gd name="connsiteY1" fmla="*/ 93306 h 576943"/>
              <a:gd name="connsiteX2" fmla="*/ 2323322 w 8210938"/>
              <a:gd name="connsiteY2" fmla="*/ 74645 h 576943"/>
              <a:gd name="connsiteX3" fmla="*/ 4786604 w 8210938"/>
              <a:gd name="connsiteY3" fmla="*/ 541176 h 576943"/>
              <a:gd name="connsiteX4" fmla="*/ 6559420 w 8210938"/>
              <a:gd name="connsiteY4" fmla="*/ 289249 h 576943"/>
              <a:gd name="connsiteX5" fmla="*/ 7828383 w 8210938"/>
              <a:gd name="connsiteY5" fmla="*/ 102637 h 576943"/>
              <a:gd name="connsiteX6" fmla="*/ 8210938 w 8210938"/>
              <a:gd name="connsiteY6" fmla="*/ 149290 h 57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938" h="576943">
                <a:moveTo>
                  <a:pt x="0" y="251927"/>
                </a:moveTo>
                <a:cubicBezTo>
                  <a:pt x="417545" y="187390"/>
                  <a:pt x="835090" y="122853"/>
                  <a:pt x="1222310" y="93306"/>
                </a:cubicBezTo>
                <a:cubicBezTo>
                  <a:pt x="1609530" y="63759"/>
                  <a:pt x="1729273" y="0"/>
                  <a:pt x="2323322" y="74645"/>
                </a:cubicBezTo>
                <a:cubicBezTo>
                  <a:pt x="2917371" y="149290"/>
                  <a:pt x="4080588" y="505409"/>
                  <a:pt x="4786604" y="541176"/>
                </a:cubicBezTo>
                <a:cubicBezTo>
                  <a:pt x="5492620" y="576943"/>
                  <a:pt x="6559420" y="289249"/>
                  <a:pt x="6559420" y="289249"/>
                </a:cubicBezTo>
                <a:cubicBezTo>
                  <a:pt x="7066383" y="216159"/>
                  <a:pt x="7553130" y="125964"/>
                  <a:pt x="7828383" y="102637"/>
                </a:cubicBezTo>
                <a:cubicBezTo>
                  <a:pt x="8103636" y="79311"/>
                  <a:pt x="8157287" y="114300"/>
                  <a:pt x="8210938" y="149290"/>
                </a:cubicBezTo>
              </a:path>
            </a:pathLst>
          </a:cu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3" name="Group 9"/>
          <p:cNvGrpSpPr>
            <a:grpSpLocks noChangeAspect="1"/>
          </p:cNvGrpSpPr>
          <p:nvPr/>
        </p:nvGrpSpPr>
        <p:grpSpPr bwMode="auto">
          <a:xfrm flipH="1">
            <a:off x="6629400" y="4419600"/>
            <a:ext cx="831850" cy="1820863"/>
            <a:chOff x="4272" y="2784"/>
            <a:chExt cx="524" cy="1147"/>
          </a:xfrm>
        </p:grpSpPr>
        <p:sp>
          <p:nvSpPr>
            <p:cNvPr id="6" name="AutoShape 8"/>
            <p:cNvSpPr>
              <a:spLocks noChangeAspect="1" noChangeArrowheads="1" noTextEdit="1"/>
            </p:cNvSpPr>
            <p:nvPr/>
          </p:nvSpPr>
          <p:spPr bwMode="auto">
            <a:xfrm>
              <a:off x="4272" y="2784"/>
              <a:ext cx="524" cy="11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reeform 10"/>
            <p:cNvSpPr>
              <a:spLocks/>
            </p:cNvSpPr>
            <p:nvPr/>
          </p:nvSpPr>
          <p:spPr bwMode="auto">
            <a:xfrm>
              <a:off x="4272" y="3787"/>
              <a:ext cx="524" cy="144"/>
            </a:xfrm>
            <a:custGeom>
              <a:avLst/>
              <a:gdLst/>
              <a:ahLst/>
              <a:cxnLst>
                <a:cxn ang="0">
                  <a:pos x="248" y="267"/>
                </a:cxn>
                <a:cxn ang="0">
                  <a:pos x="280" y="272"/>
                </a:cxn>
                <a:cxn ang="0">
                  <a:pos x="315" y="276"/>
                </a:cxn>
                <a:cxn ang="0">
                  <a:pos x="350" y="280"/>
                </a:cxn>
                <a:cxn ang="0">
                  <a:pos x="387" y="283"/>
                </a:cxn>
                <a:cxn ang="0">
                  <a:pos x="424" y="286"/>
                </a:cxn>
                <a:cxn ang="0">
                  <a:pos x="463" y="287"/>
                </a:cxn>
                <a:cxn ang="0">
                  <a:pos x="503" y="288"/>
                </a:cxn>
                <a:cxn ang="0">
                  <a:pos x="537" y="288"/>
                </a:cxn>
                <a:cxn ang="0">
                  <a:pos x="564" y="288"/>
                </a:cxn>
                <a:cxn ang="0">
                  <a:pos x="589" y="287"/>
                </a:cxn>
                <a:cxn ang="0">
                  <a:pos x="616" y="286"/>
                </a:cxn>
                <a:cxn ang="0">
                  <a:pos x="641" y="285"/>
                </a:cxn>
                <a:cxn ang="0">
                  <a:pos x="666" y="283"/>
                </a:cxn>
                <a:cxn ang="0">
                  <a:pos x="691" y="281"/>
                </a:cxn>
                <a:cxn ang="0">
                  <a:pos x="715" y="279"/>
                </a:cxn>
                <a:cxn ang="0">
                  <a:pos x="740" y="275"/>
                </a:cxn>
                <a:cxn ang="0">
                  <a:pos x="769" y="272"/>
                </a:cxn>
                <a:cxn ang="0">
                  <a:pos x="796" y="267"/>
                </a:cxn>
                <a:cxn ang="0">
                  <a:pos x="822" y="263"/>
                </a:cxn>
                <a:cxn ang="0">
                  <a:pos x="847" y="258"/>
                </a:cxn>
                <a:cxn ang="0">
                  <a:pos x="870" y="252"/>
                </a:cxn>
                <a:cxn ang="0">
                  <a:pos x="894" y="247"/>
                </a:cxn>
                <a:cxn ang="0">
                  <a:pos x="914" y="241"/>
                </a:cxn>
                <a:cxn ang="0">
                  <a:pos x="952" y="227"/>
                </a:cxn>
                <a:cxn ang="0">
                  <a:pos x="997" y="206"/>
                </a:cxn>
                <a:cxn ang="0">
                  <a:pos x="1030" y="182"/>
                </a:cxn>
                <a:cxn ang="0">
                  <a:pos x="1046" y="157"/>
                </a:cxn>
                <a:cxn ang="0">
                  <a:pos x="1046" y="129"/>
                </a:cxn>
                <a:cxn ang="0">
                  <a:pos x="1025" y="101"/>
                </a:cxn>
                <a:cxn ang="0">
                  <a:pos x="985" y="75"/>
                </a:cxn>
                <a:cxn ang="0">
                  <a:pos x="928" y="53"/>
                </a:cxn>
                <a:cxn ang="0">
                  <a:pos x="857" y="33"/>
                </a:cxn>
                <a:cxn ang="0">
                  <a:pos x="774" y="17"/>
                </a:cxn>
                <a:cxn ang="0">
                  <a:pos x="679" y="7"/>
                </a:cxn>
                <a:cxn ang="0">
                  <a:pos x="576" y="1"/>
                </a:cxn>
                <a:cxn ang="0">
                  <a:pos x="470" y="1"/>
                </a:cxn>
                <a:cxn ang="0">
                  <a:pos x="368" y="7"/>
                </a:cxn>
                <a:cxn ang="0">
                  <a:pos x="274" y="17"/>
                </a:cxn>
                <a:cxn ang="0">
                  <a:pos x="191" y="33"/>
                </a:cxn>
                <a:cxn ang="0">
                  <a:pos x="120" y="53"/>
                </a:cxn>
                <a:cxn ang="0">
                  <a:pos x="63" y="75"/>
                </a:cxn>
                <a:cxn ang="0">
                  <a:pos x="23" y="101"/>
                </a:cxn>
                <a:cxn ang="0">
                  <a:pos x="2" y="129"/>
                </a:cxn>
                <a:cxn ang="0">
                  <a:pos x="1" y="153"/>
                </a:cxn>
                <a:cxn ang="0">
                  <a:pos x="9" y="172"/>
                </a:cxn>
                <a:cxn ang="0">
                  <a:pos x="25" y="189"/>
                </a:cxn>
                <a:cxn ang="0">
                  <a:pos x="50" y="205"/>
                </a:cxn>
                <a:cxn ang="0">
                  <a:pos x="80" y="220"/>
                </a:cxn>
                <a:cxn ang="0">
                  <a:pos x="116" y="234"/>
                </a:cxn>
                <a:cxn ang="0">
                  <a:pos x="159" y="248"/>
                </a:cxn>
                <a:cxn ang="0">
                  <a:pos x="206" y="259"/>
                </a:cxn>
              </a:cxnLst>
              <a:rect l="0" t="0" r="r" b="b"/>
              <a:pathLst>
                <a:path w="1048" h="288">
                  <a:moveTo>
                    <a:pt x="232" y="264"/>
                  </a:moveTo>
                  <a:lnTo>
                    <a:pt x="248" y="267"/>
                  </a:lnTo>
                  <a:lnTo>
                    <a:pt x="264" y="270"/>
                  </a:lnTo>
                  <a:lnTo>
                    <a:pt x="280" y="272"/>
                  </a:lnTo>
                  <a:lnTo>
                    <a:pt x="297" y="274"/>
                  </a:lnTo>
                  <a:lnTo>
                    <a:pt x="315" y="276"/>
                  </a:lnTo>
                  <a:lnTo>
                    <a:pt x="332" y="279"/>
                  </a:lnTo>
                  <a:lnTo>
                    <a:pt x="350" y="280"/>
                  </a:lnTo>
                  <a:lnTo>
                    <a:pt x="369" y="282"/>
                  </a:lnTo>
                  <a:lnTo>
                    <a:pt x="387" y="283"/>
                  </a:lnTo>
                  <a:lnTo>
                    <a:pt x="406" y="285"/>
                  </a:lnTo>
                  <a:lnTo>
                    <a:pt x="424" y="286"/>
                  </a:lnTo>
                  <a:lnTo>
                    <a:pt x="444" y="287"/>
                  </a:lnTo>
                  <a:lnTo>
                    <a:pt x="463" y="287"/>
                  </a:lnTo>
                  <a:lnTo>
                    <a:pt x="483" y="288"/>
                  </a:lnTo>
                  <a:lnTo>
                    <a:pt x="503" y="288"/>
                  </a:lnTo>
                  <a:lnTo>
                    <a:pt x="523" y="288"/>
                  </a:lnTo>
                  <a:lnTo>
                    <a:pt x="537" y="288"/>
                  </a:lnTo>
                  <a:lnTo>
                    <a:pt x="550" y="288"/>
                  </a:lnTo>
                  <a:lnTo>
                    <a:pt x="564" y="288"/>
                  </a:lnTo>
                  <a:lnTo>
                    <a:pt x="576" y="287"/>
                  </a:lnTo>
                  <a:lnTo>
                    <a:pt x="589" y="287"/>
                  </a:lnTo>
                  <a:lnTo>
                    <a:pt x="603" y="287"/>
                  </a:lnTo>
                  <a:lnTo>
                    <a:pt x="616" y="286"/>
                  </a:lnTo>
                  <a:lnTo>
                    <a:pt x="628" y="286"/>
                  </a:lnTo>
                  <a:lnTo>
                    <a:pt x="641" y="285"/>
                  </a:lnTo>
                  <a:lnTo>
                    <a:pt x="654" y="283"/>
                  </a:lnTo>
                  <a:lnTo>
                    <a:pt x="666" y="283"/>
                  </a:lnTo>
                  <a:lnTo>
                    <a:pt x="678" y="282"/>
                  </a:lnTo>
                  <a:lnTo>
                    <a:pt x="691" y="281"/>
                  </a:lnTo>
                  <a:lnTo>
                    <a:pt x="702" y="280"/>
                  </a:lnTo>
                  <a:lnTo>
                    <a:pt x="715" y="279"/>
                  </a:lnTo>
                  <a:lnTo>
                    <a:pt x="726" y="278"/>
                  </a:lnTo>
                  <a:lnTo>
                    <a:pt x="740" y="275"/>
                  </a:lnTo>
                  <a:lnTo>
                    <a:pt x="755" y="274"/>
                  </a:lnTo>
                  <a:lnTo>
                    <a:pt x="769" y="272"/>
                  </a:lnTo>
                  <a:lnTo>
                    <a:pt x="783" y="270"/>
                  </a:lnTo>
                  <a:lnTo>
                    <a:pt x="796" y="267"/>
                  </a:lnTo>
                  <a:lnTo>
                    <a:pt x="809" y="265"/>
                  </a:lnTo>
                  <a:lnTo>
                    <a:pt x="822" y="263"/>
                  </a:lnTo>
                  <a:lnTo>
                    <a:pt x="835" y="260"/>
                  </a:lnTo>
                  <a:lnTo>
                    <a:pt x="847" y="258"/>
                  </a:lnTo>
                  <a:lnTo>
                    <a:pt x="859" y="256"/>
                  </a:lnTo>
                  <a:lnTo>
                    <a:pt x="870" y="252"/>
                  </a:lnTo>
                  <a:lnTo>
                    <a:pt x="882" y="250"/>
                  </a:lnTo>
                  <a:lnTo>
                    <a:pt x="894" y="247"/>
                  </a:lnTo>
                  <a:lnTo>
                    <a:pt x="904" y="243"/>
                  </a:lnTo>
                  <a:lnTo>
                    <a:pt x="914" y="241"/>
                  </a:lnTo>
                  <a:lnTo>
                    <a:pt x="925" y="237"/>
                  </a:lnTo>
                  <a:lnTo>
                    <a:pt x="952" y="227"/>
                  </a:lnTo>
                  <a:lnTo>
                    <a:pt x="977" y="217"/>
                  </a:lnTo>
                  <a:lnTo>
                    <a:pt x="997" y="206"/>
                  </a:lnTo>
                  <a:lnTo>
                    <a:pt x="1016" y="195"/>
                  </a:lnTo>
                  <a:lnTo>
                    <a:pt x="1030" y="182"/>
                  </a:lnTo>
                  <a:lnTo>
                    <a:pt x="1040" y="171"/>
                  </a:lnTo>
                  <a:lnTo>
                    <a:pt x="1046" y="157"/>
                  </a:lnTo>
                  <a:lnTo>
                    <a:pt x="1048" y="144"/>
                  </a:lnTo>
                  <a:lnTo>
                    <a:pt x="1046" y="129"/>
                  </a:lnTo>
                  <a:lnTo>
                    <a:pt x="1038" y="115"/>
                  </a:lnTo>
                  <a:lnTo>
                    <a:pt x="1025" y="101"/>
                  </a:lnTo>
                  <a:lnTo>
                    <a:pt x="1006" y="88"/>
                  </a:lnTo>
                  <a:lnTo>
                    <a:pt x="985" y="75"/>
                  </a:lnTo>
                  <a:lnTo>
                    <a:pt x="958" y="63"/>
                  </a:lnTo>
                  <a:lnTo>
                    <a:pt x="928" y="53"/>
                  </a:lnTo>
                  <a:lnTo>
                    <a:pt x="895" y="43"/>
                  </a:lnTo>
                  <a:lnTo>
                    <a:pt x="857" y="33"/>
                  </a:lnTo>
                  <a:lnTo>
                    <a:pt x="816" y="24"/>
                  </a:lnTo>
                  <a:lnTo>
                    <a:pt x="774" y="17"/>
                  </a:lnTo>
                  <a:lnTo>
                    <a:pt x="727" y="12"/>
                  </a:lnTo>
                  <a:lnTo>
                    <a:pt x="679" y="7"/>
                  </a:lnTo>
                  <a:lnTo>
                    <a:pt x="629" y="4"/>
                  </a:lnTo>
                  <a:lnTo>
                    <a:pt x="576" y="1"/>
                  </a:lnTo>
                  <a:lnTo>
                    <a:pt x="523" y="0"/>
                  </a:lnTo>
                  <a:lnTo>
                    <a:pt x="470" y="1"/>
                  </a:lnTo>
                  <a:lnTo>
                    <a:pt x="419" y="4"/>
                  </a:lnTo>
                  <a:lnTo>
                    <a:pt x="368" y="7"/>
                  </a:lnTo>
                  <a:lnTo>
                    <a:pt x="321" y="12"/>
                  </a:lnTo>
                  <a:lnTo>
                    <a:pt x="274" y="17"/>
                  </a:lnTo>
                  <a:lnTo>
                    <a:pt x="231" y="24"/>
                  </a:lnTo>
                  <a:lnTo>
                    <a:pt x="191" y="33"/>
                  </a:lnTo>
                  <a:lnTo>
                    <a:pt x="153" y="43"/>
                  </a:lnTo>
                  <a:lnTo>
                    <a:pt x="120" y="53"/>
                  </a:lnTo>
                  <a:lnTo>
                    <a:pt x="90" y="63"/>
                  </a:lnTo>
                  <a:lnTo>
                    <a:pt x="63" y="75"/>
                  </a:lnTo>
                  <a:lnTo>
                    <a:pt x="42" y="88"/>
                  </a:lnTo>
                  <a:lnTo>
                    <a:pt x="23" y="101"/>
                  </a:lnTo>
                  <a:lnTo>
                    <a:pt x="10" y="115"/>
                  </a:lnTo>
                  <a:lnTo>
                    <a:pt x="2" y="129"/>
                  </a:lnTo>
                  <a:lnTo>
                    <a:pt x="0" y="144"/>
                  </a:lnTo>
                  <a:lnTo>
                    <a:pt x="1" y="153"/>
                  </a:lnTo>
                  <a:lnTo>
                    <a:pt x="5" y="162"/>
                  </a:lnTo>
                  <a:lnTo>
                    <a:pt x="9" y="172"/>
                  </a:lnTo>
                  <a:lnTo>
                    <a:pt x="16" y="180"/>
                  </a:lnTo>
                  <a:lnTo>
                    <a:pt x="25" y="189"/>
                  </a:lnTo>
                  <a:lnTo>
                    <a:pt x="37" y="197"/>
                  </a:lnTo>
                  <a:lnTo>
                    <a:pt x="50" y="205"/>
                  </a:lnTo>
                  <a:lnTo>
                    <a:pt x="63" y="212"/>
                  </a:lnTo>
                  <a:lnTo>
                    <a:pt x="80" y="220"/>
                  </a:lnTo>
                  <a:lnTo>
                    <a:pt x="97" y="227"/>
                  </a:lnTo>
                  <a:lnTo>
                    <a:pt x="116" y="234"/>
                  </a:lnTo>
                  <a:lnTo>
                    <a:pt x="137" y="241"/>
                  </a:lnTo>
                  <a:lnTo>
                    <a:pt x="159" y="248"/>
                  </a:lnTo>
                  <a:lnTo>
                    <a:pt x="182" y="253"/>
                  </a:lnTo>
                  <a:lnTo>
                    <a:pt x="206" y="259"/>
                  </a:lnTo>
                  <a:lnTo>
                    <a:pt x="232" y="264"/>
                  </a:lnTo>
                  <a:close/>
                </a:path>
              </a:pathLst>
            </a:custGeom>
            <a:solidFill>
              <a:srgbClr val="D8D8D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1"/>
            <p:cNvSpPr>
              <a:spLocks/>
            </p:cNvSpPr>
            <p:nvPr/>
          </p:nvSpPr>
          <p:spPr bwMode="auto">
            <a:xfrm>
              <a:off x="4374" y="3850"/>
              <a:ext cx="315" cy="67"/>
            </a:xfrm>
            <a:custGeom>
              <a:avLst/>
              <a:gdLst/>
              <a:ahLst/>
              <a:cxnLst>
                <a:cxn ang="0">
                  <a:pos x="630" y="106"/>
                </a:cxn>
                <a:cxn ang="0">
                  <a:pos x="512" y="0"/>
                </a:cxn>
                <a:cxn ang="0">
                  <a:pos x="308" y="34"/>
                </a:cxn>
                <a:cxn ang="0">
                  <a:pos x="191" y="5"/>
                </a:cxn>
                <a:cxn ang="0">
                  <a:pos x="0" y="73"/>
                </a:cxn>
                <a:cxn ang="0">
                  <a:pos x="1" y="74"/>
                </a:cxn>
                <a:cxn ang="0">
                  <a:pos x="4" y="76"/>
                </a:cxn>
                <a:cxn ang="0">
                  <a:pos x="8" y="79"/>
                </a:cxn>
                <a:cxn ang="0">
                  <a:pos x="15" y="83"/>
                </a:cxn>
                <a:cxn ang="0">
                  <a:pos x="24" y="87"/>
                </a:cxn>
                <a:cxn ang="0">
                  <a:pos x="35" y="93"/>
                </a:cxn>
                <a:cxn ang="0">
                  <a:pos x="48" y="99"/>
                </a:cxn>
                <a:cxn ang="0">
                  <a:pos x="63" y="103"/>
                </a:cxn>
                <a:cxn ang="0">
                  <a:pos x="81" y="109"/>
                </a:cxn>
                <a:cxn ang="0">
                  <a:pos x="102" y="115"/>
                </a:cxn>
                <a:cxn ang="0">
                  <a:pos x="125" y="121"/>
                </a:cxn>
                <a:cxn ang="0">
                  <a:pos x="150" y="125"/>
                </a:cxn>
                <a:cxn ang="0">
                  <a:pos x="178" y="129"/>
                </a:cxn>
                <a:cxn ang="0">
                  <a:pos x="209" y="132"/>
                </a:cxn>
                <a:cxn ang="0">
                  <a:pos x="242" y="133"/>
                </a:cxn>
                <a:cxn ang="0">
                  <a:pos x="279" y="134"/>
                </a:cxn>
                <a:cxn ang="0">
                  <a:pos x="317" y="134"/>
                </a:cxn>
                <a:cxn ang="0">
                  <a:pos x="353" y="133"/>
                </a:cxn>
                <a:cxn ang="0">
                  <a:pos x="387" y="132"/>
                </a:cxn>
                <a:cxn ang="0">
                  <a:pos x="420" y="130"/>
                </a:cxn>
                <a:cxn ang="0">
                  <a:pos x="451" y="127"/>
                </a:cxn>
                <a:cxn ang="0">
                  <a:pos x="480" y="125"/>
                </a:cxn>
                <a:cxn ang="0">
                  <a:pos x="506" y="123"/>
                </a:cxn>
                <a:cxn ang="0">
                  <a:pos x="530" y="119"/>
                </a:cxn>
                <a:cxn ang="0">
                  <a:pos x="553" y="117"/>
                </a:cxn>
                <a:cxn ang="0">
                  <a:pos x="572" y="115"/>
                </a:cxn>
                <a:cxn ang="0">
                  <a:pos x="589" y="112"/>
                </a:cxn>
                <a:cxn ang="0">
                  <a:pos x="603" y="110"/>
                </a:cxn>
                <a:cxn ang="0">
                  <a:pos x="615" y="108"/>
                </a:cxn>
                <a:cxn ang="0">
                  <a:pos x="623" y="107"/>
                </a:cxn>
                <a:cxn ang="0">
                  <a:pos x="628" y="106"/>
                </a:cxn>
                <a:cxn ang="0">
                  <a:pos x="630" y="106"/>
                </a:cxn>
              </a:cxnLst>
              <a:rect l="0" t="0" r="r" b="b"/>
              <a:pathLst>
                <a:path w="630" h="134">
                  <a:moveTo>
                    <a:pt x="630" y="106"/>
                  </a:moveTo>
                  <a:lnTo>
                    <a:pt x="512" y="0"/>
                  </a:lnTo>
                  <a:lnTo>
                    <a:pt x="308" y="34"/>
                  </a:lnTo>
                  <a:lnTo>
                    <a:pt x="191" y="5"/>
                  </a:lnTo>
                  <a:lnTo>
                    <a:pt x="0" y="73"/>
                  </a:lnTo>
                  <a:lnTo>
                    <a:pt x="1" y="74"/>
                  </a:lnTo>
                  <a:lnTo>
                    <a:pt x="4" y="76"/>
                  </a:lnTo>
                  <a:lnTo>
                    <a:pt x="8" y="79"/>
                  </a:lnTo>
                  <a:lnTo>
                    <a:pt x="15" y="83"/>
                  </a:lnTo>
                  <a:lnTo>
                    <a:pt x="24" y="87"/>
                  </a:lnTo>
                  <a:lnTo>
                    <a:pt x="35" y="93"/>
                  </a:lnTo>
                  <a:lnTo>
                    <a:pt x="48" y="99"/>
                  </a:lnTo>
                  <a:lnTo>
                    <a:pt x="63" y="103"/>
                  </a:lnTo>
                  <a:lnTo>
                    <a:pt x="81" y="109"/>
                  </a:lnTo>
                  <a:lnTo>
                    <a:pt x="102" y="115"/>
                  </a:lnTo>
                  <a:lnTo>
                    <a:pt x="125" y="121"/>
                  </a:lnTo>
                  <a:lnTo>
                    <a:pt x="150" y="125"/>
                  </a:lnTo>
                  <a:lnTo>
                    <a:pt x="178" y="129"/>
                  </a:lnTo>
                  <a:lnTo>
                    <a:pt x="209" y="132"/>
                  </a:lnTo>
                  <a:lnTo>
                    <a:pt x="242" y="133"/>
                  </a:lnTo>
                  <a:lnTo>
                    <a:pt x="279" y="134"/>
                  </a:lnTo>
                  <a:lnTo>
                    <a:pt x="317" y="134"/>
                  </a:lnTo>
                  <a:lnTo>
                    <a:pt x="353" y="133"/>
                  </a:lnTo>
                  <a:lnTo>
                    <a:pt x="387" y="132"/>
                  </a:lnTo>
                  <a:lnTo>
                    <a:pt x="420" y="130"/>
                  </a:lnTo>
                  <a:lnTo>
                    <a:pt x="451" y="127"/>
                  </a:lnTo>
                  <a:lnTo>
                    <a:pt x="480" y="125"/>
                  </a:lnTo>
                  <a:lnTo>
                    <a:pt x="506" y="123"/>
                  </a:lnTo>
                  <a:lnTo>
                    <a:pt x="530" y="119"/>
                  </a:lnTo>
                  <a:lnTo>
                    <a:pt x="553" y="117"/>
                  </a:lnTo>
                  <a:lnTo>
                    <a:pt x="572" y="115"/>
                  </a:lnTo>
                  <a:lnTo>
                    <a:pt x="589" y="112"/>
                  </a:lnTo>
                  <a:lnTo>
                    <a:pt x="603" y="110"/>
                  </a:lnTo>
                  <a:lnTo>
                    <a:pt x="615" y="108"/>
                  </a:lnTo>
                  <a:lnTo>
                    <a:pt x="623" y="107"/>
                  </a:lnTo>
                  <a:lnTo>
                    <a:pt x="628" y="106"/>
                  </a:lnTo>
                  <a:lnTo>
                    <a:pt x="630" y="106"/>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12"/>
            <p:cNvSpPr>
              <a:spLocks/>
            </p:cNvSpPr>
            <p:nvPr/>
          </p:nvSpPr>
          <p:spPr bwMode="auto">
            <a:xfrm>
              <a:off x="4462" y="3101"/>
              <a:ext cx="160" cy="145"/>
            </a:xfrm>
            <a:custGeom>
              <a:avLst/>
              <a:gdLst/>
              <a:ahLst/>
              <a:cxnLst>
                <a:cxn ang="0">
                  <a:pos x="320" y="290"/>
                </a:cxn>
                <a:cxn ang="0">
                  <a:pos x="320" y="0"/>
                </a:cxn>
                <a:cxn ang="0">
                  <a:pos x="0" y="67"/>
                </a:cxn>
                <a:cxn ang="0">
                  <a:pos x="0" y="290"/>
                </a:cxn>
                <a:cxn ang="0">
                  <a:pos x="320" y="290"/>
                </a:cxn>
              </a:cxnLst>
              <a:rect l="0" t="0" r="r" b="b"/>
              <a:pathLst>
                <a:path w="320" h="290">
                  <a:moveTo>
                    <a:pt x="320" y="290"/>
                  </a:moveTo>
                  <a:lnTo>
                    <a:pt x="320" y="0"/>
                  </a:lnTo>
                  <a:lnTo>
                    <a:pt x="0" y="67"/>
                  </a:lnTo>
                  <a:lnTo>
                    <a:pt x="0" y="290"/>
                  </a:lnTo>
                  <a:lnTo>
                    <a:pt x="320" y="29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Rectangle 13"/>
            <p:cNvSpPr>
              <a:spLocks noChangeArrowheads="1"/>
            </p:cNvSpPr>
            <p:nvPr/>
          </p:nvSpPr>
          <p:spPr bwMode="auto">
            <a:xfrm>
              <a:off x="4478" y="3128"/>
              <a:ext cx="125" cy="10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4"/>
            <p:cNvSpPr>
              <a:spLocks/>
            </p:cNvSpPr>
            <p:nvPr/>
          </p:nvSpPr>
          <p:spPr bwMode="auto">
            <a:xfrm>
              <a:off x="4583" y="2909"/>
              <a:ext cx="82" cy="87"/>
            </a:xfrm>
            <a:custGeom>
              <a:avLst/>
              <a:gdLst/>
              <a:ahLst/>
              <a:cxnLst>
                <a:cxn ang="0">
                  <a:pos x="115" y="174"/>
                </a:cxn>
                <a:cxn ang="0">
                  <a:pos x="125" y="173"/>
                </a:cxn>
                <a:cxn ang="0">
                  <a:pos x="134" y="167"/>
                </a:cxn>
                <a:cxn ang="0">
                  <a:pos x="142" y="160"/>
                </a:cxn>
                <a:cxn ang="0">
                  <a:pos x="150" y="150"/>
                </a:cxn>
                <a:cxn ang="0">
                  <a:pos x="156" y="137"/>
                </a:cxn>
                <a:cxn ang="0">
                  <a:pos x="162" y="123"/>
                </a:cxn>
                <a:cxn ang="0">
                  <a:pos x="164" y="108"/>
                </a:cxn>
                <a:cxn ang="0">
                  <a:pos x="165" y="91"/>
                </a:cxn>
                <a:cxn ang="0">
                  <a:pos x="164" y="74"/>
                </a:cxn>
                <a:cxn ang="0">
                  <a:pos x="162" y="59"/>
                </a:cxn>
                <a:cxn ang="0">
                  <a:pos x="156" y="45"/>
                </a:cxn>
                <a:cxn ang="0">
                  <a:pos x="150" y="32"/>
                </a:cxn>
                <a:cxn ang="0">
                  <a:pos x="142" y="22"/>
                </a:cxn>
                <a:cxn ang="0">
                  <a:pos x="134" y="15"/>
                </a:cxn>
                <a:cxn ang="0">
                  <a:pos x="125" y="9"/>
                </a:cxn>
                <a:cxn ang="0">
                  <a:pos x="115" y="8"/>
                </a:cxn>
                <a:cxn ang="0">
                  <a:pos x="102" y="7"/>
                </a:cxn>
                <a:cxn ang="0">
                  <a:pos x="85" y="5"/>
                </a:cxn>
                <a:cxn ang="0">
                  <a:pos x="66" y="2"/>
                </a:cxn>
                <a:cxn ang="0">
                  <a:pos x="48" y="0"/>
                </a:cxn>
                <a:cxn ang="0">
                  <a:pos x="29" y="1"/>
                </a:cxn>
                <a:cxn ang="0">
                  <a:pos x="14" y="5"/>
                </a:cxn>
                <a:cxn ang="0">
                  <a:pos x="4" y="13"/>
                </a:cxn>
                <a:cxn ang="0">
                  <a:pos x="0" y="26"/>
                </a:cxn>
                <a:cxn ang="0">
                  <a:pos x="4" y="46"/>
                </a:cxn>
                <a:cxn ang="0">
                  <a:pos x="14" y="69"/>
                </a:cxn>
                <a:cxn ang="0">
                  <a:pos x="29" y="93"/>
                </a:cxn>
                <a:cxn ang="0">
                  <a:pos x="48" y="117"/>
                </a:cxn>
                <a:cxn ang="0">
                  <a:pos x="66" y="139"/>
                </a:cxn>
                <a:cxn ang="0">
                  <a:pos x="85" y="158"/>
                </a:cxn>
                <a:cxn ang="0">
                  <a:pos x="102" y="169"/>
                </a:cxn>
                <a:cxn ang="0">
                  <a:pos x="115" y="174"/>
                </a:cxn>
              </a:cxnLst>
              <a:rect l="0" t="0" r="r" b="b"/>
              <a:pathLst>
                <a:path w="165" h="174">
                  <a:moveTo>
                    <a:pt x="115" y="174"/>
                  </a:moveTo>
                  <a:lnTo>
                    <a:pt x="125" y="173"/>
                  </a:lnTo>
                  <a:lnTo>
                    <a:pt x="134" y="167"/>
                  </a:lnTo>
                  <a:lnTo>
                    <a:pt x="142" y="160"/>
                  </a:lnTo>
                  <a:lnTo>
                    <a:pt x="150" y="150"/>
                  </a:lnTo>
                  <a:lnTo>
                    <a:pt x="156" y="137"/>
                  </a:lnTo>
                  <a:lnTo>
                    <a:pt x="162" y="123"/>
                  </a:lnTo>
                  <a:lnTo>
                    <a:pt x="164" y="108"/>
                  </a:lnTo>
                  <a:lnTo>
                    <a:pt x="165" y="91"/>
                  </a:lnTo>
                  <a:lnTo>
                    <a:pt x="164" y="74"/>
                  </a:lnTo>
                  <a:lnTo>
                    <a:pt x="162" y="59"/>
                  </a:lnTo>
                  <a:lnTo>
                    <a:pt x="156" y="45"/>
                  </a:lnTo>
                  <a:lnTo>
                    <a:pt x="150" y="32"/>
                  </a:lnTo>
                  <a:lnTo>
                    <a:pt x="142" y="22"/>
                  </a:lnTo>
                  <a:lnTo>
                    <a:pt x="134" y="15"/>
                  </a:lnTo>
                  <a:lnTo>
                    <a:pt x="125" y="9"/>
                  </a:lnTo>
                  <a:lnTo>
                    <a:pt x="115" y="8"/>
                  </a:lnTo>
                  <a:lnTo>
                    <a:pt x="102" y="7"/>
                  </a:lnTo>
                  <a:lnTo>
                    <a:pt x="85" y="5"/>
                  </a:lnTo>
                  <a:lnTo>
                    <a:pt x="66" y="2"/>
                  </a:lnTo>
                  <a:lnTo>
                    <a:pt x="48" y="0"/>
                  </a:lnTo>
                  <a:lnTo>
                    <a:pt x="29" y="1"/>
                  </a:lnTo>
                  <a:lnTo>
                    <a:pt x="14" y="5"/>
                  </a:lnTo>
                  <a:lnTo>
                    <a:pt x="4" y="13"/>
                  </a:lnTo>
                  <a:lnTo>
                    <a:pt x="0" y="26"/>
                  </a:lnTo>
                  <a:lnTo>
                    <a:pt x="4" y="46"/>
                  </a:lnTo>
                  <a:lnTo>
                    <a:pt x="14" y="69"/>
                  </a:lnTo>
                  <a:lnTo>
                    <a:pt x="29" y="93"/>
                  </a:lnTo>
                  <a:lnTo>
                    <a:pt x="48" y="117"/>
                  </a:lnTo>
                  <a:lnTo>
                    <a:pt x="66" y="139"/>
                  </a:lnTo>
                  <a:lnTo>
                    <a:pt x="85" y="158"/>
                  </a:lnTo>
                  <a:lnTo>
                    <a:pt x="102" y="169"/>
                  </a:lnTo>
                  <a:lnTo>
                    <a:pt x="115" y="1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5"/>
            <p:cNvSpPr>
              <a:spLocks/>
            </p:cNvSpPr>
            <p:nvPr/>
          </p:nvSpPr>
          <p:spPr bwMode="auto">
            <a:xfrm>
              <a:off x="4361" y="2881"/>
              <a:ext cx="330" cy="294"/>
            </a:xfrm>
            <a:custGeom>
              <a:avLst/>
              <a:gdLst/>
              <a:ahLst/>
              <a:cxnLst>
                <a:cxn ang="0">
                  <a:pos x="564" y="177"/>
                </a:cxn>
                <a:cxn ang="0">
                  <a:pos x="563" y="177"/>
                </a:cxn>
                <a:cxn ang="0">
                  <a:pos x="553" y="157"/>
                </a:cxn>
                <a:cxn ang="0">
                  <a:pos x="531" y="122"/>
                </a:cxn>
                <a:cxn ang="0">
                  <a:pos x="505" y="89"/>
                </a:cxn>
                <a:cxn ang="0">
                  <a:pos x="473" y="62"/>
                </a:cxn>
                <a:cxn ang="0">
                  <a:pos x="438" y="38"/>
                </a:cxn>
                <a:cxn ang="0">
                  <a:pos x="400" y="19"/>
                </a:cxn>
                <a:cxn ang="0">
                  <a:pos x="358" y="7"/>
                </a:cxn>
                <a:cxn ang="0">
                  <a:pos x="315" y="1"/>
                </a:cxn>
                <a:cxn ang="0">
                  <a:pos x="262" y="1"/>
                </a:cxn>
                <a:cxn ang="0">
                  <a:pos x="206" y="12"/>
                </a:cxn>
                <a:cxn ang="0">
                  <a:pos x="153" y="35"/>
                </a:cxn>
                <a:cxn ang="0">
                  <a:pos x="107" y="66"/>
                </a:cxn>
                <a:cxn ang="0">
                  <a:pos x="66" y="107"/>
                </a:cxn>
                <a:cxn ang="0">
                  <a:pos x="35" y="153"/>
                </a:cxn>
                <a:cxn ang="0">
                  <a:pos x="12" y="206"/>
                </a:cxn>
                <a:cxn ang="0">
                  <a:pos x="1" y="263"/>
                </a:cxn>
                <a:cxn ang="0">
                  <a:pos x="1" y="323"/>
                </a:cxn>
                <a:cxn ang="0">
                  <a:pos x="12" y="381"/>
                </a:cxn>
                <a:cxn ang="0">
                  <a:pos x="35" y="434"/>
                </a:cxn>
                <a:cxn ang="0">
                  <a:pos x="66" y="480"/>
                </a:cxn>
                <a:cxn ang="0">
                  <a:pos x="107" y="520"/>
                </a:cxn>
                <a:cxn ang="0">
                  <a:pos x="153" y="551"/>
                </a:cxn>
                <a:cxn ang="0">
                  <a:pos x="206" y="574"/>
                </a:cxn>
                <a:cxn ang="0">
                  <a:pos x="262" y="586"/>
                </a:cxn>
                <a:cxn ang="0">
                  <a:pos x="314" y="586"/>
                </a:cxn>
                <a:cxn ang="0">
                  <a:pos x="356" y="580"/>
                </a:cxn>
                <a:cxn ang="0">
                  <a:pos x="395" y="569"/>
                </a:cxn>
                <a:cxn ang="0">
                  <a:pos x="432" y="551"/>
                </a:cxn>
                <a:cxn ang="0">
                  <a:pos x="466" y="531"/>
                </a:cxn>
                <a:cxn ang="0">
                  <a:pos x="496" y="504"/>
                </a:cxn>
                <a:cxn ang="0">
                  <a:pos x="523" y="474"/>
                </a:cxn>
                <a:cxn ang="0">
                  <a:pos x="546" y="441"/>
                </a:cxn>
                <a:cxn ang="0">
                  <a:pos x="558" y="425"/>
                </a:cxn>
                <a:cxn ang="0">
                  <a:pos x="562" y="425"/>
                </a:cxn>
                <a:cxn ang="0">
                  <a:pos x="584" y="422"/>
                </a:cxn>
                <a:cxn ang="0">
                  <a:pos x="618" y="404"/>
                </a:cxn>
                <a:cxn ang="0">
                  <a:pos x="644" y="370"/>
                </a:cxn>
                <a:cxn ang="0">
                  <a:pos x="658" y="326"/>
                </a:cxn>
                <a:cxn ang="0">
                  <a:pos x="658" y="275"/>
                </a:cxn>
                <a:cxn ang="0">
                  <a:pos x="644" y="231"/>
                </a:cxn>
                <a:cxn ang="0">
                  <a:pos x="618" y="198"/>
                </a:cxn>
                <a:cxn ang="0">
                  <a:pos x="584" y="179"/>
                </a:cxn>
              </a:cxnLst>
              <a:rect l="0" t="0" r="r" b="b"/>
              <a:pathLst>
                <a:path w="660" h="587">
                  <a:moveTo>
                    <a:pt x="564" y="177"/>
                  </a:moveTo>
                  <a:lnTo>
                    <a:pt x="564" y="177"/>
                  </a:lnTo>
                  <a:lnTo>
                    <a:pt x="563" y="177"/>
                  </a:lnTo>
                  <a:lnTo>
                    <a:pt x="563" y="177"/>
                  </a:lnTo>
                  <a:lnTo>
                    <a:pt x="562" y="177"/>
                  </a:lnTo>
                  <a:lnTo>
                    <a:pt x="553" y="157"/>
                  </a:lnTo>
                  <a:lnTo>
                    <a:pt x="543" y="139"/>
                  </a:lnTo>
                  <a:lnTo>
                    <a:pt x="531" y="122"/>
                  </a:lnTo>
                  <a:lnTo>
                    <a:pt x="518" y="106"/>
                  </a:lnTo>
                  <a:lnTo>
                    <a:pt x="505" y="89"/>
                  </a:lnTo>
                  <a:lnTo>
                    <a:pt x="490" y="74"/>
                  </a:lnTo>
                  <a:lnTo>
                    <a:pt x="473" y="62"/>
                  </a:lnTo>
                  <a:lnTo>
                    <a:pt x="456" y="49"/>
                  </a:lnTo>
                  <a:lnTo>
                    <a:pt x="438" y="38"/>
                  </a:lnTo>
                  <a:lnTo>
                    <a:pt x="419" y="28"/>
                  </a:lnTo>
                  <a:lnTo>
                    <a:pt x="400" y="19"/>
                  </a:lnTo>
                  <a:lnTo>
                    <a:pt x="379" y="12"/>
                  </a:lnTo>
                  <a:lnTo>
                    <a:pt x="358" y="7"/>
                  </a:lnTo>
                  <a:lnTo>
                    <a:pt x="337" y="3"/>
                  </a:lnTo>
                  <a:lnTo>
                    <a:pt x="315" y="1"/>
                  </a:lnTo>
                  <a:lnTo>
                    <a:pt x="292" y="0"/>
                  </a:lnTo>
                  <a:lnTo>
                    <a:pt x="262" y="1"/>
                  </a:lnTo>
                  <a:lnTo>
                    <a:pt x="234" y="5"/>
                  </a:lnTo>
                  <a:lnTo>
                    <a:pt x="206" y="12"/>
                  </a:lnTo>
                  <a:lnTo>
                    <a:pt x="178" y="23"/>
                  </a:lnTo>
                  <a:lnTo>
                    <a:pt x="153" y="35"/>
                  </a:lnTo>
                  <a:lnTo>
                    <a:pt x="129" y="50"/>
                  </a:lnTo>
                  <a:lnTo>
                    <a:pt x="107" y="66"/>
                  </a:lnTo>
                  <a:lnTo>
                    <a:pt x="86" y="86"/>
                  </a:lnTo>
                  <a:lnTo>
                    <a:pt x="66" y="107"/>
                  </a:lnTo>
                  <a:lnTo>
                    <a:pt x="49" y="129"/>
                  </a:lnTo>
                  <a:lnTo>
                    <a:pt x="35" y="153"/>
                  </a:lnTo>
                  <a:lnTo>
                    <a:pt x="23" y="179"/>
                  </a:lnTo>
                  <a:lnTo>
                    <a:pt x="12" y="206"/>
                  </a:lnTo>
                  <a:lnTo>
                    <a:pt x="5" y="235"/>
                  </a:lnTo>
                  <a:lnTo>
                    <a:pt x="1" y="263"/>
                  </a:lnTo>
                  <a:lnTo>
                    <a:pt x="0" y="293"/>
                  </a:lnTo>
                  <a:lnTo>
                    <a:pt x="1" y="323"/>
                  </a:lnTo>
                  <a:lnTo>
                    <a:pt x="5" y="352"/>
                  </a:lnTo>
                  <a:lnTo>
                    <a:pt x="12" y="381"/>
                  </a:lnTo>
                  <a:lnTo>
                    <a:pt x="23" y="407"/>
                  </a:lnTo>
                  <a:lnTo>
                    <a:pt x="35" y="434"/>
                  </a:lnTo>
                  <a:lnTo>
                    <a:pt x="49" y="458"/>
                  </a:lnTo>
                  <a:lnTo>
                    <a:pt x="66" y="480"/>
                  </a:lnTo>
                  <a:lnTo>
                    <a:pt x="86" y="501"/>
                  </a:lnTo>
                  <a:lnTo>
                    <a:pt x="107" y="520"/>
                  </a:lnTo>
                  <a:lnTo>
                    <a:pt x="129" y="536"/>
                  </a:lnTo>
                  <a:lnTo>
                    <a:pt x="153" y="551"/>
                  </a:lnTo>
                  <a:lnTo>
                    <a:pt x="178" y="564"/>
                  </a:lnTo>
                  <a:lnTo>
                    <a:pt x="206" y="574"/>
                  </a:lnTo>
                  <a:lnTo>
                    <a:pt x="234" y="581"/>
                  </a:lnTo>
                  <a:lnTo>
                    <a:pt x="262" y="586"/>
                  </a:lnTo>
                  <a:lnTo>
                    <a:pt x="292" y="587"/>
                  </a:lnTo>
                  <a:lnTo>
                    <a:pt x="314" y="586"/>
                  </a:lnTo>
                  <a:lnTo>
                    <a:pt x="335" y="583"/>
                  </a:lnTo>
                  <a:lnTo>
                    <a:pt x="356" y="580"/>
                  </a:lnTo>
                  <a:lnTo>
                    <a:pt x="375" y="575"/>
                  </a:lnTo>
                  <a:lnTo>
                    <a:pt x="395" y="569"/>
                  </a:lnTo>
                  <a:lnTo>
                    <a:pt x="413" y="560"/>
                  </a:lnTo>
                  <a:lnTo>
                    <a:pt x="432" y="551"/>
                  </a:lnTo>
                  <a:lnTo>
                    <a:pt x="449" y="541"/>
                  </a:lnTo>
                  <a:lnTo>
                    <a:pt x="466" y="531"/>
                  </a:lnTo>
                  <a:lnTo>
                    <a:pt x="481" y="518"/>
                  </a:lnTo>
                  <a:lnTo>
                    <a:pt x="496" y="504"/>
                  </a:lnTo>
                  <a:lnTo>
                    <a:pt x="510" y="490"/>
                  </a:lnTo>
                  <a:lnTo>
                    <a:pt x="523" y="474"/>
                  </a:lnTo>
                  <a:lnTo>
                    <a:pt x="536" y="458"/>
                  </a:lnTo>
                  <a:lnTo>
                    <a:pt x="546" y="441"/>
                  </a:lnTo>
                  <a:lnTo>
                    <a:pt x="555" y="423"/>
                  </a:lnTo>
                  <a:lnTo>
                    <a:pt x="558" y="425"/>
                  </a:lnTo>
                  <a:lnTo>
                    <a:pt x="560" y="425"/>
                  </a:lnTo>
                  <a:lnTo>
                    <a:pt x="562" y="425"/>
                  </a:lnTo>
                  <a:lnTo>
                    <a:pt x="564" y="425"/>
                  </a:lnTo>
                  <a:lnTo>
                    <a:pt x="584" y="422"/>
                  </a:lnTo>
                  <a:lnTo>
                    <a:pt x="601" y="415"/>
                  </a:lnTo>
                  <a:lnTo>
                    <a:pt x="618" y="404"/>
                  </a:lnTo>
                  <a:lnTo>
                    <a:pt x="632" y="388"/>
                  </a:lnTo>
                  <a:lnTo>
                    <a:pt x="644" y="370"/>
                  </a:lnTo>
                  <a:lnTo>
                    <a:pt x="653" y="349"/>
                  </a:lnTo>
                  <a:lnTo>
                    <a:pt x="658" y="326"/>
                  </a:lnTo>
                  <a:lnTo>
                    <a:pt x="660" y="300"/>
                  </a:lnTo>
                  <a:lnTo>
                    <a:pt x="658" y="275"/>
                  </a:lnTo>
                  <a:lnTo>
                    <a:pt x="653" y="252"/>
                  </a:lnTo>
                  <a:lnTo>
                    <a:pt x="644" y="231"/>
                  </a:lnTo>
                  <a:lnTo>
                    <a:pt x="632" y="213"/>
                  </a:lnTo>
                  <a:lnTo>
                    <a:pt x="618" y="198"/>
                  </a:lnTo>
                  <a:lnTo>
                    <a:pt x="601" y="186"/>
                  </a:lnTo>
                  <a:lnTo>
                    <a:pt x="584" y="179"/>
                  </a:lnTo>
                  <a:lnTo>
                    <a:pt x="564" y="17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16"/>
            <p:cNvSpPr>
              <a:spLocks/>
            </p:cNvSpPr>
            <p:nvPr/>
          </p:nvSpPr>
          <p:spPr bwMode="auto">
            <a:xfrm>
              <a:off x="4383" y="2904"/>
              <a:ext cx="290" cy="248"/>
            </a:xfrm>
            <a:custGeom>
              <a:avLst/>
              <a:gdLst/>
              <a:ahLst/>
              <a:cxnLst>
                <a:cxn ang="0">
                  <a:pos x="521" y="189"/>
                </a:cxn>
                <a:cxn ang="0">
                  <a:pos x="512" y="191"/>
                </a:cxn>
                <a:cxn ang="0">
                  <a:pos x="503" y="194"/>
                </a:cxn>
                <a:cxn ang="0">
                  <a:pos x="495" y="200"/>
                </a:cxn>
                <a:cxn ang="0">
                  <a:pos x="487" y="183"/>
                </a:cxn>
                <a:cxn ang="0">
                  <a:pos x="472" y="142"/>
                </a:cxn>
                <a:cxn ang="0">
                  <a:pos x="450" y="106"/>
                </a:cxn>
                <a:cxn ang="0">
                  <a:pos x="423" y="72"/>
                </a:cxn>
                <a:cxn ang="0">
                  <a:pos x="391" y="46"/>
                </a:cxn>
                <a:cxn ang="0">
                  <a:pos x="354" y="24"/>
                </a:cxn>
                <a:cxn ang="0">
                  <a:pos x="314" y="9"/>
                </a:cxn>
                <a:cxn ang="0">
                  <a:pos x="270" y="1"/>
                </a:cxn>
                <a:cxn ang="0">
                  <a:pos x="223" y="1"/>
                </a:cxn>
                <a:cxn ang="0">
                  <a:pos x="174" y="11"/>
                </a:cxn>
                <a:cxn ang="0">
                  <a:pos x="131" y="30"/>
                </a:cxn>
                <a:cxn ang="0">
                  <a:pos x="91" y="56"/>
                </a:cxn>
                <a:cxn ang="0">
                  <a:pos x="57" y="90"/>
                </a:cxn>
                <a:cxn ang="0">
                  <a:pos x="30" y="129"/>
                </a:cxn>
                <a:cxn ang="0">
                  <a:pos x="12" y="174"/>
                </a:cxn>
                <a:cxn ang="0">
                  <a:pos x="2" y="222"/>
                </a:cxn>
                <a:cxn ang="0">
                  <a:pos x="2" y="273"/>
                </a:cxn>
                <a:cxn ang="0">
                  <a:pos x="12" y="321"/>
                </a:cxn>
                <a:cxn ang="0">
                  <a:pos x="30" y="366"/>
                </a:cxn>
                <a:cxn ang="0">
                  <a:pos x="57" y="405"/>
                </a:cxn>
                <a:cxn ang="0">
                  <a:pos x="91" y="438"/>
                </a:cxn>
                <a:cxn ang="0">
                  <a:pos x="131" y="465"/>
                </a:cxn>
                <a:cxn ang="0">
                  <a:pos x="174" y="483"/>
                </a:cxn>
                <a:cxn ang="0">
                  <a:pos x="223" y="494"/>
                </a:cxn>
                <a:cxn ang="0">
                  <a:pos x="269" y="494"/>
                </a:cxn>
                <a:cxn ang="0">
                  <a:pos x="310" y="487"/>
                </a:cxn>
                <a:cxn ang="0">
                  <a:pos x="349" y="474"/>
                </a:cxn>
                <a:cxn ang="0">
                  <a:pos x="384" y="455"/>
                </a:cxn>
                <a:cxn ang="0">
                  <a:pos x="415" y="430"/>
                </a:cxn>
                <a:cxn ang="0">
                  <a:pos x="442" y="402"/>
                </a:cxn>
                <a:cxn ang="0">
                  <a:pos x="464" y="368"/>
                </a:cxn>
                <a:cxn ang="0">
                  <a:pos x="481" y="331"/>
                </a:cxn>
                <a:cxn ang="0">
                  <a:pos x="492" y="316"/>
                </a:cxn>
                <a:cxn ang="0">
                  <a:pos x="500" y="324"/>
                </a:cxn>
                <a:cxn ang="0">
                  <a:pos x="510" y="329"/>
                </a:cxn>
                <a:cxn ang="0">
                  <a:pos x="520" y="333"/>
                </a:cxn>
                <a:cxn ang="0">
                  <a:pos x="538" y="331"/>
                </a:cxn>
                <a:cxn ang="0">
                  <a:pos x="557" y="320"/>
                </a:cxn>
                <a:cxn ang="0">
                  <a:pos x="572" y="300"/>
                </a:cxn>
                <a:cxn ang="0">
                  <a:pos x="580" y="275"/>
                </a:cxn>
                <a:cxn ang="0">
                  <a:pos x="580" y="246"/>
                </a:cxn>
                <a:cxn ang="0">
                  <a:pos x="572" y="220"/>
                </a:cxn>
                <a:cxn ang="0">
                  <a:pos x="557" y="201"/>
                </a:cxn>
                <a:cxn ang="0">
                  <a:pos x="538" y="190"/>
                </a:cxn>
              </a:cxnLst>
              <a:rect l="0" t="0" r="r" b="b"/>
              <a:pathLst>
                <a:path w="581" h="495">
                  <a:moveTo>
                    <a:pt x="526" y="189"/>
                  </a:moveTo>
                  <a:lnTo>
                    <a:pt x="521" y="189"/>
                  </a:lnTo>
                  <a:lnTo>
                    <a:pt x="517" y="190"/>
                  </a:lnTo>
                  <a:lnTo>
                    <a:pt x="512" y="191"/>
                  </a:lnTo>
                  <a:lnTo>
                    <a:pt x="508" y="192"/>
                  </a:lnTo>
                  <a:lnTo>
                    <a:pt x="503" y="194"/>
                  </a:lnTo>
                  <a:lnTo>
                    <a:pt x="500" y="198"/>
                  </a:lnTo>
                  <a:lnTo>
                    <a:pt x="495" y="200"/>
                  </a:lnTo>
                  <a:lnTo>
                    <a:pt x="492" y="204"/>
                  </a:lnTo>
                  <a:lnTo>
                    <a:pt x="487" y="183"/>
                  </a:lnTo>
                  <a:lnTo>
                    <a:pt x="480" y="162"/>
                  </a:lnTo>
                  <a:lnTo>
                    <a:pt x="472" y="142"/>
                  </a:lnTo>
                  <a:lnTo>
                    <a:pt x="462" y="123"/>
                  </a:lnTo>
                  <a:lnTo>
                    <a:pt x="450" y="106"/>
                  </a:lnTo>
                  <a:lnTo>
                    <a:pt x="437" y="88"/>
                  </a:lnTo>
                  <a:lnTo>
                    <a:pt x="423" y="72"/>
                  </a:lnTo>
                  <a:lnTo>
                    <a:pt x="407" y="58"/>
                  </a:lnTo>
                  <a:lnTo>
                    <a:pt x="391" y="46"/>
                  </a:lnTo>
                  <a:lnTo>
                    <a:pt x="373" y="34"/>
                  </a:lnTo>
                  <a:lnTo>
                    <a:pt x="354" y="24"/>
                  </a:lnTo>
                  <a:lnTo>
                    <a:pt x="335" y="16"/>
                  </a:lnTo>
                  <a:lnTo>
                    <a:pt x="314" y="9"/>
                  </a:lnTo>
                  <a:lnTo>
                    <a:pt x="292" y="4"/>
                  </a:lnTo>
                  <a:lnTo>
                    <a:pt x="270" y="1"/>
                  </a:lnTo>
                  <a:lnTo>
                    <a:pt x="248" y="0"/>
                  </a:lnTo>
                  <a:lnTo>
                    <a:pt x="223" y="1"/>
                  </a:lnTo>
                  <a:lnTo>
                    <a:pt x="199" y="4"/>
                  </a:lnTo>
                  <a:lnTo>
                    <a:pt x="174" y="11"/>
                  </a:lnTo>
                  <a:lnTo>
                    <a:pt x="153" y="19"/>
                  </a:lnTo>
                  <a:lnTo>
                    <a:pt x="131" y="30"/>
                  </a:lnTo>
                  <a:lnTo>
                    <a:pt x="110" y="42"/>
                  </a:lnTo>
                  <a:lnTo>
                    <a:pt x="91" y="56"/>
                  </a:lnTo>
                  <a:lnTo>
                    <a:pt x="73" y="72"/>
                  </a:lnTo>
                  <a:lnTo>
                    <a:pt x="57" y="90"/>
                  </a:lnTo>
                  <a:lnTo>
                    <a:pt x="43" y="109"/>
                  </a:lnTo>
                  <a:lnTo>
                    <a:pt x="30" y="129"/>
                  </a:lnTo>
                  <a:lnTo>
                    <a:pt x="20" y="151"/>
                  </a:lnTo>
                  <a:lnTo>
                    <a:pt x="12" y="174"/>
                  </a:lnTo>
                  <a:lnTo>
                    <a:pt x="5" y="198"/>
                  </a:lnTo>
                  <a:lnTo>
                    <a:pt x="2" y="222"/>
                  </a:lnTo>
                  <a:lnTo>
                    <a:pt x="0" y="247"/>
                  </a:lnTo>
                  <a:lnTo>
                    <a:pt x="2" y="273"/>
                  </a:lnTo>
                  <a:lnTo>
                    <a:pt x="5" y="297"/>
                  </a:lnTo>
                  <a:lnTo>
                    <a:pt x="12" y="321"/>
                  </a:lnTo>
                  <a:lnTo>
                    <a:pt x="20" y="344"/>
                  </a:lnTo>
                  <a:lnTo>
                    <a:pt x="30" y="366"/>
                  </a:lnTo>
                  <a:lnTo>
                    <a:pt x="43" y="385"/>
                  </a:lnTo>
                  <a:lnTo>
                    <a:pt x="57" y="405"/>
                  </a:lnTo>
                  <a:lnTo>
                    <a:pt x="73" y="422"/>
                  </a:lnTo>
                  <a:lnTo>
                    <a:pt x="91" y="438"/>
                  </a:lnTo>
                  <a:lnTo>
                    <a:pt x="110" y="452"/>
                  </a:lnTo>
                  <a:lnTo>
                    <a:pt x="131" y="465"/>
                  </a:lnTo>
                  <a:lnTo>
                    <a:pt x="153" y="475"/>
                  </a:lnTo>
                  <a:lnTo>
                    <a:pt x="174" y="483"/>
                  </a:lnTo>
                  <a:lnTo>
                    <a:pt x="199" y="490"/>
                  </a:lnTo>
                  <a:lnTo>
                    <a:pt x="223" y="494"/>
                  </a:lnTo>
                  <a:lnTo>
                    <a:pt x="248" y="495"/>
                  </a:lnTo>
                  <a:lnTo>
                    <a:pt x="269" y="494"/>
                  </a:lnTo>
                  <a:lnTo>
                    <a:pt x="290" y="491"/>
                  </a:lnTo>
                  <a:lnTo>
                    <a:pt x="310" y="487"/>
                  </a:lnTo>
                  <a:lnTo>
                    <a:pt x="330" y="481"/>
                  </a:lnTo>
                  <a:lnTo>
                    <a:pt x="349" y="474"/>
                  </a:lnTo>
                  <a:lnTo>
                    <a:pt x="367" y="465"/>
                  </a:lnTo>
                  <a:lnTo>
                    <a:pt x="384" y="455"/>
                  </a:lnTo>
                  <a:lnTo>
                    <a:pt x="400" y="443"/>
                  </a:lnTo>
                  <a:lnTo>
                    <a:pt x="415" y="430"/>
                  </a:lnTo>
                  <a:lnTo>
                    <a:pt x="429" y="417"/>
                  </a:lnTo>
                  <a:lnTo>
                    <a:pt x="442" y="402"/>
                  </a:lnTo>
                  <a:lnTo>
                    <a:pt x="453" y="385"/>
                  </a:lnTo>
                  <a:lnTo>
                    <a:pt x="464" y="368"/>
                  </a:lnTo>
                  <a:lnTo>
                    <a:pt x="473" y="350"/>
                  </a:lnTo>
                  <a:lnTo>
                    <a:pt x="481" y="331"/>
                  </a:lnTo>
                  <a:lnTo>
                    <a:pt x="487" y="312"/>
                  </a:lnTo>
                  <a:lnTo>
                    <a:pt x="492" y="316"/>
                  </a:lnTo>
                  <a:lnTo>
                    <a:pt x="495" y="320"/>
                  </a:lnTo>
                  <a:lnTo>
                    <a:pt x="500" y="324"/>
                  </a:lnTo>
                  <a:lnTo>
                    <a:pt x="505" y="327"/>
                  </a:lnTo>
                  <a:lnTo>
                    <a:pt x="510" y="329"/>
                  </a:lnTo>
                  <a:lnTo>
                    <a:pt x="515" y="331"/>
                  </a:lnTo>
                  <a:lnTo>
                    <a:pt x="520" y="333"/>
                  </a:lnTo>
                  <a:lnTo>
                    <a:pt x="526" y="333"/>
                  </a:lnTo>
                  <a:lnTo>
                    <a:pt x="538" y="331"/>
                  </a:lnTo>
                  <a:lnTo>
                    <a:pt x="548" y="327"/>
                  </a:lnTo>
                  <a:lnTo>
                    <a:pt x="557" y="320"/>
                  </a:lnTo>
                  <a:lnTo>
                    <a:pt x="565" y="312"/>
                  </a:lnTo>
                  <a:lnTo>
                    <a:pt x="572" y="300"/>
                  </a:lnTo>
                  <a:lnTo>
                    <a:pt x="577" y="289"/>
                  </a:lnTo>
                  <a:lnTo>
                    <a:pt x="580" y="275"/>
                  </a:lnTo>
                  <a:lnTo>
                    <a:pt x="581" y="260"/>
                  </a:lnTo>
                  <a:lnTo>
                    <a:pt x="580" y="246"/>
                  </a:lnTo>
                  <a:lnTo>
                    <a:pt x="577" y="232"/>
                  </a:lnTo>
                  <a:lnTo>
                    <a:pt x="572" y="220"/>
                  </a:lnTo>
                  <a:lnTo>
                    <a:pt x="565" y="209"/>
                  </a:lnTo>
                  <a:lnTo>
                    <a:pt x="557" y="201"/>
                  </a:lnTo>
                  <a:lnTo>
                    <a:pt x="548" y="194"/>
                  </a:lnTo>
                  <a:lnTo>
                    <a:pt x="538" y="190"/>
                  </a:lnTo>
                  <a:lnTo>
                    <a:pt x="526" y="18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17"/>
            <p:cNvSpPr>
              <a:spLocks/>
            </p:cNvSpPr>
            <p:nvPr/>
          </p:nvSpPr>
          <p:spPr bwMode="auto">
            <a:xfrm>
              <a:off x="4445" y="3077"/>
              <a:ext cx="118" cy="40"/>
            </a:xfrm>
            <a:custGeom>
              <a:avLst/>
              <a:gdLst/>
              <a:ahLst/>
              <a:cxnLst>
                <a:cxn ang="0">
                  <a:pos x="0" y="0"/>
                </a:cxn>
                <a:cxn ang="0">
                  <a:pos x="2" y="8"/>
                </a:cxn>
                <a:cxn ang="0">
                  <a:pos x="4" y="16"/>
                </a:cxn>
                <a:cxn ang="0">
                  <a:pos x="8" y="24"/>
                </a:cxn>
                <a:cxn ang="0">
                  <a:pos x="11" y="32"/>
                </a:cxn>
                <a:cxn ang="0">
                  <a:pos x="17" y="41"/>
                </a:cxn>
                <a:cxn ang="0">
                  <a:pos x="24" y="50"/>
                </a:cxn>
                <a:cxn ang="0">
                  <a:pos x="32" y="58"/>
                </a:cxn>
                <a:cxn ang="0">
                  <a:pos x="44" y="66"/>
                </a:cxn>
                <a:cxn ang="0">
                  <a:pos x="59" y="74"/>
                </a:cxn>
                <a:cxn ang="0">
                  <a:pos x="74" y="78"/>
                </a:cxn>
                <a:cxn ang="0">
                  <a:pos x="89" y="81"/>
                </a:cxn>
                <a:cxn ang="0">
                  <a:pos x="102" y="82"/>
                </a:cxn>
                <a:cxn ang="0">
                  <a:pos x="115" y="82"/>
                </a:cxn>
                <a:cxn ang="0">
                  <a:pos x="124" y="82"/>
                </a:cxn>
                <a:cxn ang="0">
                  <a:pos x="131" y="81"/>
                </a:cxn>
                <a:cxn ang="0">
                  <a:pos x="134" y="81"/>
                </a:cxn>
                <a:cxn ang="0">
                  <a:pos x="236" y="0"/>
                </a:cxn>
                <a:cxn ang="0">
                  <a:pos x="0" y="0"/>
                </a:cxn>
              </a:cxnLst>
              <a:rect l="0" t="0" r="r" b="b"/>
              <a:pathLst>
                <a:path w="236" h="82">
                  <a:moveTo>
                    <a:pt x="0" y="0"/>
                  </a:moveTo>
                  <a:lnTo>
                    <a:pt x="2" y="8"/>
                  </a:lnTo>
                  <a:lnTo>
                    <a:pt x="4" y="16"/>
                  </a:lnTo>
                  <a:lnTo>
                    <a:pt x="8" y="24"/>
                  </a:lnTo>
                  <a:lnTo>
                    <a:pt x="11" y="32"/>
                  </a:lnTo>
                  <a:lnTo>
                    <a:pt x="17" y="41"/>
                  </a:lnTo>
                  <a:lnTo>
                    <a:pt x="24" y="50"/>
                  </a:lnTo>
                  <a:lnTo>
                    <a:pt x="32" y="58"/>
                  </a:lnTo>
                  <a:lnTo>
                    <a:pt x="44" y="66"/>
                  </a:lnTo>
                  <a:lnTo>
                    <a:pt x="59" y="74"/>
                  </a:lnTo>
                  <a:lnTo>
                    <a:pt x="74" y="78"/>
                  </a:lnTo>
                  <a:lnTo>
                    <a:pt x="89" y="81"/>
                  </a:lnTo>
                  <a:lnTo>
                    <a:pt x="102" y="82"/>
                  </a:lnTo>
                  <a:lnTo>
                    <a:pt x="115" y="82"/>
                  </a:lnTo>
                  <a:lnTo>
                    <a:pt x="124" y="82"/>
                  </a:lnTo>
                  <a:lnTo>
                    <a:pt x="131" y="81"/>
                  </a:lnTo>
                  <a:lnTo>
                    <a:pt x="134" y="81"/>
                  </a:lnTo>
                  <a:lnTo>
                    <a:pt x="236"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18"/>
            <p:cNvSpPr>
              <a:spLocks/>
            </p:cNvSpPr>
            <p:nvPr/>
          </p:nvSpPr>
          <p:spPr bwMode="auto">
            <a:xfrm>
              <a:off x="4461" y="3086"/>
              <a:ext cx="69" cy="12"/>
            </a:xfrm>
            <a:custGeom>
              <a:avLst/>
              <a:gdLst/>
              <a:ahLst/>
              <a:cxnLst>
                <a:cxn ang="0">
                  <a:pos x="0" y="0"/>
                </a:cxn>
                <a:cxn ang="0">
                  <a:pos x="12" y="25"/>
                </a:cxn>
                <a:cxn ang="0">
                  <a:pos x="105" y="25"/>
                </a:cxn>
                <a:cxn ang="0">
                  <a:pos x="140" y="0"/>
                </a:cxn>
                <a:cxn ang="0">
                  <a:pos x="0" y="0"/>
                </a:cxn>
              </a:cxnLst>
              <a:rect l="0" t="0" r="r" b="b"/>
              <a:pathLst>
                <a:path w="140" h="25">
                  <a:moveTo>
                    <a:pt x="0" y="0"/>
                  </a:moveTo>
                  <a:lnTo>
                    <a:pt x="12" y="25"/>
                  </a:lnTo>
                  <a:lnTo>
                    <a:pt x="105" y="25"/>
                  </a:lnTo>
                  <a:lnTo>
                    <a:pt x="14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19"/>
            <p:cNvSpPr>
              <a:spLocks/>
            </p:cNvSpPr>
            <p:nvPr/>
          </p:nvSpPr>
          <p:spPr bwMode="auto">
            <a:xfrm>
              <a:off x="4426" y="2954"/>
              <a:ext cx="30" cy="30"/>
            </a:xfrm>
            <a:custGeom>
              <a:avLst/>
              <a:gdLst/>
              <a:ahLst/>
              <a:cxnLst>
                <a:cxn ang="0">
                  <a:pos x="31" y="61"/>
                </a:cxn>
                <a:cxn ang="0">
                  <a:pos x="42" y="58"/>
                </a:cxn>
                <a:cxn ang="0">
                  <a:pos x="52" y="52"/>
                </a:cxn>
                <a:cxn ang="0">
                  <a:pos x="59" y="42"/>
                </a:cxn>
                <a:cxn ang="0">
                  <a:pos x="61" y="31"/>
                </a:cxn>
                <a:cxn ang="0">
                  <a:pos x="59" y="18"/>
                </a:cxn>
                <a:cxn ang="0">
                  <a:pos x="52" y="9"/>
                </a:cxn>
                <a:cxn ang="0">
                  <a:pos x="42" y="2"/>
                </a:cxn>
                <a:cxn ang="0">
                  <a:pos x="31" y="0"/>
                </a:cxn>
                <a:cxn ang="0">
                  <a:pos x="18" y="2"/>
                </a:cxn>
                <a:cxn ang="0">
                  <a:pos x="9" y="9"/>
                </a:cxn>
                <a:cxn ang="0">
                  <a:pos x="2" y="18"/>
                </a:cxn>
                <a:cxn ang="0">
                  <a:pos x="0" y="31"/>
                </a:cxn>
                <a:cxn ang="0">
                  <a:pos x="2" y="42"/>
                </a:cxn>
                <a:cxn ang="0">
                  <a:pos x="9" y="52"/>
                </a:cxn>
                <a:cxn ang="0">
                  <a:pos x="18" y="58"/>
                </a:cxn>
                <a:cxn ang="0">
                  <a:pos x="31" y="61"/>
                </a:cxn>
              </a:cxnLst>
              <a:rect l="0" t="0" r="r" b="b"/>
              <a:pathLst>
                <a:path w="61" h="61">
                  <a:moveTo>
                    <a:pt x="31" y="61"/>
                  </a:moveTo>
                  <a:lnTo>
                    <a:pt x="42" y="58"/>
                  </a:lnTo>
                  <a:lnTo>
                    <a:pt x="52" y="52"/>
                  </a:lnTo>
                  <a:lnTo>
                    <a:pt x="59" y="42"/>
                  </a:lnTo>
                  <a:lnTo>
                    <a:pt x="61" y="31"/>
                  </a:lnTo>
                  <a:lnTo>
                    <a:pt x="59" y="18"/>
                  </a:lnTo>
                  <a:lnTo>
                    <a:pt x="52" y="9"/>
                  </a:lnTo>
                  <a:lnTo>
                    <a:pt x="42" y="2"/>
                  </a:lnTo>
                  <a:lnTo>
                    <a:pt x="31" y="0"/>
                  </a:lnTo>
                  <a:lnTo>
                    <a:pt x="18" y="2"/>
                  </a:lnTo>
                  <a:lnTo>
                    <a:pt x="9" y="9"/>
                  </a:lnTo>
                  <a:lnTo>
                    <a:pt x="2" y="18"/>
                  </a:lnTo>
                  <a:lnTo>
                    <a:pt x="0" y="31"/>
                  </a:lnTo>
                  <a:lnTo>
                    <a:pt x="2" y="42"/>
                  </a:lnTo>
                  <a:lnTo>
                    <a:pt x="9" y="52"/>
                  </a:lnTo>
                  <a:lnTo>
                    <a:pt x="18" y="58"/>
                  </a:lnTo>
                  <a:lnTo>
                    <a:pt x="31" y="6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20"/>
            <p:cNvSpPr>
              <a:spLocks/>
            </p:cNvSpPr>
            <p:nvPr/>
          </p:nvSpPr>
          <p:spPr bwMode="auto">
            <a:xfrm>
              <a:off x="4522" y="2955"/>
              <a:ext cx="36" cy="36"/>
            </a:xfrm>
            <a:custGeom>
              <a:avLst/>
              <a:gdLst/>
              <a:ahLst/>
              <a:cxnLst>
                <a:cxn ang="0">
                  <a:pos x="36" y="71"/>
                </a:cxn>
                <a:cxn ang="0">
                  <a:pos x="43" y="70"/>
                </a:cxn>
                <a:cxn ang="0">
                  <a:pos x="50" y="69"/>
                </a:cxn>
                <a:cxn ang="0">
                  <a:pos x="56" y="66"/>
                </a:cxn>
                <a:cxn ang="0">
                  <a:pos x="61" y="61"/>
                </a:cxn>
                <a:cxn ang="0">
                  <a:pos x="66" y="55"/>
                </a:cxn>
                <a:cxn ang="0">
                  <a:pos x="70" y="50"/>
                </a:cxn>
                <a:cxn ang="0">
                  <a:pos x="71" y="43"/>
                </a:cxn>
                <a:cxn ang="0">
                  <a:pos x="72" y="36"/>
                </a:cxn>
                <a:cxn ang="0">
                  <a:pos x="71" y="29"/>
                </a:cxn>
                <a:cxn ang="0">
                  <a:pos x="70" y="22"/>
                </a:cxn>
                <a:cxn ang="0">
                  <a:pos x="66" y="16"/>
                </a:cxn>
                <a:cxn ang="0">
                  <a:pos x="61" y="10"/>
                </a:cxn>
                <a:cxn ang="0">
                  <a:pos x="56" y="6"/>
                </a:cxn>
                <a:cxn ang="0">
                  <a:pos x="50" y="2"/>
                </a:cxn>
                <a:cxn ang="0">
                  <a:pos x="43" y="1"/>
                </a:cxn>
                <a:cxn ang="0">
                  <a:pos x="36" y="0"/>
                </a:cxn>
                <a:cxn ang="0">
                  <a:pos x="29" y="1"/>
                </a:cxn>
                <a:cxn ang="0">
                  <a:pos x="22" y="2"/>
                </a:cxn>
                <a:cxn ang="0">
                  <a:pos x="17" y="6"/>
                </a:cxn>
                <a:cxn ang="0">
                  <a:pos x="11" y="10"/>
                </a:cxn>
                <a:cxn ang="0">
                  <a:pos x="6" y="16"/>
                </a:cxn>
                <a:cxn ang="0">
                  <a:pos x="3" y="22"/>
                </a:cxn>
                <a:cxn ang="0">
                  <a:pos x="2" y="29"/>
                </a:cxn>
                <a:cxn ang="0">
                  <a:pos x="0" y="36"/>
                </a:cxn>
                <a:cxn ang="0">
                  <a:pos x="2" y="43"/>
                </a:cxn>
                <a:cxn ang="0">
                  <a:pos x="3" y="50"/>
                </a:cxn>
                <a:cxn ang="0">
                  <a:pos x="6" y="55"/>
                </a:cxn>
                <a:cxn ang="0">
                  <a:pos x="11" y="61"/>
                </a:cxn>
                <a:cxn ang="0">
                  <a:pos x="17" y="66"/>
                </a:cxn>
                <a:cxn ang="0">
                  <a:pos x="22" y="69"/>
                </a:cxn>
                <a:cxn ang="0">
                  <a:pos x="29" y="70"/>
                </a:cxn>
                <a:cxn ang="0">
                  <a:pos x="36" y="71"/>
                </a:cxn>
              </a:cxnLst>
              <a:rect l="0" t="0" r="r" b="b"/>
              <a:pathLst>
                <a:path w="72" h="71">
                  <a:moveTo>
                    <a:pt x="36" y="71"/>
                  </a:moveTo>
                  <a:lnTo>
                    <a:pt x="43" y="70"/>
                  </a:lnTo>
                  <a:lnTo>
                    <a:pt x="50" y="69"/>
                  </a:lnTo>
                  <a:lnTo>
                    <a:pt x="56" y="66"/>
                  </a:lnTo>
                  <a:lnTo>
                    <a:pt x="61" y="61"/>
                  </a:lnTo>
                  <a:lnTo>
                    <a:pt x="66" y="55"/>
                  </a:lnTo>
                  <a:lnTo>
                    <a:pt x="70" y="50"/>
                  </a:lnTo>
                  <a:lnTo>
                    <a:pt x="71" y="43"/>
                  </a:lnTo>
                  <a:lnTo>
                    <a:pt x="72" y="36"/>
                  </a:lnTo>
                  <a:lnTo>
                    <a:pt x="71" y="29"/>
                  </a:lnTo>
                  <a:lnTo>
                    <a:pt x="70" y="22"/>
                  </a:lnTo>
                  <a:lnTo>
                    <a:pt x="66" y="16"/>
                  </a:lnTo>
                  <a:lnTo>
                    <a:pt x="61" y="10"/>
                  </a:lnTo>
                  <a:lnTo>
                    <a:pt x="56" y="6"/>
                  </a:lnTo>
                  <a:lnTo>
                    <a:pt x="50" y="2"/>
                  </a:lnTo>
                  <a:lnTo>
                    <a:pt x="43" y="1"/>
                  </a:lnTo>
                  <a:lnTo>
                    <a:pt x="36" y="0"/>
                  </a:lnTo>
                  <a:lnTo>
                    <a:pt x="29" y="1"/>
                  </a:lnTo>
                  <a:lnTo>
                    <a:pt x="22" y="2"/>
                  </a:lnTo>
                  <a:lnTo>
                    <a:pt x="17" y="6"/>
                  </a:lnTo>
                  <a:lnTo>
                    <a:pt x="11" y="10"/>
                  </a:lnTo>
                  <a:lnTo>
                    <a:pt x="6" y="16"/>
                  </a:lnTo>
                  <a:lnTo>
                    <a:pt x="3" y="22"/>
                  </a:lnTo>
                  <a:lnTo>
                    <a:pt x="2" y="29"/>
                  </a:lnTo>
                  <a:lnTo>
                    <a:pt x="0" y="36"/>
                  </a:lnTo>
                  <a:lnTo>
                    <a:pt x="2" y="43"/>
                  </a:lnTo>
                  <a:lnTo>
                    <a:pt x="3" y="50"/>
                  </a:lnTo>
                  <a:lnTo>
                    <a:pt x="6" y="55"/>
                  </a:lnTo>
                  <a:lnTo>
                    <a:pt x="11" y="61"/>
                  </a:lnTo>
                  <a:lnTo>
                    <a:pt x="17" y="66"/>
                  </a:lnTo>
                  <a:lnTo>
                    <a:pt x="22" y="69"/>
                  </a:lnTo>
                  <a:lnTo>
                    <a:pt x="29" y="70"/>
                  </a:lnTo>
                  <a:lnTo>
                    <a:pt x="36" y="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1"/>
            <p:cNvSpPr>
              <a:spLocks/>
            </p:cNvSpPr>
            <p:nvPr/>
          </p:nvSpPr>
          <p:spPr bwMode="auto">
            <a:xfrm>
              <a:off x="4437" y="2957"/>
              <a:ext cx="70" cy="88"/>
            </a:xfrm>
            <a:custGeom>
              <a:avLst/>
              <a:gdLst/>
              <a:ahLst/>
              <a:cxnLst>
                <a:cxn ang="0">
                  <a:pos x="38" y="152"/>
                </a:cxn>
                <a:cxn ang="0">
                  <a:pos x="99" y="41"/>
                </a:cxn>
                <a:cxn ang="0">
                  <a:pos x="99" y="0"/>
                </a:cxn>
                <a:cxn ang="0">
                  <a:pos x="0" y="175"/>
                </a:cxn>
                <a:cxn ang="0">
                  <a:pos x="138" y="172"/>
                </a:cxn>
                <a:cxn ang="0">
                  <a:pos x="138" y="150"/>
                </a:cxn>
                <a:cxn ang="0">
                  <a:pos x="38" y="152"/>
                </a:cxn>
              </a:cxnLst>
              <a:rect l="0" t="0" r="r" b="b"/>
              <a:pathLst>
                <a:path w="138" h="175">
                  <a:moveTo>
                    <a:pt x="38" y="152"/>
                  </a:moveTo>
                  <a:lnTo>
                    <a:pt x="99" y="41"/>
                  </a:lnTo>
                  <a:lnTo>
                    <a:pt x="99" y="0"/>
                  </a:lnTo>
                  <a:lnTo>
                    <a:pt x="0" y="175"/>
                  </a:lnTo>
                  <a:lnTo>
                    <a:pt x="138" y="172"/>
                  </a:lnTo>
                  <a:lnTo>
                    <a:pt x="138" y="150"/>
                  </a:lnTo>
                  <a:lnTo>
                    <a:pt x="38" y="1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auto">
            <a:xfrm>
              <a:off x="4286" y="3188"/>
              <a:ext cx="491" cy="650"/>
            </a:xfrm>
            <a:custGeom>
              <a:avLst/>
              <a:gdLst/>
              <a:ahLst/>
              <a:cxnLst>
                <a:cxn ang="0">
                  <a:pos x="222" y="613"/>
                </a:cxn>
                <a:cxn ang="0">
                  <a:pos x="190" y="724"/>
                </a:cxn>
                <a:cxn ang="0">
                  <a:pos x="156" y="902"/>
                </a:cxn>
                <a:cxn ang="0">
                  <a:pos x="159" y="1069"/>
                </a:cxn>
                <a:cxn ang="0">
                  <a:pos x="178" y="1184"/>
                </a:cxn>
                <a:cxn ang="0">
                  <a:pos x="190" y="1227"/>
                </a:cxn>
                <a:cxn ang="0">
                  <a:pos x="288" y="1233"/>
                </a:cxn>
                <a:cxn ang="0">
                  <a:pos x="237" y="1257"/>
                </a:cxn>
                <a:cxn ang="0">
                  <a:pos x="218" y="1299"/>
                </a:cxn>
                <a:cxn ang="0">
                  <a:pos x="480" y="1274"/>
                </a:cxn>
                <a:cxn ang="0">
                  <a:pos x="445" y="1207"/>
                </a:cxn>
                <a:cxn ang="0">
                  <a:pos x="441" y="1009"/>
                </a:cxn>
                <a:cxn ang="0">
                  <a:pos x="459" y="913"/>
                </a:cxn>
                <a:cxn ang="0">
                  <a:pos x="485" y="815"/>
                </a:cxn>
                <a:cxn ang="0">
                  <a:pos x="494" y="796"/>
                </a:cxn>
                <a:cxn ang="0">
                  <a:pos x="522" y="893"/>
                </a:cxn>
                <a:cxn ang="0">
                  <a:pos x="548" y="1014"/>
                </a:cxn>
                <a:cxn ang="0">
                  <a:pos x="547" y="1160"/>
                </a:cxn>
                <a:cxn ang="0">
                  <a:pos x="518" y="1265"/>
                </a:cxn>
                <a:cxn ang="0">
                  <a:pos x="508" y="1299"/>
                </a:cxn>
                <a:cxn ang="0">
                  <a:pos x="765" y="1269"/>
                </a:cxn>
                <a:cxn ang="0">
                  <a:pos x="725" y="1240"/>
                </a:cxn>
                <a:cxn ang="0">
                  <a:pos x="660" y="1227"/>
                </a:cxn>
                <a:cxn ang="0">
                  <a:pos x="823" y="1141"/>
                </a:cxn>
                <a:cxn ang="0">
                  <a:pos x="840" y="909"/>
                </a:cxn>
                <a:cxn ang="0">
                  <a:pos x="810" y="737"/>
                </a:cxn>
                <a:cxn ang="0">
                  <a:pos x="779" y="622"/>
                </a:cxn>
                <a:cxn ang="0">
                  <a:pos x="781" y="458"/>
                </a:cxn>
                <a:cxn ang="0">
                  <a:pos x="807" y="443"/>
                </a:cxn>
                <a:cxn ang="0">
                  <a:pos x="830" y="427"/>
                </a:cxn>
                <a:cxn ang="0">
                  <a:pos x="879" y="385"/>
                </a:cxn>
                <a:cxn ang="0">
                  <a:pos x="946" y="336"/>
                </a:cxn>
                <a:cxn ang="0">
                  <a:pos x="980" y="300"/>
                </a:cxn>
                <a:cxn ang="0">
                  <a:pos x="977" y="241"/>
                </a:cxn>
                <a:cxn ang="0">
                  <a:pos x="949" y="181"/>
                </a:cxn>
                <a:cxn ang="0">
                  <a:pos x="905" y="125"/>
                </a:cxn>
                <a:cxn ang="0">
                  <a:pos x="851" y="75"/>
                </a:cxn>
                <a:cxn ang="0">
                  <a:pos x="797" y="37"/>
                </a:cxn>
                <a:cxn ang="0">
                  <a:pos x="763" y="21"/>
                </a:cxn>
                <a:cxn ang="0">
                  <a:pos x="725" y="8"/>
                </a:cxn>
                <a:cxn ang="0">
                  <a:pos x="685" y="2"/>
                </a:cxn>
                <a:cxn ang="0">
                  <a:pos x="681" y="2"/>
                </a:cxn>
                <a:cxn ang="0">
                  <a:pos x="660" y="2"/>
                </a:cxn>
                <a:cxn ang="0">
                  <a:pos x="626" y="4"/>
                </a:cxn>
                <a:cxn ang="0">
                  <a:pos x="581" y="29"/>
                </a:cxn>
                <a:cxn ang="0">
                  <a:pos x="501" y="53"/>
                </a:cxn>
                <a:cxn ang="0">
                  <a:pos x="430" y="45"/>
                </a:cxn>
                <a:cxn ang="0">
                  <a:pos x="392" y="17"/>
                </a:cxn>
                <a:cxn ang="0">
                  <a:pos x="379" y="0"/>
                </a:cxn>
                <a:cxn ang="0">
                  <a:pos x="317" y="3"/>
                </a:cxn>
                <a:cxn ang="0">
                  <a:pos x="273" y="14"/>
                </a:cxn>
                <a:cxn ang="0">
                  <a:pos x="252" y="21"/>
                </a:cxn>
                <a:cxn ang="0">
                  <a:pos x="171" y="56"/>
                </a:cxn>
                <a:cxn ang="0">
                  <a:pos x="107" y="111"/>
                </a:cxn>
                <a:cxn ang="0">
                  <a:pos x="56" y="174"/>
                </a:cxn>
                <a:cxn ang="0">
                  <a:pos x="22" y="235"/>
                </a:cxn>
                <a:cxn ang="0">
                  <a:pos x="3" y="283"/>
                </a:cxn>
              </a:cxnLst>
              <a:rect l="0" t="0" r="r" b="b"/>
              <a:pathLst>
                <a:path w="982" h="1299">
                  <a:moveTo>
                    <a:pt x="226" y="382"/>
                  </a:moveTo>
                  <a:lnTo>
                    <a:pt x="226" y="604"/>
                  </a:lnTo>
                  <a:lnTo>
                    <a:pt x="222" y="613"/>
                  </a:lnTo>
                  <a:lnTo>
                    <a:pt x="214" y="637"/>
                  </a:lnTo>
                  <a:lnTo>
                    <a:pt x="203" y="675"/>
                  </a:lnTo>
                  <a:lnTo>
                    <a:pt x="190" y="724"/>
                  </a:lnTo>
                  <a:lnTo>
                    <a:pt x="176" y="779"/>
                  </a:lnTo>
                  <a:lnTo>
                    <a:pt x="165" y="840"/>
                  </a:lnTo>
                  <a:lnTo>
                    <a:pt x="156" y="902"/>
                  </a:lnTo>
                  <a:lnTo>
                    <a:pt x="153" y="964"/>
                  </a:lnTo>
                  <a:lnTo>
                    <a:pt x="155" y="1020"/>
                  </a:lnTo>
                  <a:lnTo>
                    <a:pt x="159" y="1069"/>
                  </a:lnTo>
                  <a:lnTo>
                    <a:pt x="166" y="1114"/>
                  </a:lnTo>
                  <a:lnTo>
                    <a:pt x="171" y="1152"/>
                  </a:lnTo>
                  <a:lnTo>
                    <a:pt x="178" y="1184"/>
                  </a:lnTo>
                  <a:lnTo>
                    <a:pt x="184" y="1207"/>
                  </a:lnTo>
                  <a:lnTo>
                    <a:pt x="189" y="1222"/>
                  </a:lnTo>
                  <a:lnTo>
                    <a:pt x="190" y="1227"/>
                  </a:lnTo>
                  <a:lnTo>
                    <a:pt x="333" y="1227"/>
                  </a:lnTo>
                  <a:lnTo>
                    <a:pt x="310" y="1229"/>
                  </a:lnTo>
                  <a:lnTo>
                    <a:pt x="288" y="1233"/>
                  </a:lnTo>
                  <a:lnTo>
                    <a:pt x="268" y="1240"/>
                  </a:lnTo>
                  <a:lnTo>
                    <a:pt x="251" y="1248"/>
                  </a:lnTo>
                  <a:lnTo>
                    <a:pt x="237" y="1257"/>
                  </a:lnTo>
                  <a:lnTo>
                    <a:pt x="227" y="1269"/>
                  </a:lnTo>
                  <a:lnTo>
                    <a:pt x="220" y="1283"/>
                  </a:lnTo>
                  <a:lnTo>
                    <a:pt x="218" y="1299"/>
                  </a:lnTo>
                  <a:lnTo>
                    <a:pt x="483" y="1299"/>
                  </a:lnTo>
                  <a:lnTo>
                    <a:pt x="485" y="1286"/>
                  </a:lnTo>
                  <a:lnTo>
                    <a:pt x="480" y="1274"/>
                  </a:lnTo>
                  <a:lnTo>
                    <a:pt x="472" y="1264"/>
                  </a:lnTo>
                  <a:lnTo>
                    <a:pt x="462" y="1256"/>
                  </a:lnTo>
                  <a:lnTo>
                    <a:pt x="445" y="1207"/>
                  </a:lnTo>
                  <a:lnTo>
                    <a:pt x="438" y="1139"/>
                  </a:lnTo>
                  <a:lnTo>
                    <a:pt x="439" y="1067"/>
                  </a:lnTo>
                  <a:lnTo>
                    <a:pt x="441" y="1009"/>
                  </a:lnTo>
                  <a:lnTo>
                    <a:pt x="445" y="983"/>
                  </a:lnTo>
                  <a:lnTo>
                    <a:pt x="450" y="949"/>
                  </a:lnTo>
                  <a:lnTo>
                    <a:pt x="459" y="913"/>
                  </a:lnTo>
                  <a:lnTo>
                    <a:pt x="468" y="876"/>
                  </a:lnTo>
                  <a:lnTo>
                    <a:pt x="477" y="842"/>
                  </a:lnTo>
                  <a:lnTo>
                    <a:pt x="485" y="815"/>
                  </a:lnTo>
                  <a:lnTo>
                    <a:pt x="490" y="795"/>
                  </a:lnTo>
                  <a:lnTo>
                    <a:pt x="492" y="788"/>
                  </a:lnTo>
                  <a:lnTo>
                    <a:pt x="494" y="796"/>
                  </a:lnTo>
                  <a:lnTo>
                    <a:pt x="501" y="819"/>
                  </a:lnTo>
                  <a:lnTo>
                    <a:pt x="510" y="853"/>
                  </a:lnTo>
                  <a:lnTo>
                    <a:pt x="522" y="893"/>
                  </a:lnTo>
                  <a:lnTo>
                    <a:pt x="532" y="936"/>
                  </a:lnTo>
                  <a:lnTo>
                    <a:pt x="542" y="977"/>
                  </a:lnTo>
                  <a:lnTo>
                    <a:pt x="548" y="1014"/>
                  </a:lnTo>
                  <a:lnTo>
                    <a:pt x="552" y="1040"/>
                  </a:lnTo>
                  <a:lnTo>
                    <a:pt x="552" y="1097"/>
                  </a:lnTo>
                  <a:lnTo>
                    <a:pt x="547" y="1160"/>
                  </a:lnTo>
                  <a:lnTo>
                    <a:pt x="539" y="1217"/>
                  </a:lnTo>
                  <a:lnTo>
                    <a:pt x="529" y="1256"/>
                  </a:lnTo>
                  <a:lnTo>
                    <a:pt x="518" y="1265"/>
                  </a:lnTo>
                  <a:lnTo>
                    <a:pt x="510" y="1275"/>
                  </a:lnTo>
                  <a:lnTo>
                    <a:pt x="506" y="1287"/>
                  </a:lnTo>
                  <a:lnTo>
                    <a:pt x="508" y="1299"/>
                  </a:lnTo>
                  <a:lnTo>
                    <a:pt x="774" y="1299"/>
                  </a:lnTo>
                  <a:lnTo>
                    <a:pt x="772" y="1283"/>
                  </a:lnTo>
                  <a:lnTo>
                    <a:pt x="765" y="1269"/>
                  </a:lnTo>
                  <a:lnTo>
                    <a:pt x="755" y="1257"/>
                  </a:lnTo>
                  <a:lnTo>
                    <a:pt x="742" y="1248"/>
                  </a:lnTo>
                  <a:lnTo>
                    <a:pt x="725" y="1240"/>
                  </a:lnTo>
                  <a:lnTo>
                    <a:pt x="705" y="1233"/>
                  </a:lnTo>
                  <a:lnTo>
                    <a:pt x="683" y="1229"/>
                  </a:lnTo>
                  <a:lnTo>
                    <a:pt x="660" y="1227"/>
                  </a:lnTo>
                  <a:lnTo>
                    <a:pt x="808" y="1227"/>
                  </a:lnTo>
                  <a:lnTo>
                    <a:pt x="812" y="1203"/>
                  </a:lnTo>
                  <a:lnTo>
                    <a:pt x="823" y="1141"/>
                  </a:lnTo>
                  <a:lnTo>
                    <a:pt x="834" y="1055"/>
                  </a:lnTo>
                  <a:lnTo>
                    <a:pt x="841" y="963"/>
                  </a:lnTo>
                  <a:lnTo>
                    <a:pt x="840" y="909"/>
                  </a:lnTo>
                  <a:lnTo>
                    <a:pt x="833" y="851"/>
                  </a:lnTo>
                  <a:lnTo>
                    <a:pt x="823" y="793"/>
                  </a:lnTo>
                  <a:lnTo>
                    <a:pt x="810" y="737"/>
                  </a:lnTo>
                  <a:lnTo>
                    <a:pt x="797" y="688"/>
                  </a:lnTo>
                  <a:lnTo>
                    <a:pt x="787" y="649"/>
                  </a:lnTo>
                  <a:lnTo>
                    <a:pt x="779" y="622"/>
                  </a:lnTo>
                  <a:lnTo>
                    <a:pt x="776" y="613"/>
                  </a:lnTo>
                  <a:lnTo>
                    <a:pt x="774" y="463"/>
                  </a:lnTo>
                  <a:lnTo>
                    <a:pt x="781" y="458"/>
                  </a:lnTo>
                  <a:lnTo>
                    <a:pt x="789" y="453"/>
                  </a:lnTo>
                  <a:lnTo>
                    <a:pt x="797" y="447"/>
                  </a:lnTo>
                  <a:lnTo>
                    <a:pt x="807" y="443"/>
                  </a:lnTo>
                  <a:lnTo>
                    <a:pt x="815" y="437"/>
                  </a:lnTo>
                  <a:lnTo>
                    <a:pt x="823" y="432"/>
                  </a:lnTo>
                  <a:lnTo>
                    <a:pt x="830" y="427"/>
                  </a:lnTo>
                  <a:lnTo>
                    <a:pt x="836" y="422"/>
                  </a:lnTo>
                  <a:lnTo>
                    <a:pt x="856" y="403"/>
                  </a:lnTo>
                  <a:lnTo>
                    <a:pt x="879" y="385"/>
                  </a:lnTo>
                  <a:lnTo>
                    <a:pt x="904" y="368"/>
                  </a:lnTo>
                  <a:lnTo>
                    <a:pt x="925" y="351"/>
                  </a:lnTo>
                  <a:lnTo>
                    <a:pt x="946" y="336"/>
                  </a:lnTo>
                  <a:lnTo>
                    <a:pt x="962" y="322"/>
                  </a:lnTo>
                  <a:lnTo>
                    <a:pt x="974" y="310"/>
                  </a:lnTo>
                  <a:lnTo>
                    <a:pt x="980" y="300"/>
                  </a:lnTo>
                  <a:lnTo>
                    <a:pt x="982" y="280"/>
                  </a:lnTo>
                  <a:lnTo>
                    <a:pt x="981" y="261"/>
                  </a:lnTo>
                  <a:lnTo>
                    <a:pt x="977" y="241"/>
                  </a:lnTo>
                  <a:lnTo>
                    <a:pt x="970" y="222"/>
                  </a:lnTo>
                  <a:lnTo>
                    <a:pt x="960" y="201"/>
                  </a:lnTo>
                  <a:lnTo>
                    <a:pt x="949" y="181"/>
                  </a:lnTo>
                  <a:lnTo>
                    <a:pt x="936" y="162"/>
                  </a:lnTo>
                  <a:lnTo>
                    <a:pt x="921" y="143"/>
                  </a:lnTo>
                  <a:lnTo>
                    <a:pt x="905" y="125"/>
                  </a:lnTo>
                  <a:lnTo>
                    <a:pt x="887" y="108"/>
                  </a:lnTo>
                  <a:lnTo>
                    <a:pt x="869" y="91"/>
                  </a:lnTo>
                  <a:lnTo>
                    <a:pt x="851" y="75"/>
                  </a:lnTo>
                  <a:lnTo>
                    <a:pt x="832" y="61"/>
                  </a:lnTo>
                  <a:lnTo>
                    <a:pt x="815" y="49"/>
                  </a:lnTo>
                  <a:lnTo>
                    <a:pt x="797" y="37"/>
                  </a:lnTo>
                  <a:lnTo>
                    <a:pt x="780" y="28"/>
                  </a:lnTo>
                  <a:lnTo>
                    <a:pt x="773" y="25"/>
                  </a:lnTo>
                  <a:lnTo>
                    <a:pt x="763" y="21"/>
                  </a:lnTo>
                  <a:lnTo>
                    <a:pt x="751" y="17"/>
                  </a:lnTo>
                  <a:lnTo>
                    <a:pt x="739" y="13"/>
                  </a:lnTo>
                  <a:lnTo>
                    <a:pt x="725" y="8"/>
                  </a:lnTo>
                  <a:lnTo>
                    <a:pt x="711" y="5"/>
                  </a:lnTo>
                  <a:lnTo>
                    <a:pt x="697" y="3"/>
                  </a:lnTo>
                  <a:lnTo>
                    <a:pt x="685" y="2"/>
                  </a:lnTo>
                  <a:lnTo>
                    <a:pt x="685" y="2"/>
                  </a:lnTo>
                  <a:lnTo>
                    <a:pt x="683" y="2"/>
                  </a:lnTo>
                  <a:lnTo>
                    <a:pt x="681" y="2"/>
                  </a:lnTo>
                  <a:lnTo>
                    <a:pt x="678" y="2"/>
                  </a:lnTo>
                  <a:lnTo>
                    <a:pt x="671" y="2"/>
                  </a:lnTo>
                  <a:lnTo>
                    <a:pt x="660" y="2"/>
                  </a:lnTo>
                  <a:lnTo>
                    <a:pt x="648" y="2"/>
                  </a:lnTo>
                  <a:lnTo>
                    <a:pt x="629" y="2"/>
                  </a:lnTo>
                  <a:lnTo>
                    <a:pt x="626" y="4"/>
                  </a:lnTo>
                  <a:lnTo>
                    <a:pt x="616" y="11"/>
                  </a:lnTo>
                  <a:lnTo>
                    <a:pt x="600" y="19"/>
                  </a:lnTo>
                  <a:lnTo>
                    <a:pt x="581" y="29"/>
                  </a:lnTo>
                  <a:lnTo>
                    <a:pt x="557" y="40"/>
                  </a:lnTo>
                  <a:lnTo>
                    <a:pt x="530" y="48"/>
                  </a:lnTo>
                  <a:lnTo>
                    <a:pt x="501" y="53"/>
                  </a:lnTo>
                  <a:lnTo>
                    <a:pt x="470" y="55"/>
                  </a:lnTo>
                  <a:lnTo>
                    <a:pt x="448" y="51"/>
                  </a:lnTo>
                  <a:lnTo>
                    <a:pt x="430" y="45"/>
                  </a:lnTo>
                  <a:lnTo>
                    <a:pt x="414" y="36"/>
                  </a:lnTo>
                  <a:lnTo>
                    <a:pt x="401" y="27"/>
                  </a:lnTo>
                  <a:lnTo>
                    <a:pt x="392" y="17"/>
                  </a:lnTo>
                  <a:lnTo>
                    <a:pt x="385" y="8"/>
                  </a:lnTo>
                  <a:lnTo>
                    <a:pt x="380" y="3"/>
                  </a:lnTo>
                  <a:lnTo>
                    <a:pt x="379" y="0"/>
                  </a:lnTo>
                  <a:lnTo>
                    <a:pt x="344" y="0"/>
                  </a:lnTo>
                  <a:lnTo>
                    <a:pt x="332" y="0"/>
                  </a:lnTo>
                  <a:lnTo>
                    <a:pt x="317" y="3"/>
                  </a:lnTo>
                  <a:lnTo>
                    <a:pt x="302" y="6"/>
                  </a:lnTo>
                  <a:lnTo>
                    <a:pt x="287" y="11"/>
                  </a:lnTo>
                  <a:lnTo>
                    <a:pt x="273" y="14"/>
                  </a:lnTo>
                  <a:lnTo>
                    <a:pt x="263" y="18"/>
                  </a:lnTo>
                  <a:lnTo>
                    <a:pt x="254" y="20"/>
                  </a:lnTo>
                  <a:lnTo>
                    <a:pt x="252" y="21"/>
                  </a:lnTo>
                  <a:lnTo>
                    <a:pt x="223" y="30"/>
                  </a:lnTo>
                  <a:lnTo>
                    <a:pt x="197" y="42"/>
                  </a:lnTo>
                  <a:lnTo>
                    <a:pt x="171" y="56"/>
                  </a:lnTo>
                  <a:lnTo>
                    <a:pt x="148" y="73"/>
                  </a:lnTo>
                  <a:lnTo>
                    <a:pt x="126" y="91"/>
                  </a:lnTo>
                  <a:lnTo>
                    <a:pt x="107" y="111"/>
                  </a:lnTo>
                  <a:lnTo>
                    <a:pt x="88" y="132"/>
                  </a:lnTo>
                  <a:lnTo>
                    <a:pt x="71" y="152"/>
                  </a:lnTo>
                  <a:lnTo>
                    <a:pt x="56" y="174"/>
                  </a:lnTo>
                  <a:lnTo>
                    <a:pt x="43" y="195"/>
                  </a:lnTo>
                  <a:lnTo>
                    <a:pt x="32" y="216"/>
                  </a:lnTo>
                  <a:lnTo>
                    <a:pt x="22" y="235"/>
                  </a:lnTo>
                  <a:lnTo>
                    <a:pt x="14" y="253"/>
                  </a:lnTo>
                  <a:lnTo>
                    <a:pt x="8" y="269"/>
                  </a:lnTo>
                  <a:lnTo>
                    <a:pt x="3" y="283"/>
                  </a:lnTo>
                  <a:lnTo>
                    <a:pt x="0" y="293"/>
                  </a:lnTo>
                  <a:lnTo>
                    <a:pt x="226" y="38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3"/>
            <p:cNvSpPr>
              <a:spLocks/>
            </p:cNvSpPr>
            <p:nvPr/>
          </p:nvSpPr>
          <p:spPr bwMode="auto">
            <a:xfrm>
              <a:off x="4302" y="3200"/>
              <a:ext cx="459" cy="243"/>
            </a:xfrm>
            <a:custGeom>
              <a:avLst/>
              <a:gdLst/>
              <a:ahLst/>
              <a:cxnLst>
                <a:cxn ang="0">
                  <a:pos x="710" y="486"/>
                </a:cxn>
                <a:cxn ang="0">
                  <a:pos x="719" y="478"/>
                </a:cxn>
                <a:cxn ang="0">
                  <a:pos x="745" y="458"/>
                </a:cxn>
                <a:cxn ang="0">
                  <a:pos x="779" y="428"/>
                </a:cxn>
                <a:cxn ang="0">
                  <a:pos x="819" y="392"/>
                </a:cxn>
                <a:cxn ang="0">
                  <a:pos x="857" y="354"/>
                </a:cxn>
                <a:cxn ang="0">
                  <a:pos x="890" y="317"/>
                </a:cxn>
                <a:cxn ang="0">
                  <a:pos x="912" y="285"/>
                </a:cxn>
                <a:cxn ang="0">
                  <a:pos x="918" y="261"/>
                </a:cxn>
                <a:cxn ang="0">
                  <a:pos x="914" y="237"/>
                </a:cxn>
                <a:cxn ang="0">
                  <a:pos x="897" y="185"/>
                </a:cxn>
                <a:cxn ang="0">
                  <a:pos x="846" y="115"/>
                </a:cxn>
                <a:cxn ang="0">
                  <a:pos x="744" y="35"/>
                </a:cxn>
                <a:cxn ang="0">
                  <a:pos x="707" y="20"/>
                </a:cxn>
                <a:cxn ang="0">
                  <a:pos x="662" y="9"/>
                </a:cxn>
                <a:cxn ang="0">
                  <a:pos x="624" y="2"/>
                </a:cxn>
                <a:cxn ang="0">
                  <a:pos x="608" y="0"/>
                </a:cxn>
                <a:cxn ang="0">
                  <a:pos x="594" y="9"/>
                </a:cxn>
                <a:cxn ang="0">
                  <a:pos x="555" y="30"/>
                </a:cxn>
                <a:cxn ang="0">
                  <a:pos x="499" y="50"/>
                </a:cxn>
                <a:cxn ang="0">
                  <a:pos x="435" y="58"/>
                </a:cxn>
                <a:cxn ang="0">
                  <a:pos x="383" y="48"/>
                </a:cxn>
                <a:cxn ang="0">
                  <a:pos x="352" y="28"/>
                </a:cxn>
                <a:cxn ang="0">
                  <a:pos x="337" y="9"/>
                </a:cxn>
                <a:cxn ang="0">
                  <a:pos x="333" y="0"/>
                </a:cxn>
                <a:cxn ang="0">
                  <a:pos x="333" y="0"/>
                </a:cxn>
                <a:cxn ang="0">
                  <a:pos x="329" y="0"/>
                </a:cxn>
                <a:cxn ang="0">
                  <a:pos x="311" y="3"/>
                </a:cxn>
                <a:cxn ang="0">
                  <a:pos x="274" y="10"/>
                </a:cxn>
                <a:cxn ang="0">
                  <a:pos x="236" y="20"/>
                </a:cxn>
                <a:cxn ang="0">
                  <a:pos x="195" y="38"/>
                </a:cxn>
                <a:cxn ang="0">
                  <a:pos x="153" y="63"/>
                </a:cxn>
                <a:cxn ang="0">
                  <a:pos x="113" y="94"/>
                </a:cxn>
                <a:cxn ang="0">
                  <a:pos x="75" y="133"/>
                </a:cxn>
                <a:cxn ang="0">
                  <a:pos x="43" y="180"/>
                </a:cxn>
                <a:cxn ang="0">
                  <a:pos x="17" y="235"/>
                </a:cxn>
                <a:cxn ang="0">
                  <a:pos x="0" y="298"/>
                </a:cxn>
              </a:cxnLst>
              <a:rect l="0" t="0" r="r" b="b"/>
              <a:pathLst>
                <a:path w="918" h="486">
                  <a:moveTo>
                    <a:pt x="229" y="486"/>
                  </a:moveTo>
                  <a:lnTo>
                    <a:pt x="710" y="486"/>
                  </a:lnTo>
                  <a:lnTo>
                    <a:pt x="712" y="483"/>
                  </a:lnTo>
                  <a:lnTo>
                    <a:pt x="719" y="478"/>
                  </a:lnTo>
                  <a:lnTo>
                    <a:pt x="730" y="469"/>
                  </a:lnTo>
                  <a:lnTo>
                    <a:pt x="745" y="458"/>
                  </a:lnTo>
                  <a:lnTo>
                    <a:pt x="761" y="444"/>
                  </a:lnTo>
                  <a:lnTo>
                    <a:pt x="779" y="428"/>
                  </a:lnTo>
                  <a:lnTo>
                    <a:pt x="798" y="411"/>
                  </a:lnTo>
                  <a:lnTo>
                    <a:pt x="819" y="392"/>
                  </a:lnTo>
                  <a:lnTo>
                    <a:pt x="838" y="374"/>
                  </a:lnTo>
                  <a:lnTo>
                    <a:pt x="857" y="354"/>
                  </a:lnTo>
                  <a:lnTo>
                    <a:pt x="875" y="336"/>
                  </a:lnTo>
                  <a:lnTo>
                    <a:pt x="890" y="317"/>
                  </a:lnTo>
                  <a:lnTo>
                    <a:pt x="903" y="301"/>
                  </a:lnTo>
                  <a:lnTo>
                    <a:pt x="912" y="285"/>
                  </a:lnTo>
                  <a:lnTo>
                    <a:pt x="918" y="273"/>
                  </a:lnTo>
                  <a:lnTo>
                    <a:pt x="918" y="261"/>
                  </a:lnTo>
                  <a:lnTo>
                    <a:pt x="917" y="253"/>
                  </a:lnTo>
                  <a:lnTo>
                    <a:pt x="914" y="237"/>
                  </a:lnTo>
                  <a:lnTo>
                    <a:pt x="908" y="214"/>
                  </a:lnTo>
                  <a:lnTo>
                    <a:pt x="897" y="185"/>
                  </a:lnTo>
                  <a:lnTo>
                    <a:pt x="877" y="152"/>
                  </a:lnTo>
                  <a:lnTo>
                    <a:pt x="846" y="115"/>
                  </a:lnTo>
                  <a:lnTo>
                    <a:pt x="802" y="76"/>
                  </a:lnTo>
                  <a:lnTo>
                    <a:pt x="744" y="35"/>
                  </a:lnTo>
                  <a:lnTo>
                    <a:pt x="726" y="27"/>
                  </a:lnTo>
                  <a:lnTo>
                    <a:pt x="707" y="20"/>
                  </a:lnTo>
                  <a:lnTo>
                    <a:pt x="684" y="13"/>
                  </a:lnTo>
                  <a:lnTo>
                    <a:pt x="662" y="9"/>
                  </a:lnTo>
                  <a:lnTo>
                    <a:pt x="641" y="5"/>
                  </a:lnTo>
                  <a:lnTo>
                    <a:pt x="624" y="2"/>
                  </a:lnTo>
                  <a:lnTo>
                    <a:pt x="612" y="1"/>
                  </a:lnTo>
                  <a:lnTo>
                    <a:pt x="608" y="0"/>
                  </a:lnTo>
                  <a:lnTo>
                    <a:pt x="604" y="2"/>
                  </a:lnTo>
                  <a:lnTo>
                    <a:pt x="594" y="9"/>
                  </a:lnTo>
                  <a:lnTo>
                    <a:pt x="576" y="19"/>
                  </a:lnTo>
                  <a:lnTo>
                    <a:pt x="555" y="30"/>
                  </a:lnTo>
                  <a:lnTo>
                    <a:pt x="529" y="41"/>
                  </a:lnTo>
                  <a:lnTo>
                    <a:pt x="499" y="50"/>
                  </a:lnTo>
                  <a:lnTo>
                    <a:pt x="468" y="56"/>
                  </a:lnTo>
                  <a:lnTo>
                    <a:pt x="435" y="58"/>
                  </a:lnTo>
                  <a:lnTo>
                    <a:pt x="406" y="55"/>
                  </a:lnTo>
                  <a:lnTo>
                    <a:pt x="383" y="48"/>
                  </a:lnTo>
                  <a:lnTo>
                    <a:pt x="364" y="39"/>
                  </a:lnTo>
                  <a:lnTo>
                    <a:pt x="352" y="28"/>
                  </a:lnTo>
                  <a:lnTo>
                    <a:pt x="342" y="18"/>
                  </a:lnTo>
                  <a:lnTo>
                    <a:pt x="337" y="9"/>
                  </a:lnTo>
                  <a:lnTo>
                    <a:pt x="334" y="2"/>
                  </a:lnTo>
                  <a:lnTo>
                    <a:pt x="333" y="0"/>
                  </a:lnTo>
                  <a:lnTo>
                    <a:pt x="333" y="0"/>
                  </a:lnTo>
                  <a:lnTo>
                    <a:pt x="333" y="0"/>
                  </a:lnTo>
                  <a:lnTo>
                    <a:pt x="332" y="0"/>
                  </a:lnTo>
                  <a:lnTo>
                    <a:pt x="329" y="0"/>
                  </a:lnTo>
                  <a:lnTo>
                    <a:pt x="322" y="1"/>
                  </a:lnTo>
                  <a:lnTo>
                    <a:pt x="311" y="3"/>
                  </a:lnTo>
                  <a:lnTo>
                    <a:pt x="295" y="5"/>
                  </a:lnTo>
                  <a:lnTo>
                    <a:pt x="274" y="10"/>
                  </a:lnTo>
                  <a:lnTo>
                    <a:pt x="256" y="15"/>
                  </a:lnTo>
                  <a:lnTo>
                    <a:pt x="236" y="20"/>
                  </a:lnTo>
                  <a:lnTo>
                    <a:pt x="216" y="28"/>
                  </a:lnTo>
                  <a:lnTo>
                    <a:pt x="195" y="38"/>
                  </a:lnTo>
                  <a:lnTo>
                    <a:pt x="174" y="49"/>
                  </a:lnTo>
                  <a:lnTo>
                    <a:pt x="153" y="63"/>
                  </a:lnTo>
                  <a:lnTo>
                    <a:pt x="133" y="78"/>
                  </a:lnTo>
                  <a:lnTo>
                    <a:pt x="113" y="94"/>
                  </a:lnTo>
                  <a:lnTo>
                    <a:pt x="93" y="112"/>
                  </a:lnTo>
                  <a:lnTo>
                    <a:pt x="75" y="133"/>
                  </a:lnTo>
                  <a:lnTo>
                    <a:pt x="58" y="156"/>
                  </a:lnTo>
                  <a:lnTo>
                    <a:pt x="43" y="180"/>
                  </a:lnTo>
                  <a:lnTo>
                    <a:pt x="29" y="207"/>
                  </a:lnTo>
                  <a:lnTo>
                    <a:pt x="17" y="235"/>
                  </a:lnTo>
                  <a:lnTo>
                    <a:pt x="7" y="266"/>
                  </a:lnTo>
                  <a:lnTo>
                    <a:pt x="0" y="298"/>
                  </a:lnTo>
                  <a:lnTo>
                    <a:pt x="229" y="486"/>
                  </a:lnTo>
                  <a:close/>
                </a:path>
              </a:pathLst>
            </a:custGeom>
            <a:solidFill>
              <a:srgbClr val="FF99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24"/>
            <p:cNvSpPr>
              <a:spLocks/>
            </p:cNvSpPr>
            <p:nvPr/>
          </p:nvSpPr>
          <p:spPr bwMode="auto">
            <a:xfrm>
              <a:off x="4351" y="2784"/>
              <a:ext cx="311" cy="169"/>
            </a:xfrm>
            <a:custGeom>
              <a:avLst/>
              <a:gdLst/>
              <a:ahLst/>
              <a:cxnLst>
                <a:cxn ang="0">
                  <a:pos x="623" y="220"/>
                </a:cxn>
                <a:cxn ang="0">
                  <a:pos x="621" y="165"/>
                </a:cxn>
                <a:cxn ang="0">
                  <a:pos x="610" y="111"/>
                </a:cxn>
                <a:cxn ang="0">
                  <a:pos x="576" y="62"/>
                </a:cxn>
                <a:cxn ang="0">
                  <a:pos x="543" y="38"/>
                </a:cxn>
                <a:cxn ang="0">
                  <a:pos x="529" y="31"/>
                </a:cxn>
                <a:cxn ang="0">
                  <a:pos x="514" y="25"/>
                </a:cxn>
                <a:cxn ang="0">
                  <a:pos x="498" y="20"/>
                </a:cxn>
                <a:cxn ang="0">
                  <a:pos x="480" y="14"/>
                </a:cxn>
                <a:cxn ang="0">
                  <a:pos x="457" y="9"/>
                </a:cxn>
                <a:cxn ang="0">
                  <a:pos x="431" y="5"/>
                </a:cxn>
                <a:cxn ang="0">
                  <a:pos x="403" y="2"/>
                </a:cxn>
                <a:cxn ang="0">
                  <a:pos x="382" y="1"/>
                </a:cxn>
                <a:cxn ang="0">
                  <a:pos x="367" y="0"/>
                </a:cxn>
                <a:cxn ang="0">
                  <a:pos x="353" y="0"/>
                </a:cxn>
                <a:cxn ang="0">
                  <a:pos x="339" y="1"/>
                </a:cxn>
                <a:cxn ang="0">
                  <a:pos x="324" y="2"/>
                </a:cxn>
                <a:cxn ang="0">
                  <a:pos x="309" y="5"/>
                </a:cxn>
                <a:cxn ang="0">
                  <a:pos x="294" y="7"/>
                </a:cxn>
                <a:cxn ang="0">
                  <a:pos x="279" y="10"/>
                </a:cxn>
                <a:cxn ang="0">
                  <a:pos x="271" y="13"/>
                </a:cxn>
                <a:cxn ang="0">
                  <a:pos x="263" y="15"/>
                </a:cxn>
                <a:cxn ang="0">
                  <a:pos x="250" y="20"/>
                </a:cxn>
                <a:cxn ang="0">
                  <a:pos x="240" y="23"/>
                </a:cxn>
                <a:cxn ang="0">
                  <a:pos x="228" y="28"/>
                </a:cxn>
                <a:cxn ang="0">
                  <a:pos x="216" y="33"/>
                </a:cxn>
                <a:cxn ang="0">
                  <a:pos x="205" y="40"/>
                </a:cxn>
                <a:cxn ang="0">
                  <a:pos x="195" y="47"/>
                </a:cxn>
                <a:cxn ang="0">
                  <a:pos x="112" y="192"/>
                </a:cxn>
                <a:cxn ang="0">
                  <a:pos x="73" y="205"/>
                </a:cxn>
                <a:cxn ang="0">
                  <a:pos x="37" y="223"/>
                </a:cxn>
                <a:cxn ang="0">
                  <a:pos x="10" y="244"/>
                </a:cxn>
                <a:cxn ang="0">
                  <a:pos x="0" y="261"/>
                </a:cxn>
                <a:cxn ang="0">
                  <a:pos x="5" y="275"/>
                </a:cxn>
                <a:cxn ang="0">
                  <a:pos x="20" y="288"/>
                </a:cxn>
                <a:cxn ang="0">
                  <a:pos x="43" y="299"/>
                </a:cxn>
                <a:cxn ang="0">
                  <a:pos x="75" y="310"/>
                </a:cxn>
                <a:cxn ang="0">
                  <a:pos x="114" y="319"/>
                </a:cxn>
                <a:cxn ang="0">
                  <a:pos x="158" y="326"/>
                </a:cxn>
                <a:cxn ang="0">
                  <a:pos x="207" y="332"/>
                </a:cxn>
                <a:cxn ang="0">
                  <a:pos x="261" y="336"/>
                </a:cxn>
                <a:cxn ang="0">
                  <a:pos x="329" y="337"/>
                </a:cxn>
                <a:cxn ang="0">
                  <a:pos x="394" y="333"/>
                </a:cxn>
                <a:cxn ang="0">
                  <a:pos x="455" y="325"/>
                </a:cxn>
                <a:cxn ang="0">
                  <a:pos x="510" y="312"/>
                </a:cxn>
                <a:cxn ang="0">
                  <a:pos x="556" y="297"/>
                </a:cxn>
                <a:cxn ang="0">
                  <a:pos x="590" y="281"/>
                </a:cxn>
                <a:cxn ang="0">
                  <a:pos x="613" y="264"/>
                </a:cxn>
                <a:cxn ang="0">
                  <a:pos x="621" y="246"/>
                </a:cxn>
              </a:cxnLst>
              <a:rect l="0" t="0" r="r" b="b"/>
              <a:pathLst>
                <a:path w="623" h="337">
                  <a:moveTo>
                    <a:pt x="621" y="246"/>
                  </a:moveTo>
                  <a:lnTo>
                    <a:pt x="623" y="220"/>
                  </a:lnTo>
                  <a:lnTo>
                    <a:pt x="623" y="192"/>
                  </a:lnTo>
                  <a:lnTo>
                    <a:pt x="621" y="165"/>
                  </a:lnTo>
                  <a:lnTo>
                    <a:pt x="618" y="137"/>
                  </a:lnTo>
                  <a:lnTo>
                    <a:pt x="610" y="111"/>
                  </a:lnTo>
                  <a:lnTo>
                    <a:pt x="596" y="85"/>
                  </a:lnTo>
                  <a:lnTo>
                    <a:pt x="576" y="62"/>
                  </a:lnTo>
                  <a:lnTo>
                    <a:pt x="549" y="41"/>
                  </a:lnTo>
                  <a:lnTo>
                    <a:pt x="543" y="38"/>
                  </a:lnTo>
                  <a:lnTo>
                    <a:pt x="536" y="35"/>
                  </a:lnTo>
                  <a:lnTo>
                    <a:pt x="529" y="31"/>
                  </a:lnTo>
                  <a:lnTo>
                    <a:pt x="522" y="29"/>
                  </a:lnTo>
                  <a:lnTo>
                    <a:pt x="514" y="25"/>
                  </a:lnTo>
                  <a:lnTo>
                    <a:pt x="506" y="23"/>
                  </a:lnTo>
                  <a:lnTo>
                    <a:pt x="498" y="20"/>
                  </a:lnTo>
                  <a:lnTo>
                    <a:pt x="490" y="17"/>
                  </a:lnTo>
                  <a:lnTo>
                    <a:pt x="480" y="14"/>
                  </a:lnTo>
                  <a:lnTo>
                    <a:pt x="468" y="12"/>
                  </a:lnTo>
                  <a:lnTo>
                    <a:pt x="457" y="9"/>
                  </a:lnTo>
                  <a:lnTo>
                    <a:pt x="444" y="7"/>
                  </a:lnTo>
                  <a:lnTo>
                    <a:pt x="431" y="5"/>
                  </a:lnTo>
                  <a:lnTo>
                    <a:pt x="417" y="3"/>
                  </a:lnTo>
                  <a:lnTo>
                    <a:pt x="403" y="2"/>
                  </a:lnTo>
                  <a:lnTo>
                    <a:pt x="388" y="1"/>
                  </a:lnTo>
                  <a:lnTo>
                    <a:pt x="382" y="1"/>
                  </a:lnTo>
                  <a:lnTo>
                    <a:pt x="373" y="0"/>
                  </a:lnTo>
                  <a:lnTo>
                    <a:pt x="367" y="0"/>
                  </a:lnTo>
                  <a:lnTo>
                    <a:pt x="360" y="0"/>
                  </a:lnTo>
                  <a:lnTo>
                    <a:pt x="353" y="0"/>
                  </a:lnTo>
                  <a:lnTo>
                    <a:pt x="346" y="0"/>
                  </a:lnTo>
                  <a:lnTo>
                    <a:pt x="339" y="1"/>
                  </a:lnTo>
                  <a:lnTo>
                    <a:pt x="332" y="1"/>
                  </a:lnTo>
                  <a:lnTo>
                    <a:pt x="324" y="2"/>
                  </a:lnTo>
                  <a:lnTo>
                    <a:pt x="317" y="3"/>
                  </a:lnTo>
                  <a:lnTo>
                    <a:pt x="309" y="5"/>
                  </a:lnTo>
                  <a:lnTo>
                    <a:pt x="301" y="6"/>
                  </a:lnTo>
                  <a:lnTo>
                    <a:pt x="294" y="7"/>
                  </a:lnTo>
                  <a:lnTo>
                    <a:pt x="286" y="9"/>
                  </a:lnTo>
                  <a:lnTo>
                    <a:pt x="279" y="10"/>
                  </a:lnTo>
                  <a:lnTo>
                    <a:pt x="272" y="13"/>
                  </a:lnTo>
                  <a:lnTo>
                    <a:pt x="271" y="13"/>
                  </a:lnTo>
                  <a:lnTo>
                    <a:pt x="267" y="14"/>
                  </a:lnTo>
                  <a:lnTo>
                    <a:pt x="263" y="15"/>
                  </a:lnTo>
                  <a:lnTo>
                    <a:pt x="257" y="17"/>
                  </a:lnTo>
                  <a:lnTo>
                    <a:pt x="250" y="20"/>
                  </a:lnTo>
                  <a:lnTo>
                    <a:pt x="244" y="22"/>
                  </a:lnTo>
                  <a:lnTo>
                    <a:pt x="240" y="23"/>
                  </a:lnTo>
                  <a:lnTo>
                    <a:pt x="235" y="25"/>
                  </a:lnTo>
                  <a:lnTo>
                    <a:pt x="228" y="28"/>
                  </a:lnTo>
                  <a:lnTo>
                    <a:pt x="222" y="31"/>
                  </a:lnTo>
                  <a:lnTo>
                    <a:pt x="216" y="33"/>
                  </a:lnTo>
                  <a:lnTo>
                    <a:pt x="210" y="37"/>
                  </a:lnTo>
                  <a:lnTo>
                    <a:pt x="205" y="40"/>
                  </a:lnTo>
                  <a:lnTo>
                    <a:pt x="199" y="44"/>
                  </a:lnTo>
                  <a:lnTo>
                    <a:pt x="195" y="47"/>
                  </a:lnTo>
                  <a:lnTo>
                    <a:pt x="190" y="51"/>
                  </a:lnTo>
                  <a:lnTo>
                    <a:pt x="112" y="192"/>
                  </a:lnTo>
                  <a:lnTo>
                    <a:pt x="92" y="197"/>
                  </a:lnTo>
                  <a:lnTo>
                    <a:pt x="73" y="205"/>
                  </a:lnTo>
                  <a:lnTo>
                    <a:pt x="54" y="213"/>
                  </a:lnTo>
                  <a:lnTo>
                    <a:pt x="37" y="223"/>
                  </a:lnTo>
                  <a:lnTo>
                    <a:pt x="22" y="234"/>
                  </a:lnTo>
                  <a:lnTo>
                    <a:pt x="10" y="244"/>
                  </a:lnTo>
                  <a:lnTo>
                    <a:pt x="2" y="253"/>
                  </a:lnTo>
                  <a:lnTo>
                    <a:pt x="0" y="261"/>
                  </a:lnTo>
                  <a:lnTo>
                    <a:pt x="1" y="268"/>
                  </a:lnTo>
                  <a:lnTo>
                    <a:pt x="5" y="275"/>
                  </a:lnTo>
                  <a:lnTo>
                    <a:pt x="10" y="282"/>
                  </a:lnTo>
                  <a:lnTo>
                    <a:pt x="20" y="288"/>
                  </a:lnTo>
                  <a:lnTo>
                    <a:pt x="30" y="294"/>
                  </a:lnTo>
                  <a:lnTo>
                    <a:pt x="43" y="299"/>
                  </a:lnTo>
                  <a:lnTo>
                    <a:pt x="58" y="305"/>
                  </a:lnTo>
                  <a:lnTo>
                    <a:pt x="75" y="310"/>
                  </a:lnTo>
                  <a:lnTo>
                    <a:pt x="93" y="314"/>
                  </a:lnTo>
                  <a:lnTo>
                    <a:pt x="114" y="319"/>
                  </a:lnTo>
                  <a:lnTo>
                    <a:pt x="135" y="322"/>
                  </a:lnTo>
                  <a:lnTo>
                    <a:pt x="158" y="326"/>
                  </a:lnTo>
                  <a:lnTo>
                    <a:pt x="182" y="329"/>
                  </a:lnTo>
                  <a:lnTo>
                    <a:pt x="207" y="332"/>
                  </a:lnTo>
                  <a:lnTo>
                    <a:pt x="234" y="334"/>
                  </a:lnTo>
                  <a:lnTo>
                    <a:pt x="261" y="336"/>
                  </a:lnTo>
                  <a:lnTo>
                    <a:pt x="295" y="337"/>
                  </a:lnTo>
                  <a:lnTo>
                    <a:pt x="329" y="337"/>
                  </a:lnTo>
                  <a:lnTo>
                    <a:pt x="362" y="335"/>
                  </a:lnTo>
                  <a:lnTo>
                    <a:pt x="394" y="333"/>
                  </a:lnTo>
                  <a:lnTo>
                    <a:pt x="425" y="329"/>
                  </a:lnTo>
                  <a:lnTo>
                    <a:pt x="455" y="325"/>
                  </a:lnTo>
                  <a:lnTo>
                    <a:pt x="483" y="319"/>
                  </a:lnTo>
                  <a:lnTo>
                    <a:pt x="510" y="312"/>
                  </a:lnTo>
                  <a:lnTo>
                    <a:pt x="534" y="305"/>
                  </a:lnTo>
                  <a:lnTo>
                    <a:pt x="556" y="297"/>
                  </a:lnTo>
                  <a:lnTo>
                    <a:pt x="574" y="289"/>
                  </a:lnTo>
                  <a:lnTo>
                    <a:pt x="590" y="281"/>
                  </a:lnTo>
                  <a:lnTo>
                    <a:pt x="603" y="272"/>
                  </a:lnTo>
                  <a:lnTo>
                    <a:pt x="613" y="264"/>
                  </a:lnTo>
                  <a:lnTo>
                    <a:pt x="619" y="255"/>
                  </a:lnTo>
                  <a:lnTo>
                    <a:pt x="621" y="2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25"/>
            <p:cNvSpPr>
              <a:spLocks/>
            </p:cNvSpPr>
            <p:nvPr/>
          </p:nvSpPr>
          <p:spPr bwMode="auto">
            <a:xfrm>
              <a:off x="4377" y="2802"/>
              <a:ext cx="271" cy="135"/>
            </a:xfrm>
            <a:custGeom>
              <a:avLst/>
              <a:gdLst/>
              <a:ahLst/>
              <a:cxnLst>
                <a:cxn ang="0">
                  <a:pos x="541" y="177"/>
                </a:cxn>
                <a:cxn ang="0">
                  <a:pos x="538" y="134"/>
                </a:cxn>
                <a:cxn ang="0">
                  <a:pos x="527" y="93"/>
                </a:cxn>
                <a:cxn ang="0">
                  <a:pos x="497" y="55"/>
                </a:cxn>
                <a:cxn ang="0">
                  <a:pos x="468" y="37"/>
                </a:cxn>
                <a:cxn ang="0">
                  <a:pos x="458" y="31"/>
                </a:cxn>
                <a:cxn ang="0">
                  <a:pos x="447" y="26"/>
                </a:cxn>
                <a:cxn ang="0">
                  <a:pos x="435" y="22"/>
                </a:cxn>
                <a:cxn ang="0">
                  <a:pos x="417" y="16"/>
                </a:cxn>
                <a:cxn ang="0">
                  <a:pos x="394" y="11"/>
                </a:cxn>
                <a:cxn ang="0">
                  <a:pos x="368" y="7"/>
                </a:cxn>
                <a:cxn ang="0">
                  <a:pos x="339" y="2"/>
                </a:cxn>
                <a:cxn ang="0">
                  <a:pos x="314" y="0"/>
                </a:cxn>
                <a:cxn ang="0">
                  <a:pos x="296" y="0"/>
                </a:cxn>
                <a:cxn ang="0">
                  <a:pos x="278" y="1"/>
                </a:cxn>
                <a:cxn ang="0">
                  <a:pos x="261" y="3"/>
                </a:cxn>
                <a:cxn ang="0">
                  <a:pos x="246" y="7"/>
                </a:cxn>
                <a:cxn ang="0">
                  <a:pos x="234" y="9"/>
                </a:cxn>
                <a:cxn ang="0">
                  <a:pos x="222" y="12"/>
                </a:cxn>
                <a:cxn ang="0">
                  <a:pos x="212" y="16"/>
                </a:cxn>
                <a:cxn ang="0">
                  <a:pos x="201" y="20"/>
                </a:cxn>
                <a:cxn ang="0">
                  <a:pos x="188" y="26"/>
                </a:cxn>
                <a:cxn ang="0">
                  <a:pos x="178" y="32"/>
                </a:cxn>
                <a:cxn ang="0">
                  <a:pos x="168" y="38"/>
                </a:cxn>
                <a:cxn ang="0">
                  <a:pos x="83" y="182"/>
                </a:cxn>
                <a:cxn ang="0">
                  <a:pos x="51" y="189"/>
                </a:cxn>
                <a:cxn ang="0">
                  <a:pos x="23" y="198"/>
                </a:cxn>
                <a:cxn ang="0">
                  <a:pos x="5" y="208"/>
                </a:cxn>
                <a:cxn ang="0">
                  <a:pos x="0" y="220"/>
                </a:cxn>
                <a:cxn ang="0">
                  <a:pos x="7" y="230"/>
                </a:cxn>
                <a:cxn ang="0">
                  <a:pos x="22" y="239"/>
                </a:cxn>
                <a:cxn ang="0">
                  <a:pos x="45" y="247"/>
                </a:cxn>
                <a:cxn ang="0">
                  <a:pos x="74" y="254"/>
                </a:cxn>
                <a:cxn ang="0">
                  <a:pos x="107" y="260"/>
                </a:cxn>
                <a:cxn ang="0">
                  <a:pos x="145" y="265"/>
                </a:cxn>
                <a:cxn ang="0">
                  <a:pos x="188" y="268"/>
                </a:cxn>
                <a:cxn ang="0">
                  <a:pos x="233" y="269"/>
                </a:cxn>
                <a:cxn ang="0">
                  <a:pos x="279" y="269"/>
                </a:cxn>
                <a:cxn ang="0">
                  <a:pos x="329" y="265"/>
                </a:cxn>
                <a:cxn ang="0">
                  <a:pos x="379" y="258"/>
                </a:cxn>
                <a:cxn ang="0">
                  <a:pos x="429" y="248"/>
                </a:cxn>
                <a:cxn ang="0">
                  <a:pos x="473" y="237"/>
                </a:cxn>
                <a:cxn ang="0">
                  <a:pos x="507" y="225"/>
                </a:cxn>
                <a:cxn ang="0">
                  <a:pos x="530" y="212"/>
                </a:cxn>
                <a:cxn ang="0">
                  <a:pos x="540" y="198"/>
                </a:cxn>
              </a:cxnLst>
              <a:rect l="0" t="0" r="r" b="b"/>
              <a:pathLst>
                <a:path w="541" h="269">
                  <a:moveTo>
                    <a:pt x="540" y="198"/>
                  </a:moveTo>
                  <a:lnTo>
                    <a:pt x="541" y="177"/>
                  </a:lnTo>
                  <a:lnTo>
                    <a:pt x="541" y="156"/>
                  </a:lnTo>
                  <a:lnTo>
                    <a:pt x="538" y="134"/>
                  </a:lnTo>
                  <a:lnTo>
                    <a:pt x="535" y="113"/>
                  </a:lnTo>
                  <a:lnTo>
                    <a:pt x="527" y="93"/>
                  </a:lnTo>
                  <a:lnTo>
                    <a:pt x="514" y="73"/>
                  </a:lnTo>
                  <a:lnTo>
                    <a:pt x="497" y="55"/>
                  </a:lnTo>
                  <a:lnTo>
                    <a:pt x="473" y="39"/>
                  </a:lnTo>
                  <a:lnTo>
                    <a:pt x="468" y="37"/>
                  </a:lnTo>
                  <a:lnTo>
                    <a:pt x="463" y="34"/>
                  </a:lnTo>
                  <a:lnTo>
                    <a:pt x="458" y="31"/>
                  </a:lnTo>
                  <a:lnTo>
                    <a:pt x="453" y="28"/>
                  </a:lnTo>
                  <a:lnTo>
                    <a:pt x="447" y="26"/>
                  </a:lnTo>
                  <a:lnTo>
                    <a:pt x="442" y="24"/>
                  </a:lnTo>
                  <a:lnTo>
                    <a:pt x="435" y="22"/>
                  </a:lnTo>
                  <a:lnTo>
                    <a:pt x="429" y="19"/>
                  </a:lnTo>
                  <a:lnTo>
                    <a:pt x="417" y="16"/>
                  </a:lnTo>
                  <a:lnTo>
                    <a:pt x="406" y="14"/>
                  </a:lnTo>
                  <a:lnTo>
                    <a:pt x="394" y="11"/>
                  </a:lnTo>
                  <a:lnTo>
                    <a:pt x="382" y="8"/>
                  </a:lnTo>
                  <a:lnTo>
                    <a:pt x="368" y="7"/>
                  </a:lnTo>
                  <a:lnTo>
                    <a:pt x="353" y="4"/>
                  </a:lnTo>
                  <a:lnTo>
                    <a:pt x="339" y="2"/>
                  </a:lnTo>
                  <a:lnTo>
                    <a:pt x="323" y="1"/>
                  </a:lnTo>
                  <a:lnTo>
                    <a:pt x="314" y="0"/>
                  </a:lnTo>
                  <a:lnTo>
                    <a:pt x="306" y="0"/>
                  </a:lnTo>
                  <a:lnTo>
                    <a:pt x="296" y="0"/>
                  </a:lnTo>
                  <a:lnTo>
                    <a:pt x="287" y="0"/>
                  </a:lnTo>
                  <a:lnTo>
                    <a:pt x="278" y="1"/>
                  </a:lnTo>
                  <a:lnTo>
                    <a:pt x="269" y="2"/>
                  </a:lnTo>
                  <a:lnTo>
                    <a:pt x="261" y="3"/>
                  </a:lnTo>
                  <a:lnTo>
                    <a:pt x="251" y="5"/>
                  </a:lnTo>
                  <a:lnTo>
                    <a:pt x="246" y="7"/>
                  </a:lnTo>
                  <a:lnTo>
                    <a:pt x="240" y="8"/>
                  </a:lnTo>
                  <a:lnTo>
                    <a:pt x="234" y="9"/>
                  </a:lnTo>
                  <a:lnTo>
                    <a:pt x="228" y="10"/>
                  </a:lnTo>
                  <a:lnTo>
                    <a:pt x="222" y="12"/>
                  </a:lnTo>
                  <a:lnTo>
                    <a:pt x="217" y="14"/>
                  </a:lnTo>
                  <a:lnTo>
                    <a:pt x="212" y="16"/>
                  </a:lnTo>
                  <a:lnTo>
                    <a:pt x="206" y="18"/>
                  </a:lnTo>
                  <a:lnTo>
                    <a:pt x="201" y="20"/>
                  </a:lnTo>
                  <a:lnTo>
                    <a:pt x="194" y="24"/>
                  </a:lnTo>
                  <a:lnTo>
                    <a:pt x="188" y="26"/>
                  </a:lnTo>
                  <a:lnTo>
                    <a:pt x="183" y="28"/>
                  </a:lnTo>
                  <a:lnTo>
                    <a:pt x="178" y="32"/>
                  </a:lnTo>
                  <a:lnTo>
                    <a:pt x="173" y="34"/>
                  </a:lnTo>
                  <a:lnTo>
                    <a:pt x="168" y="38"/>
                  </a:lnTo>
                  <a:lnTo>
                    <a:pt x="164" y="41"/>
                  </a:lnTo>
                  <a:lnTo>
                    <a:pt x="83" y="182"/>
                  </a:lnTo>
                  <a:lnTo>
                    <a:pt x="67" y="185"/>
                  </a:lnTo>
                  <a:lnTo>
                    <a:pt x="51" y="189"/>
                  </a:lnTo>
                  <a:lnTo>
                    <a:pt x="36" y="193"/>
                  </a:lnTo>
                  <a:lnTo>
                    <a:pt x="23" y="198"/>
                  </a:lnTo>
                  <a:lnTo>
                    <a:pt x="13" y="202"/>
                  </a:lnTo>
                  <a:lnTo>
                    <a:pt x="5" y="208"/>
                  </a:lnTo>
                  <a:lnTo>
                    <a:pt x="0" y="214"/>
                  </a:lnTo>
                  <a:lnTo>
                    <a:pt x="0" y="220"/>
                  </a:lnTo>
                  <a:lnTo>
                    <a:pt x="2" y="224"/>
                  </a:lnTo>
                  <a:lnTo>
                    <a:pt x="7" y="230"/>
                  </a:lnTo>
                  <a:lnTo>
                    <a:pt x="14" y="235"/>
                  </a:lnTo>
                  <a:lnTo>
                    <a:pt x="22" y="239"/>
                  </a:lnTo>
                  <a:lnTo>
                    <a:pt x="32" y="243"/>
                  </a:lnTo>
                  <a:lnTo>
                    <a:pt x="45" y="247"/>
                  </a:lnTo>
                  <a:lnTo>
                    <a:pt x="59" y="251"/>
                  </a:lnTo>
                  <a:lnTo>
                    <a:pt x="74" y="254"/>
                  </a:lnTo>
                  <a:lnTo>
                    <a:pt x="90" y="257"/>
                  </a:lnTo>
                  <a:lnTo>
                    <a:pt x="107" y="260"/>
                  </a:lnTo>
                  <a:lnTo>
                    <a:pt x="126" y="262"/>
                  </a:lnTo>
                  <a:lnTo>
                    <a:pt x="145" y="265"/>
                  </a:lnTo>
                  <a:lnTo>
                    <a:pt x="166" y="266"/>
                  </a:lnTo>
                  <a:lnTo>
                    <a:pt x="188" y="268"/>
                  </a:lnTo>
                  <a:lnTo>
                    <a:pt x="210" y="268"/>
                  </a:lnTo>
                  <a:lnTo>
                    <a:pt x="233" y="269"/>
                  </a:lnTo>
                  <a:lnTo>
                    <a:pt x="255" y="269"/>
                  </a:lnTo>
                  <a:lnTo>
                    <a:pt x="279" y="269"/>
                  </a:lnTo>
                  <a:lnTo>
                    <a:pt x="303" y="267"/>
                  </a:lnTo>
                  <a:lnTo>
                    <a:pt x="329" y="265"/>
                  </a:lnTo>
                  <a:lnTo>
                    <a:pt x="354" y="261"/>
                  </a:lnTo>
                  <a:lnTo>
                    <a:pt x="379" y="258"/>
                  </a:lnTo>
                  <a:lnTo>
                    <a:pt x="405" y="253"/>
                  </a:lnTo>
                  <a:lnTo>
                    <a:pt x="429" y="248"/>
                  </a:lnTo>
                  <a:lnTo>
                    <a:pt x="451" y="243"/>
                  </a:lnTo>
                  <a:lnTo>
                    <a:pt x="473" y="237"/>
                  </a:lnTo>
                  <a:lnTo>
                    <a:pt x="491" y="231"/>
                  </a:lnTo>
                  <a:lnTo>
                    <a:pt x="507" y="225"/>
                  </a:lnTo>
                  <a:lnTo>
                    <a:pt x="521" y="219"/>
                  </a:lnTo>
                  <a:lnTo>
                    <a:pt x="530" y="212"/>
                  </a:lnTo>
                  <a:lnTo>
                    <a:pt x="537" y="205"/>
                  </a:lnTo>
                  <a:lnTo>
                    <a:pt x="540" y="198"/>
                  </a:lnTo>
                  <a:close/>
                </a:path>
              </a:pathLst>
            </a:custGeom>
            <a:solidFill>
              <a:srgbClr val="FFD14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26"/>
            <p:cNvSpPr>
              <a:spLocks/>
            </p:cNvSpPr>
            <p:nvPr/>
          </p:nvSpPr>
          <p:spPr bwMode="auto">
            <a:xfrm>
              <a:off x="4510" y="2823"/>
              <a:ext cx="104" cy="87"/>
            </a:xfrm>
            <a:custGeom>
              <a:avLst/>
              <a:gdLst/>
              <a:ahLst/>
              <a:cxnLst>
                <a:cxn ang="0">
                  <a:pos x="179" y="0"/>
                </a:cxn>
                <a:cxn ang="0">
                  <a:pos x="167" y="0"/>
                </a:cxn>
                <a:cxn ang="0">
                  <a:pos x="157" y="1"/>
                </a:cxn>
                <a:cxn ang="0">
                  <a:pos x="149" y="1"/>
                </a:cxn>
                <a:cxn ang="0">
                  <a:pos x="142" y="1"/>
                </a:cxn>
                <a:cxn ang="0">
                  <a:pos x="135" y="2"/>
                </a:cxn>
                <a:cxn ang="0">
                  <a:pos x="127" y="5"/>
                </a:cxn>
                <a:cxn ang="0">
                  <a:pos x="119" y="9"/>
                </a:cxn>
                <a:cxn ang="0">
                  <a:pos x="109" y="15"/>
                </a:cxn>
                <a:cxn ang="0">
                  <a:pos x="99" y="24"/>
                </a:cxn>
                <a:cxn ang="0">
                  <a:pos x="90" y="39"/>
                </a:cxn>
                <a:cxn ang="0">
                  <a:pos x="83" y="57"/>
                </a:cxn>
                <a:cxn ang="0">
                  <a:pos x="75" y="77"/>
                </a:cxn>
                <a:cxn ang="0">
                  <a:pos x="68" y="98"/>
                </a:cxn>
                <a:cxn ang="0">
                  <a:pos x="62" y="115"/>
                </a:cxn>
                <a:cxn ang="0">
                  <a:pos x="58" y="130"/>
                </a:cxn>
                <a:cxn ang="0">
                  <a:pos x="53" y="140"/>
                </a:cxn>
                <a:cxn ang="0">
                  <a:pos x="49" y="145"/>
                </a:cxn>
                <a:cxn ang="0">
                  <a:pos x="44" y="149"/>
                </a:cxn>
                <a:cxn ang="0">
                  <a:pos x="38" y="150"/>
                </a:cxn>
                <a:cxn ang="0">
                  <a:pos x="32" y="151"/>
                </a:cxn>
                <a:cxn ang="0">
                  <a:pos x="27" y="150"/>
                </a:cxn>
                <a:cxn ang="0">
                  <a:pos x="21" y="150"/>
                </a:cxn>
                <a:cxn ang="0">
                  <a:pos x="14" y="150"/>
                </a:cxn>
                <a:cxn ang="0">
                  <a:pos x="7" y="150"/>
                </a:cxn>
                <a:cxn ang="0">
                  <a:pos x="0" y="172"/>
                </a:cxn>
                <a:cxn ang="0">
                  <a:pos x="12" y="173"/>
                </a:cxn>
                <a:cxn ang="0">
                  <a:pos x="23" y="174"/>
                </a:cxn>
                <a:cxn ang="0">
                  <a:pos x="35" y="174"/>
                </a:cxn>
                <a:cxn ang="0">
                  <a:pos x="46" y="173"/>
                </a:cxn>
                <a:cxn ang="0">
                  <a:pos x="57" y="169"/>
                </a:cxn>
                <a:cxn ang="0">
                  <a:pos x="66" y="163"/>
                </a:cxn>
                <a:cxn ang="0">
                  <a:pos x="74" y="153"/>
                </a:cxn>
                <a:cxn ang="0">
                  <a:pos x="81" y="138"/>
                </a:cxn>
                <a:cxn ang="0">
                  <a:pos x="85" y="122"/>
                </a:cxn>
                <a:cxn ang="0">
                  <a:pos x="90" y="107"/>
                </a:cxn>
                <a:cxn ang="0">
                  <a:pos x="95" y="92"/>
                </a:cxn>
                <a:cxn ang="0">
                  <a:pos x="99" y="78"/>
                </a:cxn>
                <a:cxn ang="0">
                  <a:pos x="105" y="65"/>
                </a:cxn>
                <a:cxn ang="0">
                  <a:pos x="112" y="52"/>
                </a:cxn>
                <a:cxn ang="0">
                  <a:pos x="121" y="40"/>
                </a:cxn>
                <a:cxn ang="0">
                  <a:pos x="132" y="30"/>
                </a:cxn>
                <a:cxn ang="0">
                  <a:pos x="142" y="25"/>
                </a:cxn>
                <a:cxn ang="0">
                  <a:pos x="151" y="22"/>
                </a:cxn>
                <a:cxn ang="0">
                  <a:pos x="159" y="21"/>
                </a:cxn>
                <a:cxn ang="0">
                  <a:pos x="167" y="20"/>
                </a:cxn>
                <a:cxn ang="0">
                  <a:pos x="175" y="19"/>
                </a:cxn>
                <a:cxn ang="0">
                  <a:pos x="185" y="17"/>
                </a:cxn>
                <a:cxn ang="0">
                  <a:pos x="196" y="17"/>
                </a:cxn>
                <a:cxn ang="0">
                  <a:pos x="209" y="16"/>
                </a:cxn>
                <a:cxn ang="0">
                  <a:pos x="179" y="0"/>
                </a:cxn>
              </a:cxnLst>
              <a:rect l="0" t="0" r="r" b="b"/>
              <a:pathLst>
                <a:path w="209" h="174">
                  <a:moveTo>
                    <a:pt x="179" y="0"/>
                  </a:moveTo>
                  <a:lnTo>
                    <a:pt x="167" y="0"/>
                  </a:lnTo>
                  <a:lnTo>
                    <a:pt x="157" y="1"/>
                  </a:lnTo>
                  <a:lnTo>
                    <a:pt x="149" y="1"/>
                  </a:lnTo>
                  <a:lnTo>
                    <a:pt x="142" y="1"/>
                  </a:lnTo>
                  <a:lnTo>
                    <a:pt x="135" y="2"/>
                  </a:lnTo>
                  <a:lnTo>
                    <a:pt x="127" y="5"/>
                  </a:lnTo>
                  <a:lnTo>
                    <a:pt x="119" y="9"/>
                  </a:lnTo>
                  <a:lnTo>
                    <a:pt x="109" y="15"/>
                  </a:lnTo>
                  <a:lnTo>
                    <a:pt x="99" y="24"/>
                  </a:lnTo>
                  <a:lnTo>
                    <a:pt x="90" y="39"/>
                  </a:lnTo>
                  <a:lnTo>
                    <a:pt x="83" y="57"/>
                  </a:lnTo>
                  <a:lnTo>
                    <a:pt x="75" y="77"/>
                  </a:lnTo>
                  <a:lnTo>
                    <a:pt x="68" y="98"/>
                  </a:lnTo>
                  <a:lnTo>
                    <a:pt x="62" y="115"/>
                  </a:lnTo>
                  <a:lnTo>
                    <a:pt x="58" y="130"/>
                  </a:lnTo>
                  <a:lnTo>
                    <a:pt x="53" y="140"/>
                  </a:lnTo>
                  <a:lnTo>
                    <a:pt x="49" y="145"/>
                  </a:lnTo>
                  <a:lnTo>
                    <a:pt x="44" y="149"/>
                  </a:lnTo>
                  <a:lnTo>
                    <a:pt x="38" y="150"/>
                  </a:lnTo>
                  <a:lnTo>
                    <a:pt x="32" y="151"/>
                  </a:lnTo>
                  <a:lnTo>
                    <a:pt x="27" y="150"/>
                  </a:lnTo>
                  <a:lnTo>
                    <a:pt x="21" y="150"/>
                  </a:lnTo>
                  <a:lnTo>
                    <a:pt x="14" y="150"/>
                  </a:lnTo>
                  <a:lnTo>
                    <a:pt x="7" y="150"/>
                  </a:lnTo>
                  <a:lnTo>
                    <a:pt x="0" y="172"/>
                  </a:lnTo>
                  <a:lnTo>
                    <a:pt x="12" y="173"/>
                  </a:lnTo>
                  <a:lnTo>
                    <a:pt x="23" y="174"/>
                  </a:lnTo>
                  <a:lnTo>
                    <a:pt x="35" y="174"/>
                  </a:lnTo>
                  <a:lnTo>
                    <a:pt x="46" y="173"/>
                  </a:lnTo>
                  <a:lnTo>
                    <a:pt x="57" y="169"/>
                  </a:lnTo>
                  <a:lnTo>
                    <a:pt x="66" y="163"/>
                  </a:lnTo>
                  <a:lnTo>
                    <a:pt x="74" y="153"/>
                  </a:lnTo>
                  <a:lnTo>
                    <a:pt x="81" y="138"/>
                  </a:lnTo>
                  <a:lnTo>
                    <a:pt x="85" y="122"/>
                  </a:lnTo>
                  <a:lnTo>
                    <a:pt x="90" y="107"/>
                  </a:lnTo>
                  <a:lnTo>
                    <a:pt x="95" y="92"/>
                  </a:lnTo>
                  <a:lnTo>
                    <a:pt x="99" y="78"/>
                  </a:lnTo>
                  <a:lnTo>
                    <a:pt x="105" y="65"/>
                  </a:lnTo>
                  <a:lnTo>
                    <a:pt x="112" y="52"/>
                  </a:lnTo>
                  <a:lnTo>
                    <a:pt x="121" y="40"/>
                  </a:lnTo>
                  <a:lnTo>
                    <a:pt x="132" y="30"/>
                  </a:lnTo>
                  <a:lnTo>
                    <a:pt x="142" y="25"/>
                  </a:lnTo>
                  <a:lnTo>
                    <a:pt x="151" y="22"/>
                  </a:lnTo>
                  <a:lnTo>
                    <a:pt x="159" y="21"/>
                  </a:lnTo>
                  <a:lnTo>
                    <a:pt x="167" y="20"/>
                  </a:lnTo>
                  <a:lnTo>
                    <a:pt x="175" y="19"/>
                  </a:lnTo>
                  <a:lnTo>
                    <a:pt x="185" y="17"/>
                  </a:lnTo>
                  <a:lnTo>
                    <a:pt x="196" y="17"/>
                  </a:lnTo>
                  <a:lnTo>
                    <a:pt x="209" y="16"/>
                  </a:lnTo>
                  <a:lnTo>
                    <a:pt x="17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27"/>
            <p:cNvSpPr>
              <a:spLocks/>
            </p:cNvSpPr>
            <p:nvPr/>
          </p:nvSpPr>
          <p:spPr bwMode="auto">
            <a:xfrm>
              <a:off x="4573" y="2877"/>
              <a:ext cx="62" cy="30"/>
            </a:xfrm>
            <a:custGeom>
              <a:avLst/>
              <a:gdLst/>
              <a:ahLst/>
              <a:cxnLst>
                <a:cxn ang="0">
                  <a:pos x="0" y="59"/>
                </a:cxn>
                <a:cxn ang="0">
                  <a:pos x="21" y="56"/>
                </a:cxn>
                <a:cxn ang="0">
                  <a:pos x="36" y="54"/>
                </a:cxn>
                <a:cxn ang="0">
                  <a:pos x="49" y="50"/>
                </a:cxn>
                <a:cxn ang="0">
                  <a:pos x="64" y="47"/>
                </a:cxn>
                <a:cxn ang="0">
                  <a:pos x="79" y="42"/>
                </a:cxn>
                <a:cxn ang="0">
                  <a:pos x="92" y="38"/>
                </a:cxn>
                <a:cxn ang="0">
                  <a:pos x="105" y="32"/>
                </a:cxn>
                <a:cxn ang="0">
                  <a:pos x="115" y="27"/>
                </a:cxn>
                <a:cxn ang="0">
                  <a:pos x="123" y="23"/>
                </a:cxn>
                <a:cxn ang="0">
                  <a:pos x="121" y="0"/>
                </a:cxn>
                <a:cxn ang="0">
                  <a:pos x="112" y="4"/>
                </a:cxn>
                <a:cxn ang="0">
                  <a:pos x="99" y="9"/>
                </a:cxn>
                <a:cxn ang="0">
                  <a:pos x="86" y="13"/>
                </a:cxn>
                <a:cxn ang="0">
                  <a:pos x="72" y="18"/>
                </a:cxn>
                <a:cxn ang="0">
                  <a:pos x="56" y="23"/>
                </a:cxn>
                <a:cxn ang="0">
                  <a:pos x="41" y="27"/>
                </a:cxn>
                <a:cxn ang="0">
                  <a:pos x="25" y="30"/>
                </a:cxn>
                <a:cxn ang="0">
                  <a:pos x="9" y="31"/>
                </a:cxn>
                <a:cxn ang="0">
                  <a:pos x="0" y="59"/>
                </a:cxn>
              </a:cxnLst>
              <a:rect l="0" t="0" r="r" b="b"/>
              <a:pathLst>
                <a:path w="123" h="59">
                  <a:moveTo>
                    <a:pt x="0" y="59"/>
                  </a:moveTo>
                  <a:lnTo>
                    <a:pt x="21" y="56"/>
                  </a:lnTo>
                  <a:lnTo>
                    <a:pt x="36" y="54"/>
                  </a:lnTo>
                  <a:lnTo>
                    <a:pt x="49" y="50"/>
                  </a:lnTo>
                  <a:lnTo>
                    <a:pt x="64" y="47"/>
                  </a:lnTo>
                  <a:lnTo>
                    <a:pt x="79" y="42"/>
                  </a:lnTo>
                  <a:lnTo>
                    <a:pt x="92" y="38"/>
                  </a:lnTo>
                  <a:lnTo>
                    <a:pt x="105" y="32"/>
                  </a:lnTo>
                  <a:lnTo>
                    <a:pt x="115" y="27"/>
                  </a:lnTo>
                  <a:lnTo>
                    <a:pt x="123" y="23"/>
                  </a:lnTo>
                  <a:lnTo>
                    <a:pt x="121" y="0"/>
                  </a:lnTo>
                  <a:lnTo>
                    <a:pt x="112" y="4"/>
                  </a:lnTo>
                  <a:lnTo>
                    <a:pt x="99" y="9"/>
                  </a:lnTo>
                  <a:lnTo>
                    <a:pt x="86" y="13"/>
                  </a:lnTo>
                  <a:lnTo>
                    <a:pt x="72" y="18"/>
                  </a:lnTo>
                  <a:lnTo>
                    <a:pt x="56" y="23"/>
                  </a:lnTo>
                  <a:lnTo>
                    <a:pt x="41" y="27"/>
                  </a:lnTo>
                  <a:lnTo>
                    <a:pt x="25" y="30"/>
                  </a:lnTo>
                  <a:lnTo>
                    <a:pt x="9" y="31"/>
                  </a:lnTo>
                  <a:lnTo>
                    <a:pt x="0" y="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28"/>
            <p:cNvSpPr>
              <a:spLocks/>
            </p:cNvSpPr>
            <p:nvPr/>
          </p:nvSpPr>
          <p:spPr bwMode="auto">
            <a:xfrm>
              <a:off x="4390" y="3761"/>
              <a:ext cx="102" cy="21"/>
            </a:xfrm>
            <a:custGeom>
              <a:avLst/>
              <a:gdLst/>
              <a:ahLst/>
              <a:cxnLst>
                <a:cxn ang="0">
                  <a:pos x="0" y="0"/>
                </a:cxn>
                <a:cxn ang="0">
                  <a:pos x="3" y="19"/>
                </a:cxn>
                <a:cxn ang="0">
                  <a:pos x="5" y="32"/>
                </a:cxn>
                <a:cxn ang="0">
                  <a:pos x="6" y="40"/>
                </a:cxn>
                <a:cxn ang="0">
                  <a:pos x="7" y="44"/>
                </a:cxn>
                <a:cxn ang="0">
                  <a:pos x="204" y="44"/>
                </a:cxn>
                <a:cxn ang="0">
                  <a:pos x="204" y="40"/>
                </a:cxn>
                <a:cxn ang="0">
                  <a:pos x="204" y="31"/>
                </a:cxn>
                <a:cxn ang="0">
                  <a:pos x="204" y="17"/>
                </a:cxn>
                <a:cxn ang="0">
                  <a:pos x="204" y="0"/>
                </a:cxn>
                <a:cxn ang="0">
                  <a:pos x="0" y="0"/>
                </a:cxn>
              </a:cxnLst>
              <a:rect l="0" t="0" r="r" b="b"/>
              <a:pathLst>
                <a:path w="204" h="44">
                  <a:moveTo>
                    <a:pt x="0" y="0"/>
                  </a:moveTo>
                  <a:lnTo>
                    <a:pt x="3" y="19"/>
                  </a:lnTo>
                  <a:lnTo>
                    <a:pt x="5" y="32"/>
                  </a:lnTo>
                  <a:lnTo>
                    <a:pt x="6" y="40"/>
                  </a:lnTo>
                  <a:lnTo>
                    <a:pt x="7" y="44"/>
                  </a:lnTo>
                  <a:lnTo>
                    <a:pt x="204" y="44"/>
                  </a:lnTo>
                  <a:lnTo>
                    <a:pt x="204" y="40"/>
                  </a:lnTo>
                  <a:lnTo>
                    <a:pt x="204" y="31"/>
                  </a:lnTo>
                  <a:lnTo>
                    <a:pt x="204" y="17"/>
                  </a:lnTo>
                  <a:lnTo>
                    <a:pt x="204" y="0"/>
                  </a:lnTo>
                  <a:lnTo>
                    <a:pt x="0" y="0"/>
                  </a:lnTo>
                  <a:close/>
                </a:path>
              </a:pathLst>
            </a:custGeom>
            <a:solidFill>
              <a:srgbClr val="BF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29"/>
            <p:cNvSpPr>
              <a:spLocks/>
            </p:cNvSpPr>
            <p:nvPr/>
          </p:nvSpPr>
          <p:spPr bwMode="auto">
            <a:xfrm>
              <a:off x="4382" y="3481"/>
              <a:ext cx="309" cy="269"/>
            </a:xfrm>
            <a:custGeom>
              <a:avLst/>
              <a:gdLst/>
              <a:ahLst/>
              <a:cxnLst>
                <a:cxn ang="0">
                  <a:pos x="395" y="533"/>
                </a:cxn>
                <a:cxn ang="0">
                  <a:pos x="601" y="533"/>
                </a:cxn>
                <a:cxn ang="0">
                  <a:pos x="608" y="490"/>
                </a:cxn>
                <a:cxn ang="0">
                  <a:pos x="614" y="444"/>
                </a:cxn>
                <a:cxn ang="0">
                  <a:pos x="617" y="400"/>
                </a:cxn>
                <a:cxn ang="0">
                  <a:pos x="617" y="362"/>
                </a:cxn>
                <a:cxn ang="0">
                  <a:pos x="611" y="309"/>
                </a:cxn>
                <a:cxn ang="0">
                  <a:pos x="602" y="251"/>
                </a:cxn>
                <a:cxn ang="0">
                  <a:pos x="592" y="190"/>
                </a:cxn>
                <a:cxn ang="0">
                  <a:pos x="579" y="132"/>
                </a:cxn>
                <a:cxn ang="0">
                  <a:pos x="567" y="80"/>
                </a:cxn>
                <a:cxn ang="0">
                  <a:pos x="557" y="38"/>
                </a:cxn>
                <a:cxn ang="0">
                  <a:pos x="550" y="10"/>
                </a:cxn>
                <a:cxn ang="0">
                  <a:pos x="548" y="0"/>
                </a:cxn>
                <a:cxn ang="0">
                  <a:pos x="72" y="0"/>
                </a:cxn>
                <a:cxn ang="0">
                  <a:pos x="69" y="9"/>
                </a:cxn>
                <a:cxn ang="0">
                  <a:pos x="61" y="33"/>
                </a:cxn>
                <a:cxn ang="0">
                  <a:pos x="50" y="71"/>
                </a:cxn>
                <a:cxn ang="0">
                  <a:pos x="38" y="117"/>
                </a:cxn>
                <a:cxn ang="0">
                  <a:pos x="24" y="170"/>
                </a:cxn>
                <a:cxn ang="0">
                  <a:pos x="13" y="226"/>
                </a:cxn>
                <a:cxn ang="0">
                  <a:pos x="5" y="283"/>
                </a:cxn>
                <a:cxn ang="0">
                  <a:pos x="0" y="336"/>
                </a:cxn>
                <a:cxn ang="0">
                  <a:pos x="0" y="387"/>
                </a:cxn>
                <a:cxn ang="0">
                  <a:pos x="3" y="440"/>
                </a:cxn>
                <a:cxn ang="0">
                  <a:pos x="7" y="491"/>
                </a:cxn>
                <a:cxn ang="0">
                  <a:pos x="13" y="536"/>
                </a:cxn>
                <a:cxn ang="0">
                  <a:pos x="220" y="536"/>
                </a:cxn>
                <a:cxn ang="0">
                  <a:pos x="220" y="495"/>
                </a:cxn>
                <a:cxn ang="0">
                  <a:pos x="220" y="458"/>
                </a:cxn>
                <a:cxn ang="0">
                  <a:pos x="222" y="427"/>
                </a:cxn>
                <a:cxn ang="0">
                  <a:pos x="223" y="403"/>
                </a:cxn>
                <a:cxn ang="0">
                  <a:pos x="224" y="383"/>
                </a:cxn>
                <a:cxn ang="0">
                  <a:pos x="228" y="360"/>
                </a:cxn>
                <a:cxn ang="0">
                  <a:pos x="234" y="332"/>
                </a:cxn>
                <a:cxn ang="0">
                  <a:pos x="241" y="301"/>
                </a:cxn>
                <a:cxn ang="0">
                  <a:pos x="249" y="268"/>
                </a:cxn>
                <a:cxn ang="0">
                  <a:pos x="257" y="235"/>
                </a:cxn>
                <a:cxn ang="0">
                  <a:pos x="265" y="200"/>
                </a:cxn>
                <a:cxn ang="0">
                  <a:pos x="273" y="165"/>
                </a:cxn>
                <a:cxn ang="0">
                  <a:pos x="316" y="165"/>
                </a:cxn>
                <a:cxn ang="0">
                  <a:pos x="330" y="200"/>
                </a:cxn>
                <a:cxn ang="0">
                  <a:pos x="341" y="236"/>
                </a:cxn>
                <a:cxn ang="0">
                  <a:pos x="352" y="271"/>
                </a:cxn>
                <a:cxn ang="0">
                  <a:pos x="360" y="305"/>
                </a:cxn>
                <a:cxn ang="0">
                  <a:pos x="368" y="337"/>
                </a:cxn>
                <a:cxn ang="0">
                  <a:pos x="374" y="366"/>
                </a:cxn>
                <a:cxn ang="0">
                  <a:pos x="380" y="391"/>
                </a:cxn>
                <a:cxn ang="0">
                  <a:pos x="384" y="411"/>
                </a:cxn>
                <a:cxn ang="0">
                  <a:pos x="389" y="435"/>
                </a:cxn>
                <a:cxn ang="0">
                  <a:pos x="392" y="466"/>
                </a:cxn>
                <a:cxn ang="0">
                  <a:pos x="395" y="499"/>
                </a:cxn>
                <a:cxn ang="0">
                  <a:pos x="395" y="533"/>
                </a:cxn>
              </a:cxnLst>
              <a:rect l="0" t="0" r="r" b="b"/>
              <a:pathLst>
                <a:path w="617" h="536">
                  <a:moveTo>
                    <a:pt x="395" y="533"/>
                  </a:moveTo>
                  <a:lnTo>
                    <a:pt x="601" y="533"/>
                  </a:lnTo>
                  <a:lnTo>
                    <a:pt x="608" y="490"/>
                  </a:lnTo>
                  <a:lnTo>
                    <a:pt x="614" y="444"/>
                  </a:lnTo>
                  <a:lnTo>
                    <a:pt x="617" y="400"/>
                  </a:lnTo>
                  <a:lnTo>
                    <a:pt x="617" y="362"/>
                  </a:lnTo>
                  <a:lnTo>
                    <a:pt x="611" y="309"/>
                  </a:lnTo>
                  <a:lnTo>
                    <a:pt x="602" y="251"/>
                  </a:lnTo>
                  <a:lnTo>
                    <a:pt x="592" y="190"/>
                  </a:lnTo>
                  <a:lnTo>
                    <a:pt x="579" y="132"/>
                  </a:lnTo>
                  <a:lnTo>
                    <a:pt x="567" y="80"/>
                  </a:lnTo>
                  <a:lnTo>
                    <a:pt x="557" y="38"/>
                  </a:lnTo>
                  <a:lnTo>
                    <a:pt x="550" y="10"/>
                  </a:lnTo>
                  <a:lnTo>
                    <a:pt x="548" y="0"/>
                  </a:lnTo>
                  <a:lnTo>
                    <a:pt x="72" y="0"/>
                  </a:lnTo>
                  <a:lnTo>
                    <a:pt x="69" y="9"/>
                  </a:lnTo>
                  <a:lnTo>
                    <a:pt x="61" y="33"/>
                  </a:lnTo>
                  <a:lnTo>
                    <a:pt x="50" y="71"/>
                  </a:lnTo>
                  <a:lnTo>
                    <a:pt x="38" y="117"/>
                  </a:lnTo>
                  <a:lnTo>
                    <a:pt x="24" y="170"/>
                  </a:lnTo>
                  <a:lnTo>
                    <a:pt x="13" y="226"/>
                  </a:lnTo>
                  <a:lnTo>
                    <a:pt x="5" y="283"/>
                  </a:lnTo>
                  <a:lnTo>
                    <a:pt x="0" y="336"/>
                  </a:lnTo>
                  <a:lnTo>
                    <a:pt x="0" y="387"/>
                  </a:lnTo>
                  <a:lnTo>
                    <a:pt x="3" y="440"/>
                  </a:lnTo>
                  <a:lnTo>
                    <a:pt x="7" y="491"/>
                  </a:lnTo>
                  <a:lnTo>
                    <a:pt x="13" y="536"/>
                  </a:lnTo>
                  <a:lnTo>
                    <a:pt x="220" y="536"/>
                  </a:lnTo>
                  <a:lnTo>
                    <a:pt x="220" y="495"/>
                  </a:lnTo>
                  <a:lnTo>
                    <a:pt x="220" y="458"/>
                  </a:lnTo>
                  <a:lnTo>
                    <a:pt x="222" y="427"/>
                  </a:lnTo>
                  <a:lnTo>
                    <a:pt x="223" y="403"/>
                  </a:lnTo>
                  <a:lnTo>
                    <a:pt x="224" y="383"/>
                  </a:lnTo>
                  <a:lnTo>
                    <a:pt x="228" y="360"/>
                  </a:lnTo>
                  <a:lnTo>
                    <a:pt x="234" y="332"/>
                  </a:lnTo>
                  <a:lnTo>
                    <a:pt x="241" y="301"/>
                  </a:lnTo>
                  <a:lnTo>
                    <a:pt x="249" y="268"/>
                  </a:lnTo>
                  <a:lnTo>
                    <a:pt x="257" y="235"/>
                  </a:lnTo>
                  <a:lnTo>
                    <a:pt x="265" y="200"/>
                  </a:lnTo>
                  <a:lnTo>
                    <a:pt x="273" y="165"/>
                  </a:lnTo>
                  <a:lnTo>
                    <a:pt x="316" y="165"/>
                  </a:lnTo>
                  <a:lnTo>
                    <a:pt x="330" y="200"/>
                  </a:lnTo>
                  <a:lnTo>
                    <a:pt x="341" y="236"/>
                  </a:lnTo>
                  <a:lnTo>
                    <a:pt x="352" y="271"/>
                  </a:lnTo>
                  <a:lnTo>
                    <a:pt x="360" y="305"/>
                  </a:lnTo>
                  <a:lnTo>
                    <a:pt x="368" y="337"/>
                  </a:lnTo>
                  <a:lnTo>
                    <a:pt x="374" y="366"/>
                  </a:lnTo>
                  <a:lnTo>
                    <a:pt x="380" y="391"/>
                  </a:lnTo>
                  <a:lnTo>
                    <a:pt x="384" y="411"/>
                  </a:lnTo>
                  <a:lnTo>
                    <a:pt x="389" y="435"/>
                  </a:lnTo>
                  <a:lnTo>
                    <a:pt x="392" y="466"/>
                  </a:lnTo>
                  <a:lnTo>
                    <a:pt x="395" y="499"/>
                  </a:lnTo>
                  <a:lnTo>
                    <a:pt x="395" y="533"/>
                  </a:lnTo>
                  <a:close/>
                </a:path>
              </a:pathLst>
            </a:custGeom>
            <a:solidFill>
              <a:srgbClr val="8CA3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30"/>
            <p:cNvSpPr>
              <a:spLocks/>
            </p:cNvSpPr>
            <p:nvPr/>
          </p:nvSpPr>
          <p:spPr bwMode="auto">
            <a:xfrm>
              <a:off x="4576" y="3759"/>
              <a:ext cx="105" cy="23"/>
            </a:xfrm>
            <a:custGeom>
              <a:avLst/>
              <a:gdLst/>
              <a:ahLst/>
              <a:cxnLst>
                <a:cxn ang="0">
                  <a:pos x="5" y="0"/>
                </a:cxn>
                <a:cxn ang="0">
                  <a:pos x="4" y="19"/>
                </a:cxn>
                <a:cxn ang="0">
                  <a:pos x="2" y="33"/>
                </a:cxn>
                <a:cxn ang="0">
                  <a:pos x="1" y="43"/>
                </a:cxn>
                <a:cxn ang="0">
                  <a:pos x="0" y="47"/>
                </a:cxn>
                <a:cxn ang="0">
                  <a:pos x="200" y="47"/>
                </a:cxn>
                <a:cxn ang="0">
                  <a:pos x="201" y="43"/>
                </a:cxn>
                <a:cxn ang="0">
                  <a:pos x="204" y="33"/>
                </a:cxn>
                <a:cxn ang="0">
                  <a:pos x="206" y="19"/>
                </a:cxn>
                <a:cxn ang="0">
                  <a:pos x="209" y="0"/>
                </a:cxn>
                <a:cxn ang="0">
                  <a:pos x="5" y="0"/>
                </a:cxn>
              </a:cxnLst>
              <a:rect l="0" t="0" r="r" b="b"/>
              <a:pathLst>
                <a:path w="209" h="47">
                  <a:moveTo>
                    <a:pt x="5" y="0"/>
                  </a:moveTo>
                  <a:lnTo>
                    <a:pt x="4" y="19"/>
                  </a:lnTo>
                  <a:lnTo>
                    <a:pt x="2" y="33"/>
                  </a:lnTo>
                  <a:lnTo>
                    <a:pt x="1" y="43"/>
                  </a:lnTo>
                  <a:lnTo>
                    <a:pt x="0" y="47"/>
                  </a:lnTo>
                  <a:lnTo>
                    <a:pt x="200" y="47"/>
                  </a:lnTo>
                  <a:lnTo>
                    <a:pt x="201" y="43"/>
                  </a:lnTo>
                  <a:lnTo>
                    <a:pt x="204" y="33"/>
                  </a:lnTo>
                  <a:lnTo>
                    <a:pt x="206" y="19"/>
                  </a:lnTo>
                  <a:lnTo>
                    <a:pt x="209" y="0"/>
                  </a:lnTo>
                  <a:lnTo>
                    <a:pt x="5" y="0"/>
                  </a:lnTo>
                  <a:close/>
                </a:path>
              </a:pathLst>
            </a:custGeom>
            <a:solidFill>
              <a:srgbClr val="BF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31"/>
            <p:cNvSpPr>
              <a:spLocks/>
            </p:cNvSpPr>
            <p:nvPr/>
          </p:nvSpPr>
          <p:spPr bwMode="auto">
            <a:xfrm>
              <a:off x="4432" y="3349"/>
              <a:ext cx="209" cy="512"/>
            </a:xfrm>
            <a:custGeom>
              <a:avLst/>
              <a:gdLst/>
              <a:ahLst/>
              <a:cxnLst>
                <a:cxn ang="0">
                  <a:pos x="417" y="157"/>
                </a:cxn>
                <a:cxn ang="0">
                  <a:pos x="330" y="157"/>
                </a:cxn>
                <a:cxn ang="0">
                  <a:pos x="290" y="0"/>
                </a:cxn>
                <a:cxn ang="0">
                  <a:pos x="130" y="0"/>
                </a:cxn>
                <a:cxn ang="0">
                  <a:pos x="85" y="157"/>
                </a:cxn>
                <a:cxn ang="0">
                  <a:pos x="0" y="157"/>
                </a:cxn>
                <a:cxn ang="0">
                  <a:pos x="0" y="260"/>
                </a:cxn>
                <a:cxn ang="0">
                  <a:pos x="49" y="260"/>
                </a:cxn>
                <a:cxn ang="0">
                  <a:pos x="49" y="398"/>
                </a:cxn>
                <a:cxn ang="0">
                  <a:pos x="106" y="526"/>
                </a:cxn>
                <a:cxn ang="0">
                  <a:pos x="106" y="610"/>
                </a:cxn>
                <a:cxn ang="0">
                  <a:pos x="170" y="610"/>
                </a:cxn>
                <a:cxn ang="0">
                  <a:pos x="170" y="1024"/>
                </a:cxn>
                <a:cxn ang="0">
                  <a:pos x="225" y="1024"/>
                </a:cxn>
                <a:cxn ang="0">
                  <a:pos x="225" y="610"/>
                </a:cxn>
                <a:cxn ang="0">
                  <a:pos x="285" y="610"/>
                </a:cxn>
                <a:cxn ang="0">
                  <a:pos x="285" y="527"/>
                </a:cxn>
                <a:cxn ang="0">
                  <a:pos x="352" y="398"/>
                </a:cxn>
                <a:cxn ang="0">
                  <a:pos x="352" y="260"/>
                </a:cxn>
                <a:cxn ang="0">
                  <a:pos x="417" y="260"/>
                </a:cxn>
                <a:cxn ang="0">
                  <a:pos x="417" y="157"/>
                </a:cxn>
              </a:cxnLst>
              <a:rect l="0" t="0" r="r" b="b"/>
              <a:pathLst>
                <a:path w="417" h="1024">
                  <a:moveTo>
                    <a:pt x="417" y="157"/>
                  </a:moveTo>
                  <a:lnTo>
                    <a:pt x="330" y="157"/>
                  </a:lnTo>
                  <a:lnTo>
                    <a:pt x="290" y="0"/>
                  </a:lnTo>
                  <a:lnTo>
                    <a:pt x="130" y="0"/>
                  </a:lnTo>
                  <a:lnTo>
                    <a:pt x="85" y="157"/>
                  </a:lnTo>
                  <a:lnTo>
                    <a:pt x="0" y="157"/>
                  </a:lnTo>
                  <a:lnTo>
                    <a:pt x="0" y="260"/>
                  </a:lnTo>
                  <a:lnTo>
                    <a:pt x="49" y="260"/>
                  </a:lnTo>
                  <a:lnTo>
                    <a:pt x="49" y="398"/>
                  </a:lnTo>
                  <a:lnTo>
                    <a:pt x="106" y="526"/>
                  </a:lnTo>
                  <a:lnTo>
                    <a:pt x="106" y="610"/>
                  </a:lnTo>
                  <a:lnTo>
                    <a:pt x="170" y="610"/>
                  </a:lnTo>
                  <a:lnTo>
                    <a:pt x="170" y="1024"/>
                  </a:lnTo>
                  <a:lnTo>
                    <a:pt x="225" y="1024"/>
                  </a:lnTo>
                  <a:lnTo>
                    <a:pt x="225" y="610"/>
                  </a:lnTo>
                  <a:lnTo>
                    <a:pt x="285" y="610"/>
                  </a:lnTo>
                  <a:lnTo>
                    <a:pt x="285" y="527"/>
                  </a:lnTo>
                  <a:lnTo>
                    <a:pt x="352" y="398"/>
                  </a:lnTo>
                  <a:lnTo>
                    <a:pt x="352" y="260"/>
                  </a:lnTo>
                  <a:lnTo>
                    <a:pt x="417" y="260"/>
                  </a:lnTo>
                  <a:lnTo>
                    <a:pt x="417" y="1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Rectangle 32"/>
            <p:cNvSpPr>
              <a:spLocks noChangeArrowheads="1"/>
            </p:cNvSpPr>
            <p:nvPr/>
          </p:nvSpPr>
          <p:spPr bwMode="auto">
            <a:xfrm>
              <a:off x="4421" y="3439"/>
              <a:ext cx="239" cy="26"/>
            </a:xfrm>
            <a:prstGeom prst="rect">
              <a:avLst/>
            </a:prstGeom>
            <a:solidFill>
              <a:srgbClr val="FF7C2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33"/>
            <p:cNvSpPr>
              <a:spLocks/>
            </p:cNvSpPr>
            <p:nvPr/>
          </p:nvSpPr>
          <p:spPr bwMode="auto">
            <a:xfrm>
              <a:off x="4300" y="3338"/>
              <a:ext cx="110" cy="106"/>
            </a:xfrm>
            <a:custGeom>
              <a:avLst/>
              <a:gdLst/>
              <a:ahLst/>
              <a:cxnLst>
                <a:cxn ang="0">
                  <a:pos x="221" y="136"/>
                </a:cxn>
                <a:cxn ang="0">
                  <a:pos x="218" y="132"/>
                </a:cxn>
                <a:cxn ang="0">
                  <a:pos x="211" y="123"/>
                </a:cxn>
                <a:cxn ang="0">
                  <a:pos x="201" y="111"/>
                </a:cxn>
                <a:cxn ang="0">
                  <a:pos x="190" y="96"/>
                </a:cxn>
                <a:cxn ang="0">
                  <a:pos x="178" y="81"/>
                </a:cxn>
                <a:cxn ang="0">
                  <a:pos x="168" y="67"/>
                </a:cxn>
                <a:cxn ang="0">
                  <a:pos x="160" y="56"/>
                </a:cxn>
                <a:cxn ang="0">
                  <a:pos x="155" y="52"/>
                </a:cxn>
                <a:cxn ang="0">
                  <a:pos x="150" y="44"/>
                </a:cxn>
                <a:cxn ang="0">
                  <a:pos x="147" y="32"/>
                </a:cxn>
                <a:cxn ang="0">
                  <a:pos x="145" y="21"/>
                </a:cxn>
                <a:cxn ang="0">
                  <a:pos x="143" y="16"/>
                </a:cxn>
                <a:cxn ang="0">
                  <a:pos x="0" y="0"/>
                </a:cxn>
                <a:cxn ang="0">
                  <a:pos x="22" y="104"/>
                </a:cxn>
                <a:cxn ang="0">
                  <a:pos x="90" y="184"/>
                </a:cxn>
                <a:cxn ang="0">
                  <a:pos x="137" y="211"/>
                </a:cxn>
                <a:cxn ang="0">
                  <a:pos x="221" y="136"/>
                </a:cxn>
              </a:cxnLst>
              <a:rect l="0" t="0" r="r" b="b"/>
              <a:pathLst>
                <a:path w="221" h="211">
                  <a:moveTo>
                    <a:pt x="221" y="136"/>
                  </a:moveTo>
                  <a:lnTo>
                    <a:pt x="218" y="132"/>
                  </a:lnTo>
                  <a:lnTo>
                    <a:pt x="211" y="123"/>
                  </a:lnTo>
                  <a:lnTo>
                    <a:pt x="201" y="111"/>
                  </a:lnTo>
                  <a:lnTo>
                    <a:pt x="190" y="96"/>
                  </a:lnTo>
                  <a:lnTo>
                    <a:pt x="178" y="81"/>
                  </a:lnTo>
                  <a:lnTo>
                    <a:pt x="168" y="67"/>
                  </a:lnTo>
                  <a:lnTo>
                    <a:pt x="160" y="56"/>
                  </a:lnTo>
                  <a:lnTo>
                    <a:pt x="155" y="52"/>
                  </a:lnTo>
                  <a:lnTo>
                    <a:pt x="150" y="44"/>
                  </a:lnTo>
                  <a:lnTo>
                    <a:pt x="147" y="32"/>
                  </a:lnTo>
                  <a:lnTo>
                    <a:pt x="145" y="21"/>
                  </a:lnTo>
                  <a:lnTo>
                    <a:pt x="143" y="16"/>
                  </a:lnTo>
                  <a:lnTo>
                    <a:pt x="0" y="0"/>
                  </a:lnTo>
                  <a:lnTo>
                    <a:pt x="22" y="104"/>
                  </a:lnTo>
                  <a:lnTo>
                    <a:pt x="90" y="184"/>
                  </a:lnTo>
                  <a:lnTo>
                    <a:pt x="137" y="211"/>
                  </a:lnTo>
                  <a:lnTo>
                    <a:pt x="221" y="1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34"/>
            <p:cNvSpPr>
              <a:spLocks/>
            </p:cNvSpPr>
            <p:nvPr/>
          </p:nvSpPr>
          <p:spPr bwMode="auto">
            <a:xfrm>
              <a:off x="4286" y="3307"/>
              <a:ext cx="183" cy="206"/>
            </a:xfrm>
            <a:custGeom>
              <a:avLst/>
              <a:gdLst/>
              <a:ahLst/>
              <a:cxnLst>
                <a:cxn ang="0">
                  <a:pos x="168" y="294"/>
                </a:cxn>
                <a:cxn ang="0">
                  <a:pos x="161" y="291"/>
                </a:cxn>
                <a:cxn ang="0">
                  <a:pos x="150" y="283"/>
                </a:cxn>
                <a:cxn ang="0">
                  <a:pos x="82" y="233"/>
                </a:cxn>
                <a:cxn ang="0">
                  <a:pos x="35" y="175"/>
                </a:cxn>
                <a:cxn ang="0">
                  <a:pos x="9" y="113"/>
                </a:cxn>
                <a:cxn ang="0">
                  <a:pos x="0" y="53"/>
                </a:cxn>
                <a:cxn ang="0">
                  <a:pos x="34" y="87"/>
                </a:cxn>
                <a:cxn ang="0">
                  <a:pos x="57" y="147"/>
                </a:cxn>
                <a:cxn ang="0">
                  <a:pos x="92" y="203"/>
                </a:cxn>
                <a:cxn ang="0">
                  <a:pos x="140" y="245"/>
                </a:cxn>
                <a:cxn ang="0">
                  <a:pos x="174" y="256"/>
                </a:cxn>
                <a:cxn ang="0">
                  <a:pos x="192" y="244"/>
                </a:cxn>
                <a:cxn ang="0">
                  <a:pos x="215" y="227"/>
                </a:cxn>
                <a:cxn ang="0">
                  <a:pos x="233" y="214"/>
                </a:cxn>
                <a:cxn ang="0">
                  <a:pos x="221" y="195"/>
                </a:cxn>
                <a:cxn ang="0">
                  <a:pos x="197" y="162"/>
                </a:cxn>
                <a:cxn ang="0">
                  <a:pos x="177" y="125"/>
                </a:cxn>
                <a:cxn ang="0">
                  <a:pos x="163" y="85"/>
                </a:cxn>
                <a:cxn ang="0">
                  <a:pos x="160" y="49"/>
                </a:cxn>
                <a:cxn ang="0">
                  <a:pos x="166" y="24"/>
                </a:cxn>
                <a:cxn ang="0">
                  <a:pos x="174" y="5"/>
                </a:cxn>
                <a:cxn ang="0">
                  <a:pos x="184" y="0"/>
                </a:cxn>
                <a:cxn ang="0">
                  <a:pos x="196" y="2"/>
                </a:cxn>
                <a:cxn ang="0">
                  <a:pos x="200" y="12"/>
                </a:cxn>
                <a:cxn ang="0">
                  <a:pos x="197" y="27"/>
                </a:cxn>
                <a:cxn ang="0">
                  <a:pos x="191" y="46"/>
                </a:cxn>
                <a:cxn ang="0">
                  <a:pos x="190" y="78"/>
                </a:cxn>
                <a:cxn ang="0">
                  <a:pos x="212" y="129"/>
                </a:cxn>
                <a:cxn ang="0">
                  <a:pos x="244" y="176"/>
                </a:cxn>
                <a:cxn ang="0">
                  <a:pos x="268" y="207"/>
                </a:cxn>
                <a:cxn ang="0">
                  <a:pos x="284" y="215"/>
                </a:cxn>
                <a:cxn ang="0">
                  <a:pos x="312" y="222"/>
                </a:cxn>
                <a:cxn ang="0">
                  <a:pos x="335" y="228"/>
                </a:cxn>
                <a:cxn ang="0">
                  <a:pos x="349" y="231"/>
                </a:cxn>
                <a:cxn ang="0">
                  <a:pos x="362" y="243"/>
                </a:cxn>
                <a:cxn ang="0">
                  <a:pos x="362" y="269"/>
                </a:cxn>
                <a:cxn ang="0">
                  <a:pos x="313" y="290"/>
                </a:cxn>
                <a:cxn ang="0">
                  <a:pos x="319" y="301"/>
                </a:cxn>
                <a:cxn ang="0">
                  <a:pos x="333" y="326"/>
                </a:cxn>
                <a:cxn ang="0">
                  <a:pos x="346" y="347"/>
                </a:cxn>
                <a:cxn ang="0">
                  <a:pos x="351" y="358"/>
                </a:cxn>
              </a:cxnLst>
              <a:rect l="0" t="0" r="r" b="b"/>
              <a:pathLst>
                <a:path w="365" h="412">
                  <a:moveTo>
                    <a:pt x="234" y="412"/>
                  </a:moveTo>
                  <a:lnTo>
                    <a:pt x="168" y="294"/>
                  </a:lnTo>
                  <a:lnTo>
                    <a:pt x="166" y="293"/>
                  </a:lnTo>
                  <a:lnTo>
                    <a:pt x="161" y="291"/>
                  </a:lnTo>
                  <a:lnTo>
                    <a:pt x="155" y="288"/>
                  </a:lnTo>
                  <a:lnTo>
                    <a:pt x="150" y="283"/>
                  </a:lnTo>
                  <a:lnTo>
                    <a:pt x="113" y="260"/>
                  </a:lnTo>
                  <a:lnTo>
                    <a:pt x="82" y="233"/>
                  </a:lnTo>
                  <a:lnTo>
                    <a:pt x="56" y="205"/>
                  </a:lnTo>
                  <a:lnTo>
                    <a:pt x="35" y="175"/>
                  </a:lnTo>
                  <a:lnTo>
                    <a:pt x="20" y="144"/>
                  </a:lnTo>
                  <a:lnTo>
                    <a:pt x="9" y="113"/>
                  </a:lnTo>
                  <a:lnTo>
                    <a:pt x="2" y="83"/>
                  </a:lnTo>
                  <a:lnTo>
                    <a:pt x="0" y="53"/>
                  </a:lnTo>
                  <a:lnTo>
                    <a:pt x="28" y="57"/>
                  </a:lnTo>
                  <a:lnTo>
                    <a:pt x="34" y="87"/>
                  </a:lnTo>
                  <a:lnTo>
                    <a:pt x="45" y="117"/>
                  </a:lnTo>
                  <a:lnTo>
                    <a:pt x="57" y="147"/>
                  </a:lnTo>
                  <a:lnTo>
                    <a:pt x="73" y="176"/>
                  </a:lnTo>
                  <a:lnTo>
                    <a:pt x="92" y="203"/>
                  </a:lnTo>
                  <a:lnTo>
                    <a:pt x="115" y="227"/>
                  </a:lnTo>
                  <a:lnTo>
                    <a:pt x="140" y="245"/>
                  </a:lnTo>
                  <a:lnTo>
                    <a:pt x="169" y="258"/>
                  </a:lnTo>
                  <a:lnTo>
                    <a:pt x="174" y="256"/>
                  </a:lnTo>
                  <a:lnTo>
                    <a:pt x="182" y="251"/>
                  </a:lnTo>
                  <a:lnTo>
                    <a:pt x="192" y="244"/>
                  </a:lnTo>
                  <a:lnTo>
                    <a:pt x="204" y="235"/>
                  </a:lnTo>
                  <a:lnTo>
                    <a:pt x="215" y="227"/>
                  </a:lnTo>
                  <a:lnTo>
                    <a:pt x="226" y="218"/>
                  </a:lnTo>
                  <a:lnTo>
                    <a:pt x="233" y="214"/>
                  </a:lnTo>
                  <a:lnTo>
                    <a:pt x="235" y="212"/>
                  </a:lnTo>
                  <a:lnTo>
                    <a:pt x="221" y="195"/>
                  </a:lnTo>
                  <a:lnTo>
                    <a:pt x="208" y="179"/>
                  </a:lnTo>
                  <a:lnTo>
                    <a:pt x="197" y="162"/>
                  </a:lnTo>
                  <a:lnTo>
                    <a:pt x="186" y="144"/>
                  </a:lnTo>
                  <a:lnTo>
                    <a:pt x="177" y="125"/>
                  </a:lnTo>
                  <a:lnTo>
                    <a:pt x="169" y="106"/>
                  </a:lnTo>
                  <a:lnTo>
                    <a:pt x="163" y="85"/>
                  </a:lnTo>
                  <a:lnTo>
                    <a:pt x="160" y="63"/>
                  </a:lnTo>
                  <a:lnTo>
                    <a:pt x="160" y="49"/>
                  </a:lnTo>
                  <a:lnTo>
                    <a:pt x="162" y="35"/>
                  </a:lnTo>
                  <a:lnTo>
                    <a:pt x="166" y="24"/>
                  </a:lnTo>
                  <a:lnTo>
                    <a:pt x="170" y="11"/>
                  </a:lnTo>
                  <a:lnTo>
                    <a:pt x="174" y="5"/>
                  </a:lnTo>
                  <a:lnTo>
                    <a:pt x="178" y="2"/>
                  </a:lnTo>
                  <a:lnTo>
                    <a:pt x="184" y="0"/>
                  </a:lnTo>
                  <a:lnTo>
                    <a:pt x="191" y="0"/>
                  </a:lnTo>
                  <a:lnTo>
                    <a:pt x="196" y="2"/>
                  </a:lnTo>
                  <a:lnTo>
                    <a:pt x="199" y="7"/>
                  </a:lnTo>
                  <a:lnTo>
                    <a:pt x="200" y="12"/>
                  </a:lnTo>
                  <a:lnTo>
                    <a:pt x="199" y="18"/>
                  </a:lnTo>
                  <a:lnTo>
                    <a:pt x="197" y="27"/>
                  </a:lnTo>
                  <a:lnTo>
                    <a:pt x="193" y="37"/>
                  </a:lnTo>
                  <a:lnTo>
                    <a:pt x="191" y="46"/>
                  </a:lnTo>
                  <a:lnTo>
                    <a:pt x="189" y="56"/>
                  </a:lnTo>
                  <a:lnTo>
                    <a:pt x="190" y="78"/>
                  </a:lnTo>
                  <a:lnTo>
                    <a:pt x="199" y="103"/>
                  </a:lnTo>
                  <a:lnTo>
                    <a:pt x="212" y="129"/>
                  </a:lnTo>
                  <a:lnTo>
                    <a:pt x="228" y="153"/>
                  </a:lnTo>
                  <a:lnTo>
                    <a:pt x="244" y="176"/>
                  </a:lnTo>
                  <a:lnTo>
                    <a:pt x="258" y="194"/>
                  </a:lnTo>
                  <a:lnTo>
                    <a:pt x="268" y="207"/>
                  </a:lnTo>
                  <a:lnTo>
                    <a:pt x="272" y="213"/>
                  </a:lnTo>
                  <a:lnTo>
                    <a:pt x="284" y="215"/>
                  </a:lnTo>
                  <a:lnTo>
                    <a:pt x="298" y="218"/>
                  </a:lnTo>
                  <a:lnTo>
                    <a:pt x="312" y="222"/>
                  </a:lnTo>
                  <a:lnTo>
                    <a:pt x="324" y="224"/>
                  </a:lnTo>
                  <a:lnTo>
                    <a:pt x="335" y="228"/>
                  </a:lnTo>
                  <a:lnTo>
                    <a:pt x="343" y="229"/>
                  </a:lnTo>
                  <a:lnTo>
                    <a:pt x="349" y="231"/>
                  </a:lnTo>
                  <a:lnTo>
                    <a:pt x="351" y="231"/>
                  </a:lnTo>
                  <a:lnTo>
                    <a:pt x="362" y="243"/>
                  </a:lnTo>
                  <a:lnTo>
                    <a:pt x="365" y="256"/>
                  </a:lnTo>
                  <a:lnTo>
                    <a:pt x="362" y="269"/>
                  </a:lnTo>
                  <a:lnTo>
                    <a:pt x="351" y="278"/>
                  </a:lnTo>
                  <a:lnTo>
                    <a:pt x="313" y="290"/>
                  </a:lnTo>
                  <a:lnTo>
                    <a:pt x="314" y="293"/>
                  </a:lnTo>
                  <a:lnTo>
                    <a:pt x="319" y="301"/>
                  </a:lnTo>
                  <a:lnTo>
                    <a:pt x="325" y="313"/>
                  </a:lnTo>
                  <a:lnTo>
                    <a:pt x="333" y="326"/>
                  </a:lnTo>
                  <a:lnTo>
                    <a:pt x="340" y="337"/>
                  </a:lnTo>
                  <a:lnTo>
                    <a:pt x="346" y="347"/>
                  </a:lnTo>
                  <a:lnTo>
                    <a:pt x="350" y="356"/>
                  </a:lnTo>
                  <a:lnTo>
                    <a:pt x="351" y="358"/>
                  </a:lnTo>
                  <a:lnTo>
                    <a:pt x="234" y="4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35"/>
            <p:cNvSpPr>
              <a:spLocks/>
            </p:cNvSpPr>
            <p:nvPr/>
          </p:nvSpPr>
          <p:spPr bwMode="auto">
            <a:xfrm>
              <a:off x="4379" y="3421"/>
              <a:ext cx="72" cy="72"/>
            </a:xfrm>
            <a:custGeom>
              <a:avLst/>
              <a:gdLst/>
              <a:ahLst/>
              <a:cxnLst>
                <a:cxn ang="0">
                  <a:pos x="64" y="0"/>
                </a:cxn>
                <a:cxn ang="0">
                  <a:pos x="72" y="16"/>
                </a:cxn>
                <a:cxn ang="0">
                  <a:pos x="141" y="22"/>
                </a:cxn>
                <a:cxn ang="0">
                  <a:pos x="143" y="27"/>
                </a:cxn>
                <a:cxn ang="0">
                  <a:pos x="144" y="31"/>
                </a:cxn>
                <a:cxn ang="0">
                  <a:pos x="143" y="33"/>
                </a:cxn>
                <a:cxn ang="0">
                  <a:pos x="140" y="37"/>
                </a:cxn>
                <a:cxn ang="0">
                  <a:pos x="134" y="40"/>
                </a:cxn>
                <a:cxn ang="0">
                  <a:pos x="127" y="43"/>
                </a:cxn>
                <a:cxn ang="0">
                  <a:pos x="118" y="45"/>
                </a:cxn>
                <a:cxn ang="0">
                  <a:pos x="110" y="46"/>
                </a:cxn>
                <a:cxn ang="0">
                  <a:pos x="103" y="47"/>
                </a:cxn>
                <a:cxn ang="0">
                  <a:pos x="96" y="48"/>
                </a:cxn>
                <a:cxn ang="0">
                  <a:pos x="93" y="50"/>
                </a:cxn>
                <a:cxn ang="0">
                  <a:pos x="91" y="53"/>
                </a:cxn>
                <a:cxn ang="0">
                  <a:pos x="96" y="69"/>
                </a:cxn>
                <a:cxn ang="0">
                  <a:pos x="105" y="91"/>
                </a:cxn>
                <a:cxn ang="0">
                  <a:pos x="114" y="111"/>
                </a:cxn>
                <a:cxn ang="0">
                  <a:pos x="118" y="119"/>
                </a:cxn>
                <a:cxn ang="0">
                  <a:pos x="64" y="144"/>
                </a:cxn>
                <a:cxn ang="0">
                  <a:pos x="63" y="141"/>
                </a:cxn>
                <a:cxn ang="0">
                  <a:pos x="58" y="134"/>
                </a:cxn>
                <a:cxn ang="0">
                  <a:pos x="51" y="125"/>
                </a:cxn>
                <a:cxn ang="0">
                  <a:pos x="44" y="114"/>
                </a:cxn>
                <a:cxn ang="0">
                  <a:pos x="37" y="102"/>
                </a:cxn>
                <a:cxn ang="0">
                  <a:pos x="30" y="92"/>
                </a:cxn>
                <a:cxn ang="0">
                  <a:pos x="25" y="83"/>
                </a:cxn>
                <a:cxn ang="0">
                  <a:pos x="22" y="77"/>
                </a:cxn>
                <a:cxn ang="0">
                  <a:pos x="19" y="71"/>
                </a:cxn>
                <a:cxn ang="0">
                  <a:pos x="13" y="63"/>
                </a:cxn>
                <a:cxn ang="0">
                  <a:pos x="6" y="55"/>
                </a:cxn>
                <a:cxn ang="0">
                  <a:pos x="0" y="47"/>
                </a:cxn>
                <a:cxn ang="0">
                  <a:pos x="64" y="0"/>
                </a:cxn>
              </a:cxnLst>
              <a:rect l="0" t="0" r="r" b="b"/>
              <a:pathLst>
                <a:path w="144" h="144">
                  <a:moveTo>
                    <a:pt x="64" y="0"/>
                  </a:moveTo>
                  <a:lnTo>
                    <a:pt x="72" y="16"/>
                  </a:lnTo>
                  <a:lnTo>
                    <a:pt x="141" y="22"/>
                  </a:lnTo>
                  <a:lnTo>
                    <a:pt x="143" y="27"/>
                  </a:lnTo>
                  <a:lnTo>
                    <a:pt x="144" y="31"/>
                  </a:lnTo>
                  <a:lnTo>
                    <a:pt x="143" y="33"/>
                  </a:lnTo>
                  <a:lnTo>
                    <a:pt x="140" y="37"/>
                  </a:lnTo>
                  <a:lnTo>
                    <a:pt x="134" y="40"/>
                  </a:lnTo>
                  <a:lnTo>
                    <a:pt x="127" y="43"/>
                  </a:lnTo>
                  <a:lnTo>
                    <a:pt x="118" y="45"/>
                  </a:lnTo>
                  <a:lnTo>
                    <a:pt x="110" y="46"/>
                  </a:lnTo>
                  <a:lnTo>
                    <a:pt x="103" y="47"/>
                  </a:lnTo>
                  <a:lnTo>
                    <a:pt x="96" y="48"/>
                  </a:lnTo>
                  <a:lnTo>
                    <a:pt x="93" y="50"/>
                  </a:lnTo>
                  <a:lnTo>
                    <a:pt x="91" y="53"/>
                  </a:lnTo>
                  <a:lnTo>
                    <a:pt x="96" y="69"/>
                  </a:lnTo>
                  <a:lnTo>
                    <a:pt x="105" y="91"/>
                  </a:lnTo>
                  <a:lnTo>
                    <a:pt x="114" y="111"/>
                  </a:lnTo>
                  <a:lnTo>
                    <a:pt x="118" y="119"/>
                  </a:lnTo>
                  <a:lnTo>
                    <a:pt x="64" y="144"/>
                  </a:lnTo>
                  <a:lnTo>
                    <a:pt x="63" y="141"/>
                  </a:lnTo>
                  <a:lnTo>
                    <a:pt x="58" y="134"/>
                  </a:lnTo>
                  <a:lnTo>
                    <a:pt x="51" y="125"/>
                  </a:lnTo>
                  <a:lnTo>
                    <a:pt x="44" y="114"/>
                  </a:lnTo>
                  <a:lnTo>
                    <a:pt x="37" y="102"/>
                  </a:lnTo>
                  <a:lnTo>
                    <a:pt x="30" y="92"/>
                  </a:lnTo>
                  <a:lnTo>
                    <a:pt x="25" y="83"/>
                  </a:lnTo>
                  <a:lnTo>
                    <a:pt x="22" y="77"/>
                  </a:lnTo>
                  <a:lnTo>
                    <a:pt x="19" y="71"/>
                  </a:lnTo>
                  <a:lnTo>
                    <a:pt x="13" y="63"/>
                  </a:lnTo>
                  <a:lnTo>
                    <a:pt x="6" y="55"/>
                  </a:lnTo>
                  <a:lnTo>
                    <a:pt x="0" y="47"/>
                  </a:lnTo>
                  <a:lnTo>
                    <a:pt x="64" y="0"/>
                  </a:lnTo>
                  <a:close/>
                </a:path>
              </a:pathLst>
            </a:custGeom>
            <a:solidFill>
              <a:srgbClr val="FFD14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36"/>
            <p:cNvSpPr>
              <a:spLocks/>
            </p:cNvSpPr>
            <p:nvPr/>
          </p:nvSpPr>
          <p:spPr bwMode="auto">
            <a:xfrm>
              <a:off x="4289" y="3333"/>
              <a:ext cx="87" cy="17"/>
            </a:xfrm>
            <a:custGeom>
              <a:avLst/>
              <a:gdLst/>
              <a:ahLst/>
              <a:cxnLst>
                <a:cxn ang="0">
                  <a:pos x="0" y="20"/>
                </a:cxn>
                <a:cxn ang="0">
                  <a:pos x="3" y="0"/>
                </a:cxn>
                <a:cxn ang="0">
                  <a:pos x="175" y="15"/>
                </a:cxn>
                <a:cxn ang="0">
                  <a:pos x="172" y="35"/>
                </a:cxn>
                <a:cxn ang="0">
                  <a:pos x="0" y="20"/>
                </a:cxn>
              </a:cxnLst>
              <a:rect l="0" t="0" r="r" b="b"/>
              <a:pathLst>
                <a:path w="175" h="35">
                  <a:moveTo>
                    <a:pt x="0" y="20"/>
                  </a:moveTo>
                  <a:lnTo>
                    <a:pt x="3" y="0"/>
                  </a:lnTo>
                  <a:lnTo>
                    <a:pt x="175" y="15"/>
                  </a:lnTo>
                  <a:lnTo>
                    <a:pt x="172" y="35"/>
                  </a:lnTo>
                  <a:lnTo>
                    <a:pt x="0"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37"/>
            <p:cNvSpPr>
              <a:spLocks/>
            </p:cNvSpPr>
            <p:nvPr/>
          </p:nvSpPr>
          <p:spPr bwMode="auto">
            <a:xfrm>
              <a:off x="4656" y="3329"/>
              <a:ext cx="110" cy="105"/>
            </a:xfrm>
            <a:custGeom>
              <a:avLst/>
              <a:gdLst/>
              <a:ahLst/>
              <a:cxnLst>
                <a:cxn ang="0">
                  <a:pos x="0" y="134"/>
                </a:cxn>
                <a:cxn ang="0">
                  <a:pos x="2" y="131"/>
                </a:cxn>
                <a:cxn ang="0">
                  <a:pos x="9" y="122"/>
                </a:cxn>
                <a:cxn ang="0">
                  <a:pos x="19" y="109"/>
                </a:cxn>
                <a:cxn ang="0">
                  <a:pos x="31" y="94"/>
                </a:cxn>
                <a:cxn ang="0">
                  <a:pos x="42" y="79"/>
                </a:cxn>
                <a:cxn ang="0">
                  <a:pos x="53" y="66"/>
                </a:cxn>
                <a:cxn ang="0">
                  <a:pos x="61" y="56"/>
                </a:cxn>
                <a:cxn ang="0">
                  <a:pos x="66" y="50"/>
                </a:cxn>
                <a:cxn ang="0">
                  <a:pos x="70" y="42"/>
                </a:cxn>
                <a:cxn ang="0">
                  <a:pos x="74" y="31"/>
                </a:cxn>
                <a:cxn ang="0">
                  <a:pos x="76" y="19"/>
                </a:cxn>
                <a:cxn ang="0">
                  <a:pos x="77" y="15"/>
                </a:cxn>
                <a:cxn ang="0">
                  <a:pos x="220" y="0"/>
                </a:cxn>
                <a:cxn ang="0">
                  <a:pos x="198" y="102"/>
                </a:cxn>
                <a:cxn ang="0">
                  <a:pos x="130" y="183"/>
                </a:cxn>
                <a:cxn ang="0">
                  <a:pos x="84" y="209"/>
                </a:cxn>
                <a:cxn ang="0">
                  <a:pos x="0" y="134"/>
                </a:cxn>
              </a:cxnLst>
              <a:rect l="0" t="0" r="r" b="b"/>
              <a:pathLst>
                <a:path w="220" h="209">
                  <a:moveTo>
                    <a:pt x="0" y="134"/>
                  </a:moveTo>
                  <a:lnTo>
                    <a:pt x="2" y="131"/>
                  </a:lnTo>
                  <a:lnTo>
                    <a:pt x="9" y="122"/>
                  </a:lnTo>
                  <a:lnTo>
                    <a:pt x="19" y="109"/>
                  </a:lnTo>
                  <a:lnTo>
                    <a:pt x="31" y="94"/>
                  </a:lnTo>
                  <a:lnTo>
                    <a:pt x="42" y="79"/>
                  </a:lnTo>
                  <a:lnTo>
                    <a:pt x="53" y="66"/>
                  </a:lnTo>
                  <a:lnTo>
                    <a:pt x="61" y="56"/>
                  </a:lnTo>
                  <a:lnTo>
                    <a:pt x="66" y="50"/>
                  </a:lnTo>
                  <a:lnTo>
                    <a:pt x="70" y="42"/>
                  </a:lnTo>
                  <a:lnTo>
                    <a:pt x="74" y="31"/>
                  </a:lnTo>
                  <a:lnTo>
                    <a:pt x="76" y="19"/>
                  </a:lnTo>
                  <a:lnTo>
                    <a:pt x="77" y="15"/>
                  </a:lnTo>
                  <a:lnTo>
                    <a:pt x="220" y="0"/>
                  </a:lnTo>
                  <a:lnTo>
                    <a:pt x="198" y="102"/>
                  </a:lnTo>
                  <a:lnTo>
                    <a:pt x="130" y="183"/>
                  </a:lnTo>
                  <a:lnTo>
                    <a:pt x="84" y="209"/>
                  </a:lnTo>
                  <a:lnTo>
                    <a:pt x="0" y="13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38"/>
            <p:cNvSpPr>
              <a:spLocks/>
            </p:cNvSpPr>
            <p:nvPr/>
          </p:nvSpPr>
          <p:spPr bwMode="auto">
            <a:xfrm>
              <a:off x="4598" y="3298"/>
              <a:ext cx="180" cy="205"/>
            </a:xfrm>
            <a:custGeom>
              <a:avLst/>
              <a:gdLst/>
              <a:ahLst/>
              <a:cxnLst>
                <a:cxn ang="0">
                  <a:pos x="198" y="295"/>
                </a:cxn>
                <a:cxn ang="0">
                  <a:pos x="204" y="290"/>
                </a:cxn>
                <a:cxn ang="0">
                  <a:pos x="216" y="284"/>
                </a:cxn>
                <a:cxn ang="0">
                  <a:pos x="281" y="235"/>
                </a:cxn>
                <a:cxn ang="0">
                  <a:pos x="321" y="181"/>
                </a:cxn>
                <a:cxn ang="0">
                  <a:pos x="345" y="121"/>
                </a:cxn>
                <a:cxn ang="0">
                  <a:pos x="360" y="59"/>
                </a:cxn>
                <a:cxn ang="0">
                  <a:pos x="322" y="90"/>
                </a:cxn>
                <a:cxn ang="0">
                  <a:pos x="304" y="148"/>
                </a:cxn>
                <a:cxn ang="0">
                  <a:pos x="271" y="198"/>
                </a:cxn>
                <a:cxn ang="0">
                  <a:pos x="225" y="241"/>
                </a:cxn>
                <a:cxn ang="0">
                  <a:pos x="192" y="256"/>
                </a:cxn>
                <a:cxn ang="0">
                  <a:pos x="173" y="244"/>
                </a:cxn>
                <a:cxn ang="0">
                  <a:pos x="150" y="227"/>
                </a:cxn>
                <a:cxn ang="0">
                  <a:pos x="133" y="214"/>
                </a:cxn>
                <a:cxn ang="0">
                  <a:pos x="143" y="194"/>
                </a:cxn>
                <a:cxn ang="0">
                  <a:pos x="168" y="159"/>
                </a:cxn>
                <a:cxn ang="0">
                  <a:pos x="188" y="123"/>
                </a:cxn>
                <a:cxn ang="0">
                  <a:pos x="202" y="84"/>
                </a:cxn>
                <a:cxn ang="0">
                  <a:pos x="206" y="49"/>
                </a:cxn>
                <a:cxn ang="0">
                  <a:pos x="200" y="24"/>
                </a:cxn>
                <a:cxn ang="0">
                  <a:pos x="192" y="6"/>
                </a:cxn>
                <a:cxn ang="0">
                  <a:pos x="181" y="0"/>
                </a:cxn>
                <a:cxn ang="0">
                  <a:pos x="170" y="3"/>
                </a:cxn>
                <a:cxn ang="0">
                  <a:pos x="165" y="12"/>
                </a:cxn>
                <a:cxn ang="0">
                  <a:pos x="169" y="28"/>
                </a:cxn>
                <a:cxn ang="0">
                  <a:pos x="174" y="45"/>
                </a:cxn>
                <a:cxn ang="0">
                  <a:pos x="176" y="77"/>
                </a:cxn>
                <a:cxn ang="0">
                  <a:pos x="157" y="126"/>
                </a:cxn>
                <a:cxn ang="0">
                  <a:pos x="127" y="172"/>
                </a:cxn>
                <a:cxn ang="0">
                  <a:pos x="101" y="204"/>
                </a:cxn>
                <a:cxn ang="0">
                  <a:pos x="81" y="214"/>
                </a:cxn>
                <a:cxn ang="0">
                  <a:pos x="55" y="221"/>
                </a:cxn>
                <a:cxn ang="0">
                  <a:pos x="32" y="227"/>
                </a:cxn>
                <a:cxn ang="0">
                  <a:pos x="18" y="231"/>
                </a:cxn>
                <a:cxn ang="0">
                  <a:pos x="4" y="242"/>
                </a:cxn>
                <a:cxn ang="0">
                  <a:pos x="4" y="269"/>
                </a:cxn>
                <a:cxn ang="0">
                  <a:pos x="53" y="290"/>
                </a:cxn>
                <a:cxn ang="0">
                  <a:pos x="37" y="327"/>
                </a:cxn>
                <a:cxn ang="0">
                  <a:pos x="21" y="363"/>
                </a:cxn>
              </a:cxnLst>
              <a:rect l="0" t="0" r="r" b="b"/>
              <a:pathLst>
                <a:path w="360" h="411">
                  <a:moveTo>
                    <a:pt x="132" y="411"/>
                  </a:moveTo>
                  <a:lnTo>
                    <a:pt x="198" y="295"/>
                  </a:lnTo>
                  <a:lnTo>
                    <a:pt x="200" y="294"/>
                  </a:lnTo>
                  <a:lnTo>
                    <a:pt x="204" y="290"/>
                  </a:lnTo>
                  <a:lnTo>
                    <a:pt x="210" y="287"/>
                  </a:lnTo>
                  <a:lnTo>
                    <a:pt x="216" y="284"/>
                  </a:lnTo>
                  <a:lnTo>
                    <a:pt x="252" y="260"/>
                  </a:lnTo>
                  <a:lnTo>
                    <a:pt x="281" y="235"/>
                  </a:lnTo>
                  <a:lnTo>
                    <a:pt x="304" y="209"/>
                  </a:lnTo>
                  <a:lnTo>
                    <a:pt x="321" y="181"/>
                  </a:lnTo>
                  <a:lnTo>
                    <a:pt x="335" y="151"/>
                  </a:lnTo>
                  <a:lnTo>
                    <a:pt x="345" y="121"/>
                  </a:lnTo>
                  <a:lnTo>
                    <a:pt x="353" y="90"/>
                  </a:lnTo>
                  <a:lnTo>
                    <a:pt x="360" y="59"/>
                  </a:lnTo>
                  <a:lnTo>
                    <a:pt x="327" y="59"/>
                  </a:lnTo>
                  <a:lnTo>
                    <a:pt x="322" y="90"/>
                  </a:lnTo>
                  <a:lnTo>
                    <a:pt x="315" y="119"/>
                  </a:lnTo>
                  <a:lnTo>
                    <a:pt x="304" y="148"/>
                  </a:lnTo>
                  <a:lnTo>
                    <a:pt x="290" y="174"/>
                  </a:lnTo>
                  <a:lnTo>
                    <a:pt x="271" y="198"/>
                  </a:lnTo>
                  <a:lnTo>
                    <a:pt x="251" y="220"/>
                  </a:lnTo>
                  <a:lnTo>
                    <a:pt x="225" y="241"/>
                  </a:lnTo>
                  <a:lnTo>
                    <a:pt x="196" y="257"/>
                  </a:lnTo>
                  <a:lnTo>
                    <a:pt x="192" y="256"/>
                  </a:lnTo>
                  <a:lnTo>
                    <a:pt x="184" y="251"/>
                  </a:lnTo>
                  <a:lnTo>
                    <a:pt x="173" y="244"/>
                  </a:lnTo>
                  <a:lnTo>
                    <a:pt x="162" y="235"/>
                  </a:lnTo>
                  <a:lnTo>
                    <a:pt x="150" y="227"/>
                  </a:lnTo>
                  <a:lnTo>
                    <a:pt x="140" y="219"/>
                  </a:lnTo>
                  <a:lnTo>
                    <a:pt x="133" y="214"/>
                  </a:lnTo>
                  <a:lnTo>
                    <a:pt x="131" y="212"/>
                  </a:lnTo>
                  <a:lnTo>
                    <a:pt x="143" y="194"/>
                  </a:lnTo>
                  <a:lnTo>
                    <a:pt x="156" y="176"/>
                  </a:lnTo>
                  <a:lnTo>
                    <a:pt x="168" y="159"/>
                  </a:lnTo>
                  <a:lnTo>
                    <a:pt x="179" y="141"/>
                  </a:lnTo>
                  <a:lnTo>
                    <a:pt x="188" y="123"/>
                  </a:lnTo>
                  <a:lnTo>
                    <a:pt x="196" y="104"/>
                  </a:lnTo>
                  <a:lnTo>
                    <a:pt x="202" y="84"/>
                  </a:lnTo>
                  <a:lnTo>
                    <a:pt x="206" y="62"/>
                  </a:lnTo>
                  <a:lnTo>
                    <a:pt x="206" y="49"/>
                  </a:lnTo>
                  <a:lnTo>
                    <a:pt x="203" y="36"/>
                  </a:lnTo>
                  <a:lnTo>
                    <a:pt x="200" y="24"/>
                  </a:lnTo>
                  <a:lnTo>
                    <a:pt x="195" y="12"/>
                  </a:lnTo>
                  <a:lnTo>
                    <a:pt x="192" y="6"/>
                  </a:lnTo>
                  <a:lnTo>
                    <a:pt x="187" y="1"/>
                  </a:lnTo>
                  <a:lnTo>
                    <a:pt x="181" y="0"/>
                  </a:lnTo>
                  <a:lnTo>
                    <a:pt x="176" y="0"/>
                  </a:lnTo>
                  <a:lnTo>
                    <a:pt x="170" y="3"/>
                  </a:lnTo>
                  <a:lnTo>
                    <a:pt x="166" y="7"/>
                  </a:lnTo>
                  <a:lnTo>
                    <a:pt x="165" y="12"/>
                  </a:lnTo>
                  <a:lnTo>
                    <a:pt x="166" y="19"/>
                  </a:lnTo>
                  <a:lnTo>
                    <a:pt x="169" y="28"/>
                  </a:lnTo>
                  <a:lnTo>
                    <a:pt x="172" y="37"/>
                  </a:lnTo>
                  <a:lnTo>
                    <a:pt x="174" y="45"/>
                  </a:lnTo>
                  <a:lnTo>
                    <a:pt x="177" y="56"/>
                  </a:lnTo>
                  <a:lnTo>
                    <a:pt x="176" y="77"/>
                  </a:lnTo>
                  <a:lnTo>
                    <a:pt x="169" y="102"/>
                  </a:lnTo>
                  <a:lnTo>
                    <a:pt x="157" y="126"/>
                  </a:lnTo>
                  <a:lnTo>
                    <a:pt x="142" y="149"/>
                  </a:lnTo>
                  <a:lnTo>
                    <a:pt x="127" y="172"/>
                  </a:lnTo>
                  <a:lnTo>
                    <a:pt x="113" y="190"/>
                  </a:lnTo>
                  <a:lnTo>
                    <a:pt x="101" y="204"/>
                  </a:lnTo>
                  <a:lnTo>
                    <a:pt x="94" y="212"/>
                  </a:lnTo>
                  <a:lnTo>
                    <a:pt x="81" y="214"/>
                  </a:lnTo>
                  <a:lnTo>
                    <a:pt x="67" y="218"/>
                  </a:lnTo>
                  <a:lnTo>
                    <a:pt x="55" y="221"/>
                  </a:lnTo>
                  <a:lnTo>
                    <a:pt x="42" y="224"/>
                  </a:lnTo>
                  <a:lnTo>
                    <a:pt x="32" y="227"/>
                  </a:lnTo>
                  <a:lnTo>
                    <a:pt x="23" y="228"/>
                  </a:lnTo>
                  <a:lnTo>
                    <a:pt x="18" y="231"/>
                  </a:lnTo>
                  <a:lnTo>
                    <a:pt x="15" y="231"/>
                  </a:lnTo>
                  <a:lnTo>
                    <a:pt x="4" y="242"/>
                  </a:lnTo>
                  <a:lnTo>
                    <a:pt x="0" y="256"/>
                  </a:lnTo>
                  <a:lnTo>
                    <a:pt x="4" y="269"/>
                  </a:lnTo>
                  <a:lnTo>
                    <a:pt x="15" y="278"/>
                  </a:lnTo>
                  <a:lnTo>
                    <a:pt x="53" y="290"/>
                  </a:lnTo>
                  <a:lnTo>
                    <a:pt x="48" y="303"/>
                  </a:lnTo>
                  <a:lnTo>
                    <a:pt x="37" y="327"/>
                  </a:lnTo>
                  <a:lnTo>
                    <a:pt x="26" y="351"/>
                  </a:lnTo>
                  <a:lnTo>
                    <a:pt x="21" y="363"/>
                  </a:lnTo>
                  <a:lnTo>
                    <a:pt x="132" y="4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39"/>
            <p:cNvSpPr>
              <a:spLocks/>
            </p:cNvSpPr>
            <p:nvPr/>
          </p:nvSpPr>
          <p:spPr bwMode="auto">
            <a:xfrm>
              <a:off x="4616" y="3412"/>
              <a:ext cx="72" cy="72"/>
            </a:xfrm>
            <a:custGeom>
              <a:avLst/>
              <a:gdLst/>
              <a:ahLst/>
              <a:cxnLst>
                <a:cxn ang="0">
                  <a:pos x="80" y="0"/>
                </a:cxn>
                <a:cxn ang="0">
                  <a:pos x="72" y="16"/>
                </a:cxn>
                <a:cxn ang="0">
                  <a:pos x="3" y="21"/>
                </a:cxn>
                <a:cxn ang="0">
                  <a:pos x="1" y="27"/>
                </a:cxn>
                <a:cxn ang="0">
                  <a:pos x="0" y="30"/>
                </a:cxn>
                <a:cxn ang="0">
                  <a:pos x="0" y="34"/>
                </a:cxn>
                <a:cxn ang="0">
                  <a:pos x="4" y="37"/>
                </a:cxn>
                <a:cxn ang="0">
                  <a:pos x="10" y="41"/>
                </a:cxn>
                <a:cxn ang="0">
                  <a:pos x="16" y="44"/>
                </a:cxn>
                <a:cxn ang="0">
                  <a:pos x="26" y="45"/>
                </a:cxn>
                <a:cxn ang="0">
                  <a:pos x="34" y="46"/>
                </a:cxn>
                <a:cxn ang="0">
                  <a:pos x="41" y="47"/>
                </a:cxn>
                <a:cxn ang="0">
                  <a:pos x="48" y="49"/>
                </a:cxn>
                <a:cxn ang="0">
                  <a:pos x="51" y="50"/>
                </a:cxn>
                <a:cxn ang="0">
                  <a:pos x="52" y="52"/>
                </a:cxn>
                <a:cxn ang="0">
                  <a:pos x="48" y="69"/>
                </a:cxn>
                <a:cxn ang="0">
                  <a:pos x="38" y="91"/>
                </a:cxn>
                <a:cxn ang="0">
                  <a:pos x="29" y="111"/>
                </a:cxn>
                <a:cxn ang="0">
                  <a:pos x="26" y="119"/>
                </a:cxn>
                <a:cxn ang="0">
                  <a:pos x="80" y="144"/>
                </a:cxn>
                <a:cxn ang="0">
                  <a:pos x="81" y="142"/>
                </a:cxn>
                <a:cxn ang="0">
                  <a:pos x="86" y="135"/>
                </a:cxn>
                <a:cxn ang="0">
                  <a:pos x="93" y="126"/>
                </a:cxn>
                <a:cxn ang="0">
                  <a:pos x="99" y="114"/>
                </a:cxn>
                <a:cxn ang="0">
                  <a:pos x="106" y="103"/>
                </a:cxn>
                <a:cxn ang="0">
                  <a:pos x="113" y="91"/>
                </a:cxn>
                <a:cxn ang="0">
                  <a:pos x="119" y="82"/>
                </a:cxn>
                <a:cxn ang="0">
                  <a:pos x="121" y="76"/>
                </a:cxn>
                <a:cxn ang="0">
                  <a:pos x="125" y="70"/>
                </a:cxn>
                <a:cxn ang="0">
                  <a:pos x="131" y="64"/>
                </a:cxn>
                <a:cxn ang="0">
                  <a:pos x="137" y="56"/>
                </a:cxn>
                <a:cxn ang="0">
                  <a:pos x="143" y="47"/>
                </a:cxn>
                <a:cxn ang="0">
                  <a:pos x="80" y="0"/>
                </a:cxn>
              </a:cxnLst>
              <a:rect l="0" t="0" r="r" b="b"/>
              <a:pathLst>
                <a:path w="143" h="144">
                  <a:moveTo>
                    <a:pt x="80" y="0"/>
                  </a:moveTo>
                  <a:lnTo>
                    <a:pt x="72" y="16"/>
                  </a:lnTo>
                  <a:lnTo>
                    <a:pt x="3" y="21"/>
                  </a:lnTo>
                  <a:lnTo>
                    <a:pt x="1" y="27"/>
                  </a:lnTo>
                  <a:lnTo>
                    <a:pt x="0" y="30"/>
                  </a:lnTo>
                  <a:lnTo>
                    <a:pt x="0" y="34"/>
                  </a:lnTo>
                  <a:lnTo>
                    <a:pt x="4" y="37"/>
                  </a:lnTo>
                  <a:lnTo>
                    <a:pt x="10" y="41"/>
                  </a:lnTo>
                  <a:lnTo>
                    <a:pt x="16" y="44"/>
                  </a:lnTo>
                  <a:lnTo>
                    <a:pt x="26" y="45"/>
                  </a:lnTo>
                  <a:lnTo>
                    <a:pt x="34" y="46"/>
                  </a:lnTo>
                  <a:lnTo>
                    <a:pt x="41" y="47"/>
                  </a:lnTo>
                  <a:lnTo>
                    <a:pt x="48" y="49"/>
                  </a:lnTo>
                  <a:lnTo>
                    <a:pt x="51" y="50"/>
                  </a:lnTo>
                  <a:lnTo>
                    <a:pt x="52" y="52"/>
                  </a:lnTo>
                  <a:lnTo>
                    <a:pt x="48" y="69"/>
                  </a:lnTo>
                  <a:lnTo>
                    <a:pt x="38" y="91"/>
                  </a:lnTo>
                  <a:lnTo>
                    <a:pt x="29" y="111"/>
                  </a:lnTo>
                  <a:lnTo>
                    <a:pt x="26" y="119"/>
                  </a:lnTo>
                  <a:lnTo>
                    <a:pt x="80" y="144"/>
                  </a:lnTo>
                  <a:lnTo>
                    <a:pt x="81" y="142"/>
                  </a:lnTo>
                  <a:lnTo>
                    <a:pt x="86" y="135"/>
                  </a:lnTo>
                  <a:lnTo>
                    <a:pt x="93" y="126"/>
                  </a:lnTo>
                  <a:lnTo>
                    <a:pt x="99" y="114"/>
                  </a:lnTo>
                  <a:lnTo>
                    <a:pt x="106" y="103"/>
                  </a:lnTo>
                  <a:lnTo>
                    <a:pt x="113" y="91"/>
                  </a:lnTo>
                  <a:lnTo>
                    <a:pt x="119" y="82"/>
                  </a:lnTo>
                  <a:lnTo>
                    <a:pt x="121" y="76"/>
                  </a:lnTo>
                  <a:lnTo>
                    <a:pt x="125" y="70"/>
                  </a:lnTo>
                  <a:lnTo>
                    <a:pt x="131" y="64"/>
                  </a:lnTo>
                  <a:lnTo>
                    <a:pt x="137" y="56"/>
                  </a:lnTo>
                  <a:lnTo>
                    <a:pt x="143" y="47"/>
                  </a:lnTo>
                  <a:lnTo>
                    <a:pt x="80" y="0"/>
                  </a:lnTo>
                  <a:close/>
                </a:path>
              </a:pathLst>
            </a:custGeom>
            <a:solidFill>
              <a:srgbClr val="FFD14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40"/>
            <p:cNvSpPr>
              <a:spLocks/>
            </p:cNvSpPr>
            <p:nvPr/>
          </p:nvSpPr>
          <p:spPr bwMode="auto">
            <a:xfrm>
              <a:off x="4691" y="3323"/>
              <a:ext cx="81" cy="18"/>
            </a:xfrm>
            <a:custGeom>
              <a:avLst/>
              <a:gdLst/>
              <a:ahLst/>
              <a:cxnLst>
                <a:cxn ang="0">
                  <a:pos x="164" y="19"/>
                </a:cxn>
                <a:cxn ang="0">
                  <a:pos x="161" y="0"/>
                </a:cxn>
                <a:cxn ang="0">
                  <a:pos x="0" y="16"/>
                </a:cxn>
                <a:cxn ang="0">
                  <a:pos x="2" y="36"/>
                </a:cxn>
                <a:cxn ang="0">
                  <a:pos x="164" y="19"/>
                </a:cxn>
              </a:cxnLst>
              <a:rect l="0" t="0" r="r" b="b"/>
              <a:pathLst>
                <a:path w="164" h="36">
                  <a:moveTo>
                    <a:pt x="164" y="19"/>
                  </a:moveTo>
                  <a:lnTo>
                    <a:pt x="161" y="0"/>
                  </a:lnTo>
                  <a:lnTo>
                    <a:pt x="0" y="16"/>
                  </a:lnTo>
                  <a:lnTo>
                    <a:pt x="2" y="36"/>
                  </a:lnTo>
                  <a:lnTo>
                    <a:pt x="164" y="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41"/>
            <p:cNvSpPr>
              <a:spLocks/>
            </p:cNvSpPr>
            <p:nvPr/>
          </p:nvSpPr>
          <p:spPr bwMode="auto">
            <a:xfrm>
              <a:off x="4368" y="3842"/>
              <a:ext cx="325" cy="62"/>
            </a:xfrm>
            <a:custGeom>
              <a:avLst/>
              <a:gdLst/>
              <a:ahLst/>
              <a:cxnLst>
                <a:cxn ang="0">
                  <a:pos x="623" y="123"/>
                </a:cxn>
                <a:cxn ang="0">
                  <a:pos x="650" y="119"/>
                </a:cxn>
                <a:cxn ang="0">
                  <a:pos x="528" y="0"/>
                </a:cxn>
                <a:cxn ang="0">
                  <a:pos x="318" y="33"/>
                </a:cxn>
                <a:cxn ang="0">
                  <a:pos x="217" y="4"/>
                </a:cxn>
                <a:cxn ang="0">
                  <a:pos x="0" y="81"/>
                </a:cxn>
                <a:cxn ang="0">
                  <a:pos x="20" y="95"/>
                </a:cxn>
                <a:cxn ang="0">
                  <a:pos x="220" y="28"/>
                </a:cxn>
                <a:cxn ang="0">
                  <a:pos x="319" y="56"/>
                </a:cxn>
                <a:cxn ang="0">
                  <a:pos x="524" y="24"/>
                </a:cxn>
                <a:cxn ang="0">
                  <a:pos x="623" y="123"/>
                </a:cxn>
              </a:cxnLst>
              <a:rect l="0" t="0" r="r" b="b"/>
              <a:pathLst>
                <a:path w="650" h="123">
                  <a:moveTo>
                    <a:pt x="623" y="123"/>
                  </a:moveTo>
                  <a:lnTo>
                    <a:pt x="650" y="119"/>
                  </a:lnTo>
                  <a:lnTo>
                    <a:pt x="528" y="0"/>
                  </a:lnTo>
                  <a:lnTo>
                    <a:pt x="318" y="33"/>
                  </a:lnTo>
                  <a:lnTo>
                    <a:pt x="217" y="4"/>
                  </a:lnTo>
                  <a:lnTo>
                    <a:pt x="0" y="81"/>
                  </a:lnTo>
                  <a:lnTo>
                    <a:pt x="20" y="95"/>
                  </a:lnTo>
                  <a:lnTo>
                    <a:pt x="220" y="28"/>
                  </a:lnTo>
                  <a:lnTo>
                    <a:pt x="319" y="56"/>
                  </a:lnTo>
                  <a:lnTo>
                    <a:pt x="524" y="24"/>
                  </a:lnTo>
                  <a:lnTo>
                    <a:pt x="623" y="1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42"/>
            <p:cNvSpPr>
              <a:spLocks/>
            </p:cNvSpPr>
            <p:nvPr/>
          </p:nvSpPr>
          <p:spPr bwMode="auto">
            <a:xfrm>
              <a:off x="4476" y="3458"/>
              <a:ext cx="116" cy="145"/>
            </a:xfrm>
            <a:custGeom>
              <a:avLst/>
              <a:gdLst/>
              <a:ahLst/>
              <a:cxnLst>
                <a:cxn ang="0">
                  <a:pos x="170" y="291"/>
                </a:cxn>
                <a:cxn ang="0">
                  <a:pos x="232" y="186"/>
                </a:cxn>
                <a:cxn ang="0">
                  <a:pos x="232" y="0"/>
                </a:cxn>
                <a:cxn ang="0">
                  <a:pos x="0" y="0"/>
                </a:cxn>
                <a:cxn ang="0">
                  <a:pos x="0" y="181"/>
                </a:cxn>
                <a:cxn ang="0">
                  <a:pos x="46" y="291"/>
                </a:cxn>
                <a:cxn ang="0">
                  <a:pos x="170" y="291"/>
                </a:cxn>
              </a:cxnLst>
              <a:rect l="0" t="0" r="r" b="b"/>
              <a:pathLst>
                <a:path w="232" h="291">
                  <a:moveTo>
                    <a:pt x="170" y="291"/>
                  </a:moveTo>
                  <a:lnTo>
                    <a:pt x="232" y="186"/>
                  </a:lnTo>
                  <a:lnTo>
                    <a:pt x="232" y="0"/>
                  </a:lnTo>
                  <a:lnTo>
                    <a:pt x="0" y="0"/>
                  </a:lnTo>
                  <a:lnTo>
                    <a:pt x="0" y="181"/>
                  </a:lnTo>
                  <a:lnTo>
                    <a:pt x="46" y="291"/>
                  </a:lnTo>
                  <a:lnTo>
                    <a:pt x="170" y="291"/>
                  </a:lnTo>
                  <a:close/>
                </a:path>
              </a:pathLst>
            </a:custGeom>
            <a:solidFill>
              <a:srgbClr val="FF7C2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43"/>
            <p:cNvSpPr>
              <a:spLocks/>
            </p:cNvSpPr>
            <p:nvPr/>
          </p:nvSpPr>
          <p:spPr bwMode="auto">
            <a:xfrm>
              <a:off x="4492" y="3362"/>
              <a:ext cx="91" cy="65"/>
            </a:xfrm>
            <a:custGeom>
              <a:avLst/>
              <a:gdLst/>
              <a:ahLst/>
              <a:cxnLst>
                <a:cxn ang="0">
                  <a:pos x="182" y="129"/>
                </a:cxn>
                <a:cxn ang="0">
                  <a:pos x="154" y="0"/>
                </a:cxn>
                <a:cxn ang="0">
                  <a:pos x="31" y="0"/>
                </a:cxn>
                <a:cxn ang="0">
                  <a:pos x="0" y="129"/>
                </a:cxn>
                <a:cxn ang="0">
                  <a:pos x="182" y="129"/>
                </a:cxn>
              </a:cxnLst>
              <a:rect l="0" t="0" r="r" b="b"/>
              <a:pathLst>
                <a:path w="182" h="129">
                  <a:moveTo>
                    <a:pt x="182" y="129"/>
                  </a:moveTo>
                  <a:lnTo>
                    <a:pt x="154" y="0"/>
                  </a:lnTo>
                  <a:lnTo>
                    <a:pt x="31" y="0"/>
                  </a:lnTo>
                  <a:lnTo>
                    <a:pt x="0" y="129"/>
                  </a:lnTo>
                  <a:lnTo>
                    <a:pt x="182" y="129"/>
                  </a:lnTo>
                  <a:close/>
                </a:path>
              </a:pathLst>
            </a:custGeom>
            <a:solidFill>
              <a:srgbClr val="FF7C2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Rectangle 44"/>
            <p:cNvSpPr>
              <a:spLocks noChangeArrowheads="1"/>
            </p:cNvSpPr>
            <p:nvPr/>
          </p:nvSpPr>
          <p:spPr bwMode="auto">
            <a:xfrm>
              <a:off x="4501" y="3617"/>
              <a:ext cx="60" cy="24"/>
            </a:xfrm>
            <a:prstGeom prst="rect">
              <a:avLst/>
            </a:prstGeom>
            <a:solidFill>
              <a:srgbClr val="FF7C2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Rectangle 45"/>
            <p:cNvSpPr>
              <a:spLocks noChangeArrowheads="1"/>
            </p:cNvSpPr>
            <p:nvPr/>
          </p:nvSpPr>
          <p:spPr bwMode="auto">
            <a:xfrm>
              <a:off x="4528" y="3655"/>
              <a:ext cx="9" cy="193"/>
            </a:xfrm>
            <a:prstGeom prst="rect">
              <a:avLst/>
            </a:prstGeom>
            <a:solidFill>
              <a:srgbClr val="72727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 name="Group 48"/>
          <p:cNvGrpSpPr>
            <a:grpSpLocks noChangeAspect="1"/>
          </p:cNvGrpSpPr>
          <p:nvPr/>
        </p:nvGrpSpPr>
        <p:grpSpPr bwMode="auto">
          <a:xfrm>
            <a:off x="5715000" y="4572000"/>
            <a:ext cx="831850" cy="1820863"/>
            <a:chOff x="3696" y="2880"/>
            <a:chExt cx="524" cy="1147"/>
          </a:xfrm>
        </p:grpSpPr>
        <p:sp>
          <p:nvSpPr>
            <p:cNvPr id="44" name="AutoShape 47"/>
            <p:cNvSpPr>
              <a:spLocks noChangeAspect="1" noChangeArrowheads="1" noTextEdit="1"/>
            </p:cNvSpPr>
            <p:nvPr/>
          </p:nvSpPr>
          <p:spPr bwMode="auto">
            <a:xfrm>
              <a:off x="3696" y="2880"/>
              <a:ext cx="524" cy="11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49"/>
            <p:cNvSpPr>
              <a:spLocks/>
            </p:cNvSpPr>
            <p:nvPr/>
          </p:nvSpPr>
          <p:spPr bwMode="auto">
            <a:xfrm>
              <a:off x="3696" y="3883"/>
              <a:ext cx="524" cy="144"/>
            </a:xfrm>
            <a:custGeom>
              <a:avLst/>
              <a:gdLst/>
              <a:ahLst/>
              <a:cxnLst>
                <a:cxn ang="0">
                  <a:pos x="248" y="267"/>
                </a:cxn>
                <a:cxn ang="0">
                  <a:pos x="280" y="272"/>
                </a:cxn>
                <a:cxn ang="0">
                  <a:pos x="315" y="276"/>
                </a:cxn>
                <a:cxn ang="0">
                  <a:pos x="350" y="280"/>
                </a:cxn>
                <a:cxn ang="0">
                  <a:pos x="387" y="283"/>
                </a:cxn>
                <a:cxn ang="0">
                  <a:pos x="424" y="286"/>
                </a:cxn>
                <a:cxn ang="0">
                  <a:pos x="463" y="287"/>
                </a:cxn>
                <a:cxn ang="0">
                  <a:pos x="503" y="288"/>
                </a:cxn>
                <a:cxn ang="0">
                  <a:pos x="537" y="288"/>
                </a:cxn>
                <a:cxn ang="0">
                  <a:pos x="564" y="288"/>
                </a:cxn>
                <a:cxn ang="0">
                  <a:pos x="589" y="287"/>
                </a:cxn>
                <a:cxn ang="0">
                  <a:pos x="616" y="286"/>
                </a:cxn>
                <a:cxn ang="0">
                  <a:pos x="641" y="285"/>
                </a:cxn>
                <a:cxn ang="0">
                  <a:pos x="666" y="283"/>
                </a:cxn>
                <a:cxn ang="0">
                  <a:pos x="691" y="281"/>
                </a:cxn>
                <a:cxn ang="0">
                  <a:pos x="715" y="279"/>
                </a:cxn>
                <a:cxn ang="0">
                  <a:pos x="740" y="275"/>
                </a:cxn>
                <a:cxn ang="0">
                  <a:pos x="769" y="272"/>
                </a:cxn>
                <a:cxn ang="0">
                  <a:pos x="796" y="267"/>
                </a:cxn>
                <a:cxn ang="0">
                  <a:pos x="822" y="263"/>
                </a:cxn>
                <a:cxn ang="0">
                  <a:pos x="847" y="258"/>
                </a:cxn>
                <a:cxn ang="0">
                  <a:pos x="870" y="252"/>
                </a:cxn>
                <a:cxn ang="0">
                  <a:pos x="894" y="247"/>
                </a:cxn>
                <a:cxn ang="0">
                  <a:pos x="914" y="241"/>
                </a:cxn>
                <a:cxn ang="0">
                  <a:pos x="952" y="227"/>
                </a:cxn>
                <a:cxn ang="0">
                  <a:pos x="997" y="206"/>
                </a:cxn>
                <a:cxn ang="0">
                  <a:pos x="1030" y="182"/>
                </a:cxn>
                <a:cxn ang="0">
                  <a:pos x="1046" y="157"/>
                </a:cxn>
                <a:cxn ang="0">
                  <a:pos x="1046" y="129"/>
                </a:cxn>
                <a:cxn ang="0">
                  <a:pos x="1025" y="101"/>
                </a:cxn>
                <a:cxn ang="0">
                  <a:pos x="985" y="75"/>
                </a:cxn>
                <a:cxn ang="0">
                  <a:pos x="928" y="53"/>
                </a:cxn>
                <a:cxn ang="0">
                  <a:pos x="857" y="33"/>
                </a:cxn>
                <a:cxn ang="0">
                  <a:pos x="774" y="17"/>
                </a:cxn>
                <a:cxn ang="0">
                  <a:pos x="679" y="7"/>
                </a:cxn>
                <a:cxn ang="0">
                  <a:pos x="576" y="1"/>
                </a:cxn>
                <a:cxn ang="0">
                  <a:pos x="470" y="1"/>
                </a:cxn>
                <a:cxn ang="0">
                  <a:pos x="368" y="7"/>
                </a:cxn>
                <a:cxn ang="0">
                  <a:pos x="274" y="17"/>
                </a:cxn>
                <a:cxn ang="0">
                  <a:pos x="191" y="33"/>
                </a:cxn>
                <a:cxn ang="0">
                  <a:pos x="120" y="53"/>
                </a:cxn>
                <a:cxn ang="0">
                  <a:pos x="63" y="75"/>
                </a:cxn>
                <a:cxn ang="0">
                  <a:pos x="23" y="101"/>
                </a:cxn>
                <a:cxn ang="0">
                  <a:pos x="2" y="129"/>
                </a:cxn>
                <a:cxn ang="0">
                  <a:pos x="1" y="153"/>
                </a:cxn>
                <a:cxn ang="0">
                  <a:pos x="9" y="172"/>
                </a:cxn>
                <a:cxn ang="0">
                  <a:pos x="25" y="189"/>
                </a:cxn>
                <a:cxn ang="0">
                  <a:pos x="50" y="205"/>
                </a:cxn>
                <a:cxn ang="0">
                  <a:pos x="80" y="220"/>
                </a:cxn>
                <a:cxn ang="0">
                  <a:pos x="116" y="234"/>
                </a:cxn>
                <a:cxn ang="0">
                  <a:pos x="159" y="248"/>
                </a:cxn>
                <a:cxn ang="0">
                  <a:pos x="206" y="259"/>
                </a:cxn>
              </a:cxnLst>
              <a:rect l="0" t="0" r="r" b="b"/>
              <a:pathLst>
                <a:path w="1048" h="288">
                  <a:moveTo>
                    <a:pt x="232" y="264"/>
                  </a:moveTo>
                  <a:lnTo>
                    <a:pt x="248" y="267"/>
                  </a:lnTo>
                  <a:lnTo>
                    <a:pt x="264" y="270"/>
                  </a:lnTo>
                  <a:lnTo>
                    <a:pt x="280" y="272"/>
                  </a:lnTo>
                  <a:lnTo>
                    <a:pt x="297" y="274"/>
                  </a:lnTo>
                  <a:lnTo>
                    <a:pt x="315" y="276"/>
                  </a:lnTo>
                  <a:lnTo>
                    <a:pt x="332" y="279"/>
                  </a:lnTo>
                  <a:lnTo>
                    <a:pt x="350" y="280"/>
                  </a:lnTo>
                  <a:lnTo>
                    <a:pt x="369" y="282"/>
                  </a:lnTo>
                  <a:lnTo>
                    <a:pt x="387" y="283"/>
                  </a:lnTo>
                  <a:lnTo>
                    <a:pt x="406" y="285"/>
                  </a:lnTo>
                  <a:lnTo>
                    <a:pt x="424" y="286"/>
                  </a:lnTo>
                  <a:lnTo>
                    <a:pt x="444" y="287"/>
                  </a:lnTo>
                  <a:lnTo>
                    <a:pt x="463" y="287"/>
                  </a:lnTo>
                  <a:lnTo>
                    <a:pt x="483" y="288"/>
                  </a:lnTo>
                  <a:lnTo>
                    <a:pt x="503" y="288"/>
                  </a:lnTo>
                  <a:lnTo>
                    <a:pt x="523" y="288"/>
                  </a:lnTo>
                  <a:lnTo>
                    <a:pt x="537" y="288"/>
                  </a:lnTo>
                  <a:lnTo>
                    <a:pt x="550" y="288"/>
                  </a:lnTo>
                  <a:lnTo>
                    <a:pt x="564" y="288"/>
                  </a:lnTo>
                  <a:lnTo>
                    <a:pt x="576" y="287"/>
                  </a:lnTo>
                  <a:lnTo>
                    <a:pt x="589" y="287"/>
                  </a:lnTo>
                  <a:lnTo>
                    <a:pt x="603" y="287"/>
                  </a:lnTo>
                  <a:lnTo>
                    <a:pt x="616" y="286"/>
                  </a:lnTo>
                  <a:lnTo>
                    <a:pt x="628" y="286"/>
                  </a:lnTo>
                  <a:lnTo>
                    <a:pt x="641" y="285"/>
                  </a:lnTo>
                  <a:lnTo>
                    <a:pt x="654" y="283"/>
                  </a:lnTo>
                  <a:lnTo>
                    <a:pt x="666" y="283"/>
                  </a:lnTo>
                  <a:lnTo>
                    <a:pt x="678" y="282"/>
                  </a:lnTo>
                  <a:lnTo>
                    <a:pt x="691" y="281"/>
                  </a:lnTo>
                  <a:lnTo>
                    <a:pt x="702" y="280"/>
                  </a:lnTo>
                  <a:lnTo>
                    <a:pt x="715" y="279"/>
                  </a:lnTo>
                  <a:lnTo>
                    <a:pt x="726" y="278"/>
                  </a:lnTo>
                  <a:lnTo>
                    <a:pt x="740" y="275"/>
                  </a:lnTo>
                  <a:lnTo>
                    <a:pt x="755" y="274"/>
                  </a:lnTo>
                  <a:lnTo>
                    <a:pt x="769" y="272"/>
                  </a:lnTo>
                  <a:lnTo>
                    <a:pt x="783" y="270"/>
                  </a:lnTo>
                  <a:lnTo>
                    <a:pt x="796" y="267"/>
                  </a:lnTo>
                  <a:lnTo>
                    <a:pt x="809" y="265"/>
                  </a:lnTo>
                  <a:lnTo>
                    <a:pt x="822" y="263"/>
                  </a:lnTo>
                  <a:lnTo>
                    <a:pt x="835" y="260"/>
                  </a:lnTo>
                  <a:lnTo>
                    <a:pt x="847" y="258"/>
                  </a:lnTo>
                  <a:lnTo>
                    <a:pt x="859" y="256"/>
                  </a:lnTo>
                  <a:lnTo>
                    <a:pt x="870" y="252"/>
                  </a:lnTo>
                  <a:lnTo>
                    <a:pt x="882" y="250"/>
                  </a:lnTo>
                  <a:lnTo>
                    <a:pt x="894" y="247"/>
                  </a:lnTo>
                  <a:lnTo>
                    <a:pt x="904" y="243"/>
                  </a:lnTo>
                  <a:lnTo>
                    <a:pt x="914" y="241"/>
                  </a:lnTo>
                  <a:lnTo>
                    <a:pt x="925" y="237"/>
                  </a:lnTo>
                  <a:lnTo>
                    <a:pt x="952" y="227"/>
                  </a:lnTo>
                  <a:lnTo>
                    <a:pt x="977" y="217"/>
                  </a:lnTo>
                  <a:lnTo>
                    <a:pt x="997" y="206"/>
                  </a:lnTo>
                  <a:lnTo>
                    <a:pt x="1016" y="195"/>
                  </a:lnTo>
                  <a:lnTo>
                    <a:pt x="1030" y="182"/>
                  </a:lnTo>
                  <a:lnTo>
                    <a:pt x="1040" y="171"/>
                  </a:lnTo>
                  <a:lnTo>
                    <a:pt x="1046" y="157"/>
                  </a:lnTo>
                  <a:lnTo>
                    <a:pt x="1048" y="144"/>
                  </a:lnTo>
                  <a:lnTo>
                    <a:pt x="1046" y="129"/>
                  </a:lnTo>
                  <a:lnTo>
                    <a:pt x="1038" y="115"/>
                  </a:lnTo>
                  <a:lnTo>
                    <a:pt x="1025" y="101"/>
                  </a:lnTo>
                  <a:lnTo>
                    <a:pt x="1006" y="88"/>
                  </a:lnTo>
                  <a:lnTo>
                    <a:pt x="985" y="75"/>
                  </a:lnTo>
                  <a:lnTo>
                    <a:pt x="958" y="63"/>
                  </a:lnTo>
                  <a:lnTo>
                    <a:pt x="928" y="53"/>
                  </a:lnTo>
                  <a:lnTo>
                    <a:pt x="895" y="43"/>
                  </a:lnTo>
                  <a:lnTo>
                    <a:pt x="857" y="33"/>
                  </a:lnTo>
                  <a:lnTo>
                    <a:pt x="816" y="24"/>
                  </a:lnTo>
                  <a:lnTo>
                    <a:pt x="774" y="17"/>
                  </a:lnTo>
                  <a:lnTo>
                    <a:pt x="727" y="12"/>
                  </a:lnTo>
                  <a:lnTo>
                    <a:pt x="679" y="7"/>
                  </a:lnTo>
                  <a:lnTo>
                    <a:pt x="629" y="4"/>
                  </a:lnTo>
                  <a:lnTo>
                    <a:pt x="576" y="1"/>
                  </a:lnTo>
                  <a:lnTo>
                    <a:pt x="523" y="0"/>
                  </a:lnTo>
                  <a:lnTo>
                    <a:pt x="470" y="1"/>
                  </a:lnTo>
                  <a:lnTo>
                    <a:pt x="419" y="4"/>
                  </a:lnTo>
                  <a:lnTo>
                    <a:pt x="368" y="7"/>
                  </a:lnTo>
                  <a:lnTo>
                    <a:pt x="321" y="12"/>
                  </a:lnTo>
                  <a:lnTo>
                    <a:pt x="274" y="17"/>
                  </a:lnTo>
                  <a:lnTo>
                    <a:pt x="231" y="24"/>
                  </a:lnTo>
                  <a:lnTo>
                    <a:pt x="191" y="33"/>
                  </a:lnTo>
                  <a:lnTo>
                    <a:pt x="153" y="43"/>
                  </a:lnTo>
                  <a:lnTo>
                    <a:pt x="120" y="53"/>
                  </a:lnTo>
                  <a:lnTo>
                    <a:pt x="90" y="63"/>
                  </a:lnTo>
                  <a:lnTo>
                    <a:pt x="63" y="75"/>
                  </a:lnTo>
                  <a:lnTo>
                    <a:pt x="42" y="88"/>
                  </a:lnTo>
                  <a:lnTo>
                    <a:pt x="23" y="101"/>
                  </a:lnTo>
                  <a:lnTo>
                    <a:pt x="10" y="115"/>
                  </a:lnTo>
                  <a:lnTo>
                    <a:pt x="2" y="129"/>
                  </a:lnTo>
                  <a:lnTo>
                    <a:pt x="0" y="144"/>
                  </a:lnTo>
                  <a:lnTo>
                    <a:pt x="1" y="153"/>
                  </a:lnTo>
                  <a:lnTo>
                    <a:pt x="5" y="162"/>
                  </a:lnTo>
                  <a:lnTo>
                    <a:pt x="9" y="172"/>
                  </a:lnTo>
                  <a:lnTo>
                    <a:pt x="16" y="180"/>
                  </a:lnTo>
                  <a:lnTo>
                    <a:pt x="25" y="189"/>
                  </a:lnTo>
                  <a:lnTo>
                    <a:pt x="37" y="197"/>
                  </a:lnTo>
                  <a:lnTo>
                    <a:pt x="50" y="205"/>
                  </a:lnTo>
                  <a:lnTo>
                    <a:pt x="63" y="212"/>
                  </a:lnTo>
                  <a:lnTo>
                    <a:pt x="80" y="220"/>
                  </a:lnTo>
                  <a:lnTo>
                    <a:pt x="97" y="227"/>
                  </a:lnTo>
                  <a:lnTo>
                    <a:pt x="116" y="234"/>
                  </a:lnTo>
                  <a:lnTo>
                    <a:pt x="137" y="241"/>
                  </a:lnTo>
                  <a:lnTo>
                    <a:pt x="159" y="248"/>
                  </a:lnTo>
                  <a:lnTo>
                    <a:pt x="182" y="253"/>
                  </a:lnTo>
                  <a:lnTo>
                    <a:pt x="206" y="259"/>
                  </a:lnTo>
                  <a:lnTo>
                    <a:pt x="232" y="264"/>
                  </a:lnTo>
                  <a:close/>
                </a:path>
              </a:pathLst>
            </a:custGeom>
            <a:solidFill>
              <a:srgbClr val="D8D8D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50"/>
            <p:cNvSpPr>
              <a:spLocks/>
            </p:cNvSpPr>
            <p:nvPr/>
          </p:nvSpPr>
          <p:spPr bwMode="auto">
            <a:xfrm>
              <a:off x="3798" y="3946"/>
              <a:ext cx="315" cy="67"/>
            </a:xfrm>
            <a:custGeom>
              <a:avLst/>
              <a:gdLst/>
              <a:ahLst/>
              <a:cxnLst>
                <a:cxn ang="0">
                  <a:pos x="630" y="106"/>
                </a:cxn>
                <a:cxn ang="0">
                  <a:pos x="512" y="0"/>
                </a:cxn>
                <a:cxn ang="0">
                  <a:pos x="308" y="34"/>
                </a:cxn>
                <a:cxn ang="0">
                  <a:pos x="191" y="5"/>
                </a:cxn>
                <a:cxn ang="0">
                  <a:pos x="0" y="73"/>
                </a:cxn>
                <a:cxn ang="0">
                  <a:pos x="1" y="74"/>
                </a:cxn>
                <a:cxn ang="0">
                  <a:pos x="4" y="76"/>
                </a:cxn>
                <a:cxn ang="0">
                  <a:pos x="8" y="79"/>
                </a:cxn>
                <a:cxn ang="0">
                  <a:pos x="15" y="83"/>
                </a:cxn>
                <a:cxn ang="0">
                  <a:pos x="24" y="87"/>
                </a:cxn>
                <a:cxn ang="0">
                  <a:pos x="35" y="93"/>
                </a:cxn>
                <a:cxn ang="0">
                  <a:pos x="48" y="99"/>
                </a:cxn>
                <a:cxn ang="0">
                  <a:pos x="63" y="103"/>
                </a:cxn>
                <a:cxn ang="0">
                  <a:pos x="81" y="109"/>
                </a:cxn>
                <a:cxn ang="0">
                  <a:pos x="102" y="115"/>
                </a:cxn>
                <a:cxn ang="0">
                  <a:pos x="125" y="121"/>
                </a:cxn>
                <a:cxn ang="0">
                  <a:pos x="150" y="125"/>
                </a:cxn>
                <a:cxn ang="0">
                  <a:pos x="178" y="129"/>
                </a:cxn>
                <a:cxn ang="0">
                  <a:pos x="209" y="132"/>
                </a:cxn>
                <a:cxn ang="0">
                  <a:pos x="242" y="133"/>
                </a:cxn>
                <a:cxn ang="0">
                  <a:pos x="279" y="134"/>
                </a:cxn>
                <a:cxn ang="0">
                  <a:pos x="317" y="134"/>
                </a:cxn>
                <a:cxn ang="0">
                  <a:pos x="353" y="133"/>
                </a:cxn>
                <a:cxn ang="0">
                  <a:pos x="387" y="132"/>
                </a:cxn>
                <a:cxn ang="0">
                  <a:pos x="420" y="130"/>
                </a:cxn>
                <a:cxn ang="0">
                  <a:pos x="451" y="127"/>
                </a:cxn>
                <a:cxn ang="0">
                  <a:pos x="480" y="125"/>
                </a:cxn>
                <a:cxn ang="0">
                  <a:pos x="506" y="123"/>
                </a:cxn>
                <a:cxn ang="0">
                  <a:pos x="530" y="119"/>
                </a:cxn>
                <a:cxn ang="0">
                  <a:pos x="553" y="117"/>
                </a:cxn>
                <a:cxn ang="0">
                  <a:pos x="572" y="115"/>
                </a:cxn>
                <a:cxn ang="0">
                  <a:pos x="589" y="112"/>
                </a:cxn>
                <a:cxn ang="0">
                  <a:pos x="603" y="110"/>
                </a:cxn>
                <a:cxn ang="0">
                  <a:pos x="615" y="108"/>
                </a:cxn>
                <a:cxn ang="0">
                  <a:pos x="623" y="107"/>
                </a:cxn>
                <a:cxn ang="0">
                  <a:pos x="628" y="106"/>
                </a:cxn>
                <a:cxn ang="0">
                  <a:pos x="630" y="106"/>
                </a:cxn>
              </a:cxnLst>
              <a:rect l="0" t="0" r="r" b="b"/>
              <a:pathLst>
                <a:path w="630" h="134">
                  <a:moveTo>
                    <a:pt x="630" y="106"/>
                  </a:moveTo>
                  <a:lnTo>
                    <a:pt x="512" y="0"/>
                  </a:lnTo>
                  <a:lnTo>
                    <a:pt x="308" y="34"/>
                  </a:lnTo>
                  <a:lnTo>
                    <a:pt x="191" y="5"/>
                  </a:lnTo>
                  <a:lnTo>
                    <a:pt x="0" y="73"/>
                  </a:lnTo>
                  <a:lnTo>
                    <a:pt x="1" y="74"/>
                  </a:lnTo>
                  <a:lnTo>
                    <a:pt x="4" y="76"/>
                  </a:lnTo>
                  <a:lnTo>
                    <a:pt x="8" y="79"/>
                  </a:lnTo>
                  <a:lnTo>
                    <a:pt x="15" y="83"/>
                  </a:lnTo>
                  <a:lnTo>
                    <a:pt x="24" y="87"/>
                  </a:lnTo>
                  <a:lnTo>
                    <a:pt x="35" y="93"/>
                  </a:lnTo>
                  <a:lnTo>
                    <a:pt x="48" y="99"/>
                  </a:lnTo>
                  <a:lnTo>
                    <a:pt x="63" y="103"/>
                  </a:lnTo>
                  <a:lnTo>
                    <a:pt x="81" y="109"/>
                  </a:lnTo>
                  <a:lnTo>
                    <a:pt x="102" y="115"/>
                  </a:lnTo>
                  <a:lnTo>
                    <a:pt x="125" y="121"/>
                  </a:lnTo>
                  <a:lnTo>
                    <a:pt x="150" y="125"/>
                  </a:lnTo>
                  <a:lnTo>
                    <a:pt x="178" y="129"/>
                  </a:lnTo>
                  <a:lnTo>
                    <a:pt x="209" y="132"/>
                  </a:lnTo>
                  <a:lnTo>
                    <a:pt x="242" y="133"/>
                  </a:lnTo>
                  <a:lnTo>
                    <a:pt x="279" y="134"/>
                  </a:lnTo>
                  <a:lnTo>
                    <a:pt x="317" y="134"/>
                  </a:lnTo>
                  <a:lnTo>
                    <a:pt x="353" y="133"/>
                  </a:lnTo>
                  <a:lnTo>
                    <a:pt x="387" y="132"/>
                  </a:lnTo>
                  <a:lnTo>
                    <a:pt x="420" y="130"/>
                  </a:lnTo>
                  <a:lnTo>
                    <a:pt x="451" y="127"/>
                  </a:lnTo>
                  <a:lnTo>
                    <a:pt x="480" y="125"/>
                  </a:lnTo>
                  <a:lnTo>
                    <a:pt x="506" y="123"/>
                  </a:lnTo>
                  <a:lnTo>
                    <a:pt x="530" y="119"/>
                  </a:lnTo>
                  <a:lnTo>
                    <a:pt x="553" y="117"/>
                  </a:lnTo>
                  <a:lnTo>
                    <a:pt x="572" y="115"/>
                  </a:lnTo>
                  <a:lnTo>
                    <a:pt x="589" y="112"/>
                  </a:lnTo>
                  <a:lnTo>
                    <a:pt x="603" y="110"/>
                  </a:lnTo>
                  <a:lnTo>
                    <a:pt x="615" y="108"/>
                  </a:lnTo>
                  <a:lnTo>
                    <a:pt x="623" y="107"/>
                  </a:lnTo>
                  <a:lnTo>
                    <a:pt x="628" y="106"/>
                  </a:lnTo>
                  <a:lnTo>
                    <a:pt x="630" y="106"/>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51"/>
            <p:cNvSpPr>
              <a:spLocks/>
            </p:cNvSpPr>
            <p:nvPr/>
          </p:nvSpPr>
          <p:spPr bwMode="auto">
            <a:xfrm>
              <a:off x="3886" y="3197"/>
              <a:ext cx="160" cy="145"/>
            </a:xfrm>
            <a:custGeom>
              <a:avLst/>
              <a:gdLst/>
              <a:ahLst/>
              <a:cxnLst>
                <a:cxn ang="0">
                  <a:pos x="320" y="290"/>
                </a:cxn>
                <a:cxn ang="0">
                  <a:pos x="320" y="0"/>
                </a:cxn>
                <a:cxn ang="0">
                  <a:pos x="0" y="67"/>
                </a:cxn>
                <a:cxn ang="0">
                  <a:pos x="0" y="290"/>
                </a:cxn>
                <a:cxn ang="0">
                  <a:pos x="320" y="290"/>
                </a:cxn>
              </a:cxnLst>
              <a:rect l="0" t="0" r="r" b="b"/>
              <a:pathLst>
                <a:path w="320" h="290">
                  <a:moveTo>
                    <a:pt x="320" y="290"/>
                  </a:moveTo>
                  <a:lnTo>
                    <a:pt x="320" y="0"/>
                  </a:lnTo>
                  <a:lnTo>
                    <a:pt x="0" y="67"/>
                  </a:lnTo>
                  <a:lnTo>
                    <a:pt x="0" y="290"/>
                  </a:lnTo>
                  <a:lnTo>
                    <a:pt x="320" y="29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Rectangle 52"/>
            <p:cNvSpPr>
              <a:spLocks noChangeArrowheads="1"/>
            </p:cNvSpPr>
            <p:nvPr/>
          </p:nvSpPr>
          <p:spPr bwMode="auto">
            <a:xfrm>
              <a:off x="3902" y="3224"/>
              <a:ext cx="125" cy="10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53"/>
            <p:cNvSpPr>
              <a:spLocks/>
            </p:cNvSpPr>
            <p:nvPr/>
          </p:nvSpPr>
          <p:spPr bwMode="auto">
            <a:xfrm>
              <a:off x="4007" y="3005"/>
              <a:ext cx="82" cy="87"/>
            </a:xfrm>
            <a:custGeom>
              <a:avLst/>
              <a:gdLst/>
              <a:ahLst/>
              <a:cxnLst>
                <a:cxn ang="0">
                  <a:pos x="115" y="174"/>
                </a:cxn>
                <a:cxn ang="0">
                  <a:pos x="125" y="173"/>
                </a:cxn>
                <a:cxn ang="0">
                  <a:pos x="134" y="167"/>
                </a:cxn>
                <a:cxn ang="0">
                  <a:pos x="142" y="160"/>
                </a:cxn>
                <a:cxn ang="0">
                  <a:pos x="150" y="150"/>
                </a:cxn>
                <a:cxn ang="0">
                  <a:pos x="156" y="137"/>
                </a:cxn>
                <a:cxn ang="0">
                  <a:pos x="162" y="123"/>
                </a:cxn>
                <a:cxn ang="0">
                  <a:pos x="164" y="108"/>
                </a:cxn>
                <a:cxn ang="0">
                  <a:pos x="165" y="91"/>
                </a:cxn>
                <a:cxn ang="0">
                  <a:pos x="164" y="74"/>
                </a:cxn>
                <a:cxn ang="0">
                  <a:pos x="162" y="59"/>
                </a:cxn>
                <a:cxn ang="0">
                  <a:pos x="156" y="45"/>
                </a:cxn>
                <a:cxn ang="0">
                  <a:pos x="150" y="32"/>
                </a:cxn>
                <a:cxn ang="0">
                  <a:pos x="142" y="22"/>
                </a:cxn>
                <a:cxn ang="0">
                  <a:pos x="134" y="15"/>
                </a:cxn>
                <a:cxn ang="0">
                  <a:pos x="125" y="9"/>
                </a:cxn>
                <a:cxn ang="0">
                  <a:pos x="115" y="8"/>
                </a:cxn>
                <a:cxn ang="0">
                  <a:pos x="102" y="7"/>
                </a:cxn>
                <a:cxn ang="0">
                  <a:pos x="85" y="5"/>
                </a:cxn>
                <a:cxn ang="0">
                  <a:pos x="66" y="2"/>
                </a:cxn>
                <a:cxn ang="0">
                  <a:pos x="48" y="0"/>
                </a:cxn>
                <a:cxn ang="0">
                  <a:pos x="29" y="1"/>
                </a:cxn>
                <a:cxn ang="0">
                  <a:pos x="14" y="5"/>
                </a:cxn>
                <a:cxn ang="0">
                  <a:pos x="4" y="13"/>
                </a:cxn>
                <a:cxn ang="0">
                  <a:pos x="0" y="26"/>
                </a:cxn>
                <a:cxn ang="0">
                  <a:pos x="4" y="46"/>
                </a:cxn>
                <a:cxn ang="0">
                  <a:pos x="14" y="69"/>
                </a:cxn>
                <a:cxn ang="0">
                  <a:pos x="29" y="93"/>
                </a:cxn>
                <a:cxn ang="0">
                  <a:pos x="48" y="117"/>
                </a:cxn>
                <a:cxn ang="0">
                  <a:pos x="66" y="139"/>
                </a:cxn>
                <a:cxn ang="0">
                  <a:pos x="85" y="158"/>
                </a:cxn>
                <a:cxn ang="0">
                  <a:pos x="102" y="169"/>
                </a:cxn>
                <a:cxn ang="0">
                  <a:pos x="115" y="174"/>
                </a:cxn>
              </a:cxnLst>
              <a:rect l="0" t="0" r="r" b="b"/>
              <a:pathLst>
                <a:path w="165" h="174">
                  <a:moveTo>
                    <a:pt x="115" y="174"/>
                  </a:moveTo>
                  <a:lnTo>
                    <a:pt x="125" y="173"/>
                  </a:lnTo>
                  <a:lnTo>
                    <a:pt x="134" y="167"/>
                  </a:lnTo>
                  <a:lnTo>
                    <a:pt x="142" y="160"/>
                  </a:lnTo>
                  <a:lnTo>
                    <a:pt x="150" y="150"/>
                  </a:lnTo>
                  <a:lnTo>
                    <a:pt x="156" y="137"/>
                  </a:lnTo>
                  <a:lnTo>
                    <a:pt x="162" y="123"/>
                  </a:lnTo>
                  <a:lnTo>
                    <a:pt x="164" y="108"/>
                  </a:lnTo>
                  <a:lnTo>
                    <a:pt x="165" y="91"/>
                  </a:lnTo>
                  <a:lnTo>
                    <a:pt x="164" y="74"/>
                  </a:lnTo>
                  <a:lnTo>
                    <a:pt x="162" y="59"/>
                  </a:lnTo>
                  <a:lnTo>
                    <a:pt x="156" y="45"/>
                  </a:lnTo>
                  <a:lnTo>
                    <a:pt x="150" y="32"/>
                  </a:lnTo>
                  <a:lnTo>
                    <a:pt x="142" y="22"/>
                  </a:lnTo>
                  <a:lnTo>
                    <a:pt x="134" y="15"/>
                  </a:lnTo>
                  <a:lnTo>
                    <a:pt x="125" y="9"/>
                  </a:lnTo>
                  <a:lnTo>
                    <a:pt x="115" y="8"/>
                  </a:lnTo>
                  <a:lnTo>
                    <a:pt x="102" y="7"/>
                  </a:lnTo>
                  <a:lnTo>
                    <a:pt x="85" y="5"/>
                  </a:lnTo>
                  <a:lnTo>
                    <a:pt x="66" y="2"/>
                  </a:lnTo>
                  <a:lnTo>
                    <a:pt x="48" y="0"/>
                  </a:lnTo>
                  <a:lnTo>
                    <a:pt x="29" y="1"/>
                  </a:lnTo>
                  <a:lnTo>
                    <a:pt x="14" y="5"/>
                  </a:lnTo>
                  <a:lnTo>
                    <a:pt x="4" y="13"/>
                  </a:lnTo>
                  <a:lnTo>
                    <a:pt x="0" y="26"/>
                  </a:lnTo>
                  <a:lnTo>
                    <a:pt x="4" y="46"/>
                  </a:lnTo>
                  <a:lnTo>
                    <a:pt x="14" y="69"/>
                  </a:lnTo>
                  <a:lnTo>
                    <a:pt x="29" y="93"/>
                  </a:lnTo>
                  <a:lnTo>
                    <a:pt x="48" y="117"/>
                  </a:lnTo>
                  <a:lnTo>
                    <a:pt x="66" y="139"/>
                  </a:lnTo>
                  <a:lnTo>
                    <a:pt x="85" y="158"/>
                  </a:lnTo>
                  <a:lnTo>
                    <a:pt x="102" y="169"/>
                  </a:lnTo>
                  <a:lnTo>
                    <a:pt x="115" y="1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54"/>
            <p:cNvSpPr>
              <a:spLocks/>
            </p:cNvSpPr>
            <p:nvPr/>
          </p:nvSpPr>
          <p:spPr bwMode="auto">
            <a:xfrm>
              <a:off x="3785" y="2977"/>
              <a:ext cx="330" cy="294"/>
            </a:xfrm>
            <a:custGeom>
              <a:avLst/>
              <a:gdLst/>
              <a:ahLst/>
              <a:cxnLst>
                <a:cxn ang="0">
                  <a:pos x="564" y="177"/>
                </a:cxn>
                <a:cxn ang="0">
                  <a:pos x="563" y="177"/>
                </a:cxn>
                <a:cxn ang="0">
                  <a:pos x="553" y="157"/>
                </a:cxn>
                <a:cxn ang="0">
                  <a:pos x="531" y="122"/>
                </a:cxn>
                <a:cxn ang="0">
                  <a:pos x="505" y="89"/>
                </a:cxn>
                <a:cxn ang="0">
                  <a:pos x="473" y="62"/>
                </a:cxn>
                <a:cxn ang="0">
                  <a:pos x="438" y="38"/>
                </a:cxn>
                <a:cxn ang="0">
                  <a:pos x="400" y="19"/>
                </a:cxn>
                <a:cxn ang="0">
                  <a:pos x="358" y="7"/>
                </a:cxn>
                <a:cxn ang="0">
                  <a:pos x="315" y="1"/>
                </a:cxn>
                <a:cxn ang="0">
                  <a:pos x="262" y="1"/>
                </a:cxn>
                <a:cxn ang="0">
                  <a:pos x="206" y="12"/>
                </a:cxn>
                <a:cxn ang="0">
                  <a:pos x="153" y="35"/>
                </a:cxn>
                <a:cxn ang="0">
                  <a:pos x="107" y="66"/>
                </a:cxn>
                <a:cxn ang="0">
                  <a:pos x="66" y="107"/>
                </a:cxn>
                <a:cxn ang="0">
                  <a:pos x="35" y="153"/>
                </a:cxn>
                <a:cxn ang="0">
                  <a:pos x="12" y="206"/>
                </a:cxn>
                <a:cxn ang="0">
                  <a:pos x="1" y="263"/>
                </a:cxn>
                <a:cxn ang="0">
                  <a:pos x="1" y="323"/>
                </a:cxn>
                <a:cxn ang="0">
                  <a:pos x="12" y="381"/>
                </a:cxn>
                <a:cxn ang="0">
                  <a:pos x="35" y="434"/>
                </a:cxn>
                <a:cxn ang="0">
                  <a:pos x="66" y="480"/>
                </a:cxn>
                <a:cxn ang="0">
                  <a:pos x="107" y="520"/>
                </a:cxn>
                <a:cxn ang="0">
                  <a:pos x="153" y="551"/>
                </a:cxn>
                <a:cxn ang="0">
                  <a:pos x="206" y="574"/>
                </a:cxn>
                <a:cxn ang="0">
                  <a:pos x="262" y="586"/>
                </a:cxn>
                <a:cxn ang="0">
                  <a:pos x="314" y="586"/>
                </a:cxn>
                <a:cxn ang="0">
                  <a:pos x="356" y="580"/>
                </a:cxn>
                <a:cxn ang="0">
                  <a:pos x="395" y="569"/>
                </a:cxn>
                <a:cxn ang="0">
                  <a:pos x="432" y="551"/>
                </a:cxn>
                <a:cxn ang="0">
                  <a:pos x="466" y="531"/>
                </a:cxn>
                <a:cxn ang="0">
                  <a:pos x="496" y="504"/>
                </a:cxn>
                <a:cxn ang="0">
                  <a:pos x="523" y="474"/>
                </a:cxn>
                <a:cxn ang="0">
                  <a:pos x="546" y="441"/>
                </a:cxn>
                <a:cxn ang="0">
                  <a:pos x="558" y="425"/>
                </a:cxn>
                <a:cxn ang="0">
                  <a:pos x="562" y="425"/>
                </a:cxn>
                <a:cxn ang="0">
                  <a:pos x="584" y="422"/>
                </a:cxn>
                <a:cxn ang="0">
                  <a:pos x="618" y="404"/>
                </a:cxn>
                <a:cxn ang="0">
                  <a:pos x="644" y="370"/>
                </a:cxn>
                <a:cxn ang="0">
                  <a:pos x="658" y="326"/>
                </a:cxn>
                <a:cxn ang="0">
                  <a:pos x="658" y="275"/>
                </a:cxn>
                <a:cxn ang="0">
                  <a:pos x="644" y="231"/>
                </a:cxn>
                <a:cxn ang="0">
                  <a:pos x="618" y="198"/>
                </a:cxn>
                <a:cxn ang="0">
                  <a:pos x="584" y="179"/>
                </a:cxn>
              </a:cxnLst>
              <a:rect l="0" t="0" r="r" b="b"/>
              <a:pathLst>
                <a:path w="660" h="587">
                  <a:moveTo>
                    <a:pt x="564" y="177"/>
                  </a:moveTo>
                  <a:lnTo>
                    <a:pt x="564" y="177"/>
                  </a:lnTo>
                  <a:lnTo>
                    <a:pt x="563" y="177"/>
                  </a:lnTo>
                  <a:lnTo>
                    <a:pt x="563" y="177"/>
                  </a:lnTo>
                  <a:lnTo>
                    <a:pt x="562" y="177"/>
                  </a:lnTo>
                  <a:lnTo>
                    <a:pt x="553" y="157"/>
                  </a:lnTo>
                  <a:lnTo>
                    <a:pt x="543" y="139"/>
                  </a:lnTo>
                  <a:lnTo>
                    <a:pt x="531" y="122"/>
                  </a:lnTo>
                  <a:lnTo>
                    <a:pt x="518" y="106"/>
                  </a:lnTo>
                  <a:lnTo>
                    <a:pt x="505" y="89"/>
                  </a:lnTo>
                  <a:lnTo>
                    <a:pt x="490" y="74"/>
                  </a:lnTo>
                  <a:lnTo>
                    <a:pt x="473" y="62"/>
                  </a:lnTo>
                  <a:lnTo>
                    <a:pt x="456" y="49"/>
                  </a:lnTo>
                  <a:lnTo>
                    <a:pt x="438" y="38"/>
                  </a:lnTo>
                  <a:lnTo>
                    <a:pt x="419" y="28"/>
                  </a:lnTo>
                  <a:lnTo>
                    <a:pt x="400" y="19"/>
                  </a:lnTo>
                  <a:lnTo>
                    <a:pt x="379" y="12"/>
                  </a:lnTo>
                  <a:lnTo>
                    <a:pt x="358" y="7"/>
                  </a:lnTo>
                  <a:lnTo>
                    <a:pt x="337" y="3"/>
                  </a:lnTo>
                  <a:lnTo>
                    <a:pt x="315" y="1"/>
                  </a:lnTo>
                  <a:lnTo>
                    <a:pt x="292" y="0"/>
                  </a:lnTo>
                  <a:lnTo>
                    <a:pt x="262" y="1"/>
                  </a:lnTo>
                  <a:lnTo>
                    <a:pt x="234" y="5"/>
                  </a:lnTo>
                  <a:lnTo>
                    <a:pt x="206" y="12"/>
                  </a:lnTo>
                  <a:lnTo>
                    <a:pt x="178" y="23"/>
                  </a:lnTo>
                  <a:lnTo>
                    <a:pt x="153" y="35"/>
                  </a:lnTo>
                  <a:lnTo>
                    <a:pt x="129" y="50"/>
                  </a:lnTo>
                  <a:lnTo>
                    <a:pt x="107" y="66"/>
                  </a:lnTo>
                  <a:lnTo>
                    <a:pt x="86" y="86"/>
                  </a:lnTo>
                  <a:lnTo>
                    <a:pt x="66" y="107"/>
                  </a:lnTo>
                  <a:lnTo>
                    <a:pt x="49" y="129"/>
                  </a:lnTo>
                  <a:lnTo>
                    <a:pt x="35" y="153"/>
                  </a:lnTo>
                  <a:lnTo>
                    <a:pt x="23" y="179"/>
                  </a:lnTo>
                  <a:lnTo>
                    <a:pt x="12" y="206"/>
                  </a:lnTo>
                  <a:lnTo>
                    <a:pt x="5" y="235"/>
                  </a:lnTo>
                  <a:lnTo>
                    <a:pt x="1" y="263"/>
                  </a:lnTo>
                  <a:lnTo>
                    <a:pt x="0" y="293"/>
                  </a:lnTo>
                  <a:lnTo>
                    <a:pt x="1" y="323"/>
                  </a:lnTo>
                  <a:lnTo>
                    <a:pt x="5" y="352"/>
                  </a:lnTo>
                  <a:lnTo>
                    <a:pt x="12" y="381"/>
                  </a:lnTo>
                  <a:lnTo>
                    <a:pt x="23" y="407"/>
                  </a:lnTo>
                  <a:lnTo>
                    <a:pt x="35" y="434"/>
                  </a:lnTo>
                  <a:lnTo>
                    <a:pt x="49" y="458"/>
                  </a:lnTo>
                  <a:lnTo>
                    <a:pt x="66" y="480"/>
                  </a:lnTo>
                  <a:lnTo>
                    <a:pt x="86" y="501"/>
                  </a:lnTo>
                  <a:lnTo>
                    <a:pt x="107" y="520"/>
                  </a:lnTo>
                  <a:lnTo>
                    <a:pt x="129" y="536"/>
                  </a:lnTo>
                  <a:lnTo>
                    <a:pt x="153" y="551"/>
                  </a:lnTo>
                  <a:lnTo>
                    <a:pt x="178" y="564"/>
                  </a:lnTo>
                  <a:lnTo>
                    <a:pt x="206" y="574"/>
                  </a:lnTo>
                  <a:lnTo>
                    <a:pt x="234" y="581"/>
                  </a:lnTo>
                  <a:lnTo>
                    <a:pt x="262" y="586"/>
                  </a:lnTo>
                  <a:lnTo>
                    <a:pt x="292" y="587"/>
                  </a:lnTo>
                  <a:lnTo>
                    <a:pt x="314" y="586"/>
                  </a:lnTo>
                  <a:lnTo>
                    <a:pt x="335" y="583"/>
                  </a:lnTo>
                  <a:lnTo>
                    <a:pt x="356" y="580"/>
                  </a:lnTo>
                  <a:lnTo>
                    <a:pt x="375" y="575"/>
                  </a:lnTo>
                  <a:lnTo>
                    <a:pt x="395" y="569"/>
                  </a:lnTo>
                  <a:lnTo>
                    <a:pt x="413" y="560"/>
                  </a:lnTo>
                  <a:lnTo>
                    <a:pt x="432" y="551"/>
                  </a:lnTo>
                  <a:lnTo>
                    <a:pt x="449" y="541"/>
                  </a:lnTo>
                  <a:lnTo>
                    <a:pt x="466" y="531"/>
                  </a:lnTo>
                  <a:lnTo>
                    <a:pt x="481" y="518"/>
                  </a:lnTo>
                  <a:lnTo>
                    <a:pt x="496" y="504"/>
                  </a:lnTo>
                  <a:lnTo>
                    <a:pt x="510" y="490"/>
                  </a:lnTo>
                  <a:lnTo>
                    <a:pt x="523" y="474"/>
                  </a:lnTo>
                  <a:lnTo>
                    <a:pt x="536" y="458"/>
                  </a:lnTo>
                  <a:lnTo>
                    <a:pt x="546" y="441"/>
                  </a:lnTo>
                  <a:lnTo>
                    <a:pt x="555" y="423"/>
                  </a:lnTo>
                  <a:lnTo>
                    <a:pt x="558" y="425"/>
                  </a:lnTo>
                  <a:lnTo>
                    <a:pt x="560" y="425"/>
                  </a:lnTo>
                  <a:lnTo>
                    <a:pt x="562" y="425"/>
                  </a:lnTo>
                  <a:lnTo>
                    <a:pt x="564" y="425"/>
                  </a:lnTo>
                  <a:lnTo>
                    <a:pt x="584" y="422"/>
                  </a:lnTo>
                  <a:lnTo>
                    <a:pt x="601" y="415"/>
                  </a:lnTo>
                  <a:lnTo>
                    <a:pt x="618" y="404"/>
                  </a:lnTo>
                  <a:lnTo>
                    <a:pt x="632" y="388"/>
                  </a:lnTo>
                  <a:lnTo>
                    <a:pt x="644" y="370"/>
                  </a:lnTo>
                  <a:lnTo>
                    <a:pt x="653" y="349"/>
                  </a:lnTo>
                  <a:lnTo>
                    <a:pt x="658" y="326"/>
                  </a:lnTo>
                  <a:lnTo>
                    <a:pt x="660" y="300"/>
                  </a:lnTo>
                  <a:lnTo>
                    <a:pt x="658" y="275"/>
                  </a:lnTo>
                  <a:lnTo>
                    <a:pt x="653" y="252"/>
                  </a:lnTo>
                  <a:lnTo>
                    <a:pt x="644" y="231"/>
                  </a:lnTo>
                  <a:lnTo>
                    <a:pt x="632" y="213"/>
                  </a:lnTo>
                  <a:lnTo>
                    <a:pt x="618" y="198"/>
                  </a:lnTo>
                  <a:lnTo>
                    <a:pt x="601" y="186"/>
                  </a:lnTo>
                  <a:lnTo>
                    <a:pt x="584" y="179"/>
                  </a:lnTo>
                  <a:lnTo>
                    <a:pt x="564" y="17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55"/>
            <p:cNvSpPr>
              <a:spLocks/>
            </p:cNvSpPr>
            <p:nvPr/>
          </p:nvSpPr>
          <p:spPr bwMode="auto">
            <a:xfrm>
              <a:off x="3807" y="3000"/>
              <a:ext cx="290" cy="248"/>
            </a:xfrm>
            <a:custGeom>
              <a:avLst/>
              <a:gdLst/>
              <a:ahLst/>
              <a:cxnLst>
                <a:cxn ang="0">
                  <a:pos x="521" y="189"/>
                </a:cxn>
                <a:cxn ang="0">
                  <a:pos x="512" y="191"/>
                </a:cxn>
                <a:cxn ang="0">
                  <a:pos x="503" y="194"/>
                </a:cxn>
                <a:cxn ang="0">
                  <a:pos x="495" y="200"/>
                </a:cxn>
                <a:cxn ang="0">
                  <a:pos x="487" y="183"/>
                </a:cxn>
                <a:cxn ang="0">
                  <a:pos x="472" y="142"/>
                </a:cxn>
                <a:cxn ang="0">
                  <a:pos x="450" y="106"/>
                </a:cxn>
                <a:cxn ang="0">
                  <a:pos x="423" y="72"/>
                </a:cxn>
                <a:cxn ang="0">
                  <a:pos x="391" y="46"/>
                </a:cxn>
                <a:cxn ang="0">
                  <a:pos x="354" y="24"/>
                </a:cxn>
                <a:cxn ang="0">
                  <a:pos x="314" y="9"/>
                </a:cxn>
                <a:cxn ang="0">
                  <a:pos x="270" y="1"/>
                </a:cxn>
                <a:cxn ang="0">
                  <a:pos x="223" y="1"/>
                </a:cxn>
                <a:cxn ang="0">
                  <a:pos x="174" y="11"/>
                </a:cxn>
                <a:cxn ang="0">
                  <a:pos x="131" y="30"/>
                </a:cxn>
                <a:cxn ang="0">
                  <a:pos x="91" y="56"/>
                </a:cxn>
                <a:cxn ang="0">
                  <a:pos x="57" y="90"/>
                </a:cxn>
                <a:cxn ang="0">
                  <a:pos x="30" y="129"/>
                </a:cxn>
                <a:cxn ang="0">
                  <a:pos x="12" y="174"/>
                </a:cxn>
                <a:cxn ang="0">
                  <a:pos x="2" y="222"/>
                </a:cxn>
                <a:cxn ang="0">
                  <a:pos x="2" y="273"/>
                </a:cxn>
                <a:cxn ang="0">
                  <a:pos x="12" y="321"/>
                </a:cxn>
                <a:cxn ang="0">
                  <a:pos x="30" y="366"/>
                </a:cxn>
                <a:cxn ang="0">
                  <a:pos x="57" y="405"/>
                </a:cxn>
                <a:cxn ang="0">
                  <a:pos x="91" y="438"/>
                </a:cxn>
                <a:cxn ang="0">
                  <a:pos x="131" y="465"/>
                </a:cxn>
                <a:cxn ang="0">
                  <a:pos x="174" y="483"/>
                </a:cxn>
                <a:cxn ang="0">
                  <a:pos x="223" y="494"/>
                </a:cxn>
                <a:cxn ang="0">
                  <a:pos x="269" y="494"/>
                </a:cxn>
                <a:cxn ang="0">
                  <a:pos x="310" y="487"/>
                </a:cxn>
                <a:cxn ang="0">
                  <a:pos x="349" y="474"/>
                </a:cxn>
                <a:cxn ang="0">
                  <a:pos x="384" y="455"/>
                </a:cxn>
                <a:cxn ang="0">
                  <a:pos x="415" y="430"/>
                </a:cxn>
                <a:cxn ang="0">
                  <a:pos x="442" y="402"/>
                </a:cxn>
                <a:cxn ang="0">
                  <a:pos x="464" y="368"/>
                </a:cxn>
                <a:cxn ang="0">
                  <a:pos x="481" y="331"/>
                </a:cxn>
                <a:cxn ang="0">
                  <a:pos x="492" y="316"/>
                </a:cxn>
                <a:cxn ang="0">
                  <a:pos x="500" y="324"/>
                </a:cxn>
                <a:cxn ang="0">
                  <a:pos x="510" y="329"/>
                </a:cxn>
                <a:cxn ang="0">
                  <a:pos x="520" y="333"/>
                </a:cxn>
                <a:cxn ang="0">
                  <a:pos x="538" y="331"/>
                </a:cxn>
                <a:cxn ang="0">
                  <a:pos x="557" y="320"/>
                </a:cxn>
                <a:cxn ang="0">
                  <a:pos x="572" y="300"/>
                </a:cxn>
                <a:cxn ang="0">
                  <a:pos x="580" y="275"/>
                </a:cxn>
                <a:cxn ang="0">
                  <a:pos x="580" y="246"/>
                </a:cxn>
                <a:cxn ang="0">
                  <a:pos x="572" y="220"/>
                </a:cxn>
                <a:cxn ang="0">
                  <a:pos x="557" y="201"/>
                </a:cxn>
                <a:cxn ang="0">
                  <a:pos x="538" y="190"/>
                </a:cxn>
              </a:cxnLst>
              <a:rect l="0" t="0" r="r" b="b"/>
              <a:pathLst>
                <a:path w="581" h="495">
                  <a:moveTo>
                    <a:pt x="526" y="189"/>
                  </a:moveTo>
                  <a:lnTo>
                    <a:pt x="521" y="189"/>
                  </a:lnTo>
                  <a:lnTo>
                    <a:pt x="517" y="190"/>
                  </a:lnTo>
                  <a:lnTo>
                    <a:pt x="512" y="191"/>
                  </a:lnTo>
                  <a:lnTo>
                    <a:pt x="508" y="192"/>
                  </a:lnTo>
                  <a:lnTo>
                    <a:pt x="503" y="194"/>
                  </a:lnTo>
                  <a:lnTo>
                    <a:pt x="500" y="198"/>
                  </a:lnTo>
                  <a:lnTo>
                    <a:pt x="495" y="200"/>
                  </a:lnTo>
                  <a:lnTo>
                    <a:pt x="492" y="204"/>
                  </a:lnTo>
                  <a:lnTo>
                    <a:pt x="487" y="183"/>
                  </a:lnTo>
                  <a:lnTo>
                    <a:pt x="480" y="162"/>
                  </a:lnTo>
                  <a:lnTo>
                    <a:pt x="472" y="142"/>
                  </a:lnTo>
                  <a:lnTo>
                    <a:pt x="462" y="123"/>
                  </a:lnTo>
                  <a:lnTo>
                    <a:pt x="450" y="106"/>
                  </a:lnTo>
                  <a:lnTo>
                    <a:pt x="437" y="88"/>
                  </a:lnTo>
                  <a:lnTo>
                    <a:pt x="423" y="72"/>
                  </a:lnTo>
                  <a:lnTo>
                    <a:pt x="407" y="58"/>
                  </a:lnTo>
                  <a:lnTo>
                    <a:pt x="391" y="46"/>
                  </a:lnTo>
                  <a:lnTo>
                    <a:pt x="373" y="34"/>
                  </a:lnTo>
                  <a:lnTo>
                    <a:pt x="354" y="24"/>
                  </a:lnTo>
                  <a:lnTo>
                    <a:pt x="335" y="16"/>
                  </a:lnTo>
                  <a:lnTo>
                    <a:pt x="314" y="9"/>
                  </a:lnTo>
                  <a:lnTo>
                    <a:pt x="292" y="4"/>
                  </a:lnTo>
                  <a:lnTo>
                    <a:pt x="270" y="1"/>
                  </a:lnTo>
                  <a:lnTo>
                    <a:pt x="248" y="0"/>
                  </a:lnTo>
                  <a:lnTo>
                    <a:pt x="223" y="1"/>
                  </a:lnTo>
                  <a:lnTo>
                    <a:pt x="199" y="4"/>
                  </a:lnTo>
                  <a:lnTo>
                    <a:pt x="174" y="11"/>
                  </a:lnTo>
                  <a:lnTo>
                    <a:pt x="153" y="19"/>
                  </a:lnTo>
                  <a:lnTo>
                    <a:pt x="131" y="30"/>
                  </a:lnTo>
                  <a:lnTo>
                    <a:pt x="110" y="42"/>
                  </a:lnTo>
                  <a:lnTo>
                    <a:pt x="91" y="56"/>
                  </a:lnTo>
                  <a:lnTo>
                    <a:pt x="73" y="72"/>
                  </a:lnTo>
                  <a:lnTo>
                    <a:pt x="57" y="90"/>
                  </a:lnTo>
                  <a:lnTo>
                    <a:pt x="43" y="109"/>
                  </a:lnTo>
                  <a:lnTo>
                    <a:pt x="30" y="129"/>
                  </a:lnTo>
                  <a:lnTo>
                    <a:pt x="20" y="151"/>
                  </a:lnTo>
                  <a:lnTo>
                    <a:pt x="12" y="174"/>
                  </a:lnTo>
                  <a:lnTo>
                    <a:pt x="5" y="198"/>
                  </a:lnTo>
                  <a:lnTo>
                    <a:pt x="2" y="222"/>
                  </a:lnTo>
                  <a:lnTo>
                    <a:pt x="0" y="247"/>
                  </a:lnTo>
                  <a:lnTo>
                    <a:pt x="2" y="273"/>
                  </a:lnTo>
                  <a:lnTo>
                    <a:pt x="5" y="297"/>
                  </a:lnTo>
                  <a:lnTo>
                    <a:pt x="12" y="321"/>
                  </a:lnTo>
                  <a:lnTo>
                    <a:pt x="20" y="344"/>
                  </a:lnTo>
                  <a:lnTo>
                    <a:pt x="30" y="366"/>
                  </a:lnTo>
                  <a:lnTo>
                    <a:pt x="43" y="385"/>
                  </a:lnTo>
                  <a:lnTo>
                    <a:pt x="57" y="405"/>
                  </a:lnTo>
                  <a:lnTo>
                    <a:pt x="73" y="422"/>
                  </a:lnTo>
                  <a:lnTo>
                    <a:pt x="91" y="438"/>
                  </a:lnTo>
                  <a:lnTo>
                    <a:pt x="110" y="452"/>
                  </a:lnTo>
                  <a:lnTo>
                    <a:pt x="131" y="465"/>
                  </a:lnTo>
                  <a:lnTo>
                    <a:pt x="153" y="475"/>
                  </a:lnTo>
                  <a:lnTo>
                    <a:pt x="174" y="483"/>
                  </a:lnTo>
                  <a:lnTo>
                    <a:pt x="199" y="490"/>
                  </a:lnTo>
                  <a:lnTo>
                    <a:pt x="223" y="494"/>
                  </a:lnTo>
                  <a:lnTo>
                    <a:pt x="248" y="495"/>
                  </a:lnTo>
                  <a:lnTo>
                    <a:pt x="269" y="494"/>
                  </a:lnTo>
                  <a:lnTo>
                    <a:pt x="290" y="491"/>
                  </a:lnTo>
                  <a:lnTo>
                    <a:pt x="310" y="487"/>
                  </a:lnTo>
                  <a:lnTo>
                    <a:pt x="330" y="481"/>
                  </a:lnTo>
                  <a:lnTo>
                    <a:pt x="349" y="474"/>
                  </a:lnTo>
                  <a:lnTo>
                    <a:pt x="367" y="465"/>
                  </a:lnTo>
                  <a:lnTo>
                    <a:pt x="384" y="455"/>
                  </a:lnTo>
                  <a:lnTo>
                    <a:pt x="400" y="443"/>
                  </a:lnTo>
                  <a:lnTo>
                    <a:pt x="415" y="430"/>
                  </a:lnTo>
                  <a:lnTo>
                    <a:pt x="429" y="417"/>
                  </a:lnTo>
                  <a:lnTo>
                    <a:pt x="442" y="402"/>
                  </a:lnTo>
                  <a:lnTo>
                    <a:pt x="453" y="385"/>
                  </a:lnTo>
                  <a:lnTo>
                    <a:pt x="464" y="368"/>
                  </a:lnTo>
                  <a:lnTo>
                    <a:pt x="473" y="350"/>
                  </a:lnTo>
                  <a:lnTo>
                    <a:pt x="481" y="331"/>
                  </a:lnTo>
                  <a:lnTo>
                    <a:pt x="487" y="312"/>
                  </a:lnTo>
                  <a:lnTo>
                    <a:pt x="492" y="316"/>
                  </a:lnTo>
                  <a:lnTo>
                    <a:pt x="495" y="320"/>
                  </a:lnTo>
                  <a:lnTo>
                    <a:pt x="500" y="324"/>
                  </a:lnTo>
                  <a:lnTo>
                    <a:pt x="505" y="327"/>
                  </a:lnTo>
                  <a:lnTo>
                    <a:pt x="510" y="329"/>
                  </a:lnTo>
                  <a:lnTo>
                    <a:pt x="515" y="331"/>
                  </a:lnTo>
                  <a:lnTo>
                    <a:pt x="520" y="333"/>
                  </a:lnTo>
                  <a:lnTo>
                    <a:pt x="526" y="333"/>
                  </a:lnTo>
                  <a:lnTo>
                    <a:pt x="538" y="331"/>
                  </a:lnTo>
                  <a:lnTo>
                    <a:pt x="548" y="327"/>
                  </a:lnTo>
                  <a:lnTo>
                    <a:pt x="557" y="320"/>
                  </a:lnTo>
                  <a:lnTo>
                    <a:pt x="565" y="312"/>
                  </a:lnTo>
                  <a:lnTo>
                    <a:pt x="572" y="300"/>
                  </a:lnTo>
                  <a:lnTo>
                    <a:pt x="577" y="289"/>
                  </a:lnTo>
                  <a:lnTo>
                    <a:pt x="580" y="275"/>
                  </a:lnTo>
                  <a:lnTo>
                    <a:pt x="581" y="260"/>
                  </a:lnTo>
                  <a:lnTo>
                    <a:pt x="580" y="246"/>
                  </a:lnTo>
                  <a:lnTo>
                    <a:pt x="577" y="232"/>
                  </a:lnTo>
                  <a:lnTo>
                    <a:pt x="572" y="220"/>
                  </a:lnTo>
                  <a:lnTo>
                    <a:pt x="565" y="209"/>
                  </a:lnTo>
                  <a:lnTo>
                    <a:pt x="557" y="201"/>
                  </a:lnTo>
                  <a:lnTo>
                    <a:pt x="548" y="194"/>
                  </a:lnTo>
                  <a:lnTo>
                    <a:pt x="538" y="190"/>
                  </a:lnTo>
                  <a:lnTo>
                    <a:pt x="526" y="18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56"/>
            <p:cNvSpPr>
              <a:spLocks/>
            </p:cNvSpPr>
            <p:nvPr/>
          </p:nvSpPr>
          <p:spPr bwMode="auto">
            <a:xfrm>
              <a:off x="3869" y="3173"/>
              <a:ext cx="118" cy="40"/>
            </a:xfrm>
            <a:custGeom>
              <a:avLst/>
              <a:gdLst/>
              <a:ahLst/>
              <a:cxnLst>
                <a:cxn ang="0">
                  <a:pos x="0" y="0"/>
                </a:cxn>
                <a:cxn ang="0">
                  <a:pos x="2" y="8"/>
                </a:cxn>
                <a:cxn ang="0">
                  <a:pos x="4" y="16"/>
                </a:cxn>
                <a:cxn ang="0">
                  <a:pos x="8" y="24"/>
                </a:cxn>
                <a:cxn ang="0">
                  <a:pos x="11" y="32"/>
                </a:cxn>
                <a:cxn ang="0">
                  <a:pos x="17" y="41"/>
                </a:cxn>
                <a:cxn ang="0">
                  <a:pos x="24" y="50"/>
                </a:cxn>
                <a:cxn ang="0">
                  <a:pos x="32" y="58"/>
                </a:cxn>
                <a:cxn ang="0">
                  <a:pos x="44" y="66"/>
                </a:cxn>
                <a:cxn ang="0">
                  <a:pos x="59" y="74"/>
                </a:cxn>
                <a:cxn ang="0">
                  <a:pos x="74" y="78"/>
                </a:cxn>
                <a:cxn ang="0">
                  <a:pos x="89" y="81"/>
                </a:cxn>
                <a:cxn ang="0">
                  <a:pos x="102" y="82"/>
                </a:cxn>
                <a:cxn ang="0">
                  <a:pos x="115" y="82"/>
                </a:cxn>
                <a:cxn ang="0">
                  <a:pos x="124" y="82"/>
                </a:cxn>
                <a:cxn ang="0">
                  <a:pos x="131" y="81"/>
                </a:cxn>
                <a:cxn ang="0">
                  <a:pos x="134" y="81"/>
                </a:cxn>
                <a:cxn ang="0">
                  <a:pos x="236" y="0"/>
                </a:cxn>
                <a:cxn ang="0">
                  <a:pos x="0" y="0"/>
                </a:cxn>
              </a:cxnLst>
              <a:rect l="0" t="0" r="r" b="b"/>
              <a:pathLst>
                <a:path w="236" h="82">
                  <a:moveTo>
                    <a:pt x="0" y="0"/>
                  </a:moveTo>
                  <a:lnTo>
                    <a:pt x="2" y="8"/>
                  </a:lnTo>
                  <a:lnTo>
                    <a:pt x="4" y="16"/>
                  </a:lnTo>
                  <a:lnTo>
                    <a:pt x="8" y="24"/>
                  </a:lnTo>
                  <a:lnTo>
                    <a:pt x="11" y="32"/>
                  </a:lnTo>
                  <a:lnTo>
                    <a:pt x="17" y="41"/>
                  </a:lnTo>
                  <a:lnTo>
                    <a:pt x="24" y="50"/>
                  </a:lnTo>
                  <a:lnTo>
                    <a:pt x="32" y="58"/>
                  </a:lnTo>
                  <a:lnTo>
                    <a:pt x="44" y="66"/>
                  </a:lnTo>
                  <a:lnTo>
                    <a:pt x="59" y="74"/>
                  </a:lnTo>
                  <a:lnTo>
                    <a:pt x="74" y="78"/>
                  </a:lnTo>
                  <a:lnTo>
                    <a:pt x="89" y="81"/>
                  </a:lnTo>
                  <a:lnTo>
                    <a:pt x="102" y="82"/>
                  </a:lnTo>
                  <a:lnTo>
                    <a:pt x="115" y="82"/>
                  </a:lnTo>
                  <a:lnTo>
                    <a:pt x="124" y="82"/>
                  </a:lnTo>
                  <a:lnTo>
                    <a:pt x="131" y="81"/>
                  </a:lnTo>
                  <a:lnTo>
                    <a:pt x="134" y="81"/>
                  </a:lnTo>
                  <a:lnTo>
                    <a:pt x="236"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57"/>
            <p:cNvSpPr>
              <a:spLocks/>
            </p:cNvSpPr>
            <p:nvPr/>
          </p:nvSpPr>
          <p:spPr bwMode="auto">
            <a:xfrm>
              <a:off x="3885" y="3182"/>
              <a:ext cx="69" cy="12"/>
            </a:xfrm>
            <a:custGeom>
              <a:avLst/>
              <a:gdLst/>
              <a:ahLst/>
              <a:cxnLst>
                <a:cxn ang="0">
                  <a:pos x="0" y="0"/>
                </a:cxn>
                <a:cxn ang="0">
                  <a:pos x="12" y="25"/>
                </a:cxn>
                <a:cxn ang="0">
                  <a:pos x="105" y="25"/>
                </a:cxn>
                <a:cxn ang="0">
                  <a:pos x="140" y="0"/>
                </a:cxn>
                <a:cxn ang="0">
                  <a:pos x="0" y="0"/>
                </a:cxn>
              </a:cxnLst>
              <a:rect l="0" t="0" r="r" b="b"/>
              <a:pathLst>
                <a:path w="140" h="25">
                  <a:moveTo>
                    <a:pt x="0" y="0"/>
                  </a:moveTo>
                  <a:lnTo>
                    <a:pt x="12" y="25"/>
                  </a:lnTo>
                  <a:lnTo>
                    <a:pt x="105" y="25"/>
                  </a:lnTo>
                  <a:lnTo>
                    <a:pt x="140"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58"/>
            <p:cNvSpPr>
              <a:spLocks/>
            </p:cNvSpPr>
            <p:nvPr/>
          </p:nvSpPr>
          <p:spPr bwMode="auto">
            <a:xfrm>
              <a:off x="3850" y="3050"/>
              <a:ext cx="30" cy="30"/>
            </a:xfrm>
            <a:custGeom>
              <a:avLst/>
              <a:gdLst/>
              <a:ahLst/>
              <a:cxnLst>
                <a:cxn ang="0">
                  <a:pos x="31" y="61"/>
                </a:cxn>
                <a:cxn ang="0">
                  <a:pos x="42" y="58"/>
                </a:cxn>
                <a:cxn ang="0">
                  <a:pos x="52" y="52"/>
                </a:cxn>
                <a:cxn ang="0">
                  <a:pos x="59" y="42"/>
                </a:cxn>
                <a:cxn ang="0">
                  <a:pos x="61" y="31"/>
                </a:cxn>
                <a:cxn ang="0">
                  <a:pos x="59" y="18"/>
                </a:cxn>
                <a:cxn ang="0">
                  <a:pos x="52" y="9"/>
                </a:cxn>
                <a:cxn ang="0">
                  <a:pos x="42" y="2"/>
                </a:cxn>
                <a:cxn ang="0">
                  <a:pos x="31" y="0"/>
                </a:cxn>
                <a:cxn ang="0">
                  <a:pos x="18" y="2"/>
                </a:cxn>
                <a:cxn ang="0">
                  <a:pos x="9" y="9"/>
                </a:cxn>
                <a:cxn ang="0">
                  <a:pos x="2" y="18"/>
                </a:cxn>
                <a:cxn ang="0">
                  <a:pos x="0" y="31"/>
                </a:cxn>
                <a:cxn ang="0">
                  <a:pos x="2" y="42"/>
                </a:cxn>
                <a:cxn ang="0">
                  <a:pos x="9" y="52"/>
                </a:cxn>
                <a:cxn ang="0">
                  <a:pos x="18" y="58"/>
                </a:cxn>
                <a:cxn ang="0">
                  <a:pos x="31" y="61"/>
                </a:cxn>
              </a:cxnLst>
              <a:rect l="0" t="0" r="r" b="b"/>
              <a:pathLst>
                <a:path w="61" h="61">
                  <a:moveTo>
                    <a:pt x="31" y="61"/>
                  </a:moveTo>
                  <a:lnTo>
                    <a:pt x="42" y="58"/>
                  </a:lnTo>
                  <a:lnTo>
                    <a:pt x="52" y="52"/>
                  </a:lnTo>
                  <a:lnTo>
                    <a:pt x="59" y="42"/>
                  </a:lnTo>
                  <a:lnTo>
                    <a:pt x="61" y="31"/>
                  </a:lnTo>
                  <a:lnTo>
                    <a:pt x="59" y="18"/>
                  </a:lnTo>
                  <a:lnTo>
                    <a:pt x="52" y="9"/>
                  </a:lnTo>
                  <a:lnTo>
                    <a:pt x="42" y="2"/>
                  </a:lnTo>
                  <a:lnTo>
                    <a:pt x="31" y="0"/>
                  </a:lnTo>
                  <a:lnTo>
                    <a:pt x="18" y="2"/>
                  </a:lnTo>
                  <a:lnTo>
                    <a:pt x="9" y="9"/>
                  </a:lnTo>
                  <a:lnTo>
                    <a:pt x="2" y="18"/>
                  </a:lnTo>
                  <a:lnTo>
                    <a:pt x="0" y="31"/>
                  </a:lnTo>
                  <a:lnTo>
                    <a:pt x="2" y="42"/>
                  </a:lnTo>
                  <a:lnTo>
                    <a:pt x="9" y="52"/>
                  </a:lnTo>
                  <a:lnTo>
                    <a:pt x="18" y="58"/>
                  </a:lnTo>
                  <a:lnTo>
                    <a:pt x="31" y="6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59"/>
            <p:cNvSpPr>
              <a:spLocks/>
            </p:cNvSpPr>
            <p:nvPr/>
          </p:nvSpPr>
          <p:spPr bwMode="auto">
            <a:xfrm>
              <a:off x="3946" y="3051"/>
              <a:ext cx="36" cy="36"/>
            </a:xfrm>
            <a:custGeom>
              <a:avLst/>
              <a:gdLst/>
              <a:ahLst/>
              <a:cxnLst>
                <a:cxn ang="0">
                  <a:pos x="36" y="71"/>
                </a:cxn>
                <a:cxn ang="0">
                  <a:pos x="43" y="70"/>
                </a:cxn>
                <a:cxn ang="0">
                  <a:pos x="50" y="69"/>
                </a:cxn>
                <a:cxn ang="0">
                  <a:pos x="56" y="66"/>
                </a:cxn>
                <a:cxn ang="0">
                  <a:pos x="61" y="61"/>
                </a:cxn>
                <a:cxn ang="0">
                  <a:pos x="66" y="55"/>
                </a:cxn>
                <a:cxn ang="0">
                  <a:pos x="70" y="50"/>
                </a:cxn>
                <a:cxn ang="0">
                  <a:pos x="71" y="43"/>
                </a:cxn>
                <a:cxn ang="0">
                  <a:pos x="72" y="36"/>
                </a:cxn>
                <a:cxn ang="0">
                  <a:pos x="71" y="29"/>
                </a:cxn>
                <a:cxn ang="0">
                  <a:pos x="70" y="22"/>
                </a:cxn>
                <a:cxn ang="0">
                  <a:pos x="66" y="16"/>
                </a:cxn>
                <a:cxn ang="0">
                  <a:pos x="61" y="10"/>
                </a:cxn>
                <a:cxn ang="0">
                  <a:pos x="56" y="6"/>
                </a:cxn>
                <a:cxn ang="0">
                  <a:pos x="50" y="2"/>
                </a:cxn>
                <a:cxn ang="0">
                  <a:pos x="43" y="1"/>
                </a:cxn>
                <a:cxn ang="0">
                  <a:pos x="36" y="0"/>
                </a:cxn>
                <a:cxn ang="0">
                  <a:pos x="29" y="1"/>
                </a:cxn>
                <a:cxn ang="0">
                  <a:pos x="22" y="2"/>
                </a:cxn>
                <a:cxn ang="0">
                  <a:pos x="17" y="6"/>
                </a:cxn>
                <a:cxn ang="0">
                  <a:pos x="11" y="10"/>
                </a:cxn>
                <a:cxn ang="0">
                  <a:pos x="6" y="16"/>
                </a:cxn>
                <a:cxn ang="0">
                  <a:pos x="3" y="22"/>
                </a:cxn>
                <a:cxn ang="0">
                  <a:pos x="2" y="29"/>
                </a:cxn>
                <a:cxn ang="0">
                  <a:pos x="0" y="36"/>
                </a:cxn>
                <a:cxn ang="0">
                  <a:pos x="2" y="43"/>
                </a:cxn>
                <a:cxn ang="0">
                  <a:pos x="3" y="50"/>
                </a:cxn>
                <a:cxn ang="0">
                  <a:pos x="6" y="55"/>
                </a:cxn>
                <a:cxn ang="0">
                  <a:pos x="11" y="61"/>
                </a:cxn>
                <a:cxn ang="0">
                  <a:pos x="17" y="66"/>
                </a:cxn>
                <a:cxn ang="0">
                  <a:pos x="22" y="69"/>
                </a:cxn>
                <a:cxn ang="0">
                  <a:pos x="29" y="70"/>
                </a:cxn>
                <a:cxn ang="0">
                  <a:pos x="36" y="71"/>
                </a:cxn>
              </a:cxnLst>
              <a:rect l="0" t="0" r="r" b="b"/>
              <a:pathLst>
                <a:path w="72" h="71">
                  <a:moveTo>
                    <a:pt x="36" y="71"/>
                  </a:moveTo>
                  <a:lnTo>
                    <a:pt x="43" y="70"/>
                  </a:lnTo>
                  <a:lnTo>
                    <a:pt x="50" y="69"/>
                  </a:lnTo>
                  <a:lnTo>
                    <a:pt x="56" y="66"/>
                  </a:lnTo>
                  <a:lnTo>
                    <a:pt x="61" y="61"/>
                  </a:lnTo>
                  <a:lnTo>
                    <a:pt x="66" y="55"/>
                  </a:lnTo>
                  <a:lnTo>
                    <a:pt x="70" y="50"/>
                  </a:lnTo>
                  <a:lnTo>
                    <a:pt x="71" y="43"/>
                  </a:lnTo>
                  <a:lnTo>
                    <a:pt x="72" y="36"/>
                  </a:lnTo>
                  <a:lnTo>
                    <a:pt x="71" y="29"/>
                  </a:lnTo>
                  <a:lnTo>
                    <a:pt x="70" y="22"/>
                  </a:lnTo>
                  <a:lnTo>
                    <a:pt x="66" y="16"/>
                  </a:lnTo>
                  <a:lnTo>
                    <a:pt x="61" y="10"/>
                  </a:lnTo>
                  <a:lnTo>
                    <a:pt x="56" y="6"/>
                  </a:lnTo>
                  <a:lnTo>
                    <a:pt x="50" y="2"/>
                  </a:lnTo>
                  <a:lnTo>
                    <a:pt x="43" y="1"/>
                  </a:lnTo>
                  <a:lnTo>
                    <a:pt x="36" y="0"/>
                  </a:lnTo>
                  <a:lnTo>
                    <a:pt x="29" y="1"/>
                  </a:lnTo>
                  <a:lnTo>
                    <a:pt x="22" y="2"/>
                  </a:lnTo>
                  <a:lnTo>
                    <a:pt x="17" y="6"/>
                  </a:lnTo>
                  <a:lnTo>
                    <a:pt x="11" y="10"/>
                  </a:lnTo>
                  <a:lnTo>
                    <a:pt x="6" y="16"/>
                  </a:lnTo>
                  <a:lnTo>
                    <a:pt x="3" y="22"/>
                  </a:lnTo>
                  <a:lnTo>
                    <a:pt x="2" y="29"/>
                  </a:lnTo>
                  <a:lnTo>
                    <a:pt x="0" y="36"/>
                  </a:lnTo>
                  <a:lnTo>
                    <a:pt x="2" y="43"/>
                  </a:lnTo>
                  <a:lnTo>
                    <a:pt x="3" y="50"/>
                  </a:lnTo>
                  <a:lnTo>
                    <a:pt x="6" y="55"/>
                  </a:lnTo>
                  <a:lnTo>
                    <a:pt x="11" y="61"/>
                  </a:lnTo>
                  <a:lnTo>
                    <a:pt x="17" y="66"/>
                  </a:lnTo>
                  <a:lnTo>
                    <a:pt x="22" y="69"/>
                  </a:lnTo>
                  <a:lnTo>
                    <a:pt x="29" y="70"/>
                  </a:lnTo>
                  <a:lnTo>
                    <a:pt x="36" y="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Freeform 60"/>
            <p:cNvSpPr>
              <a:spLocks/>
            </p:cNvSpPr>
            <p:nvPr/>
          </p:nvSpPr>
          <p:spPr bwMode="auto">
            <a:xfrm>
              <a:off x="3861" y="3053"/>
              <a:ext cx="70" cy="88"/>
            </a:xfrm>
            <a:custGeom>
              <a:avLst/>
              <a:gdLst/>
              <a:ahLst/>
              <a:cxnLst>
                <a:cxn ang="0">
                  <a:pos x="38" y="152"/>
                </a:cxn>
                <a:cxn ang="0">
                  <a:pos x="99" y="41"/>
                </a:cxn>
                <a:cxn ang="0">
                  <a:pos x="99" y="0"/>
                </a:cxn>
                <a:cxn ang="0">
                  <a:pos x="0" y="175"/>
                </a:cxn>
                <a:cxn ang="0">
                  <a:pos x="138" y="172"/>
                </a:cxn>
                <a:cxn ang="0">
                  <a:pos x="138" y="150"/>
                </a:cxn>
                <a:cxn ang="0">
                  <a:pos x="38" y="152"/>
                </a:cxn>
              </a:cxnLst>
              <a:rect l="0" t="0" r="r" b="b"/>
              <a:pathLst>
                <a:path w="138" h="175">
                  <a:moveTo>
                    <a:pt x="38" y="152"/>
                  </a:moveTo>
                  <a:lnTo>
                    <a:pt x="99" y="41"/>
                  </a:lnTo>
                  <a:lnTo>
                    <a:pt x="99" y="0"/>
                  </a:lnTo>
                  <a:lnTo>
                    <a:pt x="0" y="175"/>
                  </a:lnTo>
                  <a:lnTo>
                    <a:pt x="138" y="172"/>
                  </a:lnTo>
                  <a:lnTo>
                    <a:pt x="138" y="150"/>
                  </a:lnTo>
                  <a:lnTo>
                    <a:pt x="38" y="1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61"/>
            <p:cNvSpPr>
              <a:spLocks/>
            </p:cNvSpPr>
            <p:nvPr/>
          </p:nvSpPr>
          <p:spPr bwMode="auto">
            <a:xfrm>
              <a:off x="3710" y="3284"/>
              <a:ext cx="491" cy="650"/>
            </a:xfrm>
            <a:custGeom>
              <a:avLst/>
              <a:gdLst/>
              <a:ahLst/>
              <a:cxnLst>
                <a:cxn ang="0">
                  <a:pos x="222" y="613"/>
                </a:cxn>
                <a:cxn ang="0">
                  <a:pos x="190" y="724"/>
                </a:cxn>
                <a:cxn ang="0">
                  <a:pos x="156" y="902"/>
                </a:cxn>
                <a:cxn ang="0">
                  <a:pos x="159" y="1069"/>
                </a:cxn>
                <a:cxn ang="0">
                  <a:pos x="178" y="1184"/>
                </a:cxn>
                <a:cxn ang="0">
                  <a:pos x="190" y="1227"/>
                </a:cxn>
                <a:cxn ang="0">
                  <a:pos x="288" y="1233"/>
                </a:cxn>
                <a:cxn ang="0">
                  <a:pos x="237" y="1257"/>
                </a:cxn>
                <a:cxn ang="0">
                  <a:pos x="218" y="1299"/>
                </a:cxn>
                <a:cxn ang="0">
                  <a:pos x="480" y="1274"/>
                </a:cxn>
                <a:cxn ang="0">
                  <a:pos x="445" y="1207"/>
                </a:cxn>
                <a:cxn ang="0">
                  <a:pos x="441" y="1009"/>
                </a:cxn>
                <a:cxn ang="0">
                  <a:pos x="459" y="913"/>
                </a:cxn>
                <a:cxn ang="0">
                  <a:pos x="485" y="815"/>
                </a:cxn>
                <a:cxn ang="0">
                  <a:pos x="494" y="796"/>
                </a:cxn>
                <a:cxn ang="0">
                  <a:pos x="522" y="893"/>
                </a:cxn>
                <a:cxn ang="0">
                  <a:pos x="548" y="1014"/>
                </a:cxn>
                <a:cxn ang="0">
                  <a:pos x="547" y="1160"/>
                </a:cxn>
                <a:cxn ang="0">
                  <a:pos x="518" y="1265"/>
                </a:cxn>
                <a:cxn ang="0">
                  <a:pos x="508" y="1299"/>
                </a:cxn>
                <a:cxn ang="0">
                  <a:pos x="765" y="1269"/>
                </a:cxn>
                <a:cxn ang="0">
                  <a:pos x="725" y="1240"/>
                </a:cxn>
                <a:cxn ang="0">
                  <a:pos x="660" y="1227"/>
                </a:cxn>
                <a:cxn ang="0">
                  <a:pos x="823" y="1141"/>
                </a:cxn>
                <a:cxn ang="0">
                  <a:pos x="840" y="909"/>
                </a:cxn>
                <a:cxn ang="0">
                  <a:pos x="810" y="737"/>
                </a:cxn>
                <a:cxn ang="0">
                  <a:pos x="779" y="622"/>
                </a:cxn>
                <a:cxn ang="0">
                  <a:pos x="781" y="458"/>
                </a:cxn>
                <a:cxn ang="0">
                  <a:pos x="807" y="443"/>
                </a:cxn>
                <a:cxn ang="0">
                  <a:pos x="830" y="427"/>
                </a:cxn>
                <a:cxn ang="0">
                  <a:pos x="879" y="385"/>
                </a:cxn>
                <a:cxn ang="0">
                  <a:pos x="946" y="336"/>
                </a:cxn>
                <a:cxn ang="0">
                  <a:pos x="980" y="300"/>
                </a:cxn>
                <a:cxn ang="0">
                  <a:pos x="977" y="241"/>
                </a:cxn>
                <a:cxn ang="0">
                  <a:pos x="949" y="181"/>
                </a:cxn>
                <a:cxn ang="0">
                  <a:pos x="905" y="125"/>
                </a:cxn>
                <a:cxn ang="0">
                  <a:pos x="851" y="75"/>
                </a:cxn>
                <a:cxn ang="0">
                  <a:pos x="797" y="37"/>
                </a:cxn>
                <a:cxn ang="0">
                  <a:pos x="763" y="21"/>
                </a:cxn>
                <a:cxn ang="0">
                  <a:pos x="725" y="8"/>
                </a:cxn>
                <a:cxn ang="0">
                  <a:pos x="685" y="2"/>
                </a:cxn>
                <a:cxn ang="0">
                  <a:pos x="681" y="2"/>
                </a:cxn>
                <a:cxn ang="0">
                  <a:pos x="660" y="2"/>
                </a:cxn>
                <a:cxn ang="0">
                  <a:pos x="626" y="4"/>
                </a:cxn>
                <a:cxn ang="0">
                  <a:pos x="581" y="29"/>
                </a:cxn>
                <a:cxn ang="0">
                  <a:pos x="501" y="53"/>
                </a:cxn>
                <a:cxn ang="0">
                  <a:pos x="430" y="45"/>
                </a:cxn>
                <a:cxn ang="0">
                  <a:pos x="392" y="17"/>
                </a:cxn>
                <a:cxn ang="0">
                  <a:pos x="379" y="0"/>
                </a:cxn>
                <a:cxn ang="0">
                  <a:pos x="317" y="3"/>
                </a:cxn>
                <a:cxn ang="0">
                  <a:pos x="273" y="14"/>
                </a:cxn>
                <a:cxn ang="0">
                  <a:pos x="252" y="21"/>
                </a:cxn>
                <a:cxn ang="0">
                  <a:pos x="171" y="56"/>
                </a:cxn>
                <a:cxn ang="0">
                  <a:pos x="107" y="111"/>
                </a:cxn>
                <a:cxn ang="0">
                  <a:pos x="56" y="174"/>
                </a:cxn>
                <a:cxn ang="0">
                  <a:pos x="22" y="235"/>
                </a:cxn>
                <a:cxn ang="0">
                  <a:pos x="3" y="283"/>
                </a:cxn>
              </a:cxnLst>
              <a:rect l="0" t="0" r="r" b="b"/>
              <a:pathLst>
                <a:path w="982" h="1299">
                  <a:moveTo>
                    <a:pt x="226" y="382"/>
                  </a:moveTo>
                  <a:lnTo>
                    <a:pt x="226" y="604"/>
                  </a:lnTo>
                  <a:lnTo>
                    <a:pt x="222" y="613"/>
                  </a:lnTo>
                  <a:lnTo>
                    <a:pt x="214" y="637"/>
                  </a:lnTo>
                  <a:lnTo>
                    <a:pt x="203" y="675"/>
                  </a:lnTo>
                  <a:lnTo>
                    <a:pt x="190" y="724"/>
                  </a:lnTo>
                  <a:lnTo>
                    <a:pt x="176" y="779"/>
                  </a:lnTo>
                  <a:lnTo>
                    <a:pt x="165" y="840"/>
                  </a:lnTo>
                  <a:lnTo>
                    <a:pt x="156" y="902"/>
                  </a:lnTo>
                  <a:lnTo>
                    <a:pt x="153" y="964"/>
                  </a:lnTo>
                  <a:lnTo>
                    <a:pt x="155" y="1020"/>
                  </a:lnTo>
                  <a:lnTo>
                    <a:pt x="159" y="1069"/>
                  </a:lnTo>
                  <a:lnTo>
                    <a:pt x="166" y="1114"/>
                  </a:lnTo>
                  <a:lnTo>
                    <a:pt x="171" y="1152"/>
                  </a:lnTo>
                  <a:lnTo>
                    <a:pt x="178" y="1184"/>
                  </a:lnTo>
                  <a:lnTo>
                    <a:pt x="184" y="1207"/>
                  </a:lnTo>
                  <a:lnTo>
                    <a:pt x="189" y="1222"/>
                  </a:lnTo>
                  <a:lnTo>
                    <a:pt x="190" y="1227"/>
                  </a:lnTo>
                  <a:lnTo>
                    <a:pt x="333" y="1227"/>
                  </a:lnTo>
                  <a:lnTo>
                    <a:pt x="310" y="1229"/>
                  </a:lnTo>
                  <a:lnTo>
                    <a:pt x="288" y="1233"/>
                  </a:lnTo>
                  <a:lnTo>
                    <a:pt x="268" y="1240"/>
                  </a:lnTo>
                  <a:lnTo>
                    <a:pt x="251" y="1248"/>
                  </a:lnTo>
                  <a:lnTo>
                    <a:pt x="237" y="1257"/>
                  </a:lnTo>
                  <a:lnTo>
                    <a:pt x="227" y="1269"/>
                  </a:lnTo>
                  <a:lnTo>
                    <a:pt x="220" y="1283"/>
                  </a:lnTo>
                  <a:lnTo>
                    <a:pt x="218" y="1299"/>
                  </a:lnTo>
                  <a:lnTo>
                    <a:pt x="483" y="1299"/>
                  </a:lnTo>
                  <a:lnTo>
                    <a:pt x="485" y="1286"/>
                  </a:lnTo>
                  <a:lnTo>
                    <a:pt x="480" y="1274"/>
                  </a:lnTo>
                  <a:lnTo>
                    <a:pt x="472" y="1264"/>
                  </a:lnTo>
                  <a:lnTo>
                    <a:pt x="462" y="1256"/>
                  </a:lnTo>
                  <a:lnTo>
                    <a:pt x="445" y="1207"/>
                  </a:lnTo>
                  <a:lnTo>
                    <a:pt x="438" y="1139"/>
                  </a:lnTo>
                  <a:lnTo>
                    <a:pt x="439" y="1067"/>
                  </a:lnTo>
                  <a:lnTo>
                    <a:pt x="441" y="1009"/>
                  </a:lnTo>
                  <a:lnTo>
                    <a:pt x="445" y="983"/>
                  </a:lnTo>
                  <a:lnTo>
                    <a:pt x="450" y="949"/>
                  </a:lnTo>
                  <a:lnTo>
                    <a:pt x="459" y="913"/>
                  </a:lnTo>
                  <a:lnTo>
                    <a:pt x="468" y="876"/>
                  </a:lnTo>
                  <a:lnTo>
                    <a:pt x="477" y="842"/>
                  </a:lnTo>
                  <a:lnTo>
                    <a:pt x="485" y="815"/>
                  </a:lnTo>
                  <a:lnTo>
                    <a:pt x="490" y="795"/>
                  </a:lnTo>
                  <a:lnTo>
                    <a:pt x="492" y="788"/>
                  </a:lnTo>
                  <a:lnTo>
                    <a:pt x="494" y="796"/>
                  </a:lnTo>
                  <a:lnTo>
                    <a:pt x="501" y="819"/>
                  </a:lnTo>
                  <a:lnTo>
                    <a:pt x="510" y="853"/>
                  </a:lnTo>
                  <a:lnTo>
                    <a:pt x="522" y="893"/>
                  </a:lnTo>
                  <a:lnTo>
                    <a:pt x="532" y="936"/>
                  </a:lnTo>
                  <a:lnTo>
                    <a:pt x="542" y="977"/>
                  </a:lnTo>
                  <a:lnTo>
                    <a:pt x="548" y="1014"/>
                  </a:lnTo>
                  <a:lnTo>
                    <a:pt x="552" y="1040"/>
                  </a:lnTo>
                  <a:lnTo>
                    <a:pt x="552" y="1097"/>
                  </a:lnTo>
                  <a:lnTo>
                    <a:pt x="547" y="1160"/>
                  </a:lnTo>
                  <a:lnTo>
                    <a:pt x="539" y="1217"/>
                  </a:lnTo>
                  <a:lnTo>
                    <a:pt x="529" y="1256"/>
                  </a:lnTo>
                  <a:lnTo>
                    <a:pt x="518" y="1265"/>
                  </a:lnTo>
                  <a:lnTo>
                    <a:pt x="510" y="1275"/>
                  </a:lnTo>
                  <a:lnTo>
                    <a:pt x="506" y="1287"/>
                  </a:lnTo>
                  <a:lnTo>
                    <a:pt x="508" y="1299"/>
                  </a:lnTo>
                  <a:lnTo>
                    <a:pt x="774" y="1299"/>
                  </a:lnTo>
                  <a:lnTo>
                    <a:pt x="772" y="1283"/>
                  </a:lnTo>
                  <a:lnTo>
                    <a:pt x="765" y="1269"/>
                  </a:lnTo>
                  <a:lnTo>
                    <a:pt x="755" y="1257"/>
                  </a:lnTo>
                  <a:lnTo>
                    <a:pt x="742" y="1248"/>
                  </a:lnTo>
                  <a:lnTo>
                    <a:pt x="725" y="1240"/>
                  </a:lnTo>
                  <a:lnTo>
                    <a:pt x="705" y="1233"/>
                  </a:lnTo>
                  <a:lnTo>
                    <a:pt x="683" y="1229"/>
                  </a:lnTo>
                  <a:lnTo>
                    <a:pt x="660" y="1227"/>
                  </a:lnTo>
                  <a:lnTo>
                    <a:pt x="808" y="1227"/>
                  </a:lnTo>
                  <a:lnTo>
                    <a:pt x="812" y="1203"/>
                  </a:lnTo>
                  <a:lnTo>
                    <a:pt x="823" y="1141"/>
                  </a:lnTo>
                  <a:lnTo>
                    <a:pt x="834" y="1055"/>
                  </a:lnTo>
                  <a:lnTo>
                    <a:pt x="841" y="963"/>
                  </a:lnTo>
                  <a:lnTo>
                    <a:pt x="840" y="909"/>
                  </a:lnTo>
                  <a:lnTo>
                    <a:pt x="833" y="851"/>
                  </a:lnTo>
                  <a:lnTo>
                    <a:pt x="823" y="793"/>
                  </a:lnTo>
                  <a:lnTo>
                    <a:pt x="810" y="737"/>
                  </a:lnTo>
                  <a:lnTo>
                    <a:pt x="797" y="688"/>
                  </a:lnTo>
                  <a:lnTo>
                    <a:pt x="787" y="649"/>
                  </a:lnTo>
                  <a:lnTo>
                    <a:pt x="779" y="622"/>
                  </a:lnTo>
                  <a:lnTo>
                    <a:pt x="776" y="613"/>
                  </a:lnTo>
                  <a:lnTo>
                    <a:pt x="774" y="463"/>
                  </a:lnTo>
                  <a:lnTo>
                    <a:pt x="781" y="458"/>
                  </a:lnTo>
                  <a:lnTo>
                    <a:pt x="789" y="453"/>
                  </a:lnTo>
                  <a:lnTo>
                    <a:pt x="797" y="447"/>
                  </a:lnTo>
                  <a:lnTo>
                    <a:pt x="807" y="443"/>
                  </a:lnTo>
                  <a:lnTo>
                    <a:pt x="815" y="437"/>
                  </a:lnTo>
                  <a:lnTo>
                    <a:pt x="823" y="432"/>
                  </a:lnTo>
                  <a:lnTo>
                    <a:pt x="830" y="427"/>
                  </a:lnTo>
                  <a:lnTo>
                    <a:pt x="836" y="422"/>
                  </a:lnTo>
                  <a:lnTo>
                    <a:pt x="856" y="403"/>
                  </a:lnTo>
                  <a:lnTo>
                    <a:pt x="879" y="385"/>
                  </a:lnTo>
                  <a:lnTo>
                    <a:pt x="904" y="368"/>
                  </a:lnTo>
                  <a:lnTo>
                    <a:pt x="925" y="351"/>
                  </a:lnTo>
                  <a:lnTo>
                    <a:pt x="946" y="336"/>
                  </a:lnTo>
                  <a:lnTo>
                    <a:pt x="962" y="322"/>
                  </a:lnTo>
                  <a:lnTo>
                    <a:pt x="974" y="310"/>
                  </a:lnTo>
                  <a:lnTo>
                    <a:pt x="980" y="300"/>
                  </a:lnTo>
                  <a:lnTo>
                    <a:pt x="982" y="280"/>
                  </a:lnTo>
                  <a:lnTo>
                    <a:pt x="981" y="261"/>
                  </a:lnTo>
                  <a:lnTo>
                    <a:pt x="977" y="241"/>
                  </a:lnTo>
                  <a:lnTo>
                    <a:pt x="970" y="222"/>
                  </a:lnTo>
                  <a:lnTo>
                    <a:pt x="960" y="201"/>
                  </a:lnTo>
                  <a:lnTo>
                    <a:pt x="949" y="181"/>
                  </a:lnTo>
                  <a:lnTo>
                    <a:pt x="936" y="162"/>
                  </a:lnTo>
                  <a:lnTo>
                    <a:pt x="921" y="143"/>
                  </a:lnTo>
                  <a:lnTo>
                    <a:pt x="905" y="125"/>
                  </a:lnTo>
                  <a:lnTo>
                    <a:pt x="887" y="108"/>
                  </a:lnTo>
                  <a:lnTo>
                    <a:pt x="869" y="91"/>
                  </a:lnTo>
                  <a:lnTo>
                    <a:pt x="851" y="75"/>
                  </a:lnTo>
                  <a:lnTo>
                    <a:pt x="832" y="61"/>
                  </a:lnTo>
                  <a:lnTo>
                    <a:pt x="815" y="49"/>
                  </a:lnTo>
                  <a:lnTo>
                    <a:pt x="797" y="37"/>
                  </a:lnTo>
                  <a:lnTo>
                    <a:pt x="780" y="28"/>
                  </a:lnTo>
                  <a:lnTo>
                    <a:pt x="773" y="25"/>
                  </a:lnTo>
                  <a:lnTo>
                    <a:pt x="763" y="21"/>
                  </a:lnTo>
                  <a:lnTo>
                    <a:pt x="751" y="17"/>
                  </a:lnTo>
                  <a:lnTo>
                    <a:pt x="739" y="13"/>
                  </a:lnTo>
                  <a:lnTo>
                    <a:pt x="725" y="8"/>
                  </a:lnTo>
                  <a:lnTo>
                    <a:pt x="711" y="5"/>
                  </a:lnTo>
                  <a:lnTo>
                    <a:pt x="697" y="3"/>
                  </a:lnTo>
                  <a:lnTo>
                    <a:pt x="685" y="2"/>
                  </a:lnTo>
                  <a:lnTo>
                    <a:pt x="685" y="2"/>
                  </a:lnTo>
                  <a:lnTo>
                    <a:pt x="683" y="2"/>
                  </a:lnTo>
                  <a:lnTo>
                    <a:pt x="681" y="2"/>
                  </a:lnTo>
                  <a:lnTo>
                    <a:pt x="678" y="2"/>
                  </a:lnTo>
                  <a:lnTo>
                    <a:pt x="671" y="2"/>
                  </a:lnTo>
                  <a:lnTo>
                    <a:pt x="660" y="2"/>
                  </a:lnTo>
                  <a:lnTo>
                    <a:pt x="648" y="2"/>
                  </a:lnTo>
                  <a:lnTo>
                    <a:pt x="629" y="2"/>
                  </a:lnTo>
                  <a:lnTo>
                    <a:pt x="626" y="4"/>
                  </a:lnTo>
                  <a:lnTo>
                    <a:pt x="616" y="11"/>
                  </a:lnTo>
                  <a:lnTo>
                    <a:pt x="600" y="19"/>
                  </a:lnTo>
                  <a:lnTo>
                    <a:pt x="581" y="29"/>
                  </a:lnTo>
                  <a:lnTo>
                    <a:pt x="557" y="40"/>
                  </a:lnTo>
                  <a:lnTo>
                    <a:pt x="530" y="48"/>
                  </a:lnTo>
                  <a:lnTo>
                    <a:pt x="501" y="53"/>
                  </a:lnTo>
                  <a:lnTo>
                    <a:pt x="470" y="55"/>
                  </a:lnTo>
                  <a:lnTo>
                    <a:pt x="448" y="51"/>
                  </a:lnTo>
                  <a:lnTo>
                    <a:pt x="430" y="45"/>
                  </a:lnTo>
                  <a:lnTo>
                    <a:pt x="414" y="36"/>
                  </a:lnTo>
                  <a:lnTo>
                    <a:pt x="401" y="27"/>
                  </a:lnTo>
                  <a:lnTo>
                    <a:pt x="392" y="17"/>
                  </a:lnTo>
                  <a:lnTo>
                    <a:pt x="385" y="8"/>
                  </a:lnTo>
                  <a:lnTo>
                    <a:pt x="380" y="3"/>
                  </a:lnTo>
                  <a:lnTo>
                    <a:pt x="379" y="0"/>
                  </a:lnTo>
                  <a:lnTo>
                    <a:pt x="344" y="0"/>
                  </a:lnTo>
                  <a:lnTo>
                    <a:pt x="332" y="0"/>
                  </a:lnTo>
                  <a:lnTo>
                    <a:pt x="317" y="3"/>
                  </a:lnTo>
                  <a:lnTo>
                    <a:pt x="302" y="6"/>
                  </a:lnTo>
                  <a:lnTo>
                    <a:pt x="287" y="11"/>
                  </a:lnTo>
                  <a:lnTo>
                    <a:pt x="273" y="14"/>
                  </a:lnTo>
                  <a:lnTo>
                    <a:pt x="263" y="18"/>
                  </a:lnTo>
                  <a:lnTo>
                    <a:pt x="254" y="20"/>
                  </a:lnTo>
                  <a:lnTo>
                    <a:pt x="252" y="21"/>
                  </a:lnTo>
                  <a:lnTo>
                    <a:pt x="223" y="30"/>
                  </a:lnTo>
                  <a:lnTo>
                    <a:pt x="197" y="42"/>
                  </a:lnTo>
                  <a:lnTo>
                    <a:pt x="171" y="56"/>
                  </a:lnTo>
                  <a:lnTo>
                    <a:pt x="148" y="73"/>
                  </a:lnTo>
                  <a:lnTo>
                    <a:pt x="126" y="91"/>
                  </a:lnTo>
                  <a:lnTo>
                    <a:pt x="107" y="111"/>
                  </a:lnTo>
                  <a:lnTo>
                    <a:pt x="88" y="132"/>
                  </a:lnTo>
                  <a:lnTo>
                    <a:pt x="71" y="152"/>
                  </a:lnTo>
                  <a:lnTo>
                    <a:pt x="56" y="174"/>
                  </a:lnTo>
                  <a:lnTo>
                    <a:pt x="43" y="195"/>
                  </a:lnTo>
                  <a:lnTo>
                    <a:pt x="32" y="216"/>
                  </a:lnTo>
                  <a:lnTo>
                    <a:pt x="22" y="235"/>
                  </a:lnTo>
                  <a:lnTo>
                    <a:pt x="14" y="253"/>
                  </a:lnTo>
                  <a:lnTo>
                    <a:pt x="8" y="269"/>
                  </a:lnTo>
                  <a:lnTo>
                    <a:pt x="3" y="283"/>
                  </a:lnTo>
                  <a:lnTo>
                    <a:pt x="0" y="293"/>
                  </a:lnTo>
                  <a:lnTo>
                    <a:pt x="226" y="38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62"/>
            <p:cNvSpPr>
              <a:spLocks/>
            </p:cNvSpPr>
            <p:nvPr/>
          </p:nvSpPr>
          <p:spPr bwMode="auto">
            <a:xfrm>
              <a:off x="3726" y="3296"/>
              <a:ext cx="459" cy="243"/>
            </a:xfrm>
            <a:custGeom>
              <a:avLst/>
              <a:gdLst/>
              <a:ahLst/>
              <a:cxnLst>
                <a:cxn ang="0">
                  <a:pos x="710" y="486"/>
                </a:cxn>
                <a:cxn ang="0">
                  <a:pos x="719" y="478"/>
                </a:cxn>
                <a:cxn ang="0">
                  <a:pos x="745" y="458"/>
                </a:cxn>
                <a:cxn ang="0">
                  <a:pos x="779" y="428"/>
                </a:cxn>
                <a:cxn ang="0">
                  <a:pos x="819" y="392"/>
                </a:cxn>
                <a:cxn ang="0">
                  <a:pos x="857" y="354"/>
                </a:cxn>
                <a:cxn ang="0">
                  <a:pos x="890" y="317"/>
                </a:cxn>
                <a:cxn ang="0">
                  <a:pos x="912" y="285"/>
                </a:cxn>
                <a:cxn ang="0">
                  <a:pos x="918" y="261"/>
                </a:cxn>
                <a:cxn ang="0">
                  <a:pos x="914" y="237"/>
                </a:cxn>
                <a:cxn ang="0">
                  <a:pos x="897" y="185"/>
                </a:cxn>
                <a:cxn ang="0">
                  <a:pos x="846" y="115"/>
                </a:cxn>
                <a:cxn ang="0">
                  <a:pos x="744" y="35"/>
                </a:cxn>
                <a:cxn ang="0">
                  <a:pos x="707" y="20"/>
                </a:cxn>
                <a:cxn ang="0">
                  <a:pos x="662" y="9"/>
                </a:cxn>
                <a:cxn ang="0">
                  <a:pos x="624" y="2"/>
                </a:cxn>
                <a:cxn ang="0">
                  <a:pos x="608" y="0"/>
                </a:cxn>
                <a:cxn ang="0">
                  <a:pos x="594" y="9"/>
                </a:cxn>
                <a:cxn ang="0">
                  <a:pos x="555" y="30"/>
                </a:cxn>
                <a:cxn ang="0">
                  <a:pos x="499" y="50"/>
                </a:cxn>
                <a:cxn ang="0">
                  <a:pos x="435" y="58"/>
                </a:cxn>
                <a:cxn ang="0">
                  <a:pos x="383" y="48"/>
                </a:cxn>
                <a:cxn ang="0">
                  <a:pos x="352" y="28"/>
                </a:cxn>
                <a:cxn ang="0">
                  <a:pos x="337" y="9"/>
                </a:cxn>
                <a:cxn ang="0">
                  <a:pos x="333" y="0"/>
                </a:cxn>
                <a:cxn ang="0">
                  <a:pos x="333" y="0"/>
                </a:cxn>
                <a:cxn ang="0">
                  <a:pos x="329" y="0"/>
                </a:cxn>
                <a:cxn ang="0">
                  <a:pos x="311" y="3"/>
                </a:cxn>
                <a:cxn ang="0">
                  <a:pos x="274" y="10"/>
                </a:cxn>
                <a:cxn ang="0">
                  <a:pos x="236" y="20"/>
                </a:cxn>
                <a:cxn ang="0">
                  <a:pos x="195" y="38"/>
                </a:cxn>
                <a:cxn ang="0">
                  <a:pos x="153" y="63"/>
                </a:cxn>
                <a:cxn ang="0">
                  <a:pos x="113" y="94"/>
                </a:cxn>
                <a:cxn ang="0">
                  <a:pos x="75" y="133"/>
                </a:cxn>
                <a:cxn ang="0">
                  <a:pos x="43" y="180"/>
                </a:cxn>
                <a:cxn ang="0">
                  <a:pos x="17" y="235"/>
                </a:cxn>
                <a:cxn ang="0">
                  <a:pos x="0" y="298"/>
                </a:cxn>
              </a:cxnLst>
              <a:rect l="0" t="0" r="r" b="b"/>
              <a:pathLst>
                <a:path w="918" h="486">
                  <a:moveTo>
                    <a:pt x="229" y="486"/>
                  </a:moveTo>
                  <a:lnTo>
                    <a:pt x="710" y="486"/>
                  </a:lnTo>
                  <a:lnTo>
                    <a:pt x="712" y="483"/>
                  </a:lnTo>
                  <a:lnTo>
                    <a:pt x="719" y="478"/>
                  </a:lnTo>
                  <a:lnTo>
                    <a:pt x="730" y="469"/>
                  </a:lnTo>
                  <a:lnTo>
                    <a:pt x="745" y="458"/>
                  </a:lnTo>
                  <a:lnTo>
                    <a:pt x="761" y="444"/>
                  </a:lnTo>
                  <a:lnTo>
                    <a:pt x="779" y="428"/>
                  </a:lnTo>
                  <a:lnTo>
                    <a:pt x="798" y="411"/>
                  </a:lnTo>
                  <a:lnTo>
                    <a:pt x="819" y="392"/>
                  </a:lnTo>
                  <a:lnTo>
                    <a:pt x="838" y="374"/>
                  </a:lnTo>
                  <a:lnTo>
                    <a:pt x="857" y="354"/>
                  </a:lnTo>
                  <a:lnTo>
                    <a:pt x="875" y="336"/>
                  </a:lnTo>
                  <a:lnTo>
                    <a:pt x="890" y="317"/>
                  </a:lnTo>
                  <a:lnTo>
                    <a:pt x="903" y="301"/>
                  </a:lnTo>
                  <a:lnTo>
                    <a:pt x="912" y="285"/>
                  </a:lnTo>
                  <a:lnTo>
                    <a:pt x="918" y="273"/>
                  </a:lnTo>
                  <a:lnTo>
                    <a:pt x="918" y="261"/>
                  </a:lnTo>
                  <a:lnTo>
                    <a:pt x="917" y="253"/>
                  </a:lnTo>
                  <a:lnTo>
                    <a:pt x="914" y="237"/>
                  </a:lnTo>
                  <a:lnTo>
                    <a:pt x="908" y="214"/>
                  </a:lnTo>
                  <a:lnTo>
                    <a:pt x="897" y="185"/>
                  </a:lnTo>
                  <a:lnTo>
                    <a:pt x="877" y="152"/>
                  </a:lnTo>
                  <a:lnTo>
                    <a:pt x="846" y="115"/>
                  </a:lnTo>
                  <a:lnTo>
                    <a:pt x="802" y="76"/>
                  </a:lnTo>
                  <a:lnTo>
                    <a:pt x="744" y="35"/>
                  </a:lnTo>
                  <a:lnTo>
                    <a:pt x="726" y="27"/>
                  </a:lnTo>
                  <a:lnTo>
                    <a:pt x="707" y="20"/>
                  </a:lnTo>
                  <a:lnTo>
                    <a:pt x="684" y="13"/>
                  </a:lnTo>
                  <a:lnTo>
                    <a:pt x="662" y="9"/>
                  </a:lnTo>
                  <a:lnTo>
                    <a:pt x="641" y="5"/>
                  </a:lnTo>
                  <a:lnTo>
                    <a:pt x="624" y="2"/>
                  </a:lnTo>
                  <a:lnTo>
                    <a:pt x="612" y="1"/>
                  </a:lnTo>
                  <a:lnTo>
                    <a:pt x="608" y="0"/>
                  </a:lnTo>
                  <a:lnTo>
                    <a:pt x="604" y="2"/>
                  </a:lnTo>
                  <a:lnTo>
                    <a:pt x="594" y="9"/>
                  </a:lnTo>
                  <a:lnTo>
                    <a:pt x="576" y="19"/>
                  </a:lnTo>
                  <a:lnTo>
                    <a:pt x="555" y="30"/>
                  </a:lnTo>
                  <a:lnTo>
                    <a:pt x="529" y="41"/>
                  </a:lnTo>
                  <a:lnTo>
                    <a:pt x="499" y="50"/>
                  </a:lnTo>
                  <a:lnTo>
                    <a:pt x="468" y="56"/>
                  </a:lnTo>
                  <a:lnTo>
                    <a:pt x="435" y="58"/>
                  </a:lnTo>
                  <a:lnTo>
                    <a:pt x="406" y="55"/>
                  </a:lnTo>
                  <a:lnTo>
                    <a:pt x="383" y="48"/>
                  </a:lnTo>
                  <a:lnTo>
                    <a:pt x="364" y="39"/>
                  </a:lnTo>
                  <a:lnTo>
                    <a:pt x="352" y="28"/>
                  </a:lnTo>
                  <a:lnTo>
                    <a:pt x="342" y="18"/>
                  </a:lnTo>
                  <a:lnTo>
                    <a:pt x="337" y="9"/>
                  </a:lnTo>
                  <a:lnTo>
                    <a:pt x="334" y="2"/>
                  </a:lnTo>
                  <a:lnTo>
                    <a:pt x="333" y="0"/>
                  </a:lnTo>
                  <a:lnTo>
                    <a:pt x="333" y="0"/>
                  </a:lnTo>
                  <a:lnTo>
                    <a:pt x="333" y="0"/>
                  </a:lnTo>
                  <a:lnTo>
                    <a:pt x="332" y="0"/>
                  </a:lnTo>
                  <a:lnTo>
                    <a:pt x="329" y="0"/>
                  </a:lnTo>
                  <a:lnTo>
                    <a:pt x="322" y="1"/>
                  </a:lnTo>
                  <a:lnTo>
                    <a:pt x="311" y="3"/>
                  </a:lnTo>
                  <a:lnTo>
                    <a:pt x="295" y="5"/>
                  </a:lnTo>
                  <a:lnTo>
                    <a:pt x="274" y="10"/>
                  </a:lnTo>
                  <a:lnTo>
                    <a:pt x="256" y="15"/>
                  </a:lnTo>
                  <a:lnTo>
                    <a:pt x="236" y="20"/>
                  </a:lnTo>
                  <a:lnTo>
                    <a:pt x="216" y="28"/>
                  </a:lnTo>
                  <a:lnTo>
                    <a:pt x="195" y="38"/>
                  </a:lnTo>
                  <a:lnTo>
                    <a:pt x="174" y="49"/>
                  </a:lnTo>
                  <a:lnTo>
                    <a:pt x="153" y="63"/>
                  </a:lnTo>
                  <a:lnTo>
                    <a:pt x="133" y="78"/>
                  </a:lnTo>
                  <a:lnTo>
                    <a:pt x="113" y="94"/>
                  </a:lnTo>
                  <a:lnTo>
                    <a:pt x="93" y="112"/>
                  </a:lnTo>
                  <a:lnTo>
                    <a:pt x="75" y="133"/>
                  </a:lnTo>
                  <a:lnTo>
                    <a:pt x="58" y="156"/>
                  </a:lnTo>
                  <a:lnTo>
                    <a:pt x="43" y="180"/>
                  </a:lnTo>
                  <a:lnTo>
                    <a:pt x="29" y="207"/>
                  </a:lnTo>
                  <a:lnTo>
                    <a:pt x="17" y="235"/>
                  </a:lnTo>
                  <a:lnTo>
                    <a:pt x="7" y="266"/>
                  </a:lnTo>
                  <a:lnTo>
                    <a:pt x="0" y="298"/>
                  </a:lnTo>
                  <a:lnTo>
                    <a:pt x="229" y="486"/>
                  </a:lnTo>
                  <a:close/>
                </a:path>
              </a:pathLst>
            </a:custGeom>
            <a:solidFill>
              <a:srgbClr val="66FF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Freeform 63"/>
            <p:cNvSpPr>
              <a:spLocks/>
            </p:cNvSpPr>
            <p:nvPr/>
          </p:nvSpPr>
          <p:spPr bwMode="auto">
            <a:xfrm>
              <a:off x="3775" y="2880"/>
              <a:ext cx="311" cy="169"/>
            </a:xfrm>
            <a:custGeom>
              <a:avLst/>
              <a:gdLst/>
              <a:ahLst/>
              <a:cxnLst>
                <a:cxn ang="0">
                  <a:pos x="623" y="220"/>
                </a:cxn>
                <a:cxn ang="0">
                  <a:pos x="621" y="165"/>
                </a:cxn>
                <a:cxn ang="0">
                  <a:pos x="610" y="111"/>
                </a:cxn>
                <a:cxn ang="0">
                  <a:pos x="576" y="62"/>
                </a:cxn>
                <a:cxn ang="0">
                  <a:pos x="543" y="38"/>
                </a:cxn>
                <a:cxn ang="0">
                  <a:pos x="529" y="31"/>
                </a:cxn>
                <a:cxn ang="0">
                  <a:pos x="514" y="25"/>
                </a:cxn>
                <a:cxn ang="0">
                  <a:pos x="498" y="20"/>
                </a:cxn>
                <a:cxn ang="0">
                  <a:pos x="480" y="14"/>
                </a:cxn>
                <a:cxn ang="0">
                  <a:pos x="457" y="9"/>
                </a:cxn>
                <a:cxn ang="0">
                  <a:pos x="431" y="5"/>
                </a:cxn>
                <a:cxn ang="0">
                  <a:pos x="403" y="2"/>
                </a:cxn>
                <a:cxn ang="0">
                  <a:pos x="382" y="1"/>
                </a:cxn>
                <a:cxn ang="0">
                  <a:pos x="367" y="0"/>
                </a:cxn>
                <a:cxn ang="0">
                  <a:pos x="353" y="0"/>
                </a:cxn>
                <a:cxn ang="0">
                  <a:pos x="339" y="1"/>
                </a:cxn>
                <a:cxn ang="0">
                  <a:pos x="324" y="2"/>
                </a:cxn>
                <a:cxn ang="0">
                  <a:pos x="309" y="5"/>
                </a:cxn>
                <a:cxn ang="0">
                  <a:pos x="294" y="7"/>
                </a:cxn>
                <a:cxn ang="0">
                  <a:pos x="279" y="10"/>
                </a:cxn>
                <a:cxn ang="0">
                  <a:pos x="271" y="13"/>
                </a:cxn>
                <a:cxn ang="0">
                  <a:pos x="263" y="15"/>
                </a:cxn>
                <a:cxn ang="0">
                  <a:pos x="250" y="20"/>
                </a:cxn>
                <a:cxn ang="0">
                  <a:pos x="240" y="23"/>
                </a:cxn>
                <a:cxn ang="0">
                  <a:pos x="228" y="28"/>
                </a:cxn>
                <a:cxn ang="0">
                  <a:pos x="216" y="33"/>
                </a:cxn>
                <a:cxn ang="0">
                  <a:pos x="205" y="40"/>
                </a:cxn>
                <a:cxn ang="0">
                  <a:pos x="195" y="47"/>
                </a:cxn>
                <a:cxn ang="0">
                  <a:pos x="112" y="192"/>
                </a:cxn>
                <a:cxn ang="0">
                  <a:pos x="73" y="205"/>
                </a:cxn>
                <a:cxn ang="0">
                  <a:pos x="37" y="223"/>
                </a:cxn>
                <a:cxn ang="0">
                  <a:pos x="10" y="244"/>
                </a:cxn>
                <a:cxn ang="0">
                  <a:pos x="0" y="261"/>
                </a:cxn>
                <a:cxn ang="0">
                  <a:pos x="5" y="275"/>
                </a:cxn>
                <a:cxn ang="0">
                  <a:pos x="20" y="288"/>
                </a:cxn>
                <a:cxn ang="0">
                  <a:pos x="43" y="299"/>
                </a:cxn>
                <a:cxn ang="0">
                  <a:pos x="75" y="310"/>
                </a:cxn>
                <a:cxn ang="0">
                  <a:pos x="114" y="319"/>
                </a:cxn>
                <a:cxn ang="0">
                  <a:pos x="158" y="326"/>
                </a:cxn>
                <a:cxn ang="0">
                  <a:pos x="207" y="332"/>
                </a:cxn>
                <a:cxn ang="0">
                  <a:pos x="261" y="336"/>
                </a:cxn>
                <a:cxn ang="0">
                  <a:pos x="329" y="337"/>
                </a:cxn>
                <a:cxn ang="0">
                  <a:pos x="394" y="333"/>
                </a:cxn>
                <a:cxn ang="0">
                  <a:pos x="455" y="325"/>
                </a:cxn>
                <a:cxn ang="0">
                  <a:pos x="510" y="312"/>
                </a:cxn>
                <a:cxn ang="0">
                  <a:pos x="556" y="297"/>
                </a:cxn>
                <a:cxn ang="0">
                  <a:pos x="590" y="281"/>
                </a:cxn>
                <a:cxn ang="0">
                  <a:pos x="613" y="264"/>
                </a:cxn>
                <a:cxn ang="0">
                  <a:pos x="621" y="246"/>
                </a:cxn>
              </a:cxnLst>
              <a:rect l="0" t="0" r="r" b="b"/>
              <a:pathLst>
                <a:path w="623" h="337">
                  <a:moveTo>
                    <a:pt x="621" y="246"/>
                  </a:moveTo>
                  <a:lnTo>
                    <a:pt x="623" y="220"/>
                  </a:lnTo>
                  <a:lnTo>
                    <a:pt x="623" y="192"/>
                  </a:lnTo>
                  <a:lnTo>
                    <a:pt x="621" y="165"/>
                  </a:lnTo>
                  <a:lnTo>
                    <a:pt x="618" y="137"/>
                  </a:lnTo>
                  <a:lnTo>
                    <a:pt x="610" y="111"/>
                  </a:lnTo>
                  <a:lnTo>
                    <a:pt x="596" y="85"/>
                  </a:lnTo>
                  <a:lnTo>
                    <a:pt x="576" y="62"/>
                  </a:lnTo>
                  <a:lnTo>
                    <a:pt x="549" y="41"/>
                  </a:lnTo>
                  <a:lnTo>
                    <a:pt x="543" y="38"/>
                  </a:lnTo>
                  <a:lnTo>
                    <a:pt x="536" y="35"/>
                  </a:lnTo>
                  <a:lnTo>
                    <a:pt x="529" y="31"/>
                  </a:lnTo>
                  <a:lnTo>
                    <a:pt x="522" y="29"/>
                  </a:lnTo>
                  <a:lnTo>
                    <a:pt x="514" y="25"/>
                  </a:lnTo>
                  <a:lnTo>
                    <a:pt x="506" y="23"/>
                  </a:lnTo>
                  <a:lnTo>
                    <a:pt x="498" y="20"/>
                  </a:lnTo>
                  <a:lnTo>
                    <a:pt x="490" y="17"/>
                  </a:lnTo>
                  <a:lnTo>
                    <a:pt x="480" y="14"/>
                  </a:lnTo>
                  <a:lnTo>
                    <a:pt x="468" y="12"/>
                  </a:lnTo>
                  <a:lnTo>
                    <a:pt x="457" y="9"/>
                  </a:lnTo>
                  <a:lnTo>
                    <a:pt x="444" y="7"/>
                  </a:lnTo>
                  <a:lnTo>
                    <a:pt x="431" y="5"/>
                  </a:lnTo>
                  <a:lnTo>
                    <a:pt x="417" y="3"/>
                  </a:lnTo>
                  <a:lnTo>
                    <a:pt x="403" y="2"/>
                  </a:lnTo>
                  <a:lnTo>
                    <a:pt x="388" y="1"/>
                  </a:lnTo>
                  <a:lnTo>
                    <a:pt x="382" y="1"/>
                  </a:lnTo>
                  <a:lnTo>
                    <a:pt x="373" y="0"/>
                  </a:lnTo>
                  <a:lnTo>
                    <a:pt x="367" y="0"/>
                  </a:lnTo>
                  <a:lnTo>
                    <a:pt x="360" y="0"/>
                  </a:lnTo>
                  <a:lnTo>
                    <a:pt x="353" y="0"/>
                  </a:lnTo>
                  <a:lnTo>
                    <a:pt x="346" y="0"/>
                  </a:lnTo>
                  <a:lnTo>
                    <a:pt x="339" y="1"/>
                  </a:lnTo>
                  <a:lnTo>
                    <a:pt x="332" y="1"/>
                  </a:lnTo>
                  <a:lnTo>
                    <a:pt x="324" y="2"/>
                  </a:lnTo>
                  <a:lnTo>
                    <a:pt x="317" y="3"/>
                  </a:lnTo>
                  <a:lnTo>
                    <a:pt x="309" y="5"/>
                  </a:lnTo>
                  <a:lnTo>
                    <a:pt x="301" y="6"/>
                  </a:lnTo>
                  <a:lnTo>
                    <a:pt x="294" y="7"/>
                  </a:lnTo>
                  <a:lnTo>
                    <a:pt x="286" y="9"/>
                  </a:lnTo>
                  <a:lnTo>
                    <a:pt x="279" y="10"/>
                  </a:lnTo>
                  <a:lnTo>
                    <a:pt x="272" y="13"/>
                  </a:lnTo>
                  <a:lnTo>
                    <a:pt x="271" y="13"/>
                  </a:lnTo>
                  <a:lnTo>
                    <a:pt x="267" y="14"/>
                  </a:lnTo>
                  <a:lnTo>
                    <a:pt x="263" y="15"/>
                  </a:lnTo>
                  <a:lnTo>
                    <a:pt x="257" y="17"/>
                  </a:lnTo>
                  <a:lnTo>
                    <a:pt x="250" y="20"/>
                  </a:lnTo>
                  <a:lnTo>
                    <a:pt x="244" y="22"/>
                  </a:lnTo>
                  <a:lnTo>
                    <a:pt x="240" y="23"/>
                  </a:lnTo>
                  <a:lnTo>
                    <a:pt x="235" y="25"/>
                  </a:lnTo>
                  <a:lnTo>
                    <a:pt x="228" y="28"/>
                  </a:lnTo>
                  <a:lnTo>
                    <a:pt x="222" y="31"/>
                  </a:lnTo>
                  <a:lnTo>
                    <a:pt x="216" y="33"/>
                  </a:lnTo>
                  <a:lnTo>
                    <a:pt x="210" y="37"/>
                  </a:lnTo>
                  <a:lnTo>
                    <a:pt x="205" y="40"/>
                  </a:lnTo>
                  <a:lnTo>
                    <a:pt x="199" y="44"/>
                  </a:lnTo>
                  <a:lnTo>
                    <a:pt x="195" y="47"/>
                  </a:lnTo>
                  <a:lnTo>
                    <a:pt x="190" y="51"/>
                  </a:lnTo>
                  <a:lnTo>
                    <a:pt x="112" y="192"/>
                  </a:lnTo>
                  <a:lnTo>
                    <a:pt x="92" y="197"/>
                  </a:lnTo>
                  <a:lnTo>
                    <a:pt x="73" y="205"/>
                  </a:lnTo>
                  <a:lnTo>
                    <a:pt x="54" y="213"/>
                  </a:lnTo>
                  <a:lnTo>
                    <a:pt x="37" y="223"/>
                  </a:lnTo>
                  <a:lnTo>
                    <a:pt x="22" y="234"/>
                  </a:lnTo>
                  <a:lnTo>
                    <a:pt x="10" y="244"/>
                  </a:lnTo>
                  <a:lnTo>
                    <a:pt x="2" y="253"/>
                  </a:lnTo>
                  <a:lnTo>
                    <a:pt x="0" y="261"/>
                  </a:lnTo>
                  <a:lnTo>
                    <a:pt x="1" y="268"/>
                  </a:lnTo>
                  <a:lnTo>
                    <a:pt x="5" y="275"/>
                  </a:lnTo>
                  <a:lnTo>
                    <a:pt x="10" y="282"/>
                  </a:lnTo>
                  <a:lnTo>
                    <a:pt x="20" y="288"/>
                  </a:lnTo>
                  <a:lnTo>
                    <a:pt x="30" y="294"/>
                  </a:lnTo>
                  <a:lnTo>
                    <a:pt x="43" y="299"/>
                  </a:lnTo>
                  <a:lnTo>
                    <a:pt x="58" y="305"/>
                  </a:lnTo>
                  <a:lnTo>
                    <a:pt x="75" y="310"/>
                  </a:lnTo>
                  <a:lnTo>
                    <a:pt x="93" y="314"/>
                  </a:lnTo>
                  <a:lnTo>
                    <a:pt x="114" y="319"/>
                  </a:lnTo>
                  <a:lnTo>
                    <a:pt x="135" y="322"/>
                  </a:lnTo>
                  <a:lnTo>
                    <a:pt x="158" y="326"/>
                  </a:lnTo>
                  <a:lnTo>
                    <a:pt x="182" y="329"/>
                  </a:lnTo>
                  <a:lnTo>
                    <a:pt x="207" y="332"/>
                  </a:lnTo>
                  <a:lnTo>
                    <a:pt x="234" y="334"/>
                  </a:lnTo>
                  <a:lnTo>
                    <a:pt x="261" y="336"/>
                  </a:lnTo>
                  <a:lnTo>
                    <a:pt x="295" y="337"/>
                  </a:lnTo>
                  <a:lnTo>
                    <a:pt x="329" y="337"/>
                  </a:lnTo>
                  <a:lnTo>
                    <a:pt x="362" y="335"/>
                  </a:lnTo>
                  <a:lnTo>
                    <a:pt x="394" y="333"/>
                  </a:lnTo>
                  <a:lnTo>
                    <a:pt x="425" y="329"/>
                  </a:lnTo>
                  <a:lnTo>
                    <a:pt x="455" y="325"/>
                  </a:lnTo>
                  <a:lnTo>
                    <a:pt x="483" y="319"/>
                  </a:lnTo>
                  <a:lnTo>
                    <a:pt x="510" y="312"/>
                  </a:lnTo>
                  <a:lnTo>
                    <a:pt x="534" y="305"/>
                  </a:lnTo>
                  <a:lnTo>
                    <a:pt x="556" y="297"/>
                  </a:lnTo>
                  <a:lnTo>
                    <a:pt x="574" y="289"/>
                  </a:lnTo>
                  <a:lnTo>
                    <a:pt x="590" y="281"/>
                  </a:lnTo>
                  <a:lnTo>
                    <a:pt x="603" y="272"/>
                  </a:lnTo>
                  <a:lnTo>
                    <a:pt x="613" y="264"/>
                  </a:lnTo>
                  <a:lnTo>
                    <a:pt x="619" y="255"/>
                  </a:lnTo>
                  <a:lnTo>
                    <a:pt x="621" y="24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64"/>
            <p:cNvSpPr>
              <a:spLocks/>
            </p:cNvSpPr>
            <p:nvPr/>
          </p:nvSpPr>
          <p:spPr bwMode="auto">
            <a:xfrm>
              <a:off x="3801" y="2898"/>
              <a:ext cx="271" cy="135"/>
            </a:xfrm>
            <a:custGeom>
              <a:avLst/>
              <a:gdLst/>
              <a:ahLst/>
              <a:cxnLst>
                <a:cxn ang="0">
                  <a:pos x="541" y="177"/>
                </a:cxn>
                <a:cxn ang="0">
                  <a:pos x="538" y="134"/>
                </a:cxn>
                <a:cxn ang="0">
                  <a:pos x="527" y="93"/>
                </a:cxn>
                <a:cxn ang="0">
                  <a:pos x="497" y="55"/>
                </a:cxn>
                <a:cxn ang="0">
                  <a:pos x="468" y="37"/>
                </a:cxn>
                <a:cxn ang="0">
                  <a:pos x="458" y="31"/>
                </a:cxn>
                <a:cxn ang="0">
                  <a:pos x="447" y="26"/>
                </a:cxn>
                <a:cxn ang="0">
                  <a:pos x="435" y="22"/>
                </a:cxn>
                <a:cxn ang="0">
                  <a:pos x="417" y="16"/>
                </a:cxn>
                <a:cxn ang="0">
                  <a:pos x="394" y="11"/>
                </a:cxn>
                <a:cxn ang="0">
                  <a:pos x="368" y="7"/>
                </a:cxn>
                <a:cxn ang="0">
                  <a:pos x="339" y="2"/>
                </a:cxn>
                <a:cxn ang="0">
                  <a:pos x="314" y="0"/>
                </a:cxn>
                <a:cxn ang="0">
                  <a:pos x="296" y="0"/>
                </a:cxn>
                <a:cxn ang="0">
                  <a:pos x="278" y="1"/>
                </a:cxn>
                <a:cxn ang="0">
                  <a:pos x="261" y="3"/>
                </a:cxn>
                <a:cxn ang="0">
                  <a:pos x="246" y="7"/>
                </a:cxn>
                <a:cxn ang="0">
                  <a:pos x="234" y="9"/>
                </a:cxn>
                <a:cxn ang="0">
                  <a:pos x="222" y="12"/>
                </a:cxn>
                <a:cxn ang="0">
                  <a:pos x="212" y="16"/>
                </a:cxn>
                <a:cxn ang="0">
                  <a:pos x="201" y="20"/>
                </a:cxn>
                <a:cxn ang="0">
                  <a:pos x="188" y="26"/>
                </a:cxn>
                <a:cxn ang="0">
                  <a:pos x="178" y="32"/>
                </a:cxn>
                <a:cxn ang="0">
                  <a:pos x="168" y="38"/>
                </a:cxn>
                <a:cxn ang="0">
                  <a:pos x="83" y="182"/>
                </a:cxn>
                <a:cxn ang="0">
                  <a:pos x="51" y="189"/>
                </a:cxn>
                <a:cxn ang="0">
                  <a:pos x="23" y="198"/>
                </a:cxn>
                <a:cxn ang="0">
                  <a:pos x="5" y="208"/>
                </a:cxn>
                <a:cxn ang="0">
                  <a:pos x="0" y="220"/>
                </a:cxn>
                <a:cxn ang="0">
                  <a:pos x="7" y="230"/>
                </a:cxn>
                <a:cxn ang="0">
                  <a:pos x="22" y="239"/>
                </a:cxn>
                <a:cxn ang="0">
                  <a:pos x="45" y="247"/>
                </a:cxn>
                <a:cxn ang="0">
                  <a:pos x="74" y="254"/>
                </a:cxn>
                <a:cxn ang="0">
                  <a:pos x="107" y="260"/>
                </a:cxn>
                <a:cxn ang="0">
                  <a:pos x="145" y="265"/>
                </a:cxn>
                <a:cxn ang="0">
                  <a:pos x="188" y="268"/>
                </a:cxn>
                <a:cxn ang="0">
                  <a:pos x="233" y="269"/>
                </a:cxn>
                <a:cxn ang="0">
                  <a:pos x="279" y="269"/>
                </a:cxn>
                <a:cxn ang="0">
                  <a:pos x="329" y="265"/>
                </a:cxn>
                <a:cxn ang="0">
                  <a:pos x="379" y="258"/>
                </a:cxn>
                <a:cxn ang="0">
                  <a:pos x="429" y="248"/>
                </a:cxn>
                <a:cxn ang="0">
                  <a:pos x="473" y="237"/>
                </a:cxn>
                <a:cxn ang="0">
                  <a:pos x="507" y="225"/>
                </a:cxn>
                <a:cxn ang="0">
                  <a:pos x="530" y="212"/>
                </a:cxn>
                <a:cxn ang="0">
                  <a:pos x="540" y="198"/>
                </a:cxn>
              </a:cxnLst>
              <a:rect l="0" t="0" r="r" b="b"/>
              <a:pathLst>
                <a:path w="541" h="269">
                  <a:moveTo>
                    <a:pt x="540" y="198"/>
                  </a:moveTo>
                  <a:lnTo>
                    <a:pt x="541" y="177"/>
                  </a:lnTo>
                  <a:lnTo>
                    <a:pt x="541" y="156"/>
                  </a:lnTo>
                  <a:lnTo>
                    <a:pt x="538" y="134"/>
                  </a:lnTo>
                  <a:lnTo>
                    <a:pt x="535" y="113"/>
                  </a:lnTo>
                  <a:lnTo>
                    <a:pt x="527" y="93"/>
                  </a:lnTo>
                  <a:lnTo>
                    <a:pt x="514" y="73"/>
                  </a:lnTo>
                  <a:lnTo>
                    <a:pt x="497" y="55"/>
                  </a:lnTo>
                  <a:lnTo>
                    <a:pt x="473" y="39"/>
                  </a:lnTo>
                  <a:lnTo>
                    <a:pt x="468" y="37"/>
                  </a:lnTo>
                  <a:lnTo>
                    <a:pt x="463" y="34"/>
                  </a:lnTo>
                  <a:lnTo>
                    <a:pt x="458" y="31"/>
                  </a:lnTo>
                  <a:lnTo>
                    <a:pt x="453" y="28"/>
                  </a:lnTo>
                  <a:lnTo>
                    <a:pt x="447" y="26"/>
                  </a:lnTo>
                  <a:lnTo>
                    <a:pt x="442" y="24"/>
                  </a:lnTo>
                  <a:lnTo>
                    <a:pt x="435" y="22"/>
                  </a:lnTo>
                  <a:lnTo>
                    <a:pt x="429" y="19"/>
                  </a:lnTo>
                  <a:lnTo>
                    <a:pt x="417" y="16"/>
                  </a:lnTo>
                  <a:lnTo>
                    <a:pt x="406" y="14"/>
                  </a:lnTo>
                  <a:lnTo>
                    <a:pt x="394" y="11"/>
                  </a:lnTo>
                  <a:lnTo>
                    <a:pt x="382" y="8"/>
                  </a:lnTo>
                  <a:lnTo>
                    <a:pt x="368" y="7"/>
                  </a:lnTo>
                  <a:lnTo>
                    <a:pt x="353" y="4"/>
                  </a:lnTo>
                  <a:lnTo>
                    <a:pt x="339" y="2"/>
                  </a:lnTo>
                  <a:lnTo>
                    <a:pt x="323" y="1"/>
                  </a:lnTo>
                  <a:lnTo>
                    <a:pt x="314" y="0"/>
                  </a:lnTo>
                  <a:lnTo>
                    <a:pt x="306" y="0"/>
                  </a:lnTo>
                  <a:lnTo>
                    <a:pt x="296" y="0"/>
                  </a:lnTo>
                  <a:lnTo>
                    <a:pt x="287" y="0"/>
                  </a:lnTo>
                  <a:lnTo>
                    <a:pt x="278" y="1"/>
                  </a:lnTo>
                  <a:lnTo>
                    <a:pt x="269" y="2"/>
                  </a:lnTo>
                  <a:lnTo>
                    <a:pt x="261" y="3"/>
                  </a:lnTo>
                  <a:lnTo>
                    <a:pt x="251" y="5"/>
                  </a:lnTo>
                  <a:lnTo>
                    <a:pt x="246" y="7"/>
                  </a:lnTo>
                  <a:lnTo>
                    <a:pt x="240" y="8"/>
                  </a:lnTo>
                  <a:lnTo>
                    <a:pt x="234" y="9"/>
                  </a:lnTo>
                  <a:lnTo>
                    <a:pt x="228" y="10"/>
                  </a:lnTo>
                  <a:lnTo>
                    <a:pt x="222" y="12"/>
                  </a:lnTo>
                  <a:lnTo>
                    <a:pt x="217" y="14"/>
                  </a:lnTo>
                  <a:lnTo>
                    <a:pt x="212" y="16"/>
                  </a:lnTo>
                  <a:lnTo>
                    <a:pt x="206" y="18"/>
                  </a:lnTo>
                  <a:lnTo>
                    <a:pt x="201" y="20"/>
                  </a:lnTo>
                  <a:lnTo>
                    <a:pt x="194" y="24"/>
                  </a:lnTo>
                  <a:lnTo>
                    <a:pt x="188" y="26"/>
                  </a:lnTo>
                  <a:lnTo>
                    <a:pt x="183" y="28"/>
                  </a:lnTo>
                  <a:lnTo>
                    <a:pt x="178" y="32"/>
                  </a:lnTo>
                  <a:lnTo>
                    <a:pt x="173" y="34"/>
                  </a:lnTo>
                  <a:lnTo>
                    <a:pt x="168" y="38"/>
                  </a:lnTo>
                  <a:lnTo>
                    <a:pt x="164" y="41"/>
                  </a:lnTo>
                  <a:lnTo>
                    <a:pt x="83" y="182"/>
                  </a:lnTo>
                  <a:lnTo>
                    <a:pt x="67" y="185"/>
                  </a:lnTo>
                  <a:lnTo>
                    <a:pt x="51" y="189"/>
                  </a:lnTo>
                  <a:lnTo>
                    <a:pt x="36" y="193"/>
                  </a:lnTo>
                  <a:lnTo>
                    <a:pt x="23" y="198"/>
                  </a:lnTo>
                  <a:lnTo>
                    <a:pt x="13" y="202"/>
                  </a:lnTo>
                  <a:lnTo>
                    <a:pt x="5" y="208"/>
                  </a:lnTo>
                  <a:lnTo>
                    <a:pt x="0" y="214"/>
                  </a:lnTo>
                  <a:lnTo>
                    <a:pt x="0" y="220"/>
                  </a:lnTo>
                  <a:lnTo>
                    <a:pt x="2" y="224"/>
                  </a:lnTo>
                  <a:lnTo>
                    <a:pt x="7" y="230"/>
                  </a:lnTo>
                  <a:lnTo>
                    <a:pt x="14" y="235"/>
                  </a:lnTo>
                  <a:lnTo>
                    <a:pt x="22" y="239"/>
                  </a:lnTo>
                  <a:lnTo>
                    <a:pt x="32" y="243"/>
                  </a:lnTo>
                  <a:lnTo>
                    <a:pt x="45" y="247"/>
                  </a:lnTo>
                  <a:lnTo>
                    <a:pt x="59" y="251"/>
                  </a:lnTo>
                  <a:lnTo>
                    <a:pt x="74" y="254"/>
                  </a:lnTo>
                  <a:lnTo>
                    <a:pt x="90" y="257"/>
                  </a:lnTo>
                  <a:lnTo>
                    <a:pt x="107" y="260"/>
                  </a:lnTo>
                  <a:lnTo>
                    <a:pt x="126" y="262"/>
                  </a:lnTo>
                  <a:lnTo>
                    <a:pt x="145" y="265"/>
                  </a:lnTo>
                  <a:lnTo>
                    <a:pt x="166" y="266"/>
                  </a:lnTo>
                  <a:lnTo>
                    <a:pt x="188" y="268"/>
                  </a:lnTo>
                  <a:lnTo>
                    <a:pt x="210" y="268"/>
                  </a:lnTo>
                  <a:lnTo>
                    <a:pt x="233" y="269"/>
                  </a:lnTo>
                  <a:lnTo>
                    <a:pt x="255" y="269"/>
                  </a:lnTo>
                  <a:lnTo>
                    <a:pt x="279" y="269"/>
                  </a:lnTo>
                  <a:lnTo>
                    <a:pt x="303" y="267"/>
                  </a:lnTo>
                  <a:lnTo>
                    <a:pt x="329" y="265"/>
                  </a:lnTo>
                  <a:lnTo>
                    <a:pt x="354" y="261"/>
                  </a:lnTo>
                  <a:lnTo>
                    <a:pt x="379" y="258"/>
                  </a:lnTo>
                  <a:lnTo>
                    <a:pt x="405" y="253"/>
                  </a:lnTo>
                  <a:lnTo>
                    <a:pt x="429" y="248"/>
                  </a:lnTo>
                  <a:lnTo>
                    <a:pt x="451" y="243"/>
                  </a:lnTo>
                  <a:lnTo>
                    <a:pt x="473" y="237"/>
                  </a:lnTo>
                  <a:lnTo>
                    <a:pt x="491" y="231"/>
                  </a:lnTo>
                  <a:lnTo>
                    <a:pt x="507" y="225"/>
                  </a:lnTo>
                  <a:lnTo>
                    <a:pt x="521" y="219"/>
                  </a:lnTo>
                  <a:lnTo>
                    <a:pt x="530" y="212"/>
                  </a:lnTo>
                  <a:lnTo>
                    <a:pt x="537" y="205"/>
                  </a:lnTo>
                  <a:lnTo>
                    <a:pt x="540" y="198"/>
                  </a:lnTo>
                  <a:close/>
                </a:path>
              </a:pathLst>
            </a:custGeom>
            <a:solidFill>
              <a:srgbClr val="FFD14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65"/>
            <p:cNvSpPr>
              <a:spLocks/>
            </p:cNvSpPr>
            <p:nvPr/>
          </p:nvSpPr>
          <p:spPr bwMode="auto">
            <a:xfrm>
              <a:off x="3934" y="2919"/>
              <a:ext cx="104" cy="87"/>
            </a:xfrm>
            <a:custGeom>
              <a:avLst/>
              <a:gdLst/>
              <a:ahLst/>
              <a:cxnLst>
                <a:cxn ang="0">
                  <a:pos x="179" y="0"/>
                </a:cxn>
                <a:cxn ang="0">
                  <a:pos x="167" y="0"/>
                </a:cxn>
                <a:cxn ang="0">
                  <a:pos x="157" y="1"/>
                </a:cxn>
                <a:cxn ang="0">
                  <a:pos x="149" y="1"/>
                </a:cxn>
                <a:cxn ang="0">
                  <a:pos x="142" y="1"/>
                </a:cxn>
                <a:cxn ang="0">
                  <a:pos x="135" y="2"/>
                </a:cxn>
                <a:cxn ang="0">
                  <a:pos x="127" y="5"/>
                </a:cxn>
                <a:cxn ang="0">
                  <a:pos x="119" y="9"/>
                </a:cxn>
                <a:cxn ang="0">
                  <a:pos x="109" y="15"/>
                </a:cxn>
                <a:cxn ang="0">
                  <a:pos x="99" y="24"/>
                </a:cxn>
                <a:cxn ang="0">
                  <a:pos x="90" y="39"/>
                </a:cxn>
                <a:cxn ang="0">
                  <a:pos x="83" y="57"/>
                </a:cxn>
                <a:cxn ang="0">
                  <a:pos x="75" y="77"/>
                </a:cxn>
                <a:cxn ang="0">
                  <a:pos x="68" y="98"/>
                </a:cxn>
                <a:cxn ang="0">
                  <a:pos x="62" y="115"/>
                </a:cxn>
                <a:cxn ang="0">
                  <a:pos x="58" y="130"/>
                </a:cxn>
                <a:cxn ang="0">
                  <a:pos x="53" y="140"/>
                </a:cxn>
                <a:cxn ang="0">
                  <a:pos x="49" y="145"/>
                </a:cxn>
                <a:cxn ang="0">
                  <a:pos x="44" y="149"/>
                </a:cxn>
                <a:cxn ang="0">
                  <a:pos x="38" y="150"/>
                </a:cxn>
                <a:cxn ang="0">
                  <a:pos x="32" y="151"/>
                </a:cxn>
                <a:cxn ang="0">
                  <a:pos x="27" y="150"/>
                </a:cxn>
                <a:cxn ang="0">
                  <a:pos x="21" y="150"/>
                </a:cxn>
                <a:cxn ang="0">
                  <a:pos x="14" y="150"/>
                </a:cxn>
                <a:cxn ang="0">
                  <a:pos x="7" y="150"/>
                </a:cxn>
                <a:cxn ang="0">
                  <a:pos x="0" y="172"/>
                </a:cxn>
                <a:cxn ang="0">
                  <a:pos x="12" y="173"/>
                </a:cxn>
                <a:cxn ang="0">
                  <a:pos x="23" y="174"/>
                </a:cxn>
                <a:cxn ang="0">
                  <a:pos x="35" y="174"/>
                </a:cxn>
                <a:cxn ang="0">
                  <a:pos x="46" y="173"/>
                </a:cxn>
                <a:cxn ang="0">
                  <a:pos x="57" y="169"/>
                </a:cxn>
                <a:cxn ang="0">
                  <a:pos x="66" y="163"/>
                </a:cxn>
                <a:cxn ang="0">
                  <a:pos x="74" y="153"/>
                </a:cxn>
                <a:cxn ang="0">
                  <a:pos x="81" y="138"/>
                </a:cxn>
                <a:cxn ang="0">
                  <a:pos x="85" y="122"/>
                </a:cxn>
                <a:cxn ang="0">
                  <a:pos x="90" y="107"/>
                </a:cxn>
                <a:cxn ang="0">
                  <a:pos x="95" y="92"/>
                </a:cxn>
                <a:cxn ang="0">
                  <a:pos x="99" y="78"/>
                </a:cxn>
                <a:cxn ang="0">
                  <a:pos x="105" y="65"/>
                </a:cxn>
                <a:cxn ang="0">
                  <a:pos x="112" y="52"/>
                </a:cxn>
                <a:cxn ang="0">
                  <a:pos x="121" y="40"/>
                </a:cxn>
                <a:cxn ang="0">
                  <a:pos x="132" y="30"/>
                </a:cxn>
                <a:cxn ang="0">
                  <a:pos x="142" y="25"/>
                </a:cxn>
                <a:cxn ang="0">
                  <a:pos x="151" y="22"/>
                </a:cxn>
                <a:cxn ang="0">
                  <a:pos x="159" y="21"/>
                </a:cxn>
                <a:cxn ang="0">
                  <a:pos x="167" y="20"/>
                </a:cxn>
                <a:cxn ang="0">
                  <a:pos x="175" y="19"/>
                </a:cxn>
                <a:cxn ang="0">
                  <a:pos x="185" y="17"/>
                </a:cxn>
                <a:cxn ang="0">
                  <a:pos x="196" y="17"/>
                </a:cxn>
                <a:cxn ang="0">
                  <a:pos x="209" y="16"/>
                </a:cxn>
                <a:cxn ang="0">
                  <a:pos x="179" y="0"/>
                </a:cxn>
              </a:cxnLst>
              <a:rect l="0" t="0" r="r" b="b"/>
              <a:pathLst>
                <a:path w="209" h="174">
                  <a:moveTo>
                    <a:pt x="179" y="0"/>
                  </a:moveTo>
                  <a:lnTo>
                    <a:pt x="167" y="0"/>
                  </a:lnTo>
                  <a:lnTo>
                    <a:pt x="157" y="1"/>
                  </a:lnTo>
                  <a:lnTo>
                    <a:pt x="149" y="1"/>
                  </a:lnTo>
                  <a:lnTo>
                    <a:pt x="142" y="1"/>
                  </a:lnTo>
                  <a:lnTo>
                    <a:pt x="135" y="2"/>
                  </a:lnTo>
                  <a:lnTo>
                    <a:pt x="127" y="5"/>
                  </a:lnTo>
                  <a:lnTo>
                    <a:pt x="119" y="9"/>
                  </a:lnTo>
                  <a:lnTo>
                    <a:pt x="109" y="15"/>
                  </a:lnTo>
                  <a:lnTo>
                    <a:pt x="99" y="24"/>
                  </a:lnTo>
                  <a:lnTo>
                    <a:pt x="90" y="39"/>
                  </a:lnTo>
                  <a:lnTo>
                    <a:pt x="83" y="57"/>
                  </a:lnTo>
                  <a:lnTo>
                    <a:pt x="75" y="77"/>
                  </a:lnTo>
                  <a:lnTo>
                    <a:pt x="68" y="98"/>
                  </a:lnTo>
                  <a:lnTo>
                    <a:pt x="62" y="115"/>
                  </a:lnTo>
                  <a:lnTo>
                    <a:pt x="58" y="130"/>
                  </a:lnTo>
                  <a:lnTo>
                    <a:pt x="53" y="140"/>
                  </a:lnTo>
                  <a:lnTo>
                    <a:pt x="49" y="145"/>
                  </a:lnTo>
                  <a:lnTo>
                    <a:pt x="44" y="149"/>
                  </a:lnTo>
                  <a:lnTo>
                    <a:pt x="38" y="150"/>
                  </a:lnTo>
                  <a:lnTo>
                    <a:pt x="32" y="151"/>
                  </a:lnTo>
                  <a:lnTo>
                    <a:pt x="27" y="150"/>
                  </a:lnTo>
                  <a:lnTo>
                    <a:pt x="21" y="150"/>
                  </a:lnTo>
                  <a:lnTo>
                    <a:pt x="14" y="150"/>
                  </a:lnTo>
                  <a:lnTo>
                    <a:pt x="7" y="150"/>
                  </a:lnTo>
                  <a:lnTo>
                    <a:pt x="0" y="172"/>
                  </a:lnTo>
                  <a:lnTo>
                    <a:pt x="12" y="173"/>
                  </a:lnTo>
                  <a:lnTo>
                    <a:pt x="23" y="174"/>
                  </a:lnTo>
                  <a:lnTo>
                    <a:pt x="35" y="174"/>
                  </a:lnTo>
                  <a:lnTo>
                    <a:pt x="46" y="173"/>
                  </a:lnTo>
                  <a:lnTo>
                    <a:pt x="57" y="169"/>
                  </a:lnTo>
                  <a:lnTo>
                    <a:pt x="66" y="163"/>
                  </a:lnTo>
                  <a:lnTo>
                    <a:pt x="74" y="153"/>
                  </a:lnTo>
                  <a:lnTo>
                    <a:pt x="81" y="138"/>
                  </a:lnTo>
                  <a:lnTo>
                    <a:pt x="85" y="122"/>
                  </a:lnTo>
                  <a:lnTo>
                    <a:pt x="90" y="107"/>
                  </a:lnTo>
                  <a:lnTo>
                    <a:pt x="95" y="92"/>
                  </a:lnTo>
                  <a:lnTo>
                    <a:pt x="99" y="78"/>
                  </a:lnTo>
                  <a:lnTo>
                    <a:pt x="105" y="65"/>
                  </a:lnTo>
                  <a:lnTo>
                    <a:pt x="112" y="52"/>
                  </a:lnTo>
                  <a:lnTo>
                    <a:pt x="121" y="40"/>
                  </a:lnTo>
                  <a:lnTo>
                    <a:pt x="132" y="30"/>
                  </a:lnTo>
                  <a:lnTo>
                    <a:pt x="142" y="25"/>
                  </a:lnTo>
                  <a:lnTo>
                    <a:pt x="151" y="22"/>
                  </a:lnTo>
                  <a:lnTo>
                    <a:pt x="159" y="21"/>
                  </a:lnTo>
                  <a:lnTo>
                    <a:pt x="167" y="20"/>
                  </a:lnTo>
                  <a:lnTo>
                    <a:pt x="175" y="19"/>
                  </a:lnTo>
                  <a:lnTo>
                    <a:pt x="185" y="17"/>
                  </a:lnTo>
                  <a:lnTo>
                    <a:pt x="196" y="17"/>
                  </a:lnTo>
                  <a:lnTo>
                    <a:pt x="209" y="16"/>
                  </a:lnTo>
                  <a:lnTo>
                    <a:pt x="17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66"/>
            <p:cNvSpPr>
              <a:spLocks/>
            </p:cNvSpPr>
            <p:nvPr/>
          </p:nvSpPr>
          <p:spPr bwMode="auto">
            <a:xfrm>
              <a:off x="3997" y="2973"/>
              <a:ext cx="62" cy="30"/>
            </a:xfrm>
            <a:custGeom>
              <a:avLst/>
              <a:gdLst/>
              <a:ahLst/>
              <a:cxnLst>
                <a:cxn ang="0">
                  <a:pos x="0" y="59"/>
                </a:cxn>
                <a:cxn ang="0">
                  <a:pos x="21" y="56"/>
                </a:cxn>
                <a:cxn ang="0">
                  <a:pos x="36" y="54"/>
                </a:cxn>
                <a:cxn ang="0">
                  <a:pos x="49" y="50"/>
                </a:cxn>
                <a:cxn ang="0">
                  <a:pos x="64" y="47"/>
                </a:cxn>
                <a:cxn ang="0">
                  <a:pos x="79" y="42"/>
                </a:cxn>
                <a:cxn ang="0">
                  <a:pos x="92" y="38"/>
                </a:cxn>
                <a:cxn ang="0">
                  <a:pos x="105" y="32"/>
                </a:cxn>
                <a:cxn ang="0">
                  <a:pos x="115" y="27"/>
                </a:cxn>
                <a:cxn ang="0">
                  <a:pos x="123" y="23"/>
                </a:cxn>
                <a:cxn ang="0">
                  <a:pos x="121" y="0"/>
                </a:cxn>
                <a:cxn ang="0">
                  <a:pos x="112" y="4"/>
                </a:cxn>
                <a:cxn ang="0">
                  <a:pos x="99" y="9"/>
                </a:cxn>
                <a:cxn ang="0">
                  <a:pos x="86" y="13"/>
                </a:cxn>
                <a:cxn ang="0">
                  <a:pos x="72" y="18"/>
                </a:cxn>
                <a:cxn ang="0">
                  <a:pos x="56" y="23"/>
                </a:cxn>
                <a:cxn ang="0">
                  <a:pos x="41" y="27"/>
                </a:cxn>
                <a:cxn ang="0">
                  <a:pos x="25" y="30"/>
                </a:cxn>
                <a:cxn ang="0">
                  <a:pos x="9" y="31"/>
                </a:cxn>
                <a:cxn ang="0">
                  <a:pos x="0" y="59"/>
                </a:cxn>
              </a:cxnLst>
              <a:rect l="0" t="0" r="r" b="b"/>
              <a:pathLst>
                <a:path w="123" h="59">
                  <a:moveTo>
                    <a:pt x="0" y="59"/>
                  </a:moveTo>
                  <a:lnTo>
                    <a:pt x="21" y="56"/>
                  </a:lnTo>
                  <a:lnTo>
                    <a:pt x="36" y="54"/>
                  </a:lnTo>
                  <a:lnTo>
                    <a:pt x="49" y="50"/>
                  </a:lnTo>
                  <a:lnTo>
                    <a:pt x="64" y="47"/>
                  </a:lnTo>
                  <a:lnTo>
                    <a:pt x="79" y="42"/>
                  </a:lnTo>
                  <a:lnTo>
                    <a:pt x="92" y="38"/>
                  </a:lnTo>
                  <a:lnTo>
                    <a:pt x="105" y="32"/>
                  </a:lnTo>
                  <a:lnTo>
                    <a:pt x="115" y="27"/>
                  </a:lnTo>
                  <a:lnTo>
                    <a:pt x="123" y="23"/>
                  </a:lnTo>
                  <a:lnTo>
                    <a:pt x="121" y="0"/>
                  </a:lnTo>
                  <a:lnTo>
                    <a:pt x="112" y="4"/>
                  </a:lnTo>
                  <a:lnTo>
                    <a:pt x="99" y="9"/>
                  </a:lnTo>
                  <a:lnTo>
                    <a:pt x="86" y="13"/>
                  </a:lnTo>
                  <a:lnTo>
                    <a:pt x="72" y="18"/>
                  </a:lnTo>
                  <a:lnTo>
                    <a:pt x="56" y="23"/>
                  </a:lnTo>
                  <a:lnTo>
                    <a:pt x="41" y="27"/>
                  </a:lnTo>
                  <a:lnTo>
                    <a:pt x="25" y="30"/>
                  </a:lnTo>
                  <a:lnTo>
                    <a:pt x="9" y="31"/>
                  </a:lnTo>
                  <a:lnTo>
                    <a:pt x="0" y="5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67"/>
            <p:cNvSpPr>
              <a:spLocks/>
            </p:cNvSpPr>
            <p:nvPr/>
          </p:nvSpPr>
          <p:spPr bwMode="auto">
            <a:xfrm>
              <a:off x="3814" y="3857"/>
              <a:ext cx="102" cy="21"/>
            </a:xfrm>
            <a:custGeom>
              <a:avLst/>
              <a:gdLst/>
              <a:ahLst/>
              <a:cxnLst>
                <a:cxn ang="0">
                  <a:pos x="0" y="0"/>
                </a:cxn>
                <a:cxn ang="0">
                  <a:pos x="3" y="19"/>
                </a:cxn>
                <a:cxn ang="0">
                  <a:pos x="5" y="32"/>
                </a:cxn>
                <a:cxn ang="0">
                  <a:pos x="6" y="40"/>
                </a:cxn>
                <a:cxn ang="0">
                  <a:pos x="7" y="44"/>
                </a:cxn>
                <a:cxn ang="0">
                  <a:pos x="204" y="44"/>
                </a:cxn>
                <a:cxn ang="0">
                  <a:pos x="204" y="40"/>
                </a:cxn>
                <a:cxn ang="0">
                  <a:pos x="204" y="31"/>
                </a:cxn>
                <a:cxn ang="0">
                  <a:pos x="204" y="17"/>
                </a:cxn>
                <a:cxn ang="0">
                  <a:pos x="204" y="0"/>
                </a:cxn>
                <a:cxn ang="0">
                  <a:pos x="0" y="0"/>
                </a:cxn>
              </a:cxnLst>
              <a:rect l="0" t="0" r="r" b="b"/>
              <a:pathLst>
                <a:path w="204" h="44">
                  <a:moveTo>
                    <a:pt x="0" y="0"/>
                  </a:moveTo>
                  <a:lnTo>
                    <a:pt x="3" y="19"/>
                  </a:lnTo>
                  <a:lnTo>
                    <a:pt x="5" y="32"/>
                  </a:lnTo>
                  <a:lnTo>
                    <a:pt x="6" y="40"/>
                  </a:lnTo>
                  <a:lnTo>
                    <a:pt x="7" y="44"/>
                  </a:lnTo>
                  <a:lnTo>
                    <a:pt x="204" y="44"/>
                  </a:lnTo>
                  <a:lnTo>
                    <a:pt x="204" y="40"/>
                  </a:lnTo>
                  <a:lnTo>
                    <a:pt x="204" y="31"/>
                  </a:lnTo>
                  <a:lnTo>
                    <a:pt x="204" y="17"/>
                  </a:lnTo>
                  <a:lnTo>
                    <a:pt x="204" y="0"/>
                  </a:lnTo>
                  <a:lnTo>
                    <a:pt x="0" y="0"/>
                  </a:lnTo>
                  <a:close/>
                </a:path>
              </a:pathLst>
            </a:custGeom>
            <a:solidFill>
              <a:srgbClr val="BF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68"/>
            <p:cNvSpPr>
              <a:spLocks/>
            </p:cNvSpPr>
            <p:nvPr/>
          </p:nvSpPr>
          <p:spPr bwMode="auto">
            <a:xfrm>
              <a:off x="3806" y="3577"/>
              <a:ext cx="309" cy="269"/>
            </a:xfrm>
            <a:custGeom>
              <a:avLst/>
              <a:gdLst/>
              <a:ahLst/>
              <a:cxnLst>
                <a:cxn ang="0">
                  <a:pos x="395" y="533"/>
                </a:cxn>
                <a:cxn ang="0">
                  <a:pos x="601" y="533"/>
                </a:cxn>
                <a:cxn ang="0">
                  <a:pos x="608" y="490"/>
                </a:cxn>
                <a:cxn ang="0">
                  <a:pos x="614" y="444"/>
                </a:cxn>
                <a:cxn ang="0">
                  <a:pos x="617" y="400"/>
                </a:cxn>
                <a:cxn ang="0">
                  <a:pos x="617" y="362"/>
                </a:cxn>
                <a:cxn ang="0">
                  <a:pos x="611" y="309"/>
                </a:cxn>
                <a:cxn ang="0">
                  <a:pos x="602" y="251"/>
                </a:cxn>
                <a:cxn ang="0">
                  <a:pos x="592" y="190"/>
                </a:cxn>
                <a:cxn ang="0">
                  <a:pos x="579" y="132"/>
                </a:cxn>
                <a:cxn ang="0">
                  <a:pos x="567" y="80"/>
                </a:cxn>
                <a:cxn ang="0">
                  <a:pos x="557" y="38"/>
                </a:cxn>
                <a:cxn ang="0">
                  <a:pos x="550" y="10"/>
                </a:cxn>
                <a:cxn ang="0">
                  <a:pos x="548" y="0"/>
                </a:cxn>
                <a:cxn ang="0">
                  <a:pos x="72" y="0"/>
                </a:cxn>
                <a:cxn ang="0">
                  <a:pos x="69" y="9"/>
                </a:cxn>
                <a:cxn ang="0">
                  <a:pos x="61" y="33"/>
                </a:cxn>
                <a:cxn ang="0">
                  <a:pos x="50" y="71"/>
                </a:cxn>
                <a:cxn ang="0">
                  <a:pos x="38" y="117"/>
                </a:cxn>
                <a:cxn ang="0">
                  <a:pos x="24" y="170"/>
                </a:cxn>
                <a:cxn ang="0">
                  <a:pos x="13" y="226"/>
                </a:cxn>
                <a:cxn ang="0">
                  <a:pos x="5" y="283"/>
                </a:cxn>
                <a:cxn ang="0">
                  <a:pos x="0" y="336"/>
                </a:cxn>
                <a:cxn ang="0">
                  <a:pos x="0" y="387"/>
                </a:cxn>
                <a:cxn ang="0">
                  <a:pos x="3" y="440"/>
                </a:cxn>
                <a:cxn ang="0">
                  <a:pos x="7" y="491"/>
                </a:cxn>
                <a:cxn ang="0">
                  <a:pos x="13" y="536"/>
                </a:cxn>
                <a:cxn ang="0">
                  <a:pos x="220" y="536"/>
                </a:cxn>
                <a:cxn ang="0">
                  <a:pos x="220" y="495"/>
                </a:cxn>
                <a:cxn ang="0">
                  <a:pos x="220" y="458"/>
                </a:cxn>
                <a:cxn ang="0">
                  <a:pos x="222" y="427"/>
                </a:cxn>
                <a:cxn ang="0">
                  <a:pos x="223" y="403"/>
                </a:cxn>
                <a:cxn ang="0">
                  <a:pos x="224" y="383"/>
                </a:cxn>
                <a:cxn ang="0">
                  <a:pos x="228" y="360"/>
                </a:cxn>
                <a:cxn ang="0">
                  <a:pos x="234" y="332"/>
                </a:cxn>
                <a:cxn ang="0">
                  <a:pos x="241" y="301"/>
                </a:cxn>
                <a:cxn ang="0">
                  <a:pos x="249" y="268"/>
                </a:cxn>
                <a:cxn ang="0">
                  <a:pos x="257" y="235"/>
                </a:cxn>
                <a:cxn ang="0">
                  <a:pos x="265" y="200"/>
                </a:cxn>
                <a:cxn ang="0">
                  <a:pos x="273" y="165"/>
                </a:cxn>
                <a:cxn ang="0">
                  <a:pos x="316" y="165"/>
                </a:cxn>
                <a:cxn ang="0">
                  <a:pos x="330" y="200"/>
                </a:cxn>
                <a:cxn ang="0">
                  <a:pos x="341" y="236"/>
                </a:cxn>
                <a:cxn ang="0">
                  <a:pos x="352" y="271"/>
                </a:cxn>
                <a:cxn ang="0">
                  <a:pos x="360" y="305"/>
                </a:cxn>
                <a:cxn ang="0">
                  <a:pos x="368" y="337"/>
                </a:cxn>
                <a:cxn ang="0">
                  <a:pos x="374" y="366"/>
                </a:cxn>
                <a:cxn ang="0">
                  <a:pos x="380" y="391"/>
                </a:cxn>
                <a:cxn ang="0">
                  <a:pos x="384" y="411"/>
                </a:cxn>
                <a:cxn ang="0">
                  <a:pos x="389" y="435"/>
                </a:cxn>
                <a:cxn ang="0">
                  <a:pos x="392" y="466"/>
                </a:cxn>
                <a:cxn ang="0">
                  <a:pos x="395" y="499"/>
                </a:cxn>
                <a:cxn ang="0">
                  <a:pos x="395" y="533"/>
                </a:cxn>
              </a:cxnLst>
              <a:rect l="0" t="0" r="r" b="b"/>
              <a:pathLst>
                <a:path w="617" h="536">
                  <a:moveTo>
                    <a:pt x="395" y="533"/>
                  </a:moveTo>
                  <a:lnTo>
                    <a:pt x="601" y="533"/>
                  </a:lnTo>
                  <a:lnTo>
                    <a:pt x="608" y="490"/>
                  </a:lnTo>
                  <a:lnTo>
                    <a:pt x="614" y="444"/>
                  </a:lnTo>
                  <a:lnTo>
                    <a:pt x="617" y="400"/>
                  </a:lnTo>
                  <a:lnTo>
                    <a:pt x="617" y="362"/>
                  </a:lnTo>
                  <a:lnTo>
                    <a:pt x="611" y="309"/>
                  </a:lnTo>
                  <a:lnTo>
                    <a:pt x="602" y="251"/>
                  </a:lnTo>
                  <a:lnTo>
                    <a:pt x="592" y="190"/>
                  </a:lnTo>
                  <a:lnTo>
                    <a:pt x="579" y="132"/>
                  </a:lnTo>
                  <a:lnTo>
                    <a:pt x="567" y="80"/>
                  </a:lnTo>
                  <a:lnTo>
                    <a:pt x="557" y="38"/>
                  </a:lnTo>
                  <a:lnTo>
                    <a:pt x="550" y="10"/>
                  </a:lnTo>
                  <a:lnTo>
                    <a:pt x="548" y="0"/>
                  </a:lnTo>
                  <a:lnTo>
                    <a:pt x="72" y="0"/>
                  </a:lnTo>
                  <a:lnTo>
                    <a:pt x="69" y="9"/>
                  </a:lnTo>
                  <a:lnTo>
                    <a:pt x="61" y="33"/>
                  </a:lnTo>
                  <a:lnTo>
                    <a:pt x="50" y="71"/>
                  </a:lnTo>
                  <a:lnTo>
                    <a:pt x="38" y="117"/>
                  </a:lnTo>
                  <a:lnTo>
                    <a:pt x="24" y="170"/>
                  </a:lnTo>
                  <a:lnTo>
                    <a:pt x="13" y="226"/>
                  </a:lnTo>
                  <a:lnTo>
                    <a:pt x="5" y="283"/>
                  </a:lnTo>
                  <a:lnTo>
                    <a:pt x="0" y="336"/>
                  </a:lnTo>
                  <a:lnTo>
                    <a:pt x="0" y="387"/>
                  </a:lnTo>
                  <a:lnTo>
                    <a:pt x="3" y="440"/>
                  </a:lnTo>
                  <a:lnTo>
                    <a:pt x="7" y="491"/>
                  </a:lnTo>
                  <a:lnTo>
                    <a:pt x="13" y="536"/>
                  </a:lnTo>
                  <a:lnTo>
                    <a:pt x="220" y="536"/>
                  </a:lnTo>
                  <a:lnTo>
                    <a:pt x="220" y="495"/>
                  </a:lnTo>
                  <a:lnTo>
                    <a:pt x="220" y="458"/>
                  </a:lnTo>
                  <a:lnTo>
                    <a:pt x="222" y="427"/>
                  </a:lnTo>
                  <a:lnTo>
                    <a:pt x="223" y="403"/>
                  </a:lnTo>
                  <a:lnTo>
                    <a:pt x="224" y="383"/>
                  </a:lnTo>
                  <a:lnTo>
                    <a:pt x="228" y="360"/>
                  </a:lnTo>
                  <a:lnTo>
                    <a:pt x="234" y="332"/>
                  </a:lnTo>
                  <a:lnTo>
                    <a:pt x="241" y="301"/>
                  </a:lnTo>
                  <a:lnTo>
                    <a:pt x="249" y="268"/>
                  </a:lnTo>
                  <a:lnTo>
                    <a:pt x="257" y="235"/>
                  </a:lnTo>
                  <a:lnTo>
                    <a:pt x="265" y="200"/>
                  </a:lnTo>
                  <a:lnTo>
                    <a:pt x="273" y="165"/>
                  </a:lnTo>
                  <a:lnTo>
                    <a:pt x="316" y="165"/>
                  </a:lnTo>
                  <a:lnTo>
                    <a:pt x="330" y="200"/>
                  </a:lnTo>
                  <a:lnTo>
                    <a:pt x="341" y="236"/>
                  </a:lnTo>
                  <a:lnTo>
                    <a:pt x="352" y="271"/>
                  </a:lnTo>
                  <a:lnTo>
                    <a:pt x="360" y="305"/>
                  </a:lnTo>
                  <a:lnTo>
                    <a:pt x="368" y="337"/>
                  </a:lnTo>
                  <a:lnTo>
                    <a:pt x="374" y="366"/>
                  </a:lnTo>
                  <a:lnTo>
                    <a:pt x="380" y="391"/>
                  </a:lnTo>
                  <a:lnTo>
                    <a:pt x="384" y="411"/>
                  </a:lnTo>
                  <a:lnTo>
                    <a:pt x="389" y="435"/>
                  </a:lnTo>
                  <a:lnTo>
                    <a:pt x="392" y="466"/>
                  </a:lnTo>
                  <a:lnTo>
                    <a:pt x="395" y="499"/>
                  </a:lnTo>
                  <a:lnTo>
                    <a:pt x="395" y="533"/>
                  </a:lnTo>
                  <a:close/>
                </a:path>
              </a:pathLst>
            </a:custGeom>
            <a:solidFill>
              <a:srgbClr val="8CA3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69"/>
            <p:cNvSpPr>
              <a:spLocks/>
            </p:cNvSpPr>
            <p:nvPr/>
          </p:nvSpPr>
          <p:spPr bwMode="auto">
            <a:xfrm>
              <a:off x="4000" y="3855"/>
              <a:ext cx="105" cy="23"/>
            </a:xfrm>
            <a:custGeom>
              <a:avLst/>
              <a:gdLst/>
              <a:ahLst/>
              <a:cxnLst>
                <a:cxn ang="0">
                  <a:pos x="5" y="0"/>
                </a:cxn>
                <a:cxn ang="0">
                  <a:pos x="4" y="19"/>
                </a:cxn>
                <a:cxn ang="0">
                  <a:pos x="2" y="33"/>
                </a:cxn>
                <a:cxn ang="0">
                  <a:pos x="1" y="43"/>
                </a:cxn>
                <a:cxn ang="0">
                  <a:pos x="0" y="47"/>
                </a:cxn>
                <a:cxn ang="0">
                  <a:pos x="200" y="47"/>
                </a:cxn>
                <a:cxn ang="0">
                  <a:pos x="201" y="43"/>
                </a:cxn>
                <a:cxn ang="0">
                  <a:pos x="204" y="33"/>
                </a:cxn>
                <a:cxn ang="0">
                  <a:pos x="206" y="19"/>
                </a:cxn>
                <a:cxn ang="0">
                  <a:pos x="209" y="0"/>
                </a:cxn>
                <a:cxn ang="0">
                  <a:pos x="5" y="0"/>
                </a:cxn>
              </a:cxnLst>
              <a:rect l="0" t="0" r="r" b="b"/>
              <a:pathLst>
                <a:path w="209" h="47">
                  <a:moveTo>
                    <a:pt x="5" y="0"/>
                  </a:moveTo>
                  <a:lnTo>
                    <a:pt x="4" y="19"/>
                  </a:lnTo>
                  <a:lnTo>
                    <a:pt x="2" y="33"/>
                  </a:lnTo>
                  <a:lnTo>
                    <a:pt x="1" y="43"/>
                  </a:lnTo>
                  <a:lnTo>
                    <a:pt x="0" y="47"/>
                  </a:lnTo>
                  <a:lnTo>
                    <a:pt x="200" y="47"/>
                  </a:lnTo>
                  <a:lnTo>
                    <a:pt x="201" y="43"/>
                  </a:lnTo>
                  <a:lnTo>
                    <a:pt x="204" y="33"/>
                  </a:lnTo>
                  <a:lnTo>
                    <a:pt x="206" y="19"/>
                  </a:lnTo>
                  <a:lnTo>
                    <a:pt x="209" y="0"/>
                  </a:lnTo>
                  <a:lnTo>
                    <a:pt x="5" y="0"/>
                  </a:lnTo>
                  <a:close/>
                </a:path>
              </a:pathLst>
            </a:custGeom>
            <a:solidFill>
              <a:srgbClr val="BFCC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70"/>
            <p:cNvSpPr>
              <a:spLocks/>
            </p:cNvSpPr>
            <p:nvPr/>
          </p:nvSpPr>
          <p:spPr bwMode="auto">
            <a:xfrm>
              <a:off x="3856" y="3445"/>
              <a:ext cx="209" cy="512"/>
            </a:xfrm>
            <a:custGeom>
              <a:avLst/>
              <a:gdLst/>
              <a:ahLst/>
              <a:cxnLst>
                <a:cxn ang="0">
                  <a:pos x="417" y="157"/>
                </a:cxn>
                <a:cxn ang="0">
                  <a:pos x="330" y="157"/>
                </a:cxn>
                <a:cxn ang="0">
                  <a:pos x="290" y="0"/>
                </a:cxn>
                <a:cxn ang="0">
                  <a:pos x="130" y="0"/>
                </a:cxn>
                <a:cxn ang="0">
                  <a:pos x="85" y="157"/>
                </a:cxn>
                <a:cxn ang="0">
                  <a:pos x="0" y="157"/>
                </a:cxn>
                <a:cxn ang="0">
                  <a:pos x="0" y="260"/>
                </a:cxn>
                <a:cxn ang="0">
                  <a:pos x="49" y="260"/>
                </a:cxn>
                <a:cxn ang="0">
                  <a:pos x="49" y="398"/>
                </a:cxn>
                <a:cxn ang="0">
                  <a:pos x="106" y="526"/>
                </a:cxn>
                <a:cxn ang="0">
                  <a:pos x="106" y="610"/>
                </a:cxn>
                <a:cxn ang="0">
                  <a:pos x="170" y="610"/>
                </a:cxn>
                <a:cxn ang="0">
                  <a:pos x="170" y="1024"/>
                </a:cxn>
                <a:cxn ang="0">
                  <a:pos x="225" y="1024"/>
                </a:cxn>
                <a:cxn ang="0">
                  <a:pos x="225" y="610"/>
                </a:cxn>
                <a:cxn ang="0">
                  <a:pos x="285" y="610"/>
                </a:cxn>
                <a:cxn ang="0">
                  <a:pos x="285" y="527"/>
                </a:cxn>
                <a:cxn ang="0">
                  <a:pos x="352" y="398"/>
                </a:cxn>
                <a:cxn ang="0">
                  <a:pos x="352" y="260"/>
                </a:cxn>
                <a:cxn ang="0">
                  <a:pos x="417" y="260"/>
                </a:cxn>
                <a:cxn ang="0">
                  <a:pos x="417" y="157"/>
                </a:cxn>
              </a:cxnLst>
              <a:rect l="0" t="0" r="r" b="b"/>
              <a:pathLst>
                <a:path w="417" h="1024">
                  <a:moveTo>
                    <a:pt x="417" y="157"/>
                  </a:moveTo>
                  <a:lnTo>
                    <a:pt x="330" y="157"/>
                  </a:lnTo>
                  <a:lnTo>
                    <a:pt x="290" y="0"/>
                  </a:lnTo>
                  <a:lnTo>
                    <a:pt x="130" y="0"/>
                  </a:lnTo>
                  <a:lnTo>
                    <a:pt x="85" y="157"/>
                  </a:lnTo>
                  <a:lnTo>
                    <a:pt x="0" y="157"/>
                  </a:lnTo>
                  <a:lnTo>
                    <a:pt x="0" y="260"/>
                  </a:lnTo>
                  <a:lnTo>
                    <a:pt x="49" y="260"/>
                  </a:lnTo>
                  <a:lnTo>
                    <a:pt x="49" y="398"/>
                  </a:lnTo>
                  <a:lnTo>
                    <a:pt x="106" y="526"/>
                  </a:lnTo>
                  <a:lnTo>
                    <a:pt x="106" y="610"/>
                  </a:lnTo>
                  <a:lnTo>
                    <a:pt x="170" y="610"/>
                  </a:lnTo>
                  <a:lnTo>
                    <a:pt x="170" y="1024"/>
                  </a:lnTo>
                  <a:lnTo>
                    <a:pt x="225" y="1024"/>
                  </a:lnTo>
                  <a:lnTo>
                    <a:pt x="225" y="610"/>
                  </a:lnTo>
                  <a:lnTo>
                    <a:pt x="285" y="610"/>
                  </a:lnTo>
                  <a:lnTo>
                    <a:pt x="285" y="527"/>
                  </a:lnTo>
                  <a:lnTo>
                    <a:pt x="352" y="398"/>
                  </a:lnTo>
                  <a:lnTo>
                    <a:pt x="352" y="260"/>
                  </a:lnTo>
                  <a:lnTo>
                    <a:pt x="417" y="260"/>
                  </a:lnTo>
                  <a:lnTo>
                    <a:pt x="417" y="1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Rectangle 71"/>
            <p:cNvSpPr>
              <a:spLocks noChangeArrowheads="1"/>
            </p:cNvSpPr>
            <p:nvPr/>
          </p:nvSpPr>
          <p:spPr bwMode="auto">
            <a:xfrm>
              <a:off x="3845" y="3535"/>
              <a:ext cx="239" cy="26"/>
            </a:xfrm>
            <a:prstGeom prst="rect">
              <a:avLst/>
            </a:prstGeom>
            <a:solidFill>
              <a:srgbClr val="FF7C2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72"/>
            <p:cNvSpPr>
              <a:spLocks/>
            </p:cNvSpPr>
            <p:nvPr/>
          </p:nvSpPr>
          <p:spPr bwMode="auto">
            <a:xfrm>
              <a:off x="3724" y="3434"/>
              <a:ext cx="110" cy="106"/>
            </a:xfrm>
            <a:custGeom>
              <a:avLst/>
              <a:gdLst/>
              <a:ahLst/>
              <a:cxnLst>
                <a:cxn ang="0">
                  <a:pos x="221" y="136"/>
                </a:cxn>
                <a:cxn ang="0">
                  <a:pos x="218" y="132"/>
                </a:cxn>
                <a:cxn ang="0">
                  <a:pos x="211" y="123"/>
                </a:cxn>
                <a:cxn ang="0">
                  <a:pos x="201" y="111"/>
                </a:cxn>
                <a:cxn ang="0">
                  <a:pos x="190" y="96"/>
                </a:cxn>
                <a:cxn ang="0">
                  <a:pos x="178" y="81"/>
                </a:cxn>
                <a:cxn ang="0">
                  <a:pos x="168" y="67"/>
                </a:cxn>
                <a:cxn ang="0">
                  <a:pos x="160" y="56"/>
                </a:cxn>
                <a:cxn ang="0">
                  <a:pos x="155" y="52"/>
                </a:cxn>
                <a:cxn ang="0">
                  <a:pos x="150" y="44"/>
                </a:cxn>
                <a:cxn ang="0">
                  <a:pos x="147" y="32"/>
                </a:cxn>
                <a:cxn ang="0">
                  <a:pos x="145" y="21"/>
                </a:cxn>
                <a:cxn ang="0">
                  <a:pos x="143" y="16"/>
                </a:cxn>
                <a:cxn ang="0">
                  <a:pos x="0" y="0"/>
                </a:cxn>
                <a:cxn ang="0">
                  <a:pos x="22" y="104"/>
                </a:cxn>
                <a:cxn ang="0">
                  <a:pos x="90" y="184"/>
                </a:cxn>
                <a:cxn ang="0">
                  <a:pos x="137" y="211"/>
                </a:cxn>
                <a:cxn ang="0">
                  <a:pos x="221" y="136"/>
                </a:cxn>
              </a:cxnLst>
              <a:rect l="0" t="0" r="r" b="b"/>
              <a:pathLst>
                <a:path w="221" h="211">
                  <a:moveTo>
                    <a:pt x="221" y="136"/>
                  </a:moveTo>
                  <a:lnTo>
                    <a:pt x="218" y="132"/>
                  </a:lnTo>
                  <a:lnTo>
                    <a:pt x="211" y="123"/>
                  </a:lnTo>
                  <a:lnTo>
                    <a:pt x="201" y="111"/>
                  </a:lnTo>
                  <a:lnTo>
                    <a:pt x="190" y="96"/>
                  </a:lnTo>
                  <a:lnTo>
                    <a:pt x="178" y="81"/>
                  </a:lnTo>
                  <a:lnTo>
                    <a:pt x="168" y="67"/>
                  </a:lnTo>
                  <a:lnTo>
                    <a:pt x="160" y="56"/>
                  </a:lnTo>
                  <a:lnTo>
                    <a:pt x="155" y="52"/>
                  </a:lnTo>
                  <a:lnTo>
                    <a:pt x="150" y="44"/>
                  </a:lnTo>
                  <a:lnTo>
                    <a:pt x="147" y="32"/>
                  </a:lnTo>
                  <a:lnTo>
                    <a:pt x="145" y="21"/>
                  </a:lnTo>
                  <a:lnTo>
                    <a:pt x="143" y="16"/>
                  </a:lnTo>
                  <a:lnTo>
                    <a:pt x="0" y="0"/>
                  </a:lnTo>
                  <a:lnTo>
                    <a:pt x="22" y="104"/>
                  </a:lnTo>
                  <a:lnTo>
                    <a:pt x="90" y="184"/>
                  </a:lnTo>
                  <a:lnTo>
                    <a:pt x="137" y="211"/>
                  </a:lnTo>
                  <a:lnTo>
                    <a:pt x="221" y="13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Freeform 73"/>
            <p:cNvSpPr>
              <a:spLocks/>
            </p:cNvSpPr>
            <p:nvPr/>
          </p:nvSpPr>
          <p:spPr bwMode="auto">
            <a:xfrm>
              <a:off x="3710" y="3403"/>
              <a:ext cx="183" cy="206"/>
            </a:xfrm>
            <a:custGeom>
              <a:avLst/>
              <a:gdLst/>
              <a:ahLst/>
              <a:cxnLst>
                <a:cxn ang="0">
                  <a:pos x="168" y="294"/>
                </a:cxn>
                <a:cxn ang="0">
                  <a:pos x="161" y="291"/>
                </a:cxn>
                <a:cxn ang="0">
                  <a:pos x="150" y="283"/>
                </a:cxn>
                <a:cxn ang="0">
                  <a:pos x="82" y="233"/>
                </a:cxn>
                <a:cxn ang="0">
                  <a:pos x="35" y="175"/>
                </a:cxn>
                <a:cxn ang="0">
                  <a:pos x="9" y="113"/>
                </a:cxn>
                <a:cxn ang="0">
                  <a:pos x="0" y="53"/>
                </a:cxn>
                <a:cxn ang="0">
                  <a:pos x="34" y="87"/>
                </a:cxn>
                <a:cxn ang="0">
                  <a:pos x="57" y="147"/>
                </a:cxn>
                <a:cxn ang="0">
                  <a:pos x="92" y="203"/>
                </a:cxn>
                <a:cxn ang="0">
                  <a:pos x="140" y="245"/>
                </a:cxn>
                <a:cxn ang="0">
                  <a:pos x="174" y="256"/>
                </a:cxn>
                <a:cxn ang="0">
                  <a:pos x="192" y="244"/>
                </a:cxn>
                <a:cxn ang="0">
                  <a:pos x="215" y="227"/>
                </a:cxn>
                <a:cxn ang="0">
                  <a:pos x="233" y="214"/>
                </a:cxn>
                <a:cxn ang="0">
                  <a:pos x="221" y="195"/>
                </a:cxn>
                <a:cxn ang="0">
                  <a:pos x="197" y="162"/>
                </a:cxn>
                <a:cxn ang="0">
                  <a:pos x="177" y="125"/>
                </a:cxn>
                <a:cxn ang="0">
                  <a:pos x="163" y="85"/>
                </a:cxn>
                <a:cxn ang="0">
                  <a:pos x="160" y="49"/>
                </a:cxn>
                <a:cxn ang="0">
                  <a:pos x="166" y="24"/>
                </a:cxn>
                <a:cxn ang="0">
                  <a:pos x="174" y="5"/>
                </a:cxn>
                <a:cxn ang="0">
                  <a:pos x="184" y="0"/>
                </a:cxn>
                <a:cxn ang="0">
                  <a:pos x="196" y="2"/>
                </a:cxn>
                <a:cxn ang="0">
                  <a:pos x="200" y="12"/>
                </a:cxn>
                <a:cxn ang="0">
                  <a:pos x="197" y="27"/>
                </a:cxn>
                <a:cxn ang="0">
                  <a:pos x="191" y="46"/>
                </a:cxn>
                <a:cxn ang="0">
                  <a:pos x="190" y="78"/>
                </a:cxn>
                <a:cxn ang="0">
                  <a:pos x="212" y="129"/>
                </a:cxn>
                <a:cxn ang="0">
                  <a:pos x="244" y="176"/>
                </a:cxn>
                <a:cxn ang="0">
                  <a:pos x="268" y="207"/>
                </a:cxn>
                <a:cxn ang="0">
                  <a:pos x="284" y="215"/>
                </a:cxn>
                <a:cxn ang="0">
                  <a:pos x="312" y="222"/>
                </a:cxn>
                <a:cxn ang="0">
                  <a:pos x="335" y="228"/>
                </a:cxn>
                <a:cxn ang="0">
                  <a:pos x="349" y="231"/>
                </a:cxn>
                <a:cxn ang="0">
                  <a:pos x="362" y="243"/>
                </a:cxn>
                <a:cxn ang="0">
                  <a:pos x="362" y="269"/>
                </a:cxn>
                <a:cxn ang="0">
                  <a:pos x="313" y="290"/>
                </a:cxn>
                <a:cxn ang="0">
                  <a:pos x="319" y="301"/>
                </a:cxn>
                <a:cxn ang="0">
                  <a:pos x="333" y="326"/>
                </a:cxn>
                <a:cxn ang="0">
                  <a:pos x="346" y="347"/>
                </a:cxn>
                <a:cxn ang="0">
                  <a:pos x="351" y="358"/>
                </a:cxn>
              </a:cxnLst>
              <a:rect l="0" t="0" r="r" b="b"/>
              <a:pathLst>
                <a:path w="365" h="412">
                  <a:moveTo>
                    <a:pt x="234" y="412"/>
                  </a:moveTo>
                  <a:lnTo>
                    <a:pt x="168" y="294"/>
                  </a:lnTo>
                  <a:lnTo>
                    <a:pt x="166" y="293"/>
                  </a:lnTo>
                  <a:lnTo>
                    <a:pt x="161" y="291"/>
                  </a:lnTo>
                  <a:lnTo>
                    <a:pt x="155" y="288"/>
                  </a:lnTo>
                  <a:lnTo>
                    <a:pt x="150" y="283"/>
                  </a:lnTo>
                  <a:lnTo>
                    <a:pt x="113" y="260"/>
                  </a:lnTo>
                  <a:lnTo>
                    <a:pt x="82" y="233"/>
                  </a:lnTo>
                  <a:lnTo>
                    <a:pt x="56" y="205"/>
                  </a:lnTo>
                  <a:lnTo>
                    <a:pt x="35" y="175"/>
                  </a:lnTo>
                  <a:lnTo>
                    <a:pt x="20" y="144"/>
                  </a:lnTo>
                  <a:lnTo>
                    <a:pt x="9" y="113"/>
                  </a:lnTo>
                  <a:lnTo>
                    <a:pt x="2" y="83"/>
                  </a:lnTo>
                  <a:lnTo>
                    <a:pt x="0" y="53"/>
                  </a:lnTo>
                  <a:lnTo>
                    <a:pt x="28" y="57"/>
                  </a:lnTo>
                  <a:lnTo>
                    <a:pt x="34" y="87"/>
                  </a:lnTo>
                  <a:lnTo>
                    <a:pt x="45" y="117"/>
                  </a:lnTo>
                  <a:lnTo>
                    <a:pt x="57" y="147"/>
                  </a:lnTo>
                  <a:lnTo>
                    <a:pt x="73" y="176"/>
                  </a:lnTo>
                  <a:lnTo>
                    <a:pt x="92" y="203"/>
                  </a:lnTo>
                  <a:lnTo>
                    <a:pt x="115" y="227"/>
                  </a:lnTo>
                  <a:lnTo>
                    <a:pt x="140" y="245"/>
                  </a:lnTo>
                  <a:lnTo>
                    <a:pt x="169" y="258"/>
                  </a:lnTo>
                  <a:lnTo>
                    <a:pt x="174" y="256"/>
                  </a:lnTo>
                  <a:lnTo>
                    <a:pt x="182" y="251"/>
                  </a:lnTo>
                  <a:lnTo>
                    <a:pt x="192" y="244"/>
                  </a:lnTo>
                  <a:lnTo>
                    <a:pt x="204" y="235"/>
                  </a:lnTo>
                  <a:lnTo>
                    <a:pt x="215" y="227"/>
                  </a:lnTo>
                  <a:lnTo>
                    <a:pt x="226" y="218"/>
                  </a:lnTo>
                  <a:lnTo>
                    <a:pt x="233" y="214"/>
                  </a:lnTo>
                  <a:lnTo>
                    <a:pt x="235" y="212"/>
                  </a:lnTo>
                  <a:lnTo>
                    <a:pt x="221" y="195"/>
                  </a:lnTo>
                  <a:lnTo>
                    <a:pt x="208" y="179"/>
                  </a:lnTo>
                  <a:lnTo>
                    <a:pt x="197" y="162"/>
                  </a:lnTo>
                  <a:lnTo>
                    <a:pt x="186" y="144"/>
                  </a:lnTo>
                  <a:lnTo>
                    <a:pt x="177" y="125"/>
                  </a:lnTo>
                  <a:lnTo>
                    <a:pt x="169" y="106"/>
                  </a:lnTo>
                  <a:lnTo>
                    <a:pt x="163" y="85"/>
                  </a:lnTo>
                  <a:lnTo>
                    <a:pt x="160" y="63"/>
                  </a:lnTo>
                  <a:lnTo>
                    <a:pt x="160" y="49"/>
                  </a:lnTo>
                  <a:lnTo>
                    <a:pt x="162" y="35"/>
                  </a:lnTo>
                  <a:lnTo>
                    <a:pt x="166" y="24"/>
                  </a:lnTo>
                  <a:lnTo>
                    <a:pt x="170" y="11"/>
                  </a:lnTo>
                  <a:lnTo>
                    <a:pt x="174" y="5"/>
                  </a:lnTo>
                  <a:lnTo>
                    <a:pt x="178" y="2"/>
                  </a:lnTo>
                  <a:lnTo>
                    <a:pt x="184" y="0"/>
                  </a:lnTo>
                  <a:lnTo>
                    <a:pt x="191" y="0"/>
                  </a:lnTo>
                  <a:lnTo>
                    <a:pt x="196" y="2"/>
                  </a:lnTo>
                  <a:lnTo>
                    <a:pt x="199" y="7"/>
                  </a:lnTo>
                  <a:lnTo>
                    <a:pt x="200" y="12"/>
                  </a:lnTo>
                  <a:lnTo>
                    <a:pt x="199" y="18"/>
                  </a:lnTo>
                  <a:lnTo>
                    <a:pt x="197" y="27"/>
                  </a:lnTo>
                  <a:lnTo>
                    <a:pt x="193" y="37"/>
                  </a:lnTo>
                  <a:lnTo>
                    <a:pt x="191" y="46"/>
                  </a:lnTo>
                  <a:lnTo>
                    <a:pt x="189" y="56"/>
                  </a:lnTo>
                  <a:lnTo>
                    <a:pt x="190" y="78"/>
                  </a:lnTo>
                  <a:lnTo>
                    <a:pt x="199" y="103"/>
                  </a:lnTo>
                  <a:lnTo>
                    <a:pt x="212" y="129"/>
                  </a:lnTo>
                  <a:lnTo>
                    <a:pt x="228" y="153"/>
                  </a:lnTo>
                  <a:lnTo>
                    <a:pt x="244" y="176"/>
                  </a:lnTo>
                  <a:lnTo>
                    <a:pt x="258" y="194"/>
                  </a:lnTo>
                  <a:lnTo>
                    <a:pt x="268" y="207"/>
                  </a:lnTo>
                  <a:lnTo>
                    <a:pt x="272" y="213"/>
                  </a:lnTo>
                  <a:lnTo>
                    <a:pt x="284" y="215"/>
                  </a:lnTo>
                  <a:lnTo>
                    <a:pt x="298" y="218"/>
                  </a:lnTo>
                  <a:lnTo>
                    <a:pt x="312" y="222"/>
                  </a:lnTo>
                  <a:lnTo>
                    <a:pt x="324" y="224"/>
                  </a:lnTo>
                  <a:lnTo>
                    <a:pt x="335" y="228"/>
                  </a:lnTo>
                  <a:lnTo>
                    <a:pt x="343" y="229"/>
                  </a:lnTo>
                  <a:lnTo>
                    <a:pt x="349" y="231"/>
                  </a:lnTo>
                  <a:lnTo>
                    <a:pt x="351" y="231"/>
                  </a:lnTo>
                  <a:lnTo>
                    <a:pt x="362" y="243"/>
                  </a:lnTo>
                  <a:lnTo>
                    <a:pt x="365" y="256"/>
                  </a:lnTo>
                  <a:lnTo>
                    <a:pt x="362" y="269"/>
                  </a:lnTo>
                  <a:lnTo>
                    <a:pt x="351" y="278"/>
                  </a:lnTo>
                  <a:lnTo>
                    <a:pt x="313" y="290"/>
                  </a:lnTo>
                  <a:lnTo>
                    <a:pt x="314" y="293"/>
                  </a:lnTo>
                  <a:lnTo>
                    <a:pt x="319" y="301"/>
                  </a:lnTo>
                  <a:lnTo>
                    <a:pt x="325" y="313"/>
                  </a:lnTo>
                  <a:lnTo>
                    <a:pt x="333" y="326"/>
                  </a:lnTo>
                  <a:lnTo>
                    <a:pt x="340" y="337"/>
                  </a:lnTo>
                  <a:lnTo>
                    <a:pt x="346" y="347"/>
                  </a:lnTo>
                  <a:lnTo>
                    <a:pt x="350" y="356"/>
                  </a:lnTo>
                  <a:lnTo>
                    <a:pt x="351" y="358"/>
                  </a:lnTo>
                  <a:lnTo>
                    <a:pt x="234" y="4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74"/>
            <p:cNvSpPr>
              <a:spLocks/>
            </p:cNvSpPr>
            <p:nvPr/>
          </p:nvSpPr>
          <p:spPr bwMode="auto">
            <a:xfrm>
              <a:off x="3803" y="3517"/>
              <a:ext cx="72" cy="72"/>
            </a:xfrm>
            <a:custGeom>
              <a:avLst/>
              <a:gdLst/>
              <a:ahLst/>
              <a:cxnLst>
                <a:cxn ang="0">
                  <a:pos x="64" y="0"/>
                </a:cxn>
                <a:cxn ang="0">
                  <a:pos x="72" y="16"/>
                </a:cxn>
                <a:cxn ang="0">
                  <a:pos x="141" y="22"/>
                </a:cxn>
                <a:cxn ang="0">
                  <a:pos x="143" y="27"/>
                </a:cxn>
                <a:cxn ang="0">
                  <a:pos x="144" y="31"/>
                </a:cxn>
                <a:cxn ang="0">
                  <a:pos x="143" y="33"/>
                </a:cxn>
                <a:cxn ang="0">
                  <a:pos x="140" y="37"/>
                </a:cxn>
                <a:cxn ang="0">
                  <a:pos x="134" y="40"/>
                </a:cxn>
                <a:cxn ang="0">
                  <a:pos x="127" y="43"/>
                </a:cxn>
                <a:cxn ang="0">
                  <a:pos x="118" y="45"/>
                </a:cxn>
                <a:cxn ang="0">
                  <a:pos x="110" y="46"/>
                </a:cxn>
                <a:cxn ang="0">
                  <a:pos x="103" y="47"/>
                </a:cxn>
                <a:cxn ang="0">
                  <a:pos x="96" y="48"/>
                </a:cxn>
                <a:cxn ang="0">
                  <a:pos x="93" y="50"/>
                </a:cxn>
                <a:cxn ang="0">
                  <a:pos x="91" y="53"/>
                </a:cxn>
                <a:cxn ang="0">
                  <a:pos x="96" y="69"/>
                </a:cxn>
                <a:cxn ang="0">
                  <a:pos x="105" y="91"/>
                </a:cxn>
                <a:cxn ang="0">
                  <a:pos x="114" y="111"/>
                </a:cxn>
                <a:cxn ang="0">
                  <a:pos x="118" y="119"/>
                </a:cxn>
                <a:cxn ang="0">
                  <a:pos x="64" y="144"/>
                </a:cxn>
                <a:cxn ang="0">
                  <a:pos x="63" y="141"/>
                </a:cxn>
                <a:cxn ang="0">
                  <a:pos x="58" y="134"/>
                </a:cxn>
                <a:cxn ang="0">
                  <a:pos x="51" y="125"/>
                </a:cxn>
                <a:cxn ang="0">
                  <a:pos x="44" y="114"/>
                </a:cxn>
                <a:cxn ang="0">
                  <a:pos x="37" y="102"/>
                </a:cxn>
                <a:cxn ang="0">
                  <a:pos x="30" y="92"/>
                </a:cxn>
                <a:cxn ang="0">
                  <a:pos x="25" y="83"/>
                </a:cxn>
                <a:cxn ang="0">
                  <a:pos x="22" y="77"/>
                </a:cxn>
                <a:cxn ang="0">
                  <a:pos x="19" y="71"/>
                </a:cxn>
                <a:cxn ang="0">
                  <a:pos x="13" y="63"/>
                </a:cxn>
                <a:cxn ang="0">
                  <a:pos x="6" y="55"/>
                </a:cxn>
                <a:cxn ang="0">
                  <a:pos x="0" y="47"/>
                </a:cxn>
                <a:cxn ang="0">
                  <a:pos x="64" y="0"/>
                </a:cxn>
              </a:cxnLst>
              <a:rect l="0" t="0" r="r" b="b"/>
              <a:pathLst>
                <a:path w="144" h="144">
                  <a:moveTo>
                    <a:pt x="64" y="0"/>
                  </a:moveTo>
                  <a:lnTo>
                    <a:pt x="72" y="16"/>
                  </a:lnTo>
                  <a:lnTo>
                    <a:pt x="141" y="22"/>
                  </a:lnTo>
                  <a:lnTo>
                    <a:pt x="143" y="27"/>
                  </a:lnTo>
                  <a:lnTo>
                    <a:pt x="144" y="31"/>
                  </a:lnTo>
                  <a:lnTo>
                    <a:pt x="143" y="33"/>
                  </a:lnTo>
                  <a:lnTo>
                    <a:pt x="140" y="37"/>
                  </a:lnTo>
                  <a:lnTo>
                    <a:pt x="134" y="40"/>
                  </a:lnTo>
                  <a:lnTo>
                    <a:pt x="127" y="43"/>
                  </a:lnTo>
                  <a:lnTo>
                    <a:pt x="118" y="45"/>
                  </a:lnTo>
                  <a:lnTo>
                    <a:pt x="110" y="46"/>
                  </a:lnTo>
                  <a:lnTo>
                    <a:pt x="103" y="47"/>
                  </a:lnTo>
                  <a:lnTo>
                    <a:pt x="96" y="48"/>
                  </a:lnTo>
                  <a:lnTo>
                    <a:pt x="93" y="50"/>
                  </a:lnTo>
                  <a:lnTo>
                    <a:pt x="91" y="53"/>
                  </a:lnTo>
                  <a:lnTo>
                    <a:pt x="96" y="69"/>
                  </a:lnTo>
                  <a:lnTo>
                    <a:pt x="105" y="91"/>
                  </a:lnTo>
                  <a:lnTo>
                    <a:pt x="114" y="111"/>
                  </a:lnTo>
                  <a:lnTo>
                    <a:pt x="118" y="119"/>
                  </a:lnTo>
                  <a:lnTo>
                    <a:pt x="64" y="144"/>
                  </a:lnTo>
                  <a:lnTo>
                    <a:pt x="63" y="141"/>
                  </a:lnTo>
                  <a:lnTo>
                    <a:pt x="58" y="134"/>
                  </a:lnTo>
                  <a:lnTo>
                    <a:pt x="51" y="125"/>
                  </a:lnTo>
                  <a:lnTo>
                    <a:pt x="44" y="114"/>
                  </a:lnTo>
                  <a:lnTo>
                    <a:pt x="37" y="102"/>
                  </a:lnTo>
                  <a:lnTo>
                    <a:pt x="30" y="92"/>
                  </a:lnTo>
                  <a:lnTo>
                    <a:pt x="25" y="83"/>
                  </a:lnTo>
                  <a:lnTo>
                    <a:pt x="22" y="77"/>
                  </a:lnTo>
                  <a:lnTo>
                    <a:pt x="19" y="71"/>
                  </a:lnTo>
                  <a:lnTo>
                    <a:pt x="13" y="63"/>
                  </a:lnTo>
                  <a:lnTo>
                    <a:pt x="6" y="55"/>
                  </a:lnTo>
                  <a:lnTo>
                    <a:pt x="0" y="47"/>
                  </a:lnTo>
                  <a:lnTo>
                    <a:pt x="64" y="0"/>
                  </a:lnTo>
                  <a:close/>
                </a:path>
              </a:pathLst>
            </a:custGeom>
            <a:solidFill>
              <a:srgbClr val="FFD14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75"/>
            <p:cNvSpPr>
              <a:spLocks/>
            </p:cNvSpPr>
            <p:nvPr/>
          </p:nvSpPr>
          <p:spPr bwMode="auto">
            <a:xfrm>
              <a:off x="3713" y="3429"/>
              <a:ext cx="87" cy="17"/>
            </a:xfrm>
            <a:custGeom>
              <a:avLst/>
              <a:gdLst/>
              <a:ahLst/>
              <a:cxnLst>
                <a:cxn ang="0">
                  <a:pos x="0" y="20"/>
                </a:cxn>
                <a:cxn ang="0">
                  <a:pos x="3" y="0"/>
                </a:cxn>
                <a:cxn ang="0">
                  <a:pos x="175" y="15"/>
                </a:cxn>
                <a:cxn ang="0">
                  <a:pos x="172" y="35"/>
                </a:cxn>
                <a:cxn ang="0">
                  <a:pos x="0" y="20"/>
                </a:cxn>
              </a:cxnLst>
              <a:rect l="0" t="0" r="r" b="b"/>
              <a:pathLst>
                <a:path w="175" h="35">
                  <a:moveTo>
                    <a:pt x="0" y="20"/>
                  </a:moveTo>
                  <a:lnTo>
                    <a:pt x="3" y="0"/>
                  </a:lnTo>
                  <a:lnTo>
                    <a:pt x="175" y="15"/>
                  </a:lnTo>
                  <a:lnTo>
                    <a:pt x="172" y="35"/>
                  </a:lnTo>
                  <a:lnTo>
                    <a:pt x="0" y="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Freeform 76"/>
            <p:cNvSpPr>
              <a:spLocks/>
            </p:cNvSpPr>
            <p:nvPr/>
          </p:nvSpPr>
          <p:spPr bwMode="auto">
            <a:xfrm>
              <a:off x="4080" y="3425"/>
              <a:ext cx="110" cy="105"/>
            </a:xfrm>
            <a:custGeom>
              <a:avLst/>
              <a:gdLst/>
              <a:ahLst/>
              <a:cxnLst>
                <a:cxn ang="0">
                  <a:pos x="0" y="134"/>
                </a:cxn>
                <a:cxn ang="0">
                  <a:pos x="2" y="131"/>
                </a:cxn>
                <a:cxn ang="0">
                  <a:pos x="9" y="122"/>
                </a:cxn>
                <a:cxn ang="0">
                  <a:pos x="19" y="109"/>
                </a:cxn>
                <a:cxn ang="0">
                  <a:pos x="31" y="94"/>
                </a:cxn>
                <a:cxn ang="0">
                  <a:pos x="42" y="79"/>
                </a:cxn>
                <a:cxn ang="0">
                  <a:pos x="53" y="66"/>
                </a:cxn>
                <a:cxn ang="0">
                  <a:pos x="61" y="56"/>
                </a:cxn>
                <a:cxn ang="0">
                  <a:pos x="66" y="50"/>
                </a:cxn>
                <a:cxn ang="0">
                  <a:pos x="70" y="42"/>
                </a:cxn>
                <a:cxn ang="0">
                  <a:pos x="74" y="31"/>
                </a:cxn>
                <a:cxn ang="0">
                  <a:pos x="76" y="19"/>
                </a:cxn>
                <a:cxn ang="0">
                  <a:pos x="77" y="15"/>
                </a:cxn>
                <a:cxn ang="0">
                  <a:pos x="220" y="0"/>
                </a:cxn>
                <a:cxn ang="0">
                  <a:pos x="198" y="102"/>
                </a:cxn>
                <a:cxn ang="0">
                  <a:pos x="130" y="183"/>
                </a:cxn>
                <a:cxn ang="0">
                  <a:pos x="84" y="209"/>
                </a:cxn>
                <a:cxn ang="0">
                  <a:pos x="0" y="134"/>
                </a:cxn>
              </a:cxnLst>
              <a:rect l="0" t="0" r="r" b="b"/>
              <a:pathLst>
                <a:path w="220" h="209">
                  <a:moveTo>
                    <a:pt x="0" y="134"/>
                  </a:moveTo>
                  <a:lnTo>
                    <a:pt x="2" y="131"/>
                  </a:lnTo>
                  <a:lnTo>
                    <a:pt x="9" y="122"/>
                  </a:lnTo>
                  <a:lnTo>
                    <a:pt x="19" y="109"/>
                  </a:lnTo>
                  <a:lnTo>
                    <a:pt x="31" y="94"/>
                  </a:lnTo>
                  <a:lnTo>
                    <a:pt x="42" y="79"/>
                  </a:lnTo>
                  <a:lnTo>
                    <a:pt x="53" y="66"/>
                  </a:lnTo>
                  <a:lnTo>
                    <a:pt x="61" y="56"/>
                  </a:lnTo>
                  <a:lnTo>
                    <a:pt x="66" y="50"/>
                  </a:lnTo>
                  <a:lnTo>
                    <a:pt x="70" y="42"/>
                  </a:lnTo>
                  <a:lnTo>
                    <a:pt x="74" y="31"/>
                  </a:lnTo>
                  <a:lnTo>
                    <a:pt x="76" y="19"/>
                  </a:lnTo>
                  <a:lnTo>
                    <a:pt x="77" y="15"/>
                  </a:lnTo>
                  <a:lnTo>
                    <a:pt x="220" y="0"/>
                  </a:lnTo>
                  <a:lnTo>
                    <a:pt x="198" y="102"/>
                  </a:lnTo>
                  <a:lnTo>
                    <a:pt x="130" y="183"/>
                  </a:lnTo>
                  <a:lnTo>
                    <a:pt x="84" y="209"/>
                  </a:lnTo>
                  <a:lnTo>
                    <a:pt x="0" y="13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Freeform 77"/>
            <p:cNvSpPr>
              <a:spLocks/>
            </p:cNvSpPr>
            <p:nvPr/>
          </p:nvSpPr>
          <p:spPr bwMode="auto">
            <a:xfrm>
              <a:off x="4022" y="3394"/>
              <a:ext cx="180" cy="205"/>
            </a:xfrm>
            <a:custGeom>
              <a:avLst/>
              <a:gdLst/>
              <a:ahLst/>
              <a:cxnLst>
                <a:cxn ang="0">
                  <a:pos x="198" y="295"/>
                </a:cxn>
                <a:cxn ang="0">
                  <a:pos x="204" y="290"/>
                </a:cxn>
                <a:cxn ang="0">
                  <a:pos x="216" y="284"/>
                </a:cxn>
                <a:cxn ang="0">
                  <a:pos x="281" y="235"/>
                </a:cxn>
                <a:cxn ang="0">
                  <a:pos x="321" y="181"/>
                </a:cxn>
                <a:cxn ang="0">
                  <a:pos x="345" y="121"/>
                </a:cxn>
                <a:cxn ang="0">
                  <a:pos x="360" y="59"/>
                </a:cxn>
                <a:cxn ang="0">
                  <a:pos x="322" y="90"/>
                </a:cxn>
                <a:cxn ang="0">
                  <a:pos x="304" y="148"/>
                </a:cxn>
                <a:cxn ang="0">
                  <a:pos x="271" y="198"/>
                </a:cxn>
                <a:cxn ang="0">
                  <a:pos x="225" y="241"/>
                </a:cxn>
                <a:cxn ang="0">
                  <a:pos x="192" y="256"/>
                </a:cxn>
                <a:cxn ang="0">
                  <a:pos x="173" y="244"/>
                </a:cxn>
                <a:cxn ang="0">
                  <a:pos x="150" y="227"/>
                </a:cxn>
                <a:cxn ang="0">
                  <a:pos x="133" y="214"/>
                </a:cxn>
                <a:cxn ang="0">
                  <a:pos x="143" y="194"/>
                </a:cxn>
                <a:cxn ang="0">
                  <a:pos x="168" y="159"/>
                </a:cxn>
                <a:cxn ang="0">
                  <a:pos x="188" y="123"/>
                </a:cxn>
                <a:cxn ang="0">
                  <a:pos x="202" y="84"/>
                </a:cxn>
                <a:cxn ang="0">
                  <a:pos x="206" y="49"/>
                </a:cxn>
                <a:cxn ang="0">
                  <a:pos x="200" y="24"/>
                </a:cxn>
                <a:cxn ang="0">
                  <a:pos x="192" y="6"/>
                </a:cxn>
                <a:cxn ang="0">
                  <a:pos x="181" y="0"/>
                </a:cxn>
                <a:cxn ang="0">
                  <a:pos x="170" y="3"/>
                </a:cxn>
                <a:cxn ang="0">
                  <a:pos x="165" y="12"/>
                </a:cxn>
                <a:cxn ang="0">
                  <a:pos x="169" y="28"/>
                </a:cxn>
                <a:cxn ang="0">
                  <a:pos x="174" y="45"/>
                </a:cxn>
                <a:cxn ang="0">
                  <a:pos x="176" y="77"/>
                </a:cxn>
                <a:cxn ang="0">
                  <a:pos x="157" y="126"/>
                </a:cxn>
                <a:cxn ang="0">
                  <a:pos x="127" y="172"/>
                </a:cxn>
                <a:cxn ang="0">
                  <a:pos x="101" y="204"/>
                </a:cxn>
                <a:cxn ang="0">
                  <a:pos x="81" y="214"/>
                </a:cxn>
                <a:cxn ang="0">
                  <a:pos x="55" y="221"/>
                </a:cxn>
                <a:cxn ang="0">
                  <a:pos x="32" y="227"/>
                </a:cxn>
                <a:cxn ang="0">
                  <a:pos x="18" y="231"/>
                </a:cxn>
                <a:cxn ang="0">
                  <a:pos x="4" y="242"/>
                </a:cxn>
                <a:cxn ang="0">
                  <a:pos x="4" y="269"/>
                </a:cxn>
                <a:cxn ang="0">
                  <a:pos x="53" y="290"/>
                </a:cxn>
                <a:cxn ang="0">
                  <a:pos x="37" y="327"/>
                </a:cxn>
                <a:cxn ang="0">
                  <a:pos x="21" y="363"/>
                </a:cxn>
              </a:cxnLst>
              <a:rect l="0" t="0" r="r" b="b"/>
              <a:pathLst>
                <a:path w="360" h="411">
                  <a:moveTo>
                    <a:pt x="132" y="411"/>
                  </a:moveTo>
                  <a:lnTo>
                    <a:pt x="198" y="295"/>
                  </a:lnTo>
                  <a:lnTo>
                    <a:pt x="200" y="294"/>
                  </a:lnTo>
                  <a:lnTo>
                    <a:pt x="204" y="290"/>
                  </a:lnTo>
                  <a:lnTo>
                    <a:pt x="210" y="287"/>
                  </a:lnTo>
                  <a:lnTo>
                    <a:pt x="216" y="284"/>
                  </a:lnTo>
                  <a:lnTo>
                    <a:pt x="252" y="260"/>
                  </a:lnTo>
                  <a:lnTo>
                    <a:pt x="281" y="235"/>
                  </a:lnTo>
                  <a:lnTo>
                    <a:pt x="304" y="209"/>
                  </a:lnTo>
                  <a:lnTo>
                    <a:pt x="321" y="181"/>
                  </a:lnTo>
                  <a:lnTo>
                    <a:pt x="335" y="151"/>
                  </a:lnTo>
                  <a:lnTo>
                    <a:pt x="345" y="121"/>
                  </a:lnTo>
                  <a:lnTo>
                    <a:pt x="353" y="90"/>
                  </a:lnTo>
                  <a:lnTo>
                    <a:pt x="360" y="59"/>
                  </a:lnTo>
                  <a:lnTo>
                    <a:pt x="327" y="59"/>
                  </a:lnTo>
                  <a:lnTo>
                    <a:pt x="322" y="90"/>
                  </a:lnTo>
                  <a:lnTo>
                    <a:pt x="315" y="119"/>
                  </a:lnTo>
                  <a:lnTo>
                    <a:pt x="304" y="148"/>
                  </a:lnTo>
                  <a:lnTo>
                    <a:pt x="290" y="174"/>
                  </a:lnTo>
                  <a:lnTo>
                    <a:pt x="271" y="198"/>
                  </a:lnTo>
                  <a:lnTo>
                    <a:pt x="251" y="220"/>
                  </a:lnTo>
                  <a:lnTo>
                    <a:pt x="225" y="241"/>
                  </a:lnTo>
                  <a:lnTo>
                    <a:pt x="196" y="257"/>
                  </a:lnTo>
                  <a:lnTo>
                    <a:pt x="192" y="256"/>
                  </a:lnTo>
                  <a:lnTo>
                    <a:pt x="184" y="251"/>
                  </a:lnTo>
                  <a:lnTo>
                    <a:pt x="173" y="244"/>
                  </a:lnTo>
                  <a:lnTo>
                    <a:pt x="162" y="235"/>
                  </a:lnTo>
                  <a:lnTo>
                    <a:pt x="150" y="227"/>
                  </a:lnTo>
                  <a:lnTo>
                    <a:pt x="140" y="219"/>
                  </a:lnTo>
                  <a:lnTo>
                    <a:pt x="133" y="214"/>
                  </a:lnTo>
                  <a:lnTo>
                    <a:pt x="131" y="212"/>
                  </a:lnTo>
                  <a:lnTo>
                    <a:pt x="143" y="194"/>
                  </a:lnTo>
                  <a:lnTo>
                    <a:pt x="156" y="176"/>
                  </a:lnTo>
                  <a:lnTo>
                    <a:pt x="168" y="159"/>
                  </a:lnTo>
                  <a:lnTo>
                    <a:pt x="179" y="141"/>
                  </a:lnTo>
                  <a:lnTo>
                    <a:pt x="188" y="123"/>
                  </a:lnTo>
                  <a:lnTo>
                    <a:pt x="196" y="104"/>
                  </a:lnTo>
                  <a:lnTo>
                    <a:pt x="202" y="84"/>
                  </a:lnTo>
                  <a:lnTo>
                    <a:pt x="206" y="62"/>
                  </a:lnTo>
                  <a:lnTo>
                    <a:pt x="206" y="49"/>
                  </a:lnTo>
                  <a:lnTo>
                    <a:pt x="203" y="36"/>
                  </a:lnTo>
                  <a:lnTo>
                    <a:pt x="200" y="24"/>
                  </a:lnTo>
                  <a:lnTo>
                    <a:pt x="195" y="12"/>
                  </a:lnTo>
                  <a:lnTo>
                    <a:pt x="192" y="6"/>
                  </a:lnTo>
                  <a:lnTo>
                    <a:pt x="187" y="1"/>
                  </a:lnTo>
                  <a:lnTo>
                    <a:pt x="181" y="0"/>
                  </a:lnTo>
                  <a:lnTo>
                    <a:pt x="176" y="0"/>
                  </a:lnTo>
                  <a:lnTo>
                    <a:pt x="170" y="3"/>
                  </a:lnTo>
                  <a:lnTo>
                    <a:pt x="166" y="7"/>
                  </a:lnTo>
                  <a:lnTo>
                    <a:pt x="165" y="12"/>
                  </a:lnTo>
                  <a:lnTo>
                    <a:pt x="166" y="19"/>
                  </a:lnTo>
                  <a:lnTo>
                    <a:pt x="169" y="28"/>
                  </a:lnTo>
                  <a:lnTo>
                    <a:pt x="172" y="37"/>
                  </a:lnTo>
                  <a:lnTo>
                    <a:pt x="174" y="45"/>
                  </a:lnTo>
                  <a:lnTo>
                    <a:pt x="177" y="56"/>
                  </a:lnTo>
                  <a:lnTo>
                    <a:pt x="176" y="77"/>
                  </a:lnTo>
                  <a:lnTo>
                    <a:pt x="169" y="102"/>
                  </a:lnTo>
                  <a:lnTo>
                    <a:pt x="157" y="126"/>
                  </a:lnTo>
                  <a:lnTo>
                    <a:pt x="142" y="149"/>
                  </a:lnTo>
                  <a:lnTo>
                    <a:pt x="127" y="172"/>
                  </a:lnTo>
                  <a:lnTo>
                    <a:pt x="113" y="190"/>
                  </a:lnTo>
                  <a:lnTo>
                    <a:pt x="101" y="204"/>
                  </a:lnTo>
                  <a:lnTo>
                    <a:pt x="94" y="212"/>
                  </a:lnTo>
                  <a:lnTo>
                    <a:pt x="81" y="214"/>
                  </a:lnTo>
                  <a:lnTo>
                    <a:pt x="67" y="218"/>
                  </a:lnTo>
                  <a:lnTo>
                    <a:pt x="55" y="221"/>
                  </a:lnTo>
                  <a:lnTo>
                    <a:pt x="42" y="224"/>
                  </a:lnTo>
                  <a:lnTo>
                    <a:pt x="32" y="227"/>
                  </a:lnTo>
                  <a:lnTo>
                    <a:pt x="23" y="228"/>
                  </a:lnTo>
                  <a:lnTo>
                    <a:pt x="18" y="231"/>
                  </a:lnTo>
                  <a:lnTo>
                    <a:pt x="15" y="231"/>
                  </a:lnTo>
                  <a:lnTo>
                    <a:pt x="4" y="242"/>
                  </a:lnTo>
                  <a:lnTo>
                    <a:pt x="0" y="256"/>
                  </a:lnTo>
                  <a:lnTo>
                    <a:pt x="4" y="269"/>
                  </a:lnTo>
                  <a:lnTo>
                    <a:pt x="15" y="278"/>
                  </a:lnTo>
                  <a:lnTo>
                    <a:pt x="53" y="290"/>
                  </a:lnTo>
                  <a:lnTo>
                    <a:pt x="48" y="303"/>
                  </a:lnTo>
                  <a:lnTo>
                    <a:pt x="37" y="327"/>
                  </a:lnTo>
                  <a:lnTo>
                    <a:pt x="26" y="351"/>
                  </a:lnTo>
                  <a:lnTo>
                    <a:pt x="21" y="363"/>
                  </a:lnTo>
                  <a:lnTo>
                    <a:pt x="132" y="4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4" name="Freeform 78"/>
            <p:cNvSpPr>
              <a:spLocks/>
            </p:cNvSpPr>
            <p:nvPr/>
          </p:nvSpPr>
          <p:spPr bwMode="auto">
            <a:xfrm>
              <a:off x="4040" y="3508"/>
              <a:ext cx="72" cy="72"/>
            </a:xfrm>
            <a:custGeom>
              <a:avLst/>
              <a:gdLst/>
              <a:ahLst/>
              <a:cxnLst>
                <a:cxn ang="0">
                  <a:pos x="80" y="0"/>
                </a:cxn>
                <a:cxn ang="0">
                  <a:pos x="72" y="16"/>
                </a:cxn>
                <a:cxn ang="0">
                  <a:pos x="3" y="21"/>
                </a:cxn>
                <a:cxn ang="0">
                  <a:pos x="1" y="27"/>
                </a:cxn>
                <a:cxn ang="0">
                  <a:pos x="0" y="30"/>
                </a:cxn>
                <a:cxn ang="0">
                  <a:pos x="0" y="34"/>
                </a:cxn>
                <a:cxn ang="0">
                  <a:pos x="4" y="37"/>
                </a:cxn>
                <a:cxn ang="0">
                  <a:pos x="10" y="41"/>
                </a:cxn>
                <a:cxn ang="0">
                  <a:pos x="16" y="44"/>
                </a:cxn>
                <a:cxn ang="0">
                  <a:pos x="26" y="45"/>
                </a:cxn>
                <a:cxn ang="0">
                  <a:pos x="34" y="46"/>
                </a:cxn>
                <a:cxn ang="0">
                  <a:pos x="41" y="47"/>
                </a:cxn>
                <a:cxn ang="0">
                  <a:pos x="48" y="49"/>
                </a:cxn>
                <a:cxn ang="0">
                  <a:pos x="51" y="50"/>
                </a:cxn>
                <a:cxn ang="0">
                  <a:pos x="52" y="52"/>
                </a:cxn>
                <a:cxn ang="0">
                  <a:pos x="48" y="69"/>
                </a:cxn>
                <a:cxn ang="0">
                  <a:pos x="38" y="91"/>
                </a:cxn>
                <a:cxn ang="0">
                  <a:pos x="29" y="111"/>
                </a:cxn>
                <a:cxn ang="0">
                  <a:pos x="26" y="119"/>
                </a:cxn>
                <a:cxn ang="0">
                  <a:pos x="80" y="144"/>
                </a:cxn>
                <a:cxn ang="0">
                  <a:pos x="81" y="142"/>
                </a:cxn>
                <a:cxn ang="0">
                  <a:pos x="86" y="135"/>
                </a:cxn>
                <a:cxn ang="0">
                  <a:pos x="93" y="126"/>
                </a:cxn>
                <a:cxn ang="0">
                  <a:pos x="99" y="114"/>
                </a:cxn>
                <a:cxn ang="0">
                  <a:pos x="106" y="103"/>
                </a:cxn>
                <a:cxn ang="0">
                  <a:pos x="113" y="91"/>
                </a:cxn>
                <a:cxn ang="0">
                  <a:pos x="119" y="82"/>
                </a:cxn>
                <a:cxn ang="0">
                  <a:pos x="121" y="76"/>
                </a:cxn>
                <a:cxn ang="0">
                  <a:pos x="125" y="70"/>
                </a:cxn>
                <a:cxn ang="0">
                  <a:pos x="131" y="64"/>
                </a:cxn>
                <a:cxn ang="0">
                  <a:pos x="137" y="56"/>
                </a:cxn>
                <a:cxn ang="0">
                  <a:pos x="143" y="47"/>
                </a:cxn>
                <a:cxn ang="0">
                  <a:pos x="80" y="0"/>
                </a:cxn>
              </a:cxnLst>
              <a:rect l="0" t="0" r="r" b="b"/>
              <a:pathLst>
                <a:path w="143" h="144">
                  <a:moveTo>
                    <a:pt x="80" y="0"/>
                  </a:moveTo>
                  <a:lnTo>
                    <a:pt x="72" y="16"/>
                  </a:lnTo>
                  <a:lnTo>
                    <a:pt x="3" y="21"/>
                  </a:lnTo>
                  <a:lnTo>
                    <a:pt x="1" y="27"/>
                  </a:lnTo>
                  <a:lnTo>
                    <a:pt x="0" y="30"/>
                  </a:lnTo>
                  <a:lnTo>
                    <a:pt x="0" y="34"/>
                  </a:lnTo>
                  <a:lnTo>
                    <a:pt x="4" y="37"/>
                  </a:lnTo>
                  <a:lnTo>
                    <a:pt x="10" y="41"/>
                  </a:lnTo>
                  <a:lnTo>
                    <a:pt x="16" y="44"/>
                  </a:lnTo>
                  <a:lnTo>
                    <a:pt x="26" y="45"/>
                  </a:lnTo>
                  <a:lnTo>
                    <a:pt x="34" y="46"/>
                  </a:lnTo>
                  <a:lnTo>
                    <a:pt x="41" y="47"/>
                  </a:lnTo>
                  <a:lnTo>
                    <a:pt x="48" y="49"/>
                  </a:lnTo>
                  <a:lnTo>
                    <a:pt x="51" y="50"/>
                  </a:lnTo>
                  <a:lnTo>
                    <a:pt x="52" y="52"/>
                  </a:lnTo>
                  <a:lnTo>
                    <a:pt x="48" y="69"/>
                  </a:lnTo>
                  <a:lnTo>
                    <a:pt x="38" y="91"/>
                  </a:lnTo>
                  <a:lnTo>
                    <a:pt x="29" y="111"/>
                  </a:lnTo>
                  <a:lnTo>
                    <a:pt x="26" y="119"/>
                  </a:lnTo>
                  <a:lnTo>
                    <a:pt x="80" y="144"/>
                  </a:lnTo>
                  <a:lnTo>
                    <a:pt x="81" y="142"/>
                  </a:lnTo>
                  <a:lnTo>
                    <a:pt x="86" y="135"/>
                  </a:lnTo>
                  <a:lnTo>
                    <a:pt x="93" y="126"/>
                  </a:lnTo>
                  <a:lnTo>
                    <a:pt x="99" y="114"/>
                  </a:lnTo>
                  <a:lnTo>
                    <a:pt x="106" y="103"/>
                  </a:lnTo>
                  <a:lnTo>
                    <a:pt x="113" y="91"/>
                  </a:lnTo>
                  <a:lnTo>
                    <a:pt x="119" y="82"/>
                  </a:lnTo>
                  <a:lnTo>
                    <a:pt x="121" y="76"/>
                  </a:lnTo>
                  <a:lnTo>
                    <a:pt x="125" y="70"/>
                  </a:lnTo>
                  <a:lnTo>
                    <a:pt x="131" y="64"/>
                  </a:lnTo>
                  <a:lnTo>
                    <a:pt x="137" y="56"/>
                  </a:lnTo>
                  <a:lnTo>
                    <a:pt x="143" y="47"/>
                  </a:lnTo>
                  <a:lnTo>
                    <a:pt x="80" y="0"/>
                  </a:lnTo>
                  <a:close/>
                </a:path>
              </a:pathLst>
            </a:custGeom>
            <a:solidFill>
              <a:srgbClr val="FFD14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Freeform 79"/>
            <p:cNvSpPr>
              <a:spLocks/>
            </p:cNvSpPr>
            <p:nvPr/>
          </p:nvSpPr>
          <p:spPr bwMode="auto">
            <a:xfrm>
              <a:off x="4115" y="3419"/>
              <a:ext cx="81" cy="18"/>
            </a:xfrm>
            <a:custGeom>
              <a:avLst/>
              <a:gdLst/>
              <a:ahLst/>
              <a:cxnLst>
                <a:cxn ang="0">
                  <a:pos x="164" y="19"/>
                </a:cxn>
                <a:cxn ang="0">
                  <a:pos x="161" y="0"/>
                </a:cxn>
                <a:cxn ang="0">
                  <a:pos x="0" y="16"/>
                </a:cxn>
                <a:cxn ang="0">
                  <a:pos x="2" y="36"/>
                </a:cxn>
                <a:cxn ang="0">
                  <a:pos x="164" y="19"/>
                </a:cxn>
              </a:cxnLst>
              <a:rect l="0" t="0" r="r" b="b"/>
              <a:pathLst>
                <a:path w="164" h="36">
                  <a:moveTo>
                    <a:pt x="164" y="19"/>
                  </a:moveTo>
                  <a:lnTo>
                    <a:pt x="161" y="0"/>
                  </a:lnTo>
                  <a:lnTo>
                    <a:pt x="0" y="16"/>
                  </a:lnTo>
                  <a:lnTo>
                    <a:pt x="2" y="36"/>
                  </a:lnTo>
                  <a:lnTo>
                    <a:pt x="164" y="1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 name="Freeform 80"/>
            <p:cNvSpPr>
              <a:spLocks/>
            </p:cNvSpPr>
            <p:nvPr/>
          </p:nvSpPr>
          <p:spPr bwMode="auto">
            <a:xfrm>
              <a:off x="3792" y="3938"/>
              <a:ext cx="325" cy="62"/>
            </a:xfrm>
            <a:custGeom>
              <a:avLst/>
              <a:gdLst/>
              <a:ahLst/>
              <a:cxnLst>
                <a:cxn ang="0">
                  <a:pos x="623" y="123"/>
                </a:cxn>
                <a:cxn ang="0">
                  <a:pos x="650" y="119"/>
                </a:cxn>
                <a:cxn ang="0">
                  <a:pos x="528" y="0"/>
                </a:cxn>
                <a:cxn ang="0">
                  <a:pos x="318" y="33"/>
                </a:cxn>
                <a:cxn ang="0">
                  <a:pos x="217" y="4"/>
                </a:cxn>
                <a:cxn ang="0">
                  <a:pos x="0" y="81"/>
                </a:cxn>
                <a:cxn ang="0">
                  <a:pos x="20" y="95"/>
                </a:cxn>
                <a:cxn ang="0">
                  <a:pos x="220" y="28"/>
                </a:cxn>
                <a:cxn ang="0">
                  <a:pos x="319" y="56"/>
                </a:cxn>
                <a:cxn ang="0">
                  <a:pos x="524" y="24"/>
                </a:cxn>
                <a:cxn ang="0">
                  <a:pos x="623" y="123"/>
                </a:cxn>
              </a:cxnLst>
              <a:rect l="0" t="0" r="r" b="b"/>
              <a:pathLst>
                <a:path w="650" h="123">
                  <a:moveTo>
                    <a:pt x="623" y="123"/>
                  </a:moveTo>
                  <a:lnTo>
                    <a:pt x="650" y="119"/>
                  </a:lnTo>
                  <a:lnTo>
                    <a:pt x="528" y="0"/>
                  </a:lnTo>
                  <a:lnTo>
                    <a:pt x="318" y="33"/>
                  </a:lnTo>
                  <a:lnTo>
                    <a:pt x="217" y="4"/>
                  </a:lnTo>
                  <a:lnTo>
                    <a:pt x="0" y="81"/>
                  </a:lnTo>
                  <a:lnTo>
                    <a:pt x="20" y="95"/>
                  </a:lnTo>
                  <a:lnTo>
                    <a:pt x="220" y="28"/>
                  </a:lnTo>
                  <a:lnTo>
                    <a:pt x="319" y="56"/>
                  </a:lnTo>
                  <a:lnTo>
                    <a:pt x="524" y="24"/>
                  </a:lnTo>
                  <a:lnTo>
                    <a:pt x="623" y="1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Freeform 81"/>
            <p:cNvSpPr>
              <a:spLocks/>
            </p:cNvSpPr>
            <p:nvPr/>
          </p:nvSpPr>
          <p:spPr bwMode="auto">
            <a:xfrm>
              <a:off x="3900" y="3554"/>
              <a:ext cx="116" cy="145"/>
            </a:xfrm>
            <a:custGeom>
              <a:avLst/>
              <a:gdLst/>
              <a:ahLst/>
              <a:cxnLst>
                <a:cxn ang="0">
                  <a:pos x="170" y="291"/>
                </a:cxn>
                <a:cxn ang="0">
                  <a:pos x="232" y="186"/>
                </a:cxn>
                <a:cxn ang="0">
                  <a:pos x="232" y="0"/>
                </a:cxn>
                <a:cxn ang="0">
                  <a:pos x="0" y="0"/>
                </a:cxn>
                <a:cxn ang="0">
                  <a:pos x="0" y="181"/>
                </a:cxn>
                <a:cxn ang="0">
                  <a:pos x="46" y="291"/>
                </a:cxn>
                <a:cxn ang="0">
                  <a:pos x="170" y="291"/>
                </a:cxn>
              </a:cxnLst>
              <a:rect l="0" t="0" r="r" b="b"/>
              <a:pathLst>
                <a:path w="232" h="291">
                  <a:moveTo>
                    <a:pt x="170" y="291"/>
                  </a:moveTo>
                  <a:lnTo>
                    <a:pt x="232" y="186"/>
                  </a:lnTo>
                  <a:lnTo>
                    <a:pt x="232" y="0"/>
                  </a:lnTo>
                  <a:lnTo>
                    <a:pt x="0" y="0"/>
                  </a:lnTo>
                  <a:lnTo>
                    <a:pt x="0" y="181"/>
                  </a:lnTo>
                  <a:lnTo>
                    <a:pt x="46" y="291"/>
                  </a:lnTo>
                  <a:lnTo>
                    <a:pt x="170" y="291"/>
                  </a:lnTo>
                  <a:close/>
                </a:path>
              </a:pathLst>
            </a:custGeom>
            <a:solidFill>
              <a:srgbClr val="FF7C2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Freeform 82"/>
            <p:cNvSpPr>
              <a:spLocks/>
            </p:cNvSpPr>
            <p:nvPr/>
          </p:nvSpPr>
          <p:spPr bwMode="auto">
            <a:xfrm>
              <a:off x="3916" y="3458"/>
              <a:ext cx="91" cy="65"/>
            </a:xfrm>
            <a:custGeom>
              <a:avLst/>
              <a:gdLst/>
              <a:ahLst/>
              <a:cxnLst>
                <a:cxn ang="0">
                  <a:pos x="182" y="129"/>
                </a:cxn>
                <a:cxn ang="0">
                  <a:pos x="154" y="0"/>
                </a:cxn>
                <a:cxn ang="0">
                  <a:pos x="31" y="0"/>
                </a:cxn>
                <a:cxn ang="0">
                  <a:pos x="0" y="129"/>
                </a:cxn>
                <a:cxn ang="0">
                  <a:pos x="182" y="129"/>
                </a:cxn>
              </a:cxnLst>
              <a:rect l="0" t="0" r="r" b="b"/>
              <a:pathLst>
                <a:path w="182" h="129">
                  <a:moveTo>
                    <a:pt x="182" y="129"/>
                  </a:moveTo>
                  <a:lnTo>
                    <a:pt x="154" y="0"/>
                  </a:lnTo>
                  <a:lnTo>
                    <a:pt x="31" y="0"/>
                  </a:lnTo>
                  <a:lnTo>
                    <a:pt x="0" y="129"/>
                  </a:lnTo>
                  <a:lnTo>
                    <a:pt x="182" y="129"/>
                  </a:lnTo>
                  <a:close/>
                </a:path>
              </a:pathLst>
            </a:custGeom>
            <a:solidFill>
              <a:srgbClr val="FF7C2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9" name="Rectangle 83"/>
            <p:cNvSpPr>
              <a:spLocks noChangeArrowheads="1"/>
            </p:cNvSpPr>
            <p:nvPr/>
          </p:nvSpPr>
          <p:spPr bwMode="auto">
            <a:xfrm>
              <a:off x="3925" y="3713"/>
              <a:ext cx="60" cy="24"/>
            </a:xfrm>
            <a:prstGeom prst="rect">
              <a:avLst/>
            </a:prstGeom>
            <a:solidFill>
              <a:srgbClr val="FF7C2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0" name="Rectangle 84"/>
            <p:cNvSpPr>
              <a:spLocks noChangeArrowheads="1"/>
            </p:cNvSpPr>
            <p:nvPr/>
          </p:nvSpPr>
          <p:spPr bwMode="auto">
            <a:xfrm>
              <a:off x="3952" y="3751"/>
              <a:ext cx="9" cy="193"/>
            </a:xfrm>
            <a:prstGeom prst="rect">
              <a:avLst/>
            </a:prstGeom>
            <a:solidFill>
              <a:srgbClr val="72727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3" name="Group 10"/>
          <p:cNvGrpSpPr>
            <a:grpSpLocks noChangeAspect="1"/>
          </p:cNvGrpSpPr>
          <p:nvPr/>
        </p:nvGrpSpPr>
        <p:grpSpPr bwMode="auto">
          <a:xfrm>
            <a:off x="1447800" y="3788182"/>
            <a:ext cx="1981200" cy="2094660"/>
            <a:chOff x="3168" y="720"/>
            <a:chExt cx="1829" cy="1680"/>
          </a:xfrm>
        </p:grpSpPr>
        <p:sp>
          <p:nvSpPr>
            <p:cNvPr id="82" name="AutoShape 9"/>
            <p:cNvSpPr>
              <a:spLocks noChangeAspect="1" noChangeArrowheads="1" noTextEdit="1"/>
            </p:cNvSpPr>
            <p:nvPr/>
          </p:nvSpPr>
          <p:spPr bwMode="auto">
            <a:xfrm>
              <a:off x="3168" y="720"/>
              <a:ext cx="1829" cy="1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3" name="Freeform 23"/>
            <p:cNvSpPr>
              <a:spLocks/>
            </p:cNvSpPr>
            <p:nvPr/>
          </p:nvSpPr>
          <p:spPr bwMode="auto">
            <a:xfrm>
              <a:off x="4307" y="907"/>
              <a:ext cx="124" cy="164"/>
            </a:xfrm>
            <a:custGeom>
              <a:avLst/>
              <a:gdLst/>
              <a:ahLst/>
              <a:cxnLst>
                <a:cxn ang="0">
                  <a:pos x="247" y="216"/>
                </a:cxn>
                <a:cxn ang="0">
                  <a:pos x="244" y="152"/>
                </a:cxn>
                <a:cxn ang="0">
                  <a:pos x="233" y="102"/>
                </a:cxn>
                <a:cxn ang="0">
                  <a:pos x="212" y="63"/>
                </a:cxn>
                <a:cxn ang="0">
                  <a:pos x="188" y="33"/>
                </a:cxn>
                <a:cxn ang="0">
                  <a:pos x="161" y="15"/>
                </a:cxn>
                <a:cxn ang="0">
                  <a:pos x="135" y="6"/>
                </a:cxn>
                <a:cxn ang="0">
                  <a:pos x="109" y="0"/>
                </a:cxn>
                <a:cxn ang="0">
                  <a:pos x="90" y="2"/>
                </a:cxn>
                <a:cxn ang="0">
                  <a:pos x="74" y="8"/>
                </a:cxn>
                <a:cxn ang="0">
                  <a:pos x="59" y="19"/>
                </a:cxn>
                <a:cxn ang="0">
                  <a:pos x="44" y="33"/>
                </a:cxn>
                <a:cxn ang="0">
                  <a:pos x="31" y="50"/>
                </a:cxn>
                <a:cxn ang="0">
                  <a:pos x="20" y="72"/>
                </a:cxn>
                <a:cxn ang="0">
                  <a:pos x="11" y="94"/>
                </a:cxn>
                <a:cxn ang="0">
                  <a:pos x="4" y="120"/>
                </a:cxn>
                <a:cxn ang="0">
                  <a:pos x="0" y="148"/>
                </a:cxn>
                <a:cxn ang="0">
                  <a:pos x="0" y="176"/>
                </a:cxn>
                <a:cxn ang="0">
                  <a:pos x="5" y="203"/>
                </a:cxn>
                <a:cxn ang="0">
                  <a:pos x="17" y="231"/>
                </a:cxn>
                <a:cxn ang="0">
                  <a:pos x="29" y="257"/>
                </a:cxn>
                <a:cxn ang="0">
                  <a:pos x="44" y="279"/>
                </a:cxn>
                <a:cxn ang="0">
                  <a:pos x="59" y="298"/>
                </a:cxn>
                <a:cxn ang="0">
                  <a:pos x="74" y="309"/>
                </a:cxn>
                <a:cxn ang="0">
                  <a:pos x="85" y="314"/>
                </a:cxn>
                <a:cxn ang="0">
                  <a:pos x="92" y="316"/>
                </a:cxn>
                <a:cxn ang="0">
                  <a:pos x="109" y="323"/>
                </a:cxn>
                <a:cxn ang="0">
                  <a:pos x="135" y="327"/>
                </a:cxn>
                <a:cxn ang="0">
                  <a:pos x="164" y="329"/>
                </a:cxn>
                <a:cxn ang="0">
                  <a:pos x="192" y="322"/>
                </a:cxn>
                <a:cxn ang="0">
                  <a:pos x="220" y="303"/>
                </a:cxn>
                <a:cxn ang="0">
                  <a:pos x="238" y="268"/>
                </a:cxn>
                <a:cxn ang="0">
                  <a:pos x="247" y="216"/>
                </a:cxn>
              </a:cxnLst>
              <a:rect l="0" t="0" r="r" b="b"/>
              <a:pathLst>
                <a:path w="247" h="329">
                  <a:moveTo>
                    <a:pt x="247" y="216"/>
                  </a:moveTo>
                  <a:lnTo>
                    <a:pt x="244" y="152"/>
                  </a:lnTo>
                  <a:lnTo>
                    <a:pt x="233" y="102"/>
                  </a:lnTo>
                  <a:lnTo>
                    <a:pt x="212" y="63"/>
                  </a:lnTo>
                  <a:lnTo>
                    <a:pt x="188" y="33"/>
                  </a:lnTo>
                  <a:lnTo>
                    <a:pt x="161" y="15"/>
                  </a:lnTo>
                  <a:lnTo>
                    <a:pt x="135" y="6"/>
                  </a:lnTo>
                  <a:lnTo>
                    <a:pt x="109" y="0"/>
                  </a:lnTo>
                  <a:lnTo>
                    <a:pt x="90" y="2"/>
                  </a:lnTo>
                  <a:lnTo>
                    <a:pt x="74" y="8"/>
                  </a:lnTo>
                  <a:lnTo>
                    <a:pt x="59" y="19"/>
                  </a:lnTo>
                  <a:lnTo>
                    <a:pt x="44" y="33"/>
                  </a:lnTo>
                  <a:lnTo>
                    <a:pt x="31" y="50"/>
                  </a:lnTo>
                  <a:lnTo>
                    <a:pt x="20" y="72"/>
                  </a:lnTo>
                  <a:lnTo>
                    <a:pt x="11" y="94"/>
                  </a:lnTo>
                  <a:lnTo>
                    <a:pt x="4" y="120"/>
                  </a:lnTo>
                  <a:lnTo>
                    <a:pt x="0" y="148"/>
                  </a:lnTo>
                  <a:lnTo>
                    <a:pt x="0" y="176"/>
                  </a:lnTo>
                  <a:lnTo>
                    <a:pt x="5" y="203"/>
                  </a:lnTo>
                  <a:lnTo>
                    <a:pt x="17" y="231"/>
                  </a:lnTo>
                  <a:lnTo>
                    <a:pt x="29" y="257"/>
                  </a:lnTo>
                  <a:lnTo>
                    <a:pt x="44" y="279"/>
                  </a:lnTo>
                  <a:lnTo>
                    <a:pt x="59" y="298"/>
                  </a:lnTo>
                  <a:lnTo>
                    <a:pt x="74" y="309"/>
                  </a:lnTo>
                  <a:lnTo>
                    <a:pt x="85" y="314"/>
                  </a:lnTo>
                  <a:lnTo>
                    <a:pt x="92" y="316"/>
                  </a:lnTo>
                  <a:lnTo>
                    <a:pt x="109" y="323"/>
                  </a:lnTo>
                  <a:lnTo>
                    <a:pt x="135" y="327"/>
                  </a:lnTo>
                  <a:lnTo>
                    <a:pt x="164" y="329"/>
                  </a:lnTo>
                  <a:lnTo>
                    <a:pt x="192" y="322"/>
                  </a:lnTo>
                  <a:lnTo>
                    <a:pt x="220" y="303"/>
                  </a:lnTo>
                  <a:lnTo>
                    <a:pt x="238" y="268"/>
                  </a:lnTo>
                  <a:lnTo>
                    <a:pt x="247" y="21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4" name="Freeform 24"/>
            <p:cNvSpPr>
              <a:spLocks/>
            </p:cNvSpPr>
            <p:nvPr/>
          </p:nvSpPr>
          <p:spPr bwMode="auto">
            <a:xfrm>
              <a:off x="4119" y="1226"/>
              <a:ext cx="246" cy="224"/>
            </a:xfrm>
            <a:custGeom>
              <a:avLst/>
              <a:gdLst/>
              <a:ahLst/>
              <a:cxnLst>
                <a:cxn ang="0">
                  <a:pos x="493" y="447"/>
                </a:cxn>
                <a:cxn ang="0">
                  <a:pos x="493" y="0"/>
                </a:cxn>
                <a:cxn ang="0">
                  <a:pos x="0" y="106"/>
                </a:cxn>
                <a:cxn ang="0">
                  <a:pos x="0" y="447"/>
                </a:cxn>
                <a:cxn ang="0">
                  <a:pos x="493" y="447"/>
                </a:cxn>
              </a:cxnLst>
              <a:rect l="0" t="0" r="r" b="b"/>
              <a:pathLst>
                <a:path w="493" h="447">
                  <a:moveTo>
                    <a:pt x="493" y="447"/>
                  </a:moveTo>
                  <a:lnTo>
                    <a:pt x="493" y="0"/>
                  </a:lnTo>
                  <a:lnTo>
                    <a:pt x="0" y="106"/>
                  </a:lnTo>
                  <a:lnTo>
                    <a:pt x="0" y="447"/>
                  </a:lnTo>
                  <a:lnTo>
                    <a:pt x="493" y="4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5" name="Rectangle 25"/>
            <p:cNvSpPr>
              <a:spLocks noChangeArrowheads="1"/>
            </p:cNvSpPr>
            <p:nvPr/>
          </p:nvSpPr>
          <p:spPr bwMode="auto">
            <a:xfrm>
              <a:off x="4155" y="1287"/>
              <a:ext cx="181" cy="13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6" name="Freeform 26"/>
            <p:cNvSpPr>
              <a:spLocks/>
            </p:cNvSpPr>
            <p:nvPr/>
          </p:nvSpPr>
          <p:spPr bwMode="auto">
            <a:xfrm>
              <a:off x="3768" y="1364"/>
              <a:ext cx="1090" cy="1030"/>
            </a:xfrm>
            <a:custGeom>
              <a:avLst/>
              <a:gdLst/>
              <a:ahLst/>
              <a:cxnLst>
                <a:cxn ang="0">
                  <a:pos x="183" y="523"/>
                </a:cxn>
                <a:cxn ang="0">
                  <a:pos x="238" y="320"/>
                </a:cxn>
                <a:cxn ang="0">
                  <a:pos x="316" y="211"/>
                </a:cxn>
                <a:cxn ang="0">
                  <a:pos x="434" y="108"/>
                </a:cxn>
                <a:cxn ang="0">
                  <a:pos x="541" y="39"/>
                </a:cxn>
                <a:cxn ang="0">
                  <a:pos x="628" y="8"/>
                </a:cxn>
                <a:cxn ang="0">
                  <a:pos x="697" y="0"/>
                </a:cxn>
                <a:cxn ang="0">
                  <a:pos x="900" y="0"/>
                </a:cxn>
                <a:cxn ang="0">
                  <a:pos x="1145" y="0"/>
                </a:cxn>
                <a:cxn ang="0">
                  <a:pos x="1266" y="0"/>
                </a:cxn>
                <a:cxn ang="0">
                  <a:pos x="1406" y="58"/>
                </a:cxn>
                <a:cxn ang="0">
                  <a:pos x="1543" y="237"/>
                </a:cxn>
                <a:cxn ang="0">
                  <a:pos x="1633" y="403"/>
                </a:cxn>
                <a:cxn ang="0">
                  <a:pos x="1803" y="364"/>
                </a:cxn>
                <a:cxn ang="0">
                  <a:pos x="1899" y="300"/>
                </a:cxn>
                <a:cxn ang="0">
                  <a:pos x="1964" y="228"/>
                </a:cxn>
                <a:cxn ang="0">
                  <a:pos x="2010" y="213"/>
                </a:cxn>
                <a:cxn ang="0">
                  <a:pos x="2041" y="307"/>
                </a:cxn>
                <a:cxn ang="0">
                  <a:pos x="2163" y="303"/>
                </a:cxn>
                <a:cxn ang="0">
                  <a:pos x="2099" y="512"/>
                </a:cxn>
                <a:cxn ang="0">
                  <a:pos x="1903" y="510"/>
                </a:cxn>
                <a:cxn ang="0">
                  <a:pos x="1823" y="544"/>
                </a:cxn>
                <a:cxn ang="0">
                  <a:pos x="1720" y="590"/>
                </a:cxn>
                <a:cxn ang="0">
                  <a:pos x="1615" y="612"/>
                </a:cxn>
                <a:cxn ang="0">
                  <a:pos x="1487" y="573"/>
                </a:cxn>
                <a:cxn ang="0">
                  <a:pos x="1349" y="394"/>
                </a:cxn>
                <a:cxn ang="0">
                  <a:pos x="1463" y="928"/>
                </a:cxn>
                <a:cxn ang="0">
                  <a:pos x="1620" y="1282"/>
                </a:cxn>
                <a:cxn ang="0">
                  <a:pos x="1648" y="1500"/>
                </a:cxn>
                <a:cxn ang="0">
                  <a:pos x="1578" y="1741"/>
                </a:cxn>
                <a:cxn ang="0">
                  <a:pos x="1360" y="1944"/>
                </a:cxn>
                <a:cxn ang="0">
                  <a:pos x="1509" y="1992"/>
                </a:cxn>
                <a:cxn ang="0">
                  <a:pos x="1123" y="2038"/>
                </a:cxn>
                <a:cxn ang="0">
                  <a:pos x="1182" y="1922"/>
                </a:cxn>
                <a:cxn ang="0">
                  <a:pos x="1225" y="1652"/>
                </a:cxn>
                <a:cxn ang="0">
                  <a:pos x="1155" y="1388"/>
                </a:cxn>
                <a:cxn ang="0">
                  <a:pos x="931" y="1308"/>
                </a:cxn>
                <a:cxn ang="0">
                  <a:pos x="774" y="1467"/>
                </a:cxn>
                <a:cxn ang="0">
                  <a:pos x="761" y="1781"/>
                </a:cxn>
                <a:cxn ang="0">
                  <a:pos x="813" y="1990"/>
                </a:cxn>
                <a:cxn ang="0">
                  <a:pos x="403" y="2060"/>
                </a:cxn>
                <a:cxn ang="0">
                  <a:pos x="484" y="1962"/>
                </a:cxn>
                <a:cxn ang="0">
                  <a:pos x="462" y="1864"/>
                </a:cxn>
                <a:cxn ang="0">
                  <a:pos x="294" y="1646"/>
                </a:cxn>
                <a:cxn ang="0">
                  <a:pos x="283" y="1412"/>
                </a:cxn>
                <a:cxn ang="0">
                  <a:pos x="371" y="1138"/>
                </a:cxn>
                <a:cxn ang="0">
                  <a:pos x="551" y="712"/>
                </a:cxn>
                <a:cxn ang="0">
                  <a:pos x="552" y="379"/>
                </a:cxn>
                <a:cxn ang="0">
                  <a:pos x="445" y="464"/>
                </a:cxn>
                <a:cxn ang="0">
                  <a:pos x="355" y="601"/>
                </a:cxn>
                <a:cxn ang="0">
                  <a:pos x="347" y="741"/>
                </a:cxn>
                <a:cxn ang="0">
                  <a:pos x="351" y="1009"/>
                </a:cxn>
                <a:cxn ang="0">
                  <a:pos x="307" y="1048"/>
                </a:cxn>
                <a:cxn ang="0">
                  <a:pos x="235" y="1000"/>
                </a:cxn>
                <a:cxn ang="0">
                  <a:pos x="6" y="981"/>
                </a:cxn>
                <a:cxn ang="0">
                  <a:pos x="129" y="821"/>
                </a:cxn>
              </a:cxnLst>
              <a:rect l="0" t="0" r="r" b="b"/>
              <a:pathLst>
                <a:path w="2180" h="2060">
                  <a:moveTo>
                    <a:pt x="166" y="708"/>
                  </a:moveTo>
                  <a:lnTo>
                    <a:pt x="168" y="665"/>
                  </a:lnTo>
                  <a:lnTo>
                    <a:pt x="172" y="619"/>
                  </a:lnTo>
                  <a:lnTo>
                    <a:pt x="177" y="571"/>
                  </a:lnTo>
                  <a:lnTo>
                    <a:pt x="183" y="523"/>
                  </a:lnTo>
                  <a:lnTo>
                    <a:pt x="190" y="475"/>
                  </a:lnTo>
                  <a:lnTo>
                    <a:pt x="200" y="429"/>
                  </a:lnTo>
                  <a:lnTo>
                    <a:pt x="211" y="388"/>
                  </a:lnTo>
                  <a:lnTo>
                    <a:pt x="224" y="351"/>
                  </a:lnTo>
                  <a:lnTo>
                    <a:pt x="238" y="320"/>
                  </a:lnTo>
                  <a:lnTo>
                    <a:pt x="253" y="292"/>
                  </a:lnTo>
                  <a:lnTo>
                    <a:pt x="268" y="268"/>
                  </a:lnTo>
                  <a:lnTo>
                    <a:pt x="285" y="248"/>
                  </a:lnTo>
                  <a:lnTo>
                    <a:pt x="299" y="230"/>
                  </a:lnTo>
                  <a:lnTo>
                    <a:pt x="316" y="211"/>
                  </a:lnTo>
                  <a:lnTo>
                    <a:pt x="336" y="193"/>
                  </a:lnTo>
                  <a:lnTo>
                    <a:pt x="357" y="172"/>
                  </a:lnTo>
                  <a:lnTo>
                    <a:pt x="382" y="148"/>
                  </a:lnTo>
                  <a:lnTo>
                    <a:pt x="408" y="126"/>
                  </a:lnTo>
                  <a:lnTo>
                    <a:pt x="434" y="108"/>
                  </a:lnTo>
                  <a:lnTo>
                    <a:pt x="456" y="91"/>
                  </a:lnTo>
                  <a:lnTo>
                    <a:pt x="479" y="74"/>
                  </a:lnTo>
                  <a:lnTo>
                    <a:pt x="501" y="61"/>
                  </a:lnTo>
                  <a:lnTo>
                    <a:pt x="521" y="49"/>
                  </a:lnTo>
                  <a:lnTo>
                    <a:pt x="541" y="39"/>
                  </a:lnTo>
                  <a:lnTo>
                    <a:pt x="560" y="30"/>
                  </a:lnTo>
                  <a:lnTo>
                    <a:pt x="578" y="23"/>
                  </a:lnTo>
                  <a:lnTo>
                    <a:pt x="595" y="15"/>
                  </a:lnTo>
                  <a:lnTo>
                    <a:pt x="612" y="12"/>
                  </a:lnTo>
                  <a:lnTo>
                    <a:pt x="628" y="8"/>
                  </a:lnTo>
                  <a:lnTo>
                    <a:pt x="643" y="4"/>
                  </a:lnTo>
                  <a:lnTo>
                    <a:pt x="658" y="2"/>
                  </a:lnTo>
                  <a:lnTo>
                    <a:pt x="672" y="0"/>
                  </a:lnTo>
                  <a:lnTo>
                    <a:pt x="678" y="0"/>
                  </a:lnTo>
                  <a:lnTo>
                    <a:pt x="697" y="0"/>
                  </a:lnTo>
                  <a:lnTo>
                    <a:pt x="724" y="0"/>
                  </a:lnTo>
                  <a:lnTo>
                    <a:pt x="759" y="0"/>
                  </a:lnTo>
                  <a:lnTo>
                    <a:pt x="802" y="0"/>
                  </a:lnTo>
                  <a:lnTo>
                    <a:pt x="850" y="0"/>
                  </a:lnTo>
                  <a:lnTo>
                    <a:pt x="900" y="0"/>
                  </a:lnTo>
                  <a:lnTo>
                    <a:pt x="953" y="0"/>
                  </a:lnTo>
                  <a:lnTo>
                    <a:pt x="1005" y="0"/>
                  </a:lnTo>
                  <a:lnTo>
                    <a:pt x="1055" y="0"/>
                  </a:lnTo>
                  <a:lnTo>
                    <a:pt x="1103" y="0"/>
                  </a:lnTo>
                  <a:lnTo>
                    <a:pt x="1145" y="0"/>
                  </a:lnTo>
                  <a:lnTo>
                    <a:pt x="1182" y="0"/>
                  </a:lnTo>
                  <a:lnTo>
                    <a:pt x="1210" y="0"/>
                  </a:lnTo>
                  <a:lnTo>
                    <a:pt x="1227" y="0"/>
                  </a:lnTo>
                  <a:lnTo>
                    <a:pt x="1234" y="0"/>
                  </a:lnTo>
                  <a:lnTo>
                    <a:pt x="1266" y="0"/>
                  </a:lnTo>
                  <a:lnTo>
                    <a:pt x="1297" y="6"/>
                  </a:lnTo>
                  <a:lnTo>
                    <a:pt x="1326" y="13"/>
                  </a:lnTo>
                  <a:lnTo>
                    <a:pt x="1354" y="24"/>
                  </a:lnTo>
                  <a:lnTo>
                    <a:pt x="1380" y="39"/>
                  </a:lnTo>
                  <a:lnTo>
                    <a:pt x="1406" y="58"/>
                  </a:lnTo>
                  <a:lnTo>
                    <a:pt x="1430" y="76"/>
                  </a:lnTo>
                  <a:lnTo>
                    <a:pt x="1452" y="98"/>
                  </a:lnTo>
                  <a:lnTo>
                    <a:pt x="1485" y="141"/>
                  </a:lnTo>
                  <a:lnTo>
                    <a:pt x="1515" y="187"/>
                  </a:lnTo>
                  <a:lnTo>
                    <a:pt x="1543" y="237"/>
                  </a:lnTo>
                  <a:lnTo>
                    <a:pt x="1565" y="285"/>
                  </a:lnTo>
                  <a:lnTo>
                    <a:pt x="1585" y="329"/>
                  </a:lnTo>
                  <a:lnTo>
                    <a:pt x="1604" y="364"/>
                  </a:lnTo>
                  <a:lnTo>
                    <a:pt x="1618" y="390"/>
                  </a:lnTo>
                  <a:lnTo>
                    <a:pt x="1633" y="403"/>
                  </a:lnTo>
                  <a:lnTo>
                    <a:pt x="1654" y="403"/>
                  </a:lnTo>
                  <a:lnTo>
                    <a:pt x="1685" y="398"/>
                  </a:lnTo>
                  <a:lnTo>
                    <a:pt x="1724" y="388"/>
                  </a:lnTo>
                  <a:lnTo>
                    <a:pt x="1764" y="377"/>
                  </a:lnTo>
                  <a:lnTo>
                    <a:pt x="1803" y="364"/>
                  </a:lnTo>
                  <a:lnTo>
                    <a:pt x="1836" y="353"/>
                  </a:lnTo>
                  <a:lnTo>
                    <a:pt x="1859" y="346"/>
                  </a:lnTo>
                  <a:lnTo>
                    <a:pt x="1868" y="342"/>
                  </a:lnTo>
                  <a:lnTo>
                    <a:pt x="1883" y="322"/>
                  </a:lnTo>
                  <a:lnTo>
                    <a:pt x="1899" y="300"/>
                  </a:lnTo>
                  <a:lnTo>
                    <a:pt x="1916" y="281"/>
                  </a:lnTo>
                  <a:lnTo>
                    <a:pt x="1931" y="263"/>
                  </a:lnTo>
                  <a:lnTo>
                    <a:pt x="1945" y="246"/>
                  </a:lnTo>
                  <a:lnTo>
                    <a:pt x="1956" y="235"/>
                  </a:lnTo>
                  <a:lnTo>
                    <a:pt x="1964" y="228"/>
                  </a:lnTo>
                  <a:lnTo>
                    <a:pt x="1966" y="224"/>
                  </a:lnTo>
                  <a:lnTo>
                    <a:pt x="1975" y="217"/>
                  </a:lnTo>
                  <a:lnTo>
                    <a:pt x="1986" y="211"/>
                  </a:lnTo>
                  <a:lnTo>
                    <a:pt x="1999" y="209"/>
                  </a:lnTo>
                  <a:lnTo>
                    <a:pt x="2010" y="213"/>
                  </a:lnTo>
                  <a:lnTo>
                    <a:pt x="2023" y="237"/>
                  </a:lnTo>
                  <a:lnTo>
                    <a:pt x="2025" y="268"/>
                  </a:lnTo>
                  <a:lnTo>
                    <a:pt x="2021" y="296"/>
                  </a:lnTo>
                  <a:lnTo>
                    <a:pt x="2017" y="307"/>
                  </a:lnTo>
                  <a:lnTo>
                    <a:pt x="2041" y="307"/>
                  </a:lnTo>
                  <a:lnTo>
                    <a:pt x="2067" y="307"/>
                  </a:lnTo>
                  <a:lnTo>
                    <a:pt x="2093" y="307"/>
                  </a:lnTo>
                  <a:lnTo>
                    <a:pt x="2121" y="305"/>
                  </a:lnTo>
                  <a:lnTo>
                    <a:pt x="2143" y="305"/>
                  </a:lnTo>
                  <a:lnTo>
                    <a:pt x="2163" y="303"/>
                  </a:lnTo>
                  <a:lnTo>
                    <a:pt x="2174" y="303"/>
                  </a:lnTo>
                  <a:lnTo>
                    <a:pt x="2180" y="303"/>
                  </a:lnTo>
                  <a:lnTo>
                    <a:pt x="2136" y="512"/>
                  </a:lnTo>
                  <a:lnTo>
                    <a:pt x="2125" y="512"/>
                  </a:lnTo>
                  <a:lnTo>
                    <a:pt x="2099" y="512"/>
                  </a:lnTo>
                  <a:lnTo>
                    <a:pt x="2060" y="512"/>
                  </a:lnTo>
                  <a:lnTo>
                    <a:pt x="2016" y="510"/>
                  </a:lnTo>
                  <a:lnTo>
                    <a:pt x="1971" y="510"/>
                  </a:lnTo>
                  <a:lnTo>
                    <a:pt x="1931" y="510"/>
                  </a:lnTo>
                  <a:lnTo>
                    <a:pt x="1903" y="510"/>
                  </a:lnTo>
                  <a:lnTo>
                    <a:pt x="1892" y="510"/>
                  </a:lnTo>
                  <a:lnTo>
                    <a:pt x="1877" y="518"/>
                  </a:lnTo>
                  <a:lnTo>
                    <a:pt x="1860" y="525"/>
                  </a:lnTo>
                  <a:lnTo>
                    <a:pt x="1842" y="534"/>
                  </a:lnTo>
                  <a:lnTo>
                    <a:pt x="1823" y="544"/>
                  </a:lnTo>
                  <a:lnTo>
                    <a:pt x="1803" y="553"/>
                  </a:lnTo>
                  <a:lnTo>
                    <a:pt x="1783" y="564"/>
                  </a:lnTo>
                  <a:lnTo>
                    <a:pt x="1763" y="571"/>
                  </a:lnTo>
                  <a:lnTo>
                    <a:pt x="1740" y="580"/>
                  </a:lnTo>
                  <a:lnTo>
                    <a:pt x="1720" y="590"/>
                  </a:lnTo>
                  <a:lnTo>
                    <a:pt x="1698" y="597"/>
                  </a:lnTo>
                  <a:lnTo>
                    <a:pt x="1678" y="603"/>
                  </a:lnTo>
                  <a:lnTo>
                    <a:pt x="1655" y="608"/>
                  </a:lnTo>
                  <a:lnTo>
                    <a:pt x="1635" y="610"/>
                  </a:lnTo>
                  <a:lnTo>
                    <a:pt x="1615" y="612"/>
                  </a:lnTo>
                  <a:lnTo>
                    <a:pt x="1596" y="612"/>
                  </a:lnTo>
                  <a:lnTo>
                    <a:pt x="1578" y="610"/>
                  </a:lnTo>
                  <a:lnTo>
                    <a:pt x="1546" y="603"/>
                  </a:lnTo>
                  <a:lnTo>
                    <a:pt x="1517" y="590"/>
                  </a:lnTo>
                  <a:lnTo>
                    <a:pt x="1487" y="573"/>
                  </a:lnTo>
                  <a:lnTo>
                    <a:pt x="1460" y="551"/>
                  </a:lnTo>
                  <a:lnTo>
                    <a:pt x="1432" y="523"/>
                  </a:lnTo>
                  <a:lnTo>
                    <a:pt x="1404" y="488"/>
                  </a:lnTo>
                  <a:lnTo>
                    <a:pt x="1376" y="446"/>
                  </a:lnTo>
                  <a:lnTo>
                    <a:pt x="1349" y="394"/>
                  </a:lnTo>
                  <a:lnTo>
                    <a:pt x="1349" y="702"/>
                  </a:lnTo>
                  <a:lnTo>
                    <a:pt x="1358" y="721"/>
                  </a:lnTo>
                  <a:lnTo>
                    <a:pt x="1384" y="771"/>
                  </a:lnTo>
                  <a:lnTo>
                    <a:pt x="1421" y="841"/>
                  </a:lnTo>
                  <a:lnTo>
                    <a:pt x="1463" y="928"/>
                  </a:lnTo>
                  <a:lnTo>
                    <a:pt x="1508" y="1020"/>
                  </a:lnTo>
                  <a:lnTo>
                    <a:pt x="1550" y="1109"/>
                  </a:lnTo>
                  <a:lnTo>
                    <a:pt x="1585" y="1186"/>
                  </a:lnTo>
                  <a:lnTo>
                    <a:pt x="1609" y="1245"/>
                  </a:lnTo>
                  <a:lnTo>
                    <a:pt x="1620" y="1282"/>
                  </a:lnTo>
                  <a:lnTo>
                    <a:pt x="1631" y="1321"/>
                  </a:lnTo>
                  <a:lnTo>
                    <a:pt x="1639" y="1364"/>
                  </a:lnTo>
                  <a:lnTo>
                    <a:pt x="1644" y="1408"/>
                  </a:lnTo>
                  <a:lnTo>
                    <a:pt x="1648" y="1454"/>
                  </a:lnTo>
                  <a:lnTo>
                    <a:pt x="1648" y="1500"/>
                  </a:lnTo>
                  <a:lnTo>
                    <a:pt x="1642" y="1548"/>
                  </a:lnTo>
                  <a:lnTo>
                    <a:pt x="1635" y="1596"/>
                  </a:lnTo>
                  <a:lnTo>
                    <a:pt x="1620" y="1646"/>
                  </a:lnTo>
                  <a:lnTo>
                    <a:pt x="1602" y="1692"/>
                  </a:lnTo>
                  <a:lnTo>
                    <a:pt x="1578" y="1741"/>
                  </a:lnTo>
                  <a:lnTo>
                    <a:pt x="1548" y="1785"/>
                  </a:lnTo>
                  <a:lnTo>
                    <a:pt x="1511" y="1829"/>
                  </a:lnTo>
                  <a:lnTo>
                    <a:pt x="1469" y="1870"/>
                  </a:lnTo>
                  <a:lnTo>
                    <a:pt x="1419" y="1909"/>
                  </a:lnTo>
                  <a:lnTo>
                    <a:pt x="1360" y="1944"/>
                  </a:lnTo>
                  <a:lnTo>
                    <a:pt x="1397" y="1947"/>
                  </a:lnTo>
                  <a:lnTo>
                    <a:pt x="1432" y="1953"/>
                  </a:lnTo>
                  <a:lnTo>
                    <a:pt x="1461" y="1964"/>
                  </a:lnTo>
                  <a:lnTo>
                    <a:pt x="1489" y="1975"/>
                  </a:lnTo>
                  <a:lnTo>
                    <a:pt x="1509" y="1992"/>
                  </a:lnTo>
                  <a:lnTo>
                    <a:pt x="1526" y="2010"/>
                  </a:lnTo>
                  <a:lnTo>
                    <a:pt x="1537" y="2032"/>
                  </a:lnTo>
                  <a:lnTo>
                    <a:pt x="1541" y="2058"/>
                  </a:lnTo>
                  <a:lnTo>
                    <a:pt x="1121" y="2058"/>
                  </a:lnTo>
                  <a:lnTo>
                    <a:pt x="1123" y="2038"/>
                  </a:lnTo>
                  <a:lnTo>
                    <a:pt x="1131" y="2019"/>
                  </a:lnTo>
                  <a:lnTo>
                    <a:pt x="1142" y="2003"/>
                  </a:lnTo>
                  <a:lnTo>
                    <a:pt x="1155" y="1990"/>
                  </a:lnTo>
                  <a:lnTo>
                    <a:pt x="1168" y="1960"/>
                  </a:lnTo>
                  <a:lnTo>
                    <a:pt x="1182" y="1922"/>
                  </a:lnTo>
                  <a:lnTo>
                    <a:pt x="1197" y="1877"/>
                  </a:lnTo>
                  <a:lnTo>
                    <a:pt x="1210" y="1827"/>
                  </a:lnTo>
                  <a:lnTo>
                    <a:pt x="1219" y="1772"/>
                  </a:lnTo>
                  <a:lnTo>
                    <a:pt x="1225" y="1713"/>
                  </a:lnTo>
                  <a:lnTo>
                    <a:pt x="1225" y="1652"/>
                  </a:lnTo>
                  <a:lnTo>
                    <a:pt x="1217" y="1587"/>
                  </a:lnTo>
                  <a:lnTo>
                    <a:pt x="1206" y="1530"/>
                  </a:lnTo>
                  <a:lnTo>
                    <a:pt x="1192" y="1476"/>
                  </a:lnTo>
                  <a:lnTo>
                    <a:pt x="1175" y="1430"/>
                  </a:lnTo>
                  <a:lnTo>
                    <a:pt x="1155" y="1388"/>
                  </a:lnTo>
                  <a:lnTo>
                    <a:pt x="1125" y="1354"/>
                  </a:lnTo>
                  <a:lnTo>
                    <a:pt x="1090" y="1329"/>
                  </a:lnTo>
                  <a:lnTo>
                    <a:pt x="1042" y="1312"/>
                  </a:lnTo>
                  <a:lnTo>
                    <a:pt x="983" y="1305"/>
                  </a:lnTo>
                  <a:lnTo>
                    <a:pt x="931" y="1308"/>
                  </a:lnTo>
                  <a:lnTo>
                    <a:pt x="887" y="1321"/>
                  </a:lnTo>
                  <a:lnTo>
                    <a:pt x="848" y="1343"/>
                  </a:lnTo>
                  <a:lnTo>
                    <a:pt x="817" y="1377"/>
                  </a:lnTo>
                  <a:lnTo>
                    <a:pt x="793" y="1417"/>
                  </a:lnTo>
                  <a:lnTo>
                    <a:pt x="774" y="1467"/>
                  </a:lnTo>
                  <a:lnTo>
                    <a:pt x="761" y="1526"/>
                  </a:lnTo>
                  <a:lnTo>
                    <a:pt x="756" y="1593"/>
                  </a:lnTo>
                  <a:lnTo>
                    <a:pt x="754" y="1659"/>
                  </a:lnTo>
                  <a:lnTo>
                    <a:pt x="756" y="1722"/>
                  </a:lnTo>
                  <a:lnTo>
                    <a:pt x="761" y="1781"/>
                  </a:lnTo>
                  <a:lnTo>
                    <a:pt x="770" y="1835"/>
                  </a:lnTo>
                  <a:lnTo>
                    <a:pt x="780" y="1883"/>
                  </a:lnTo>
                  <a:lnTo>
                    <a:pt x="791" y="1925"/>
                  </a:lnTo>
                  <a:lnTo>
                    <a:pt x="802" y="1960"/>
                  </a:lnTo>
                  <a:lnTo>
                    <a:pt x="813" y="1990"/>
                  </a:lnTo>
                  <a:lnTo>
                    <a:pt x="826" y="2005"/>
                  </a:lnTo>
                  <a:lnTo>
                    <a:pt x="837" y="2021"/>
                  </a:lnTo>
                  <a:lnTo>
                    <a:pt x="842" y="2040"/>
                  </a:lnTo>
                  <a:lnTo>
                    <a:pt x="844" y="2060"/>
                  </a:lnTo>
                  <a:lnTo>
                    <a:pt x="403" y="2060"/>
                  </a:lnTo>
                  <a:lnTo>
                    <a:pt x="406" y="2034"/>
                  </a:lnTo>
                  <a:lnTo>
                    <a:pt x="418" y="2010"/>
                  </a:lnTo>
                  <a:lnTo>
                    <a:pt x="434" y="1990"/>
                  </a:lnTo>
                  <a:lnTo>
                    <a:pt x="456" y="1975"/>
                  </a:lnTo>
                  <a:lnTo>
                    <a:pt x="484" y="1962"/>
                  </a:lnTo>
                  <a:lnTo>
                    <a:pt x="515" y="1951"/>
                  </a:lnTo>
                  <a:lnTo>
                    <a:pt x="551" y="1944"/>
                  </a:lnTo>
                  <a:lnTo>
                    <a:pt x="588" y="1940"/>
                  </a:lnTo>
                  <a:lnTo>
                    <a:pt x="519" y="1903"/>
                  </a:lnTo>
                  <a:lnTo>
                    <a:pt x="462" y="1864"/>
                  </a:lnTo>
                  <a:lnTo>
                    <a:pt x="412" y="1824"/>
                  </a:lnTo>
                  <a:lnTo>
                    <a:pt x="371" y="1781"/>
                  </a:lnTo>
                  <a:lnTo>
                    <a:pt x="338" y="1737"/>
                  </a:lnTo>
                  <a:lnTo>
                    <a:pt x="314" y="1692"/>
                  </a:lnTo>
                  <a:lnTo>
                    <a:pt x="294" y="1646"/>
                  </a:lnTo>
                  <a:lnTo>
                    <a:pt x="283" y="1600"/>
                  </a:lnTo>
                  <a:lnTo>
                    <a:pt x="275" y="1552"/>
                  </a:lnTo>
                  <a:lnTo>
                    <a:pt x="273" y="1504"/>
                  </a:lnTo>
                  <a:lnTo>
                    <a:pt x="275" y="1458"/>
                  </a:lnTo>
                  <a:lnTo>
                    <a:pt x="283" y="1412"/>
                  </a:lnTo>
                  <a:lnTo>
                    <a:pt x="292" y="1366"/>
                  </a:lnTo>
                  <a:lnTo>
                    <a:pt x="305" y="1319"/>
                  </a:lnTo>
                  <a:lnTo>
                    <a:pt x="318" y="1275"/>
                  </a:lnTo>
                  <a:lnTo>
                    <a:pt x="334" y="1233"/>
                  </a:lnTo>
                  <a:lnTo>
                    <a:pt x="371" y="1138"/>
                  </a:lnTo>
                  <a:lnTo>
                    <a:pt x="410" y="1040"/>
                  </a:lnTo>
                  <a:lnTo>
                    <a:pt x="451" y="943"/>
                  </a:lnTo>
                  <a:lnTo>
                    <a:pt x="490" y="852"/>
                  </a:lnTo>
                  <a:lnTo>
                    <a:pt x="523" y="774"/>
                  </a:lnTo>
                  <a:lnTo>
                    <a:pt x="551" y="712"/>
                  </a:lnTo>
                  <a:lnTo>
                    <a:pt x="569" y="671"/>
                  </a:lnTo>
                  <a:lnTo>
                    <a:pt x="576" y="656"/>
                  </a:lnTo>
                  <a:lnTo>
                    <a:pt x="576" y="363"/>
                  </a:lnTo>
                  <a:lnTo>
                    <a:pt x="569" y="368"/>
                  </a:lnTo>
                  <a:lnTo>
                    <a:pt x="552" y="379"/>
                  </a:lnTo>
                  <a:lnTo>
                    <a:pt x="534" y="394"/>
                  </a:lnTo>
                  <a:lnTo>
                    <a:pt x="510" y="411"/>
                  </a:lnTo>
                  <a:lnTo>
                    <a:pt x="486" y="429"/>
                  </a:lnTo>
                  <a:lnTo>
                    <a:pt x="464" y="447"/>
                  </a:lnTo>
                  <a:lnTo>
                    <a:pt x="445" y="464"/>
                  </a:lnTo>
                  <a:lnTo>
                    <a:pt x="430" y="481"/>
                  </a:lnTo>
                  <a:lnTo>
                    <a:pt x="408" y="510"/>
                  </a:lnTo>
                  <a:lnTo>
                    <a:pt x="388" y="540"/>
                  </a:lnTo>
                  <a:lnTo>
                    <a:pt x="371" y="571"/>
                  </a:lnTo>
                  <a:lnTo>
                    <a:pt x="355" y="601"/>
                  </a:lnTo>
                  <a:lnTo>
                    <a:pt x="342" y="634"/>
                  </a:lnTo>
                  <a:lnTo>
                    <a:pt x="331" y="665"/>
                  </a:lnTo>
                  <a:lnTo>
                    <a:pt x="321" y="699"/>
                  </a:lnTo>
                  <a:lnTo>
                    <a:pt x="314" y="734"/>
                  </a:lnTo>
                  <a:lnTo>
                    <a:pt x="347" y="741"/>
                  </a:lnTo>
                  <a:lnTo>
                    <a:pt x="307" y="819"/>
                  </a:lnTo>
                  <a:lnTo>
                    <a:pt x="318" y="858"/>
                  </a:lnTo>
                  <a:lnTo>
                    <a:pt x="333" y="922"/>
                  </a:lnTo>
                  <a:lnTo>
                    <a:pt x="345" y="981"/>
                  </a:lnTo>
                  <a:lnTo>
                    <a:pt x="351" y="1009"/>
                  </a:lnTo>
                  <a:lnTo>
                    <a:pt x="347" y="1022"/>
                  </a:lnTo>
                  <a:lnTo>
                    <a:pt x="340" y="1031"/>
                  </a:lnTo>
                  <a:lnTo>
                    <a:pt x="331" y="1039"/>
                  </a:lnTo>
                  <a:lnTo>
                    <a:pt x="320" y="1044"/>
                  </a:lnTo>
                  <a:lnTo>
                    <a:pt x="307" y="1048"/>
                  </a:lnTo>
                  <a:lnTo>
                    <a:pt x="296" y="1050"/>
                  </a:lnTo>
                  <a:lnTo>
                    <a:pt x="285" y="1048"/>
                  </a:lnTo>
                  <a:lnTo>
                    <a:pt x="275" y="1042"/>
                  </a:lnTo>
                  <a:lnTo>
                    <a:pt x="244" y="987"/>
                  </a:lnTo>
                  <a:lnTo>
                    <a:pt x="235" y="1000"/>
                  </a:lnTo>
                  <a:lnTo>
                    <a:pt x="218" y="1026"/>
                  </a:lnTo>
                  <a:lnTo>
                    <a:pt x="201" y="1052"/>
                  </a:lnTo>
                  <a:lnTo>
                    <a:pt x="194" y="1063"/>
                  </a:lnTo>
                  <a:lnTo>
                    <a:pt x="0" y="991"/>
                  </a:lnTo>
                  <a:lnTo>
                    <a:pt x="6" y="981"/>
                  </a:lnTo>
                  <a:lnTo>
                    <a:pt x="24" y="959"/>
                  </a:lnTo>
                  <a:lnTo>
                    <a:pt x="48" y="928"/>
                  </a:lnTo>
                  <a:lnTo>
                    <a:pt x="76" y="891"/>
                  </a:lnTo>
                  <a:lnTo>
                    <a:pt x="103" y="854"/>
                  </a:lnTo>
                  <a:lnTo>
                    <a:pt x="129" y="821"/>
                  </a:lnTo>
                  <a:lnTo>
                    <a:pt x="148" y="798"/>
                  </a:lnTo>
                  <a:lnTo>
                    <a:pt x="157" y="787"/>
                  </a:lnTo>
                  <a:lnTo>
                    <a:pt x="135" y="702"/>
                  </a:lnTo>
                  <a:lnTo>
                    <a:pt x="166" y="70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 name="Freeform 27"/>
            <p:cNvSpPr>
              <a:spLocks/>
            </p:cNvSpPr>
            <p:nvPr/>
          </p:nvSpPr>
          <p:spPr bwMode="auto">
            <a:xfrm>
              <a:off x="3968" y="887"/>
              <a:ext cx="508" cy="453"/>
            </a:xfrm>
            <a:custGeom>
              <a:avLst/>
              <a:gdLst/>
              <a:ahLst/>
              <a:cxnLst>
                <a:cxn ang="0">
                  <a:pos x="870" y="274"/>
                </a:cxn>
                <a:cxn ang="0">
                  <a:pos x="868" y="274"/>
                </a:cxn>
                <a:cxn ang="0">
                  <a:pos x="853" y="244"/>
                </a:cxn>
                <a:cxn ang="0">
                  <a:pos x="820" y="189"/>
                </a:cxn>
                <a:cxn ang="0">
                  <a:pos x="778" y="139"/>
                </a:cxn>
                <a:cxn ang="0">
                  <a:pos x="730" y="96"/>
                </a:cxn>
                <a:cxn ang="0">
                  <a:pos x="676" y="59"/>
                </a:cxn>
                <a:cxn ang="0">
                  <a:pos x="617" y="32"/>
                </a:cxn>
                <a:cxn ang="0">
                  <a:pos x="554" y="11"/>
                </a:cxn>
                <a:cxn ang="0">
                  <a:pos x="488" y="2"/>
                </a:cxn>
                <a:cxn ang="0">
                  <a:pos x="406" y="2"/>
                </a:cxn>
                <a:cxn ang="0">
                  <a:pos x="318" y="21"/>
                </a:cxn>
                <a:cxn ang="0">
                  <a:pos x="236" y="56"/>
                </a:cxn>
                <a:cxn ang="0">
                  <a:pos x="164" y="104"/>
                </a:cxn>
                <a:cxn ang="0">
                  <a:pos x="103" y="165"/>
                </a:cxn>
                <a:cxn ang="0">
                  <a:pos x="53" y="237"/>
                </a:cxn>
                <a:cxn ang="0">
                  <a:pos x="20" y="318"/>
                </a:cxn>
                <a:cxn ang="0">
                  <a:pos x="2" y="407"/>
                </a:cxn>
                <a:cxn ang="0">
                  <a:pos x="2" y="499"/>
                </a:cxn>
                <a:cxn ang="0">
                  <a:pos x="20" y="588"/>
                </a:cxn>
                <a:cxn ang="0">
                  <a:pos x="53" y="669"/>
                </a:cxn>
                <a:cxn ang="0">
                  <a:pos x="103" y="741"/>
                </a:cxn>
                <a:cxn ang="0">
                  <a:pos x="164" y="802"/>
                </a:cxn>
                <a:cxn ang="0">
                  <a:pos x="236" y="850"/>
                </a:cxn>
                <a:cxn ang="0">
                  <a:pos x="318" y="885"/>
                </a:cxn>
                <a:cxn ang="0">
                  <a:pos x="406" y="904"/>
                </a:cxn>
                <a:cxn ang="0">
                  <a:pos x="486" y="904"/>
                </a:cxn>
                <a:cxn ang="0">
                  <a:pos x="549" y="894"/>
                </a:cxn>
                <a:cxn ang="0">
                  <a:pos x="610" y="878"/>
                </a:cxn>
                <a:cxn ang="0">
                  <a:pos x="667" y="852"/>
                </a:cxn>
                <a:cxn ang="0">
                  <a:pos x="719" y="819"/>
                </a:cxn>
                <a:cxn ang="0">
                  <a:pos x="767" y="778"/>
                </a:cxn>
                <a:cxn ang="0">
                  <a:pos x="807" y="734"/>
                </a:cxn>
                <a:cxn ang="0">
                  <a:pos x="842" y="682"/>
                </a:cxn>
                <a:cxn ang="0">
                  <a:pos x="861" y="654"/>
                </a:cxn>
                <a:cxn ang="0">
                  <a:pos x="868" y="654"/>
                </a:cxn>
                <a:cxn ang="0">
                  <a:pos x="901" y="651"/>
                </a:cxn>
                <a:cxn ang="0">
                  <a:pos x="953" y="621"/>
                </a:cxn>
                <a:cxn ang="0">
                  <a:pos x="992" y="571"/>
                </a:cxn>
                <a:cxn ang="0">
                  <a:pos x="1012" y="503"/>
                </a:cxn>
                <a:cxn ang="0">
                  <a:pos x="1012" y="425"/>
                </a:cxn>
                <a:cxn ang="0">
                  <a:pos x="992" y="357"/>
                </a:cxn>
                <a:cxn ang="0">
                  <a:pos x="953" y="307"/>
                </a:cxn>
                <a:cxn ang="0">
                  <a:pos x="901" y="277"/>
                </a:cxn>
              </a:cxnLst>
              <a:rect l="0" t="0" r="r" b="b"/>
              <a:pathLst>
                <a:path w="1016" h="905">
                  <a:moveTo>
                    <a:pt x="872" y="274"/>
                  </a:moveTo>
                  <a:lnTo>
                    <a:pt x="870" y="274"/>
                  </a:lnTo>
                  <a:lnTo>
                    <a:pt x="870" y="274"/>
                  </a:lnTo>
                  <a:lnTo>
                    <a:pt x="868" y="274"/>
                  </a:lnTo>
                  <a:lnTo>
                    <a:pt x="868" y="274"/>
                  </a:lnTo>
                  <a:lnTo>
                    <a:pt x="853" y="244"/>
                  </a:lnTo>
                  <a:lnTo>
                    <a:pt x="839" y="216"/>
                  </a:lnTo>
                  <a:lnTo>
                    <a:pt x="820" y="189"/>
                  </a:lnTo>
                  <a:lnTo>
                    <a:pt x="800" y="163"/>
                  </a:lnTo>
                  <a:lnTo>
                    <a:pt x="778" y="139"/>
                  </a:lnTo>
                  <a:lnTo>
                    <a:pt x="756" y="117"/>
                  </a:lnTo>
                  <a:lnTo>
                    <a:pt x="730" y="96"/>
                  </a:lnTo>
                  <a:lnTo>
                    <a:pt x="704" y="76"/>
                  </a:lnTo>
                  <a:lnTo>
                    <a:pt x="676" y="59"/>
                  </a:lnTo>
                  <a:lnTo>
                    <a:pt x="648" y="45"/>
                  </a:lnTo>
                  <a:lnTo>
                    <a:pt x="617" y="32"/>
                  </a:lnTo>
                  <a:lnTo>
                    <a:pt x="586" y="21"/>
                  </a:lnTo>
                  <a:lnTo>
                    <a:pt x="554" y="11"/>
                  </a:lnTo>
                  <a:lnTo>
                    <a:pt x="521" y="6"/>
                  </a:lnTo>
                  <a:lnTo>
                    <a:pt x="488" y="2"/>
                  </a:lnTo>
                  <a:lnTo>
                    <a:pt x="453" y="0"/>
                  </a:lnTo>
                  <a:lnTo>
                    <a:pt x="406" y="2"/>
                  </a:lnTo>
                  <a:lnTo>
                    <a:pt x="360" y="10"/>
                  </a:lnTo>
                  <a:lnTo>
                    <a:pt x="318" y="21"/>
                  </a:lnTo>
                  <a:lnTo>
                    <a:pt x="275" y="35"/>
                  </a:lnTo>
                  <a:lnTo>
                    <a:pt x="236" y="56"/>
                  </a:lnTo>
                  <a:lnTo>
                    <a:pt x="199" y="78"/>
                  </a:lnTo>
                  <a:lnTo>
                    <a:pt x="164" y="104"/>
                  </a:lnTo>
                  <a:lnTo>
                    <a:pt x="133" y="133"/>
                  </a:lnTo>
                  <a:lnTo>
                    <a:pt x="103" y="165"/>
                  </a:lnTo>
                  <a:lnTo>
                    <a:pt x="78" y="200"/>
                  </a:lnTo>
                  <a:lnTo>
                    <a:pt x="53" y="237"/>
                  </a:lnTo>
                  <a:lnTo>
                    <a:pt x="35" y="277"/>
                  </a:lnTo>
                  <a:lnTo>
                    <a:pt x="20" y="318"/>
                  </a:lnTo>
                  <a:lnTo>
                    <a:pt x="9" y="362"/>
                  </a:lnTo>
                  <a:lnTo>
                    <a:pt x="2" y="407"/>
                  </a:lnTo>
                  <a:lnTo>
                    <a:pt x="0" y="453"/>
                  </a:lnTo>
                  <a:lnTo>
                    <a:pt x="2" y="499"/>
                  </a:lnTo>
                  <a:lnTo>
                    <a:pt x="9" y="543"/>
                  </a:lnTo>
                  <a:lnTo>
                    <a:pt x="20" y="588"/>
                  </a:lnTo>
                  <a:lnTo>
                    <a:pt x="35" y="628"/>
                  </a:lnTo>
                  <a:lnTo>
                    <a:pt x="53" y="669"/>
                  </a:lnTo>
                  <a:lnTo>
                    <a:pt x="78" y="706"/>
                  </a:lnTo>
                  <a:lnTo>
                    <a:pt x="103" y="741"/>
                  </a:lnTo>
                  <a:lnTo>
                    <a:pt x="133" y="772"/>
                  </a:lnTo>
                  <a:lnTo>
                    <a:pt x="164" y="802"/>
                  </a:lnTo>
                  <a:lnTo>
                    <a:pt x="199" y="828"/>
                  </a:lnTo>
                  <a:lnTo>
                    <a:pt x="236" y="850"/>
                  </a:lnTo>
                  <a:lnTo>
                    <a:pt x="275" y="870"/>
                  </a:lnTo>
                  <a:lnTo>
                    <a:pt x="318" y="885"/>
                  </a:lnTo>
                  <a:lnTo>
                    <a:pt x="360" y="896"/>
                  </a:lnTo>
                  <a:lnTo>
                    <a:pt x="406" y="904"/>
                  </a:lnTo>
                  <a:lnTo>
                    <a:pt x="453" y="905"/>
                  </a:lnTo>
                  <a:lnTo>
                    <a:pt x="486" y="904"/>
                  </a:lnTo>
                  <a:lnTo>
                    <a:pt x="517" y="900"/>
                  </a:lnTo>
                  <a:lnTo>
                    <a:pt x="549" y="894"/>
                  </a:lnTo>
                  <a:lnTo>
                    <a:pt x="580" y="887"/>
                  </a:lnTo>
                  <a:lnTo>
                    <a:pt x="610" y="878"/>
                  </a:lnTo>
                  <a:lnTo>
                    <a:pt x="639" y="865"/>
                  </a:lnTo>
                  <a:lnTo>
                    <a:pt x="667" y="852"/>
                  </a:lnTo>
                  <a:lnTo>
                    <a:pt x="695" y="835"/>
                  </a:lnTo>
                  <a:lnTo>
                    <a:pt x="719" y="819"/>
                  </a:lnTo>
                  <a:lnTo>
                    <a:pt x="743" y="800"/>
                  </a:lnTo>
                  <a:lnTo>
                    <a:pt x="767" y="778"/>
                  </a:lnTo>
                  <a:lnTo>
                    <a:pt x="787" y="756"/>
                  </a:lnTo>
                  <a:lnTo>
                    <a:pt x="807" y="734"/>
                  </a:lnTo>
                  <a:lnTo>
                    <a:pt x="826" y="708"/>
                  </a:lnTo>
                  <a:lnTo>
                    <a:pt x="842" y="682"/>
                  </a:lnTo>
                  <a:lnTo>
                    <a:pt x="857" y="654"/>
                  </a:lnTo>
                  <a:lnTo>
                    <a:pt x="861" y="654"/>
                  </a:lnTo>
                  <a:lnTo>
                    <a:pt x="865" y="654"/>
                  </a:lnTo>
                  <a:lnTo>
                    <a:pt x="868" y="654"/>
                  </a:lnTo>
                  <a:lnTo>
                    <a:pt x="872" y="654"/>
                  </a:lnTo>
                  <a:lnTo>
                    <a:pt x="901" y="651"/>
                  </a:lnTo>
                  <a:lnTo>
                    <a:pt x="929" y="639"/>
                  </a:lnTo>
                  <a:lnTo>
                    <a:pt x="953" y="621"/>
                  </a:lnTo>
                  <a:lnTo>
                    <a:pt x="975" y="599"/>
                  </a:lnTo>
                  <a:lnTo>
                    <a:pt x="992" y="571"/>
                  </a:lnTo>
                  <a:lnTo>
                    <a:pt x="1005" y="538"/>
                  </a:lnTo>
                  <a:lnTo>
                    <a:pt x="1012" y="503"/>
                  </a:lnTo>
                  <a:lnTo>
                    <a:pt x="1016" y="464"/>
                  </a:lnTo>
                  <a:lnTo>
                    <a:pt x="1012" y="425"/>
                  </a:lnTo>
                  <a:lnTo>
                    <a:pt x="1005" y="390"/>
                  </a:lnTo>
                  <a:lnTo>
                    <a:pt x="992" y="357"/>
                  </a:lnTo>
                  <a:lnTo>
                    <a:pt x="975" y="329"/>
                  </a:lnTo>
                  <a:lnTo>
                    <a:pt x="953" y="307"/>
                  </a:lnTo>
                  <a:lnTo>
                    <a:pt x="929" y="288"/>
                  </a:lnTo>
                  <a:lnTo>
                    <a:pt x="901" y="277"/>
                  </a:lnTo>
                  <a:lnTo>
                    <a:pt x="872" y="2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8" name="Freeform 28"/>
            <p:cNvSpPr>
              <a:spLocks/>
            </p:cNvSpPr>
            <p:nvPr/>
          </p:nvSpPr>
          <p:spPr bwMode="auto">
            <a:xfrm>
              <a:off x="4002" y="923"/>
              <a:ext cx="447" cy="382"/>
            </a:xfrm>
            <a:custGeom>
              <a:avLst/>
              <a:gdLst/>
              <a:ahLst/>
              <a:cxnLst>
                <a:cxn ang="0">
                  <a:pos x="795" y="292"/>
                </a:cxn>
                <a:cxn ang="0">
                  <a:pos x="769" y="305"/>
                </a:cxn>
                <a:cxn ang="0">
                  <a:pos x="750" y="281"/>
                </a:cxn>
                <a:cxn ang="0">
                  <a:pos x="726" y="218"/>
                </a:cxn>
                <a:cxn ang="0">
                  <a:pos x="693" y="163"/>
                </a:cxn>
                <a:cxn ang="0">
                  <a:pos x="651" y="113"/>
                </a:cxn>
                <a:cxn ang="0">
                  <a:pos x="603" y="71"/>
                </a:cxn>
                <a:cxn ang="0">
                  <a:pos x="545" y="37"/>
                </a:cxn>
                <a:cxn ang="0">
                  <a:pos x="482" y="13"/>
                </a:cxn>
                <a:cxn ang="0">
                  <a:pos x="416" y="2"/>
                </a:cxn>
                <a:cxn ang="0">
                  <a:pos x="342" y="2"/>
                </a:cxn>
                <a:cxn ang="0">
                  <a:pos x="268" y="17"/>
                </a:cxn>
                <a:cxn ang="0">
                  <a:pos x="200" y="47"/>
                </a:cxn>
                <a:cxn ang="0">
                  <a:pos x="139" y="87"/>
                </a:cxn>
                <a:cxn ang="0">
                  <a:pos x="87" y="139"/>
                </a:cxn>
                <a:cxn ang="0">
                  <a:pos x="46" y="200"/>
                </a:cxn>
                <a:cxn ang="0">
                  <a:pos x="17" y="268"/>
                </a:cxn>
                <a:cxn ang="0">
                  <a:pos x="2" y="342"/>
                </a:cxn>
                <a:cxn ang="0">
                  <a:pos x="2" y="420"/>
                </a:cxn>
                <a:cxn ang="0">
                  <a:pos x="17" y="494"/>
                </a:cxn>
                <a:cxn ang="0">
                  <a:pos x="46" y="564"/>
                </a:cxn>
                <a:cxn ang="0">
                  <a:pos x="87" y="625"/>
                </a:cxn>
                <a:cxn ang="0">
                  <a:pos x="139" y="676"/>
                </a:cxn>
                <a:cxn ang="0">
                  <a:pos x="200" y="717"/>
                </a:cxn>
                <a:cxn ang="0">
                  <a:pos x="268" y="747"/>
                </a:cxn>
                <a:cxn ang="0">
                  <a:pos x="342" y="761"/>
                </a:cxn>
                <a:cxn ang="0">
                  <a:pos x="414" y="761"/>
                </a:cxn>
                <a:cxn ang="0">
                  <a:pos x="477" y="750"/>
                </a:cxn>
                <a:cxn ang="0">
                  <a:pos x="536" y="730"/>
                </a:cxn>
                <a:cxn ang="0">
                  <a:pos x="590" y="700"/>
                </a:cxn>
                <a:cxn ang="0">
                  <a:pos x="639" y="664"/>
                </a:cxn>
                <a:cxn ang="0">
                  <a:pos x="680" y="617"/>
                </a:cxn>
                <a:cxn ang="0">
                  <a:pos x="715" y="567"/>
                </a:cxn>
                <a:cxn ang="0">
                  <a:pos x="741" y="510"/>
                </a:cxn>
                <a:cxn ang="0">
                  <a:pos x="756" y="488"/>
                </a:cxn>
                <a:cxn ang="0">
                  <a:pos x="769" y="499"/>
                </a:cxn>
                <a:cxn ang="0">
                  <a:pos x="785" y="508"/>
                </a:cxn>
                <a:cxn ang="0">
                  <a:pos x="802" y="512"/>
                </a:cxn>
                <a:cxn ang="0">
                  <a:pos x="826" y="510"/>
                </a:cxn>
                <a:cxn ang="0">
                  <a:pos x="857" y="494"/>
                </a:cxn>
                <a:cxn ang="0">
                  <a:pos x="880" y="462"/>
                </a:cxn>
                <a:cxn ang="0">
                  <a:pos x="893" y="423"/>
                </a:cxn>
                <a:cxn ang="0">
                  <a:pos x="893" y="379"/>
                </a:cxn>
                <a:cxn ang="0">
                  <a:pos x="880" y="340"/>
                </a:cxn>
                <a:cxn ang="0">
                  <a:pos x="857" y="309"/>
                </a:cxn>
                <a:cxn ang="0">
                  <a:pos x="826" y="292"/>
                </a:cxn>
              </a:cxnLst>
              <a:rect l="0" t="0" r="r" b="b"/>
              <a:pathLst>
                <a:path w="894" h="763">
                  <a:moveTo>
                    <a:pt x="809" y="290"/>
                  </a:moveTo>
                  <a:lnTo>
                    <a:pt x="795" y="292"/>
                  </a:lnTo>
                  <a:lnTo>
                    <a:pt x="782" y="296"/>
                  </a:lnTo>
                  <a:lnTo>
                    <a:pt x="769" y="305"/>
                  </a:lnTo>
                  <a:lnTo>
                    <a:pt x="758" y="314"/>
                  </a:lnTo>
                  <a:lnTo>
                    <a:pt x="750" y="281"/>
                  </a:lnTo>
                  <a:lnTo>
                    <a:pt x="739" y="250"/>
                  </a:lnTo>
                  <a:lnTo>
                    <a:pt x="726" y="218"/>
                  </a:lnTo>
                  <a:lnTo>
                    <a:pt x="712" y="191"/>
                  </a:lnTo>
                  <a:lnTo>
                    <a:pt x="693" y="163"/>
                  </a:lnTo>
                  <a:lnTo>
                    <a:pt x="673" y="137"/>
                  </a:lnTo>
                  <a:lnTo>
                    <a:pt x="651" y="113"/>
                  </a:lnTo>
                  <a:lnTo>
                    <a:pt x="628" y="91"/>
                  </a:lnTo>
                  <a:lnTo>
                    <a:pt x="603" y="71"/>
                  </a:lnTo>
                  <a:lnTo>
                    <a:pt x="575" y="52"/>
                  </a:lnTo>
                  <a:lnTo>
                    <a:pt x="545" y="37"/>
                  </a:lnTo>
                  <a:lnTo>
                    <a:pt x="514" y="24"/>
                  </a:lnTo>
                  <a:lnTo>
                    <a:pt x="482" y="13"/>
                  </a:lnTo>
                  <a:lnTo>
                    <a:pt x="449" y="6"/>
                  </a:lnTo>
                  <a:lnTo>
                    <a:pt x="416" y="2"/>
                  </a:lnTo>
                  <a:lnTo>
                    <a:pt x="381" y="0"/>
                  </a:lnTo>
                  <a:lnTo>
                    <a:pt x="342" y="2"/>
                  </a:lnTo>
                  <a:lnTo>
                    <a:pt x="303" y="8"/>
                  </a:lnTo>
                  <a:lnTo>
                    <a:pt x="268" y="17"/>
                  </a:lnTo>
                  <a:lnTo>
                    <a:pt x="233" y="30"/>
                  </a:lnTo>
                  <a:lnTo>
                    <a:pt x="200" y="47"/>
                  </a:lnTo>
                  <a:lnTo>
                    <a:pt x="168" y="65"/>
                  </a:lnTo>
                  <a:lnTo>
                    <a:pt x="139" y="87"/>
                  </a:lnTo>
                  <a:lnTo>
                    <a:pt x="111" y="111"/>
                  </a:lnTo>
                  <a:lnTo>
                    <a:pt x="87" y="139"/>
                  </a:lnTo>
                  <a:lnTo>
                    <a:pt x="65" y="168"/>
                  </a:lnTo>
                  <a:lnTo>
                    <a:pt x="46" y="200"/>
                  </a:lnTo>
                  <a:lnTo>
                    <a:pt x="30" y="233"/>
                  </a:lnTo>
                  <a:lnTo>
                    <a:pt x="17" y="268"/>
                  </a:lnTo>
                  <a:lnTo>
                    <a:pt x="8" y="303"/>
                  </a:lnTo>
                  <a:lnTo>
                    <a:pt x="2" y="342"/>
                  </a:lnTo>
                  <a:lnTo>
                    <a:pt x="0" y="381"/>
                  </a:lnTo>
                  <a:lnTo>
                    <a:pt x="2" y="420"/>
                  </a:lnTo>
                  <a:lnTo>
                    <a:pt x="8" y="458"/>
                  </a:lnTo>
                  <a:lnTo>
                    <a:pt x="17" y="494"/>
                  </a:lnTo>
                  <a:lnTo>
                    <a:pt x="30" y="529"/>
                  </a:lnTo>
                  <a:lnTo>
                    <a:pt x="46" y="564"/>
                  </a:lnTo>
                  <a:lnTo>
                    <a:pt x="65" y="595"/>
                  </a:lnTo>
                  <a:lnTo>
                    <a:pt x="87" y="625"/>
                  </a:lnTo>
                  <a:lnTo>
                    <a:pt x="111" y="651"/>
                  </a:lnTo>
                  <a:lnTo>
                    <a:pt x="139" y="676"/>
                  </a:lnTo>
                  <a:lnTo>
                    <a:pt x="168" y="699"/>
                  </a:lnTo>
                  <a:lnTo>
                    <a:pt x="200" y="717"/>
                  </a:lnTo>
                  <a:lnTo>
                    <a:pt x="233" y="734"/>
                  </a:lnTo>
                  <a:lnTo>
                    <a:pt x="268" y="747"/>
                  </a:lnTo>
                  <a:lnTo>
                    <a:pt x="303" y="756"/>
                  </a:lnTo>
                  <a:lnTo>
                    <a:pt x="342" y="761"/>
                  </a:lnTo>
                  <a:lnTo>
                    <a:pt x="381" y="763"/>
                  </a:lnTo>
                  <a:lnTo>
                    <a:pt x="414" y="761"/>
                  </a:lnTo>
                  <a:lnTo>
                    <a:pt x="446" y="758"/>
                  </a:lnTo>
                  <a:lnTo>
                    <a:pt x="477" y="750"/>
                  </a:lnTo>
                  <a:lnTo>
                    <a:pt x="506" y="741"/>
                  </a:lnTo>
                  <a:lnTo>
                    <a:pt x="536" y="730"/>
                  </a:lnTo>
                  <a:lnTo>
                    <a:pt x="564" y="717"/>
                  </a:lnTo>
                  <a:lnTo>
                    <a:pt x="590" y="700"/>
                  </a:lnTo>
                  <a:lnTo>
                    <a:pt x="615" y="682"/>
                  </a:lnTo>
                  <a:lnTo>
                    <a:pt x="639" y="664"/>
                  </a:lnTo>
                  <a:lnTo>
                    <a:pt x="660" y="641"/>
                  </a:lnTo>
                  <a:lnTo>
                    <a:pt x="680" y="617"/>
                  </a:lnTo>
                  <a:lnTo>
                    <a:pt x="699" y="593"/>
                  </a:lnTo>
                  <a:lnTo>
                    <a:pt x="715" y="567"/>
                  </a:lnTo>
                  <a:lnTo>
                    <a:pt x="728" y="540"/>
                  </a:lnTo>
                  <a:lnTo>
                    <a:pt x="741" y="510"/>
                  </a:lnTo>
                  <a:lnTo>
                    <a:pt x="750" y="481"/>
                  </a:lnTo>
                  <a:lnTo>
                    <a:pt x="756" y="488"/>
                  </a:lnTo>
                  <a:lnTo>
                    <a:pt x="763" y="494"/>
                  </a:lnTo>
                  <a:lnTo>
                    <a:pt x="769" y="499"/>
                  </a:lnTo>
                  <a:lnTo>
                    <a:pt x="778" y="505"/>
                  </a:lnTo>
                  <a:lnTo>
                    <a:pt x="785" y="508"/>
                  </a:lnTo>
                  <a:lnTo>
                    <a:pt x="793" y="510"/>
                  </a:lnTo>
                  <a:lnTo>
                    <a:pt x="802" y="512"/>
                  </a:lnTo>
                  <a:lnTo>
                    <a:pt x="809" y="512"/>
                  </a:lnTo>
                  <a:lnTo>
                    <a:pt x="826" y="510"/>
                  </a:lnTo>
                  <a:lnTo>
                    <a:pt x="843" y="503"/>
                  </a:lnTo>
                  <a:lnTo>
                    <a:pt x="857" y="494"/>
                  </a:lnTo>
                  <a:lnTo>
                    <a:pt x="870" y="479"/>
                  </a:lnTo>
                  <a:lnTo>
                    <a:pt x="880" y="462"/>
                  </a:lnTo>
                  <a:lnTo>
                    <a:pt x="887" y="444"/>
                  </a:lnTo>
                  <a:lnTo>
                    <a:pt x="893" y="423"/>
                  </a:lnTo>
                  <a:lnTo>
                    <a:pt x="894" y="401"/>
                  </a:lnTo>
                  <a:lnTo>
                    <a:pt x="893" y="379"/>
                  </a:lnTo>
                  <a:lnTo>
                    <a:pt x="887" y="359"/>
                  </a:lnTo>
                  <a:lnTo>
                    <a:pt x="880" y="340"/>
                  </a:lnTo>
                  <a:lnTo>
                    <a:pt x="870" y="324"/>
                  </a:lnTo>
                  <a:lnTo>
                    <a:pt x="857" y="309"/>
                  </a:lnTo>
                  <a:lnTo>
                    <a:pt x="843" y="300"/>
                  </a:lnTo>
                  <a:lnTo>
                    <a:pt x="826" y="292"/>
                  </a:lnTo>
                  <a:lnTo>
                    <a:pt x="809" y="2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9" name="Freeform 29"/>
            <p:cNvSpPr>
              <a:spLocks/>
            </p:cNvSpPr>
            <p:nvPr/>
          </p:nvSpPr>
          <p:spPr bwMode="auto">
            <a:xfrm>
              <a:off x="4097" y="1188"/>
              <a:ext cx="183" cy="63"/>
            </a:xfrm>
            <a:custGeom>
              <a:avLst/>
              <a:gdLst/>
              <a:ahLst/>
              <a:cxnLst>
                <a:cxn ang="0">
                  <a:pos x="0" y="0"/>
                </a:cxn>
                <a:cxn ang="0">
                  <a:pos x="3" y="12"/>
                </a:cxn>
                <a:cxn ang="0">
                  <a:pos x="7" y="24"/>
                </a:cxn>
                <a:cxn ang="0">
                  <a:pos x="11" y="36"/>
                </a:cxn>
                <a:cxn ang="0">
                  <a:pos x="16" y="49"/>
                </a:cxn>
                <a:cxn ang="0">
                  <a:pos x="25" y="62"/>
                </a:cxn>
                <a:cxn ang="0">
                  <a:pos x="35" y="75"/>
                </a:cxn>
                <a:cxn ang="0">
                  <a:pos x="49" y="88"/>
                </a:cxn>
                <a:cxn ang="0">
                  <a:pos x="66" y="101"/>
                </a:cxn>
                <a:cxn ang="0">
                  <a:pos x="88" y="112"/>
                </a:cxn>
                <a:cxn ang="0">
                  <a:pos x="112" y="120"/>
                </a:cxn>
                <a:cxn ang="0">
                  <a:pos x="136" y="125"/>
                </a:cxn>
                <a:cxn ang="0">
                  <a:pos x="158" y="125"/>
                </a:cxn>
                <a:cxn ang="0">
                  <a:pos x="179" y="125"/>
                </a:cxn>
                <a:cxn ang="0">
                  <a:pos x="194" y="125"/>
                </a:cxn>
                <a:cxn ang="0">
                  <a:pos x="205" y="123"/>
                </a:cxn>
                <a:cxn ang="0">
                  <a:pos x="208" y="123"/>
                </a:cxn>
                <a:cxn ang="0">
                  <a:pos x="365" y="0"/>
                </a:cxn>
                <a:cxn ang="0">
                  <a:pos x="0" y="0"/>
                </a:cxn>
              </a:cxnLst>
              <a:rect l="0" t="0" r="r" b="b"/>
              <a:pathLst>
                <a:path w="365" h="125">
                  <a:moveTo>
                    <a:pt x="0" y="0"/>
                  </a:moveTo>
                  <a:lnTo>
                    <a:pt x="3" y="12"/>
                  </a:lnTo>
                  <a:lnTo>
                    <a:pt x="7" y="24"/>
                  </a:lnTo>
                  <a:lnTo>
                    <a:pt x="11" y="36"/>
                  </a:lnTo>
                  <a:lnTo>
                    <a:pt x="16" y="49"/>
                  </a:lnTo>
                  <a:lnTo>
                    <a:pt x="25" y="62"/>
                  </a:lnTo>
                  <a:lnTo>
                    <a:pt x="35" y="75"/>
                  </a:lnTo>
                  <a:lnTo>
                    <a:pt x="49" y="88"/>
                  </a:lnTo>
                  <a:lnTo>
                    <a:pt x="66" y="101"/>
                  </a:lnTo>
                  <a:lnTo>
                    <a:pt x="88" y="112"/>
                  </a:lnTo>
                  <a:lnTo>
                    <a:pt x="112" y="120"/>
                  </a:lnTo>
                  <a:lnTo>
                    <a:pt x="136" y="125"/>
                  </a:lnTo>
                  <a:lnTo>
                    <a:pt x="158" y="125"/>
                  </a:lnTo>
                  <a:lnTo>
                    <a:pt x="179" y="125"/>
                  </a:lnTo>
                  <a:lnTo>
                    <a:pt x="194" y="125"/>
                  </a:lnTo>
                  <a:lnTo>
                    <a:pt x="205" y="123"/>
                  </a:lnTo>
                  <a:lnTo>
                    <a:pt x="208" y="123"/>
                  </a:lnTo>
                  <a:lnTo>
                    <a:pt x="365"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0" name="Freeform 30"/>
            <p:cNvSpPr>
              <a:spLocks/>
            </p:cNvSpPr>
            <p:nvPr/>
          </p:nvSpPr>
          <p:spPr bwMode="auto">
            <a:xfrm>
              <a:off x="4121" y="1202"/>
              <a:ext cx="108" cy="19"/>
            </a:xfrm>
            <a:custGeom>
              <a:avLst/>
              <a:gdLst/>
              <a:ahLst/>
              <a:cxnLst>
                <a:cxn ang="0">
                  <a:pos x="0" y="0"/>
                </a:cxn>
                <a:cxn ang="0">
                  <a:pos x="18" y="37"/>
                </a:cxn>
                <a:cxn ang="0">
                  <a:pos x="162" y="37"/>
                </a:cxn>
                <a:cxn ang="0">
                  <a:pos x="216" y="0"/>
                </a:cxn>
                <a:cxn ang="0">
                  <a:pos x="0" y="0"/>
                </a:cxn>
              </a:cxnLst>
              <a:rect l="0" t="0" r="r" b="b"/>
              <a:pathLst>
                <a:path w="216" h="37">
                  <a:moveTo>
                    <a:pt x="0" y="0"/>
                  </a:moveTo>
                  <a:lnTo>
                    <a:pt x="18" y="37"/>
                  </a:lnTo>
                  <a:lnTo>
                    <a:pt x="162" y="37"/>
                  </a:lnTo>
                  <a:lnTo>
                    <a:pt x="216"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1" name="Freeform 31"/>
            <p:cNvSpPr>
              <a:spLocks/>
            </p:cNvSpPr>
            <p:nvPr/>
          </p:nvSpPr>
          <p:spPr bwMode="auto">
            <a:xfrm>
              <a:off x="4068" y="999"/>
              <a:ext cx="47" cy="47"/>
            </a:xfrm>
            <a:custGeom>
              <a:avLst/>
              <a:gdLst/>
              <a:ahLst/>
              <a:cxnLst>
                <a:cxn ang="0">
                  <a:pos x="48" y="94"/>
                </a:cxn>
                <a:cxn ang="0">
                  <a:pos x="67" y="90"/>
                </a:cxn>
                <a:cxn ang="0">
                  <a:pos x="82" y="81"/>
                </a:cxn>
                <a:cxn ang="0">
                  <a:pos x="91" y="66"/>
                </a:cxn>
                <a:cxn ang="0">
                  <a:pos x="95" y="48"/>
                </a:cxn>
                <a:cxn ang="0">
                  <a:pos x="91" y="29"/>
                </a:cxn>
                <a:cxn ang="0">
                  <a:pos x="82" y="15"/>
                </a:cxn>
                <a:cxn ang="0">
                  <a:pos x="67" y="4"/>
                </a:cxn>
                <a:cxn ang="0">
                  <a:pos x="48" y="0"/>
                </a:cxn>
                <a:cxn ang="0">
                  <a:pos x="30" y="4"/>
                </a:cxn>
                <a:cxn ang="0">
                  <a:pos x="15" y="15"/>
                </a:cxn>
                <a:cxn ang="0">
                  <a:pos x="4" y="29"/>
                </a:cxn>
                <a:cxn ang="0">
                  <a:pos x="0" y="48"/>
                </a:cxn>
                <a:cxn ang="0">
                  <a:pos x="4" y="66"/>
                </a:cxn>
                <a:cxn ang="0">
                  <a:pos x="15" y="81"/>
                </a:cxn>
                <a:cxn ang="0">
                  <a:pos x="30" y="90"/>
                </a:cxn>
                <a:cxn ang="0">
                  <a:pos x="48" y="94"/>
                </a:cxn>
              </a:cxnLst>
              <a:rect l="0" t="0" r="r" b="b"/>
              <a:pathLst>
                <a:path w="95" h="94">
                  <a:moveTo>
                    <a:pt x="48" y="94"/>
                  </a:moveTo>
                  <a:lnTo>
                    <a:pt x="67" y="90"/>
                  </a:lnTo>
                  <a:lnTo>
                    <a:pt x="82" y="81"/>
                  </a:lnTo>
                  <a:lnTo>
                    <a:pt x="91" y="66"/>
                  </a:lnTo>
                  <a:lnTo>
                    <a:pt x="95" y="48"/>
                  </a:lnTo>
                  <a:lnTo>
                    <a:pt x="91" y="29"/>
                  </a:lnTo>
                  <a:lnTo>
                    <a:pt x="82" y="15"/>
                  </a:lnTo>
                  <a:lnTo>
                    <a:pt x="67" y="4"/>
                  </a:lnTo>
                  <a:lnTo>
                    <a:pt x="48" y="0"/>
                  </a:lnTo>
                  <a:lnTo>
                    <a:pt x="30" y="4"/>
                  </a:lnTo>
                  <a:lnTo>
                    <a:pt x="15" y="15"/>
                  </a:lnTo>
                  <a:lnTo>
                    <a:pt x="4" y="29"/>
                  </a:lnTo>
                  <a:lnTo>
                    <a:pt x="0" y="48"/>
                  </a:lnTo>
                  <a:lnTo>
                    <a:pt x="4" y="66"/>
                  </a:lnTo>
                  <a:lnTo>
                    <a:pt x="15" y="81"/>
                  </a:lnTo>
                  <a:lnTo>
                    <a:pt x="30" y="90"/>
                  </a:lnTo>
                  <a:lnTo>
                    <a:pt x="48" y="9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2" name="Freeform 32"/>
            <p:cNvSpPr>
              <a:spLocks/>
            </p:cNvSpPr>
            <p:nvPr/>
          </p:nvSpPr>
          <p:spPr bwMode="auto">
            <a:xfrm>
              <a:off x="4216" y="1001"/>
              <a:ext cx="56" cy="54"/>
            </a:xfrm>
            <a:custGeom>
              <a:avLst/>
              <a:gdLst/>
              <a:ahLst/>
              <a:cxnLst>
                <a:cxn ang="0">
                  <a:pos x="55" y="109"/>
                </a:cxn>
                <a:cxn ang="0">
                  <a:pos x="66" y="107"/>
                </a:cxn>
                <a:cxn ang="0">
                  <a:pos x="77" y="105"/>
                </a:cxn>
                <a:cxn ang="0">
                  <a:pos x="87" y="99"/>
                </a:cxn>
                <a:cxn ang="0">
                  <a:pos x="94" y="92"/>
                </a:cxn>
                <a:cxn ang="0">
                  <a:pos x="101" y="85"/>
                </a:cxn>
                <a:cxn ang="0">
                  <a:pos x="107" y="75"/>
                </a:cxn>
                <a:cxn ang="0">
                  <a:pos x="109" y="64"/>
                </a:cxn>
                <a:cxn ang="0">
                  <a:pos x="111" y="53"/>
                </a:cxn>
                <a:cxn ang="0">
                  <a:pos x="109" y="42"/>
                </a:cxn>
                <a:cxn ang="0">
                  <a:pos x="107" y="33"/>
                </a:cxn>
                <a:cxn ang="0">
                  <a:pos x="101" y="24"/>
                </a:cxn>
                <a:cxn ang="0">
                  <a:pos x="94" y="14"/>
                </a:cxn>
                <a:cxn ang="0">
                  <a:pos x="87" y="9"/>
                </a:cxn>
                <a:cxn ang="0">
                  <a:pos x="77" y="3"/>
                </a:cxn>
                <a:cxn ang="0">
                  <a:pos x="66" y="1"/>
                </a:cxn>
                <a:cxn ang="0">
                  <a:pos x="55" y="0"/>
                </a:cxn>
                <a:cxn ang="0">
                  <a:pos x="44" y="1"/>
                </a:cxn>
                <a:cxn ang="0">
                  <a:pos x="35" y="3"/>
                </a:cxn>
                <a:cxn ang="0">
                  <a:pos x="24" y="9"/>
                </a:cxn>
                <a:cxn ang="0">
                  <a:pos x="17" y="14"/>
                </a:cxn>
                <a:cxn ang="0">
                  <a:pos x="9" y="24"/>
                </a:cxn>
                <a:cxn ang="0">
                  <a:pos x="4" y="33"/>
                </a:cxn>
                <a:cxn ang="0">
                  <a:pos x="2" y="42"/>
                </a:cxn>
                <a:cxn ang="0">
                  <a:pos x="0" y="53"/>
                </a:cxn>
                <a:cxn ang="0">
                  <a:pos x="2" y="64"/>
                </a:cxn>
                <a:cxn ang="0">
                  <a:pos x="4" y="75"/>
                </a:cxn>
                <a:cxn ang="0">
                  <a:pos x="9" y="85"/>
                </a:cxn>
                <a:cxn ang="0">
                  <a:pos x="17" y="92"/>
                </a:cxn>
                <a:cxn ang="0">
                  <a:pos x="24" y="99"/>
                </a:cxn>
                <a:cxn ang="0">
                  <a:pos x="35" y="105"/>
                </a:cxn>
                <a:cxn ang="0">
                  <a:pos x="44" y="107"/>
                </a:cxn>
                <a:cxn ang="0">
                  <a:pos x="55" y="109"/>
                </a:cxn>
              </a:cxnLst>
              <a:rect l="0" t="0" r="r" b="b"/>
              <a:pathLst>
                <a:path w="111" h="109">
                  <a:moveTo>
                    <a:pt x="55" y="109"/>
                  </a:moveTo>
                  <a:lnTo>
                    <a:pt x="66" y="107"/>
                  </a:lnTo>
                  <a:lnTo>
                    <a:pt x="77" y="105"/>
                  </a:lnTo>
                  <a:lnTo>
                    <a:pt x="87" y="99"/>
                  </a:lnTo>
                  <a:lnTo>
                    <a:pt x="94" y="92"/>
                  </a:lnTo>
                  <a:lnTo>
                    <a:pt x="101" y="85"/>
                  </a:lnTo>
                  <a:lnTo>
                    <a:pt x="107" y="75"/>
                  </a:lnTo>
                  <a:lnTo>
                    <a:pt x="109" y="64"/>
                  </a:lnTo>
                  <a:lnTo>
                    <a:pt x="111" y="53"/>
                  </a:lnTo>
                  <a:lnTo>
                    <a:pt x="109" y="42"/>
                  </a:lnTo>
                  <a:lnTo>
                    <a:pt x="107" y="33"/>
                  </a:lnTo>
                  <a:lnTo>
                    <a:pt x="101" y="24"/>
                  </a:lnTo>
                  <a:lnTo>
                    <a:pt x="94" y="14"/>
                  </a:lnTo>
                  <a:lnTo>
                    <a:pt x="87" y="9"/>
                  </a:lnTo>
                  <a:lnTo>
                    <a:pt x="77" y="3"/>
                  </a:lnTo>
                  <a:lnTo>
                    <a:pt x="66" y="1"/>
                  </a:lnTo>
                  <a:lnTo>
                    <a:pt x="55" y="0"/>
                  </a:lnTo>
                  <a:lnTo>
                    <a:pt x="44" y="1"/>
                  </a:lnTo>
                  <a:lnTo>
                    <a:pt x="35" y="3"/>
                  </a:lnTo>
                  <a:lnTo>
                    <a:pt x="24" y="9"/>
                  </a:lnTo>
                  <a:lnTo>
                    <a:pt x="17" y="14"/>
                  </a:lnTo>
                  <a:lnTo>
                    <a:pt x="9" y="24"/>
                  </a:lnTo>
                  <a:lnTo>
                    <a:pt x="4" y="33"/>
                  </a:lnTo>
                  <a:lnTo>
                    <a:pt x="2" y="42"/>
                  </a:lnTo>
                  <a:lnTo>
                    <a:pt x="0" y="53"/>
                  </a:lnTo>
                  <a:lnTo>
                    <a:pt x="2" y="64"/>
                  </a:lnTo>
                  <a:lnTo>
                    <a:pt x="4" y="75"/>
                  </a:lnTo>
                  <a:lnTo>
                    <a:pt x="9" y="85"/>
                  </a:lnTo>
                  <a:lnTo>
                    <a:pt x="17" y="92"/>
                  </a:lnTo>
                  <a:lnTo>
                    <a:pt x="24" y="99"/>
                  </a:lnTo>
                  <a:lnTo>
                    <a:pt x="35" y="105"/>
                  </a:lnTo>
                  <a:lnTo>
                    <a:pt x="44" y="107"/>
                  </a:lnTo>
                  <a:lnTo>
                    <a:pt x="55" y="10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3" name="Freeform 33"/>
            <p:cNvSpPr>
              <a:spLocks/>
            </p:cNvSpPr>
            <p:nvPr/>
          </p:nvSpPr>
          <p:spPr bwMode="auto">
            <a:xfrm>
              <a:off x="4086" y="1004"/>
              <a:ext cx="108" cy="134"/>
            </a:xfrm>
            <a:custGeom>
              <a:avLst/>
              <a:gdLst/>
              <a:ahLst/>
              <a:cxnLst>
                <a:cxn ang="0">
                  <a:pos x="58" y="233"/>
                </a:cxn>
                <a:cxn ang="0">
                  <a:pos x="152" y="65"/>
                </a:cxn>
                <a:cxn ang="0">
                  <a:pos x="152" y="0"/>
                </a:cxn>
                <a:cxn ang="0">
                  <a:pos x="0" y="268"/>
                </a:cxn>
                <a:cxn ang="0">
                  <a:pos x="217" y="268"/>
                </a:cxn>
                <a:cxn ang="0">
                  <a:pos x="215" y="233"/>
                </a:cxn>
                <a:cxn ang="0">
                  <a:pos x="58" y="233"/>
                </a:cxn>
              </a:cxnLst>
              <a:rect l="0" t="0" r="r" b="b"/>
              <a:pathLst>
                <a:path w="217" h="268">
                  <a:moveTo>
                    <a:pt x="58" y="233"/>
                  </a:moveTo>
                  <a:lnTo>
                    <a:pt x="152" y="65"/>
                  </a:lnTo>
                  <a:lnTo>
                    <a:pt x="152" y="0"/>
                  </a:lnTo>
                  <a:lnTo>
                    <a:pt x="0" y="268"/>
                  </a:lnTo>
                  <a:lnTo>
                    <a:pt x="217" y="268"/>
                  </a:lnTo>
                  <a:lnTo>
                    <a:pt x="215" y="233"/>
                  </a:lnTo>
                  <a:lnTo>
                    <a:pt x="58" y="23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4" name="Freeform 34"/>
            <p:cNvSpPr>
              <a:spLocks/>
            </p:cNvSpPr>
            <p:nvPr/>
          </p:nvSpPr>
          <p:spPr bwMode="auto">
            <a:xfrm>
              <a:off x="3919" y="722"/>
              <a:ext cx="500" cy="270"/>
            </a:xfrm>
            <a:custGeom>
              <a:avLst/>
              <a:gdLst/>
              <a:ahLst/>
              <a:cxnLst>
                <a:cxn ang="0">
                  <a:pos x="999" y="351"/>
                </a:cxn>
                <a:cxn ang="0">
                  <a:pos x="998" y="262"/>
                </a:cxn>
                <a:cxn ang="0">
                  <a:pos x="977" y="175"/>
                </a:cxn>
                <a:cxn ang="0">
                  <a:pos x="924" y="98"/>
                </a:cxn>
                <a:cxn ang="0">
                  <a:pos x="857" y="51"/>
                </a:cxn>
                <a:cxn ang="0">
                  <a:pos x="805" y="31"/>
                </a:cxn>
                <a:cxn ang="0">
                  <a:pos x="743" y="14"/>
                </a:cxn>
                <a:cxn ang="0">
                  <a:pos x="665" y="3"/>
                </a:cxn>
                <a:cxn ang="0">
                  <a:pos x="597" y="0"/>
                </a:cxn>
                <a:cxn ang="0">
                  <a:pos x="547" y="0"/>
                </a:cxn>
                <a:cxn ang="0">
                  <a:pos x="499" y="5"/>
                </a:cxn>
                <a:cxn ang="0">
                  <a:pos x="451" y="14"/>
                </a:cxn>
                <a:cxn ang="0">
                  <a:pos x="410" y="26"/>
                </a:cxn>
                <a:cxn ang="0">
                  <a:pos x="375" y="38"/>
                </a:cxn>
                <a:cxn ang="0">
                  <a:pos x="344" y="53"/>
                </a:cxn>
                <a:cxn ang="0">
                  <a:pos x="316" y="70"/>
                </a:cxn>
                <a:cxn ang="0">
                  <a:pos x="179" y="306"/>
                </a:cxn>
                <a:cxn ang="0">
                  <a:pos x="116" y="327"/>
                </a:cxn>
                <a:cxn ang="0">
                  <a:pos x="59" y="356"/>
                </a:cxn>
                <a:cxn ang="0">
                  <a:pos x="17" y="389"/>
                </a:cxn>
                <a:cxn ang="0">
                  <a:pos x="0" y="417"/>
                </a:cxn>
                <a:cxn ang="0">
                  <a:pos x="7" y="439"/>
                </a:cxn>
                <a:cxn ang="0">
                  <a:pos x="31" y="460"/>
                </a:cxn>
                <a:cxn ang="0">
                  <a:pos x="68" y="478"/>
                </a:cxn>
                <a:cxn ang="0">
                  <a:pos x="120" y="495"/>
                </a:cxn>
                <a:cxn ang="0">
                  <a:pos x="181" y="510"/>
                </a:cxn>
                <a:cxn ang="0">
                  <a:pos x="253" y="522"/>
                </a:cxn>
                <a:cxn ang="0">
                  <a:pos x="331" y="532"/>
                </a:cxn>
                <a:cxn ang="0">
                  <a:pos x="416" y="537"/>
                </a:cxn>
                <a:cxn ang="0">
                  <a:pos x="527" y="539"/>
                </a:cxn>
                <a:cxn ang="0">
                  <a:pos x="632" y="532"/>
                </a:cxn>
                <a:cxn ang="0">
                  <a:pos x="730" y="519"/>
                </a:cxn>
                <a:cxn ang="0">
                  <a:pos x="817" y="498"/>
                </a:cxn>
                <a:cxn ang="0">
                  <a:pos x="890" y="476"/>
                </a:cxn>
                <a:cxn ang="0">
                  <a:pos x="948" y="449"/>
                </a:cxn>
                <a:cxn ang="0">
                  <a:pos x="983" y="421"/>
                </a:cxn>
                <a:cxn ang="0">
                  <a:pos x="998" y="393"/>
                </a:cxn>
              </a:cxnLst>
              <a:rect l="0" t="0" r="r" b="b"/>
              <a:pathLst>
                <a:path w="999" h="539">
                  <a:moveTo>
                    <a:pt x="998" y="393"/>
                  </a:moveTo>
                  <a:lnTo>
                    <a:pt x="999" y="351"/>
                  </a:lnTo>
                  <a:lnTo>
                    <a:pt x="999" y="306"/>
                  </a:lnTo>
                  <a:lnTo>
                    <a:pt x="998" y="262"/>
                  </a:lnTo>
                  <a:lnTo>
                    <a:pt x="992" y="218"/>
                  </a:lnTo>
                  <a:lnTo>
                    <a:pt x="977" y="175"/>
                  </a:lnTo>
                  <a:lnTo>
                    <a:pt x="957" y="135"/>
                  </a:lnTo>
                  <a:lnTo>
                    <a:pt x="924" y="98"/>
                  </a:lnTo>
                  <a:lnTo>
                    <a:pt x="879" y="64"/>
                  </a:lnTo>
                  <a:lnTo>
                    <a:pt x="857" y="51"/>
                  </a:lnTo>
                  <a:lnTo>
                    <a:pt x="833" y="40"/>
                  </a:lnTo>
                  <a:lnTo>
                    <a:pt x="805" y="31"/>
                  </a:lnTo>
                  <a:lnTo>
                    <a:pt x="776" y="22"/>
                  </a:lnTo>
                  <a:lnTo>
                    <a:pt x="743" y="14"/>
                  </a:lnTo>
                  <a:lnTo>
                    <a:pt x="706" y="9"/>
                  </a:lnTo>
                  <a:lnTo>
                    <a:pt x="665" y="3"/>
                  </a:lnTo>
                  <a:lnTo>
                    <a:pt x="623" y="0"/>
                  </a:lnTo>
                  <a:lnTo>
                    <a:pt x="597" y="0"/>
                  </a:lnTo>
                  <a:lnTo>
                    <a:pt x="573" y="0"/>
                  </a:lnTo>
                  <a:lnTo>
                    <a:pt x="547" y="0"/>
                  </a:lnTo>
                  <a:lnTo>
                    <a:pt x="523" y="2"/>
                  </a:lnTo>
                  <a:lnTo>
                    <a:pt x="499" y="5"/>
                  </a:lnTo>
                  <a:lnTo>
                    <a:pt x="475" y="9"/>
                  </a:lnTo>
                  <a:lnTo>
                    <a:pt x="451" y="14"/>
                  </a:lnTo>
                  <a:lnTo>
                    <a:pt x="429" y="20"/>
                  </a:lnTo>
                  <a:lnTo>
                    <a:pt x="410" y="26"/>
                  </a:lnTo>
                  <a:lnTo>
                    <a:pt x="392" y="33"/>
                  </a:lnTo>
                  <a:lnTo>
                    <a:pt x="375" y="38"/>
                  </a:lnTo>
                  <a:lnTo>
                    <a:pt x="358" y="46"/>
                  </a:lnTo>
                  <a:lnTo>
                    <a:pt x="344" y="53"/>
                  </a:lnTo>
                  <a:lnTo>
                    <a:pt x="329" y="62"/>
                  </a:lnTo>
                  <a:lnTo>
                    <a:pt x="316" y="70"/>
                  </a:lnTo>
                  <a:lnTo>
                    <a:pt x="305" y="79"/>
                  </a:lnTo>
                  <a:lnTo>
                    <a:pt x="179" y="306"/>
                  </a:lnTo>
                  <a:lnTo>
                    <a:pt x="148" y="314"/>
                  </a:lnTo>
                  <a:lnTo>
                    <a:pt x="116" y="327"/>
                  </a:lnTo>
                  <a:lnTo>
                    <a:pt x="87" y="340"/>
                  </a:lnTo>
                  <a:lnTo>
                    <a:pt x="59" y="356"/>
                  </a:lnTo>
                  <a:lnTo>
                    <a:pt x="35" y="373"/>
                  </a:lnTo>
                  <a:lnTo>
                    <a:pt x="17" y="389"/>
                  </a:lnTo>
                  <a:lnTo>
                    <a:pt x="4" y="404"/>
                  </a:lnTo>
                  <a:lnTo>
                    <a:pt x="0" y="417"/>
                  </a:lnTo>
                  <a:lnTo>
                    <a:pt x="2" y="428"/>
                  </a:lnTo>
                  <a:lnTo>
                    <a:pt x="7" y="439"/>
                  </a:lnTo>
                  <a:lnTo>
                    <a:pt x="17" y="450"/>
                  </a:lnTo>
                  <a:lnTo>
                    <a:pt x="31" y="460"/>
                  </a:lnTo>
                  <a:lnTo>
                    <a:pt x="48" y="469"/>
                  </a:lnTo>
                  <a:lnTo>
                    <a:pt x="68" y="478"/>
                  </a:lnTo>
                  <a:lnTo>
                    <a:pt x="92" y="487"/>
                  </a:lnTo>
                  <a:lnTo>
                    <a:pt x="120" y="495"/>
                  </a:lnTo>
                  <a:lnTo>
                    <a:pt x="150" y="502"/>
                  </a:lnTo>
                  <a:lnTo>
                    <a:pt x="181" y="510"/>
                  </a:lnTo>
                  <a:lnTo>
                    <a:pt x="216" y="515"/>
                  </a:lnTo>
                  <a:lnTo>
                    <a:pt x="253" y="522"/>
                  </a:lnTo>
                  <a:lnTo>
                    <a:pt x="292" y="526"/>
                  </a:lnTo>
                  <a:lnTo>
                    <a:pt x="331" y="532"/>
                  </a:lnTo>
                  <a:lnTo>
                    <a:pt x="373" y="534"/>
                  </a:lnTo>
                  <a:lnTo>
                    <a:pt x="416" y="537"/>
                  </a:lnTo>
                  <a:lnTo>
                    <a:pt x="471" y="539"/>
                  </a:lnTo>
                  <a:lnTo>
                    <a:pt x="527" y="539"/>
                  </a:lnTo>
                  <a:lnTo>
                    <a:pt x="580" y="537"/>
                  </a:lnTo>
                  <a:lnTo>
                    <a:pt x="632" y="532"/>
                  </a:lnTo>
                  <a:lnTo>
                    <a:pt x="682" y="526"/>
                  </a:lnTo>
                  <a:lnTo>
                    <a:pt x="730" y="519"/>
                  </a:lnTo>
                  <a:lnTo>
                    <a:pt x="774" y="510"/>
                  </a:lnTo>
                  <a:lnTo>
                    <a:pt x="817" y="498"/>
                  </a:lnTo>
                  <a:lnTo>
                    <a:pt x="855" y="487"/>
                  </a:lnTo>
                  <a:lnTo>
                    <a:pt x="890" y="476"/>
                  </a:lnTo>
                  <a:lnTo>
                    <a:pt x="920" y="463"/>
                  </a:lnTo>
                  <a:lnTo>
                    <a:pt x="948" y="449"/>
                  </a:lnTo>
                  <a:lnTo>
                    <a:pt x="968" y="436"/>
                  </a:lnTo>
                  <a:lnTo>
                    <a:pt x="983" y="421"/>
                  </a:lnTo>
                  <a:lnTo>
                    <a:pt x="994" y="408"/>
                  </a:lnTo>
                  <a:lnTo>
                    <a:pt x="998" y="39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5" name="Freeform 35"/>
            <p:cNvSpPr>
              <a:spLocks/>
            </p:cNvSpPr>
            <p:nvPr/>
          </p:nvSpPr>
          <p:spPr bwMode="auto">
            <a:xfrm>
              <a:off x="3961" y="750"/>
              <a:ext cx="434" cy="217"/>
            </a:xfrm>
            <a:custGeom>
              <a:avLst/>
              <a:gdLst/>
              <a:ahLst/>
              <a:cxnLst>
                <a:cxn ang="0">
                  <a:pos x="866" y="285"/>
                </a:cxn>
                <a:cxn ang="0">
                  <a:pos x="865" y="216"/>
                </a:cxn>
                <a:cxn ang="0">
                  <a:pos x="846" y="150"/>
                </a:cxn>
                <a:cxn ang="0">
                  <a:pos x="798" y="89"/>
                </a:cxn>
                <a:cxn ang="0">
                  <a:pos x="739" y="52"/>
                </a:cxn>
                <a:cxn ang="0">
                  <a:pos x="689" y="33"/>
                </a:cxn>
                <a:cxn ang="0">
                  <a:pos x="630" y="17"/>
                </a:cxn>
                <a:cxn ang="0">
                  <a:pos x="558" y="6"/>
                </a:cxn>
                <a:cxn ang="0">
                  <a:pos x="493" y="0"/>
                </a:cxn>
                <a:cxn ang="0">
                  <a:pos x="445" y="4"/>
                </a:cxn>
                <a:cxn ang="0">
                  <a:pos x="397" y="11"/>
                </a:cxn>
                <a:cxn ang="0">
                  <a:pos x="351" y="24"/>
                </a:cxn>
                <a:cxn ang="0">
                  <a:pos x="320" y="35"/>
                </a:cxn>
                <a:cxn ang="0">
                  <a:pos x="301" y="43"/>
                </a:cxn>
                <a:cxn ang="0">
                  <a:pos x="284" y="52"/>
                </a:cxn>
                <a:cxn ang="0">
                  <a:pos x="270" y="61"/>
                </a:cxn>
                <a:cxn ang="0">
                  <a:pos x="133" y="292"/>
                </a:cxn>
                <a:cxn ang="0">
                  <a:pos x="81" y="305"/>
                </a:cxn>
                <a:cxn ang="0">
                  <a:pos x="37" y="320"/>
                </a:cxn>
                <a:cxn ang="0">
                  <a:pos x="7" y="334"/>
                </a:cxn>
                <a:cxn ang="0">
                  <a:pos x="0" y="353"/>
                </a:cxn>
                <a:cxn ang="0">
                  <a:pos x="11" y="370"/>
                </a:cxn>
                <a:cxn ang="0">
                  <a:pos x="35" y="384"/>
                </a:cxn>
                <a:cxn ang="0">
                  <a:pos x="70" y="397"/>
                </a:cxn>
                <a:cxn ang="0">
                  <a:pos x="116" y="408"/>
                </a:cxn>
                <a:cxn ang="0">
                  <a:pos x="170" y="418"/>
                </a:cxn>
                <a:cxn ang="0">
                  <a:pos x="231" y="425"/>
                </a:cxn>
                <a:cxn ang="0">
                  <a:pos x="299" y="430"/>
                </a:cxn>
                <a:cxn ang="0">
                  <a:pos x="371" y="434"/>
                </a:cxn>
                <a:cxn ang="0">
                  <a:pos x="445" y="432"/>
                </a:cxn>
                <a:cxn ang="0">
                  <a:pos x="527" y="425"/>
                </a:cxn>
                <a:cxn ang="0">
                  <a:pos x="608" y="414"/>
                </a:cxn>
                <a:cxn ang="0">
                  <a:pos x="687" y="399"/>
                </a:cxn>
                <a:cxn ang="0">
                  <a:pos x="757" y="382"/>
                </a:cxn>
                <a:cxn ang="0">
                  <a:pos x="813" y="362"/>
                </a:cxn>
                <a:cxn ang="0">
                  <a:pos x="852" y="340"/>
                </a:cxn>
                <a:cxn ang="0">
                  <a:pos x="866" y="318"/>
                </a:cxn>
              </a:cxnLst>
              <a:rect l="0" t="0" r="r" b="b"/>
              <a:pathLst>
                <a:path w="866" h="434">
                  <a:moveTo>
                    <a:pt x="866" y="318"/>
                  </a:moveTo>
                  <a:lnTo>
                    <a:pt x="866" y="285"/>
                  </a:lnTo>
                  <a:lnTo>
                    <a:pt x="866" y="251"/>
                  </a:lnTo>
                  <a:lnTo>
                    <a:pt x="865" y="216"/>
                  </a:lnTo>
                  <a:lnTo>
                    <a:pt x="857" y="183"/>
                  </a:lnTo>
                  <a:lnTo>
                    <a:pt x="846" y="150"/>
                  </a:lnTo>
                  <a:lnTo>
                    <a:pt x="826" y="118"/>
                  </a:lnTo>
                  <a:lnTo>
                    <a:pt x="798" y="89"/>
                  </a:lnTo>
                  <a:lnTo>
                    <a:pt x="759" y="63"/>
                  </a:lnTo>
                  <a:lnTo>
                    <a:pt x="739" y="52"/>
                  </a:lnTo>
                  <a:lnTo>
                    <a:pt x="715" y="43"/>
                  </a:lnTo>
                  <a:lnTo>
                    <a:pt x="689" y="33"/>
                  </a:lnTo>
                  <a:lnTo>
                    <a:pt x="661" y="24"/>
                  </a:lnTo>
                  <a:lnTo>
                    <a:pt x="630" y="17"/>
                  </a:lnTo>
                  <a:lnTo>
                    <a:pt x="595" y="11"/>
                  </a:lnTo>
                  <a:lnTo>
                    <a:pt x="558" y="6"/>
                  </a:lnTo>
                  <a:lnTo>
                    <a:pt x="517" y="2"/>
                  </a:lnTo>
                  <a:lnTo>
                    <a:pt x="493" y="0"/>
                  </a:lnTo>
                  <a:lnTo>
                    <a:pt x="471" y="2"/>
                  </a:lnTo>
                  <a:lnTo>
                    <a:pt x="445" y="4"/>
                  </a:lnTo>
                  <a:lnTo>
                    <a:pt x="421" y="6"/>
                  </a:lnTo>
                  <a:lnTo>
                    <a:pt x="397" y="11"/>
                  </a:lnTo>
                  <a:lnTo>
                    <a:pt x="373" y="17"/>
                  </a:lnTo>
                  <a:lnTo>
                    <a:pt x="351" y="24"/>
                  </a:lnTo>
                  <a:lnTo>
                    <a:pt x="329" y="32"/>
                  </a:lnTo>
                  <a:lnTo>
                    <a:pt x="320" y="35"/>
                  </a:lnTo>
                  <a:lnTo>
                    <a:pt x="310" y="39"/>
                  </a:lnTo>
                  <a:lnTo>
                    <a:pt x="301" y="43"/>
                  </a:lnTo>
                  <a:lnTo>
                    <a:pt x="292" y="48"/>
                  </a:lnTo>
                  <a:lnTo>
                    <a:pt x="284" y="52"/>
                  </a:lnTo>
                  <a:lnTo>
                    <a:pt x="275" y="57"/>
                  </a:lnTo>
                  <a:lnTo>
                    <a:pt x="270" y="61"/>
                  </a:lnTo>
                  <a:lnTo>
                    <a:pt x="262" y="67"/>
                  </a:lnTo>
                  <a:lnTo>
                    <a:pt x="133" y="292"/>
                  </a:lnTo>
                  <a:lnTo>
                    <a:pt x="107" y="298"/>
                  </a:lnTo>
                  <a:lnTo>
                    <a:pt x="81" y="305"/>
                  </a:lnTo>
                  <a:lnTo>
                    <a:pt x="57" y="312"/>
                  </a:lnTo>
                  <a:lnTo>
                    <a:pt x="37" y="320"/>
                  </a:lnTo>
                  <a:lnTo>
                    <a:pt x="20" y="327"/>
                  </a:lnTo>
                  <a:lnTo>
                    <a:pt x="7" y="334"/>
                  </a:lnTo>
                  <a:lnTo>
                    <a:pt x="0" y="344"/>
                  </a:lnTo>
                  <a:lnTo>
                    <a:pt x="0" y="353"/>
                  </a:lnTo>
                  <a:lnTo>
                    <a:pt x="4" y="360"/>
                  </a:lnTo>
                  <a:lnTo>
                    <a:pt x="11" y="370"/>
                  </a:lnTo>
                  <a:lnTo>
                    <a:pt x="22" y="377"/>
                  </a:lnTo>
                  <a:lnTo>
                    <a:pt x="35" y="384"/>
                  </a:lnTo>
                  <a:lnTo>
                    <a:pt x="52" y="390"/>
                  </a:lnTo>
                  <a:lnTo>
                    <a:pt x="70" y="397"/>
                  </a:lnTo>
                  <a:lnTo>
                    <a:pt x="92" y="403"/>
                  </a:lnTo>
                  <a:lnTo>
                    <a:pt x="116" y="408"/>
                  </a:lnTo>
                  <a:lnTo>
                    <a:pt x="142" y="414"/>
                  </a:lnTo>
                  <a:lnTo>
                    <a:pt x="170" y="418"/>
                  </a:lnTo>
                  <a:lnTo>
                    <a:pt x="200" y="421"/>
                  </a:lnTo>
                  <a:lnTo>
                    <a:pt x="231" y="425"/>
                  </a:lnTo>
                  <a:lnTo>
                    <a:pt x="264" y="429"/>
                  </a:lnTo>
                  <a:lnTo>
                    <a:pt x="299" y="430"/>
                  </a:lnTo>
                  <a:lnTo>
                    <a:pt x="334" y="432"/>
                  </a:lnTo>
                  <a:lnTo>
                    <a:pt x="371" y="434"/>
                  </a:lnTo>
                  <a:lnTo>
                    <a:pt x="406" y="434"/>
                  </a:lnTo>
                  <a:lnTo>
                    <a:pt x="445" y="432"/>
                  </a:lnTo>
                  <a:lnTo>
                    <a:pt x="486" y="430"/>
                  </a:lnTo>
                  <a:lnTo>
                    <a:pt x="527" y="425"/>
                  </a:lnTo>
                  <a:lnTo>
                    <a:pt x="567" y="421"/>
                  </a:lnTo>
                  <a:lnTo>
                    <a:pt x="608" y="414"/>
                  </a:lnTo>
                  <a:lnTo>
                    <a:pt x="648" y="408"/>
                  </a:lnTo>
                  <a:lnTo>
                    <a:pt x="687" y="399"/>
                  </a:lnTo>
                  <a:lnTo>
                    <a:pt x="722" y="392"/>
                  </a:lnTo>
                  <a:lnTo>
                    <a:pt x="757" y="382"/>
                  </a:lnTo>
                  <a:lnTo>
                    <a:pt x="787" y="371"/>
                  </a:lnTo>
                  <a:lnTo>
                    <a:pt x="813" y="362"/>
                  </a:lnTo>
                  <a:lnTo>
                    <a:pt x="835" y="351"/>
                  </a:lnTo>
                  <a:lnTo>
                    <a:pt x="852" y="340"/>
                  </a:lnTo>
                  <a:lnTo>
                    <a:pt x="863" y="329"/>
                  </a:lnTo>
                  <a:lnTo>
                    <a:pt x="866" y="318"/>
                  </a:lnTo>
                  <a:close/>
                </a:path>
              </a:pathLst>
            </a:custGeom>
            <a:solidFill>
              <a:srgbClr val="FFCC3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6" name="Freeform 36"/>
            <p:cNvSpPr>
              <a:spLocks/>
            </p:cNvSpPr>
            <p:nvPr/>
          </p:nvSpPr>
          <p:spPr bwMode="auto">
            <a:xfrm>
              <a:off x="4174" y="784"/>
              <a:ext cx="167" cy="138"/>
            </a:xfrm>
            <a:custGeom>
              <a:avLst/>
              <a:gdLst/>
              <a:ahLst/>
              <a:cxnLst>
                <a:cxn ang="0">
                  <a:pos x="286" y="0"/>
                </a:cxn>
                <a:cxn ang="0">
                  <a:pos x="268" y="0"/>
                </a:cxn>
                <a:cxn ang="0">
                  <a:pos x="251" y="0"/>
                </a:cxn>
                <a:cxn ang="0">
                  <a:pos x="238" y="0"/>
                </a:cxn>
                <a:cxn ang="0">
                  <a:pos x="227" y="2"/>
                </a:cxn>
                <a:cxn ang="0">
                  <a:pos x="216" y="4"/>
                </a:cxn>
                <a:cxn ang="0">
                  <a:pos x="205" y="8"/>
                </a:cxn>
                <a:cxn ang="0">
                  <a:pos x="190" y="13"/>
                </a:cxn>
                <a:cxn ang="0">
                  <a:pos x="174" y="23"/>
                </a:cxn>
                <a:cxn ang="0">
                  <a:pos x="159" y="37"/>
                </a:cxn>
                <a:cxn ang="0">
                  <a:pos x="146" y="61"/>
                </a:cxn>
                <a:cxn ang="0">
                  <a:pos x="133" y="91"/>
                </a:cxn>
                <a:cxn ang="0">
                  <a:pos x="122" y="122"/>
                </a:cxn>
                <a:cxn ang="0">
                  <a:pos x="111" y="156"/>
                </a:cxn>
                <a:cxn ang="0">
                  <a:pos x="102" y="185"/>
                </a:cxn>
                <a:cxn ang="0">
                  <a:pos x="92" y="209"/>
                </a:cxn>
                <a:cxn ang="0">
                  <a:pos x="87" y="224"/>
                </a:cxn>
                <a:cxn ang="0">
                  <a:pos x="79" y="233"/>
                </a:cxn>
                <a:cxn ang="0">
                  <a:pos x="70" y="239"/>
                </a:cxn>
                <a:cxn ang="0">
                  <a:pos x="63" y="241"/>
                </a:cxn>
                <a:cxn ang="0">
                  <a:pos x="53" y="242"/>
                </a:cxn>
                <a:cxn ang="0">
                  <a:pos x="44" y="241"/>
                </a:cxn>
                <a:cxn ang="0">
                  <a:pos x="33" y="241"/>
                </a:cxn>
                <a:cxn ang="0">
                  <a:pos x="24" y="239"/>
                </a:cxn>
                <a:cxn ang="0">
                  <a:pos x="13" y="239"/>
                </a:cxn>
                <a:cxn ang="0">
                  <a:pos x="0" y="276"/>
                </a:cxn>
                <a:cxn ang="0">
                  <a:pos x="18" y="278"/>
                </a:cxn>
                <a:cxn ang="0">
                  <a:pos x="39" y="278"/>
                </a:cxn>
                <a:cxn ang="0">
                  <a:pos x="57" y="278"/>
                </a:cxn>
                <a:cxn ang="0">
                  <a:pos x="74" y="276"/>
                </a:cxn>
                <a:cxn ang="0">
                  <a:pos x="92" y="270"/>
                </a:cxn>
                <a:cxn ang="0">
                  <a:pos x="107" y="261"/>
                </a:cxn>
                <a:cxn ang="0">
                  <a:pos x="120" y="244"/>
                </a:cxn>
                <a:cxn ang="0">
                  <a:pos x="131" y="222"/>
                </a:cxn>
                <a:cxn ang="0">
                  <a:pos x="138" y="196"/>
                </a:cxn>
                <a:cxn ang="0">
                  <a:pos x="146" y="172"/>
                </a:cxn>
                <a:cxn ang="0">
                  <a:pos x="153" y="148"/>
                </a:cxn>
                <a:cxn ang="0">
                  <a:pos x="161" y="126"/>
                </a:cxn>
                <a:cxn ang="0">
                  <a:pos x="170" y="104"/>
                </a:cxn>
                <a:cxn ang="0">
                  <a:pos x="181" y="84"/>
                </a:cxn>
                <a:cxn ang="0">
                  <a:pos x="194" y="65"/>
                </a:cxn>
                <a:cxn ang="0">
                  <a:pos x="211" y="47"/>
                </a:cxn>
                <a:cxn ang="0">
                  <a:pos x="227" y="39"/>
                </a:cxn>
                <a:cxn ang="0">
                  <a:pos x="242" y="36"/>
                </a:cxn>
                <a:cxn ang="0">
                  <a:pos x="257" y="32"/>
                </a:cxn>
                <a:cxn ang="0">
                  <a:pos x="270" y="30"/>
                </a:cxn>
                <a:cxn ang="0">
                  <a:pos x="283" y="28"/>
                </a:cxn>
                <a:cxn ang="0">
                  <a:pos x="297" y="28"/>
                </a:cxn>
                <a:cxn ang="0">
                  <a:pos x="314" y="28"/>
                </a:cxn>
                <a:cxn ang="0">
                  <a:pos x="334" y="26"/>
                </a:cxn>
                <a:cxn ang="0">
                  <a:pos x="286" y="0"/>
                </a:cxn>
              </a:cxnLst>
              <a:rect l="0" t="0" r="r" b="b"/>
              <a:pathLst>
                <a:path w="334" h="278">
                  <a:moveTo>
                    <a:pt x="286" y="0"/>
                  </a:moveTo>
                  <a:lnTo>
                    <a:pt x="268" y="0"/>
                  </a:lnTo>
                  <a:lnTo>
                    <a:pt x="251" y="0"/>
                  </a:lnTo>
                  <a:lnTo>
                    <a:pt x="238" y="0"/>
                  </a:lnTo>
                  <a:lnTo>
                    <a:pt x="227" y="2"/>
                  </a:lnTo>
                  <a:lnTo>
                    <a:pt x="216" y="4"/>
                  </a:lnTo>
                  <a:lnTo>
                    <a:pt x="205" y="8"/>
                  </a:lnTo>
                  <a:lnTo>
                    <a:pt x="190" y="13"/>
                  </a:lnTo>
                  <a:lnTo>
                    <a:pt x="174" y="23"/>
                  </a:lnTo>
                  <a:lnTo>
                    <a:pt x="159" y="37"/>
                  </a:lnTo>
                  <a:lnTo>
                    <a:pt x="146" y="61"/>
                  </a:lnTo>
                  <a:lnTo>
                    <a:pt x="133" y="91"/>
                  </a:lnTo>
                  <a:lnTo>
                    <a:pt x="122" y="122"/>
                  </a:lnTo>
                  <a:lnTo>
                    <a:pt x="111" y="156"/>
                  </a:lnTo>
                  <a:lnTo>
                    <a:pt x="102" y="185"/>
                  </a:lnTo>
                  <a:lnTo>
                    <a:pt x="92" y="209"/>
                  </a:lnTo>
                  <a:lnTo>
                    <a:pt x="87" y="224"/>
                  </a:lnTo>
                  <a:lnTo>
                    <a:pt x="79" y="233"/>
                  </a:lnTo>
                  <a:lnTo>
                    <a:pt x="70" y="239"/>
                  </a:lnTo>
                  <a:lnTo>
                    <a:pt x="63" y="241"/>
                  </a:lnTo>
                  <a:lnTo>
                    <a:pt x="53" y="242"/>
                  </a:lnTo>
                  <a:lnTo>
                    <a:pt x="44" y="241"/>
                  </a:lnTo>
                  <a:lnTo>
                    <a:pt x="33" y="241"/>
                  </a:lnTo>
                  <a:lnTo>
                    <a:pt x="24" y="239"/>
                  </a:lnTo>
                  <a:lnTo>
                    <a:pt x="13" y="239"/>
                  </a:lnTo>
                  <a:lnTo>
                    <a:pt x="0" y="276"/>
                  </a:lnTo>
                  <a:lnTo>
                    <a:pt x="18" y="278"/>
                  </a:lnTo>
                  <a:lnTo>
                    <a:pt x="39" y="278"/>
                  </a:lnTo>
                  <a:lnTo>
                    <a:pt x="57" y="278"/>
                  </a:lnTo>
                  <a:lnTo>
                    <a:pt x="74" y="276"/>
                  </a:lnTo>
                  <a:lnTo>
                    <a:pt x="92" y="270"/>
                  </a:lnTo>
                  <a:lnTo>
                    <a:pt x="107" y="261"/>
                  </a:lnTo>
                  <a:lnTo>
                    <a:pt x="120" y="244"/>
                  </a:lnTo>
                  <a:lnTo>
                    <a:pt x="131" y="222"/>
                  </a:lnTo>
                  <a:lnTo>
                    <a:pt x="138" y="196"/>
                  </a:lnTo>
                  <a:lnTo>
                    <a:pt x="146" y="172"/>
                  </a:lnTo>
                  <a:lnTo>
                    <a:pt x="153" y="148"/>
                  </a:lnTo>
                  <a:lnTo>
                    <a:pt x="161" y="126"/>
                  </a:lnTo>
                  <a:lnTo>
                    <a:pt x="170" y="104"/>
                  </a:lnTo>
                  <a:lnTo>
                    <a:pt x="181" y="84"/>
                  </a:lnTo>
                  <a:lnTo>
                    <a:pt x="194" y="65"/>
                  </a:lnTo>
                  <a:lnTo>
                    <a:pt x="211" y="47"/>
                  </a:lnTo>
                  <a:lnTo>
                    <a:pt x="227" y="39"/>
                  </a:lnTo>
                  <a:lnTo>
                    <a:pt x="242" y="36"/>
                  </a:lnTo>
                  <a:lnTo>
                    <a:pt x="257" y="32"/>
                  </a:lnTo>
                  <a:lnTo>
                    <a:pt x="270" y="30"/>
                  </a:lnTo>
                  <a:lnTo>
                    <a:pt x="283" y="28"/>
                  </a:lnTo>
                  <a:lnTo>
                    <a:pt x="297" y="28"/>
                  </a:lnTo>
                  <a:lnTo>
                    <a:pt x="314" y="28"/>
                  </a:lnTo>
                  <a:lnTo>
                    <a:pt x="334" y="26"/>
                  </a:lnTo>
                  <a:lnTo>
                    <a:pt x="286"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7" name="Freeform 37"/>
            <p:cNvSpPr>
              <a:spLocks/>
            </p:cNvSpPr>
            <p:nvPr/>
          </p:nvSpPr>
          <p:spPr bwMode="auto">
            <a:xfrm>
              <a:off x="4275" y="871"/>
              <a:ext cx="99" cy="48"/>
            </a:xfrm>
            <a:custGeom>
              <a:avLst/>
              <a:gdLst/>
              <a:ahLst/>
              <a:cxnLst>
                <a:cxn ang="0">
                  <a:pos x="0" y="98"/>
                </a:cxn>
                <a:cxn ang="0">
                  <a:pos x="34" y="92"/>
                </a:cxn>
                <a:cxn ang="0">
                  <a:pos x="58" y="87"/>
                </a:cxn>
                <a:cxn ang="0">
                  <a:pos x="80" y="81"/>
                </a:cxn>
                <a:cxn ang="0">
                  <a:pos x="104" y="76"/>
                </a:cxn>
                <a:cxn ang="0">
                  <a:pos x="128" y="68"/>
                </a:cxn>
                <a:cxn ang="0">
                  <a:pos x="148" y="61"/>
                </a:cxn>
                <a:cxn ang="0">
                  <a:pos x="168" y="52"/>
                </a:cxn>
                <a:cxn ang="0">
                  <a:pos x="185" y="44"/>
                </a:cxn>
                <a:cxn ang="0">
                  <a:pos x="200" y="37"/>
                </a:cxn>
                <a:cxn ang="0">
                  <a:pos x="196" y="0"/>
                </a:cxn>
                <a:cxn ang="0">
                  <a:pos x="181" y="7"/>
                </a:cxn>
                <a:cxn ang="0">
                  <a:pos x="161" y="15"/>
                </a:cxn>
                <a:cxn ang="0">
                  <a:pos x="141" y="22"/>
                </a:cxn>
                <a:cxn ang="0">
                  <a:pos x="117" y="30"/>
                </a:cxn>
                <a:cxn ang="0">
                  <a:pos x="93" y="37"/>
                </a:cxn>
                <a:cxn ang="0">
                  <a:pos x="67" y="44"/>
                </a:cxn>
                <a:cxn ang="0">
                  <a:pos x="41" y="48"/>
                </a:cxn>
                <a:cxn ang="0">
                  <a:pos x="17" y="50"/>
                </a:cxn>
                <a:cxn ang="0">
                  <a:pos x="0" y="98"/>
                </a:cxn>
              </a:cxnLst>
              <a:rect l="0" t="0" r="r" b="b"/>
              <a:pathLst>
                <a:path w="200" h="98">
                  <a:moveTo>
                    <a:pt x="0" y="98"/>
                  </a:moveTo>
                  <a:lnTo>
                    <a:pt x="34" y="92"/>
                  </a:lnTo>
                  <a:lnTo>
                    <a:pt x="58" y="87"/>
                  </a:lnTo>
                  <a:lnTo>
                    <a:pt x="80" y="81"/>
                  </a:lnTo>
                  <a:lnTo>
                    <a:pt x="104" y="76"/>
                  </a:lnTo>
                  <a:lnTo>
                    <a:pt x="128" y="68"/>
                  </a:lnTo>
                  <a:lnTo>
                    <a:pt x="148" y="61"/>
                  </a:lnTo>
                  <a:lnTo>
                    <a:pt x="168" y="52"/>
                  </a:lnTo>
                  <a:lnTo>
                    <a:pt x="185" y="44"/>
                  </a:lnTo>
                  <a:lnTo>
                    <a:pt x="200" y="37"/>
                  </a:lnTo>
                  <a:lnTo>
                    <a:pt x="196" y="0"/>
                  </a:lnTo>
                  <a:lnTo>
                    <a:pt x="181" y="7"/>
                  </a:lnTo>
                  <a:lnTo>
                    <a:pt x="161" y="15"/>
                  </a:lnTo>
                  <a:lnTo>
                    <a:pt x="141" y="22"/>
                  </a:lnTo>
                  <a:lnTo>
                    <a:pt x="117" y="30"/>
                  </a:lnTo>
                  <a:lnTo>
                    <a:pt x="93" y="37"/>
                  </a:lnTo>
                  <a:lnTo>
                    <a:pt x="67" y="44"/>
                  </a:lnTo>
                  <a:lnTo>
                    <a:pt x="41" y="48"/>
                  </a:lnTo>
                  <a:lnTo>
                    <a:pt x="17" y="50"/>
                  </a:lnTo>
                  <a:lnTo>
                    <a:pt x="0" y="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8" name="Freeform 38"/>
            <p:cNvSpPr>
              <a:spLocks/>
            </p:cNvSpPr>
            <p:nvPr/>
          </p:nvSpPr>
          <p:spPr bwMode="auto">
            <a:xfrm>
              <a:off x="3942" y="1730"/>
              <a:ext cx="611" cy="598"/>
            </a:xfrm>
            <a:custGeom>
              <a:avLst/>
              <a:gdLst/>
              <a:ahLst/>
              <a:cxnLst>
                <a:cxn ang="0">
                  <a:pos x="1183" y="530"/>
                </a:cxn>
                <a:cxn ang="0">
                  <a:pos x="1103" y="338"/>
                </a:cxn>
                <a:cxn ang="0">
                  <a:pos x="1011" y="146"/>
                </a:cxn>
                <a:cxn ang="0">
                  <a:pos x="944" y="18"/>
                </a:cxn>
                <a:cxn ang="0">
                  <a:pos x="935" y="0"/>
                </a:cxn>
                <a:cxn ang="0">
                  <a:pos x="255" y="50"/>
                </a:cxn>
                <a:cxn ang="0">
                  <a:pos x="198" y="175"/>
                </a:cxn>
                <a:cxn ang="0">
                  <a:pos x="133" y="310"/>
                </a:cxn>
                <a:cxn ang="0">
                  <a:pos x="78" y="430"/>
                </a:cxn>
                <a:cxn ang="0">
                  <a:pos x="30" y="552"/>
                </a:cxn>
                <a:cxn ang="0">
                  <a:pos x="2" y="685"/>
                </a:cxn>
                <a:cxn ang="0">
                  <a:pos x="4" y="800"/>
                </a:cxn>
                <a:cxn ang="0">
                  <a:pos x="26" y="894"/>
                </a:cxn>
                <a:cxn ang="0">
                  <a:pos x="74" y="990"/>
                </a:cxn>
                <a:cxn ang="0">
                  <a:pos x="159" y="1086"/>
                </a:cxn>
                <a:cxn ang="0">
                  <a:pos x="248" y="1154"/>
                </a:cxn>
                <a:cxn ang="0">
                  <a:pos x="305" y="1189"/>
                </a:cxn>
                <a:cxn ang="0">
                  <a:pos x="364" y="1193"/>
                </a:cxn>
                <a:cxn ang="0">
                  <a:pos x="340" y="1060"/>
                </a:cxn>
                <a:cxn ang="0">
                  <a:pos x="329" y="829"/>
                </a:cxn>
                <a:cxn ang="0">
                  <a:pos x="340" y="766"/>
                </a:cxn>
                <a:cxn ang="0">
                  <a:pos x="357" y="702"/>
                </a:cxn>
                <a:cxn ang="0">
                  <a:pos x="381" y="643"/>
                </a:cxn>
                <a:cxn ang="0">
                  <a:pos x="414" y="587"/>
                </a:cxn>
                <a:cxn ang="0">
                  <a:pos x="457" y="543"/>
                </a:cxn>
                <a:cxn ang="0">
                  <a:pos x="508" y="510"/>
                </a:cxn>
                <a:cxn ang="0">
                  <a:pos x="573" y="491"/>
                </a:cxn>
                <a:cxn ang="0">
                  <a:pos x="650" y="491"/>
                </a:cxn>
                <a:cxn ang="0">
                  <a:pos x="780" y="534"/>
                </a:cxn>
                <a:cxn ang="0">
                  <a:pos x="861" y="617"/>
                </a:cxn>
                <a:cxn ang="0">
                  <a:pos x="909" y="720"/>
                </a:cxn>
                <a:cxn ang="0">
                  <a:pos x="939" y="822"/>
                </a:cxn>
                <a:cxn ang="0">
                  <a:pos x="946" y="931"/>
                </a:cxn>
                <a:cxn ang="0">
                  <a:pos x="931" y="1047"/>
                </a:cxn>
                <a:cxn ang="0">
                  <a:pos x="913" y="1141"/>
                </a:cxn>
                <a:cxn ang="0">
                  <a:pos x="902" y="1180"/>
                </a:cxn>
                <a:cxn ang="0">
                  <a:pos x="968" y="1173"/>
                </a:cxn>
                <a:cxn ang="0">
                  <a:pos x="1011" y="1140"/>
                </a:cxn>
                <a:cxn ang="0">
                  <a:pos x="1077" y="1077"/>
                </a:cxn>
                <a:cxn ang="0">
                  <a:pos x="1147" y="994"/>
                </a:cxn>
                <a:cxn ang="0">
                  <a:pos x="1196" y="901"/>
                </a:cxn>
                <a:cxn ang="0">
                  <a:pos x="1218" y="818"/>
                </a:cxn>
                <a:cxn ang="0">
                  <a:pos x="1221" y="733"/>
                </a:cxn>
                <a:cxn ang="0">
                  <a:pos x="1212" y="648"/>
                </a:cxn>
              </a:cxnLst>
              <a:rect l="0" t="0" r="r" b="b"/>
              <a:pathLst>
                <a:path w="1221" h="1195">
                  <a:moveTo>
                    <a:pt x="1205" y="608"/>
                  </a:moveTo>
                  <a:lnTo>
                    <a:pt x="1183" y="530"/>
                  </a:lnTo>
                  <a:lnTo>
                    <a:pt x="1147" y="438"/>
                  </a:lnTo>
                  <a:lnTo>
                    <a:pt x="1103" y="338"/>
                  </a:lnTo>
                  <a:lnTo>
                    <a:pt x="1057" y="236"/>
                  </a:lnTo>
                  <a:lnTo>
                    <a:pt x="1011" y="146"/>
                  </a:lnTo>
                  <a:lnTo>
                    <a:pt x="972" y="70"/>
                  </a:lnTo>
                  <a:lnTo>
                    <a:pt x="944" y="18"/>
                  </a:lnTo>
                  <a:lnTo>
                    <a:pt x="935" y="0"/>
                  </a:lnTo>
                  <a:lnTo>
                    <a:pt x="935" y="0"/>
                  </a:lnTo>
                  <a:lnTo>
                    <a:pt x="277" y="0"/>
                  </a:lnTo>
                  <a:lnTo>
                    <a:pt x="255" y="50"/>
                  </a:lnTo>
                  <a:lnTo>
                    <a:pt x="227" y="109"/>
                  </a:lnTo>
                  <a:lnTo>
                    <a:pt x="198" y="175"/>
                  </a:lnTo>
                  <a:lnTo>
                    <a:pt x="165" y="242"/>
                  </a:lnTo>
                  <a:lnTo>
                    <a:pt x="133" y="310"/>
                  </a:lnTo>
                  <a:lnTo>
                    <a:pt x="104" y="373"/>
                  </a:lnTo>
                  <a:lnTo>
                    <a:pt x="78" y="430"/>
                  </a:lnTo>
                  <a:lnTo>
                    <a:pt x="57" y="478"/>
                  </a:lnTo>
                  <a:lnTo>
                    <a:pt x="30" y="552"/>
                  </a:lnTo>
                  <a:lnTo>
                    <a:pt x="11" y="622"/>
                  </a:lnTo>
                  <a:lnTo>
                    <a:pt x="2" y="685"/>
                  </a:lnTo>
                  <a:lnTo>
                    <a:pt x="0" y="744"/>
                  </a:lnTo>
                  <a:lnTo>
                    <a:pt x="4" y="800"/>
                  </a:lnTo>
                  <a:lnTo>
                    <a:pt x="13" y="850"/>
                  </a:lnTo>
                  <a:lnTo>
                    <a:pt x="26" y="894"/>
                  </a:lnTo>
                  <a:lnTo>
                    <a:pt x="43" y="934"/>
                  </a:lnTo>
                  <a:lnTo>
                    <a:pt x="74" y="990"/>
                  </a:lnTo>
                  <a:lnTo>
                    <a:pt x="115" y="1040"/>
                  </a:lnTo>
                  <a:lnTo>
                    <a:pt x="159" y="1086"/>
                  </a:lnTo>
                  <a:lnTo>
                    <a:pt x="205" y="1123"/>
                  </a:lnTo>
                  <a:lnTo>
                    <a:pt x="248" y="1154"/>
                  </a:lnTo>
                  <a:lnTo>
                    <a:pt x="281" y="1176"/>
                  </a:lnTo>
                  <a:lnTo>
                    <a:pt x="305" y="1189"/>
                  </a:lnTo>
                  <a:lnTo>
                    <a:pt x="314" y="1195"/>
                  </a:lnTo>
                  <a:lnTo>
                    <a:pt x="364" y="1193"/>
                  </a:lnTo>
                  <a:lnTo>
                    <a:pt x="357" y="1154"/>
                  </a:lnTo>
                  <a:lnTo>
                    <a:pt x="340" y="1060"/>
                  </a:lnTo>
                  <a:lnTo>
                    <a:pt x="327" y="942"/>
                  </a:lnTo>
                  <a:lnTo>
                    <a:pt x="329" y="829"/>
                  </a:lnTo>
                  <a:lnTo>
                    <a:pt x="335" y="798"/>
                  </a:lnTo>
                  <a:lnTo>
                    <a:pt x="340" y="766"/>
                  </a:lnTo>
                  <a:lnTo>
                    <a:pt x="348" y="733"/>
                  </a:lnTo>
                  <a:lnTo>
                    <a:pt x="357" y="702"/>
                  </a:lnTo>
                  <a:lnTo>
                    <a:pt x="368" y="672"/>
                  </a:lnTo>
                  <a:lnTo>
                    <a:pt x="381" y="643"/>
                  </a:lnTo>
                  <a:lnTo>
                    <a:pt x="397" y="615"/>
                  </a:lnTo>
                  <a:lnTo>
                    <a:pt x="414" y="587"/>
                  </a:lnTo>
                  <a:lnTo>
                    <a:pt x="434" y="565"/>
                  </a:lnTo>
                  <a:lnTo>
                    <a:pt x="457" y="543"/>
                  </a:lnTo>
                  <a:lnTo>
                    <a:pt x="481" y="524"/>
                  </a:lnTo>
                  <a:lnTo>
                    <a:pt x="508" y="510"/>
                  </a:lnTo>
                  <a:lnTo>
                    <a:pt x="540" y="499"/>
                  </a:lnTo>
                  <a:lnTo>
                    <a:pt x="573" y="491"/>
                  </a:lnTo>
                  <a:lnTo>
                    <a:pt x="610" y="489"/>
                  </a:lnTo>
                  <a:lnTo>
                    <a:pt x="650" y="491"/>
                  </a:lnTo>
                  <a:lnTo>
                    <a:pt x="723" y="506"/>
                  </a:lnTo>
                  <a:lnTo>
                    <a:pt x="780" y="534"/>
                  </a:lnTo>
                  <a:lnTo>
                    <a:pt x="826" y="572"/>
                  </a:lnTo>
                  <a:lnTo>
                    <a:pt x="861" y="617"/>
                  </a:lnTo>
                  <a:lnTo>
                    <a:pt x="889" y="667"/>
                  </a:lnTo>
                  <a:lnTo>
                    <a:pt x="909" y="720"/>
                  </a:lnTo>
                  <a:lnTo>
                    <a:pt x="926" y="772"/>
                  </a:lnTo>
                  <a:lnTo>
                    <a:pt x="939" y="822"/>
                  </a:lnTo>
                  <a:lnTo>
                    <a:pt x="946" y="874"/>
                  </a:lnTo>
                  <a:lnTo>
                    <a:pt x="946" y="931"/>
                  </a:lnTo>
                  <a:lnTo>
                    <a:pt x="941" y="990"/>
                  </a:lnTo>
                  <a:lnTo>
                    <a:pt x="931" y="1047"/>
                  </a:lnTo>
                  <a:lnTo>
                    <a:pt x="922" y="1099"/>
                  </a:lnTo>
                  <a:lnTo>
                    <a:pt x="913" y="1141"/>
                  </a:lnTo>
                  <a:lnTo>
                    <a:pt x="905" y="1169"/>
                  </a:lnTo>
                  <a:lnTo>
                    <a:pt x="902" y="1180"/>
                  </a:lnTo>
                  <a:lnTo>
                    <a:pt x="963" y="1176"/>
                  </a:lnTo>
                  <a:lnTo>
                    <a:pt x="968" y="1173"/>
                  </a:lnTo>
                  <a:lnTo>
                    <a:pt x="987" y="1160"/>
                  </a:lnTo>
                  <a:lnTo>
                    <a:pt x="1011" y="1140"/>
                  </a:lnTo>
                  <a:lnTo>
                    <a:pt x="1042" y="1112"/>
                  </a:lnTo>
                  <a:lnTo>
                    <a:pt x="1077" y="1077"/>
                  </a:lnTo>
                  <a:lnTo>
                    <a:pt x="1112" y="1038"/>
                  </a:lnTo>
                  <a:lnTo>
                    <a:pt x="1147" y="994"/>
                  </a:lnTo>
                  <a:lnTo>
                    <a:pt x="1177" y="944"/>
                  </a:lnTo>
                  <a:lnTo>
                    <a:pt x="1196" y="901"/>
                  </a:lnTo>
                  <a:lnTo>
                    <a:pt x="1208" y="861"/>
                  </a:lnTo>
                  <a:lnTo>
                    <a:pt x="1218" y="818"/>
                  </a:lnTo>
                  <a:lnTo>
                    <a:pt x="1221" y="776"/>
                  </a:lnTo>
                  <a:lnTo>
                    <a:pt x="1221" y="733"/>
                  </a:lnTo>
                  <a:lnTo>
                    <a:pt x="1220" y="691"/>
                  </a:lnTo>
                  <a:lnTo>
                    <a:pt x="1212" y="648"/>
                  </a:lnTo>
                  <a:lnTo>
                    <a:pt x="1205" y="608"/>
                  </a:lnTo>
                  <a:close/>
                </a:path>
              </a:pathLst>
            </a:custGeom>
            <a:solidFill>
              <a:srgbClr val="728E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9" name="Rectangle 39"/>
            <p:cNvSpPr>
              <a:spLocks noChangeArrowheads="1"/>
            </p:cNvSpPr>
            <p:nvPr/>
          </p:nvSpPr>
          <p:spPr bwMode="auto">
            <a:xfrm>
              <a:off x="4082" y="1657"/>
              <a:ext cx="334" cy="48"/>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 name="Freeform 40"/>
            <p:cNvSpPr>
              <a:spLocks/>
            </p:cNvSpPr>
            <p:nvPr/>
          </p:nvSpPr>
          <p:spPr bwMode="auto">
            <a:xfrm>
              <a:off x="3937" y="1388"/>
              <a:ext cx="598" cy="240"/>
            </a:xfrm>
            <a:custGeom>
              <a:avLst/>
              <a:gdLst/>
              <a:ahLst/>
              <a:cxnLst>
                <a:cxn ang="0">
                  <a:pos x="375" y="0"/>
                </a:cxn>
                <a:cxn ang="0">
                  <a:pos x="371" y="0"/>
                </a:cxn>
                <a:cxn ang="0">
                  <a:pos x="362" y="0"/>
                </a:cxn>
                <a:cxn ang="0">
                  <a:pos x="347" y="0"/>
                </a:cxn>
                <a:cxn ang="0">
                  <a:pos x="331" y="1"/>
                </a:cxn>
                <a:cxn ang="0">
                  <a:pos x="308" y="3"/>
                </a:cxn>
                <a:cxn ang="0">
                  <a:pos x="284" y="9"/>
                </a:cxn>
                <a:cxn ang="0">
                  <a:pos x="260" y="16"/>
                </a:cxn>
                <a:cxn ang="0">
                  <a:pos x="235" y="27"/>
                </a:cxn>
                <a:cxn ang="0">
                  <a:pos x="205" y="46"/>
                </a:cxn>
                <a:cxn ang="0">
                  <a:pos x="170" y="72"/>
                </a:cxn>
                <a:cxn ang="0">
                  <a:pos x="131" y="103"/>
                </a:cxn>
                <a:cxn ang="0">
                  <a:pos x="92" y="138"/>
                </a:cxn>
                <a:cxn ang="0">
                  <a:pos x="57" y="169"/>
                </a:cxn>
                <a:cxn ang="0">
                  <a:pos x="28" y="197"/>
                </a:cxn>
                <a:cxn ang="0">
                  <a:pos x="7" y="216"/>
                </a:cxn>
                <a:cxn ang="0">
                  <a:pos x="0" y="223"/>
                </a:cxn>
                <a:cxn ang="0">
                  <a:pos x="105" y="352"/>
                </a:cxn>
                <a:cxn ang="0">
                  <a:pos x="284" y="240"/>
                </a:cxn>
                <a:cxn ang="0">
                  <a:pos x="284" y="480"/>
                </a:cxn>
                <a:cxn ang="0">
                  <a:pos x="955" y="480"/>
                </a:cxn>
                <a:cxn ang="0">
                  <a:pos x="955" y="245"/>
                </a:cxn>
                <a:cxn ang="0">
                  <a:pos x="959" y="249"/>
                </a:cxn>
                <a:cxn ang="0">
                  <a:pos x="968" y="258"/>
                </a:cxn>
                <a:cxn ang="0">
                  <a:pos x="981" y="273"/>
                </a:cxn>
                <a:cxn ang="0">
                  <a:pos x="996" y="290"/>
                </a:cxn>
                <a:cxn ang="0">
                  <a:pos x="1011" y="308"/>
                </a:cxn>
                <a:cxn ang="0">
                  <a:pos x="1025" y="326"/>
                </a:cxn>
                <a:cxn ang="0">
                  <a:pos x="1036" y="341"/>
                </a:cxn>
                <a:cxn ang="0">
                  <a:pos x="1044" y="352"/>
                </a:cxn>
                <a:cxn ang="0">
                  <a:pos x="1053" y="356"/>
                </a:cxn>
                <a:cxn ang="0">
                  <a:pos x="1071" y="350"/>
                </a:cxn>
                <a:cxn ang="0">
                  <a:pos x="1097" y="341"/>
                </a:cxn>
                <a:cxn ang="0">
                  <a:pos x="1123" y="326"/>
                </a:cxn>
                <a:cxn ang="0">
                  <a:pos x="1151" y="312"/>
                </a:cxn>
                <a:cxn ang="0">
                  <a:pos x="1173" y="297"/>
                </a:cxn>
                <a:cxn ang="0">
                  <a:pos x="1190" y="288"/>
                </a:cxn>
                <a:cxn ang="0">
                  <a:pos x="1195" y="284"/>
                </a:cxn>
                <a:cxn ang="0">
                  <a:pos x="1192" y="277"/>
                </a:cxn>
                <a:cxn ang="0">
                  <a:pos x="1180" y="254"/>
                </a:cxn>
                <a:cxn ang="0">
                  <a:pos x="1162" y="221"/>
                </a:cxn>
                <a:cxn ang="0">
                  <a:pos x="1140" y="182"/>
                </a:cxn>
                <a:cxn ang="0">
                  <a:pos x="1116" y="144"/>
                </a:cxn>
                <a:cxn ang="0">
                  <a:pos x="1090" y="105"/>
                </a:cxn>
                <a:cxn ang="0">
                  <a:pos x="1062" y="72"/>
                </a:cxn>
                <a:cxn ang="0">
                  <a:pos x="1038" y="49"/>
                </a:cxn>
                <a:cxn ang="0">
                  <a:pos x="1018" y="35"/>
                </a:cxn>
                <a:cxn ang="0">
                  <a:pos x="998" y="25"/>
                </a:cxn>
                <a:cxn ang="0">
                  <a:pos x="979" y="18"/>
                </a:cxn>
                <a:cxn ang="0">
                  <a:pos x="962" y="12"/>
                </a:cxn>
                <a:cxn ang="0">
                  <a:pos x="944" y="11"/>
                </a:cxn>
                <a:cxn ang="0">
                  <a:pos x="927" y="7"/>
                </a:cxn>
                <a:cxn ang="0">
                  <a:pos x="911" y="5"/>
                </a:cxn>
                <a:cxn ang="0">
                  <a:pos x="892" y="1"/>
                </a:cxn>
                <a:cxn ang="0">
                  <a:pos x="375" y="0"/>
                </a:cxn>
              </a:cxnLst>
              <a:rect l="0" t="0" r="r" b="b"/>
              <a:pathLst>
                <a:path w="1195" h="480">
                  <a:moveTo>
                    <a:pt x="375" y="0"/>
                  </a:moveTo>
                  <a:lnTo>
                    <a:pt x="371" y="0"/>
                  </a:lnTo>
                  <a:lnTo>
                    <a:pt x="362" y="0"/>
                  </a:lnTo>
                  <a:lnTo>
                    <a:pt x="347" y="0"/>
                  </a:lnTo>
                  <a:lnTo>
                    <a:pt x="331" y="1"/>
                  </a:lnTo>
                  <a:lnTo>
                    <a:pt x="308" y="3"/>
                  </a:lnTo>
                  <a:lnTo>
                    <a:pt x="284" y="9"/>
                  </a:lnTo>
                  <a:lnTo>
                    <a:pt x="260" y="16"/>
                  </a:lnTo>
                  <a:lnTo>
                    <a:pt x="235" y="27"/>
                  </a:lnTo>
                  <a:lnTo>
                    <a:pt x="205" y="46"/>
                  </a:lnTo>
                  <a:lnTo>
                    <a:pt x="170" y="72"/>
                  </a:lnTo>
                  <a:lnTo>
                    <a:pt x="131" y="103"/>
                  </a:lnTo>
                  <a:lnTo>
                    <a:pt x="92" y="138"/>
                  </a:lnTo>
                  <a:lnTo>
                    <a:pt x="57" y="169"/>
                  </a:lnTo>
                  <a:lnTo>
                    <a:pt x="28" y="197"/>
                  </a:lnTo>
                  <a:lnTo>
                    <a:pt x="7" y="216"/>
                  </a:lnTo>
                  <a:lnTo>
                    <a:pt x="0" y="223"/>
                  </a:lnTo>
                  <a:lnTo>
                    <a:pt x="105" y="352"/>
                  </a:lnTo>
                  <a:lnTo>
                    <a:pt x="284" y="240"/>
                  </a:lnTo>
                  <a:lnTo>
                    <a:pt x="284" y="480"/>
                  </a:lnTo>
                  <a:lnTo>
                    <a:pt x="955" y="480"/>
                  </a:lnTo>
                  <a:lnTo>
                    <a:pt x="955" y="245"/>
                  </a:lnTo>
                  <a:lnTo>
                    <a:pt x="959" y="249"/>
                  </a:lnTo>
                  <a:lnTo>
                    <a:pt x="968" y="258"/>
                  </a:lnTo>
                  <a:lnTo>
                    <a:pt x="981" y="273"/>
                  </a:lnTo>
                  <a:lnTo>
                    <a:pt x="996" y="290"/>
                  </a:lnTo>
                  <a:lnTo>
                    <a:pt x="1011" y="308"/>
                  </a:lnTo>
                  <a:lnTo>
                    <a:pt x="1025" y="326"/>
                  </a:lnTo>
                  <a:lnTo>
                    <a:pt x="1036" y="341"/>
                  </a:lnTo>
                  <a:lnTo>
                    <a:pt x="1044" y="352"/>
                  </a:lnTo>
                  <a:lnTo>
                    <a:pt x="1053" y="356"/>
                  </a:lnTo>
                  <a:lnTo>
                    <a:pt x="1071" y="350"/>
                  </a:lnTo>
                  <a:lnTo>
                    <a:pt x="1097" y="341"/>
                  </a:lnTo>
                  <a:lnTo>
                    <a:pt x="1123" y="326"/>
                  </a:lnTo>
                  <a:lnTo>
                    <a:pt x="1151" y="312"/>
                  </a:lnTo>
                  <a:lnTo>
                    <a:pt x="1173" y="297"/>
                  </a:lnTo>
                  <a:lnTo>
                    <a:pt x="1190" y="288"/>
                  </a:lnTo>
                  <a:lnTo>
                    <a:pt x="1195" y="284"/>
                  </a:lnTo>
                  <a:lnTo>
                    <a:pt x="1192" y="277"/>
                  </a:lnTo>
                  <a:lnTo>
                    <a:pt x="1180" y="254"/>
                  </a:lnTo>
                  <a:lnTo>
                    <a:pt x="1162" y="221"/>
                  </a:lnTo>
                  <a:lnTo>
                    <a:pt x="1140" y="182"/>
                  </a:lnTo>
                  <a:lnTo>
                    <a:pt x="1116" y="144"/>
                  </a:lnTo>
                  <a:lnTo>
                    <a:pt x="1090" y="105"/>
                  </a:lnTo>
                  <a:lnTo>
                    <a:pt x="1062" y="72"/>
                  </a:lnTo>
                  <a:lnTo>
                    <a:pt x="1038" y="49"/>
                  </a:lnTo>
                  <a:lnTo>
                    <a:pt x="1018" y="35"/>
                  </a:lnTo>
                  <a:lnTo>
                    <a:pt x="998" y="25"/>
                  </a:lnTo>
                  <a:lnTo>
                    <a:pt x="979" y="18"/>
                  </a:lnTo>
                  <a:lnTo>
                    <a:pt x="962" y="12"/>
                  </a:lnTo>
                  <a:lnTo>
                    <a:pt x="944" y="11"/>
                  </a:lnTo>
                  <a:lnTo>
                    <a:pt x="927" y="7"/>
                  </a:lnTo>
                  <a:lnTo>
                    <a:pt x="911" y="5"/>
                  </a:lnTo>
                  <a:lnTo>
                    <a:pt x="892" y="1"/>
                  </a:lnTo>
                  <a:lnTo>
                    <a:pt x="375" y="0"/>
                  </a:lnTo>
                  <a:close/>
                </a:path>
              </a:pathLst>
            </a:custGeom>
            <a:solidFill>
              <a:srgbClr val="66FF6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 name="Freeform 41"/>
            <p:cNvSpPr>
              <a:spLocks/>
            </p:cNvSpPr>
            <p:nvPr/>
          </p:nvSpPr>
          <p:spPr bwMode="auto">
            <a:xfrm>
              <a:off x="3871" y="1519"/>
              <a:ext cx="100" cy="204"/>
            </a:xfrm>
            <a:custGeom>
              <a:avLst/>
              <a:gdLst/>
              <a:ahLst/>
              <a:cxnLst>
                <a:cxn ang="0">
                  <a:pos x="76" y="408"/>
                </a:cxn>
                <a:cxn ang="0">
                  <a:pos x="79" y="380"/>
                </a:cxn>
                <a:cxn ang="0">
                  <a:pos x="81" y="353"/>
                </a:cxn>
                <a:cxn ang="0">
                  <a:pos x="85" y="332"/>
                </a:cxn>
                <a:cxn ang="0">
                  <a:pos x="87" y="319"/>
                </a:cxn>
                <a:cxn ang="0">
                  <a:pos x="100" y="284"/>
                </a:cxn>
                <a:cxn ang="0">
                  <a:pos x="116" y="249"/>
                </a:cxn>
                <a:cxn ang="0">
                  <a:pos x="135" y="216"/>
                </a:cxn>
                <a:cxn ang="0">
                  <a:pos x="155" y="185"/>
                </a:cxn>
                <a:cxn ang="0">
                  <a:pos x="172" y="157"/>
                </a:cxn>
                <a:cxn ang="0">
                  <a:pos x="187" y="135"/>
                </a:cxn>
                <a:cxn ang="0">
                  <a:pos x="196" y="122"/>
                </a:cxn>
                <a:cxn ang="0">
                  <a:pos x="199" y="116"/>
                </a:cxn>
                <a:cxn ang="0">
                  <a:pos x="103" y="0"/>
                </a:cxn>
                <a:cxn ang="0">
                  <a:pos x="102" y="3"/>
                </a:cxn>
                <a:cxn ang="0">
                  <a:pos x="98" y="11"/>
                </a:cxn>
                <a:cxn ang="0">
                  <a:pos x="90" y="26"/>
                </a:cxn>
                <a:cxn ang="0">
                  <a:pos x="81" y="42"/>
                </a:cxn>
                <a:cxn ang="0">
                  <a:pos x="72" y="64"/>
                </a:cxn>
                <a:cxn ang="0">
                  <a:pos x="63" y="87"/>
                </a:cxn>
                <a:cxn ang="0">
                  <a:pos x="54" y="111"/>
                </a:cxn>
                <a:cxn ang="0">
                  <a:pos x="46" y="135"/>
                </a:cxn>
                <a:cxn ang="0">
                  <a:pos x="33" y="192"/>
                </a:cxn>
                <a:cxn ang="0">
                  <a:pos x="20" y="260"/>
                </a:cxn>
                <a:cxn ang="0">
                  <a:pos x="9" y="330"/>
                </a:cxn>
                <a:cxn ang="0">
                  <a:pos x="0" y="397"/>
                </a:cxn>
                <a:cxn ang="0">
                  <a:pos x="76" y="408"/>
                </a:cxn>
              </a:cxnLst>
              <a:rect l="0" t="0" r="r" b="b"/>
              <a:pathLst>
                <a:path w="199" h="408">
                  <a:moveTo>
                    <a:pt x="76" y="408"/>
                  </a:moveTo>
                  <a:lnTo>
                    <a:pt x="79" y="380"/>
                  </a:lnTo>
                  <a:lnTo>
                    <a:pt x="81" y="353"/>
                  </a:lnTo>
                  <a:lnTo>
                    <a:pt x="85" y="332"/>
                  </a:lnTo>
                  <a:lnTo>
                    <a:pt x="87" y="319"/>
                  </a:lnTo>
                  <a:lnTo>
                    <a:pt x="100" y="284"/>
                  </a:lnTo>
                  <a:lnTo>
                    <a:pt x="116" y="249"/>
                  </a:lnTo>
                  <a:lnTo>
                    <a:pt x="135" y="216"/>
                  </a:lnTo>
                  <a:lnTo>
                    <a:pt x="155" y="185"/>
                  </a:lnTo>
                  <a:lnTo>
                    <a:pt x="172" y="157"/>
                  </a:lnTo>
                  <a:lnTo>
                    <a:pt x="187" y="135"/>
                  </a:lnTo>
                  <a:lnTo>
                    <a:pt x="196" y="122"/>
                  </a:lnTo>
                  <a:lnTo>
                    <a:pt x="199" y="116"/>
                  </a:lnTo>
                  <a:lnTo>
                    <a:pt x="103" y="0"/>
                  </a:lnTo>
                  <a:lnTo>
                    <a:pt x="102" y="3"/>
                  </a:lnTo>
                  <a:lnTo>
                    <a:pt x="98" y="11"/>
                  </a:lnTo>
                  <a:lnTo>
                    <a:pt x="90" y="26"/>
                  </a:lnTo>
                  <a:lnTo>
                    <a:pt x="81" y="42"/>
                  </a:lnTo>
                  <a:lnTo>
                    <a:pt x="72" y="64"/>
                  </a:lnTo>
                  <a:lnTo>
                    <a:pt x="63" y="87"/>
                  </a:lnTo>
                  <a:lnTo>
                    <a:pt x="54" y="111"/>
                  </a:lnTo>
                  <a:lnTo>
                    <a:pt x="46" y="135"/>
                  </a:lnTo>
                  <a:lnTo>
                    <a:pt x="33" y="192"/>
                  </a:lnTo>
                  <a:lnTo>
                    <a:pt x="20" y="260"/>
                  </a:lnTo>
                  <a:lnTo>
                    <a:pt x="9" y="330"/>
                  </a:lnTo>
                  <a:lnTo>
                    <a:pt x="0" y="397"/>
                  </a:lnTo>
                  <a:lnTo>
                    <a:pt x="76" y="40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 name="Freeform 42"/>
            <p:cNvSpPr>
              <a:spLocks/>
            </p:cNvSpPr>
            <p:nvPr/>
          </p:nvSpPr>
          <p:spPr bwMode="auto">
            <a:xfrm>
              <a:off x="3801" y="1734"/>
              <a:ext cx="119" cy="131"/>
            </a:xfrm>
            <a:custGeom>
              <a:avLst/>
              <a:gdLst/>
              <a:ahLst/>
              <a:cxnLst>
                <a:cxn ang="0">
                  <a:pos x="112" y="0"/>
                </a:cxn>
                <a:cxn ang="0">
                  <a:pos x="110" y="26"/>
                </a:cxn>
                <a:cxn ang="0">
                  <a:pos x="114" y="48"/>
                </a:cxn>
                <a:cxn ang="0">
                  <a:pos x="116" y="67"/>
                </a:cxn>
                <a:cxn ang="0">
                  <a:pos x="116" y="81"/>
                </a:cxn>
                <a:cxn ang="0">
                  <a:pos x="109" y="89"/>
                </a:cxn>
                <a:cxn ang="0">
                  <a:pos x="94" y="105"/>
                </a:cxn>
                <a:cxn ang="0">
                  <a:pos x="75" y="129"/>
                </a:cxn>
                <a:cxn ang="0">
                  <a:pos x="55" y="155"/>
                </a:cxn>
                <a:cxn ang="0">
                  <a:pos x="35" y="181"/>
                </a:cxn>
                <a:cxn ang="0">
                  <a:pos x="16" y="203"/>
                </a:cxn>
                <a:cxn ang="0">
                  <a:pos x="5" y="220"/>
                </a:cxn>
                <a:cxn ang="0">
                  <a:pos x="0" y="226"/>
                </a:cxn>
                <a:cxn ang="0">
                  <a:pos x="105" y="262"/>
                </a:cxn>
                <a:cxn ang="0">
                  <a:pos x="107" y="259"/>
                </a:cxn>
                <a:cxn ang="0">
                  <a:pos x="112" y="251"/>
                </a:cxn>
                <a:cxn ang="0">
                  <a:pos x="120" y="242"/>
                </a:cxn>
                <a:cxn ang="0">
                  <a:pos x="131" y="229"/>
                </a:cxn>
                <a:cxn ang="0">
                  <a:pos x="142" y="214"/>
                </a:cxn>
                <a:cxn ang="0">
                  <a:pos x="151" y="203"/>
                </a:cxn>
                <a:cxn ang="0">
                  <a:pos x="162" y="192"/>
                </a:cxn>
                <a:cxn ang="0">
                  <a:pos x="169" y="185"/>
                </a:cxn>
                <a:cxn ang="0">
                  <a:pos x="175" y="185"/>
                </a:cxn>
                <a:cxn ang="0">
                  <a:pos x="182" y="192"/>
                </a:cxn>
                <a:cxn ang="0">
                  <a:pos x="190" y="205"/>
                </a:cxn>
                <a:cxn ang="0">
                  <a:pos x="197" y="218"/>
                </a:cxn>
                <a:cxn ang="0">
                  <a:pos x="205" y="233"/>
                </a:cxn>
                <a:cxn ang="0">
                  <a:pos x="212" y="246"/>
                </a:cxn>
                <a:cxn ang="0">
                  <a:pos x="219" y="255"/>
                </a:cxn>
                <a:cxn ang="0">
                  <a:pos x="225" y="257"/>
                </a:cxn>
                <a:cxn ang="0">
                  <a:pos x="229" y="255"/>
                </a:cxn>
                <a:cxn ang="0">
                  <a:pos x="232" y="253"/>
                </a:cxn>
                <a:cxn ang="0">
                  <a:pos x="236" y="251"/>
                </a:cxn>
                <a:cxn ang="0">
                  <a:pos x="238" y="246"/>
                </a:cxn>
                <a:cxn ang="0">
                  <a:pos x="199" y="118"/>
                </a:cxn>
                <a:cxn ang="0">
                  <a:pos x="201" y="111"/>
                </a:cxn>
                <a:cxn ang="0">
                  <a:pos x="208" y="89"/>
                </a:cxn>
                <a:cxn ang="0">
                  <a:pos x="216" y="59"/>
                </a:cxn>
                <a:cxn ang="0">
                  <a:pos x="227" y="21"/>
                </a:cxn>
                <a:cxn ang="0">
                  <a:pos x="112" y="0"/>
                </a:cxn>
              </a:cxnLst>
              <a:rect l="0" t="0" r="r" b="b"/>
              <a:pathLst>
                <a:path w="238" h="262">
                  <a:moveTo>
                    <a:pt x="112" y="0"/>
                  </a:moveTo>
                  <a:lnTo>
                    <a:pt x="110" y="26"/>
                  </a:lnTo>
                  <a:lnTo>
                    <a:pt x="114" y="48"/>
                  </a:lnTo>
                  <a:lnTo>
                    <a:pt x="116" y="67"/>
                  </a:lnTo>
                  <a:lnTo>
                    <a:pt x="116" y="81"/>
                  </a:lnTo>
                  <a:lnTo>
                    <a:pt x="109" y="89"/>
                  </a:lnTo>
                  <a:lnTo>
                    <a:pt x="94" y="105"/>
                  </a:lnTo>
                  <a:lnTo>
                    <a:pt x="75" y="129"/>
                  </a:lnTo>
                  <a:lnTo>
                    <a:pt x="55" y="155"/>
                  </a:lnTo>
                  <a:lnTo>
                    <a:pt x="35" y="181"/>
                  </a:lnTo>
                  <a:lnTo>
                    <a:pt x="16" y="203"/>
                  </a:lnTo>
                  <a:lnTo>
                    <a:pt x="5" y="220"/>
                  </a:lnTo>
                  <a:lnTo>
                    <a:pt x="0" y="226"/>
                  </a:lnTo>
                  <a:lnTo>
                    <a:pt x="105" y="262"/>
                  </a:lnTo>
                  <a:lnTo>
                    <a:pt x="107" y="259"/>
                  </a:lnTo>
                  <a:lnTo>
                    <a:pt x="112" y="251"/>
                  </a:lnTo>
                  <a:lnTo>
                    <a:pt x="120" y="242"/>
                  </a:lnTo>
                  <a:lnTo>
                    <a:pt x="131" y="229"/>
                  </a:lnTo>
                  <a:lnTo>
                    <a:pt x="142" y="214"/>
                  </a:lnTo>
                  <a:lnTo>
                    <a:pt x="151" y="203"/>
                  </a:lnTo>
                  <a:lnTo>
                    <a:pt x="162" y="192"/>
                  </a:lnTo>
                  <a:lnTo>
                    <a:pt x="169" y="185"/>
                  </a:lnTo>
                  <a:lnTo>
                    <a:pt x="175" y="185"/>
                  </a:lnTo>
                  <a:lnTo>
                    <a:pt x="182" y="192"/>
                  </a:lnTo>
                  <a:lnTo>
                    <a:pt x="190" y="205"/>
                  </a:lnTo>
                  <a:lnTo>
                    <a:pt x="197" y="218"/>
                  </a:lnTo>
                  <a:lnTo>
                    <a:pt x="205" y="233"/>
                  </a:lnTo>
                  <a:lnTo>
                    <a:pt x="212" y="246"/>
                  </a:lnTo>
                  <a:lnTo>
                    <a:pt x="219" y="255"/>
                  </a:lnTo>
                  <a:lnTo>
                    <a:pt x="225" y="257"/>
                  </a:lnTo>
                  <a:lnTo>
                    <a:pt x="229" y="255"/>
                  </a:lnTo>
                  <a:lnTo>
                    <a:pt x="232" y="253"/>
                  </a:lnTo>
                  <a:lnTo>
                    <a:pt x="236" y="251"/>
                  </a:lnTo>
                  <a:lnTo>
                    <a:pt x="238" y="246"/>
                  </a:lnTo>
                  <a:lnTo>
                    <a:pt x="199" y="118"/>
                  </a:lnTo>
                  <a:lnTo>
                    <a:pt x="201" y="111"/>
                  </a:lnTo>
                  <a:lnTo>
                    <a:pt x="208" y="89"/>
                  </a:lnTo>
                  <a:lnTo>
                    <a:pt x="216" y="59"/>
                  </a:lnTo>
                  <a:lnTo>
                    <a:pt x="227" y="21"/>
                  </a:lnTo>
                  <a:lnTo>
                    <a:pt x="112" y="0"/>
                  </a:lnTo>
                  <a:close/>
                </a:path>
              </a:pathLst>
            </a:custGeom>
            <a:solidFill>
              <a:srgbClr val="FF964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 name="Freeform 43"/>
            <p:cNvSpPr>
              <a:spLocks/>
            </p:cNvSpPr>
            <p:nvPr/>
          </p:nvSpPr>
          <p:spPr bwMode="auto">
            <a:xfrm>
              <a:off x="4482" y="1500"/>
              <a:ext cx="327" cy="145"/>
            </a:xfrm>
            <a:custGeom>
              <a:avLst/>
              <a:gdLst/>
              <a:ahLst/>
              <a:cxnLst>
                <a:cxn ang="0">
                  <a:pos x="543" y="72"/>
                </a:cxn>
                <a:cxn ang="0">
                  <a:pos x="562" y="16"/>
                </a:cxn>
                <a:cxn ang="0">
                  <a:pos x="552" y="2"/>
                </a:cxn>
                <a:cxn ang="0">
                  <a:pos x="532" y="18"/>
                </a:cxn>
                <a:cxn ang="0">
                  <a:pos x="508" y="50"/>
                </a:cxn>
                <a:cxn ang="0">
                  <a:pos x="486" y="85"/>
                </a:cxn>
                <a:cxn ang="0">
                  <a:pos x="467" y="103"/>
                </a:cxn>
                <a:cxn ang="0">
                  <a:pos x="403" y="124"/>
                </a:cxn>
                <a:cxn ang="0">
                  <a:pos x="312" y="151"/>
                </a:cxn>
                <a:cxn ang="0">
                  <a:pos x="235" y="172"/>
                </a:cxn>
                <a:cxn ang="0">
                  <a:pos x="185" y="168"/>
                </a:cxn>
                <a:cxn ang="0">
                  <a:pos x="146" y="149"/>
                </a:cxn>
                <a:cxn ang="0">
                  <a:pos x="122" y="125"/>
                </a:cxn>
                <a:cxn ang="0">
                  <a:pos x="115" y="107"/>
                </a:cxn>
                <a:cxn ang="0">
                  <a:pos x="0" y="166"/>
                </a:cxn>
                <a:cxn ang="0">
                  <a:pos x="11" y="179"/>
                </a:cxn>
                <a:cxn ang="0">
                  <a:pos x="39" y="209"/>
                </a:cxn>
                <a:cxn ang="0">
                  <a:pos x="70" y="240"/>
                </a:cxn>
                <a:cxn ang="0">
                  <a:pos x="94" y="260"/>
                </a:cxn>
                <a:cxn ang="0">
                  <a:pos x="115" y="275"/>
                </a:cxn>
                <a:cxn ang="0">
                  <a:pos x="135" y="282"/>
                </a:cxn>
                <a:cxn ang="0">
                  <a:pos x="155" y="288"/>
                </a:cxn>
                <a:cxn ang="0">
                  <a:pos x="185" y="290"/>
                </a:cxn>
                <a:cxn ang="0">
                  <a:pos x="249" y="277"/>
                </a:cxn>
                <a:cxn ang="0">
                  <a:pos x="334" y="244"/>
                </a:cxn>
                <a:cxn ang="0">
                  <a:pos x="416" y="209"/>
                </a:cxn>
                <a:cxn ang="0">
                  <a:pos x="473" y="183"/>
                </a:cxn>
                <a:cxn ang="0">
                  <a:pos x="495" y="186"/>
                </a:cxn>
                <a:cxn ang="0">
                  <a:pos x="539" y="186"/>
                </a:cxn>
                <a:cxn ang="0">
                  <a:pos x="589" y="185"/>
                </a:cxn>
                <a:cxn ang="0">
                  <a:pos x="630" y="183"/>
                </a:cxn>
                <a:cxn ang="0">
                  <a:pos x="637" y="85"/>
                </a:cxn>
                <a:cxn ang="0">
                  <a:pos x="606" y="83"/>
                </a:cxn>
                <a:cxn ang="0">
                  <a:pos x="575" y="83"/>
                </a:cxn>
                <a:cxn ang="0">
                  <a:pos x="549" y="83"/>
                </a:cxn>
              </a:cxnLst>
              <a:rect l="0" t="0" r="r" b="b"/>
              <a:pathLst>
                <a:path w="652" h="290">
                  <a:moveTo>
                    <a:pt x="538" y="83"/>
                  </a:moveTo>
                  <a:lnTo>
                    <a:pt x="543" y="72"/>
                  </a:lnTo>
                  <a:lnTo>
                    <a:pt x="554" y="44"/>
                  </a:lnTo>
                  <a:lnTo>
                    <a:pt x="562" y="16"/>
                  </a:lnTo>
                  <a:lnTo>
                    <a:pt x="558" y="0"/>
                  </a:lnTo>
                  <a:lnTo>
                    <a:pt x="552" y="2"/>
                  </a:lnTo>
                  <a:lnTo>
                    <a:pt x="543" y="7"/>
                  </a:lnTo>
                  <a:lnTo>
                    <a:pt x="532" y="18"/>
                  </a:lnTo>
                  <a:lnTo>
                    <a:pt x="521" y="33"/>
                  </a:lnTo>
                  <a:lnTo>
                    <a:pt x="508" y="50"/>
                  </a:lnTo>
                  <a:lnTo>
                    <a:pt x="495" y="66"/>
                  </a:lnTo>
                  <a:lnTo>
                    <a:pt x="486" y="85"/>
                  </a:lnTo>
                  <a:lnTo>
                    <a:pt x="477" y="100"/>
                  </a:lnTo>
                  <a:lnTo>
                    <a:pt x="467" y="103"/>
                  </a:lnTo>
                  <a:lnTo>
                    <a:pt x="442" y="113"/>
                  </a:lnTo>
                  <a:lnTo>
                    <a:pt x="403" y="124"/>
                  </a:lnTo>
                  <a:lnTo>
                    <a:pt x="358" y="138"/>
                  </a:lnTo>
                  <a:lnTo>
                    <a:pt x="312" y="151"/>
                  </a:lnTo>
                  <a:lnTo>
                    <a:pt x="270" y="164"/>
                  </a:lnTo>
                  <a:lnTo>
                    <a:pt x="235" y="172"/>
                  </a:lnTo>
                  <a:lnTo>
                    <a:pt x="212" y="173"/>
                  </a:lnTo>
                  <a:lnTo>
                    <a:pt x="185" y="168"/>
                  </a:lnTo>
                  <a:lnTo>
                    <a:pt x="163" y="161"/>
                  </a:lnTo>
                  <a:lnTo>
                    <a:pt x="146" y="149"/>
                  </a:lnTo>
                  <a:lnTo>
                    <a:pt x="133" y="137"/>
                  </a:lnTo>
                  <a:lnTo>
                    <a:pt x="122" y="125"/>
                  </a:lnTo>
                  <a:lnTo>
                    <a:pt x="116" y="114"/>
                  </a:lnTo>
                  <a:lnTo>
                    <a:pt x="115" y="107"/>
                  </a:lnTo>
                  <a:lnTo>
                    <a:pt x="113" y="105"/>
                  </a:lnTo>
                  <a:lnTo>
                    <a:pt x="0" y="166"/>
                  </a:lnTo>
                  <a:lnTo>
                    <a:pt x="4" y="170"/>
                  </a:lnTo>
                  <a:lnTo>
                    <a:pt x="11" y="179"/>
                  </a:lnTo>
                  <a:lnTo>
                    <a:pt x="24" y="194"/>
                  </a:lnTo>
                  <a:lnTo>
                    <a:pt x="39" y="209"/>
                  </a:lnTo>
                  <a:lnTo>
                    <a:pt x="55" y="225"/>
                  </a:lnTo>
                  <a:lnTo>
                    <a:pt x="70" y="240"/>
                  </a:lnTo>
                  <a:lnTo>
                    <a:pt x="85" y="253"/>
                  </a:lnTo>
                  <a:lnTo>
                    <a:pt x="94" y="260"/>
                  </a:lnTo>
                  <a:lnTo>
                    <a:pt x="105" y="268"/>
                  </a:lnTo>
                  <a:lnTo>
                    <a:pt x="115" y="275"/>
                  </a:lnTo>
                  <a:lnTo>
                    <a:pt x="124" y="279"/>
                  </a:lnTo>
                  <a:lnTo>
                    <a:pt x="135" y="282"/>
                  </a:lnTo>
                  <a:lnTo>
                    <a:pt x="144" y="286"/>
                  </a:lnTo>
                  <a:lnTo>
                    <a:pt x="155" y="288"/>
                  </a:lnTo>
                  <a:lnTo>
                    <a:pt x="168" y="290"/>
                  </a:lnTo>
                  <a:lnTo>
                    <a:pt x="185" y="290"/>
                  </a:lnTo>
                  <a:lnTo>
                    <a:pt x="214" y="286"/>
                  </a:lnTo>
                  <a:lnTo>
                    <a:pt x="249" y="277"/>
                  </a:lnTo>
                  <a:lnTo>
                    <a:pt x="292" y="262"/>
                  </a:lnTo>
                  <a:lnTo>
                    <a:pt x="334" y="244"/>
                  </a:lnTo>
                  <a:lnTo>
                    <a:pt x="377" y="227"/>
                  </a:lnTo>
                  <a:lnTo>
                    <a:pt x="416" y="209"/>
                  </a:lnTo>
                  <a:lnTo>
                    <a:pt x="449" y="194"/>
                  </a:lnTo>
                  <a:lnTo>
                    <a:pt x="473" y="183"/>
                  </a:lnTo>
                  <a:lnTo>
                    <a:pt x="480" y="185"/>
                  </a:lnTo>
                  <a:lnTo>
                    <a:pt x="495" y="186"/>
                  </a:lnTo>
                  <a:lnTo>
                    <a:pt x="515" y="186"/>
                  </a:lnTo>
                  <a:lnTo>
                    <a:pt x="539" y="186"/>
                  </a:lnTo>
                  <a:lnTo>
                    <a:pt x="563" y="186"/>
                  </a:lnTo>
                  <a:lnTo>
                    <a:pt x="589" y="185"/>
                  </a:lnTo>
                  <a:lnTo>
                    <a:pt x="611" y="185"/>
                  </a:lnTo>
                  <a:lnTo>
                    <a:pt x="630" y="183"/>
                  </a:lnTo>
                  <a:lnTo>
                    <a:pt x="652" y="85"/>
                  </a:lnTo>
                  <a:lnTo>
                    <a:pt x="637" y="85"/>
                  </a:lnTo>
                  <a:lnTo>
                    <a:pt x="623" y="83"/>
                  </a:lnTo>
                  <a:lnTo>
                    <a:pt x="606" y="83"/>
                  </a:lnTo>
                  <a:lnTo>
                    <a:pt x="589" y="83"/>
                  </a:lnTo>
                  <a:lnTo>
                    <a:pt x="575" y="83"/>
                  </a:lnTo>
                  <a:lnTo>
                    <a:pt x="560" y="83"/>
                  </a:lnTo>
                  <a:lnTo>
                    <a:pt x="549" y="83"/>
                  </a:lnTo>
                  <a:lnTo>
                    <a:pt x="538" y="8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 name="Freeform 48"/>
            <p:cNvSpPr>
              <a:spLocks/>
            </p:cNvSpPr>
            <p:nvPr/>
          </p:nvSpPr>
          <p:spPr bwMode="auto">
            <a:xfrm>
              <a:off x="4499" y="1741"/>
              <a:ext cx="17" cy="27"/>
            </a:xfrm>
            <a:custGeom>
              <a:avLst/>
              <a:gdLst/>
              <a:ahLst/>
              <a:cxnLst>
                <a:cxn ang="0">
                  <a:pos x="17" y="56"/>
                </a:cxn>
                <a:cxn ang="0">
                  <a:pos x="24" y="54"/>
                </a:cxn>
                <a:cxn ang="0">
                  <a:pos x="28" y="48"/>
                </a:cxn>
                <a:cxn ang="0">
                  <a:pos x="32" y="39"/>
                </a:cxn>
                <a:cxn ang="0">
                  <a:pos x="33" y="28"/>
                </a:cxn>
                <a:cxn ang="0">
                  <a:pos x="32" y="17"/>
                </a:cxn>
                <a:cxn ang="0">
                  <a:pos x="28" y="8"/>
                </a:cxn>
                <a:cxn ang="0">
                  <a:pos x="24" y="2"/>
                </a:cxn>
                <a:cxn ang="0">
                  <a:pos x="17" y="0"/>
                </a:cxn>
                <a:cxn ang="0">
                  <a:pos x="9" y="2"/>
                </a:cxn>
                <a:cxn ang="0">
                  <a:pos x="6" y="8"/>
                </a:cxn>
                <a:cxn ang="0">
                  <a:pos x="2" y="17"/>
                </a:cxn>
                <a:cxn ang="0">
                  <a:pos x="0" y="28"/>
                </a:cxn>
                <a:cxn ang="0">
                  <a:pos x="2" y="39"/>
                </a:cxn>
                <a:cxn ang="0">
                  <a:pos x="6" y="48"/>
                </a:cxn>
                <a:cxn ang="0">
                  <a:pos x="9" y="54"/>
                </a:cxn>
                <a:cxn ang="0">
                  <a:pos x="17" y="56"/>
                </a:cxn>
              </a:cxnLst>
              <a:rect l="0" t="0" r="r" b="b"/>
              <a:pathLst>
                <a:path w="33" h="56">
                  <a:moveTo>
                    <a:pt x="17" y="56"/>
                  </a:moveTo>
                  <a:lnTo>
                    <a:pt x="24" y="54"/>
                  </a:lnTo>
                  <a:lnTo>
                    <a:pt x="28" y="48"/>
                  </a:lnTo>
                  <a:lnTo>
                    <a:pt x="32" y="39"/>
                  </a:lnTo>
                  <a:lnTo>
                    <a:pt x="33" y="28"/>
                  </a:lnTo>
                  <a:lnTo>
                    <a:pt x="32" y="17"/>
                  </a:lnTo>
                  <a:lnTo>
                    <a:pt x="28" y="8"/>
                  </a:lnTo>
                  <a:lnTo>
                    <a:pt x="24" y="2"/>
                  </a:lnTo>
                  <a:lnTo>
                    <a:pt x="17" y="0"/>
                  </a:lnTo>
                  <a:lnTo>
                    <a:pt x="9" y="2"/>
                  </a:lnTo>
                  <a:lnTo>
                    <a:pt x="6" y="8"/>
                  </a:lnTo>
                  <a:lnTo>
                    <a:pt x="2" y="17"/>
                  </a:lnTo>
                  <a:lnTo>
                    <a:pt x="0" y="28"/>
                  </a:lnTo>
                  <a:lnTo>
                    <a:pt x="2" y="39"/>
                  </a:lnTo>
                  <a:lnTo>
                    <a:pt x="6" y="48"/>
                  </a:lnTo>
                  <a:lnTo>
                    <a:pt x="9" y="54"/>
                  </a:lnTo>
                  <a:lnTo>
                    <a:pt x="17" y="5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pic>
        <p:nvPicPr>
          <p:cNvPr id="105" name="Picture 6" descr="C:\Users\bsant\AppData\Local\Microsoft\Windows\Temporary Internet Files\Content.IE5\LHHZQVGD\MCBS01024_0000[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19400" y="4267200"/>
            <a:ext cx="1085185" cy="1048693"/>
          </a:xfrm>
          <a:prstGeom prst="rect">
            <a:avLst/>
          </a:prstGeom>
          <a:noFill/>
        </p:spPr>
      </p:pic>
      <p:pic>
        <p:nvPicPr>
          <p:cNvPr id="106" name="Picture 85" descr="C:\Users\bsant\AppData\Local\Microsoft\Windows\Temporary Internet Files\Content.IE5\LHHZQVGD\MCj02903310000[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19200" y="2286000"/>
            <a:ext cx="1749399" cy="1419885"/>
          </a:xfrm>
          <a:prstGeom prst="rect">
            <a:avLst/>
          </a:prstGeom>
          <a:noFill/>
        </p:spPr>
      </p:pic>
      <p:pic>
        <p:nvPicPr>
          <p:cNvPr id="107" name="Picture 86" descr="C:\Users\bsant\AppData\Local\Microsoft\Windows\Temporary Internet Files\Content.IE5\GHD1FUHU\MCj02903300000[1].w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24600" y="2209800"/>
            <a:ext cx="2133600" cy="1488230"/>
          </a:xfrm>
          <a:prstGeom prst="rect">
            <a:avLst/>
          </a:prstGeom>
          <a:noFill/>
        </p:spPr>
      </p:pic>
      <p:pic>
        <p:nvPicPr>
          <p:cNvPr id="108" name="Picture 87" descr="C:\Users\bsant\AppData\Local\Microsoft\Windows\Temporary Internet Files\Content.IE5\QFXNZJ1X\MCj02344700000[1].wm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05200" y="2590800"/>
            <a:ext cx="2214181" cy="156549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noProof="0" dirty="0" smtClean="0"/>
              <a:t>ITCP Específico para la Obra</a:t>
            </a:r>
            <a:endParaRPr lang="es-US" noProof="0" dirty="0"/>
          </a:p>
        </p:txBody>
      </p:sp>
      <p:sp>
        <p:nvSpPr>
          <p:cNvPr id="3" name="Content Placeholder 2"/>
          <p:cNvSpPr>
            <a:spLocks noGrp="1"/>
          </p:cNvSpPr>
          <p:nvPr>
            <p:ph idx="1"/>
          </p:nvPr>
        </p:nvSpPr>
        <p:spPr>
          <a:xfrm>
            <a:off x="457200" y="1752600"/>
            <a:ext cx="8229600" cy="4572000"/>
          </a:xfrm>
        </p:spPr>
        <p:txBody>
          <a:bodyPr>
            <a:normAutofit fontScale="92500" lnSpcReduction="10000"/>
          </a:bodyPr>
          <a:lstStyle/>
          <a:p>
            <a:r>
              <a:rPr lang="es-US" noProof="0" dirty="0" smtClean="0"/>
              <a:t>Cree notas de plano explicativas </a:t>
            </a:r>
            <a:r>
              <a:rPr lang="es-US" dirty="0" smtClean="0"/>
              <a:t>de los diagramas</a:t>
            </a:r>
            <a:r>
              <a:rPr lang="es-US" noProof="0" dirty="0" smtClean="0"/>
              <a:t>.</a:t>
            </a:r>
          </a:p>
          <a:p>
            <a:pPr lvl="1"/>
            <a:r>
              <a:rPr lang="es-US" noProof="0" dirty="0" smtClean="0"/>
              <a:t>Especifique los deberes del personal involucrado</a:t>
            </a:r>
          </a:p>
          <a:p>
            <a:pPr lvl="1"/>
            <a:r>
              <a:rPr lang="es-US" noProof="0" dirty="0" smtClean="0"/>
              <a:t>Considere colocar señales indicando “zona libre de peatones” y “zona libre de equipos”</a:t>
            </a:r>
          </a:p>
          <a:p>
            <a:pPr lvl="1"/>
            <a:r>
              <a:rPr lang="es-US" noProof="0" dirty="0" smtClean="0"/>
              <a:t>Considere colocar límites de velocidad dentro del espacio de trabajo</a:t>
            </a:r>
          </a:p>
          <a:p>
            <a:pPr lvl="1"/>
            <a:r>
              <a:rPr lang="es-US" noProof="0" dirty="0" smtClean="0"/>
              <a:t>Incluya otras medidas para reducir lesiones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rapezoid 13"/>
          <p:cNvSpPr/>
          <p:nvPr/>
        </p:nvSpPr>
        <p:spPr>
          <a:xfrm>
            <a:off x="3886200" y="4038600"/>
            <a:ext cx="533400" cy="838200"/>
          </a:xfrm>
          <a:prstGeom prst="trapezoid">
            <a:avLst/>
          </a:prstGeom>
          <a:scene3d>
            <a:camera prst="isometricLeftDown"/>
            <a:lightRig rig="soft" dir="t"/>
          </a:scene3d>
          <a:sp3d extrusionH="1238250" contourW="12700" prstMaterial="plastic">
            <a:extrusionClr>
              <a:schemeClr val="accent6">
                <a:lumMod val="75000"/>
              </a:schemeClr>
            </a:extrusionClr>
            <a:contourClr>
              <a:schemeClr val="accent6">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s-US" noProof="0" dirty="0" smtClean="0"/>
              <a:t>Pueden usarse </a:t>
            </a:r>
            <a:r>
              <a:rPr lang="es-US" noProof="0" dirty="0" err="1" smtClean="0"/>
              <a:t>TCDs</a:t>
            </a:r>
            <a:r>
              <a:rPr lang="es-US" noProof="0" dirty="0" smtClean="0"/>
              <a:t> </a:t>
            </a:r>
            <a:r>
              <a:rPr lang="es-US" dirty="0" smtClean="0"/>
              <a:t>en un </a:t>
            </a:r>
            <a:r>
              <a:rPr lang="es-US" noProof="0" dirty="0" smtClean="0"/>
              <a:t>ITCP?</a:t>
            </a:r>
            <a:endParaRPr lang="es-US" noProof="0" dirty="0"/>
          </a:p>
        </p:txBody>
      </p:sp>
      <p:sp>
        <p:nvSpPr>
          <p:cNvPr id="3" name="Content Placeholder 2"/>
          <p:cNvSpPr>
            <a:spLocks noGrp="1"/>
          </p:cNvSpPr>
          <p:nvPr>
            <p:ph idx="1"/>
          </p:nvPr>
        </p:nvSpPr>
        <p:spPr/>
        <p:txBody>
          <a:bodyPr/>
          <a:lstStyle/>
          <a:p>
            <a:r>
              <a:rPr lang="es-US" noProof="0" dirty="0" smtClean="0"/>
              <a:t>Ningún dispositivo o señal es requerida dentro del ITCP, aunque algunos pueden usarse</a:t>
            </a:r>
            <a:endParaRPr lang="es-US" noProof="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4419600"/>
            <a:ext cx="1280899" cy="1295400"/>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24100" y="3030397"/>
            <a:ext cx="1295400" cy="1273205"/>
          </a:xfrm>
          <a:prstGeom prst="rect">
            <a:avLst/>
          </a:prstGeom>
          <a:ln>
            <a:noFill/>
          </a:ln>
          <a:effectLst>
            <a:outerShdw blurRad="292100" dist="139700" dir="2700000" algn="tl" rotWithShape="0">
              <a:srgbClr val="333333">
                <a:alpha val="65000"/>
              </a:srgbClr>
            </a:outerShdw>
          </a:effectLst>
        </p:spPr>
      </p:pic>
      <p:pic>
        <p:nvPicPr>
          <p:cNvPr id="1030" name="Picture 6"/>
          <p:cNvPicPr>
            <a:picLocks noChangeAspect="1" noChangeArrowheads="1"/>
          </p:cNvPicPr>
          <p:nvPr/>
        </p:nvPicPr>
        <p:blipFill>
          <a:blip r:embed="rId5" cstate="print"/>
          <a:srcRect/>
          <a:stretch>
            <a:fillRect/>
          </a:stretch>
        </p:blipFill>
        <p:spPr bwMode="auto">
          <a:xfrm>
            <a:off x="5257800" y="4495800"/>
            <a:ext cx="1303421" cy="1375833"/>
          </a:xfrm>
          <a:prstGeom prst="rect">
            <a:avLst/>
          </a:prstGeom>
          <a:ln>
            <a:noFill/>
          </a:ln>
          <a:effectLst>
            <a:outerShdw blurRad="292100" dist="139700" dir="2700000" algn="tl" rotWithShape="0">
              <a:srgbClr val="333333">
                <a:alpha val="65000"/>
              </a:srgbClr>
            </a:outerShdw>
          </a:effectLst>
        </p:spPr>
      </p:pic>
      <p:pic>
        <p:nvPicPr>
          <p:cNvPr id="24578" name="Picture 2" descr="http://www.conney.com/wcsstore/Conney/images/fullsize/98986VS.gi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72200" y="3124200"/>
            <a:ext cx="1676400" cy="1198627"/>
          </a:xfrm>
          <a:prstGeom prst="rect">
            <a:avLst/>
          </a:prstGeom>
          <a:noFill/>
        </p:spPr>
      </p:pic>
      <p:pic>
        <p:nvPicPr>
          <p:cNvPr id="24579" name="Picture 3" descr="C:\Users\bsant.ARTBA\AppData\Local\Microsoft\Windows\Temporary Internet Files\Content.IE5\BLZ0901M\MC900016835[1].wm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15200" y="4495800"/>
            <a:ext cx="1173175" cy="1604772"/>
          </a:xfrm>
          <a:prstGeom prst="rect">
            <a:avLst/>
          </a:prstGeom>
          <a:noFill/>
        </p:spPr>
      </p:pic>
      <p:sp>
        <p:nvSpPr>
          <p:cNvPr id="12" name="Trapezoid 11"/>
          <p:cNvSpPr/>
          <p:nvPr/>
        </p:nvSpPr>
        <p:spPr>
          <a:xfrm>
            <a:off x="2971800" y="4572000"/>
            <a:ext cx="533400" cy="838200"/>
          </a:xfrm>
          <a:prstGeom prst="trapezoid">
            <a:avLst/>
          </a:prstGeom>
          <a:solidFill>
            <a:schemeClr val="bg1"/>
          </a:solidFill>
          <a:scene3d>
            <a:camera prst="isometricLeftDown"/>
            <a:lightRig rig="soft" dir="t"/>
          </a:scene3d>
          <a:sp3d extrusionH="1238250" contourW="12700" prstMaterial="plastic">
            <a:extrusionClr>
              <a:schemeClr val="bg1"/>
            </a:extrusionClr>
            <a:contourClr>
              <a:schemeClr val="bg1">
                <a:lumMod val="85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1" name="Trapezoid 10"/>
          <p:cNvSpPr/>
          <p:nvPr/>
        </p:nvSpPr>
        <p:spPr>
          <a:xfrm>
            <a:off x="2057400" y="5105400"/>
            <a:ext cx="533400" cy="838200"/>
          </a:xfrm>
          <a:prstGeom prst="trapezoid">
            <a:avLst/>
          </a:prstGeom>
          <a:scene3d>
            <a:camera prst="isometricLeftDown"/>
            <a:lightRig rig="soft" dir="t"/>
          </a:scene3d>
          <a:sp3d extrusionH="1238250" contourW="12700" prstMaterial="plastic">
            <a:extrusionClr>
              <a:schemeClr val="accent6">
                <a:lumMod val="75000"/>
              </a:schemeClr>
            </a:extrusionClr>
            <a:contourClr>
              <a:schemeClr val="accent6">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noProof="0" dirty="0" smtClean="0"/>
              <a:t>Diagrama del Tráfico de Control Interno</a:t>
            </a:r>
            <a:endParaRPr lang="es-US" noProof="0" dirty="0"/>
          </a:p>
        </p:txBody>
      </p:sp>
      <p:pic>
        <p:nvPicPr>
          <p:cNvPr id="3" name="Picture 2"/>
          <p:cNvPicPr>
            <a:picLocks noChangeAspect="1" noChangeArrowheads="1"/>
          </p:cNvPicPr>
          <p:nvPr/>
        </p:nvPicPr>
        <p:blipFill>
          <a:blip r:embed="rId3" cstate="print"/>
          <a:srcRect/>
          <a:stretch>
            <a:fillRect/>
          </a:stretch>
        </p:blipFill>
        <p:spPr bwMode="auto">
          <a:xfrm>
            <a:off x="0" y="2209800"/>
            <a:ext cx="9084889" cy="2971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dirty="0"/>
              <a:t>¿</a:t>
            </a:r>
            <a:r>
              <a:rPr lang="es-US" noProof="0" dirty="0" smtClean="0"/>
              <a:t>Cuándo debe Desarrollarse un ITCP?</a:t>
            </a:r>
            <a:endParaRPr lang="es-US" noProof="0" dirty="0"/>
          </a:p>
        </p:txBody>
      </p:sp>
      <p:sp>
        <p:nvSpPr>
          <p:cNvPr id="3" name="Content Placeholder 2"/>
          <p:cNvSpPr>
            <a:spLocks noGrp="1"/>
          </p:cNvSpPr>
          <p:nvPr>
            <p:ph idx="1"/>
          </p:nvPr>
        </p:nvSpPr>
        <p:spPr>
          <a:xfrm>
            <a:off x="381000" y="1752600"/>
            <a:ext cx="6781800" cy="4267200"/>
          </a:xfrm>
        </p:spPr>
        <p:txBody>
          <a:bodyPr>
            <a:normAutofit lnSpcReduction="10000"/>
          </a:bodyPr>
          <a:lstStyle/>
          <a:p>
            <a:r>
              <a:rPr lang="es-US" dirty="0" smtClean="0"/>
              <a:t>Diferentes aspectos de un </a:t>
            </a:r>
            <a:r>
              <a:rPr lang="es-US" noProof="0" dirty="0" smtClean="0"/>
              <a:t>ITCP serán identificados y desarrollados durante las diversas etapas de construcción de un proyecto.</a:t>
            </a:r>
          </a:p>
          <a:p>
            <a:r>
              <a:rPr lang="es-US" noProof="0" dirty="0" smtClean="0"/>
              <a:t>Dependiendo de la fase, diferentes personas estarán envueltas en el proceso.</a:t>
            </a:r>
          </a:p>
        </p:txBody>
      </p:sp>
      <p:pic>
        <p:nvPicPr>
          <p:cNvPr id="1026" name="Picture 2" descr="C:\Users\bsant.ARTBA\AppData\Local\Microsoft\Windows\Temporary Internet Files\Content.IE5\40VF1KS8\MC900437095[1].png"/>
          <p:cNvPicPr>
            <a:picLocks noChangeAspect="1" noChangeArrowheads="1"/>
          </p:cNvPicPr>
          <p:nvPr/>
        </p:nvPicPr>
        <p:blipFill>
          <a:blip r:embed="rId3" cstate="print"/>
          <a:srcRect/>
          <a:stretch>
            <a:fillRect/>
          </a:stretch>
        </p:blipFill>
        <p:spPr bwMode="auto">
          <a:xfrm>
            <a:off x="5867400" y="3200400"/>
            <a:ext cx="3048000" cy="304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1524000"/>
            <a:ext cx="9144000" cy="5334000"/>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s-US" noProof="0" dirty="0" smtClean="0"/>
              <a:t>Modelo Básico de Movimiento de Tierra</a:t>
            </a:r>
            <a:endParaRPr lang="es-US" noProof="0" dirty="0"/>
          </a:p>
        </p:txBody>
      </p:sp>
      <p:pic>
        <p:nvPicPr>
          <p:cNvPr id="53" name="Picture 6" descr="C:\Users\bsant.ARTBA\AppData\Local\Microsoft\Windows\Temporary Internet Files\Content.IE5\M3XLASKY\MC900433932[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4800" y="5105400"/>
            <a:ext cx="704850" cy="704850"/>
          </a:xfrm>
          <a:prstGeom prst="rect">
            <a:avLst/>
          </a:prstGeom>
          <a:noFill/>
        </p:spPr>
      </p:pic>
      <p:sp>
        <p:nvSpPr>
          <p:cNvPr id="63" name="Freeform 62"/>
          <p:cNvSpPr/>
          <p:nvPr/>
        </p:nvSpPr>
        <p:spPr>
          <a:xfrm>
            <a:off x="1600200" y="4038600"/>
            <a:ext cx="685800" cy="362488"/>
          </a:xfrm>
          <a:custGeom>
            <a:avLst/>
            <a:gdLst>
              <a:gd name="connsiteX0" fmla="*/ 11526 w 596224"/>
              <a:gd name="connsiteY0" fmla="*/ 170789 h 210088"/>
              <a:gd name="connsiteX1" fmla="*/ 11526 w 596224"/>
              <a:gd name="connsiteY1" fmla="*/ 170789 h 210088"/>
              <a:gd name="connsiteX2" fmla="*/ 274173 w 596224"/>
              <a:gd name="connsiteY2" fmla="*/ 199972 h 210088"/>
              <a:gd name="connsiteX3" fmla="*/ 546547 w 596224"/>
              <a:gd name="connsiteY3" fmla="*/ 209699 h 210088"/>
              <a:gd name="connsiteX4" fmla="*/ 546547 w 596224"/>
              <a:gd name="connsiteY4" fmla="*/ 209699 h 210088"/>
              <a:gd name="connsiteX5" fmla="*/ 566003 w 596224"/>
              <a:gd name="connsiteY5" fmla="*/ 102695 h 210088"/>
              <a:gd name="connsiteX6" fmla="*/ 527092 w 596224"/>
              <a:gd name="connsiteY6" fmla="*/ 92967 h 210088"/>
              <a:gd name="connsiteX7" fmla="*/ 468726 w 596224"/>
              <a:gd name="connsiteY7" fmla="*/ 73512 h 210088"/>
              <a:gd name="connsiteX8" fmla="*/ 303356 w 596224"/>
              <a:gd name="connsiteY8" fmla="*/ 54057 h 210088"/>
              <a:gd name="connsiteX9" fmla="*/ 264445 w 596224"/>
              <a:gd name="connsiteY9" fmla="*/ 54057 h 210088"/>
              <a:gd name="connsiteX10" fmla="*/ 264445 w 596224"/>
              <a:gd name="connsiteY10" fmla="*/ 54057 h 210088"/>
              <a:gd name="connsiteX11" fmla="*/ 186624 w 596224"/>
              <a:gd name="connsiteY11" fmla="*/ 5419 h 210088"/>
              <a:gd name="connsiteX12" fmla="*/ 128258 w 596224"/>
              <a:gd name="connsiteY12" fmla="*/ 15146 h 210088"/>
              <a:gd name="connsiteX13" fmla="*/ 69892 w 596224"/>
              <a:gd name="connsiteY13" fmla="*/ 44329 h 210088"/>
              <a:gd name="connsiteX14" fmla="*/ 50437 w 596224"/>
              <a:gd name="connsiteY14" fmla="*/ 63785 h 210088"/>
              <a:gd name="connsiteX15" fmla="*/ 40709 w 596224"/>
              <a:gd name="connsiteY15" fmla="*/ 92967 h 210088"/>
              <a:gd name="connsiteX16" fmla="*/ 21254 w 596224"/>
              <a:gd name="connsiteY16" fmla="*/ 112423 h 210088"/>
              <a:gd name="connsiteX17" fmla="*/ 11526 w 596224"/>
              <a:gd name="connsiteY17" fmla="*/ 170789 h 21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6224" h="210088">
                <a:moveTo>
                  <a:pt x="11526" y="170789"/>
                </a:moveTo>
                <a:lnTo>
                  <a:pt x="11526" y="170789"/>
                </a:lnTo>
                <a:cubicBezTo>
                  <a:pt x="150743" y="201725"/>
                  <a:pt x="79778" y="190931"/>
                  <a:pt x="274173" y="199972"/>
                </a:cubicBezTo>
                <a:cubicBezTo>
                  <a:pt x="491666" y="210088"/>
                  <a:pt x="440483" y="209699"/>
                  <a:pt x="546547" y="209699"/>
                </a:cubicBezTo>
                <a:lnTo>
                  <a:pt x="546547" y="209699"/>
                </a:lnTo>
                <a:cubicBezTo>
                  <a:pt x="547628" y="206815"/>
                  <a:pt x="596224" y="126872"/>
                  <a:pt x="566003" y="102695"/>
                </a:cubicBezTo>
                <a:cubicBezTo>
                  <a:pt x="555563" y="94343"/>
                  <a:pt x="539898" y="96809"/>
                  <a:pt x="527092" y="92967"/>
                </a:cubicBezTo>
                <a:cubicBezTo>
                  <a:pt x="507449" y="87074"/>
                  <a:pt x="468726" y="73512"/>
                  <a:pt x="468726" y="73512"/>
                </a:cubicBezTo>
                <a:cubicBezTo>
                  <a:pt x="409236" y="14022"/>
                  <a:pt x="447066" y="37149"/>
                  <a:pt x="303356" y="54057"/>
                </a:cubicBezTo>
                <a:cubicBezTo>
                  <a:pt x="263351" y="58764"/>
                  <a:pt x="284318" y="73930"/>
                  <a:pt x="264445" y="54057"/>
                </a:cubicBezTo>
                <a:lnTo>
                  <a:pt x="264445" y="54057"/>
                </a:lnTo>
                <a:cubicBezTo>
                  <a:pt x="238505" y="37844"/>
                  <a:pt x="216037" y="13823"/>
                  <a:pt x="186624" y="5419"/>
                </a:cubicBezTo>
                <a:cubicBezTo>
                  <a:pt x="167659" y="0"/>
                  <a:pt x="147512" y="10867"/>
                  <a:pt x="128258" y="15146"/>
                </a:cubicBezTo>
                <a:cubicBezTo>
                  <a:pt x="103364" y="20678"/>
                  <a:pt x="90071" y="28186"/>
                  <a:pt x="69892" y="44329"/>
                </a:cubicBezTo>
                <a:cubicBezTo>
                  <a:pt x="62730" y="50058"/>
                  <a:pt x="56922" y="57300"/>
                  <a:pt x="50437" y="63785"/>
                </a:cubicBezTo>
                <a:cubicBezTo>
                  <a:pt x="47194" y="73512"/>
                  <a:pt x="45984" y="84175"/>
                  <a:pt x="40709" y="92967"/>
                </a:cubicBezTo>
                <a:cubicBezTo>
                  <a:pt x="35990" y="100831"/>
                  <a:pt x="26983" y="105261"/>
                  <a:pt x="21254" y="112423"/>
                </a:cubicBezTo>
                <a:cubicBezTo>
                  <a:pt x="0" y="138991"/>
                  <a:pt x="13147" y="161061"/>
                  <a:pt x="11526" y="170789"/>
                </a:cubicBezTo>
                <a:close/>
              </a:path>
            </a:pathLst>
          </a:custGeom>
          <a:solidFill>
            <a:srgbClr val="DA8D1C"/>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a:off x="7162800" y="3962400"/>
            <a:ext cx="304800" cy="830997"/>
          </a:xfrm>
          <a:prstGeom prst="rect">
            <a:avLst/>
          </a:prstGeom>
          <a:noFill/>
        </p:spPr>
        <p:txBody>
          <a:bodyPr wrap="square" rtlCol="0">
            <a:spAutoFit/>
          </a:bodyPr>
          <a:lstStyle/>
          <a:p>
            <a:r>
              <a:rPr lang="en-US" sz="4800"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1</a:t>
            </a:r>
            <a:endParaRPr lang="en-US" sz="4800" dirty="0">
              <a:solidFill>
                <a:srgbClr val="FFFF00"/>
              </a:solidFill>
              <a:effectLst>
                <a:outerShdw blurRad="38100" dist="38100" dir="2700000" algn="tl">
                  <a:srgbClr val="000000">
                    <a:alpha val="43137"/>
                  </a:srgbClr>
                </a:outerShdw>
              </a:effectLst>
              <a:latin typeface="Aharoni" pitchFamily="2" charset="-79"/>
              <a:cs typeface="Aharoni" pitchFamily="2" charset="-79"/>
            </a:endParaRPr>
          </a:p>
        </p:txBody>
      </p:sp>
      <p:sp>
        <p:nvSpPr>
          <p:cNvPr id="72" name="TextBox 71"/>
          <p:cNvSpPr txBox="1"/>
          <p:nvPr/>
        </p:nvSpPr>
        <p:spPr>
          <a:xfrm>
            <a:off x="3657600" y="3962400"/>
            <a:ext cx="228600" cy="830997"/>
          </a:xfrm>
          <a:prstGeom prst="rect">
            <a:avLst/>
          </a:prstGeom>
          <a:noFill/>
        </p:spPr>
        <p:txBody>
          <a:bodyPr wrap="square" rtlCol="0">
            <a:spAutoFit/>
          </a:bodyPr>
          <a:lstStyle/>
          <a:p>
            <a:r>
              <a:rPr lang="en-US" sz="4800"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2</a:t>
            </a:r>
            <a:endParaRPr lang="en-US" sz="4800" dirty="0">
              <a:solidFill>
                <a:srgbClr val="FFFF00"/>
              </a:solidFill>
              <a:effectLst>
                <a:outerShdw blurRad="38100" dist="38100" dir="2700000" algn="tl">
                  <a:srgbClr val="000000">
                    <a:alpha val="43137"/>
                  </a:srgbClr>
                </a:outerShdw>
              </a:effectLst>
              <a:latin typeface="Aharoni" pitchFamily="2" charset="-79"/>
              <a:cs typeface="Aharoni" pitchFamily="2" charset="-79"/>
            </a:endParaRPr>
          </a:p>
        </p:txBody>
      </p:sp>
      <p:pic>
        <p:nvPicPr>
          <p:cNvPr id="20482" name="Picture 2" descr="http://www.clipsahoy.com/clipart2/as3744.gif"/>
          <p:cNvPicPr>
            <a:picLocks noChangeAspect="1" noChangeArrowheads="1"/>
          </p:cNvPicPr>
          <p:nvPr/>
        </p:nvPicPr>
        <p:blipFill>
          <a:blip r:embed="rId4" cstate="print"/>
          <a:srcRect/>
          <a:stretch>
            <a:fillRect/>
          </a:stretch>
        </p:blipFill>
        <p:spPr bwMode="auto">
          <a:xfrm>
            <a:off x="4267200" y="1828800"/>
            <a:ext cx="2762250" cy="1690498"/>
          </a:xfrm>
          <a:prstGeom prst="rect">
            <a:avLst/>
          </a:prstGeom>
          <a:noFill/>
        </p:spPr>
      </p:pic>
      <p:pic>
        <p:nvPicPr>
          <p:cNvPr id="61" name="Picture 1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8200" y="4114800"/>
            <a:ext cx="1493520" cy="933450"/>
          </a:xfrm>
          <a:prstGeom prst="rect">
            <a:avLst/>
          </a:prstGeom>
          <a:noFill/>
          <a:ln w="9525">
            <a:noFill/>
            <a:miter lim="800000"/>
            <a:headEnd/>
            <a:tailEnd/>
          </a:ln>
          <a:effectLst/>
        </p:spPr>
      </p:pic>
      <p:sp>
        <p:nvSpPr>
          <p:cNvPr id="51" name="Bent Arrow 50"/>
          <p:cNvSpPr/>
          <p:nvPr/>
        </p:nvSpPr>
        <p:spPr>
          <a:xfrm flipV="1">
            <a:off x="6400800" y="3581400"/>
            <a:ext cx="1524000" cy="1219200"/>
          </a:xfrm>
          <a:prstGeom prst="bentArrow">
            <a:avLst>
              <a:gd name="adj1" fmla="val 7979"/>
              <a:gd name="adj2" fmla="val 7979"/>
              <a:gd name="adj3" fmla="val 25000"/>
              <a:gd name="adj4" fmla="val 4658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0483"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785041">
            <a:off x="3950853" y="2923186"/>
            <a:ext cx="2438108" cy="1524000"/>
          </a:xfrm>
          <a:prstGeom prst="rect">
            <a:avLst/>
          </a:prstGeom>
          <a:noFill/>
          <a:ln w="9525">
            <a:noFill/>
            <a:miter lim="800000"/>
            <a:headEnd/>
            <a:tailEnd/>
          </a:ln>
          <a:effectLst/>
        </p:spPr>
      </p:pic>
      <p:sp>
        <p:nvSpPr>
          <p:cNvPr id="55" name="Left Arrow 54"/>
          <p:cNvSpPr/>
          <p:nvPr/>
        </p:nvSpPr>
        <p:spPr>
          <a:xfrm>
            <a:off x="2438400" y="4648200"/>
            <a:ext cx="1905000" cy="228600"/>
          </a:xfrm>
          <a:prstGeom prst="lef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Explosion 1 56"/>
          <p:cNvSpPr/>
          <p:nvPr/>
        </p:nvSpPr>
        <p:spPr>
          <a:xfrm>
            <a:off x="6096000" y="4648200"/>
            <a:ext cx="1905000" cy="1219200"/>
          </a:xfrm>
          <a:prstGeom prst="irregularSeal1">
            <a:avLst/>
          </a:prstGeom>
          <a:solidFill>
            <a:srgbClr val="FF0000">
              <a:alpha val="3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378 -0.08171 C -0.0184 -0.01412 -0.01302 0.05347 0.00712 0.09421 C 0.02726 0.13495 0.08125 0.15092 0.0974 0.16227 C 0.11354 0.17361 0.10868 0.16782 0.10382 0.16227 " pathEditMode="relative" rAng="0" ptsTypes="aaaA">
                                      <p:cBhvr>
                                        <p:cTn id="6" dur="2000" fill="hold"/>
                                        <p:tgtEl>
                                          <p:spTgt spid="20483"/>
                                        </p:tgtEl>
                                        <p:attrNameLst>
                                          <p:attrName>ppt_x</p:attrName>
                                          <p:attrName>ppt_y</p:attrName>
                                        </p:attrNameLst>
                                      </p:cBhvr>
                                      <p:rCtr x="6900" y="12800"/>
                                    </p:animMotion>
                                  </p:childTnLst>
                                </p:cTn>
                              </p:par>
                              <p:par>
                                <p:cTn id="7" presetID="0" presetClass="path" presetSubtype="0" accel="50000" decel="50000" fill="hold" nodeType="withEffect">
                                  <p:stCondLst>
                                    <p:cond delay="0"/>
                                  </p:stCondLst>
                                  <p:childTnLst>
                                    <p:animMotion origin="layout" path="M 0.1342 0.07084 C 0.1059 0.08287 0.07778 0.09514 0.03316 0.07662 C -0.01146 0.05811 -0.10608 -0.02037 -0.13386 -0.03981 " pathEditMode="relative" ptsTypes="aaA">
                                      <p:cBhvr>
                                        <p:cTn id="8" dur="2000" fill="hold"/>
                                        <p:tgtEl>
                                          <p:spTgt spid="53"/>
                                        </p:tgtEl>
                                        <p:attrNameLst>
                                          <p:attrName>ppt_x</p:attrName>
                                          <p:attrName>ppt_y</p:attrName>
                                        </p:attrNameLst>
                                      </p:cBhvr>
                                    </p:animMotion>
                                  </p:childTnLst>
                                </p:cTn>
                              </p:par>
                            </p:childTnLst>
                          </p:cTn>
                        </p:par>
                        <p:par>
                          <p:cTn id="9" fill="hold">
                            <p:stCondLst>
                              <p:cond delay="2000"/>
                            </p:stCondLst>
                            <p:childTnLst>
                              <p:par>
                                <p:cTn id="10" presetID="55" presetClass="entr" presetSubtype="0"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p:cTn id="12" dur="500" fill="hold"/>
                                        <p:tgtEl>
                                          <p:spTgt spid="57"/>
                                        </p:tgtEl>
                                        <p:attrNameLst>
                                          <p:attrName>ppt_w</p:attrName>
                                        </p:attrNameLst>
                                      </p:cBhvr>
                                      <p:tavLst>
                                        <p:tav tm="0">
                                          <p:val>
                                            <p:strVal val="#ppt_w*0.70"/>
                                          </p:val>
                                        </p:tav>
                                        <p:tav tm="100000">
                                          <p:val>
                                            <p:strVal val="#ppt_w"/>
                                          </p:val>
                                        </p:tav>
                                      </p:tavLst>
                                    </p:anim>
                                    <p:anim calcmode="lin" valueType="num">
                                      <p:cBhvr>
                                        <p:cTn id="13" dur="500" fill="hold"/>
                                        <p:tgtEl>
                                          <p:spTgt spid="57"/>
                                        </p:tgtEl>
                                        <p:attrNameLst>
                                          <p:attrName>ppt_h</p:attrName>
                                        </p:attrNameLst>
                                      </p:cBhvr>
                                      <p:tavLst>
                                        <p:tav tm="0">
                                          <p:val>
                                            <p:strVal val="#ppt_h"/>
                                          </p:val>
                                        </p:tav>
                                        <p:tav tm="100000">
                                          <p:val>
                                            <p:strVal val="#ppt_h"/>
                                          </p:val>
                                        </p:tav>
                                      </p:tavLst>
                                    </p:anim>
                                    <p:animEffect transition="in" filter="fade">
                                      <p:cBhvr>
                                        <p:cTn id="1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1524000"/>
            <a:ext cx="9144000" cy="5334000"/>
          </a:xfrm>
          <a:prstGeom prst="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Elbow Connector 14"/>
          <p:cNvCxnSpPr/>
          <p:nvPr/>
        </p:nvCxnSpPr>
        <p:spPr>
          <a:xfrm>
            <a:off x="1676400" y="2057400"/>
            <a:ext cx="7010400" cy="3581400"/>
          </a:xfrm>
          <a:prstGeom prst="bentConnector3">
            <a:avLst>
              <a:gd name="adj1" fmla="val 90934"/>
            </a:avLst>
          </a:prstGeom>
          <a:ln w="762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r>
              <a:rPr lang="es-US" dirty="0" smtClean="0"/>
              <a:t>Modelo Básico de Movimiento de Tierra</a:t>
            </a:r>
            <a:endParaRPr lang="es-US" noProof="0" dirty="0"/>
          </a:p>
        </p:txBody>
      </p:sp>
      <p:pic>
        <p:nvPicPr>
          <p:cNvPr id="53" name="Picture 6" descr="C:\Users\bsant.ARTBA\AppData\Local\Microsoft\Windows\Temporary Internet Files\Content.IE5\M3XLASKY\MC900433932[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0" y="4267200"/>
            <a:ext cx="704850" cy="704850"/>
          </a:xfrm>
          <a:prstGeom prst="rect">
            <a:avLst/>
          </a:prstGeom>
          <a:noFill/>
        </p:spPr>
      </p:pic>
      <p:sp>
        <p:nvSpPr>
          <p:cNvPr id="63" name="Freeform 62"/>
          <p:cNvSpPr/>
          <p:nvPr/>
        </p:nvSpPr>
        <p:spPr>
          <a:xfrm>
            <a:off x="1600200" y="4038600"/>
            <a:ext cx="685800" cy="362488"/>
          </a:xfrm>
          <a:custGeom>
            <a:avLst/>
            <a:gdLst>
              <a:gd name="connsiteX0" fmla="*/ 11526 w 596224"/>
              <a:gd name="connsiteY0" fmla="*/ 170789 h 210088"/>
              <a:gd name="connsiteX1" fmla="*/ 11526 w 596224"/>
              <a:gd name="connsiteY1" fmla="*/ 170789 h 210088"/>
              <a:gd name="connsiteX2" fmla="*/ 274173 w 596224"/>
              <a:gd name="connsiteY2" fmla="*/ 199972 h 210088"/>
              <a:gd name="connsiteX3" fmla="*/ 546547 w 596224"/>
              <a:gd name="connsiteY3" fmla="*/ 209699 h 210088"/>
              <a:gd name="connsiteX4" fmla="*/ 546547 w 596224"/>
              <a:gd name="connsiteY4" fmla="*/ 209699 h 210088"/>
              <a:gd name="connsiteX5" fmla="*/ 566003 w 596224"/>
              <a:gd name="connsiteY5" fmla="*/ 102695 h 210088"/>
              <a:gd name="connsiteX6" fmla="*/ 527092 w 596224"/>
              <a:gd name="connsiteY6" fmla="*/ 92967 h 210088"/>
              <a:gd name="connsiteX7" fmla="*/ 468726 w 596224"/>
              <a:gd name="connsiteY7" fmla="*/ 73512 h 210088"/>
              <a:gd name="connsiteX8" fmla="*/ 303356 w 596224"/>
              <a:gd name="connsiteY8" fmla="*/ 54057 h 210088"/>
              <a:gd name="connsiteX9" fmla="*/ 264445 w 596224"/>
              <a:gd name="connsiteY9" fmla="*/ 54057 h 210088"/>
              <a:gd name="connsiteX10" fmla="*/ 264445 w 596224"/>
              <a:gd name="connsiteY10" fmla="*/ 54057 h 210088"/>
              <a:gd name="connsiteX11" fmla="*/ 186624 w 596224"/>
              <a:gd name="connsiteY11" fmla="*/ 5419 h 210088"/>
              <a:gd name="connsiteX12" fmla="*/ 128258 w 596224"/>
              <a:gd name="connsiteY12" fmla="*/ 15146 h 210088"/>
              <a:gd name="connsiteX13" fmla="*/ 69892 w 596224"/>
              <a:gd name="connsiteY13" fmla="*/ 44329 h 210088"/>
              <a:gd name="connsiteX14" fmla="*/ 50437 w 596224"/>
              <a:gd name="connsiteY14" fmla="*/ 63785 h 210088"/>
              <a:gd name="connsiteX15" fmla="*/ 40709 w 596224"/>
              <a:gd name="connsiteY15" fmla="*/ 92967 h 210088"/>
              <a:gd name="connsiteX16" fmla="*/ 21254 w 596224"/>
              <a:gd name="connsiteY16" fmla="*/ 112423 h 210088"/>
              <a:gd name="connsiteX17" fmla="*/ 11526 w 596224"/>
              <a:gd name="connsiteY17" fmla="*/ 170789 h 21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6224" h="210088">
                <a:moveTo>
                  <a:pt x="11526" y="170789"/>
                </a:moveTo>
                <a:lnTo>
                  <a:pt x="11526" y="170789"/>
                </a:lnTo>
                <a:cubicBezTo>
                  <a:pt x="150743" y="201725"/>
                  <a:pt x="79778" y="190931"/>
                  <a:pt x="274173" y="199972"/>
                </a:cubicBezTo>
                <a:cubicBezTo>
                  <a:pt x="491666" y="210088"/>
                  <a:pt x="440483" y="209699"/>
                  <a:pt x="546547" y="209699"/>
                </a:cubicBezTo>
                <a:lnTo>
                  <a:pt x="546547" y="209699"/>
                </a:lnTo>
                <a:cubicBezTo>
                  <a:pt x="547628" y="206815"/>
                  <a:pt x="596224" y="126872"/>
                  <a:pt x="566003" y="102695"/>
                </a:cubicBezTo>
                <a:cubicBezTo>
                  <a:pt x="555563" y="94343"/>
                  <a:pt x="539898" y="96809"/>
                  <a:pt x="527092" y="92967"/>
                </a:cubicBezTo>
                <a:cubicBezTo>
                  <a:pt x="507449" y="87074"/>
                  <a:pt x="468726" y="73512"/>
                  <a:pt x="468726" y="73512"/>
                </a:cubicBezTo>
                <a:cubicBezTo>
                  <a:pt x="409236" y="14022"/>
                  <a:pt x="447066" y="37149"/>
                  <a:pt x="303356" y="54057"/>
                </a:cubicBezTo>
                <a:cubicBezTo>
                  <a:pt x="263351" y="58764"/>
                  <a:pt x="284318" y="73930"/>
                  <a:pt x="264445" y="54057"/>
                </a:cubicBezTo>
                <a:lnTo>
                  <a:pt x="264445" y="54057"/>
                </a:lnTo>
                <a:cubicBezTo>
                  <a:pt x="238505" y="37844"/>
                  <a:pt x="216037" y="13823"/>
                  <a:pt x="186624" y="5419"/>
                </a:cubicBezTo>
                <a:cubicBezTo>
                  <a:pt x="167659" y="0"/>
                  <a:pt x="147512" y="10867"/>
                  <a:pt x="128258" y="15146"/>
                </a:cubicBezTo>
                <a:cubicBezTo>
                  <a:pt x="103364" y="20678"/>
                  <a:pt x="90071" y="28186"/>
                  <a:pt x="69892" y="44329"/>
                </a:cubicBezTo>
                <a:cubicBezTo>
                  <a:pt x="62730" y="50058"/>
                  <a:pt x="56922" y="57300"/>
                  <a:pt x="50437" y="63785"/>
                </a:cubicBezTo>
                <a:cubicBezTo>
                  <a:pt x="47194" y="73512"/>
                  <a:pt x="45984" y="84175"/>
                  <a:pt x="40709" y="92967"/>
                </a:cubicBezTo>
                <a:cubicBezTo>
                  <a:pt x="35990" y="100831"/>
                  <a:pt x="26983" y="105261"/>
                  <a:pt x="21254" y="112423"/>
                </a:cubicBezTo>
                <a:cubicBezTo>
                  <a:pt x="0" y="138991"/>
                  <a:pt x="13147" y="161061"/>
                  <a:pt x="11526" y="170789"/>
                </a:cubicBezTo>
                <a:close/>
              </a:path>
            </a:pathLst>
          </a:custGeom>
          <a:solidFill>
            <a:srgbClr val="DA8D1C"/>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p:cNvSpPr txBox="1"/>
          <p:nvPr/>
        </p:nvSpPr>
        <p:spPr>
          <a:xfrm>
            <a:off x="7162800" y="3962400"/>
            <a:ext cx="304800" cy="830997"/>
          </a:xfrm>
          <a:prstGeom prst="rect">
            <a:avLst/>
          </a:prstGeom>
          <a:noFill/>
        </p:spPr>
        <p:txBody>
          <a:bodyPr wrap="square" rtlCol="0">
            <a:spAutoFit/>
          </a:bodyPr>
          <a:lstStyle/>
          <a:p>
            <a:r>
              <a:rPr lang="en-US" sz="4800"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1</a:t>
            </a:r>
            <a:endParaRPr lang="en-US" sz="4800" dirty="0">
              <a:solidFill>
                <a:srgbClr val="FFFF00"/>
              </a:solidFill>
              <a:effectLst>
                <a:outerShdw blurRad="38100" dist="38100" dir="2700000" algn="tl">
                  <a:srgbClr val="000000">
                    <a:alpha val="43137"/>
                  </a:srgbClr>
                </a:outerShdw>
              </a:effectLst>
              <a:latin typeface="Aharoni" pitchFamily="2" charset="-79"/>
              <a:cs typeface="Aharoni" pitchFamily="2" charset="-79"/>
            </a:endParaRPr>
          </a:p>
        </p:txBody>
      </p:sp>
      <p:sp>
        <p:nvSpPr>
          <p:cNvPr id="72" name="TextBox 71"/>
          <p:cNvSpPr txBox="1"/>
          <p:nvPr/>
        </p:nvSpPr>
        <p:spPr>
          <a:xfrm>
            <a:off x="3657600" y="3962400"/>
            <a:ext cx="228600" cy="830997"/>
          </a:xfrm>
          <a:prstGeom prst="rect">
            <a:avLst/>
          </a:prstGeom>
          <a:noFill/>
        </p:spPr>
        <p:txBody>
          <a:bodyPr wrap="square" rtlCol="0">
            <a:spAutoFit/>
          </a:bodyPr>
          <a:lstStyle/>
          <a:p>
            <a:r>
              <a:rPr lang="en-US" sz="4800" dirty="0" smtClean="0">
                <a:solidFill>
                  <a:srgbClr val="FFFF00"/>
                </a:solidFill>
                <a:effectLst>
                  <a:outerShdw blurRad="38100" dist="38100" dir="2700000" algn="tl">
                    <a:srgbClr val="000000">
                      <a:alpha val="43137"/>
                    </a:srgbClr>
                  </a:outerShdw>
                </a:effectLst>
                <a:latin typeface="Aharoni" pitchFamily="2" charset="-79"/>
                <a:cs typeface="Aharoni" pitchFamily="2" charset="-79"/>
              </a:rPr>
              <a:t>2</a:t>
            </a:r>
            <a:endParaRPr lang="en-US" sz="4800" dirty="0">
              <a:solidFill>
                <a:srgbClr val="FFFF00"/>
              </a:solidFill>
              <a:effectLst>
                <a:outerShdw blurRad="38100" dist="38100" dir="2700000" algn="tl">
                  <a:srgbClr val="000000">
                    <a:alpha val="43137"/>
                  </a:srgbClr>
                </a:outerShdw>
              </a:effectLst>
              <a:latin typeface="Aharoni" pitchFamily="2" charset="-79"/>
              <a:cs typeface="Aharoni" pitchFamily="2" charset="-79"/>
            </a:endParaRPr>
          </a:p>
        </p:txBody>
      </p:sp>
      <p:pic>
        <p:nvPicPr>
          <p:cNvPr id="20482" name="Picture 2" descr="http://www.clipsahoy.com/clipart2/as3744.gif"/>
          <p:cNvPicPr>
            <a:picLocks noChangeAspect="1" noChangeArrowheads="1"/>
          </p:cNvPicPr>
          <p:nvPr/>
        </p:nvPicPr>
        <p:blipFill>
          <a:blip r:embed="rId4" cstate="print"/>
          <a:srcRect/>
          <a:stretch>
            <a:fillRect/>
          </a:stretch>
        </p:blipFill>
        <p:spPr bwMode="auto">
          <a:xfrm>
            <a:off x="4267200" y="1828800"/>
            <a:ext cx="2762250" cy="1690498"/>
          </a:xfrm>
          <a:prstGeom prst="rect">
            <a:avLst/>
          </a:prstGeom>
          <a:noFill/>
        </p:spPr>
      </p:pic>
      <p:pic>
        <p:nvPicPr>
          <p:cNvPr id="61" name="Picture 1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8200" y="4114800"/>
            <a:ext cx="1493520" cy="933450"/>
          </a:xfrm>
          <a:prstGeom prst="rect">
            <a:avLst/>
          </a:prstGeom>
          <a:noFill/>
          <a:ln w="9525">
            <a:noFill/>
            <a:miter lim="800000"/>
            <a:headEnd/>
            <a:tailEnd/>
          </a:ln>
          <a:effectLst/>
        </p:spPr>
      </p:pic>
      <p:sp>
        <p:nvSpPr>
          <p:cNvPr id="51" name="Bent Arrow 50"/>
          <p:cNvSpPr/>
          <p:nvPr/>
        </p:nvSpPr>
        <p:spPr>
          <a:xfrm flipV="1">
            <a:off x="6400800" y="3581400"/>
            <a:ext cx="1524000" cy="1219200"/>
          </a:xfrm>
          <a:prstGeom prst="bentArrow">
            <a:avLst>
              <a:gd name="adj1" fmla="val 7979"/>
              <a:gd name="adj2" fmla="val 7979"/>
              <a:gd name="adj3" fmla="val 25000"/>
              <a:gd name="adj4" fmla="val 46587"/>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5" name="Left Arrow 54"/>
          <p:cNvSpPr/>
          <p:nvPr/>
        </p:nvSpPr>
        <p:spPr>
          <a:xfrm>
            <a:off x="2438400" y="4648200"/>
            <a:ext cx="1905000" cy="228600"/>
          </a:xfrm>
          <a:prstGeom prst="lef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483"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785041">
            <a:off x="3950853" y="2923186"/>
            <a:ext cx="2438108" cy="1524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E-6 4.07407E-6 C -0.02778 -0.0007 -0.04011 -0.00093 -0.06268 -0.00417 C -0.06823 -0.00649 -0.07396 -0.00811 -0.07969 -0.00996 C -0.08542 -0.01482 -0.08056 -0.01135 -0.0882 -0.01412 C -0.09045 -0.01482 -0.09462 -0.0169 -0.09462 -0.01667 C -0.09601 -0.01899 -0.09792 -0.02037 -0.09896 -0.02269 C -0.10052 -0.02639 -0.10313 -0.03403 -0.10313 -0.0338 C -0.10521 -0.05695 -0.10521 -0.07917 -0.10417 -0.10209 C -0.10486 -0.12408 -0.10538 -0.1463 -0.11059 -0.16737 C -0.11094 -0.17778 -0.11163 -0.1882 -0.11163 -0.19862 C -0.11233 -0.27385 -0.11198 -0.34885 -0.11268 -0.42408 C -0.11302 -0.45787 -0.13611 -0.46112 -0.15625 -0.4625 C -0.17656 -0.46389 -0.1967 -0.46436 -0.21702 -0.46528 C -0.24427 -0.46644 -0.27101 -0.46667 -0.29896 -0.46945 C -0.41754 -0.46852 -0.49115 -0.4669 -0.60747 -0.46806 C -0.65018 -0.4713 -0.69219 -0.47524 -0.73507 -0.47524 L -0.9415 -0.47385 C -0.95677 -0.46065 -0.97257 -0.44838 -0.98716 -0.43403 C -0.98802 -0.43311 -0.98629 -0.43125 -0.98611 -0.42987 C -0.98594 -0.42894 -0.98611 -0.42778 -0.98611 -0.42686 L -0.93924 -0.20278 " pathEditMode="relative" rAng="0" ptsTypes="fffffffffffffffAfffAA">
                                      <p:cBhvr>
                                        <p:cTn id="6" dur="3000" fill="hold"/>
                                        <p:tgtEl>
                                          <p:spTgt spid="53"/>
                                        </p:tgtEl>
                                        <p:attrNameLst>
                                          <p:attrName>ppt_x</p:attrName>
                                          <p:attrName>ppt_y</p:attrName>
                                        </p:attrNameLst>
                                      </p:cBhvr>
                                      <p:rCtr x="-494" y="-238"/>
                                    </p:animMotion>
                                  </p:childTnLst>
                                </p:cTn>
                              </p:par>
                              <p:par>
                                <p:cTn id="7" presetID="0" presetClass="path" presetSubtype="0" accel="50000" decel="50000" fill="hold" nodeType="withEffect">
                                  <p:stCondLst>
                                    <p:cond delay="0"/>
                                  </p:stCondLst>
                                  <p:childTnLst>
                                    <p:animMotion origin="layout" path="M -0.02378 -0.08171 C -0.0184 -0.01412 -0.01302 0.05347 0.00712 0.09421 C 0.02726 0.13495 0.08125 0.15092 0.0974 0.16227 C 0.11354 0.17361 0.10868 0.16782 0.10382 0.16227 " pathEditMode="relative" rAng="0" ptsTypes="aaaA">
                                      <p:cBhvr>
                                        <p:cTn id="8" dur="2000" fill="hold"/>
                                        <p:tgtEl>
                                          <p:spTgt spid="20483"/>
                                        </p:tgtEl>
                                        <p:attrNameLst>
                                          <p:attrName>ppt_x</p:attrName>
                                          <p:attrName>ppt_y</p:attrName>
                                        </p:attrNameLst>
                                      </p:cBhvr>
                                      <p:rCtr x="69" y="128"/>
                                    </p:animMotion>
                                  </p:childTnLst>
                                </p:cTn>
                              </p:par>
                            </p:childTnLst>
                          </p:cTn>
                        </p:par>
                        <p:par>
                          <p:cTn id="9" fill="hold">
                            <p:stCondLst>
                              <p:cond delay="3000"/>
                            </p:stCondLst>
                            <p:childTnLst>
                              <p:par>
                                <p:cTn id="10" presetID="35" presetClass="path" presetSubtype="0" accel="50000" decel="50000" fill="hold" nodeType="afterEffect">
                                  <p:stCondLst>
                                    <p:cond delay="0"/>
                                  </p:stCondLst>
                                  <p:childTnLst>
                                    <p:animMotion origin="layout" path="M 0.10382 0.16227 L -0.14618 0.16227 " pathEditMode="relative" rAng="0" ptsTypes="AA">
                                      <p:cBhvr>
                                        <p:cTn id="11" dur="2000" fill="hold"/>
                                        <p:tgtEl>
                                          <p:spTgt spid="20483"/>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0" y="2286000"/>
            <a:ext cx="9144000" cy="4038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s-US" noProof="0" dirty="0" smtClean="0"/>
              <a:t>Modelo Básico </a:t>
            </a:r>
            <a:r>
              <a:rPr lang="es-US" dirty="0" smtClean="0"/>
              <a:t>de Pavimentado</a:t>
            </a:r>
            <a:endParaRPr lang="es-US" noProof="0" dirty="0"/>
          </a:p>
        </p:txBody>
      </p:sp>
      <p:sp>
        <p:nvSpPr>
          <p:cNvPr id="6" name="Line 4"/>
          <p:cNvSpPr>
            <a:spLocks noChangeShapeType="1"/>
          </p:cNvSpPr>
          <p:nvPr/>
        </p:nvSpPr>
        <p:spPr bwMode="auto">
          <a:xfrm>
            <a:off x="152400" y="4343400"/>
            <a:ext cx="8839200" cy="0"/>
          </a:xfrm>
          <a:prstGeom prst="line">
            <a:avLst/>
          </a:prstGeom>
          <a:noFill/>
          <a:ln w="76200">
            <a:solidFill>
              <a:schemeClr val="bg1"/>
            </a:solidFill>
            <a:prstDash val="dash"/>
            <a:round/>
            <a:headEnd/>
            <a:tailEnd/>
          </a:ln>
        </p:spPr>
        <p:txBody>
          <a:bodyPr wrap="none" anchor="ctr"/>
          <a:lstStyle/>
          <a:p>
            <a:endParaRPr lang="en-US" dirty="0"/>
          </a:p>
        </p:txBody>
      </p:sp>
      <p:sp>
        <p:nvSpPr>
          <p:cNvPr id="8" name="Oval 6"/>
          <p:cNvSpPr>
            <a:spLocks noChangeArrowheads="1"/>
          </p:cNvSpPr>
          <p:nvPr/>
        </p:nvSpPr>
        <p:spPr bwMode="auto">
          <a:xfrm>
            <a:off x="5715000" y="5072063"/>
            <a:ext cx="381000" cy="1905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10" name="Oval 8"/>
          <p:cNvSpPr>
            <a:spLocks noChangeArrowheads="1"/>
          </p:cNvSpPr>
          <p:nvPr/>
        </p:nvSpPr>
        <p:spPr bwMode="auto">
          <a:xfrm>
            <a:off x="762000" y="3167063"/>
            <a:ext cx="381000" cy="1905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12" name="Oval 10"/>
          <p:cNvSpPr>
            <a:spLocks noChangeArrowheads="1"/>
          </p:cNvSpPr>
          <p:nvPr/>
        </p:nvSpPr>
        <p:spPr bwMode="auto">
          <a:xfrm>
            <a:off x="3733800" y="3243263"/>
            <a:ext cx="381000" cy="1905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14" name="Oval 12"/>
          <p:cNvSpPr>
            <a:spLocks noChangeArrowheads="1"/>
          </p:cNvSpPr>
          <p:nvPr/>
        </p:nvSpPr>
        <p:spPr bwMode="auto">
          <a:xfrm>
            <a:off x="838200" y="5529263"/>
            <a:ext cx="381000" cy="190500"/>
          </a:xfrm>
          <a:prstGeom prst="ellipse">
            <a:avLst/>
          </a:prstGeom>
          <a:solidFill>
            <a:schemeClr val="tx1"/>
          </a:solidFill>
          <a:ln w="9525">
            <a:solidFill>
              <a:schemeClr val="tx1"/>
            </a:solidFill>
            <a:round/>
            <a:headEnd/>
            <a:tailEnd/>
          </a:ln>
        </p:spPr>
        <p:txBody>
          <a:bodyPr wrap="none" anchor="ctr"/>
          <a:lstStyle/>
          <a:p>
            <a:endParaRPr lang="en-US" dirty="0"/>
          </a:p>
        </p:txBody>
      </p:sp>
      <p:sp>
        <p:nvSpPr>
          <p:cNvPr id="26" name="Text Box 24"/>
          <p:cNvSpPr txBox="1">
            <a:spLocks noChangeArrowheads="1"/>
          </p:cNvSpPr>
          <p:nvPr/>
        </p:nvSpPr>
        <p:spPr bwMode="auto">
          <a:xfrm>
            <a:off x="7239000" y="2743200"/>
            <a:ext cx="1447800" cy="579438"/>
          </a:xfrm>
          <a:prstGeom prst="rect">
            <a:avLst/>
          </a:prstGeom>
          <a:noFill/>
          <a:ln w="9525">
            <a:noFill/>
            <a:miter lim="800000"/>
            <a:headEnd/>
            <a:tailEnd/>
          </a:ln>
        </p:spPr>
        <p:txBody>
          <a:bodyPr>
            <a:spAutoFit/>
          </a:bodyPr>
          <a:lstStyle/>
          <a:p>
            <a:pPr algn="l">
              <a:spcBef>
                <a:spcPct val="50000"/>
              </a:spcBef>
            </a:pPr>
            <a:r>
              <a:rPr lang="en-US" sz="3200" b="1" dirty="0">
                <a:latin typeface="Times New Roman" pitchFamily="18" charset="0"/>
              </a:rPr>
              <a:t>Roller</a:t>
            </a:r>
            <a:endParaRPr lang="en-US" sz="2400" b="1" dirty="0">
              <a:latin typeface="Times New Roman" pitchFamily="18" charset="0"/>
            </a:endParaRPr>
          </a:p>
        </p:txBody>
      </p:sp>
      <p:sp>
        <p:nvSpPr>
          <p:cNvPr id="32" name="Text Box 30"/>
          <p:cNvSpPr txBox="1">
            <a:spLocks noChangeArrowheads="1"/>
          </p:cNvSpPr>
          <p:nvPr/>
        </p:nvSpPr>
        <p:spPr bwMode="auto">
          <a:xfrm>
            <a:off x="5486400" y="4343400"/>
            <a:ext cx="1905000" cy="461665"/>
          </a:xfrm>
          <a:prstGeom prst="rect">
            <a:avLst/>
          </a:prstGeom>
          <a:noFill/>
          <a:ln w="9525">
            <a:noFill/>
            <a:miter lim="800000"/>
            <a:headEnd/>
            <a:tailEnd/>
          </a:ln>
        </p:spPr>
        <p:txBody>
          <a:bodyPr>
            <a:spAutoFit/>
          </a:bodyPr>
          <a:lstStyle/>
          <a:p>
            <a:pPr algn="l">
              <a:spcBef>
                <a:spcPct val="50000"/>
              </a:spcBef>
            </a:pPr>
            <a:r>
              <a:rPr lang="es-US" sz="2400" b="1" dirty="0" smtClean="0">
                <a:solidFill>
                  <a:schemeClr val="bg1"/>
                </a:solidFill>
                <a:latin typeface="Aharoni" pitchFamily="2" charset="-79"/>
                <a:cs typeface="Aharoni" pitchFamily="2" charset="-79"/>
              </a:rPr>
              <a:t>Señalador</a:t>
            </a:r>
            <a:endParaRPr lang="en-US" sz="2400" b="1" dirty="0">
              <a:solidFill>
                <a:schemeClr val="bg1"/>
              </a:solidFill>
              <a:latin typeface="Aharoni" pitchFamily="2" charset="-79"/>
              <a:cs typeface="Aharoni" pitchFamily="2" charset="-79"/>
            </a:endParaRPr>
          </a:p>
        </p:txBody>
      </p:sp>
      <p:sp>
        <p:nvSpPr>
          <p:cNvPr id="35" name="Line 33"/>
          <p:cNvSpPr>
            <a:spLocks noChangeShapeType="1"/>
          </p:cNvSpPr>
          <p:nvPr/>
        </p:nvSpPr>
        <p:spPr bwMode="auto">
          <a:xfrm flipH="1">
            <a:off x="6896100" y="5943600"/>
            <a:ext cx="1295400" cy="0"/>
          </a:xfrm>
          <a:prstGeom prst="line">
            <a:avLst/>
          </a:prstGeom>
          <a:noFill/>
          <a:ln w="57150">
            <a:solidFill>
              <a:schemeClr val="bg1"/>
            </a:solidFill>
            <a:round/>
            <a:headEnd/>
            <a:tailEnd type="triangle" w="med" len="med"/>
          </a:ln>
        </p:spPr>
        <p:txBody>
          <a:bodyPr wrap="none" anchor="ctr"/>
          <a:lstStyle/>
          <a:p>
            <a:endParaRPr lang="en-US" dirty="0"/>
          </a:p>
        </p:txBody>
      </p:sp>
      <p:sp>
        <p:nvSpPr>
          <p:cNvPr id="38" name="Line 37"/>
          <p:cNvSpPr>
            <a:spLocks noChangeShapeType="1"/>
          </p:cNvSpPr>
          <p:nvPr/>
        </p:nvSpPr>
        <p:spPr bwMode="auto">
          <a:xfrm flipV="1">
            <a:off x="457200" y="6324600"/>
            <a:ext cx="8153400" cy="0"/>
          </a:xfrm>
          <a:prstGeom prst="line">
            <a:avLst/>
          </a:prstGeom>
          <a:noFill/>
          <a:ln w="9525">
            <a:solidFill>
              <a:schemeClr val="bg1"/>
            </a:solidFill>
            <a:round/>
            <a:headEnd/>
            <a:tailEnd/>
          </a:ln>
        </p:spPr>
        <p:txBody>
          <a:bodyPr wrap="none"/>
          <a:lstStyle/>
          <a:p>
            <a:endParaRPr lang="en-US" dirty="0"/>
          </a:p>
        </p:txBody>
      </p:sp>
      <p:pic>
        <p:nvPicPr>
          <p:cNvPr id="2050" name="Picture 2" descr="C:\Users\bsant.ARTBA\AppData\Local\Microsoft\Windows\Temporary Internet Files\Content.IE5\1PH2GT7R\MC90035320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10600" y="4089908"/>
            <a:ext cx="298580" cy="399102"/>
          </a:xfrm>
          <a:prstGeom prst="rect">
            <a:avLst/>
          </a:prstGeom>
          <a:noFill/>
        </p:spPr>
      </p:pic>
      <p:pic>
        <p:nvPicPr>
          <p:cNvPr id="42" name="Picture 2" descr="C:\Users\bsant.ARTBA\AppData\Local\Microsoft\Windows\Temporary Internet Files\Content.IE5\1PH2GT7R\MC90035320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8280" y="4089908"/>
            <a:ext cx="298580" cy="399102"/>
          </a:xfrm>
          <a:prstGeom prst="rect">
            <a:avLst/>
          </a:prstGeom>
          <a:noFill/>
        </p:spPr>
      </p:pic>
      <p:pic>
        <p:nvPicPr>
          <p:cNvPr id="44" name="Picture 2" descr="C:\Users\bsant.ARTBA\AppData\Local\Microsoft\Windows\Temporary Internet Files\Content.IE5\1PH2GT7R\MC90035320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65960" y="4089908"/>
            <a:ext cx="298580" cy="399102"/>
          </a:xfrm>
          <a:prstGeom prst="rect">
            <a:avLst/>
          </a:prstGeom>
          <a:noFill/>
        </p:spPr>
      </p:pic>
      <p:pic>
        <p:nvPicPr>
          <p:cNvPr id="45" name="Picture 2" descr="C:\Users\bsant.ARTBA\AppData\Local\Microsoft\Windows\Temporary Internet Files\Content.IE5\1PH2GT7R\MC90035320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4089908"/>
            <a:ext cx="298580" cy="399102"/>
          </a:xfrm>
          <a:prstGeom prst="rect">
            <a:avLst/>
          </a:prstGeom>
          <a:noFill/>
        </p:spPr>
      </p:pic>
      <p:pic>
        <p:nvPicPr>
          <p:cNvPr id="50" name="Picture 49" descr="Rolle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7543800" y="2743200"/>
            <a:ext cx="1329489" cy="886326"/>
          </a:xfrm>
          <a:prstGeom prst="rect">
            <a:avLst/>
          </a:prstGeom>
        </p:spPr>
      </p:pic>
      <p:pic>
        <p:nvPicPr>
          <p:cNvPr id="46" name="Picture 2" descr="C:\Users\bsant.ARTBA\AppData\Local\Microsoft\Windows\Temporary Internet Files\Content.IE5\1PH2GT7R\MC90035320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49440" y="4089908"/>
            <a:ext cx="298580" cy="399102"/>
          </a:xfrm>
          <a:prstGeom prst="rect">
            <a:avLst/>
          </a:prstGeom>
          <a:noFill/>
        </p:spPr>
      </p:pic>
      <p:sp>
        <p:nvSpPr>
          <p:cNvPr id="74" name="TextBox 73"/>
          <p:cNvSpPr txBox="1"/>
          <p:nvPr/>
        </p:nvSpPr>
        <p:spPr>
          <a:xfrm>
            <a:off x="6562725" y="5135229"/>
            <a:ext cx="1752600" cy="707886"/>
          </a:xfrm>
          <a:prstGeom prst="rect">
            <a:avLst/>
          </a:prstGeom>
          <a:noFill/>
        </p:spPr>
        <p:txBody>
          <a:bodyPr wrap="square" rtlCol="0">
            <a:spAutoFit/>
          </a:bodyPr>
          <a:lstStyle/>
          <a:p>
            <a:pPr algn="r"/>
            <a:r>
              <a:rPr lang="es-US" sz="2000" dirty="0" smtClean="0">
                <a:solidFill>
                  <a:schemeClr val="bg1"/>
                </a:solidFill>
                <a:latin typeface="Aharoni" pitchFamily="2" charset="-79"/>
                <a:cs typeface="Aharoni" pitchFamily="2" charset="-79"/>
              </a:rPr>
              <a:t>Dirección del Tránsito</a:t>
            </a:r>
            <a:endParaRPr lang="es-US" sz="2000" dirty="0">
              <a:solidFill>
                <a:schemeClr val="bg1"/>
              </a:solidFill>
              <a:latin typeface="Aharoni" pitchFamily="2" charset="-79"/>
              <a:cs typeface="Aharoni" pitchFamily="2" charset="-79"/>
            </a:endParaRPr>
          </a:p>
        </p:txBody>
      </p:sp>
      <p:pic>
        <p:nvPicPr>
          <p:cNvPr id="75" name="Picture 74" descr="Paver Black 2.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5257800" y="2286000"/>
            <a:ext cx="2063885" cy="1447800"/>
          </a:xfrm>
          <a:prstGeom prst="rect">
            <a:avLst/>
          </a:prstGeom>
        </p:spPr>
      </p:pic>
      <p:pic>
        <p:nvPicPr>
          <p:cNvPr id="2054" name="Picture 6" descr="C:\Users\bsant.ARTBA\AppData\Local\Microsoft\Windows\Temporary Internet Files\Content.IE5\M3XLASKY\MC900433932[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86400" y="3505200"/>
            <a:ext cx="704850" cy="704850"/>
          </a:xfrm>
          <a:prstGeom prst="rect">
            <a:avLst/>
          </a:prstGeom>
          <a:noFill/>
        </p:spPr>
      </p:pic>
      <p:pic>
        <p:nvPicPr>
          <p:cNvPr id="54" name="Picture 6" descr="C:\Users\bsant.ARTBA\AppData\Local\Microsoft\Windows\Temporary Internet Files\Content.IE5\M3XLASKY\MC900433932[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86600" y="3505200"/>
            <a:ext cx="704850" cy="704850"/>
          </a:xfrm>
          <a:prstGeom prst="rect">
            <a:avLst/>
          </a:prstGeom>
          <a:noFill/>
        </p:spPr>
      </p:pic>
      <p:pic>
        <p:nvPicPr>
          <p:cNvPr id="52" name="Picture 6" descr="C:\Users\bsant.ARTBA\AppData\Local\Microsoft\Windows\Temporary Internet Files\Content.IE5\M3XLASKY\MC900433932[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86600" y="2209800"/>
            <a:ext cx="704850" cy="704850"/>
          </a:xfrm>
          <a:prstGeom prst="rect">
            <a:avLst/>
          </a:prstGeom>
          <a:noFill/>
        </p:spPr>
      </p:pic>
      <p:sp>
        <p:nvSpPr>
          <p:cNvPr id="62" name="Freeform 61"/>
          <p:cNvSpPr/>
          <p:nvPr/>
        </p:nvSpPr>
        <p:spPr>
          <a:xfrm>
            <a:off x="4114800" y="2895600"/>
            <a:ext cx="596224" cy="210088"/>
          </a:xfrm>
          <a:custGeom>
            <a:avLst/>
            <a:gdLst>
              <a:gd name="connsiteX0" fmla="*/ 11526 w 596224"/>
              <a:gd name="connsiteY0" fmla="*/ 170789 h 210088"/>
              <a:gd name="connsiteX1" fmla="*/ 11526 w 596224"/>
              <a:gd name="connsiteY1" fmla="*/ 170789 h 210088"/>
              <a:gd name="connsiteX2" fmla="*/ 274173 w 596224"/>
              <a:gd name="connsiteY2" fmla="*/ 199972 h 210088"/>
              <a:gd name="connsiteX3" fmla="*/ 546547 w 596224"/>
              <a:gd name="connsiteY3" fmla="*/ 209699 h 210088"/>
              <a:gd name="connsiteX4" fmla="*/ 546547 w 596224"/>
              <a:gd name="connsiteY4" fmla="*/ 209699 h 210088"/>
              <a:gd name="connsiteX5" fmla="*/ 566003 w 596224"/>
              <a:gd name="connsiteY5" fmla="*/ 102695 h 210088"/>
              <a:gd name="connsiteX6" fmla="*/ 527092 w 596224"/>
              <a:gd name="connsiteY6" fmla="*/ 92967 h 210088"/>
              <a:gd name="connsiteX7" fmla="*/ 468726 w 596224"/>
              <a:gd name="connsiteY7" fmla="*/ 73512 h 210088"/>
              <a:gd name="connsiteX8" fmla="*/ 303356 w 596224"/>
              <a:gd name="connsiteY8" fmla="*/ 54057 h 210088"/>
              <a:gd name="connsiteX9" fmla="*/ 264445 w 596224"/>
              <a:gd name="connsiteY9" fmla="*/ 54057 h 210088"/>
              <a:gd name="connsiteX10" fmla="*/ 264445 w 596224"/>
              <a:gd name="connsiteY10" fmla="*/ 54057 h 210088"/>
              <a:gd name="connsiteX11" fmla="*/ 186624 w 596224"/>
              <a:gd name="connsiteY11" fmla="*/ 5419 h 210088"/>
              <a:gd name="connsiteX12" fmla="*/ 128258 w 596224"/>
              <a:gd name="connsiteY12" fmla="*/ 15146 h 210088"/>
              <a:gd name="connsiteX13" fmla="*/ 69892 w 596224"/>
              <a:gd name="connsiteY13" fmla="*/ 44329 h 210088"/>
              <a:gd name="connsiteX14" fmla="*/ 50437 w 596224"/>
              <a:gd name="connsiteY14" fmla="*/ 63785 h 210088"/>
              <a:gd name="connsiteX15" fmla="*/ 40709 w 596224"/>
              <a:gd name="connsiteY15" fmla="*/ 92967 h 210088"/>
              <a:gd name="connsiteX16" fmla="*/ 21254 w 596224"/>
              <a:gd name="connsiteY16" fmla="*/ 112423 h 210088"/>
              <a:gd name="connsiteX17" fmla="*/ 11526 w 596224"/>
              <a:gd name="connsiteY17" fmla="*/ 170789 h 21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6224" h="210088">
                <a:moveTo>
                  <a:pt x="11526" y="170789"/>
                </a:moveTo>
                <a:lnTo>
                  <a:pt x="11526" y="170789"/>
                </a:lnTo>
                <a:cubicBezTo>
                  <a:pt x="150743" y="201725"/>
                  <a:pt x="79778" y="190931"/>
                  <a:pt x="274173" y="199972"/>
                </a:cubicBezTo>
                <a:cubicBezTo>
                  <a:pt x="491666" y="210088"/>
                  <a:pt x="440483" y="209699"/>
                  <a:pt x="546547" y="209699"/>
                </a:cubicBezTo>
                <a:lnTo>
                  <a:pt x="546547" y="209699"/>
                </a:lnTo>
                <a:cubicBezTo>
                  <a:pt x="547628" y="206815"/>
                  <a:pt x="596224" y="126872"/>
                  <a:pt x="566003" y="102695"/>
                </a:cubicBezTo>
                <a:cubicBezTo>
                  <a:pt x="555563" y="94343"/>
                  <a:pt x="539898" y="96809"/>
                  <a:pt x="527092" y="92967"/>
                </a:cubicBezTo>
                <a:cubicBezTo>
                  <a:pt x="507449" y="87074"/>
                  <a:pt x="468726" y="73512"/>
                  <a:pt x="468726" y="73512"/>
                </a:cubicBezTo>
                <a:cubicBezTo>
                  <a:pt x="409236" y="14022"/>
                  <a:pt x="447066" y="37149"/>
                  <a:pt x="303356" y="54057"/>
                </a:cubicBezTo>
                <a:cubicBezTo>
                  <a:pt x="263351" y="58764"/>
                  <a:pt x="284318" y="73930"/>
                  <a:pt x="264445" y="54057"/>
                </a:cubicBezTo>
                <a:lnTo>
                  <a:pt x="264445" y="54057"/>
                </a:lnTo>
                <a:cubicBezTo>
                  <a:pt x="238505" y="37844"/>
                  <a:pt x="216037" y="13823"/>
                  <a:pt x="186624" y="5419"/>
                </a:cubicBezTo>
                <a:cubicBezTo>
                  <a:pt x="167659" y="0"/>
                  <a:pt x="147512" y="10867"/>
                  <a:pt x="128258" y="15146"/>
                </a:cubicBezTo>
                <a:cubicBezTo>
                  <a:pt x="103364" y="20678"/>
                  <a:pt x="90071" y="28186"/>
                  <a:pt x="69892" y="44329"/>
                </a:cubicBezTo>
                <a:cubicBezTo>
                  <a:pt x="62730" y="50058"/>
                  <a:pt x="56922" y="57300"/>
                  <a:pt x="50437" y="63785"/>
                </a:cubicBezTo>
                <a:cubicBezTo>
                  <a:pt x="47194" y="73512"/>
                  <a:pt x="45984" y="84175"/>
                  <a:pt x="40709" y="92967"/>
                </a:cubicBezTo>
                <a:cubicBezTo>
                  <a:pt x="35990" y="100831"/>
                  <a:pt x="26983" y="105261"/>
                  <a:pt x="21254" y="112423"/>
                </a:cubicBezTo>
                <a:cubicBezTo>
                  <a:pt x="0" y="138991"/>
                  <a:pt x="13147" y="161061"/>
                  <a:pt x="11526" y="170789"/>
                </a:cubicBezTo>
                <a:close/>
              </a:path>
            </a:pathLst>
          </a:custGeom>
          <a:solidFill>
            <a:schemeClr val="bg1">
              <a:lumMod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0" name="Picture 10"/>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909180" y="5100638"/>
            <a:ext cx="1493520" cy="933450"/>
          </a:xfrm>
          <a:prstGeom prst="rect">
            <a:avLst/>
          </a:prstGeom>
          <a:noFill/>
          <a:ln w="9525">
            <a:noFill/>
            <a:miter lim="800000"/>
            <a:headEnd/>
            <a:tailEnd/>
          </a:ln>
          <a:effectLst/>
        </p:spPr>
      </p:pic>
      <p:pic>
        <p:nvPicPr>
          <p:cNvPr id="65" name="Picture 64" descr="Construction Vehicle.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95600" y="3886200"/>
            <a:ext cx="762000" cy="6193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9827 -0.00139 L -0.375 -0.00996 L -0.6599 -0.28148 L -0.78247 -0.31343 L -0.94827 -0.32361 " pathEditMode="relative" rAng="0" ptsTypes="AAAAA">
                                      <p:cBhvr>
                                        <p:cTn id="6" dur="2000" fill="hold"/>
                                        <p:tgtEl>
                                          <p:spTgt spid="60"/>
                                        </p:tgtEl>
                                        <p:attrNameLst>
                                          <p:attrName>ppt_x</p:attrName>
                                          <p:attrName>ppt_y</p:attrName>
                                        </p:attrNameLst>
                                      </p:cBhvr>
                                      <p:rCtr x="-425" y="-161"/>
                                    </p:animMotion>
                                  </p:childTnLst>
                                </p:cTn>
                              </p:par>
                              <p:par>
                                <p:cTn id="7" presetID="35" presetClass="emph" presetSubtype="0" repeatCount="4000" fill="hold" nodeType="withEffect">
                                  <p:stCondLst>
                                    <p:cond delay="0"/>
                                  </p:stCondLst>
                                  <p:childTnLst>
                                    <p:anim calcmode="discrete" valueType="str">
                                      <p:cBhvr>
                                        <p:cTn id="8" dur="1000" fill="hold"/>
                                        <p:tgtEl>
                                          <p:spTgt spid="2054"/>
                                        </p:tgtEl>
                                        <p:attrNameLst>
                                          <p:attrName>style.visibility</p:attrName>
                                        </p:attrNameLst>
                                      </p:cBhvr>
                                      <p:tavLst>
                                        <p:tav tm="0">
                                          <p:val>
                                            <p:strVal val="hidden"/>
                                          </p:val>
                                        </p:tav>
                                        <p:tav tm="50000">
                                          <p:val>
                                            <p:strVal val="visible"/>
                                          </p:val>
                                        </p:tav>
                                      </p:tavLst>
                                    </p:anim>
                                  </p:childTnLst>
                                </p:cTn>
                              </p:par>
                            </p:childTnLst>
                          </p:cTn>
                        </p:par>
                        <p:par>
                          <p:cTn id="9" fill="hold">
                            <p:stCondLst>
                              <p:cond delay="4000"/>
                            </p:stCondLst>
                            <p:childTnLst>
                              <p:par>
                                <p:cTn id="10" presetID="63" presetClass="path" presetSubtype="0" accel="50000" decel="50000" fill="hold" nodeType="afterEffect">
                                  <p:stCondLst>
                                    <p:cond delay="0"/>
                                  </p:stCondLst>
                                  <p:childTnLst>
                                    <p:animMotion origin="layout" path="M -0.94827 -0.32361 L -0.64827 -0.32361 " pathEditMode="relative" rAng="0" ptsTypes="AA">
                                      <p:cBhvr>
                                        <p:cTn id="11" dur="2000" fill="hold"/>
                                        <p:tgtEl>
                                          <p:spTgt spid="60"/>
                                        </p:tgtEl>
                                        <p:attrNameLst>
                                          <p:attrName>ppt_x</p:attrName>
                                          <p:attrName>ppt_y</p:attrName>
                                        </p:attrNameLst>
                                      </p:cBhvr>
                                      <p:rCtr x="150" y="0"/>
                                    </p:animMotion>
                                  </p:childTnLst>
                                </p:cTn>
                              </p:par>
                            </p:childTnLst>
                          </p:cTn>
                        </p:par>
                        <p:par>
                          <p:cTn id="12" fill="hold">
                            <p:stCondLst>
                              <p:cond delay="6000"/>
                            </p:stCondLst>
                            <p:childTnLst>
                              <p:par>
                                <p:cTn id="13" presetID="55" presetClass="entr" presetSubtype="0"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1000" fill="hold"/>
                                        <p:tgtEl>
                                          <p:spTgt spid="62"/>
                                        </p:tgtEl>
                                        <p:attrNameLst>
                                          <p:attrName>ppt_w</p:attrName>
                                        </p:attrNameLst>
                                      </p:cBhvr>
                                      <p:tavLst>
                                        <p:tav tm="0">
                                          <p:val>
                                            <p:strVal val="#ppt_w*0.70"/>
                                          </p:val>
                                        </p:tav>
                                        <p:tav tm="100000">
                                          <p:val>
                                            <p:strVal val="#ppt_w"/>
                                          </p:val>
                                        </p:tav>
                                      </p:tavLst>
                                    </p:anim>
                                    <p:anim calcmode="lin" valueType="num">
                                      <p:cBhvr>
                                        <p:cTn id="16" dur="1000" fill="hold"/>
                                        <p:tgtEl>
                                          <p:spTgt spid="62"/>
                                        </p:tgtEl>
                                        <p:attrNameLst>
                                          <p:attrName>ppt_h</p:attrName>
                                        </p:attrNameLst>
                                      </p:cBhvr>
                                      <p:tavLst>
                                        <p:tav tm="0">
                                          <p:val>
                                            <p:strVal val="#ppt_h"/>
                                          </p:val>
                                        </p:tav>
                                        <p:tav tm="100000">
                                          <p:val>
                                            <p:strVal val="#ppt_h"/>
                                          </p:val>
                                        </p:tav>
                                      </p:tavLst>
                                    </p:anim>
                                    <p:animEffect transition="in" filter="fade">
                                      <p:cBhvr>
                                        <p:cTn id="17" dur="1000"/>
                                        <p:tgtEl>
                                          <p:spTgt spid="62"/>
                                        </p:tgtEl>
                                      </p:cBhvr>
                                    </p:animEffect>
                                  </p:childTnLst>
                                </p:cTn>
                              </p:par>
                            </p:childTnLst>
                          </p:cTn>
                        </p:par>
                        <p:par>
                          <p:cTn id="18" fill="hold">
                            <p:stCondLst>
                              <p:cond delay="7000"/>
                            </p:stCondLst>
                            <p:childTnLst>
                              <p:par>
                                <p:cTn id="19" presetID="0" presetClass="path" presetSubtype="0" accel="50000" decel="50000" fill="hold" grpId="1" nodeType="afterEffect">
                                  <p:stCondLst>
                                    <p:cond delay="0"/>
                                  </p:stCondLst>
                                  <p:childTnLst>
                                    <p:animMotion origin="layout" path="M -0.00399 -0.01875 L 0.03924 -0.05625 L 0.08177 -0.06898 L 0.1191 -0.05856 L 0.14114 -0.01875 " pathEditMode="relative" rAng="-490511" ptsTypes="AAAAA">
                                      <p:cBhvr>
                                        <p:cTn id="20" dur="2000" fill="hold"/>
                                        <p:tgtEl>
                                          <p:spTgt spid="62"/>
                                        </p:tgtEl>
                                        <p:attrNameLst>
                                          <p:attrName>ppt_x</p:attrName>
                                          <p:attrName>ppt_y</p:attrName>
                                        </p:attrNameLst>
                                      </p:cBhvr>
                                      <p:rCtr x="71" y="-17"/>
                                    </p:animMotion>
                                  </p:childTnLst>
                                </p:cTn>
                              </p:par>
                            </p:childTnLst>
                          </p:cTn>
                        </p:par>
                        <p:par>
                          <p:cTn id="21" fill="hold">
                            <p:stCondLst>
                              <p:cond delay="9000"/>
                            </p:stCondLst>
                            <p:childTnLst>
                              <p:par>
                                <p:cTn id="22" presetID="0" presetClass="path" presetSubtype="0" accel="50000" decel="50000" fill="hold" nodeType="afterEffect">
                                  <p:stCondLst>
                                    <p:cond delay="0"/>
                                  </p:stCondLst>
                                  <p:childTnLst>
                                    <p:animMotion origin="layout" path="M -0.61823 -0.3125 L -0.73125 -0.07477 L -0.79532 -0.00394 L -1.18993 -0.00232 " pathEditMode="relative" rAng="0" ptsTypes="AAAA">
                                      <p:cBhvr>
                                        <p:cTn id="23" dur="2000" fill="hold"/>
                                        <p:tgtEl>
                                          <p:spTgt spid="60"/>
                                        </p:tgtEl>
                                        <p:attrNameLst>
                                          <p:attrName>ppt_x</p:attrName>
                                          <p:attrName>ppt_y</p:attrName>
                                        </p:attrNameLst>
                                      </p:cBhvr>
                                      <p:rCtr x="-286" y="1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US" noProof="0" dirty="0" smtClean="0"/>
              <a:t>Actividad</a:t>
            </a:r>
            <a:endParaRPr lang="es-US" noProof="0" dirty="0"/>
          </a:p>
        </p:txBody>
      </p:sp>
      <p:sp>
        <p:nvSpPr>
          <p:cNvPr id="3" name="Subtitle 2"/>
          <p:cNvSpPr>
            <a:spLocks noGrp="1"/>
          </p:cNvSpPr>
          <p:nvPr>
            <p:ph type="subTitle" idx="1"/>
          </p:nvPr>
        </p:nvSpPr>
        <p:spPr/>
        <p:txBody>
          <a:bodyPr>
            <a:normAutofit lnSpcReduction="10000"/>
          </a:bodyPr>
          <a:lstStyle/>
          <a:p>
            <a:r>
              <a:rPr lang="es-US" noProof="0" dirty="0" smtClean="0"/>
              <a:t>Dibuje un ITCP para una Operación de Pavimentado Simple</a:t>
            </a:r>
            <a:endParaRPr lang="es-US" noProof="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noProof="0" dirty="0" smtClean="0"/>
              <a:t>Ejemplo de ITCP</a:t>
            </a:r>
            <a:endParaRPr lang="es-US" noProof="0" dirty="0"/>
          </a:p>
        </p:txBody>
      </p:sp>
      <p:graphicFrame>
        <p:nvGraphicFramePr>
          <p:cNvPr id="1026" name="Object 2"/>
          <p:cNvGraphicFramePr>
            <a:graphicFrameLocks noChangeAspect="1"/>
          </p:cNvGraphicFramePr>
          <p:nvPr/>
        </p:nvGraphicFramePr>
        <p:xfrm>
          <a:off x="381000" y="1524000"/>
          <a:ext cx="8597526" cy="3212263"/>
        </p:xfrm>
        <a:graphic>
          <a:graphicData uri="http://schemas.openxmlformats.org/presentationml/2006/ole">
            <mc:AlternateContent xmlns:mc="http://schemas.openxmlformats.org/markup-compatibility/2006">
              <mc:Choice xmlns:v="urn:schemas-microsoft-com:vml" Requires="v">
                <p:oleObj spid="_x0000_s1037" name="Slide" r:id="rId5" imgW="6337355" imgH="2375071" progId="PowerPoint.Slide.12">
                  <p:embed/>
                </p:oleObj>
              </mc:Choice>
              <mc:Fallback>
                <p:oleObj name="Slide" r:id="rId5" imgW="6337355" imgH="2375071" progId="PowerPoint.Slide.12">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524000"/>
                        <a:ext cx="8597526" cy="321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4"/>
          <p:cNvSpPr>
            <a:spLocks noChangeArrowheads="1"/>
          </p:cNvSpPr>
          <p:nvPr/>
        </p:nvSpPr>
        <p:spPr bwMode="auto">
          <a:xfrm>
            <a:off x="4876800" y="3787775"/>
            <a:ext cx="3929062" cy="3070225"/>
          </a:xfrm>
          <a:prstGeom prst="rect">
            <a:avLst/>
          </a:prstGeom>
          <a:solidFill>
            <a:schemeClr val="bg1"/>
          </a:solidFill>
          <a:ln w="9525">
            <a:noFill/>
            <a:miter lim="800000"/>
            <a:headEnd/>
            <a:tailEnd/>
          </a:ln>
          <a:effectLst/>
        </p:spPr>
        <p:txBody>
          <a:bodyPr lIns="94375" tIns="47188" rIns="94375" bIns="47188"/>
          <a:lstStyle/>
          <a:p>
            <a:pPr marL="228600" indent="-228600">
              <a:spcBef>
                <a:spcPct val="30000"/>
              </a:spcBef>
            </a:pPr>
            <a:r>
              <a:rPr lang="en-US" sz="1200" b="1" dirty="0"/>
              <a:t>Safety Notes</a:t>
            </a:r>
          </a:p>
          <a:p>
            <a:pPr marL="228600" indent="-228600">
              <a:spcBef>
                <a:spcPct val="30000"/>
              </a:spcBef>
              <a:buFontTx/>
              <a:buChar char="•"/>
            </a:pPr>
            <a:r>
              <a:rPr lang="es-US" sz="1200" dirty="0" smtClean="0"/>
              <a:t>Manténgase en el camión salvo para almorzar</a:t>
            </a:r>
          </a:p>
          <a:p>
            <a:pPr marL="228600" indent="-228600">
              <a:spcBef>
                <a:spcPct val="30000"/>
              </a:spcBef>
              <a:buFontTx/>
              <a:buChar char="•"/>
            </a:pPr>
            <a:r>
              <a:rPr lang="es-US" sz="1200" dirty="0" smtClean="0"/>
              <a:t>Use su chaleco en la obra</a:t>
            </a:r>
          </a:p>
          <a:p>
            <a:pPr marL="228600" indent="-228600">
              <a:spcBef>
                <a:spcPct val="30000"/>
              </a:spcBef>
              <a:buFontTx/>
              <a:buChar char="•"/>
            </a:pPr>
            <a:r>
              <a:rPr lang="es-US" sz="1200" dirty="0" smtClean="0"/>
              <a:t>Reduzca la velocidad cerca a pavimentadores y rodillos a 15 mph, nunca entre a rango mayor</a:t>
            </a:r>
          </a:p>
          <a:p>
            <a:pPr marL="228600" indent="-228600">
              <a:spcBef>
                <a:spcPct val="30000"/>
              </a:spcBef>
              <a:buFontTx/>
              <a:buChar char="•"/>
            </a:pPr>
            <a:r>
              <a:rPr lang="es-US" sz="1200" dirty="0" smtClean="0"/>
              <a:t>Cuidado al entrar o salir al tráfico abierto</a:t>
            </a:r>
          </a:p>
          <a:p>
            <a:pPr marL="228600" indent="-228600">
              <a:spcBef>
                <a:spcPct val="30000"/>
              </a:spcBef>
              <a:buFontTx/>
              <a:buChar char="•"/>
            </a:pPr>
            <a:r>
              <a:rPr lang="es-US" sz="1200" dirty="0" smtClean="0"/>
              <a:t>El repartidor de tickets debe esperar hasta que el camión esté en la ventana para tomar el ticket de carga</a:t>
            </a:r>
          </a:p>
          <a:p>
            <a:pPr marL="228600" indent="-228600">
              <a:spcBef>
                <a:spcPct val="30000"/>
              </a:spcBef>
              <a:buFontTx/>
              <a:buChar char="•"/>
            </a:pPr>
            <a:r>
              <a:rPr lang="es-US" sz="1200" dirty="0" smtClean="0"/>
              <a:t>En lo posible manténgase en el lado del chofer del vehículo</a:t>
            </a:r>
          </a:p>
          <a:p>
            <a:pPr marL="228600" indent="-228600">
              <a:spcBef>
                <a:spcPct val="30000"/>
              </a:spcBef>
              <a:buFontTx/>
              <a:buChar char="•"/>
            </a:pPr>
            <a:r>
              <a:rPr lang="es-US" sz="1200" dirty="0" smtClean="0"/>
              <a:t>Los camiones pick-up inactivos deben permanecer fuera del trayecto de los camiones y equipo</a:t>
            </a:r>
          </a:p>
          <a:p>
            <a:pPr marL="228600" indent="-228600">
              <a:spcBef>
                <a:spcPct val="30000"/>
              </a:spcBef>
              <a:buFontTx/>
              <a:buChar char="•"/>
            </a:pPr>
            <a:r>
              <a:rPr lang="es-US" sz="1200" dirty="0" smtClean="0"/>
              <a:t>Coloque las muestras fuera de la vía</a:t>
            </a:r>
            <a:endParaRPr lang="es-US" sz="1200" dirty="0"/>
          </a:p>
        </p:txBody>
      </p:sp>
      <p:sp>
        <p:nvSpPr>
          <p:cNvPr id="8" name="Rectangle 6"/>
          <p:cNvSpPr>
            <a:spLocks noChangeArrowheads="1"/>
          </p:cNvSpPr>
          <p:nvPr/>
        </p:nvSpPr>
        <p:spPr bwMode="auto">
          <a:xfrm>
            <a:off x="2514600" y="4038600"/>
            <a:ext cx="2200275" cy="2544762"/>
          </a:xfrm>
          <a:prstGeom prst="rect">
            <a:avLst/>
          </a:prstGeom>
          <a:solidFill>
            <a:schemeClr val="bg1"/>
          </a:solidFill>
          <a:ln w="9525">
            <a:noFill/>
            <a:miter lim="800000"/>
            <a:headEnd/>
            <a:tailEnd/>
          </a:ln>
          <a:effectLst/>
        </p:spPr>
        <p:txBody>
          <a:bodyPr lIns="94375" tIns="47188" rIns="94375" bIns="47188"/>
          <a:lstStyle/>
          <a:p>
            <a:pPr>
              <a:spcBef>
                <a:spcPct val="30000"/>
              </a:spcBef>
            </a:pPr>
            <a:r>
              <a:rPr lang="es-US" sz="1200" b="1" dirty="0" smtClean="0"/>
              <a:t>Lista de Equipos</a:t>
            </a:r>
          </a:p>
          <a:p>
            <a:pPr>
              <a:spcBef>
                <a:spcPct val="30000"/>
              </a:spcBef>
            </a:pPr>
            <a:r>
              <a:rPr lang="es-US" sz="1200" dirty="0" smtClean="0"/>
              <a:t>2 Rodillos</a:t>
            </a:r>
          </a:p>
          <a:p>
            <a:pPr>
              <a:spcBef>
                <a:spcPct val="30000"/>
              </a:spcBef>
            </a:pPr>
            <a:r>
              <a:rPr lang="es-US" sz="1200" dirty="0" smtClean="0"/>
              <a:t>1 Pavimentador/ Maquina levantadora</a:t>
            </a:r>
          </a:p>
          <a:p>
            <a:pPr>
              <a:spcBef>
                <a:spcPct val="30000"/>
              </a:spcBef>
            </a:pPr>
            <a:r>
              <a:rPr lang="es-US" sz="1200" dirty="0" smtClean="0"/>
              <a:t>1 Camión Esparcidor</a:t>
            </a:r>
          </a:p>
          <a:p>
            <a:pPr>
              <a:spcBef>
                <a:spcPct val="30000"/>
              </a:spcBef>
            </a:pPr>
            <a:r>
              <a:rPr lang="es-US" sz="1200" dirty="0" smtClean="0"/>
              <a:t>1 Cisterna</a:t>
            </a:r>
          </a:p>
          <a:p>
            <a:pPr>
              <a:spcBef>
                <a:spcPct val="30000"/>
              </a:spcBef>
            </a:pPr>
            <a:r>
              <a:rPr lang="es-US" sz="1200" dirty="0" smtClean="0"/>
              <a:t>1 Camión Mecánico</a:t>
            </a:r>
          </a:p>
          <a:p>
            <a:pPr>
              <a:spcBef>
                <a:spcPct val="30000"/>
              </a:spcBef>
            </a:pPr>
            <a:r>
              <a:rPr lang="es-US" sz="1200" dirty="0" smtClean="0"/>
              <a:t>1 Escobillador</a:t>
            </a:r>
          </a:p>
          <a:p>
            <a:pPr>
              <a:spcBef>
                <a:spcPct val="30000"/>
              </a:spcBef>
            </a:pPr>
            <a:r>
              <a:rPr lang="es-US" sz="1200" dirty="0" smtClean="0"/>
              <a:t>2 Camiones de Calidad</a:t>
            </a:r>
          </a:p>
          <a:p>
            <a:pPr>
              <a:spcBef>
                <a:spcPct val="30000"/>
              </a:spcBef>
            </a:pPr>
            <a:r>
              <a:rPr lang="es-US" sz="1200" dirty="0" smtClean="0"/>
              <a:t>2 Camiones del Estado</a:t>
            </a:r>
          </a:p>
          <a:p>
            <a:pPr>
              <a:spcBef>
                <a:spcPct val="30000"/>
              </a:spcBef>
            </a:pPr>
            <a:r>
              <a:rPr lang="es-US" sz="1200" dirty="0" smtClean="0"/>
              <a:t>8 Camiones de Carga</a:t>
            </a:r>
          </a:p>
          <a:p>
            <a:pPr>
              <a:spcBef>
                <a:spcPct val="30000"/>
              </a:spcBef>
            </a:pPr>
            <a:endParaRPr lang="en-US" sz="1200" b="1" dirty="0"/>
          </a:p>
          <a:p>
            <a:pPr>
              <a:spcBef>
                <a:spcPct val="30000"/>
              </a:spcBef>
            </a:pPr>
            <a:endParaRPr lang="en-US" sz="1200" b="1" dirty="0"/>
          </a:p>
        </p:txBody>
      </p:sp>
      <p:sp>
        <p:nvSpPr>
          <p:cNvPr id="9" name="Rectangle 3"/>
          <p:cNvSpPr txBox="1">
            <a:spLocks noChangeArrowheads="1"/>
          </p:cNvSpPr>
          <p:nvPr/>
        </p:nvSpPr>
        <p:spPr bwMode="auto">
          <a:xfrm>
            <a:off x="533400" y="4724400"/>
            <a:ext cx="1808162" cy="1731962"/>
          </a:xfrm>
          <a:prstGeom prst="rect">
            <a:avLst/>
          </a:prstGeom>
          <a:solidFill>
            <a:schemeClr val="bg1"/>
          </a:solidFill>
          <a:ln w="9525">
            <a:noFill/>
            <a:miter lim="800000"/>
            <a:headEnd/>
            <a:tailEnd/>
          </a:ln>
          <a:effectLst/>
        </p:spPr>
        <p:txBody>
          <a:bodyPr vert="horz" wrap="square" lIns="94375" tIns="47188" rIns="94375" bIns="4718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200" b="1" i="0" u="none" strike="noStrike" kern="1200" cap="none" spc="0" normalizeH="0" baseline="0" noProof="0" dirty="0" smtClean="0">
                <a:ln>
                  <a:noFill/>
                </a:ln>
                <a:effectLst/>
                <a:uLnTx/>
                <a:uFillTx/>
                <a:latin typeface="Calibri"/>
              </a:rPr>
              <a:t>Lista de Personal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dirty="0" smtClean="0">
                <a:ln>
                  <a:noFill/>
                </a:ln>
                <a:effectLst/>
                <a:uLnTx/>
                <a:uFillTx/>
                <a:latin typeface="Calibri"/>
              </a:rPr>
              <a:t>2 Operadores de rodillo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dirty="0" smtClean="0">
                <a:ln>
                  <a:noFill/>
                </a:ln>
                <a:effectLst/>
                <a:uLnTx/>
                <a:uFillTx/>
                <a:latin typeface="Calibri"/>
              </a:rPr>
              <a:t>1 Operador pavimentador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dirty="0" smtClean="0">
                <a:ln>
                  <a:noFill/>
                </a:ln>
                <a:effectLst/>
                <a:uLnTx/>
                <a:uFillTx/>
                <a:latin typeface="Calibri"/>
              </a:rPr>
              <a:t>1 Operador del nivelador</a:t>
            </a:r>
            <a:br>
              <a:rPr kumimoji="0" lang="es-US" sz="1200" b="0" i="0" u="none" strike="noStrike" kern="1200" cap="none" spc="0" normalizeH="0" baseline="0" noProof="0" dirty="0" smtClean="0">
                <a:ln>
                  <a:noFill/>
                </a:ln>
                <a:effectLst/>
                <a:uLnTx/>
                <a:uFillTx/>
                <a:latin typeface="Calibri"/>
              </a:rPr>
            </a:br>
            <a:r>
              <a:rPr kumimoji="0" lang="es-US" sz="1200" b="0" i="0" u="none" strike="noStrike" kern="1200" cap="none" spc="0" normalizeH="0" baseline="0" noProof="0" dirty="0" smtClean="0">
                <a:ln>
                  <a:noFill/>
                </a:ln>
                <a:effectLst/>
                <a:uLnTx/>
                <a:uFillTx/>
                <a:latin typeface="Calibri"/>
              </a:rPr>
              <a:t>1 Trabajador de planta</a:t>
            </a:r>
          </a:p>
          <a:p>
            <a:pPr marL="0" marR="0" lvl="0" indent="0" algn="l" defTabSz="914400" rtl="0" eaLnBrk="1" fontAlgn="auto" latinLnBrk="0" hangingPunct="1">
              <a:lnSpc>
                <a:spcPct val="100000"/>
              </a:lnSpc>
              <a:spcBef>
                <a:spcPts val="0"/>
              </a:spcBef>
              <a:spcAft>
                <a:spcPts val="0"/>
              </a:spcAft>
              <a:buClrTx/>
              <a:buSzTx/>
              <a:buFontTx/>
              <a:buNone/>
              <a:tabLst/>
              <a:defRPr/>
            </a:pPr>
            <a:r>
              <a:rPr lang="es-US" sz="1200" dirty="0" smtClean="0">
                <a:latin typeface="Calibri"/>
              </a:rPr>
              <a:t>1</a:t>
            </a:r>
            <a:r>
              <a:rPr kumimoji="0" lang="es-US" sz="1200" b="0" i="0" u="none" strike="noStrike" kern="1200" cap="none" spc="0" normalizeH="0" baseline="0" noProof="0" dirty="0" smtClean="0">
                <a:ln>
                  <a:noFill/>
                </a:ln>
                <a:effectLst/>
                <a:uLnTx/>
                <a:uFillTx/>
                <a:latin typeface="Calibri"/>
              </a:rPr>
              <a:t> Capataz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dirty="0" smtClean="0">
                <a:ln>
                  <a:noFill/>
                </a:ln>
                <a:effectLst/>
                <a:uLnTx/>
                <a:uFillTx/>
                <a:latin typeface="Calibri"/>
              </a:rPr>
              <a:t>2 Control de Calidad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200" b="0" i="0" u="none" strike="noStrike" kern="1200" cap="none" spc="0" normalizeH="0" baseline="0" noProof="0" dirty="0" smtClean="0">
                <a:ln>
                  <a:noFill/>
                </a:ln>
                <a:effectLst/>
                <a:uLnTx/>
                <a:uFillTx/>
                <a:latin typeface="Calibri"/>
              </a:rPr>
              <a:t>2 Inspectores Estatales</a:t>
            </a:r>
            <a:endParaRPr kumimoji="0" lang="es-US" sz="1200" b="1" i="0" u="none" strike="noStrike" kern="1200" cap="none" spc="0" normalizeH="0" baseline="0" noProof="0" dirty="0" smtClean="0">
              <a:ln>
                <a:noFill/>
              </a:ln>
              <a:effectLst/>
              <a:uLnTx/>
              <a:uFillTx/>
              <a:latin typeface="Calibri"/>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noProof="0" dirty="0" smtClean="0"/>
              <a:t>Creando un ITCP</a:t>
            </a:r>
            <a:endParaRPr lang="es-US" noProof="0" dirty="0"/>
          </a:p>
        </p:txBody>
      </p:sp>
      <p:sp>
        <p:nvSpPr>
          <p:cNvPr id="3" name="Content Placeholder 2"/>
          <p:cNvSpPr>
            <a:spLocks noGrp="1"/>
          </p:cNvSpPr>
          <p:nvPr>
            <p:ph idx="1"/>
          </p:nvPr>
        </p:nvSpPr>
        <p:spPr>
          <a:xfrm>
            <a:off x="228600" y="1752600"/>
            <a:ext cx="8763000" cy="4800600"/>
          </a:xfrm>
        </p:spPr>
        <p:txBody>
          <a:bodyPr numCol="2">
            <a:normAutofit fontScale="92500" lnSpcReduction="20000"/>
          </a:bodyPr>
          <a:lstStyle/>
          <a:p>
            <a:r>
              <a:rPr lang="es-US" sz="3900" noProof="0" dirty="0" smtClean="0"/>
              <a:t>Determine la ubicación del equipo y el personal</a:t>
            </a:r>
          </a:p>
          <a:p>
            <a:r>
              <a:rPr lang="es-US" sz="3900" noProof="0" dirty="0" smtClean="0"/>
              <a:t>Determine lugares de peligro para trabajadores a pie:</a:t>
            </a:r>
          </a:p>
          <a:p>
            <a:pPr lvl="1"/>
            <a:r>
              <a:rPr lang="es-US" noProof="0" dirty="0" smtClean="0"/>
              <a:t>Zonas de retroceso</a:t>
            </a:r>
          </a:p>
          <a:p>
            <a:pPr lvl="1"/>
            <a:r>
              <a:rPr lang="es-US" dirty="0" smtClean="0"/>
              <a:t>Puntos de Ingreso y Salida</a:t>
            </a:r>
            <a:endParaRPr lang="es-US" noProof="0" dirty="0" smtClean="0"/>
          </a:p>
          <a:p>
            <a:pPr lvl="1"/>
            <a:r>
              <a:rPr lang="es-US" noProof="0" dirty="0" smtClean="0"/>
              <a:t>Lugares de trabajo activo</a:t>
            </a:r>
          </a:p>
          <a:p>
            <a:pPr lvl="1"/>
            <a:r>
              <a:rPr lang="es-US" noProof="0" dirty="0" smtClean="0"/>
              <a:t>Vía </a:t>
            </a:r>
            <a:r>
              <a:rPr lang="es-US" dirty="0" smtClean="0"/>
              <a:t>hacia el área de descanso para trabajadores</a:t>
            </a:r>
            <a:endParaRPr lang="es-US" noProof="0" dirty="0" smtClean="0"/>
          </a:p>
          <a:p>
            <a:pPr lvl="1"/>
            <a:r>
              <a:rPr lang="es-US" noProof="0" dirty="0" smtClean="0"/>
              <a:t>Vías de equipo pesado</a:t>
            </a:r>
          </a:p>
          <a:p>
            <a:pPr lvl="1"/>
            <a:r>
              <a:rPr lang="es-US" dirty="0" smtClean="0"/>
              <a:t>Servicios</a:t>
            </a:r>
            <a:endParaRPr lang="es-US" noProof="0" dirty="0" smtClean="0"/>
          </a:p>
          <a:p>
            <a:pPr lvl="1"/>
            <a:r>
              <a:rPr lang="es-US" noProof="0" dirty="0" smtClean="0"/>
              <a:t>Parqueo de visitantes</a:t>
            </a:r>
          </a:p>
          <a:p>
            <a:pPr lvl="1"/>
            <a:r>
              <a:rPr lang="es-US" noProof="0" dirty="0" smtClean="0"/>
              <a:t>Lugar de almacenes y movimiento de material</a:t>
            </a:r>
            <a:endParaRPr lang="es-US" noProof="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US" noProof="0" dirty="0" smtClean="0"/>
              <a:t>Creando un ITCP</a:t>
            </a:r>
            <a:endParaRPr lang="es-US" noProof="0"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371600"/>
            <a:ext cx="4275031" cy="5219700"/>
          </a:xfrm>
          <a:prstGeom prst="rect">
            <a:avLst/>
          </a:prstGeom>
          <a:ln w="12700">
            <a:solidFill>
              <a:schemeClr val="tx1"/>
            </a:solidFill>
          </a:ln>
          <a:effectLst>
            <a:outerShdw blurRad="292100" dist="139700" dir="2700000" algn="tl" rotWithShape="0">
              <a:srgbClr val="333333">
                <a:alpha val="65000"/>
              </a:srgbClr>
            </a:outerShdw>
          </a:effec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76800" y="1371600"/>
            <a:ext cx="3974353" cy="5181600"/>
          </a:xfrm>
          <a:prstGeom prst="rect">
            <a:avLst/>
          </a:prstGeom>
          <a:ln w="12700">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noProof="0" dirty="0" smtClean="0"/>
              <a:t>Aplicando un ITCP</a:t>
            </a:r>
            <a:endParaRPr lang="es-US" noProof="0" dirty="0"/>
          </a:p>
        </p:txBody>
      </p:sp>
      <p:sp>
        <p:nvSpPr>
          <p:cNvPr id="3" name="Content Placeholder 2"/>
          <p:cNvSpPr>
            <a:spLocks noGrp="1"/>
          </p:cNvSpPr>
          <p:nvPr>
            <p:ph idx="1"/>
          </p:nvPr>
        </p:nvSpPr>
        <p:spPr/>
        <p:txBody>
          <a:bodyPr>
            <a:normAutofit fontScale="92500" lnSpcReduction="10000"/>
          </a:bodyPr>
          <a:lstStyle/>
          <a:p>
            <a:r>
              <a:rPr lang="es-US" noProof="0" dirty="0" smtClean="0"/>
              <a:t>El ITCP debe ser un trabajo de equipo:</a:t>
            </a:r>
          </a:p>
          <a:p>
            <a:pPr lvl="1"/>
            <a:r>
              <a:rPr lang="es-US" noProof="0" dirty="0" smtClean="0"/>
              <a:t>Oficiales de Seguridad</a:t>
            </a:r>
          </a:p>
          <a:p>
            <a:pPr lvl="1"/>
            <a:r>
              <a:rPr lang="es-US" noProof="0" dirty="0" smtClean="0"/>
              <a:t>Supervisor de Obra</a:t>
            </a:r>
          </a:p>
          <a:p>
            <a:r>
              <a:rPr lang="es-US" noProof="0" dirty="0" smtClean="0"/>
              <a:t>Se debe disciplinar a los infractores</a:t>
            </a:r>
          </a:p>
          <a:p>
            <a:r>
              <a:rPr lang="es-US" noProof="0" dirty="0" smtClean="0"/>
              <a:t>Debe tratarse como una infracción a la política de seguridad de la empresa (y posiblemente a las regulaciones estatales y federales</a:t>
            </a:r>
            <a:endParaRPr lang="es-US" noProof="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S" dirty="0" smtClean="0"/>
              <a:t>Aplicando un ITCP</a:t>
            </a:r>
            <a:endParaRPr lang="es-US" noProof="0" dirty="0"/>
          </a:p>
        </p:txBody>
      </p:sp>
      <p:sp>
        <p:nvSpPr>
          <p:cNvPr id="3" name="Content Placeholder 2"/>
          <p:cNvSpPr>
            <a:spLocks noGrp="1"/>
          </p:cNvSpPr>
          <p:nvPr>
            <p:ph idx="1"/>
          </p:nvPr>
        </p:nvSpPr>
        <p:spPr/>
        <p:txBody>
          <a:bodyPr>
            <a:normAutofit/>
          </a:bodyPr>
          <a:lstStyle/>
          <a:p>
            <a:r>
              <a:rPr lang="es-US" noProof="0" dirty="0" smtClean="0"/>
              <a:t>Los inspectores, choferes de camiones y visitantes en la obra:</a:t>
            </a:r>
          </a:p>
          <a:p>
            <a:pPr lvl="1"/>
            <a:r>
              <a:rPr lang="es-US" noProof="0" dirty="0" smtClean="0"/>
              <a:t>Todo aquel que entra al área de trabajo debe recibir instrucciones respecto al ITCP</a:t>
            </a:r>
          </a:p>
          <a:p>
            <a:pPr lvl="1"/>
            <a:r>
              <a:rPr lang="es-US" noProof="0" dirty="0" smtClean="0"/>
              <a:t>Las instrucciones deben incluir el estacionamiento, montaje, y áreas de peatones al igual que rutas vehiculares y límites de velocidad.</a:t>
            </a:r>
            <a:endParaRPr lang="es-US" noProof="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US" noProof="0" dirty="0" smtClean="0"/>
              <a:t>Revisión</a:t>
            </a:r>
            <a:endParaRPr lang="es-US" noProof="0" dirty="0"/>
          </a:p>
        </p:txBody>
      </p:sp>
      <p:sp>
        <p:nvSpPr>
          <p:cNvPr id="5" name="Content Placeholder 4"/>
          <p:cNvSpPr>
            <a:spLocks noGrp="1"/>
          </p:cNvSpPr>
          <p:nvPr>
            <p:ph idx="1"/>
          </p:nvPr>
        </p:nvSpPr>
        <p:spPr/>
        <p:txBody>
          <a:bodyPr>
            <a:normAutofit/>
          </a:bodyPr>
          <a:lstStyle/>
          <a:p>
            <a:r>
              <a:rPr lang="es-US" noProof="0" dirty="0" smtClean="0"/>
              <a:t>Observe el siguiente video para revisar los </a:t>
            </a:r>
            <a:r>
              <a:rPr lang="es-US" dirty="0" smtClean="0"/>
              <a:t>conceptos más relevantes del ITCP. Haga notas de todo lo que no haya visto o haya olvidado durante el programa de entrenamiento.</a:t>
            </a:r>
            <a:endParaRPr lang="es-US" noProof="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dirty="0" smtClean="0"/>
              <a:t>¿Cuándo debe Desarrollarse un </a:t>
            </a:r>
            <a:r>
              <a:rPr lang="es-US" noProof="0" dirty="0" smtClean="0"/>
              <a:t>ITCP?</a:t>
            </a:r>
            <a:endParaRPr lang="es-US" noProof="0" dirty="0"/>
          </a:p>
        </p:txBody>
      </p:sp>
      <p:sp>
        <p:nvSpPr>
          <p:cNvPr id="3" name="Content Placeholder 2"/>
          <p:cNvSpPr>
            <a:spLocks noGrp="1"/>
          </p:cNvSpPr>
          <p:nvPr>
            <p:ph idx="1"/>
          </p:nvPr>
        </p:nvSpPr>
        <p:spPr>
          <a:xfrm>
            <a:off x="381000" y="1752600"/>
            <a:ext cx="8229600" cy="4267200"/>
          </a:xfrm>
        </p:spPr>
        <p:txBody>
          <a:bodyPr>
            <a:normAutofit lnSpcReduction="10000"/>
          </a:bodyPr>
          <a:lstStyle/>
          <a:p>
            <a:r>
              <a:rPr lang="es-US" noProof="0" smtClean="0"/>
              <a:t>Bidding and Planning Stages</a:t>
            </a:r>
          </a:p>
          <a:p>
            <a:pPr lvl="1"/>
            <a:r>
              <a:rPr lang="es-US" noProof="0" smtClean="0"/>
              <a:t>Right of Way</a:t>
            </a:r>
          </a:p>
          <a:p>
            <a:pPr lvl="1"/>
            <a:r>
              <a:rPr lang="es-US" noProof="0" smtClean="0"/>
              <a:t>Temporary Traffic Control</a:t>
            </a:r>
          </a:p>
          <a:p>
            <a:pPr lvl="1"/>
            <a:r>
              <a:rPr lang="es-US" noProof="0" smtClean="0"/>
              <a:t>Risk Assessment</a:t>
            </a:r>
          </a:p>
          <a:p>
            <a:pPr lvl="1"/>
            <a:r>
              <a:rPr lang="es-US" noProof="0" smtClean="0"/>
              <a:t>Equipment Selection/                                    Identification</a:t>
            </a:r>
          </a:p>
          <a:p>
            <a:pPr lvl="1"/>
            <a:r>
              <a:rPr lang="es-US" noProof="0" smtClean="0"/>
              <a:t>Subcontractor Selection                             and Coordination</a:t>
            </a:r>
          </a:p>
        </p:txBody>
      </p:sp>
      <p:pic>
        <p:nvPicPr>
          <p:cNvPr id="4" name="Picture 2" descr="C:\Users\bsant\AppData\Local\Microsoft\Windows\Temporary Internet Files\Content.IE5\LHHZQVGD\MCj0230740000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9200" y="3048000"/>
            <a:ext cx="3898499" cy="2743199"/>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US" noProof="0" dirty="0" smtClean="0"/>
              <a:t>Discusión</a:t>
            </a:r>
            <a:br>
              <a:rPr lang="es-US" noProof="0" dirty="0" smtClean="0"/>
            </a:br>
            <a:r>
              <a:rPr lang="es-US" noProof="0" dirty="0" smtClean="0"/>
              <a:t>y Preguntas</a:t>
            </a:r>
            <a:endParaRPr lang="es-US" noProof="0" dirty="0"/>
          </a:p>
        </p:txBody>
      </p:sp>
      <p:sp>
        <p:nvSpPr>
          <p:cNvPr id="3" name="Subtitle 2"/>
          <p:cNvSpPr>
            <a:spLocks noGrp="1"/>
          </p:cNvSpPr>
          <p:nvPr>
            <p:ph type="subTitle" idx="1"/>
          </p:nvPr>
        </p:nvSpPr>
        <p:spPr>
          <a:xfrm>
            <a:off x="1371600" y="3581400"/>
            <a:ext cx="6400800" cy="1752600"/>
          </a:xfrm>
        </p:spPr>
        <p:txBody>
          <a:bodyPr/>
          <a:lstStyle/>
          <a:p>
            <a:r>
              <a:rPr lang="es-US" dirty="0" smtClean="0"/>
              <a:t>Fin del Módulo </a:t>
            </a:r>
            <a:r>
              <a:rPr lang="es-US" noProof="0" dirty="0" smtClean="0"/>
              <a:t>Seis</a:t>
            </a:r>
            <a:endParaRPr lang="es-US" noProof="0" dirty="0"/>
          </a:p>
        </p:txBody>
      </p:sp>
      <p:sp>
        <p:nvSpPr>
          <p:cNvPr id="5" name="TextBox 3"/>
          <p:cNvSpPr txBox="1"/>
          <p:nvPr/>
        </p:nvSpPr>
        <p:spPr>
          <a:xfrm>
            <a:off x="457200" y="4800600"/>
            <a:ext cx="8229600" cy="1815882"/>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s-PE" sz="1600" b="1" dirty="0" smtClean="0">
                <a:latin typeface="Calibri" pitchFamily="34" charset="0"/>
                <a:cs typeface="Calibri" pitchFamily="34" charset="0"/>
              </a:rPr>
              <a:t>“Este material ha sido elaborado bajo el fondo federal SH-22285-11-60-F-11 del </a:t>
            </a:r>
            <a:r>
              <a:rPr lang="en-US" sz="1600" b="1" dirty="0" smtClean="0">
                <a:latin typeface="Calibri" pitchFamily="34" charset="0"/>
                <a:cs typeface="Calibri" pitchFamily="34" charset="0"/>
              </a:rPr>
              <a:t>Occupational Safety and Health Administration, U.S. Department of Labor</a:t>
            </a:r>
            <a:r>
              <a:rPr lang="es-PE" sz="1600" b="1" dirty="0" smtClean="0">
                <a:latin typeface="Calibri" pitchFamily="34" charset="0"/>
                <a:cs typeface="Calibri" pitchFamily="34" charset="0"/>
              </a:rPr>
              <a:t>, y al contrato 212-2009-M-32109 del </a:t>
            </a:r>
            <a:r>
              <a:rPr lang="en-US" sz="1600" b="1" dirty="0" smtClean="0">
                <a:latin typeface="Calibri" pitchFamily="34" charset="0"/>
                <a:cs typeface="Calibri" pitchFamily="34" charset="0"/>
              </a:rPr>
              <a:t>National Institute for Occupational Safety and Health</a:t>
            </a:r>
            <a:r>
              <a:rPr lang="es-PE" sz="1600" b="1" dirty="0" smtClean="0">
                <a:latin typeface="Calibri" pitchFamily="34" charset="0"/>
                <a:cs typeface="Calibri" pitchFamily="34" charset="0"/>
              </a:rPr>
              <a:t>. No refleja necesariamente los puntos de vista y políticas del U.S. </a:t>
            </a:r>
            <a:r>
              <a:rPr lang="en-US" sz="1600" b="1" dirty="0" smtClean="0">
                <a:latin typeface="Calibri" pitchFamily="34" charset="0"/>
                <a:cs typeface="Calibri" pitchFamily="34" charset="0"/>
              </a:rPr>
              <a:t>Department of Labor or U.S. Department of Health and Human Services</a:t>
            </a:r>
            <a:r>
              <a:rPr lang="es-PE" sz="1600" b="1" dirty="0" smtClean="0">
                <a:latin typeface="Calibri" pitchFamily="34" charset="0"/>
                <a:cs typeface="Calibri" pitchFamily="34" charset="0"/>
              </a:rPr>
              <a:t>, respectivamente. La mención de nombres comerciales, prácticas comerciales o de organizaciones tampoco implican su respaldo por parte del Gobierno de los Estados Unidos.”</a:t>
            </a:r>
          </a:p>
          <a:p>
            <a:endParaRPr lang="en-US" sz="1600" dirty="0">
              <a:latin typeface="AlternateGothic2 BT"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noProof="0" dirty="0" smtClean="0"/>
              <a:t>Fase de Planeamiento del Contratista</a:t>
            </a:r>
            <a:endParaRPr lang="es-US" noProof="0" dirty="0"/>
          </a:p>
        </p:txBody>
      </p:sp>
      <p:sp>
        <p:nvSpPr>
          <p:cNvPr id="3" name="Content Placeholder 2"/>
          <p:cNvSpPr>
            <a:spLocks noGrp="1"/>
          </p:cNvSpPr>
          <p:nvPr>
            <p:ph idx="1"/>
          </p:nvPr>
        </p:nvSpPr>
        <p:spPr>
          <a:xfrm>
            <a:off x="457200" y="1752600"/>
            <a:ext cx="7467600" cy="4876800"/>
          </a:xfrm>
        </p:spPr>
        <p:txBody>
          <a:bodyPr>
            <a:normAutofit/>
          </a:bodyPr>
          <a:lstStyle/>
          <a:p>
            <a:r>
              <a:rPr lang="es-US" noProof="0" dirty="0" smtClean="0"/>
              <a:t>Negociación de Responsabilidades</a:t>
            </a:r>
          </a:p>
          <a:p>
            <a:r>
              <a:rPr lang="es-US" noProof="0" dirty="0" smtClean="0"/>
              <a:t>Asignación de Deberes</a:t>
            </a:r>
          </a:p>
          <a:p>
            <a:pPr lvl="1"/>
            <a:r>
              <a:rPr lang="es-US" noProof="0" dirty="0" smtClean="0"/>
              <a:t>Participación en reuniones</a:t>
            </a:r>
          </a:p>
          <a:p>
            <a:pPr lvl="1"/>
            <a:r>
              <a:rPr lang="es-US" noProof="0" dirty="0" smtClean="0"/>
              <a:t>Uso de la Policía</a:t>
            </a:r>
          </a:p>
          <a:p>
            <a:pPr lvl="1"/>
            <a:r>
              <a:rPr lang="es-US" noProof="0" dirty="0" smtClean="0"/>
              <a:t>Ubicación de Puntos de</a:t>
            </a:r>
          </a:p>
          <a:p>
            <a:pPr marL="457200" lvl="1" indent="0">
              <a:buNone/>
            </a:pPr>
            <a:r>
              <a:rPr lang="es-US" dirty="0"/>
              <a:t> </a:t>
            </a:r>
            <a:r>
              <a:rPr lang="es-US" dirty="0" smtClean="0"/>
              <a:t>  Ingreso y salida</a:t>
            </a:r>
            <a:endParaRPr lang="es-US" noProof="0" dirty="0" smtClean="0"/>
          </a:p>
          <a:p>
            <a:pPr lvl="1"/>
            <a:r>
              <a:rPr lang="es-US" noProof="0" dirty="0" smtClean="0"/>
              <a:t>Ocupación de líneas</a:t>
            </a:r>
          </a:p>
        </p:txBody>
      </p:sp>
      <p:pic>
        <p:nvPicPr>
          <p:cNvPr id="6146" name="Picture 2" descr="C:\Users\bsant\AppData\Local\Microsoft\Windows\Temporary Internet Files\Content.IE5\GHD1FUHU\MCj0336222000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5544015" y="3666749"/>
            <a:ext cx="3462950" cy="307416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noProof="0" dirty="0" smtClean="0"/>
              <a:t>Fase de Construcción</a:t>
            </a:r>
            <a:endParaRPr lang="es-US" noProof="0" dirty="0"/>
          </a:p>
        </p:txBody>
      </p:sp>
      <p:sp>
        <p:nvSpPr>
          <p:cNvPr id="3" name="Content Placeholder 2"/>
          <p:cNvSpPr>
            <a:spLocks noGrp="1"/>
          </p:cNvSpPr>
          <p:nvPr>
            <p:ph idx="1"/>
          </p:nvPr>
        </p:nvSpPr>
        <p:spPr>
          <a:xfrm>
            <a:off x="457200" y="1752600"/>
            <a:ext cx="8229600" cy="4876800"/>
          </a:xfrm>
        </p:spPr>
        <p:txBody>
          <a:bodyPr>
            <a:normAutofit fontScale="92500" lnSpcReduction="20000"/>
          </a:bodyPr>
          <a:lstStyle/>
          <a:p>
            <a:r>
              <a:rPr lang="es-US" noProof="0" dirty="0" smtClean="0"/>
              <a:t>Responsabilidades</a:t>
            </a:r>
          </a:p>
          <a:p>
            <a:pPr lvl="1"/>
            <a:r>
              <a:rPr lang="es-US" noProof="0" dirty="0" smtClean="0"/>
              <a:t>Los empleados </a:t>
            </a:r>
          </a:p>
          <a:p>
            <a:pPr marL="457200" lvl="1" indent="0">
              <a:buNone/>
            </a:pPr>
            <a:r>
              <a:rPr lang="es-US" noProof="0" dirty="0" smtClean="0"/>
              <a:t>  profesionales de</a:t>
            </a:r>
          </a:p>
          <a:p>
            <a:pPr marL="457200" lvl="1" indent="0">
              <a:buNone/>
            </a:pPr>
            <a:r>
              <a:rPr lang="es-US" noProof="0" dirty="0" smtClean="0"/>
              <a:t>  seguridad; ayudan a </a:t>
            </a:r>
          </a:p>
          <a:p>
            <a:pPr marL="457200" lvl="1" indent="0">
              <a:buNone/>
            </a:pPr>
            <a:r>
              <a:rPr lang="es-US" noProof="0" dirty="0" smtClean="0"/>
              <a:t>  desarrollar el ITCP;          </a:t>
            </a:r>
          </a:p>
          <a:p>
            <a:pPr marL="457200" lvl="1" indent="0">
              <a:buNone/>
            </a:pPr>
            <a:r>
              <a:rPr lang="es-US" noProof="0" dirty="0" smtClean="0"/>
              <a:t>  realizan auditorias</a:t>
            </a:r>
          </a:p>
          <a:p>
            <a:pPr lvl="1"/>
            <a:r>
              <a:rPr lang="es-US" noProof="0" dirty="0" smtClean="0"/>
              <a:t>El supervisor de la obra asiste </a:t>
            </a:r>
          </a:p>
          <a:p>
            <a:pPr marL="457200" lvl="1" indent="0">
              <a:buNone/>
            </a:pPr>
            <a:r>
              <a:rPr lang="es-US" dirty="0"/>
              <a:t> </a:t>
            </a:r>
            <a:r>
              <a:rPr lang="es-US" dirty="0" smtClean="0"/>
              <a:t>  </a:t>
            </a:r>
            <a:r>
              <a:rPr lang="es-US" noProof="0" dirty="0" smtClean="0"/>
              <a:t>en el desarrollo del ITCP</a:t>
            </a:r>
          </a:p>
          <a:p>
            <a:pPr lvl="1"/>
            <a:r>
              <a:rPr lang="es-US" noProof="0" dirty="0" smtClean="0"/>
              <a:t>El capataz/director desarrolla e implementa el ITCP</a:t>
            </a:r>
          </a:p>
          <a:p>
            <a:endParaRPr lang="es-US" noProof="0" dirty="0"/>
          </a:p>
        </p:txBody>
      </p:sp>
      <p:pic>
        <p:nvPicPr>
          <p:cNvPr id="7171" name="Picture 3" descr="C:\Users\bsant\AppData\Local\Microsoft\Windows\Temporary Internet Files\Content.IE5\SHLYSFQU\MCPE02691_0000[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7800" y="2133600"/>
            <a:ext cx="3237361" cy="2286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noProof="0" dirty="0" smtClean="0"/>
              <a:t>Fase de Construcción </a:t>
            </a:r>
            <a:r>
              <a:rPr lang="es-US" sz="3200" i="1" noProof="0" dirty="0" smtClean="0"/>
              <a:t>(continuación)</a:t>
            </a:r>
            <a:endParaRPr lang="es-US" sz="3200" i="1" noProof="0" dirty="0"/>
          </a:p>
        </p:txBody>
      </p:sp>
      <p:sp>
        <p:nvSpPr>
          <p:cNvPr id="3" name="Content Placeholder 2"/>
          <p:cNvSpPr>
            <a:spLocks noGrp="1"/>
          </p:cNvSpPr>
          <p:nvPr>
            <p:ph idx="1"/>
          </p:nvPr>
        </p:nvSpPr>
        <p:spPr/>
        <p:txBody>
          <a:bodyPr>
            <a:normAutofit fontScale="92500"/>
          </a:bodyPr>
          <a:lstStyle/>
          <a:p>
            <a:r>
              <a:rPr lang="es-US" noProof="0" dirty="0" smtClean="0"/>
              <a:t>Selección de subcontratistas, compromisos y comunicación (camiones, excavación, etc.)</a:t>
            </a:r>
          </a:p>
          <a:p>
            <a:r>
              <a:rPr lang="es-US" dirty="0" smtClean="0"/>
              <a:t>Coordinación y comunicación</a:t>
            </a:r>
          </a:p>
          <a:p>
            <a:pPr marL="0" indent="0">
              <a:buNone/>
            </a:pPr>
            <a:r>
              <a:rPr lang="es-US" dirty="0"/>
              <a:t> </a:t>
            </a:r>
            <a:r>
              <a:rPr lang="es-US" dirty="0" smtClean="0"/>
              <a:t>  con el Titular/agencia</a:t>
            </a:r>
            <a:endParaRPr lang="es-US" noProof="0" dirty="0" smtClean="0"/>
          </a:p>
          <a:p>
            <a:r>
              <a:rPr lang="es-US" noProof="0" dirty="0" smtClean="0"/>
              <a:t>Selección de Equipos</a:t>
            </a:r>
          </a:p>
          <a:p>
            <a:pPr lvl="1"/>
            <a:r>
              <a:rPr lang="es-US" noProof="0" dirty="0" smtClean="0"/>
              <a:t>Puntos ciegos menores</a:t>
            </a:r>
          </a:p>
          <a:p>
            <a:pPr lvl="1"/>
            <a:r>
              <a:rPr lang="es-US" noProof="0" dirty="0" smtClean="0"/>
              <a:t>Adición de cámaras/radares</a:t>
            </a:r>
          </a:p>
          <a:p>
            <a:endParaRPr lang="es-US" noProof="0" dirty="0"/>
          </a:p>
        </p:txBody>
      </p:sp>
      <p:pic>
        <p:nvPicPr>
          <p:cNvPr id="3075" name="Picture 3" descr="C:\Users\bsant.ARTBA\AppData\Local\Microsoft\Windows\Temporary Internet Files\Content.IE5\S9KCQW8P\MC900431525[1].png"/>
          <p:cNvPicPr>
            <a:picLocks noChangeAspect="1" noChangeArrowheads="1"/>
          </p:cNvPicPr>
          <p:nvPr/>
        </p:nvPicPr>
        <p:blipFill>
          <a:blip r:embed="rId3" cstate="print"/>
          <a:srcRect/>
          <a:stretch>
            <a:fillRect/>
          </a:stretch>
        </p:blipFill>
        <p:spPr bwMode="auto">
          <a:xfrm>
            <a:off x="6019800" y="3276600"/>
            <a:ext cx="2438133" cy="243813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dirty="0" smtClean="0"/>
              <a:t>¿Cuáles son los elementos del ITCP?</a:t>
            </a:r>
            <a:endParaRPr lang="es-US" noProof="0" dirty="0"/>
          </a:p>
        </p:txBody>
      </p:sp>
      <p:sp>
        <p:nvSpPr>
          <p:cNvPr id="3" name="Content Placeholder 2"/>
          <p:cNvSpPr>
            <a:spLocks noGrp="1"/>
          </p:cNvSpPr>
          <p:nvPr>
            <p:ph idx="1"/>
          </p:nvPr>
        </p:nvSpPr>
        <p:spPr/>
        <p:txBody>
          <a:bodyPr>
            <a:normAutofit fontScale="92500" lnSpcReduction="10000"/>
          </a:bodyPr>
          <a:lstStyle/>
          <a:p>
            <a:r>
              <a:rPr lang="es-US" noProof="0" dirty="0" smtClean="0"/>
              <a:t>Diagrama(s) del ITCP</a:t>
            </a:r>
          </a:p>
          <a:p>
            <a:r>
              <a:rPr lang="es-US" noProof="0" dirty="0" smtClean="0"/>
              <a:t>Notas del ITCP</a:t>
            </a:r>
          </a:p>
          <a:p>
            <a:pPr lvl="1"/>
            <a:r>
              <a:rPr lang="es-US" noProof="0" dirty="0" smtClean="0"/>
              <a:t>Medidas para </a:t>
            </a:r>
            <a:r>
              <a:rPr lang="es-US" dirty="0" smtClean="0"/>
              <a:t>reducir lesiones</a:t>
            </a:r>
            <a:endParaRPr lang="es-US" noProof="0" dirty="0" smtClean="0"/>
          </a:p>
          <a:p>
            <a:pPr lvl="1"/>
            <a:r>
              <a:rPr lang="es-US" noProof="0" dirty="0" smtClean="0"/>
              <a:t>Condiciones/Provisiones específicas de la obra</a:t>
            </a:r>
          </a:p>
          <a:p>
            <a:pPr lvl="1"/>
            <a:r>
              <a:rPr lang="es-US" noProof="0" dirty="0" smtClean="0"/>
              <a:t>Deberes</a:t>
            </a:r>
          </a:p>
          <a:p>
            <a:pPr lvl="1"/>
            <a:r>
              <a:rPr lang="es-US" noProof="0" dirty="0" smtClean="0"/>
              <a:t>Equipos/Relación del Personal</a:t>
            </a:r>
          </a:p>
          <a:p>
            <a:pPr lvl="1"/>
            <a:r>
              <a:rPr lang="es-US" noProof="0" dirty="0" smtClean="0"/>
              <a:t>Notas sobre Puntos Seguros</a:t>
            </a:r>
          </a:p>
          <a:p>
            <a:endParaRPr lang="es-US" noProof="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S" noProof="0" dirty="0" smtClean="0"/>
              <a:t>¿Cuáles son </a:t>
            </a:r>
            <a:r>
              <a:rPr lang="es-US" dirty="0" smtClean="0"/>
              <a:t>los Elementos del ITCP?</a:t>
            </a:r>
            <a:endParaRPr lang="es-US" noProof="0" dirty="0"/>
          </a:p>
        </p:txBody>
      </p:sp>
      <p:sp>
        <p:nvSpPr>
          <p:cNvPr id="3" name="Content Placeholder 2"/>
          <p:cNvSpPr>
            <a:spLocks noGrp="1"/>
          </p:cNvSpPr>
          <p:nvPr>
            <p:ph idx="1"/>
          </p:nvPr>
        </p:nvSpPr>
        <p:spPr>
          <a:xfrm>
            <a:off x="457200" y="1752601"/>
            <a:ext cx="8305800" cy="609600"/>
          </a:xfrm>
        </p:spPr>
        <p:txBody>
          <a:bodyPr>
            <a:normAutofit lnSpcReduction="10000"/>
          </a:bodyPr>
          <a:lstStyle/>
          <a:p>
            <a:r>
              <a:rPr lang="es-US" noProof="0" dirty="0" smtClean="0"/>
              <a:t>Clave del ITCP</a:t>
            </a:r>
          </a:p>
          <a:p>
            <a:endParaRPr lang="es-US" noProof="0" dirty="0"/>
          </a:p>
        </p:txBody>
      </p:sp>
      <p:graphicFrame>
        <p:nvGraphicFramePr>
          <p:cNvPr id="4" name="Object 41"/>
          <p:cNvGraphicFramePr>
            <a:graphicFrameLocks noChangeAspect="1"/>
          </p:cNvGraphicFramePr>
          <p:nvPr>
            <p:extLst>
              <p:ext uri="{D42A27DB-BD31-4B8C-83A1-F6EECF244321}">
                <p14:modId xmlns:p14="http://schemas.microsoft.com/office/powerpoint/2010/main" val="695946119"/>
              </p:ext>
            </p:extLst>
          </p:nvPr>
        </p:nvGraphicFramePr>
        <p:xfrm>
          <a:off x="2895600" y="4155830"/>
          <a:ext cx="1828800" cy="1371600"/>
        </p:xfrm>
        <a:graphic>
          <a:graphicData uri="http://schemas.openxmlformats.org/presentationml/2006/ole">
            <mc:AlternateContent xmlns:mc="http://schemas.openxmlformats.org/markup-compatibility/2006">
              <mc:Choice xmlns:v="urn:schemas-microsoft-com:vml" Requires="v">
                <p:oleObj spid="_x0000_s57444" name="AutoCAD LT Drawing" r:id="rId4" imgW="6534150" imgH="3333750" progId="">
                  <p:embed/>
                </p:oleObj>
              </mc:Choice>
              <mc:Fallback>
                <p:oleObj name="AutoCAD LT Drawing" r:id="rId4" imgW="6534150" imgH="3333750" progId="">
                  <p:embed/>
                  <p:pic>
                    <p:nvPicPr>
                      <p:cNvPr id="0" name="Picture 58"/>
                      <p:cNvPicPr>
                        <a:picLocks noChangeAspect="1" noChangeArrowheads="1"/>
                      </p:cNvPicPr>
                      <p:nvPr/>
                    </p:nvPicPr>
                    <p:blipFill>
                      <a:blip r:embed="rId5">
                        <a:extLst>
                          <a:ext uri="{28A0092B-C50C-407E-A947-70E740481C1C}">
                            <a14:useLocalDpi xmlns:a14="http://schemas.microsoft.com/office/drawing/2010/main" val="0"/>
                          </a:ext>
                        </a:extLst>
                      </a:blip>
                      <a:srcRect l="39267" t="36734" r="53160" b="51021"/>
                      <a:stretch>
                        <a:fillRect/>
                      </a:stretch>
                    </p:blipFill>
                    <p:spPr bwMode="auto">
                      <a:xfrm>
                        <a:off x="2895600" y="4155830"/>
                        <a:ext cx="1828800"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27"/>
          <p:cNvGraphicFramePr>
            <a:graphicFrameLocks noChangeAspect="1"/>
          </p:cNvGraphicFramePr>
          <p:nvPr>
            <p:extLst>
              <p:ext uri="{D42A27DB-BD31-4B8C-83A1-F6EECF244321}">
                <p14:modId xmlns:p14="http://schemas.microsoft.com/office/powerpoint/2010/main" val="2441284819"/>
              </p:ext>
            </p:extLst>
          </p:nvPr>
        </p:nvGraphicFramePr>
        <p:xfrm>
          <a:off x="2554285" y="5330502"/>
          <a:ext cx="2362200" cy="1011237"/>
        </p:xfrm>
        <a:graphic>
          <a:graphicData uri="http://schemas.openxmlformats.org/presentationml/2006/ole">
            <mc:AlternateContent xmlns:mc="http://schemas.openxmlformats.org/markup-compatibility/2006">
              <mc:Choice xmlns:v="urn:schemas-microsoft-com:vml" Requires="v">
                <p:oleObj spid="_x0000_s57445" r:id="rId6" imgW="6534150" imgH="3333750" progId="">
                  <p:embed/>
                </p:oleObj>
              </mc:Choice>
              <mc:Fallback>
                <p:oleObj r:id="rId6" imgW="6534150" imgH="3333750" progId="">
                  <p:embed/>
                  <p:pic>
                    <p:nvPicPr>
                      <p:cNvPr id="0" name="Picture 59"/>
                      <p:cNvPicPr>
                        <a:picLocks noChangeAspect="1" noChangeArrowheads="1"/>
                      </p:cNvPicPr>
                      <p:nvPr/>
                    </p:nvPicPr>
                    <p:blipFill>
                      <a:blip r:embed="rId7">
                        <a:extLst>
                          <a:ext uri="{28A0092B-C50C-407E-A947-70E740481C1C}">
                            <a14:useLocalDpi xmlns:a14="http://schemas.microsoft.com/office/drawing/2010/main" val="0"/>
                          </a:ext>
                        </a:extLst>
                      </a:blip>
                      <a:srcRect l="10745" t="48979" r="79549" b="42857"/>
                      <a:stretch>
                        <a:fillRect/>
                      </a:stretch>
                    </p:blipFill>
                    <p:spPr bwMode="auto">
                      <a:xfrm>
                        <a:off x="2554285" y="5330502"/>
                        <a:ext cx="2362200" cy="1011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28"/>
          <p:cNvGraphicFramePr>
            <a:graphicFrameLocks noChangeAspect="1"/>
          </p:cNvGraphicFramePr>
          <p:nvPr/>
        </p:nvGraphicFramePr>
        <p:xfrm>
          <a:off x="6400800" y="1676400"/>
          <a:ext cx="1981200" cy="1412875"/>
        </p:xfrm>
        <a:graphic>
          <a:graphicData uri="http://schemas.openxmlformats.org/presentationml/2006/ole">
            <mc:AlternateContent xmlns:mc="http://schemas.openxmlformats.org/markup-compatibility/2006">
              <mc:Choice xmlns:v="urn:schemas-microsoft-com:vml" Requires="v">
                <p:oleObj spid="_x0000_s57446" name="AutoCAD Drawing" r:id="rId8" imgW="6534150" imgH="3333750" progId="">
                  <p:embed/>
                </p:oleObj>
              </mc:Choice>
              <mc:Fallback>
                <p:oleObj name="AutoCAD Drawing" r:id="rId8" imgW="6534150" imgH="3333750" progId="">
                  <p:embed/>
                  <p:pic>
                    <p:nvPicPr>
                      <p:cNvPr id="0" name="Picture 60"/>
                      <p:cNvPicPr>
                        <a:picLocks noChangeAspect="1" noChangeArrowheads="1"/>
                      </p:cNvPicPr>
                      <p:nvPr/>
                    </p:nvPicPr>
                    <p:blipFill>
                      <a:blip r:embed="rId9">
                        <a:extLst>
                          <a:ext uri="{28A0092B-C50C-407E-A947-70E740481C1C}">
                            <a14:useLocalDpi xmlns:a14="http://schemas.microsoft.com/office/drawing/2010/main" val="0"/>
                          </a:ext>
                        </a:extLst>
                      </a:blip>
                      <a:srcRect l="44861" t="36395" r="46539" b="51700"/>
                      <a:stretch>
                        <a:fillRect/>
                      </a:stretch>
                    </p:blipFill>
                    <p:spPr bwMode="auto">
                      <a:xfrm>
                        <a:off x="6400800" y="1676400"/>
                        <a:ext cx="1981200" cy="1412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29"/>
          <p:cNvGraphicFramePr>
            <a:graphicFrameLocks noChangeAspect="1"/>
          </p:cNvGraphicFramePr>
          <p:nvPr>
            <p:extLst>
              <p:ext uri="{D42A27DB-BD31-4B8C-83A1-F6EECF244321}">
                <p14:modId xmlns:p14="http://schemas.microsoft.com/office/powerpoint/2010/main" val="3241837535"/>
              </p:ext>
            </p:extLst>
          </p:nvPr>
        </p:nvGraphicFramePr>
        <p:xfrm>
          <a:off x="6553200" y="4664076"/>
          <a:ext cx="1981200" cy="877887"/>
        </p:xfrm>
        <a:graphic>
          <a:graphicData uri="http://schemas.openxmlformats.org/presentationml/2006/ole">
            <mc:AlternateContent xmlns:mc="http://schemas.openxmlformats.org/markup-compatibility/2006">
              <mc:Choice xmlns:v="urn:schemas-microsoft-com:vml" Requires="v">
                <p:oleObj spid="_x0000_s57447" name="AutoCAD Drawing" r:id="rId10" imgW="6667500" imgH="3133725" progId="">
                  <p:embed/>
                </p:oleObj>
              </mc:Choice>
              <mc:Fallback>
                <p:oleObj name="AutoCAD Drawing" r:id="rId10" imgW="6667500" imgH="3133725" progId="">
                  <p:embed/>
                  <p:pic>
                    <p:nvPicPr>
                      <p:cNvPr id="0" name="Picture 61"/>
                      <p:cNvPicPr>
                        <a:picLocks noChangeAspect="1" noChangeArrowheads="1"/>
                      </p:cNvPicPr>
                      <p:nvPr/>
                    </p:nvPicPr>
                    <p:blipFill>
                      <a:blip r:embed="rId11">
                        <a:extLst>
                          <a:ext uri="{28A0092B-C50C-407E-A947-70E740481C1C}">
                            <a14:useLocalDpi xmlns:a14="http://schemas.microsoft.com/office/drawing/2010/main" val="0"/>
                          </a:ext>
                        </a:extLst>
                      </a:blip>
                      <a:srcRect l="19142" t="52432" r="54572" b="20821"/>
                      <a:stretch>
                        <a:fillRect/>
                      </a:stretch>
                    </p:blipFill>
                    <p:spPr bwMode="auto">
                      <a:xfrm>
                        <a:off x="6553200" y="4664076"/>
                        <a:ext cx="1981200" cy="877887"/>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graphicFrame>
        <p:nvGraphicFramePr>
          <p:cNvPr id="8" name="Object 30"/>
          <p:cNvGraphicFramePr>
            <a:graphicFrameLocks noChangeAspect="1"/>
          </p:cNvGraphicFramePr>
          <p:nvPr/>
        </p:nvGraphicFramePr>
        <p:xfrm>
          <a:off x="6477000" y="3694113"/>
          <a:ext cx="1674813" cy="838200"/>
        </p:xfrm>
        <a:graphic>
          <a:graphicData uri="http://schemas.openxmlformats.org/presentationml/2006/ole">
            <mc:AlternateContent xmlns:mc="http://schemas.openxmlformats.org/markup-compatibility/2006">
              <mc:Choice xmlns:v="urn:schemas-microsoft-com:vml" Requires="v">
                <p:oleObj spid="_x0000_s57448" name="AutoCAD Drawing" r:id="rId12" imgW="6667500" imgH="3133725" progId="">
                  <p:embed/>
                </p:oleObj>
              </mc:Choice>
              <mc:Fallback>
                <p:oleObj name="AutoCAD Drawing" r:id="rId12" imgW="6667500" imgH="3133725" progId="">
                  <p:embed/>
                  <p:pic>
                    <p:nvPicPr>
                      <p:cNvPr id="0" name="Picture 62"/>
                      <p:cNvPicPr>
                        <a:picLocks noChangeAspect="1" noChangeArrowheads="1"/>
                      </p:cNvPicPr>
                      <p:nvPr/>
                    </p:nvPicPr>
                    <p:blipFill>
                      <a:blip r:embed="rId13">
                        <a:extLst>
                          <a:ext uri="{28A0092B-C50C-407E-A947-70E740481C1C}">
                            <a14:useLocalDpi xmlns:a14="http://schemas.microsoft.com/office/drawing/2010/main" val="0"/>
                          </a:ext>
                        </a:extLst>
                      </a:blip>
                      <a:srcRect l="19475" t="72946" r="58833"/>
                      <a:stretch>
                        <a:fillRect/>
                      </a:stretch>
                    </p:blipFill>
                    <p:spPr bwMode="auto">
                      <a:xfrm>
                        <a:off x="6477000" y="3694113"/>
                        <a:ext cx="1674813" cy="838200"/>
                      </a:xfrm>
                      <a:prstGeom prst="rect">
                        <a:avLst/>
                      </a:prstGeom>
                      <a:noFill/>
                      <a:extLst>
                        <a:ext uri="{909E8E84-426E-40DD-AFC4-6F175D3DCCD1}">
                          <a14:hiddenFill xmlns:a14="http://schemas.microsoft.com/office/drawing/2010/main">
                            <a:solidFill>
                              <a:schemeClr val="tx2">
                                <a:alpha val="59999"/>
                              </a:schemeClr>
                            </a:solidFill>
                          </a14:hiddenFill>
                        </a:ext>
                      </a:extLst>
                    </p:spPr>
                  </p:pic>
                </p:oleObj>
              </mc:Fallback>
            </mc:AlternateContent>
          </a:graphicData>
        </a:graphic>
      </p:graphicFrame>
      <p:graphicFrame>
        <p:nvGraphicFramePr>
          <p:cNvPr id="9" name="Object 31"/>
          <p:cNvGraphicFramePr>
            <a:graphicFrameLocks noChangeAspect="1"/>
          </p:cNvGraphicFramePr>
          <p:nvPr/>
        </p:nvGraphicFramePr>
        <p:xfrm>
          <a:off x="6553200" y="2971800"/>
          <a:ext cx="1524000" cy="858838"/>
        </p:xfrm>
        <a:graphic>
          <a:graphicData uri="http://schemas.openxmlformats.org/presentationml/2006/ole">
            <mc:AlternateContent xmlns:mc="http://schemas.openxmlformats.org/markup-compatibility/2006">
              <mc:Choice xmlns:v="urn:schemas-microsoft-com:vml" Requires="v">
                <p:oleObj spid="_x0000_s57449" name="AutoCAD Drawing" r:id="rId14" imgW="6667500" imgH="3133725" progId="">
                  <p:embed/>
                </p:oleObj>
              </mc:Choice>
              <mc:Fallback>
                <p:oleObj name="AutoCAD Drawing" r:id="rId14" imgW="6667500" imgH="3133725" progId="">
                  <p:embed/>
                  <p:pic>
                    <p:nvPicPr>
                      <p:cNvPr id="0" name="Picture 63"/>
                      <p:cNvPicPr>
                        <a:picLocks noChangeAspect="1" noChangeArrowheads="1"/>
                      </p:cNvPicPr>
                      <p:nvPr/>
                    </p:nvPicPr>
                    <p:blipFill>
                      <a:blip r:embed="rId15">
                        <a:extLst>
                          <a:ext uri="{28A0092B-C50C-407E-A947-70E740481C1C}">
                            <a14:useLocalDpi xmlns:a14="http://schemas.microsoft.com/office/drawing/2010/main" val="0"/>
                          </a:ext>
                        </a:extLst>
                      </a:blip>
                      <a:srcRect l="43336" t="82576" r="47588" b="4669"/>
                      <a:stretch>
                        <a:fillRect/>
                      </a:stretch>
                    </p:blipFill>
                    <p:spPr bwMode="auto">
                      <a:xfrm>
                        <a:off x="6553200" y="2971800"/>
                        <a:ext cx="1524000" cy="858838"/>
                      </a:xfrm>
                      <a:prstGeom prst="rect">
                        <a:avLst/>
                      </a:prstGeom>
                      <a:noFill/>
                      <a:extLst>
                        <a:ext uri="{909E8E84-426E-40DD-AFC4-6F175D3DCCD1}">
                          <a14:hiddenFill xmlns:a14="http://schemas.microsoft.com/office/drawing/2010/main">
                            <a:solidFill>
                              <a:srgbClr val="BBE0E3"/>
                            </a:solidFill>
                          </a14:hiddenFill>
                        </a:ext>
                      </a:extLst>
                    </p:spPr>
                  </p:pic>
                </p:oleObj>
              </mc:Fallback>
            </mc:AlternateContent>
          </a:graphicData>
        </a:graphic>
      </p:graphicFrame>
      <p:sp>
        <p:nvSpPr>
          <p:cNvPr id="10" name="Text Box 32"/>
          <p:cNvSpPr txBox="1">
            <a:spLocks noChangeArrowheads="1"/>
          </p:cNvSpPr>
          <p:nvPr/>
        </p:nvSpPr>
        <p:spPr bwMode="auto">
          <a:xfrm>
            <a:off x="4724400" y="2209800"/>
            <a:ext cx="2057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s-US" sz="2800" b="1" dirty="0" smtClean="0">
                <a:latin typeface="Arial Narrow" pitchFamily="34" charset="0"/>
              </a:rPr>
              <a:t>Extendedor</a:t>
            </a:r>
            <a:r>
              <a:rPr lang="en-US" sz="2800" b="1" dirty="0" smtClean="0">
                <a:latin typeface="Arial Narrow" pitchFamily="34" charset="0"/>
              </a:rPr>
              <a:t>=</a:t>
            </a:r>
            <a:endParaRPr lang="en-US" sz="2800" b="1" dirty="0">
              <a:latin typeface="Arial Narrow" pitchFamily="34" charset="0"/>
            </a:endParaRPr>
          </a:p>
        </p:txBody>
      </p:sp>
      <p:sp>
        <p:nvSpPr>
          <p:cNvPr id="11" name="Text Box 34"/>
          <p:cNvSpPr txBox="1">
            <a:spLocks noChangeArrowheads="1"/>
          </p:cNvSpPr>
          <p:nvPr/>
        </p:nvSpPr>
        <p:spPr bwMode="auto">
          <a:xfrm>
            <a:off x="304800" y="4757738"/>
            <a:ext cx="2286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s-US" sz="2800" b="1" dirty="0" smtClean="0">
                <a:latin typeface="Arial Narrow" pitchFamily="34" charset="0"/>
              </a:rPr>
              <a:t>Camión lleno =</a:t>
            </a:r>
            <a:endParaRPr lang="es-US" sz="2800" b="1" dirty="0">
              <a:latin typeface="Arial Narrow" pitchFamily="34" charset="0"/>
            </a:endParaRPr>
          </a:p>
        </p:txBody>
      </p:sp>
      <p:sp>
        <p:nvSpPr>
          <p:cNvPr id="12" name="Text Box 35"/>
          <p:cNvSpPr txBox="1">
            <a:spLocks noChangeArrowheads="1"/>
          </p:cNvSpPr>
          <p:nvPr/>
        </p:nvSpPr>
        <p:spPr bwMode="auto">
          <a:xfrm>
            <a:off x="304800" y="5541963"/>
            <a:ext cx="2286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s-US" sz="2800" b="1" dirty="0" smtClean="0">
                <a:latin typeface="Arial Narrow" pitchFamily="34" charset="0"/>
              </a:rPr>
              <a:t>Camión vacío=</a:t>
            </a:r>
            <a:endParaRPr lang="es-US" sz="2800" b="1" dirty="0">
              <a:latin typeface="Arial Narrow" pitchFamily="34" charset="0"/>
            </a:endParaRPr>
          </a:p>
        </p:txBody>
      </p:sp>
      <p:sp>
        <p:nvSpPr>
          <p:cNvPr id="13" name="Text Box 36"/>
          <p:cNvSpPr txBox="1">
            <a:spLocks noChangeArrowheads="1"/>
          </p:cNvSpPr>
          <p:nvPr/>
        </p:nvSpPr>
        <p:spPr bwMode="auto">
          <a:xfrm>
            <a:off x="4724400" y="3846513"/>
            <a:ext cx="2286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s-US" sz="2800" b="1" dirty="0" smtClean="0">
                <a:latin typeface="Arial Narrow" pitchFamily="34" charset="0"/>
              </a:rPr>
              <a:t>Rociador =</a:t>
            </a:r>
            <a:endParaRPr lang="es-US" sz="2800" b="1" dirty="0">
              <a:latin typeface="Arial Narrow" pitchFamily="34" charset="0"/>
            </a:endParaRPr>
          </a:p>
        </p:txBody>
      </p:sp>
      <p:sp>
        <p:nvSpPr>
          <p:cNvPr id="14" name="Text Box 37"/>
          <p:cNvSpPr txBox="1">
            <a:spLocks noChangeArrowheads="1"/>
          </p:cNvSpPr>
          <p:nvPr/>
        </p:nvSpPr>
        <p:spPr bwMode="auto">
          <a:xfrm>
            <a:off x="4724400" y="3048000"/>
            <a:ext cx="1828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s-US" sz="2800" b="1" dirty="0" smtClean="0">
                <a:latin typeface="Arial Narrow" pitchFamily="34" charset="0"/>
              </a:rPr>
              <a:t>Rodillo</a:t>
            </a:r>
            <a:r>
              <a:rPr lang="en-US" sz="2800" b="1" dirty="0" smtClean="0">
                <a:latin typeface="Arial Narrow" pitchFamily="34" charset="0"/>
              </a:rPr>
              <a:t>=</a:t>
            </a:r>
            <a:endParaRPr lang="en-US" sz="2800" b="1" dirty="0">
              <a:latin typeface="Arial Narrow" pitchFamily="34" charset="0"/>
            </a:endParaRPr>
          </a:p>
        </p:txBody>
      </p:sp>
      <p:sp>
        <p:nvSpPr>
          <p:cNvPr id="15" name="Text Box 38"/>
          <p:cNvSpPr txBox="1">
            <a:spLocks noChangeArrowheads="1"/>
          </p:cNvSpPr>
          <p:nvPr/>
        </p:nvSpPr>
        <p:spPr bwMode="auto">
          <a:xfrm>
            <a:off x="4724400" y="4760913"/>
            <a:ext cx="258620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800" b="1" dirty="0" smtClean="0">
                <a:latin typeface="Arial Narrow" pitchFamily="34" charset="0"/>
              </a:rPr>
              <a:t>Cisterna =</a:t>
            </a:r>
            <a:endParaRPr lang="en-US" sz="2800" b="1" dirty="0">
              <a:latin typeface="Arial Narrow" pitchFamily="34" charset="0"/>
            </a:endParaRPr>
          </a:p>
        </p:txBody>
      </p:sp>
      <p:sp>
        <p:nvSpPr>
          <p:cNvPr id="16" name="Text Box 43"/>
          <p:cNvSpPr txBox="1">
            <a:spLocks noChangeArrowheads="1"/>
          </p:cNvSpPr>
          <p:nvPr/>
        </p:nvSpPr>
        <p:spPr bwMode="auto">
          <a:xfrm>
            <a:off x="304800" y="2283841"/>
            <a:ext cx="40359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s-US" sz="2800" b="1" dirty="0" smtClean="0">
                <a:latin typeface="Arial Narrow" pitchFamily="34" charset="0"/>
              </a:rPr>
              <a:t>Zona sin peatones =</a:t>
            </a:r>
            <a:endParaRPr lang="es-US" sz="2800" b="1" dirty="0">
              <a:latin typeface="Arial Narrow" pitchFamily="34" charset="0"/>
            </a:endParaRPr>
          </a:p>
        </p:txBody>
      </p:sp>
      <p:sp>
        <p:nvSpPr>
          <p:cNvPr id="17" name="Rectangle 44" descr="Dark upward diagonal"/>
          <p:cNvSpPr>
            <a:spLocks noChangeArrowheads="1"/>
          </p:cNvSpPr>
          <p:nvPr/>
        </p:nvSpPr>
        <p:spPr bwMode="auto">
          <a:xfrm>
            <a:off x="3755337" y="2352020"/>
            <a:ext cx="609600" cy="457200"/>
          </a:xfrm>
          <a:prstGeom prst="rect">
            <a:avLst/>
          </a:prstGeom>
          <a:pattFill prst="dkUpDiag">
            <a:fgClr>
              <a:srgbClr val="FFCC99"/>
            </a:fgClr>
            <a:bgClr>
              <a:srgbClr val="808080"/>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45"/>
          <p:cNvSpPr txBox="1">
            <a:spLocks noChangeArrowheads="1"/>
          </p:cNvSpPr>
          <p:nvPr/>
        </p:nvSpPr>
        <p:spPr bwMode="auto">
          <a:xfrm>
            <a:off x="304800" y="3048000"/>
            <a:ext cx="4114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l"/>
            <a:r>
              <a:rPr lang="es-US" sz="2800" b="1" dirty="0" smtClean="0">
                <a:latin typeface="Arial Narrow" pitchFamily="34" charset="0"/>
              </a:rPr>
              <a:t>Barril de Construcción=</a:t>
            </a:r>
            <a:endParaRPr lang="es-US" sz="2800" b="1" dirty="0">
              <a:latin typeface="Arial Narrow" pitchFamily="34" charset="0"/>
            </a:endParaRPr>
          </a:p>
        </p:txBody>
      </p:sp>
      <p:sp>
        <p:nvSpPr>
          <p:cNvPr id="19" name="Oval 46"/>
          <p:cNvSpPr>
            <a:spLocks noChangeArrowheads="1"/>
          </p:cNvSpPr>
          <p:nvPr/>
        </p:nvSpPr>
        <p:spPr bwMode="auto">
          <a:xfrm>
            <a:off x="3890792" y="3048000"/>
            <a:ext cx="533400" cy="533400"/>
          </a:xfrm>
          <a:prstGeom prst="ellipse">
            <a:avLst/>
          </a:prstGeom>
          <a:solidFill>
            <a:schemeClr val="accent6">
              <a:lumMod val="75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0" name="Group 47"/>
          <p:cNvGrpSpPr>
            <a:grpSpLocks/>
          </p:cNvGrpSpPr>
          <p:nvPr/>
        </p:nvGrpSpPr>
        <p:grpSpPr bwMode="auto">
          <a:xfrm>
            <a:off x="3118843" y="3657600"/>
            <a:ext cx="1143000" cy="762000"/>
            <a:chOff x="1632" y="3120"/>
            <a:chExt cx="816" cy="624"/>
          </a:xfrm>
        </p:grpSpPr>
        <p:sp>
          <p:nvSpPr>
            <p:cNvPr id="21" name="Rectangle 48" descr="Dark vertical"/>
            <p:cNvSpPr>
              <a:spLocks noChangeArrowheads="1"/>
            </p:cNvSpPr>
            <p:nvPr/>
          </p:nvSpPr>
          <p:spPr bwMode="auto">
            <a:xfrm>
              <a:off x="1728" y="3648"/>
              <a:ext cx="624" cy="96"/>
            </a:xfrm>
            <a:prstGeom prst="rect">
              <a:avLst/>
            </a:prstGeom>
            <a:pattFill prst="dkVert">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Rectangle 49"/>
            <p:cNvSpPr>
              <a:spLocks noChangeArrowheads="1"/>
            </p:cNvSpPr>
            <p:nvPr/>
          </p:nvSpPr>
          <p:spPr bwMode="auto">
            <a:xfrm>
              <a:off x="1632" y="3408"/>
              <a:ext cx="816" cy="24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Rectangle 50"/>
            <p:cNvSpPr>
              <a:spLocks noChangeArrowheads="1"/>
            </p:cNvSpPr>
            <p:nvPr/>
          </p:nvSpPr>
          <p:spPr bwMode="auto">
            <a:xfrm>
              <a:off x="1632" y="3120"/>
              <a:ext cx="48" cy="62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Rectangle 51" descr="Dark vertical"/>
            <p:cNvSpPr>
              <a:spLocks noChangeArrowheads="1"/>
            </p:cNvSpPr>
            <p:nvPr/>
          </p:nvSpPr>
          <p:spPr bwMode="auto">
            <a:xfrm>
              <a:off x="1728" y="3312"/>
              <a:ext cx="624" cy="96"/>
            </a:xfrm>
            <a:prstGeom prst="rect">
              <a:avLst/>
            </a:prstGeom>
            <a:pattFill prst="dkVert">
              <a:fgClr>
                <a:schemeClr val="tx2"/>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52"/>
            <p:cNvSpPr>
              <a:spLocks noChangeArrowheads="1"/>
            </p:cNvSpPr>
            <p:nvPr/>
          </p:nvSpPr>
          <p:spPr bwMode="auto">
            <a:xfrm>
              <a:off x="2016" y="3408"/>
              <a:ext cx="288" cy="2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 name="Text Box 53"/>
          <p:cNvSpPr txBox="1">
            <a:spLocks noChangeArrowheads="1"/>
          </p:cNvSpPr>
          <p:nvPr/>
        </p:nvSpPr>
        <p:spPr bwMode="auto">
          <a:xfrm>
            <a:off x="304800" y="3962400"/>
            <a:ext cx="20574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l">
              <a:spcBef>
                <a:spcPct val="50000"/>
              </a:spcBef>
            </a:pPr>
            <a:r>
              <a:rPr lang="es-US" sz="2800" b="1" dirty="0" smtClean="0">
                <a:latin typeface="Arial Narrow" pitchFamily="34" charset="0"/>
              </a:rPr>
              <a:t>Niveladora =</a:t>
            </a:r>
            <a:endParaRPr lang="es-US" sz="2800" b="1" dirty="0">
              <a:latin typeface="Arial Narrow" pitchFamily="34" charset="0"/>
            </a:endParaRPr>
          </a:p>
        </p:txBody>
      </p:sp>
      <p:graphicFrame>
        <p:nvGraphicFramePr>
          <p:cNvPr id="27" name="Object 56"/>
          <p:cNvGraphicFramePr>
            <a:graphicFrameLocks noChangeAspect="1"/>
          </p:cNvGraphicFramePr>
          <p:nvPr/>
        </p:nvGraphicFramePr>
        <p:xfrm>
          <a:off x="6553200" y="5661025"/>
          <a:ext cx="1409700" cy="663575"/>
        </p:xfrm>
        <a:graphic>
          <a:graphicData uri="http://schemas.openxmlformats.org/presentationml/2006/ole">
            <mc:AlternateContent xmlns:mc="http://schemas.openxmlformats.org/markup-compatibility/2006">
              <mc:Choice xmlns:v="urn:schemas-microsoft-com:vml" Requires="v">
                <p:oleObj spid="_x0000_s57450" name="AutoCAD LT Drawing" r:id="rId16" imgW="6667500" imgH="3133725" progId="">
                  <p:embed/>
                </p:oleObj>
              </mc:Choice>
              <mc:Fallback>
                <p:oleObj name="AutoCAD LT Drawing" r:id="rId16" imgW="6667500" imgH="3133725" progId="">
                  <p:embed/>
                  <p:pic>
                    <p:nvPicPr>
                      <p:cNvPr id="0" name="Picture 64"/>
                      <p:cNvPicPr>
                        <a:picLocks noChangeAspect="1" noChangeArrowheads="1"/>
                      </p:cNvPicPr>
                      <p:nvPr/>
                    </p:nvPicPr>
                    <p:blipFill>
                      <a:blip r:embed="rId17">
                        <a:extLst>
                          <a:ext uri="{28A0092B-C50C-407E-A947-70E740481C1C}">
                            <a14:useLocalDpi xmlns:a14="http://schemas.microsoft.com/office/drawing/2010/main" val="0"/>
                          </a:ext>
                        </a:extLst>
                      </a:blip>
                      <a:srcRect l="66000" t="54863" r="22571" b="32979"/>
                      <a:stretch>
                        <a:fillRect/>
                      </a:stretch>
                    </p:blipFill>
                    <p:spPr bwMode="auto">
                      <a:xfrm>
                        <a:off x="6553200" y="5661025"/>
                        <a:ext cx="1409700"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 name="Text Box 58"/>
          <p:cNvSpPr txBox="1">
            <a:spLocks noChangeArrowheads="1"/>
          </p:cNvSpPr>
          <p:nvPr/>
        </p:nvSpPr>
        <p:spPr bwMode="auto">
          <a:xfrm>
            <a:off x="4724400" y="5638800"/>
            <a:ext cx="14478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l">
              <a:spcBef>
                <a:spcPct val="50000"/>
              </a:spcBef>
            </a:pPr>
            <a:r>
              <a:rPr lang="en-US" sz="2800" b="1" dirty="0" smtClean="0">
                <a:latin typeface="Arial Narrow" pitchFamily="34" charset="0"/>
              </a:rPr>
              <a:t>Auto =</a:t>
            </a:r>
            <a:endParaRPr lang="en-US" sz="2800" b="1" dirty="0">
              <a:latin typeface="Arial Narrow"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990600"/>
          </a:xfrm>
        </p:spPr>
        <p:txBody>
          <a:bodyPr>
            <a:normAutofit/>
          </a:bodyPr>
          <a:lstStyle/>
          <a:p>
            <a:r>
              <a:rPr lang="es-US" noProof="0" dirty="0" smtClean="0"/>
              <a:t>Creando el Plan</a:t>
            </a:r>
            <a:endParaRPr lang="es-US" i="1" noProof="0" dirty="0"/>
          </a:p>
        </p:txBody>
      </p:sp>
      <p:sp>
        <p:nvSpPr>
          <p:cNvPr id="6" name="Content Placeholder 5"/>
          <p:cNvSpPr>
            <a:spLocks noGrp="1"/>
          </p:cNvSpPr>
          <p:nvPr>
            <p:ph idx="1"/>
          </p:nvPr>
        </p:nvSpPr>
        <p:spPr>
          <a:xfrm>
            <a:off x="457200" y="1752600"/>
            <a:ext cx="6248400" cy="4373563"/>
          </a:xfrm>
        </p:spPr>
        <p:txBody>
          <a:bodyPr>
            <a:normAutofit fontScale="77500" lnSpcReduction="20000"/>
          </a:bodyPr>
          <a:lstStyle/>
          <a:p>
            <a:r>
              <a:rPr lang="es-US" noProof="0" dirty="0" smtClean="0"/>
              <a:t>Identifique el alcance del proyecto y del plan, los que varían de obra en obra</a:t>
            </a:r>
          </a:p>
          <a:p>
            <a:r>
              <a:rPr lang="es-US" noProof="0" dirty="0" smtClean="0"/>
              <a:t>Identifique la operación que tendrá lugar (Pavimentado, zanjado, movimiento de tierras, etc.)</a:t>
            </a:r>
          </a:p>
          <a:p>
            <a:r>
              <a:rPr lang="es-US" noProof="0" dirty="0" smtClean="0"/>
              <a:t>Identifique a los sujetos que estarán envueltos (profesionales de seguridad, capataz, superintendente, jefe de camiones, inspector DOT, visitantes)</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4953000"/>
            <a:ext cx="1600200" cy="1600200"/>
          </a:xfrm>
          <a:prstGeom prst="rect">
            <a:avLst/>
          </a:prstGeom>
          <a:noFill/>
          <a:ln w="38100">
            <a:solidFill>
              <a:srgbClr val="FFCC00"/>
            </a:solidFill>
            <a:miter lim="800000"/>
            <a:headEnd/>
            <a:tailEnd/>
          </a:ln>
          <a:effectLst/>
        </p:spPr>
      </p:pic>
      <p:pic>
        <p:nvPicPr>
          <p:cNvPr id="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10401" y="1752600"/>
            <a:ext cx="1601498" cy="1600200"/>
          </a:xfrm>
          <a:prstGeom prst="rect">
            <a:avLst/>
          </a:prstGeom>
          <a:noFill/>
          <a:ln w="38100">
            <a:solidFill>
              <a:srgbClr val="FFCC00"/>
            </a:solidFill>
            <a:miter lim="800000"/>
            <a:headEnd/>
            <a:tailEnd/>
          </a:ln>
          <a:effectLst/>
        </p:spPr>
      </p:pic>
      <p:pic>
        <p:nvPicPr>
          <p:cNvPr id="9"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7010400" y="3352800"/>
            <a:ext cx="1601972" cy="1600200"/>
          </a:xfrm>
          <a:prstGeom prst="rect">
            <a:avLst/>
          </a:prstGeom>
          <a:noFill/>
          <a:ln w="38100">
            <a:solidFill>
              <a:srgbClr val="FFCC00"/>
            </a:solid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2189</TotalTime>
  <Words>3890</Words>
  <Application>Microsoft Office PowerPoint</Application>
  <PresentationFormat>On-screen Show (4:3)</PresentationFormat>
  <Paragraphs>230</Paragraphs>
  <Slides>30</Slides>
  <Notes>30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30</vt:i4>
      </vt:variant>
    </vt:vector>
  </HeadingPairs>
  <TitlesOfParts>
    <vt:vector size="34" baseType="lpstr">
      <vt:lpstr>Office Theme</vt:lpstr>
      <vt:lpstr>AutoCAD LT Drawing</vt:lpstr>
      <vt:lpstr>AutoCAD Drawing</vt:lpstr>
      <vt:lpstr>Slide</vt:lpstr>
      <vt:lpstr>Previniendo Accidentes por Atropellos y Retrocesos</vt:lpstr>
      <vt:lpstr>¿Cuándo debe Desarrollarse un ITCP?</vt:lpstr>
      <vt:lpstr>¿Cuándo debe Desarrollarse un ITCP?</vt:lpstr>
      <vt:lpstr>Fase de Planeamiento del Contratista</vt:lpstr>
      <vt:lpstr>Fase de Construcción</vt:lpstr>
      <vt:lpstr>Fase de Construcción (continuación)</vt:lpstr>
      <vt:lpstr>¿Cuáles son los elementos del ITCP?</vt:lpstr>
      <vt:lpstr>¿Cuáles son los Elementos del ITCP?</vt:lpstr>
      <vt:lpstr>Creando el Plan</vt:lpstr>
      <vt:lpstr>Creando el Plan</vt:lpstr>
      <vt:lpstr>Creando el Plan</vt:lpstr>
      <vt:lpstr>Creando el Plan</vt:lpstr>
      <vt:lpstr>Creando el Plan</vt:lpstr>
      <vt:lpstr>ITCP específico para la Obra</vt:lpstr>
      <vt:lpstr>ITCP específico para la Obra</vt:lpstr>
      <vt:lpstr>Zonas Libres de Trabajadores y  Zonas Libres de Equipos </vt:lpstr>
      <vt:lpstr>ITCP Específico para la Obra</vt:lpstr>
      <vt:lpstr>Pueden usarse TCDs en un ITCP?</vt:lpstr>
      <vt:lpstr>Diagrama del Tráfico de Control Interno</vt:lpstr>
      <vt:lpstr>Modelo Básico de Movimiento de Tierra</vt:lpstr>
      <vt:lpstr>Modelo Básico de Movimiento de Tierra</vt:lpstr>
      <vt:lpstr>Modelo Básico de Pavimentado</vt:lpstr>
      <vt:lpstr>Actividad</vt:lpstr>
      <vt:lpstr>Ejemplo de ITCP</vt:lpstr>
      <vt:lpstr>Creando un ITCP</vt:lpstr>
      <vt:lpstr>Creando un ITCP</vt:lpstr>
      <vt:lpstr>Aplicando un ITCP</vt:lpstr>
      <vt:lpstr>Aplicando un ITCP</vt:lpstr>
      <vt:lpstr>Revisión</vt:lpstr>
      <vt:lpstr>Discusión y Preguntas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Traffic Control</dc:title>
  <dc:creator>bsant</dc:creator>
  <cp:lastModifiedBy>Vosburgh, Linda - OSHA</cp:lastModifiedBy>
  <cp:revision>237</cp:revision>
  <dcterms:created xsi:type="dcterms:W3CDTF">2011-04-13T19:39:59Z</dcterms:created>
  <dcterms:modified xsi:type="dcterms:W3CDTF">2014-02-13T20:45:59Z</dcterms:modified>
</cp:coreProperties>
</file>