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9" r:id="rId3"/>
    <p:sldId id="286" r:id="rId4"/>
    <p:sldId id="271" r:id="rId5"/>
    <p:sldId id="272" r:id="rId6"/>
    <p:sldId id="273" r:id="rId7"/>
    <p:sldId id="266" r:id="rId8"/>
    <p:sldId id="289" r:id="rId9"/>
    <p:sldId id="257" r:id="rId10"/>
    <p:sldId id="263" r:id="rId11"/>
    <p:sldId id="264" r:id="rId12"/>
    <p:sldId id="265" r:id="rId13"/>
    <p:sldId id="287" r:id="rId14"/>
    <p:sldId id="275" r:id="rId15"/>
    <p:sldId id="276" r:id="rId16"/>
    <p:sldId id="278" r:id="rId17"/>
    <p:sldId id="277" r:id="rId18"/>
    <p:sldId id="279" r:id="rId19"/>
    <p:sldId id="262" r:id="rId20"/>
    <p:sldId id="259" r:id="rId21"/>
    <p:sldId id="260" r:id="rId22"/>
    <p:sldId id="258" r:id="rId23"/>
    <p:sldId id="274" r:id="rId24"/>
    <p:sldId id="288" r:id="rId25"/>
    <p:sldId id="280" r:id="rId26"/>
    <p:sldId id="268" r:id="rId27"/>
    <p:sldId id="281" r:id="rId28"/>
    <p:sldId id="282" r:id="rId29"/>
    <p:sldId id="28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6600"/>
    <a:srgbClr val="FF0000"/>
    <a:srgbClr val="CC6600"/>
    <a:srgbClr val="DA8D1C"/>
    <a:srgbClr val="000000"/>
    <a:srgbClr val="F0E1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8" autoAdjust="0"/>
  </p:normalViewPr>
  <p:slideViewPr>
    <p:cSldViewPr>
      <p:cViewPr varScale="1">
        <p:scale>
          <a:sx n="73" d="100"/>
          <a:sy n="73" d="100"/>
        </p:scale>
        <p:origin x="-1326"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936"/>
    </p:cViewPr>
  </p:sorterViewPr>
  <p:notesViewPr>
    <p:cSldViewPr>
      <p:cViewPr varScale="1">
        <p:scale>
          <a:sx n="85" d="100"/>
          <a:sy n="85" d="100"/>
        </p:scale>
        <p:origin x="-255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D80E220-C672-49E4-991B-6B3EC00A4CAC}" type="datetimeFigureOut">
              <a:rPr lang="en-US" smtClean="0"/>
              <a:pPr/>
              <a:t>2/13/2014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E28A063-6F5B-4583-B724-875C12CB06AD}" type="slidenum">
              <a:rPr lang="en-US" smtClean="0"/>
              <a:pPr/>
              <a:t>‹#›</a:t>
            </a:fld>
            <a:endParaRPr lang="en-US" dirty="0"/>
          </a:p>
        </p:txBody>
      </p:sp>
    </p:spTree>
    <p:extLst>
      <p:ext uri="{BB962C8B-B14F-4D97-AF65-F5344CB8AC3E}">
        <p14:creationId xmlns:p14="http://schemas.microsoft.com/office/powerpoint/2010/main" val="2944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27889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The next step is to review the site plan.  Identify</a:t>
            </a:r>
            <a:r>
              <a:rPr lang="en-US" b="0" baseline="0" dirty="0" smtClean="0">
                <a:latin typeface="Arial" pitchFamily="34" charset="0"/>
              </a:rPr>
              <a:t> what will take place and where.  Is there space for workers to park cars and safely access the work area?  Where will restrooms, water coolers and break areas be located?  What equipment will be on sight?  How many workers are needed to operate the equipment?  What work will be done by workers on foot?  Can they be physically separated from equipment operating areas and vehicle travel paths?  How is the TTCP organized?  Are workers sufficiently protected by the TTCP?  By asking and answering these questions, you will begin to formulate your internal traffic control plan.</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Next,</a:t>
            </a:r>
            <a:r>
              <a:rPr lang="en-US" b="0" baseline="0" dirty="0" smtClean="0">
                <a:latin typeface="Arial" pitchFamily="34" charset="0"/>
              </a:rPr>
              <a:t> you will need to assess how your work will proceed once operations begin.  How quickly will the operation move?  For example, earth moving and site preparation work may remain in the same location for weeks, even months.  Paving operations, particularly resurfacing, will move down the road more quickly.  How often will access and egress points need to be relocated?  How frequently will asphalt, aggregate or other materials be delivered to- or removed from the site?  By addressing these questions you will begin to understand how frequently your ITCP will need to change or be updated.</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The final phase</a:t>
            </a:r>
            <a:r>
              <a:rPr lang="en-US" b="0" baseline="0" dirty="0" smtClean="0">
                <a:latin typeface="Arial" pitchFamily="34" charset="0"/>
              </a:rPr>
              <a:t> in ITCP development is implementing the communications plan--including training.   Who will update the plan and stay in constant communication with site supervisors, foremen, subcontractors, workers, operators, etc.  The most challenging part of ITCP implementation will be communicating with drivers of delivery trucks (dump trucks) and other site visitors who are not direct employees of the contractor.  These communications can be difficult and require constant monitoring.</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When developing  your plan,</a:t>
            </a:r>
            <a:r>
              <a:rPr lang="en-US" b="0" baseline="0" dirty="0" smtClean="0"/>
              <a:t> take into consideration activities that support the main operation.  For example, if the operation is laying asphalt, consider how rollers will be watered, asphalt will be sampled, etc.  The key element to consider is the coordination  of worker and equipment movements during these support operations.</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 specific ITCPs should be developed for different phases of the project</a:t>
            </a:r>
            <a:r>
              <a:rPr lang="en-US" baseline="0" dirty="0" smtClean="0"/>
              <a:t> as the site conditions change.  Remember, ITCPs are “living” documents that must be updated to reflect current conditions.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you have the basic work area drawn out, plot where workers on foot and construction equipment will operate.  Next plot the path of vehicles approaching and leaving the operation.  Show on the drawing areas where ground workers are to avoid (worker-free-zones) and the path workers will take to complete their duties, check on materials, etc.  Finally, plot the location of overhead and underground utilities, storage and staging areas, and any other known obstacle or hazard.  This process creates the ITCP diagram, which can be used to show workers, equipment operators, dump truck drivers, and others how workers on foot and equipment will move about the site.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Remember, the main goal of the ITCP --- to the extent possible—is to remove workers from the risk of being struck by construction vehicles and equipment.  To do this, layout on the ITCP diagram equipment paths and worker free zones.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that the ITCP diagram is drawn up, create plan notes to explain important aspects of the diagram (such as worker-free zones) and any other site-specific safety points (such as on-site speed limits, spotting instructions for overhead power lines, or instructions for the ticket taker to stay on the driver’s side of dump trucks).  Explain in the notes if special signage will be used to direct construction vehicles inside the work space.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no specific ITCP signs.  Any type of signage that displays</a:t>
            </a:r>
            <a:r>
              <a:rPr lang="en-US" baseline="0" dirty="0" smtClean="0"/>
              <a:t> direction to workers on foot or vehicles can be used, however.  Before a new path, walkway, detour or temporary route is opened, intended signage should be in place.  Signs required by road conditions or restrictions should be removed when those conditions are no longer necessary.  If signs are used, care must be given to ensure ITCP signs do not confuse passing motorists for whom the signs are not intended.  Signs should only be used where justified and should not be seen by passing motorists.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b="0" dirty="0" smtClean="0">
                <a:latin typeface="Arial" pitchFamily="34" charset="0"/>
              </a:rPr>
              <a:t>This sample site diagram.  The drawing shows an asphalt paving operation.  The delivery trucks enter the job site, then approach the work site from behind the paving operation,</a:t>
            </a:r>
            <a:r>
              <a:rPr lang="en-US" b="0" baseline="0" dirty="0" smtClean="0">
                <a:latin typeface="Arial" pitchFamily="34" charset="0"/>
              </a:rPr>
              <a:t> drive along side the operation until they are in front.  The dump truck then crosses in front of the paver and other dump trucks waiting for its turn in the queue.  When the space is clear between the paver and dump truck, the truck backs a minimum distance and unloads its asphalt into the hopper. </a:t>
            </a:r>
            <a:r>
              <a:rPr lang="en-US" dirty="0" smtClean="0"/>
              <a:t>Trucks leaving the paver use the middle lane to a turn-around point, then came back using the right hand (lowest lane on slide) lane.</a:t>
            </a:r>
          </a:p>
          <a:p>
            <a:pPr defTabSz="966529">
              <a:defRPr/>
            </a:pPr>
            <a:endParaRPr lang="en-US" b="0" baseline="0" dirty="0" smtClean="0">
              <a:latin typeface="Arial" pitchFamily="34" charset="0"/>
            </a:endParaRPr>
          </a:p>
          <a:p>
            <a:pPr defTabSz="966529">
              <a:defRPr/>
            </a:pPr>
            <a:r>
              <a:rPr lang="en-US" b="0" baseline="0" dirty="0" smtClean="0">
                <a:latin typeface="Arial" pitchFamily="34" charset="0"/>
              </a:rPr>
              <a:t>Though this drawing uses graphics, an ITCP</a:t>
            </a:r>
            <a:r>
              <a:rPr lang="en-US" b="0" dirty="0" smtClean="0">
                <a:latin typeface="Arial" pitchFamily="34" charset="0"/>
              </a:rPr>
              <a:t> can be created with simple drawings on a piece of paper.  In fact, because conditions change on a daily basis, and even several times during the day, site diagrams need to be simple to understand and easy to modify.</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Ideally the ITCP</a:t>
            </a:r>
            <a:r>
              <a:rPr lang="en-US" baseline="0" dirty="0" smtClean="0"/>
              <a:t> should be considered from the very beginning of a project because some important elements--such as the size of the work space--will be dictated by the amount of right-of-way, number of lane closures, etc.  To facilitate proper separation between workers on foot and mobile equipment, adequate space is necessary.  If such considerations are not anticipated from the beginning, it will be more difficult to organize a complete ITCP.  </a:t>
            </a:r>
          </a:p>
          <a:p>
            <a:endParaRPr lang="en-US" baseline="0" dirty="0" smtClean="0"/>
          </a:p>
          <a:p>
            <a:r>
              <a:rPr lang="en-US" dirty="0" smtClean="0"/>
              <a:t>The first phase (design) is when the project is first bid and won, a general plan should be created at that point. The second phase (planning) takes place when projects are being laid out, the original plan is flushed out into phases and plans are developed for those phases. The third phase (pre-construction) is the week before the work begins.  In that phase any additional modification should be added to that plan like other activities on site or changes to internal traffic in the plan. The final phase (construction) begins the day of construction, any final changes need to be communicated to everyone on site that day. Phase 1 involves the DOT traffic engineer, site superintendent, safety professional, and other project managers. The second phase involves the DOT inspector (optional), site superintendent, safety professional, foreman, truck boss (optional), and other management personnel on site. The third phase involves the DOT inspector, safety professional, foreman, truck boss, key truck drivers, key workers, and QA/QC. The final phase involves everyone on site that day.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latin typeface="Arial" pitchFamily="34" charset="0"/>
              </a:rPr>
              <a:t>Here’s a simple example of how internal traffic control might be set up.  This is a fairly common situation where there would be a need to move material from a pile into a dump truck.  The loader picks up a load, backs up, then goes forward to dump it into the truck. The idea here is of course to keep workers on foot out of the path of the loader.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Here is how the work site might be modified to reduce the risk of injury.  The redline represents a fence, barrier or tape to create worker-free and equipment-free zones so workers on foot in the area would be re-directed away from the loader and around to the front of the truck.</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 very basic paving operation.  In this situation, workers on foot</a:t>
            </a:r>
            <a:r>
              <a:rPr lang="en-US" baseline="0" dirty="0" smtClean="0"/>
              <a:t> are working around a paving machine, followed by a roller.  The truck carrying asphalt enters the work space from the traffic space, backs up to the paver, empties its load, then exits the work space.  What are the critical/dangerous tasks during this operation that are most likely to place workers on foot in an hazardous situation?  What changes can be implemented to improve safety?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a:t>
            </a:r>
            <a:r>
              <a:rPr lang="en-US" baseline="0" dirty="0" smtClean="0"/>
              <a:t>components of an ITCP– the diagram, personnel and equipment lists, and safety points.  A critical part of ITCP development is developing worker free zones, which on this drawing are depicted in yellow hatching.</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safety</a:t>
            </a:r>
            <a:r>
              <a:rPr lang="en-US" baseline="0" dirty="0" smtClean="0"/>
              <a:t> officer, foremen and supervisors are all responsible for maintaining work zone work zone compliance and should be able to warn workers on foot or vehicle operators of violations concerning the ITCP.  ITCP notes become site audit tools that will assist supervisors in auditing the success of their safety program.  Warning should be given to workers who stray from assigned positions, vehicle operators in pedestrian worker zones or truck drivers moving at speeds over the site speed limit.  Violations should be treated as violations of other company safety policies.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access points</a:t>
            </a:r>
            <a:r>
              <a:rPr lang="en-US" baseline="0" dirty="0" smtClean="0"/>
              <a:t> can be controlled, truck drivers and site visitors should be briefed or given and ITCP map showing how to enter the project site, paths to follow, where to stop for staging, and how the spotter will guide them.  Truck drivers should also be briefed on procedures for leaving the work space and re-entering the traffic stream.  A basic set of guidelines and rules should be developed for all truck drivers to follow when on-site.  This would be supplemented with daily updates.</a:t>
            </a:r>
          </a:p>
          <a:p>
            <a:endParaRPr lang="en-US" baseline="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State and local agencies have significant influence upon decisions made during early planning of a project that impact the options available to the contractor when developing an ITCP.  For example, planners can ensure the project has access and egress points that are not encumbered by roadway geometry or structures such as bridges.  Forethought to ITCP needs will impact the amount of right-of-way obtained for acceleration/deceleration lanes, access/egress points, and parking and staging of vehicles.  Some consideration may be allowed for contractor selection based on past safety performance.</a:t>
            </a:r>
          </a:p>
          <a:p>
            <a:endParaRPr lang="en-US" baseline="0" dirty="0" smtClean="0"/>
          </a:p>
          <a:p>
            <a:r>
              <a:rPr lang="en-US" baseline="0" dirty="0" smtClean="0"/>
              <a:t>Such consideration during the planning phase is being encouraged by OSHA and other organizations under the concept of “Prevention through Design.”  It should be noted, however, it is NEVER too late to set up and ITCP.  Even if such a plan is conceived when construction is underway, many ITCP concepts can be employed to improve worker safety.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The Contractor Planning Phase</a:t>
            </a:r>
            <a:r>
              <a:rPr lang="en-US" baseline="0" dirty="0" smtClean="0"/>
              <a:t> is an ideal time to negotiate responsibility for executing certain elements of the ITCP.  Duties can be allocated to the roadway owner, project engineer, superintendent, foremen and other personnel.  Risk can be properly allocated and process can be assigned such as participation in safety m</a:t>
            </a:r>
            <a:r>
              <a:rPr lang="en-US" dirty="0" smtClean="0"/>
              <a:t>eetings, how and if law enforcement will be used, location of access and egress points, and the amount of lane encroachments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The ITCP is implemented during</a:t>
            </a:r>
            <a:r>
              <a:rPr lang="en-US" baseline="0" dirty="0" smtClean="0"/>
              <a:t> the construction phase. </a:t>
            </a:r>
            <a:r>
              <a:rPr lang="en-US" dirty="0" smtClean="0"/>
              <a:t>The ITCP should</a:t>
            </a:r>
            <a:r>
              <a:rPr lang="en-US" baseline="0" dirty="0" smtClean="0"/>
              <a:t> be part of the project’s safety plan.  The site supervisor/foreman should oversee implementation and will likely develop the site plan.  As noted, foremen, supervisors, lead persons and others are crucial for plan implementation and should be taught the principles of safe construction traffic control.  They will be in charge of daily set-up and monitoring of the ITCP. </a:t>
            </a:r>
            <a:r>
              <a:rPr lang="en-US" sz="1200" kern="1200" dirty="0" smtClean="0">
                <a:solidFill>
                  <a:schemeClr val="tx1"/>
                </a:solidFill>
                <a:latin typeface="+mn-lt"/>
                <a:ea typeface="+mn-ea"/>
                <a:cs typeface="+mn-cs"/>
              </a:rPr>
              <a:t>Responsibilities for key personnel are assigned and any remaining training is conducted during this phase. </a:t>
            </a:r>
            <a:r>
              <a:rPr lang="en-US" baseline="0" dirty="0" smtClean="0"/>
              <a:t>Onsite workers are provided training in both overall ITCP concepts and specific implementation elements at their assigned work area.  To function properly, the ITCP must be reviewed and modified each day before the beginning of each shift so employees can receive instruction on how it will be implemented that day.  In addition, ITCPs may be modified more frequently as conditions change throughout the day.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good communications plan is essential during the construction phase.  A process must be engaged to coordinate the ITCP and site conditions among all those who will enter the work space.  At this point, subcontractors will need to be engaged as their operations will be impacted by the creation and implementation of the ITCP. </a:t>
            </a:r>
            <a:r>
              <a:rPr lang="en-US" b="0" dirty="0" smtClean="0">
                <a:latin typeface="Arial" pitchFamily="34" charset="0"/>
              </a:rPr>
              <a:t>When seeking to identify all those impacted by the ITCP, it is imperative</a:t>
            </a:r>
            <a:r>
              <a:rPr lang="en-US" b="0" baseline="0" dirty="0" smtClean="0">
                <a:latin typeface="Arial" pitchFamily="34" charset="0"/>
              </a:rPr>
              <a:t> that all subcontractors and their operations are considered and educated about the program.  A failure by one subcontractor can impact the safety and production of the entire site.</a:t>
            </a:r>
            <a:endParaRPr lang="en-US" b="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notes are critical to execution of the plan.  They should include specific</a:t>
            </a:r>
            <a:r>
              <a:rPr lang="en-US" baseline="0" dirty="0" smtClean="0"/>
              <a:t> elements such as vehicle speed limits in the work space, near workers; how to identify and locate employees taking tickets; requirements for drivers to keep their window down (when appropriate) so they can hear site sounds and warnings.  These notes become site audit tools that will assist supervisors in auditing the success of their safety program.</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legend explains the symbols used on the ITCP diagram. Standard symbols are based on those used in the MUTCD. However, additional details on classes of personnel and vehicle types are needed in developing an ITCP for a paving operation.  In this example, t</a:t>
            </a:r>
            <a:r>
              <a:rPr lang="en-US" dirty="0" smtClean="0"/>
              <a:t>he orange hatched area is a worker-free zone which we will go over later.  The orange circle is a construction barrel; the icon below that is a grader.  A dump truck with a black bed is a full truck, while the dump truck with a yellow bed is an empty truck.  The icon up in the right corner is a paver and the icon below that is the roller.  The other icons on this slide are a tack truck, a water truck and a passenger car. </a:t>
            </a:r>
            <a:r>
              <a:rPr lang="en-US" sz="1200" kern="1200" baseline="0" dirty="0">
                <a:solidFill>
                  <a:schemeClr val="tx1"/>
                </a:solidFill>
                <a:latin typeface="+mn-lt"/>
                <a:ea typeface="+mn-ea"/>
                <a:cs typeface="+mn-cs"/>
              </a:rPr>
              <a:t> </a:t>
            </a:r>
            <a:r>
              <a:rPr lang="en-US" sz="1200" kern="1200" baseline="0" dirty="0" smtClean="0">
                <a:solidFill>
                  <a:schemeClr val="tx1"/>
                </a:solidFill>
                <a:latin typeface="+mn-lt"/>
                <a:ea typeface="+mn-ea"/>
                <a:cs typeface="+mn-cs"/>
              </a:rPr>
              <a:t> The key may also be hand drawn.  The important thing is that you provide a key so someone reading the diagram understands the symbols you have used.</a:t>
            </a:r>
            <a:endParaRPr lang="en-US"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rial" pitchFamily="34" charset="0"/>
              </a:rPr>
              <a:t>The first step</a:t>
            </a:r>
            <a:r>
              <a:rPr lang="en-US" b="0" baseline="0" dirty="0" smtClean="0">
                <a:latin typeface="Arial" pitchFamily="34" charset="0"/>
              </a:rPr>
              <a:t> is to recognize the scope of the operation and each of the tasks that will be performed.  Based on these planned operations, the contractor will identify personnel who will be involved.</a:t>
            </a:r>
            <a:endParaRPr lang="en-US" b="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gif"/></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gif"/></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wmf"/><Relationship Id="rId7"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8.emf"/><Relationship Id="rId5" Type="http://schemas.openxmlformats.org/officeDocument/2006/relationships/package" Target="../embeddings/Microsoft_PowerPoint_Slide1.sldx"/><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notesSlide" Target="../notesSlides/notesSlide8.xml"/><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lstStyle/>
          <a:p>
            <a:r>
              <a:rPr lang="en-US" dirty="0" smtClean="0"/>
              <a:t>Developing the Program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800600"/>
          </a:xfrm>
        </p:spPr>
        <p:txBody>
          <a:bodyPr>
            <a:normAutofit lnSpcReduction="10000"/>
          </a:bodyPr>
          <a:lstStyle/>
          <a:p>
            <a:r>
              <a:rPr lang="en-US" dirty="0" smtClean="0"/>
              <a:t>Review the site plan:</a:t>
            </a:r>
          </a:p>
          <a:p>
            <a:pPr lvl="1"/>
            <a:r>
              <a:rPr lang="en-US" dirty="0" smtClean="0"/>
              <a:t>Where will the operation take place?</a:t>
            </a:r>
          </a:p>
          <a:p>
            <a:pPr lvl="1"/>
            <a:r>
              <a:rPr lang="en-US" dirty="0" smtClean="0"/>
              <a:t>What equipment will be involved?</a:t>
            </a:r>
          </a:p>
          <a:p>
            <a:pPr lvl="1"/>
            <a:r>
              <a:rPr lang="en-US" dirty="0" smtClean="0"/>
              <a:t>Where will workers on foot need to be located?</a:t>
            </a:r>
          </a:p>
          <a:p>
            <a:pPr lvl="1"/>
            <a:r>
              <a:rPr lang="en-US" dirty="0" smtClean="0"/>
              <a:t>What is the traffic control plan?</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752600"/>
            <a:ext cx="1600200" cy="1600200"/>
          </a:xfrm>
          <a:prstGeom prst="rect">
            <a:avLst/>
          </a:prstGeom>
          <a:noFill/>
          <a:ln w="38100">
            <a:solidFill>
              <a:srgbClr val="FFCC00"/>
            </a:solidFill>
            <a:miter lim="800000"/>
            <a:headEnd/>
            <a:tailEnd/>
          </a:ln>
          <a:effec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352800"/>
            <a:ext cx="1600200" cy="1573213"/>
          </a:xfrm>
          <a:prstGeom prst="rect">
            <a:avLst/>
          </a:prstGeom>
          <a:noFill/>
          <a:ln w="38100">
            <a:solidFill>
              <a:srgbClr val="FFCC00"/>
            </a:solidFill>
            <a:miter lim="800000"/>
            <a:headEnd/>
            <a:tailEnd/>
          </a:ln>
          <a:effec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1" y="4876800"/>
            <a:ext cx="1600200" cy="1601415"/>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373563"/>
          </a:xfrm>
        </p:spPr>
        <p:txBody>
          <a:bodyPr>
            <a:normAutofit/>
          </a:bodyPr>
          <a:lstStyle/>
          <a:p>
            <a:r>
              <a:rPr lang="en-US" dirty="0" smtClean="0"/>
              <a:t>Review the site plan </a:t>
            </a:r>
            <a:r>
              <a:rPr lang="en-US" sz="2600" i="1" dirty="0" smtClean="0"/>
              <a:t>(continued):</a:t>
            </a:r>
          </a:p>
          <a:p>
            <a:pPr lvl="1"/>
            <a:r>
              <a:rPr lang="en-US" dirty="0" smtClean="0"/>
              <a:t>Where are the access/egress points?</a:t>
            </a:r>
          </a:p>
          <a:p>
            <a:pPr lvl="1"/>
            <a:r>
              <a:rPr lang="en-US" dirty="0" smtClean="0"/>
              <a:t>How often will deliveries be made or loads removed?</a:t>
            </a:r>
          </a:p>
          <a:p>
            <a:pPr lvl="1"/>
            <a:r>
              <a:rPr lang="en-US" dirty="0" smtClean="0"/>
              <a:t>How quickly will the work progress?</a:t>
            </a: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276600"/>
            <a:ext cx="1600199" cy="1600199"/>
          </a:xfrm>
          <a:prstGeom prst="rect">
            <a:avLst/>
          </a:prstGeom>
          <a:noFill/>
          <a:ln w="38100">
            <a:solidFill>
              <a:srgbClr val="FFCC00"/>
            </a:solidFill>
            <a:miter lim="800000"/>
            <a:headEnd/>
            <a:tailEnd/>
          </a:ln>
          <a:effec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085628" y="1752601"/>
            <a:ext cx="1601172" cy="1523999"/>
          </a:xfrm>
          <a:prstGeom prst="rect">
            <a:avLst/>
          </a:prstGeom>
          <a:noFill/>
          <a:ln w="38100">
            <a:solidFill>
              <a:srgbClr val="FFCC00"/>
            </a:solidFill>
            <a:miter lim="800000"/>
            <a:headEnd/>
            <a:tailEnd/>
          </a:ln>
          <a:effectLst/>
        </p:spPr>
      </p:pic>
      <p:pic>
        <p:nvPicPr>
          <p:cNvPr id="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557" y="4876800"/>
            <a:ext cx="1599292" cy="1600200"/>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373563"/>
          </a:xfrm>
        </p:spPr>
        <p:txBody>
          <a:bodyPr>
            <a:normAutofit fontScale="92500" lnSpcReduction="10000"/>
          </a:bodyPr>
          <a:lstStyle/>
          <a:p>
            <a:r>
              <a:rPr lang="en-US" dirty="0" smtClean="0"/>
              <a:t>Implement Communications Plan:</a:t>
            </a:r>
            <a:endParaRPr lang="en-US" sz="2600" i="1" dirty="0" smtClean="0"/>
          </a:p>
          <a:p>
            <a:pPr lvl="1"/>
            <a:r>
              <a:rPr lang="en-US" dirty="0" smtClean="0"/>
              <a:t>Who will develop the ITCP?</a:t>
            </a:r>
          </a:p>
          <a:p>
            <a:pPr lvl="1"/>
            <a:r>
              <a:rPr lang="en-US" dirty="0" smtClean="0"/>
              <a:t>Who will execute the ITCP?</a:t>
            </a:r>
          </a:p>
          <a:p>
            <a:pPr lvl="1"/>
            <a:r>
              <a:rPr lang="en-US" dirty="0" smtClean="0"/>
              <a:t>Who will instruct project leaders?  Site employees? Operators? Subcontractors?  Truck Drivers? </a:t>
            </a:r>
          </a:p>
          <a:p>
            <a:r>
              <a:rPr lang="en-US" dirty="0" smtClean="0"/>
              <a:t>Once communications are in order, your plan is complete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86600" y="1676400"/>
            <a:ext cx="1600200" cy="1600200"/>
          </a:xfrm>
          <a:prstGeom prst="rect">
            <a:avLst/>
          </a:prstGeom>
          <a:noFill/>
          <a:ln w="28575">
            <a:solidFill>
              <a:srgbClr val="FFCC00"/>
            </a:solid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276600"/>
            <a:ext cx="1600200" cy="1600200"/>
          </a:xfrm>
          <a:prstGeom prst="rect">
            <a:avLst/>
          </a:prstGeom>
          <a:noFill/>
          <a:ln w="28575">
            <a:solidFill>
              <a:srgbClr val="FFCC00"/>
            </a:solid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4876800"/>
            <a:ext cx="1600200" cy="1600200"/>
          </a:xfrm>
          <a:prstGeom prst="rect">
            <a:avLst/>
          </a:prstGeom>
          <a:noFill/>
          <a:ln w="28575">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373563"/>
          </a:xfrm>
        </p:spPr>
        <p:txBody>
          <a:bodyPr>
            <a:normAutofit/>
          </a:bodyPr>
          <a:lstStyle/>
          <a:p>
            <a:r>
              <a:rPr lang="en-US" dirty="0" smtClean="0"/>
              <a:t>Identify sub-operations, such as:</a:t>
            </a:r>
          </a:p>
          <a:p>
            <a:pPr lvl="1"/>
            <a:r>
              <a:rPr lang="en-US" dirty="0" smtClean="0"/>
              <a:t>Asphalt Sampling</a:t>
            </a:r>
          </a:p>
          <a:p>
            <a:pPr lvl="1"/>
            <a:r>
              <a:rPr lang="en-US" dirty="0" smtClean="0"/>
              <a:t>Watering Rollers</a:t>
            </a:r>
          </a:p>
          <a:p>
            <a:pPr lvl="1"/>
            <a:r>
              <a:rPr lang="en-US" dirty="0" smtClean="0"/>
              <a:t>Loading/Off Loading Equipment</a:t>
            </a:r>
          </a:p>
          <a:p>
            <a:pPr lvl="1"/>
            <a:r>
              <a:rPr lang="en-US" dirty="0" smtClean="0"/>
              <a:t>Equipment Maintenance</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752600"/>
            <a:ext cx="1524000" cy="1524000"/>
          </a:xfrm>
          <a:prstGeom prst="rect">
            <a:avLst/>
          </a:prstGeom>
          <a:noFill/>
          <a:ln w="28575">
            <a:solidFill>
              <a:srgbClr val="FFCC00"/>
            </a:solidFill>
            <a:miter lim="800000"/>
            <a:headEnd/>
            <a:tailEnd/>
          </a:ln>
          <a:effectLst/>
        </p:spPr>
      </p:pic>
      <p:pic>
        <p:nvPicPr>
          <p:cNvPr id="1036"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276600"/>
            <a:ext cx="1536526" cy="1536526"/>
          </a:xfrm>
          <a:prstGeom prst="rect">
            <a:avLst/>
          </a:prstGeom>
          <a:noFill/>
          <a:ln w="28575">
            <a:solidFill>
              <a:srgbClr val="FFCC00"/>
            </a:solidFill>
            <a:miter lim="800000"/>
            <a:headEnd/>
            <a:tailEnd/>
          </a:ln>
          <a:effectLst/>
        </p:spPr>
      </p:pic>
      <p:pic>
        <p:nvPicPr>
          <p:cNvPr id="1039" name="Picture 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4800600"/>
            <a:ext cx="1524000" cy="1524000"/>
          </a:xfrm>
          <a:prstGeom prst="rect">
            <a:avLst/>
          </a:prstGeom>
          <a:noFill/>
          <a:ln w="28575">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ITCP</a:t>
            </a:r>
            <a:endParaRPr lang="en-US" dirty="0"/>
          </a:p>
        </p:txBody>
      </p:sp>
      <p:sp>
        <p:nvSpPr>
          <p:cNvPr id="3" name="Content Placeholder 2"/>
          <p:cNvSpPr>
            <a:spLocks noGrp="1"/>
          </p:cNvSpPr>
          <p:nvPr>
            <p:ph idx="1"/>
          </p:nvPr>
        </p:nvSpPr>
        <p:spPr/>
        <p:txBody>
          <a:bodyPr>
            <a:normAutofit lnSpcReduction="10000"/>
          </a:bodyPr>
          <a:lstStyle/>
          <a:p>
            <a:r>
              <a:rPr lang="en-US" dirty="0" smtClean="0"/>
              <a:t>Draw the basic work area layout</a:t>
            </a:r>
          </a:p>
          <a:p>
            <a:pPr lvl="1"/>
            <a:r>
              <a:rPr lang="en-US" dirty="0" smtClean="0"/>
              <a:t>May be taken from the Temporary Traffic Control Plan</a:t>
            </a:r>
          </a:p>
          <a:p>
            <a:r>
              <a:rPr lang="en-US" dirty="0" smtClean="0"/>
              <a:t>The drawing need not be to scale, but should be sufficient size all drawing of vehicle and pedestrian worker paths</a:t>
            </a:r>
          </a:p>
          <a:p>
            <a:r>
              <a:rPr lang="en-US" dirty="0" smtClean="0"/>
              <a:t>Plot the pedestrian worker and vehicles paths using ITCP principles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ITCP</a:t>
            </a:r>
            <a:endParaRPr lang="en-US" dirty="0"/>
          </a:p>
        </p:txBody>
      </p:sp>
      <p:sp>
        <p:nvSpPr>
          <p:cNvPr id="3" name="Content Placeholder 2"/>
          <p:cNvSpPr>
            <a:spLocks noGrp="1"/>
          </p:cNvSpPr>
          <p:nvPr>
            <p:ph idx="1"/>
          </p:nvPr>
        </p:nvSpPr>
        <p:spPr/>
        <p:txBody>
          <a:bodyPr>
            <a:normAutofit/>
          </a:bodyPr>
          <a:lstStyle/>
          <a:p>
            <a:r>
              <a:rPr lang="en-US" dirty="0" smtClean="0"/>
              <a:t>Plot worker on foot locations</a:t>
            </a:r>
          </a:p>
          <a:p>
            <a:r>
              <a:rPr lang="en-US" dirty="0" smtClean="0"/>
              <a:t>Plot equipment and vehicle locations</a:t>
            </a:r>
          </a:p>
          <a:p>
            <a:r>
              <a:rPr lang="en-US" dirty="0" smtClean="0"/>
              <a:t>Plot vehicle and equipment paths including access/egress points for dump trucks and other site visitors</a:t>
            </a:r>
          </a:p>
          <a:p>
            <a:r>
              <a:rPr lang="en-US" dirty="0" smtClean="0"/>
              <a:t>Plot location of utilities, storage areas and other obstacles or hazards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108"/>
          <p:cNvSpPr/>
          <p:nvPr/>
        </p:nvSpPr>
        <p:spPr>
          <a:xfrm>
            <a:off x="228600" y="2268893"/>
            <a:ext cx="8727232" cy="4589107"/>
          </a:xfrm>
          <a:custGeom>
            <a:avLst/>
            <a:gdLst>
              <a:gd name="connsiteX0" fmla="*/ 1248747 w 8727232"/>
              <a:gd name="connsiteY0" fmla="*/ 491413 h 4589107"/>
              <a:gd name="connsiteX1" fmla="*/ 2452395 w 8727232"/>
              <a:gd name="connsiteY1" fmla="*/ 295470 h 4589107"/>
              <a:gd name="connsiteX2" fmla="*/ 4757057 w 8727232"/>
              <a:gd name="connsiteY2" fmla="*/ 603380 h 4589107"/>
              <a:gd name="connsiteX3" fmla="*/ 6268616 w 8727232"/>
              <a:gd name="connsiteY3" fmla="*/ 155511 h 4589107"/>
              <a:gd name="connsiteX4" fmla="*/ 8200053 w 8727232"/>
              <a:gd name="connsiteY4" fmla="*/ 314131 h 4589107"/>
              <a:gd name="connsiteX5" fmla="*/ 8507963 w 8727232"/>
              <a:gd name="connsiteY5" fmla="*/ 2040295 h 4589107"/>
              <a:gd name="connsiteX6" fmla="*/ 6884436 w 8727232"/>
              <a:gd name="connsiteY6" fmla="*/ 4242319 h 4589107"/>
              <a:gd name="connsiteX7" fmla="*/ 4159898 w 8727232"/>
              <a:gd name="connsiteY7" fmla="*/ 4121021 h 4589107"/>
              <a:gd name="connsiteX8" fmla="*/ 670249 w 8727232"/>
              <a:gd name="connsiteY8" fmla="*/ 3813111 h 4589107"/>
              <a:gd name="connsiteX9" fmla="*/ 138404 w 8727232"/>
              <a:gd name="connsiteY9" fmla="*/ 2301552 h 4589107"/>
              <a:gd name="connsiteX10" fmla="*/ 716902 w 8727232"/>
              <a:gd name="connsiteY10" fmla="*/ 864638 h 4589107"/>
              <a:gd name="connsiteX11" fmla="*/ 1248747 w 8727232"/>
              <a:gd name="connsiteY11" fmla="*/ 491413 h 458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32" h="4589107">
                <a:moveTo>
                  <a:pt x="1248747" y="491413"/>
                </a:moveTo>
                <a:cubicBezTo>
                  <a:pt x="1537996" y="396552"/>
                  <a:pt x="1867677" y="276809"/>
                  <a:pt x="2452395" y="295470"/>
                </a:cubicBezTo>
                <a:cubicBezTo>
                  <a:pt x="3037113" y="314131"/>
                  <a:pt x="4121020" y="626707"/>
                  <a:pt x="4757057" y="603380"/>
                </a:cubicBezTo>
                <a:cubicBezTo>
                  <a:pt x="5393094" y="580054"/>
                  <a:pt x="5694783" y="203719"/>
                  <a:pt x="6268616" y="155511"/>
                </a:cubicBezTo>
                <a:cubicBezTo>
                  <a:pt x="6842449" y="107303"/>
                  <a:pt x="7826829" y="0"/>
                  <a:pt x="8200053" y="314131"/>
                </a:cubicBezTo>
                <a:cubicBezTo>
                  <a:pt x="8573278" y="628262"/>
                  <a:pt x="8727232" y="1385597"/>
                  <a:pt x="8507963" y="2040295"/>
                </a:cubicBezTo>
                <a:cubicBezTo>
                  <a:pt x="8288694" y="2694993"/>
                  <a:pt x="7609114" y="3895531"/>
                  <a:pt x="6884436" y="4242319"/>
                </a:cubicBezTo>
                <a:cubicBezTo>
                  <a:pt x="6159758" y="4589107"/>
                  <a:pt x="5195596" y="4192556"/>
                  <a:pt x="4159898" y="4121021"/>
                </a:cubicBezTo>
                <a:cubicBezTo>
                  <a:pt x="3124200" y="4049486"/>
                  <a:pt x="1340498" y="4116356"/>
                  <a:pt x="670249" y="3813111"/>
                </a:cubicBezTo>
                <a:cubicBezTo>
                  <a:pt x="0" y="3509866"/>
                  <a:pt x="130629" y="2792964"/>
                  <a:pt x="138404" y="2301552"/>
                </a:cubicBezTo>
                <a:cubicBezTo>
                  <a:pt x="146179" y="1810140"/>
                  <a:pt x="531845" y="1164773"/>
                  <a:pt x="716902" y="864638"/>
                </a:cubicBezTo>
                <a:cubicBezTo>
                  <a:pt x="901959" y="564503"/>
                  <a:pt x="959498" y="586274"/>
                  <a:pt x="1248747" y="491413"/>
                </a:cubicBezTo>
                <a:close/>
              </a:path>
            </a:pathLst>
          </a:custGeom>
          <a:blipFill>
            <a:blip r:embed="rId3" cstate="print"/>
            <a:tile tx="0" ty="0" sx="100000" sy="100000" flip="none" algn="tl"/>
          </a:blip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295400"/>
          </a:xfrm>
        </p:spPr>
        <p:txBody>
          <a:bodyPr>
            <a:normAutofit fontScale="90000"/>
          </a:bodyPr>
          <a:lstStyle/>
          <a:p>
            <a:r>
              <a:rPr lang="en-US" dirty="0" smtClean="0"/>
              <a:t>Worker Free- &amp; Equipment Free Zones</a:t>
            </a:r>
            <a:br>
              <a:rPr lang="en-US" dirty="0" smtClean="0"/>
            </a:br>
            <a:endParaRPr lang="en-US" dirty="0"/>
          </a:p>
        </p:txBody>
      </p:sp>
      <p:sp>
        <p:nvSpPr>
          <p:cNvPr id="4" name="Freeform 3"/>
          <p:cNvSpPr/>
          <p:nvPr/>
        </p:nvSpPr>
        <p:spPr>
          <a:xfrm>
            <a:off x="533400" y="4191000"/>
            <a:ext cx="8210938" cy="576943"/>
          </a:xfrm>
          <a:custGeom>
            <a:avLst/>
            <a:gdLst>
              <a:gd name="connsiteX0" fmla="*/ 0 w 8210938"/>
              <a:gd name="connsiteY0" fmla="*/ 251927 h 576943"/>
              <a:gd name="connsiteX1" fmla="*/ 1222310 w 8210938"/>
              <a:gd name="connsiteY1" fmla="*/ 93306 h 576943"/>
              <a:gd name="connsiteX2" fmla="*/ 2323322 w 8210938"/>
              <a:gd name="connsiteY2" fmla="*/ 74645 h 576943"/>
              <a:gd name="connsiteX3" fmla="*/ 4786604 w 8210938"/>
              <a:gd name="connsiteY3" fmla="*/ 541176 h 576943"/>
              <a:gd name="connsiteX4" fmla="*/ 6559420 w 8210938"/>
              <a:gd name="connsiteY4" fmla="*/ 289249 h 576943"/>
              <a:gd name="connsiteX5" fmla="*/ 7828383 w 8210938"/>
              <a:gd name="connsiteY5" fmla="*/ 102637 h 576943"/>
              <a:gd name="connsiteX6" fmla="*/ 8210938 w 8210938"/>
              <a:gd name="connsiteY6" fmla="*/ 149290 h 5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938" h="576943">
                <a:moveTo>
                  <a:pt x="0" y="251927"/>
                </a:moveTo>
                <a:cubicBezTo>
                  <a:pt x="417545" y="187390"/>
                  <a:pt x="835090" y="122853"/>
                  <a:pt x="1222310" y="93306"/>
                </a:cubicBezTo>
                <a:cubicBezTo>
                  <a:pt x="1609530" y="63759"/>
                  <a:pt x="1729273" y="0"/>
                  <a:pt x="2323322" y="74645"/>
                </a:cubicBezTo>
                <a:cubicBezTo>
                  <a:pt x="2917371" y="149290"/>
                  <a:pt x="4080588" y="505409"/>
                  <a:pt x="4786604" y="541176"/>
                </a:cubicBezTo>
                <a:cubicBezTo>
                  <a:pt x="5492620" y="576943"/>
                  <a:pt x="6559420" y="289249"/>
                  <a:pt x="6559420" y="289249"/>
                </a:cubicBezTo>
                <a:cubicBezTo>
                  <a:pt x="7066383" y="216159"/>
                  <a:pt x="7553130" y="125964"/>
                  <a:pt x="7828383" y="102637"/>
                </a:cubicBezTo>
                <a:cubicBezTo>
                  <a:pt x="8103636" y="79311"/>
                  <a:pt x="8157287" y="114300"/>
                  <a:pt x="8210938" y="149290"/>
                </a:cubicBezTo>
              </a:path>
            </a:pathLst>
          </a:cu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9"/>
          <p:cNvGrpSpPr>
            <a:grpSpLocks noChangeAspect="1"/>
          </p:cNvGrpSpPr>
          <p:nvPr/>
        </p:nvGrpSpPr>
        <p:grpSpPr bwMode="auto">
          <a:xfrm flipH="1">
            <a:off x="6629400" y="4419600"/>
            <a:ext cx="831850" cy="1820863"/>
            <a:chOff x="4272" y="2784"/>
            <a:chExt cx="524" cy="1147"/>
          </a:xfrm>
        </p:grpSpPr>
        <p:sp>
          <p:nvSpPr>
            <p:cNvPr id="6" name="AutoShape 8"/>
            <p:cNvSpPr>
              <a:spLocks noChangeAspect="1" noChangeArrowheads="1" noTextEdit="1"/>
            </p:cNvSpPr>
            <p:nvPr/>
          </p:nvSpPr>
          <p:spPr bwMode="auto">
            <a:xfrm>
              <a:off x="4272" y="2784"/>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0"/>
            <p:cNvSpPr>
              <a:spLocks/>
            </p:cNvSpPr>
            <p:nvPr/>
          </p:nvSpPr>
          <p:spPr bwMode="auto">
            <a:xfrm>
              <a:off x="4272" y="3787"/>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1"/>
            <p:cNvSpPr>
              <a:spLocks/>
            </p:cNvSpPr>
            <p:nvPr/>
          </p:nvSpPr>
          <p:spPr bwMode="auto">
            <a:xfrm>
              <a:off x="4374" y="3850"/>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2"/>
            <p:cNvSpPr>
              <a:spLocks/>
            </p:cNvSpPr>
            <p:nvPr/>
          </p:nvSpPr>
          <p:spPr bwMode="auto">
            <a:xfrm>
              <a:off x="4462" y="3101"/>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3"/>
            <p:cNvSpPr>
              <a:spLocks noChangeArrowheads="1"/>
            </p:cNvSpPr>
            <p:nvPr/>
          </p:nvSpPr>
          <p:spPr bwMode="auto">
            <a:xfrm>
              <a:off x="4478" y="3128"/>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4"/>
            <p:cNvSpPr>
              <a:spLocks/>
            </p:cNvSpPr>
            <p:nvPr/>
          </p:nvSpPr>
          <p:spPr bwMode="auto">
            <a:xfrm>
              <a:off x="4583" y="2909"/>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5"/>
            <p:cNvSpPr>
              <a:spLocks/>
            </p:cNvSpPr>
            <p:nvPr/>
          </p:nvSpPr>
          <p:spPr bwMode="auto">
            <a:xfrm>
              <a:off x="4361" y="2881"/>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6"/>
            <p:cNvSpPr>
              <a:spLocks/>
            </p:cNvSpPr>
            <p:nvPr/>
          </p:nvSpPr>
          <p:spPr bwMode="auto">
            <a:xfrm>
              <a:off x="4383" y="2904"/>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p:nvSpPr>
          <p:spPr bwMode="auto">
            <a:xfrm>
              <a:off x="4445" y="3077"/>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8"/>
            <p:cNvSpPr>
              <a:spLocks/>
            </p:cNvSpPr>
            <p:nvPr/>
          </p:nvSpPr>
          <p:spPr bwMode="auto">
            <a:xfrm>
              <a:off x="4461" y="3086"/>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9"/>
            <p:cNvSpPr>
              <a:spLocks/>
            </p:cNvSpPr>
            <p:nvPr/>
          </p:nvSpPr>
          <p:spPr bwMode="auto">
            <a:xfrm>
              <a:off x="4426" y="2954"/>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0"/>
            <p:cNvSpPr>
              <a:spLocks/>
            </p:cNvSpPr>
            <p:nvPr/>
          </p:nvSpPr>
          <p:spPr bwMode="auto">
            <a:xfrm>
              <a:off x="4522" y="2955"/>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p:nvSpPr>
          <p:spPr bwMode="auto">
            <a:xfrm>
              <a:off x="4437" y="2957"/>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auto">
            <a:xfrm>
              <a:off x="4286" y="3188"/>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3"/>
            <p:cNvSpPr>
              <a:spLocks/>
            </p:cNvSpPr>
            <p:nvPr/>
          </p:nvSpPr>
          <p:spPr bwMode="auto">
            <a:xfrm>
              <a:off x="4302" y="3200"/>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4"/>
            <p:cNvSpPr>
              <a:spLocks/>
            </p:cNvSpPr>
            <p:nvPr/>
          </p:nvSpPr>
          <p:spPr bwMode="auto">
            <a:xfrm>
              <a:off x="4351" y="2784"/>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5"/>
            <p:cNvSpPr>
              <a:spLocks/>
            </p:cNvSpPr>
            <p:nvPr/>
          </p:nvSpPr>
          <p:spPr bwMode="auto">
            <a:xfrm>
              <a:off x="4377" y="2802"/>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6"/>
            <p:cNvSpPr>
              <a:spLocks/>
            </p:cNvSpPr>
            <p:nvPr/>
          </p:nvSpPr>
          <p:spPr bwMode="auto">
            <a:xfrm>
              <a:off x="4510" y="2823"/>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7"/>
            <p:cNvSpPr>
              <a:spLocks/>
            </p:cNvSpPr>
            <p:nvPr/>
          </p:nvSpPr>
          <p:spPr bwMode="auto">
            <a:xfrm>
              <a:off x="4573" y="2877"/>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4390" y="3761"/>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9"/>
            <p:cNvSpPr>
              <a:spLocks/>
            </p:cNvSpPr>
            <p:nvPr/>
          </p:nvSpPr>
          <p:spPr bwMode="auto">
            <a:xfrm>
              <a:off x="4382" y="3481"/>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0"/>
            <p:cNvSpPr>
              <a:spLocks/>
            </p:cNvSpPr>
            <p:nvPr/>
          </p:nvSpPr>
          <p:spPr bwMode="auto">
            <a:xfrm>
              <a:off x="4576" y="3759"/>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1"/>
            <p:cNvSpPr>
              <a:spLocks/>
            </p:cNvSpPr>
            <p:nvPr/>
          </p:nvSpPr>
          <p:spPr bwMode="auto">
            <a:xfrm>
              <a:off x="4432" y="3349"/>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32"/>
            <p:cNvSpPr>
              <a:spLocks noChangeArrowheads="1"/>
            </p:cNvSpPr>
            <p:nvPr/>
          </p:nvSpPr>
          <p:spPr bwMode="auto">
            <a:xfrm>
              <a:off x="4421" y="3439"/>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3"/>
            <p:cNvSpPr>
              <a:spLocks/>
            </p:cNvSpPr>
            <p:nvPr/>
          </p:nvSpPr>
          <p:spPr bwMode="auto">
            <a:xfrm>
              <a:off x="4300" y="3338"/>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4"/>
            <p:cNvSpPr>
              <a:spLocks/>
            </p:cNvSpPr>
            <p:nvPr/>
          </p:nvSpPr>
          <p:spPr bwMode="auto">
            <a:xfrm>
              <a:off x="4286" y="3307"/>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5"/>
            <p:cNvSpPr>
              <a:spLocks/>
            </p:cNvSpPr>
            <p:nvPr/>
          </p:nvSpPr>
          <p:spPr bwMode="auto">
            <a:xfrm>
              <a:off x="4379" y="3421"/>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6"/>
            <p:cNvSpPr>
              <a:spLocks/>
            </p:cNvSpPr>
            <p:nvPr/>
          </p:nvSpPr>
          <p:spPr bwMode="auto">
            <a:xfrm>
              <a:off x="4289" y="3333"/>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7"/>
            <p:cNvSpPr>
              <a:spLocks/>
            </p:cNvSpPr>
            <p:nvPr/>
          </p:nvSpPr>
          <p:spPr bwMode="auto">
            <a:xfrm>
              <a:off x="4656" y="3329"/>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8"/>
            <p:cNvSpPr>
              <a:spLocks/>
            </p:cNvSpPr>
            <p:nvPr/>
          </p:nvSpPr>
          <p:spPr bwMode="auto">
            <a:xfrm>
              <a:off x="4598" y="3298"/>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9"/>
            <p:cNvSpPr>
              <a:spLocks/>
            </p:cNvSpPr>
            <p:nvPr/>
          </p:nvSpPr>
          <p:spPr bwMode="auto">
            <a:xfrm>
              <a:off x="4616" y="3412"/>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0"/>
            <p:cNvSpPr>
              <a:spLocks/>
            </p:cNvSpPr>
            <p:nvPr/>
          </p:nvSpPr>
          <p:spPr bwMode="auto">
            <a:xfrm>
              <a:off x="4691" y="3323"/>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1"/>
            <p:cNvSpPr>
              <a:spLocks/>
            </p:cNvSpPr>
            <p:nvPr/>
          </p:nvSpPr>
          <p:spPr bwMode="auto">
            <a:xfrm>
              <a:off x="4368" y="3842"/>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2"/>
            <p:cNvSpPr>
              <a:spLocks/>
            </p:cNvSpPr>
            <p:nvPr/>
          </p:nvSpPr>
          <p:spPr bwMode="auto">
            <a:xfrm>
              <a:off x="4476" y="3458"/>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43"/>
            <p:cNvSpPr>
              <a:spLocks/>
            </p:cNvSpPr>
            <p:nvPr/>
          </p:nvSpPr>
          <p:spPr bwMode="auto">
            <a:xfrm>
              <a:off x="4492" y="3362"/>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Rectangle 44"/>
            <p:cNvSpPr>
              <a:spLocks noChangeArrowheads="1"/>
            </p:cNvSpPr>
            <p:nvPr/>
          </p:nvSpPr>
          <p:spPr bwMode="auto">
            <a:xfrm>
              <a:off x="4501" y="3617"/>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Rectangle 45"/>
            <p:cNvSpPr>
              <a:spLocks noChangeArrowheads="1"/>
            </p:cNvSpPr>
            <p:nvPr/>
          </p:nvSpPr>
          <p:spPr bwMode="auto">
            <a:xfrm>
              <a:off x="4528" y="3655"/>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8"/>
          <p:cNvGrpSpPr>
            <a:grpSpLocks noChangeAspect="1"/>
          </p:cNvGrpSpPr>
          <p:nvPr/>
        </p:nvGrpSpPr>
        <p:grpSpPr bwMode="auto">
          <a:xfrm>
            <a:off x="5715000" y="4572000"/>
            <a:ext cx="831850" cy="1820863"/>
            <a:chOff x="3696" y="2880"/>
            <a:chExt cx="524" cy="1147"/>
          </a:xfrm>
        </p:grpSpPr>
        <p:sp>
          <p:nvSpPr>
            <p:cNvPr id="44" name="AutoShape 47"/>
            <p:cNvSpPr>
              <a:spLocks noChangeAspect="1" noChangeArrowheads="1" noTextEdit="1"/>
            </p:cNvSpPr>
            <p:nvPr/>
          </p:nvSpPr>
          <p:spPr bwMode="auto">
            <a:xfrm>
              <a:off x="3696" y="2880"/>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9"/>
            <p:cNvSpPr>
              <a:spLocks/>
            </p:cNvSpPr>
            <p:nvPr/>
          </p:nvSpPr>
          <p:spPr bwMode="auto">
            <a:xfrm>
              <a:off x="3696" y="3883"/>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0"/>
            <p:cNvSpPr>
              <a:spLocks/>
            </p:cNvSpPr>
            <p:nvPr/>
          </p:nvSpPr>
          <p:spPr bwMode="auto">
            <a:xfrm>
              <a:off x="3798" y="3946"/>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1"/>
            <p:cNvSpPr>
              <a:spLocks/>
            </p:cNvSpPr>
            <p:nvPr/>
          </p:nvSpPr>
          <p:spPr bwMode="auto">
            <a:xfrm>
              <a:off x="3886" y="3197"/>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52"/>
            <p:cNvSpPr>
              <a:spLocks noChangeArrowheads="1"/>
            </p:cNvSpPr>
            <p:nvPr/>
          </p:nvSpPr>
          <p:spPr bwMode="auto">
            <a:xfrm>
              <a:off x="3902" y="3224"/>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3"/>
            <p:cNvSpPr>
              <a:spLocks/>
            </p:cNvSpPr>
            <p:nvPr/>
          </p:nvSpPr>
          <p:spPr bwMode="auto">
            <a:xfrm>
              <a:off x="4007" y="3005"/>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54"/>
            <p:cNvSpPr>
              <a:spLocks/>
            </p:cNvSpPr>
            <p:nvPr/>
          </p:nvSpPr>
          <p:spPr bwMode="auto">
            <a:xfrm>
              <a:off x="3785" y="2977"/>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5"/>
            <p:cNvSpPr>
              <a:spLocks/>
            </p:cNvSpPr>
            <p:nvPr/>
          </p:nvSpPr>
          <p:spPr bwMode="auto">
            <a:xfrm>
              <a:off x="3807" y="3000"/>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6"/>
            <p:cNvSpPr>
              <a:spLocks/>
            </p:cNvSpPr>
            <p:nvPr/>
          </p:nvSpPr>
          <p:spPr bwMode="auto">
            <a:xfrm>
              <a:off x="3869" y="3173"/>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7"/>
            <p:cNvSpPr>
              <a:spLocks/>
            </p:cNvSpPr>
            <p:nvPr/>
          </p:nvSpPr>
          <p:spPr bwMode="auto">
            <a:xfrm>
              <a:off x="3885" y="3182"/>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8"/>
            <p:cNvSpPr>
              <a:spLocks/>
            </p:cNvSpPr>
            <p:nvPr/>
          </p:nvSpPr>
          <p:spPr bwMode="auto">
            <a:xfrm>
              <a:off x="3850" y="3050"/>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9"/>
            <p:cNvSpPr>
              <a:spLocks/>
            </p:cNvSpPr>
            <p:nvPr/>
          </p:nvSpPr>
          <p:spPr bwMode="auto">
            <a:xfrm>
              <a:off x="3946" y="3051"/>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60"/>
            <p:cNvSpPr>
              <a:spLocks/>
            </p:cNvSpPr>
            <p:nvPr/>
          </p:nvSpPr>
          <p:spPr bwMode="auto">
            <a:xfrm>
              <a:off x="3861" y="3053"/>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61"/>
            <p:cNvSpPr>
              <a:spLocks/>
            </p:cNvSpPr>
            <p:nvPr/>
          </p:nvSpPr>
          <p:spPr bwMode="auto">
            <a:xfrm>
              <a:off x="3710" y="3284"/>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62"/>
            <p:cNvSpPr>
              <a:spLocks/>
            </p:cNvSpPr>
            <p:nvPr/>
          </p:nvSpPr>
          <p:spPr bwMode="auto">
            <a:xfrm>
              <a:off x="3726" y="3296"/>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63"/>
            <p:cNvSpPr>
              <a:spLocks/>
            </p:cNvSpPr>
            <p:nvPr/>
          </p:nvSpPr>
          <p:spPr bwMode="auto">
            <a:xfrm>
              <a:off x="3775" y="2880"/>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64"/>
            <p:cNvSpPr>
              <a:spLocks/>
            </p:cNvSpPr>
            <p:nvPr/>
          </p:nvSpPr>
          <p:spPr bwMode="auto">
            <a:xfrm>
              <a:off x="3801" y="2898"/>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5"/>
            <p:cNvSpPr>
              <a:spLocks/>
            </p:cNvSpPr>
            <p:nvPr/>
          </p:nvSpPr>
          <p:spPr bwMode="auto">
            <a:xfrm>
              <a:off x="3934" y="2919"/>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6"/>
            <p:cNvSpPr>
              <a:spLocks/>
            </p:cNvSpPr>
            <p:nvPr/>
          </p:nvSpPr>
          <p:spPr bwMode="auto">
            <a:xfrm>
              <a:off x="3997" y="2973"/>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7"/>
            <p:cNvSpPr>
              <a:spLocks/>
            </p:cNvSpPr>
            <p:nvPr/>
          </p:nvSpPr>
          <p:spPr bwMode="auto">
            <a:xfrm>
              <a:off x="3814" y="3857"/>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8"/>
            <p:cNvSpPr>
              <a:spLocks/>
            </p:cNvSpPr>
            <p:nvPr/>
          </p:nvSpPr>
          <p:spPr bwMode="auto">
            <a:xfrm>
              <a:off x="3806" y="3577"/>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9"/>
            <p:cNvSpPr>
              <a:spLocks/>
            </p:cNvSpPr>
            <p:nvPr/>
          </p:nvSpPr>
          <p:spPr bwMode="auto">
            <a:xfrm>
              <a:off x="4000" y="3855"/>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0"/>
            <p:cNvSpPr>
              <a:spLocks/>
            </p:cNvSpPr>
            <p:nvPr/>
          </p:nvSpPr>
          <p:spPr bwMode="auto">
            <a:xfrm>
              <a:off x="3856" y="3445"/>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Rectangle 71"/>
            <p:cNvSpPr>
              <a:spLocks noChangeArrowheads="1"/>
            </p:cNvSpPr>
            <p:nvPr/>
          </p:nvSpPr>
          <p:spPr bwMode="auto">
            <a:xfrm>
              <a:off x="3845" y="3535"/>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2"/>
            <p:cNvSpPr>
              <a:spLocks/>
            </p:cNvSpPr>
            <p:nvPr/>
          </p:nvSpPr>
          <p:spPr bwMode="auto">
            <a:xfrm>
              <a:off x="3724" y="3434"/>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73"/>
            <p:cNvSpPr>
              <a:spLocks/>
            </p:cNvSpPr>
            <p:nvPr/>
          </p:nvSpPr>
          <p:spPr bwMode="auto">
            <a:xfrm>
              <a:off x="3710" y="3403"/>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74"/>
            <p:cNvSpPr>
              <a:spLocks/>
            </p:cNvSpPr>
            <p:nvPr/>
          </p:nvSpPr>
          <p:spPr bwMode="auto">
            <a:xfrm>
              <a:off x="3803" y="3517"/>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5"/>
            <p:cNvSpPr>
              <a:spLocks/>
            </p:cNvSpPr>
            <p:nvPr/>
          </p:nvSpPr>
          <p:spPr bwMode="auto">
            <a:xfrm>
              <a:off x="3713" y="3429"/>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76"/>
            <p:cNvSpPr>
              <a:spLocks/>
            </p:cNvSpPr>
            <p:nvPr/>
          </p:nvSpPr>
          <p:spPr bwMode="auto">
            <a:xfrm>
              <a:off x="4080" y="3425"/>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7"/>
            <p:cNvSpPr>
              <a:spLocks/>
            </p:cNvSpPr>
            <p:nvPr/>
          </p:nvSpPr>
          <p:spPr bwMode="auto">
            <a:xfrm>
              <a:off x="4022" y="3394"/>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8"/>
            <p:cNvSpPr>
              <a:spLocks/>
            </p:cNvSpPr>
            <p:nvPr/>
          </p:nvSpPr>
          <p:spPr bwMode="auto">
            <a:xfrm>
              <a:off x="4040" y="3508"/>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9"/>
            <p:cNvSpPr>
              <a:spLocks/>
            </p:cNvSpPr>
            <p:nvPr/>
          </p:nvSpPr>
          <p:spPr bwMode="auto">
            <a:xfrm>
              <a:off x="4115" y="3419"/>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80"/>
            <p:cNvSpPr>
              <a:spLocks/>
            </p:cNvSpPr>
            <p:nvPr/>
          </p:nvSpPr>
          <p:spPr bwMode="auto">
            <a:xfrm>
              <a:off x="3792" y="3938"/>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81"/>
            <p:cNvSpPr>
              <a:spLocks/>
            </p:cNvSpPr>
            <p:nvPr/>
          </p:nvSpPr>
          <p:spPr bwMode="auto">
            <a:xfrm>
              <a:off x="3900" y="3554"/>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82"/>
            <p:cNvSpPr>
              <a:spLocks/>
            </p:cNvSpPr>
            <p:nvPr/>
          </p:nvSpPr>
          <p:spPr bwMode="auto">
            <a:xfrm>
              <a:off x="3916" y="3458"/>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Rectangle 83"/>
            <p:cNvSpPr>
              <a:spLocks noChangeArrowheads="1"/>
            </p:cNvSpPr>
            <p:nvPr/>
          </p:nvSpPr>
          <p:spPr bwMode="auto">
            <a:xfrm>
              <a:off x="3925" y="3713"/>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Rectangle 84"/>
            <p:cNvSpPr>
              <a:spLocks noChangeArrowheads="1"/>
            </p:cNvSpPr>
            <p:nvPr/>
          </p:nvSpPr>
          <p:spPr bwMode="auto">
            <a:xfrm>
              <a:off x="3952" y="3751"/>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10"/>
          <p:cNvGrpSpPr>
            <a:grpSpLocks noChangeAspect="1"/>
          </p:cNvGrpSpPr>
          <p:nvPr/>
        </p:nvGrpSpPr>
        <p:grpSpPr bwMode="auto">
          <a:xfrm>
            <a:off x="1447800" y="3788182"/>
            <a:ext cx="1981200" cy="2094660"/>
            <a:chOff x="3168" y="720"/>
            <a:chExt cx="1829" cy="1680"/>
          </a:xfrm>
        </p:grpSpPr>
        <p:sp>
          <p:nvSpPr>
            <p:cNvPr id="82" name="AutoShape 9"/>
            <p:cNvSpPr>
              <a:spLocks noChangeAspect="1" noChangeArrowheads="1" noTextEdit="1"/>
            </p:cNvSpPr>
            <p:nvPr/>
          </p:nvSpPr>
          <p:spPr bwMode="auto">
            <a:xfrm>
              <a:off x="3168" y="720"/>
              <a:ext cx="1829"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23"/>
            <p:cNvSpPr>
              <a:spLocks/>
            </p:cNvSpPr>
            <p:nvPr/>
          </p:nvSpPr>
          <p:spPr bwMode="auto">
            <a:xfrm>
              <a:off x="4307" y="907"/>
              <a:ext cx="124" cy="164"/>
            </a:xfrm>
            <a:custGeom>
              <a:avLst/>
              <a:gdLst/>
              <a:ahLst/>
              <a:cxnLst>
                <a:cxn ang="0">
                  <a:pos x="247" y="216"/>
                </a:cxn>
                <a:cxn ang="0">
                  <a:pos x="244" y="152"/>
                </a:cxn>
                <a:cxn ang="0">
                  <a:pos x="233" y="102"/>
                </a:cxn>
                <a:cxn ang="0">
                  <a:pos x="212" y="63"/>
                </a:cxn>
                <a:cxn ang="0">
                  <a:pos x="188" y="33"/>
                </a:cxn>
                <a:cxn ang="0">
                  <a:pos x="161" y="15"/>
                </a:cxn>
                <a:cxn ang="0">
                  <a:pos x="135" y="6"/>
                </a:cxn>
                <a:cxn ang="0">
                  <a:pos x="109" y="0"/>
                </a:cxn>
                <a:cxn ang="0">
                  <a:pos x="90" y="2"/>
                </a:cxn>
                <a:cxn ang="0">
                  <a:pos x="74" y="8"/>
                </a:cxn>
                <a:cxn ang="0">
                  <a:pos x="59" y="19"/>
                </a:cxn>
                <a:cxn ang="0">
                  <a:pos x="44" y="33"/>
                </a:cxn>
                <a:cxn ang="0">
                  <a:pos x="31" y="50"/>
                </a:cxn>
                <a:cxn ang="0">
                  <a:pos x="20" y="72"/>
                </a:cxn>
                <a:cxn ang="0">
                  <a:pos x="11" y="94"/>
                </a:cxn>
                <a:cxn ang="0">
                  <a:pos x="4" y="120"/>
                </a:cxn>
                <a:cxn ang="0">
                  <a:pos x="0" y="148"/>
                </a:cxn>
                <a:cxn ang="0">
                  <a:pos x="0" y="176"/>
                </a:cxn>
                <a:cxn ang="0">
                  <a:pos x="5" y="203"/>
                </a:cxn>
                <a:cxn ang="0">
                  <a:pos x="17" y="231"/>
                </a:cxn>
                <a:cxn ang="0">
                  <a:pos x="29" y="257"/>
                </a:cxn>
                <a:cxn ang="0">
                  <a:pos x="44" y="279"/>
                </a:cxn>
                <a:cxn ang="0">
                  <a:pos x="59" y="298"/>
                </a:cxn>
                <a:cxn ang="0">
                  <a:pos x="74" y="309"/>
                </a:cxn>
                <a:cxn ang="0">
                  <a:pos x="85" y="314"/>
                </a:cxn>
                <a:cxn ang="0">
                  <a:pos x="92" y="316"/>
                </a:cxn>
                <a:cxn ang="0">
                  <a:pos x="109" y="323"/>
                </a:cxn>
                <a:cxn ang="0">
                  <a:pos x="135" y="327"/>
                </a:cxn>
                <a:cxn ang="0">
                  <a:pos x="164" y="329"/>
                </a:cxn>
                <a:cxn ang="0">
                  <a:pos x="192" y="322"/>
                </a:cxn>
                <a:cxn ang="0">
                  <a:pos x="220" y="303"/>
                </a:cxn>
                <a:cxn ang="0">
                  <a:pos x="238" y="268"/>
                </a:cxn>
                <a:cxn ang="0">
                  <a:pos x="247" y="216"/>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4"/>
            <p:cNvSpPr>
              <a:spLocks/>
            </p:cNvSpPr>
            <p:nvPr/>
          </p:nvSpPr>
          <p:spPr bwMode="auto">
            <a:xfrm>
              <a:off x="4119" y="1226"/>
              <a:ext cx="246" cy="224"/>
            </a:xfrm>
            <a:custGeom>
              <a:avLst/>
              <a:gdLst/>
              <a:ahLst/>
              <a:cxnLst>
                <a:cxn ang="0">
                  <a:pos x="493" y="447"/>
                </a:cxn>
                <a:cxn ang="0">
                  <a:pos x="493" y="0"/>
                </a:cxn>
                <a:cxn ang="0">
                  <a:pos x="0" y="106"/>
                </a:cxn>
                <a:cxn ang="0">
                  <a:pos x="0" y="447"/>
                </a:cxn>
                <a:cxn ang="0">
                  <a:pos x="493" y="447"/>
                </a:cxn>
              </a:cxnLst>
              <a:rect l="0" t="0" r="r" b="b"/>
              <a:pathLst>
                <a:path w="493" h="447">
                  <a:moveTo>
                    <a:pt x="493" y="447"/>
                  </a:moveTo>
                  <a:lnTo>
                    <a:pt x="493" y="0"/>
                  </a:lnTo>
                  <a:lnTo>
                    <a:pt x="0" y="106"/>
                  </a:lnTo>
                  <a:lnTo>
                    <a:pt x="0" y="447"/>
                  </a:lnTo>
                  <a:lnTo>
                    <a:pt x="493" y="4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Rectangle 25"/>
            <p:cNvSpPr>
              <a:spLocks noChangeArrowheads="1"/>
            </p:cNvSpPr>
            <p:nvPr/>
          </p:nvSpPr>
          <p:spPr bwMode="auto">
            <a:xfrm>
              <a:off x="4155" y="1287"/>
              <a:ext cx="181" cy="1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26"/>
            <p:cNvSpPr>
              <a:spLocks/>
            </p:cNvSpPr>
            <p:nvPr/>
          </p:nvSpPr>
          <p:spPr bwMode="auto">
            <a:xfrm>
              <a:off x="3768" y="1364"/>
              <a:ext cx="1090" cy="1030"/>
            </a:xfrm>
            <a:custGeom>
              <a:avLst/>
              <a:gdLst/>
              <a:ahLst/>
              <a:cxnLst>
                <a:cxn ang="0">
                  <a:pos x="183" y="523"/>
                </a:cxn>
                <a:cxn ang="0">
                  <a:pos x="238" y="320"/>
                </a:cxn>
                <a:cxn ang="0">
                  <a:pos x="316" y="211"/>
                </a:cxn>
                <a:cxn ang="0">
                  <a:pos x="434" y="108"/>
                </a:cxn>
                <a:cxn ang="0">
                  <a:pos x="541" y="39"/>
                </a:cxn>
                <a:cxn ang="0">
                  <a:pos x="628" y="8"/>
                </a:cxn>
                <a:cxn ang="0">
                  <a:pos x="697" y="0"/>
                </a:cxn>
                <a:cxn ang="0">
                  <a:pos x="900" y="0"/>
                </a:cxn>
                <a:cxn ang="0">
                  <a:pos x="1145" y="0"/>
                </a:cxn>
                <a:cxn ang="0">
                  <a:pos x="1266" y="0"/>
                </a:cxn>
                <a:cxn ang="0">
                  <a:pos x="1406" y="58"/>
                </a:cxn>
                <a:cxn ang="0">
                  <a:pos x="1543" y="237"/>
                </a:cxn>
                <a:cxn ang="0">
                  <a:pos x="1633" y="403"/>
                </a:cxn>
                <a:cxn ang="0">
                  <a:pos x="1803" y="364"/>
                </a:cxn>
                <a:cxn ang="0">
                  <a:pos x="1899" y="300"/>
                </a:cxn>
                <a:cxn ang="0">
                  <a:pos x="1964" y="228"/>
                </a:cxn>
                <a:cxn ang="0">
                  <a:pos x="2010" y="213"/>
                </a:cxn>
                <a:cxn ang="0">
                  <a:pos x="2041" y="307"/>
                </a:cxn>
                <a:cxn ang="0">
                  <a:pos x="2163" y="303"/>
                </a:cxn>
                <a:cxn ang="0">
                  <a:pos x="2099" y="512"/>
                </a:cxn>
                <a:cxn ang="0">
                  <a:pos x="1903" y="510"/>
                </a:cxn>
                <a:cxn ang="0">
                  <a:pos x="1823" y="544"/>
                </a:cxn>
                <a:cxn ang="0">
                  <a:pos x="1720" y="590"/>
                </a:cxn>
                <a:cxn ang="0">
                  <a:pos x="1615" y="612"/>
                </a:cxn>
                <a:cxn ang="0">
                  <a:pos x="1487" y="573"/>
                </a:cxn>
                <a:cxn ang="0">
                  <a:pos x="1349" y="394"/>
                </a:cxn>
                <a:cxn ang="0">
                  <a:pos x="1463" y="928"/>
                </a:cxn>
                <a:cxn ang="0">
                  <a:pos x="1620" y="1282"/>
                </a:cxn>
                <a:cxn ang="0">
                  <a:pos x="1648" y="1500"/>
                </a:cxn>
                <a:cxn ang="0">
                  <a:pos x="1578" y="1741"/>
                </a:cxn>
                <a:cxn ang="0">
                  <a:pos x="1360" y="1944"/>
                </a:cxn>
                <a:cxn ang="0">
                  <a:pos x="1509" y="1992"/>
                </a:cxn>
                <a:cxn ang="0">
                  <a:pos x="1123" y="2038"/>
                </a:cxn>
                <a:cxn ang="0">
                  <a:pos x="1182" y="1922"/>
                </a:cxn>
                <a:cxn ang="0">
                  <a:pos x="1225" y="1652"/>
                </a:cxn>
                <a:cxn ang="0">
                  <a:pos x="1155" y="1388"/>
                </a:cxn>
                <a:cxn ang="0">
                  <a:pos x="931" y="1308"/>
                </a:cxn>
                <a:cxn ang="0">
                  <a:pos x="774" y="1467"/>
                </a:cxn>
                <a:cxn ang="0">
                  <a:pos x="761" y="1781"/>
                </a:cxn>
                <a:cxn ang="0">
                  <a:pos x="813" y="1990"/>
                </a:cxn>
                <a:cxn ang="0">
                  <a:pos x="403" y="2060"/>
                </a:cxn>
                <a:cxn ang="0">
                  <a:pos x="484" y="1962"/>
                </a:cxn>
                <a:cxn ang="0">
                  <a:pos x="462" y="1864"/>
                </a:cxn>
                <a:cxn ang="0">
                  <a:pos x="294" y="1646"/>
                </a:cxn>
                <a:cxn ang="0">
                  <a:pos x="283" y="1412"/>
                </a:cxn>
                <a:cxn ang="0">
                  <a:pos x="371" y="1138"/>
                </a:cxn>
                <a:cxn ang="0">
                  <a:pos x="551" y="712"/>
                </a:cxn>
                <a:cxn ang="0">
                  <a:pos x="552" y="379"/>
                </a:cxn>
                <a:cxn ang="0">
                  <a:pos x="445" y="464"/>
                </a:cxn>
                <a:cxn ang="0">
                  <a:pos x="355" y="601"/>
                </a:cxn>
                <a:cxn ang="0">
                  <a:pos x="347" y="741"/>
                </a:cxn>
                <a:cxn ang="0">
                  <a:pos x="351" y="1009"/>
                </a:cxn>
                <a:cxn ang="0">
                  <a:pos x="307" y="1048"/>
                </a:cxn>
                <a:cxn ang="0">
                  <a:pos x="235" y="1000"/>
                </a:cxn>
                <a:cxn ang="0">
                  <a:pos x="6" y="981"/>
                </a:cxn>
                <a:cxn ang="0">
                  <a:pos x="129" y="82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7"/>
            <p:cNvSpPr>
              <a:spLocks/>
            </p:cNvSpPr>
            <p:nvPr/>
          </p:nvSpPr>
          <p:spPr bwMode="auto">
            <a:xfrm>
              <a:off x="3968" y="887"/>
              <a:ext cx="508" cy="453"/>
            </a:xfrm>
            <a:custGeom>
              <a:avLst/>
              <a:gdLst/>
              <a:ahLst/>
              <a:cxnLst>
                <a:cxn ang="0">
                  <a:pos x="870" y="274"/>
                </a:cxn>
                <a:cxn ang="0">
                  <a:pos x="868" y="274"/>
                </a:cxn>
                <a:cxn ang="0">
                  <a:pos x="853" y="244"/>
                </a:cxn>
                <a:cxn ang="0">
                  <a:pos x="820" y="189"/>
                </a:cxn>
                <a:cxn ang="0">
                  <a:pos x="778" y="139"/>
                </a:cxn>
                <a:cxn ang="0">
                  <a:pos x="730" y="96"/>
                </a:cxn>
                <a:cxn ang="0">
                  <a:pos x="676" y="59"/>
                </a:cxn>
                <a:cxn ang="0">
                  <a:pos x="617" y="32"/>
                </a:cxn>
                <a:cxn ang="0">
                  <a:pos x="554" y="11"/>
                </a:cxn>
                <a:cxn ang="0">
                  <a:pos x="488" y="2"/>
                </a:cxn>
                <a:cxn ang="0">
                  <a:pos x="406" y="2"/>
                </a:cxn>
                <a:cxn ang="0">
                  <a:pos x="318" y="21"/>
                </a:cxn>
                <a:cxn ang="0">
                  <a:pos x="236" y="56"/>
                </a:cxn>
                <a:cxn ang="0">
                  <a:pos x="164" y="104"/>
                </a:cxn>
                <a:cxn ang="0">
                  <a:pos x="103" y="165"/>
                </a:cxn>
                <a:cxn ang="0">
                  <a:pos x="53" y="237"/>
                </a:cxn>
                <a:cxn ang="0">
                  <a:pos x="20" y="318"/>
                </a:cxn>
                <a:cxn ang="0">
                  <a:pos x="2" y="407"/>
                </a:cxn>
                <a:cxn ang="0">
                  <a:pos x="2" y="499"/>
                </a:cxn>
                <a:cxn ang="0">
                  <a:pos x="20" y="588"/>
                </a:cxn>
                <a:cxn ang="0">
                  <a:pos x="53" y="669"/>
                </a:cxn>
                <a:cxn ang="0">
                  <a:pos x="103" y="741"/>
                </a:cxn>
                <a:cxn ang="0">
                  <a:pos x="164" y="802"/>
                </a:cxn>
                <a:cxn ang="0">
                  <a:pos x="236" y="850"/>
                </a:cxn>
                <a:cxn ang="0">
                  <a:pos x="318" y="885"/>
                </a:cxn>
                <a:cxn ang="0">
                  <a:pos x="406" y="904"/>
                </a:cxn>
                <a:cxn ang="0">
                  <a:pos x="486" y="904"/>
                </a:cxn>
                <a:cxn ang="0">
                  <a:pos x="549" y="894"/>
                </a:cxn>
                <a:cxn ang="0">
                  <a:pos x="610" y="878"/>
                </a:cxn>
                <a:cxn ang="0">
                  <a:pos x="667" y="852"/>
                </a:cxn>
                <a:cxn ang="0">
                  <a:pos x="719" y="819"/>
                </a:cxn>
                <a:cxn ang="0">
                  <a:pos x="767" y="778"/>
                </a:cxn>
                <a:cxn ang="0">
                  <a:pos x="807" y="734"/>
                </a:cxn>
                <a:cxn ang="0">
                  <a:pos x="842" y="682"/>
                </a:cxn>
                <a:cxn ang="0">
                  <a:pos x="861" y="654"/>
                </a:cxn>
                <a:cxn ang="0">
                  <a:pos x="868" y="654"/>
                </a:cxn>
                <a:cxn ang="0">
                  <a:pos x="901" y="651"/>
                </a:cxn>
                <a:cxn ang="0">
                  <a:pos x="953" y="621"/>
                </a:cxn>
                <a:cxn ang="0">
                  <a:pos x="992" y="571"/>
                </a:cxn>
                <a:cxn ang="0">
                  <a:pos x="1012" y="503"/>
                </a:cxn>
                <a:cxn ang="0">
                  <a:pos x="1012" y="425"/>
                </a:cxn>
                <a:cxn ang="0">
                  <a:pos x="992" y="357"/>
                </a:cxn>
                <a:cxn ang="0">
                  <a:pos x="953" y="307"/>
                </a:cxn>
                <a:cxn ang="0">
                  <a:pos x="901" y="277"/>
                </a:cxn>
              </a:cxnLst>
              <a:rect l="0" t="0" r="r" b="b"/>
              <a:pathLst>
                <a:path w="1016" h="905">
                  <a:moveTo>
                    <a:pt x="872" y="274"/>
                  </a:moveTo>
                  <a:lnTo>
                    <a:pt x="870" y="274"/>
                  </a:lnTo>
                  <a:lnTo>
                    <a:pt x="870" y="274"/>
                  </a:lnTo>
                  <a:lnTo>
                    <a:pt x="868"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8"/>
            <p:cNvSpPr>
              <a:spLocks/>
            </p:cNvSpPr>
            <p:nvPr/>
          </p:nvSpPr>
          <p:spPr bwMode="auto">
            <a:xfrm>
              <a:off x="4002" y="923"/>
              <a:ext cx="447" cy="382"/>
            </a:xfrm>
            <a:custGeom>
              <a:avLst/>
              <a:gdLst/>
              <a:ahLst/>
              <a:cxnLst>
                <a:cxn ang="0">
                  <a:pos x="795" y="292"/>
                </a:cxn>
                <a:cxn ang="0">
                  <a:pos x="769" y="305"/>
                </a:cxn>
                <a:cxn ang="0">
                  <a:pos x="750" y="281"/>
                </a:cxn>
                <a:cxn ang="0">
                  <a:pos x="726" y="218"/>
                </a:cxn>
                <a:cxn ang="0">
                  <a:pos x="693" y="163"/>
                </a:cxn>
                <a:cxn ang="0">
                  <a:pos x="651" y="113"/>
                </a:cxn>
                <a:cxn ang="0">
                  <a:pos x="603" y="71"/>
                </a:cxn>
                <a:cxn ang="0">
                  <a:pos x="545" y="37"/>
                </a:cxn>
                <a:cxn ang="0">
                  <a:pos x="482" y="13"/>
                </a:cxn>
                <a:cxn ang="0">
                  <a:pos x="416" y="2"/>
                </a:cxn>
                <a:cxn ang="0">
                  <a:pos x="342" y="2"/>
                </a:cxn>
                <a:cxn ang="0">
                  <a:pos x="268" y="17"/>
                </a:cxn>
                <a:cxn ang="0">
                  <a:pos x="200" y="47"/>
                </a:cxn>
                <a:cxn ang="0">
                  <a:pos x="139" y="87"/>
                </a:cxn>
                <a:cxn ang="0">
                  <a:pos x="87" y="139"/>
                </a:cxn>
                <a:cxn ang="0">
                  <a:pos x="46" y="200"/>
                </a:cxn>
                <a:cxn ang="0">
                  <a:pos x="17" y="268"/>
                </a:cxn>
                <a:cxn ang="0">
                  <a:pos x="2" y="342"/>
                </a:cxn>
                <a:cxn ang="0">
                  <a:pos x="2" y="420"/>
                </a:cxn>
                <a:cxn ang="0">
                  <a:pos x="17" y="494"/>
                </a:cxn>
                <a:cxn ang="0">
                  <a:pos x="46" y="564"/>
                </a:cxn>
                <a:cxn ang="0">
                  <a:pos x="87" y="625"/>
                </a:cxn>
                <a:cxn ang="0">
                  <a:pos x="139" y="676"/>
                </a:cxn>
                <a:cxn ang="0">
                  <a:pos x="200" y="717"/>
                </a:cxn>
                <a:cxn ang="0">
                  <a:pos x="268" y="747"/>
                </a:cxn>
                <a:cxn ang="0">
                  <a:pos x="342" y="761"/>
                </a:cxn>
                <a:cxn ang="0">
                  <a:pos x="414" y="761"/>
                </a:cxn>
                <a:cxn ang="0">
                  <a:pos x="477" y="750"/>
                </a:cxn>
                <a:cxn ang="0">
                  <a:pos x="536" y="730"/>
                </a:cxn>
                <a:cxn ang="0">
                  <a:pos x="590" y="700"/>
                </a:cxn>
                <a:cxn ang="0">
                  <a:pos x="639" y="664"/>
                </a:cxn>
                <a:cxn ang="0">
                  <a:pos x="680" y="617"/>
                </a:cxn>
                <a:cxn ang="0">
                  <a:pos x="715" y="567"/>
                </a:cxn>
                <a:cxn ang="0">
                  <a:pos x="741" y="510"/>
                </a:cxn>
                <a:cxn ang="0">
                  <a:pos x="756" y="488"/>
                </a:cxn>
                <a:cxn ang="0">
                  <a:pos x="769" y="499"/>
                </a:cxn>
                <a:cxn ang="0">
                  <a:pos x="785" y="508"/>
                </a:cxn>
                <a:cxn ang="0">
                  <a:pos x="802" y="512"/>
                </a:cxn>
                <a:cxn ang="0">
                  <a:pos x="826" y="510"/>
                </a:cxn>
                <a:cxn ang="0">
                  <a:pos x="857" y="494"/>
                </a:cxn>
                <a:cxn ang="0">
                  <a:pos x="880" y="462"/>
                </a:cxn>
                <a:cxn ang="0">
                  <a:pos x="893" y="423"/>
                </a:cxn>
                <a:cxn ang="0">
                  <a:pos x="893" y="379"/>
                </a:cxn>
                <a:cxn ang="0">
                  <a:pos x="880" y="340"/>
                </a:cxn>
                <a:cxn ang="0">
                  <a:pos x="857" y="309"/>
                </a:cxn>
                <a:cxn ang="0">
                  <a:pos x="826" y="292"/>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9"/>
            <p:cNvSpPr>
              <a:spLocks/>
            </p:cNvSpPr>
            <p:nvPr/>
          </p:nvSpPr>
          <p:spPr bwMode="auto">
            <a:xfrm>
              <a:off x="4097" y="1188"/>
              <a:ext cx="183" cy="63"/>
            </a:xfrm>
            <a:custGeom>
              <a:avLst/>
              <a:gdLst/>
              <a:ahLst/>
              <a:cxnLst>
                <a:cxn ang="0">
                  <a:pos x="0" y="0"/>
                </a:cxn>
                <a:cxn ang="0">
                  <a:pos x="3" y="12"/>
                </a:cxn>
                <a:cxn ang="0">
                  <a:pos x="7" y="24"/>
                </a:cxn>
                <a:cxn ang="0">
                  <a:pos x="11" y="36"/>
                </a:cxn>
                <a:cxn ang="0">
                  <a:pos x="16" y="49"/>
                </a:cxn>
                <a:cxn ang="0">
                  <a:pos x="25" y="62"/>
                </a:cxn>
                <a:cxn ang="0">
                  <a:pos x="35" y="75"/>
                </a:cxn>
                <a:cxn ang="0">
                  <a:pos x="49" y="88"/>
                </a:cxn>
                <a:cxn ang="0">
                  <a:pos x="66" y="101"/>
                </a:cxn>
                <a:cxn ang="0">
                  <a:pos x="88" y="112"/>
                </a:cxn>
                <a:cxn ang="0">
                  <a:pos x="112" y="120"/>
                </a:cxn>
                <a:cxn ang="0">
                  <a:pos x="136" y="125"/>
                </a:cxn>
                <a:cxn ang="0">
                  <a:pos x="158" y="125"/>
                </a:cxn>
                <a:cxn ang="0">
                  <a:pos x="179" y="125"/>
                </a:cxn>
                <a:cxn ang="0">
                  <a:pos x="194" y="125"/>
                </a:cxn>
                <a:cxn ang="0">
                  <a:pos x="205" y="123"/>
                </a:cxn>
                <a:cxn ang="0">
                  <a:pos x="208" y="123"/>
                </a:cxn>
                <a:cxn ang="0">
                  <a:pos x="365" y="0"/>
                </a:cxn>
                <a:cxn ang="0">
                  <a:pos x="0" y="0"/>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30"/>
            <p:cNvSpPr>
              <a:spLocks/>
            </p:cNvSpPr>
            <p:nvPr/>
          </p:nvSpPr>
          <p:spPr bwMode="auto">
            <a:xfrm>
              <a:off x="4121" y="1202"/>
              <a:ext cx="108" cy="19"/>
            </a:xfrm>
            <a:custGeom>
              <a:avLst/>
              <a:gdLst/>
              <a:ahLst/>
              <a:cxnLst>
                <a:cxn ang="0">
                  <a:pos x="0" y="0"/>
                </a:cxn>
                <a:cxn ang="0">
                  <a:pos x="18" y="37"/>
                </a:cxn>
                <a:cxn ang="0">
                  <a:pos x="162" y="37"/>
                </a:cxn>
                <a:cxn ang="0">
                  <a:pos x="216" y="0"/>
                </a:cxn>
                <a:cxn ang="0">
                  <a:pos x="0" y="0"/>
                </a:cxn>
              </a:cxnLst>
              <a:rect l="0" t="0" r="r" b="b"/>
              <a:pathLst>
                <a:path w="216" h="37">
                  <a:moveTo>
                    <a:pt x="0" y="0"/>
                  </a:moveTo>
                  <a:lnTo>
                    <a:pt x="18" y="37"/>
                  </a:lnTo>
                  <a:lnTo>
                    <a:pt x="162" y="37"/>
                  </a:lnTo>
                  <a:lnTo>
                    <a:pt x="216"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31"/>
            <p:cNvSpPr>
              <a:spLocks/>
            </p:cNvSpPr>
            <p:nvPr/>
          </p:nvSpPr>
          <p:spPr bwMode="auto">
            <a:xfrm>
              <a:off x="4068" y="999"/>
              <a:ext cx="47" cy="47"/>
            </a:xfrm>
            <a:custGeom>
              <a:avLst/>
              <a:gdLst/>
              <a:ahLst/>
              <a:cxnLst>
                <a:cxn ang="0">
                  <a:pos x="48" y="94"/>
                </a:cxn>
                <a:cxn ang="0">
                  <a:pos x="67" y="90"/>
                </a:cxn>
                <a:cxn ang="0">
                  <a:pos x="82" y="81"/>
                </a:cxn>
                <a:cxn ang="0">
                  <a:pos x="91" y="66"/>
                </a:cxn>
                <a:cxn ang="0">
                  <a:pos x="95" y="48"/>
                </a:cxn>
                <a:cxn ang="0">
                  <a:pos x="91" y="29"/>
                </a:cxn>
                <a:cxn ang="0">
                  <a:pos x="82" y="15"/>
                </a:cxn>
                <a:cxn ang="0">
                  <a:pos x="67" y="4"/>
                </a:cxn>
                <a:cxn ang="0">
                  <a:pos x="48" y="0"/>
                </a:cxn>
                <a:cxn ang="0">
                  <a:pos x="30" y="4"/>
                </a:cxn>
                <a:cxn ang="0">
                  <a:pos x="15" y="15"/>
                </a:cxn>
                <a:cxn ang="0">
                  <a:pos x="4" y="29"/>
                </a:cxn>
                <a:cxn ang="0">
                  <a:pos x="0" y="48"/>
                </a:cxn>
                <a:cxn ang="0">
                  <a:pos x="4" y="66"/>
                </a:cxn>
                <a:cxn ang="0">
                  <a:pos x="15" y="81"/>
                </a:cxn>
                <a:cxn ang="0">
                  <a:pos x="30" y="90"/>
                </a:cxn>
                <a:cxn ang="0">
                  <a:pos x="48" y="94"/>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32"/>
            <p:cNvSpPr>
              <a:spLocks/>
            </p:cNvSpPr>
            <p:nvPr/>
          </p:nvSpPr>
          <p:spPr bwMode="auto">
            <a:xfrm>
              <a:off x="4216" y="1001"/>
              <a:ext cx="56" cy="54"/>
            </a:xfrm>
            <a:custGeom>
              <a:avLst/>
              <a:gdLst/>
              <a:ahLst/>
              <a:cxnLst>
                <a:cxn ang="0">
                  <a:pos x="55" y="109"/>
                </a:cxn>
                <a:cxn ang="0">
                  <a:pos x="66" y="107"/>
                </a:cxn>
                <a:cxn ang="0">
                  <a:pos x="77" y="105"/>
                </a:cxn>
                <a:cxn ang="0">
                  <a:pos x="87" y="99"/>
                </a:cxn>
                <a:cxn ang="0">
                  <a:pos x="94" y="92"/>
                </a:cxn>
                <a:cxn ang="0">
                  <a:pos x="101" y="85"/>
                </a:cxn>
                <a:cxn ang="0">
                  <a:pos x="107" y="75"/>
                </a:cxn>
                <a:cxn ang="0">
                  <a:pos x="109" y="64"/>
                </a:cxn>
                <a:cxn ang="0">
                  <a:pos x="111" y="53"/>
                </a:cxn>
                <a:cxn ang="0">
                  <a:pos x="109" y="42"/>
                </a:cxn>
                <a:cxn ang="0">
                  <a:pos x="107" y="33"/>
                </a:cxn>
                <a:cxn ang="0">
                  <a:pos x="101" y="24"/>
                </a:cxn>
                <a:cxn ang="0">
                  <a:pos x="94" y="14"/>
                </a:cxn>
                <a:cxn ang="0">
                  <a:pos x="87" y="9"/>
                </a:cxn>
                <a:cxn ang="0">
                  <a:pos x="77" y="3"/>
                </a:cxn>
                <a:cxn ang="0">
                  <a:pos x="66" y="1"/>
                </a:cxn>
                <a:cxn ang="0">
                  <a:pos x="55" y="0"/>
                </a:cxn>
                <a:cxn ang="0">
                  <a:pos x="44" y="1"/>
                </a:cxn>
                <a:cxn ang="0">
                  <a:pos x="35" y="3"/>
                </a:cxn>
                <a:cxn ang="0">
                  <a:pos x="24" y="9"/>
                </a:cxn>
                <a:cxn ang="0">
                  <a:pos x="17" y="14"/>
                </a:cxn>
                <a:cxn ang="0">
                  <a:pos x="9" y="24"/>
                </a:cxn>
                <a:cxn ang="0">
                  <a:pos x="4" y="33"/>
                </a:cxn>
                <a:cxn ang="0">
                  <a:pos x="2" y="42"/>
                </a:cxn>
                <a:cxn ang="0">
                  <a:pos x="0" y="53"/>
                </a:cxn>
                <a:cxn ang="0">
                  <a:pos x="2" y="64"/>
                </a:cxn>
                <a:cxn ang="0">
                  <a:pos x="4" y="75"/>
                </a:cxn>
                <a:cxn ang="0">
                  <a:pos x="9" y="85"/>
                </a:cxn>
                <a:cxn ang="0">
                  <a:pos x="17" y="92"/>
                </a:cxn>
                <a:cxn ang="0">
                  <a:pos x="24" y="99"/>
                </a:cxn>
                <a:cxn ang="0">
                  <a:pos x="35" y="105"/>
                </a:cxn>
                <a:cxn ang="0">
                  <a:pos x="44" y="107"/>
                </a:cxn>
                <a:cxn ang="0">
                  <a:pos x="55" y="109"/>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3"/>
            <p:cNvSpPr>
              <a:spLocks/>
            </p:cNvSpPr>
            <p:nvPr/>
          </p:nvSpPr>
          <p:spPr bwMode="auto">
            <a:xfrm>
              <a:off x="4086" y="1004"/>
              <a:ext cx="108" cy="134"/>
            </a:xfrm>
            <a:custGeom>
              <a:avLst/>
              <a:gdLst/>
              <a:ahLst/>
              <a:cxnLst>
                <a:cxn ang="0">
                  <a:pos x="58" y="233"/>
                </a:cxn>
                <a:cxn ang="0">
                  <a:pos x="152" y="65"/>
                </a:cxn>
                <a:cxn ang="0">
                  <a:pos x="152" y="0"/>
                </a:cxn>
                <a:cxn ang="0">
                  <a:pos x="0" y="268"/>
                </a:cxn>
                <a:cxn ang="0">
                  <a:pos x="217" y="268"/>
                </a:cxn>
                <a:cxn ang="0">
                  <a:pos x="215" y="233"/>
                </a:cxn>
                <a:cxn ang="0">
                  <a:pos x="58" y="23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4"/>
            <p:cNvSpPr>
              <a:spLocks/>
            </p:cNvSpPr>
            <p:nvPr/>
          </p:nvSpPr>
          <p:spPr bwMode="auto">
            <a:xfrm>
              <a:off x="3919" y="722"/>
              <a:ext cx="500" cy="270"/>
            </a:xfrm>
            <a:custGeom>
              <a:avLst/>
              <a:gdLst/>
              <a:ahLst/>
              <a:cxnLst>
                <a:cxn ang="0">
                  <a:pos x="999" y="351"/>
                </a:cxn>
                <a:cxn ang="0">
                  <a:pos x="998" y="262"/>
                </a:cxn>
                <a:cxn ang="0">
                  <a:pos x="977" y="175"/>
                </a:cxn>
                <a:cxn ang="0">
                  <a:pos x="924" y="98"/>
                </a:cxn>
                <a:cxn ang="0">
                  <a:pos x="857" y="51"/>
                </a:cxn>
                <a:cxn ang="0">
                  <a:pos x="805" y="31"/>
                </a:cxn>
                <a:cxn ang="0">
                  <a:pos x="743" y="14"/>
                </a:cxn>
                <a:cxn ang="0">
                  <a:pos x="665" y="3"/>
                </a:cxn>
                <a:cxn ang="0">
                  <a:pos x="597" y="0"/>
                </a:cxn>
                <a:cxn ang="0">
                  <a:pos x="547" y="0"/>
                </a:cxn>
                <a:cxn ang="0">
                  <a:pos x="499" y="5"/>
                </a:cxn>
                <a:cxn ang="0">
                  <a:pos x="451" y="14"/>
                </a:cxn>
                <a:cxn ang="0">
                  <a:pos x="410" y="26"/>
                </a:cxn>
                <a:cxn ang="0">
                  <a:pos x="375" y="38"/>
                </a:cxn>
                <a:cxn ang="0">
                  <a:pos x="344" y="53"/>
                </a:cxn>
                <a:cxn ang="0">
                  <a:pos x="316" y="70"/>
                </a:cxn>
                <a:cxn ang="0">
                  <a:pos x="179" y="306"/>
                </a:cxn>
                <a:cxn ang="0">
                  <a:pos x="116" y="327"/>
                </a:cxn>
                <a:cxn ang="0">
                  <a:pos x="59" y="356"/>
                </a:cxn>
                <a:cxn ang="0">
                  <a:pos x="17" y="389"/>
                </a:cxn>
                <a:cxn ang="0">
                  <a:pos x="0" y="417"/>
                </a:cxn>
                <a:cxn ang="0">
                  <a:pos x="7" y="439"/>
                </a:cxn>
                <a:cxn ang="0">
                  <a:pos x="31" y="460"/>
                </a:cxn>
                <a:cxn ang="0">
                  <a:pos x="68" y="478"/>
                </a:cxn>
                <a:cxn ang="0">
                  <a:pos x="120" y="495"/>
                </a:cxn>
                <a:cxn ang="0">
                  <a:pos x="181" y="510"/>
                </a:cxn>
                <a:cxn ang="0">
                  <a:pos x="253" y="522"/>
                </a:cxn>
                <a:cxn ang="0">
                  <a:pos x="331" y="532"/>
                </a:cxn>
                <a:cxn ang="0">
                  <a:pos x="416" y="537"/>
                </a:cxn>
                <a:cxn ang="0">
                  <a:pos x="527" y="539"/>
                </a:cxn>
                <a:cxn ang="0">
                  <a:pos x="632" y="532"/>
                </a:cxn>
                <a:cxn ang="0">
                  <a:pos x="730" y="519"/>
                </a:cxn>
                <a:cxn ang="0">
                  <a:pos x="817" y="498"/>
                </a:cxn>
                <a:cxn ang="0">
                  <a:pos x="890" y="476"/>
                </a:cxn>
                <a:cxn ang="0">
                  <a:pos x="948" y="449"/>
                </a:cxn>
                <a:cxn ang="0">
                  <a:pos x="983" y="421"/>
                </a:cxn>
                <a:cxn ang="0">
                  <a:pos x="998" y="39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5"/>
            <p:cNvSpPr>
              <a:spLocks/>
            </p:cNvSpPr>
            <p:nvPr/>
          </p:nvSpPr>
          <p:spPr bwMode="auto">
            <a:xfrm>
              <a:off x="3961" y="750"/>
              <a:ext cx="434" cy="217"/>
            </a:xfrm>
            <a:custGeom>
              <a:avLst/>
              <a:gdLst/>
              <a:ahLst/>
              <a:cxnLst>
                <a:cxn ang="0">
                  <a:pos x="866" y="285"/>
                </a:cxn>
                <a:cxn ang="0">
                  <a:pos x="865" y="216"/>
                </a:cxn>
                <a:cxn ang="0">
                  <a:pos x="846" y="150"/>
                </a:cxn>
                <a:cxn ang="0">
                  <a:pos x="798" y="89"/>
                </a:cxn>
                <a:cxn ang="0">
                  <a:pos x="739" y="52"/>
                </a:cxn>
                <a:cxn ang="0">
                  <a:pos x="689" y="33"/>
                </a:cxn>
                <a:cxn ang="0">
                  <a:pos x="630" y="17"/>
                </a:cxn>
                <a:cxn ang="0">
                  <a:pos x="558" y="6"/>
                </a:cxn>
                <a:cxn ang="0">
                  <a:pos x="493" y="0"/>
                </a:cxn>
                <a:cxn ang="0">
                  <a:pos x="445" y="4"/>
                </a:cxn>
                <a:cxn ang="0">
                  <a:pos x="397" y="11"/>
                </a:cxn>
                <a:cxn ang="0">
                  <a:pos x="351" y="24"/>
                </a:cxn>
                <a:cxn ang="0">
                  <a:pos x="320" y="35"/>
                </a:cxn>
                <a:cxn ang="0">
                  <a:pos x="301" y="43"/>
                </a:cxn>
                <a:cxn ang="0">
                  <a:pos x="284" y="52"/>
                </a:cxn>
                <a:cxn ang="0">
                  <a:pos x="270" y="61"/>
                </a:cxn>
                <a:cxn ang="0">
                  <a:pos x="133" y="292"/>
                </a:cxn>
                <a:cxn ang="0">
                  <a:pos x="81" y="305"/>
                </a:cxn>
                <a:cxn ang="0">
                  <a:pos x="37" y="320"/>
                </a:cxn>
                <a:cxn ang="0">
                  <a:pos x="7" y="334"/>
                </a:cxn>
                <a:cxn ang="0">
                  <a:pos x="0" y="353"/>
                </a:cxn>
                <a:cxn ang="0">
                  <a:pos x="11" y="370"/>
                </a:cxn>
                <a:cxn ang="0">
                  <a:pos x="35" y="384"/>
                </a:cxn>
                <a:cxn ang="0">
                  <a:pos x="70" y="397"/>
                </a:cxn>
                <a:cxn ang="0">
                  <a:pos x="116" y="408"/>
                </a:cxn>
                <a:cxn ang="0">
                  <a:pos x="170" y="418"/>
                </a:cxn>
                <a:cxn ang="0">
                  <a:pos x="231" y="425"/>
                </a:cxn>
                <a:cxn ang="0">
                  <a:pos x="299" y="430"/>
                </a:cxn>
                <a:cxn ang="0">
                  <a:pos x="371" y="434"/>
                </a:cxn>
                <a:cxn ang="0">
                  <a:pos x="445" y="432"/>
                </a:cxn>
                <a:cxn ang="0">
                  <a:pos x="527" y="425"/>
                </a:cxn>
                <a:cxn ang="0">
                  <a:pos x="608" y="414"/>
                </a:cxn>
                <a:cxn ang="0">
                  <a:pos x="687" y="399"/>
                </a:cxn>
                <a:cxn ang="0">
                  <a:pos x="757" y="382"/>
                </a:cxn>
                <a:cxn ang="0">
                  <a:pos x="813" y="362"/>
                </a:cxn>
                <a:cxn ang="0">
                  <a:pos x="852" y="340"/>
                </a:cxn>
                <a:cxn ang="0">
                  <a:pos x="866" y="318"/>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36"/>
            <p:cNvSpPr>
              <a:spLocks/>
            </p:cNvSpPr>
            <p:nvPr/>
          </p:nvSpPr>
          <p:spPr bwMode="auto">
            <a:xfrm>
              <a:off x="4174" y="784"/>
              <a:ext cx="167" cy="138"/>
            </a:xfrm>
            <a:custGeom>
              <a:avLst/>
              <a:gdLst/>
              <a:ahLst/>
              <a:cxnLst>
                <a:cxn ang="0">
                  <a:pos x="286" y="0"/>
                </a:cxn>
                <a:cxn ang="0">
                  <a:pos x="268" y="0"/>
                </a:cxn>
                <a:cxn ang="0">
                  <a:pos x="251" y="0"/>
                </a:cxn>
                <a:cxn ang="0">
                  <a:pos x="238" y="0"/>
                </a:cxn>
                <a:cxn ang="0">
                  <a:pos x="227" y="2"/>
                </a:cxn>
                <a:cxn ang="0">
                  <a:pos x="216" y="4"/>
                </a:cxn>
                <a:cxn ang="0">
                  <a:pos x="205" y="8"/>
                </a:cxn>
                <a:cxn ang="0">
                  <a:pos x="190" y="13"/>
                </a:cxn>
                <a:cxn ang="0">
                  <a:pos x="174" y="23"/>
                </a:cxn>
                <a:cxn ang="0">
                  <a:pos x="159" y="37"/>
                </a:cxn>
                <a:cxn ang="0">
                  <a:pos x="146" y="61"/>
                </a:cxn>
                <a:cxn ang="0">
                  <a:pos x="133" y="91"/>
                </a:cxn>
                <a:cxn ang="0">
                  <a:pos x="122" y="122"/>
                </a:cxn>
                <a:cxn ang="0">
                  <a:pos x="111" y="156"/>
                </a:cxn>
                <a:cxn ang="0">
                  <a:pos x="102" y="185"/>
                </a:cxn>
                <a:cxn ang="0">
                  <a:pos x="92" y="209"/>
                </a:cxn>
                <a:cxn ang="0">
                  <a:pos x="87" y="224"/>
                </a:cxn>
                <a:cxn ang="0">
                  <a:pos x="79" y="233"/>
                </a:cxn>
                <a:cxn ang="0">
                  <a:pos x="70" y="239"/>
                </a:cxn>
                <a:cxn ang="0">
                  <a:pos x="63" y="241"/>
                </a:cxn>
                <a:cxn ang="0">
                  <a:pos x="53" y="242"/>
                </a:cxn>
                <a:cxn ang="0">
                  <a:pos x="44" y="241"/>
                </a:cxn>
                <a:cxn ang="0">
                  <a:pos x="33" y="241"/>
                </a:cxn>
                <a:cxn ang="0">
                  <a:pos x="24" y="239"/>
                </a:cxn>
                <a:cxn ang="0">
                  <a:pos x="13" y="239"/>
                </a:cxn>
                <a:cxn ang="0">
                  <a:pos x="0" y="276"/>
                </a:cxn>
                <a:cxn ang="0">
                  <a:pos x="18" y="278"/>
                </a:cxn>
                <a:cxn ang="0">
                  <a:pos x="39" y="278"/>
                </a:cxn>
                <a:cxn ang="0">
                  <a:pos x="57" y="278"/>
                </a:cxn>
                <a:cxn ang="0">
                  <a:pos x="74" y="276"/>
                </a:cxn>
                <a:cxn ang="0">
                  <a:pos x="92" y="270"/>
                </a:cxn>
                <a:cxn ang="0">
                  <a:pos x="107" y="261"/>
                </a:cxn>
                <a:cxn ang="0">
                  <a:pos x="120" y="244"/>
                </a:cxn>
                <a:cxn ang="0">
                  <a:pos x="131" y="222"/>
                </a:cxn>
                <a:cxn ang="0">
                  <a:pos x="138" y="196"/>
                </a:cxn>
                <a:cxn ang="0">
                  <a:pos x="146" y="172"/>
                </a:cxn>
                <a:cxn ang="0">
                  <a:pos x="153" y="148"/>
                </a:cxn>
                <a:cxn ang="0">
                  <a:pos x="161" y="126"/>
                </a:cxn>
                <a:cxn ang="0">
                  <a:pos x="170" y="104"/>
                </a:cxn>
                <a:cxn ang="0">
                  <a:pos x="181" y="84"/>
                </a:cxn>
                <a:cxn ang="0">
                  <a:pos x="194" y="65"/>
                </a:cxn>
                <a:cxn ang="0">
                  <a:pos x="211" y="47"/>
                </a:cxn>
                <a:cxn ang="0">
                  <a:pos x="227" y="39"/>
                </a:cxn>
                <a:cxn ang="0">
                  <a:pos x="242" y="36"/>
                </a:cxn>
                <a:cxn ang="0">
                  <a:pos x="257" y="32"/>
                </a:cxn>
                <a:cxn ang="0">
                  <a:pos x="270" y="30"/>
                </a:cxn>
                <a:cxn ang="0">
                  <a:pos x="283" y="28"/>
                </a:cxn>
                <a:cxn ang="0">
                  <a:pos x="297" y="28"/>
                </a:cxn>
                <a:cxn ang="0">
                  <a:pos x="314" y="28"/>
                </a:cxn>
                <a:cxn ang="0">
                  <a:pos x="334" y="26"/>
                </a:cxn>
                <a:cxn ang="0">
                  <a:pos x="286" y="0"/>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37"/>
            <p:cNvSpPr>
              <a:spLocks/>
            </p:cNvSpPr>
            <p:nvPr/>
          </p:nvSpPr>
          <p:spPr bwMode="auto">
            <a:xfrm>
              <a:off x="4275" y="871"/>
              <a:ext cx="99" cy="48"/>
            </a:xfrm>
            <a:custGeom>
              <a:avLst/>
              <a:gdLst/>
              <a:ahLst/>
              <a:cxnLst>
                <a:cxn ang="0">
                  <a:pos x="0" y="98"/>
                </a:cxn>
                <a:cxn ang="0">
                  <a:pos x="34" y="92"/>
                </a:cxn>
                <a:cxn ang="0">
                  <a:pos x="58" y="87"/>
                </a:cxn>
                <a:cxn ang="0">
                  <a:pos x="80" y="81"/>
                </a:cxn>
                <a:cxn ang="0">
                  <a:pos x="104" y="76"/>
                </a:cxn>
                <a:cxn ang="0">
                  <a:pos x="128" y="68"/>
                </a:cxn>
                <a:cxn ang="0">
                  <a:pos x="148" y="61"/>
                </a:cxn>
                <a:cxn ang="0">
                  <a:pos x="168" y="52"/>
                </a:cxn>
                <a:cxn ang="0">
                  <a:pos x="185" y="44"/>
                </a:cxn>
                <a:cxn ang="0">
                  <a:pos x="200" y="37"/>
                </a:cxn>
                <a:cxn ang="0">
                  <a:pos x="196" y="0"/>
                </a:cxn>
                <a:cxn ang="0">
                  <a:pos x="181" y="7"/>
                </a:cxn>
                <a:cxn ang="0">
                  <a:pos x="161" y="15"/>
                </a:cxn>
                <a:cxn ang="0">
                  <a:pos x="141" y="22"/>
                </a:cxn>
                <a:cxn ang="0">
                  <a:pos x="117" y="30"/>
                </a:cxn>
                <a:cxn ang="0">
                  <a:pos x="93" y="37"/>
                </a:cxn>
                <a:cxn ang="0">
                  <a:pos x="67" y="44"/>
                </a:cxn>
                <a:cxn ang="0">
                  <a:pos x="41" y="48"/>
                </a:cxn>
                <a:cxn ang="0">
                  <a:pos x="17" y="50"/>
                </a:cxn>
                <a:cxn ang="0">
                  <a:pos x="0" y="98"/>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38"/>
            <p:cNvSpPr>
              <a:spLocks/>
            </p:cNvSpPr>
            <p:nvPr/>
          </p:nvSpPr>
          <p:spPr bwMode="auto">
            <a:xfrm>
              <a:off x="3942" y="1730"/>
              <a:ext cx="611" cy="598"/>
            </a:xfrm>
            <a:custGeom>
              <a:avLst/>
              <a:gdLst/>
              <a:ahLst/>
              <a:cxnLst>
                <a:cxn ang="0">
                  <a:pos x="1183" y="530"/>
                </a:cxn>
                <a:cxn ang="0">
                  <a:pos x="1103" y="338"/>
                </a:cxn>
                <a:cxn ang="0">
                  <a:pos x="1011" y="146"/>
                </a:cxn>
                <a:cxn ang="0">
                  <a:pos x="944" y="18"/>
                </a:cxn>
                <a:cxn ang="0">
                  <a:pos x="935" y="0"/>
                </a:cxn>
                <a:cxn ang="0">
                  <a:pos x="255" y="50"/>
                </a:cxn>
                <a:cxn ang="0">
                  <a:pos x="198" y="175"/>
                </a:cxn>
                <a:cxn ang="0">
                  <a:pos x="133" y="310"/>
                </a:cxn>
                <a:cxn ang="0">
                  <a:pos x="78" y="430"/>
                </a:cxn>
                <a:cxn ang="0">
                  <a:pos x="30" y="552"/>
                </a:cxn>
                <a:cxn ang="0">
                  <a:pos x="2" y="685"/>
                </a:cxn>
                <a:cxn ang="0">
                  <a:pos x="4" y="800"/>
                </a:cxn>
                <a:cxn ang="0">
                  <a:pos x="26" y="894"/>
                </a:cxn>
                <a:cxn ang="0">
                  <a:pos x="74" y="990"/>
                </a:cxn>
                <a:cxn ang="0">
                  <a:pos x="159" y="1086"/>
                </a:cxn>
                <a:cxn ang="0">
                  <a:pos x="248" y="1154"/>
                </a:cxn>
                <a:cxn ang="0">
                  <a:pos x="305" y="1189"/>
                </a:cxn>
                <a:cxn ang="0">
                  <a:pos x="364" y="1193"/>
                </a:cxn>
                <a:cxn ang="0">
                  <a:pos x="340" y="1060"/>
                </a:cxn>
                <a:cxn ang="0">
                  <a:pos x="329" y="829"/>
                </a:cxn>
                <a:cxn ang="0">
                  <a:pos x="340" y="766"/>
                </a:cxn>
                <a:cxn ang="0">
                  <a:pos x="357" y="702"/>
                </a:cxn>
                <a:cxn ang="0">
                  <a:pos x="381" y="643"/>
                </a:cxn>
                <a:cxn ang="0">
                  <a:pos x="414" y="587"/>
                </a:cxn>
                <a:cxn ang="0">
                  <a:pos x="457" y="543"/>
                </a:cxn>
                <a:cxn ang="0">
                  <a:pos x="508" y="510"/>
                </a:cxn>
                <a:cxn ang="0">
                  <a:pos x="573" y="491"/>
                </a:cxn>
                <a:cxn ang="0">
                  <a:pos x="650" y="491"/>
                </a:cxn>
                <a:cxn ang="0">
                  <a:pos x="780" y="534"/>
                </a:cxn>
                <a:cxn ang="0">
                  <a:pos x="861" y="617"/>
                </a:cxn>
                <a:cxn ang="0">
                  <a:pos x="909" y="720"/>
                </a:cxn>
                <a:cxn ang="0">
                  <a:pos x="939" y="822"/>
                </a:cxn>
                <a:cxn ang="0">
                  <a:pos x="946" y="931"/>
                </a:cxn>
                <a:cxn ang="0">
                  <a:pos x="931" y="1047"/>
                </a:cxn>
                <a:cxn ang="0">
                  <a:pos x="913" y="1141"/>
                </a:cxn>
                <a:cxn ang="0">
                  <a:pos x="902" y="1180"/>
                </a:cxn>
                <a:cxn ang="0">
                  <a:pos x="968" y="1173"/>
                </a:cxn>
                <a:cxn ang="0">
                  <a:pos x="1011" y="1140"/>
                </a:cxn>
                <a:cxn ang="0">
                  <a:pos x="1077" y="1077"/>
                </a:cxn>
                <a:cxn ang="0">
                  <a:pos x="1147" y="994"/>
                </a:cxn>
                <a:cxn ang="0">
                  <a:pos x="1196" y="901"/>
                </a:cxn>
                <a:cxn ang="0">
                  <a:pos x="1218" y="818"/>
                </a:cxn>
                <a:cxn ang="0">
                  <a:pos x="1221" y="733"/>
                </a:cxn>
                <a:cxn ang="0">
                  <a:pos x="1212" y="648"/>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Rectangle 39"/>
            <p:cNvSpPr>
              <a:spLocks noChangeArrowheads="1"/>
            </p:cNvSpPr>
            <p:nvPr/>
          </p:nvSpPr>
          <p:spPr bwMode="auto">
            <a:xfrm>
              <a:off x="4082" y="1657"/>
              <a:ext cx="334" cy="4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40"/>
            <p:cNvSpPr>
              <a:spLocks/>
            </p:cNvSpPr>
            <p:nvPr/>
          </p:nvSpPr>
          <p:spPr bwMode="auto">
            <a:xfrm>
              <a:off x="3937" y="1388"/>
              <a:ext cx="598" cy="240"/>
            </a:xfrm>
            <a:custGeom>
              <a:avLst/>
              <a:gdLst/>
              <a:ahLst/>
              <a:cxnLst>
                <a:cxn ang="0">
                  <a:pos x="375" y="0"/>
                </a:cxn>
                <a:cxn ang="0">
                  <a:pos x="371" y="0"/>
                </a:cxn>
                <a:cxn ang="0">
                  <a:pos x="362" y="0"/>
                </a:cxn>
                <a:cxn ang="0">
                  <a:pos x="347" y="0"/>
                </a:cxn>
                <a:cxn ang="0">
                  <a:pos x="331" y="1"/>
                </a:cxn>
                <a:cxn ang="0">
                  <a:pos x="308" y="3"/>
                </a:cxn>
                <a:cxn ang="0">
                  <a:pos x="284" y="9"/>
                </a:cxn>
                <a:cxn ang="0">
                  <a:pos x="260" y="16"/>
                </a:cxn>
                <a:cxn ang="0">
                  <a:pos x="235" y="27"/>
                </a:cxn>
                <a:cxn ang="0">
                  <a:pos x="205" y="46"/>
                </a:cxn>
                <a:cxn ang="0">
                  <a:pos x="170" y="72"/>
                </a:cxn>
                <a:cxn ang="0">
                  <a:pos x="131" y="103"/>
                </a:cxn>
                <a:cxn ang="0">
                  <a:pos x="92" y="138"/>
                </a:cxn>
                <a:cxn ang="0">
                  <a:pos x="57" y="169"/>
                </a:cxn>
                <a:cxn ang="0">
                  <a:pos x="28" y="197"/>
                </a:cxn>
                <a:cxn ang="0">
                  <a:pos x="7" y="216"/>
                </a:cxn>
                <a:cxn ang="0">
                  <a:pos x="0" y="223"/>
                </a:cxn>
                <a:cxn ang="0">
                  <a:pos x="105" y="352"/>
                </a:cxn>
                <a:cxn ang="0">
                  <a:pos x="284" y="240"/>
                </a:cxn>
                <a:cxn ang="0">
                  <a:pos x="284" y="480"/>
                </a:cxn>
                <a:cxn ang="0">
                  <a:pos x="955" y="480"/>
                </a:cxn>
                <a:cxn ang="0">
                  <a:pos x="955" y="245"/>
                </a:cxn>
                <a:cxn ang="0">
                  <a:pos x="959" y="249"/>
                </a:cxn>
                <a:cxn ang="0">
                  <a:pos x="968" y="258"/>
                </a:cxn>
                <a:cxn ang="0">
                  <a:pos x="981" y="273"/>
                </a:cxn>
                <a:cxn ang="0">
                  <a:pos x="996" y="290"/>
                </a:cxn>
                <a:cxn ang="0">
                  <a:pos x="1011" y="308"/>
                </a:cxn>
                <a:cxn ang="0">
                  <a:pos x="1025" y="326"/>
                </a:cxn>
                <a:cxn ang="0">
                  <a:pos x="1036" y="341"/>
                </a:cxn>
                <a:cxn ang="0">
                  <a:pos x="1044" y="352"/>
                </a:cxn>
                <a:cxn ang="0">
                  <a:pos x="1053" y="356"/>
                </a:cxn>
                <a:cxn ang="0">
                  <a:pos x="1071" y="350"/>
                </a:cxn>
                <a:cxn ang="0">
                  <a:pos x="1097" y="341"/>
                </a:cxn>
                <a:cxn ang="0">
                  <a:pos x="1123" y="326"/>
                </a:cxn>
                <a:cxn ang="0">
                  <a:pos x="1151" y="312"/>
                </a:cxn>
                <a:cxn ang="0">
                  <a:pos x="1173" y="297"/>
                </a:cxn>
                <a:cxn ang="0">
                  <a:pos x="1190" y="288"/>
                </a:cxn>
                <a:cxn ang="0">
                  <a:pos x="1195" y="284"/>
                </a:cxn>
                <a:cxn ang="0">
                  <a:pos x="1192" y="277"/>
                </a:cxn>
                <a:cxn ang="0">
                  <a:pos x="1180" y="254"/>
                </a:cxn>
                <a:cxn ang="0">
                  <a:pos x="1162" y="221"/>
                </a:cxn>
                <a:cxn ang="0">
                  <a:pos x="1140" y="182"/>
                </a:cxn>
                <a:cxn ang="0">
                  <a:pos x="1116" y="144"/>
                </a:cxn>
                <a:cxn ang="0">
                  <a:pos x="1090" y="105"/>
                </a:cxn>
                <a:cxn ang="0">
                  <a:pos x="1062" y="72"/>
                </a:cxn>
                <a:cxn ang="0">
                  <a:pos x="1038" y="49"/>
                </a:cxn>
                <a:cxn ang="0">
                  <a:pos x="1018" y="35"/>
                </a:cxn>
                <a:cxn ang="0">
                  <a:pos x="998" y="25"/>
                </a:cxn>
                <a:cxn ang="0">
                  <a:pos x="979" y="18"/>
                </a:cxn>
                <a:cxn ang="0">
                  <a:pos x="962" y="12"/>
                </a:cxn>
                <a:cxn ang="0">
                  <a:pos x="944" y="11"/>
                </a:cxn>
                <a:cxn ang="0">
                  <a:pos x="927" y="7"/>
                </a:cxn>
                <a:cxn ang="0">
                  <a:pos x="911" y="5"/>
                </a:cxn>
                <a:cxn ang="0">
                  <a:pos x="892" y="1"/>
                </a:cxn>
                <a:cxn ang="0">
                  <a:pos x="375" y="0"/>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41"/>
            <p:cNvSpPr>
              <a:spLocks/>
            </p:cNvSpPr>
            <p:nvPr/>
          </p:nvSpPr>
          <p:spPr bwMode="auto">
            <a:xfrm>
              <a:off x="3871" y="1519"/>
              <a:ext cx="100" cy="204"/>
            </a:xfrm>
            <a:custGeom>
              <a:avLst/>
              <a:gdLst/>
              <a:ahLst/>
              <a:cxnLst>
                <a:cxn ang="0">
                  <a:pos x="76" y="408"/>
                </a:cxn>
                <a:cxn ang="0">
                  <a:pos x="79" y="380"/>
                </a:cxn>
                <a:cxn ang="0">
                  <a:pos x="81" y="353"/>
                </a:cxn>
                <a:cxn ang="0">
                  <a:pos x="85" y="332"/>
                </a:cxn>
                <a:cxn ang="0">
                  <a:pos x="87" y="319"/>
                </a:cxn>
                <a:cxn ang="0">
                  <a:pos x="100" y="284"/>
                </a:cxn>
                <a:cxn ang="0">
                  <a:pos x="116" y="249"/>
                </a:cxn>
                <a:cxn ang="0">
                  <a:pos x="135" y="216"/>
                </a:cxn>
                <a:cxn ang="0">
                  <a:pos x="155" y="185"/>
                </a:cxn>
                <a:cxn ang="0">
                  <a:pos x="172" y="157"/>
                </a:cxn>
                <a:cxn ang="0">
                  <a:pos x="187" y="135"/>
                </a:cxn>
                <a:cxn ang="0">
                  <a:pos x="196" y="122"/>
                </a:cxn>
                <a:cxn ang="0">
                  <a:pos x="199" y="116"/>
                </a:cxn>
                <a:cxn ang="0">
                  <a:pos x="103" y="0"/>
                </a:cxn>
                <a:cxn ang="0">
                  <a:pos x="102" y="3"/>
                </a:cxn>
                <a:cxn ang="0">
                  <a:pos x="98" y="11"/>
                </a:cxn>
                <a:cxn ang="0">
                  <a:pos x="90" y="26"/>
                </a:cxn>
                <a:cxn ang="0">
                  <a:pos x="81" y="42"/>
                </a:cxn>
                <a:cxn ang="0">
                  <a:pos x="72" y="64"/>
                </a:cxn>
                <a:cxn ang="0">
                  <a:pos x="63" y="87"/>
                </a:cxn>
                <a:cxn ang="0">
                  <a:pos x="54" y="111"/>
                </a:cxn>
                <a:cxn ang="0">
                  <a:pos x="46" y="135"/>
                </a:cxn>
                <a:cxn ang="0">
                  <a:pos x="33" y="192"/>
                </a:cxn>
                <a:cxn ang="0">
                  <a:pos x="20" y="260"/>
                </a:cxn>
                <a:cxn ang="0">
                  <a:pos x="9" y="330"/>
                </a:cxn>
                <a:cxn ang="0">
                  <a:pos x="0" y="397"/>
                </a:cxn>
                <a:cxn ang="0">
                  <a:pos x="76" y="408"/>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42"/>
            <p:cNvSpPr>
              <a:spLocks/>
            </p:cNvSpPr>
            <p:nvPr/>
          </p:nvSpPr>
          <p:spPr bwMode="auto">
            <a:xfrm>
              <a:off x="3801" y="1734"/>
              <a:ext cx="119" cy="131"/>
            </a:xfrm>
            <a:custGeom>
              <a:avLst/>
              <a:gdLst/>
              <a:ahLst/>
              <a:cxnLst>
                <a:cxn ang="0">
                  <a:pos x="112" y="0"/>
                </a:cxn>
                <a:cxn ang="0">
                  <a:pos x="110" y="26"/>
                </a:cxn>
                <a:cxn ang="0">
                  <a:pos x="114" y="48"/>
                </a:cxn>
                <a:cxn ang="0">
                  <a:pos x="116" y="67"/>
                </a:cxn>
                <a:cxn ang="0">
                  <a:pos x="116" y="81"/>
                </a:cxn>
                <a:cxn ang="0">
                  <a:pos x="109" y="89"/>
                </a:cxn>
                <a:cxn ang="0">
                  <a:pos x="94" y="105"/>
                </a:cxn>
                <a:cxn ang="0">
                  <a:pos x="75" y="129"/>
                </a:cxn>
                <a:cxn ang="0">
                  <a:pos x="55" y="155"/>
                </a:cxn>
                <a:cxn ang="0">
                  <a:pos x="35" y="181"/>
                </a:cxn>
                <a:cxn ang="0">
                  <a:pos x="16" y="203"/>
                </a:cxn>
                <a:cxn ang="0">
                  <a:pos x="5" y="220"/>
                </a:cxn>
                <a:cxn ang="0">
                  <a:pos x="0" y="226"/>
                </a:cxn>
                <a:cxn ang="0">
                  <a:pos x="105" y="262"/>
                </a:cxn>
                <a:cxn ang="0">
                  <a:pos x="107" y="259"/>
                </a:cxn>
                <a:cxn ang="0">
                  <a:pos x="112" y="251"/>
                </a:cxn>
                <a:cxn ang="0">
                  <a:pos x="120" y="242"/>
                </a:cxn>
                <a:cxn ang="0">
                  <a:pos x="131" y="229"/>
                </a:cxn>
                <a:cxn ang="0">
                  <a:pos x="142" y="214"/>
                </a:cxn>
                <a:cxn ang="0">
                  <a:pos x="151" y="203"/>
                </a:cxn>
                <a:cxn ang="0">
                  <a:pos x="162" y="192"/>
                </a:cxn>
                <a:cxn ang="0">
                  <a:pos x="169" y="185"/>
                </a:cxn>
                <a:cxn ang="0">
                  <a:pos x="175" y="185"/>
                </a:cxn>
                <a:cxn ang="0">
                  <a:pos x="182" y="192"/>
                </a:cxn>
                <a:cxn ang="0">
                  <a:pos x="190" y="205"/>
                </a:cxn>
                <a:cxn ang="0">
                  <a:pos x="197" y="218"/>
                </a:cxn>
                <a:cxn ang="0">
                  <a:pos x="205" y="233"/>
                </a:cxn>
                <a:cxn ang="0">
                  <a:pos x="212" y="246"/>
                </a:cxn>
                <a:cxn ang="0">
                  <a:pos x="219" y="255"/>
                </a:cxn>
                <a:cxn ang="0">
                  <a:pos x="225" y="257"/>
                </a:cxn>
                <a:cxn ang="0">
                  <a:pos x="229" y="255"/>
                </a:cxn>
                <a:cxn ang="0">
                  <a:pos x="232" y="253"/>
                </a:cxn>
                <a:cxn ang="0">
                  <a:pos x="236" y="251"/>
                </a:cxn>
                <a:cxn ang="0">
                  <a:pos x="238" y="246"/>
                </a:cxn>
                <a:cxn ang="0">
                  <a:pos x="199" y="118"/>
                </a:cxn>
                <a:cxn ang="0">
                  <a:pos x="201" y="111"/>
                </a:cxn>
                <a:cxn ang="0">
                  <a:pos x="208" y="89"/>
                </a:cxn>
                <a:cxn ang="0">
                  <a:pos x="216" y="59"/>
                </a:cxn>
                <a:cxn ang="0">
                  <a:pos x="227" y="21"/>
                </a:cxn>
                <a:cxn ang="0">
                  <a:pos x="112" y="0"/>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43"/>
            <p:cNvSpPr>
              <a:spLocks/>
            </p:cNvSpPr>
            <p:nvPr/>
          </p:nvSpPr>
          <p:spPr bwMode="auto">
            <a:xfrm>
              <a:off x="4482" y="1500"/>
              <a:ext cx="327" cy="145"/>
            </a:xfrm>
            <a:custGeom>
              <a:avLst/>
              <a:gdLst/>
              <a:ahLst/>
              <a:cxnLst>
                <a:cxn ang="0">
                  <a:pos x="543" y="72"/>
                </a:cxn>
                <a:cxn ang="0">
                  <a:pos x="562" y="16"/>
                </a:cxn>
                <a:cxn ang="0">
                  <a:pos x="552" y="2"/>
                </a:cxn>
                <a:cxn ang="0">
                  <a:pos x="532" y="18"/>
                </a:cxn>
                <a:cxn ang="0">
                  <a:pos x="508" y="50"/>
                </a:cxn>
                <a:cxn ang="0">
                  <a:pos x="486" y="85"/>
                </a:cxn>
                <a:cxn ang="0">
                  <a:pos x="467" y="103"/>
                </a:cxn>
                <a:cxn ang="0">
                  <a:pos x="403" y="124"/>
                </a:cxn>
                <a:cxn ang="0">
                  <a:pos x="312" y="151"/>
                </a:cxn>
                <a:cxn ang="0">
                  <a:pos x="235" y="172"/>
                </a:cxn>
                <a:cxn ang="0">
                  <a:pos x="185" y="168"/>
                </a:cxn>
                <a:cxn ang="0">
                  <a:pos x="146" y="149"/>
                </a:cxn>
                <a:cxn ang="0">
                  <a:pos x="122" y="125"/>
                </a:cxn>
                <a:cxn ang="0">
                  <a:pos x="115" y="107"/>
                </a:cxn>
                <a:cxn ang="0">
                  <a:pos x="0" y="166"/>
                </a:cxn>
                <a:cxn ang="0">
                  <a:pos x="11" y="179"/>
                </a:cxn>
                <a:cxn ang="0">
                  <a:pos x="39" y="209"/>
                </a:cxn>
                <a:cxn ang="0">
                  <a:pos x="70" y="240"/>
                </a:cxn>
                <a:cxn ang="0">
                  <a:pos x="94" y="260"/>
                </a:cxn>
                <a:cxn ang="0">
                  <a:pos x="115" y="275"/>
                </a:cxn>
                <a:cxn ang="0">
                  <a:pos x="135" y="282"/>
                </a:cxn>
                <a:cxn ang="0">
                  <a:pos x="155" y="288"/>
                </a:cxn>
                <a:cxn ang="0">
                  <a:pos x="185" y="290"/>
                </a:cxn>
                <a:cxn ang="0">
                  <a:pos x="249" y="277"/>
                </a:cxn>
                <a:cxn ang="0">
                  <a:pos x="334" y="244"/>
                </a:cxn>
                <a:cxn ang="0">
                  <a:pos x="416" y="209"/>
                </a:cxn>
                <a:cxn ang="0">
                  <a:pos x="473" y="183"/>
                </a:cxn>
                <a:cxn ang="0">
                  <a:pos x="495" y="186"/>
                </a:cxn>
                <a:cxn ang="0">
                  <a:pos x="539" y="186"/>
                </a:cxn>
                <a:cxn ang="0">
                  <a:pos x="589" y="185"/>
                </a:cxn>
                <a:cxn ang="0">
                  <a:pos x="630" y="183"/>
                </a:cxn>
                <a:cxn ang="0">
                  <a:pos x="637" y="85"/>
                </a:cxn>
                <a:cxn ang="0">
                  <a:pos x="606" y="83"/>
                </a:cxn>
                <a:cxn ang="0">
                  <a:pos x="575" y="83"/>
                </a:cxn>
                <a:cxn ang="0">
                  <a:pos x="549" y="83"/>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48"/>
            <p:cNvSpPr>
              <a:spLocks/>
            </p:cNvSpPr>
            <p:nvPr/>
          </p:nvSpPr>
          <p:spPr bwMode="auto">
            <a:xfrm>
              <a:off x="4499" y="1741"/>
              <a:ext cx="17" cy="27"/>
            </a:xfrm>
            <a:custGeom>
              <a:avLst/>
              <a:gdLst/>
              <a:ahLst/>
              <a:cxnLst>
                <a:cxn ang="0">
                  <a:pos x="17" y="56"/>
                </a:cxn>
                <a:cxn ang="0">
                  <a:pos x="24" y="54"/>
                </a:cxn>
                <a:cxn ang="0">
                  <a:pos x="28" y="48"/>
                </a:cxn>
                <a:cxn ang="0">
                  <a:pos x="32" y="39"/>
                </a:cxn>
                <a:cxn ang="0">
                  <a:pos x="33" y="28"/>
                </a:cxn>
                <a:cxn ang="0">
                  <a:pos x="32" y="17"/>
                </a:cxn>
                <a:cxn ang="0">
                  <a:pos x="28" y="8"/>
                </a:cxn>
                <a:cxn ang="0">
                  <a:pos x="24" y="2"/>
                </a:cxn>
                <a:cxn ang="0">
                  <a:pos x="17" y="0"/>
                </a:cxn>
                <a:cxn ang="0">
                  <a:pos x="9" y="2"/>
                </a:cxn>
                <a:cxn ang="0">
                  <a:pos x="6" y="8"/>
                </a:cxn>
                <a:cxn ang="0">
                  <a:pos x="2" y="17"/>
                </a:cxn>
                <a:cxn ang="0">
                  <a:pos x="0" y="28"/>
                </a:cxn>
                <a:cxn ang="0">
                  <a:pos x="2" y="39"/>
                </a:cxn>
                <a:cxn ang="0">
                  <a:pos x="6" y="48"/>
                </a:cxn>
                <a:cxn ang="0">
                  <a:pos x="9" y="54"/>
                </a:cxn>
                <a:cxn ang="0">
                  <a:pos x="17" y="56"/>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5" name="Picture 6" descr="C:\Users\bsant\AppData\Local\Microsoft\Windows\Temporary Internet Files\Content.IE5\LHHZQVGD\MCBS01024_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4267200"/>
            <a:ext cx="1085185" cy="1048693"/>
          </a:xfrm>
          <a:prstGeom prst="rect">
            <a:avLst/>
          </a:prstGeom>
          <a:noFill/>
        </p:spPr>
      </p:pic>
      <p:pic>
        <p:nvPicPr>
          <p:cNvPr id="106" name="Picture 85" descr="C:\Users\bsant\AppData\Local\Microsoft\Windows\Temporary Internet Files\Content.IE5\LHHZQVGD\MCj0290331000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9200" y="2286000"/>
            <a:ext cx="1749399" cy="1419885"/>
          </a:xfrm>
          <a:prstGeom prst="rect">
            <a:avLst/>
          </a:prstGeom>
          <a:noFill/>
        </p:spPr>
      </p:pic>
      <p:pic>
        <p:nvPicPr>
          <p:cNvPr id="107" name="Picture 86" descr="C:\Users\bsant\AppData\Local\Microsoft\Windows\Temporary Internet Files\Content.IE5\GHD1FUHU\MCj0290330000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4600" y="2209800"/>
            <a:ext cx="2133600" cy="1488230"/>
          </a:xfrm>
          <a:prstGeom prst="rect">
            <a:avLst/>
          </a:prstGeom>
          <a:noFill/>
        </p:spPr>
      </p:pic>
      <p:pic>
        <p:nvPicPr>
          <p:cNvPr id="108" name="Picture 87" descr="C:\Users\bsant\AppData\Local\Microsoft\Windows\Temporary Internet Files\Content.IE5\QFXNZJ1X\MCj0234470000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5200" y="2590800"/>
            <a:ext cx="2214181" cy="156549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Specific ITCP</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r>
              <a:rPr lang="en-US" dirty="0" smtClean="0"/>
              <a:t>Create plan “notes” explaining the diagram.</a:t>
            </a:r>
          </a:p>
          <a:p>
            <a:pPr lvl="1"/>
            <a:r>
              <a:rPr lang="en-US" dirty="0" smtClean="0"/>
              <a:t>Specify duties of all involved personnel</a:t>
            </a:r>
          </a:p>
          <a:p>
            <a:pPr lvl="1"/>
            <a:r>
              <a:rPr lang="en-US" dirty="0" smtClean="0"/>
              <a:t>Consider posting signs indicating “worker free zones” and “equipment free zones”</a:t>
            </a:r>
          </a:p>
          <a:p>
            <a:pPr lvl="1"/>
            <a:r>
              <a:rPr lang="en-US" dirty="0" smtClean="0"/>
              <a:t>Consider posting speed limits inside the work space</a:t>
            </a:r>
          </a:p>
          <a:p>
            <a:pPr lvl="1"/>
            <a:r>
              <a:rPr lang="en-US" dirty="0" smtClean="0"/>
              <a:t>Include other injury-reducing measures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p:cNvSpPr/>
          <p:nvPr/>
        </p:nvSpPr>
        <p:spPr>
          <a:xfrm>
            <a:off x="3886200" y="40386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Can TCDs Be Used in an ITCP?</a:t>
            </a:r>
            <a:endParaRPr lang="en-US" dirty="0"/>
          </a:p>
        </p:txBody>
      </p:sp>
      <p:sp>
        <p:nvSpPr>
          <p:cNvPr id="3" name="Content Placeholder 2"/>
          <p:cNvSpPr>
            <a:spLocks noGrp="1"/>
          </p:cNvSpPr>
          <p:nvPr>
            <p:ph idx="1"/>
          </p:nvPr>
        </p:nvSpPr>
        <p:spPr/>
        <p:txBody>
          <a:bodyPr/>
          <a:lstStyle/>
          <a:p>
            <a:r>
              <a:rPr lang="en-US" dirty="0" smtClean="0"/>
              <a:t>No specific devices or signs are needed in an ITCP, though some may be useful</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419600"/>
            <a:ext cx="1280899" cy="12954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1479" y="3048000"/>
            <a:ext cx="1295400" cy="1273205"/>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5" cstate="print"/>
          <a:srcRect/>
          <a:stretch>
            <a:fillRect/>
          </a:stretch>
        </p:blipFill>
        <p:spPr bwMode="auto">
          <a:xfrm>
            <a:off x="5257800" y="4495800"/>
            <a:ext cx="1303421" cy="1375833"/>
          </a:xfrm>
          <a:prstGeom prst="rect">
            <a:avLst/>
          </a:prstGeom>
          <a:ln>
            <a:noFill/>
          </a:ln>
          <a:effectLst>
            <a:outerShdw blurRad="292100" dist="139700" dir="2700000" algn="tl" rotWithShape="0">
              <a:srgbClr val="333333">
                <a:alpha val="65000"/>
              </a:srgbClr>
            </a:outerShdw>
          </a:effectLst>
        </p:spPr>
      </p:pic>
      <p:pic>
        <p:nvPicPr>
          <p:cNvPr id="24578" name="Picture 2" descr="http://www.conney.com/wcsstore/Conney/images/fullsize/98986VS.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72200" y="3124200"/>
            <a:ext cx="1676400" cy="1198627"/>
          </a:xfrm>
          <a:prstGeom prst="rect">
            <a:avLst/>
          </a:prstGeom>
          <a:noFill/>
        </p:spPr>
      </p:pic>
      <p:pic>
        <p:nvPicPr>
          <p:cNvPr id="24579" name="Picture 3" descr="C:\Users\bsant.ARTBA\AppData\Local\Microsoft\Windows\Temporary Internet Files\Content.IE5\BLZ0901M\MC900016835[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5200" y="4495800"/>
            <a:ext cx="1173175" cy="1604772"/>
          </a:xfrm>
          <a:prstGeom prst="rect">
            <a:avLst/>
          </a:prstGeom>
          <a:noFill/>
        </p:spPr>
      </p:pic>
      <p:sp>
        <p:nvSpPr>
          <p:cNvPr id="12" name="Trapezoid 11"/>
          <p:cNvSpPr/>
          <p:nvPr/>
        </p:nvSpPr>
        <p:spPr>
          <a:xfrm>
            <a:off x="2971800" y="4572000"/>
            <a:ext cx="533400" cy="838200"/>
          </a:xfrm>
          <a:prstGeom prst="trapezoid">
            <a:avLst/>
          </a:prstGeom>
          <a:solidFill>
            <a:schemeClr val="bg1"/>
          </a:solidFill>
          <a:scene3d>
            <a:camera prst="isometricLeftDown"/>
            <a:lightRig rig="soft" dir="t"/>
          </a:scene3d>
          <a:sp3d extrusionH="1238250" contourW="12700" prstMaterial="plastic">
            <a:extrusionClr>
              <a:schemeClr val="bg1"/>
            </a:extrusionClr>
            <a:contourClr>
              <a:schemeClr val="bg1">
                <a:lumMod val="85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Trapezoid 10"/>
          <p:cNvSpPr/>
          <p:nvPr/>
        </p:nvSpPr>
        <p:spPr>
          <a:xfrm>
            <a:off x="2057400" y="51054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Traffic Control Diagram</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0" y="2209800"/>
            <a:ext cx="9084889" cy="2971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an ITCP be Developed?</a:t>
            </a:r>
            <a:endParaRPr lang="en-US" dirty="0"/>
          </a:p>
        </p:txBody>
      </p:sp>
      <p:sp>
        <p:nvSpPr>
          <p:cNvPr id="3" name="Content Placeholder 2"/>
          <p:cNvSpPr>
            <a:spLocks noGrp="1"/>
          </p:cNvSpPr>
          <p:nvPr>
            <p:ph idx="1"/>
          </p:nvPr>
        </p:nvSpPr>
        <p:spPr>
          <a:xfrm>
            <a:off x="381000" y="1752600"/>
            <a:ext cx="6781800" cy="4267200"/>
          </a:xfrm>
        </p:spPr>
        <p:txBody>
          <a:bodyPr>
            <a:normAutofit/>
          </a:bodyPr>
          <a:lstStyle/>
          <a:p>
            <a:r>
              <a:rPr lang="en-US" dirty="0" smtClean="0"/>
              <a:t>Different aspects of the ITCP will be identified and developed during the various construction phases of a project.</a:t>
            </a:r>
          </a:p>
          <a:p>
            <a:r>
              <a:rPr lang="en-US" dirty="0" smtClean="0"/>
              <a:t>Depending on the phase, different people will be                             involved in the process.</a:t>
            </a:r>
          </a:p>
        </p:txBody>
      </p:sp>
      <p:pic>
        <p:nvPicPr>
          <p:cNvPr id="1026" name="Picture 2" descr="C:\Users\bsant.ARTBA\AppData\Local\Microsoft\Windows\Temporary Internet Files\Content.IE5\40VF1KS8\MC900437095[1].png"/>
          <p:cNvPicPr>
            <a:picLocks noChangeAspect="1" noChangeArrowheads="1"/>
          </p:cNvPicPr>
          <p:nvPr/>
        </p:nvPicPr>
        <p:blipFill>
          <a:blip r:embed="rId3" cstate="print"/>
          <a:srcRect/>
          <a:stretch>
            <a:fillRect/>
          </a:stretch>
        </p:blipFill>
        <p:spPr bwMode="auto">
          <a:xfrm>
            <a:off x="5867400" y="3200400"/>
            <a:ext cx="3048000" cy="304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524000"/>
            <a:ext cx="9144000" cy="5334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Basic Model for Earth Moving</a:t>
            </a:r>
            <a:endParaRPr lang="en-US" dirty="0"/>
          </a:p>
        </p:txBody>
      </p:sp>
      <p:pic>
        <p:nvPicPr>
          <p:cNvPr id="53" name="Picture 6" descr="C:\Users\bsant.ARTBA\AppData\Local\Microsoft\Windows\Temporary Internet Files\Content.IE5\M3XLASKY\MC90043393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105400"/>
            <a:ext cx="704850" cy="704850"/>
          </a:xfrm>
          <a:prstGeom prst="rect">
            <a:avLst/>
          </a:prstGeom>
          <a:noFill/>
        </p:spPr>
      </p:pic>
      <p:sp>
        <p:nvSpPr>
          <p:cNvPr id="63" name="Freeform 62"/>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2" name="TextBox 71"/>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20482" name="Picture 2" descr="http://www.clipsahoy.com/clipart2/as3744.gif"/>
          <p:cNvPicPr>
            <a:picLocks noChangeAspect="1" noChangeArrowheads="1"/>
          </p:cNvPicPr>
          <p:nvPr/>
        </p:nvPicPr>
        <p:blipFill>
          <a:blip r:embed="rId4" cstate="print"/>
          <a:srcRect/>
          <a:stretch>
            <a:fillRect/>
          </a:stretch>
        </p:blipFill>
        <p:spPr bwMode="auto">
          <a:xfrm>
            <a:off x="4267200" y="1828800"/>
            <a:ext cx="2762250" cy="1690498"/>
          </a:xfrm>
          <a:prstGeom prst="rect">
            <a:avLst/>
          </a:prstGeom>
          <a:noFill/>
        </p:spPr>
      </p:pic>
      <p:pic>
        <p:nvPicPr>
          <p:cNvPr id="61"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51" name="Bent Arrow 50"/>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48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
        <p:nvSpPr>
          <p:cNvPr id="55" name="Left Arrow 54"/>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Explosion 1 56"/>
          <p:cNvSpPr/>
          <p:nvPr/>
        </p:nvSpPr>
        <p:spPr>
          <a:xfrm>
            <a:off x="6096000" y="4648200"/>
            <a:ext cx="1905000" cy="1219200"/>
          </a:xfrm>
          <a:prstGeom prst="irregularSeal1">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6" dur="2000" fill="hold"/>
                                        <p:tgtEl>
                                          <p:spTgt spid="20483"/>
                                        </p:tgtEl>
                                        <p:attrNameLst>
                                          <p:attrName>ppt_x</p:attrName>
                                          <p:attrName>ppt_y</p:attrName>
                                        </p:attrNameLst>
                                      </p:cBhvr>
                                      <p:rCtr x="6900" y="12800"/>
                                    </p:animMotion>
                                  </p:childTnLst>
                                </p:cTn>
                              </p:par>
                              <p:par>
                                <p:cTn id="7" presetID="0" presetClass="path" presetSubtype="0" accel="50000" decel="50000" fill="hold" nodeType="withEffect">
                                  <p:stCondLst>
                                    <p:cond delay="0"/>
                                  </p:stCondLst>
                                  <p:childTnLst>
                                    <p:animMotion origin="layout" path="M 0.1342 0.07084 C 0.1059 0.08287 0.07778 0.09514 0.03316 0.07662 C -0.01146 0.05811 -0.10608 -0.02037 -0.13386 -0.03981 " pathEditMode="relative" ptsTypes="aaA">
                                      <p:cBhvr>
                                        <p:cTn id="8" dur="2000" fill="hold"/>
                                        <p:tgtEl>
                                          <p:spTgt spid="53"/>
                                        </p:tgtEl>
                                        <p:attrNameLst>
                                          <p:attrName>ppt_x</p:attrName>
                                          <p:attrName>ppt_y</p:attrName>
                                        </p:attrNameLst>
                                      </p:cBhvr>
                                    </p:animMotion>
                                  </p:childTnLst>
                                </p:cTn>
                              </p:par>
                            </p:childTnLst>
                          </p:cTn>
                        </p:par>
                        <p:par>
                          <p:cTn id="9" fill="hold">
                            <p:stCondLst>
                              <p:cond delay="2000"/>
                            </p:stCondLst>
                            <p:childTnLst>
                              <p:par>
                                <p:cTn id="10" presetID="55"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strVal val="#ppt_w*0.70"/>
                                          </p:val>
                                        </p:tav>
                                        <p:tav tm="100000">
                                          <p:val>
                                            <p:strVal val="#ppt_w"/>
                                          </p:val>
                                        </p:tav>
                                      </p:tavLst>
                                    </p:anim>
                                    <p:anim calcmode="lin" valueType="num">
                                      <p:cBhvr>
                                        <p:cTn id="13" dur="500" fill="hold"/>
                                        <p:tgtEl>
                                          <p:spTgt spid="57"/>
                                        </p:tgtEl>
                                        <p:attrNameLst>
                                          <p:attrName>ppt_h</p:attrName>
                                        </p:attrNameLst>
                                      </p:cBhvr>
                                      <p:tavLst>
                                        <p:tav tm="0">
                                          <p:val>
                                            <p:strVal val="#ppt_h"/>
                                          </p:val>
                                        </p:tav>
                                        <p:tav tm="100000">
                                          <p:val>
                                            <p:strVal val="#ppt_h"/>
                                          </p:val>
                                        </p:tav>
                                      </p:tavLst>
                                    </p:anim>
                                    <p:animEffect transition="in" filter="fade">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524000"/>
            <a:ext cx="9144000" cy="5334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Elbow Connector 14"/>
          <p:cNvCxnSpPr/>
          <p:nvPr/>
        </p:nvCxnSpPr>
        <p:spPr>
          <a:xfrm>
            <a:off x="1676400" y="2057400"/>
            <a:ext cx="7010400" cy="3581400"/>
          </a:xfrm>
          <a:prstGeom prst="bentConnector3">
            <a:avLst>
              <a:gd name="adj1" fmla="val 90934"/>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Basic Model for Earth Moving</a:t>
            </a:r>
            <a:endParaRPr lang="en-US" dirty="0"/>
          </a:p>
        </p:txBody>
      </p:sp>
      <p:pic>
        <p:nvPicPr>
          <p:cNvPr id="53" name="Picture 6" descr="C:\Users\bsant.ARTBA\AppData\Local\Microsoft\Windows\Temporary Internet Files\Content.IE5\M3XLASKY\MC90043393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0" y="4267200"/>
            <a:ext cx="704850" cy="704850"/>
          </a:xfrm>
          <a:prstGeom prst="rect">
            <a:avLst/>
          </a:prstGeom>
          <a:noFill/>
        </p:spPr>
      </p:pic>
      <p:sp>
        <p:nvSpPr>
          <p:cNvPr id="63" name="Freeform 62"/>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2" name="TextBox 71"/>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20482" name="Picture 2" descr="http://www.clipsahoy.com/clipart2/as3744.gif"/>
          <p:cNvPicPr>
            <a:picLocks noChangeAspect="1" noChangeArrowheads="1"/>
          </p:cNvPicPr>
          <p:nvPr/>
        </p:nvPicPr>
        <p:blipFill>
          <a:blip r:embed="rId4" cstate="print"/>
          <a:srcRect/>
          <a:stretch>
            <a:fillRect/>
          </a:stretch>
        </p:blipFill>
        <p:spPr bwMode="auto">
          <a:xfrm>
            <a:off x="4267200" y="1828800"/>
            <a:ext cx="2762250" cy="1690498"/>
          </a:xfrm>
          <a:prstGeom prst="rect">
            <a:avLst/>
          </a:prstGeom>
          <a:noFill/>
        </p:spPr>
      </p:pic>
      <p:pic>
        <p:nvPicPr>
          <p:cNvPr id="61"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51" name="Bent Arrow 50"/>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Left Arrow 54"/>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07407E-6 C -0.02778 -0.0007 -0.04011 -0.00093 -0.06268 -0.00417 C -0.06823 -0.00649 -0.07396 -0.00811 -0.07969 -0.00996 C -0.08542 -0.01482 -0.08056 -0.01135 -0.0882 -0.01412 C -0.09045 -0.01482 -0.09462 -0.0169 -0.09462 -0.01667 C -0.09601 -0.01899 -0.09792 -0.02037 -0.09896 -0.02269 C -0.10052 -0.02639 -0.10313 -0.03403 -0.10313 -0.0338 C -0.10521 -0.05695 -0.10521 -0.07917 -0.10417 -0.10209 C -0.10486 -0.12408 -0.10538 -0.1463 -0.11059 -0.16737 C -0.11094 -0.17778 -0.11163 -0.1882 -0.11163 -0.19862 C -0.11233 -0.27385 -0.11198 -0.34885 -0.11268 -0.42408 C -0.11302 -0.45787 -0.13611 -0.46112 -0.15625 -0.4625 C -0.17656 -0.46389 -0.1967 -0.46436 -0.21702 -0.46528 C -0.24427 -0.46644 -0.27101 -0.46667 -0.29896 -0.46945 C -0.41754 -0.46852 -0.49115 -0.4669 -0.60747 -0.46806 C -0.65018 -0.4713 -0.69219 -0.47524 -0.73507 -0.47524 L -0.9415 -0.47385 C -0.95677 -0.46065 -0.97257 -0.44838 -0.98716 -0.43403 C -0.98802 -0.43311 -0.98629 -0.43125 -0.98611 -0.42987 C -0.98594 -0.42894 -0.98611 -0.42778 -0.98611 -0.42686 L -0.93924 -0.20278 " pathEditMode="relative" rAng="0" ptsTypes="fffffffffffffffAfffAA">
                                      <p:cBhvr>
                                        <p:cTn id="6" dur="3000" fill="hold"/>
                                        <p:tgtEl>
                                          <p:spTgt spid="53"/>
                                        </p:tgtEl>
                                        <p:attrNameLst>
                                          <p:attrName>ppt_x</p:attrName>
                                          <p:attrName>ppt_y</p:attrName>
                                        </p:attrNameLst>
                                      </p:cBhvr>
                                      <p:rCtr x="-494" y="-238"/>
                                    </p:animMotion>
                                  </p:childTnLst>
                                </p:cTn>
                              </p:par>
                              <p:par>
                                <p:cTn id="7" presetID="0" presetClass="path" presetSubtype="0" accel="50000" decel="50000" fill="hold" nodeType="with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8" dur="2000" fill="hold"/>
                                        <p:tgtEl>
                                          <p:spTgt spid="20483"/>
                                        </p:tgtEl>
                                        <p:attrNameLst>
                                          <p:attrName>ppt_x</p:attrName>
                                          <p:attrName>ppt_y</p:attrName>
                                        </p:attrNameLst>
                                      </p:cBhvr>
                                      <p:rCtr x="69" y="128"/>
                                    </p:animMotion>
                                  </p:childTnLst>
                                </p:cTn>
                              </p:par>
                            </p:childTnLst>
                          </p:cTn>
                        </p:par>
                        <p:par>
                          <p:cTn id="9" fill="hold">
                            <p:stCondLst>
                              <p:cond delay="3000"/>
                            </p:stCondLst>
                            <p:childTnLst>
                              <p:par>
                                <p:cTn id="10" presetID="35" presetClass="path" presetSubtype="0" accel="50000" decel="50000" fill="hold" nodeType="afterEffect">
                                  <p:stCondLst>
                                    <p:cond delay="0"/>
                                  </p:stCondLst>
                                  <p:childTnLst>
                                    <p:animMotion origin="layout" path="M 0.10382 0.16227 L -0.14618 0.16227 " pathEditMode="relative" rAng="0" ptsTypes="AA">
                                      <p:cBhvr>
                                        <p:cTn id="11" dur="2000" fill="hold"/>
                                        <p:tgtEl>
                                          <p:spTgt spid="2048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2286000"/>
            <a:ext cx="9144000" cy="4038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Basic Model for Paving</a:t>
            </a:r>
            <a:endParaRPr lang="en-US" dirty="0"/>
          </a:p>
        </p:txBody>
      </p:sp>
      <p:sp>
        <p:nvSpPr>
          <p:cNvPr id="6" name="Line 4"/>
          <p:cNvSpPr>
            <a:spLocks noChangeShapeType="1"/>
          </p:cNvSpPr>
          <p:nvPr/>
        </p:nvSpPr>
        <p:spPr bwMode="auto">
          <a:xfrm>
            <a:off x="152400" y="4343400"/>
            <a:ext cx="8839200" cy="0"/>
          </a:xfrm>
          <a:prstGeom prst="line">
            <a:avLst/>
          </a:prstGeom>
          <a:noFill/>
          <a:ln w="76200">
            <a:solidFill>
              <a:schemeClr val="bg1"/>
            </a:solidFill>
            <a:prstDash val="dash"/>
            <a:round/>
            <a:headEnd/>
            <a:tailEnd/>
          </a:ln>
        </p:spPr>
        <p:txBody>
          <a:bodyPr wrap="none" anchor="ctr"/>
          <a:lstStyle/>
          <a:p>
            <a:endParaRPr lang="en-US" dirty="0"/>
          </a:p>
        </p:txBody>
      </p:sp>
      <p:sp>
        <p:nvSpPr>
          <p:cNvPr id="8" name="Oval 6"/>
          <p:cNvSpPr>
            <a:spLocks noChangeArrowheads="1"/>
          </p:cNvSpPr>
          <p:nvPr/>
        </p:nvSpPr>
        <p:spPr bwMode="auto">
          <a:xfrm>
            <a:off x="5715000" y="50720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 name="Oval 8"/>
          <p:cNvSpPr>
            <a:spLocks noChangeArrowheads="1"/>
          </p:cNvSpPr>
          <p:nvPr/>
        </p:nvSpPr>
        <p:spPr bwMode="auto">
          <a:xfrm>
            <a:off x="762000" y="31670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2" name="Oval 10"/>
          <p:cNvSpPr>
            <a:spLocks noChangeArrowheads="1"/>
          </p:cNvSpPr>
          <p:nvPr/>
        </p:nvSpPr>
        <p:spPr bwMode="auto">
          <a:xfrm>
            <a:off x="3733800" y="32432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4" name="Oval 12"/>
          <p:cNvSpPr>
            <a:spLocks noChangeArrowheads="1"/>
          </p:cNvSpPr>
          <p:nvPr/>
        </p:nvSpPr>
        <p:spPr bwMode="auto">
          <a:xfrm>
            <a:off x="838200" y="55292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6" name="Text Box 24"/>
          <p:cNvSpPr txBox="1">
            <a:spLocks noChangeArrowheads="1"/>
          </p:cNvSpPr>
          <p:nvPr/>
        </p:nvSpPr>
        <p:spPr bwMode="auto">
          <a:xfrm>
            <a:off x="7239000" y="2743200"/>
            <a:ext cx="1447800" cy="579438"/>
          </a:xfrm>
          <a:prstGeom prst="rect">
            <a:avLst/>
          </a:prstGeom>
          <a:noFill/>
          <a:ln w="9525">
            <a:noFill/>
            <a:miter lim="800000"/>
            <a:headEnd/>
            <a:tailEnd/>
          </a:ln>
        </p:spPr>
        <p:txBody>
          <a:bodyPr>
            <a:spAutoFit/>
          </a:bodyPr>
          <a:lstStyle/>
          <a:p>
            <a:pPr algn="l">
              <a:spcBef>
                <a:spcPct val="50000"/>
              </a:spcBef>
            </a:pPr>
            <a:r>
              <a:rPr lang="en-US" sz="3200" b="1" dirty="0">
                <a:latin typeface="Times New Roman" pitchFamily="18" charset="0"/>
              </a:rPr>
              <a:t>Roller</a:t>
            </a:r>
            <a:endParaRPr lang="en-US" sz="2400" b="1" dirty="0">
              <a:latin typeface="Times New Roman" pitchFamily="18" charset="0"/>
            </a:endParaRPr>
          </a:p>
        </p:txBody>
      </p:sp>
      <p:sp>
        <p:nvSpPr>
          <p:cNvPr id="32" name="Text Box 30"/>
          <p:cNvSpPr txBox="1">
            <a:spLocks noChangeArrowheads="1"/>
          </p:cNvSpPr>
          <p:nvPr/>
        </p:nvSpPr>
        <p:spPr bwMode="auto">
          <a:xfrm>
            <a:off x="5486400" y="4343400"/>
            <a:ext cx="1905000" cy="579438"/>
          </a:xfrm>
          <a:prstGeom prst="rect">
            <a:avLst/>
          </a:prstGeom>
          <a:noFill/>
          <a:ln w="9525">
            <a:noFill/>
            <a:miter lim="800000"/>
            <a:headEnd/>
            <a:tailEnd/>
          </a:ln>
        </p:spPr>
        <p:txBody>
          <a:bodyPr>
            <a:spAutoFit/>
          </a:bodyPr>
          <a:lstStyle/>
          <a:p>
            <a:pPr algn="l">
              <a:spcBef>
                <a:spcPct val="50000"/>
              </a:spcBef>
            </a:pPr>
            <a:r>
              <a:rPr lang="en-US" sz="3200" b="1" dirty="0">
                <a:solidFill>
                  <a:schemeClr val="bg1"/>
                </a:solidFill>
                <a:latin typeface="Aharoni" pitchFamily="2" charset="-79"/>
                <a:cs typeface="Aharoni" pitchFamily="2" charset="-79"/>
              </a:rPr>
              <a:t>Spotter</a:t>
            </a:r>
            <a:endParaRPr lang="en-US" sz="2400" b="1" dirty="0">
              <a:solidFill>
                <a:schemeClr val="bg1"/>
              </a:solidFill>
              <a:latin typeface="Aharoni" pitchFamily="2" charset="-79"/>
              <a:cs typeface="Aharoni" pitchFamily="2" charset="-79"/>
            </a:endParaRPr>
          </a:p>
        </p:txBody>
      </p:sp>
      <p:sp>
        <p:nvSpPr>
          <p:cNvPr id="35" name="Line 33"/>
          <p:cNvSpPr>
            <a:spLocks noChangeShapeType="1"/>
          </p:cNvSpPr>
          <p:nvPr/>
        </p:nvSpPr>
        <p:spPr bwMode="auto">
          <a:xfrm flipH="1">
            <a:off x="7620000" y="5943600"/>
            <a:ext cx="1295400" cy="0"/>
          </a:xfrm>
          <a:prstGeom prst="line">
            <a:avLst/>
          </a:prstGeom>
          <a:noFill/>
          <a:ln w="57150">
            <a:solidFill>
              <a:schemeClr val="bg1"/>
            </a:solidFill>
            <a:round/>
            <a:headEnd/>
            <a:tailEnd type="triangle" w="med" len="med"/>
          </a:ln>
        </p:spPr>
        <p:txBody>
          <a:bodyPr wrap="none" anchor="ctr"/>
          <a:lstStyle/>
          <a:p>
            <a:endParaRPr lang="en-US" dirty="0"/>
          </a:p>
        </p:txBody>
      </p:sp>
      <p:sp>
        <p:nvSpPr>
          <p:cNvPr id="38" name="Line 37"/>
          <p:cNvSpPr>
            <a:spLocks noChangeShapeType="1"/>
          </p:cNvSpPr>
          <p:nvPr/>
        </p:nvSpPr>
        <p:spPr bwMode="auto">
          <a:xfrm flipV="1">
            <a:off x="457200" y="6324600"/>
            <a:ext cx="8153400" cy="0"/>
          </a:xfrm>
          <a:prstGeom prst="line">
            <a:avLst/>
          </a:prstGeom>
          <a:noFill/>
          <a:ln w="9525">
            <a:solidFill>
              <a:schemeClr val="bg1"/>
            </a:solidFill>
            <a:round/>
            <a:headEnd/>
            <a:tailEnd/>
          </a:ln>
        </p:spPr>
        <p:txBody>
          <a:bodyPr wrap="none"/>
          <a:lstStyle/>
          <a:p>
            <a:endParaRPr lang="en-US" dirty="0"/>
          </a:p>
        </p:txBody>
      </p:sp>
      <p:pic>
        <p:nvPicPr>
          <p:cNvPr id="2050"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0600" y="4089908"/>
            <a:ext cx="298580" cy="399102"/>
          </a:xfrm>
          <a:prstGeom prst="rect">
            <a:avLst/>
          </a:prstGeom>
          <a:noFill/>
        </p:spPr>
      </p:pic>
      <p:pic>
        <p:nvPicPr>
          <p:cNvPr id="42"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8280" y="4089908"/>
            <a:ext cx="298580" cy="399102"/>
          </a:xfrm>
          <a:prstGeom prst="rect">
            <a:avLst/>
          </a:prstGeom>
          <a:noFill/>
        </p:spPr>
      </p:pic>
      <p:pic>
        <p:nvPicPr>
          <p:cNvPr id="44"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5960" y="4089908"/>
            <a:ext cx="298580" cy="399102"/>
          </a:xfrm>
          <a:prstGeom prst="rect">
            <a:avLst/>
          </a:prstGeom>
          <a:noFill/>
        </p:spPr>
      </p:pic>
      <p:pic>
        <p:nvPicPr>
          <p:cNvPr id="45"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089908"/>
            <a:ext cx="298580" cy="399102"/>
          </a:xfrm>
          <a:prstGeom prst="rect">
            <a:avLst/>
          </a:prstGeom>
          <a:noFill/>
        </p:spPr>
      </p:pic>
      <p:pic>
        <p:nvPicPr>
          <p:cNvPr id="50" name="Picture 49" descr="Roll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543800" y="2743200"/>
            <a:ext cx="1329489" cy="886326"/>
          </a:xfrm>
          <a:prstGeom prst="rect">
            <a:avLst/>
          </a:prstGeom>
        </p:spPr>
      </p:pic>
      <p:pic>
        <p:nvPicPr>
          <p:cNvPr id="46"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9440" y="4089908"/>
            <a:ext cx="298580" cy="399102"/>
          </a:xfrm>
          <a:prstGeom prst="rect">
            <a:avLst/>
          </a:prstGeom>
          <a:noFill/>
        </p:spPr>
      </p:pic>
      <p:sp>
        <p:nvSpPr>
          <p:cNvPr id="74" name="TextBox 73"/>
          <p:cNvSpPr txBox="1"/>
          <p:nvPr/>
        </p:nvSpPr>
        <p:spPr>
          <a:xfrm>
            <a:off x="7239000" y="5181600"/>
            <a:ext cx="1752600" cy="707886"/>
          </a:xfrm>
          <a:prstGeom prst="rect">
            <a:avLst/>
          </a:prstGeom>
          <a:noFill/>
        </p:spPr>
        <p:txBody>
          <a:bodyPr wrap="square" rtlCol="0">
            <a:spAutoFit/>
          </a:bodyPr>
          <a:lstStyle/>
          <a:p>
            <a:pPr algn="r"/>
            <a:r>
              <a:rPr lang="en-US" sz="2000" dirty="0" smtClean="0">
                <a:solidFill>
                  <a:schemeClr val="bg1"/>
                </a:solidFill>
                <a:latin typeface="Aharoni" pitchFamily="2" charset="-79"/>
                <a:cs typeface="Aharoni" pitchFamily="2" charset="-79"/>
              </a:rPr>
              <a:t>Traffic Direction</a:t>
            </a:r>
            <a:endParaRPr lang="en-US" sz="2000" dirty="0">
              <a:solidFill>
                <a:schemeClr val="bg1"/>
              </a:solidFill>
              <a:latin typeface="Aharoni" pitchFamily="2" charset="-79"/>
              <a:cs typeface="Aharoni" pitchFamily="2" charset="-79"/>
            </a:endParaRPr>
          </a:p>
        </p:txBody>
      </p:sp>
      <p:pic>
        <p:nvPicPr>
          <p:cNvPr id="75" name="Picture 74" descr="Paver Black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257800" y="2286000"/>
            <a:ext cx="2063885" cy="1447800"/>
          </a:xfrm>
          <a:prstGeom prst="rect">
            <a:avLst/>
          </a:prstGeom>
        </p:spPr>
      </p:pic>
      <p:pic>
        <p:nvPicPr>
          <p:cNvPr id="2054"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3505200"/>
            <a:ext cx="704850" cy="704850"/>
          </a:xfrm>
          <a:prstGeom prst="rect">
            <a:avLst/>
          </a:prstGeom>
          <a:noFill/>
        </p:spPr>
      </p:pic>
      <p:pic>
        <p:nvPicPr>
          <p:cNvPr id="54"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3505200"/>
            <a:ext cx="704850" cy="704850"/>
          </a:xfrm>
          <a:prstGeom prst="rect">
            <a:avLst/>
          </a:prstGeom>
          <a:noFill/>
        </p:spPr>
      </p:pic>
      <p:pic>
        <p:nvPicPr>
          <p:cNvPr id="52"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2209800"/>
            <a:ext cx="704850" cy="704850"/>
          </a:xfrm>
          <a:prstGeom prst="rect">
            <a:avLst/>
          </a:prstGeom>
          <a:noFill/>
        </p:spPr>
      </p:pic>
      <p:sp>
        <p:nvSpPr>
          <p:cNvPr id="62" name="Freeform 61"/>
          <p:cNvSpPr/>
          <p:nvPr/>
        </p:nvSpPr>
        <p:spPr>
          <a:xfrm>
            <a:off x="4114800" y="2895600"/>
            <a:ext cx="596224" cy="2100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44000" y="4953000"/>
            <a:ext cx="1493520" cy="933450"/>
          </a:xfrm>
          <a:prstGeom prst="rect">
            <a:avLst/>
          </a:prstGeom>
          <a:noFill/>
          <a:ln w="9525">
            <a:noFill/>
            <a:miter lim="800000"/>
            <a:headEnd/>
            <a:tailEnd/>
          </a:ln>
          <a:effectLst/>
        </p:spPr>
      </p:pic>
      <p:pic>
        <p:nvPicPr>
          <p:cNvPr id="65" name="Picture 64" descr="Construction Vehicl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95600" y="3886200"/>
            <a:ext cx="762000" cy="619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9827 -0.00139 L -0.375 -0.00996 L -0.6599 -0.28148 L -0.78247 -0.31343 L -0.94827 -0.32361 " pathEditMode="relative" rAng="0" ptsTypes="AAAAA">
                                      <p:cBhvr>
                                        <p:cTn id="6" dur="2000" fill="hold"/>
                                        <p:tgtEl>
                                          <p:spTgt spid="60"/>
                                        </p:tgtEl>
                                        <p:attrNameLst>
                                          <p:attrName>ppt_x</p:attrName>
                                          <p:attrName>ppt_y</p:attrName>
                                        </p:attrNameLst>
                                      </p:cBhvr>
                                      <p:rCtr x="-425" y="-161"/>
                                    </p:animMotion>
                                  </p:childTnLst>
                                </p:cTn>
                              </p:par>
                              <p:par>
                                <p:cTn id="7" presetID="35" presetClass="emph" presetSubtype="0" repeatCount="4000" fill="hold" nodeType="withEffect">
                                  <p:stCondLst>
                                    <p:cond delay="0"/>
                                  </p:stCondLst>
                                  <p:childTnLst>
                                    <p:anim calcmode="discrete" valueType="str">
                                      <p:cBhvr>
                                        <p:cTn id="8" dur="1000" fill="hold"/>
                                        <p:tgtEl>
                                          <p:spTgt spid="2054"/>
                                        </p:tgtEl>
                                        <p:attrNameLst>
                                          <p:attrName>style.visibility</p:attrName>
                                        </p:attrNameLst>
                                      </p:cBhvr>
                                      <p:tavLst>
                                        <p:tav tm="0">
                                          <p:val>
                                            <p:strVal val="hidden"/>
                                          </p:val>
                                        </p:tav>
                                        <p:tav tm="50000">
                                          <p:val>
                                            <p:strVal val="visible"/>
                                          </p:val>
                                        </p:tav>
                                      </p:tavLst>
                                    </p:anim>
                                  </p:childTnLst>
                                </p:cTn>
                              </p:par>
                            </p:childTnLst>
                          </p:cTn>
                        </p:par>
                        <p:par>
                          <p:cTn id="9" fill="hold">
                            <p:stCondLst>
                              <p:cond delay="4000"/>
                            </p:stCondLst>
                            <p:childTnLst>
                              <p:par>
                                <p:cTn id="10" presetID="63" presetClass="path" presetSubtype="0" accel="50000" decel="50000" fill="hold" nodeType="afterEffect">
                                  <p:stCondLst>
                                    <p:cond delay="0"/>
                                  </p:stCondLst>
                                  <p:childTnLst>
                                    <p:animMotion origin="layout" path="M -0.94827 -0.32361 L -0.64827 -0.32361 " pathEditMode="relative" rAng="0" ptsTypes="AA">
                                      <p:cBhvr>
                                        <p:cTn id="11" dur="2000" fill="hold"/>
                                        <p:tgtEl>
                                          <p:spTgt spid="60"/>
                                        </p:tgtEl>
                                        <p:attrNameLst>
                                          <p:attrName>ppt_x</p:attrName>
                                          <p:attrName>ppt_y</p:attrName>
                                        </p:attrNameLst>
                                      </p:cBhvr>
                                      <p:rCtr x="150" y="0"/>
                                    </p:animMotion>
                                  </p:childTnLst>
                                </p:cTn>
                              </p:par>
                            </p:childTnLst>
                          </p:cTn>
                        </p:par>
                        <p:par>
                          <p:cTn id="12" fill="hold">
                            <p:stCondLst>
                              <p:cond delay="6000"/>
                            </p:stCondLst>
                            <p:childTnLst>
                              <p:par>
                                <p:cTn id="13" presetID="55"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1000" fill="hold"/>
                                        <p:tgtEl>
                                          <p:spTgt spid="62"/>
                                        </p:tgtEl>
                                        <p:attrNameLst>
                                          <p:attrName>ppt_w</p:attrName>
                                        </p:attrNameLst>
                                      </p:cBhvr>
                                      <p:tavLst>
                                        <p:tav tm="0">
                                          <p:val>
                                            <p:strVal val="#ppt_w*0.70"/>
                                          </p:val>
                                        </p:tav>
                                        <p:tav tm="100000">
                                          <p:val>
                                            <p:strVal val="#ppt_w"/>
                                          </p:val>
                                        </p:tav>
                                      </p:tavLst>
                                    </p:anim>
                                    <p:anim calcmode="lin" valueType="num">
                                      <p:cBhvr>
                                        <p:cTn id="16" dur="1000" fill="hold"/>
                                        <p:tgtEl>
                                          <p:spTgt spid="62"/>
                                        </p:tgtEl>
                                        <p:attrNameLst>
                                          <p:attrName>ppt_h</p:attrName>
                                        </p:attrNameLst>
                                      </p:cBhvr>
                                      <p:tavLst>
                                        <p:tav tm="0">
                                          <p:val>
                                            <p:strVal val="#ppt_h"/>
                                          </p:val>
                                        </p:tav>
                                        <p:tav tm="100000">
                                          <p:val>
                                            <p:strVal val="#ppt_h"/>
                                          </p:val>
                                        </p:tav>
                                      </p:tavLst>
                                    </p:anim>
                                    <p:animEffect transition="in" filter="fade">
                                      <p:cBhvr>
                                        <p:cTn id="17" dur="1000"/>
                                        <p:tgtEl>
                                          <p:spTgt spid="62"/>
                                        </p:tgtEl>
                                      </p:cBhvr>
                                    </p:animEffect>
                                  </p:childTnLst>
                                </p:cTn>
                              </p:par>
                            </p:childTnLst>
                          </p:cTn>
                        </p:par>
                        <p:par>
                          <p:cTn id="18" fill="hold">
                            <p:stCondLst>
                              <p:cond delay="7000"/>
                            </p:stCondLst>
                            <p:childTnLst>
                              <p:par>
                                <p:cTn id="19" presetID="0" presetClass="path" presetSubtype="0" accel="50000" decel="50000" fill="hold" grpId="1" nodeType="afterEffect">
                                  <p:stCondLst>
                                    <p:cond delay="0"/>
                                  </p:stCondLst>
                                  <p:childTnLst>
                                    <p:animMotion origin="layout" path="M -0.00399 -0.01875 L 0.03924 -0.05625 L 0.08177 -0.06898 L 0.1191 -0.05856 L 0.14114 -0.01875 " pathEditMode="relative" rAng="-490511" ptsTypes="AAAAA">
                                      <p:cBhvr>
                                        <p:cTn id="20" dur="2000" fill="hold"/>
                                        <p:tgtEl>
                                          <p:spTgt spid="62"/>
                                        </p:tgtEl>
                                        <p:attrNameLst>
                                          <p:attrName>ppt_x</p:attrName>
                                          <p:attrName>ppt_y</p:attrName>
                                        </p:attrNameLst>
                                      </p:cBhvr>
                                      <p:rCtr x="71" y="-17"/>
                                    </p:animMotion>
                                  </p:childTnLst>
                                </p:cTn>
                              </p:par>
                            </p:childTnLst>
                          </p:cTn>
                        </p:par>
                        <p:par>
                          <p:cTn id="21" fill="hold">
                            <p:stCondLst>
                              <p:cond delay="9000"/>
                            </p:stCondLst>
                            <p:childTnLst>
                              <p:par>
                                <p:cTn id="22" presetID="0" presetClass="path" presetSubtype="0" accel="50000" decel="50000" fill="hold" nodeType="afterEffect">
                                  <p:stCondLst>
                                    <p:cond delay="0"/>
                                  </p:stCondLst>
                                  <p:childTnLst>
                                    <p:animMotion origin="layout" path="M -0.61823 -0.3125 L -0.73125 -0.07477 L -0.79532 -0.00394 L -1.18993 -0.00232 " pathEditMode="relative" rAng="0" ptsTypes="AAAA">
                                      <p:cBhvr>
                                        <p:cTn id="23" dur="2000" fill="hold"/>
                                        <p:tgtEl>
                                          <p:spTgt spid="60"/>
                                        </p:tgtEl>
                                        <p:attrNameLst>
                                          <p:attrName>ppt_x</p:attrName>
                                          <p:attrName>ppt_y</p:attrName>
                                        </p:attrNameLst>
                                      </p:cBhvr>
                                      <p:rCtr x="-286" y="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a:t>
            </a:r>
            <a:endParaRPr lang="en-US" dirty="0"/>
          </a:p>
        </p:txBody>
      </p:sp>
      <p:sp>
        <p:nvSpPr>
          <p:cNvPr id="3" name="Subtitle 2"/>
          <p:cNvSpPr>
            <a:spLocks noGrp="1"/>
          </p:cNvSpPr>
          <p:nvPr>
            <p:ph type="subTitle" idx="1"/>
          </p:nvPr>
        </p:nvSpPr>
        <p:spPr/>
        <p:txBody>
          <a:bodyPr/>
          <a:lstStyle/>
          <a:p>
            <a:r>
              <a:rPr lang="en-US" dirty="0" smtClean="0"/>
              <a:t>Draw an ITCP for a simple paving operation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ITCP Example</a:t>
            </a:r>
            <a:endParaRPr lang="en-US" dirty="0"/>
          </a:p>
        </p:txBody>
      </p:sp>
      <p:graphicFrame>
        <p:nvGraphicFramePr>
          <p:cNvPr id="1026" name="Object 2"/>
          <p:cNvGraphicFramePr>
            <a:graphicFrameLocks noChangeAspect="1"/>
          </p:cNvGraphicFramePr>
          <p:nvPr/>
        </p:nvGraphicFramePr>
        <p:xfrm>
          <a:off x="381000" y="1524000"/>
          <a:ext cx="8597526" cy="3212263"/>
        </p:xfrm>
        <a:graphic>
          <a:graphicData uri="http://schemas.openxmlformats.org/presentationml/2006/ole">
            <mc:AlternateContent xmlns:mc="http://schemas.openxmlformats.org/markup-compatibility/2006">
              <mc:Choice xmlns:v="urn:schemas-microsoft-com:vml" Requires="v">
                <p:oleObj spid="_x0000_s1027" name="Slide" r:id="rId5" imgW="7722234" imgH="2894197" progId="PowerPoint.Slide.12">
                  <p:embed/>
                </p:oleObj>
              </mc:Choice>
              <mc:Fallback>
                <p:oleObj name="Slide" r:id="rId5" imgW="7722234" imgH="2894197"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24000"/>
                        <a:ext cx="8597526" cy="321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4876800" y="3787775"/>
            <a:ext cx="3929062" cy="3070225"/>
          </a:xfrm>
          <a:prstGeom prst="rect">
            <a:avLst/>
          </a:prstGeom>
          <a:solidFill>
            <a:schemeClr val="bg1"/>
          </a:solidFill>
          <a:ln w="9525">
            <a:noFill/>
            <a:miter lim="800000"/>
            <a:headEnd/>
            <a:tailEnd/>
          </a:ln>
          <a:effectLst/>
        </p:spPr>
        <p:txBody>
          <a:bodyPr lIns="94375" tIns="47188" rIns="94375" bIns="47188"/>
          <a:lstStyle/>
          <a:p>
            <a:pPr marL="228600" indent="-228600">
              <a:spcBef>
                <a:spcPct val="30000"/>
              </a:spcBef>
            </a:pPr>
            <a:r>
              <a:rPr lang="en-US" sz="1200" b="1" dirty="0"/>
              <a:t>Safety Notes</a:t>
            </a:r>
          </a:p>
          <a:p>
            <a:pPr marL="228600" indent="-228600">
              <a:spcBef>
                <a:spcPct val="30000"/>
              </a:spcBef>
              <a:buFontTx/>
              <a:buChar char="•"/>
            </a:pPr>
            <a:r>
              <a:rPr lang="en-US" sz="1200" dirty="0"/>
              <a:t>Stay in trucks except at lunch</a:t>
            </a:r>
          </a:p>
          <a:p>
            <a:pPr marL="228600" indent="-228600">
              <a:spcBef>
                <a:spcPct val="30000"/>
              </a:spcBef>
              <a:buFontTx/>
              <a:buChar char="•"/>
            </a:pPr>
            <a:r>
              <a:rPr lang="en-US" sz="1200" dirty="0"/>
              <a:t>Wear your vest on site</a:t>
            </a:r>
          </a:p>
          <a:p>
            <a:pPr marL="228600" indent="-228600">
              <a:spcBef>
                <a:spcPct val="30000"/>
              </a:spcBef>
              <a:buFontTx/>
              <a:buChar char="•"/>
            </a:pPr>
            <a:r>
              <a:rPr lang="en-US" sz="1200" dirty="0"/>
              <a:t>Reduce speed near paver and rollers to 15 mph, never enter high range</a:t>
            </a:r>
          </a:p>
          <a:p>
            <a:pPr marL="228600" indent="-228600">
              <a:spcBef>
                <a:spcPct val="30000"/>
              </a:spcBef>
              <a:buFontTx/>
              <a:buChar char="•"/>
            </a:pPr>
            <a:r>
              <a:rPr lang="en-US" sz="1200" dirty="0"/>
              <a:t>Caution entering and exiting site on to active traffic</a:t>
            </a:r>
          </a:p>
          <a:p>
            <a:pPr marL="228600" indent="-228600">
              <a:spcBef>
                <a:spcPct val="30000"/>
              </a:spcBef>
              <a:buFontTx/>
              <a:buChar char="•"/>
            </a:pPr>
            <a:r>
              <a:rPr lang="en-US" sz="1200" dirty="0"/>
              <a:t>Ticket taker shall wait until the truck is at the windrow to take the load ticket</a:t>
            </a:r>
          </a:p>
          <a:p>
            <a:pPr marL="228600" indent="-228600">
              <a:spcBef>
                <a:spcPct val="30000"/>
              </a:spcBef>
              <a:buFontTx/>
              <a:buChar char="•"/>
            </a:pPr>
            <a:r>
              <a:rPr lang="en-US" sz="1200" dirty="0"/>
              <a:t>When possible, stay on the driver’s side of the vehicle</a:t>
            </a:r>
          </a:p>
          <a:p>
            <a:pPr marL="228600" indent="-228600">
              <a:spcBef>
                <a:spcPct val="30000"/>
              </a:spcBef>
              <a:buFontTx/>
              <a:buChar char="•"/>
            </a:pPr>
            <a:r>
              <a:rPr lang="en-US" sz="1200" dirty="0"/>
              <a:t>Park pick-up trucks out of active truck travel lane, or equipment path, if possible on the shoulder</a:t>
            </a:r>
          </a:p>
          <a:p>
            <a:pPr marL="228600" indent="-228600">
              <a:spcBef>
                <a:spcPct val="30000"/>
              </a:spcBef>
              <a:buFontTx/>
              <a:buChar char="•"/>
            </a:pPr>
            <a:r>
              <a:rPr lang="en-US" sz="1200" dirty="0"/>
              <a:t>Park behind the operation </a:t>
            </a:r>
          </a:p>
          <a:p>
            <a:pPr marL="228600" indent="-228600">
              <a:spcBef>
                <a:spcPct val="30000"/>
              </a:spcBef>
              <a:buFontTx/>
              <a:buChar char="•"/>
            </a:pPr>
            <a:r>
              <a:rPr lang="en-US" sz="1200" dirty="0"/>
              <a:t>Place samples off the side of the road</a:t>
            </a:r>
          </a:p>
        </p:txBody>
      </p:sp>
      <p:sp>
        <p:nvSpPr>
          <p:cNvPr id="8" name="Rectangle 6"/>
          <p:cNvSpPr>
            <a:spLocks noChangeArrowheads="1"/>
          </p:cNvSpPr>
          <p:nvPr/>
        </p:nvSpPr>
        <p:spPr bwMode="auto">
          <a:xfrm>
            <a:off x="2514600" y="4038600"/>
            <a:ext cx="2200275" cy="2544762"/>
          </a:xfrm>
          <a:prstGeom prst="rect">
            <a:avLst/>
          </a:prstGeom>
          <a:solidFill>
            <a:schemeClr val="bg1"/>
          </a:solidFill>
          <a:ln w="9525">
            <a:noFill/>
            <a:miter lim="800000"/>
            <a:headEnd/>
            <a:tailEnd/>
          </a:ln>
          <a:effectLst/>
        </p:spPr>
        <p:txBody>
          <a:bodyPr lIns="94375" tIns="47188" rIns="94375" bIns="47188"/>
          <a:lstStyle/>
          <a:p>
            <a:pPr>
              <a:spcBef>
                <a:spcPct val="30000"/>
              </a:spcBef>
            </a:pPr>
            <a:r>
              <a:rPr lang="en-US" sz="1200" b="1" dirty="0" smtClean="0"/>
              <a:t>Equipment l </a:t>
            </a:r>
            <a:r>
              <a:rPr lang="en-US" sz="1200" b="1" dirty="0"/>
              <a:t>List</a:t>
            </a:r>
          </a:p>
          <a:p>
            <a:pPr>
              <a:spcBef>
                <a:spcPct val="30000"/>
              </a:spcBef>
            </a:pPr>
            <a:r>
              <a:rPr lang="en-US" sz="1200" dirty="0"/>
              <a:t>2 Rollers</a:t>
            </a:r>
          </a:p>
          <a:p>
            <a:pPr>
              <a:spcBef>
                <a:spcPct val="30000"/>
              </a:spcBef>
            </a:pPr>
            <a:r>
              <a:rPr lang="en-US" sz="1200" dirty="0"/>
              <a:t>1 Paver/Pick-up Machine</a:t>
            </a:r>
          </a:p>
          <a:p>
            <a:pPr>
              <a:spcBef>
                <a:spcPct val="30000"/>
              </a:spcBef>
            </a:pPr>
            <a:r>
              <a:rPr lang="en-US" sz="1200" dirty="0"/>
              <a:t>1 Tack Truck</a:t>
            </a:r>
          </a:p>
          <a:p>
            <a:pPr>
              <a:spcBef>
                <a:spcPct val="30000"/>
              </a:spcBef>
            </a:pPr>
            <a:r>
              <a:rPr lang="en-US" sz="1200" dirty="0"/>
              <a:t>1 Water Truck</a:t>
            </a:r>
          </a:p>
          <a:p>
            <a:pPr>
              <a:spcBef>
                <a:spcPct val="30000"/>
              </a:spcBef>
            </a:pPr>
            <a:r>
              <a:rPr lang="en-US" sz="1200" dirty="0"/>
              <a:t>1 Mechanic Truck</a:t>
            </a:r>
          </a:p>
          <a:p>
            <a:pPr>
              <a:spcBef>
                <a:spcPct val="30000"/>
              </a:spcBef>
            </a:pPr>
            <a:r>
              <a:rPr lang="en-US" sz="1200" dirty="0"/>
              <a:t>1 Broom</a:t>
            </a:r>
          </a:p>
          <a:p>
            <a:pPr>
              <a:spcBef>
                <a:spcPct val="30000"/>
              </a:spcBef>
            </a:pPr>
            <a:r>
              <a:rPr lang="en-US" sz="1200" dirty="0"/>
              <a:t>2 Quality Trucks</a:t>
            </a:r>
          </a:p>
          <a:p>
            <a:pPr>
              <a:spcBef>
                <a:spcPct val="30000"/>
              </a:spcBef>
            </a:pPr>
            <a:r>
              <a:rPr lang="en-US" sz="1200" dirty="0"/>
              <a:t>2 State Trucks</a:t>
            </a:r>
          </a:p>
          <a:p>
            <a:pPr>
              <a:spcBef>
                <a:spcPct val="30000"/>
              </a:spcBef>
            </a:pPr>
            <a:r>
              <a:rPr lang="en-US" sz="1200" dirty="0"/>
              <a:t>8 Dump Trucks</a:t>
            </a:r>
          </a:p>
          <a:p>
            <a:pPr>
              <a:spcBef>
                <a:spcPct val="30000"/>
              </a:spcBef>
            </a:pPr>
            <a:endParaRPr lang="en-US" sz="1200" b="1" dirty="0"/>
          </a:p>
          <a:p>
            <a:pPr>
              <a:spcBef>
                <a:spcPct val="30000"/>
              </a:spcBef>
            </a:pPr>
            <a:endParaRPr lang="en-US" sz="1200" b="1" dirty="0"/>
          </a:p>
        </p:txBody>
      </p:sp>
      <p:sp>
        <p:nvSpPr>
          <p:cNvPr id="9" name="Rectangle 3"/>
          <p:cNvSpPr txBox="1">
            <a:spLocks noChangeArrowheads="1"/>
          </p:cNvSpPr>
          <p:nvPr/>
        </p:nvSpPr>
        <p:spPr bwMode="auto">
          <a:xfrm>
            <a:off x="533400" y="4724400"/>
            <a:ext cx="1808162" cy="1731962"/>
          </a:xfrm>
          <a:prstGeom prst="rect">
            <a:avLst/>
          </a:prstGeom>
          <a:solidFill>
            <a:schemeClr val="bg1"/>
          </a:solidFill>
          <a:ln w="9525">
            <a:noFill/>
            <a:miter lim="800000"/>
            <a:headEnd/>
            <a:tailEnd/>
          </a:ln>
          <a:effectLst/>
        </p:spPr>
        <p:txBody>
          <a:bodyPr vert="horz" wrap="square" lIns="94375" tIns="47188" rIns="94375" bIns="4718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effectLst/>
                <a:uLnTx/>
                <a:uFillTx/>
                <a:latin typeface="Calibri"/>
                <a:ea typeface="+mn-ea"/>
                <a:cs typeface="+mn-cs"/>
              </a:rPr>
              <a:t>Personnel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Roller Operators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Paver Operator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Screed Operator</a:t>
            </a:r>
            <a:br>
              <a:rPr kumimoji="0" lang="en-US" sz="1200" b="0" i="0" u="none" strike="noStrike" kern="1200" cap="none" spc="0" normalizeH="0" baseline="0" noProof="0" dirty="0" smtClean="0">
                <a:ln>
                  <a:noFill/>
                </a:ln>
                <a:effectLst/>
                <a:uLnTx/>
                <a:uFillTx/>
                <a:latin typeface="Calibri"/>
                <a:ea typeface="+mn-ea"/>
                <a:cs typeface="+mn-cs"/>
              </a:rPr>
            </a:br>
            <a:r>
              <a:rPr kumimoji="0" lang="en-US" sz="1200" b="0" i="0" u="none" strike="noStrike" kern="1200" cap="none" spc="0" normalizeH="0" baseline="0" noProof="0" dirty="0" smtClean="0">
                <a:ln>
                  <a:noFill/>
                </a:ln>
                <a:effectLst/>
                <a:uLnTx/>
                <a:uFillTx/>
                <a:latin typeface="Calibri"/>
                <a:ea typeface="+mn-ea"/>
                <a:cs typeface="+mn-cs"/>
              </a:rPr>
              <a:t>1 Ground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1 Foreman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Quality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2 State Inspector</a:t>
            </a:r>
            <a:endParaRPr kumimoji="0" lang="en-US" sz="1200" b="1" i="0" u="none" strike="noStrike" kern="1200" cap="none" spc="0" normalizeH="0" baseline="0" noProof="0" dirty="0" smtClean="0">
              <a:ln>
                <a:noFill/>
              </a:ln>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ITCP</a:t>
            </a:r>
            <a:endParaRPr lang="en-US" dirty="0"/>
          </a:p>
        </p:txBody>
      </p:sp>
      <p:sp>
        <p:nvSpPr>
          <p:cNvPr id="3" name="Content Placeholder 2"/>
          <p:cNvSpPr>
            <a:spLocks noGrp="1"/>
          </p:cNvSpPr>
          <p:nvPr>
            <p:ph idx="1"/>
          </p:nvPr>
        </p:nvSpPr>
        <p:spPr>
          <a:xfrm>
            <a:off x="228600" y="1752600"/>
            <a:ext cx="8763000" cy="4800600"/>
          </a:xfrm>
        </p:spPr>
        <p:txBody>
          <a:bodyPr numCol="2">
            <a:normAutofit fontScale="92500" lnSpcReduction="10000"/>
          </a:bodyPr>
          <a:lstStyle/>
          <a:p>
            <a:r>
              <a:rPr lang="en-US" sz="3900" dirty="0" smtClean="0"/>
              <a:t>Determine locations for equipment and personnel</a:t>
            </a:r>
          </a:p>
          <a:p>
            <a:r>
              <a:rPr lang="en-US" sz="3900" dirty="0" smtClean="0"/>
              <a:t>Determine where workers on foot are likely to face  hazards:</a:t>
            </a:r>
          </a:p>
          <a:p>
            <a:pPr lvl="1"/>
            <a:r>
              <a:rPr lang="en-US" dirty="0" smtClean="0"/>
              <a:t>Backing Zones</a:t>
            </a:r>
          </a:p>
          <a:p>
            <a:pPr lvl="1"/>
            <a:r>
              <a:rPr lang="en-US" dirty="0" smtClean="0"/>
              <a:t>Access/Egress Points</a:t>
            </a:r>
          </a:p>
          <a:p>
            <a:pPr lvl="1"/>
            <a:r>
              <a:rPr lang="en-US" dirty="0" smtClean="0"/>
              <a:t>Work Activity Sites</a:t>
            </a:r>
          </a:p>
          <a:p>
            <a:pPr lvl="1"/>
            <a:r>
              <a:rPr lang="en-US" dirty="0" smtClean="0"/>
              <a:t>Worker Paths to Rest Areas</a:t>
            </a:r>
          </a:p>
          <a:p>
            <a:pPr lvl="1"/>
            <a:r>
              <a:rPr lang="en-US" dirty="0" smtClean="0"/>
              <a:t>Large Equipment Paths</a:t>
            </a:r>
          </a:p>
          <a:p>
            <a:pPr lvl="1"/>
            <a:r>
              <a:rPr lang="en-US" dirty="0" smtClean="0"/>
              <a:t>Utilities</a:t>
            </a:r>
          </a:p>
          <a:p>
            <a:pPr lvl="1"/>
            <a:r>
              <a:rPr lang="en-US" dirty="0" smtClean="0"/>
              <a:t>Site Visitors/Parking</a:t>
            </a:r>
          </a:p>
          <a:p>
            <a:pPr lvl="1"/>
            <a:r>
              <a:rPr lang="en-US" dirty="0" smtClean="0"/>
              <a:t>Material Storage Locations and Movement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and ITCP</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371600"/>
            <a:ext cx="4275031" cy="5219700"/>
          </a:xfrm>
          <a:prstGeom prst="rect">
            <a:avLst/>
          </a:prstGeom>
          <a:ln w="12700">
            <a:solidFill>
              <a:schemeClr val="tx1"/>
            </a:solid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371600"/>
            <a:ext cx="3974353" cy="51816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an ITCP</a:t>
            </a:r>
            <a:endParaRPr lang="en-US" dirty="0"/>
          </a:p>
        </p:txBody>
      </p:sp>
      <p:sp>
        <p:nvSpPr>
          <p:cNvPr id="3" name="Content Placeholder 2"/>
          <p:cNvSpPr>
            <a:spLocks noGrp="1"/>
          </p:cNvSpPr>
          <p:nvPr>
            <p:ph idx="1"/>
          </p:nvPr>
        </p:nvSpPr>
        <p:spPr/>
        <p:txBody>
          <a:bodyPr/>
          <a:lstStyle/>
          <a:p>
            <a:r>
              <a:rPr lang="en-US" dirty="0" smtClean="0"/>
              <a:t>ITCP should be a team effort:</a:t>
            </a:r>
          </a:p>
          <a:p>
            <a:pPr lvl="1"/>
            <a:r>
              <a:rPr lang="en-US" dirty="0" smtClean="0"/>
              <a:t>Safety Officers</a:t>
            </a:r>
          </a:p>
          <a:p>
            <a:pPr lvl="1"/>
            <a:r>
              <a:rPr lang="en-US" dirty="0" smtClean="0"/>
              <a:t>Site Supervisor</a:t>
            </a:r>
          </a:p>
          <a:p>
            <a:r>
              <a:rPr lang="en-US" dirty="0" smtClean="0"/>
              <a:t>Discipline should be given for violations</a:t>
            </a:r>
          </a:p>
          <a:p>
            <a:r>
              <a:rPr lang="en-US" dirty="0" smtClean="0"/>
              <a:t>Should be treated as a violation of the company safety policy (and possibly state/federal regulations)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an ITCP</a:t>
            </a:r>
            <a:endParaRPr lang="en-US" dirty="0"/>
          </a:p>
        </p:txBody>
      </p:sp>
      <p:sp>
        <p:nvSpPr>
          <p:cNvPr id="3" name="Content Placeholder 2"/>
          <p:cNvSpPr>
            <a:spLocks noGrp="1"/>
          </p:cNvSpPr>
          <p:nvPr>
            <p:ph idx="1"/>
          </p:nvPr>
        </p:nvSpPr>
        <p:spPr/>
        <p:txBody>
          <a:bodyPr/>
          <a:lstStyle/>
          <a:p>
            <a:r>
              <a:rPr lang="en-US" dirty="0" smtClean="0"/>
              <a:t>Inspectors, Truck Drivers and Site Visitors:</a:t>
            </a:r>
          </a:p>
          <a:p>
            <a:pPr lvl="1"/>
            <a:r>
              <a:rPr lang="en-US" dirty="0" smtClean="0"/>
              <a:t>All who enter the work space should be given instructions regarding the ITCP</a:t>
            </a:r>
          </a:p>
          <a:p>
            <a:pPr lvl="1"/>
            <a:r>
              <a:rPr lang="en-US" dirty="0" smtClean="0"/>
              <a:t>Instructions should include parking, staging and pedestrian work areas as well as vehicle paths and speed limits.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br>
              <a:rPr lang="en-US" dirty="0" smtClean="0"/>
            </a:br>
            <a:r>
              <a:rPr lang="en-US" dirty="0" smtClean="0"/>
              <a:t>and Questions</a:t>
            </a:r>
            <a:endParaRPr lang="en-US" dirty="0"/>
          </a:p>
        </p:txBody>
      </p:sp>
      <p:sp>
        <p:nvSpPr>
          <p:cNvPr id="3" name="Subtitle 2"/>
          <p:cNvSpPr>
            <a:spLocks noGrp="1"/>
          </p:cNvSpPr>
          <p:nvPr>
            <p:ph type="subTitle" idx="1"/>
          </p:nvPr>
        </p:nvSpPr>
        <p:spPr>
          <a:xfrm>
            <a:off x="1371600" y="3581400"/>
            <a:ext cx="6400800" cy="1752600"/>
          </a:xfrm>
        </p:spPr>
        <p:txBody>
          <a:bodyPr/>
          <a:lstStyle/>
          <a:p>
            <a:r>
              <a:rPr lang="en-US" dirty="0" smtClean="0"/>
              <a:t>End Module Six</a:t>
            </a:r>
            <a:endParaRPr lang="en-US" dirty="0"/>
          </a:p>
        </p:txBody>
      </p:sp>
      <p:sp>
        <p:nvSpPr>
          <p:cNvPr id="4" name="TextBox 3"/>
          <p:cNvSpPr txBox="1"/>
          <p:nvPr/>
        </p:nvSpPr>
        <p:spPr>
          <a:xfrm>
            <a:off x="457200" y="48006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an ITCP be Developed?</a:t>
            </a:r>
            <a:endParaRPr lang="en-US" dirty="0"/>
          </a:p>
        </p:txBody>
      </p:sp>
      <p:sp>
        <p:nvSpPr>
          <p:cNvPr id="3" name="Content Placeholder 2"/>
          <p:cNvSpPr>
            <a:spLocks noGrp="1"/>
          </p:cNvSpPr>
          <p:nvPr>
            <p:ph idx="1"/>
          </p:nvPr>
        </p:nvSpPr>
        <p:spPr>
          <a:xfrm>
            <a:off x="381000" y="1752600"/>
            <a:ext cx="8229600" cy="4267200"/>
          </a:xfrm>
        </p:spPr>
        <p:txBody>
          <a:bodyPr>
            <a:normAutofit lnSpcReduction="10000"/>
          </a:bodyPr>
          <a:lstStyle/>
          <a:p>
            <a:r>
              <a:rPr lang="en-US" dirty="0" smtClean="0"/>
              <a:t>Bidding and Planning Stages</a:t>
            </a:r>
          </a:p>
          <a:p>
            <a:pPr lvl="1"/>
            <a:r>
              <a:rPr lang="en-US" dirty="0" smtClean="0"/>
              <a:t>Right of Way</a:t>
            </a:r>
          </a:p>
          <a:p>
            <a:pPr lvl="1"/>
            <a:r>
              <a:rPr lang="en-US" dirty="0" smtClean="0"/>
              <a:t>Temporary Traffic Control</a:t>
            </a:r>
          </a:p>
          <a:p>
            <a:pPr lvl="1"/>
            <a:r>
              <a:rPr lang="en-US" dirty="0" smtClean="0"/>
              <a:t>Risk Assessment</a:t>
            </a:r>
          </a:p>
          <a:p>
            <a:pPr lvl="1"/>
            <a:r>
              <a:rPr lang="en-US" dirty="0" smtClean="0"/>
              <a:t>Equipment Selection/                                    Identification</a:t>
            </a:r>
          </a:p>
          <a:p>
            <a:pPr lvl="1"/>
            <a:r>
              <a:rPr lang="en-US" dirty="0" smtClean="0"/>
              <a:t>Subcontractor Selection                             and Coordination</a:t>
            </a:r>
          </a:p>
        </p:txBody>
      </p:sp>
      <p:pic>
        <p:nvPicPr>
          <p:cNvPr id="4" name="Picture 2" descr="C:\Users\bsant\AppData\Local\Microsoft\Windows\Temporary Internet Files\Content.IE5\LHHZQVGD\MCj023074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048000"/>
            <a:ext cx="3898499" cy="27431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Planning Phase</a:t>
            </a:r>
            <a:endParaRPr lang="en-US" dirty="0"/>
          </a:p>
        </p:txBody>
      </p:sp>
      <p:sp>
        <p:nvSpPr>
          <p:cNvPr id="3" name="Content Placeholder 2"/>
          <p:cNvSpPr>
            <a:spLocks noGrp="1"/>
          </p:cNvSpPr>
          <p:nvPr>
            <p:ph idx="1"/>
          </p:nvPr>
        </p:nvSpPr>
        <p:spPr>
          <a:xfrm>
            <a:off x="457200" y="1752600"/>
            <a:ext cx="7467600" cy="4876800"/>
          </a:xfrm>
        </p:spPr>
        <p:txBody>
          <a:bodyPr>
            <a:normAutofit/>
          </a:bodyPr>
          <a:lstStyle/>
          <a:p>
            <a:r>
              <a:rPr lang="en-US" dirty="0" smtClean="0"/>
              <a:t>Negotiation of Responsibilities</a:t>
            </a:r>
          </a:p>
          <a:p>
            <a:r>
              <a:rPr lang="en-US" dirty="0" smtClean="0"/>
              <a:t>Assigning Duties</a:t>
            </a:r>
          </a:p>
          <a:p>
            <a:pPr lvl="1"/>
            <a:r>
              <a:rPr lang="en-US" dirty="0" smtClean="0"/>
              <a:t>Meeting Participation</a:t>
            </a:r>
          </a:p>
          <a:p>
            <a:pPr lvl="1"/>
            <a:r>
              <a:rPr lang="en-US" dirty="0" smtClean="0"/>
              <a:t>Use of Law Enforcement</a:t>
            </a:r>
          </a:p>
          <a:p>
            <a:pPr lvl="1"/>
            <a:r>
              <a:rPr lang="en-US" dirty="0" smtClean="0"/>
              <a:t>Location of Access/                                   Egress Points</a:t>
            </a:r>
          </a:p>
          <a:p>
            <a:pPr lvl="1"/>
            <a:r>
              <a:rPr lang="en-US" dirty="0" smtClean="0"/>
              <a:t>Lane Encroachments</a:t>
            </a:r>
          </a:p>
        </p:txBody>
      </p:sp>
      <p:pic>
        <p:nvPicPr>
          <p:cNvPr id="6146" name="Picture 2" descr="C:\Users\bsant\AppData\Local\Microsoft\Windows\Temporary Internet Files\Content.IE5\GHD1FUHU\MCj0336222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562600" y="3048000"/>
            <a:ext cx="3462950" cy="30741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Phase</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Responsibilities</a:t>
            </a:r>
          </a:p>
          <a:p>
            <a:pPr lvl="1"/>
            <a:r>
              <a:rPr lang="en-US" dirty="0" smtClean="0"/>
              <a:t>The safety professional                                          employees; assists  in                                 developing the ITCP;                                               performs audits</a:t>
            </a:r>
          </a:p>
          <a:p>
            <a:pPr lvl="1"/>
            <a:r>
              <a:rPr lang="en-US" dirty="0" smtClean="0"/>
              <a:t>The site supervisor assists in developing the ITCP</a:t>
            </a:r>
          </a:p>
          <a:p>
            <a:pPr lvl="1"/>
            <a:r>
              <a:rPr lang="en-US" dirty="0" smtClean="0"/>
              <a:t>The fore/lead person develops and implements the ITCP</a:t>
            </a:r>
          </a:p>
          <a:p>
            <a:endParaRPr lang="en-US" dirty="0"/>
          </a:p>
        </p:txBody>
      </p:sp>
      <p:pic>
        <p:nvPicPr>
          <p:cNvPr id="7171" name="Picture 3" descr="C:\Users\bsant\AppData\Local\Microsoft\Windows\Temporary Internet Files\Content.IE5\SHLYSFQU\MCPE02691_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133600"/>
            <a:ext cx="3237361"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Phase </a:t>
            </a:r>
            <a:r>
              <a:rPr lang="en-US" sz="3200" i="1" dirty="0" smtClean="0"/>
              <a:t>(continued)</a:t>
            </a:r>
            <a:endParaRPr lang="en-US" sz="3200" i="1" dirty="0"/>
          </a:p>
        </p:txBody>
      </p:sp>
      <p:sp>
        <p:nvSpPr>
          <p:cNvPr id="3" name="Content Placeholder 2"/>
          <p:cNvSpPr>
            <a:spLocks noGrp="1"/>
          </p:cNvSpPr>
          <p:nvPr>
            <p:ph idx="1"/>
          </p:nvPr>
        </p:nvSpPr>
        <p:spPr/>
        <p:txBody>
          <a:bodyPr>
            <a:normAutofit lnSpcReduction="10000"/>
          </a:bodyPr>
          <a:lstStyle/>
          <a:p>
            <a:r>
              <a:rPr lang="en-US" dirty="0" smtClean="0"/>
              <a:t>Subcontractor selection, buy-in and communications (e.g. trucking, excavation, etc.)</a:t>
            </a:r>
          </a:p>
          <a:p>
            <a:r>
              <a:rPr lang="en-US" dirty="0" smtClean="0"/>
              <a:t>Owner/agency coordination and communications</a:t>
            </a:r>
          </a:p>
          <a:p>
            <a:r>
              <a:rPr lang="en-US" dirty="0" smtClean="0"/>
              <a:t>Selection of equipment</a:t>
            </a:r>
          </a:p>
          <a:p>
            <a:pPr lvl="1"/>
            <a:r>
              <a:rPr lang="en-US" dirty="0" smtClean="0"/>
              <a:t>Smaller blind spots</a:t>
            </a:r>
          </a:p>
          <a:p>
            <a:pPr lvl="1"/>
            <a:r>
              <a:rPr lang="en-US" dirty="0" smtClean="0"/>
              <a:t>Adding cameras/proximity warning</a:t>
            </a:r>
          </a:p>
          <a:p>
            <a:endParaRPr lang="en-US" dirty="0"/>
          </a:p>
        </p:txBody>
      </p:sp>
      <p:pic>
        <p:nvPicPr>
          <p:cNvPr id="3075" name="Picture 3" descr="C:\Users\bsant.ARTBA\AppData\Local\Microsoft\Windows\Temporary Internet Files\Content.IE5\S9KCQW8P\MC900431525[1].png"/>
          <p:cNvPicPr>
            <a:picLocks noChangeAspect="1" noChangeArrowheads="1"/>
          </p:cNvPicPr>
          <p:nvPr/>
        </p:nvPicPr>
        <p:blipFill>
          <a:blip r:embed="rId3" cstate="print"/>
          <a:srcRect/>
          <a:stretch>
            <a:fillRect/>
          </a:stretch>
        </p:blipFill>
        <p:spPr bwMode="auto">
          <a:xfrm>
            <a:off x="6705867" y="3124200"/>
            <a:ext cx="2438133" cy="24381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ITCP Elements</a:t>
            </a:r>
            <a:endParaRPr lang="en-US" dirty="0"/>
          </a:p>
        </p:txBody>
      </p:sp>
      <p:sp>
        <p:nvSpPr>
          <p:cNvPr id="3" name="Content Placeholder 2"/>
          <p:cNvSpPr>
            <a:spLocks noGrp="1"/>
          </p:cNvSpPr>
          <p:nvPr>
            <p:ph idx="1"/>
          </p:nvPr>
        </p:nvSpPr>
        <p:spPr/>
        <p:txBody>
          <a:bodyPr/>
          <a:lstStyle/>
          <a:p>
            <a:r>
              <a:rPr lang="en-US" dirty="0" smtClean="0"/>
              <a:t>ITCP Diagram(s)</a:t>
            </a:r>
          </a:p>
          <a:p>
            <a:r>
              <a:rPr lang="en-US" dirty="0" smtClean="0"/>
              <a:t>ITCP Notes</a:t>
            </a:r>
          </a:p>
          <a:p>
            <a:pPr lvl="1"/>
            <a:r>
              <a:rPr lang="en-US" dirty="0" smtClean="0"/>
              <a:t>Injury Reduction Measures</a:t>
            </a:r>
          </a:p>
          <a:p>
            <a:pPr lvl="1"/>
            <a:r>
              <a:rPr lang="en-US" dirty="0" smtClean="0"/>
              <a:t>Site Specific Conditions/Provisions</a:t>
            </a:r>
          </a:p>
          <a:p>
            <a:pPr lvl="1"/>
            <a:r>
              <a:rPr lang="en-US" dirty="0" smtClean="0"/>
              <a:t>Duties</a:t>
            </a:r>
          </a:p>
          <a:p>
            <a:pPr lvl="1"/>
            <a:r>
              <a:rPr lang="en-US" dirty="0" smtClean="0"/>
              <a:t>Equipment/Personnel List</a:t>
            </a:r>
          </a:p>
          <a:p>
            <a:pPr lvl="1"/>
            <a:r>
              <a:rPr lang="en-US" dirty="0" smtClean="0"/>
              <a:t>Notes on Safety Points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ITCP Elements</a:t>
            </a:r>
            <a:endParaRPr lang="en-US" dirty="0"/>
          </a:p>
        </p:txBody>
      </p:sp>
      <p:sp>
        <p:nvSpPr>
          <p:cNvPr id="3" name="Content Placeholder 2"/>
          <p:cNvSpPr>
            <a:spLocks noGrp="1"/>
          </p:cNvSpPr>
          <p:nvPr>
            <p:ph idx="1"/>
          </p:nvPr>
        </p:nvSpPr>
        <p:spPr>
          <a:xfrm>
            <a:off x="457200" y="1752601"/>
            <a:ext cx="8305800" cy="609600"/>
          </a:xfrm>
        </p:spPr>
        <p:txBody>
          <a:bodyPr>
            <a:normAutofit lnSpcReduction="10000"/>
          </a:bodyPr>
          <a:lstStyle/>
          <a:p>
            <a:r>
              <a:rPr lang="en-US" dirty="0" smtClean="0"/>
              <a:t>ITCP Key</a:t>
            </a:r>
          </a:p>
          <a:p>
            <a:endParaRPr lang="en-US" dirty="0"/>
          </a:p>
        </p:txBody>
      </p:sp>
      <p:graphicFrame>
        <p:nvGraphicFramePr>
          <p:cNvPr id="4" name="Object 41"/>
          <p:cNvGraphicFramePr>
            <a:graphicFrameLocks noChangeAspect="1"/>
          </p:cNvGraphicFramePr>
          <p:nvPr/>
        </p:nvGraphicFramePr>
        <p:xfrm>
          <a:off x="2514600" y="4114800"/>
          <a:ext cx="1828800" cy="1371600"/>
        </p:xfrm>
        <a:graphic>
          <a:graphicData uri="http://schemas.openxmlformats.org/presentationml/2006/ole">
            <mc:AlternateContent xmlns:mc="http://schemas.openxmlformats.org/markup-compatibility/2006">
              <mc:Choice xmlns:v="urn:schemas-microsoft-com:vml" Requires="v">
                <p:oleObj spid="_x0000_s57353" name="AutoCAD LT Drawing" r:id="rId4" imgW="6534150" imgH="3333750" progId="">
                  <p:embed/>
                </p:oleObj>
              </mc:Choice>
              <mc:Fallback>
                <p:oleObj name="AutoCAD LT Drawing" r:id="rId4" imgW="6534150" imgH="333375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39267" t="36734" r="53160" b="51021"/>
                      <a:stretch>
                        <a:fillRect/>
                      </a:stretch>
                    </p:blipFill>
                    <p:spPr bwMode="auto">
                      <a:xfrm>
                        <a:off x="2514600" y="4114800"/>
                        <a:ext cx="1828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7"/>
          <p:cNvGraphicFramePr>
            <a:graphicFrameLocks noChangeAspect="1"/>
          </p:cNvGraphicFramePr>
          <p:nvPr/>
        </p:nvGraphicFramePr>
        <p:xfrm>
          <a:off x="2057400" y="5237163"/>
          <a:ext cx="2362200" cy="1011237"/>
        </p:xfrm>
        <a:graphic>
          <a:graphicData uri="http://schemas.openxmlformats.org/presentationml/2006/ole">
            <mc:AlternateContent xmlns:mc="http://schemas.openxmlformats.org/markup-compatibility/2006">
              <mc:Choice xmlns:v="urn:schemas-microsoft-com:vml" Requires="v">
                <p:oleObj spid="_x0000_s57354" r:id="rId6" imgW="6534150" imgH="3333750" progId="">
                  <p:embed/>
                </p:oleObj>
              </mc:Choice>
              <mc:Fallback>
                <p:oleObj r:id="rId6" imgW="6534150" imgH="333375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0745" t="48979" r="79549" b="42857"/>
                      <a:stretch>
                        <a:fillRect/>
                      </a:stretch>
                    </p:blipFill>
                    <p:spPr bwMode="auto">
                      <a:xfrm>
                        <a:off x="2057400" y="5237163"/>
                        <a:ext cx="2362200"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8"/>
          <p:cNvGraphicFramePr>
            <a:graphicFrameLocks noChangeAspect="1"/>
          </p:cNvGraphicFramePr>
          <p:nvPr/>
        </p:nvGraphicFramePr>
        <p:xfrm>
          <a:off x="6400800" y="1676400"/>
          <a:ext cx="1981200" cy="1412875"/>
        </p:xfrm>
        <a:graphic>
          <a:graphicData uri="http://schemas.openxmlformats.org/presentationml/2006/ole">
            <mc:AlternateContent xmlns:mc="http://schemas.openxmlformats.org/markup-compatibility/2006">
              <mc:Choice xmlns:v="urn:schemas-microsoft-com:vml" Requires="v">
                <p:oleObj spid="_x0000_s57355" name="AutoCAD Drawing" r:id="rId8" imgW="6534150" imgH="3333750" progId="">
                  <p:embed/>
                </p:oleObj>
              </mc:Choice>
              <mc:Fallback>
                <p:oleObj name="AutoCAD Drawing" r:id="rId8" imgW="6534150" imgH="333375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l="44861" t="36395" r="46539" b="51700"/>
                      <a:stretch>
                        <a:fillRect/>
                      </a:stretch>
                    </p:blipFill>
                    <p:spPr bwMode="auto">
                      <a:xfrm>
                        <a:off x="6400800" y="1676400"/>
                        <a:ext cx="1981200" cy="141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9"/>
          <p:cNvGraphicFramePr>
            <a:graphicFrameLocks noChangeAspect="1"/>
          </p:cNvGraphicFramePr>
          <p:nvPr/>
        </p:nvGraphicFramePr>
        <p:xfrm>
          <a:off x="6553200" y="4572000"/>
          <a:ext cx="1981200" cy="877887"/>
        </p:xfrm>
        <a:graphic>
          <a:graphicData uri="http://schemas.openxmlformats.org/presentationml/2006/ole">
            <mc:AlternateContent xmlns:mc="http://schemas.openxmlformats.org/markup-compatibility/2006">
              <mc:Choice xmlns:v="urn:schemas-microsoft-com:vml" Requires="v">
                <p:oleObj spid="_x0000_s57356" name="AutoCAD Drawing" r:id="rId10" imgW="6667500" imgH="3133725" progId="">
                  <p:embed/>
                </p:oleObj>
              </mc:Choice>
              <mc:Fallback>
                <p:oleObj name="AutoCAD Drawing" r:id="rId10" imgW="6667500" imgH="3133725"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l="19142" t="52432" r="54572" b="20821"/>
                      <a:stretch>
                        <a:fillRect/>
                      </a:stretch>
                    </p:blipFill>
                    <p:spPr bwMode="auto">
                      <a:xfrm>
                        <a:off x="6553200" y="4572000"/>
                        <a:ext cx="1981200" cy="877887"/>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8" name="Object 30"/>
          <p:cNvGraphicFramePr>
            <a:graphicFrameLocks noChangeAspect="1"/>
          </p:cNvGraphicFramePr>
          <p:nvPr/>
        </p:nvGraphicFramePr>
        <p:xfrm>
          <a:off x="6477000" y="3694113"/>
          <a:ext cx="1674813" cy="838200"/>
        </p:xfrm>
        <a:graphic>
          <a:graphicData uri="http://schemas.openxmlformats.org/presentationml/2006/ole">
            <mc:AlternateContent xmlns:mc="http://schemas.openxmlformats.org/markup-compatibility/2006">
              <mc:Choice xmlns:v="urn:schemas-microsoft-com:vml" Requires="v">
                <p:oleObj spid="_x0000_s57357" name="AutoCAD Drawing" r:id="rId12" imgW="6667500" imgH="3133725" progId="">
                  <p:embed/>
                </p:oleObj>
              </mc:Choice>
              <mc:Fallback>
                <p:oleObj name="AutoCAD Drawing" r:id="rId12" imgW="6667500" imgH="3133725"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l="19475" t="72946" r="58833"/>
                      <a:stretch>
                        <a:fillRect/>
                      </a:stretch>
                    </p:blipFill>
                    <p:spPr bwMode="auto">
                      <a:xfrm>
                        <a:off x="6477000" y="3694113"/>
                        <a:ext cx="1674813" cy="838200"/>
                      </a:xfrm>
                      <a:prstGeom prst="rect">
                        <a:avLst/>
                      </a:prstGeom>
                      <a:noFill/>
                      <a:extLst>
                        <a:ext uri="{909E8E84-426E-40DD-AFC4-6F175D3DCCD1}">
                          <a14:hiddenFill xmlns:a14="http://schemas.microsoft.com/office/drawing/2010/main">
                            <a:solidFill>
                              <a:schemeClr val="tx2">
                                <a:alpha val="59999"/>
                              </a:schemeClr>
                            </a:solidFill>
                          </a14:hiddenFill>
                        </a:ext>
                      </a:extLst>
                    </p:spPr>
                  </p:pic>
                </p:oleObj>
              </mc:Fallback>
            </mc:AlternateContent>
          </a:graphicData>
        </a:graphic>
      </p:graphicFrame>
      <p:graphicFrame>
        <p:nvGraphicFramePr>
          <p:cNvPr id="9" name="Object 31"/>
          <p:cNvGraphicFramePr>
            <a:graphicFrameLocks noChangeAspect="1"/>
          </p:cNvGraphicFramePr>
          <p:nvPr/>
        </p:nvGraphicFramePr>
        <p:xfrm>
          <a:off x="6553200" y="2971800"/>
          <a:ext cx="1524000" cy="858838"/>
        </p:xfrm>
        <a:graphic>
          <a:graphicData uri="http://schemas.openxmlformats.org/presentationml/2006/ole">
            <mc:AlternateContent xmlns:mc="http://schemas.openxmlformats.org/markup-compatibility/2006">
              <mc:Choice xmlns:v="urn:schemas-microsoft-com:vml" Requires="v">
                <p:oleObj spid="_x0000_s57358" name="AutoCAD Drawing" r:id="rId14" imgW="6667500" imgH="3133725" progId="">
                  <p:embed/>
                </p:oleObj>
              </mc:Choice>
              <mc:Fallback>
                <p:oleObj name="AutoCAD Drawing" r:id="rId14" imgW="6667500" imgH="3133725"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l="43336" t="82576" r="47588" b="4669"/>
                      <a:stretch>
                        <a:fillRect/>
                      </a:stretch>
                    </p:blipFill>
                    <p:spPr bwMode="auto">
                      <a:xfrm>
                        <a:off x="6553200" y="2971800"/>
                        <a:ext cx="1524000" cy="858838"/>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0" name="Text Box 32"/>
          <p:cNvSpPr txBox="1">
            <a:spLocks noChangeArrowheads="1"/>
          </p:cNvSpPr>
          <p:nvPr/>
        </p:nvSpPr>
        <p:spPr bwMode="auto">
          <a:xfrm>
            <a:off x="4724400" y="220980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latin typeface="Arial Narrow" pitchFamily="34" charset="0"/>
              </a:rPr>
              <a:t>Paver=</a:t>
            </a:r>
          </a:p>
        </p:txBody>
      </p:sp>
      <p:sp>
        <p:nvSpPr>
          <p:cNvPr id="11" name="Text Box 34"/>
          <p:cNvSpPr txBox="1">
            <a:spLocks noChangeArrowheads="1"/>
          </p:cNvSpPr>
          <p:nvPr/>
        </p:nvSpPr>
        <p:spPr bwMode="auto">
          <a:xfrm>
            <a:off x="304800" y="475773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Full Truck=</a:t>
            </a:r>
          </a:p>
        </p:txBody>
      </p:sp>
      <p:sp>
        <p:nvSpPr>
          <p:cNvPr id="12" name="Text Box 35"/>
          <p:cNvSpPr txBox="1">
            <a:spLocks noChangeArrowheads="1"/>
          </p:cNvSpPr>
          <p:nvPr/>
        </p:nvSpPr>
        <p:spPr bwMode="auto">
          <a:xfrm>
            <a:off x="304800" y="5541963"/>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Empty Truck=</a:t>
            </a:r>
          </a:p>
        </p:txBody>
      </p:sp>
      <p:sp>
        <p:nvSpPr>
          <p:cNvPr id="13" name="Text Box 36"/>
          <p:cNvSpPr txBox="1">
            <a:spLocks noChangeArrowheads="1"/>
          </p:cNvSpPr>
          <p:nvPr/>
        </p:nvSpPr>
        <p:spPr bwMode="auto">
          <a:xfrm>
            <a:off x="4724400" y="3846513"/>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Tack Truck=</a:t>
            </a:r>
          </a:p>
        </p:txBody>
      </p:sp>
      <p:sp>
        <p:nvSpPr>
          <p:cNvPr id="14" name="Text Box 37"/>
          <p:cNvSpPr txBox="1">
            <a:spLocks noChangeArrowheads="1"/>
          </p:cNvSpPr>
          <p:nvPr/>
        </p:nvSpPr>
        <p:spPr bwMode="auto">
          <a:xfrm>
            <a:off x="4724400" y="304800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latin typeface="Arial Narrow" pitchFamily="34" charset="0"/>
              </a:rPr>
              <a:t>Roller=</a:t>
            </a:r>
          </a:p>
        </p:txBody>
      </p:sp>
      <p:sp>
        <p:nvSpPr>
          <p:cNvPr id="15" name="Text Box 38"/>
          <p:cNvSpPr txBox="1">
            <a:spLocks noChangeArrowheads="1"/>
          </p:cNvSpPr>
          <p:nvPr/>
        </p:nvSpPr>
        <p:spPr bwMode="auto">
          <a:xfrm>
            <a:off x="4724400" y="4760913"/>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800" b="1" dirty="0" smtClean="0">
                <a:latin typeface="Arial Narrow" pitchFamily="34" charset="0"/>
              </a:rPr>
              <a:t>Water Truck</a:t>
            </a:r>
            <a:r>
              <a:rPr lang="en-US" sz="2800" b="1" dirty="0">
                <a:latin typeface="Arial Narrow" pitchFamily="34" charset="0"/>
              </a:rPr>
              <a:t>=</a:t>
            </a:r>
          </a:p>
        </p:txBody>
      </p:sp>
      <p:sp>
        <p:nvSpPr>
          <p:cNvPr id="16" name="Text Box 43"/>
          <p:cNvSpPr txBox="1">
            <a:spLocks noChangeArrowheads="1"/>
          </p:cNvSpPr>
          <p:nvPr/>
        </p:nvSpPr>
        <p:spPr bwMode="auto">
          <a:xfrm>
            <a:off x="304800" y="228600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latin typeface="Arial Narrow" pitchFamily="34" charset="0"/>
              </a:rPr>
              <a:t>Worker-Free Zone=</a:t>
            </a:r>
          </a:p>
        </p:txBody>
      </p:sp>
      <p:sp>
        <p:nvSpPr>
          <p:cNvPr id="17" name="Rectangle 44" descr="Dark upward diagonal"/>
          <p:cNvSpPr>
            <a:spLocks noChangeArrowheads="1"/>
          </p:cNvSpPr>
          <p:nvPr/>
        </p:nvSpPr>
        <p:spPr bwMode="auto">
          <a:xfrm>
            <a:off x="3276600" y="2362200"/>
            <a:ext cx="609600" cy="457200"/>
          </a:xfrm>
          <a:prstGeom prst="rect">
            <a:avLst/>
          </a:prstGeom>
          <a:pattFill prst="dkUpDiag">
            <a:fgClr>
              <a:srgbClr val="FFCC99"/>
            </a:fgClr>
            <a:bgClr>
              <a:srgbClr val="80808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45"/>
          <p:cNvSpPr txBox="1">
            <a:spLocks noChangeArrowheads="1"/>
          </p:cNvSpPr>
          <p:nvPr/>
        </p:nvSpPr>
        <p:spPr bwMode="auto">
          <a:xfrm>
            <a:off x="304800" y="3048000"/>
            <a:ext cx="3117841"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sz="2800" b="1" dirty="0">
                <a:latin typeface="Arial Narrow" pitchFamily="34" charset="0"/>
              </a:rPr>
              <a:t>Construction Barrel=</a:t>
            </a:r>
          </a:p>
        </p:txBody>
      </p:sp>
      <p:sp>
        <p:nvSpPr>
          <p:cNvPr id="19" name="Oval 46"/>
          <p:cNvSpPr>
            <a:spLocks noChangeArrowheads="1"/>
          </p:cNvSpPr>
          <p:nvPr/>
        </p:nvSpPr>
        <p:spPr bwMode="auto">
          <a:xfrm>
            <a:off x="3352800" y="3048000"/>
            <a:ext cx="533400" cy="533400"/>
          </a:xfrm>
          <a:prstGeom prst="ellipse">
            <a:avLst/>
          </a:prstGeom>
          <a:solidFill>
            <a:schemeClr val="accent6">
              <a:lumMod val="7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47"/>
          <p:cNvGrpSpPr>
            <a:grpSpLocks/>
          </p:cNvGrpSpPr>
          <p:nvPr/>
        </p:nvGrpSpPr>
        <p:grpSpPr bwMode="auto">
          <a:xfrm>
            <a:off x="2743200" y="3657600"/>
            <a:ext cx="1143000" cy="762000"/>
            <a:chOff x="1632" y="3120"/>
            <a:chExt cx="816" cy="624"/>
          </a:xfrm>
        </p:grpSpPr>
        <p:sp>
          <p:nvSpPr>
            <p:cNvPr id="21" name="Rectangle 48" descr="Dark vertical"/>
            <p:cNvSpPr>
              <a:spLocks noChangeArrowheads="1"/>
            </p:cNvSpPr>
            <p:nvPr/>
          </p:nvSpPr>
          <p:spPr bwMode="auto">
            <a:xfrm>
              <a:off x="1728" y="3648"/>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49"/>
            <p:cNvSpPr>
              <a:spLocks noChangeArrowheads="1"/>
            </p:cNvSpPr>
            <p:nvPr/>
          </p:nvSpPr>
          <p:spPr bwMode="auto">
            <a:xfrm>
              <a:off x="1632" y="3408"/>
              <a:ext cx="816" cy="24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50"/>
            <p:cNvSpPr>
              <a:spLocks noChangeArrowheads="1"/>
            </p:cNvSpPr>
            <p:nvPr/>
          </p:nvSpPr>
          <p:spPr bwMode="auto">
            <a:xfrm>
              <a:off x="1632" y="3120"/>
              <a:ext cx="48"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51" descr="Dark vertical"/>
            <p:cNvSpPr>
              <a:spLocks noChangeArrowheads="1"/>
            </p:cNvSpPr>
            <p:nvPr/>
          </p:nvSpPr>
          <p:spPr bwMode="auto">
            <a:xfrm>
              <a:off x="1728" y="3312"/>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2"/>
            <p:cNvSpPr>
              <a:spLocks noChangeArrowheads="1"/>
            </p:cNvSpPr>
            <p:nvPr/>
          </p:nvSpPr>
          <p:spPr bwMode="auto">
            <a:xfrm>
              <a:off x="2016" y="3408"/>
              <a:ext cx="28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Text Box 53"/>
          <p:cNvSpPr txBox="1">
            <a:spLocks noChangeArrowheads="1"/>
          </p:cNvSpPr>
          <p:nvPr/>
        </p:nvSpPr>
        <p:spPr bwMode="auto">
          <a:xfrm>
            <a:off x="304800" y="3962400"/>
            <a:ext cx="15240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2800" b="1">
                <a:latin typeface="Arial Narrow" pitchFamily="34" charset="0"/>
              </a:rPr>
              <a:t>Grader=</a:t>
            </a:r>
          </a:p>
        </p:txBody>
      </p:sp>
      <p:graphicFrame>
        <p:nvGraphicFramePr>
          <p:cNvPr id="27" name="Object 56"/>
          <p:cNvGraphicFramePr>
            <a:graphicFrameLocks noChangeAspect="1"/>
          </p:cNvGraphicFramePr>
          <p:nvPr/>
        </p:nvGraphicFramePr>
        <p:xfrm>
          <a:off x="6553200" y="5661025"/>
          <a:ext cx="1409700" cy="663575"/>
        </p:xfrm>
        <a:graphic>
          <a:graphicData uri="http://schemas.openxmlformats.org/presentationml/2006/ole">
            <mc:AlternateContent xmlns:mc="http://schemas.openxmlformats.org/markup-compatibility/2006">
              <mc:Choice xmlns:v="urn:schemas-microsoft-com:vml" Requires="v">
                <p:oleObj spid="_x0000_s57359" name="AutoCAD LT Drawing" r:id="rId16" imgW="6667500" imgH="3133725" progId="">
                  <p:embed/>
                </p:oleObj>
              </mc:Choice>
              <mc:Fallback>
                <p:oleObj name="AutoCAD LT Drawing" r:id="rId16" imgW="6667500" imgH="3133725" progId="">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l="66000" t="54863" r="22571" b="32979"/>
                      <a:stretch>
                        <a:fillRect/>
                      </a:stretch>
                    </p:blipFill>
                    <p:spPr bwMode="auto">
                      <a:xfrm>
                        <a:off x="6553200" y="5661025"/>
                        <a:ext cx="14097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58"/>
          <p:cNvSpPr txBox="1">
            <a:spLocks noChangeArrowheads="1"/>
          </p:cNvSpPr>
          <p:nvPr/>
        </p:nvSpPr>
        <p:spPr bwMode="auto">
          <a:xfrm>
            <a:off x="4724400" y="5638800"/>
            <a:ext cx="9906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r>
              <a:rPr lang="en-US" sz="2800" b="1">
                <a:latin typeface="Arial Narrow" pitchFamily="34" charset="0"/>
              </a:rPr>
              <a:t>Car=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n-US" dirty="0" smtClean="0"/>
              <a:t>Creating the Plan</a:t>
            </a:r>
            <a:endParaRPr lang="en-US" i="1" dirty="0"/>
          </a:p>
        </p:txBody>
      </p:sp>
      <p:sp>
        <p:nvSpPr>
          <p:cNvPr id="6" name="Content Placeholder 5"/>
          <p:cNvSpPr>
            <a:spLocks noGrp="1"/>
          </p:cNvSpPr>
          <p:nvPr>
            <p:ph idx="1"/>
          </p:nvPr>
        </p:nvSpPr>
        <p:spPr>
          <a:xfrm>
            <a:off x="457200" y="1752600"/>
            <a:ext cx="6248400" cy="4373563"/>
          </a:xfrm>
        </p:spPr>
        <p:txBody>
          <a:bodyPr>
            <a:normAutofit fontScale="85000" lnSpcReduction="20000"/>
          </a:bodyPr>
          <a:lstStyle/>
          <a:p>
            <a:r>
              <a:rPr lang="en-US" dirty="0" smtClean="0"/>
              <a:t>Identify project scope and plan scope, as these vary from job-to-job</a:t>
            </a:r>
          </a:p>
          <a:p>
            <a:r>
              <a:rPr lang="en-US" dirty="0" smtClean="0"/>
              <a:t>Identify the operation that will take place (Paving, Trenching, Earthmoving, etc.)</a:t>
            </a:r>
          </a:p>
          <a:p>
            <a:r>
              <a:rPr lang="en-US" dirty="0" smtClean="0"/>
              <a:t>Identify the individuals who will be involved (safety professional, foreman, superintendent, truck boss, DOT inspector, visitors)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953000"/>
            <a:ext cx="1600200" cy="1600200"/>
          </a:xfrm>
          <a:prstGeom prst="rect">
            <a:avLst/>
          </a:prstGeom>
          <a:noFill/>
          <a:ln w="38100">
            <a:solidFill>
              <a:srgbClr val="FFCC00"/>
            </a:solidFill>
            <a:miter lim="800000"/>
            <a:headEnd/>
            <a:tailEnd/>
          </a:ln>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1" y="1752600"/>
            <a:ext cx="1601498" cy="1600200"/>
          </a:xfrm>
          <a:prstGeom prst="rect">
            <a:avLst/>
          </a:prstGeom>
          <a:noFill/>
          <a:ln w="38100">
            <a:solidFill>
              <a:srgbClr val="FFCC00"/>
            </a:solidFill>
            <a:miter lim="800000"/>
            <a:headEnd/>
            <a:tailEnd/>
          </a:ln>
          <a:effec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010400" y="3352800"/>
            <a:ext cx="1601972" cy="1600200"/>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3301</Words>
  <Application>Microsoft Office PowerPoint</Application>
  <PresentationFormat>On-screen Show (4:3)</PresentationFormat>
  <Paragraphs>217</Paragraphs>
  <Slides>29</Slides>
  <Notes>25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Office Theme</vt:lpstr>
      <vt:lpstr>AutoCAD LT Drawing</vt:lpstr>
      <vt:lpstr>AutoCAD Drawing</vt:lpstr>
      <vt:lpstr>Slide</vt:lpstr>
      <vt:lpstr>Preventing Runovers and Backovers</vt:lpstr>
      <vt:lpstr>When Should an ITCP be Developed?</vt:lpstr>
      <vt:lpstr>When Should an ITCP be Developed?</vt:lpstr>
      <vt:lpstr>Contractor Planning Phase</vt:lpstr>
      <vt:lpstr>Construction Phase</vt:lpstr>
      <vt:lpstr>Construction Phase (continued)</vt:lpstr>
      <vt:lpstr>What Are the ITCP Elements</vt:lpstr>
      <vt:lpstr>What Are the ITCP Elements</vt:lpstr>
      <vt:lpstr>Creating the Plan</vt:lpstr>
      <vt:lpstr>Creating the Plan</vt:lpstr>
      <vt:lpstr>Creating the Plan</vt:lpstr>
      <vt:lpstr>Creating the Plan</vt:lpstr>
      <vt:lpstr>Creating the Plan</vt:lpstr>
      <vt:lpstr>Site Specific ITCP</vt:lpstr>
      <vt:lpstr>Site Specific ITCP</vt:lpstr>
      <vt:lpstr>Worker Free- &amp; Equipment Free Zones </vt:lpstr>
      <vt:lpstr>Site Specific ITCP</vt:lpstr>
      <vt:lpstr>Can TCDs Be Used in an ITCP?</vt:lpstr>
      <vt:lpstr>Internal Traffic Control Diagram</vt:lpstr>
      <vt:lpstr>Basic Model for Earth Moving</vt:lpstr>
      <vt:lpstr>Basic Model for Earth Moving</vt:lpstr>
      <vt:lpstr>Basic Model for Paving</vt:lpstr>
      <vt:lpstr>Activity</vt:lpstr>
      <vt:lpstr>ITCP Example</vt:lpstr>
      <vt:lpstr>Creating an ITCP</vt:lpstr>
      <vt:lpstr>Creating and ITCP</vt:lpstr>
      <vt:lpstr>Enforcing an ITCP</vt:lpstr>
      <vt:lpstr>Enforcing an ITCP</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212</cp:revision>
  <dcterms:created xsi:type="dcterms:W3CDTF">2011-04-13T19:39:59Z</dcterms:created>
  <dcterms:modified xsi:type="dcterms:W3CDTF">2014-02-13T17:22:29Z</dcterms:modified>
</cp:coreProperties>
</file>