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11" r:id="rId3"/>
    <p:sldId id="340" r:id="rId4"/>
    <p:sldId id="330" r:id="rId5"/>
    <p:sldId id="331" r:id="rId6"/>
    <p:sldId id="279" r:id="rId7"/>
    <p:sldId id="280" r:id="rId8"/>
    <p:sldId id="333" r:id="rId9"/>
    <p:sldId id="281" r:id="rId10"/>
    <p:sldId id="294" r:id="rId11"/>
    <p:sldId id="295" r:id="rId12"/>
    <p:sldId id="328" r:id="rId13"/>
    <p:sldId id="334" r:id="rId14"/>
    <p:sldId id="329" r:id="rId15"/>
    <p:sldId id="341" r:id="rId16"/>
    <p:sldId id="284" r:id="rId17"/>
    <p:sldId id="285" r:id="rId18"/>
    <p:sldId id="286" r:id="rId19"/>
    <p:sldId id="287" r:id="rId20"/>
    <p:sldId id="288" r:id="rId21"/>
    <p:sldId id="292" r:id="rId22"/>
    <p:sldId id="293" r:id="rId23"/>
    <p:sldId id="342" r:id="rId24"/>
    <p:sldId id="343" r:id="rId25"/>
    <p:sldId id="289" r:id="rId26"/>
    <p:sldId id="291" r:id="rId27"/>
    <p:sldId id="297" r:id="rId28"/>
    <p:sldId id="296" r:id="rId29"/>
    <p:sldId id="282" r:id="rId30"/>
    <p:sldId id="283" r:id="rId31"/>
    <p:sldId id="298" r:id="rId32"/>
    <p:sldId id="316" r:id="rId33"/>
    <p:sldId id="302" r:id="rId34"/>
    <p:sldId id="303" r:id="rId35"/>
    <p:sldId id="299" r:id="rId36"/>
    <p:sldId id="301" r:id="rId37"/>
    <p:sldId id="339" r:id="rId38"/>
    <p:sldId id="309" r:id="rId39"/>
    <p:sldId id="335" r:id="rId40"/>
    <p:sldId id="336" r:id="rId41"/>
    <p:sldId id="319"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80" autoAdjust="0"/>
  </p:normalViewPr>
  <p:slideViewPr>
    <p:cSldViewPr>
      <p:cViewPr varScale="1">
        <p:scale>
          <a:sx n="72" d="100"/>
          <a:sy n="72" d="100"/>
        </p:scale>
        <p:origin x="-13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e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3.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2486A30-8944-410E-870B-1D4FD98F931E}" type="datetimeFigureOut">
              <a:rPr lang="en-US" smtClean="0"/>
              <a:pPr/>
              <a:t>2/13/2014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524E7B8-55E5-490D-8682-5BB8F3E327FE}" type="slidenum">
              <a:rPr lang="en-US" smtClean="0"/>
              <a:pPr/>
              <a:t>‹#›</a:t>
            </a:fld>
            <a:endParaRPr lang="en-US" dirty="0"/>
          </a:p>
        </p:txBody>
      </p:sp>
    </p:spTree>
    <p:extLst>
      <p:ext uri="{BB962C8B-B14F-4D97-AF65-F5344CB8AC3E}">
        <p14:creationId xmlns:p14="http://schemas.microsoft.com/office/powerpoint/2010/main" val="807696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6" tIns="48324" rIns="96646" bIns="48324"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46" tIns="48324" rIns="96646" bIns="48324"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6" tIns="48324" rIns="96646"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6" tIns="48324" rIns="96646"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6" tIns="48324" rIns="96646"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46" tIns="48324" rIns="96646" bIns="48324"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32907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operators</a:t>
            </a:r>
            <a:r>
              <a:rPr lang="en-US" baseline="0" dirty="0" smtClean="0"/>
              <a:t> and other drivers navigating the work space need to know planned routes and locations for equipment and delivery vehicles before they arrive on the site.  This will require development and communication of the ITCP.  Fundamental information about the ITCP should be provided to key personnel on the project, including inspectors, subcontractors and vendors.  This could be done with paper copies, radio communications, or even using a phone or other mobile device.  The ITCP should be updated daily at safety meetings.   Subcontractors should be required to attend ITCP briefings.  During the project, the ITCP should be consulted when reviewing construction progress and adapting to the daily changes that are routine will all projects.  During construction, the safety officer, site supervisors and foremen should update and review the ITCP with workers daily.  The plan is useful in showing the project owner and personnel that worker safety is being addressed.  The primary objective of these efforts is to inform workers of the hazards present to they can stay clear of danger.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majority of construction activities are regular and relatively safe. Operations become more risky when the ordinary has changed, such as</a:t>
            </a:r>
            <a:r>
              <a:rPr lang="en-US" baseline="0" dirty="0" smtClean="0"/>
              <a:t> when </a:t>
            </a:r>
            <a:r>
              <a:rPr lang="en-US" dirty="0" smtClean="0"/>
              <a:t>there is a change in the operational process, the asphalt plant breaks down, the operation is in tight quarters (i.e. aprons, bridges, drainage areas), and even mobilizing to begin a new lift of asphalt.  All these operations cause modifications to the normal plan.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can’t be overstated . . . Any change from the routine creates risk.  When something out of the ordinary takes place, be on guard.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Simple things, like holding trucks in place while workers finish setting up the equipment, help save lives and do not reduce overall productivity.   Such precautions ensure everyone is out of the way and focused when equipment begins to move.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
            </a:r>
            <a:r>
              <a:rPr lang="en-US" dirty="0" smtClean="0"/>
              <a:t>Backing” is one of the most dangerous situations in which workers on foot are vulnerable, especially if the equipment is a large dump truck.  There are several key principles to safe backing in work zones:</a:t>
            </a:r>
          </a:p>
          <a:p>
            <a:r>
              <a:rPr lang="en-US" dirty="0" smtClean="0"/>
              <a:t>*Backing should be a controlled operation, used only when necessary and then under specified conditions</a:t>
            </a:r>
          </a:p>
          <a:p>
            <a:pPr lvl="0"/>
            <a:r>
              <a:rPr lang="en-US" dirty="0" smtClean="0"/>
              <a:t>*The work area should be organized to minimize backing;</a:t>
            </a:r>
          </a:p>
          <a:p>
            <a:pPr lvl="0"/>
            <a:r>
              <a:rPr lang="en-US" dirty="0" smtClean="0"/>
              <a:t>*There should be clear communication between the operator and workers on foot before backing begins;</a:t>
            </a:r>
          </a:p>
          <a:p>
            <a:pPr defTabSz="948507">
              <a:defRPr/>
            </a:pPr>
            <a:r>
              <a:rPr lang="en-US" dirty="0" smtClean="0"/>
              <a:t>*Operators and workers should understand the blind areas around the equipment on site.</a:t>
            </a:r>
          </a:p>
          <a:p>
            <a:pPr lvl="0"/>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safe backing principles, there are several good practices each type of worker in the construction zone should employ:</a:t>
            </a:r>
          </a:p>
          <a:p>
            <a:pPr lvl="0"/>
            <a:r>
              <a:rPr lang="en-US" dirty="0" smtClean="0"/>
              <a:t>*Operators should be certain of their surroundings and the location of workers, equipment and ground obstacles</a:t>
            </a:r>
          </a:p>
          <a:p>
            <a:pPr lvl="0"/>
            <a:r>
              <a:rPr lang="en-US" dirty="0" smtClean="0"/>
              <a:t>*Designated spotters should be used when practical</a:t>
            </a:r>
          </a:p>
          <a:p>
            <a:pPr lvl="0"/>
            <a:r>
              <a:rPr lang="en-US" dirty="0" smtClean="0"/>
              <a:t>*All workers should be trained to avoid approaching or working near backing equipment</a:t>
            </a:r>
          </a:p>
          <a:p>
            <a:pPr lvl="0"/>
            <a:r>
              <a:rPr lang="en-US" dirty="0" smtClean="0"/>
              <a:t>*Operators and drivers should avoid backing up unless necessary</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*Operators and drivers must walk around their vehicle to check for hazards</a:t>
            </a:r>
          </a:p>
          <a:p>
            <a:pPr lvl="0"/>
            <a:r>
              <a:rPr lang="en-US" dirty="0" smtClean="0"/>
              <a:t>*Operators, drivers and workers on foot should be aware of blind areas</a:t>
            </a:r>
          </a:p>
          <a:p>
            <a:pPr lvl="0"/>
            <a:r>
              <a:rPr lang="en-US" dirty="0" smtClean="0"/>
              <a:t>*Operators and drivers should use a spotter </a:t>
            </a:r>
            <a:r>
              <a:rPr lang="en-US" b="1" u="sng" dirty="0" smtClean="0"/>
              <a:t>whenever possible </a:t>
            </a:r>
            <a:r>
              <a:rPr lang="en-US" dirty="0" smtClean="0"/>
              <a:t>when backing or maneuvering near workers on foot or other hazardous conditions.  (This would not apply if no workers on foot or other vehicles are in the area.)</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operator needs to be fully aware of his or her surroundings</a:t>
            </a:r>
            <a:r>
              <a:rPr lang="en-US" baseline="0" dirty="0" smtClean="0"/>
              <a:t>.  This includes objects at ground level, other vehicles and workers on foot.  An important practice is to communicate site conditions and safety practices with truck drivers before they enter the work space, and then continuously during operations.  Keep them informed about the site safety plan and changing conditions.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Trained spotters are essential in work areas where there are numerous workers on foot</a:t>
            </a:r>
            <a:r>
              <a:rPr lang="en-US" baseline="0" dirty="0" smtClean="0"/>
              <a:t> nearby, many vehicles operating in a confined area, or obstacles that may not be visible to the driver.  A member of the crew should be designated to carry out this duty when needed.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Spotters are recommended by ANSI and other agencies.</a:t>
            </a:r>
            <a:r>
              <a:rPr lang="en-US" baseline="0" dirty="0" smtClean="0"/>
              <a:t>  </a:t>
            </a:r>
            <a:r>
              <a:rPr lang="en-US" dirty="0" smtClean="0"/>
              <a:t>They are required by some states when camera/radar systems not used, including</a:t>
            </a:r>
            <a:r>
              <a:rPr lang="en-US" baseline="0" dirty="0" smtClean="0"/>
              <a:t> Virginia and Washington State.</a:t>
            </a:r>
            <a:r>
              <a:rPr lang="en-US" dirty="0" smtClean="0"/>
              <a:t>  A spotter</a:t>
            </a:r>
            <a:r>
              <a:rPr lang="en-US" baseline="0" dirty="0" smtClean="0"/>
              <a:t> can be designated from the on-site crew, but should be trained in proper signaling and self-positioning.</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multiple people are near the spotter, or more than one person tries</a:t>
            </a:r>
            <a:r>
              <a:rPr lang="en-US" baseline="0" dirty="0" smtClean="0"/>
              <a:t> to give the driver directions, it will be confusing.  Designate ONE spotter and have other workers remain clear of him or her.  A good practice is to conduct a morning risk assessment of the days operations to determine if a spotter should be designated.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developing an ITCP, it is important to consider human behavior.  For example, where are workers likely to stand or congregate?  On hot days, is there shade nearby? Where are the latrines? Where might workers stand when cold?  If raining? If workers are likely to walk to a location, is there a safe route for them to get there?  A good ITCP will include such considerations.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moving vehicles or equipment, the operator should walk around it to ensure no person or obstacle is in the blind areas.  An alternative plan is for the operator to use a spotter.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A critical step in developing an ITCP is plotting where pedestrians will normally be located, the types of equipment in the work area, and the path for each piece of equipment.  The paths for truck and construction vehicle movement should be planned in conformance with the principles of safe construction traffic control.  Long backing maneuvers for dump trucks should be avoided and points of access and egress of trucks moving within the work space should be controlled. TTCDs may be used inside the work space to separate areas designated</a:t>
            </a:r>
            <a:r>
              <a:rPr lang="en-US" baseline="0" dirty="0" smtClean="0"/>
              <a:t> for workers and routes for construction vehicles and equipment.</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contractors name/designate access</a:t>
            </a:r>
            <a:r>
              <a:rPr lang="en-US" baseline="0" dirty="0" smtClean="0"/>
              <a:t> and egress locations to inform drivers where they should go.  For example, a contractor may designate “A Area,” “B Area,” “ C Area,” etc.</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When creating vehicle pathways, the primary concerns are ensuring the drivers/operators know where they should- and should not go and ensuring workers know the areas to avoid.  Route planning occurs before vehicles arrive on site. Workers on foot should be located as far as possible from vehicle paths.  Parking, toilet, and break areas should be staged away from the principal conflict points involved with the paving rollers and dump trucks.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In some instances, workers must enter</a:t>
            </a:r>
            <a:r>
              <a:rPr lang="en-US" baseline="0" dirty="0" smtClean="0"/>
              <a:t> “worker free zones” to perform their duties.  This might include those performing quality control and </a:t>
            </a:r>
            <a:r>
              <a:rPr lang="en-US" dirty="0" smtClean="0"/>
              <a:t>density measurement for asphalt, as the worker free zone would include the roller area.  In this instance there must be clear and constant communication between the QA technician and the roller operators as to where the QA tech will stand during roller passes.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n-US" dirty="0" smtClean="0"/>
              <a:t>Based on your current</a:t>
            </a:r>
            <a:r>
              <a:rPr lang="en-US" baseline="0" dirty="0" smtClean="0"/>
              <a:t> knowledge of work zone hazards, what areas would you identify as “worker free zones” – or areas where workers on foot would be in danger of being struck by a vehicle?  (</a:t>
            </a:r>
            <a:r>
              <a:rPr lang="en-US" b="1" i="1" baseline="0" dirty="0" smtClean="0"/>
              <a:t>After Click</a:t>
            </a:r>
            <a:r>
              <a:rPr lang="en-US" baseline="0" dirty="0" smtClean="0"/>
              <a:t>) </a:t>
            </a:r>
            <a:r>
              <a:rPr lang="en-US" dirty="0" smtClean="0"/>
              <a:t>The red area is a sample solution to the location of worker free zones.  You will notice the active traffic lane, delivery access and egress points, and the activity area surrounding the rollers are marked.</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principles for creating vehicle</a:t>
            </a:r>
            <a:r>
              <a:rPr lang="en-US" baseline="0" dirty="0" smtClean="0"/>
              <a:t> pathways are 1) Planning routes in advance; 2) Communicating the routes to site personnel and delivery drivers; 3) Delineating worker-free zones and equipment-free zones so all workers and operators know where they are expected to be.  This is a sample of a plan for delivering asphalt to a paving operation.  It shows how delivery trucks will enter the work space, queue for delivery, back-up to a paver, empty their load, then exit.  While this is an example of a detailed “model” plan, the same can be accomplished with hand-drawn diagrams.  More detailed information on creating ITCPs will be presented later in the course.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ITC</a:t>
            </a:r>
            <a:r>
              <a:rPr lang="en-US" baseline="0" dirty="0" smtClean="0"/>
              <a:t> plans can be detailed, such as the CAD (computer aided design) drawing on the previous slide, or as uncomplicated as a hand drawing seen here.  The only purpose is to communicate equipment paths and worker zones.  In this  dirt spread operation, the simple drawing demonstrates how dump truck access points are limited.  Backing operations are controlled by the spotter and dirt spreaders.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n-US" dirty="0" smtClean="0"/>
              <a:t>ITCP plans are used to</a:t>
            </a:r>
            <a:r>
              <a:rPr lang="en-US" baseline="0" dirty="0" smtClean="0"/>
              <a:t> identify potential </a:t>
            </a:r>
            <a:r>
              <a:rPr lang="en-US" dirty="0" smtClean="0"/>
              <a:t>problems in the work</a:t>
            </a:r>
            <a:r>
              <a:rPr lang="en-US" baseline="0" dirty="0" smtClean="0"/>
              <a:t> process.  This is a fatality case analysis where a properly designated ITC plan could have prevented the fatality.  </a:t>
            </a:r>
            <a:r>
              <a:rPr lang="en-US" dirty="0" smtClean="0"/>
              <a:t>Setting: the grey areas represent a divided highway being paved with concrete.  The loaded trucks delivering concrete arrive at the site from the left and queue ahead of the approaching paver.  As a truck empties it’s load, it leaves the site by pulling forward and to its left, passing the line of trucks waiting for their turn to pull forward, do a K turn and back to the paver.  With six trucks waiting in line, the paver passed the turn-around spot and </a:t>
            </a:r>
            <a:r>
              <a:rPr lang="en-US" b="1" u="sng" dirty="0" smtClean="0"/>
              <a:t>the trucks needed to move back</a:t>
            </a:r>
            <a:r>
              <a:rPr lang="en-US" dirty="0" smtClean="0"/>
              <a:t>.  A worker was asked to instruct the drivers to back-up, so he went to the last truck and told the driver to back-up.  (Note, the way vehicles are staged (lined-up, queued, etc.) may vary from</a:t>
            </a:r>
            <a:r>
              <a:rPr lang="en-US" baseline="0" dirty="0" smtClean="0"/>
              <a:t> area to area.  The important think to note is the concept of keeping workers on foot away from moving vehicles; and to communicate with drivers so they know where to look for workers.)</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n-US" dirty="0" smtClean="0"/>
              <a:t>As the last truck began to back, a new truck arrived at the site and was pulling up to the truck queue.  The driver of the last truck, seeing the new truck, began to turn to right as he backed.  Meanwhile, the worker, who had also seen the arriving truck walked toward the new truck and was backed over by the last truck.  How could this operation have been planned to prevent this death? </a:t>
            </a:r>
            <a:r>
              <a:rPr lang="en-US" b="1" i="1" dirty="0" smtClean="0"/>
              <a:t>Possible</a:t>
            </a:r>
            <a:r>
              <a:rPr lang="en-US" dirty="0" smtClean="0"/>
              <a:t> </a:t>
            </a:r>
            <a:r>
              <a:rPr lang="en-US" b="1" i="1" dirty="0" smtClean="0"/>
              <a:t>Answer: </a:t>
            </a:r>
            <a:r>
              <a:rPr lang="en-US" dirty="0" smtClean="0"/>
              <a:t> If the line of trucks had been held to the left of the next turn-around-spot and waited until they were needed to approach the crew, there would have been no need to back the whole line of trucks.  Turn around areas will change constantly.  Site personnel need to communicate</a:t>
            </a:r>
            <a:r>
              <a:rPr lang="en-US" baseline="0" dirty="0" smtClean="0"/>
              <a:t> with the drivers the point at which the turn around area will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 and cell phone use occurs with increasing frequency.  Can workers use phones on the job?  How does the foreman communicate with all the other parties?  When talking on the phone, people frequently plug the ear away from the phone and look to the ground so they can concentrate on the call in a busy, noisy environment.  When they do so, they will not see dangers or hear alarms.  How might the ITCP control for this behavior?  Can a place(s) be designated to making and receiving calls?  Human factors play an important role in ITCP development and should be considered carefully.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illustrates how organizing</a:t>
            </a:r>
            <a:r>
              <a:rPr lang="en-US" baseline="0" dirty="0" smtClean="0"/>
              <a:t> the site can improve safety.  In the photo above, the parked vehicle on the right is constricting the access site to the work space.  With construction equipment and trucks operating on the left,  workers on foot are forced to walk close to equipment that swings as it operates.  An ITCP would direct personnel to park their vehicles in another, safer location.  </a:t>
            </a:r>
            <a:r>
              <a:rPr lang="en-US" dirty="0" smtClean="0"/>
              <a:t>Even though there</a:t>
            </a:r>
            <a:r>
              <a:rPr lang="en-US" baseline="0" dirty="0" smtClean="0"/>
              <a:t> may be locations where equipment and worker paths cross, a worker on foot should NEVER cross the path of a backing vehicle.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considering typical worker behavior and needs, an ITCP can be used to anticipate the locations and routes workers may take and make safe accommodations, routes or</a:t>
            </a:r>
            <a:r>
              <a:rPr lang="en-US" baseline="0" dirty="0" smtClean="0"/>
              <a:t> detours to help them safely navigate the work space.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Delivery vehicles should be made aware of the </a:t>
            </a:r>
            <a:r>
              <a:rPr lang="en-US" baseline="0" dirty="0" smtClean="0"/>
              <a:t>procedures that will be employed when workers approach them to receive information or provide instruction.  This notification will alert drivers where to anticipate seeing workers on foot.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delivery</a:t>
            </a:r>
            <a:r>
              <a:rPr lang="en-US" baseline="0" dirty="0" smtClean="0"/>
              <a:t> trucks are queued awaiting their turn to make a delivery, drivers and workers on foot face challenges similar to those of vehicles entering the work space in that the trucks may be waiting in areas frequented by workers on foot.   These situations can be even more dangerous, however, as a worker may approach a vehicle anticipating it will remained stopped, and the driver may abruptly begin moving.  Just like equipment operators, workers on foot should never get close to truck queues without making positive communication with the driver and receiving permission to approach.</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 work zone situations, there are technological</a:t>
            </a:r>
            <a:r>
              <a:rPr lang="en-US" baseline="0" dirty="0" smtClean="0"/>
              <a:t> solutions that can alert drivers and operators to the presence of workers on foot.  These technologies include a</a:t>
            </a:r>
            <a:r>
              <a:rPr lang="en-US" dirty="0" smtClean="0"/>
              <a:t>larms, cameras, radar, sonar, and tag systems.  Each of these technologies have unique deployment challenges, ranging from dirty lenses to high cost.  As this equipment grows in use and experience, many of these challenges are being overcome.  </a:t>
            </a:r>
            <a:r>
              <a:rPr lang="en-US" i="1" dirty="0" smtClean="0"/>
              <a:t>(For an in-depth presentation on technology solutions, the instructor may elect to show Module Seven, which goes into greater detail.)</a:t>
            </a:r>
          </a:p>
        </p:txBody>
      </p:sp>
      <p:sp>
        <p:nvSpPr>
          <p:cNvPr id="4" name="Slide Number Placeholder 3"/>
          <p:cNvSpPr>
            <a:spLocks noGrp="1"/>
          </p:cNvSpPr>
          <p:nvPr>
            <p:ph type="sldNum" sz="quarter" idx="10"/>
          </p:nvPr>
        </p:nvSpPr>
        <p:spPr/>
        <p:txBody>
          <a:bodyPr/>
          <a:lstStyle/>
          <a:p>
            <a:fld id="{2C3EAC68-8BDB-4104-9D51-555F29A8ACB0}" type="slidenum">
              <a:rPr lang="en-US" smtClean="0"/>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noted previously, there are a number</a:t>
            </a:r>
            <a:r>
              <a:rPr lang="en-US" baseline="0" dirty="0" smtClean="0"/>
              <a:t> of matters to consider when using technology to better identify and locate workers on foot.  Backup alarms which sound frequently tend to be ignored; operators and drivers become overwhelmed with the number of screens, mirrors and other displays that call for their attention; personal warning devices are expensive and may encumber workers from efficiently carrying out their assignments.  The benefits of technology solutions must be weighted against the negative consequences.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Construction equipment is typically large and has an enclosed cab.  These characteristics can make the blind areas very large and difficult for the operator to see.  Also, the size of construction vehicles and equipment often place truck drivers and equipment operators high above the ground.  They cannot see workers on foot crossing close in front of them.  There is an ANSI standard that addresses issues of worker visibility in roadway work zones. ANSI A10.47 standard, “Work Zone Safety for Highway Construction.” is a worker safety standard specifically defining roadway construction terminology and best practices in the following areas: Traffic Control, Flagger Safety, Runover/Backover Prevention, Equipment Operator Safety, Excavation, Electrical and Power Tool Safety, Fall Prevention, Materials Handling, Health Hazards, Night Work, and Personal Protective Equipment.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must be clearly visible to drivers and operators.  High visibility garments are now required by both FHWA and OSHA for all workers, not just those exposed to motorists/on-road traffic.  These agencies require workers to be dressed in a minimum </a:t>
            </a:r>
            <a:r>
              <a:rPr lang="en-US" i="1" dirty="0" smtClean="0"/>
              <a:t>ANSI Class II</a:t>
            </a:r>
            <a:r>
              <a:rPr lang="en-US" dirty="0" smtClean="0"/>
              <a:t> vest.  The make-up of these vests is explained in a standard known as the ANSI/ISEA 107 "American National Standard for High-Visibility Apparel.“  The standard also recommends high visibility hard hats for workers to improve worker visibility.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night time hours, inclement weather and other low-light conditions, ANSI/ISEA Class III garments are highly recommended.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more information</a:t>
            </a:r>
            <a:r>
              <a:rPr lang="en-US" baseline="0" dirty="0" smtClean="0"/>
              <a:t> regarding spotters will be discussed shortly, the use of spotters is  highlighted here as a recommended practice when backing is required near workers on foot.  </a:t>
            </a:r>
            <a:r>
              <a:rPr lang="en-US" dirty="0" smtClean="0"/>
              <a:t>A good practice</a:t>
            </a:r>
            <a:r>
              <a:rPr lang="en-US" baseline="0" dirty="0" smtClean="0"/>
              <a:t> </a:t>
            </a:r>
            <a:r>
              <a:rPr lang="en-US" dirty="0" smtClean="0"/>
              <a:t>is requiring the driver’s window</a:t>
            </a:r>
            <a:r>
              <a:rPr lang="en-US" baseline="0" dirty="0" smtClean="0"/>
              <a:t> to be down whenever the vehicle is in reverse to improve communication with surrounding workers on foot.  Drivers should be thanked daily for their safe performance.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difficult for workers to tell if</a:t>
            </a:r>
            <a:r>
              <a:rPr lang="en-US" baseline="0" dirty="0" smtClean="0"/>
              <a:t> the operator is looking at them or someone or something directly behind or in front of them.  The worker may think the operator is looking at him or her and it is safe to approach when in fact the operator is focused on something else.  Before approaching a vehicle, wait for a clear signal from the operator that you have permission to do so.</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Class activity</a:t>
            </a:r>
            <a:r>
              <a:rPr lang="en-US" dirty="0" smtClean="0"/>
              <a:t>.  If class is</a:t>
            </a:r>
            <a:r>
              <a:rPr lang="en-US" baseline="0" dirty="0" smtClean="0"/>
              <a:t> not already arranged in rows, have a group of students sit in a row, one behind another (about 10 feet from the instructor).  Stare at one of the students and ask them to raise their hand if they think you are looking at them.  Generally, several will raise their hands.  Use this activity to illustrate the point that just because it appears as if the operator is looking at them, he or she may in reality be focused on something else.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25.wmf"/><Relationship Id="rId3" Type="http://schemas.openxmlformats.org/officeDocument/2006/relationships/notesSlide" Target="../notesSlides/notesSlide25.xml"/><Relationship Id="rId7" Type="http://schemas.openxmlformats.org/officeDocument/2006/relationships/image" Target="../media/image21.wmf"/><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wmf"/><Relationship Id="rId5" Type="http://schemas.openxmlformats.org/officeDocument/2006/relationships/image" Target="../media/image20.emf"/><Relationship Id="rId15" Type="http://schemas.openxmlformats.org/officeDocument/2006/relationships/image" Target="../media/image24.wmf"/><Relationship Id="rId10" Type="http://schemas.openxmlformats.org/officeDocument/2006/relationships/oleObject" Target="../embeddings/oleObject4.bin"/><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22.wmf"/><Relationship Id="rId1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9.png"/><Relationship Id="rId3" Type="http://schemas.openxmlformats.org/officeDocument/2006/relationships/notesSlide" Target="../notesSlides/notesSlide28.xml"/><Relationship Id="rId7" Type="http://schemas.openxmlformats.org/officeDocument/2006/relationships/oleObject" Target="../embeddings/oleObject13.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image" Target="../media/image28.wmf"/><Relationship Id="rId15" Type="http://schemas.openxmlformats.org/officeDocument/2006/relationships/image" Target="../media/image21.wmf"/><Relationship Id="rId10" Type="http://schemas.openxmlformats.org/officeDocument/2006/relationships/oleObject" Target="../embeddings/oleObject16.bin"/><Relationship Id="rId4" Type="http://schemas.openxmlformats.org/officeDocument/2006/relationships/oleObject" Target="../embeddings/oleObject11.bin"/><Relationship Id="rId9" Type="http://schemas.openxmlformats.org/officeDocument/2006/relationships/oleObject" Target="../embeddings/oleObject15.bin"/><Relationship Id="rId1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notesSlide" Target="../notesSlides/notesSlide29.xml"/><Relationship Id="rId7" Type="http://schemas.openxmlformats.org/officeDocument/2006/relationships/oleObject" Target="../embeddings/oleObject21.bin"/><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31.png"/><Relationship Id="rId5" Type="http://schemas.openxmlformats.org/officeDocument/2006/relationships/image" Target="../media/image28.wmf"/><Relationship Id="rId10" Type="http://schemas.openxmlformats.org/officeDocument/2006/relationships/oleObject" Target="../embeddings/oleObject24.bin"/><Relationship Id="rId4" Type="http://schemas.openxmlformats.org/officeDocument/2006/relationships/oleObject" Target="../embeddings/oleObject19.bin"/><Relationship Id="rId9"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normAutofit/>
          </a:bodyPr>
          <a:lstStyle/>
          <a:p>
            <a:r>
              <a:rPr lang="en-US" dirty="0" smtClean="0"/>
              <a:t>Safety for Workers on Foot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Operators Must Confirm Before Workers Approach Equipment</a:t>
            </a:r>
            <a:endParaRPr lang="en-US" dirty="0"/>
          </a:p>
        </p:txBody>
      </p:sp>
      <p:pic>
        <p:nvPicPr>
          <p:cNvPr id="706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352800" cy="4808498"/>
          </a:xfrm>
          <a:prstGeom prst="rect">
            <a:avLst/>
          </a:prstGeom>
          <a:ln w="12700">
            <a:solidFill>
              <a:schemeClr val="tx1"/>
            </a:solidFill>
          </a:ln>
          <a:effectLst>
            <a:outerShdw blurRad="292100" dist="139700" dir="2700000" algn="tl" rotWithShape="0">
              <a:srgbClr val="333333">
                <a:alpha val="65000"/>
              </a:srgbClr>
            </a:outerShdw>
          </a:effectLst>
        </p:spPr>
      </p:pic>
      <p:pic>
        <p:nvPicPr>
          <p:cNvPr id="7065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752600"/>
            <a:ext cx="4843443" cy="3457575"/>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343400" y="5334000"/>
            <a:ext cx="4267200" cy="1384995"/>
          </a:xfrm>
          <a:prstGeom prst="rect">
            <a:avLst/>
          </a:prstGeom>
          <a:noFill/>
        </p:spPr>
        <p:txBody>
          <a:bodyPr wrap="square" rtlCol="0">
            <a:spAutoFit/>
          </a:bodyPr>
          <a:lstStyle/>
          <a:p>
            <a:r>
              <a:rPr lang="en-US" sz="2800" b="1" dirty="0" smtClean="0"/>
              <a:t>Wait for a clear signal from the operator before approaching equipment. </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a:t>
            </a:r>
            <a:endParaRPr lang="en-US" dirty="0"/>
          </a:p>
        </p:txBody>
      </p:sp>
      <p:sp>
        <p:nvSpPr>
          <p:cNvPr id="5" name="Content Placeholder 4"/>
          <p:cNvSpPr>
            <a:spLocks noGrp="1"/>
          </p:cNvSpPr>
          <p:nvPr>
            <p:ph sz="half" idx="2"/>
          </p:nvPr>
        </p:nvSpPr>
        <p:spPr/>
        <p:txBody>
          <a:bodyPr>
            <a:normAutofit/>
          </a:bodyPr>
          <a:lstStyle/>
          <a:p>
            <a:r>
              <a:rPr lang="en-US" sz="3600" dirty="0" smtClean="0"/>
              <a:t>If you think the instructor is looking at you, raise your hand.</a:t>
            </a:r>
            <a:endParaRPr lang="en-US" sz="3600" dirty="0"/>
          </a:p>
        </p:txBody>
      </p:sp>
      <p:pic>
        <p:nvPicPr>
          <p:cNvPr id="71688" name="Picture 8" descr="C:\Users\bsant.ARTBA\AppData\Local\Microsoft\Windows\Temporary Internet Files\Content.IE5\5TN2OPB7\MP90028982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066800" y="1676400"/>
            <a:ext cx="3200400" cy="4824724"/>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Operations</a:t>
            </a:r>
            <a:endParaRPr lang="en-US" dirty="0"/>
          </a:p>
        </p:txBody>
      </p:sp>
      <p:sp>
        <p:nvSpPr>
          <p:cNvPr id="3" name="Content Placeholder 2"/>
          <p:cNvSpPr>
            <a:spLocks noGrp="1"/>
          </p:cNvSpPr>
          <p:nvPr>
            <p:ph idx="1"/>
          </p:nvPr>
        </p:nvSpPr>
        <p:spPr>
          <a:xfrm>
            <a:off x="457200" y="1752600"/>
            <a:ext cx="8229600" cy="4800600"/>
          </a:xfrm>
        </p:spPr>
        <p:txBody>
          <a:bodyPr>
            <a:normAutofit lnSpcReduction="10000"/>
          </a:bodyPr>
          <a:lstStyle/>
          <a:p>
            <a:r>
              <a:rPr lang="en-US" dirty="0" smtClean="0"/>
              <a:t>Certain Operations Create High Risks</a:t>
            </a:r>
          </a:p>
          <a:p>
            <a:pPr lvl="1"/>
            <a:r>
              <a:rPr lang="en-US" dirty="0" smtClean="0"/>
              <a:t>When the “ordinary” changes, incidents are more likely to occur</a:t>
            </a:r>
          </a:p>
          <a:p>
            <a:pPr lvl="1"/>
            <a:r>
              <a:rPr lang="en-US" dirty="0" smtClean="0"/>
              <a:t>Trucks back more frequently</a:t>
            </a:r>
          </a:p>
          <a:p>
            <a:pPr lvl="1"/>
            <a:r>
              <a:rPr lang="en-US" dirty="0" smtClean="0"/>
              <a:t>Workers on foot are closer to equipment</a:t>
            </a:r>
          </a:p>
          <a:p>
            <a:pPr lvl="1"/>
            <a:r>
              <a:rPr lang="en-US" dirty="0" smtClean="0"/>
              <a:t>More equipment or vehicles are on-site, moving</a:t>
            </a:r>
          </a:p>
          <a:p>
            <a:pPr lvl="1"/>
            <a:r>
              <a:rPr lang="en-US" dirty="0" smtClean="0"/>
              <a:t>Repairs bring more people and equipment near moving equipment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Operations</a:t>
            </a:r>
            <a:endParaRPr lang="en-US" dirty="0"/>
          </a:p>
        </p:txBody>
      </p:sp>
      <p:sp>
        <p:nvSpPr>
          <p:cNvPr id="3" name="Content Placeholder 2"/>
          <p:cNvSpPr>
            <a:spLocks noGrp="1"/>
          </p:cNvSpPr>
          <p:nvPr>
            <p:ph idx="1"/>
          </p:nvPr>
        </p:nvSpPr>
        <p:spPr>
          <a:xfrm>
            <a:off x="457200" y="1752600"/>
            <a:ext cx="8229600" cy="4800600"/>
          </a:xfrm>
        </p:spPr>
        <p:txBody>
          <a:bodyPr>
            <a:normAutofit/>
          </a:bodyPr>
          <a:lstStyle/>
          <a:p>
            <a:pPr algn="ctr">
              <a:buNone/>
            </a:pPr>
            <a:r>
              <a:rPr lang="en-US" sz="6600" dirty="0" smtClean="0"/>
              <a:t>Change from the “Routine”             Increases Risk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Risk</a:t>
            </a:r>
            <a:endParaRPr lang="en-US" dirty="0"/>
          </a:p>
        </p:txBody>
      </p:sp>
      <p:sp>
        <p:nvSpPr>
          <p:cNvPr id="3" name="Content Placeholder 2"/>
          <p:cNvSpPr>
            <a:spLocks noGrp="1"/>
          </p:cNvSpPr>
          <p:nvPr>
            <p:ph idx="1"/>
          </p:nvPr>
        </p:nvSpPr>
        <p:spPr>
          <a:xfrm>
            <a:off x="457200" y="1752600"/>
            <a:ext cx="7772400" cy="4373563"/>
          </a:xfrm>
        </p:spPr>
        <p:txBody>
          <a:bodyPr>
            <a:normAutofit/>
          </a:bodyPr>
          <a:lstStyle/>
          <a:p>
            <a:r>
              <a:rPr lang="en-US" dirty="0" smtClean="0"/>
              <a:t>Minimize movement of vehicles when workers on foot are performing change-over, repair or other tasks</a:t>
            </a:r>
          </a:p>
          <a:p>
            <a:r>
              <a:rPr lang="en-US" dirty="0" smtClean="0"/>
              <a:t>Do not sacrifice                                                              safety procedures                                         during such                                                  times.</a:t>
            </a:r>
          </a:p>
          <a:p>
            <a:pPr>
              <a:buNone/>
            </a:pPr>
            <a:endParaRPr lang="en-US" dirty="0" smtClean="0"/>
          </a:p>
        </p:txBody>
      </p:sp>
      <p:pic>
        <p:nvPicPr>
          <p:cNvPr id="4" name="Picture 3" descr="Worker edited.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581400"/>
            <a:ext cx="4064000" cy="30480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Drivers and Operators</a:t>
            </a:r>
            <a:endParaRPr lang="en-US" dirty="0"/>
          </a:p>
        </p:txBody>
      </p:sp>
      <p:sp>
        <p:nvSpPr>
          <p:cNvPr id="5" name="Subtitle 4"/>
          <p:cNvSpPr>
            <a:spLocks noGrp="1"/>
          </p:cNvSpPr>
          <p:nvPr>
            <p:ph type="subTitle" idx="1"/>
          </p:nvPr>
        </p:nvSpPr>
        <p:spPr/>
        <p:txBody>
          <a:bodyPr/>
          <a:lstStyle/>
          <a:p>
            <a:r>
              <a:rPr lang="en-US" dirty="0" smtClean="0"/>
              <a:t>Safe Practices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Safety</a:t>
            </a:r>
            <a:endParaRPr lang="en-US" dirty="0"/>
          </a:p>
        </p:txBody>
      </p:sp>
      <p:sp>
        <p:nvSpPr>
          <p:cNvPr id="3" name="Content Placeholder 2"/>
          <p:cNvSpPr>
            <a:spLocks noGrp="1"/>
          </p:cNvSpPr>
          <p:nvPr>
            <p:ph idx="1"/>
          </p:nvPr>
        </p:nvSpPr>
        <p:spPr>
          <a:xfrm>
            <a:off x="457200" y="1752600"/>
            <a:ext cx="8229600" cy="4648200"/>
          </a:xfrm>
        </p:spPr>
        <p:txBody>
          <a:bodyPr>
            <a:normAutofit fontScale="85000" lnSpcReduction="20000"/>
          </a:bodyPr>
          <a:lstStyle/>
          <a:p>
            <a:pPr>
              <a:buNone/>
            </a:pPr>
            <a:r>
              <a:rPr lang="en-US" dirty="0" smtClean="0"/>
              <a:t>There are several key principles to safe backing in work zones:</a:t>
            </a:r>
          </a:p>
          <a:p>
            <a:pPr>
              <a:lnSpc>
                <a:spcPct val="110000"/>
              </a:lnSpc>
            </a:pPr>
            <a:r>
              <a:rPr lang="en-US" dirty="0" smtClean="0"/>
              <a:t>Backing should be a controlled operation, used only when necessary and then under specified conditions;</a:t>
            </a:r>
          </a:p>
          <a:p>
            <a:pPr>
              <a:lnSpc>
                <a:spcPct val="110000"/>
              </a:lnSpc>
            </a:pPr>
            <a:r>
              <a:rPr lang="en-US" dirty="0" smtClean="0"/>
              <a:t>There should be clear communication between the operator and workers on foot before backing begins;</a:t>
            </a:r>
          </a:p>
          <a:p>
            <a:pPr>
              <a:lnSpc>
                <a:spcPct val="110000"/>
              </a:lnSpc>
            </a:pPr>
            <a:r>
              <a:rPr lang="en-US" dirty="0" smtClean="0"/>
              <a:t>Operators and workers should understand the blind areas around the equipment on site.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Safety</a:t>
            </a:r>
            <a:endParaRPr lang="en-US" dirty="0"/>
          </a:p>
        </p:txBody>
      </p:sp>
      <p:sp>
        <p:nvSpPr>
          <p:cNvPr id="3" name="Content Placeholder 2"/>
          <p:cNvSpPr>
            <a:spLocks noGrp="1"/>
          </p:cNvSpPr>
          <p:nvPr>
            <p:ph idx="1"/>
          </p:nvPr>
        </p:nvSpPr>
        <p:spPr>
          <a:xfrm>
            <a:off x="457200" y="1752600"/>
            <a:ext cx="8229600" cy="4648200"/>
          </a:xfrm>
        </p:spPr>
        <p:txBody>
          <a:bodyPr>
            <a:normAutofit fontScale="85000" lnSpcReduction="20000"/>
          </a:bodyPr>
          <a:lstStyle/>
          <a:p>
            <a:pPr>
              <a:lnSpc>
                <a:spcPct val="130000"/>
              </a:lnSpc>
            </a:pPr>
            <a:r>
              <a:rPr lang="en-US" dirty="0" smtClean="0"/>
              <a:t>There are key practices for each type of worker in the construction zone:</a:t>
            </a:r>
          </a:p>
          <a:p>
            <a:pPr lvl="1">
              <a:lnSpc>
                <a:spcPct val="130000"/>
              </a:lnSpc>
            </a:pPr>
            <a:r>
              <a:rPr lang="en-US" dirty="0" smtClean="0"/>
              <a:t>Operators should be certain of their surroundings and the location of workers, equipment and ground obstacles</a:t>
            </a:r>
          </a:p>
          <a:p>
            <a:pPr lvl="1">
              <a:lnSpc>
                <a:spcPct val="130000"/>
              </a:lnSpc>
            </a:pPr>
            <a:r>
              <a:rPr lang="en-US" dirty="0" smtClean="0"/>
              <a:t>Spotters should be designated and used when practical</a:t>
            </a:r>
          </a:p>
          <a:p>
            <a:pPr lvl="1">
              <a:lnSpc>
                <a:spcPct val="130000"/>
              </a:lnSpc>
            </a:pPr>
            <a:r>
              <a:rPr lang="en-US" dirty="0" smtClean="0"/>
              <a:t>All workers should be trained to avoid approaching or working near backing equipment</a:t>
            </a:r>
          </a:p>
          <a:p>
            <a:pPr>
              <a:lnSpc>
                <a:spcPct val="110000"/>
              </a:lnSpc>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Safety</a:t>
            </a:r>
            <a:endParaRPr lang="en-US" dirty="0"/>
          </a:p>
        </p:txBody>
      </p:sp>
      <p:sp>
        <p:nvSpPr>
          <p:cNvPr id="3" name="Content Placeholder 2"/>
          <p:cNvSpPr>
            <a:spLocks noGrp="1"/>
          </p:cNvSpPr>
          <p:nvPr>
            <p:ph idx="1"/>
          </p:nvPr>
        </p:nvSpPr>
        <p:spPr>
          <a:xfrm>
            <a:off x="457200" y="1752600"/>
            <a:ext cx="7010400" cy="4373563"/>
          </a:xfrm>
        </p:spPr>
        <p:txBody>
          <a:bodyPr/>
          <a:lstStyle/>
          <a:p>
            <a:pPr>
              <a:buNone/>
            </a:pPr>
            <a:r>
              <a:rPr lang="en-US" sz="4000" dirty="0" smtClean="0">
                <a:solidFill>
                  <a:srgbClr val="FFCC00"/>
                </a:solidFill>
                <a:effectLst>
                  <a:outerShdw blurRad="38100" dist="38100" dir="2700000" algn="tl">
                    <a:srgbClr val="000000">
                      <a:alpha val="43137"/>
                    </a:srgbClr>
                  </a:outerShdw>
                </a:effectLst>
              </a:rPr>
              <a:t>Operators:</a:t>
            </a:r>
          </a:p>
          <a:p>
            <a:pPr lvl="1">
              <a:buClr>
                <a:srgbClr val="FFCC00"/>
              </a:buClr>
              <a:buFont typeface="Wingdings" pitchFamily="2" charset="2"/>
              <a:buChar char="§"/>
            </a:pPr>
            <a:r>
              <a:rPr lang="en-US" dirty="0" smtClean="0"/>
              <a:t>Avoid backing up unless necessary</a:t>
            </a:r>
          </a:p>
          <a:p>
            <a:pPr lvl="1">
              <a:buClr>
                <a:srgbClr val="FFCC00"/>
              </a:buClr>
              <a:buFont typeface="Wingdings" pitchFamily="2" charset="2"/>
              <a:buChar char="§"/>
            </a:pPr>
            <a:r>
              <a:rPr lang="en-US" dirty="0" smtClean="0"/>
              <a:t>Walk around vehicle to check for hazards</a:t>
            </a:r>
          </a:p>
          <a:p>
            <a:pPr lvl="1">
              <a:buClr>
                <a:srgbClr val="FFCC00"/>
              </a:buClr>
              <a:buFont typeface="Wingdings" pitchFamily="2" charset="2"/>
              <a:buChar char="§"/>
            </a:pPr>
            <a:r>
              <a:rPr lang="en-US" dirty="0" smtClean="0"/>
              <a:t>Be aware of blind areas</a:t>
            </a:r>
          </a:p>
          <a:p>
            <a:pPr lvl="1">
              <a:buClr>
                <a:srgbClr val="FFCC00"/>
              </a:buClr>
              <a:buFont typeface="Wingdings" pitchFamily="2" charset="2"/>
              <a:buChar char="§"/>
            </a:pPr>
            <a:r>
              <a:rPr lang="en-US" dirty="0" smtClean="0"/>
              <a:t>Use a spotter whenever possible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 Your Surroundings</a:t>
            </a:r>
            <a:endParaRPr lang="en-US"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828800"/>
            <a:ext cx="6798755" cy="445293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Communicate Safety </a:t>
            </a:r>
            <a:br>
              <a:rPr lang="en-US" dirty="0" smtClean="0"/>
            </a:br>
            <a:r>
              <a:rPr lang="en-US" dirty="0" smtClean="0"/>
              <a:t>Plan with Workers</a:t>
            </a:r>
            <a:endParaRPr lang="en-US" dirty="0"/>
          </a:p>
        </p:txBody>
      </p:sp>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437374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 a Spotter</a:t>
            </a:r>
            <a:endParaRPr lang="en-US"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905000"/>
            <a:ext cx="6248400" cy="4264131"/>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Spotters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Spotters are recommended by ANSI and other agencies;</a:t>
            </a:r>
          </a:p>
          <a:p>
            <a:r>
              <a:rPr lang="en-US" dirty="0" smtClean="0"/>
              <a:t>They are required by some states when camera/radar systems not used ;</a:t>
            </a:r>
          </a:p>
          <a:p>
            <a:r>
              <a:rPr lang="en-US" dirty="0" smtClean="0"/>
              <a:t>Spotters can also be in danger from vehicles – who is spotting the spotter?</a:t>
            </a:r>
          </a:p>
          <a:p>
            <a:r>
              <a:rPr lang="en-US" dirty="0" smtClean="0"/>
              <a:t>Spotters can help when you must work with your back to equipment or traffic;</a:t>
            </a:r>
          </a:p>
          <a:p>
            <a:r>
              <a:rPr lang="en-US" dirty="0" smtClean="0"/>
              <a:t>If visual contact is lost with the spotter, stop immediately until the spotter is located.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Spotters</a:t>
            </a:r>
            <a:endParaRPr lang="en-US" dirty="0"/>
          </a:p>
        </p:txBody>
      </p:sp>
      <p:sp>
        <p:nvSpPr>
          <p:cNvPr id="3" name="Content Placeholder 2"/>
          <p:cNvSpPr>
            <a:spLocks noGrp="1"/>
          </p:cNvSpPr>
          <p:nvPr>
            <p:ph idx="1"/>
          </p:nvPr>
        </p:nvSpPr>
        <p:spPr>
          <a:xfrm>
            <a:off x="304800" y="1752600"/>
            <a:ext cx="8610600" cy="4800600"/>
          </a:xfrm>
        </p:spPr>
        <p:txBody>
          <a:bodyPr>
            <a:noAutofit/>
          </a:bodyPr>
          <a:lstStyle/>
          <a:p>
            <a:r>
              <a:rPr lang="en-US" sz="2700" dirty="0" smtClean="0"/>
              <a:t>Spotters must ensure sure operators know they are present and where they will be standing;</a:t>
            </a:r>
          </a:p>
          <a:p>
            <a:r>
              <a:rPr lang="en-US" sz="2700" dirty="0" smtClean="0"/>
              <a:t>Near-by workers must know the Spotter’s responsibili-ties and not approach equipment without permission.</a:t>
            </a:r>
          </a:p>
          <a:p>
            <a:r>
              <a:rPr lang="en-US" sz="2700" u="sng" dirty="0" smtClean="0"/>
              <a:t>There should only be ONE spotter</a:t>
            </a:r>
            <a:r>
              <a:rPr lang="en-US" sz="2700" dirty="0" smtClean="0"/>
              <a:t> to avoid confusion;</a:t>
            </a:r>
          </a:p>
          <a:p>
            <a:r>
              <a:rPr lang="en-US" sz="2700" dirty="0" smtClean="0"/>
              <a:t>Spotters need to be trained in safe work procedures, including continuous communication and remaining visible to the operator at all times;</a:t>
            </a:r>
          </a:p>
          <a:p>
            <a:r>
              <a:rPr lang="en-US" sz="2700" dirty="0" smtClean="0"/>
              <a:t>If spotters are not used, workers must communicate with the operator directly before approaching.  Eye contact is not enough.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a:t>
            </a:r>
            <a:endParaRPr lang="en-US" dirty="0"/>
          </a:p>
        </p:txBody>
      </p:sp>
      <p:sp>
        <p:nvSpPr>
          <p:cNvPr id="3" name="Subtitle 2"/>
          <p:cNvSpPr>
            <a:spLocks noGrp="1"/>
          </p:cNvSpPr>
          <p:nvPr>
            <p:ph type="subTitle" idx="1"/>
          </p:nvPr>
        </p:nvSpPr>
        <p:spPr/>
        <p:txBody>
          <a:bodyPr/>
          <a:lstStyle/>
          <a:p>
            <a:r>
              <a:rPr lang="en-US" dirty="0" smtClean="0"/>
              <a:t>Practice Spotting Signals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228600"/>
            <a:ext cx="5257800" cy="645108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 Around Vehicle Before Backing</a:t>
            </a:r>
            <a:endParaRPr lang="en-US" dirty="0"/>
          </a:p>
        </p:txBody>
      </p:sp>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981200"/>
            <a:ext cx="7621588" cy="4189413"/>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Vehicle Pathways</a:t>
            </a:r>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505200"/>
            <a:ext cx="3764542" cy="3124200"/>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304800" y="1600200"/>
            <a:ext cx="8458200" cy="4983163"/>
          </a:xfrm>
        </p:spPr>
        <p:txBody>
          <a:bodyPr>
            <a:normAutofit fontScale="92500"/>
          </a:bodyPr>
          <a:lstStyle/>
          <a:p>
            <a:r>
              <a:rPr lang="en-US" dirty="0" smtClean="0"/>
              <a:t>A key element of the Internal Traffic Control Plan is to develop a route plan vehicles will follow when entering, exiting, and traveling through the work space.</a:t>
            </a:r>
          </a:p>
          <a:p>
            <a:r>
              <a:rPr lang="en-US" dirty="0" smtClean="0"/>
              <a:t>The route may be                                                  marked with temporary                                 traffic control devices.</a:t>
            </a:r>
          </a:p>
          <a:p>
            <a:r>
              <a:rPr lang="en-US" dirty="0" smtClean="0"/>
              <a:t>The plan must be                         communicated.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Vehicle Pathways</a:t>
            </a:r>
            <a:endParaRPr lang="en-US" dirty="0"/>
          </a:p>
        </p:txBody>
      </p:sp>
      <p:sp>
        <p:nvSpPr>
          <p:cNvPr id="6" name="Content Placeholder 5"/>
          <p:cNvSpPr>
            <a:spLocks noGrp="1"/>
          </p:cNvSpPr>
          <p:nvPr>
            <p:ph idx="1"/>
          </p:nvPr>
        </p:nvSpPr>
        <p:spPr/>
        <p:txBody>
          <a:bodyPr/>
          <a:lstStyle/>
          <a:p>
            <a:r>
              <a:rPr lang="en-US" dirty="0" smtClean="0"/>
              <a:t>Pathways should be marked when:</a:t>
            </a:r>
          </a:p>
          <a:p>
            <a:pPr lvl="1"/>
            <a:r>
              <a:rPr lang="en-US" dirty="0" smtClean="0"/>
              <a:t>Deliveries of materials are completed by a variety of subcontractors/ independent drivers who are not familiar with the site and procedures;</a:t>
            </a:r>
          </a:p>
          <a:p>
            <a:pPr lvl="1"/>
            <a:r>
              <a:rPr lang="en-US" dirty="0" smtClean="0"/>
              <a:t>Multiple operations occur in close proximity to each other;</a:t>
            </a:r>
          </a:p>
          <a:p>
            <a:pPr lvl="1"/>
            <a:r>
              <a:rPr lang="en-US" dirty="0" smtClean="0"/>
              <a:t>Workers on foot are in the vicinity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Pathways</a:t>
            </a:r>
            <a:endParaRPr lang="en-US" dirty="0"/>
          </a:p>
        </p:txBody>
      </p:sp>
      <p:sp>
        <p:nvSpPr>
          <p:cNvPr id="3" name="Content Placeholder 2"/>
          <p:cNvSpPr>
            <a:spLocks noGrp="1"/>
          </p:cNvSpPr>
          <p:nvPr>
            <p:ph idx="1"/>
          </p:nvPr>
        </p:nvSpPr>
        <p:spPr/>
        <p:txBody>
          <a:bodyPr/>
          <a:lstStyle/>
          <a:p>
            <a:r>
              <a:rPr lang="en-US" dirty="0" smtClean="0"/>
              <a:t>The primary concerns are:</a:t>
            </a:r>
          </a:p>
          <a:p>
            <a:pPr lvl="1"/>
            <a:r>
              <a:rPr lang="en-US" dirty="0" smtClean="0"/>
              <a:t>Ensuring the drivers/operators know where they should- and should not go;</a:t>
            </a:r>
          </a:p>
          <a:p>
            <a:pPr lvl="1"/>
            <a:r>
              <a:rPr lang="en-US" dirty="0" smtClean="0"/>
              <a:t>Ensuring workers know the areas to avoid;</a:t>
            </a:r>
          </a:p>
          <a:p>
            <a:pPr lvl="1"/>
            <a:r>
              <a:rPr lang="en-US" dirty="0" smtClean="0"/>
              <a:t>Route planning occurs before vehicles arrive on site to separate operations.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 Free &amp; Equipment Free Zones</a:t>
            </a:r>
            <a:endParaRPr lang="en-US" dirty="0"/>
          </a:p>
        </p:txBody>
      </p:sp>
      <p:sp>
        <p:nvSpPr>
          <p:cNvPr id="3" name="Content Placeholder 2"/>
          <p:cNvSpPr>
            <a:spLocks noGrp="1"/>
          </p:cNvSpPr>
          <p:nvPr>
            <p:ph idx="1"/>
          </p:nvPr>
        </p:nvSpPr>
        <p:spPr>
          <a:xfrm>
            <a:off x="457200" y="1752600"/>
            <a:ext cx="8229600" cy="4648200"/>
          </a:xfrm>
        </p:spPr>
        <p:txBody>
          <a:bodyPr>
            <a:normAutofit fontScale="92500" lnSpcReduction="10000"/>
          </a:bodyPr>
          <a:lstStyle/>
          <a:p>
            <a:r>
              <a:rPr lang="en-US" dirty="0" smtClean="0"/>
              <a:t>Worker Free Zones are locations from which workers on foot must stay clear.  They include:</a:t>
            </a:r>
          </a:p>
          <a:p>
            <a:pPr marL="933450" lvl="1" indent="-533400">
              <a:lnSpc>
                <a:spcPct val="90000"/>
              </a:lnSpc>
            </a:pPr>
            <a:r>
              <a:rPr lang="en-US" dirty="0" smtClean="0"/>
              <a:t>Blind areas around equipment</a:t>
            </a:r>
          </a:p>
          <a:p>
            <a:pPr marL="933450" lvl="1" indent="-533400">
              <a:lnSpc>
                <a:spcPct val="90000"/>
              </a:lnSpc>
            </a:pPr>
            <a:r>
              <a:rPr lang="en-US" dirty="0" smtClean="0"/>
              <a:t>Equipment travel lanes and queue areas in paving trains</a:t>
            </a:r>
          </a:p>
          <a:p>
            <a:pPr marL="933450" lvl="1" indent="-533400">
              <a:lnSpc>
                <a:spcPct val="90000"/>
              </a:lnSpc>
            </a:pPr>
            <a:r>
              <a:rPr lang="en-US" dirty="0" smtClean="0"/>
              <a:t>Moving equipment, including swing radius, pinch points and moving parts</a:t>
            </a:r>
          </a:p>
          <a:p>
            <a:pPr marL="933450" lvl="1" indent="-533400">
              <a:lnSpc>
                <a:spcPct val="90000"/>
              </a:lnSpc>
            </a:pPr>
            <a:r>
              <a:rPr lang="en-US" dirty="0" smtClean="0"/>
              <a:t>Other hazardous areas, such as near power lines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Workers on Foot</a:t>
            </a:r>
            <a:endParaRPr lang="en-US" dirty="0"/>
          </a:p>
        </p:txBody>
      </p:sp>
      <p:sp>
        <p:nvSpPr>
          <p:cNvPr id="5" name="Subtitle 4"/>
          <p:cNvSpPr>
            <a:spLocks noGrp="1"/>
          </p:cNvSpPr>
          <p:nvPr>
            <p:ph type="subTitle" idx="1"/>
          </p:nvPr>
        </p:nvSpPr>
        <p:spPr/>
        <p:txBody>
          <a:bodyPr/>
          <a:lstStyle/>
          <a:p>
            <a:r>
              <a:rPr lang="en-US" dirty="0" smtClean="0"/>
              <a:t>Safe Practices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 Free &amp; Equipment Free Zones</a:t>
            </a:r>
            <a:endParaRPr lang="en-US" dirty="0"/>
          </a:p>
        </p:txBody>
      </p:sp>
      <p:sp>
        <p:nvSpPr>
          <p:cNvPr id="23" name="Rectangle 21" descr="Dark upward diagonal"/>
          <p:cNvSpPr>
            <a:spLocks noChangeArrowheads="1"/>
          </p:cNvSpPr>
          <p:nvPr/>
        </p:nvSpPr>
        <p:spPr bwMode="auto">
          <a:xfrm>
            <a:off x="4419600" y="5486400"/>
            <a:ext cx="609600" cy="457200"/>
          </a:xfrm>
          <a:prstGeom prst="rect">
            <a:avLst/>
          </a:prstGeom>
          <a:solidFill>
            <a:srgbClr val="FF0000"/>
          </a:solidFill>
          <a:ln w="12700">
            <a:solidFill>
              <a:schemeClr val="tx1"/>
            </a:solidFill>
            <a:miter lim="800000"/>
            <a:headEnd/>
            <a:tailEnd/>
          </a:ln>
        </p:spPr>
        <p:txBody>
          <a:bodyPr wrap="none" anchor="ctr"/>
          <a:lstStyle/>
          <a:p>
            <a:endParaRPr lang="en-US" dirty="0"/>
          </a:p>
        </p:txBody>
      </p:sp>
      <p:sp>
        <p:nvSpPr>
          <p:cNvPr id="24" name="Text Box 22"/>
          <p:cNvSpPr txBox="1">
            <a:spLocks noChangeArrowheads="1"/>
          </p:cNvSpPr>
          <p:nvPr/>
        </p:nvSpPr>
        <p:spPr bwMode="auto">
          <a:xfrm>
            <a:off x="5029200" y="5486400"/>
            <a:ext cx="2895600" cy="457200"/>
          </a:xfrm>
          <a:prstGeom prst="rect">
            <a:avLst/>
          </a:prstGeom>
          <a:noFill/>
          <a:ln w="9525">
            <a:noFill/>
            <a:miter lim="800000"/>
            <a:headEnd/>
            <a:tailEnd/>
          </a:ln>
        </p:spPr>
        <p:txBody>
          <a:bodyPr>
            <a:spAutoFit/>
          </a:bodyPr>
          <a:lstStyle/>
          <a:p>
            <a:pPr eaLnBrk="1" hangingPunct="1">
              <a:spcBef>
                <a:spcPct val="50000"/>
              </a:spcBef>
            </a:pPr>
            <a:r>
              <a:rPr lang="en-US" sz="2400" b="1" dirty="0">
                <a:latin typeface="Times New Roman" pitchFamily="18" charset="0"/>
              </a:rPr>
              <a:t>= Worker-Free Zone</a:t>
            </a:r>
          </a:p>
        </p:txBody>
      </p:sp>
      <p:graphicFrame>
        <p:nvGraphicFramePr>
          <p:cNvPr id="78" name="Object 3"/>
          <p:cNvGraphicFramePr>
            <a:graphicFrameLocks noChangeAspect="1"/>
          </p:cNvGraphicFramePr>
          <p:nvPr/>
        </p:nvGraphicFramePr>
        <p:xfrm>
          <a:off x="0" y="3124200"/>
          <a:ext cx="9144000" cy="1273175"/>
        </p:xfrm>
        <a:graphic>
          <a:graphicData uri="http://schemas.openxmlformats.org/presentationml/2006/ole">
            <mc:AlternateContent xmlns:mc="http://schemas.openxmlformats.org/markup-compatibility/2006">
              <mc:Choice xmlns:v="urn:schemas-microsoft-com:vml" Requires="v">
                <p:oleObj spid="_x0000_s9248" name="CorelDRAW" r:id="rId4" imgW="5515560" imgH="636120" progId="">
                  <p:embed/>
                </p:oleObj>
              </mc:Choice>
              <mc:Fallback>
                <p:oleObj name="CorelDRAW" r:id="rId4" imgW="5515560" imgH="6361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 name="Rectangle 5"/>
          <p:cNvSpPr>
            <a:spLocks noChangeArrowheads="1"/>
          </p:cNvSpPr>
          <p:nvPr/>
        </p:nvSpPr>
        <p:spPr bwMode="auto">
          <a:xfrm>
            <a:off x="0" y="2743200"/>
            <a:ext cx="9144000" cy="533400"/>
          </a:xfrm>
          <a:prstGeom prst="rect">
            <a:avLst/>
          </a:prstGeom>
          <a:solidFill>
            <a:srgbClr val="B2B2B2"/>
          </a:solidFill>
          <a:ln w="9525">
            <a:noFill/>
            <a:miter lim="800000"/>
            <a:headEnd/>
            <a:tailEnd/>
          </a:ln>
        </p:spPr>
        <p:txBody>
          <a:bodyPr wrap="none" anchor="ctr"/>
          <a:lstStyle/>
          <a:p>
            <a:endParaRPr lang="en-US" dirty="0"/>
          </a:p>
        </p:txBody>
      </p:sp>
      <p:sp>
        <p:nvSpPr>
          <p:cNvPr id="80" name="Rectangle 52" descr="Dark upward diagonal"/>
          <p:cNvSpPr>
            <a:spLocks noChangeArrowheads="1"/>
          </p:cNvSpPr>
          <p:nvPr/>
        </p:nvSpPr>
        <p:spPr bwMode="auto">
          <a:xfrm>
            <a:off x="6629400" y="2743200"/>
            <a:ext cx="2514600" cy="609600"/>
          </a:xfrm>
          <a:prstGeom prst="rect">
            <a:avLst/>
          </a:prstGeom>
          <a:solidFill>
            <a:srgbClr val="FF0000"/>
          </a:solidFill>
          <a:ln w="9525">
            <a:noFill/>
            <a:miter lim="800000"/>
            <a:headEnd/>
            <a:tailEnd/>
          </a:ln>
        </p:spPr>
        <p:txBody>
          <a:bodyPr wrap="none" anchor="ctr"/>
          <a:lstStyle/>
          <a:p>
            <a:endParaRPr lang="en-US" dirty="0"/>
          </a:p>
        </p:txBody>
      </p:sp>
      <p:sp>
        <p:nvSpPr>
          <p:cNvPr id="81" name="Rectangle 4" descr="Dark upward diagonal"/>
          <p:cNvSpPr>
            <a:spLocks noChangeArrowheads="1"/>
          </p:cNvSpPr>
          <p:nvPr/>
        </p:nvSpPr>
        <p:spPr bwMode="auto">
          <a:xfrm>
            <a:off x="0" y="3276600"/>
            <a:ext cx="4191000" cy="533400"/>
          </a:xfrm>
          <a:prstGeom prst="rect">
            <a:avLst/>
          </a:prstGeom>
          <a:solidFill>
            <a:srgbClr val="FF0000"/>
          </a:solidFill>
          <a:ln w="9525">
            <a:noFill/>
            <a:miter lim="800000"/>
            <a:headEnd/>
            <a:tailEnd/>
          </a:ln>
        </p:spPr>
        <p:txBody>
          <a:bodyPr wrap="none" anchor="ctr"/>
          <a:lstStyle/>
          <a:p>
            <a:endParaRPr lang="en-US" dirty="0"/>
          </a:p>
        </p:txBody>
      </p:sp>
      <p:sp>
        <p:nvSpPr>
          <p:cNvPr id="82" name="Rectangle 6" descr="Dark upward diagonal"/>
          <p:cNvSpPr>
            <a:spLocks noChangeArrowheads="1"/>
          </p:cNvSpPr>
          <p:nvPr/>
        </p:nvSpPr>
        <p:spPr bwMode="auto">
          <a:xfrm>
            <a:off x="0" y="2743200"/>
            <a:ext cx="5105400" cy="533400"/>
          </a:xfrm>
          <a:prstGeom prst="rect">
            <a:avLst/>
          </a:prstGeom>
          <a:solidFill>
            <a:srgbClr val="FF0000"/>
          </a:solidFill>
          <a:ln w="9525">
            <a:noFill/>
            <a:miter lim="800000"/>
            <a:headEnd/>
            <a:tailEnd/>
          </a:ln>
        </p:spPr>
        <p:txBody>
          <a:bodyPr wrap="none" anchor="ctr"/>
          <a:lstStyle/>
          <a:p>
            <a:endParaRPr lang="en-US" dirty="0"/>
          </a:p>
        </p:txBody>
      </p:sp>
      <p:sp>
        <p:nvSpPr>
          <p:cNvPr id="83" name="Rectangle 7" descr="Dark upward diagonal"/>
          <p:cNvSpPr>
            <a:spLocks noChangeArrowheads="1"/>
          </p:cNvSpPr>
          <p:nvPr/>
        </p:nvSpPr>
        <p:spPr bwMode="auto">
          <a:xfrm>
            <a:off x="0" y="3810000"/>
            <a:ext cx="9144000" cy="685800"/>
          </a:xfrm>
          <a:prstGeom prst="rect">
            <a:avLst/>
          </a:prstGeom>
          <a:solidFill>
            <a:srgbClr val="FF0000"/>
          </a:solidFill>
          <a:ln w="9525">
            <a:noFill/>
            <a:miter lim="800000"/>
            <a:headEnd/>
            <a:tailEnd/>
          </a:ln>
        </p:spPr>
        <p:txBody>
          <a:bodyPr wrap="none" anchor="ctr"/>
          <a:lstStyle/>
          <a:p>
            <a:endParaRPr lang="en-US" dirty="0"/>
          </a:p>
        </p:txBody>
      </p:sp>
      <p:sp>
        <p:nvSpPr>
          <p:cNvPr id="84" name="Text Box 8"/>
          <p:cNvSpPr txBox="1">
            <a:spLocks noChangeArrowheads="1"/>
          </p:cNvSpPr>
          <p:nvPr/>
        </p:nvSpPr>
        <p:spPr bwMode="auto">
          <a:xfrm>
            <a:off x="4953000" y="2895600"/>
            <a:ext cx="914400" cy="336550"/>
          </a:xfrm>
          <a:prstGeom prst="rect">
            <a:avLst/>
          </a:prstGeom>
          <a:noFill/>
          <a:ln w="9525">
            <a:noFill/>
            <a:miter lim="800000"/>
            <a:headEnd/>
            <a:tailEnd/>
          </a:ln>
        </p:spPr>
        <p:txBody>
          <a:bodyPr>
            <a:spAutoFit/>
          </a:bodyPr>
          <a:lstStyle/>
          <a:p>
            <a:pPr algn="l">
              <a:spcBef>
                <a:spcPct val="50000"/>
              </a:spcBef>
            </a:pPr>
            <a:r>
              <a:rPr lang="en-US" sz="1600" b="1" dirty="0">
                <a:latin typeface="Arial Unicode MS" pitchFamily="34" charset="-128"/>
              </a:rPr>
              <a:t>Paver</a:t>
            </a:r>
          </a:p>
        </p:txBody>
      </p:sp>
      <p:graphicFrame>
        <p:nvGraphicFramePr>
          <p:cNvPr id="85" name="Object 9"/>
          <p:cNvGraphicFramePr>
            <a:graphicFrameLocks noChangeAspect="1"/>
          </p:cNvGraphicFramePr>
          <p:nvPr/>
        </p:nvGraphicFramePr>
        <p:xfrm>
          <a:off x="4876800" y="2557463"/>
          <a:ext cx="1066800" cy="762000"/>
        </p:xfrm>
        <a:graphic>
          <a:graphicData uri="http://schemas.openxmlformats.org/presentationml/2006/ole">
            <mc:AlternateContent xmlns:mc="http://schemas.openxmlformats.org/markup-compatibility/2006">
              <mc:Choice xmlns:v="urn:schemas-microsoft-com:vml" Requires="v">
                <p:oleObj spid="_x0000_s9249" name="AutoCAD Drawing" r:id="rId6" imgW="6534150" imgH="3333750" progId="">
                  <p:embed/>
                </p:oleObj>
              </mc:Choice>
              <mc:Fallback>
                <p:oleObj name="AutoCAD Drawing" r:id="rId6" imgW="6534150" imgH="333375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l="44861" t="36395" r="46539" b="51700"/>
                      <a:stretch>
                        <a:fillRect/>
                      </a:stretch>
                    </p:blipFill>
                    <p:spPr bwMode="auto">
                      <a:xfrm>
                        <a:off x="4876800" y="2557463"/>
                        <a:ext cx="1066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10"/>
          <p:cNvGraphicFramePr>
            <a:graphicFrameLocks noChangeAspect="1"/>
          </p:cNvGraphicFramePr>
          <p:nvPr/>
        </p:nvGraphicFramePr>
        <p:xfrm>
          <a:off x="3922713" y="2514600"/>
          <a:ext cx="1411287" cy="957263"/>
        </p:xfrm>
        <a:graphic>
          <a:graphicData uri="http://schemas.openxmlformats.org/presentationml/2006/ole">
            <mc:AlternateContent xmlns:mc="http://schemas.openxmlformats.org/markup-compatibility/2006">
              <mc:Choice xmlns:v="urn:schemas-microsoft-com:vml" Requires="v">
                <p:oleObj spid="_x0000_s9250" r:id="rId8" imgW="6534150" imgH="3333750" progId="">
                  <p:embed/>
                </p:oleObj>
              </mc:Choice>
              <mc:Fallback>
                <p:oleObj r:id="rId8" imgW="6534150" imgH="3333750"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3922713" y="2514600"/>
                        <a:ext cx="1411287"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11"/>
          <p:cNvGraphicFramePr>
            <a:graphicFrameLocks noChangeAspect="1"/>
          </p:cNvGraphicFramePr>
          <p:nvPr/>
        </p:nvGraphicFramePr>
        <p:xfrm>
          <a:off x="457200" y="2667000"/>
          <a:ext cx="1447800" cy="619125"/>
        </p:xfrm>
        <a:graphic>
          <a:graphicData uri="http://schemas.openxmlformats.org/presentationml/2006/ole">
            <mc:AlternateContent xmlns:mc="http://schemas.openxmlformats.org/markup-compatibility/2006">
              <mc:Choice xmlns:v="urn:schemas-microsoft-com:vml" Requires="v">
                <p:oleObj spid="_x0000_s9251" r:id="rId10" imgW="6534150" imgH="3333750" progId="">
                  <p:embed/>
                </p:oleObj>
              </mc:Choice>
              <mc:Fallback>
                <p:oleObj r:id="rId10" imgW="6534150" imgH="3333750" progId="">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l="10745" t="48979" r="79549" b="42857"/>
                      <a:stretch>
                        <a:fillRect/>
                      </a:stretch>
                    </p:blipFill>
                    <p:spPr bwMode="auto">
                      <a:xfrm>
                        <a:off x="457200" y="2667000"/>
                        <a:ext cx="14478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13"/>
          <p:cNvGraphicFramePr>
            <a:graphicFrameLocks noChangeAspect="1"/>
          </p:cNvGraphicFramePr>
          <p:nvPr/>
        </p:nvGraphicFramePr>
        <p:xfrm>
          <a:off x="2286000" y="2971800"/>
          <a:ext cx="1371600" cy="930275"/>
        </p:xfrm>
        <a:graphic>
          <a:graphicData uri="http://schemas.openxmlformats.org/presentationml/2006/ole">
            <mc:AlternateContent xmlns:mc="http://schemas.openxmlformats.org/markup-compatibility/2006">
              <mc:Choice xmlns:v="urn:schemas-microsoft-com:vml" Requires="v">
                <p:oleObj spid="_x0000_s9252" name="AutoCAD Drawing" r:id="rId12" imgW="6534150" imgH="3333750" progId="">
                  <p:embed/>
                </p:oleObj>
              </mc:Choice>
              <mc:Fallback>
                <p:oleObj name="AutoCAD Drawing" r:id="rId12" imgW="6534150" imgH="3333750" progId="">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2286000" y="2971800"/>
                        <a:ext cx="137160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14"/>
          <p:cNvGraphicFramePr>
            <a:graphicFrameLocks noChangeAspect="1"/>
          </p:cNvGraphicFramePr>
          <p:nvPr/>
        </p:nvGraphicFramePr>
        <p:xfrm>
          <a:off x="1295400" y="3640138"/>
          <a:ext cx="1371600" cy="931862"/>
        </p:xfrm>
        <a:graphic>
          <a:graphicData uri="http://schemas.openxmlformats.org/presentationml/2006/ole">
            <mc:AlternateContent xmlns:mc="http://schemas.openxmlformats.org/markup-compatibility/2006">
              <mc:Choice xmlns:v="urn:schemas-microsoft-com:vml" Requires="v">
                <p:oleObj spid="_x0000_s9253" r:id="rId13" imgW="6534150" imgH="3333750" progId="">
                  <p:embed/>
                </p:oleObj>
              </mc:Choice>
              <mc:Fallback>
                <p:oleObj r:id="rId13" imgW="6534150" imgH="3333750" progId="">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1295400" y="3640138"/>
                        <a:ext cx="13716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 name="Text Box 15"/>
          <p:cNvSpPr txBox="1">
            <a:spLocks noChangeArrowheads="1"/>
          </p:cNvSpPr>
          <p:nvPr/>
        </p:nvSpPr>
        <p:spPr bwMode="auto">
          <a:xfrm>
            <a:off x="7467600" y="3276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Lane 1</a:t>
            </a:r>
          </a:p>
        </p:txBody>
      </p:sp>
      <p:sp>
        <p:nvSpPr>
          <p:cNvPr id="91" name="Text Box 16"/>
          <p:cNvSpPr txBox="1">
            <a:spLocks noChangeArrowheads="1"/>
          </p:cNvSpPr>
          <p:nvPr/>
        </p:nvSpPr>
        <p:spPr bwMode="auto">
          <a:xfrm>
            <a:off x="7467600" y="38862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Lane 2</a:t>
            </a:r>
          </a:p>
        </p:txBody>
      </p:sp>
      <p:sp>
        <p:nvSpPr>
          <p:cNvPr id="92" name="Text Box 17"/>
          <p:cNvSpPr txBox="1">
            <a:spLocks noChangeArrowheads="1"/>
          </p:cNvSpPr>
          <p:nvPr/>
        </p:nvSpPr>
        <p:spPr bwMode="auto">
          <a:xfrm>
            <a:off x="7162800" y="2667000"/>
            <a:ext cx="1447800" cy="641350"/>
          </a:xfrm>
          <a:prstGeom prst="rect">
            <a:avLst/>
          </a:prstGeom>
          <a:noFill/>
          <a:ln w="9525">
            <a:noFill/>
            <a:miter lim="800000"/>
            <a:headEnd/>
            <a:tailEnd/>
          </a:ln>
        </p:spPr>
        <p:txBody>
          <a:bodyPr>
            <a:spAutoFit/>
          </a:bodyPr>
          <a:lstStyle/>
          <a:p>
            <a:pPr eaLnBrk="1" hangingPunct="1">
              <a:spcBef>
                <a:spcPct val="50000"/>
              </a:spcBef>
            </a:pPr>
            <a:r>
              <a:rPr lang="en-US" b="1" dirty="0">
                <a:latin typeface="Times New Roman" pitchFamily="18" charset="0"/>
              </a:rPr>
              <a:t>Breakdown Lane</a:t>
            </a:r>
          </a:p>
        </p:txBody>
      </p:sp>
      <p:sp>
        <p:nvSpPr>
          <p:cNvPr id="95" name="Text Box 20"/>
          <p:cNvSpPr txBox="1">
            <a:spLocks noChangeArrowheads="1"/>
          </p:cNvSpPr>
          <p:nvPr/>
        </p:nvSpPr>
        <p:spPr bwMode="auto">
          <a:xfrm>
            <a:off x="5638800" y="2667000"/>
            <a:ext cx="990600" cy="641350"/>
          </a:xfrm>
          <a:prstGeom prst="rect">
            <a:avLst/>
          </a:prstGeom>
          <a:noFill/>
          <a:ln w="9525">
            <a:noFill/>
            <a:miter lim="800000"/>
            <a:headEnd/>
            <a:tailEnd/>
          </a:ln>
        </p:spPr>
        <p:txBody>
          <a:bodyPr>
            <a:spAutoFit/>
          </a:bodyPr>
          <a:lstStyle/>
          <a:p>
            <a:pPr eaLnBrk="1" hangingPunct="1">
              <a:spcBef>
                <a:spcPct val="50000"/>
              </a:spcBef>
            </a:pPr>
            <a:r>
              <a:rPr lang="en-US" b="1" dirty="0">
                <a:latin typeface="Times New Roman" pitchFamily="18" charset="0"/>
              </a:rPr>
              <a:t>Worker Area</a:t>
            </a:r>
          </a:p>
        </p:txBody>
      </p:sp>
      <p:graphicFrame>
        <p:nvGraphicFramePr>
          <p:cNvPr id="96" name="Object 25"/>
          <p:cNvGraphicFramePr>
            <a:graphicFrameLocks noChangeAspect="1"/>
          </p:cNvGraphicFramePr>
          <p:nvPr/>
        </p:nvGraphicFramePr>
        <p:xfrm>
          <a:off x="6781800" y="3924300"/>
          <a:ext cx="685800" cy="342900"/>
        </p:xfrm>
        <a:graphic>
          <a:graphicData uri="http://schemas.openxmlformats.org/presentationml/2006/ole">
            <mc:AlternateContent xmlns:mc="http://schemas.openxmlformats.org/markup-compatibility/2006">
              <mc:Choice xmlns:v="urn:schemas-microsoft-com:vml" Requires="v">
                <p:oleObj spid="_x0000_s9254" name="AutoCAD Drawing" r:id="rId14" imgW="6667560" imgH="3133800" progId="">
                  <p:embed/>
                </p:oleObj>
              </mc:Choice>
              <mc:Fallback>
                <p:oleObj name="AutoCAD Drawing" r:id="rId14" imgW="6667560" imgH="3133800" progId="">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l="66000" t="54863" r="22571" b="32979"/>
                      <a:stretch>
                        <a:fillRect/>
                      </a:stretch>
                    </p:blipFill>
                    <p:spPr bwMode="auto">
                      <a:xfrm>
                        <a:off x="6781800" y="39243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8" name="Group 27"/>
          <p:cNvGrpSpPr>
            <a:grpSpLocks/>
          </p:cNvGrpSpPr>
          <p:nvPr/>
        </p:nvGrpSpPr>
        <p:grpSpPr bwMode="auto">
          <a:xfrm>
            <a:off x="228600" y="3733800"/>
            <a:ext cx="8610600" cy="152400"/>
            <a:chOff x="144" y="2352"/>
            <a:chExt cx="5424" cy="96"/>
          </a:xfrm>
        </p:grpSpPr>
        <p:sp>
          <p:nvSpPr>
            <p:cNvPr id="99" name="Oval 28"/>
            <p:cNvSpPr>
              <a:spLocks noChangeArrowheads="1"/>
            </p:cNvSpPr>
            <p:nvPr/>
          </p:nvSpPr>
          <p:spPr bwMode="auto">
            <a:xfrm>
              <a:off x="153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0" name="Oval 29"/>
            <p:cNvSpPr>
              <a:spLocks noChangeArrowheads="1"/>
            </p:cNvSpPr>
            <p:nvPr/>
          </p:nvSpPr>
          <p:spPr bwMode="auto">
            <a:xfrm>
              <a:off x="86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1" name="Oval 30"/>
            <p:cNvSpPr>
              <a:spLocks noChangeArrowheads="1"/>
            </p:cNvSpPr>
            <p:nvPr/>
          </p:nvSpPr>
          <p:spPr bwMode="auto">
            <a:xfrm>
              <a:off x="14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2" name="Oval 31"/>
            <p:cNvSpPr>
              <a:spLocks noChangeArrowheads="1"/>
            </p:cNvSpPr>
            <p:nvPr/>
          </p:nvSpPr>
          <p:spPr bwMode="auto">
            <a:xfrm>
              <a:off x="225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3" name="Oval 32"/>
            <p:cNvSpPr>
              <a:spLocks noChangeArrowheads="1"/>
            </p:cNvSpPr>
            <p:nvPr/>
          </p:nvSpPr>
          <p:spPr bwMode="auto">
            <a:xfrm>
              <a:off x="5472"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4" name="Oval 33"/>
            <p:cNvSpPr>
              <a:spLocks noChangeArrowheads="1"/>
            </p:cNvSpPr>
            <p:nvPr/>
          </p:nvSpPr>
          <p:spPr bwMode="auto">
            <a:xfrm>
              <a:off x="494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5" name="Oval 34"/>
            <p:cNvSpPr>
              <a:spLocks noChangeArrowheads="1"/>
            </p:cNvSpPr>
            <p:nvPr/>
          </p:nvSpPr>
          <p:spPr bwMode="auto">
            <a:xfrm>
              <a:off x="4272"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6" name="Oval 35"/>
            <p:cNvSpPr>
              <a:spLocks noChangeArrowheads="1"/>
            </p:cNvSpPr>
            <p:nvPr/>
          </p:nvSpPr>
          <p:spPr bwMode="auto">
            <a:xfrm>
              <a:off x="297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7" name="Oval 36"/>
            <p:cNvSpPr>
              <a:spLocks noChangeArrowheads="1"/>
            </p:cNvSpPr>
            <p:nvPr/>
          </p:nvSpPr>
          <p:spPr bwMode="auto">
            <a:xfrm>
              <a:off x="3600"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grpSp>
      <p:graphicFrame>
        <p:nvGraphicFramePr>
          <p:cNvPr id="97" name="Object 26"/>
          <p:cNvGraphicFramePr>
            <a:graphicFrameLocks noChangeAspect="1"/>
          </p:cNvGraphicFramePr>
          <p:nvPr/>
        </p:nvGraphicFramePr>
        <p:xfrm>
          <a:off x="8305800" y="3962400"/>
          <a:ext cx="609600" cy="304800"/>
        </p:xfrm>
        <a:graphic>
          <a:graphicData uri="http://schemas.openxmlformats.org/presentationml/2006/ole">
            <mc:AlternateContent xmlns:mc="http://schemas.openxmlformats.org/markup-compatibility/2006">
              <mc:Choice xmlns:v="urn:schemas-microsoft-com:vml" Requires="v">
                <p:oleObj spid="_x0000_s9255" name="AutoCAD Drawing" r:id="rId16" imgW="6667560" imgH="3133800" progId="">
                  <p:embed/>
                </p:oleObj>
              </mc:Choice>
              <mc:Fallback>
                <p:oleObj name="AutoCAD Drawing" r:id="rId16" imgW="6667560" imgH="3133800" progId="">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l="66000" t="54863" r="22571" b="32979"/>
                      <a:stretch>
                        <a:fillRect/>
                      </a:stretch>
                    </p:blipFill>
                    <p:spPr bwMode="auto">
                      <a:xfrm>
                        <a:off x="8305800" y="3962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 name="Object 37"/>
          <p:cNvGraphicFramePr>
            <a:graphicFrameLocks noChangeAspect="1"/>
          </p:cNvGraphicFramePr>
          <p:nvPr/>
        </p:nvGraphicFramePr>
        <p:xfrm>
          <a:off x="6553200" y="2813050"/>
          <a:ext cx="762000" cy="430213"/>
        </p:xfrm>
        <a:graphic>
          <a:graphicData uri="http://schemas.openxmlformats.org/presentationml/2006/ole">
            <mc:AlternateContent xmlns:mc="http://schemas.openxmlformats.org/markup-compatibility/2006">
              <mc:Choice xmlns:v="urn:schemas-microsoft-com:vml" Requires="v">
                <p:oleObj spid="_x0000_s9256" name="AutoCAD Drawing" r:id="rId17" imgW="6667560" imgH="3133800" progId="">
                  <p:embed/>
                </p:oleObj>
              </mc:Choice>
              <mc:Fallback>
                <p:oleObj name="AutoCAD Drawing" r:id="rId17" imgW="6667560" imgH="3133800" progId="">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l="43336" t="82576" r="47588" b="4669"/>
                      <a:stretch>
                        <a:fillRect/>
                      </a:stretch>
                    </p:blipFill>
                    <p:spPr bwMode="auto">
                      <a:xfrm>
                        <a:off x="6553200" y="2813050"/>
                        <a:ext cx="762000" cy="430213"/>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109" name="Object 38"/>
          <p:cNvGraphicFramePr>
            <a:graphicFrameLocks noChangeAspect="1"/>
          </p:cNvGraphicFramePr>
          <p:nvPr/>
        </p:nvGraphicFramePr>
        <p:xfrm>
          <a:off x="8382000" y="2786063"/>
          <a:ext cx="762000" cy="430212"/>
        </p:xfrm>
        <a:graphic>
          <a:graphicData uri="http://schemas.openxmlformats.org/presentationml/2006/ole">
            <mc:AlternateContent xmlns:mc="http://schemas.openxmlformats.org/markup-compatibility/2006">
              <mc:Choice xmlns:v="urn:schemas-microsoft-com:vml" Requires="v">
                <p:oleObj spid="_x0000_s9257" name="AutoCAD Drawing" r:id="rId19" imgW="6667560" imgH="3133800" progId="">
                  <p:embed/>
                </p:oleObj>
              </mc:Choice>
              <mc:Fallback>
                <p:oleObj name="AutoCAD Drawing" r:id="rId19" imgW="6667560" imgH="3133800" progId="">
                  <p:embed/>
                  <p:pic>
                    <p:nvPicPr>
                      <p:cNvPr id="0" name="Object 38"/>
                      <p:cNvPicPr>
                        <a:picLocks noChangeAspect="1" noChangeArrowheads="1"/>
                      </p:cNvPicPr>
                      <p:nvPr/>
                    </p:nvPicPr>
                    <p:blipFill>
                      <a:blip r:embed="rId18">
                        <a:extLst>
                          <a:ext uri="{28A0092B-C50C-407E-A947-70E740481C1C}">
                            <a14:useLocalDpi xmlns:a14="http://schemas.microsoft.com/office/drawing/2010/main" val="0"/>
                          </a:ext>
                        </a:extLst>
                      </a:blip>
                      <a:srcRect l="43336" t="82576" r="47588" b="4669"/>
                      <a:stretch>
                        <a:fillRect/>
                      </a:stretch>
                    </p:blipFill>
                    <p:spPr bwMode="auto">
                      <a:xfrm>
                        <a:off x="8382000" y="2786063"/>
                        <a:ext cx="762000" cy="430212"/>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10" name="Text Box 39"/>
          <p:cNvSpPr txBox="1">
            <a:spLocks noChangeArrowheads="1"/>
          </p:cNvSpPr>
          <p:nvPr/>
        </p:nvSpPr>
        <p:spPr bwMode="auto">
          <a:xfrm>
            <a:off x="0" y="2895600"/>
            <a:ext cx="8382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Exit</a:t>
            </a:r>
          </a:p>
        </p:txBody>
      </p:sp>
      <p:sp>
        <p:nvSpPr>
          <p:cNvPr id="111" name="Line 40"/>
          <p:cNvSpPr>
            <a:spLocks noChangeShapeType="1"/>
          </p:cNvSpPr>
          <p:nvPr/>
        </p:nvSpPr>
        <p:spPr bwMode="auto">
          <a:xfrm flipH="1" flipV="1">
            <a:off x="1600200" y="3048000"/>
            <a:ext cx="9906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114" name="Text Box 43"/>
          <p:cNvSpPr txBox="1">
            <a:spLocks noChangeArrowheads="1"/>
          </p:cNvSpPr>
          <p:nvPr/>
        </p:nvSpPr>
        <p:spPr bwMode="auto">
          <a:xfrm>
            <a:off x="762000" y="3962400"/>
            <a:ext cx="9144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Enter</a:t>
            </a:r>
          </a:p>
        </p:txBody>
      </p:sp>
      <p:sp>
        <p:nvSpPr>
          <p:cNvPr id="121" name="Line 19"/>
          <p:cNvSpPr>
            <a:spLocks noChangeShapeType="1"/>
          </p:cNvSpPr>
          <p:nvPr/>
        </p:nvSpPr>
        <p:spPr bwMode="auto">
          <a:xfrm flipH="1" flipV="1">
            <a:off x="838200" y="3505200"/>
            <a:ext cx="762000" cy="609600"/>
          </a:xfrm>
          <a:prstGeom prst="line">
            <a:avLst/>
          </a:prstGeom>
          <a:noFill/>
          <a:ln w="57150">
            <a:solidFill>
              <a:srgbClr val="FFFF00"/>
            </a:solidFill>
            <a:round/>
            <a:headEnd/>
            <a:tailEnd type="triangle" w="med" len="med"/>
          </a:ln>
        </p:spPr>
        <p:txBody>
          <a:bodyPr wrap="none" anchor="ctr"/>
          <a:lstStyle/>
          <a:p>
            <a:endParaRPr lang="en-US" dirty="0"/>
          </a:p>
        </p:txBody>
      </p:sp>
      <p:sp>
        <p:nvSpPr>
          <p:cNvPr id="122" name="Line 41"/>
          <p:cNvSpPr>
            <a:spLocks noChangeShapeType="1"/>
          </p:cNvSpPr>
          <p:nvPr/>
        </p:nvSpPr>
        <p:spPr bwMode="auto">
          <a:xfrm flipV="1">
            <a:off x="2438400" y="3200400"/>
            <a:ext cx="9144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123" name="Line 42"/>
          <p:cNvSpPr>
            <a:spLocks noChangeShapeType="1"/>
          </p:cNvSpPr>
          <p:nvPr/>
        </p:nvSpPr>
        <p:spPr bwMode="auto">
          <a:xfrm flipH="1" flipV="1">
            <a:off x="2057400" y="3200400"/>
            <a:ext cx="533400" cy="304800"/>
          </a:xfrm>
          <a:prstGeom prst="line">
            <a:avLst/>
          </a:prstGeom>
          <a:noFill/>
          <a:ln w="57150">
            <a:solidFill>
              <a:srgbClr val="FFFF00"/>
            </a:solidFill>
            <a:round/>
            <a:headEnd/>
            <a:tailEnd type="triangle" w="med" len="med"/>
          </a:ln>
        </p:spPr>
        <p:txBody>
          <a:bodyPr wrap="none" anchor="ctr"/>
          <a:lstStyle/>
          <a:p>
            <a:endParaRPr lang="en-US" dirty="0"/>
          </a:p>
        </p:txBody>
      </p:sp>
      <p:sp>
        <p:nvSpPr>
          <p:cNvPr id="93" name="Text Box 18"/>
          <p:cNvSpPr txBox="1">
            <a:spLocks noChangeArrowheads="1"/>
          </p:cNvSpPr>
          <p:nvPr/>
        </p:nvSpPr>
        <p:spPr bwMode="auto">
          <a:xfrm>
            <a:off x="3429000" y="3200400"/>
            <a:ext cx="1066800" cy="641350"/>
          </a:xfrm>
          <a:prstGeom prst="rect">
            <a:avLst/>
          </a:prstGeom>
          <a:noFill/>
          <a:ln w="9525">
            <a:noFill/>
            <a:miter lim="800000"/>
            <a:headEnd/>
            <a:tailEnd/>
          </a:ln>
        </p:spPr>
        <p:txBody>
          <a:bodyPr>
            <a:spAutoFit/>
          </a:bodyPr>
          <a:lstStyle/>
          <a:p>
            <a:pPr eaLnBrk="1" hangingPunct="1"/>
            <a:r>
              <a:rPr lang="en-US" b="1" dirty="0">
                <a:latin typeface="Times New Roman" pitchFamily="18" charset="0"/>
              </a:rPr>
              <a:t>Staging</a:t>
            </a:r>
          </a:p>
          <a:p>
            <a:pPr eaLnBrk="1" hangingPunct="1"/>
            <a:r>
              <a:rPr lang="en-US" b="1" dirty="0">
                <a:latin typeface="Times New Roman" pitchFamily="18" charset="0"/>
              </a:rPr>
              <a:t>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par>
                          <p:cTn id="15" fill="hold">
                            <p:stCondLst>
                              <p:cond delay="1000"/>
                            </p:stCondLst>
                            <p:childTnLst>
                              <p:par>
                                <p:cTn id="16" presetID="55" presetClass="entr" presetSubtype="0" fill="hold" grpId="1"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1000" fill="hold"/>
                                        <p:tgtEl>
                                          <p:spTgt spid="83"/>
                                        </p:tgtEl>
                                        <p:attrNameLst>
                                          <p:attrName>ppt_w</p:attrName>
                                        </p:attrNameLst>
                                      </p:cBhvr>
                                      <p:tavLst>
                                        <p:tav tm="0">
                                          <p:val>
                                            <p:strVal val="#ppt_w*0.70"/>
                                          </p:val>
                                        </p:tav>
                                        <p:tav tm="100000">
                                          <p:val>
                                            <p:strVal val="#ppt_w"/>
                                          </p:val>
                                        </p:tav>
                                      </p:tavLst>
                                    </p:anim>
                                    <p:anim calcmode="lin" valueType="num">
                                      <p:cBhvr>
                                        <p:cTn id="19" dur="1000" fill="hold"/>
                                        <p:tgtEl>
                                          <p:spTgt spid="83"/>
                                        </p:tgtEl>
                                        <p:attrNameLst>
                                          <p:attrName>ppt_h</p:attrName>
                                        </p:attrNameLst>
                                      </p:cBhvr>
                                      <p:tavLst>
                                        <p:tav tm="0">
                                          <p:val>
                                            <p:strVal val="#ppt_h"/>
                                          </p:val>
                                        </p:tav>
                                        <p:tav tm="100000">
                                          <p:val>
                                            <p:strVal val="#ppt_h"/>
                                          </p:val>
                                        </p:tav>
                                      </p:tavLst>
                                    </p:anim>
                                    <p:animEffect transition="in" filter="fade">
                                      <p:cBhvr>
                                        <p:cTn id="20" dur="1000"/>
                                        <p:tgtEl>
                                          <p:spTgt spid="83"/>
                                        </p:tgtEl>
                                      </p:cBhvr>
                                    </p:animEffect>
                                  </p:childTnLst>
                                </p:cTn>
                              </p:par>
                              <p:par>
                                <p:cTn id="21" presetID="55" presetClass="entr" presetSubtype="0" fill="hold" grpId="1"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1000" fill="hold"/>
                                        <p:tgtEl>
                                          <p:spTgt spid="81"/>
                                        </p:tgtEl>
                                        <p:attrNameLst>
                                          <p:attrName>ppt_w</p:attrName>
                                        </p:attrNameLst>
                                      </p:cBhvr>
                                      <p:tavLst>
                                        <p:tav tm="0">
                                          <p:val>
                                            <p:strVal val="#ppt_w*0.70"/>
                                          </p:val>
                                        </p:tav>
                                        <p:tav tm="100000">
                                          <p:val>
                                            <p:strVal val="#ppt_w"/>
                                          </p:val>
                                        </p:tav>
                                      </p:tavLst>
                                    </p:anim>
                                    <p:anim calcmode="lin" valueType="num">
                                      <p:cBhvr>
                                        <p:cTn id="24" dur="1000" fill="hold"/>
                                        <p:tgtEl>
                                          <p:spTgt spid="81"/>
                                        </p:tgtEl>
                                        <p:attrNameLst>
                                          <p:attrName>ppt_h</p:attrName>
                                        </p:attrNameLst>
                                      </p:cBhvr>
                                      <p:tavLst>
                                        <p:tav tm="0">
                                          <p:val>
                                            <p:strVal val="#ppt_h"/>
                                          </p:val>
                                        </p:tav>
                                        <p:tav tm="100000">
                                          <p:val>
                                            <p:strVal val="#ppt_h"/>
                                          </p:val>
                                        </p:tav>
                                      </p:tavLst>
                                    </p:anim>
                                    <p:animEffect transition="in" filter="fade">
                                      <p:cBhvr>
                                        <p:cTn id="25" dur="1000"/>
                                        <p:tgtEl>
                                          <p:spTgt spid="81"/>
                                        </p:tgtEl>
                                      </p:cBhvr>
                                    </p:animEffect>
                                  </p:childTnLst>
                                </p:cTn>
                              </p:par>
                              <p:par>
                                <p:cTn id="26" presetID="55" presetClass="entr" presetSubtype="0" fill="hold" grpId="1" nodeType="with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p:cTn id="28" dur="1000" fill="hold"/>
                                        <p:tgtEl>
                                          <p:spTgt spid="82"/>
                                        </p:tgtEl>
                                        <p:attrNameLst>
                                          <p:attrName>ppt_w</p:attrName>
                                        </p:attrNameLst>
                                      </p:cBhvr>
                                      <p:tavLst>
                                        <p:tav tm="0">
                                          <p:val>
                                            <p:strVal val="#ppt_w*0.70"/>
                                          </p:val>
                                        </p:tav>
                                        <p:tav tm="100000">
                                          <p:val>
                                            <p:strVal val="#ppt_w"/>
                                          </p:val>
                                        </p:tav>
                                      </p:tavLst>
                                    </p:anim>
                                    <p:anim calcmode="lin" valueType="num">
                                      <p:cBhvr>
                                        <p:cTn id="29" dur="1000" fill="hold"/>
                                        <p:tgtEl>
                                          <p:spTgt spid="82"/>
                                        </p:tgtEl>
                                        <p:attrNameLst>
                                          <p:attrName>ppt_h</p:attrName>
                                        </p:attrNameLst>
                                      </p:cBhvr>
                                      <p:tavLst>
                                        <p:tav tm="0">
                                          <p:val>
                                            <p:strVal val="#ppt_h"/>
                                          </p:val>
                                        </p:tav>
                                        <p:tav tm="100000">
                                          <p:val>
                                            <p:strVal val="#ppt_h"/>
                                          </p:val>
                                        </p:tav>
                                      </p:tavLst>
                                    </p:anim>
                                    <p:animEffect transition="in" filter="fade">
                                      <p:cBhvr>
                                        <p:cTn id="30" dur="1000"/>
                                        <p:tgtEl>
                                          <p:spTgt spid="82"/>
                                        </p:tgtEl>
                                      </p:cBhvr>
                                    </p:animEffect>
                                  </p:childTnLst>
                                </p:cTn>
                              </p:par>
                              <p:par>
                                <p:cTn id="31" presetID="55" presetClass="entr" presetSubtype="0" fill="hold" grpId="1"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1000" fill="hold"/>
                                        <p:tgtEl>
                                          <p:spTgt spid="80"/>
                                        </p:tgtEl>
                                        <p:attrNameLst>
                                          <p:attrName>ppt_w</p:attrName>
                                        </p:attrNameLst>
                                      </p:cBhvr>
                                      <p:tavLst>
                                        <p:tav tm="0">
                                          <p:val>
                                            <p:strVal val="#ppt_w*0.70"/>
                                          </p:val>
                                        </p:tav>
                                        <p:tav tm="100000">
                                          <p:val>
                                            <p:strVal val="#ppt_w"/>
                                          </p:val>
                                        </p:tav>
                                      </p:tavLst>
                                    </p:anim>
                                    <p:anim calcmode="lin" valueType="num">
                                      <p:cBhvr>
                                        <p:cTn id="34" dur="1000" fill="hold"/>
                                        <p:tgtEl>
                                          <p:spTgt spid="80"/>
                                        </p:tgtEl>
                                        <p:attrNameLst>
                                          <p:attrName>ppt_h</p:attrName>
                                        </p:attrNameLst>
                                      </p:cBhvr>
                                      <p:tavLst>
                                        <p:tav tm="0">
                                          <p:val>
                                            <p:strVal val="#ppt_h"/>
                                          </p:val>
                                        </p:tav>
                                        <p:tav tm="100000">
                                          <p:val>
                                            <p:strVal val="#ppt_h"/>
                                          </p:val>
                                        </p:tav>
                                      </p:tavLst>
                                    </p:anim>
                                    <p:animEffect transition="in" filter="fade">
                                      <p:cBhvr>
                                        <p:cTn id="35" dur="1000"/>
                                        <p:tgtEl>
                                          <p:spTgt spid="80"/>
                                        </p:tgtEl>
                                      </p:cBhvr>
                                    </p:animEffect>
                                  </p:childTnLst>
                                </p:cTn>
                              </p:par>
                            </p:childTnLst>
                          </p:cTn>
                        </p:par>
                        <p:par>
                          <p:cTn id="36" fill="hold">
                            <p:stCondLst>
                              <p:cond delay="2000"/>
                            </p:stCondLst>
                            <p:childTnLst>
                              <p:par>
                                <p:cTn id="37" presetID="27" presetClass="emph" presetSubtype="0" repeatCount="indefinite" fill="hold" grpId="0" nodeType="afterEffect">
                                  <p:stCondLst>
                                    <p:cond delay="0"/>
                                  </p:stCondLst>
                                  <p:childTnLst>
                                    <p:animClr clrSpc="rgb" dir="cw">
                                      <p:cBhvr override="childStyle">
                                        <p:cTn id="38" dur="250" autoRev="1" fill="hold"/>
                                        <p:tgtEl>
                                          <p:spTgt spid="83"/>
                                        </p:tgtEl>
                                        <p:attrNameLst>
                                          <p:attrName>style.color</p:attrName>
                                        </p:attrNameLst>
                                      </p:cBhvr>
                                      <p:to>
                                        <a:schemeClr val="bg1"/>
                                      </p:to>
                                    </p:animClr>
                                    <p:animClr clrSpc="rgb" dir="cw">
                                      <p:cBhvr>
                                        <p:cTn id="39" dur="250" autoRev="1" fill="hold"/>
                                        <p:tgtEl>
                                          <p:spTgt spid="83"/>
                                        </p:tgtEl>
                                        <p:attrNameLst>
                                          <p:attrName>fillcolor</p:attrName>
                                        </p:attrNameLst>
                                      </p:cBhvr>
                                      <p:to>
                                        <a:schemeClr val="bg1"/>
                                      </p:to>
                                    </p:animClr>
                                    <p:set>
                                      <p:cBhvr>
                                        <p:cTn id="40" dur="250" autoRev="1" fill="hold"/>
                                        <p:tgtEl>
                                          <p:spTgt spid="83"/>
                                        </p:tgtEl>
                                        <p:attrNameLst>
                                          <p:attrName>fill.type</p:attrName>
                                        </p:attrNameLst>
                                      </p:cBhvr>
                                      <p:to>
                                        <p:strVal val="solid"/>
                                      </p:to>
                                    </p:set>
                                    <p:set>
                                      <p:cBhvr>
                                        <p:cTn id="41" dur="250" autoRev="1" fill="hold"/>
                                        <p:tgtEl>
                                          <p:spTgt spid="83"/>
                                        </p:tgtEl>
                                        <p:attrNameLst>
                                          <p:attrName>fill.on</p:attrName>
                                        </p:attrNameLst>
                                      </p:cBhvr>
                                      <p:to>
                                        <p:strVal val="true"/>
                                      </p:to>
                                    </p:set>
                                  </p:childTnLst>
                                </p:cTn>
                              </p:par>
                              <p:par>
                                <p:cTn id="42" presetID="27" presetClass="emph" presetSubtype="0" repeatCount="indefinite" fill="hold" grpId="0" nodeType="withEffect">
                                  <p:stCondLst>
                                    <p:cond delay="0"/>
                                  </p:stCondLst>
                                  <p:childTnLst>
                                    <p:animClr clrSpc="rgb" dir="cw">
                                      <p:cBhvr override="childStyle">
                                        <p:cTn id="43" dur="250" autoRev="1" fill="hold"/>
                                        <p:tgtEl>
                                          <p:spTgt spid="81"/>
                                        </p:tgtEl>
                                        <p:attrNameLst>
                                          <p:attrName>style.color</p:attrName>
                                        </p:attrNameLst>
                                      </p:cBhvr>
                                      <p:to>
                                        <a:schemeClr val="bg1"/>
                                      </p:to>
                                    </p:animClr>
                                    <p:animClr clrSpc="rgb" dir="cw">
                                      <p:cBhvr>
                                        <p:cTn id="44" dur="250" autoRev="1" fill="hold"/>
                                        <p:tgtEl>
                                          <p:spTgt spid="81"/>
                                        </p:tgtEl>
                                        <p:attrNameLst>
                                          <p:attrName>fillcolor</p:attrName>
                                        </p:attrNameLst>
                                      </p:cBhvr>
                                      <p:to>
                                        <a:schemeClr val="bg1"/>
                                      </p:to>
                                    </p:animClr>
                                    <p:set>
                                      <p:cBhvr>
                                        <p:cTn id="45" dur="250" autoRev="1" fill="hold"/>
                                        <p:tgtEl>
                                          <p:spTgt spid="81"/>
                                        </p:tgtEl>
                                        <p:attrNameLst>
                                          <p:attrName>fill.type</p:attrName>
                                        </p:attrNameLst>
                                      </p:cBhvr>
                                      <p:to>
                                        <p:strVal val="solid"/>
                                      </p:to>
                                    </p:set>
                                    <p:set>
                                      <p:cBhvr>
                                        <p:cTn id="46" dur="250" autoRev="1" fill="hold"/>
                                        <p:tgtEl>
                                          <p:spTgt spid="81"/>
                                        </p:tgtEl>
                                        <p:attrNameLst>
                                          <p:attrName>fill.on</p:attrName>
                                        </p:attrNameLst>
                                      </p:cBhvr>
                                      <p:to>
                                        <p:strVal val="true"/>
                                      </p:to>
                                    </p:set>
                                  </p:childTnLst>
                                </p:cTn>
                              </p:par>
                              <p:par>
                                <p:cTn id="47" presetID="27" presetClass="emph" presetSubtype="0" repeatCount="indefinite" fill="hold" grpId="0" nodeType="withEffect">
                                  <p:stCondLst>
                                    <p:cond delay="0"/>
                                  </p:stCondLst>
                                  <p:childTnLst>
                                    <p:animClr clrSpc="rgb" dir="cw">
                                      <p:cBhvr override="childStyle">
                                        <p:cTn id="48" dur="250" autoRev="1" fill="hold"/>
                                        <p:tgtEl>
                                          <p:spTgt spid="82"/>
                                        </p:tgtEl>
                                        <p:attrNameLst>
                                          <p:attrName>style.color</p:attrName>
                                        </p:attrNameLst>
                                      </p:cBhvr>
                                      <p:to>
                                        <a:schemeClr val="bg1"/>
                                      </p:to>
                                    </p:animClr>
                                    <p:animClr clrSpc="rgb" dir="cw">
                                      <p:cBhvr>
                                        <p:cTn id="49" dur="250" autoRev="1" fill="hold"/>
                                        <p:tgtEl>
                                          <p:spTgt spid="82"/>
                                        </p:tgtEl>
                                        <p:attrNameLst>
                                          <p:attrName>fillcolor</p:attrName>
                                        </p:attrNameLst>
                                      </p:cBhvr>
                                      <p:to>
                                        <a:schemeClr val="bg1"/>
                                      </p:to>
                                    </p:animClr>
                                    <p:set>
                                      <p:cBhvr>
                                        <p:cTn id="50" dur="250" autoRev="1" fill="hold"/>
                                        <p:tgtEl>
                                          <p:spTgt spid="82"/>
                                        </p:tgtEl>
                                        <p:attrNameLst>
                                          <p:attrName>fill.type</p:attrName>
                                        </p:attrNameLst>
                                      </p:cBhvr>
                                      <p:to>
                                        <p:strVal val="solid"/>
                                      </p:to>
                                    </p:set>
                                    <p:set>
                                      <p:cBhvr>
                                        <p:cTn id="51" dur="250" autoRev="1" fill="hold"/>
                                        <p:tgtEl>
                                          <p:spTgt spid="82"/>
                                        </p:tgtEl>
                                        <p:attrNameLst>
                                          <p:attrName>fill.on</p:attrName>
                                        </p:attrNameLst>
                                      </p:cBhvr>
                                      <p:to>
                                        <p:strVal val="true"/>
                                      </p:to>
                                    </p:set>
                                  </p:childTnLst>
                                </p:cTn>
                              </p:par>
                              <p:par>
                                <p:cTn id="52" presetID="27" presetClass="emph" presetSubtype="0" repeatCount="indefinite" fill="hold" grpId="0" nodeType="withEffect">
                                  <p:stCondLst>
                                    <p:cond delay="0"/>
                                  </p:stCondLst>
                                  <p:childTnLst>
                                    <p:animClr clrSpc="rgb" dir="cw">
                                      <p:cBhvr override="childStyle">
                                        <p:cTn id="53" dur="250" autoRev="1" fill="hold"/>
                                        <p:tgtEl>
                                          <p:spTgt spid="80"/>
                                        </p:tgtEl>
                                        <p:attrNameLst>
                                          <p:attrName>style.color</p:attrName>
                                        </p:attrNameLst>
                                      </p:cBhvr>
                                      <p:to>
                                        <a:schemeClr val="bg1"/>
                                      </p:to>
                                    </p:animClr>
                                    <p:animClr clrSpc="rgb" dir="cw">
                                      <p:cBhvr>
                                        <p:cTn id="54" dur="250" autoRev="1" fill="hold"/>
                                        <p:tgtEl>
                                          <p:spTgt spid="80"/>
                                        </p:tgtEl>
                                        <p:attrNameLst>
                                          <p:attrName>fillcolor</p:attrName>
                                        </p:attrNameLst>
                                      </p:cBhvr>
                                      <p:to>
                                        <a:schemeClr val="bg1"/>
                                      </p:to>
                                    </p:animClr>
                                    <p:set>
                                      <p:cBhvr>
                                        <p:cTn id="55" dur="250" autoRev="1" fill="hold"/>
                                        <p:tgtEl>
                                          <p:spTgt spid="80"/>
                                        </p:tgtEl>
                                        <p:attrNameLst>
                                          <p:attrName>fill.type</p:attrName>
                                        </p:attrNameLst>
                                      </p:cBhvr>
                                      <p:to>
                                        <p:strVal val="solid"/>
                                      </p:to>
                                    </p:set>
                                    <p:set>
                                      <p:cBhvr>
                                        <p:cTn id="56" dur="250" autoRev="1" fill="hold"/>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80" grpId="0" animBg="1"/>
      <p:bldP spid="80" grpId="1" animBg="1"/>
      <p:bldP spid="81" grpId="0" animBg="1"/>
      <p:bldP spid="81" grpId="1" animBg="1"/>
      <p:bldP spid="82" grpId="0" animBg="1"/>
      <p:bldP spid="82" grpId="1" animBg="1"/>
      <p:bldP spid="83" grpId="0" animBg="1"/>
      <p:bldP spid="8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ITCP (Equipment Path)</a:t>
            </a:r>
            <a:endParaRPr lang="en-US" dirty="0"/>
          </a:p>
        </p:txBody>
      </p:sp>
      <p:pic>
        <p:nvPicPr>
          <p:cNvPr id="808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00199"/>
            <a:ext cx="9144000" cy="5277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ITCP (Equipment Path)</a:t>
            </a:r>
            <a:endParaRPr lang="en-US" dirty="0"/>
          </a:p>
        </p:txBody>
      </p:sp>
      <p:pic>
        <p:nvPicPr>
          <p:cNvPr id="5" name="Picture 4" descr="ITCP Draw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362202" y="152400"/>
            <a:ext cx="4648198" cy="7848602"/>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Oval 5"/>
          <p:cNvSpPr/>
          <p:nvPr/>
        </p:nvSpPr>
        <p:spPr>
          <a:xfrm>
            <a:off x="4038600" y="41148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3810000"/>
            <a:ext cx="9144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Case Study: </a:t>
            </a:r>
            <a:br>
              <a:rPr lang="en-US" dirty="0" smtClean="0"/>
            </a:br>
            <a:r>
              <a:rPr lang="en-US" dirty="0" smtClean="0"/>
              <a:t>Concrete Paving Operation</a:t>
            </a:r>
            <a:endParaRPr lang="en-US" dirty="0"/>
          </a:p>
        </p:txBody>
      </p:sp>
      <p:sp>
        <p:nvSpPr>
          <p:cNvPr id="4" name="Rectangle 29"/>
          <p:cNvSpPr>
            <a:spLocks noChangeArrowheads="1"/>
          </p:cNvSpPr>
          <p:nvPr/>
        </p:nvSpPr>
        <p:spPr bwMode="auto">
          <a:xfrm rot="10800000">
            <a:off x="0" y="213995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5" name="Rectangle 35"/>
          <p:cNvSpPr>
            <a:spLocks noChangeArrowheads="1"/>
          </p:cNvSpPr>
          <p:nvPr/>
        </p:nvSpPr>
        <p:spPr bwMode="auto">
          <a:xfrm rot="10800000">
            <a:off x="0" y="411480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6" name="Oval 4"/>
          <p:cNvSpPr>
            <a:spLocks noChangeArrowheads="1"/>
          </p:cNvSpPr>
          <p:nvPr/>
        </p:nvSpPr>
        <p:spPr bwMode="auto">
          <a:xfrm>
            <a:off x="6477000" y="3359150"/>
            <a:ext cx="1143000" cy="908050"/>
          </a:xfrm>
          <a:prstGeom prst="ellips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n w="9525">
            <a:solidFill>
              <a:schemeClr val="tx1"/>
            </a:solidFill>
            <a:round/>
            <a:headEnd/>
            <a:tailEnd/>
          </a:ln>
        </p:spPr>
        <p:txBody>
          <a:bodyPr wrap="none" anchor="ctr"/>
          <a:lstStyle/>
          <a:p>
            <a:endParaRPr lang="en-US" dirty="0"/>
          </a:p>
        </p:txBody>
      </p:sp>
      <p:sp>
        <p:nvSpPr>
          <p:cNvPr id="7" name="Line 5"/>
          <p:cNvSpPr>
            <a:spLocks noChangeShapeType="1"/>
          </p:cNvSpPr>
          <p:nvPr/>
        </p:nvSpPr>
        <p:spPr bwMode="auto">
          <a:xfrm>
            <a:off x="152400" y="4495800"/>
            <a:ext cx="41910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9" name="Text Box 9"/>
          <p:cNvSpPr txBox="1">
            <a:spLocks noChangeArrowheads="1"/>
          </p:cNvSpPr>
          <p:nvPr/>
        </p:nvSpPr>
        <p:spPr bwMode="auto">
          <a:xfrm>
            <a:off x="6400800" y="2978150"/>
            <a:ext cx="1828800" cy="457200"/>
          </a:xfrm>
          <a:prstGeom prst="rect">
            <a:avLst/>
          </a:prstGeom>
          <a:noFill/>
          <a:ln w="9525">
            <a:noFill/>
            <a:miter lim="800000"/>
            <a:headEnd/>
            <a:tailEnd/>
          </a:ln>
        </p:spPr>
        <p:txBody>
          <a:bodyPr>
            <a:spAutoFit/>
          </a:bodyPr>
          <a:lstStyle/>
          <a:p>
            <a:pPr algn="l">
              <a:spcBef>
                <a:spcPct val="50000"/>
              </a:spcBef>
            </a:pPr>
            <a:r>
              <a:rPr lang="en-US" sz="2400" b="1" dirty="0">
                <a:latin typeface="Arial Narrow" pitchFamily="34" charset="0"/>
              </a:rPr>
              <a:t>Turn-around</a:t>
            </a:r>
          </a:p>
        </p:txBody>
      </p:sp>
      <p:grpSp>
        <p:nvGrpSpPr>
          <p:cNvPr id="11" name="Group 42"/>
          <p:cNvGrpSpPr>
            <a:grpSpLocks/>
          </p:cNvGrpSpPr>
          <p:nvPr/>
        </p:nvGrpSpPr>
        <p:grpSpPr bwMode="auto">
          <a:xfrm>
            <a:off x="-152400" y="4419600"/>
            <a:ext cx="6172200" cy="865187"/>
            <a:chOff x="144" y="3155"/>
            <a:chExt cx="3888" cy="545"/>
          </a:xfrm>
        </p:grpSpPr>
        <p:graphicFrame>
          <p:nvGraphicFramePr>
            <p:cNvPr id="12" name="Object 13"/>
            <p:cNvGraphicFramePr>
              <a:graphicFrameLocks noChangeAspect="1"/>
            </p:cNvGraphicFramePr>
            <p:nvPr/>
          </p:nvGraphicFramePr>
          <p:xfrm>
            <a:off x="3378" y="3155"/>
            <a:ext cx="654" cy="545"/>
          </p:xfrm>
          <a:graphic>
            <a:graphicData uri="http://schemas.openxmlformats.org/presentationml/2006/ole">
              <mc:AlternateContent xmlns:mc="http://schemas.openxmlformats.org/markup-compatibility/2006">
                <mc:Choice xmlns:v="urn:schemas-microsoft-com:vml" Requires="v">
                  <p:oleObj spid="_x0000_s52235" name="AutoCAD LT Drawing" r:id="rId4" imgW="6534150" imgH="3333750" progId="">
                    <p:embed/>
                  </p:oleObj>
                </mc:Choice>
                <mc:Fallback>
                  <p:oleObj name="AutoCAD LT Drawing" r:id="rId4" imgW="6534150" imgH="333375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3378"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p:cNvGraphicFramePr>
              <a:graphicFrameLocks noChangeAspect="1"/>
            </p:cNvGraphicFramePr>
            <p:nvPr/>
          </p:nvGraphicFramePr>
          <p:xfrm>
            <a:off x="2736" y="3155"/>
            <a:ext cx="654" cy="545"/>
          </p:xfrm>
          <a:graphic>
            <a:graphicData uri="http://schemas.openxmlformats.org/presentationml/2006/ole">
              <mc:AlternateContent xmlns:mc="http://schemas.openxmlformats.org/markup-compatibility/2006">
                <mc:Choice xmlns:v="urn:schemas-microsoft-com:vml" Requires="v">
                  <p:oleObj spid="_x0000_s52236" r:id="rId6" imgW="6534150" imgH="3333750" progId="">
                    <p:embed/>
                  </p:oleObj>
                </mc:Choice>
                <mc:Fallback>
                  <p:oleObj r:id="rId6" imgW="6534150" imgH="3333750"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736"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a:graphicFrameLocks noChangeAspect="1"/>
            </p:cNvGraphicFramePr>
            <p:nvPr/>
          </p:nvGraphicFramePr>
          <p:xfrm>
            <a:off x="2064" y="3155"/>
            <a:ext cx="654" cy="545"/>
          </p:xfrm>
          <a:graphic>
            <a:graphicData uri="http://schemas.openxmlformats.org/presentationml/2006/ole">
              <mc:AlternateContent xmlns:mc="http://schemas.openxmlformats.org/markup-compatibility/2006">
                <mc:Choice xmlns:v="urn:schemas-microsoft-com:vml" Requires="v">
                  <p:oleObj spid="_x0000_s52237" r:id="rId7" imgW="6534150" imgH="3333750" progId="">
                    <p:embed/>
                  </p:oleObj>
                </mc:Choice>
                <mc:Fallback>
                  <p:oleObj r:id="rId7" imgW="6534150" imgH="3333750"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064"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6"/>
            <p:cNvGraphicFramePr>
              <a:graphicFrameLocks noChangeAspect="1"/>
            </p:cNvGraphicFramePr>
            <p:nvPr/>
          </p:nvGraphicFramePr>
          <p:xfrm>
            <a:off x="1440" y="3155"/>
            <a:ext cx="654" cy="545"/>
          </p:xfrm>
          <a:graphic>
            <a:graphicData uri="http://schemas.openxmlformats.org/presentationml/2006/ole">
              <mc:AlternateContent xmlns:mc="http://schemas.openxmlformats.org/markup-compatibility/2006">
                <mc:Choice xmlns:v="urn:schemas-microsoft-com:vml" Requires="v">
                  <p:oleObj spid="_x0000_s52238" r:id="rId8" imgW="6534150" imgH="3333750" progId="">
                    <p:embed/>
                  </p:oleObj>
                </mc:Choice>
                <mc:Fallback>
                  <p:oleObj r:id="rId8" imgW="6534150" imgH="333375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440"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
            <p:cNvGraphicFramePr>
              <a:graphicFrameLocks noChangeAspect="1"/>
            </p:cNvGraphicFramePr>
            <p:nvPr/>
          </p:nvGraphicFramePr>
          <p:xfrm>
            <a:off x="816" y="3155"/>
            <a:ext cx="654" cy="545"/>
          </p:xfrm>
          <a:graphic>
            <a:graphicData uri="http://schemas.openxmlformats.org/presentationml/2006/ole">
              <mc:AlternateContent xmlns:mc="http://schemas.openxmlformats.org/markup-compatibility/2006">
                <mc:Choice xmlns:v="urn:schemas-microsoft-com:vml" Requires="v">
                  <p:oleObj spid="_x0000_s52239" r:id="rId9" imgW="6534150" imgH="3333750" progId="">
                    <p:embed/>
                  </p:oleObj>
                </mc:Choice>
                <mc:Fallback>
                  <p:oleObj r:id="rId9" imgW="6534150" imgH="3333750" progId="">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816"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8"/>
            <p:cNvGraphicFramePr>
              <a:graphicFrameLocks noChangeAspect="1"/>
            </p:cNvGraphicFramePr>
            <p:nvPr/>
          </p:nvGraphicFramePr>
          <p:xfrm>
            <a:off x="144" y="3155"/>
            <a:ext cx="654" cy="545"/>
          </p:xfrm>
          <a:graphic>
            <a:graphicData uri="http://schemas.openxmlformats.org/presentationml/2006/ole">
              <mc:AlternateContent xmlns:mc="http://schemas.openxmlformats.org/markup-compatibility/2006">
                <mc:Choice xmlns:v="urn:schemas-microsoft-com:vml" Requires="v">
                  <p:oleObj spid="_x0000_s52240" r:id="rId10" imgW="6534150" imgH="3333750" progId="">
                    <p:embed/>
                  </p:oleObj>
                </mc:Choice>
                <mc:Fallback>
                  <p:oleObj r:id="rId10" imgW="6534150" imgH="3333750" progId="">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44"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 name="Object 21"/>
          <p:cNvGraphicFramePr>
            <a:graphicFrameLocks noChangeAspect="1"/>
          </p:cNvGraphicFramePr>
          <p:nvPr/>
        </p:nvGraphicFramePr>
        <p:xfrm>
          <a:off x="7315200" y="4114800"/>
          <a:ext cx="1409700" cy="603250"/>
        </p:xfrm>
        <a:graphic>
          <a:graphicData uri="http://schemas.openxmlformats.org/presentationml/2006/ole">
            <mc:AlternateContent xmlns:mc="http://schemas.openxmlformats.org/markup-compatibility/2006">
              <mc:Choice xmlns:v="urn:schemas-microsoft-com:vml" Requires="v">
                <p:oleObj spid="_x0000_s52241" r:id="rId11" imgW="6534150" imgH="3333750" progId="">
                  <p:embed/>
                </p:oleObj>
              </mc:Choice>
              <mc:Fallback>
                <p:oleObj r:id="rId11" imgW="6534150" imgH="3333750" progId="">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l="10745" t="48979" r="79549" b="42857"/>
                      <a:stretch>
                        <a:fillRect/>
                      </a:stretch>
                    </p:blipFill>
                    <p:spPr bwMode="auto">
                      <a:xfrm>
                        <a:off x="7315200" y="4114800"/>
                        <a:ext cx="14097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39"/>
          <p:cNvSpPr txBox="1">
            <a:spLocks noChangeArrowheads="1"/>
          </p:cNvSpPr>
          <p:nvPr/>
        </p:nvSpPr>
        <p:spPr bwMode="auto">
          <a:xfrm>
            <a:off x="1828800" y="4129088"/>
            <a:ext cx="2133600" cy="366712"/>
          </a:xfrm>
          <a:prstGeom prst="rect">
            <a:avLst/>
          </a:prstGeom>
          <a:noFill/>
          <a:ln w="9525">
            <a:noFill/>
            <a:miter lim="800000"/>
            <a:headEnd/>
            <a:tailEnd/>
          </a:ln>
        </p:spPr>
        <p:txBody>
          <a:bodyPr>
            <a:spAutoFit/>
          </a:bodyPr>
          <a:lstStyle/>
          <a:p>
            <a:pPr eaLnBrk="1" hangingPunct="1"/>
            <a:r>
              <a:rPr lang="en-US" b="1" dirty="0">
                <a:solidFill>
                  <a:schemeClr val="bg1"/>
                </a:solidFill>
                <a:latin typeface="Arial Narrow" pitchFamily="34" charset="0"/>
              </a:rPr>
              <a:t>Staging Area</a:t>
            </a:r>
          </a:p>
        </p:txBody>
      </p:sp>
      <p:sp>
        <p:nvSpPr>
          <p:cNvPr id="22" name="Text Box 40"/>
          <p:cNvSpPr txBox="1">
            <a:spLocks noChangeArrowheads="1"/>
          </p:cNvSpPr>
          <p:nvPr/>
        </p:nvSpPr>
        <p:spPr bwMode="auto">
          <a:xfrm>
            <a:off x="7696200" y="6172200"/>
            <a:ext cx="1401025" cy="400752"/>
          </a:xfrm>
          <a:prstGeom prst="rect">
            <a:avLst/>
          </a:prstGeom>
          <a:noFill/>
          <a:ln w="9525" algn="ctr">
            <a:noFill/>
            <a:miter lim="800000"/>
            <a:headEnd/>
            <a:tailEnd/>
          </a:ln>
        </p:spPr>
        <p:txBody>
          <a:bodyPr wrap="none" lIns="92075" tIns="46038" rIns="92075" bIns="46038">
            <a:spAutoFit/>
          </a:bodyPr>
          <a:lstStyle/>
          <a:p>
            <a:pPr algn="l"/>
            <a:r>
              <a:rPr lang="en-US" sz="2000" b="1" dirty="0">
                <a:latin typeface="Arial Narrow" pitchFamily="34" charset="0"/>
              </a:rPr>
              <a:t>Not to Scale</a:t>
            </a:r>
          </a:p>
        </p:txBody>
      </p:sp>
      <p:sp>
        <p:nvSpPr>
          <p:cNvPr id="23" name="Text Box 41"/>
          <p:cNvSpPr txBox="1">
            <a:spLocks noChangeArrowheads="1"/>
          </p:cNvSpPr>
          <p:nvPr/>
        </p:nvSpPr>
        <p:spPr bwMode="auto">
          <a:xfrm>
            <a:off x="304800" y="6172200"/>
            <a:ext cx="5105400" cy="400110"/>
          </a:xfrm>
          <a:prstGeom prst="rect">
            <a:avLst/>
          </a:prstGeom>
          <a:noFill/>
          <a:ln w="9525">
            <a:noFill/>
            <a:miter lim="800000"/>
            <a:headEnd/>
            <a:tailEnd/>
          </a:ln>
        </p:spPr>
        <p:txBody>
          <a:bodyPr>
            <a:spAutoFit/>
          </a:bodyPr>
          <a:lstStyle/>
          <a:p>
            <a:pPr eaLnBrk="1" hangingPunct="1">
              <a:spcBef>
                <a:spcPct val="50000"/>
              </a:spcBef>
            </a:pPr>
            <a:r>
              <a:rPr lang="en-US" sz="2000" b="1" dirty="0">
                <a:latin typeface="Arial Narrow" pitchFamily="34" charset="0"/>
              </a:rPr>
              <a:t>Minnesota Face Program (MN9207)</a:t>
            </a:r>
          </a:p>
        </p:txBody>
      </p:sp>
      <p:sp>
        <p:nvSpPr>
          <p:cNvPr id="24" name="Freeform 43"/>
          <p:cNvSpPr>
            <a:spLocks/>
          </p:cNvSpPr>
          <p:nvPr/>
        </p:nvSpPr>
        <p:spPr bwMode="auto">
          <a:xfrm>
            <a:off x="5943600" y="3810000"/>
            <a:ext cx="990600" cy="1066800"/>
          </a:xfrm>
          <a:custGeom>
            <a:avLst/>
            <a:gdLst>
              <a:gd name="T0" fmla="*/ 0 w 528"/>
              <a:gd name="T1" fmla="*/ 528 h 528"/>
              <a:gd name="T2" fmla="*/ 336 w 528"/>
              <a:gd name="T3" fmla="*/ 432 h 528"/>
              <a:gd name="T4" fmla="*/ 528 w 528"/>
              <a:gd name="T5" fmla="*/ 0 h 528"/>
              <a:gd name="T6" fmla="*/ 0 60000 65536"/>
              <a:gd name="T7" fmla="*/ 0 60000 65536"/>
              <a:gd name="T8" fmla="*/ 0 60000 65536"/>
              <a:gd name="T9" fmla="*/ 0 w 528"/>
              <a:gd name="T10" fmla="*/ 0 h 528"/>
              <a:gd name="T11" fmla="*/ 528 w 528"/>
              <a:gd name="T12" fmla="*/ 528 h 528"/>
            </a:gdLst>
            <a:ahLst/>
            <a:cxnLst>
              <a:cxn ang="T6">
                <a:pos x="T0" y="T1"/>
              </a:cxn>
              <a:cxn ang="T7">
                <a:pos x="T2" y="T3"/>
              </a:cxn>
              <a:cxn ang="T8">
                <a:pos x="T4" y="T5"/>
              </a:cxn>
            </a:cxnLst>
            <a:rect l="T9" t="T10" r="T11" b="T12"/>
            <a:pathLst>
              <a:path w="528" h="528">
                <a:moveTo>
                  <a:pt x="0" y="528"/>
                </a:moveTo>
                <a:cubicBezTo>
                  <a:pt x="124" y="524"/>
                  <a:pt x="248" y="520"/>
                  <a:pt x="336" y="432"/>
                </a:cubicBezTo>
                <a:cubicBezTo>
                  <a:pt x="424" y="344"/>
                  <a:pt x="504" y="56"/>
                  <a:pt x="528" y="0"/>
                </a:cubicBezTo>
              </a:path>
            </a:pathLst>
          </a:custGeom>
          <a:noFill/>
          <a:ln w="50800" cap="flat" cmpd="sng">
            <a:solidFill>
              <a:srgbClr val="FFFF00"/>
            </a:solidFill>
            <a:prstDash val="solid"/>
            <a:round/>
            <a:headEnd/>
            <a:tailEnd type="triangle" w="med" len="med"/>
          </a:ln>
        </p:spPr>
        <p:txBody>
          <a:bodyPr lIns="92075" tIns="46038" rIns="92075" bIns="46038"/>
          <a:lstStyle/>
          <a:p>
            <a:endParaRPr lang="en-US" dirty="0"/>
          </a:p>
        </p:txBody>
      </p:sp>
      <p:sp>
        <p:nvSpPr>
          <p:cNvPr id="25" name="Freeform 44"/>
          <p:cNvSpPr>
            <a:spLocks/>
          </p:cNvSpPr>
          <p:nvPr/>
        </p:nvSpPr>
        <p:spPr bwMode="auto">
          <a:xfrm>
            <a:off x="7010400" y="3810000"/>
            <a:ext cx="609600" cy="609600"/>
          </a:xfrm>
          <a:custGeom>
            <a:avLst/>
            <a:gdLst>
              <a:gd name="T0" fmla="*/ 0 w 240"/>
              <a:gd name="T1" fmla="*/ 0 h 400"/>
              <a:gd name="T2" fmla="*/ 48 w 240"/>
              <a:gd name="T3" fmla="*/ 336 h 400"/>
              <a:gd name="T4" fmla="*/ 240 w 240"/>
              <a:gd name="T5" fmla="*/ 384 h 400"/>
              <a:gd name="T6" fmla="*/ 0 60000 65536"/>
              <a:gd name="T7" fmla="*/ 0 60000 65536"/>
              <a:gd name="T8" fmla="*/ 0 60000 65536"/>
              <a:gd name="T9" fmla="*/ 0 w 240"/>
              <a:gd name="T10" fmla="*/ 0 h 400"/>
              <a:gd name="T11" fmla="*/ 240 w 240"/>
              <a:gd name="T12" fmla="*/ 400 h 400"/>
            </a:gdLst>
            <a:ahLst/>
            <a:cxnLst>
              <a:cxn ang="T6">
                <a:pos x="T0" y="T1"/>
              </a:cxn>
              <a:cxn ang="T7">
                <a:pos x="T2" y="T3"/>
              </a:cxn>
              <a:cxn ang="T8">
                <a:pos x="T4" y="T5"/>
              </a:cxn>
            </a:cxnLst>
            <a:rect l="T9" t="T10" r="T11" b="T12"/>
            <a:pathLst>
              <a:path w="240" h="400">
                <a:moveTo>
                  <a:pt x="0" y="0"/>
                </a:moveTo>
                <a:cubicBezTo>
                  <a:pt x="4" y="136"/>
                  <a:pt x="8" y="272"/>
                  <a:pt x="48" y="336"/>
                </a:cubicBezTo>
                <a:cubicBezTo>
                  <a:pt x="88" y="400"/>
                  <a:pt x="216" y="344"/>
                  <a:pt x="240" y="384"/>
                </a:cubicBezTo>
              </a:path>
            </a:pathLst>
          </a:custGeom>
          <a:noFill/>
          <a:ln w="50800" cap="flat" cmpd="sng">
            <a:solidFill>
              <a:srgbClr val="FFFF00"/>
            </a:solidFill>
            <a:prstDash val="solid"/>
            <a:round/>
            <a:headEnd/>
            <a:tailEnd type="triangle" w="med" len="med"/>
          </a:ln>
        </p:spPr>
        <p:txBody>
          <a:bodyPr lIns="92075" tIns="46038" rIns="92075" bIns="46038"/>
          <a:lstStyle/>
          <a:p>
            <a:endParaRPr lang="en-US" dirty="0"/>
          </a:p>
        </p:txBody>
      </p:sp>
      <p:pic>
        <p:nvPicPr>
          <p:cNvPr id="52237" name="Picture 13" descr="C:\Users\bsant.ARTBA\AppData\Local\Microsoft\Windows\Temporary Internet Files\Content.IE5\S9KCQW8P\MC900433932[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991600" y="3352800"/>
            <a:ext cx="628650" cy="628650"/>
          </a:xfrm>
          <a:prstGeom prst="rect">
            <a:avLst/>
          </a:prstGeom>
          <a:noFill/>
        </p:spPr>
      </p:pic>
      <p:graphicFrame>
        <p:nvGraphicFramePr>
          <p:cNvPr id="18" name="Object 19"/>
          <p:cNvGraphicFramePr>
            <a:graphicFrameLocks noChangeAspect="1"/>
          </p:cNvGraphicFramePr>
          <p:nvPr/>
        </p:nvGraphicFramePr>
        <p:xfrm>
          <a:off x="8153400" y="3810000"/>
          <a:ext cx="1295400" cy="923925"/>
        </p:xfrm>
        <a:graphic>
          <a:graphicData uri="http://schemas.openxmlformats.org/presentationml/2006/ole">
            <mc:AlternateContent xmlns:mc="http://schemas.openxmlformats.org/markup-compatibility/2006">
              <mc:Choice xmlns:v="urn:schemas-microsoft-com:vml" Requires="v">
                <p:oleObj spid="_x0000_s52242" r:id="rId14" imgW="6534150" imgH="3333750" progId="">
                  <p:embed/>
                </p:oleObj>
              </mc:Choice>
              <mc:Fallback>
                <p:oleObj r:id="rId14" imgW="6534150" imgH="3333750" progId="">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l="44861" t="36395" r="46539" b="51700"/>
                      <a:stretch>
                        <a:fillRect/>
                      </a:stretch>
                    </p:blipFill>
                    <p:spPr bwMode="auto">
                      <a:xfrm>
                        <a:off x="8153400" y="3810000"/>
                        <a:ext cx="12954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5 -1.48148E-6 L -0.01041 0.12269 " pathEditMode="relative" rAng="0" ptsTypes="AA">
                                      <p:cBhvr>
                                        <p:cTn id="6" dur="2000" fill="hold"/>
                                        <p:tgtEl>
                                          <p:spTgt spid="20"/>
                                        </p:tgtEl>
                                        <p:attrNameLst>
                                          <p:attrName>ppt_x</p:attrName>
                                          <p:attrName>ppt_y</p:attrName>
                                        </p:attrNameLst>
                                      </p:cBhvr>
                                      <p:rCtr x="-18" y="61"/>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01041 0.12269 L -0.96875 0.12269 " pathEditMode="relative" rAng="0" ptsTypes="AA">
                                      <p:cBhvr>
                                        <p:cTn id="9" dur="2000" fill="hold"/>
                                        <p:tgtEl>
                                          <p:spTgt spid="20"/>
                                        </p:tgtEl>
                                        <p:attrNameLst>
                                          <p:attrName>ppt_x</p:attrName>
                                          <p:attrName>ppt_y</p:attrName>
                                        </p:attrNameLst>
                                      </p:cBhvr>
                                      <p:rCtr x="-479" y="0"/>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0 3.33333E-6 L -0.20417 -0.0007 " pathEditMode="relative" rAng="0" ptsTypes="AA">
                                      <p:cBhvr>
                                        <p:cTn id="12" dur="3000" fill="hold"/>
                                        <p:tgtEl>
                                          <p:spTgt spid="18"/>
                                        </p:tgtEl>
                                        <p:attrNameLst>
                                          <p:attrName>ppt_x</p:attrName>
                                          <p:attrName>ppt_y</p:attrName>
                                        </p:attrNameLst>
                                      </p:cBhvr>
                                      <p:rCtr x="-102" y="0"/>
                                    </p:animMotion>
                                  </p:childTnLst>
                                </p:cTn>
                              </p:par>
                            </p:childTnLst>
                          </p:cTn>
                        </p:par>
                        <p:par>
                          <p:cTn id="13" fill="hold">
                            <p:stCondLst>
                              <p:cond delay="7000"/>
                            </p:stCondLst>
                            <p:childTnLst>
                              <p:par>
                                <p:cTn id="14" presetID="0" presetClass="path" presetSubtype="0" accel="50000" decel="50000" fill="hold" nodeType="afterEffect">
                                  <p:stCondLst>
                                    <p:cond delay="0"/>
                                  </p:stCondLst>
                                  <p:childTnLst>
                                    <p:animMotion origin="layout" path="M -0.04115 -0.00856 C -0.03386 -0.01273 -0.02639 -0.01666 -0.04965 -0.00856 C -0.07292 -0.00046 -0.14358 0.00602 -0.18056 0.03982 C -0.21754 0.07361 -0.14236 0.16181 -0.27205 0.19445 C -0.40174 0.22709 -0.68056 0.23125 -0.9592 0.23542 " pathEditMode="relative" ptsTypes="aaaaA">
                                      <p:cBhvr>
                                        <p:cTn id="15" dur="2000" fill="hold"/>
                                        <p:tgtEl>
                                          <p:spTgt spid="52237"/>
                                        </p:tgtEl>
                                        <p:attrNameLst>
                                          <p:attrName>ppt_x</p:attrName>
                                          <p:attrName>ppt_y</p:attrName>
                                        </p:attrNameLst>
                                      </p:cBhvr>
                                    </p:animMotion>
                                  </p:childTnLst>
                                </p:cTn>
                              </p:par>
                            </p:childTnLst>
                          </p:cTn>
                        </p:par>
                        <p:par>
                          <p:cTn id="16" fill="hold">
                            <p:stCondLst>
                              <p:cond delay="9000"/>
                            </p:stCondLst>
                            <p:childTnLst>
                              <p:par>
                                <p:cTn id="17" presetID="35" presetClass="path" presetSubtype="0" accel="50000" decel="50000" fill="hold" nodeType="afterEffect">
                                  <p:stCondLst>
                                    <p:cond delay="0"/>
                                  </p:stCondLst>
                                  <p:childTnLst>
                                    <p:animMotion origin="layout" path="M 0.0375 0.0037 L -0.2125 0.0037 " pathEditMode="relative" rAng="0" ptsTypes="AA">
                                      <p:cBhvr>
                                        <p:cTn id="18" dur="2000" fill="hold"/>
                                        <p:tgtEl>
                                          <p:spTgt spid="1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3810000"/>
            <a:ext cx="91440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dirty="0" smtClean="0"/>
              <a:t>Case Study: </a:t>
            </a:r>
            <a:br>
              <a:rPr lang="en-US" dirty="0" smtClean="0"/>
            </a:br>
            <a:r>
              <a:rPr lang="en-US" dirty="0" smtClean="0"/>
              <a:t>Concrete Paving Operation</a:t>
            </a:r>
            <a:endParaRPr lang="en-US" dirty="0"/>
          </a:p>
        </p:txBody>
      </p:sp>
      <p:sp>
        <p:nvSpPr>
          <p:cNvPr id="5" name="Rectangle 37"/>
          <p:cNvSpPr>
            <a:spLocks noChangeArrowheads="1"/>
          </p:cNvSpPr>
          <p:nvPr/>
        </p:nvSpPr>
        <p:spPr bwMode="auto">
          <a:xfrm rot="10800000">
            <a:off x="0" y="213995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6" name="Rectangle 38"/>
          <p:cNvSpPr>
            <a:spLocks noChangeArrowheads="1"/>
          </p:cNvSpPr>
          <p:nvPr/>
        </p:nvSpPr>
        <p:spPr bwMode="auto">
          <a:xfrm rot="10800000">
            <a:off x="0" y="419100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9" name="Rectangle 11"/>
          <p:cNvSpPr>
            <a:spLocks noChangeArrowheads="1"/>
          </p:cNvSpPr>
          <p:nvPr/>
        </p:nvSpPr>
        <p:spPr bwMode="auto">
          <a:xfrm>
            <a:off x="7477125" y="3048000"/>
            <a:ext cx="1666875" cy="457200"/>
          </a:xfrm>
          <a:prstGeom prst="rect">
            <a:avLst/>
          </a:prstGeom>
          <a:noFill/>
          <a:ln w="9525">
            <a:noFill/>
            <a:miter lim="800000"/>
            <a:headEnd/>
            <a:tailEnd/>
          </a:ln>
        </p:spPr>
        <p:txBody>
          <a:bodyPr wrap="none">
            <a:spAutoFit/>
          </a:bodyPr>
          <a:lstStyle/>
          <a:p>
            <a:pPr algn="l" eaLnBrk="1" hangingPunct="1"/>
            <a:r>
              <a:rPr lang="en-US" sz="2400" b="1" dirty="0">
                <a:latin typeface="Arial Narrow" pitchFamily="34" charset="0"/>
              </a:rPr>
              <a:t>Turn-around</a:t>
            </a:r>
          </a:p>
        </p:txBody>
      </p:sp>
      <p:sp>
        <p:nvSpPr>
          <p:cNvPr id="10" name="Text Box 12"/>
          <p:cNvSpPr txBox="1">
            <a:spLocks noChangeArrowheads="1"/>
          </p:cNvSpPr>
          <p:nvPr/>
        </p:nvSpPr>
        <p:spPr bwMode="auto">
          <a:xfrm>
            <a:off x="76200" y="4419600"/>
            <a:ext cx="1371600" cy="366713"/>
          </a:xfrm>
          <a:prstGeom prst="rect">
            <a:avLst/>
          </a:prstGeom>
          <a:noFill/>
          <a:ln w="9525">
            <a:noFill/>
            <a:miter lim="800000"/>
            <a:headEnd/>
            <a:tailEnd/>
          </a:ln>
        </p:spPr>
        <p:txBody>
          <a:bodyPr>
            <a:spAutoFit/>
          </a:bodyPr>
          <a:lstStyle/>
          <a:p>
            <a:pPr eaLnBrk="1" hangingPunct="1">
              <a:spcBef>
                <a:spcPct val="50000"/>
              </a:spcBef>
            </a:pPr>
            <a:r>
              <a:rPr lang="en-US" b="1" dirty="0">
                <a:solidFill>
                  <a:schemeClr val="bg1"/>
                </a:solidFill>
                <a:latin typeface="Arial Narrow" pitchFamily="34" charset="0"/>
              </a:rPr>
              <a:t>New Truck</a:t>
            </a:r>
          </a:p>
        </p:txBody>
      </p:sp>
      <p:sp>
        <p:nvSpPr>
          <p:cNvPr id="11" name="Text Box 13"/>
          <p:cNvSpPr txBox="1">
            <a:spLocks noChangeArrowheads="1"/>
          </p:cNvSpPr>
          <p:nvPr/>
        </p:nvSpPr>
        <p:spPr bwMode="auto">
          <a:xfrm>
            <a:off x="1524000" y="4489450"/>
            <a:ext cx="1447800" cy="311150"/>
          </a:xfrm>
          <a:prstGeom prst="rect">
            <a:avLst/>
          </a:prstGeom>
          <a:noFill/>
          <a:ln w="9525">
            <a:noFill/>
            <a:miter lim="800000"/>
            <a:headEnd/>
            <a:tailEnd/>
          </a:ln>
        </p:spPr>
        <p:txBody>
          <a:bodyPr>
            <a:spAutoFit/>
          </a:bodyPr>
          <a:lstStyle/>
          <a:p>
            <a:pPr eaLnBrk="1" hangingPunct="1">
              <a:lnSpc>
                <a:spcPct val="80000"/>
              </a:lnSpc>
              <a:spcBef>
                <a:spcPct val="50000"/>
              </a:spcBef>
            </a:pPr>
            <a:r>
              <a:rPr lang="en-US" b="1" dirty="0">
                <a:solidFill>
                  <a:schemeClr val="bg1"/>
                </a:solidFill>
                <a:latin typeface="Arial Narrow" pitchFamily="34" charset="0"/>
              </a:rPr>
              <a:t>Last Truck</a:t>
            </a:r>
            <a:r>
              <a:rPr lang="en-US" b="1" dirty="0">
                <a:latin typeface="Arial Narrow" pitchFamily="34" charset="0"/>
              </a:rPr>
              <a:t> </a:t>
            </a:r>
          </a:p>
        </p:txBody>
      </p:sp>
      <p:grpSp>
        <p:nvGrpSpPr>
          <p:cNvPr id="12" name="Group 39"/>
          <p:cNvGrpSpPr>
            <a:grpSpLocks/>
          </p:cNvGrpSpPr>
          <p:nvPr/>
        </p:nvGrpSpPr>
        <p:grpSpPr bwMode="auto">
          <a:xfrm>
            <a:off x="3581400" y="4648200"/>
            <a:ext cx="5562600" cy="865187"/>
            <a:chOff x="2064" y="2575"/>
            <a:chExt cx="3504" cy="545"/>
          </a:xfrm>
        </p:grpSpPr>
        <p:graphicFrame>
          <p:nvGraphicFramePr>
            <p:cNvPr id="13" name="Object 14"/>
            <p:cNvGraphicFramePr>
              <a:graphicFrameLocks noChangeAspect="1"/>
            </p:cNvGraphicFramePr>
            <p:nvPr/>
          </p:nvGraphicFramePr>
          <p:xfrm>
            <a:off x="4914" y="2575"/>
            <a:ext cx="654" cy="545"/>
          </p:xfrm>
          <a:graphic>
            <a:graphicData uri="http://schemas.openxmlformats.org/presentationml/2006/ole">
              <mc:AlternateContent xmlns:mc="http://schemas.openxmlformats.org/markup-compatibility/2006">
                <mc:Choice xmlns:v="urn:schemas-microsoft-com:vml" Requires="v">
                  <p:oleObj spid="_x0000_s53257" r:id="rId4" imgW="6534150" imgH="3333750" progId="">
                    <p:embed/>
                  </p:oleObj>
                </mc:Choice>
                <mc:Fallback>
                  <p:oleObj r:id="rId4" imgW="6534150" imgH="3333750"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4914"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a:graphicFrameLocks noChangeAspect="1"/>
            </p:cNvGraphicFramePr>
            <p:nvPr/>
          </p:nvGraphicFramePr>
          <p:xfrm>
            <a:off x="4242" y="2575"/>
            <a:ext cx="654" cy="545"/>
          </p:xfrm>
          <a:graphic>
            <a:graphicData uri="http://schemas.openxmlformats.org/presentationml/2006/ole">
              <mc:AlternateContent xmlns:mc="http://schemas.openxmlformats.org/markup-compatibility/2006">
                <mc:Choice xmlns:v="urn:schemas-microsoft-com:vml" Requires="v">
                  <p:oleObj spid="_x0000_s53258" r:id="rId6" imgW="6534150" imgH="3333750" progId="">
                    <p:embed/>
                  </p:oleObj>
                </mc:Choice>
                <mc:Fallback>
                  <p:oleObj r:id="rId6" imgW="6534150" imgH="3333750"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424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6"/>
            <p:cNvGraphicFramePr>
              <a:graphicFrameLocks noChangeAspect="1"/>
            </p:cNvGraphicFramePr>
            <p:nvPr/>
          </p:nvGraphicFramePr>
          <p:xfrm>
            <a:off x="3552" y="2575"/>
            <a:ext cx="654" cy="545"/>
          </p:xfrm>
          <a:graphic>
            <a:graphicData uri="http://schemas.openxmlformats.org/presentationml/2006/ole">
              <mc:AlternateContent xmlns:mc="http://schemas.openxmlformats.org/markup-compatibility/2006">
                <mc:Choice xmlns:v="urn:schemas-microsoft-com:vml" Requires="v">
                  <p:oleObj spid="_x0000_s53259" r:id="rId7" imgW="6534150" imgH="3333750" progId="">
                    <p:embed/>
                  </p:oleObj>
                </mc:Choice>
                <mc:Fallback>
                  <p:oleObj r:id="rId7" imgW="6534150" imgH="333375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355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
            <p:cNvGraphicFramePr>
              <a:graphicFrameLocks noChangeAspect="1"/>
            </p:cNvGraphicFramePr>
            <p:nvPr/>
          </p:nvGraphicFramePr>
          <p:xfrm>
            <a:off x="2832" y="2575"/>
            <a:ext cx="654" cy="545"/>
          </p:xfrm>
          <a:graphic>
            <a:graphicData uri="http://schemas.openxmlformats.org/presentationml/2006/ole">
              <mc:AlternateContent xmlns:mc="http://schemas.openxmlformats.org/markup-compatibility/2006">
                <mc:Choice xmlns:v="urn:schemas-microsoft-com:vml" Requires="v">
                  <p:oleObj spid="_x0000_s53260" r:id="rId8" imgW="6534150" imgH="3333750" progId="">
                    <p:embed/>
                  </p:oleObj>
                </mc:Choice>
                <mc:Fallback>
                  <p:oleObj r:id="rId8" imgW="6534150" imgH="3333750" progId="">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83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8"/>
            <p:cNvGraphicFramePr>
              <a:graphicFrameLocks noChangeAspect="1"/>
            </p:cNvGraphicFramePr>
            <p:nvPr/>
          </p:nvGraphicFramePr>
          <p:xfrm>
            <a:off x="2064" y="2575"/>
            <a:ext cx="654" cy="545"/>
          </p:xfrm>
          <a:graphic>
            <a:graphicData uri="http://schemas.openxmlformats.org/presentationml/2006/ole">
              <mc:AlternateContent xmlns:mc="http://schemas.openxmlformats.org/markup-compatibility/2006">
                <mc:Choice xmlns:v="urn:schemas-microsoft-com:vml" Requires="v">
                  <p:oleObj spid="_x0000_s53261" r:id="rId9" imgW="6534150" imgH="3333750" progId="">
                    <p:embed/>
                  </p:oleObj>
                </mc:Choice>
                <mc:Fallback>
                  <p:oleObj r:id="rId9" imgW="6534150" imgH="3333750" progId="">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064"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9" name="Object 20"/>
          <p:cNvGraphicFramePr>
            <a:graphicFrameLocks noChangeAspect="1"/>
          </p:cNvGraphicFramePr>
          <p:nvPr/>
        </p:nvGraphicFramePr>
        <p:xfrm>
          <a:off x="-1066800" y="4572000"/>
          <a:ext cx="1066800" cy="865187"/>
        </p:xfrm>
        <a:graphic>
          <a:graphicData uri="http://schemas.openxmlformats.org/presentationml/2006/ole">
            <mc:AlternateContent xmlns:mc="http://schemas.openxmlformats.org/markup-compatibility/2006">
              <mc:Choice xmlns:v="urn:schemas-microsoft-com:vml" Requires="v">
                <p:oleObj spid="_x0000_s53262" r:id="rId10" imgW="6534150" imgH="3333750" progId="">
                  <p:embed/>
                </p:oleObj>
              </mc:Choice>
              <mc:Fallback>
                <p:oleObj r:id="rId10" imgW="6534150" imgH="333375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066800" y="4572000"/>
                        <a:ext cx="106680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34"/>
          <p:cNvSpPr txBox="1">
            <a:spLocks noChangeArrowheads="1"/>
          </p:cNvSpPr>
          <p:nvPr/>
        </p:nvSpPr>
        <p:spPr bwMode="auto">
          <a:xfrm>
            <a:off x="5334000" y="4205288"/>
            <a:ext cx="1981200" cy="366712"/>
          </a:xfrm>
          <a:prstGeom prst="rect">
            <a:avLst/>
          </a:prstGeom>
          <a:noFill/>
          <a:ln w="9525">
            <a:noFill/>
            <a:miter lim="800000"/>
            <a:headEnd/>
            <a:tailEnd/>
          </a:ln>
        </p:spPr>
        <p:txBody>
          <a:bodyPr>
            <a:spAutoFit/>
          </a:bodyPr>
          <a:lstStyle/>
          <a:p>
            <a:pPr eaLnBrk="1" hangingPunct="1"/>
            <a:r>
              <a:rPr lang="en-US" b="1" dirty="0">
                <a:solidFill>
                  <a:schemeClr val="bg1"/>
                </a:solidFill>
                <a:latin typeface="Arial Narrow" pitchFamily="34" charset="0"/>
              </a:rPr>
              <a:t>Staging Area</a:t>
            </a:r>
          </a:p>
        </p:txBody>
      </p:sp>
      <p:sp>
        <p:nvSpPr>
          <p:cNvPr id="23" name="Oval 40"/>
          <p:cNvSpPr>
            <a:spLocks noChangeArrowheads="1"/>
          </p:cNvSpPr>
          <p:nvPr/>
        </p:nvSpPr>
        <p:spPr bwMode="auto">
          <a:xfrm>
            <a:off x="8382000" y="3581400"/>
            <a:ext cx="1143000" cy="908050"/>
          </a:xfrm>
          <a:prstGeom prst="ellips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n w="9525">
            <a:solidFill>
              <a:schemeClr val="tx1"/>
            </a:solidFill>
            <a:round/>
            <a:headEnd/>
            <a:tailEnd/>
          </a:ln>
        </p:spPr>
        <p:txBody>
          <a:bodyPr wrap="none" anchor="ctr"/>
          <a:lstStyle/>
          <a:p>
            <a:endParaRPr lang="en-US" dirty="0"/>
          </a:p>
        </p:txBody>
      </p:sp>
      <p:sp>
        <p:nvSpPr>
          <p:cNvPr id="28" name="Explosion 2 27"/>
          <p:cNvSpPr/>
          <p:nvPr/>
        </p:nvSpPr>
        <p:spPr>
          <a:xfrm>
            <a:off x="1600200" y="5029200"/>
            <a:ext cx="1676400" cy="9144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Text Box 41"/>
          <p:cNvSpPr txBox="1">
            <a:spLocks noChangeArrowheads="1"/>
          </p:cNvSpPr>
          <p:nvPr/>
        </p:nvSpPr>
        <p:spPr bwMode="auto">
          <a:xfrm>
            <a:off x="7696200" y="6172200"/>
            <a:ext cx="1401025" cy="400752"/>
          </a:xfrm>
          <a:prstGeom prst="rect">
            <a:avLst/>
          </a:prstGeom>
          <a:noFill/>
          <a:ln w="9525" algn="ctr">
            <a:noFill/>
            <a:miter lim="800000"/>
            <a:headEnd/>
            <a:tailEnd/>
          </a:ln>
        </p:spPr>
        <p:txBody>
          <a:bodyPr wrap="none" lIns="92075" tIns="46038" rIns="92075" bIns="46038">
            <a:spAutoFit/>
          </a:bodyPr>
          <a:lstStyle/>
          <a:p>
            <a:pPr algn="l"/>
            <a:r>
              <a:rPr lang="en-US" sz="2000" b="1" dirty="0">
                <a:latin typeface="Arial Narrow" pitchFamily="34" charset="0"/>
              </a:rPr>
              <a:t>Not to Scale</a:t>
            </a:r>
          </a:p>
        </p:txBody>
      </p:sp>
      <p:sp>
        <p:nvSpPr>
          <p:cNvPr id="25" name="Text Box 42"/>
          <p:cNvSpPr txBox="1">
            <a:spLocks noChangeArrowheads="1"/>
          </p:cNvSpPr>
          <p:nvPr/>
        </p:nvSpPr>
        <p:spPr bwMode="auto">
          <a:xfrm>
            <a:off x="152400" y="6324600"/>
            <a:ext cx="5105400" cy="400110"/>
          </a:xfrm>
          <a:prstGeom prst="rect">
            <a:avLst/>
          </a:prstGeom>
          <a:noFill/>
          <a:ln w="9525">
            <a:noFill/>
            <a:miter lim="800000"/>
            <a:headEnd/>
            <a:tailEnd/>
          </a:ln>
        </p:spPr>
        <p:txBody>
          <a:bodyPr>
            <a:spAutoFit/>
          </a:bodyPr>
          <a:lstStyle/>
          <a:p>
            <a:pPr eaLnBrk="1" hangingPunct="1">
              <a:spcBef>
                <a:spcPct val="50000"/>
              </a:spcBef>
            </a:pPr>
            <a:r>
              <a:rPr lang="en-US" sz="2000" b="1" dirty="0">
                <a:latin typeface="Arial Narrow" pitchFamily="34" charset="0"/>
              </a:rPr>
              <a:t>Minnesota Face Program (MN9207)</a:t>
            </a:r>
          </a:p>
        </p:txBody>
      </p:sp>
      <p:pic>
        <p:nvPicPr>
          <p:cNvPr id="53258" name="Picture 10" descr="C:\Users\bsant.ARTBA\AppData\Local\Microsoft\Windows\Temporary Internet Files\Content.IE5\S9KCQW8P\MC90043393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76600" y="5181600"/>
            <a:ext cx="704850" cy="704850"/>
          </a:xfrm>
          <a:prstGeom prst="rect">
            <a:avLst/>
          </a:prstGeom>
          <a:noFill/>
        </p:spPr>
      </p:pic>
      <p:graphicFrame>
        <p:nvGraphicFramePr>
          <p:cNvPr id="18" name="Object 19"/>
          <p:cNvGraphicFramePr>
            <a:graphicFrameLocks noChangeAspect="1"/>
          </p:cNvGraphicFramePr>
          <p:nvPr/>
        </p:nvGraphicFramePr>
        <p:xfrm>
          <a:off x="2743200" y="4724400"/>
          <a:ext cx="1038225" cy="865187"/>
        </p:xfrm>
        <a:graphic>
          <a:graphicData uri="http://schemas.openxmlformats.org/presentationml/2006/ole">
            <mc:AlternateContent xmlns:mc="http://schemas.openxmlformats.org/markup-compatibility/2006">
              <mc:Choice xmlns:v="urn:schemas-microsoft-com:vml" Requires="v">
                <p:oleObj spid="_x0000_s53263" name="Drawing" r:id="rId12" imgW="6534000" imgH="3333600" progId="">
                  <p:embed/>
                </p:oleObj>
              </mc:Choice>
              <mc:Fallback>
                <p:oleObj name="Drawing" r:id="rId12" imgW="6534000" imgH="3333600" progId="">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l="41562" t="44557" r="51155" b="43538"/>
                      <a:stretch>
                        <a:fillRect/>
                      </a:stretch>
                    </p:blipFill>
                    <p:spPr bwMode="auto">
                      <a:xfrm>
                        <a:off x="2743200" y="4724400"/>
                        <a:ext cx="1038225"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93889E-18 -3.33333E-6 L 0.20833 -3.33333E-6 " pathEditMode="relative" rAng="0" ptsTypes="AA">
                                      <p:cBhvr>
                                        <p:cTn id="6" dur="2000" fill="hold"/>
                                        <p:tgtEl>
                                          <p:spTgt spid="19"/>
                                        </p:tgtEl>
                                        <p:attrNameLst>
                                          <p:attrName>ppt_x</p:attrName>
                                          <p:attrName>ppt_y</p:attrName>
                                        </p:attrNameLst>
                                      </p:cBhvr>
                                      <p:rCtr x="104" y="0"/>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5E-6 -4.44444E-6 L -0.15521 -0.01805 " pathEditMode="relative" rAng="0" ptsTypes="AA">
                                      <p:cBhvr>
                                        <p:cTn id="9" dur="2000" fill="hold"/>
                                        <p:tgtEl>
                                          <p:spTgt spid="53258"/>
                                        </p:tgtEl>
                                        <p:attrNameLst>
                                          <p:attrName>ppt_x</p:attrName>
                                          <p:attrName>ppt_y</p:attrName>
                                        </p:attrNameLst>
                                      </p:cBhvr>
                                      <p:rCtr x="-78" y="-9"/>
                                    </p:animMotion>
                                  </p:childTnLst>
                                </p:cTn>
                              </p:par>
                            </p:childTnLst>
                          </p:cTn>
                        </p:par>
                        <p:par>
                          <p:cTn id="10" fill="hold">
                            <p:stCondLst>
                              <p:cond delay="4000"/>
                            </p:stCondLst>
                            <p:childTnLst>
                              <p:par>
                                <p:cTn id="11" presetID="41" presetClass="path" presetSubtype="0" accel="50000" decel="50000" fill="hold" nodeType="afterEffect">
                                  <p:stCondLst>
                                    <p:cond delay="0"/>
                                  </p:stCondLst>
                                  <p:childTnLst>
                                    <p:animMotion origin="layout" path="M -1.38889E-6 1.11111E-6 C -0.00139 -0.00208 -0.00607 -0.00417 -0.00781 -0.00417 C -0.01823 -0.00417 -0.02899 0.02917 -0.02899 0.0625 C -0.02899 0.0456 -0.03437 0.02917 -0.03941 0.02917 C -0.04479 0.02917 -0.04982 0.04583 -0.04982 0.0625 C -0.04982 0.05417 -0.0526 0.0456 -0.05521 0.0456 C -0.05798 0.0456 -0.06059 0.05393 -0.06059 0.0625 C -0.06059 0.0581 -0.06198 0.05417 -0.06319 0.05417 C -0.06458 0.05417 -0.06597 0.05833 -0.06597 0.0625 C -0.06597 0.06018 -0.06667 0.0581 -0.06736 0.0581 C -0.06771 0.0581 -0.06857 0.06018 -0.06857 0.0625 C -0.06857 0.06134 -0.06892 0.06018 -0.06927 0.06018 C -0.06927 0.05995 -0.06996 0.06134 -0.06996 0.0625 C -0.06996 0.0618 -0.06996 0.06134 -0.07031 0.06134 C -0.07031 0.06157 -0.07066 0.0618 -0.07066 0.0625 C -0.07066 0.06204 -0.07066 0.0618 -0.07066 0.06157 C -0.07101 0.06157 -0.07101 0.0618 -0.07101 0.06227 C -0.07135 0.06227 -0.07135 0.0618 -0.07135 0.06157 C -0.0717 0.06157 -0.0717 0.0618 -0.0717 0.06227 " pathEditMode="relative" rAng="0" ptsTypes="fffffffffffffffffff">
                                      <p:cBhvr>
                                        <p:cTn id="12" dur="2000" fill="hold"/>
                                        <p:tgtEl>
                                          <p:spTgt spid="18"/>
                                        </p:tgtEl>
                                        <p:attrNameLst>
                                          <p:attrName>ppt_x</p:attrName>
                                          <p:attrName>ppt_y</p:attrName>
                                        </p:attrNameLst>
                                      </p:cBhvr>
                                      <p:rCtr x="-36" y="29"/>
                                    </p:animMotion>
                                  </p:childTnLst>
                                </p:cTn>
                              </p:par>
                            </p:childTnLst>
                          </p:cTn>
                        </p:par>
                        <p:par>
                          <p:cTn id="13" fill="hold">
                            <p:stCondLst>
                              <p:cond delay="6000"/>
                            </p:stCondLst>
                            <p:childTnLst>
                              <p:par>
                                <p:cTn id="14" presetID="11" presetClass="entr" presetSubtype="0" repeatCount="indefinite" fill="hold" grpId="0" nodeType="afterEffect">
                                  <p:stCondLst>
                                    <p:cond delay="0"/>
                                  </p:stCondLst>
                                  <p:endCondLst>
                                    <p:cond evt="onNext" delay="0">
                                      <p:tgtEl>
                                        <p:sldTgt/>
                                      </p:tgtEl>
                                    </p:cond>
                                  </p:endCondLst>
                                  <p:childTnLst>
                                    <p:set>
                                      <p:cBhvr>
                                        <p:cTn id="15" dur="1000">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and Staging Vehicles</a:t>
            </a:r>
            <a:endParaRPr lang="en-US" dirty="0"/>
          </a:p>
        </p:txBody>
      </p:sp>
      <p:sp>
        <p:nvSpPr>
          <p:cNvPr id="3" name="Content Placeholder 2"/>
          <p:cNvSpPr>
            <a:spLocks noGrp="1"/>
          </p:cNvSpPr>
          <p:nvPr>
            <p:ph idx="1"/>
          </p:nvPr>
        </p:nvSpPr>
        <p:spPr>
          <a:xfrm>
            <a:off x="152400" y="1752600"/>
            <a:ext cx="8382000" cy="4373563"/>
          </a:xfrm>
        </p:spPr>
        <p:txBody>
          <a:bodyPr>
            <a:normAutofit/>
          </a:bodyPr>
          <a:lstStyle/>
          <a:p>
            <a:r>
              <a:rPr lang="en-US" dirty="0" smtClean="0"/>
              <a:t>The location where vehicles are staged and parked has a direct impact on safety as workers on                                            foot move                                                 around the                                                        work area. </a:t>
            </a:r>
          </a:p>
          <a:p>
            <a:endParaRPr lang="en-US" dirty="0" smtClean="0"/>
          </a:p>
        </p:txBody>
      </p:sp>
      <p:pic>
        <p:nvPicPr>
          <p:cNvPr id="890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3131" y="3048000"/>
            <a:ext cx="5478313" cy="3505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and Staging Vehicles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Anticipate the locations and routes workers may take:</a:t>
            </a:r>
          </a:p>
          <a:p>
            <a:pPr lvl="1"/>
            <a:r>
              <a:rPr lang="en-US" dirty="0" smtClean="0"/>
              <a:t>Provide safe location for workers to park vehicles and access work space</a:t>
            </a:r>
          </a:p>
          <a:p>
            <a:pPr lvl="1"/>
            <a:r>
              <a:rPr lang="en-US" dirty="0" smtClean="0"/>
              <a:t>Mark crossing points where workers on foot can cross over construction vehicle paths and—only when absolutely necessary–open traffic lanes.</a:t>
            </a:r>
          </a:p>
          <a:p>
            <a:pPr lvl="1"/>
            <a:r>
              <a:rPr lang="en-US" dirty="0" smtClean="0"/>
              <a:t>Ensure rest areas, toilets, water coolers, etc. are in a location allowing workers to safely access them without crossing vehicle paths.</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Vehicles Entering the Work Space</a:t>
            </a:r>
            <a:endParaRPr lang="en-US" dirty="0"/>
          </a:p>
        </p:txBody>
      </p:sp>
      <p:sp>
        <p:nvSpPr>
          <p:cNvPr id="3" name="Content Placeholder 2"/>
          <p:cNvSpPr>
            <a:spLocks noGrp="1"/>
          </p:cNvSpPr>
          <p:nvPr>
            <p:ph idx="1"/>
          </p:nvPr>
        </p:nvSpPr>
        <p:spPr>
          <a:xfrm>
            <a:off x="457200" y="1752600"/>
            <a:ext cx="7772400" cy="4373563"/>
          </a:xfrm>
        </p:spPr>
        <p:txBody>
          <a:bodyPr>
            <a:normAutofit/>
          </a:bodyPr>
          <a:lstStyle/>
          <a:p>
            <a:r>
              <a:rPr lang="en-US" dirty="0" smtClean="0"/>
              <a:t>Plan locations and procedures for assigned workers to approach                              vehicles (</a:t>
            </a:r>
            <a:r>
              <a:rPr lang="en-US" i="1" dirty="0" smtClean="0"/>
              <a:t>such as taking                             load tickets and                            communicating                                       delivery locations                             and procedures</a:t>
            </a:r>
            <a:r>
              <a:rPr lang="en-US" dirty="0" smtClean="0"/>
              <a:t>).</a:t>
            </a:r>
          </a:p>
        </p:txBody>
      </p:sp>
      <p:pic>
        <p:nvPicPr>
          <p:cNvPr id="901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2895600"/>
            <a:ext cx="2928938" cy="363580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Queues</a:t>
            </a:r>
            <a:endParaRPr lang="en-US" dirty="0"/>
          </a:p>
        </p:txBody>
      </p:sp>
      <p:pic>
        <p:nvPicPr>
          <p:cNvPr id="4" name="Picture 2" descr="2007_0929INITCP20070065"/>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a:off x="0" y="1752600"/>
            <a:ext cx="9144000" cy="46863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Technology Help?</a:t>
            </a:r>
            <a:endParaRPr lang="en-US" dirty="0"/>
          </a:p>
        </p:txBody>
      </p:sp>
      <p:sp>
        <p:nvSpPr>
          <p:cNvPr id="4" name="Text Placeholder 3"/>
          <p:cNvSpPr txBox="1">
            <a:spLocks/>
          </p:cNvSpPr>
          <p:nvPr/>
        </p:nvSpPr>
        <p:spPr>
          <a:xfrm>
            <a:off x="152400" y="1752600"/>
            <a:ext cx="8153400" cy="1828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CC00"/>
              </a:buClr>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There are a variety of technologies—old and new—that have been developed to warn drivers and operators when workers on foot are near, including:</a:t>
            </a:r>
          </a:p>
        </p:txBody>
      </p:sp>
      <p:sp>
        <p:nvSpPr>
          <p:cNvPr id="5" name="Content Placeholder 2"/>
          <p:cNvSpPr>
            <a:spLocks noGrp="1"/>
          </p:cNvSpPr>
          <p:nvPr>
            <p:ph sz="half" idx="4294967295"/>
          </p:nvPr>
        </p:nvSpPr>
        <p:spPr>
          <a:xfrm>
            <a:off x="533400" y="3657600"/>
            <a:ext cx="8153400" cy="2808288"/>
          </a:xfrm>
          <a:prstGeom prst="rect">
            <a:avLst/>
          </a:prstGeom>
        </p:spPr>
        <p:txBody>
          <a:bodyPr>
            <a:normAutofit/>
          </a:bodyPr>
          <a:lstStyle/>
          <a:p>
            <a:r>
              <a:rPr lang="en-US" sz="2800" dirty="0" smtClean="0"/>
              <a:t>Alarms</a:t>
            </a:r>
          </a:p>
          <a:p>
            <a:r>
              <a:rPr lang="en-US" sz="2800" dirty="0" smtClean="0"/>
              <a:t>Cameras</a:t>
            </a:r>
          </a:p>
          <a:p>
            <a:r>
              <a:rPr lang="en-US" sz="2800" dirty="0" smtClean="0"/>
              <a:t>Radar</a:t>
            </a:r>
          </a:p>
          <a:p>
            <a:r>
              <a:rPr lang="en-US" sz="2800" dirty="0" smtClean="0"/>
              <a:t>Sonar</a:t>
            </a:r>
          </a:p>
          <a:p>
            <a:r>
              <a:rPr lang="en-US" sz="2800" dirty="0" smtClean="0"/>
              <a:t>Tag Systems</a:t>
            </a:r>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Habits and Behavior</a:t>
            </a:r>
            <a:endParaRPr lang="en-US" dirty="0"/>
          </a:p>
        </p:txBody>
      </p:sp>
      <p:sp>
        <p:nvSpPr>
          <p:cNvPr id="3" name="Content Placeholder 2"/>
          <p:cNvSpPr>
            <a:spLocks noGrp="1"/>
          </p:cNvSpPr>
          <p:nvPr>
            <p:ph idx="1"/>
          </p:nvPr>
        </p:nvSpPr>
        <p:spPr>
          <a:xfrm>
            <a:off x="457200" y="1752601"/>
            <a:ext cx="8229600" cy="2209799"/>
          </a:xfrm>
        </p:spPr>
        <p:txBody>
          <a:bodyPr>
            <a:normAutofit/>
          </a:bodyPr>
          <a:lstStyle/>
          <a:p>
            <a:r>
              <a:rPr lang="en-US" sz="3200" dirty="0" smtClean="0"/>
              <a:t>Consider worker behavior when developing the ITCP.  Determine locations where workers are likely to go and ensure safe routes to get there.</a:t>
            </a:r>
            <a:endParaRPr lang="en-US" sz="3200" dirty="0"/>
          </a:p>
        </p:txBody>
      </p:sp>
      <p:sp>
        <p:nvSpPr>
          <p:cNvPr id="97282" name="AutoShape 2" descr="data:image/jpg;base64,/9j/4AAQSkZJRgABAQAAAQABAAD/2wBDAAkGBwgHBgkIBwgKCgkLDRYPDQwMDRsUFRAWIB0iIiAdHx8kKDQsJCYxJx8fLT0tMTU3Ojo6Iys/RD84QzQ5Ojf/2wBDAQoKCg0MDRoPDxo3JR8lNzc3Nzc3Nzc3Nzc3Nzc3Nzc3Nzc3Nzc3Nzc3Nzc3Nzc3Nzc3Nzc3Nzc3Nzc3Nzc3Nzf/wAARCACeAKQDASIAAhEBAxEB/8QAHAAAAQUBAQEAAAAAAAAAAAAAAAEEBgcIBQMC/8QATBAAAAUCAQULCAYHBwUAAAAAAAECAwQFEQYSEyExUQcUFRZBVXGRksHRIjJUYXKBlKEXUnSTstIjNTZCc6KxJCUzQ2KCwjRERWOz/8QAGwEAAQUBAQAAAAAAAAAAAAAAAAECAwQFBgf/xAAzEQACAQMACAMHAwUAAAAAAAAAAQIDBBEFEhUhMUFRUhMUoSIyNGFxgdEGM5EWJFNjsf/aAAwDAQACEQMRAD8AhgAg6FAhN1GtwIT6jJp+QhtZpOx2M9IaczFazSGFy2lcJctpdY0hGw7RY7KGmqVDJKCsV2EmfWZD04CpPNkL4dHgFwaGzpdxmu5bS6wXLaXWNKcBUnmyF8OjwBwFSebIXw6PAGA2dLuM13LaXWC5bS6xpTgKk82Qvh0eAOAqTzZC+HR4AwGzpdxmu5bS6wXLaXWNKcBUnmyF8OjwBwFSebIXw6PAGA2dLuM13LaXWC5bS6xpTgKk82Qvh0eAOAqTzZC+HR4AwGzpdxmu5bS6wXLaXWNKcBUnmyF8OjwBwFSebIXw6PAGA2dLuM13LaXWC5bS6xpTgKk82Qvh0eAOAqTzZC+HR4AwGzpdxmu5bS6wty2kNJ8BUnmyF8OjwCKoNIMjI6XCMjL0dHgDAbOl3GbfUEEm3Q6TEo2J3o0BGbYU2h0myPQg1XuRerRf3iMhChUg4ScXyHUU/IV7XcQAkXzFe13EAAqGwfUJ7e9ap797ZuU0rqWQYj6QvNqSsjsaTI79GkA2LxJM1EQUecdwnWG3C/fSSush6Bx0qC4BH8U1x6ilHNlltzOmq+WZ6LW2dI4HHqZ6HH7ShSrX9CjNwm95do2FetBTgtxPwCAcepnoUftKBx6mehR+0oR7VtuvoS7KuunqT8AgHHqZ6FH7SgcepnoUftKBtW26+gbKuunqT8AgHHqZ6FH7SgcepnoUftKBtW26+gbKuunqT8AgHHqZ6FH7Sg6p+KKvUnc3DprLhlrVlKJKek+QOjpK3m8Rbb+jGy0bcQWtJJL6omtwly2iO1HEseiR/wC93mVSz0lHi3UfzPR0nYQqTjeqVSpxWmFFEjKfQRobO6lFlFrV3FYWXWiuItvo24rpyity5/jqWxcIEsDkExnlD7p7udxrOLkbS2jqQR94io7mOHc9i6rLve0lSeoiLuHCDTnKzzUk/mOYvmK9ruIAIvmK9ruIABENgvJbboCBSAMNIYZe3xh2mPXvlxGjM/8AaQ6gjW507nsGUo/qtGjsqMu4SUOOkpvMEyF7o/mwelfcIQJvuj+bB6V9whA5PSnxUvsddoz4WP3/AOgAABnGgAAACgAUiM9RXO9rFyhW0KccShtJrWs7JSkrmZ7BMocGBhWDwnWVJVK/y206bHsSXKr1i1a2k7iW7hzZWuLmNFJJZk+CGlKwwhtjf9ccKPGQWUbajyTt/qPkL1axzq7jckNbww60UaMnRnyTZSvZLk6T0jhYjxHNr8i8hWbjpO7bCT8lPrPafr6hxxtwjTox1aS+/Mkt9HSqNVbre+3kvyxVLWtaluKUpajuo1GZmZ+u4cUv9Zw/tDf4iDYOaX+tIf2hv8RBFxNWr+218i/gAHw8sm2lrVqSkzP3DYPM3uM2Vt3P1moO30LlOn/OYYj6Us1maz1rPKPpMfIac1J5k2OYvmK9ruIAIvmK9ruIAByGwUggUIMLv3JXs7hBpN/8J9xHzv3iaiutxd/Lok9m/mSiVbpSXgLFD0dBbPNGJCt0fVA6V9whQt+dTok/I35GbeyPNyyvYNeLtI5uj9kYt5oypXrOomt50FppOnQoqm03gqoAtXi7R+bmOyDi7R+bmOyKuxqvciztql2sqoHQWsWrxdpHNzHZCcCUeMee3jHQbflZRp823KFWhaud8kG2aXKLI7SYkXDNLVWauX6cy/Rt/vJvqSX+o/l1iAV2sSq3OVKlqtrJttJ6G07C8eX5B7jCvrrtSNSFGUNq6WEf8uk/6e8cEXcRpxVOHBGxo+0lH+4re+/RdAAAAYaoBzS/1pD+0N/iIeLDLsh1DTDanHFnZKEFczPoE+wzgB1DjUyrum2pCiWhhs7ncjuWUfcXWJKdOU3uKN7eUbem/Ee98uZYw52IXsxQai8Z2yIrh3/2mOgV+UcDHzuZwdVlX1xzT16O8ap53UeItmeyKxEQAoQNObHMXzFe13EAEXzFe13EAA9DYAAAGFobib1natHPlJpwv5iPuFqimtxp3IxHKaM9DkQzIvWS0+IuUKjcsnmigAAAUtiACgAAhiFbplZ3nTUU9lVnpfn2PSTZa+vV1iaL0EKPxVUzq1elSr3by8hr2E6C7z94r3E9WGOpraGtVXudaXCO/wDByQAAM47gB7wYb8+Y1EioNbzqslKe/oIeAtLc3oaYdPOpPoLfEkv0d/3W+Tr19QlpU3OWCjpC8VpQc+b3I6uFsLxaFHJRWdmKL9I+ZaehOwhILALUFGnGKisI4OrVnVm5zeWxBEd1R7NYMlp5XXGkF2yPuMS8QHdkeJGGo7d9LktPySo/AKyrcPFKX0KZMIFMIGHPDmL5iva7iACL5iva7iAFHobBQgUAwl+5S9msaRk30OtOI/lv3C9D0DPeA3t74wpKyO15GR2iNPeNB3uQVGxo95pNfMW+wAofH9QnM4xqbbU2S22lxOSlDyiIvITyEYkWBsP4lTVKZVpUpblPWnOGSpalGaVIO10+8gZHxunKbgo8C1rkAUFjeoTmsWVVtqdKQhL5kSUvrIi0FyX0C6JqlFhl5ZKUSyhKPKI9N8jaFJKdwpuSxwHtQbeehPtxjSTym1JQar2IzLQKw+jiskRFviHoL66vAQamyavUJkeHHqEs3n1k2jKkrIjM9VzuJw5Qa/SMF1xdUlO54lMvMqRKUsySk/K08mgxFOnGpxLFjpqvQUvBju5/YX6Oaz6RC7avyg+jms+kQ+2r8o99yGruucKxZsl13ISl5JuuGqxaSVr9w4+B5k6sYtmSlypJtIZkSMg3VZJXuSSte2jK+QZ5en0Lq/U121FrHtfI6jO5xVc83npEQmsosvJWq+TfTbRrsLQZbQy0hpsiShKSSki5CIZygS6tNkxojFQl519aW0ZUlZFc7EVzuLRwJh7EFHmzHq0+pxpcY0I/tSnLKuR6j1aOUPpwjD3SlV0xXv5LxFuRP9RBbkM60afXZFVYZpk6UqW4o0tkp9Rlex3PyjtqvrDidU8TUCrLYl1KY3LbMlKI5BuJO5XLQdyMhJkoeeWM6rwaCvcVnu2O2iUpn6zri+pJF3icYXqDlVoEGe8RJcfZJaiTquK53bHr1Gls381lxZl0qIu4wEl3LNBvqVsEChA0wxzF8xXtdxAHm06TaTK17ncAUdk8gAAAaP6E9veuU5+9s3KaVfoUQ0pyWIZeQrNrSv6pkrq0jTzK84w24X7ySV1hUamjnukigt0T9tar/ET+BIl2BFYyOZSt8744EyC1k1k5vIPJ1eV9X1iP49o9Tk4vqT0enS3WlOJyVoYUoj8hOoyISDBNaxVwnTqXNhOt01Cc2alw1JslKDtdRltIgcyOmtWu854kMx5+2FX+0H/QheE79ln/ALAr/wCYp3GtHqkjFlUdZp0xxpb5mlaGFGRlYtRkQkdDrWLZ634NShOIibyeL/o1IMzJsySV9pmDmPoy1Kk01xK8o5zCqUQ6bffudTmLWvl8mvR1i3cPsYln4frkbFJO5brJoYJxLZa0qvbI9dhV9Optep8yPMjUqaTzC0rQaoqzK5eqwtvAFWrtVbmHX46mlNqQTWVHNq5GR3169RAQ2zjvxLO/+CoMP1ZykuTVpMyORDdY6FKIrfMhONyKFanVucZa0Eyk+hJqP+qRDqphyqx6nLZZpkxbaH1pQpLCzJSco7GR22WFrYApr1OwRm32XG5D2dcWhSbKudyIrdBEBDbWEvEw1uWSlaZvkpsQ4N99E4jMZNr5dyybX0a7a9AuHBasXnLl8ZkvlH3sebzhNEWXcvqadVxVkOk12HIjyWKXNJ1lSXEGcZZ2URkZcm2ws/AtYxNUpsxqvMuoYTGNTeVFNu68q2u2nRyBEFosSw8le7nv7a0n+Mr8Cg83UztjWX/Ca/CQXAtIqcfGFLefp0tptLqjUtbCiIvIVrMyDrdLpVRlYwlOxoEt5pTbZEttlSkn5JcpEFGar8u1jmWXgH9jqT9nL+pitd2J4nMVNNl/lxEF1qUfgLNwOy7HwnTGn21tuIYIlIWmxkenWQqPdPdzmNZ2nQ2ltBe5BeIORbu3i3S+hFAgUIEMgW4AgAAAAAAAWuRlt0DSOGn984fpr175yI0o/ekhm8tYv/c6dz2DKWr6rRo7KjLuCo0dHP22iSEREWgFgoAprCWIIZazH0EMAFU4qxRWIuIp0eHPcaYaWSEoSlNiskr8m245XG/EHObvZT4BpiRzO4gqS9spz5HbuHOGXOpPWeGd9bWVv4MMwWcLkuh2+N2IOc3eynwBxur5/wDk3eynwHEAG+JPqT+Stv8AGv4RaO5zVqjVinqqEpb5NmgkZREVr3vqL1D6dxRNdnMNxlsNJkmRxWnGcs3Ems0pUo8slFc0mfkpVklYz5bNNyZJ7yqSi151BfI/EdleF3m3lHClMNtGtKm86wa3GLKNREgyURWI1KsRkdr20loGjRbcFk4XS8NW7nGmsJP8HapE1NSpzMomzaNZGS2zO+QojNKk35bGRlcPLEG9NhNU+C1EYI820ViNR3NR6zMz5TMzMz6Q5EpTWcbz5Geccu57F9WXe5b4UnqsXcNDGM1114pFbqDxHoXKdUXRlmEZn6QfsJDEIAAQyQAAAAAAAAAUtYvDckezuDmknrafcR8794o8tYt/cXfy6HOZv/hyr+40J8DAi7YPFUsUAQAcbQoQAAAUFVVZdUmq2yHD/mMNR7TTvNkH/wC1f4jHiMd8T0ul7i+gAAAISFm7k5f3ZOPbIL8JCdiDblH6om6P+5/4EJwNSj+2jz/SnxlT6igCAEpQPh5ZNtLcVqQk1H7tIzAtZuLNZ61Hc/eNI4hezFCqLt/MjOGVvZMZsLUQRmVpF74oAAAEM0AAAAAAAAAFHawviWdhqYt+FkrQ6RE6y55q7atWoy06fWOIFAOjJxeVxLF+lqo8lLifeKB9LVR5rifeLFcgAT+brdxY30tVHmuJ94sdvBuP5mIK83T34MdlC0KWa0LUZ6Cvyinw/pkudS5KZdOkZh8kmRLKxmRHr1kYMjoXlVSTk9x3JNMqByXjKBLMjcUZGTCtOk/UPPguo+gS/uF+AOOeKueHOyj8oOOeKeeHOyj8oqu2T5nYR/WOFjw/UOC6j6BL+4X4A4LqPN8v7hfgDjninnhzso/KDjnirnhzso/KDyq6i/1l/q9ST0erzcJ4SkzCgmbip6UZEglI0GjXq2kG30tVHmuJ94sRWqV+u1eKUWpVBT7OUS8hRJLSWo9BDk73XtT1ixBasUjmL/SdS5uJVYbslgfS1Uea4n3iwfS1Uea4n3ixX+917U9YN7r2p6w4p+br9xMa7ukVKr0uRAOHGYQ+nIWtClGeTykVxCTHrmF7U9YMwvanrARVKk6jzJniAe2917U9YN7r2p6wEeGeIB7b3XtT1gAGGf/Z"/>
          <p:cNvSpPr>
            <a:spLocks noChangeAspect="1" noChangeArrowheads="1"/>
          </p:cNvSpPr>
          <p:nvPr/>
        </p:nvSpPr>
        <p:spPr bwMode="auto">
          <a:xfrm>
            <a:off x="63500" y="-627063"/>
            <a:ext cx="1333500" cy="12858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3553" name="Picture 1" descr="C:\Users\bsant.ARTBA\AppData\Local\Microsoft\Windows\Temporary Internet Files\Content.IE5\40VF1KS8\MC90004004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4495800"/>
            <a:ext cx="2482159" cy="1174394"/>
          </a:xfrm>
          <a:prstGeom prst="rect">
            <a:avLst/>
          </a:prstGeom>
          <a:ln>
            <a:noFill/>
          </a:ln>
          <a:effectLst>
            <a:outerShdw blurRad="292100" dist="139700" dir="2700000" algn="tl" rotWithShape="0">
              <a:srgbClr val="333333">
                <a:alpha val="65000"/>
              </a:srgbClr>
            </a:outerShdw>
          </a:effectLst>
        </p:spPr>
      </p:pic>
      <p:pic>
        <p:nvPicPr>
          <p:cNvPr id="23555" name="Picture 3" descr="C:\Users\bsant.ARTBA\AppData\Local\Microsoft\Windows\Temporary Internet Files\Content.IE5\BLZ0901M\MC90038936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343400"/>
            <a:ext cx="2292350" cy="2133600"/>
          </a:xfrm>
          <a:prstGeom prst="rect">
            <a:avLst/>
          </a:prstGeom>
          <a:ln>
            <a:noFill/>
          </a:ln>
          <a:effectLst>
            <a:outerShdw blurRad="292100" dist="139700" dir="2700000" algn="tl" rotWithShape="0">
              <a:srgbClr val="333333">
                <a:alpha val="65000"/>
              </a:srgbClr>
            </a:outerShdw>
          </a:effectLst>
        </p:spPr>
      </p:pic>
      <p:grpSp>
        <p:nvGrpSpPr>
          <p:cNvPr id="19" name="Group 18"/>
          <p:cNvGrpSpPr/>
          <p:nvPr/>
        </p:nvGrpSpPr>
        <p:grpSpPr>
          <a:xfrm>
            <a:off x="5257800" y="3429000"/>
            <a:ext cx="1371600" cy="2514600"/>
            <a:chOff x="5791200" y="3733800"/>
            <a:chExt cx="1371600" cy="2514600"/>
          </a:xfrm>
        </p:grpSpPr>
        <p:sp>
          <p:nvSpPr>
            <p:cNvPr id="12" name="Rectangle 11"/>
            <p:cNvSpPr/>
            <p:nvPr/>
          </p:nvSpPr>
          <p:spPr>
            <a:xfrm>
              <a:off x="5791200" y="4038600"/>
              <a:ext cx="1371600" cy="2209800"/>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791200" y="3733800"/>
              <a:ext cx="1371600" cy="304800"/>
            </a:xfrm>
            <a:custGeom>
              <a:avLst/>
              <a:gdLst>
                <a:gd name="connsiteX0" fmla="*/ 50801 w 1371600"/>
                <a:gd name="connsiteY0" fmla="*/ 0 h 304800"/>
                <a:gd name="connsiteX1" fmla="*/ 1320799 w 1371600"/>
                <a:gd name="connsiteY1" fmla="*/ 0 h 304800"/>
                <a:gd name="connsiteX2" fmla="*/ 1371600 w 1371600"/>
                <a:gd name="connsiteY2" fmla="*/ 50801 h 304800"/>
                <a:gd name="connsiteX3" fmla="*/ 1371600 w 1371600"/>
                <a:gd name="connsiteY3" fmla="*/ 304800 h 304800"/>
                <a:gd name="connsiteX4" fmla="*/ 1371600 w 1371600"/>
                <a:gd name="connsiteY4" fmla="*/ 304800 h 304800"/>
                <a:gd name="connsiteX5" fmla="*/ 0 w 1371600"/>
                <a:gd name="connsiteY5" fmla="*/ 304800 h 304800"/>
                <a:gd name="connsiteX6" fmla="*/ 0 w 1371600"/>
                <a:gd name="connsiteY6" fmla="*/ 304800 h 304800"/>
                <a:gd name="connsiteX7" fmla="*/ 0 w 1371600"/>
                <a:gd name="connsiteY7" fmla="*/ 50801 h 304800"/>
                <a:gd name="connsiteX8" fmla="*/ 50801 w 137160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0" h="304800">
                  <a:moveTo>
                    <a:pt x="50801" y="0"/>
                  </a:moveTo>
                  <a:lnTo>
                    <a:pt x="1320799" y="0"/>
                  </a:lnTo>
                  <a:lnTo>
                    <a:pt x="1371600" y="50801"/>
                  </a:lnTo>
                  <a:lnTo>
                    <a:pt x="1371600" y="304800"/>
                  </a:lnTo>
                  <a:lnTo>
                    <a:pt x="1371600" y="304800"/>
                  </a:lnTo>
                  <a:lnTo>
                    <a:pt x="0" y="304800"/>
                  </a:lnTo>
                  <a:lnTo>
                    <a:pt x="0" y="304800"/>
                  </a:lnTo>
                  <a:lnTo>
                    <a:pt x="0" y="50801"/>
                  </a:lnTo>
                  <a:lnTo>
                    <a:pt x="50801" y="0"/>
                  </a:ln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019800" y="4267200"/>
              <a:ext cx="914400" cy="1905000"/>
            </a:xfrm>
            <a:prstGeom prst="rect">
              <a:avLst/>
            </a:prstGeom>
            <a:solidFill>
              <a:schemeClr val="tx2">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96000" y="4419600"/>
              <a:ext cx="762000" cy="609600"/>
            </a:xfrm>
            <a:prstGeom prst="rect">
              <a:avLst/>
            </a:prstGeom>
            <a:solidFill>
              <a:srgbClr val="FF0000"/>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Impact" pitchFamily="34" charset="0"/>
                </a:rPr>
                <a:t>Outdoor John</a:t>
              </a:r>
              <a:endParaRPr lang="en-US" sz="1200" dirty="0">
                <a:latin typeface="Impact" pitchFamily="34" charset="0"/>
              </a:endParaRPr>
            </a:p>
          </p:txBody>
        </p:sp>
        <p:sp>
          <p:nvSpPr>
            <p:cNvPr id="18" name="Rectangle 17"/>
            <p:cNvSpPr/>
            <p:nvPr/>
          </p:nvSpPr>
          <p:spPr>
            <a:xfrm>
              <a:off x="6248400" y="5257800"/>
              <a:ext cx="457200" cy="609600"/>
            </a:xfrm>
            <a:prstGeom prst="rect">
              <a:avLst/>
            </a:prstGeom>
            <a:solidFill>
              <a:schemeClr val="tx2">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Shape 15"/>
            <p:cNvSpPr/>
            <p:nvPr/>
          </p:nvSpPr>
          <p:spPr>
            <a:xfrm flipH="1">
              <a:off x="6705600" y="5029200"/>
              <a:ext cx="152400" cy="228600"/>
            </a:xfrm>
            <a:prstGeom prst="corner">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762000" y="3962400"/>
            <a:ext cx="1371600" cy="2286000"/>
            <a:chOff x="7391400" y="3962400"/>
            <a:chExt cx="1143000" cy="1981200"/>
          </a:xfrm>
        </p:grpSpPr>
        <p:sp>
          <p:nvSpPr>
            <p:cNvPr id="24" name="Flowchart: Magnetic Disk 23"/>
            <p:cNvSpPr/>
            <p:nvPr/>
          </p:nvSpPr>
          <p:spPr>
            <a:xfrm>
              <a:off x="7391400" y="4038600"/>
              <a:ext cx="1143000" cy="1905000"/>
            </a:xfrm>
            <a:prstGeom prst="flowChartMagneticDisk">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Magnetic Disk 22"/>
            <p:cNvSpPr/>
            <p:nvPr/>
          </p:nvSpPr>
          <p:spPr>
            <a:xfrm>
              <a:off x="7391400" y="3962400"/>
              <a:ext cx="1143000" cy="304800"/>
            </a:xfrm>
            <a:prstGeom prst="flowChartMagneticDis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620000" y="4572000"/>
              <a:ext cx="685800" cy="304800"/>
            </a:xfrm>
            <a:prstGeom prst="rect">
              <a:avLst/>
            </a:prstGeom>
            <a:solidFill>
              <a:schemeClr val="bg1"/>
            </a:solidFill>
            <a:ln>
              <a:solidFill>
                <a:srgbClr val="FF0000"/>
              </a:solid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Impact" pitchFamily="34" charset="0"/>
                </a:rPr>
                <a:t>WATER</a:t>
              </a:r>
              <a:endParaRPr lang="en-US" sz="1400" dirty="0">
                <a:solidFill>
                  <a:srgbClr val="FF0000"/>
                </a:solidFill>
                <a:latin typeface="Impact" pitchFamily="34" charset="0"/>
              </a:endParaRPr>
            </a:p>
          </p:txBody>
        </p:sp>
        <p:sp>
          <p:nvSpPr>
            <p:cNvPr id="26" name="Oval 25"/>
            <p:cNvSpPr/>
            <p:nvPr/>
          </p:nvSpPr>
          <p:spPr>
            <a:xfrm>
              <a:off x="7848600" y="5486400"/>
              <a:ext cx="228600" cy="2286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924800" y="5638800"/>
              <a:ext cx="76200" cy="1524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229600" cy="4724400"/>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Reduce nuisance alarms and false stops</a:t>
            </a: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Effective alarm presentation and context considerations</a:t>
            </a: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Operator interfaces and combined displays</a:t>
            </a: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Are systems overloading operators? Are they distractions?</a:t>
            </a: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Behavior changes in operators</a:t>
            </a: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Wearable sensors appropriate for tasks and environment.</a:t>
            </a:r>
            <a:endParaRPr kumimoji="0" lang="en-US"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3"/>
          <p:cNvSpPr>
            <a:spLocks noGrp="1"/>
          </p:cNvSpPr>
          <p:nvPr>
            <p:ph type="title"/>
          </p:nvPr>
        </p:nvSpPr>
        <p:spPr>
          <a:xfrm>
            <a:off x="381000" y="152400"/>
            <a:ext cx="8229600" cy="990600"/>
          </a:xfrm>
        </p:spPr>
        <p:txBody>
          <a:bodyPr>
            <a:normAutofit/>
          </a:bodyPr>
          <a:lstStyle/>
          <a:p>
            <a:pPr lvl="0"/>
            <a:r>
              <a:rPr lang="en-US" dirty="0" smtClean="0"/>
              <a:t>Additional Work &amp; Considerations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851025"/>
          </a:xfrm>
        </p:spPr>
        <p:txBody>
          <a:bodyPr/>
          <a:lstStyle/>
          <a:p>
            <a:r>
              <a:rPr lang="en-US" dirty="0" smtClean="0"/>
              <a:t>Discussion</a:t>
            </a:r>
            <a:br>
              <a:rPr lang="en-US" dirty="0" smtClean="0"/>
            </a:br>
            <a:r>
              <a:rPr lang="en-US" dirty="0" smtClean="0"/>
              <a:t>and Questions</a:t>
            </a:r>
            <a:endParaRPr lang="en-US" dirty="0"/>
          </a:p>
        </p:txBody>
      </p:sp>
      <p:sp>
        <p:nvSpPr>
          <p:cNvPr id="5" name="Subtitle 4"/>
          <p:cNvSpPr>
            <a:spLocks noGrp="1"/>
          </p:cNvSpPr>
          <p:nvPr>
            <p:ph type="subTitle" idx="1"/>
          </p:nvPr>
        </p:nvSpPr>
        <p:spPr>
          <a:xfrm>
            <a:off x="1371600" y="3657600"/>
            <a:ext cx="6400800" cy="1752600"/>
          </a:xfrm>
        </p:spPr>
        <p:txBody>
          <a:bodyPr/>
          <a:lstStyle/>
          <a:p>
            <a:r>
              <a:rPr lang="en-US" dirty="0" smtClean="0"/>
              <a:t>End Module Two</a:t>
            </a:r>
            <a:endParaRPr lang="en-US" dirty="0"/>
          </a:p>
        </p:txBody>
      </p:sp>
      <p:sp>
        <p:nvSpPr>
          <p:cNvPr id="6" name="TextBox 3"/>
          <p:cNvSpPr txBox="1"/>
          <p:nvPr/>
        </p:nvSpPr>
        <p:spPr>
          <a:xfrm>
            <a:off x="457200" y="46482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Habits and Behavior</a:t>
            </a:r>
            <a:endParaRPr lang="en-US" dirty="0"/>
          </a:p>
        </p:txBody>
      </p:sp>
      <p:sp>
        <p:nvSpPr>
          <p:cNvPr id="3" name="Content Placeholder 2"/>
          <p:cNvSpPr>
            <a:spLocks noGrp="1"/>
          </p:cNvSpPr>
          <p:nvPr>
            <p:ph idx="1"/>
          </p:nvPr>
        </p:nvSpPr>
        <p:spPr>
          <a:xfrm>
            <a:off x="457200" y="1676401"/>
            <a:ext cx="4724400" cy="4876800"/>
          </a:xfrm>
        </p:spPr>
        <p:txBody>
          <a:bodyPr>
            <a:normAutofit lnSpcReduction="10000"/>
          </a:bodyPr>
          <a:lstStyle/>
          <a:p>
            <a:r>
              <a:rPr lang="en-US" sz="3500" dirty="0" smtClean="0"/>
              <a:t>Consider common phone behavior:</a:t>
            </a:r>
          </a:p>
          <a:p>
            <a:pPr lvl="1"/>
            <a:r>
              <a:rPr lang="en-US" sz="2800" dirty="0" smtClean="0"/>
              <a:t>Plugging the ear away from the phone </a:t>
            </a:r>
          </a:p>
          <a:p>
            <a:pPr lvl="1"/>
            <a:r>
              <a:rPr lang="en-US" sz="2800" dirty="0" smtClean="0"/>
              <a:t>Looking to the ground so one can concentrate</a:t>
            </a:r>
          </a:p>
          <a:p>
            <a:pPr lvl="1"/>
            <a:r>
              <a:rPr lang="en-US" sz="2800" dirty="0" smtClean="0"/>
              <a:t>Trying to block out busy, noisy environment</a:t>
            </a:r>
          </a:p>
          <a:p>
            <a:r>
              <a:rPr lang="en-US" sz="3500" dirty="0" smtClean="0"/>
              <a:t>What hazards are created?</a:t>
            </a:r>
            <a:endParaRPr lang="en-US" sz="3500" dirty="0"/>
          </a:p>
        </p:txBody>
      </p:sp>
      <p:pic>
        <p:nvPicPr>
          <p:cNvPr id="5" name="Picture 4" descr="Phone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133600"/>
            <a:ext cx="3788738" cy="37338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Must Be Visible</a:t>
            </a:r>
            <a:endParaRPr lang="en-US" dirty="0"/>
          </a:p>
        </p:txBody>
      </p:sp>
      <p:sp>
        <p:nvSpPr>
          <p:cNvPr id="4" name="Content Placeholder 3"/>
          <p:cNvSpPr>
            <a:spLocks noGrp="1"/>
          </p:cNvSpPr>
          <p:nvPr>
            <p:ph idx="1"/>
          </p:nvPr>
        </p:nvSpPr>
        <p:spPr>
          <a:xfrm>
            <a:off x="457200" y="1676400"/>
            <a:ext cx="8229600" cy="4373563"/>
          </a:xfrm>
        </p:spPr>
        <p:txBody>
          <a:bodyPr/>
          <a:lstStyle/>
          <a:p>
            <a:r>
              <a:rPr lang="en-US" dirty="0" smtClean="0"/>
              <a:t>Workers must be visible with regards to their location around equipment . . . </a:t>
            </a:r>
            <a:endParaRPr lang="en-US"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895600"/>
            <a:ext cx="7620000" cy="371811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Must Be Visible</a:t>
            </a:r>
            <a:endParaRPr lang="en-US" dirty="0"/>
          </a:p>
        </p:txBody>
      </p:sp>
      <p:sp>
        <p:nvSpPr>
          <p:cNvPr id="4" name="Content Placeholder 3"/>
          <p:cNvSpPr>
            <a:spLocks noGrp="1"/>
          </p:cNvSpPr>
          <p:nvPr>
            <p:ph idx="1"/>
          </p:nvPr>
        </p:nvSpPr>
        <p:spPr>
          <a:xfrm>
            <a:off x="457200" y="1676400"/>
            <a:ext cx="8229600" cy="4373563"/>
          </a:xfrm>
        </p:spPr>
        <p:txBody>
          <a:bodyPr/>
          <a:lstStyle/>
          <a:p>
            <a:r>
              <a:rPr lang="en-US" dirty="0" smtClean="0"/>
              <a:t>Workers must be visible with regards to their high visibility clothing. . . </a:t>
            </a:r>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95600"/>
            <a:ext cx="7772400" cy="3731463"/>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Must Be Visible</a:t>
            </a:r>
            <a:endParaRPr lang="en-US" dirty="0"/>
          </a:p>
        </p:txBody>
      </p:sp>
      <p:sp>
        <p:nvSpPr>
          <p:cNvPr id="4" name="Content Placeholder 3"/>
          <p:cNvSpPr>
            <a:spLocks noGrp="1"/>
          </p:cNvSpPr>
          <p:nvPr>
            <p:ph idx="1"/>
          </p:nvPr>
        </p:nvSpPr>
        <p:spPr>
          <a:xfrm>
            <a:off x="457200" y="1676400"/>
            <a:ext cx="8229600" cy="4373563"/>
          </a:xfrm>
        </p:spPr>
        <p:txBody>
          <a:bodyPr/>
          <a:lstStyle/>
          <a:p>
            <a:r>
              <a:rPr lang="en-US" dirty="0" smtClean="0"/>
              <a:t>Workers must be visible in a variety of conditions, especially during night work.</a:t>
            </a:r>
            <a:endParaRPr lang="en-US" dirty="0"/>
          </a:p>
        </p:txBody>
      </p:sp>
      <p:pic>
        <p:nvPicPr>
          <p:cNvPr id="131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048000"/>
            <a:ext cx="3524996" cy="3361666"/>
          </a:xfrm>
          <a:prstGeom prst="rect">
            <a:avLst/>
          </a:prstGeom>
          <a:ln w="12700">
            <a:solidFill>
              <a:schemeClr val="tx1"/>
            </a:solidFill>
          </a:ln>
          <a:effectLst>
            <a:outerShdw blurRad="292100" dist="139700" dir="2700000" algn="tl" rotWithShape="0">
              <a:srgbClr val="333333">
                <a:alpha val="65000"/>
              </a:srgbClr>
            </a:outerShdw>
          </a:effectLst>
        </p:spPr>
      </p:pic>
      <p:pic>
        <p:nvPicPr>
          <p:cNvPr id="131075" name="Picture 3"/>
          <p:cNvPicPr>
            <a:picLocks noChangeAspect="1" noChangeArrowheads="1"/>
          </p:cNvPicPr>
          <p:nvPr/>
        </p:nvPicPr>
        <p:blipFill>
          <a:blip r:embed="rId4" cstate="print"/>
          <a:srcRect/>
          <a:stretch>
            <a:fillRect/>
          </a:stretch>
        </p:blipFill>
        <p:spPr bwMode="auto">
          <a:xfrm>
            <a:off x="990600" y="3048000"/>
            <a:ext cx="3531694" cy="3355845"/>
          </a:xfrm>
          <a:prstGeom prst="rect">
            <a:avLst/>
          </a:prstGeom>
          <a:ln w="12700">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Must Be Visible</a:t>
            </a:r>
            <a:endParaRPr lang="en-US" dirty="0"/>
          </a:p>
        </p:txBody>
      </p:sp>
      <p:sp>
        <p:nvSpPr>
          <p:cNvPr id="4" name="Content Placeholder 3"/>
          <p:cNvSpPr>
            <a:spLocks noGrp="1"/>
          </p:cNvSpPr>
          <p:nvPr>
            <p:ph idx="1"/>
          </p:nvPr>
        </p:nvSpPr>
        <p:spPr>
          <a:xfrm>
            <a:off x="457200" y="1676400"/>
            <a:ext cx="8229600" cy="4373563"/>
          </a:xfrm>
        </p:spPr>
        <p:txBody>
          <a:bodyPr/>
          <a:lstStyle/>
          <a:p>
            <a:r>
              <a:rPr lang="en-US" dirty="0" smtClean="0"/>
              <a:t>Spotters should be used when backing is required near workers on foot. </a:t>
            </a:r>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895600"/>
            <a:ext cx="7086600" cy="370755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2215</TotalTime>
  <Words>4066</Words>
  <Application>Microsoft Office PowerPoint</Application>
  <PresentationFormat>On-screen Show (4:3)</PresentationFormat>
  <Paragraphs>227</Paragraphs>
  <Slides>41</Slides>
  <Notes>35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41</vt:i4>
      </vt:variant>
    </vt:vector>
  </HeadingPairs>
  <TitlesOfParts>
    <vt:vector size="46" baseType="lpstr">
      <vt:lpstr>Office Theme</vt:lpstr>
      <vt:lpstr>CorelDRAW</vt:lpstr>
      <vt:lpstr>AutoCAD Drawing</vt:lpstr>
      <vt:lpstr>AutoCAD LT Drawing</vt:lpstr>
      <vt:lpstr>Drawing</vt:lpstr>
      <vt:lpstr>Preventing Runovers and Backovers</vt:lpstr>
      <vt:lpstr>Communicate Safety  Plan with Workers</vt:lpstr>
      <vt:lpstr>Workers on Foot</vt:lpstr>
      <vt:lpstr>Worker Habits and Behavior</vt:lpstr>
      <vt:lpstr>Worker Habits and Behavior</vt:lpstr>
      <vt:lpstr>Workers Must Be Visible</vt:lpstr>
      <vt:lpstr>Workers Must Be Visible</vt:lpstr>
      <vt:lpstr>Workers Must Be Visible</vt:lpstr>
      <vt:lpstr>Workers Must Be Visible</vt:lpstr>
      <vt:lpstr>Operators Must Confirm Before Workers Approach Equipment</vt:lpstr>
      <vt:lpstr>Class Activity</vt:lpstr>
      <vt:lpstr>High Risk Operations</vt:lpstr>
      <vt:lpstr>High Risk Operations</vt:lpstr>
      <vt:lpstr>Mitigating Risk</vt:lpstr>
      <vt:lpstr>Drivers and Operators</vt:lpstr>
      <vt:lpstr>Backing Safety</vt:lpstr>
      <vt:lpstr>Backing Safety</vt:lpstr>
      <vt:lpstr>Backing Safety</vt:lpstr>
      <vt:lpstr>Know Your Surroundings</vt:lpstr>
      <vt:lpstr>Designate a Spotter</vt:lpstr>
      <vt:lpstr>Spotters</vt:lpstr>
      <vt:lpstr>Spotters</vt:lpstr>
      <vt:lpstr>Activity</vt:lpstr>
      <vt:lpstr>PowerPoint Presentation</vt:lpstr>
      <vt:lpstr>Walk Around Vehicle Before Backing</vt:lpstr>
      <vt:lpstr>Vehicle Pathways</vt:lpstr>
      <vt:lpstr>Vehicle Pathways</vt:lpstr>
      <vt:lpstr>Vehicle Pathways</vt:lpstr>
      <vt:lpstr>Worker Free &amp; Equipment Free Zones</vt:lpstr>
      <vt:lpstr>Worker Free &amp; Equipment Free Zones</vt:lpstr>
      <vt:lpstr>Sample ITCP (Equipment Path)</vt:lpstr>
      <vt:lpstr>Sample ITCP (Equipment Path)</vt:lpstr>
      <vt:lpstr>Case Study:  Concrete Paving Operation</vt:lpstr>
      <vt:lpstr>Case Study:  Concrete Paving Operation</vt:lpstr>
      <vt:lpstr>Parking and Staging Vehicles</vt:lpstr>
      <vt:lpstr>Parking and Staging Vehicles</vt:lpstr>
      <vt:lpstr>Vehicles Entering the Work Space</vt:lpstr>
      <vt:lpstr>Truck Queues</vt:lpstr>
      <vt:lpstr>Can Technology Help?</vt:lpstr>
      <vt:lpstr>Additional Work &amp; Considerations</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183</cp:revision>
  <dcterms:created xsi:type="dcterms:W3CDTF">2011-04-13T19:39:59Z</dcterms:created>
  <dcterms:modified xsi:type="dcterms:W3CDTF">2014-02-13T17:08:40Z</dcterms:modified>
</cp:coreProperties>
</file>