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337" r:id="rId4"/>
    <p:sldId id="258" r:id="rId5"/>
    <p:sldId id="259" r:id="rId6"/>
    <p:sldId id="269" r:id="rId7"/>
    <p:sldId id="260" r:id="rId8"/>
    <p:sldId id="261" r:id="rId9"/>
    <p:sldId id="263" r:id="rId10"/>
    <p:sldId id="271" r:id="rId11"/>
    <p:sldId id="264" r:id="rId12"/>
    <p:sldId id="333" r:id="rId13"/>
    <p:sldId id="265" r:id="rId14"/>
    <p:sldId id="332" r:id="rId15"/>
    <p:sldId id="335" r:id="rId16"/>
    <p:sldId id="266" r:id="rId17"/>
    <p:sldId id="267" r:id="rId18"/>
    <p:sldId id="268" r:id="rId19"/>
    <p:sldId id="273" r:id="rId20"/>
    <p:sldId id="272" r:id="rId21"/>
    <p:sldId id="275" r:id="rId22"/>
    <p:sldId id="334" r:id="rId23"/>
    <p:sldId id="290" r:id="rId24"/>
    <p:sldId id="276" r:id="rId25"/>
    <p:sldId id="277" r:id="rId26"/>
    <p:sldId id="320" r:id="rId27"/>
    <p:sldId id="336" r:id="rId28"/>
    <p:sldId id="321" r:id="rId29"/>
    <p:sldId id="322" r:id="rId30"/>
    <p:sldId id="324" r:id="rId31"/>
    <p:sldId id="325" r:id="rId32"/>
    <p:sldId id="326" r:id="rId33"/>
    <p:sldId id="327" r:id="rId34"/>
    <p:sldId id="319"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80" autoAdjust="0"/>
  </p:normalViewPr>
  <p:slideViewPr>
    <p:cSldViewPr>
      <p:cViewPr varScale="1">
        <p:scale>
          <a:sx n="72" d="100"/>
          <a:sy n="72" d="100"/>
        </p:scale>
        <p:origin x="-13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b="1" i="0" u="none" strike="noStrike" baseline="0" dirty="0" smtClean="0"/>
              <a:t>Fatal Occupational Injuries at Road Construction Sites</a:t>
            </a:r>
            <a:endParaRPr lang="en-US" sz="3200" dirty="0"/>
          </a:p>
        </c:rich>
      </c:tx>
      <c:layout/>
      <c:overlay val="0"/>
    </c:title>
    <c:autoTitleDeleted val="0"/>
    <c:plotArea>
      <c:layout/>
      <c:barChart>
        <c:barDir val="col"/>
        <c:grouping val="stacked"/>
        <c:varyColors val="0"/>
        <c:ser>
          <c:idx val="0"/>
          <c:order val="0"/>
          <c:tx>
            <c:strRef>
              <c:f>Sheet1!$B$1</c:f>
              <c:strCache>
                <c:ptCount val="1"/>
                <c:pt idx="0">
                  <c:v>Other Fatalities</c:v>
                </c:pt>
              </c:strCache>
            </c:strRef>
          </c:tx>
          <c:spPr>
            <a:solidFill>
              <a:schemeClr val="tx1"/>
            </a:solidFill>
          </c:spPr>
          <c:invertIfNegative val="0"/>
          <c:cat>
            <c:numRef>
              <c:f>Sheet1!$A$2:$A$7</c:f>
              <c:numCache>
                <c:formatCode>General</c:formatCode>
                <c:ptCount val="5"/>
                <c:pt idx="0">
                  <c:v>2005</c:v>
                </c:pt>
                <c:pt idx="1">
                  <c:v>2006</c:v>
                </c:pt>
                <c:pt idx="2">
                  <c:v>2007</c:v>
                </c:pt>
                <c:pt idx="3">
                  <c:v>2008</c:v>
                </c:pt>
                <c:pt idx="4">
                  <c:v>2009</c:v>
                </c:pt>
              </c:numCache>
            </c:numRef>
          </c:cat>
          <c:val>
            <c:numRef>
              <c:f>Sheet1!$B$2:$B$7</c:f>
              <c:numCache>
                <c:formatCode>General</c:formatCode>
                <c:ptCount val="5"/>
                <c:pt idx="0">
                  <c:v>165</c:v>
                </c:pt>
                <c:pt idx="1">
                  <c:v>139</c:v>
                </c:pt>
                <c:pt idx="2">
                  <c:v>106</c:v>
                </c:pt>
                <c:pt idx="3">
                  <c:v>101</c:v>
                </c:pt>
                <c:pt idx="4">
                  <c:v>115</c:v>
                </c:pt>
              </c:numCache>
            </c:numRef>
          </c:val>
        </c:ser>
        <c:ser>
          <c:idx val="1"/>
          <c:order val="1"/>
          <c:tx>
            <c:strRef>
              <c:f>Sheet1!$C$1</c:f>
              <c:strCache>
                <c:ptCount val="1"/>
                <c:pt idx="0">
                  <c:v>Workers Struck by Vehicle/Equipment</c:v>
                </c:pt>
              </c:strCache>
            </c:strRef>
          </c:tx>
          <c:spPr>
            <a:solidFill>
              <a:srgbClr val="FFCC00"/>
            </a:solidFill>
          </c:spPr>
          <c:invertIfNegative val="0"/>
          <c:cat>
            <c:numRef>
              <c:f>Sheet1!$A$2:$A$7</c:f>
              <c:numCache>
                <c:formatCode>General</c:formatCode>
                <c:ptCount val="5"/>
                <c:pt idx="0">
                  <c:v>2005</c:v>
                </c:pt>
                <c:pt idx="1">
                  <c:v>2006</c:v>
                </c:pt>
                <c:pt idx="2">
                  <c:v>2007</c:v>
                </c:pt>
                <c:pt idx="3">
                  <c:v>2008</c:v>
                </c:pt>
                <c:pt idx="4">
                  <c:v>2009</c:v>
                </c:pt>
              </c:numCache>
            </c:numRef>
          </c:cat>
          <c:val>
            <c:numRef>
              <c:f>Sheet1!$C$2:$C$7</c:f>
              <c:numCache>
                <c:formatCode>General</c:formatCode>
                <c:ptCount val="5"/>
                <c:pt idx="0">
                  <c:v>80</c:v>
                </c:pt>
                <c:pt idx="1">
                  <c:v>75</c:v>
                </c:pt>
                <c:pt idx="2">
                  <c:v>46</c:v>
                </c:pt>
                <c:pt idx="3">
                  <c:v>43</c:v>
                </c:pt>
                <c:pt idx="4">
                  <c:v>49</c:v>
                </c:pt>
              </c:numCache>
            </c:numRef>
          </c:val>
        </c:ser>
        <c:dLbls>
          <c:showLegendKey val="0"/>
          <c:showVal val="0"/>
          <c:showCatName val="0"/>
          <c:showSerName val="0"/>
          <c:showPercent val="0"/>
          <c:showBubbleSize val="0"/>
        </c:dLbls>
        <c:gapWidth val="75"/>
        <c:overlap val="100"/>
        <c:axId val="40718720"/>
        <c:axId val="40720256"/>
      </c:barChart>
      <c:catAx>
        <c:axId val="40718720"/>
        <c:scaling>
          <c:orientation val="minMax"/>
        </c:scaling>
        <c:delete val="0"/>
        <c:axPos val="b"/>
        <c:numFmt formatCode="General" sourceLinked="1"/>
        <c:majorTickMark val="none"/>
        <c:minorTickMark val="none"/>
        <c:tickLblPos val="nextTo"/>
        <c:crossAx val="40720256"/>
        <c:crosses val="autoZero"/>
        <c:auto val="1"/>
        <c:lblAlgn val="ctr"/>
        <c:lblOffset val="100"/>
        <c:noMultiLvlLbl val="0"/>
      </c:catAx>
      <c:valAx>
        <c:axId val="40720256"/>
        <c:scaling>
          <c:orientation val="minMax"/>
        </c:scaling>
        <c:delete val="0"/>
        <c:axPos val="l"/>
        <c:majorGridlines>
          <c:spPr>
            <a:ln w="12700">
              <a:solidFill>
                <a:schemeClr val="tx1"/>
              </a:solidFill>
            </a:ln>
          </c:spPr>
        </c:majorGridlines>
        <c:numFmt formatCode="General" sourceLinked="1"/>
        <c:majorTickMark val="none"/>
        <c:minorTickMark val="none"/>
        <c:tickLblPos val="nextTo"/>
        <c:spPr>
          <a:ln w="9525">
            <a:noFill/>
          </a:ln>
        </c:spPr>
        <c:crossAx val="40718720"/>
        <c:crosses val="autoZero"/>
        <c:crossBetween val="between"/>
      </c:valAx>
      <c:spPr>
        <a:noFill/>
      </c:spPr>
    </c:plotArea>
    <c:legend>
      <c:legendPos val="b"/>
      <c:layout/>
      <c:overlay val="0"/>
      <c:txPr>
        <a:bodyPr/>
        <a:lstStyle/>
        <a:p>
          <a:pPr>
            <a:defRPr b="1"/>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dirty="0"/>
              <a:t>Fatal Injuries at Road Construction Sites:  1995 - 2007</a:t>
            </a:r>
          </a:p>
        </c:rich>
      </c:tx>
      <c:layout/>
      <c:overlay val="0"/>
    </c:title>
    <c:autoTitleDeleted val="0"/>
    <c:plotArea>
      <c:layout/>
      <c:barChart>
        <c:barDir val="bar"/>
        <c:grouping val="clustered"/>
        <c:varyColors val="0"/>
        <c:ser>
          <c:idx val="0"/>
          <c:order val="0"/>
          <c:tx>
            <c:strRef>
              <c:f>Sheet1!$B$1</c:f>
              <c:strCache>
                <c:ptCount val="1"/>
                <c:pt idx="0">
                  <c:v>Fatalities</c:v>
                </c:pt>
              </c:strCache>
            </c:strRef>
          </c:tx>
          <c:invertIfNegative val="0"/>
          <c:dLbls>
            <c:showLegendKey val="0"/>
            <c:showVal val="1"/>
            <c:showCatName val="0"/>
            <c:showSerName val="0"/>
            <c:showPercent val="0"/>
            <c:showBubbleSize val="0"/>
            <c:showLeaderLines val="0"/>
          </c:dLbls>
          <c:cat>
            <c:strRef>
              <c:f>Sheet1!$A$2:$A$11</c:f>
              <c:strCache>
                <c:ptCount val="10"/>
                <c:pt idx="0">
                  <c:v>All Cases</c:v>
                </c:pt>
                <c:pt idx="1">
                  <c:v>All Trucks</c:v>
                </c:pt>
                <c:pt idx="2">
                  <c:v>Dump Truck</c:v>
                </c:pt>
                <c:pt idx="3">
                  <c:v>Pickup Truck</c:v>
                </c:pt>
                <c:pt idx="4">
                  <c:v>Semi</c:v>
                </c:pt>
                <c:pt idx="5">
                  <c:v>Car</c:v>
                </c:pt>
                <c:pt idx="6">
                  <c:v>Roller, Paver</c:v>
                </c:pt>
                <c:pt idx="7">
                  <c:v>Grader, Scraper, etc.</c:v>
                </c:pt>
                <c:pt idx="8">
                  <c:v>Van</c:v>
                </c:pt>
                <c:pt idx="9">
                  <c:v>Backhoe</c:v>
                </c:pt>
              </c:strCache>
            </c:strRef>
          </c:cat>
          <c:val>
            <c:numRef>
              <c:f>Sheet1!$B$2:$B$11</c:f>
              <c:numCache>
                <c:formatCode>General</c:formatCode>
                <c:ptCount val="10"/>
                <c:pt idx="0">
                  <c:v>305</c:v>
                </c:pt>
                <c:pt idx="1">
                  <c:v>177</c:v>
                </c:pt>
                <c:pt idx="2">
                  <c:v>73</c:v>
                </c:pt>
                <c:pt idx="3">
                  <c:v>32</c:v>
                </c:pt>
                <c:pt idx="4">
                  <c:v>23</c:v>
                </c:pt>
                <c:pt idx="5">
                  <c:v>70</c:v>
                </c:pt>
                <c:pt idx="6">
                  <c:v>15</c:v>
                </c:pt>
                <c:pt idx="7">
                  <c:v>9</c:v>
                </c:pt>
                <c:pt idx="8">
                  <c:v>8</c:v>
                </c:pt>
                <c:pt idx="9">
                  <c:v>5</c:v>
                </c:pt>
              </c:numCache>
            </c:numRef>
          </c:val>
        </c:ser>
        <c:dLbls>
          <c:showLegendKey val="0"/>
          <c:showVal val="0"/>
          <c:showCatName val="0"/>
          <c:showSerName val="0"/>
          <c:showPercent val="0"/>
          <c:showBubbleSize val="0"/>
        </c:dLbls>
        <c:gapWidth val="150"/>
        <c:axId val="56627584"/>
        <c:axId val="56629120"/>
      </c:barChart>
      <c:catAx>
        <c:axId val="56627584"/>
        <c:scaling>
          <c:orientation val="minMax"/>
        </c:scaling>
        <c:delete val="0"/>
        <c:axPos val="l"/>
        <c:majorTickMark val="out"/>
        <c:minorTickMark val="none"/>
        <c:tickLblPos val="nextTo"/>
        <c:crossAx val="56629120"/>
        <c:crosses val="autoZero"/>
        <c:auto val="1"/>
        <c:lblAlgn val="ctr"/>
        <c:lblOffset val="100"/>
        <c:noMultiLvlLbl val="0"/>
      </c:catAx>
      <c:valAx>
        <c:axId val="56629120"/>
        <c:scaling>
          <c:orientation val="minMax"/>
        </c:scaling>
        <c:delete val="0"/>
        <c:axPos val="b"/>
        <c:majorGridlines/>
        <c:numFmt formatCode="General" sourceLinked="1"/>
        <c:majorTickMark val="out"/>
        <c:minorTickMark val="none"/>
        <c:tickLblPos val="nextTo"/>
        <c:crossAx val="56627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82486A30-8944-410E-870B-1D4FD98F931E}" type="datetimeFigureOut">
              <a:rPr lang="en-US" smtClean="0"/>
              <a:pPr/>
              <a:t>2/13/2014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524E7B8-55E5-490D-8682-5BB8F3E327FE}" type="slidenum">
              <a:rPr lang="en-US" smtClean="0"/>
              <a:pPr/>
              <a:t>‹#›</a:t>
            </a:fld>
            <a:endParaRPr lang="en-US" dirty="0"/>
          </a:p>
        </p:txBody>
      </p:sp>
    </p:spTree>
    <p:extLst>
      <p:ext uri="{BB962C8B-B14F-4D97-AF65-F5344CB8AC3E}">
        <p14:creationId xmlns:p14="http://schemas.microsoft.com/office/powerpoint/2010/main" val="1736575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6" tIns="48324" rIns="96646" bIns="48324" rtlCol="0"/>
          <a:lstStyle>
            <a:lvl1pPr algn="l">
              <a:defRPr sz="1200"/>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646" tIns="48324" rIns="96646" bIns="48324" rtlCol="0"/>
          <a:lstStyle>
            <a:lvl1pPr algn="r">
              <a:defRPr sz="1200"/>
            </a:lvl1pPr>
          </a:lstStyle>
          <a:p>
            <a:fld id="{FF81D48E-292A-47C8-A511-2D7AA3F36ECC}" type="datetimeFigureOut">
              <a:rPr lang="en-US" smtClean="0"/>
              <a:pPr/>
              <a:t>2/13/2014</a:t>
            </a:fld>
            <a:endParaRPr lang="en-US" dirty="0"/>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646" tIns="48324" rIns="96646" bIns="48324"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6" tIns="48324" rIns="96646" bIns="48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46" tIns="48324" rIns="96646" bIns="483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646" tIns="48324" rIns="96646" bIns="48324"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2089315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what is an internal traffic control plan, or an ITCP?  We are all familiar</a:t>
            </a:r>
            <a:r>
              <a:rPr lang="en-US" baseline="0" dirty="0" smtClean="0"/>
              <a:t> with the cones, barrels and signs that are guide motorists so that they can safely travel through work zones.  </a:t>
            </a:r>
            <a:r>
              <a:rPr lang="en-US" dirty="0" smtClean="0"/>
              <a:t>The internal traffic control plan (ITCP) is a process that project managers and others who have production responsibility for roadway construction projects can use to coordinate and control the flow of construction vehicles, equipment, and workers operating in close proximity within the work space to ensure the safety of workers.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TTCPs and ITCPs contain common principles, including:</a:t>
            </a:r>
            <a:endParaRPr lang="en-US" dirty="0" smtClean="0"/>
          </a:p>
          <a:p>
            <a:r>
              <a:rPr lang="en-US" i="1" dirty="0" smtClean="0"/>
              <a:t> </a:t>
            </a:r>
            <a:endParaRPr lang="en-US" dirty="0" smtClean="0"/>
          </a:p>
          <a:p>
            <a:pPr lvl="0"/>
            <a:r>
              <a:rPr lang="en-US" dirty="0" smtClean="0"/>
              <a:t>Providing clear direction to drivers</a:t>
            </a:r>
          </a:p>
          <a:p>
            <a:pPr lvl="0"/>
            <a:r>
              <a:rPr lang="en-US" dirty="0" smtClean="0"/>
              <a:t>Separating moving vehicles from workers on foot</a:t>
            </a:r>
          </a:p>
          <a:p>
            <a:pPr lvl="0"/>
            <a:r>
              <a:rPr lang="en-US" dirty="0" smtClean="0"/>
              <a:t>Using temporary traffic control devices to mark traffic paths, and</a:t>
            </a:r>
          </a:p>
          <a:p>
            <a:pPr lvl="0"/>
            <a:r>
              <a:rPr lang="en-US" dirty="0" smtClean="0"/>
              <a:t>Maintaining a smooth traffic flow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TTCPs and ITCPs are very different in some ways:</a:t>
            </a:r>
            <a:endParaRPr lang="en-US" dirty="0" smtClean="0"/>
          </a:p>
          <a:p>
            <a:r>
              <a:rPr lang="en-US" i="1" dirty="0" smtClean="0"/>
              <a:t> </a:t>
            </a:r>
            <a:endParaRPr lang="en-US" dirty="0" smtClean="0"/>
          </a:p>
          <a:p>
            <a:r>
              <a:rPr lang="en-US" dirty="0" smtClean="0"/>
              <a:t>TTCPs do not address traffic in the work space </a:t>
            </a:r>
          </a:p>
          <a:p>
            <a:r>
              <a:rPr lang="en-US" dirty="0" smtClean="0"/>
              <a:t>ITCPs focus on worker safety; TTCPs focus on motorist safety</a:t>
            </a:r>
          </a:p>
          <a:p>
            <a:r>
              <a:rPr lang="en-US" dirty="0" smtClean="0"/>
              <a:t>ITCPs focus primarily on directing movement of construction vehicles engaged in construction work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Workers on foot – or pedestrian workers</a:t>
            </a:r>
            <a:r>
              <a:rPr lang="en-US" baseline="0" dirty="0" smtClean="0"/>
              <a:t> - </a:t>
            </a:r>
            <a:r>
              <a:rPr lang="en-US" dirty="0" smtClean="0"/>
              <a:t>ground</a:t>
            </a:r>
            <a:r>
              <a:rPr lang="en-US" baseline="0" dirty="0" smtClean="0"/>
              <a:t> workers – are those employees who perform their tasks outside construction equipment and other vehicles.  They are exposed to the hazards of being struck by motorists and construction vehicles.  While there are many terms used to describe such workers, in this course we will refer to them as “workers on foot.”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average, 50-60 workers are killed in struck-by incidents on roadway construction</a:t>
            </a:r>
            <a:r>
              <a:rPr lang="en-US" baseline="0" dirty="0" smtClean="0"/>
              <a:t> sites.  Greater industry and public education needs to be focused on eliminating distractions, such as cell phone use, which can contribute to these deaths and injuries to  reduce incidents caused by motorists.  ITCPs can protect against accidents caused by construction vehicles. </a:t>
            </a:r>
            <a:r>
              <a:rPr lang="en-US" i="1" baseline="0" dirty="0" smtClean="0"/>
              <a:t>See article on worker fatalities by Stephen Pegula contained in the Instructor Background Materials.</a:t>
            </a:r>
            <a:endParaRPr lang="en-US" i="1"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workers are killed by construction-related vehicles or equipment (38 percent) than by cars, tractor-trailer trucks, and vans (33 percent).  Coordination of workers and equipment doing different activities in close proximity can improve work flow and reduce conflicts between workers on foot and equipment operators.  (See state –by-state statistics in instructor materials.)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Compliance with the MUTCD and OSHA regulations is a necessary first step in providing a safe work environment. However, these sources, taken together, do not provide comprehensive guidance to ensure worker safety in roadway work zones.   The interaction between workers on foot and construction trucks and equipment is the single biggest hazard in the heavy and highway industry.  There are several hazards workers</a:t>
            </a:r>
            <a:r>
              <a:rPr lang="en-US" baseline="0" dirty="0" smtClean="0"/>
              <a:t> should be aware of to enable them to protect themselves against work zone hazards.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constant movement of vehicles in and</a:t>
            </a:r>
            <a:r>
              <a:rPr lang="en-US" baseline="0" dirty="0" smtClean="0"/>
              <a:t> out of the work area can create hazards if the travel paths are not set and coordinated.  </a:t>
            </a:r>
            <a:r>
              <a:rPr lang="en-US" dirty="0" smtClean="0"/>
              <a:t>ITCPs can also be used to communicate the need to keep entry and exit points free of parked vehicles and equipment.</a:t>
            </a:r>
            <a:r>
              <a:rPr lang="en-US" baseline="0" dirty="0" smtClean="0"/>
              <a:t> Note the tire marks on the pavement indicating vehicles are turning around in the work area.  Ideally, ITCPs minimize backing and turning.  Start each day with a risk assessment discussion with workers and subcontractors (including employees).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size of workers on foot in relation</a:t>
            </a:r>
            <a:r>
              <a:rPr lang="en-US" baseline="0" dirty="0" smtClean="0"/>
              <a:t> to the size of the construction equipment and vehicles.  Because workers are relatively short compared to construction vehicles, it can be difficult or  impossible to see them, especially in areas known as “blind spots.”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blind spot (or blind area) is the area around a vehicle or piece of construction equipment that is not visible to the operator, either by direct line-of-sight or indirectly by use of internal and external mirrors. Blind areas can be reduced by properly setting mirrors on equipment in a “mirror check station.”</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Images</a:t>
            </a:r>
            <a:r>
              <a:rPr lang="en-US" i="1" baseline="0" dirty="0" smtClean="0"/>
              <a:t> provided by, and used with permission of Liberty Mutual Insurance.  See Liberty Mutual Mirror Check Station handout in Instructor Materials.</a:t>
            </a:r>
            <a:endParaRPr lang="en-US" i="1"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ITCP organizes work activity inside the work zone to minimize the risk of workers being struck by operating equipment.  T</a:t>
            </a:r>
            <a:r>
              <a:rPr lang="en-US" b="0" dirty="0" smtClean="0">
                <a:latin typeface="Arial" pitchFamily="34" charset="0"/>
              </a:rPr>
              <a:t>he area where construction work takes place is shown on temporary</a:t>
            </a:r>
            <a:r>
              <a:rPr lang="en-US" b="0" baseline="0" dirty="0" smtClean="0">
                <a:latin typeface="Arial" pitchFamily="34" charset="0"/>
              </a:rPr>
              <a:t> traffic control</a:t>
            </a:r>
            <a:r>
              <a:rPr lang="en-US" b="0" dirty="0" smtClean="0">
                <a:latin typeface="Arial" pitchFamily="34" charset="0"/>
              </a:rPr>
              <a:t> plans and MUTCD</a:t>
            </a:r>
            <a:r>
              <a:rPr lang="en-US" b="0" baseline="0" dirty="0" smtClean="0">
                <a:latin typeface="Arial" pitchFamily="34" charset="0"/>
              </a:rPr>
              <a:t> “typical applications” </a:t>
            </a:r>
            <a:r>
              <a:rPr lang="en-US" b="0" dirty="0" smtClean="0">
                <a:latin typeface="Arial" pitchFamily="34" charset="0"/>
              </a:rPr>
              <a:t>as a hatched box.  Internal traffic control plans fill in the details on how construction traffic should be set up inside this hatched box</a:t>
            </a:r>
            <a:r>
              <a:rPr lang="en-US" b="1" dirty="0" smtClean="0">
                <a:latin typeface="Arial" pitchFamily="34" charset="0"/>
              </a:rPr>
              <a:t>. </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vehicle has its own, unique blind </a:t>
            </a:r>
            <a:r>
              <a:rPr lang="en-US" baseline="0" dirty="0" smtClean="0"/>
              <a:t>spots.  Operators should be familiar with the blind spots surrounding each piece of equipment he or she operates and should be sensitive to the fact workers and other objects cannot be seen – even when using mirrors.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gray</a:t>
            </a:r>
            <a:r>
              <a:rPr lang="en-US" baseline="0" dirty="0" smtClean="0"/>
              <a:t> areas in the diagrams indicating the</a:t>
            </a:r>
            <a:r>
              <a:rPr lang="en-US" dirty="0" smtClean="0"/>
              <a:t> various shapes and sizes of blind spots for different vehicles.  The yellow hatched lines show areas visible using the mirrors.  More examples</a:t>
            </a:r>
            <a:r>
              <a:rPr lang="en-US" baseline="0" dirty="0" smtClean="0"/>
              <a:t> can be found at: http://www.cdc.gov/niosh/topics/highwayworkzones/BAD/imagelookup.html.  </a:t>
            </a:r>
            <a:r>
              <a:rPr lang="en-US" i="1" baseline="0" dirty="0" smtClean="0"/>
              <a:t>See also Blind Spot poster from the National Work Zone Safety Information Clearinghouse.  These posters are available for free from the Clearinghouse and would make a good handout for this section</a:t>
            </a:r>
            <a:r>
              <a:rPr lang="en-US" baseline="0" dirty="0" smtClean="0"/>
              <a:t>. </a:t>
            </a:r>
            <a:r>
              <a:rPr lang="en-US" dirty="0" smtClean="0"/>
              <a:t>You can create maps like these--and appreciation</a:t>
            </a:r>
            <a:r>
              <a:rPr lang="en-US" baseline="0" dirty="0" smtClean="0"/>
              <a:t> for the blind areas</a:t>
            </a:r>
            <a:r>
              <a:rPr lang="en-US" dirty="0" smtClean="0"/>
              <a:t> for your vehicles--by having workers</a:t>
            </a:r>
            <a:r>
              <a:rPr lang="en-US" baseline="0" dirty="0" smtClean="0"/>
              <a:t> on foot take turns sitting in the cab and viewing their surroundings.  Have another worker walk around the vehicle so the person in the cab can identify the blind spots.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worker</a:t>
            </a:r>
            <a:r>
              <a:rPr lang="en-US" baseline="0" dirty="0" smtClean="0"/>
              <a:t> on foot, i</a:t>
            </a:r>
            <a:r>
              <a:rPr lang="en-US" dirty="0" smtClean="0"/>
              <a:t>f you</a:t>
            </a:r>
            <a:r>
              <a:rPr lang="en-US" baseline="0" dirty="0" smtClean="0"/>
              <a:t> can’t see the driver and the driver can’t see you, you’re in a dangerous situation.  Companies and projects should identify a specific side of the vehicle where a worker should walk for each operation.  Consistency is important for safety.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much of this training focuses on keeping workers safe from construction vehicles and equipment, ITCP planning will also consider</a:t>
            </a:r>
            <a:r>
              <a:rPr lang="en-US" baseline="0" dirty="0" smtClean="0"/>
              <a:t> hazards posed by motorists driving next to the work space.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situations where motorists</a:t>
            </a:r>
            <a:r>
              <a:rPr lang="en-US" baseline="0" dirty="0" smtClean="0"/>
              <a:t> strike workers, those in the construction industry often assume the fault is with the driver.  We must be careful in both the design and execution of the TTCP and ITCP that our work is not a contributing factor.  Improper TTC design and workers straying into the traffic space are often cited as a cause of worker fatalities.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a:t>
            </a:r>
            <a:r>
              <a:rPr lang="en-US" baseline="0" dirty="0" smtClean="0"/>
              <a:t> the </a:t>
            </a:r>
            <a:r>
              <a:rPr lang="en-US" dirty="0" smtClean="0"/>
              <a:t>most common reasons drivers stray into the work space is because they are impaired,</a:t>
            </a:r>
            <a:r>
              <a:rPr lang="en-US" baseline="0" dirty="0" smtClean="0"/>
              <a:t> distracted or speeding.</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organization of the work space can</a:t>
            </a:r>
            <a:r>
              <a:rPr lang="en-US" baseline="0" dirty="0" smtClean="0"/>
              <a:t> and does impact worker behavior.  Workers are more likely to take risks such as entering the traffic space if circumstance entice or compel them to do so.  When creating your safety/ITCP plan, consider the location of rest areas, water stations, parking, etc.  To the extent feasible, these should be located to minimize workers crossing traffic or construction vehicle pathways.  </a:t>
            </a:r>
            <a:r>
              <a:rPr lang="en-US" i="1" baseline="0" dirty="0" smtClean="0"/>
              <a:t>(This will be discussed in more depth in the following module.)</a:t>
            </a:r>
            <a:endParaRPr lang="en-US" i="1"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a:t>
            </a:r>
            <a:r>
              <a:rPr lang="en-US" baseline="0" dirty="0" smtClean="0"/>
              <a:t> upon the nature of the work being done, TTCDs may be set-up by the site workers, or on more complex or large jobs, this will be accomplished by a specialized contractor or crew.   In any situation, the devices should be set-up in compliance with the MUTCD or comparable document.  TTCDs not only provide guidance for traffic, but are part of the worker safety strategy.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Workers should be able to recognize</a:t>
            </a:r>
            <a:r>
              <a:rPr lang="en-US" baseline="0" dirty="0" smtClean="0"/>
              <a:t> if TTCDs are out of place.  They should be informed if they have the authority to re-set misaligned devices or the process for notifying their supervisor when they see a problem.  In all situations, misaligned, missing or non-performing devices should be corrected immediately.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workers will not be trained to set up and maintain temporary traffic control.  Nevertheless, they should understand the purpose of a temporary traffic control plan and function of temporary traffic control devices so they can recognize when they are not functioning correctly.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simple terms, ITCPs are a protocol to inform all parties operating </a:t>
            </a:r>
            <a:r>
              <a:rPr lang="en-US" u="sng" dirty="0" smtClean="0"/>
              <a:t>within the work space</a:t>
            </a:r>
            <a:r>
              <a:rPr lang="en-US" dirty="0" smtClean="0"/>
              <a:t> about the location of others. ITCPs create “zones” designed to minimize interaction between workers on foot and construction vehicles by designating routes and operating procedures for large trucks delivering materials inside the “cone zone.”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effective plan enables communication among all work zone parties in advance of arrival to the construction site, making sure all parties know the location of access points and the proper path for truck and equipment movement, including pickup trucks and other work vehicles.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construction drivers understand</a:t>
            </a:r>
            <a:r>
              <a:rPr lang="en-US" baseline="0" dirty="0" smtClean="0"/>
              <a:t> there is an ITC Plan, they will be motivated to take ownership of the program and contribute to its success.  The drivers may also provide input if they see a problem if they feel part of the “team.”  Drivers rarely receive a “thank you” for their efforts, and expressions of gratitude for safe performance can go a long way towards getting their buy-in and cooperation.  Once all parties understand how an ITCP operates, they will better understand instructions and verbal communications used to explain daily plans and changes.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Those involved in roadway construction are likely familiar with </a:t>
            </a:r>
            <a:r>
              <a:rPr lang="en-US" i="1" dirty="0" smtClean="0"/>
              <a:t>temporary traffic control plans </a:t>
            </a:r>
            <a:r>
              <a:rPr lang="en-US" dirty="0" smtClean="0"/>
              <a:t>(TTCP) which describe how a specific work zone is to be set up to ensure the safety of the motoring public.  Activity in the work space (hatched area) of the TTCP is not addressed in most TTC plans or MUTCD Typical Applications.  This is the area where construction workers, equipment and vehicles interact.   Internal Traffic Control Plans address this planning gap.</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Temporary Traffic Control</a:t>
            </a:r>
            <a:r>
              <a:rPr lang="en-US" baseline="0" dirty="0" smtClean="0"/>
              <a:t> Plans (to guide traffic) are REQUIRED by federal regulations.  Internal Traffic Control to prevent runovers is an industry BEST PRACTICE.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movement of workers and equipment within the work space should be planned in a manner similar to the way the TTC plan guides road users through a work zone. Whereas Temporary Traffic Control Plans focus on moving traffic safely through a work zone, Internal Traffic Control Plans focus on keeping workers on foot from being struck by construction equipment and large trucks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 and contrast the differences between temporary traffic control</a:t>
            </a:r>
            <a:r>
              <a:rPr lang="en-US" baseline="0" dirty="0" smtClean="0"/>
              <a:t> and internal traffic control.  A significant contrast between TTCPs and ITCPs is that TTCPs are a formal document; changes may require engineering judgment.  ITCPs are informal plans and should be changed regularly as site conditions change.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7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wmf"/><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cid:9C7D46F2-B34A-46B3-B4E6-9322EC25DAA3" TargetMode="External"/><Relationship Id="rId5" Type="http://schemas.openxmlformats.org/officeDocument/2006/relationships/image" Target="../media/image23.jpeg"/><Relationship Id="rId4" Type="http://schemas.openxmlformats.org/officeDocument/2006/relationships/image" Target="cid:E44B8752-9A7A-409D-9D63-81C6B9C0F8E5"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Preventing Runovers and Backovers</a:t>
            </a:r>
            <a:endParaRPr lang="en-US" dirty="0"/>
          </a:p>
        </p:txBody>
      </p:sp>
      <p:sp>
        <p:nvSpPr>
          <p:cNvPr id="3" name="Subtitle 2"/>
          <p:cNvSpPr>
            <a:spLocks noGrp="1"/>
          </p:cNvSpPr>
          <p:nvPr>
            <p:ph type="subTitle" idx="1"/>
          </p:nvPr>
        </p:nvSpPr>
        <p:spPr/>
        <p:txBody>
          <a:bodyPr>
            <a:normAutofit lnSpcReduction="10000"/>
          </a:bodyPr>
          <a:lstStyle/>
          <a:p>
            <a:r>
              <a:rPr lang="en-US" dirty="0" smtClean="0"/>
              <a:t>Principles of “Internal Traffic Control” for Roadway Construction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a:t>
            </a:r>
            <a:br>
              <a:rPr lang="en-US" dirty="0" smtClean="0"/>
            </a:br>
            <a:r>
              <a:rPr lang="en-US" dirty="0" smtClean="0"/>
              <a:t>Traffic Control Plans and ITCPs </a:t>
            </a:r>
            <a:endParaRPr lang="en-US" dirty="0"/>
          </a:p>
        </p:txBody>
      </p:sp>
      <p:sp>
        <p:nvSpPr>
          <p:cNvPr id="3" name="Content Placeholder 2"/>
          <p:cNvSpPr>
            <a:spLocks noGrp="1"/>
          </p:cNvSpPr>
          <p:nvPr>
            <p:ph idx="1"/>
          </p:nvPr>
        </p:nvSpPr>
        <p:spPr>
          <a:xfrm>
            <a:off x="228600" y="2484437"/>
            <a:ext cx="3962400" cy="3992563"/>
          </a:xfrm>
        </p:spPr>
        <p:txBody>
          <a:bodyPr>
            <a:normAutofit fontScale="40000" lnSpcReduction="20000"/>
          </a:bodyPr>
          <a:lstStyle/>
          <a:p>
            <a:pPr>
              <a:buNone/>
            </a:pPr>
            <a:endParaRPr lang="en-US" sz="5500" dirty="0" smtClean="0">
              <a:solidFill>
                <a:srgbClr val="FFCC00"/>
              </a:solidFill>
              <a:effectLst>
                <a:outerShdw blurRad="38100" dist="38100" dir="2700000" algn="tl">
                  <a:srgbClr val="000000">
                    <a:alpha val="43137"/>
                  </a:srgbClr>
                </a:outerShdw>
              </a:effectLst>
            </a:endParaRPr>
          </a:p>
          <a:p>
            <a:pPr>
              <a:lnSpc>
                <a:spcPct val="120000"/>
              </a:lnSpc>
            </a:pPr>
            <a:r>
              <a:rPr lang="en-US" sz="7300" dirty="0" smtClean="0"/>
              <a:t>Motor Vehicles</a:t>
            </a:r>
          </a:p>
          <a:p>
            <a:pPr>
              <a:lnSpc>
                <a:spcPct val="120000"/>
              </a:lnSpc>
            </a:pPr>
            <a:r>
              <a:rPr lang="en-US" sz="7300" dirty="0" smtClean="0"/>
              <a:t>MUTCD</a:t>
            </a:r>
          </a:p>
          <a:p>
            <a:pPr>
              <a:lnSpc>
                <a:spcPct val="120000"/>
              </a:lnSpc>
            </a:pPr>
            <a:r>
              <a:rPr lang="en-US" sz="7300" dirty="0" smtClean="0"/>
              <a:t>Typicals</a:t>
            </a:r>
          </a:p>
          <a:p>
            <a:pPr>
              <a:lnSpc>
                <a:spcPct val="120000"/>
              </a:lnSpc>
            </a:pPr>
            <a:r>
              <a:rPr lang="en-US" sz="7300" dirty="0" smtClean="0"/>
              <a:t>Typical Application Notes</a:t>
            </a:r>
          </a:p>
          <a:p>
            <a:pPr>
              <a:lnSpc>
                <a:spcPct val="120000"/>
              </a:lnSpc>
            </a:pPr>
            <a:r>
              <a:rPr lang="en-US" sz="7300" dirty="0" smtClean="0"/>
              <a:t>Traffic Safety  Engineer</a:t>
            </a:r>
          </a:p>
          <a:p>
            <a:endParaRPr lang="en-US" dirty="0" smtClean="0"/>
          </a:p>
          <a:p>
            <a:endParaRPr lang="en-US" dirty="0" smtClean="0"/>
          </a:p>
          <a:p>
            <a:endParaRPr lang="en-US" dirty="0" smtClean="0"/>
          </a:p>
          <a:p>
            <a:pPr lvl="1"/>
            <a:endParaRPr lang="en-US" dirty="0"/>
          </a:p>
        </p:txBody>
      </p:sp>
      <p:sp>
        <p:nvSpPr>
          <p:cNvPr id="4" name="Content Placeholder 2"/>
          <p:cNvSpPr txBox="1">
            <a:spLocks/>
          </p:cNvSpPr>
          <p:nvPr/>
        </p:nvSpPr>
        <p:spPr>
          <a:xfrm>
            <a:off x="4038600" y="2484437"/>
            <a:ext cx="4800600" cy="4373563"/>
          </a:xfrm>
          <a:prstGeom prst="rect">
            <a:avLst/>
          </a:prstGeom>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None/>
              <a:tabLst/>
              <a:defRPr/>
            </a:pPr>
            <a:endParaRPr kumimoji="0" lang="en-US" sz="8000" b="1" i="0" u="none" strike="noStrike" kern="1200" cap="none" spc="0" normalizeH="0" baseline="0" noProof="0" dirty="0" smtClean="0">
              <a:ln>
                <a:noFill/>
              </a:ln>
              <a:solidFill>
                <a:srgbClr val="FFCC00"/>
              </a:solidFill>
              <a:effectLst>
                <a:outerShdw blurRad="38100" dist="38100" dir="2700000" algn="tl">
                  <a:srgbClr val="000000">
                    <a:alpha val="43137"/>
                  </a:srgbClr>
                </a:outerShdw>
              </a:effectLst>
              <a:uLnTx/>
              <a:uFillTx/>
              <a:latin typeface="+mn-lt"/>
              <a:ea typeface="+mn-ea"/>
              <a:cs typeface="+mn-cs"/>
            </a:endParaRPr>
          </a:p>
          <a:p>
            <a:pPr marL="342900" indent="-342900">
              <a:lnSpc>
                <a:spcPct val="120000"/>
              </a:lnSpc>
              <a:spcBef>
                <a:spcPts val="768"/>
              </a:spcBef>
              <a:buClr>
                <a:srgbClr val="FFCC00"/>
              </a:buClr>
              <a:buFont typeface="Wingdings" pitchFamily="2" charset="2"/>
              <a:buChar char="§"/>
            </a:pPr>
            <a:r>
              <a:rPr lang="en-US" sz="8900" b="1" dirty="0" smtClean="0"/>
              <a:t>Construction Equipment</a:t>
            </a:r>
          </a:p>
          <a:p>
            <a:pPr marL="342900" indent="-342900">
              <a:lnSpc>
                <a:spcPct val="120000"/>
              </a:lnSpc>
              <a:spcBef>
                <a:spcPts val="768"/>
              </a:spcBef>
              <a:buClr>
                <a:srgbClr val="FFCC00"/>
              </a:buClr>
              <a:buFont typeface="Wingdings" pitchFamily="2" charset="2"/>
              <a:buChar char="§"/>
            </a:pPr>
            <a:r>
              <a:rPr lang="en-US" sz="8900" b="1" dirty="0" smtClean="0"/>
              <a:t>NIOSH Development Guide</a:t>
            </a:r>
          </a:p>
          <a:p>
            <a:pPr marL="342900" indent="-342900">
              <a:lnSpc>
                <a:spcPct val="120000"/>
              </a:lnSpc>
              <a:spcBef>
                <a:spcPts val="768"/>
              </a:spcBef>
              <a:buClr>
                <a:srgbClr val="FFCC00"/>
              </a:buClr>
              <a:buFont typeface="Wingdings" pitchFamily="2" charset="2"/>
              <a:buChar char="§"/>
            </a:pPr>
            <a:r>
              <a:rPr lang="en-US" sz="8900" b="1" dirty="0" smtClean="0"/>
              <a:t>ITC Diagrams</a:t>
            </a:r>
          </a:p>
          <a:p>
            <a:pPr marL="342900" indent="-342900">
              <a:lnSpc>
                <a:spcPct val="120000"/>
              </a:lnSpc>
              <a:spcBef>
                <a:spcPts val="768"/>
              </a:spcBef>
              <a:buClr>
                <a:srgbClr val="FFCC00"/>
              </a:buClr>
              <a:buFont typeface="Wingdings" pitchFamily="2" charset="2"/>
              <a:buChar char="§"/>
            </a:pPr>
            <a:r>
              <a:rPr lang="en-US" sz="8900" b="1" dirty="0" smtClean="0"/>
              <a:t>Internal Traffic Control Notes</a:t>
            </a:r>
          </a:p>
          <a:p>
            <a:pPr marL="342900" indent="-342900">
              <a:lnSpc>
                <a:spcPct val="120000"/>
              </a:lnSpc>
              <a:spcBef>
                <a:spcPts val="768"/>
              </a:spcBef>
              <a:buClr>
                <a:srgbClr val="FFCC00"/>
              </a:buClr>
              <a:buFont typeface="Wingdings" pitchFamily="2" charset="2"/>
              <a:buChar char="§"/>
            </a:pPr>
            <a:r>
              <a:rPr lang="en-US" sz="8900" b="1" dirty="0" smtClean="0"/>
              <a:t>Supervisor/Site Superintendent</a:t>
            </a:r>
            <a:endParaRPr kumimoji="0" lang="en-US" sz="89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Bef>
                <a:spcPts val="768"/>
              </a:spcBef>
              <a:spcAft>
                <a:spcPts val="0"/>
              </a:spcAft>
              <a:buClr>
                <a:srgbClr val="FFCC00"/>
              </a:buClr>
              <a:buSzTx/>
              <a:buFont typeface="Wingdings" pitchFamily="2" charset="2"/>
              <a:buChar char="§"/>
              <a:tabLst/>
              <a:defRPr/>
            </a:pPr>
            <a:endParaRPr kumimoji="0" lang="en-US" sz="67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Bef>
                <a:spcPts val="768"/>
              </a:spcBef>
              <a:spcAft>
                <a:spcPts val="0"/>
              </a:spcAft>
              <a:buClr>
                <a:srgbClr val="FFCC00"/>
              </a:buClr>
              <a:buSzTx/>
              <a:buFont typeface="Wingdings" pitchFamily="2" charset="2"/>
              <a:buChar char="§"/>
              <a:tabLst/>
              <a:defRPr/>
            </a:pPr>
            <a:endParaRPr kumimoji="0" lang="en-US" sz="67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533400" y="1676400"/>
            <a:ext cx="2719399" cy="1077218"/>
          </a:xfrm>
          <a:prstGeom prst="rect">
            <a:avLst/>
          </a:prstGeom>
          <a:noFill/>
        </p:spPr>
        <p:txBody>
          <a:bodyPr wrap="none" rtlCol="0">
            <a:spAutoFit/>
          </a:bodyPr>
          <a:lstStyle/>
          <a:p>
            <a:r>
              <a:rPr lang="en-US" sz="3200" b="1" dirty="0" smtClean="0">
                <a:solidFill>
                  <a:srgbClr val="663300"/>
                </a:solidFill>
                <a:effectLst>
                  <a:outerShdw blurRad="38100" dist="38100" dir="2700000" algn="tl">
                    <a:srgbClr val="000000">
                      <a:alpha val="43137"/>
                    </a:srgbClr>
                  </a:outerShdw>
                </a:effectLst>
              </a:rPr>
              <a:t>MUTCD Traffic </a:t>
            </a:r>
          </a:p>
          <a:p>
            <a:r>
              <a:rPr lang="en-US" sz="3200" b="1" dirty="0" smtClean="0">
                <a:solidFill>
                  <a:srgbClr val="663300"/>
                </a:solidFill>
                <a:effectLst>
                  <a:outerShdw blurRad="38100" dist="38100" dir="2700000" algn="tl">
                    <a:srgbClr val="000000">
                      <a:alpha val="43137"/>
                    </a:srgbClr>
                  </a:outerShdw>
                </a:effectLst>
              </a:rPr>
              <a:t>Control Plan</a:t>
            </a:r>
            <a:endParaRPr lang="en-US" sz="3200" b="1" dirty="0">
              <a:solidFill>
                <a:srgbClr val="663300"/>
              </a:solidFill>
            </a:endParaRPr>
          </a:p>
        </p:txBody>
      </p:sp>
      <p:sp>
        <p:nvSpPr>
          <p:cNvPr id="6" name="TextBox 5"/>
          <p:cNvSpPr txBox="1"/>
          <p:nvPr/>
        </p:nvSpPr>
        <p:spPr>
          <a:xfrm>
            <a:off x="4419600" y="1600200"/>
            <a:ext cx="2759730" cy="1077218"/>
          </a:xfrm>
          <a:prstGeom prst="rect">
            <a:avLst/>
          </a:prstGeom>
          <a:noFill/>
        </p:spPr>
        <p:txBody>
          <a:bodyPr wrap="none" rtlCol="0">
            <a:spAutoFit/>
          </a:bodyPr>
          <a:lstStyle/>
          <a:p>
            <a:r>
              <a:rPr lang="en-US" sz="3200" b="1" dirty="0" smtClean="0">
                <a:solidFill>
                  <a:srgbClr val="663300"/>
                </a:solidFill>
                <a:effectLst>
                  <a:outerShdw blurRad="38100" dist="38100" dir="2700000" algn="tl">
                    <a:srgbClr val="000000">
                      <a:alpha val="43137"/>
                    </a:srgbClr>
                  </a:outerShdw>
                </a:effectLst>
              </a:rPr>
              <a:t>Internal Traffic </a:t>
            </a:r>
          </a:p>
          <a:p>
            <a:r>
              <a:rPr lang="en-US" sz="3200" b="1" dirty="0" smtClean="0">
                <a:solidFill>
                  <a:srgbClr val="663300"/>
                </a:solidFill>
                <a:effectLst>
                  <a:outerShdw blurRad="38100" dist="38100" dir="2700000" algn="tl">
                    <a:srgbClr val="000000">
                      <a:alpha val="43137"/>
                    </a:srgbClr>
                  </a:outerShdw>
                </a:effectLst>
              </a:rPr>
              <a:t>Control Plan</a:t>
            </a:r>
            <a:endParaRPr lang="en-US" sz="3200" b="1" dirty="0">
              <a:solidFill>
                <a:srgbClr val="663300"/>
              </a:solidFill>
            </a:endParaRPr>
          </a:p>
        </p:txBody>
      </p:sp>
      <p:sp>
        <p:nvSpPr>
          <p:cNvPr id="7" name="Line 94"/>
          <p:cNvSpPr>
            <a:spLocks noChangeShapeType="1"/>
          </p:cNvSpPr>
          <p:nvPr/>
        </p:nvSpPr>
        <p:spPr bwMode="auto">
          <a:xfrm>
            <a:off x="3048000" y="3124200"/>
            <a:ext cx="990600" cy="0"/>
          </a:xfrm>
          <a:prstGeom prst="line">
            <a:avLst/>
          </a:prstGeom>
          <a:noFill/>
          <a:ln w="63500">
            <a:solidFill>
              <a:srgbClr val="FF0000"/>
            </a:solidFill>
            <a:round/>
            <a:headEnd/>
            <a:tailEnd type="triangle" w="med" len="med"/>
          </a:ln>
          <a:effectLst>
            <a:outerShdw blurRad="152400" dist="317500" dir="5400000" sx="90000" sy="-19000" rotWithShape="0">
              <a:prstClr val="black">
                <a:alpha val="15000"/>
              </a:prstClr>
            </a:outerShdw>
          </a:effectLst>
        </p:spPr>
        <p:txBody>
          <a:bodyPr lIns="92075" tIns="46038" rIns="92075" bIns="46038"/>
          <a:lstStyle/>
          <a:p>
            <a:endParaRPr lang="en-US" dirty="0">
              <a:ln>
                <a:solidFill>
                  <a:srgbClr val="FF0000"/>
                </a:solidFill>
              </a:ln>
              <a:solidFill>
                <a:srgbClr val="FF0000"/>
              </a:solidFill>
            </a:endParaRPr>
          </a:p>
        </p:txBody>
      </p:sp>
      <p:sp>
        <p:nvSpPr>
          <p:cNvPr id="8" name="Line 94"/>
          <p:cNvSpPr>
            <a:spLocks noChangeShapeType="1"/>
          </p:cNvSpPr>
          <p:nvPr/>
        </p:nvSpPr>
        <p:spPr bwMode="auto">
          <a:xfrm>
            <a:off x="1981200" y="3657600"/>
            <a:ext cx="2057400" cy="0"/>
          </a:xfrm>
          <a:prstGeom prst="line">
            <a:avLst/>
          </a:prstGeom>
          <a:noFill/>
          <a:ln w="63500">
            <a:solidFill>
              <a:srgbClr val="FF0000"/>
            </a:solidFill>
            <a:round/>
            <a:headEnd/>
            <a:tailEnd type="triangle" w="med" len="med"/>
          </a:ln>
          <a:effectLst>
            <a:outerShdw blurRad="152400" dist="317500" dir="5400000" sx="90000" sy="-19000" rotWithShape="0">
              <a:prstClr val="black">
                <a:alpha val="15000"/>
              </a:prstClr>
            </a:outerShdw>
          </a:effectLst>
        </p:spPr>
        <p:txBody>
          <a:bodyPr lIns="92075" tIns="46038" rIns="92075" bIns="46038"/>
          <a:lstStyle/>
          <a:p>
            <a:endParaRPr lang="en-US" dirty="0">
              <a:ln>
                <a:solidFill>
                  <a:srgbClr val="FF0000"/>
                </a:solidFill>
              </a:ln>
              <a:solidFill>
                <a:srgbClr val="FF0000"/>
              </a:solidFill>
            </a:endParaRPr>
          </a:p>
        </p:txBody>
      </p:sp>
      <p:sp>
        <p:nvSpPr>
          <p:cNvPr id="9" name="Line 94"/>
          <p:cNvSpPr>
            <a:spLocks noChangeShapeType="1"/>
          </p:cNvSpPr>
          <p:nvPr/>
        </p:nvSpPr>
        <p:spPr bwMode="auto">
          <a:xfrm>
            <a:off x="1981200" y="4191000"/>
            <a:ext cx="2057400" cy="0"/>
          </a:xfrm>
          <a:prstGeom prst="line">
            <a:avLst/>
          </a:prstGeom>
          <a:noFill/>
          <a:ln w="63500">
            <a:solidFill>
              <a:srgbClr val="FF0000"/>
            </a:solidFill>
            <a:round/>
            <a:headEnd/>
            <a:tailEnd type="triangle" w="med" len="med"/>
          </a:ln>
          <a:effectLst>
            <a:outerShdw blurRad="152400" dist="317500" dir="5400000" sx="90000" sy="-19000" rotWithShape="0">
              <a:prstClr val="black">
                <a:alpha val="15000"/>
              </a:prstClr>
            </a:outerShdw>
          </a:effectLst>
        </p:spPr>
        <p:txBody>
          <a:bodyPr lIns="92075" tIns="46038" rIns="92075" bIns="46038"/>
          <a:lstStyle/>
          <a:p>
            <a:endParaRPr lang="en-US" dirty="0">
              <a:ln>
                <a:solidFill>
                  <a:srgbClr val="FF0000"/>
                </a:solidFill>
              </a:ln>
              <a:solidFill>
                <a:srgbClr val="FF0000"/>
              </a:solidFill>
            </a:endParaRPr>
          </a:p>
        </p:txBody>
      </p:sp>
      <p:sp>
        <p:nvSpPr>
          <p:cNvPr id="10" name="Line 94"/>
          <p:cNvSpPr>
            <a:spLocks noChangeShapeType="1"/>
          </p:cNvSpPr>
          <p:nvPr/>
        </p:nvSpPr>
        <p:spPr bwMode="auto">
          <a:xfrm>
            <a:off x="3657600" y="4800600"/>
            <a:ext cx="381000" cy="0"/>
          </a:xfrm>
          <a:prstGeom prst="line">
            <a:avLst/>
          </a:prstGeom>
          <a:noFill/>
          <a:ln w="63500">
            <a:solidFill>
              <a:srgbClr val="FF0000"/>
            </a:solidFill>
            <a:round/>
            <a:headEnd/>
            <a:tailEnd type="triangle" w="med" len="med"/>
          </a:ln>
          <a:effectLst>
            <a:outerShdw blurRad="152400" dist="317500" dir="5400000" sx="90000" sy="-19000" rotWithShape="0">
              <a:prstClr val="black">
                <a:alpha val="15000"/>
              </a:prstClr>
            </a:outerShdw>
          </a:effectLst>
        </p:spPr>
        <p:txBody>
          <a:bodyPr lIns="92075" tIns="46038" rIns="92075" bIns="46038"/>
          <a:lstStyle/>
          <a:p>
            <a:endParaRPr lang="en-US" dirty="0">
              <a:ln>
                <a:solidFill>
                  <a:srgbClr val="FF0000"/>
                </a:solidFill>
              </a:ln>
              <a:solidFill>
                <a:srgbClr val="FF0000"/>
              </a:solidFill>
            </a:endParaRPr>
          </a:p>
        </p:txBody>
      </p:sp>
      <p:sp>
        <p:nvSpPr>
          <p:cNvPr id="11" name="Line 94"/>
          <p:cNvSpPr>
            <a:spLocks noChangeShapeType="1"/>
          </p:cNvSpPr>
          <p:nvPr/>
        </p:nvSpPr>
        <p:spPr bwMode="auto">
          <a:xfrm>
            <a:off x="2743200" y="5791200"/>
            <a:ext cx="1295400" cy="0"/>
          </a:xfrm>
          <a:prstGeom prst="line">
            <a:avLst/>
          </a:prstGeom>
          <a:noFill/>
          <a:ln w="63500">
            <a:solidFill>
              <a:srgbClr val="FF0000"/>
            </a:solidFill>
            <a:round/>
            <a:headEnd/>
            <a:tailEnd type="triangle" w="med" len="med"/>
          </a:ln>
          <a:effectLst>
            <a:outerShdw blurRad="152400" dist="317500" dir="5400000" sx="90000" sy="-19000" rotWithShape="0">
              <a:prstClr val="black">
                <a:alpha val="15000"/>
              </a:prstClr>
            </a:outerShdw>
          </a:effectLst>
        </p:spPr>
        <p:txBody>
          <a:bodyPr lIns="92075" tIns="46038" rIns="92075" bIns="46038"/>
          <a:lstStyle/>
          <a:p>
            <a:endParaRPr lang="en-US" dirty="0">
              <a:ln>
                <a:solidFill>
                  <a:srgbClr val="FF0000"/>
                </a:solidFill>
              </a:ln>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in Common</a:t>
            </a:r>
            <a:endParaRPr lang="en-US" dirty="0"/>
          </a:p>
        </p:txBody>
      </p:sp>
      <p:sp>
        <p:nvSpPr>
          <p:cNvPr id="3" name="Content Placeholder 2"/>
          <p:cNvSpPr>
            <a:spLocks noGrp="1"/>
          </p:cNvSpPr>
          <p:nvPr>
            <p:ph idx="1"/>
          </p:nvPr>
        </p:nvSpPr>
        <p:spPr/>
        <p:txBody>
          <a:bodyPr>
            <a:normAutofit fontScale="92500"/>
          </a:bodyPr>
          <a:lstStyle/>
          <a:p>
            <a:r>
              <a:rPr lang="en-US" dirty="0" smtClean="0"/>
              <a:t>While TTCPs and ITCPs each have a distinct focus, they carry common themes including:</a:t>
            </a:r>
          </a:p>
          <a:p>
            <a:pPr lvl="1"/>
            <a:r>
              <a:rPr lang="en-US" dirty="0" smtClean="0"/>
              <a:t>Providing clear direction to drivers</a:t>
            </a:r>
          </a:p>
          <a:p>
            <a:pPr lvl="1"/>
            <a:r>
              <a:rPr lang="en-US" dirty="0" smtClean="0"/>
              <a:t>Separating moving vehicles from workers on foot</a:t>
            </a:r>
          </a:p>
          <a:p>
            <a:pPr lvl="1"/>
            <a:r>
              <a:rPr lang="en-US" dirty="0" smtClean="0"/>
              <a:t>Using temporary traffic control devices to mark traffic paths</a:t>
            </a:r>
          </a:p>
          <a:p>
            <a:pPr lvl="1"/>
            <a:r>
              <a:rPr lang="en-US" dirty="0" smtClean="0"/>
              <a:t>Maintaining a smooth traffic flow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Differences</a:t>
            </a:r>
            <a:endParaRPr lang="en-US" dirty="0"/>
          </a:p>
        </p:txBody>
      </p:sp>
      <p:sp>
        <p:nvSpPr>
          <p:cNvPr id="3" name="Content Placeholder 2"/>
          <p:cNvSpPr>
            <a:spLocks noGrp="1"/>
          </p:cNvSpPr>
          <p:nvPr>
            <p:ph idx="1"/>
          </p:nvPr>
        </p:nvSpPr>
        <p:spPr/>
        <p:txBody>
          <a:bodyPr>
            <a:normAutofit fontScale="92500"/>
          </a:bodyPr>
          <a:lstStyle/>
          <a:p>
            <a:r>
              <a:rPr lang="en-US" dirty="0" smtClean="0"/>
              <a:t>As noted, there are significant differences in ITCPs and TTCPs:</a:t>
            </a:r>
          </a:p>
          <a:p>
            <a:pPr lvl="1"/>
            <a:r>
              <a:rPr lang="en-US" dirty="0" smtClean="0"/>
              <a:t>TTCPs do not address traffic in the work space </a:t>
            </a:r>
          </a:p>
          <a:p>
            <a:pPr lvl="1"/>
            <a:r>
              <a:rPr lang="en-US" dirty="0" smtClean="0"/>
              <a:t>ITCPs focus on worker safety; TTCPs focus on motorist safety</a:t>
            </a:r>
          </a:p>
          <a:p>
            <a:pPr lvl="1"/>
            <a:r>
              <a:rPr lang="en-US" dirty="0" smtClean="0"/>
              <a:t>ITCPs focus primarily on directing movement of construction vehicles engaged in construction work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dirty="0" smtClean="0"/>
              <a:t>Part 2:	Why Internal</a:t>
            </a:r>
            <a:br>
              <a:rPr lang="en-US" dirty="0" smtClean="0"/>
            </a:br>
            <a:r>
              <a:rPr lang="en-US" dirty="0"/>
              <a:t>	</a:t>
            </a:r>
            <a:r>
              <a:rPr lang="en-US" dirty="0" smtClean="0"/>
              <a:t>		Traffic Control?</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381000" y="3962400"/>
            <a:ext cx="8305800" cy="2316374"/>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ITCPs Protect Workers on Foot</a:t>
            </a:r>
            <a:endParaRPr lang="en-US" dirty="0"/>
          </a:p>
        </p:txBody>
      </p:sp>
      <p:sp>
        <p:nvSpPr>
          <p:cNvPr id="3" name="Content Placeholder 2"/>
          <p:cNvSpPr>
            <a:spLocks noGrp="1"/>
          </p:cNvSpPr>
          <p:nvPr>
            <p:ph idx="1"/>
          </p:nvPr>
        </p:nvSpPr>
        <p:spPr>
          <a:xfrm>
            <a:off x="228600" y="1752600"/>
            <a:ext cx="7010400" cy="4373563"/>
          </a:xfrm>
        </p:spPr>
        <p:txBody>
          <a:bodyPr>
            <a:normAutofit fontScale="92500"/>
          </a:bodyPr>
          <a:lstStyle/>
          <a:p>
            <a:r>
              <a:rPr lang="en-US" dirty="0" smtClean="0"/>
              <a:t>Workers on foot or “pedestrian workers” are those employees who perform most of their duties outside vehicles and equipment.  They are particularly vulnerable to being struck by equipment.  Every person on the site has the responsibility to be vigilant and work safely.</a:t>
            </a:r>
            <a:endParaRPr lang="en-US" dirty="0"/>
          </a:p>
        </p:txBody>
      </p:sp>
      <p:pic>
        <p:nvPicPr>
          <p:cNvPr id="130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1523999"/>
            <a:ext cx="1828800" cy="5354415"/>
          </a:xfrm>
          <a:prstGeom prst="rect">
            <a:avLst/>
          </a:prstGeom>
          <a:noFill/>
          <a:ln w="190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xplosion 1 49"/>
          <p:cNvSpPr/>
          <p:nvPr/>
        </p:nvSpPr>
        <p:spPr>
          <a:xfrm rot="1019793">
            <a:off x="4544126" y="3529748"/>
            <a:ext cx="3048000" cy="1828800"/>
          </a:xfrm>
          <a:prstGeom prst="irregularSeal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Explosion 1 27"/>
          <p:cNvSpPr/>
          <p:nvPr/>
        </p:nvSpPr>
        <p:spPr>
          <a:xfrm>
            <a:off x="914400" y="3352800"/>
            <a:ext cx="3048000" cy="1828800"/>
          </a:xfrm>
          <a:prstGeom prst="irregularSeal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Two “Struck-By” Hazards</a:t>
            </a:r>
            <a:endParaRPr lang="en-US" dirty="0"/>
          </a:p>
        </p:txBody>
      </p:sp>
      <p:sp>
        <p:nvSpPr>
          <p:cNvPr id="4" name="Content Placeholder 3"/>
          <p:cNvSpPr>
            <a:spLocks noGrp="1"/>
          </p:cNvSpPr>
          <p:nvPr>
            <p:ph sz="half" idx="1"/>
          </p:nvPr>
        </p:nvSpPr>
        <p:spPr/>
        <p:txBody>
          <a:bodyPr>
            <a:normAutofit/>
          </a:bodyPr>
          <a:lstStyle/>
          <a:p>
            <a:r>
              <a:rPr lang="en-US" sz="3200" dirty="0" smtClean="0"/>
              <a:t>Workers Killed by Motorists</a:t>
            </a:r>
            <a:endParaRPr lang="en-US" sz="3200" dirty="0"/>
          </a:p>
        </p:txBody>
      </p:sp>
      <p:sp>
        <p:nvSpPr>
          <p:cNvPr id="5" name="Content Placeholder 4"/>
          <p:cNvSpPr>
            <a:spLocks noGrp="1"/>
          </p:cNvSpPr>
          <p:nvPr>
            <p:ph sz="half" idx="2"/>
          </p:nvPr>
        </p:nvSpPr>
        <p:spPr/>
        <p:txBody>
          <a:bodyPr>
            <a:normAutofit/>
          </a:bodyPr>
          <a:lstStyle/>
          <a:p>
            <a:r>
              <a:rPr lang="en-US" sz="3200" dirty="0" smtClean="0"/>
              <a:t>Workers Killed by Construction Trucks and Equipment</a:t>
            </a:r>
            <a:endParaRPr lang="en-US" sz="3200" dirty="0"/>
          </a:p>
        </p:txBody>
      </p:sp>
      <p:sp>
        <p:nvSpPr>
          <p:cNvPr id="6" name="TextBox 5"/>
          <p:cNvSpPr txBox="1"/>
          <p:nvPr/>
        </p:nvSpPr>
        <p:spPr>
          <a:xfrm>
            <a:off x="457200" y="5486400"/>
            <a:ext cx="8514575" cy="1077218"/>
          </a:xfrm>
          <a:prstGeom prst="rect">
            <a:avLst/>
          </a:prstGeom>
          <a:noFill/>
        </p:spPr>
        <p:txBody>
          <a:bodyPr wrap="none" rtlCol="0">
            <a:spAutoFit/>
          </a:bodyPr>
          <a:lstStyle/>
          <a:p>
            <a:r>
              <a:rPr lang="en-US" sz="3200" b="1" dirty="0" smtClean="0">
                <a:solidFill>
                  <a:srgbClr val="FF0000"/>
                </a:solidFill>
              </a:rPr>
              <a:t>MORE WORKERS ARE KILLED BY CONSTRUCTION </a:t>
            </a:r>
          </a:p>
          <a:p>
            <a:r>
              <a:rPr lang="en-US" sz="3200" b="1" dirty="0" smtClean="0">
                <a:solidFill>
                  <a:srgbClr val="FF0000"/>
                </a:solidFill>
              </a:rPr>
              <a:t>VEHICLES THAN BY MOTORISTS</a:t>
            </a:r>
            <a:endParaRPr lang="en-US" sz="3200" b="1" dirty="0">
              <a:solidFill>
                <a:srgbClr val="FF0000"/>
              </a:solidFill>
            </a:endParaRPr>
          </a:p>
        </p:txBody>
      </p:sp>
      <p:grpSp>
        <p:nvGrpSpPr>
          <p:cNvPr id="1029" name="Group 5"/>
          <p:cNvGrpSpPr>
            <a:grpSpLocks noChangeAspect="1"/>
          </p:cNvGrpSpPr>
          <p:nvPr/>
        </p:nvGrpSpPr>
        <p:grpSpPr bwMode="auto">
          <a:xfrm rot="10404949">
            <a:off x="1392710" y="3096828"/>
            <a:ext cx="2286000" cy="1828800"/>
            <a:chOff x="1248" y="2016"/>
            <a:chExt cx="1372" cy="1152"/>
          </a:xfrm>
        </p:grpSpPr>
        <p:sp>
          <p:nvSpPr>
            <p:cNvPr id="1028" name="AutoShape 4"/>
            <p:cNvSpPr>
              <a:spLocks noChangeAspect="1" noChangeArrowheads="1" noTextEdit="1"/>
            </p:cNvSpPr>
            <p:nvPr/>
          </p:nvSpPr>
          <p:spPr bwMode="auto">
            <a:xfrm>
              <a:off x="1248" y="2016"/>
              <a:ext cx="1372" cy="1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Freeform 6"/>
            <p:cNvSpPr>
              <a:spLocks/>
            </p:cNvSpPr>
            <p:nvPr/>
          </p:nvSpPr>
          <p:spPr bwMode="auto">
            <a:xfrm>
              <a:off x="1500" y="2116"/>
              <a:ext cx="34" cy="28"/>
            </a:xfrm>
            <a:custGeom>
              <a:avLst/>
              <a:gdLst/>
              <a:ahLst/>
              <a:cxnLst>
                <a:cxn ang="0">
                  <a:pos x="0" y="8"/>
                </a:cxn>
                <a:cxn ang="0">
                  <a:pos x="0" y="8"/>
                </a:cxn>
                <a:cxn ang="0">
                  <a:pos x="8" y="8"/>
                </a:cxn>
                <a:cxn ang="0">
                  <a:pos x="18" y="6"/>
                </a:cxn>
                <a:cxn ang="0">
                  <a:pos x="28" y="0"/>
                </a:cxn>
                <a:cxn ang="0">
                  <a:pos x="28" y="0"/>
                </a:cxn>
                <a:cxn ang="0">
                  <a:pos x="30" y="0"/>
                </a:cxn>
                <a:cxn ang="0">
                  <a:pos x="34" y="2"/>
                </a:cxn>
                <a:cxn ang="0">
                  <a:pos x="34" y="4"/>
                </a:cxn>
                <a:cxn ang="0">
                  <a:pos x="32" y="6"/>
                </a:cxn>
                <a:cxn ang="0">
                  <a:pos x="22" y="16"/>
                </a:cxn>
                <a:cxn ang="0">
                  <a:pos x="8" y="28"/>
                </a:cxn>
                <a:cxn ang="0">
                  <a:pos x="0" y="8"/>
                </a:cxn>
              </a:cxnLst>
              <a:rect l="0" t="0" r="r" b="b"/>
              <a:pathLst>
                <a:path w="34" h="28">
                  <a:moveTo>
                    <a:pt x="0" y="8"/>
                  </a:moveTo>
                  <a:lnTo>
                    <a:pt x="0" y="8"/>
                  </a:lnTo>
                  <a:lnTo>
                    <a:pt x="8" y="8"/>
                  </a:lnTo>
                  <a:lnTo>
                    <a:pt x="18" y="6"/>
                  </a:lnTo>
                  <a:lnTo>
                    <a:pt x="28" y="0"/>
                  </a:lnTo>
                  <a:lnTo>
                    <a:pt x="28" y="0"/>
                  </a:lnTo>
                  <a:lnTo>
                    <a:pt x="30" y="0"/>
                  </a:lnTo>
                  <a:lnTo>
                    <a:pt x="34" y="2"/>
                  </a:lnTo>
                  <a:lnTo>
                    <a:pt x="34" y="4"/>
                  </a:lnTo>
                  <a:lnTo>
                    <a:pt x="32" y="6"/>
                  </a:lnTo>
                  <a:lnTo>
                    <a:pt x="22" y="16"/>
                  </a:lnTo>
                  <a:lnTo>
                    <a:pt x="8" y="2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Freeform 7"/>
            <p:cNvSpPr>
              <a:spLocks/>
            </p:cNvSpPr>
            <p:nvPr/>
          </p:nvSpPr>
          <p:spPr bwMode="auto">
            <a:xfrm>
              <a:off x="1486" y="2094"/>
              <a:ext cx="88" cy="264"/>
            </a:xfrm>
            <a:custGeom>
              <a:avLst/>
              <a:gdLst/>
              <a:ahLst/>
              <a:cxnLst>
                <a:cxn ang="0">
                  <a:pos x="34" y="42"/>
                </a:cxn>
                <a:cxn ang="0">
                  <a:pos x="34" y="42"/>
                </a:cxn>
                <a:cxn ang="0">
                  <a:pos x="30" y="58"/>
                </a:cxn>
                <a:cxn ang="0">
                  <a:pos x="26" y="74"/>
                </a:cxn>
                <a:cxn ang="0">
                  <a:pos x="26" y="96"/>
                </a:cxn>
                <a:cxn ang="0">
                  <a:pos x="28" y="122"/>
                </a:cxn>
                <a:cxn ang="0">
                  <a:pos x="32" y="136"/>
                </a:cxn>
                <a:cxn ang="0">
                  <a:pos x="36" y="150"/>
                </a:cxn>
                <a:cxn ang="0">
                  <a:pos x="42" y="164"/>
                </a:cxn>
                <a:cxn ang="0">
                  <a:pos x="52" y="178"/>
                </a:cxn>
                <a:cxn ang="0">
                  <a:pos x="62" y="192"/>
                </a:cxn>
                <a:cxn ang="0">
                  <a:pos x="76" y="204"/>
                </a:cxn>
                <a:cxn ang="0">
                  <a:pos x="76" y="204"/>
                </a:cxn>
                <a:cxn ang="0">
                  <a:pos x="80" y="216"/>
                </a:cxn>
                <a:cxn ang="0">
                  <a:pos x="86" y="242"/>
                </a:cxn>
                <a:cxn ang="0">
                  <a:pos x="88" y="254"/>
                </a:cxn>
                <a:cxn ang="0">
                  <a:pos x="86" y="262"/>
                </a:cxn>
                <a:cxn ang="0">
                  <a:pos x="84" y="264"/>
                </a:cxn>
                <a:cxn ang="0">
                  <a:pos x="80" y="264"/>
                </a:cxn>
                <a:cxn ang="0">
                  <a:pos x="76" y="262"/>
                </a:cxn>
                <a:cxn ang="0">
                  <a:pos x="70" y="258"/>
                </a:cxn>
                <a:cxn ang="0">
                  <a:pos x="70" y="258"/>
                </a:cxn>
                <a:cxn ang="0">
                  <a:pos x="56" y="240"/>
                </a:cxn>
                <a:cxn ang="0">
                  <a:pos x="44" y="220"/>
                </a:cxn>
                <a:cxn ang="0">
                  <a:pos x="28" y="192"/>
                </a:cxn>
                <a:cxn ang="0">
                  <a:pos x="16" y="158"/>
                </a:cxn>
                <a:cxn ang="0">
                  <a:pos x="10" y="140"/>
                </a:cxn>
                <a:cxn ang="0">
                  <a:pos x="6" y="120"/>
                </a:cxn>
                <a:cxn ang="0">
                  <a:pos x="4" y="100"/>
                </a:cxn>
                <a:cxn ang="0">
                  <a:pos x="2" y="78"/>
                </a:cxn>
                <a:cxn ang="0">
                  <a:pos x="4" y="56"/>
                </a:cxn>
                <a:cxn ang="0">
                  <a:pos x="8" y="34"/>
                </a:cxn>
                <a:cxn ang="0">
                  <a:pos x="8" y="34"/>
                </a:cxn>
                <a:cxn ang="0">
                  <a:pos x="2" y="20"/>
                </a:cxn>
                <a:cxn ang="0">
                  <a:pos x="0" y="10"/>
                </a:cxn>
                <a:cxn ang="0">
                  <a:pos x="0" y="6"/>
                </a:cxn>
                <a:cxn ang="0">
                  <a:pos x="2" y="2"/>
                </a:cxn>
                <a:cxn ang="0">
                  <a:pos x="2" y="2"/>
                </a:cxn>
                <a:cxn ang="0">
                  <a:pos x="12" y="0"/>
                </a:cxn>
                <a:cxn ang="0">
                  <a:pos x="12" y="0"/>
                </a:cxn>
                <a:cxn ang="0">
                  <a:pos x="14" y="0"/>
                </a:cxn>
                <a:cxn ang="0">
                  <a:pos x="16" y="2"/>
                </a:cxn>
                <a:cxn ang="0">
                  <a:pos x="22" y="12"/>
                </a:cxn>
                <a:cxn ang="0">
                  <a:pos x="26" y="22"/>
                </a:cxn>
                <a:cxn ang="0">
                  <a:pos x="30" y="26"/>
                </a:cxn>
                <a:cxn ang="0">
                  <a:pos x="34" y="42"/>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76" y="204"/>
                  </a:lnTo>
                  <a:lnTo>
                    <a:pt x="80" y="216"/>
                  </a:lnTo>
                  <a:lnTo>
                    <a:pt x="86" y="242"/>
                  </a:lnTo>
                  <a:lnTo>
                    <a:pt x="88" y="254"/>
                  </a:lnTo>
                  <a:lnTo>
                    <a:pt x="86" y="262"/>
                  </a:lnTo>
                  <a:lnTo>
                    <a:pt x="84" y="264"/>
                  </a:lnTo>
                  <a:lnTo>
                    <a:pt x="80" y="264"/>
                  </a:lnTo>
                  <a:lnTo>
                    <a:pt x="76" y="262"/>
                  </a:lnTo>
                  <a:lnTo>
                    <a:pt x="70" y="258"/>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8" y="34"/>
                  </a:lnTo>
                  <a:lnTo>
                    <a:pt x="2" y="20"/>
                  </a:lnTo>
                  <a:lnTo>
                    <a:pt x="0" y="10"/>
                  </a:lnTo>
                  <a:lnTo>
                    <a:pt x="0" y="6"/>
                  </a:lnTo>
                  <a:lnTo>
                    <a:pt x="2" y="2"/>
                  </a:lnTo>
                  <a:lnTo>
                    <a:pt x="2" y="2"/>
                  </a:lnTo>
                  <a:lnTo>
                    <a:pt x="12" y="0"/>
                  </a:lnTo>
                  <a:lnTo>
                    <a:pt x="12" y="0"/>
                  </a:lnTo>
                  <a:lnTo>
                    <a:pt x="14" y="0"/>
                  </a:lnTo>
                  <a:lnTo>
                    <a:pt x="16" y="2"/>
                  </a:lnTo>
                  <a:lnTo>
                    <a:pt x="22" y="12"/>
                  </a:lnTo>
                  <a:lnTo>
                    <a:pt x="26" y="22"/>
                  </a:lnTo>
                  <a:lnTo>
                    <a:pt x="30" y="26"/>
                  </a:lnTo>
                  <a:lnTo>
                    <a:pt x="3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Freeform 8"/>
            <p:cNvSpPr>
              <a:spLocks/>
            </p:cNvSpPr>
            <p:nvPr/>
          </p:nvSpPr>
          <p:spPr bwMode="auto">
            <a:xfrm>
              <a:off x="1486" y="2094"/>
              <a:ext cx="88" cy="264"/>
            </a:xfrm>
            <a:custGeom>
              <a:avLst/>
              <a:gdLst/>
              <a:ahLst/>
              <a:cxnLst>
                <a:cxn ang="0">
                  <a:pos x="34" y="42"/>
                </a:cxn>
                <a:cxn ang="0">
                  <a:pos x="34" y="42"/>
                </a:cxn>
                <a:cxn ang="0">
                  <a:pos x="30" y="58"/>
                </a:cxn>
                <a:cxn ang="0">
                  <a:pos x="26" y="74"/>
                </a:cxn>
                <a:cxn ang="0">
                  <a:pos x="26" y="96"/>
                </a:cxn>
                <a:cxn ang="0">
                  <a:pos x="28" y="122"/>
                </a:cxn>
                <a:cxn ang="0">
                  <a:pos x="32" y="136"/>
                </a:cxn>
                <a:cxn ang="0">
                  <a:pos x="36" y="150"/>
                </a:cxn>
                <a:cxn ang="0">
                  <a:pos x="42" y="164"/>
                </a:cxn>
                <a:cxn ang="0">
                  <a:pos x="52" y="178"/>
                </a:cxn>
                <a:cxn ang="0">
                  <a:pos x="62" y="192"/>
                </a:cxn>
                <a:cxn ang="0">
                  <a:pos x="76" y="204"/>
                </a:cxn>
                <a:cxn ang="0">
                  <a:pos x="76" y="204"/>
                </a:cxn>
                <a:cxn ang="0">
                  <a:pos x="80" y="216"/>
                </a:cxn>
                <a:cxn ang="0">
                  <a:pos x="86" y="242"/>
                </a:cxn>
                <a:cxn ang="0">
                  <a:pos x="88" y="254"/>
                </a:cxn>
                <a:cxn ang="0">
                  <a:pos x="86" y="262"/>
                </a:cxn>
                <a:cxn ang="0">
                  <a:pos x="84" y="264"/>
                </a:cxn>
                <a:cxn ang="0">
                  <a:pos x="80" y="264"/>
                </a:cxn>
                <a:cxn ang="0">
                  <a:pos x="76" y="262"/>
                </a:cxn>
                <a:cxn ang="0">
                  <a:pos x="70" y="258"/>
                </a:cxn>
                <a:cxn ang="0">
                  <a:pos x="70" y="258"/>
                </a:cxn>
                <a:cxn ang="0">
                  <a:pos x="56" y="240"/>
                </a:cxn>
                <a:cxn ang="0">
                  <a:pos x="44" y="220"/>
                </a:cxn>
                <a:cxn ang="0">
                  <a:pos x="28" y="192"/>
                </a:cxn>
                <a:cxn ang="0">
                  <a:pos x="16" y="158"/>
                </a:cxn>
                <a:cxn ang="0">
                  <a:pos x="10" y="140"/>
                </a:cxn>
                <a:cxn ang="0">
                  <a:pos x="6" y="120"/>
                </a:cxn>
                <a:cxn ang="0">
                  <a:pos x="4" y="100"/>
                </a:cxn>
                <a:cxn ang="0">
                  <a:pos x="2" y="78"/>
                </a:cxn>
                <a:cxn ang="0">
                  <a:pos x="4" y="56"/>
                </a:cxn>
                <a:cxn ang="0">
                  <a:pos x="8" y="34"/>
                </a:cxn>
                <a:cxn ang="0">
                  <a:pos x="8" y="34"/>
                </a:cxn>
                <a:cxn ang="0">
                  <a:pos x="2" y="20"/>
                </a:cxn>
                <a:cxn ang="0">
                  <a:pos x="0" y="10"/>
                </a:cxn>
                <a:cxn ang="0">
                  <a:pos x="0" y="6"/>
                </a:cxn>
                <a:cxn ang="0">
                  <a:pos x="2" y="2"/>
                </a:cxn>
                <a:cxn ang="0">
                  <a:pos x="2" y="2"/>
                </a:cxn>
                <a:cxn ang="0">
                  <a:pos x="12" y="0"/>
                </a:cxn>
                <a:cxn ang="0">
                  <a:pos x="12" y="0"/>
                </a:cxn>
                <a:cxn ang="0">
                  <a:pos x="14" y="0"/>
                </a:cxn>
                <a:cxn ang="0">
                  <a:pos x="16" y="2"/>
                </a:cxn>
                <a:cxn ang="0">
                  <a:pos x="22" y="12"/>
                </a:cxn>
                <a:cxn ang="0">
                  <a:pos x="26" y="22"/>
                </a:cxn>
                <a:cxn ang="0">
                  <a:pos x="30" y="26"/>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76" y="204"/>
                  </a:lnTo>
                  <a:lnTo>
                    <a:pt x="80" y="216"/>
                  </a:lnTo>
                  <a:lnTo>
                    <a:pt x="86" y="242"/>
                  </a:lnTo>
                  <a:lnTo>
                    <a:pt x="88" y="254"/>
                  </a:lnTo>
                  <a:lnTo>
                    <a:pt x="86" y="262"/>
                  </a:lnTo>
                  <a:lnTo>
                    <a:pt x="84" y="264"/>
                  </a:lnTo>
                  <a:lnTo>
                    <a:pt x="80" y="264"/>
                  </a:lnTo>
                  <a:lnTo>
                    <a:pt x="76" y="262"/>
                  </a:lnTo>
                  <a:lnTo>
                    <a:pt x="70" y="258"/>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8" y="34"/>
                  </a:lnTo>
                  <a:lnTo>
                    <a:pt x="2" y="20"/>
                  </a:lnTo>
                  <a:lnTo>
                    <a:pt x="0" y="10"/>
                  </a:lnTo>
                  <a:lnTo>
                    <a:pt x="0" y="6"/>
                  </a:lnTo>
                  <a:lnTo>
                    <a:pt x="2" y="2"/>
                  </a:lnTo>
                  <a:lnTo>
                    <a:pt x="2" y="2"/>
                  </a:lnTo>
                  <a:lnTo>
                    <a:pt x="12" y="0"/>
                  </a:lnTo>
                  <a:lnTo>
                    <a:pt x="12" y="0"/>
                  </a:lnTo>
                  <a:lnTo>
                    <a:pt x="14" y="0"/>
                  </a:lnTo>
                  <a:lnTo>
                    <a:pt x="16" y="2"/>
                  </a:lnTo>
                  <a:lnTo>
                    <a:pt x="22" y="12"/>
                  </a:lnTo>
                  <a:lnTo>
                    <a:pt x="26" y="22"/>
                  </a:lnTo>
                  <a:lnTo>
                    <a:pt x="30" y="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Freeform 9"/>
            <p:cNvSpPr>
              <a:spLocks/>
            </p:cNvSpPr>
            <p:nvPr/>
          </p:nvSpPr>
          <p:spPr bwMode="auto">
            <a:xfrm>
              <a:off x="1696" y="2118"/>
              <a:ext cx="28" cy="24"/>
            </a:xfrm>
            <a:custGeom>
              <a:avLst/>
              <a:gdLst/>
              <a:ahLst/>
              <a:cxnLst>
                <a:cxn ang="0">
                  <a:pos x="28" y="6"/>
                </a:cxn>
                <a:cxn ang="0">
                  <a:pos x="28" y="6"/>
                </a:cxn>
                <a:cxn ang="0">
                  <a:pos x="20" y="6"/>
                </a:cxn>
                <a:cxn ang="0">
                  <a:pos x="12" y="4"/>
                </a:cxn>
                <a:cxn ang="0">
                  <a:pos x="4" y="0"/>
                </a:cxn>
                <a:cxn ang="0">
                  <a:pos x="4" y="0"/>
                </a:cxn>
                <a:cxn ang="0">
                  <a:pos x="2" y="0"/>
                </a:cxn>
                <a:cxn ang="0">
                  <a:pos x="0" y="0"/>
                </a:cxn>
                <a:cxn ang="0">
                  <a:pos x="0" y="2"/>
                </a:cxn>
                <a:cxn ang="0">
                  <a:pos x="0" y="6"/>
                </a:cxn>
                <a:cxn ang="0">
                  <a:pos x="10" y="14"/>
                </a:cxn>
                <a:cxn ang="0">
                  <a:pos x="22" y="24"/>
                </a:cxn>
                <a:cxn ang="0">
                  <a:pos x="28" y="6"/>
                </a:cxn>
              </a:cxnLst>
              <a:rect l="0" t="0" r="r" b="b"/>
              <a:pathLst>
                <a:path w="28" h="24">
                  <a:moveTo>
                    <a:pt x="28" y="6"/>
                  </a:moveTo>
                  <a:lnTo>
                    <a:pt x="28" y="6"/>
                  </a:lnTo>
                  <a:lnTo>
                    <a:pt x="20" y="6"/>
                  </a:lnTo>
                  <a:lnTo>
                    <a:pt x="12" y="4"/>
                  </a:lnTo>
                  <a:lnTo>
                    <a:pt x="4" y="0"/>
                  </a:lnTo>
                  <a:lnTo>
                    <a:pt x="4" y="0"/>
                  </a:lnTo>
                  <a:lnTo>
                    <a:pt x="2" y="0"/>
                  </a:lnTo>
                  <a:lnTo>
                    <a:pt x="0" y="0"/>
                  </a:lnTo>
                  <a:lnTo>
                    <a:pt x="0" y="2"/>
                  </a:lnTo>
                  <a:lnTo>
                    <a:pt x="0" y="6"/>
                  </a:lnTo>
                  <a:lnTo>
                    <a:pt x="10" y="14"/>
                  </a:lnTo>
                  <a:lnTo>
                    <a:pt x="22" y="24"/>
                  </a:lnTo>
                  <a:lnTo>
                    <a:pt x="28"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10"/>
            <p:cNvSpPr>
              <a:spLocks/>
            </p:cNvSpPr>
            <p:nvPr/>
          </p:nvSpPr>
          <p:spPr bwMode="auto">
            <a:xfrm>
              <a:off x="1664" y="2096"/>
              <a:ext cx="70" cy="240"/>
            </a:xfrm>
            <a:custGeom>
              <a:avLst/>
              <a:gdLst/>
              <a:ahLst/>
              <a:cxnLst>
                <a:cxn ang="0">
                  <a:pos x="44" y="38"/>
                </a:cxn>
                <a:cxn ang="0">
                  <a:pos x="44" y="38"/>
                </a:cxn>
                <a:cxn ang="0">
                  <a:pos x="46" y="54"/>
                </a:cxn>
                <a:cxn ang="0">
                  <a:pos x="50" y="68"/>
                </a:cxn>
                <a:cxn ang="0">
                  <a:pos x="50" y="90"/>
                </a:cxn>
                <a:cxn ang="0">
                  <a:pos x="48" y="112"/>
                </a:cxn>
                <a:cxn ang="0">
                  <a:pos x="46" y="124"/>
                </a:cxn>
                <a:cxn ang="0">
                  <a:pos x="42" y="138"/>
                </a:cxn>
                <a:cxn ang="0">
                  <a:pos x="36" y="150"/>
                </a:cxn>
                <a:cxn ang="0">
                  <a:pos x="28" y="162"/>
                </a:cxn>
                <a:cxn ang="0">
                  <a:pos x="20" y="174"/>
                </a:cxn>
                <a:cxn ang="0">
                  <a:pos x="10" y="188"/>
                </a:cxn>
                <a:cxn ang="0">
                  <a:pos x="10" y="188"/>
                </a:cxn>
                <a:cxn ang="0">
                  <a:pos x="6" y="198"/>
                </a:cxn>
                <a:cxn ang="0">
                  <a:pos x="0" y="220"/>
                </a:cxn>
                <a:cxn ang="0">
                  <a:pos x="0" y="230"/>
                </a:cxn>
                <a:cxn ang="0">
                  <a:pos x="0" y="238"/>
                </a:cxn>
                <a:cxn ang="0">
                  <a:pos x="2" y="240"/>
                </a:cxn>
                <a:cxn ang="0">
                  <a:pos x="6" y="240"/>
                </a:cxn>
                <a:cxn ang="0">
                  <a:pos x="10" y="240"/>
                </a:cxn>
                <a:cxn ang="0">
                  <a:pos x="14" y="236"/>
                </a:cxn>
                <a:cxn ang="0">
                  <a:pos x="14" y="236"/>
                </a:cxn>
                <a:cxn ang="0">
                  <a:pos x="24" y="220"/>
                </a:cxn>
                <a:cxn ang="0">
                  <a:pos x="36" y="200"/>
                </a:cxn>
                <a:cxn ang="0">
                  <a:pos x="48" y="176"/>
                </a:cxn>
                <a:cxn ang="0">
                  <a:pos x="58" y="146"/>
                </a:cxn>
                <a:cxn ang="0">
                  <a:pos x="62" y="128"/>
                </a:cxn>
                <a:cxn ang="0">
                  <a:pos x="66" y="110"/>
                </a:cxn>
                <a:cxn ang="0">
                  <a:pos x="68" y="92"/>
                </a:cxn>
                <a:cxn ang="0">
                  <a:pos x="68" y="72"/>
                </a:cxn>
                <a:cxn ang="0">
                  <a:pos x="68" y="52"/>
                </a:cxn>
                <a:cxn ang="0">
                  <a:pos x="64" y="32"/>
                </a:cxn>
                <a:cxn ang="0">
                  <a:pos x="64" y="32"/>
                </a:cxn>
                <a:cxn ang="0">
                  <a:pos x="70" y="20"/>
                </a:cxn>
                <a:cxn ang="0">
                  <a:pos x="70" y="10"/>
                </a:cxn>
                <a:cxn ang="0">
                  <a:pos x="70" y="6"/>
                </a:cxn>
                <a:cxn ang="0">
                  <a:pos x="68" y="4"/>
                </a:cxn>
                <a:cxn ang="0">
                  <a:pos x="68" y="4"/>
                </a:cxn>
                <a:cxn ang="0">
                  <a:pos x="60" y="0"/>
                </a:cxn>
                <a:cxn ang="0">
                  <a:pos x="60" y="0"/>
                </a:cxn>
                <a:cxn ang="0">
                  <a:pos x="58" y="4"/>
                </a:cxn>
                <a:cxn ang="0">
                  <a:pos x="52" y="12"/>
                </a:cxn>
                <a:cxn ang="0">
                  <a:pos x="48" y="22"/>
                </a:cxn>
                <a:cxn ang="0">
                  <a:pos x="46" y="26"/>
                </a:cxn>
                <a:cxn ang="0">
                  <a:pos x="44" y="38"/>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10" y="188"/>
                  </a:lnTo>
                  <a:lnTo>
                    <a:pt x="6" y="198"/>
                  </a:lnTo>
                  <a:lnTo>
                    <a:pt x="0" y="220"/>
                  </a:lnTo>
                  <a:lnTo>
                    <a:pt x="0" y="230"/>
                  </a:lnTo>
                  <a:lnTo>
                    <a:pt x="0" y="238"/>
                  </a:lnTo>
                  <a:lnTo>
                    <a:pt x="2" y="240"/>
                  </a:lnTo>
                  <a:lnTo>
                    <a:pt x="6" y="240"/>
                  </a:lnTo>
                  <a:lnTo>
                    <a:pt x="10" y="240"/>
                  </a:lnTo>
                  <a:lnTo>
                    <a:pt x="14" y="236"/>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64" y="32"/>
                  </a:lnTo>
                  <a:lnTo>
                    <a:pt x="70" y="20"/>
                  </a:lnTo>
                  <a:lnTo>
                    <a:pt x="70" y="10"/>
                  </a:lnTo>
                  <a:lnTo>
                    <a:pt x="70" y="6"/>
                  </a:lnTo>
                  <a:lnTo>
                    <a:pt x="68" y="4"/>
                  </a:lnTo>
                  <a:lnTo>
                    <a:pt x="68" y="4"/>
                  </a:lnTo>
                  <a:lnTo>
                    <a:pt x="60" y="0"/>
                  </a:lnTo>
                  <a:lnTo>
                    <a:pt x="60" y="0"/>
                  </a:lnTo>
                  <a:lnTo>
                    <a:pt x="58" y="4"/>
                  </a:lnTo>
                  <a:lnTo>
                    <a:pt x="52" y="12"/>
                  </a:lnTo>
                  <a:lnTo>
                    <a:pt x="48" y="22"/>
                  </a:lnTo>
                  <a:lnTo>
                    <a:pt x="46" y="26"/>
                  </a:lnTo>
                  <a:lnTo>
                    <a:pt x="44"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p:cNvSpPr>
            <p:nvPr/>
          </p:nvSpPr>
          <p:spPr bwMode="auto">
            <a:xfrm>
              <a:off x="1664" y="2096"/>
              <a:ext cx="70" cy="240"/>
            </a:xfrm>
            <a:custGeom>
              <a:avLst/>
              <a:gdLst/>
              <a:ahLst/>
              <a:cxnLst>
                <a:cxn ang="0">
                  <a:pos x="44" y="38"/>
                </a:cxn>
                <a:cxn ang="0">
                  <a:pos x="44" y="38"/>
                </a:cxn>
                <a:cxn ang="0">
                  <a:pos x="46" y="54"/>
                </a:cxn>
                <a:cxn ang="0">
                  <a:pos x="50" y="68"/>
                </a:cxn>
                <a:cxn ang="0">
                  <a:pos x="50" y="90"/>
                </a:cxn>
                <a:cxn ang="0">
                  <a:pos x="48" y="112"/>
                </a:cxn>
                <a:cxn ang="0">
                  <a:pos x="46" y="124"/>
                </a:cxn>
                <a:cxn ang="0">
                  <a:pos x="42" y="138"/>
                </a:cxn>
                <a:cxn ang="0">
                  <a:pos x="36" y="150"/>
                </a:cxn>
                <a:cxn ang="0">
                  <a:pos x="28" y="162"/>
                </a:cxn>
                <a:cxn ang="0">
                  <a:pos x="20" y="174"/>
                </a:cxn>
                <a:cxn ang="0">
                  <a:pos x="10" y="188"/>
                </a:cxn>
                <a:cxn ang="0">
                  <a:pos x="10" y="188"/>
                </a:cxn>
                <a:cxn ang="0">
                  <a:pos x="6" y="198"/>
                </a:cxn>
                <a:cxn ang="0">
                  <a:pos x="0" y="220"/>
                </a:cxn>
                <a:cxn ang="0">
                  <a:pos x="0" y="230"/>
                </a:cxn>
                <a:cxn ang="0">
                  <a:pos x="0" y="238"/>
                </a:cxn>
                <a:cxn ang="0">
                  <a:pos x="2" y="240"/>
                </a:cxn>
                <a:cxn ang="0">
                  <a:pos x="6" y="240"/>
                </a:cxn>
                <a:cxn ang="0">
                  <a:pos x="10" y="240"/>
                </a:cxn>
                <a:cxn ang="0">
                  <a:pos x="14" y="236"/>
                </a:cxn>
                <a:cxn ang="0">
                  <a:pos x="14" y="236"/>
                </a:cxn>
                <a:cxn ang="0">
                  <a:pos x="24" y="220"/>
                </a:cxn>
                <a:cxn ang="0">
                  <a:pos x="36" y="200"/>
                </a:cxn>
                <a:cxn ang="0">
                  <a:pos x="48" y="176"/>
                </a:cxn>
                <a:cxn ang="0">
                  <a:pos x="58" y="146"/>
                </a:cxn>
                <a:cxn ang="0">
                  <a:pos x="62" y="128"/>
                </a:cxn>
                <a:cxn ang="0">
                  <a:pos x="66" y="110"/>
                </a:cxn>
                <a:cxn ang="0">
                  <a:pos x="68" y="92"/>
                </a:cxn>
                <a:cxn ang="0">
                  <a:pos x="68" y="72"/>
                </a:cxn>
                <a:cxn ang="0">
                  <a:pos x="68" y="52"/>
                </a:cxn>
                <a:cxn ang="0">
                  <a:pos x="64" y="32"/>
                </a:cxn>
                <a:cxn ang="0">
                  <a:pos x="64" y="32"/>
                </a:cxn>
                <a:cxn ang="0">
                  <a:pos x="70" y="20"/>
                </a:cxn>
                <a:cxn ang="0">
                  <a:pos x="70" y="10"/>
                </a:cxn>
                <a:cxn ang="0">
                  <a:pos x="70" y="6"/>
                </a:cxn>
                <a:cxn ang="0">
                  <a:pos x="68" y="4"/>
                </a:cxn>
                <a:cxn ang="0">
                  <a:pos x="68" y="4"/>
                </a:cxn>
                <a:cxn ang="0">
                  <a:pos x="60" y="0"/>
                </a:cxn>
                <a:cxn ang="0">
                  <a:pos x="60" y="0"/>
                </a:cxn>
                <a:cxn ang="0">
                  <a:pos x="58" y="4"/>
                </a:cxn>
                <a:cxn ang="0">
                  <a:pos x="52" y="12"/>
                </a:cxn>
                <a:cxn ang="0">
                  <a:pos x="48" y="22"/>
                </a:cxn>
                <a:cxn ang="0">
                  <a:pos x="46" y="26"/>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10" y="188"/>
                  </a:lnTo>
                  <a:lnTo>
                    <a:pt x="6" y="198"/>
                  </a:lnTo>
                  <a:lnTo>
                    <a:pt x="0" y="220"/>
                  </a:lnTo>
                  <a:lnTo>
                    <a:pt x="0" y="230"/>
                  </a:lnTo>
                  <a:lnTo>
                    <a:pt x="0" y="238"/>
                  </a:lnTo>
                  <a:lnTo>
                    <a:pt x="2" y="240"/>
                  </a:lnTo>
                  <a:lnTo>
                    <a:pt x="6" y="240"/>
                  </a:lnTo>
                  <a:lnTo>
                    <a:pt x="10" y="240"/>
                  </a:lnTo>
                  <a:lnTo>
                    <a:pt x="14" y="236"/>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64" y="32"/>
                  </a:lnTo>
                  <a:lnTo>
                    <a:pt x="70" y="20"/>
                  </a:lnTo>
                  <a:lnTo>
                    <a:pt x="70" y="10"/>
                  </a:lnTo>
                  <a:lnTo>
                    <a:pt x="70" y="6"/>
                  </a:lnTo>
                  <a:lnTo>
                    <a:pt x="68" y="4"/>
                  </a:lnTo>
                  <a:lnTo>
                    <a:pt x="68" y="4"/>
                  </a:lnTo>
                  <a:lnTo>
                    <a:pt x="60" y="0"/>
                  </a:lnTo>
                  <a:lnTo>
                    <a:pt x="60" y="0"/>
                  </a:lnTo>
                  <a:lnTo>
                    <a:pt x="58" y="4"/>
                  </a:lnTo>
                  <a:lnTo>
                    <a:pt x="52" y="12"/>
                  </a:lnTo>
                  <a:lnTo>
                    <a:pt x="48" y="22"/>
                  </a:lnTo>
                  <a:lnTo>
                    <a:pt x="46" y="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1248" y="2362"/>
              <a:ext cx="500" cy="514"/>
            </a:xfrm>
            <a:custGeom>
              <a:avLst/>
              <a:gdLst/>
              <a:ahLst/>
              <a:cxnLst>
                <a:cxn ang="0">
                  <a:pos x="426" y="108"/>
                </a:cxn>
                <a:cxn ang="0">
                  <a:pos x="376" y="60"/>
                </a:cxn>
                <a:cxn ang="0">
                  <a:pos x="320" y="26"/>
                </a:cxn>
                <a:cxn ang="0">
                  <a:pos x="260" y="6"/>
                </a:cxn>
                <a:cxn ang="0">
                  <a:pos x="200" y="0"/>
                </a:cxn>
                <a:cxn ang="0">
                  <a:pos x="206" y="8"/>
                </a:cxn>
                <a:cxn ang="0">
                  <a:pos x="214" y="26"/>
                </a:cxn>
                <a:cxn ang="0">
                  <a:pos x="218" y="42"/>
                </a:cxn>
                <a:cxn ang="0">
                  <a:pos x="214" y="60"/>
                </a:cxn>
                <a:cxn ang="0">
                  <a:pos x="212" y="68"/>
                </a:cxn>
                <a:cxn ang="0">
                  <a:pos x="194" y="84"/>
                </a:cxn>
                <a:cxn ang="0">
                  <a:pos x="172" y="90"/>
                </a:cxn>
                <a:cxn ang="0">
                  <a:pos x="146" y="90"/>
                </a:cxn>
                <a:cxn ang="0">
                  <a:pos x="120" y="78"/>
                </a:cxn>
                <a:cxn ang="0">
                  <a:pos x="108" y="70"/>
                </a:cxn>
                <a:cxn ang="0">
                  <a:pos x="90" y="50"/>
                </a:cxn>
                <a:cxn ang="0">
                  <a:pos x="84" y="38"/>
                </a:cxn>
                <a:cxn ang="0">
                  <a:pos x="72" y="48"/>
                </a:cxn>
                <a:cxn ang="0">
                  <a:pos x="40" y="82"/>
                </a:cxn>
                <a:cxn ang="0">
                  <a:pos x="18" y="122"/>
                </a:cxn>
                <a:cxn ang="0">
                  <a:pos x="4" y="166"/>
                </a:cxn>
                <a:cxn ang="0">
                  <a:pos x="0" y="214"/>
                </a:cxn>
                <a:cxn ang="0">
                  <a:pos x="4" y="264"/>
                </a:cxn>
                <a:cxn ang="0">
                  <a:pos x="20" y="314"/>
                </a:cxn>
                <a:cxn ang="0">
                  <a:pos x="42" y="362"/>
                </a:cxn>
                <a:cxn ang="0">
                  <a:pos x="74" y="406"/>
                </a:cxn>
                <a:cxn ang="0">
                  <a:pos x="94" y="426"/>
                </a:cxn>
                <a:cxn ang="0">
                  <a:pos x="136" y="462"/>
                </a:cxn>
                <a:cxn ang="0">
                  <a:pos x="180" y="488"/>
                </a:cxn>
                <a:cxn ang="0">
                  <a:pos x="228" y="506"/>
                </a:cxn>
                <a:cxn ang="0">
                  <a:pos x="276" y="514"/>
                </a:cxn>
                <a:cxn ang="0">
                  <a:pos x="324" y="512"/>
                </a:cxn>
                <a:cxn ang="0">
                  <a:pos x="368" y="500"/>
                </a:cxn>
                <a:cxn ang="0">
                  <a:pos x="410" y="480"/>
                </a:cxn>
                <a:cxn ang="0">
                  <a:pos x="428" y="466"/>
                </a:cxn>
                <a:cxn ang="0">
                  <a:pos x="460" y="432"/>
                </a:cxn>
                <a:cxn ang="0">
                  <a:pos x="482" y="392"/>
                </a:cxn>
                <a:cxn ang="0">
                  <a:pos x="496" y="346"/>
                </a:cxn>
                <a:cxn ang="0">
                  <a:pos x="500" y="298"/>
                </a:cxn>
                <a:cxn ang="0">
                  <a:pos x="494" y="250"/>
                </a:cxn>
                <a:cxn ang="0">
                  <a:pos x="480" y="200"/>
                </a:cxn>
                <a:cxn ang="0">
                  <a:pos x="458" y="152"/>
                </a:cxn>
                <a:cxn ang="0">
                  <a:pos x="426" y="108"/>
                </a:cxn>
              </a:cxnLst>
              <a:rect l="0" t="0" r="r" b="b"/>
              <a:pathLst>
                <a:path w="500" h="514">
                  <a:moveTo>
                    <a:pt x="426" y="108"/>
                  </a:moveTo>
                  <a:lnTo>
                    <a:pt x="426" y="108"/>
                  </a:lnTo>
                  <a:lnTo>
                    <a:pt x="402" y="82"/>
                  </a:lnTo>
                  <a:lnTo>
                    <a:pt x="376" y="60"/>
                  </a:lnTo>
                  <a:lnTo>
                    <a:pt x="348" y="42"/>
                  </a:lnTo>
                  <a:lnTo>
                    <a:pt x="320" y="26"/>
                  </a:lnTo>
                  <a:lnTo>
                    <a:pt x="290" y="14"/>
                  </a:lnTo>
                  <a:lnTo>
                    <a:pt x="260" y="6"/>
                  </a:lnTo>
                  <a:lnTo>
                    <a:pt x="230" y="0"/>
                  </a:lnTo>
                  <a:lnTo>
                    <a:pt x="200" y="0"/>
                  </a:lnTo>
                  <a:lnTo>
                    <a:pt x="200" y="0"/>
                  </a:lnTo>
                  <a:lnTo>
                    <a:pt x="206" y="8"/>
                  </a:lnTo>
                  <a:lnTo>
                    <a:pt x="212" y="16"/>
                  </a:lnTo>
                  <a:lnTo>
                    <a:pt x="214" y="26"/>
                  </a:lnTo>
                  <a:lnTo>
                    <a:pt x="216" y="34"/>
                  </a:lnTo>
                  <a:lnTo>
                    <a:pt x="218" y="42"/>
                  </a:lnTo>
                  <a:lnTo>
                    <a:pt x="218" y="52"/>
                  </a:lnTo>
                  <a:lnTo>
                    <a:pt x="214" y="60"/>
                  </a:lnTo>
                  <a:lnTo>
                    <a:pt x="212" y="68"/>
                  </a:lnTo>
                  <a:lnTo>
                    <a:pt x="212" y="68"/>
                  </a:lnTo>
                  <a:lnTo>
                    <a:pt x="204" y="76"/>
                  </a:lnTo>
                  <a:lnTo>
                    <a:pt x="194" y="84"/>
                  </a:lnTo>
                  <a:lnTo>
                    <a:pt x="184" y="88"/>
                  </a:lnTo>
                  <a:lnTo>
                    <a:pt x="172" y="90"/>
                  </a:lnTo>
                  <a:lnTo>
                    <a:pt x="160" y="92"/>
                  </a:lnTo>
                  <a:lnTo>
                    <a:pt x="146" y="90"/>
                  </a:lnTo>
                  <a:lnTo>
                    <a:pt x="132" y="86"/>
                  </a:lnTo>
                  <a:lnTo>
                    <a:pt x="120" y="78"/>
                  </a:lnTo>
                  <a:lnTo>
                    <a:pt x="120" y="78"/>
                  </a:lnTo>
                  <a:lnTo>
                    <a:pt x="108" y="70"/>
                  </a:lnTo>
                  <a:lnTo>
                    <a:pt x="98" y="60"/>
                  </a:lnTo>
                  <a:lnTo>
                    <a:pt x="90" y="50"/>
                  </a:lnTo>
                  <a:lnTo>
                    <a:pt x="84" y="38"/>
                  </a:lnTo>
                  <a:lnTo>
                    <a:pt x="84" y="38"/>
                  </a:lnTo>
                  <a:lnTo>
                    <a:pt x="72" y="48"/>
                  </a:lnTo>
                  <a:lnTo>
                    <a:pt x="72" y="48"/>
                  </a:lnTo>
                  <a:lnTo>
                    <a:pt x="54" y="64"/>
                  </a:lnTo>
                  <a:lnTo>
                    <a:pt x="40" y="82"/>
                  </a:lnTo>
                  <a:lnTo>
                    <a:pt x="28" y="102"/>
                  </a:lnTo>
                  <a:lnTo>
                    <a:pt x="18" y="122"/>
                  </a:lnTo>
                  <a:lnTo>
                    <a:pt x="10" y="144"/>
                  </a:lnTo>
                  <a:lnTo>
                    <a:pt x="4" y="166"/>
                  </a:lnTo>
                  <a:lnTo>
                    <a:pt x="0" y="190"/>
                  </a:lnTo>
                  <a:lnTo>
                    <a:pt x="0" y="214"/>
                  </a:lnTo>
                  <a:lnTo>
                    <a:pt x="2" y="240"/>
                  </a:lnTo>
                  <a:lnTo>
                    <a:pt x="4" y="264"/>
                  </a:lnTo>
                  <a:lnTo>
                    <a:pt x="10" y="288"/>
                  </a:lnTo>
                  <a:lnTo>
                    <a:pt x="20" y="314"/>
                  </a:lnTo>
                  <a:lnTo>
                    <a:pt x="30" y="338"/>
                  </a:lnTo>
                  <a:lnTo>
                    <a:pt x="42" y="362"/>
                  </a:lnTo>
                  <a:lnTo>
                    <a:pt x="58" y="384"/>
                  </a:lnTo>
                  <a:lnTo>
                    <a:pt x="74" y="406"/>
                  </a:lnTo>
                  <a:lnTo>
                    <a:pt x="74" y="406"/>
                  </a:lnTo>
                  <a:lnTo>
                    <a:pt x="94" y="426"/>
                  </a:lnTo>
                  <a:lnTo>
                    <a:pt x="114" y="446"/>
                  </a:lnTo>
                  <a:lnTo>
                    <a:pt x="136" y="462"/>
                  </a:lnTo>
                  <a:lnTo>
                    <a:pt x="158" y="476"/>
                  </a:lnTo>
                  <a:lnTo>
                    <a:pt x="180" y="488"/>
                  </a:lnTo>
                  <a:lnTo>
                    <a:pt x="204" y="498"/>
                  </a:lnTo>
                  <a:lnTo>
                    <a:pt x="228" y="506"/>
                  </a:lnTo>
                  <a:lnTo>
                    <a:pt x="252" y="510"/>
                  </a:lnTo>
                  <a:lnTo>
                    <a:pt x="276" y="514"/>
                  </a:lnTo>
                  <a:lnTo>
                    <a:pt x="300" y="514"/>
                  </a:lnTo>
                  <a:lnTo>
                    <a:pt x="324" y="512"/>
                  </a:lnTo>
                  <a:lnTo>
                    <a:pt x="346" y="508"/>
                  </a:lnTo>
                  <a:lnTo>
                    <a:pt x="368" y="500"/>
                  </a:lnTo>
                  <a:lnTo>
                    <a:pt x="390" y="492"/>
                  </a:lnTo>
                  <a:lnTo>
                    <a:pt x="410" y="480"/>
                  </a:lnTo>
                  <a:lnTo>
                    <a:pt x="428" y="466"/>
                  </a:lnTo>
                  <a:lnTo>
                    <a:pt x="428" y="466"/>
                  </a:lnTo>
                  <a:lnTo>
                    <a:pt x="446" y="450"/>
                  </a:lnTo>
                  <a:lnTo>
                    <a:pt x="460" y="432"/>
                  </a:lnTo>
                  <a:lnTo>
                    <a:pt x="472" y="412"/>
                  </a:lnTo>
                  <a:lnTo>
                    <a:pt x="482" y="392"/>
                  </a:lnTo>
                  <a:lnTo>
                    <a:pt x="490" y="370"/>
                  </a:lnTo>
                  <a:lnTo>
                    <a:pt x="496" y="346"/>
                  </a:lnTo>
                  <a:lnTo>
                    <a:pt x="498" y="324"/>
                  </a:lnTo>
                  <a:lnTo>
                    <a:pt x="500" y="298"/>
                  </a:lnTo>
                  <a:lnTo>
                    <a:pt x="498" y="274"/>
                  </a:lnTo>
                  <a:lnTo>
                    <a:pt x="494" y="250"/>
                  </a:lnTo>
                  <a:lnTo>
                    <a:pt x="490" y="226"/>
                  </a:lnTo>
                  <a:lnTo>
                    <a:pt x="480" y="200"/>
                  </a:lnTo>
                  <a:lnTo>
                    <a:pt x="470" y="176"/>
                  </a:lnTo>
                  <a:lnTo>
                    <a:pt x="458" y="152"/>
                  </a:lnTo>
                  <a:lnTo>
                    <a:pt x="442" y="130"/>
                  </a:lnTo>
                  <a:lnTo>
                    <a:pt x="426" y="108"/>
                  </a:lnTo>
                  <a:lnTo>
                    <a:pt x="426"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Freeform 13"/>
            <p:cNvSpPr>
              <a:spLocks/>
            </p:cNvSpPr>
            <p:nvPr/>
          </p:nvSpPr>
          <p:spPr bwMode="auto">
            <a:xfrm>
              <a:off x="1278" y="2454"/>
              <a:ext cx="80" cy="88"/>
            </a:xfrm>
            <a:custGeom>
              <a:avLst/>
              <a:gdLst/>
              <a:ahLst/>
              <a:cxnLst>
                <a:cxn ang="0">
                  <a:pos x="70" y="18"/>
                </a:cxn>
                <a:cxn ang="0">
                  <a:pos x="70" y="18"/>
                </a:cxn>
                <a:cxn ang="0">
                  <a:pos x="60" y="8"/>
                </a:cxn>
                <a:cxn ang="0">
                  <a:pos x="54" y="0"/>
                </a:cxn>
                <a:cxn ang="0">
                  <a:pos x="54" y="0"/>
                </a:cxn>
                <a:cxn ang="0">
                  <a:pos x="44" y="6"/>
                </a:cxn>
                <a:cxn ang="0">
                  <a:pos x="34" y="14"/>
                </a:cxn>
                <a:cxn ang="0">
                  <a:pos x="34" y="14"/>
                </a:cxn>
                <a:cxn ang="0">
                  <a:pos x="18" y="30"/>
                </a:cxn>
                <a:cxn ang="0">
                  <a:pos x="8" y="48"/>
                </a:cxn>
                <a:cxn ang="0">
                  <a:pos x="2" y="64"/>
                </a:cxn>
                <a:cxn ang="0">
                  <a:pos x="0" y="72"/>
                </a:cxn>
                <a:cxn ang="0">
                  <a:pos x="2" y="78"/>
                </a:cxn>
                <a:cxn ang="0">
                  <a:pos x="2" y="78"/>
                </a:cxn>
                <a:cxn ang="0">
                  <a:pos x="4" y="84"/>
                </a:cxn>
                <a:cxn ang="0">
                  <a:pos x="8" y="88"/>
                </a:cxn>
                <a:cxn ang="0">
                  <a:pos x="12" y="88"/>
                </a:cxn>
                <a:cxn ang="0">
                  <a:pos x="18" y="88"/>
                </a:cxn>
                <a:cxn ang="0">
                  <a:pos x="24" y="86"/>
                </a:cxn>
                <a:cxn ang="0">
                  <a:pos x="32" y="84"/>
                </a:cxn>
                <a:cxn ang="0">
                  <a:pos x="48" y="72"/>
                </a:cxn>
                <a:cxn ang="0">
                  <a:pos x="48" y="72"/>
                </a:cxn>
                <a:cxn ang="0">
                  <a:pos x="60" y="60"/>
                </a:cxn>
                <a:cxn ang="0">
                  <a:pos x="68" y="48"/>
                </a:cxn>
                <a:cxn ang="0">
                  <a:pos x="76" y="34"/>
                </a:cxn>
                <a:cxn ang="0">
                  <a:pos x="80" y="22"/>
                </a:cxn>
                <a:cxn ang="0">
                  <a:pos x="80" y="22"/>
                </a:cxn>
                <a:cxn ang="0">
                  <a:pos x="70" y="18"/>
                </a:cxn>
                <a:cxn ang="0">
                  <a:pos x="70" y="18"/>
                </a:cxn>
              </a:cxnLst>
              <a:rect l="0" t="0" r="r" b="b"/>
              <a:pathLst>
                <a:path w="80" h="88">
                  <a:moveTo>
                    <a:pt x="70" y="18"/>
                  </a:moveTo>
                  <a:lnTo>
                    <a:pt x="70" y="18"/>
                  </a:lnTo>
                  <a:lnTo>
                    <a:pt x="60" y="8"/>
                  </a:lnTo>
                  <a:lnTo>
                    <a:pt x="54" y="0"/>
                  </a:lnTo>
                  <a:lnTo>
                    <a:pt x="54" y="0"/>
                  </a:lnTo>
                  <a:lnTo>
                    <a:pt x="44" y="6"/>
                  </a:lnTo>
                  <a:lnTo>
                    <a:pt x="34" y="14"/>
                  </a:lnTo>
                  <a:lnTo>
                    <a:pt x="34" y="14"/>
                  </a:lnTo>
                  <a:lnTo>
                    <a:pt x="18" y="30"/>
                  </a:lnTo>
                  <a:lnTo>
                    <a:pt x="8" y="48"/>
                  </a:lnTo>
                  <a:lnTo>
                    <a:pt x="2" y="64"/>
                  </a:lnTo>
                  <a:lnTo>
                    <a:pt x="0" y="72"/>
                  </a:lnTo>
                  <a:lnTo>
                    <a:pt x="2" y="78"/>
                  </a:lnTo>
                  <a:lnTo>
                    <a:pt x="2" y="78"/>
                  </a:lnTo>
                  <a:lnTo>
                    <a:pt x="4" y="84"/>
                  </a:lnTo>
                  <a:lnTo>
                    <a:pt x="8" y="88"/>
                  </a:lnTo>
                  <a:lnTo>
                    <a:pt x="12" y="88"/>
                  </a:lnTo>
                  <a:lnTo>
                    <a:pt x="18" y="88"/>
                  </a:lnTo>
                  <a:lnTo>
                    <a:pt x="24" y="86"/>
                  </a:lnTo>
                  <a:lnTo>
                    <a:pt x="32" y="84"/>
                  </a:lnTo>
                  <a:lnTo>
                    <a:pt x="48" y="72"/>
                  </a:lnTo>
                  <a:lnTo>
                    <a:pt x="48" y="72"/>
                  </a:lnTo>
                  <a:lnTo>
                    <a:pt x="60" y="60"/>
                  </a:lnTo>
                  <a:lnTo>
                    <a:pt x="68" y="48"/>
                  </a:lnTo>
                  <a:lnTo>
                    <a:pt x="76" y="34"/>
                  </a:lnTo>
                  <a:lnTo>
                    <a:pt x="80" y="22"/>
                  </a:lnTo>
                  <a:lnTo>
                    <a:pt x="80" y="22"/>
                  </a:lnTo>
                  <a:lnTo>
                    <a:pt x="70" y="18"/>
                  </a:lnTo>
                  <a:lnTo>
                    <a:pt x="70"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p:cNvSpPr>
            <p:nvPr/>
          </p:nvSpPr>
          <p:spPr bwMode="auto">
            <a:xfrm>
              <a:off x="1300" y="2462"/>
              <a:ext cx="36" cy="46"/>
            </a:xfrm>
            <a:custGeom>
              <a:avLst/>
              <a:gdLst/>
              <a:ahLst/>
              <a:cxnLst>
                <a:cxn ang="0">
                  <a:pos x="26" y="28"/>
                </a:cxn>
                <a:cxn ang="0">
                  <a:pos x="26" y="28"/>
                </a:cxn>
                <a:cxn ang="0">
                  <a:pos x="18" y="38"/>
                </a:cxn>
                <a:cxn ang="0">
                  <a:pos x="12" y="44"/>
                </a:cxn>
                <a:cxn ang="0">
                  <a:pos x="6" y="46"/>
                </a:cxn>
                <a:cxn ang="0">
                  <a:pos x="2" y="46"/>
                </a:cxn>
                <a:cxn ang="0">
                  <a:pos x="2" y="46"/>
                </a:cxn>
                <a:cxn ang="0">
                  <a:pos x="0" y="42"/>
                </a:cxn>
                <a:cxn ang="0">
                  <a:pos x="2" y="36"/>
                </a:cxn>
                <a:cxn ang="0">
                  <a:pos x="4" y="28"/>
                </a:cxn>
                <a:cxn ang="0">
                  <a:pos x="10" y="18"/>
                </a:cxn>
                <a:cxn ang="0">
                  <a:pos x="10" y="18"/>
                </a:cxn>
                <a:cxn ang="0">
                  <a:pos x="18" y="10"/>
                </a:cxn>
                <a:cxn ang="0">
                  <a:pos x="24" y="4"/>
                </a:cxn>
                <a:cxn ang="0">
                  <a:pos x="30" y="0"/>
                </a:cxn>
                <a:cxn ang="0">
                  <a:pos x="34" y="0"/>
                </a:cxn>
                <a:cxn ang="0">
                  <a:pos x="34" y="0"/>
                </a:cxn>
                <a:cxn ang="0">
                  <a:pos x="36" y="4"/>
                </a:cxn>
                <a:cxn ang="0">
                  <a:pos x="36" y="12"/>
                </a:cxn>
                <a:cxn ang="0">
                  <a:pos x="32" y="20"/>
                </a:cxn>
                <a:cxn ang="0">
                  <a:pos x="26" y="28"/>
                </a:cxn>
                <a:cxn ang="0">
                  <a:pos x="26" y="28"/>
                </a:cxn>
              </a:cxnLst>
              <a:rect l="0" t="0" r="r" b="b"/>
              <a:pathLst>
                <a:path w="36" h="46">
                  <a:moveTo>
                    <a:pt x="26" y="28"/>
                  </a:moveTo>
                  <a:lnTo>
                    <a:pt x="26" y="28"/>
                  </a:lnTo>
                  <a:lnTo>
                    <a:pt x="18" y="38"/>
                  </a:lnTo>
                  <a:lnTo>
                    <a:pt x="12" y="44"/>
                  </a:lnTo>
                  <a:lnTo>
                    <a:pt x="6" y="46"/>
                  </a:lnTo>
                  <a:lnTo>
                    <a:pt x="2" y="46"/>
                  </a:lnTo>
                  <a:lnTo>
                    <a:pt x="2" y="46"/>
                  </a:lnTo>
                  <a:lnTo>
                    <a:pt x="0" y="42"/>
                  </a:lnTo>
                  <a:lnTo>
                    <a:pt x="2" y="36"/>
                  </a:lnTo>
                  <a:lnTo>
                    <a:pt x="4" y="28"/>
                  </a:lnTo>
                  <a:lnTo>
                    <a:pt x="10" y="18"/>
                  </a:lnTo>
                  <a:lnTo>
                    <a:pt x="10" y="18"/>
                  </a:lnTo>
                  <a:lnTo>
                    <a:pt x="18" y="10"/>
                  </a:lnTo>
                  <a:lnTo>
                    <a:pt x="24" y="4"/>
                  </a:lnTo>
                  <a:lnTo>
                    <a:pt x="30" y="0"/>
                  </a:lnTo>
                  <a:lnTo>
                    <a:pt x="34" y="0"/>
                  </a:lnTo>
                  <a:lnTo>
                    <a:pt x="34" y="0"/>
                  </a:lnTo>
                  <a:lnTo>
                    <a:pt x="36" y="4"/>
                  </a:lnTo>
                  <a:lnTo>
                    <a:pt x="36" y="12"/>
                  </a:lnTo>
                  <a:lnTo>
                    <a:pt x="32" y="20"/>
                  </a:lnTo>
                  <a:lnTo>
                    <a:pt x="26" y="28"/>
                  </a:lnTo>
                  <a:lnTo>
                    <a:pt x="26"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Freeform 15"/>
            <p:cNvSpPr>
              <a:spLocks/>
            </p:cNvSpPr>
            <p:nvPr/>
          </p:nvSpPr>
          <p:spPr bwMode="auto">
            <a:xfrm>
              <a:off x="1332" y="2502"/>
              <a:ext cx="98" cy="110"/>
            </a:xfrm>
            <a:custGeom>
              <a:avLst/>
              <a:gdLst/>
              <a:ahLst/>
              <a:cxnLst>
                <a:cxn ang="0">
                  <a:pos x="88" y="22"/>
                </a:cxn>
                <a:cxn ang="0">
                  <a:pos x="88" y="22"/>
                </a:cxn>
                <a:cxn ang="0">
                  <a:pos x="76" y="12"/>
                </a:cxn>
                <a:cxn ang="0">
                  <a:pos x="66" y="0"/>
                </a:cxn>
                <a:cxn ang="0">
                  <a:pos x="66" y="0"/>
                </a:cxn>
                <a:cxn ang="0">
                  <a:pos x="54" y="8"/>
                </a:cxn>
                <a:cxn ang="0">
                  <a:pos x="42" y="18"/>
                </a:cxn>
                <a:cxn ang="0">
                  <a:pos x="42" y="18"/>
                </a:cxn>
                <a:cxn ang="0">
                  <a:pos x="32" y="28"/>
                </a:cxn>
                <a:cxn ang="0">
                  <a:pos x="24" y="38"/>
                </a:cxn>
                <a:cxn ang="0">
                  <a:pos x="16" y="50"/>
                </a:cxn>
                <a:cxn ang="0">
                  <a:pos x="10" y="60"/>
                </a:cxn>
                <a:cxn ang="0">
                  <a:pos x="4" y="70"/>
                </a:cxn>
                <a:cxn ang="0">
                  <a:pos x="2" y="82"/>
                </a:cxn>
                <a:cxn ang="0">
                  <a:pos x="0" y="90"/>
                </a:cxn>
                <a:cxn ang="0">
                  <a:pos x="2" y="98"/>
                </a:cxn>
                <a:cxn ang="0">
                  <a:pos x="2" y="98"/>
                </a:cxn>
                <a:cxn ang="0">
                  <a:pos x="4" y="104"/>
                </a:cxn>
                <a:cxn ang="0">
                  <a:pos x="10" y="110"/>
                </a:cxn>
                <a:cxn ang="0">
                  <a:pos x="16" y="110"/>
                </a:cxn>
                <a:cxn ang="0">
                  <a:pos x="22" y="110"/>
                </a:cxn>
                <a:cxn ang="0">
                  <a:pos x="32" y="108"/>
                </a:cxn>
                <a:cxn ang="0">
                  <a:pos x="40" y="104"/>
                </a:cxn>
                <a:cxn ang="0">
                  <a:pos x="50" y="98"/>
                </a:cxn>
                <a:cxn ang="0">
                  <a:pos x="60" y="90"/>
                </a:cxn>
                <a:cxn ang="0">
                  <a:pos x="60" y="90"/>
                </a:cxn>
                <a:cxn ang="0">
                  <a:pos x="74" y="76"/>
                </a:cxn>
                <a:cxn ang="0">
                  <a:pos x="84" y="60"/>
                </a:cxn>
                <a:cxn ang="0">
                  <a:pos x="94" y="44"/>
                </a:cxn>
                <a:cxn ang="0">
                  <a:pos x="98" y="28"/>
                </a:cxn>
                <a:cxn ang="0">
                  <a:pos x="98" y="28"/>
                </a:cxn>
                <a:cxn ang="0">
                  <a:pos x="88" y="22"/>
                </a:cxn>
                <a:cxn ang="0">
                  <a:pos x="88" y="22"/>
                </a:cxn>
              </a:cxnLst>
              <a:rect l="0" t="0" r="r" b="b"/>
              <a:pathLst>
                <a:path w="98" h="110">
                  <a:moveTo>
                    <a:pt x="88" y="22"/>
                  </a:moveTo>
                  <a:lnTo>
                    <a:pt x="88" y="22"/>
                  </a:lnTo>
                  <a:lnTo>
                    <a:pt x="76" y="12"/>
                  </a:lnTo>
                  <a:lnTo>
                    <a:pt x="66" y="0"/>
                  </a:lnTo>
                  <a:lnTo>
                    <a:pt x="66" y="0"/>
                  </a:lnTo>
                  <a:lnTo>
                    <a:pt x="54" y="8"/>
                  </a:lnTo>
                  <a:lnTo>
                    <a:pt x="42" y="18"/>
                  </a:lnTo>
                  <a:lnTo>
                    <a:pt x="42" y="18"/>
                  </a:lnTo>
                  <a:lnTo>
                    <a:pt x="32" y="28"/>
                  </a:lnTo>
                  <a:lnTo>
                    <a:pt x="24" y="38"/>
                  </a:lnTo>
                  <a:lnTo>
                    <a:pt x="16" y="50"/>
                  </a:lnTo>
                  <a:lnTo>
                    <a:pt x="10" y="60"/>
                  </a:lnTo>
                  <a:lnTo>
                    <a:pt x="4" y="70"/>
                  </a:lnTo>
                  <a:lnTo>
                    <a:pt x="2" y="82"/>
                  </a:lnTo>
                  <a:lnTo>
                    <a:pt x="0" y="90"/>
                  </a:lnTo>
                  <a:lnTo>
                    <a:pt x="2" y="98"/>
                  </a:lnTo>
                  <a:lnTo>
                    <a:pt x="2" y="98"/>
                  </a:lnTo>
                  <a:lnTo>
                    <a:pt x="4" y="104"/>
                  </a:lnTo>
                  <a:lnTo>
                    <a:pt x="10" y="110"/>
                  </a:lnTo>
                  <a:lnTo>
                    <a:pt x="16" y="110"/>
                  </a:lnTo>
                  <a:lnTo>
                    <a:pt x="22" y="110"/>
                  </a:lnTo>
                  <a:lnTo>
                    <a:pt x="32" y="108"/>
                  </a:lnTo>
                  <a:lnTo>
                    <a:pt x="40" y="104"/>
                  </a:lnTo>
                  <a:lnTo>
                    <a:pt x="50" y="98"/>
                  </a:lnTo>
                  <a:lnTo>
                    <a:pt x="60" y="90"/>
                  </a:lnTo>
                  <a:lnTo>
                    <a:pt x="60" y="90"/>
                  </a:lnTo>
                  <a:lnTo>
                    <a:pt x="74" y="76"/>
                  </a:lnTo>
                  <a:lnTo>
                    <a:pt x="84" y="60"/>
                  </a:lnTo>
                  <a:lnTo>
                    <a:pt x="94" y="44"/>
                  </a:lnTo>
                  <a:lnTo>
                    <a:pt x="98" y="28"/>
                  </a:lnTo>
                  <a:lnTo>
                    <a:pt x="98" y="28"/>
                  </a:lnTo>
                  <a:lnTo>
                    <a:pt x="88" y="22"/>
                  </a:lnTo>
                  <a:lnTo>
                    <a:pt x="8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0" name="Freeform 16"/>
            <p:cNvSpPr>
              <a:spLocks/>
            </p:cNvSpPr>
            <p:nvPr/>
          </p:nvSpPr>
          <p:spPr bwMode="auto">
            <a:xfrm>
              <a:off x="1360" y="2512"/>
              <a:ext cx="44" cy="60"/>
            </a:xfrm>
            <a:custGeom>
              <a:avLst/>
              <a:gdLst/>
              <a:ahLst/>
              <a:cxnLst>
                <a:cxn ang="0">
                  <a:pos x="32" y="36"/>
                </a:cxn>
                <a:cxn ang="0">
                  <a:pos x="32" y="36"/>
                </a:cxn>
                <a:cxn ang="0">
                  <a:pos x="22" y="48"/>
                </a:cxn>
                <a:cxn ang="0">
                  <a:pos x="14" y="54"/>
                </a:cxn>
                <a:cxn ang="0">
                  <a:pos x="6" y="58"/>
                </a:cxn>
                <a:cxn ang="0">
                  <a:pos x="4" y="60"/>
                </a:cxn>
                <a:cxn ang="0">
                  <a:pos x="2" y="58"/>
                </a:cxn>
                <a:cxn ang="0">
                  <a:pos x="2" y="58"/>
                </a:cxn>
                <a:cxn ang="0">
                  <a:pos x="0" y="56"/>
                </a:cxn>
                <a:cxn ang="0">
                  <a:pos x="0" y="54"/>
                </a:cxn>
                <a:cxn ang="0">
                  <a:pos x="2" y="46"/>
                </a:cxn>
                <a:cxn ang="0">
                  <a:pos x="6" y="34"/>
                </a:cxn>
                <a:cxn ang="0">
                  <a:pos x="12" y="24"/>
                </a:cxn>
                <a:cxn ang="0">
                  <a:pos x="12" y="24"/>
                </a:cxn>
                <a:cxn ang="0">
                  <a:pos x="22" y="12"/>
                </a:cxn>
                <a:cxn ang="0">
                  <a:pos x="30" y="6"/>
                </a:cxn>
                <a:cxn ang="0">
                  <a:pos x="38" y="2"/>
                </a:cxn>
                <a:cxn ang="0">
                  <a:pos x="40" y="0"/>
                </a:cxn>
                <a:cxn ang="0">
                  <a:pos x="42" y="2"/>
                </a:cxn>
                <a:cxn ang="0">
                  <a:pos x="42" y="2"/>
                </a:cxn>
                <a:cxn ang="0">
                  <a:pos x="44" y="4"/>
                </a:cxn>
                <a:cxn ang="0">
                  <a:pos x="44" y="6"/>
                </a:cxn>
                <a:cxn ang="0">
                  <a:pos x="44" y="14"/>
                </a:cxn>
                <a:cxn ang="0">
                  <a:pos x="38" y="26"/>
                </a:cxn>
                <a:cxn ang="0">
                  <a:pos x="32" y="36"/>
                </a:cxn>
                <a:cxn ang="0">
                  <a:pos x="32" y="36"/>
                </a:cxn>
              </a:cxnLst>
              <a:rect l="0" t="0" r="r" b="b"/>
              <a:pathLst>
                <a:path w="44" h="60">
                  <a:moveTo>
                    <a:pt x="32" y="36"/>
                  </a:moveTo>
                  <a:lnTo>
                    <a:pt x="32" y="36"/>
                  </a:lnTo>
                  <a:lnTo>
                    <a:pt x="22" y="48"/>
                  </a:lnTo>
                  <a:lnTo>
                    <a:pt x="14" y="54"/>
                  </a:lnTo>
                  <a:lnTo>
                    <a:pt x="6" y="58"/>
                  </a:lnTo>
                  <a:lnTo>
                    <a:pt x="4" y="60"/>
                  </a:lnTo>
                  <a:lnTo>
                    <a:pt x="2" y="58"/>
                  </a:lnTo>
                  <a:lnTo>
                    <a:pt x="2" y="58"/>
                  </a:lnTo>
                  <a:lnTo>
                    <a:pt x="0" y="56"/>
                  </a:lnTo>
                  <a:lnTo>
                    <a:pt x="0" y="54"/>
                  </a:lnTo>
                  <a:lnTo>
                    <a:pt x="2" y="46"/>
                  </a:lnTo>
                  <a:lnTo>
                    <a:pt x="6" y="34"/>
                  </a:lnTo>
                  <a:lnTo>
                    <a:pt x="12" y="24"/>
                  </a:lnTo>
                  <a:lnTo>
                    <a:pt x="12" y="24"/>
                  </a:lnTo>
                  <a:lnTo>
                    <a:pt x="22" y="12"/>
                  </a:lnTo>
                  <a:lnTo>
                    <a:pt x="30" y="6"/>
                  </a:lnTo>
                  <a:lnTo>
                    <a:pt x="38" y="2"/>
                  </a:lnTo>
                  <a:lnTo>
                    <a:pt x="40" y="0"/>
                  </a:lnTo>
                  <a:lnTo>
                    <a:pt x="42" y="2"/>
                  </a:lnTo>
                  <a:lnTo>
                    <a:pt x="42" y="2"/>
                  </a:lnTo>
                  <a:lnTo>
                    <a:pt x="44" y="4"/>
                  </a:lnTo>
                  <a:lnTo>
                    <a:pt x="44" y="6"/>
                  </a:lnTo>
                  <a:lnTo>
                    <a:pt x="44" y="14"/>
                  </a:lnTo>
                  <a:lnTo>
                    <a:pt x="38" y="26"/>
                  </a:lnTo>
                  <a:lnTo>
                    <a:pt x="32" y="36"/>
                  </a:lnTo>
                  <a:lnTo>
                    <a:pt x="32"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1" name="Freeform 17"/>
            <p:cNvSpPr>
              <a:spLocks/>
            </p:cNvSpPr>
            <p:nvPr/>
          </p:nvSpPr>
          <p:spPr bwMode="auto">
            <a:xfrm>
              <a:off x="1508" y="2238"/>
              <a:ext cx="626" cy="376"/>
            </a:xfrm>
            <a:custGeom>
              <a:avLst/>
              <a:gdLst/>
              <a:ahLst/>
              <a:cxnLst>
                <a:cxn ang="0">
                  <a:pos x="260" y="376"/>
                </a:cxn>
                <a:cxn ang="0">
                  <a:pos x="250" y="338"/>
                </a:cxn>
                <a:cxn ang="0">
                  <a:pos x="224" y="276"/>
                </a:cxn>
                <a:cxn ang="0">
                  <a:pos x="196" y="230"/>
                </a:cxn>
                <a:cxn ang="0">
                  <a:pos x="156" y="184"/>
                </a:cxn>
                <a:cxn ang="0">
                  <a:pos x="104" y="146"/>
                </a:cxn>
                <a:cxn ang="0">
                  <a:pos x="56" y="126"/>
                </a:cxn>
                <a:cxn ang="0">
                  <a:pos x="20" y="118"/>
                </a:cxn>
                <a:cxn ang="0">
                  <a:pos x="0" y="116"/>
                </a:cxn>
                <a:cxn ang="0">
                  <a:pos x="14" y="96"/>
                </a:cxn>
                <a:cxn ang="0">
                  <a:pos x="38" y="70"/>
                </a:cxn>
                <a:cxn ang="0">
                  <a:pos x="78" y="40"/>
                </a:cxn>
                <a:cxn ang="0">
                  <a:pos x="136" y="14"/>
                </a:cxn>
                <a:cxn ang="0">
                  <a:pos x="192" y="2"/>
                </a:cxn>
                <a:cxn ang="0">
                  <a:pos x="236" y="0"/>
                </a:cxn>
                <a:cxn ang="0">
                  <a:pos x="286" y="2"/>
                </a:cxn>
                <a:cxn ang="0">
                  <a:pos x="342" y="10"/>
                </a:cxn>
                <a:cxn ang="0">
                  <a:pos x="404" y="24"/>
                </a:cxn>
                <a:cxn ang="0">
                  <a:pos x="470" y="46"/>
                </a:cxn>
                <a:cxn ang="0">
                  <a:pos x="508" y="60"/>
                </a:cxn>
                <a:cxn ang="0">
                  <a:pos x="540" y="78"/>
                </a:cxn>
                <a:cxn ang="0">
                  <a:pos x="550" y="100"/>
                </a:cxn>
                <a:cxn ang="0">
                  <a:pos x="552" y="128"/>
                </a:cxn>
                <a:cxn ang="0">
                  <a:pos x="590" y="172"/>
                </a:cxn>
                <a:cxn ang="0">
                  <a:pos x="598" y="174"/>
                </a:cxn>
                <a:cxn ang="0">
                  <a:pos x="620" y="184"/>
                </a:cxn>
                <a:cxn ang="0">
                  <a:pos x="626" y="190"/>
                </a:cxn>
                <a:cxn ang="0">
                  <a:pos x="622" y="200"/>
                </a:cxn>
                <a:cxn ang="0">
                  <a:pos x="574" y="208"/>
                </a:cxn>
                <a:cxn ang="0">
                  <a:pos x="524" y="212"/>
                </a:cxn>
                <a:cxn ang="0">
                  <a:pos x="514" y="210"/>
                </a:cxn>
                <a:cxn ang="0">
                  <a:pos x="518" y="168"/>
                </a:cxn>
                <a:cxn ang="0">
                  <a:pos x="516" y="138"/>
                </a:cxn>
                <a:cxn ang="0">
                  <a:pos x="508" y="124"/>
                </a:cxn>
                <a:cxn ang="0">
                  <a:pos x="504" y="122"/>
                </a:cxn>
                <a:cxn ang="0">
                  <a:pos x="446" y="110"/>
                </a:cxn>
                <a:cxn ang="0">
                  <a:pos x="428" y="110"/>
                </a:cxn>
                <a:cxn ang="0">
                  <a:pos x="414" y="112"/>
                </a:cxn>
                <a:cxn ang="0">
                  <a:pos x="398" y="126"/>
                </a:cxn>
                <a:cxn ang="0">
                  <a:pos x="394" y="134"/>
                </a:cxn>
                <a:cxn ang="0">
                  <a:pos x="402" y="158"/>
                </a:cxn>
                <a:cxn ang="0">
                  <a:pos x="406" y="184"/>
                </a:cxn>
                <a:cxn ang="0">
                  <a:pos x="406" y="218"/>
                </a:cxn>
                <a:cxn ang="0">
                  <a:pos x="394" y="256"/>
                </a:cxn>
                <a:cxn ang="0">
                  <a:pos x="368" y="296"/>
                </a:cxn>
                <a:cxn ang="0">
                  <a:pos x="324" y="336"/>
                </a:cxn>
                <a:cxn ang="0">
                  <a:pos x="260" y="376"/>
                </a:cxn>
              </a:cxnLst>
              <a:rect l="0" t="0" r="r" b="b"/>
              <a:pathLst>
                <a:path w="626" h="376">
                  <a:moveTo>
                    <a:pt x="260" y="376"/>
                  </a:moveTo>
                  <a:lnTo>
                    <a:pt x="260" y="376"/>
                  </a:lnTo>
                  <a:lnTo>
                    <a:pt x="258" y="364"/>
                  </a:lnTo>
                  <a:lnTo>
                    <a:pt x="250" y="338"/>
                  </a:lnTo>
                  <a:lnTo>
                    <a:pt x="234" y="298"/>
                  </a:lnTo>
                  <a:lnTo>
                    <a:pt x="224" y="276"/>
                  </a:lnTo>
                  <a:lnTo>
                    <a:pt x="210" y="252"/>
                  </a:lnTo>
                  <a:lnTo>
                    <a:pt x="196" y="230"/>
                  </a:lnTo>
                  <a:lnTo>
                    <a:pt x="178" y="206"/>
                  </a:lnTo>
                  <a:lnTo>
                    <a:pt x="156" y="184"/>
                  </a:lnTo>
                  <a:lnTo>
                    <a:pt x="132" y="164"/>
                  </a:lnTo>
                  <a:lnTo>
                    <a:pt x="104" y="146"/>
                  </a:lnTo>
                  <a:lnTo>
                    <a:pt x="74" y="132"/>
                  </a:lnTo>
                  <a:lnTo>
                    <a:pt x="56" y="126"/>
                  </a:lnTo>
                  <a:lnTo>
                    <a:pt x="40" y="122"/>
                  </a:lnTo>
                  <a:lnTo>
                    <a:pt x="20" y="118"/>
                  </a:lnTo>
                  <a:lnTo>
                    <a:pt x="0" y="116"/>
                  </a:lnTo>
                  <a:lnTo>
                    <a:pt x="0" y="116"/>
                  </a:lnTo>
                  <a:lnTo>
                    <a:pt x="6" y="106"/>
                  </a:lnTo>
                  <a:lnTo>
                    <a:pt x="14" y="96"/>
                  </a:lnTo>
                  <a:lnTo>
                    <a:pt x="24" y="84"/>
                  </a:lnTo>
                  <a:lnTo>
                    <a:pt x="38" y="70"/>
                  </a:lnTo>
                  <a:lnTo>
                    <a:pt x="56" y="54"/>
                  </a:lnTo>
                  <a:lnTo>
                    <a:pt x="78" y="40"/>
                  </a:lnTo>
                  <a:lnTo>
                    <a:pt x="106" y="26"/>
                  </a:lnTo>
                  <a:lnTo>
                    <a:pt x="136" y="14"/>
                  </a:lnTo>
                  <a:lnTo>
                    <a:pt x="172" y="6"/>
                  </a:lnTo>
                  <a:lnTo>
                    <a:pt x="192" y="2"/>
                  </a:lnTo>
                  <a:lnTo>
                    <a:pt x="214" y="0"/>
                  </a:lnTo>
                  <a:lnTo>
                    <a:pt x="236" y="0"/>
                  </a:lnTo>
                  <a:lnTo>
                    <a:pt x="260" y="0"/>
                  </a:lnTo>
                  <a:lnTo>
                    <a:pt x="286" y="2"/>
                  </a:lnTo>
                  <a:lnTo>
                    <a:pt x="314" y="4"/>
                  </a:lnTo>
                  <a:lnTo>
                    <a:pt x="342" y="10"/>
                  </a:lnTo>
                  <a:lnTo>
                    <a:pt x="372" y="16"/>
                  </a:lnTo>
                  <a:lnTo>
                    <a:pt x="404" y="24"/>
                  </a:lnTo>
                  <a:lnTo>
                    <a:pt x="436" y="34"/>
                  </a:lnTo>
                  <a:lnTo>
                    <a:pt x="470" y="46"/>
                  </a:lnTo>
                  <a:lnTo>
                    <a:pt x="508" y="60"/>
                  </a:lnTo>
                  <a:lnTo>
                    <a:pt x="508" y="60"/>
                  </a:lnTo>
                  <a:lnTo>
                    <a:pt x="526" y="68"/>
                  </a:lnTo>
                  <a:lnTo>
                    <a:pt x="540" y="78"/>
                  </a:lnTo>
                  <a:lnTo>
                    <a:pt x="548" y="88"/>
                  </a:lnTo>
                  <a:lnTo>
                    <a:pt x="550" y="100"/>
                  </a:lnTo>
                  <a:lnTo>
                    <a:pt x="552" y="114"/>
                  </a:lnTo>
                  <a:lnTo>
                    <a:pt x="552" y="128"/>
                  </a:lnTo>
                  <a:lnTo>
                    <a:pt x="550" y="164"/>
                  </a:lnTo>
                  <a:lnTo>
                    <a:pt x="590" y="172"/>
                  </a:lnTo>
                  <a:lnTo>
                    <a:pt x="590" y="172"/>
                  </a:lnTo>
                  <a:lnTo>
                    <a:pt x="598" y="174"/>
                  </a:lnTo>
                  <a:lnTo>
                    <a:pt x="614" y="180"/>
                  </a:lnTo>
                  <a:lnTo>
                    <a:pt x="620" y="184"/>
                  </a:lnTo>
                  <a:lnTo>
                    <a:pt x="626" y="188"/>
                  </a:lnTo>
                  <a:lnTo>
                    <a:pt x="626" y="190"/>
                  </a:lnTo>
                  <a:lnTo>
                    <a:pt x="626" y="194"/>
                  </a:lnTo>
                  <a:lnTo>
                    <a:pt x="622" y="200"/>
                  </a:lnTo>
                  <a:lnTo>
                    <a:pt x="622" y="200"/>
                  </a:lnTo>
                  <a:lnTo>
                    <a:pt x="574" y="208"/>
                  </a:lnTo>
                  <a:lnTo>
                    <a:pt x="538" y="212"/>
                  </a:lnTo>
                  <a:lnTo>
                    <a:pt x="524" y="212"/>
                  </a:lnTo>
                  <a:lnTo>
                    <a:pt x="514" y="210"/>
                  </a:lnTo>
                  <a:lnTo>
                    <a:pt x="514" y="210"/>
                  </a:lnTo>
                  <a:lnTo>
                    <a:pt x="516" y="198"/>
                  </a:lnTo>
                  <a:lnTo>
                    <a:pt x="518" y="168"/>
                  </a:lnTo>
                  <a:lnTo>
                    <a:pt x="518" y="152"/>
                  </a:lnTo>
                  <a:lnTo>
                    <a:pt x="516" y="138"/>
                  </a:lnTo>
                  <a:lnTo>
                    <a:pt x="512" y="128"/>
                  </a:lnTo>
                  <a:lnTo>
                    <a:pt x="508" y="124"/>
                  </a:lnTo>
                  <a:lnTo>
                    <a:pt x="504" y="122"/>
                  </a:lnTo>
                  <a:lnTo>
                    <a:pt x="504" y="122"/>
                  </a:lnTo>
                  <a:lnTo>
                    <a:pt x="466" y="114"/>
                  </a:lnTo>
                  <a:lnTo>
                    <a:pt x="446" y="110"/>
                  </a:lnTo>
                  <a:lnTo>
                    <a:pt x="428" y="110"/>
                  </a:lnTo>
                  <a:lnTo>
                    <a:pt x="428" y="110"/>
                  </a:lnTo>
                  <a:lnTo>
                    <a:pt x="420" y="110"/>
                  </a:lnTo>
                  <a:lnTo>
                    <a:pt x="414" y="112"/>
                  </a:lnTo>
                  <a:lnTo>
                    <a:pt x="404" y="120"/>
                  </a:lnTo>
                  <a:lnTo>
                    <a:pt x="398" y="126"/>
                  </a:lnTo>
                  <a:lnTo>
                    <a:pt x="394" y="134"/>
                  </a:lnTo>
                  <a:lnTo>
                    <a:pt x="394" y="134"/>
                  </a:lnTo>
                  <a:lnTo>
                    <a:pt x="398" y="140"/>
                  </a:lnTo>
                  <a:lnTo>
                    <a:pt x="402" y="158"/>
                  </a:lnTo>
                  <a:lnTo>
                    <a:pt x="406" y="170"/>
                  </a:lnTo>
                  <a:lnTo>
                    <a:pt x="406" y="184"/>
                  </a:lnTo>
                  <a:lnTo>
                    <a:pt x="406" y="200"/>
                  </a:lnTo>
                  <a:lnTo>
                    <a:pt x="406" y="218"/>
                  </a:lnTo>
                  <a:lnTo>
                    <a:pt x="400" y="236"/>
                  </a:lnTo>
                  <a:lnTo>
                    <a:pt x="394" y="256"/>
                  </a:lnTo>
                  <a:lnTo>
                    <a:pt x="382" y="276"/>
                  </a:lnTo>
                  <a:lnTo>
                    <a:pt x="368" y="296"/>
                  </a:lnTo>
                  <a:lnTo>
                    <a:pt x="350" y="316"/>
                  </a:lnTo>
                  <a:lnTo>
                    <a:pt x="324" y="336"/>
                  </a:lnTo>
                  <a:lnTo>
                    <a:pt x="296" y="356"/>
                  </a:lnTo>
                  <a:lnTo>
                    <a:pt x="260" y="376"/>
                  </a:lnTo>
                  <a:lnTo>
                    <a:pt x="260" y="3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2" name="Freeform 18"/>
            <p:cNvSpPr>
              <a:spLocks/>
            </p:cNvSpPr>
            <p:nvPr/>
          </p:nvSpPr>
          <p:spPr bwMode="auto">
            <a:xfrm>
              <a:off x="1768" y="2016"/>
              <a:ext cx="252" cy="276"/>
            </a:xfrm>
            <a:custGeom>
              <a:avLst/>
              <a:gdLst/>
              <a:ahLst/>
              <a:cxnLst>
                <a:cxn ang="0">
                  <a:pos x="0" y="266"/>
                </a:cxn>
                <a:cxn ang="0">
                  <a:pos x="0" y="266"/>
                </a:cxn>
                <a:cxn ang="0">
                  <a:pos x="12" y="236"/>
                </a:cxn>
                <a:cxn ang="0">
                  <a:pos x="26" y="206"/>
                </a:cxn>
                <a:cxn ang="0">
                  <a:pos x="44" y="172"/>
                </a:cxn>
                <a:cxn ang="0">
                  <a:pos x="62" y="138"/>
                </a:cxn>
                <a:cxn ang="0">
                  <a:pos x="82" y="106"/>
                </a:cxn>
                <a:cxn ang="0">
                  <a:pos x="92" y="94"/>
                </a:cxn>
                <a:cxn ang="0">
                  <a:pos x="102" y="84"/>
                </a:cxn>
                <a:cxn ang="0">
                  <a:pos x="112" y="78"/>
                </a:cxn>
                <a:cxn ang="0">
                  <a:pos x="122" y="76"/>
                </a:cxn>
                <a:cxn ang="0">
                  <a:pos x="208" y="70"/>
                </a:cxn>
                <a:cxn ang="0">
                  <a:pos x="208" y="70"/>
                </a:cxn>
                <a:cxn ang="0">
                  <a:pos x="210" y="48"/>
                </a:cxn>
                <a:cxn ang="0">
                  <a:pos x="216" y="28"/>
                </a:cxn>
                <a:cxn ang="0">
                  <a:pos x="220" y="18"/>
                </a:cxn>
                <a:cxn ang="0">
                  <a:pos x="224" y="10"/>
                </a:cxn>
                <a:cxn ang="0">
                  <a:pos x="224" y="10"/>
                </a:cxn>
                <a:cxn ang="0">
                  <a:pos x="232" y="4"/>
                </a:cxn>
                <a:cxn ang="0">
                  <a:pos x="238" y="0"/>
                </a:cxn>
                <a:cxn ang="0">
                  <a:pos x="242" y="0"/>
                </a:cxn>
                <a:cxn ang="0">
                  <a:pos x="246" y="2"/>
                </a:cxn>
                <a:cxn ang="0">
                  <a:pos x="248" y="4"/>
                </a:cxn>
                <a:cxn ang="0">
                  <a:pos x="250" y="8"/>
                </a:cxn>
                <a:cxn ang="0">
                  <a:pos x="252" y="16"/>
                </a:cxn>
                <a:cxn ang="0">
                  <a:pos x="252" y="26"/>
                </a:cxn>
                <a:cxn ang="0">
                  <a:pos x="250" y="54"/>
                </a:cxn>
                <a:cxn ang="0">
                  <a:pos x="242" y="98"/>
                </a:cxn>
                <a:cxn ang="0">
                  <a:pos x="124" y="114"/>
                </a:cxn>
                <a:cxn ang="0">
                  <a:pos x="68" y="276"/>
                </a:cxn>
                <a:cxn ang="0">
                  <a:pos x="0" y="266"/>
                </a:cxn>
              </a:cxnLst>
              <a:rect l="0" t="0" r="r" b="b"/>
              <a:pathLst>
                <a:path w="252" h="276">
                  <a:moveTo>
                    <a:pt x="0" y="266"/>
                  </a:moveTo>
                  <a:lnTo>
                    <a:pt x="0" y="266"/>
                  </a:lnTo>
                  <a:lnTo>
                    <a:pt x="12" y="236"/>
                  </a:lnTo>
                  <a:lnTo>
                    <a:pt x="26" y="206"/>
                  </a:lnTo>
                  <a:lnTo>
                    <a:pt x="44" y="172"/>
                  </a:lnTo>
                  <a:lnTo>
                    <a:pt x="62" y="138"/>
                  </a:lnTo>
                  <a:lnTo>
                    <a:pt x="82" y="106"/>
                  </a:lnTo>
                  <a:lnTo>
                    <a:pt x="92" y="94"/>
                  </a:lnTo>
                  <a:lnTo>
                    <a:pt x="102" y="84"/>
                  </a:lnTo>
                  <a:lnTo>
                    <a:pt x="112" y="78"/>
                  </a:lnTo>
                  <a:lnTo>
                    <a:pt x="122" y="76"/>
                  </a:lnTo>
                  <a:lnTo>
                    <a:pt x="208" y="70"/>
                  </a:lnTo>
                  <a:lnTo>
                    <a:pt x="208" y="70"/>
                  </a:lnTo>
                  <a:lnTo>
                    <a:pt x="210" y="48"/>
                  </a:lnTo>
                  <a:lnTo>
                    <a:pt x="216" y="28"/>
                  </a:lnTo>
                  <a:lnTo>
                    <a:pt x="220" y="18"/>
                  </a:lnTo>
                  <a:lnTo>
                    <a:pt x="224" y="10"/>
                  </a:lnTo>
                  <a:lnTo>
                    <a:pt x="224" y="10"/>
                  </a:lnTo>
                  <a:lnTo>
                    <a:pt x="232" y="4"/>
                  </a:lnTo>
                  <a:lnTo>
                    <a:pt x="238" y="0"/>
                  </a:lnTo>
                  <a:lnTo>
                    <a:pt x="242" y="0"/>
                  </a:lnTo>
                  <a:lnTo>
                    <a:pt x="246" y="2"/>
                  </a:lnTo>
                  <a:lnTo>
                    <a:pt x="248" y="4"/>
                  </a:lnTo>
                  <a:lnTo>
                    <a:pt x="250" y="8"/>
                  </a:lnTo>
                  <a:lnTo>
                    <a:pt x="252" y="16"/>
                  </a:lnTo>
                  <a:lnTo>
                    <a:pt x="252" y="26"/>
                  </a:lnTo>
                  <a:lnTo>
                    <a:pt x="250" y="54"/>
                  </a:lnTo>
                  <a:lnTo>
                    <a:pt x="242" y="98"/>
                  </a:lnTo>
                  <a:lnTo>
                    <a:pt x="124" y="114"/>
                  </a:lnTo>
                  <a:lnTo>
                    <a:pt x="68" y="276"/>
                  </a:lnTo>
                  <a:lnTo>
                    <a:pt x="0" y="2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045" name="Picture 21" descr="C:\Users\bsant.ARTBA\AppData\Local\Microsoft\Windows\Temporary Internet Files\Content.IE5\40VF1KS8\MC900441287[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464500">
            <a:off x="3022916" y="3099118"/>
            <a:ext cx="990600" cy="990600"/>
          </a:xfrm>
          <a:prstGeom prst="rect">
            <a:avLst/>
          </a:prstGeom>
          <a:noFill/>
        </p:spPr>
      </p:pic>
      <p:pic>
        <p:nvPicPr>
          <p:cNvPr id="1047" name="Picture 23" descr="C:\Users\bsant.ARTBA\AppData\Local\Microsoft\Windows\Temporary Internet Files\Content.IE5\40VF1KS8\MC90036172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479887">
            <a:off x="2756561" y="4528445"/>
            <a:ext cx="942746" cy="913486"/>
          </a:xfrm>
          <a:prstGeom prst="rect">
            <a:avLst/>
          </a:prstGeom>
          <a:noFill/>
        </p:spPr>
      </p:pic>
      <p:pic>
        <p:nvPicPr>
          <p:cNvPr id="1051" name="Picture 27" descr="C:\Users\bsant.ARTBA\AppData\Local\Microsoft\Windows\Temporary Internet Files\Content.IE5\TJPASE63\MC900318488[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3048000"/>
            <a:ext cx="5378302" cy="2435962"/>
          </a:xfrm>
          <a:prstGeom prst="rect">
            <a:avLst/>
          </a:prstGeom>
          <a:noFill/>
        </p:spPr>
      </p:pic>
      <p:pic>
        <p:nvPicPr>
          <p:cNvPr id="1052" name="Picture 28" descr="C:\Users\bsant.ARTBA\AppData\Local\Microsoft\Windows\Temporary Internet Files\Content.IE5\2A6FDUSV\MC900390712[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57200" y="3657600"/>
            <a:ext cx="1824228" cy="1767535"/>
          </a:xfrm>
          <a:prstGeom prst="rect">
            <a:avLst/>
          </a:prstGeom>
          <a:noFill/>
        </p:spPr>
      </p:pic>
      <p:grpSp>
        <p:nvGrpSpPr>
          <p:cNvPr id="34" name="Group 5"/>
          <p:cNvGrpSpPr>
            <a:grpSpLocks noChangeAspect="1"/>
          </p:cNvGrpSpPr>
          <p:nvPr/>
        </p:nvGrpSpPr>
        <p:grpSpPr bwMode="auto">
          <a:xfrm rot="11195051" flipH="1">
            <a:off x="4745508" y="3477829"/>
            <a:ext cx="2286000" cy="1828800"/>
            <a:chOff x="1248" y="2016"/>
            <a:chExt cx="1372" cy="1152"/>
          </a:xfrm>
        </p:grpSpPr>
        <p:sp>
          <p:nvSpPr>
            <p:cNvPr id="35" name="AutoShape 4"/>
            <p:cNvSpPr>
              <a:spLocks noChangeAspect="1" noChangeArrowheads="1" noTextEdit="1"/>
            </p:cNvSpPr>
            <p:nvPr/>
          </p:nvSpPr>
          <p:spPr bwMode="auto">
            <a:xfrm>
              <a:off x="1248" y="2016"/>
              <a:ext cx="1372" cy="1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6"/>
            <p:cNvSpPr>
              <a:spLocks/>
            </p:cNvSpPr>
            <p:nvPr/>
          </p:nvSpPr>
          <p:spPr bwMode="auto">
            <a:xfrm>
              <a:off x="1500" y="2116"/>
              <a:ext cx="34" cy="28"/>
            </a:xfrm>
            <a:custGeom>
              <a:avLst/>
              <a:gdLst/>
              <a:ahLst/>
              <a:cxnLst>
                <a:cxn ang="0">
                  <a:pos x="0" y="8"/>
                </a:cxn>
                <a:cxn ang="0">
                  <a:pos x="0" y="8"/>
                </a:cxn>
                <a:cxn ang="0">
                  <a:pos x="8" y="8"/>
                </a:cxn>
                <a:cxn ang="0">
                  <a:pos x="18" y="6"/>
                </a:cxn>
                <a:cxn ang="0">
                  <a:pos x="28" y="0"/>
                </a:cxn>
                <a:cxn ang="0">
                  <a:pos x="28" y="0"/>
                </a:cxn>
                <a:cxn ang="0">
                  <a:pos x="30" y="0"/>
                </a:cxn>
                <a:cxn ang="0">
                  <a:pos x="34" y="2"/>
                </a:cxn>
                <a:cxn ang="0">
                  <a:pos x="34" y="4"/>
                </a:cxn>
                <a:cxn ang="0">
                  <a:pos x="32" y="6"/>
                </a:cxn>
                <a:cxn ang="0">
                  <a:pos x="22" y="16"/>
                </a:cxn>
                <a:cxn ang="0">
                  <a:pos x="8" y="28"/>
                </a:cxn>
                <a:cxn ang="0">
                  <a:pos x="0" y="8"/>
                </a:cxn>
              </a:cxnLst>
              <a:rect l="0" t="0" r="r" b="b"/>
              <a:pathLst>
                <a:path w="34" h="28">
                  <a:moveTo>
                    <a:pt x="0" y="8"/>
                  </a:moveTo>
                  <a:lnTo>
                    <a:pt x="0" y="8"/>
                  </a:lnTo>
                  <a:lnTo>
                    <a:pt x="8" y="8"/>
                  </a:lnTo>
                  <a:lnTo>
                    <a:pt x="18" y="6"/>
                  </a:lnTo>
                  <a:lnTo>
                    <a:pt x="28" y="0"/>
                  </a:lnTo>
                  <a:lnTo>
                    <a:pt x="28" y="0"/>
                  </a:lnTo>
                  <a:lnTo>
                    <a:pt x="30" y="0"/>
                  </a:lnTo>
                  <a:lnTo>
                    <a:pt x="34" y="2"/>
                  </a:lnTo>
                  <a:lnTo>
                    <a:pt x="34" y="4"/>
                  </a:lnTo>
                  <a:lnTo>
                    <a:pt x="32" y="6"/>
                  </a:lnTo>
                  <a:lnTo>
                    <a:pt x="22" y="16"/>
                  </a:lnTo>
                  <a:lnTo>
                    <a:pt x="8" y="2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7"/>
            <p:cNvSpPr>
              <a:spLocks/>
            </p:cNvSpPr>
            <p:nvPr/>
          </p:nvSpPr>
          <p:spPr bwMode="auto">
            <a:xfrm>
              <a:off x="1486" y="2094"/>
              <a:ext cx="88" cy="264"/>
            </a:xfrm>
            <a:custGeom>
              <a:avLst/>
              <a:gdLst/>
              <a:ahLst/>
              <a:cxnLst>
                <a:cxn ang="0">
                  <a:pos x="34" y="42"/>
                </a:cxn>
                <a:cxn ang="0">
                  <a:pos x="34" y="42"/>
                </a:cxn>
                <a:cxn ang="0">
                  <a:pos x="30" y="58"/>
                </a:cxn>
                <a:cxn ang="0">
                  <a:pos x="26" y="74"/>
                </a:cxn>
                <a:cxn ang="0">
                  <a:pos x="26" y="96"/>
                </a:cxn>
                <a:cxn ang="0">
                  <a:pos x="28" y="122"/>
                </a:cxn>
                <a:cxn ang="0">
                  <a:pos x="32" y="136"/>
                </a:cxn>
                <a:cxn ang="0">
                  <a:pos x="36" y="150"/>
                </a:cxn>
                <a:cxn ang="0">
                  <a:pos x="42" y="164"/>
                </a:cxn>
                <a:cxn ang="0">
                  <a:pos x="52" y="178"/>
                </a:cxn>
                <a:cxn ang="0">
                  <a:pos x="62" y="192"/>
                </a:cxn>
                <a:cxn ang="0">
                  <a:pos x="76" y="204"/>
                </a:cxn>
                <a:cxn ang="0">
                  <a:pos x="76" y="204"/>
                </a:cxn>
                <a:cxn ang="0">
                  <a:pos x="80" y="216"/>
                </a:cxn>
                <a:cxn ang="0">
                  <a:pos x="86" y="242"/>
                </a:cxn>
                <a:cxn ang="0">
                  <a:pos x="88" y="254"/>
                </a:cxn>
                <a:cxn ang="0">
                  <a:pos x="86" y="262"/>
                </a:cxn>
                <a:cxn ang="0">
                  <a:pos x="84" y="264"/>
                </a:cxn>
                <a:cxn ang="0">
                  <a:pos x="80" y="264"/>
                </a:cxn>
                <a:cxn ang="0">
                  <a:pos x="76" y="262"/>
                </a:cxn>
                <a:cxn ang="0">
                  <a:pos x="70" y="258"/>
                </a:cxn>
                <a:cxn ang="0">
                  <a:pos x="70" y="258"/>
                </a:cxn>
                <a:cxn ang="0">
                  <a:pos x="56" y="240"/>
                </a:cxn>
                <a:cxn ang="0">
                  <a:pos x="44" y="220"/>
                </a:cxn>
                <a:cxn ang="0">
                  <a:pos x="28" y="192"/>
                </a:cxn>
                <a:cxn ang="0">
                  <a:pos x="16" y="158"/>
                </a:cxn>
                <a:cxn ang="0">
                  <a:pos x="10" y="140"/>
                </a:cxn>
                <a:cxn ang="0">
                  <a:pos x="6" y="120"/>
                </a:cxn>
                <a:cxn ang="0">
                  <a:pos x="4" y="100"/>
                </a:cxn>
                <a:cxn ang="0">
                  <a:pos x="2" y="78"/>
                </a:cxn>
                <a:cxn ang="0">
                  <a:pos x="4" y="56"/>
                </a:cxn>
                <a:cxn ang="0">
                  <a:pos x="8" y="34"/>
                </a:cxn>
                <a:cxn ang="0">
                  <a:pos x="8" y="34"/>
                </a:cxn>
                <a:cxn ang="0">
                  <a:pos x="2" y="20"/>
                </a:cxn>
                <a:cxn ang="0">
                  <a:pos x="0" y="10"/>
                </a:cxn>
                <a:cxn ang="0">
                  <a:pos x="0" y="6"/>
                </a:cxn>
                <a:cxn ang="0">
                  <a:pos x="2" y="2"/>
                </a:cxn>
                <a:cxn ang="0">
                  <a:pos x="2" y="2"/>
                </a:cxn>
                <a:cxn ang="0">
                  <a:pos x="12" y="0"/>
                </a:cxn>
                <a:cxn ang="0">
                  <a:pos x="12" y="0"/>
                </a:cxn>
                <a:cxn ang="0">
                  <a:pos x="14" y="0"/>
                </a:cxn>
                <a:cxn ang="0">
                  <a:pos x="16" y="2"/>
                </a:cxn>
                <a:cxn ang="0">
                  <a:pos x="22" y="12"/>
                </a:cxn>
                <a:cxn ang="0">
                  <a:pos x="26" y="22"/>
                </a:cxn>
                <a:cxn ang="0">
                  <a:pos x="30" y="26"/>
                </a:cxn>
                <a:cxn ang="0">
                  <a:pos x="34" y="42"/>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76" y="204"/>
                  </a:lnTo>
                  <a:lnTo>
                    <a:pt x="80" y="216"/>
                  </a:lnTo>
                  <a:lnTo>
                    <a:pt x="86" y="242"/>
                  </a:lnTo>
                  <a:lnTo>
                    <a:pt x="88" y="254"/>
                  </a:lnTo>
                  <a:lnTo>
                    <a:pt x="86" y="262"/>
                  </a:lnTo>
                  <a:lnTo>
                    <a:pt x="84" y="264"/>
                  </a:lnTo>
                  <a:lnTo>
                    <a:pt x="80" y="264"/>
                  </a:lnTo>
                  <a:lnTo>
                    <a:pt x="76" y="262"/>
                  </a:lnTo>
                  <a:lnTo>
                    <a:pt x="70" y="258"/>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8" y="34"/>
                  </a:lnTo>
                  <a:lnTo>
                    <a:pt x="2" y="20"/>
                  </a:lnTo>
                  <a:lnTo>
                    <a:pt x="0" y="10"/>
                  </a:lnTo>
                  <a:lnTo>
                    <a:pt x="0" y="6"/>
                  </a:lnTo>
                  <a:lnTo>
                    <a:pt x="2" y="2"/>
                  </a:lnTo>
                  <a:lnTo>
                    <a:pt x="2" y="2"/>
                  </a:lnTo>
                  <a:lnTo>
                    <a:pt x="12" y="0"/>
                  </a:lnTo>
                  <a:lnTo>
                    <a:pt x="12" y="0"/>
                  </a:lnTo>
                  <a:lnTo>
                    <a:pt x="14" y="0"/>
                  </a:lnTo>
                  <a:lnTo>
                    <a:pt x="16" y="2"/>
                  </a:lnTo>
                  <a:lnTo>
                    <a:pt x="22" y="12"/>
                  </a:lnTo>
                  <a:lnTo>
                    <a:pt x="26" y="22"/>
                  </a:lnTo>
                  <a:lnTo>
                    <a:pt x="30" y="26"/>
                  </a:lnTo>
                  <a:lnTo>
                    <a:pt x="3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8"/>
            <p:cNvSpPr>
              <a:spLocks/>
            </p:cNvSpPr>
            <p:nvPr/>
          </p:nvSpPr>
          <p:spPr bwMode="auto">
            <a:xfrm>
              <a:off x="1486" y="2094"/>
              <a:ext cx="88" cy="264"/>
            </a:xfrm>
            <a:custGeom>
              <a:avLst/>
              <a:gdLst/>
              <a:ahLst/>
              <a:cxnLst>
                <a:cxn ang="0">
                  <a:pos x="34" y="42"/>
                </a:cxn>
                <a:cxn ang="0">
                  <a:pos x="34" y="42"/>
                </a:cxn>
                <a:cxn ang="0">
                  <a:pos x="30" y="58"/>
                </a:cxn>
                <a:cxn ang="0">
                  <a:pos x="26" y="74"/>
                </a:cxn>
                <a:cxn ang="0">
                  <a:pos x="26" y="96"/>
                </a:cxn>
                <a:cxn ang="0">
                  <a:pos x="28" y="122"/>
                </a:cxn>
                <a:cxn ang="0">
                  <a:pos x="32" y="136"/>
                </a:cxn>
                <a:cxn ang="0">
                  <a:pos x="36" y="150"/>
                </a:cxn>
                <a:cxn ang="0">
                  <a:pos x="42" y="164"/>
                </a:cxn>
                <a:cxn ang="0">
                  <a:pos x="52" y="178"/>
                </a:cxn>
                <a:cxn ang="0">
                  <a:pos x="62" y="192"/>
                </a:cxn>
                <a:cxn ang="0">
                  <a:pos x="76" y="204"/>
                </a:cxn>
                <a:cxn ang="0">
                  <a:pos x="76" y="204"/>
                </a:cxn>
                <a:cxn ang="0">
                  <a:pos x="80" y="216"/>
                </a:cxn>
                <a:cxn ang="0">
                  <a:pos x="86" y="242"/>
                </a:cxn>
                <a:cxn ang="0">
                  <a:pos x="88" y="254"/>
                </a:cxn>
                <a:cxn ang="0">
                  <a:pos x="86" y="262"/>
                </a:cxn>
                <a:cxn ang="0">
                  <a:pos x="84" y="264"/>
                </a:cxn>
                <a:cxn ang="0">
                  <a:pos x="80" y="264"/>
                </a:cxn>
                <a:cxn ang="0">
                  <a:pos x="76" y="262"/>
                </a:cxn>
                <a:cxn ang="0">
                  <a:pos x="70" y="258"/>
                </a:cxn>
                <a:cxn ang="0">
                  <a:pos x="70" y="258"/>
                </a:cxn>
                <a:cxn ang="0">
                  <a:pos x="56" y="240"/>
                </a:cxn>
                <a:cxn ang="0">
                  <a:pos x="44" y="220"/>
                </a:cxn>
                <a:cxn ang="0">
                  <a:pos x="28" y="192"/>
                </a:cxn>
                <a:cxn ang="0">
                  <a:pos x="16" y="158"/>
                </a:cxn>
                <a:cxn ang="0">
                  <a:pos x="10" y="140"/>
                </a:cxn>
                <a:cxn ang="0">
                  <a:pos x="6" y="120"/>
                </a:cxn>
                <a:cxn ang="0">
                  <a:pos x="4" y="100"/>
                </a:cxn>
                <a:cxn ang="0">
                  <a:pos x="2" y="78"/>
                </a:cxn>
                <a:cxn ang="0">
                  <a:pos x="4" y="56"/>
                </a:cxn>
                <a:cxn ang="0">
                  <a:pos x="8" y="34"/>
                </a:cxn>
                <a:cxn ang="0">
                  <a:pos x="8" y="34"/>
                </a:cxn>
                <a:cxn ang="0">
                  <a:pos x="2" y="20"/>
                </a:cxn>
                <a:cxn ang="0">
                  <a:pos x="0" y="10"/>
                </a:cxn>
                <a:cxn ang="0">
                  <a:pos x="0" y="6"/>
                </a:cxn>
                <a:cxn ang="0">
                  <a:pos x="2" y="2"/>
                </a:cxn>
                <a:cxn ang="0">
                  <a:pos x="2" y="2"/>
                </a:cxn>
                <a:cxn ang="0">
                  <a:pos x="12" y="0"/>
                </a:cxn>
                <a:cxn ang="0">
                  <a:pos x="12" y="0"/>
                </a:cxn>
                <a:cxn ang="0">
                  <a:pos x="14" y="0"/>
                </a:cxn>
                <a:cxn ang="0">
                  <a:pos x="16" y="2"/>
                </a:cxn>
                <a:cxn ang="0">
                  <a:pos x="22" y="12"/>
                </a:cxn>
                <a:cxn ang="0">
                  <a:pos x="26" y="22"/>
                </a:cxn>
                <a:cxn ang="0">
                  <a:pos x="30" y="26"/>
                </a:cxn>
              </a:cxnLst>
              <a:rect l="0" t="0" r="r" b="b"/>
              <a:pathLst>
                <a:path w="88" h="264">
                  <a:moveTo>
                    <a:pt x="34" y="42"/>
                  </a:moveTo>
                  <a:lnTo>
                    <a:pt x="34" y="42"/>
                  </a:lnTo>
                  <a:lnTo>
                    <a:pt x="30" y="58"/>
                  </a:lnTo>
                  <a:lnTo>
                    <a:pt x="26" y="74"/>
                  </a:lnTo>
                  <a:lnTo>
                    <a:pt x="26" y="96"/>
                  </a:lnTo>
                  <a:lnTo>
                    <a:pt x="28" y="122"/>
                  </a:lnTo>
                  <a:lnTo>
                    <a:pt x="32" y="136"/>
                  </a:lnTo>
                  <a:lnTo>
                    <a:pt x="36" y="150"/>
                  </a:lnTo>
                  <a:lnTo>
                    <a:pt x="42" y="164"/>
                  </a:lnTo>
                  <a:lnTo>
                    <a:pt x="52" y="178"/>
                  </a:lnTo>
                  <a:lnTo>
                    <a:pt x="62" y="192"/>
                  </a:lnTo>
                  <a:lnTo>
                    <a:pt x="76" y="204"/>
                  </a:lnTo>
                  <a:lnTo>
                    <a:pt x="76" y="204"/>
                  </a:lnTo>
                  <a:lnTo>
                    <a:pt x="80" y="216"/>
                  </a:lnTo>
                  <a:lnTo>
                    <a:pt x="86" y="242"/>
                  </a:lnTo>
                  <a:lnTo>
                    <a:pt x="88" y="254"/>
                  </a:lnTo>
                  <a:lnTo>
                    <a:pt x="86" y="262"/>
                  </a:lnTo>
                  <a:lnTo>
                    <a:pt x="84" y="264"/>
                  </a:lnTo>
                  <a:lnTo>
                    <a:pt x="80" y="264"/>
                  </a:lnTo>
                  <a:lnTo>
                    <a:pt x="76" y="262"/>
                  </a:lnTo>
                  <a:lnTo>
                    <a:pt x="70" y="258"/>
                  </a:lnTo>
                  <a:lnTo>
                    <a:pt x="70" y="258"/>
                  </a:lnTo>
                  <a:lnTo>
                    <a:pt x="56" y="240"/>
                  </a:lnTo>
                  <a:lnTo>
                    <a:pt x="44" y="220"/>
                  </a:lnTo>
                  <a:lnTo>
                    <a:pt x="28" y="192"/>
                  </a:lnTo>
                  <a:lnTo>
                    <a:pt x="16" y="158"/>
                  </a:lnTo>
                  <a:lnTo>
                    <a:pt x="10" y="140"/>
                  </a:lnTo>
                  <a:lnTo>
                    <a:pt x="6" y="120"/>
                  </a:lnTo>
                  <a:lnTo>
                    <a:pt x="4" y="100"/>
                  </a:lnTo>
                  <a:lnTo>
                    <a:pt x="2" y="78"/>
                  </a:lnTo>
                  <a:lnTo>
                    <a:pt x="4" y="56"/>
                  </a:lnTo>
                  <a:lnTo>
                    <a:pt x="8" y="34"/>
                  </a:lnTo>
                  <a:lnTo>
                    <a:pt x="8" y="34"/>
                  </a:lnTo>
                  <a:lnTo>
                    <a:pt x="2" y="20"/>
                  </a:lnTo>
                  <a:lnTo>
                    <a:pt x="0" y="10"/>
                  </a:lnTo>
                  <a:lnTo>
                    <a:pt x="0" y="6"/>
                  </a:lnTo>
                  <a:lnTo>
                    <a:pt x="2" y="2"/>
                  </a:lnTo>
                  <a:lnTo>
                    <a:pt x="2" y="2"/>
                  </a:lnTo>
                  <a:lnTo>
                    <a:pt x="12" y="0"/>
                  </a:lnTo>
                  <a:lnTo>
                    <a:pt x="12" y="0"/>
                  </a:lnTo>
                  <a:lnTo>
                    <a:pt x="14" y="0"/>
                  </a:lnTo>
                  <a:lnTo>
                    <a:pt x="16" y="2"/>
                  </a:lnTo>
                  <a:lnTo>
                    <a:pt x="22" y="12"/>
                  </a:lnTo>
                  <a:lnTo>
                    <a:pt x="26" y="22"/>
                  </a:lnTo>
                  <a:lnTo>
                    <a:pt x="30" y="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9"/>
            <p:cNvSpPr>
              <a:spLocks/>
            </p:cNvSpPr>
            <p:nvPr/>
          </p:nvSpPr>
          <p:spPr bwMode="auto">
            <a:xfrm>
              <a:off x="1696" y="2118"/>
              <a:ext cx="28" cy="24"/>
            </a:xfrm>
            <a:custGeom>
              <a:avLst/>
              <a:gdLst/>
              <a:ahLst/>
              <a:cxnLst>
                <a:cxn ang="0">
                  <a:pos x="28" y="6"/>
                </a:cxn>
                <a:cxn ang="0">
                  <a:pos x="28" y="6"/>
                </a:cxn>
                <a:cxn ang="0">
                  <a:pos x="20" y="6"/>
                </a:cxn>
                <a:cxn ang="0">
                  <a:pos x="12" y="4"/>
                </a:cxn>
                <a:cxn ang="0">
                  <a:pos x="4" y="0"/>
                </a:cxn>
                <a:cxn ang="0">
                  <a:pos x="4" y="0"/>
                </a:cxn>
                <a:cxn ang="0">
                  <a:pos x="2" y="0"/>
                </a:cxn>
                <a:cxn ang="0">
                  <a:pos x="0" y="0"/>
                </a:cxn>
                <a:cxn ang="0">
                  <a:pos x="0" y="2"/>
                </a:cxn>
                <a:cxn ang="0">
                  <a:pos x="0" y="6"/>
                </a:cxn>
                <a:cxn ang="0">
                  <a:pos x="10" y="14"/>
                </a:cxn>
                <a:cxn ang="0">
                  <a:pos x="22" y="24"/>
                </a:cxn>
                <a:cxn ang="0">
                  <a:pos x="28" y="6"/>
                </a:cxn>
              </a:cxnLst>
              <a:rect l="0" t="0" r="r" b="b"/>
              <a:pathLst>
                <a:path w="28" h="24">
                  <a:moveTo>
                    <a:pt x="28" y="6"/>
                  </a:moveTo>
                  <a:lnTo>
                    <a:pt x="28" y="6"/>
                  </a:lnTo>
                  <a:lnTo>
                    <a:pt x="20" y="6"/>
                  </a:lnTo>
                  <a:lnTo>
                    <a:pt x="12" y="4"/>
                  </a:lnTo>
                  <a:lnTo>
                    <a:pt x="4" y="0"/>
                  </a:lnTo>
                  <a:lnTo>
                    <a:pt x="4" y="0"/>
                  </a:lnTo>
                  <a:lnTo>
                    <a:pt x="2" y="0"/>
                  </a:lnTo>
                  <a:lnTo>
                    <a:pt x="0" y="0"/>
                  </a:lnTo>
                  <a:lnTo>
                    <a:pt x="0" y="2"/>
                  </a:lnTo>
                  <a:lnTo>
                    <a:pt x="0" y="6"/>
                  </a:lnTo>
                  <a:lnTo>
                    <a:pt x="10" y="14"/>
                  </a:lnTo>
                  <a:lnTo>
                    <a:pt x="22" y="24"/>
                  </a:lnTo>
                  <a:lnTo>
                    <a:pt x="28"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0"/>
            <p:cNvSpPr>
              <a:spLocks/>
            </p:cNvSpPr>
            <p:nvPr/>
          </p:nvSpPr>
          <p:spPr bwMode="auto">
            <a:xfrm>
              <a:off x="1664" y="2096"/>
              <a:ext cx="70" cy="240"/>
            </a:xfrm>
            <a:custGeom>
              <a:avLst/>
              <a:gdLst/>
              <a:ahLst/>
              <a:cxnLst>
                <a:cxn ang="0">
                  <a:pos x="44" y="38"/>
                </a:cxn>
                <a:cxn ang="0">
                  <a:pos x="44" y="38"/>
                </a:cxn>
                <a:cxn ang="0">
                  <a:pos x="46" y="54"/>
                </a:cxn>
                <a:cxn ang="0">
                  <a:pos x="50" y="68"/>
                </a:cxn>
                <a:cxn ang="0">
                  <a:pos x="50" y="90"/>
                </a:cxn>
                <a:cxn ang="0">
                  <a:pos x="48" y="112"/>
                </a:cxn>
                <a:cxn ang="0">
                  <a:pos x="46" y="124"/>
                </a:cxn>
                <a:cxn ang="0">
                  <a:pos x="42" y="138"/>
                </a:cxn>
                <a:cxn ang="0">
                  <a:pos x="36" y="150"/>
                </a:cxn>
                <a:cxn ang="0">
                  <a:pos x="28" y="162"/>
                </a:cxn>
                <a:cxn ang="0">
                  <a:pos x="20" y="174"/>
                </a:cxn>
                <a:cxn ang="0">
                  <a:pos x="10" y="188"/>
                </a:cxn>
                <a:cxn ang="0">
                  <a:pos x="10" y="188"/>
                </a:cxn>
                <a:cxn ang="0">
                  <a:pos x="6" y="198"/>
                </a:cxn>
                <a:cxn ang="0">
                  <a:pos x="0" y="220"/>
                </a:cxn>
                <a:cxn ang="0">
                  <a:pos x="0" y="230"/>
                </a:cxn>
                <a:cxn ang="0">
                  <a:pos x="0" y="238"/>
                </a:cxn>
                <a:cxn ang="0">
                  <a:pos x="2" y="240"/>
                </a:cxn>
                <a:cxn ang="0">
                  <a:pos x="6" y="240"/>
                </a:cxn>
                <a:cxn ang="0">
                  <a:pos x="10" y="240"/>
                </a:cxn>
                <a:cxn ang="0">
                  <a:pos x="14" y="236"/>
                </a:cxn>
                <a:cxn ang="0">
                  <a:pos x="14" y="236"/>
                </a:cxn>
                <a:cxn ang="0">
                  <a:pos x="24" y="220"/>
                </a:cxn>
                <a:cxn ang="0">
                  <a:pos x="36" y="200"/>
                </a:cxn>
                <a:cxn ang="0">
                  <a:pos x="48" y="176"/>
                </a:cxn>
                <a:cxn ang="0">
                  <a:pos x="58" y="146"/>
                </a:cxn>
                <a:cxn ang="0">
                  <a:pos x="62" y="128"/>
                </a:cxn>
                <a:cxn ang="0">
                  <a:pos x="66" y="110"/>
                </a:cxn>
                <a:cxn ang="0">
                  <a:pos x="68" y="92"/>
                </a:cxn>
                <a:cxn ang="0">
                  <a:pos x="68" y="72"/>
                </a:cxn>
                <a:cxn ang="0">
                  <a:pos x="68" y="52"/>
                </a:cxn>
                <a:cxn ang="0">
                  <a:pos x="64" y="32"/>
                </a:cxn>
                <a:cxn ang="0">
                  <a:pos x="64" y="32"/>
                </a:cxn>
                <a:cxn ang="0">
                  <a:pos x="70" y="20"/>
                </a:cxn>
                <a:cxn ang="0">
                  <a:pos x="70" y="10"/>
                </a:cxn>
                <a:cxn ang="0">
                  <a:pos x="70" y="6"/>
                </a:cxn>
                <a:cxn ang="0">
                  <a:pos x="68" y="4"/>
                </a:cxn>
                <a:cxn ang="0">
                  <a:pos x="68" y="4"/>
                </a:cxn>
                <a:cxn ang="0">
                  <a:pos x="60" y="0"/>
                </a:cxn>
                <a:cxn ang="0">
                  <a:pos x="60" y="0"/>
                </a:cxn>
                <a:cxn ang="0">
                  <a:pos x="58" y="4"/>
                </a:cxn>
                <a:cxn ang="0">
                  <a:pos x="52" y="12"/>
                </a:cxn>
                <a:cxn ang="0">
                  <a:pos x="48" y="22"/>
                </a:cxn>
                <a:cxn ang="0">
                  <a:pos x="46" y="26"/>
                </a:cxn>
                <a:cxn ang="0">
                  <a:pos x="44" y="38"/>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10" y="188"/>
                  </a:lnTo>
                  <a:lnTo>
                    <a:pt x="6" y="198"/>
                  </a:lnTo>
                  <a:lnTo>
                    <a:pt x="0" y="220"/>
                  </a:lnTo>
                  <a:lnTo>
                    <a:pt x="0" y="230"/>
                  </a:lnTo>
                  <a:lnTo>
                    <a:pt x="0" y="238"/>
                  </a:lnTo>
                  <a:lnTo>
                    <a:pt x="2" y="240"/>
                  </a:lnTo>
                  <a:lnTo>
                    <a:pt x="6" y="240"/>
                  </a:lnTo>
                  <a:lnTo>
                    <a:pt x="10" y="240"/>
                  </a:lnTo>
                  <a:lnTo>
                    <a:pt x="14" y="236"/>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64" y="32"/>
                  </a:lnTo>
                  <a:lnTo>
                    <a:pt x="70" y="20"/>
                  </a:lnTo>
                  <a:lnTo>
                    <a:pt x="70" y="10"/>
                  </a:lnTo>
                  <a:lnTo>
                    <a:pt x="70" y="6"/>
                  </a:lnTo>
                  <a:lnTo>
                    <a:pt x="68" y="4"/>
                  </a:lnTo>
                  <a:lnTo>
                    <a:pt x="68" y="4"/>
                  </a:lnTo>
                  <a:lnTo>
                    <a:pt x="60" y="0"/>
                  </a:lnTo>
                  <a:lnTo>
                    <a:pt x="60" y="0"/>
                  </a:lnTo>
                  <a:lnTo>
                    <a:pt x="58" y="4"/>
                  </a:lnTo>
                  <a:lnTo>
                    <a:pt x="52" y="12"/>
                  </a:lnTo>
                  <a:lnTo>
                    <a:pt x="48" y="22"/>
                  </a:lnTo>
                  <a:lnTo>
                    <a:pt x="46" y="26"/>
                  </a:lnTo>
                  <a:lnTo>
                    <a:pt x="44"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1"/>
            <p:cNvSpPr>
              <a:spLocks/>
            </p:cNvSpPr>
            <p:nvPr/>
          </p:nvSpPr>
          <p:spPr bwMode="auto">
            <a:xfrm>
              <a:off x="1664" y="2096"/>
              <a:ext cx="70" cy="240"/>
            </a:xfrm>
            <a:custGeom>
              <a:avLst/>
              <a:gdLst/>
              <a:ahLst/>
              <a:cxnLst>
                <a:cxn ang="0">
                  <a:pos x="44" y="38"/>
                </a:cxn>
                <a:cxn ang="0">
                  <a:pos x="44" y="38"/>
                </a:cxn>
                <a:cxn ang="0">
                  <a:pos x="46" y="54"/>
                </a:cxn>
                <a:cxn ang="0">
                  <a:pos x="50" y="68"/>
                </a:cxn>
                <a:cxn ang="0">
                  <a:pos x="50" y="90"/>
                </a:cxn>
                <a:cxn ang="0">
                  <a:pos x="48" y="112"/>
                </a:cxn>
                <a:cxn ang="0">
                  <a:pos x="46" y="124"/>
                </a:cxn>
                <a:cxn ang="0">
                  <a:pos x="42" y="138"/>
                </a:cxn>
                <a:cxn ang="0">
                  <a:pos x="36" y="150"/>
                </a:cxn>
                <a:cxn ang="0">
                  <a:pos x="28" y="162"/>
                </a:cxn>
                <a:cxn ang="0">
                  <a:pos x="20" y="174"/>
                </a:cxn>
                <a:cxn ang="0">
                  <a:pos x="10" y="188"/>
                </a:cxn>
                <a:cxn ang="0">
                  <a:pos x="10" y="188"/>
                </a:cxn>
                <a:cxn ang="0">
                  <a:pos x="6" y="198"/>
                </a:cxn>
                <a:cxn ang="0">
                  <a:pos x="0" y="220"/>
                </a:cxn>
                <a:cxn ang="0">
                  <a:pos x="0" y="230"/>
                </a:cxn>
                <a:cxn ang="0">
                  <a:pos x="0" y="238"/>
                </a:cxn>
                <a:cxn ang="0">
                  <a:pos x="2" y="240"/>
                </a:cxn>
                <a:cxn ang="0">
                  <a:pos x="6" y="240"/>
                </a:cxn>
                <a:cxn ang="0">
                  <a:pos x="10" y="240"/>
                </a:cxn>
                <a:cxn ang="0">
                  <a:pos x="14" y="236"/>
                </a:cxn>
                <a:cxn ang="0">
                  <a:pos x="14" y="236"/>
                </a:cxn>
                <a:cxn ang="0">
                  <a:pos x="24" y="220"/>
                </a:cxn>
                <a:cxn ang="0">
                  <a:pos x="36" y="200"/>
                </a:cxn>
                <a:cxn ang="0">
                  <a:pos x="48" y="176"/>
                </a:cxn>
                <a:cxn ang="0">
                  <a:pos x="58" y="146"/>
                </a:cxn>
                <a:cxn ang="0">
                  <a:pos x="62" y="128"/>
                </a:cxn>
                <a:cxn ang="0">
                  <a:pos x="66" y="110"/>
                </a:cxn>
                <a:cxn ang="0">
                  <a:pos x="68" y="92"/>
                </a:cxn>
                <a:cxn ang="0">
                  <a:pos x="68" y="72"/>
                </a:cxn>
                <a:cxn ang="0">
                  <a:pos x="68" y="52"/>
                </a:cxn>
                <a:cxn ang="0">
                  <a:pos x="64" y="32"/>
                </a:cxn>
                <a:cxn ang="0">
                  <a:pos x="64" y="32"/>
                </a:cxn>
                <a:cxn ang="0">
                  <a:pos x="70" y="20"/>
                </a:cxn>
                <a:cxn ang="0">
                  <a:pos x="70" y="10"/>
                </a:cxn>
                <a:cxn ang="0">
                  <a:pos x="70" y="6"/>
                </a:cxn>
                <a:cxn ang="0">
                  <a:pos x="68" y="4"/>
                </a:cxn>
                <a:cxn ang="0">
                  <a:pos x="68" y="4"/>
                </a:cxn>
                <a:cxn ang="0">
                  <a:pos x="60" y="0"/>
                </a:cxn>
                <a:cxn ang="0">
                  <a:pos x="60" y="0"/>
                </a:cxn>
                <a:cxn ang="0">
                  <a:pos x="58" y="4"/>
                </a:cxn>
                <a:cxn ang="0">
                  <a:pos x="52" y="12"/>
                </a:cxn>
                <a:cxn ang="0">
                  <a:pos x="48" y="22"/>
                </a:cxn>
                <a:cxn ang="0">
                  <a:pos x="46" y="26"/>
                </a:cxn>
              </a:cxnLst>
              <a:rect l="0" t="0" r="r" b="b"/>
              <a:pathLst>
                <a:path w="70" h="240">
                  <a:moveTo>
                    <a:pt x="44" y="38"/>
                  </a:moveTo>
                  <a:lnTo>
                    <a:pt x="44" y="38"/>
                  </a:lnTo>
                  <a:lnTo>
                    <a:pt x="46" y="54"/>
                  </a:lnTo>
                  <a:lnTo>
                    <a:pt x="50" y="68"/>
                  </a:lnTo>
                  <a:lnTo>
                    <a:pt x="50" y="90"/>
                  </a:lnTo>
                  <a:lnTo>
                    <a:pt x="48" y="112"/>
                  </a:lnTo>
                  <a:lnTo>
                    <a:pt x="46" y="124"/>
                  </a:lnTo>
                  <a:lnTo>
                    <a:pt x="42" y="138"/>
                  </a:lnTo>
                  <a:lnTo>
                    <a:pt x="36" y="150"/>
                  </a:lnTo>
                  <a:lnTo>
                    <a:pt x="28" y="162"/>
                  </a:lnTo>
                  <a:lnTo>
                    <a:pt x="20" y="174"/>
                  </a:lnTo>
                  <a:lnTo>
                    <a:pt x="10" y="188"/>
                  </a:lnTo>
                  <a:lnTo>
                    <a:pt x="10" y="188"/>
                  </a:lnTo>
                  <a:lnTo>
                    <a:pt x="6" y="198"/>
                  </a:lnTo>
                  <a:lnTo>
                    <a:pt x="0" y="220"/>
                  </a:lnTo>
                  <a:lnTo>
                    <a:pt x="0" y="230"/>
                  </a:lnTo>
                  <a:lnTo>
                    <a:pt x="0" y="238"/>
                  </a:lnTo>
                  <a:lnTo>
                    <a:pt x="2" y="240"/>
                  </a:lnTo>
                  <a:lnTo>
                    <a:pt x="6" y="240"/>
                  </a:lnTo>
                  <a:lnTo>
                    <a:pt x="10" y="240"/>
                  </a:lnTo>
                  <a:lnTo>
                    <a:pt x="14" y="236"/>
                  </a:lnTo>
                  <a:lnTo>
                    <a:pt x="14" y="236"/>
                  </a:lnTo>
                  <a:lnTo>
                    <a:pt x="24" y="220"/>
                  </a:lnTo>
                  <a:lnTo>
                    <a:pt x="36" y="200"/>
                  </a:lnTo>
                  <a:lnTo>
                    <a:pt x="48" y="176"/>
                  </a:lnTo>
                  <a:lnTo>
                    <a:pt x="58" y="146"/>
                  </a:lnTo>
                  <a:lnTo>
                    <a:pt x="62" y="128"/>
                  </a:lnTo>
                  <a:lnTo>
                    <a:pt x="66" y="110"/>
                  </a:lnTo>
                  <a:lnTo>
                    <a:pt x="68" y="92"/>
                  </a:lnTo>
                  <a:lnTo>
                    <a:pt x="68" y="72"/>
                  </a:lnTo>
                  <a:lnTo>
                    <a:pt x="68" y="52"/>
                  </a:lnTo>
                  <a:lnTo>
                    <a:pt x="64" y="32"/>
                  </a:lnTo>
                  <a:lnTo>
                    <a:pt x="64" y="32"/>
                  </a:lnTo>
                  <a:lnTo>
                    <a:pt x="70" y="20"/>
                  </a:lnTo>
                  <a:lnTo>
                    <a:pt x="70" y="10"/>
                  </a:lnTo>
                  <a:lnTo>
                    <a:pt x="70" y="6"/>
                  </a:lnTo>
                  <a:lnTo>
                    <a:pt x="68" y="4"/>
                  </a:lnTo>
                  <a:lnTo>
                    <a:pt x="68" y="4"/>
                  </a:lnTo>
                  <a:lnTo>
                    <a:pt x="60" y="0"/>
                  </a:lnTo>
                  <a:lnTo>
                    <a:pt x="60" y="0"/>
                  </a:lnTo>
                  <a:lnTo>
                    <a:pt x="58" y="4"/>
                  </a:lnTo>
                  <a:lnTo>
                    <a:pt x="52" y="12"/>
                  </a:lnTo>
                  <a:lnTo>
                    <a:pt x="48" y="22"/>
                  </a:lnTo>
                  <a:lnTo>
                    <a:pt x="46" y="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2"/>
            <p:cNvSpPr>
              <a:spLocks/>
            </p:cNvSpPr>
            <p:nvPr/>
          </p:nvSpPr>
          <p:spPr bwMode="auto">
            <a:xfrm>
              <a:off x="1248" y="2362"/>
              <a:ext cx="500" cy="514"/>
            </a:xfrm>
            <a:custGeom>
              <a:avLst/>
              <a:gdLst/>
              <a:ahLst/>
              <a:cxnLst>
                <a:cxn ang="0">
                  <a:pos x="426" y="108"/>
                </a:cxn>
                <a:cxn ang="0">
                  <a:pos x="376" y="60"/>
                </a:cxn>
                <a:cxn ang="0">
                  <a:pos x="320" y="26"/>
                </a:cxn>
                <a:cxn ang="0">
                  <a:pos x="260" y="6"/>
                </a:cxn>
                <a:cxn ang="0">
                  <a:pos x="200" y="0"/>
                </a:cxn>
                <a:cxn ang="0">
                  <a:pos x="206" y="8"/>
                </a:cxn>
                <a:cxn ang="0">
                  <a:pos x="214" y="26"/>
                </a:cxn>
                <a:cxn ang="0">
                  <a:pos x="218" y="42"/>
                </a:cxn>
                <a:cxn ang="0">
                  <a:pos x="214" y="60"/>
                </a:cxn>
                <a:cxn ang="0">
                  <a:pos x="212" y="68"/>
                </a:cxn>
                <a:cxn ang="0">
                  <a:pos x="194" y="84"/>
                </a:cxn>
                <a:cxn ang="0">
                  <a:pos x="172" y="90"/>
                </a:cxn>
                <a:cxn ang="0">
                  <a:pos x="146" y="90"/>
                </a:cxn>
                <a:cxn ang="0">
                  <a:pos x="120" y="78"/>
                </a:cxn>
                <a:cxn ang="0">
                  <a:pos x="108" y="70"/>
                </a:cxn>
                <a:cxn ang="0">
                  <a:pos x="90" y="50"/>
                </a:cxn>
                <a:cxn ang="0">
                  <a:pos x="84" y="38"/>
                </a:cxn>
                <a:cxn ang="0">
                  <a:pos x="72" y="48"/>
                </a:cxn>
                <a:cxn ang="0">
                  <a:pos x="40" y="82"/>
                </a:cxn>
                <a:cxn ang="0">
                  <a:pos x="18" y="122"/>
                </a:cxn>
                <a:cxn ang="0">
                  <a:pos x="4" y="166"/>
                </a:cxn>
                <a:cxn ang="0">
                  <a:pos x="0" y="214"/>
                </a:cxn>
                <a:cxn ang="0">
                  <a:pos x="4" y="264"/>
                </a:cxn>
                <a:cxn ang="0">
                  <a:pos x="20" y="314"/>
                </a:cxn>
                <a:cxn ang="0">
                  <a:pos x="42" y="362"/>
                </a:cxn>
                <a:cxn ang="0">
                  <a:pos x="74" y="406"/>
                </a:cxn>
                <a:cxn ang="0">
                  <a:pos x="94" y="426"/>
                </a:cxn>
                <a:cxn ang="0">
                  <a:pos x="136" y="462"/>
                </a:cxn>
                <a:cxn ang="0">
                  <a:pos x="180" y="488"/>
                </a:cxn>
                <a:cxn ang="0">
                  <a:pos x="228" y="506"/>
                </a:cxn>
                <a:cxn ang="0">
                  <a:pos x="276" y="514"/>
                </a:cxn>
                <a:cxn ang="0">
                  <a:pos x="324" y="512"/>
                </a:cxn>
                <a:cxn ang="0">
                  <a:pos x="368" y="500"/>
                </a:cxn>
                <a:cxn ang="0">
                  <a:pos x="410" y="480"/>
                </a:cxn>
                <a:cxn ang="0">
                  <a:pos x="428" y="466"/>
                </a:cxn>
                <a:cxn ang="0">
                  <a:pos x="460" y="432"/>
                </a:cxn>
                <a:cxn ang="0">
                  <a:pos x="482" y="392"/>
                </a:cxn>
                <a:cxn ang="0">
                  <a:pos x="496" y="346"/>
                </a:cxn>
                <a:cxn ang="0">
                  <a:pos x="500" y="298"/>
                </a:cxn>
                <a:cxn ang="0">
                  <a:pos x="494" y="250"/>
                </a:cxn>
                <a:cxn ang="0">
                  <a:pos x="480" y="200"/>
                </a:cxn>
                <a:cxn ang="0">
                  <a:pos x="458" y="152"/>
                </a:cxn>
                <a:cxn ang="0">
                  <a:pos x="426" y="108"/>
                </a:cxn>
              </a:cxnLst>
              <a:rect l="0" t="0" r="r" b="b"/>
              <a:pathLst>
                <a:path w="500" h="514">
                  <a:moveTo>
                    <a:pt x="426" y="108"/>
                  </a:moveTo>
                  <a:lnTo>
                    <a:pt x="426" y="108"/>
                  </a:lnTo>
                  <a:lnTo>
                    <a:pt x="402" y="82"/>
                  </a:lnTo>
                  <a:lnTo>
                    <a:pt x="376" y="60"/>
                  </a:lnTo>
                  <a:lnTo>
                    <a:pt x="348" y="42"/>
                  </a:lnTo>
                  <a:lnTo>
                    <a:pt x="320" y="26"/>
                  </a:lnTo>
                  <a:lnTo>
                    <a:pt x="290" y="14"/>
                  </a:lnTo>
                  <a:lnTo>
                    <a:pt x="260" y="6"/>
                  </a:lnTo>
                  <a:lnTo>
                    <a:pt x="230" y="0"/>
                  </a:lnTo>
                  <a:lnTo>
                    <a:pt x="200" y="0"/>
                  </a:lnTo>
                  <a:lnTo>
                    <a:pt x="200" y="0"/>
                  </a:lnTo>
                  <a:lnTo>
                    <a:pt x="206" y="8"/>
                  </a:lnTo>
                  <a:lnTo>
                    <a:pt x="212" y="16"/>
                  </a:lnTo>
                  <a:lnTo>
                    <a:pt x="214" y="26"/>
                  </a:lnTo>
                  <a:lnTo>
                    <a:pt x="216" y="34"/>
                  </a:lnTo>
                  <a:lnTo>
                    <a:pt x="218" y="42"/>
                  </a:lnTo>
                  <a:lnTo>
                    <a:pt x="218" y="52"/>
                  </a:lnTo>
                  <a:lnTo>
                    <a:pt x="214" y="60"/>
                  </a:lnTo>
                  <a:lnTo>
                    <a:pt x="212" y="68"/>
                  </a:lnTo>
                  <a:lnTo>
                    <a:pt x="212" y="68"/>
                  </a:lnTo>
                  <a:lnTo>
                    <a:pt x="204" y="76"/>
                  </a:lnTo>
                  <a:lnTo>
                    <a:pt x="194" y="84"/>
                  </a:lnTo>
                  <a:lnTo>
                    <a:pt x="184" y="88"/>
                  </a:lnTo>
                  <a:lnTo>
                    <a:pt x="172" y="90"/>
                  </a:lnTo>
                  <a:lnTo>
                    <a:pt x="160" y="92"/>
                  </a:lnTo>
                  <a:lnTo>
                    <a:pt x="146" y="90"/>
                  </a:lnTo>
                  <a:lnTo>
                    <a:pt x="132" y="86"/>
                  </a:lnTo>
                  <a:lnTo>
                    <a:pt x="120" y="78"/>
                  </a:lnTo>
                  <a:lnTo>
                    <a:pt x="120" y="78"/>
                  </a:lnTo>
                  <a:lnTo>
                    <a:pt x="108" y="70"/>
                  </a:lnTo>
                  <a:lnTo>
                    <a:pt x="98" y="60"/>
                  </a:lnTo>
                  <a:lnTo>
                    <a:pt x="90" y="50"/>
                  </a:lnTo>
                  <a:lnTo>
                    <a:pt x="84" y="38"/>
                  </a:lnTo>
                  <a:lnTo>
                    <a:pt x="84" y="38"/>
                  </a:lnTo>
                  <a:lnTo>
                    <a:pt x="72" y="48"/>
                  </a:lnTo>
                  <a:lnTo>
                    <a:pt x="72" y="48"/>
                  </a:lnTo>
                  <a:lnTo>
                    <a:pt x="54" y="64"/>
                  </a:lnTo>
                  <a:lnTo>
                    <a:pt x="40" y="82"/>
                  </a:lnTo>
                  <a:lnTo>
                    <a:pt x="28" y="102"/>
                  </a:lnTo>
                  <a:lnTo>
                    <a:pt x="18" y="122"/>
                  </a:lnTo>
                  <a:lnTo>
                    <a:pt x="10" y="144"/>
                  </a:lnTo>
                  <a:lnTo>
                    <a:pt x="4" y="166"/>
                  </a:lnTo>
                  <a:lnTo>
                    <a:pt x="0" y="190"/>
                  </a:lnTo>
                  <a:lnTo>
                    <a:pt x="0" y="214"/>
                  </a:lnTo>
                  <a:lnTo>
                    <a:pt x="2" y="240"/>
                  </a:lnTo>
                  <a:lnTo>
                    <a:pt x="4" y="264"/>
                  </a:lnTo>
                  <a:lnTo>
                    <a:pt x="10" y="288"/>
                  </a:lnTo>
                  <a:lnTo>
                    <a:pt x="20" y="314"/>
                  </a:lnTo>
                  <a:lnTo>
                    <a:pt x="30" y="338"/>
                  </a:lnTo>
                  <a:lnTo>
                    <a:pt x="42" y="362"/>
                  </a:lnTo>
                  <a:lnTo>
                    <a:pt x="58" y="384"/>
                  </a:lnTo>
                  <a:lnTo>
                    <a:pt x="74" y="406"/>
                  </a:lnTo>
                  <a:lnTo>
                    <a:pt x="74" y="406"/>
                  </a:lnTo>
                  <a:lnTo>
                    <a:pt x="94" y="426"/>
                  </a:lnTo>
                  <a:lnTo>
                    <a:pt x="114" y="446"/>
                  </a:lnTo>
                  <a:lnTo>
                    <a:pt x="136" y="462"/>
                  </a:lnTo>
                  <a:lnTo>
                    <a:pt x="158" y="476"/>
                  </a:lnTo>
                  <a:lnTo>
                    <a:pt x="180" y="488"/>
                  </a:lnTo>
                  <a:lnTo>
                    <a:pt x="204" y="498"/>
                  </a:lnTo>
                  <a:lnTo>
                    <a:pt x="228" y="506"/>
                  </a:lnTo>
                  <a:lnTo>
                    <a:pt x="252" y="510"/>
                  </a:lnTo>
                  <a:lnTo>
                    <a:pt x="276" y="514"/>
                  </a:lnTo>
                  <a:lnTo>
                    <a:pt x="300" y="514"/>
                  </a:lnTo>
                  <a:lnTo>
                    <a:pt x="324" y="512"/>
                  </a:lnTo>
                  <a:lnTo>
                    <a:pt x="346" y="508"/>
                  </a:lnTo>
                  <a:lnTo>
                    <a:pt x="368" y="500"/>
                  </a:lnTo>
                  <a:lnTo>
                    <a:pt x="390" y="492"/>
                  </a:lnTo>
                  <a:lnTo>
                    <a:pt x="410" y="480"/>
                  </a:lnTo>
                  <a:lnTo>
                    <a:pt x="428" y="466"/>
                  </a:lnTo>
                  <a:lnTo>
                    <a:pt x="428" y="466"/>
                  </a:lnTo>
                  <a:lnTo>
                    <a:pt x="446" y="450"/>
                  </a:lnTo>
                  <a:lnTo>
                    <a:pt x="460" y="432"/>
                  </a:lnTo>
                  <a:lnTo>
                    <a:pt x="472" y="412"/>
                  </a:lnTo>
                  <a:lnTo>
                    <a:pt x="482" y="392"/>
                  </a:lnTo>
                  <a:lnTo>
                    <a:pt x="490" y="370"/>
                  </a:lnTo>
                  <a:lnTo>
                    <a:pt x="496" y="346"/>
                  </a:lnTo>
                  <a:lnTo>
                    <a:pt x="498" y="324"/>
                  </a:lnTo>
                  <a:lnTo>
                    <a:pt x="500" y="298"/>
                  </a:lnTo>
                  <a:lnTo>
                    <a:pt x="498" y="274"/>
                  </a:lnTo>
                  <a:lnTo>
                    <a:pt x="494" y="250"/>
                  </a:lnTo>
                  <a:lnTo>
                    <a:pt x="490" y="226"/>
                  </a:lnTo>
                  <a:lnTo>
                    <a:pt x="480" y="200"/>
                  </a:lnTo>
                  <a:lnTo>
                    <a:pt x="470" y="176"/>
                  </a:lnTo>
                  <a:lnTo>
                    <a:pt x="458" y="152"/>
                  </a:lnTo>
                  <a:lnTo>
                    <a:pt x="442" y="130"/>
                  </a:lnTo>
                  <a:lnTo>
                    <a:pt x="426" y="108"/>
                  </a:lnTo>
                  <a:lnTo>
                    <a:pt x="426"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3"/>
            <p:cNvSpPr>
              <a:spLocks/>
            </p:cNvSpPr>
            <p:nvPr/>
          </p:nvSpPr>
          <p:spPr bwMode="auto">
            <a:xfrm>
              <a:off x="1278" y="2454"/>
              <a:ext cx="80" cy="88"/>
            </a:xfrm>
            <a:custGeom>
              <a:avLst/>
              <a:gdLst/>
              <a:ahLst/>
              <a:cxnLst>
                <a:cxn ang="0">
                  <a:pos x="70" y="18"/>
                </a:cxn>
                <a:cxn ang="0">
                  <a:pos x="70" y="18"/>
                </a:cxn>
                <a:cxn ang="0">
                  <a:pos x="60" y="8"/>
                </a:cxn>
                <a:cxn ang="0">
                  <a:pos x="54" y="0"/>
                </a:cxn>
                <a:cxn ang="0">
                  <a:pos x="54" y="0"/>
                </a:cxn>
                <a:cxn ang="0">
                  <a:pos x="44" y="6"/>
                </a:cxn>
                <a:cxn ang="0">
                  <a:pos x="34" y="14"/>
                </a:cxn>
                <a:cxn ang="0">
                  <a:pos x="34" y="14"/>
                </a:cxn>
                <a:cxn ang="0">
                  <a:pos x="18" y="30"/>
                </a:cxn>
                <a:cxn ang="0">
                  <a:pos x="8" y="48"/>
                </a:cxn>
                <a:cxn ang="0">
                  <a:pos x="2" y="64"/>
                </a:cxn>
                <a:cxn ang="0">
                  <a:pos x="0" y="72"/>
                </a:cxn>
                <a:cxn ang="0">
                  <a:pos x="2" y="78"/>
                </a:cxn>
                <a:cxn ang="0">
                  <a:pos x="2" y="78"/>
                </a:cxn>
                <a:cxn ang="0">
                  <a:pos x="4" y="84"/>
                </a:cxn>
                <a:cxn ang="0">
                  <a:pos x="8" y="88"/>
                </a:cxn>
                <a:cxn ang="0">
                  <a:pos x="12" y="88"/>
                </a:cxn>
                <a:cxn ang="0">
                  <a:pos x="18" y="88"/>
                </a:cxn>
                <a:cxn ang="0">
                  <a:pos x="24" y="86"/>
                </a:cxn>
                <a:cxn ang="0">
                  <a:pos x="32" y="84"/>
                </a:cxn>
                <a:cxn ang="0">
                  <a:pos x="48" y="72"/>
                </a:cxn>
                <a:cxn ang="0">
                  <a:pos x="48" y="72"/>
                </a:cxn>
                <a:cxn ang="0">
                  <a:pos x="60" y="60"/>
                </a:cxn>
                <a:cxn ang="0">
                  <a:pos x="68" y="48"/>
                </a:cxn>
                <a:cxn ang="0">
                  <a:pos x="76" y="34"/>
                </a:cxn>
                <a:cxn ang="0">
                  <a:pos x="80" y="22"/>
                </a:cxn>
                <a:cxn ang="0">
                  <a:pos x="80" y="22"/>
                </a:cxn>
                <a:cxn ang="0">
                  <a:pos x="70" y="18"/>
                </a:cxn>
                <a:cxn ang="0">
                  <a:pos x="70" y="18"/>
                </a:cxn>
              </a:cxnLst>
              <a:rect l="0" t="0" r="r" b="b"/>
              <a:pathLst>
                <a:path w="80" h="88">
                  <a:moveTo>
                    <a:pt x="70" y="18"/>
                  </a:moveTo>
                  <a:lnTo>
                    <a:pt x="70" y="18"/>
                  </a:lnTo>
                  <a:lnTo>
                    <a:pt x="60" y="8"/>
                  </a:lnTo>
                  <a:lnTo>
                    <a:pt x="54" y="0"/>
                  </a:lnTo>
                  <a:lnTo>
                    <a:pt x="54" y="0"/>
                  </a:lnTo>
                  <a:lnTo>
                    <a:pt x="44" y="6"/>
                  </a:lnTo>
                  <a:lnTo>
                    <a:pt x="34" y="14"/>
                  </a:lnTo>
                  <a:lnTo>
                    <a:pt x="34" y="14"/>
                  </a:lnTo>
                  <a:lnTo>
                    <a:pt x="18" y="30"/>
                  </a:lnTo>
                  <a:lnTo>
                    <a:pt x="8" y="48"/>
                  </a:lnTo>
                  <a:lnTo>
                    <a:pt x="2" y="64"/>
                  </a:lnTo>
                  <a:lnTo>
                    <a:pt x="0" y="72"/>
                  </a:lnTo>
                  <a:lnTo>
                    <a:pt x="2" y="78"/>
                  </a:lnTo>
                  <a:lnTo>
                    <a:pt x="2" y="78"/>
                  </a:lnTo>
                  <a:lnTo>
                    <a:pt x="4" y="84"/>
                  </a:lnTo>
                  <a:lnTo>
                    <a:pt x="8" y="88"/>
                  </a:lnTo>
                  <a:lnTo>
                    <a:pt x="12" y="88"/>
                  </a:lnTo>
                  <a:lnTo>
                    <a:pt x="18" y="88"/>
                  </a:lnTo>
                  <a:lnTo>
                    <a:pt x="24" y="86"/>
                  </a:lnTo>
                  <a:lnTo>
                    <a:pt x="32" y="84"/>
                  </a:lnTo>
                  <a:lnTo>
                    <a:pt x="48" y="72"/>
                  </a:lnTo>
                  <a:lnTo>
                    <a:pt x="48" y="72"/>
                  </a:lnTo>
                  <a:lnTo>
                    <a:pt x="60" y="60"/>
                  </a:lnTo>
                  <a:lnTo>
                    <a:pt x="68" y="48"/>
                  </a:lnTo>
                  <a:lnTo>
                    <a:pt x="76" y="34"/>
                  </a:lnTo>
                  <a:lnTo>
                    <a:pt x="80" y="22"/>
                  </a:lnTo>
                  <a:lnTo>
                    <a:pt x="80" y="22"/>
                  </a:lnTo>
                  <a:lnTo>
                    <a:pt x="70" y="18"/>
                  </a:lnTo>
                  <a:lnTo>
                    <a:pt x="70"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4"/>
            <p:cNvSpPr>
              <a:spLocks/>
            </p:cNvSpPr>
            <p:nvPr/>
          </p:nvSpPr>
          <p:spPr bwMode="auto">
            <a:xfrm>
              <a:off x="1300" y="2462"/>
              <a:ext cx="36" cy="46"/>
            </a:xfrm>
            <a:custGeom>
              <a:avLst/>
              <a:gdLst/>
              <a:ahLst/>
              <a:cxnLst>
                <a:cxn ang="0">
                  <a:pos x="26" y="28"/>
                </a:cxn>
                <a:cxn ang="0">
                  <a:pos x="26" y="28"/>
                </a:cxn>
                <a:cxn ang="0">
                  <a:pos x="18" y="38"/>
                </a:cxn>
                <a:cxn ang="0">
                  <a:pos x="12" y="44"/>
                </a:cxn>
                <a:cxn ang="0">
                  <a:pos x="6" y="46"/>
                </a:cxn>
                <a:cxn ang="0">
                  <a:pos x="2" y="46"/>
                </a:cxn>
                <a:cxn ang="0">
                  <a:pos x="2" y="46"/>
                </a:cxn>
                <a:cxn ang="0">
                  <a:pos x="0" y="42"/>
                </a:cxn>
                <a:cxn ang="0">
                  <a:pos x="2" y="36"/>
                </a:cxn>
                <a:cxn ang="0">
                  <a:pos x="4" y="28"/>
                </a:cxn>
                <a:cxn ang="0">
                  <a:pos x="10" y="18"/>
                </a:cxn>
                <a:cxn ang="0">
                  <a:pos x="10" y="18"/>
                </a:cxn>
                <a:cxn ang="0">
                  <a:pos x="18" y="10"/>
                </a:cxn>
                <a:cxn ang="0">
                  <a:pos x="24" y="4"/>
                </a:cxn>
                <a:cxn ang="0">
                  <a:pos x="30" y="0"/>
                </a:cxn>
                <a:cxn ang="0">
                  <a:pos x="34" y="0"/>
                </a:cxn>
                <a:cxn ang="0">
                  <a:pos x="34" y="0"/>
                </a:cxn>
                <a:cxn ang="0">
                  <a:pos x="36" y="4"/>
                </a:cxn>
                <a:cxn ang="0">
                  <a:pos x="36" y="12"/>
                </a:cxn>
                <a:cxn ang="0">
                  <a:pos x="32" y="20"/>
                </a:cxn>
                <a:cxn ang="0">
                  <a:pos x="26" y="28"/>
                </a:cxn>
                <a:cxn ang="0">
                  <a:pos x="26" y="28"/>
                </a:cxn>
              </a:cxnLst>
              <a:rect l="0" t="0" r="r" b="b"/>
              <a:pathLst>
                <a:path w="36" h="46">
                  <a:moveTo>
                    <a:pt x="26" y="28"/>
                  </a:moveTo>
                  <a:lnTo>
                    <a:pt x="26" y="28"/>
                  </a:lnTo>
                  <a:lnTo>
                    <a:pt x="18" y="38"/>
                  </a:lnTo>
                  <a:lnTo>
                    <a:pt x="12" y="44"/>
                  </a:lnTo>
                  <a:lnTo>
                    <a:pt x="6" y="46"/>
                  </a:lnTo>
                  <a:lnTo>
                    <a:pt x="2" y="46"/>
                  </a:lnTo>
                  <a:lnTo>
                    <a:pt x="2" y="46"/>
                  </a:lnTo>
                  <a:lnTo>
                    <a:pt x="0" y="42"/>
                  </a:lnTo>
                  <a:lnTo>
                    <a:pt x="2" y="36"/>
                  </a:lnTo>
                  <a:lnTo>
                    <a:pt x="4" y="28"/>
                  </a:lnTo>
                  <a:lnTo>
                    <a:pt x="10" y="18"/>
                  </a:lnTo>
                  <a:lnTo>
                    <a:pt x="10" y="18"/>
                  </a:lnTo>
                  <a:lnTo>
                    <a:pt x="18" y="10"/>
                  </a:lnTo>
                  <a:lnTo>
                    <a:pt x="24" y="4"/>
                  </a:lnTo>
                  <a:lnTo>
                    <a:pt x="30" y="0"/>
                  </a:lnTo>
                  <a:lnTo>
                    <a:pt x="34" y="0"/>
                  </a:lnTo>
                  <a:lnTo>
                    <a:pt x="34" y="0"/>
                  </a:lnTo>
                  <a:lnTo>
                    <a:pt x="36" y="4"/>
                  </a:lnTo>
                  <a:lnTo>
                    <a:pt x="36" y="12"/>
                  </a:lnTo>
                  <a:lnTo>
                    <a:pt x="32" y="20"/>
                  </a:lnTo>
                  <a:lnTo>
                    <a:pt x="26" y="28"/>
                  </a:lnTo>
                  <a:lnTo>
                    <a:pt x="26"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5"/>
            <p:cNvSpPr>
              <a:spLocks/>
            </p:cNvSpPr>
            <p:nvPr/>
          </p:nvSpPr>
          <p:spPr bwMode="auto">
            <a:xfrm>
              <a:off x="1332" y="2502"/>
              <a:ext cx="98" cy="110"/>
            </a:xfrm>
            <a:custGeom>
              <a:avLst/>
              <a:gdLst/>
              <a:ahLst/>
              <a:cxnLst>
                <a:cxn ang="0">
                  <a:pos x="88" y="22"/>
                </a:cxn>
                <a:cxn ang="0">
                  <a:pos x="88" y="22"/>
                </a:cxn>
                <a:cxn ang="0">
                  <a:pos x="76" y="12"/>
                </a:cxn>
                <a:cxn ang="0">
                  <a:pos x="66" y="0"/>
                </a:cxn>
                <a:cxn ang="0">
                  <a:pos x="66" y="0"/>
                </a:cxn>
                <a:cxn ang="0">
                  <a:pos x="54" y="8"/>
                </a:cxn>
                <a:cxn ang="0">
                  <a:pos x="42" y="18"/>
                </a:cxn>
                <a:cxn ang="0">
                  <a:pos x="42" y="18"/>
                </a:cxn>
                <a:cxn ang="0">
                  <a:pos x="32" y="28"/>
                </a:cxn>
                <a:cxn ang="0">
                  <a:pos x="24" y="38"/>
                </a:cxn>
                <a:cxn ang="0">
                  <a:pos x="16" y="50"/>
                </a:cxn>
                <a:cxn ang="0">
                  <a:pos x="10" y="60"/>
                </a:cxn>
                <a:cxn ang="0">
                  <a:pos x="4" y="70"/>
                </a:cxn>
                <a:cxn ang="0">
                  <a:pos x="2" y="82"/>
                </a:cxn>
                <a:cxn ang="0">
                  <a:pos x="0" y="90"/>
                </a:cxn>
                <a:cxn ang="0">
                  <a:pos x="2" y="98"/>
                </a:cxn>
                <a:cxn ang="0">
                  <a:pos x="2" y="98"/>
                </a:cxn>
                <a:cxn ang="0">
                  <a:pos x="4" y="104"/>
                </a:cxn>
                <a:cxn ang="0">
                  <a:pos x="10" y="110"/>
                </a:cxn>
                <a:cxn ang="0">
                  <a:pos x="16" y="110"/>
                </a:cxn>
                <a:cxn ang="0">
                  <a:pos x="22" y="110"/>
                </a:cxn>
                <a:cxn ang="0">
                  <a:pos x="32" y="108"/>
                </a:cxn>
                <a:cxn ang="0">
                  <a:pos x="40" y="104"/>
                </a:cxn>
                <a:cxn ang="0">
                  <a:pos x="50" y="98"/>
                </a:cxn>
                <a:cxn ang="0">
                  <a:pos x="60" y="90"/>
                </a:cxn>
                <a:cxn ang="0">
                  <a:pos x="60" y="90"/>
                </a:cxn>
                <a:cxn ang="0">
                  <a:pos x="74" y="76"/>
                </a:cxn>
                <a:cxn ang="0">
                  <a:pos x="84" y="60"/>
                </a:cxn>
                <a:cxn ang="0">
                  <a:pos x="94" y="44"/>
                </a:cxn>
                <a:cxn ang="0">
                  <a:pos x="98" y="28"/>
                </a:cxn>
                <a:cxn ang="0">
                  <a:pos x="98" y="28"/>
                </a:cxn>
                <a:cxn ang="0">
                  <a:pos x="88" y="22"/>
                </a:cxn>
                <a:cxn ang="0">
                  <a:pos x="88" y="22"/>
                </a:cxn>
              </a:cxnLst>
              <a:rect l="0" t="0" r="r" b="b"/>
              <a:pathLst>
                <a:path w="98" h="110">
                  <a:moveTo>
                    <a:pt x="88" y="22"/>
                  </a:moveTo>
                  <a:lnTo>
                    <a:pt x="88" y="22"/>
                  </a:lnTo>
                  <a:lnTo>
                    <a:pt x="76" y="12"/>
                  </a:lnTo>
                  <a:lnTo>
                    <a:pt x="66" y="0"/>
                  </a:lnTo>
                  <a:lnTo>
                    <a:pt x="66" y="0"/>
                  </a:lnTo>
                  <a:lnTo>
                    <a:pt x="54" y="8"/>
                  </a:lnTo>
                  <a:lnTo>
                    <a:pt x="42" y="18"/>
                  </a:lnTo>
                  <a:lnTo>
                    <a:pt x="42" y="18"/>
                  </a:lnTo>
                  <a:lnTo>
                    <a:pt x="32" y="28"/>
                  </a:lnTo>
                  <a:lnTo>
                    <a:pt x="24" y="38"/>
                  </a:lnTo>
                  <a:lnTo>
                    <a:pt x="16" y="50"/>
                  </a:lnTo>
                  <a:lnTo>
                    <a:pt x="10" y="60"/>
                  </a:lnTo>
                  <a:lnTo>
                    <a:pt x="4" y="70"/>
                  </a:lnTo>
                  <a:lnTo>
                    <a:pt x="2" y="82"/>
                  </a:lnTo>
                  <a:lnTo>
                    <a:pt x="0" y="90"/>
                  </a:lnTo>
                  <a:lnTo>
                    <a:pt x="2" y="98"/>
                  </a:lnTo>
                  <a:lnTo>
                    <a:pt x="2" y="98"/>
                  </a:lnTo>
                  <a:lnTo>
                    <a:pt x="4" y="104"/>
                  </a:lnTo>
                  <a:lnTo>
                    <a:pt x="10" y="110"/>
                  </a:lnTo>
                  <a:lnTo>
                    <a:pt x="16" y="110"/>
                  </a:lnTo>
                  <a:lnTo>
                    <a:pt x="22" y="110"/>
                  </a:lnTo>
                  <a:lnTo>
                    <a:pt x="32" y="108"/>
                  </a:lnTo>
                  <a:lnTo>
                    <a:pt x="40" y="104"/>
                  </a:lnTo>
                  <a:lnTo>
                    <a:pt x="50" y="98"/>
                  </a:lnTo>
                  <a:lnTo>
                    <a:pt x="60" y="90"/>
                  </a:lnTo>
                  <a:lnTo>
                    <a:pt x="60" y="90"/>
                  </a:lnTo>
                  <a:lnTo>
                    <a:pt x="74" y="76"/>
                  </a:lnTo>
                  <a:lnTo>
                    <a:pt x="84" y="60"/>
                  </a:lnTo>
                  <a:lnTo>
                    <a:pt x="94" y="44"/>
                  </a:lnTo>
                  <a:lnTo>
                    <a:pt x="98" y="28"/>
                  </a:lnTo>
                  <a:lnTo>
                    <a:pt x="98" y="28"/>
                  </a:lnTo>
                  <a:lnTo>
                    <a:pt x="88" y="22"/>
                  </a:lnTo>
                  <a:lnTo>
                    <a:pt x="8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6"/>
            <p:cNvSpPr>
              <a:spLocks/>
            </p:cNvSpPr>
            <p:nvPr/>
          </p:nvSpPr>
          <p:spPr bwMode="auto">
            <a:xfrm>
              <a:off x="1360" y="2512"/>
              <a:ext cx="44" cy="60"/>
            </a:xfrm>
            <a:custGeom>
              <a:avLst/>
              <a:gdLst/>
              <a:ahLst/>
              <a:cxnLst>
                <a:cxn ang="0">
                  <a:pos x="32" y="36"/>
                </a:cxn>
                <a:cxn ang="0">
                  <a:pos x="32" y="36"/>
                </a:cxn>
                <a:cxn ang="0">
                  <a:pos x="22" y="48"/>
                </a:cxn>
                <a:cxn ang="0">
                  <a:pos x="14" y="54"/>
                </a:cxn>
                <a:cxn ang="0">
                  <a:pos x="6" y="58"/>
                </a:cxn>
                <a:cxn ang="0">
                  <a:pos x="4" y="60"/>
                </a:cxn>
                <a:cxn ang="0">
                  <a:pos x="2" y="58"/>
                </a:cxn>
                <a:cxn ang="0">
                  <a:pos x="2" y="58"/>
                </a:cxn>
                <a:cxn ang="0">
                  <a:pos x="0" y="56"/>
                </a:cxn>
                <a:cxn ang="0">
                  <a:pos x="0" y="54"/>
                </a:cxn>
                <a:cxn ang="0">
                  <a:pos x="2" y="46"/>
                </a:cxn>
                <a:cxn ang="0">
                  <a:pos x="6" y="34"/>
                </a:cxn>
                <a:cxn ang="0">
                  <a:pos x="12" y="24"/>
                </a:cxn>
                <a:cxn ang="0">
                  <a:pos x="12" y="24"/>
                </a:cxn>
                <a:cxn ang="0">
                  <a:pos x="22" y="12"/>
                </a:cxn>
                <a:cxn ang="0">
                  <a:pos x="30" y="6"/>
                </a:cxn>
                <a:cxn ang="0">
                  <a:pos x="38" y="2"/>
                </a:cxn>
                <a:cxn ang="0">
                  <a:pos x="40" y="0"/>
                </a:cxn>
                <a:cxn ang="0">
                  <a:pos x="42" y="2"/>
                </a:cxn>
                <a:cxn ang="0">
                  <a:pos x="42" y="2"/>
                </a:cxn>
                <a:cxn ang="0">
                  <a:pos x="44" y="4"/>
                </a:cxn>
                <a:cxn ang="0">
                  <a:pos x="44" y="6"/>
                </a:cxn>
                <a:cxn ang="0">
                  <a:pos x="44" y="14"/>
                </a:cxn>
                <a:cxn ang="0">
                  <a:pos x="38" y="26"/>
                </a:cxn>
                <a:cxn ang="0">
                  <a:pos x="32" y="36"/>
                </a:cxn>
                <a:cxn ang="0">
                  <a:pos x="32" y="36"/>
                </a:cxn>
              </a:cxnLst>
              <a:rect l="0" t="0" r="r" b="b"/>
              <a:pathLst>
                <a:path w="44" h="60">
                  <a:moveTo>
                    <a:pt x="32" y="36"/>
                  </a:moveTo>
                  <a:lnTo>
                    <a:pt x="32" y="36"/>
                  </a:lnTo>
                  <a:lnTo>
                    <a:pt x="22" y="48"/>
                  </a:lnTo>
                  <a:lnTo>
                    <a:pt x="14" y="54"/>
                  </a:lnTo>
                  <a:lnTo>
                    <a:pt x="6" y="58"/>
                  </a:lnTo>
                  <a:lnTo>
                    <a:pt x="4" y="60"/>
                  </a:lnTo>
                  <a:lnTo>
                    <a:pt x="2" y="58"/>
                  </a:lnTo>
                  <a:lnTo>
                    <a:pt x="2" y="58"/>
                  </a:lnTo>
                  <a:lnTo>
                    <a:pt x="0" y="56"/>
                  </a:lnTo>
                  <a:lnTo>
                    <a:pt x="0" y="54"/>
                  </a:lnTo>
                  <a:lnTo>
                    <a:pt x="2" y="46"/>
                  </a:lnTo>
                  <a:lnTo>
                    <a:pt x="6" y="34"/>
                  </a:lnTo>
                  <a:lnTo>
                    <a:pt x="12" y="24"/>
                  </a:lnTo>
                  <a:lnTo>
                    <a:pt x="12" y="24"/>
                  </a:lnTo>
                  <a:lnTo>
                    <a:pt x="22" y="12"/>
                  </a:lnTo>
                  <a:lnTo>
                    <a:pt x="30" y="6"/>
                  </a:lnTo>
                  <a:lnTo>
                    <a:pt x="38" y="2"/>
                  </a:lnTo>
                  <a:lnTo>
                    <a:pt x="40" y="0"/>
                  </a:lnTo>
                  <a:lnTo>
                    <a:pt x="42" y="2"/>
                  </a:lnTo>
                  <a:lnTo>
                    <a:pt x="42" y="2"/>
                  </a:lnTo>
                  <a:lnTo>
                    <a:pt x="44" y="4"/>
                  </a:lnTo>
                  <a:lnTo>
                    <a:pt x="44" y="6"/>
                  </a:lnTo>
                  <a:lnTo>
                    <a:pt x="44" y="14"/>
                  </a:lnTo>
                  <a:lnTo>
                    <a:pt x="38" y="26"/>
                  </a:lnTo>
                  <a:lnTo>
                    <a:pt x="32" y="36"/>
                  </a:lnTo>
                  <a:lnTo>
                    <a:pt x="32"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7"/>
            <p:cNvSpPr>
              <a:spLocks/>
            </p:cNvSpPr>
            <p:nvPr/>
          </p:nvSpPr>
          <p:spPr bwMode="auto">
            <a:xfrm>
              <a:off x="1508" y="2238"/>
              <a:ext cx="626" cy="376"/>
            </a:xfrm>
            <a:custGeom>
              <a:avLst/>
              <a:gdLst/>
              <a:ahLst/>
              <a:cxnLst>
                <a:cxn ang="0">
                  <a:pos x="260" y="376"/>
                </a:cxn>
                <a:cxn ang="0">
                  <a:pos x="250" y="338"/>
                </a:cxn>
                <a:cxn ang="0">
                  <a:pos x="224" y="276"/>
                </a:cxn>
                <a:cxn ang="0">
                  <a:pos x="196" y="230"/>
                </a:cxn>
                <a:cxn ang="0">
                  <a:pos x="156" y="184"/>
                </a:cxn>
                <a:cxn ang="0">
                  <a:pos x="104" y="146"/>
                </a:cxn>
                <a:cxn ang="0">
                  <a:pos x="56" y="126"/>
                </a:cxn>
                <a:cxn ang="0">
                  <a:pos x="20" y="118"/>
                </a:cxn>
                <a:cxn ang="0">
                  <a:pos x="0" y="116"/>
                </a:cxn>
                <a:cxn ang="0">
                  <a:pos x="14" y="96"/>
                </a:cxn>
                <a:cxn ang="0">
                  <a:pos x="38" y="70"/>
                </a:cxn>
                <a:cxn ang="0">
                  <a:pos x="78" y="40"/>
                </a:cxn>
                <a:cxn ang="0">
                  <a:pos x="136" y="14"/>
                </a:cxn>
                <a:cxn ang="0">
                  <a:pos x="192" y="2"/>
                </a:cxn>
                <a:cxn ang="0">
                  <a:pos x="236" y="0"/>
                </a:cxn>
                <a:cxn ang="0">
                  <a:pos x="286" y="2"/>
                </a:cxn>
                <a:cxn ang="0">
                  <a:pos x="342" y="10"/>
                </a:cxn>
                <a:cxn ang="0">
                  <a:pos x="404" y="24"/>
                </a:cxn>
                <a:cxn ang="0">
                  <a:pos x="470" y="46"/>
                </a:cxn>
                <a:cxn ang="0">
                  <a:pos x="508" y="60"/>
                </a:cxn>
                <a:cxn ang="0">
                  <a:pos x="540" y="78"/>
                </a:cxn>
                <a:cxn ang="0">
                  <a:pos x="550" y="100"/>
                </a:cxn>
                <a:cxn ang="0">
                  <a:pos x="552" y="128"/>
                </a:cxn>
                <a:cxn ang="0">
                  <a:pos x="590" y="172"/>
                </a:cxn>
                <a:cxn ang="0">
                  <a:pos x="598" y="174"/>
                </a:cxn>
                <a:cxn ang="0">
                  <a:pos x="620" y="184"/>
                </a:cxn>
                <a:cxn ang="0">
                  <a:pos x="626" y="190"/>
                </a:cxn>
                <a:cxn ang="0">
                  <a:pos x="622" y="200"/>
                </a:cxn>
                <a:cxn ang="0">
                  <a:pos x="574" y="208"/>
                </a:cxn>
                <a:cxn ang="0">
                  <a:pos x="524" y="212"/>
                </a:cxn>
                <a:cxn ang="0">
                  <a:pos x="514" y="210"/>
                </a:cxn>
                <a:cxn ang="0">
                  <a:pos x="518" y="168"/>
                </a:cxn>
                <a:cxn ang="0">
                  <a:pos x="516" y="138"/>
                </a:cxn>
                <a:cxn ang="0">
                  <a:pos x="508" y="124"/>
                </a:cxn>
                <a:cxn ang="0">
                  <a:pos x="504" y="122"/>
                </a:cxn>
                <a:cxn ang="0">
                  <a:pos x="446" y="110"/>
                </a:cxn>
                <a:cxn ang="0">
                  <a:pos x="428" y="110"/>
                </a:cxn>
                <a:cxn ang="0">
                  <a:pos x="414" y="112"/>
                </a:cxn>
                <a:cxn ang="0">
                  <a:pos x="398" y="126"/>
                </a:cxn>
                <a:cxn ang="0">
                  <a:pos x="394" y="134"/>
                </a:cxn>
                <a:cxn ang="0">
                  <a:pos x="402" y="158"/>
                </a:cxn>
                <a:cxn ang="0">
                  <a:pos x="406" y="184"/>
                </a:cxn>
                <a:cxn ang="0">
                  <a:pos x="406" y="218"/>
                </a:cxn>
                <a:cxn ang="0">
                  <a:pos x="394" y="256"/>
                </a:cxn>
                <a:cxn ang="0">
                  <a:pos x="368" y="296"/>
                </a:cxn>
                <a:cxn ang="0">
                  <a:pos x="324" y="336"/>
                </a:cxn>
                <a:cxn ang="0">
                  <a:pos x="260" y="376"/>
                </a:cxn>
              </a:cxnLst>
              <a:rect l="0" t="0" r="r" b="b"/>
              <a:pathLst>
                <a:path w="626" h="376">
                  <a:moveTo>
                    <a:pt x="260" y="376"/>
                  </a:moveTo>
                  <a:lnTo>
                    <a:pt x="260" y="376"/>
                  </a:lnTo>
                  <a:lnTo>
                    <a:pt x="258" y="364"/>
                  </a:lnTo>
                  <a:lnTo>
                    <a:pt x="250" y="338"/>
                  </a:lnTo>
                  <a:lnTo>
                    <a:pt x="234" y="298"/>
                  </a:lnTo>
                  <a:lnTo>
                    <a:pt x="224" y="276"/>
                  </a:lnTo>
                  <a:lnTo>
                    <a:pt x="210" y="252"/>
                  </a:lnTo>
                  <a:lnTo>
                    <a:pt x="196" y="230"/>
                  </a:lnTo>
                  <a:lnTo>
                    <a:pt x="178" y="206"/>
                  </a:lnTo>
                  <a:lnTo>
                    <a:pt x="156" y="184"/>
                  </a:lnTo>
                  <a:lnTo>
                    <a:pt x="132" y="164"/>
                  </a:lnTo>
                  <a:lnTo>
                    <a:pt x="104" y="146"/>
                  </a:lnTo>
                  <a:lnTo>
                    <a:pt x="74" y="132"/>
                  </a:lnTo>
                  <a:lnTo>
                    <a:pt x="56" y="126"/>
                  </a:lnTo>
                  <a:lnTo>
                    <a:pt x="40" y="122"/>
                  </a:lnTo>
                  <a:lnTo>
                    <a:pt x="20" y="118"/>
                  </a:lnTo>
                  <a:lnTo>
                    <a:pt x="0" y="116"/>
                  </a:lnTo>
                  <a:lnTo>
                    <a:pt x="0" y="116"/>
                  </a:lnTo>
                  <a:lnTo>
                    <a:pt x="6" y="106"/>
                  </a:lnTo>
                  <a:lnTo>
                    <a:pt x="14" y="96"/>
                  </a:lnTo>
                  <a:lnTo>
                    <a:pt x="24" y="84"/>
                  </a:lnTo>
                  <a:lnTo>
                    <a:pt x="38" y="70"/>
                  </a:lnTo>
                  <a:lnTo>
                    <a:pt x="56" y="54"/>
                  </a:lnTo>
                  <a:lnTo>
                    <a:pt x="78" y="40"/>
                  </a:lnTo>
                  <a:lnTo>
                    <a:pt x="106" y="26"/>
                  </a:lnTo>
                  <a:lnTo>
                    <a:pt x="136" y="14"/>
                  </a:lnTo>
                  <a:lnTo>
                    <a:pt x="172" y="6"/>
                  </a:lnTo>
                  <a:lnTo>
                    <a:pt x="192" y="2"/>
                  </a:lnTo>
                  <a:lnTo>
                    <a:pt x="214" y="0"/>
                  </a:lnTo>
                  <a:lnTo>
                    <a:pt x="236" y="0"/>
                  </a:lnTo>
                  <a:lnTo>
                    <a:pt x="260" y="0"/>
                  </a:lnTo>
                  <a:lnTo>
                    <a:pt x="286" y="2"/>
                  </a:lnTo>
                  <a:lnTo>
                    <a:pt x="314" y="4"/>
                  </a:lnTo>
                  <a:lnTo>
                    <a:pt x="342" y="10"/>
                  </a:lnTo>
                  <a:lnTo>
                    <a:pt x="372" y="16"/>
                  </a:lnTo>
                  <a:lnTo>
                    <a:pt x="404" y="24"/>
                  </a:lnTo>
                  <a:lnTo>
                    <a:pt x="436" y="34"/>
                  </a:lnTo>
                  <a:lnTo>
                    <a:pt x="470" y="46"/>
                  </a:lnTo>
                  <a:lnTo>
                    <a:pt x="508" y="60"/>
                  </a:lnTo>
                  <a:lnTo>
                    <a:pt x="508" y="60"/>
                  </a:lnTo>
                  <a:lnTo>
                    <a:pt x="526" y="68"/>
                  </a:lnTo>
                  <a:lnTo>
                    <a:pt x="540" y="78"/>
                  </a:lnTo>
                  <a:lnTo>
                    <a:pt x="548" y="88"/>
                  </a:lnTo>
                  <a:lnTo>
                    <a:pt x="550" y="100"/>
                  </a:lnTo>
                  <a:lnTo>
                    <a:pt x="552" y="114"/>
                  </a:lnTo>
                  <a:lnTo>
                    <a:pt x="552" y="128"/>
                  </a:lnTo>
                  <a:lnTo>
                    <a:pt x="550" y="164"/>
                  </a:lnTo>
                  <a:lnTo>
                    <a:pt x="590" y="172"/>
                  </a:lnTo>
                  <a:lnTo>
                    <a:pt x="590" y="172"/>
                  </a:lnTo>
                  <a:lnTo>
                    <a:pt x="598" y="174"/>
                  </a:lnTo>
                  <a:lnTo>
                    <a:pt x="614" y="180"/>
                  </a:lnTo>
                  <a:lnTo>
                    <a:pt x="620" y="184"/>
                  </a:lnTo>
                  <a:lnTo>
                    <a:pt x="626" y="188"/>
                  </a:lnTo>
                  <a:lnTo>
                    <a:pt x="626" y="190"/>
                  </a:lnTo>
                  <a:lnTo>
                    <a:pt x="626" y="194"/>
                  </a:lnTo>
                  <a:lnTo>
                    <a:pt x="622" y="200"/>
                  </a:lnTo>
                  <a:lnTo>
                    <a:pt x="622" y="200"/>
                  </a:lnTo>
                  <a:lnTo>
                    <a:pt x="574" y="208"/>
                  </a:lnTo>
                  <a:lnTo>
                    <a:pt x="538" y="212"/>
                  </a:lnTo>
                  <a:lnTo>
                    <a:pt x="524" y="212"/>
                  </a:lnTo>
                  <a:lnTo>
                    <a:pt x="514" y="210"/>
                  </a:lnTo>
                  <a:lnTo>
                    <a:pt x="514" y="210"/>
                  </a:lnTo>
                  <a:lnTo>
                    <a:pt x="516" y="198"/>
                  </a:lnTo>
                  <a:lnTo>
                    <a:pt x="518" y="168"/>
                  </a:lnTo>
                  <a:lnTo>
                    <a:pt x="518" y="152"/>
                  </a:lnTo>
                  <a:lnTo>
                    <a:pt x="516" y="138"/>
                  </a:lnTo>
                  <a:lnTo>
                    <a:pt x="512" y="128"/>
                  </a:lnTo>
                  <a:lnTo>
                    <a:pt x="508" y="124"/>
                  </a:lnTo>
                  <a:lnTo>
                    <a:pt x="504" y="122"/>
                  </a:lnTo>
                  <a:lnTo>
                    <a:pt x="504" y="122"/>
                  </a:lnTo>
                  <a:lnTo>
                    <a:pt x="466" y="114"/>
                  </a:lnTo>
                  <a:lnTo>
                    <a:pt x="446" y="110"/>
                  </a:lnTo>
                  <a:lnTo>
                    <a:pt x="428" y="110"/>
                  </a:lnTo>
                  <a:lnTo>
                    <a:pt x="428" y="110"/>
                  </a:lnTo>
                  <a:lnTo>
                    <a:pt x="420" y="110"/>
                  </a:lnTo>
                  <a:lnTo>
                    <a:pt x="414" y="112"/>
                  </a:lnTo>
                  <a:lnTo>
                    <a:pt x="404" y="120"/>
                  </a:lnTo>
                  <a:lnTo>
                    <a:pt x="398" y="126"/>
                  </a:lnTo>
                  <a:lnTo>
                    <a:pt x="394" y="134"/>
                  </a:lnTo>
                  <a:lnTo>
                    <a:pt x="394" y="134"/>
                  </a:lnTo>
                  <a:lnTo>
                    <a:pt x="398" y="140"/>
                  </a:lnTo>
                  <a:lnTo>
                    <a:pt x="402" y="158"/>
                  </a:lnTo>
                  <a:lnTo>
                    <a:pt x="406" y="170"/>
                  </a:lnTo>
                  <a:lnTo>
                    <a:pt x="406" y="184"/>
                  </a:lnTo>
                  <a:lnTo>
                    <a:pt x="406" y="200"/>
                  </a:lnTo>
                  <a:lnTo>
                    <a:pt x="406" y="218"/>
                  </a:lnTo>
                  <a:lnTo>
                    <a:pt x="400" y="236"/>
                  </a:lnTo>
                  <a:lnTo>
                    <a:pt x="394" y="256"/>
                  </a:lnTo>
                  <a:lnTo>
                    <a:pt x="382" y="276"/>
                  </a:lnTo>
                  <a:lnTo>
                    <a:pt x="368" y="296"/>
                  </a:lnTo>
                  <a:lnTo>
                    <a:pt x="350" y="316"/>
                  </a:lnTo>
                  <a:lnTo>
                    <a:pt x="324" y="336"/>
                  </a:lnTo>
                  <a:lnTo>
                    <a:pt x="296" y="356"/>
                  </a:lnTo>
                  <a:lnTo>
                    <a:pt x="260" y="376"/>
                  </a:lnTo>
                  <a:lnTo>
                    <a:pt x="260" y="3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18"/>
            <p:cNvSpPr>
              <a:spLocks/>
            </p:cNvSpPr>
            <p:nvPr/>
          </p:nvSpPr>
          <p:spPr bwMode="auto">
            <a:xfrm>
              <a:off x="1768" y="2016"/>
              <a:ext cx="252" cy="276"/>
            </a:xfrm>
            <a:custGeom>
              <a:avLst/>
              <a:gdLst/>
              <a:ahLst/>
              <a:cxnLst>
                <a:cxn ang="0">
                  <a:pos x="0" y="266"/>
                </a:cxn>
                <a:cxn ang="0">
                  <a:pos x="0" y="266"/>
                </a:cxn>
                <a:cxn ang="0">
                  <a:pos x="12" y="236"/>
                </a:cxn>
                <a:cxn ang="0">
                  <a:pos x="26" y="206"/>
                </a:cxn>
                <a:cxn ang="0">
                  <a:pos x="44" y="172"/>
                </a:cxn>
                <a:cxn ang="0">
                  <a:pos x="62" y="138"/>
                </a:cxn>
                <a:cxn ang="0">
                  <a:pos x="82" y="106"/>
                </a:cxn>
                <a:cxn ang="0">
                  <a:pos x="92" y="94"/>
                </a:cxn>
                <a:cxn ang="0">
                  <a:pos x="102" y="84"/>
                </a:cxn>
                <a:cxn ang="0">
                  <a:pos x="112" y="78"/>
                </a:cxn>
                <a:cxn ang="0">
                  <a:pos x="122" y="76"/>
                </a:cxn>
                <a:cxn ang="0">
                  <a:pos x="208" y="70"/>
                </a:cxn>
                <a:cxn ang="0">
                  <a:pos x="208" y="70"/>
                </a:cxn>
                <a:cxn ang="0">
                  <a:pos x="210" y="48"/>
                </a:cxn>
                <a:cxn ang="0">
                  <a:pos x="216" y="28"/>
                </a:cxn>
                <a:cxn ang="0">
                  <a:pos x="220" y="18"/>
                </a:cxn>
                <a:cxn ang="0">
                  <a:pos x="224" y="10"/>
                </a:cxn>
                <a:cxn ang="0">
                  <a:pos x="224" y="10"/>
                </a:cxn>
                <a:cxn ang="0">
                  <a:pos x="232" y="4"/>
                </a:cxn>
                <a:cxn ang="0">
                  <a:pos x="238" y="0"/>
                </a:cxn>
                <a:cxn ang="0">
                  <a:pos x="242" y="0"/>
                </a:cxn>
                <a:cxn ang="0">
                  <a:pos x="246" y="2"/>
                </a:cxn>
                <a:cxn ang="0">
                  <a:pos x="248" y="4"/>
                </a:cxn>
                <a:cxn ang="0">
                  <a:pos x="250" y="8"/>
                </a:cxn>
                <a:cxn ang="0">
                  <a:pos x="252" y="16"/>
                </a:cxn>
                <a:cxn ang="0">
                  <a:pos x="252" y="26"/>
                </a:cxn>
                <a:cxn ang="0">
                  <a:pos x="250" y="54"/>
                </a:cxn>
                <a:cxn ang="0">
                  <a:pos x="242" y="98"/>
                </a:cxn>
                <a:cxn ang="0">
                  <a:pos x="124" y="114"/>
                </a:cxn>
                <a:cxn ang="0">
                  <a:pos x="68" y="276"/>
                </a:cxn>
                <a:cxn ang="0">
                  <a:pos x="0" y="266"/>
                </a:cxn>
              </a:cxnLst>
              <a:rect l="0" t="0" r="r" b="b"/>
              <a:pathLst>
                <a:path w="252" h="276">
                  <a:moveTo>
                    <a:pt x="0" y="266"/>
                  </a:moveTo>
                  <a:lnTo>
                    <a:pt x="0" y="266"/>
                  </a:lnTo>
                  <a:lnTo>
                    <a:pt x="12" y="236"/>
                  </a:lnTo>
                  <a:lnTo>
                    <a:pt x="26" y="206"/>
                  </a:lnTo>
                  <a:lnTo>
                    <a:pt x="44" y="172"/>
                  </a:lnTo>
                  <a:lnTo>
                    <a:pt x="62" y="138"/>
                  </a:lnTo>
                  <a:lnTo>
                    <a:pt x="82" y="106"/>
                  </a:lnTo>
                  <a:lnTo>
                    <a:pt x="92" y="94"/>
                  </a:lnTo>
                  <a:lnTo>
                    <a:pt x="102" y="84"/>
                  </a:lnTo>
                  <a:lnTo>
                    <a:pt x="112" y="78"/>
                  </a:lnTo>
                  <a:lnTo>
                    <a:pt x="122" y="76"/>
                  </a:lnTo>
                  <a:lnTo>
                    <a:pt x="208" y="70"/>
                  </a:lnTo>
                  <a:lnTo>
                    <a:pt x="208" y="70"/>
                  </a:lnTo>
                  <a:lnTo>
                    <a:pt x="210" y="48"/>
                  </a:lnTo>
                  <a:lnTo>
                    <a:pt x="216" y="28"/>
                  </a:lnTo>
                  <a:lnTo>
                    <a:pt x="220" y="18"/>
                  </a:lnTo>
                  <a:lnTo>
                    <a:pt x="224" y="10"/>
                  </a:lnTo>
                  <a:lnTo>
                    <a:pt x="224" y="10"/>
                  </a:lnTo>
                  <a:lnTo>
                    <a:pt x="232" y="4"/>
                  </a:lnTo>
                  <a:lnTo>
                    <a:pt x="238" y="0"/>
                  </a:lnTo>
                  <a:lnTo>
                    <a:pt x="242" y="0"/>
                  </a:lnTo>
                  <a:lnTo>
                    <a:pt x="246" y="2"/>
                  </a:lnTo>
                  <a:lnTo>
                    <a:pt x="248" y="4"/>
                  </a:lnTo>
                  <a:lnTo>
                    <a:pt x="250" y="8"/>
                  </a:lnTo>
                  <a:lnTo>
                    <a:pt x="252" y="16"/>
                  </a:lnTo>
                  <a:lnTo>
                    <a:pt x="252" y="26"/>
                  </a:lnTo>
                  <a:lnTo>
                    <a:pt x="250" y="54"/>
                  </a:lnTo>
                  <a:lnTo>
                    <a:pt x="242" y="98"/>
                  </a:lnTo>
                  <a:lnTo>
                    <a:pt x="124" y="114"/>
                  </a:lnTo>
                  <a:lnTo>
                    <a:pt x="68" y="276"/>
                  </a:lnTo>
                  <a:lnTo>
                    <a:pt x="0" y="2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49" name="Picture 21" descr="C:\Users\bsant.ARTBA\AppData\Local\Microsoft\Windows\Temporary Internet Files\Content.IE5\40VF1KS8\MC900441287[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9976624" flipH="1">
            <a:off x="4514490" y="3447689"/>
            <a:ext cx="990600" cy="990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Runovers/Backovers are the Primary Cause of Roadway Worker Deaths</a:t>
            </a:r>
            <a:endParaRPr lang="en-US" dirty="0"/>
          </a:p>
        </p:txBody>
      </p:sp>
      <p:graphicFrame>
        <p:nvGraphicFramePr>
          <p:cNvPr id="4" name="Content Placeholder 3"/>
          <p:cNvGraphicFramePr>
            <a:graphicFrameLocks noGrp="1"/>
          </p:cNvGraphicFramePr>
          <p:nvPr>
            <p:ph idx="1"/>
          </p:nvPr>
        </p:nvGraphicFramePr>
        <p:xfrm>
          <a:off x="762000" y="1524000"/>
          <a:ext cx="7467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876800" y="6324600"/>
            <a:ext cx="4114800" cy="338554"/>
          </a:xfrm>
          <a:prstGeom prst="rect">
            <a:avLst/>
          </a:prstGeom>
          <a:noFill/>
        </p:spPr>
        <p:txBody>
          <a:bodyPr wrap="square" rtlCol="0">
            <a:spAutoFit/>
          </a:bodyPr>
          <a:lstStyle/>
          <a:p>
            <a:pPr algn="r"/>
            <a:r>
              <a:rPr lang="en-US" sz="1600" b="1" i="1" dirty="0" smtClean="0"/>
              <a:t>Source:  U.S. Bureau of Labor Statistics</a:t>
            </a:r>
            <a:endParaRPr lang="en-US" sz="16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90600"/>
          </a:xfrm>
        </p:spPr>
        <p:txBody>
          <a:bodyPr>
            <a:normAutofit fontScale="90000"/>
          </a:bodyPr>
          <a:lstStyle/>
          <a:p>
            <a:r>
              <a:rPr lang="en-US" dirty="0" smtClean="0"/>
              <a:t>More Workers are Killed by Construction Equipment than Motorists</a:t>
            </a:r>
            <a:endParaRPr lang="en-US" dirty="0"/>
          </a:p>
        </p:txBody>
      </p:sp>
      <p:graphicFrame>
        <p:nvGraphicFramePr>
          <p:cNvPr id="4" name="Content Placeholder 3"/>
          <p:cNvGraphicFramePr>
            <a:graphicFrameLocks noGrp="1"/>
          </p:cNvGraphicFramePr>
          <p:nvPr>
            <p:ph idx="1"/>
          </p:nvPr>
        </p:nvGraphicFramePr>
        <p:xfrm>
          <a:off x="228600" y="1600200"/>
          <a:ext cx="76962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391400" y="3810000"/>
            <a:ext cx="1600200" cy="1754326"/>
          </a:xfrm>
          <a:prstGeom prst="rect">
            <a:avLst/>
          </a:prstGeom>
          <a:noFill/>
        </p:spPr>
        <p:txBody>
          <a:bodyPr wrap="square" rtlCol="0">
            <a:spAutoFit/>
          </a:bodyPr>
          <a:lstStyle/>
          <a:p>
            <a:pPr algn="r"/>
            <a:r>
              <a:rPr lang="en-US" b="1" i="1" dirty="0" smtClean="0"/>
              <a:t>Source:</a:t>
            </a:r>
            <a:r>
              <a:rPr lang="en-US" b="1" dirty="0" smtClean="0"/>
              <a:t> Bureau of Labor Statistics/  Stephen Pegula</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Construction Vehicles are </a:t>
            </a:r>
            <a:br>
              <a:rPr lang="en-US" dirty="0" smtClean="0"/>
            </a:br>
            <a:r>
              <a:rPr lang="en-US" dirty="0" smtClean="0"/>
              <a:t>the Greatest Hazard</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981200"/>
            <a:ext cx="8621713" cy="4206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Vehicles Frequently Enter and Exit</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57400"/>
            <a:ext cx="7997066" cy="3886200"/>
          </a:xfrm>
          <a:prstGeom prst="rect">
            <a:avLst/>
          </a:prstGeom>
          <a:ln w="12700">
            <a:solidFill>
              <a:schemeClr val="tx1"/>
            </a:solidFill>
          </a:ln>
          <a:effectLst>
            <a:outerShdw blurRad="292100" dist="139700" dir="2700000" algn="tl" rotWithShape="0">
              <a:srgbClr val="333333">
                <a:alpha val="65000"/>
              </a:srgbClr>
            </a:outerShdw>
          </a:effectLst>
        </p:spPr>
      </p:pic>
      <p:sp>
        <p:nvSpPr>
          <p:cNvPr id="4" name="Up Arrow 3"/>
          <p:cNvSpPr/>
          <p:nvPr/>
        </p:nvSpPr>
        <p:spPr>
          <a:xfrm rot="3679037">
            <a:off x="2838368" y="4447752"/>
            <a:ext cx="685800" cy="1828800"/>
          </a:xfrm>
          <a:prstGeom prst="upArrow">
            <a:avLst/>
          </a:prstGeom>
          <a:solidFill>
            <a:srgbClr val="FF0000"/>
          </a:solidFill>
          <a:ln>
            <a:solidFill>
              <a:srgbClr val="FFC00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1500"/>
                                  </p:stCondLst>
                                  <p:childTnLst>
                                    <p:animMotion origin="layout" path="M -0.09792 0.12917 L 0.35208 -0.19305 " pathEditMode="relative" rAng="0" ptsTypes="AA">
                                      <p:cBhvr>
                                        <p:cTn id="6" dur="2000" fill="hold"/>
                                        <p:tgtEl>
                                          <p:spTgt spid="4"/>
                                        </p:tgtEl>
                                        <p:attrNameLst>
                                          <p:attrName>ppt_x</p:attrName>
                                          <p:attrName>ppt_y</p:attrName>
                                        </p:attrNameLst>
                                      </p:cBhvr>
                                      <p:rCtr x="22500" y="-16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i="1" dirty="0" smtClean="0"/>
              <a:t>Internal Traffic Control?”</a:t>
            </a:r>
            <a:endParaRPr lang="en-US" i="1" dirty="0"/>
          </a:p>
        </p:txBody>
      </p:sp>
      <p:sp>
        <p:nvSpPr>
          <p:cNvPr id="3" name="Content Placeholder 2"/>
          <p:cNvSpPr>
            <a:spLocks noGrp="1"/>
          </p:cNvSpPr>
          <p:nvPr>
            <p:ph idx="1"/>
          </p:nvPr>
        </p:nvSpPr>
        <p:spPr>
          <a:xfrm>
            <a:off x="457200" y="1752600"/>
            <a:ext cx="8229600" cy="4648200"/>
          </a:xfrm>
        </p:spPr>
        <p:txBody>
          <a:bodyPr>
            <a:normAutofit/>
          </a:bodyPr>
          <a:lstStyle/>
          <a:p>
            <a:r>
              <a:rPr lang="en-US" dirty="0" smtClean="0"/>
              <a:t>Internal Traffic Control (ITC) is a principle of </a:t>
            </a:r>
            <a:r>
              <a:rPr lang="en-US" i="1" dirty="0" smtClean="0">
                <a:solidFill>
                  <a:srgbClr val="663300"/>
                </a:solidFill>
                <a:effectLst>
                  <a:outerShdw blurRad="38100" dist="38100" dir="2700000" algn="tl">
                    <a:srgbClr val="000000">
                      <a:alpha val="43137"/>
                    </a:srgbClr>
                  </a:outerShdw>
                </a:effectLst>
              </a:rPr>
              <a:t>construction</a:t>
            </a:r>
            <a:r>
              <a:rPr lang="en-US" dirty="0" smtClean="0">
                <a:solidFill>
                  <a:schemeClr val="accent6">
                    <a:lumMod val="50000"/>
                  </a:schemeClr>
                </a:solidFill>
              </a:rPr>
              <a:t> </a:t>
            </a:r>
            <a:r>
              <a:rPr lang="en-US" dirty="0" smtClean="0"/>
              <a:t>traffic coordination </a:t>
            </a:r>
            <a:r>
              <a:rPr lang="en-US" i="1" dirty="0" smtClean="0">
                <a:solidFill>
                  <a:srgbClr val="663300"/>
                </a:solidFill>
                <a:effectLst>
                  <a:outerShdw blurRad="38100" dist="38100" dir="2700000" algn="tl">
                    <a:srgbClr val="000000">
                      <a:alpha val="43137"/>
                    </a:srgbClr>
                  </a:outerShdw>
                </a:effectLst>
              </a:rPr>
              <a:t>inside</a:t>
            </a:r>
            <a:r>
              <a:rPr lang="en-US" dirty="0" smtClean="0"/>
              <a:t> the activity area of a temporary traffic control zone.</a:t>
            </a:r>
          </a:p>
          <a:p>
            <a:r>
              <a:rPr lang="en-US" dirty="0" smtClean="0"/>
              <a:t>The purpose of ITC is to separate – to the extent possible – construction vehicles and equipment from workers on foot.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905000"/>
            <a:ext cx="8686801" cy="4671958"/>
          </a:xfrm>
          <a:prstGeom prst="rect">
            <a:avLst/>
          </a:prstGeom>
          <a:ln w="12700">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33400" y="-152400"/>
            <a:ext cx="8229600" cy="1524000"/>
          </a:xfrm>
        </p:spPr>
        <p:txBody>
          <a:bodyPr>
            <a:normAutofit/>
          </a:bodyPr>
          <a:lstStyle/>
          <a:p>
            <a:r>
              <a:rPr lang="en-US" dirty="0" smtClean="0"/>
              <a:t>Workers on Foot Labor in Close Proximity to Large Vehicles</a:t>
            </a:r>
            <a:endParaRPr lang="en-US" dirty="0"/>
          </a:p>
        </p:txBody>
      </p:sp>
      <p:sp>
        <p:nvSpPr>
          <p:cNvPr id="4" name="Down Arrow 3"/>
          <p:cNvSpPr/>
          <p:nvPr/>
        </p:nvSpPr>
        <p:spPr>
          <a:xfrm>
            <a:off x="914400" y="3733800"/>
            <a:ext cx="381000" cy="685800"/>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8229600" y="3657600"/>
            <a:ext cx="381000" cy="685800"/>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Spots</a:t>
            </a:r>
            <a:endParaRPr lang="en-US" dirty="0"/>
          </a:p>
        </p:txBody>
      </p:sp>
      <p:sp>
        <p:nvSpPr>
          <p:cNvPr id="3" name="Content Placeholder 2"/>
          <p:cNvSpPr>
            <a:spLocks noGrp="1"/>
          </p:cNvSpPr>
          <p:nvPr>
            <p:ph idx="1"/>
          </p:nvPr>
        </p:nvSpPr>
        <p:spPr>
          <a:xfrm>
            <a:off x="304800" y="1752600"/>
            <a:ext cx="3733800" cy="4724400"/>
          </a:xfrm>
        </p:spPr>
        <p:txBody>
          <a:bodyPr>
            <a:normAutofit/>
          </a:bodyPr>
          <a:lstStyle/>
          <a:p>
            <a:r>
              <a:rPr lang="en-US" sz="3200" dirty="0" smtClean="0"/>
              <a:t>Blind Spots are the locations around equipment and vehicles where workers on foot are invisible to the operator through his windows and mirrors.</a:t>
            </a:r>
            <a:endParaRPr lang="en-US" sz="3200" dirty="0"/>
          </a:p>
        </p:txBody>
      </p:sp>
      <p:pic>
        <p:nvPicPr>
          <p:cNvPr id="6" name="Picture 5" descr="cid:E44B8752-9A7A-409D-9D63-81C6B9C0F8E5"/>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4495800" y="1676400"/>
            <a:ext cx="4191000" cy="2133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7" name="Picture 6" descr="cid:9C7D46F2-B34A-46B3-B4E6-9322EC25DAA3"/>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4495800" y="4038600"/>
            <a:ext cx="4190365" cy="2209800"/>
          </a:xfrm>
          <a:prstGeom prst="rect">
            <a:avLst/>
          </a:prstGeom>
          <a:ln w="12700">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3733800" y="3352800"/>
            <a:ext cx="2286000" cy="400110"/>
          </a:xfrm>
          <a:prstGeom prst="rect">
            <a:avLst/>
          </a:prstGeom>
          <a:solidFill>
            <a:schemeClr val="bg1"/>
          </a:solidFill>
          <a:ln w="12700">
            <a:solidFill>
              <a:schemeClr val="tx1"/>
            </a:solidFill>
          </a:ln>
        </p:spPr>
        <p:txBody>
          <a:bodyPr wrap="square" rtlCol="0">
            <a:spAutoFit/>
          </a:bodyPr>
          <a:lstStyle/>
          <a:p>
            <a:r>
              <a:rPr lang="en-US" sz="2000" dirty="0" smtClean="0"/>
              <a:t>Behind the Vehicle</a:t>
            </a:r>
            <a:endParaRPr lang="en-US" sz="2000" dirty="0"/>
          </a:p>
        </p:txBody>
      </p:sp>
      <p:sp>
        <p:nvSpPr>
          <p:cNvPr id="9" name="TextBox 8"/>
          <p:cNvSpPr txBox="1"/>
          <p:nvPr/>
        </p:nvSpPr>
        <p:spPr>
          <a:xfrm>
            <a:off x="3733800" y="5715000"/>
            <a:ext cx="2514600" cy="400110"/>
          </a:xfrm>
          <a:prstGeom prst="rect">
            <a:avLst/>
          </a:prstGeom>
          <a:solidFill>
            <a:schemeClr val="bg1"/>
          </a:solidFill>
          <a:ln w="12700">
            <a:solidFill>
              <a:schemeClr val="tx1"/>
            </a:solidFill>
          </a:ln>
        </p:spPr>
        <p:txBody>
          <a:bodyPr wrap="square" rtlCol="0">
            <a:spAutoFit/>
          </a:bodyPr>
          <a:lstStyle/>
          <a:p>
            <a:r>
              <a:rPr lang="en-US" sz="2000" dirty="0" smtClean="0"/>
              <a:t>Outside Mirror Range</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Mirror Check Station</a:t>
            </a:r>
            <a:endParaRPr lang="en-US" dirty="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09600" y="1752600"/>
            <a:ext cx="3657600" cy="4652731"/>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752600"/>
            <a:ext cx="3962400" cy="468152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 Familiar with Your </a:t>
            </a:r>
            <a:br>
              <a:rPr lang="en-US" dirty="0" smtClean="0"/>
            </a:br>
            <a:r>
              <a:rPr lang="en-US" dirty="0" smtClean="0"/>
              <a:t>Vehicle's Blind Spots</a:t>
            </a:r>
            <a:endParaRPr lang="en-US" dirty="0"/>
          </a:p>
        </p:txBody>
      </p:sp>
      <p:pic>
        <p:nvPicPr>
          <p:cNvPr id="49154" name="Picture 2" descr="http://www.cdc.gov/niosh/topics/highwayworkzones/BAD/images/blindarea/3axletrucks/800px/sterl9511-9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1600200"/>
            <a:ext cx="4467970" cy="5105400"/>
          </a:xfrm>
          <a:prstGeom prst="rect">
            <a:avLst/>
          </a:prstGeom>
          <a:ln>
            <a:noFill/>
          </a:ln>
          <a:effectLst>
            <a:outerShdw blurRad="292100" dist="139700" dir="2700000" algn="tl" rotWithShape="0">
              <a:srgbClr val="333333">
                <a:alpha val="65000"/>
              </a:srgbClr>
            </a:outerShdw>
          </a:effectLst>
        </p:spPr>
      </p:pic>
      <p:pic>
        <p:nvPicPr>
          <p:cNvPr id="49156" name="Picture 4" descr="Sterling 95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28600" y="2667000"/>
            <a:ext cx="3639403" cy="2438400"/>
          </a:xfrm>
          <a:prstGeom prst="rect">
            <a:avLst/>
          </a:prstGeom>
          <a:ln w="12700">
            <a:solidFill>
              <a:schemeClr val="tx1"/>
            </a:solidFill>
          </a:ln>
          <a:effectLst>
            <a:outerShdw blurRad="292100" dist="139700" dir="2700000" algn="tl" rotWithShape="0">
              <a:srgbClr val="333333">
                <a:alpha val="65000"/>
              </a:srgbClr>
            </a:outerShdw>
          </a:effectLst>
        </p:spPr>
      </p:pic>
      <p:pic>
        <p:nvPicPr>
          <p:cNvPr id="49158" name="Picture 6" descr="http://www.cdc.gov/niosh/topics/highwayworkzones/BAD/images/blindarea/artictrucks/800px/volvoa40d-9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7200" y="1600200"/>
            <a:ext cx="4467969" cy="5105400"/>
          </a:xfrm>
          <a:prstGeom prst="rect">
            <a:avLst/>
          </a:prstGeom>
          <a:noFill/>
        </p:spPr>
      </p:pic>
      <p:pic>
        <p:nvPicPr>
          <p:cNvPr id="49160" name="Picture 8" descr="Volvo A40D"/>
          <p:cNvPicPr>
            <a:picLocks noChangeAspect="1" noChangeArrowheads="1"/>
          </p:cNvPicPr>
          <p:nvPr/>
        </p:nvPicPr>
        <p:blipFill>
          <a:blip r:embed="rId6" cstate="print"/>
          <a:srcRect/>
          <a:stretch>
            <a:fillRect/>
          </a:stretch>
        </p:blipFill>
        <p:spPr bwMode="auto">
          <a:xfrm flipH="1">
            <a:off x="228600" y="2667000"/>
            <a:ext cx="3639403" cy="24384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9160"/>
                                        </p:tgtEl>
                                        <p:attrNameLst>
                                          <p:attrName>style.visibility</p:attrName>
                                        </p:attrNameLst>
                                      </p:cBhvr>
                                      <p:to>
                                        <p:strVal val="visible"/>
                                      </p:to>
                                    </p:set>
                                    <p:animEffect transition="in" filter="fade">
                                      <p:cBhvr>
                                        <p:cTn id="7" dur="3000"/>
                                        <p:tgtEl>
                                          <p:spTgt spid="49160"/>
                                        </p:tgtEl>
                                      </p:cBhvr>
                                    </p:animEffect>
                                  </p:childTnLst>
                                </p:cTn>
                              </p:par>
                              <p:par>
                                <p:cTn id="8" presetID="10" presetClass="entr" presetSubtype="0" fill="hold" nodeType="withEffect">
                                  <p:stCondLst>
                                    <p:cond delay="3000"/>
                                  </p:stCondLst>
                                  <p:childTnLst>
                                    <p:set>
                                      <p:cBhvr>
                                        <p:cTn id="9" dur="1" fill="hold">
                                          <p:stCondLst>
                                            <p:cond delay="0"/>
                                          </p:stCondLst>
                                        </p:cTn>
                                        <p:tgtEl>
                                          <p:spTgt spid="49158"/>
                                        </p:tgtEl>
                                        <p:attrNameLst>
                                          <p:attrName>style.visibility</p:attrName>
                                        </p:attrNameLst>
                                      </p:cBhvr>
                                      <p:to>
                                        <p:strVal val="visible"/>
                                      </p:to>
                                    </p:set>
                                    <p:animEffect transition="in" filter="fade">
                                      <p:cBhvr>
                                        <p:cTn id="10" dur="30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Spots</a:t>
            </a:r>
            <a:endParaRPr lang="en-US" dirty="0"/>
          </a:p>
        </p:txBody>
      </p:sp>
      <p:sp>
        <p:nvSpPr>
          <p:cNvPr id="3" name="Content Placeholder 2"/>
          <p:cNvSpPr>
            <a:spLocks noGrp="1"/>
          </p:cNvSpPr>
          <p:nvPr>
            <p:ph idx="1"/>
          </p:nvPr>
        </p:nvSpPr>
        <p:spPr>
          <a:xfrm>
            <a:off x="457200" y="1752600"/>
            <a:ext cx="8382000" cy="1524000"/>
          </a:xfrm>
        </p:spPr>
        <p:txBody>
          <a:bodyPr>
            <a:normAutofit/>
          </a:bodyPr>
          <a:lstStyle/>
          <a:p>
            <a:r>
              <a:rPr lang="en-US" dirty="0" smtClean="0"/>
              <a:t>Each type and make of vehicle has its unique blind spots.</a:t>
            </a:r>
            <a:endParaRPr lang="en-US" dirty="0"/>
          </a:p>
        </p:txBody>
      </p:sp>
      <p:pic>
        <p:nvPicPr>
          <p:cNvPr id="6" name="Picture 5" descr="Dump Truc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3200400"/>
            <a:ext cx="2754635" cy="3500682"/>
          </a:xfrm>
          <a:prstGeom prst="rect">
            <a:avLst/>
          </a:prstGeom>
          <a:ln w="12700">
            <a:solidFill>
              <a:schemeClr val="tx1"/>
            </a:solidFill>
          </a:ln>
          <a:effectLst>
            <a:outerShdw blurRad="292100" dist="139700" dir="2700000" algn="tl" rotWithShape="0">
              <a:srgbClr val="333333">
                <a:alpha val="65000"/>
              </a:srgbClr>
            </a:outerShdw>
          </a:effectLst>
        </p:spPr>
      </p:pic>
      <p:pic>
        <p:nvPicPr>
          <p:cNvPr id="8" name="Picture 7" descr="Scrap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6600" y="2971800"/>
            <a:ext cx="2812312" cy="3505200"/>
          </a:xfrm>
          <a:prstGeom prst="rect">
            <a:avLst/>
          </a:prstGeom>
          <a:ln w="12700">
            <a:solidFill>
              <a:schemeClr val="tx1"/>
            </a:solidFill>
          </a:ln>
          <a:effectLst>
            <a:outerShdw blurRad="292100" dist="139700" dir="2700000" algn="tl" rotWithShape="0">
              <a:srgbClr val="333333">
                <a:alpha val="65000"/>
              </a:srgbClr>
            </a:outerShdw>
          </a:effectLst>
        </p:spPr>
      </p:pic>
      <p:pic>
        <p:nvPicPr>
          <p:cNvPr id="7" name="Picture 6" descr="Recycle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3600" y="2667000"/>
            <a:ext cx="2798971" cy="3461886"/>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Workers Are Vulnerable in Blind Spots</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752600"/>
            <a:ext cx="3747381" cy="45720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0" y="1752599"/>
            <a:ext cx="4321335" cy="4585792"/>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Killed by Motorists</a:t>
            </a:r>
            <a:endParaRPr lang="en-US" dirty="0"/>
          </a:p>
        </p:txBody>
      </p:sp>
      <p:sp>
        <p:nvSpPr>
          <p:cNvPr id="3" name="Content Placeholder 2"/>
          <p:cNvSpPr>
            <a:spLocks noGrp="1"/>
          </p:cNvSpPr>
          <p:nvPr>
            <p:ph idx="1"/>
          </p:nvPr>
        </p:nvSpPr>
        <p:spPr/>
        <p:txBody>
          <a:bodyPr>
            <a:normAutofit lnSpcReduction="10000"/>
          </a:bodyPr>
          <a:lstStyle/>
          <a:p>
            <a:r>
              <a:rPr lang="en-US" dirty="0" smtClean="0"/>
              <a:t>As noted previously, the primary cause of worker deaths in roadway construction is caused by workers being struck by construction vehicles and equipment.</a:t>
            </a:r>
          </a:p>
          <a:p>
            <a:r>
              <a:rPr lang="en-US" dirty="0" smtClean="0"/>
              <a:t>The second highest cause is workers being struck by motorists or when a vehicle crashes.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Users\bsant.ARTBA\AppData\Local\Microsoft\Windows\Temporary Internet Files\Content.IE5\40VF1KS8\MC900310262[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3810000"/>
            <a:ext cx="2931345" cy="2542163"/>
          </a:xfrm>
          <a:prstGeom prst="rect">
            <a:avLst/>
          </a:prstGeom>
          <a:noFill/>
        </p:spPr>
      </p:pic>
      <p:sp>
        <p:nvSpPr>
          <p:cNvPr id="2" name="Title 1"/>
          <p:cNvSpPr>
            <a:spLocks noGrp="1"/>
          </p:cNvSpPr>
          <p:nvPr>
            <p:ph type="title"/>
          </p:nvPr>
        </p:nvSpPr>
        <p:spPr/>
        <p:txBody>
          <a:bodyPr/>
          <a:lstStyle/>
          <a:p>
            <a:r>
              <a:rPr lang="en-US" dirty="0" smtClean="0"/>
              <a:t>Two Ways Workers Are Killed</a:t>
            </a:r>
            <a:endParaRPr lang="en-US" dirty="0"/>
          </a:p>
        </p:txBody>
      </p:sp>
      <p:sp>
        <p:nvSpPr>
          <p:cNvPr id="3" name="Content Placeholder 2"/>
          <p:cNvSpPr>
            <a:spLocks noGrp="1"/>
          </p:cNvSpPr>
          <p:nvPr>
            <p:ph sz="half" idx="1"/>
          </p:nvPr>
        </p:nvSpPr>
        <p:spPr/>
        <p:txBody>
          <a:bodyPr>
            <a:normAutofit/>
          </a:bodyPr>
          <a:lstStyle/>
          <a:p>
            <a:r>
              <a:rPr lang="en-US" sz="3200" dirty="0" smtClean="0"/>
              <a:t>Workers Enter the Traffic Space</a:t>
            </a:r>
          </a:p>
          <a:p>
            <a:endParaRPr lang="en-US" sz="3200" dirty="0"/>
          </a:p>
        </p:txBody>
      </p:sp>
      <p:sp>
        <p:nvSpPr>
          <p:cNvPr id="4" name="Content Placeholder 3"/>
          <p:cNvSpPr>
            <a:spLocks noGrp="1"/>
          </p:cNvSpPr>
          <p:nvPr>
            <p:ph sz="half" idx="2"/>
          </p:nvPr>
        </p:nvSpPr>
        <p:spPr/>
        <p:txBody>
          <a:bodyPr>
            <a:normAutofit/>
          </a:bodyPr>
          <a:lstStyle/>
          <a:p>
            <a:r>
              <a:rPr lang="en-US" sz="3200" dirty="0" smtClean="0"/>
              <a:t>Motorists Enter the Work Space</a:t>
            </a:r>
          </a:p>
          <a:p>
            <a:endParaRPr lang="en-US" sz="3200" dirty="0"/>
          </a:p>
        </p:txBody>
      </p:sp>
      <p:grpSp>
        <p:nvGrpSpPr>
          <p:cNvPr id="14" name="Group 10"/>
          <p:cNvGrpSpPr>
            <a:grpSpLocks noChangeAspect="1"/>
          </p:cNvGrpSpPr>
          <p:nvPr/>
        </p:nvGrpSpPr>
        <p:grpSpPr bwMode="auto">
          <a:xfrm>
            <a:off x="838200" y="2895599"/>
            <a:ext cx="2743200" cy="2900298"/>
            <a:chOff x="3168" y="720"/>
            <a:chExt cx="1829" cy="1680"/>
          </a:xfrm>
        </p:grpSpPr>
        <p:sp>
          <p:nvSpPr>
            <p:cNvPr id="15" name="AutoShape 9"/>
            <p:cNvSpPr>
              <a:spLocks noChangeAspect="1" noChangeArrowheads="1" noTextEdit="1"/>
            </p:cNvSpPr>
            <p:nvPr/>
          </p:nvSpPr>
          <p:spPr bwMode="auto">
            <a:xfrm>
              <a:off x="3168" y="720"/>
              <a:ext cx="1829" cy="1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23"/>
            <p:cNvSpPr>
              <a:spLocks/>
            </p:cNvSpPr>
            <p:nvPr/>
          </p:nvSpPr>
          <p:spPr bwMode="auto">
            <a:xfrm>
              <a:off x="4307" y="907"/>
              <a:ext cx="124" cy="164"/>
            </a:xfrm>
            <a:custGeom>
              <a:avLst/>
              <a:gdLst/>
              <a:ahLst/>
              <a:cxnLst>
                <a:cxn ang="0">
                  <a:pos x="247" y="216"/>
                </a:cxn>
                <a:cxn ang="0">
                  <a:pos x="244" y="152"/>
                </a:cxn>
                <a:cxn ang="0">
                  <a:pos x="233" y="102"/>
                </a:cxn>
                <a:cxn ang="0">
                  <a:pos x="212" y="63"/>
                </a:cxn>
                <a:cxn ang="0">
                  <a:pos x="188" y="33"/>
                </a:cxn>
                <a:cxn ang="0">
                  <a:pos x="161" y="15"/>
                </a:cxn>
                <a:cxn ang="0">
                  <a:pos x="135" y="6"/>
                </a:cxn>
                <a:cxn ang="0">
                  <a:pos x="109" y="0"/>
                </a:cxn>
                <a:cxn ang="0">
                  <a:pos x="90" y="2"/>
                </a:cxn>
                <a:cxn ang="0">
                  <a:pos x="74" y="8"/>
                </a:cxn>
                <a:cxn ang="0">
                  <a:pos x="59" y="19"/>
                </a:cxn>
                <a:cxn ang="0">
                  <a:pos x="44" y="33"/>
                </a:cxn>
                <a:cxn ang="0">
                  <a:pos x="31" y="50"/>
                </a:cxn>
                <a:cxn ang="0">
                  <a:pos x="20" y="72"/>
                </a:cxn>
                <a:cxn ang="0">
                  <a:pos x="11" y="94"/>
                </a:cxn>
                <a:cxn ang="0">
                  <a:pos x="4" y="120"/>
                </a:cxn>
                <a:cxn ang="0">
                  <a:pos x="0" y="148"/>
                </a:cxn>
                <a:cxn ang="0">
                  <a:pos x="0" y="176"/>
                </a:cxn>
                <a:cxn ang="0">
                  <a:pos x="5" y="203"/>
                </a:cxn>
                <a:cxn ang="0">
                  <a:pos x="17" y="231"/>
                </a:cxn>
                <a:cxn ang="0">
                  <a:pos x="29" y="257"/>
                </a:cxn>
                <a:cxn ang="0">
                  <a:pos x="44" y="279"/>
                </a:cxn>
                <a:cxn ang="0">
                  <a:pos x="59" y="298"/>
                </a:cxn>
                <a:cxn ang="0">
                  <a:pos x="74" y="309"/>
                </a:cxn>
                <a:cxn ang="0">
                  <a:pos x="85" y="314"/>
                </a:cxn>
                <a:cxn ang="0">
                  <a:pos x="92" y="316"/>
                </a:cxn>
                <a:cxn ang="0">
                  <a:pos x="109" y="323"/>
                </a:cxn>
                <a:cxn ang="0">
                  <a:pos x="135" y="327"/>
                </a:cxn>
                <a:cxn ang="0">
                  <a:pos x="164" y="329"/>
                </a:cxn>
                <a:cxn ang="0">
                  <a:pos x="192" y="322"/>
                </a:cxn>
                <a:cxn ang="0">
                  <a:pos x="220" y="303"/>
                </a:cxn>
                <a:cxn ang="0">
                  <a:pos x="238" y="268"/>
                </a:cxn>
                <a:cxn ang="0">
                  <a:pos x="247" y="216"/>
                </a:cxn>
              </a:cxnLst>
              <a:rect l="0" t="0" r="r" b="b"/>
              <a:pathLst>
                <a:path w="247" h="329">
                  <a:moveTo>
                    <a:pt x="247" y="216"/>
                  </a:moveTo>
                  <a:lnTo>
                    <a:pt x="244" y="152"/>
                  </a:lnTo>
                  <a:lnTo>
                    <a:pt x="233" y="102"/>
                  </a:lnTo>
                  <a:lnTo>
                    <a:pt x="212" y="63"/>
                  </a:lnTo>
                  <a:lnTo>
                    <a:pt x="188" y="33"/>
                  </a:lnTo>
                  <a:lnTo>
                    <a:pt x="161" y="15"/>
                  </a:lnTo>
                  <a:lnTo>
                    <a:pt x="135" y="6"/>
                  </a:lnTo>
                  <a:lnTo>
                    <a:pt x="109" y="0"/>
                  </a:lnTo>
                  <a:lnTo>
                    <a:pt x="90" y="2"/>
                  </a:lnTo>
                  <a:lnTo>
                    <a:pt x="74" y="8"/>
                  </a:lnTo>
                  <a:lnTo>
                    <a:pt x="59" y="19"/>
                  </a:lnTo>
                  <a:lnTo>
                    <a:pt x="44" y="33"/>
                  </a:lnTo>
                  <a:lnTo>
                    <a:pt x="31" y="50"/>
                  </a:lnTo>
                  <a:lnTo>
                    <a:pt x="20" y="72"/>
                  </a:lnTo>
                  <a:lnTo>
                    <a:pt x="11" y="94"/>
                  </a:lnTo>
                  <a:lnTo>
                    <a:pt x="4" y="120"/>
                  </a:lnTo>
                  <a:lnTo>
                    <a:pt x="0" y="148"/>
                  </a:lnTo>
                  <a:lnTo>
                    <a:pt x="0" y="176"/>
                  </a:lnTo>
                  <a:lnTo>
                    <a:pt x="5" y="203"/>
                  </a:lnTo>
                  <a:lnTo>
                    <a:pt x="17" y="231"/>
                  </a:lnTo>
                  <a:lnTo>
                    <a:pt x="29" y="257"/>
                  </a:lnTo>
                  <a:lnTo>
                    <a:pt x="44" y="279"/>
                  </a:lnTo>
                  <a:lnTo>
                    <a:pt x="59" y="298"/>
                  </a:lnTo>
                  <a:lnTo>
                    <a:pt x="74" y="309"/>
                  </a:lnTo>
                  <a:lnTo>
                    <a:pt x="85" y="314"/>
                  </a:lnTo>
                  <a:lnTo>
                    <a:pt x="92" y="316"/>
                  </a:lnTo>
                  <a:lnTo>
                    <a:pt x="109" y="323"/>
                  </a:lnTo>
                  <a:lnTo>
                    <a:pt x="135" y="327"/>
                  </a:lnTo>
                  <a:lnTo>
                    <a:pt x="164" y="329"/>
                  </a:lnTo>
                  <a:lnTo>
                    <a:pt x="192" y="322"/>
                  </a:lnTo>
                  <a:lnTo>
                    <a:pt x="220" y="303"/>
                  </a:lnTo>
                  <a:lnTo>
                    <a:pt x="238" y="268"/>
                  </a:lnTo>
                  <a:lnTo>
                    <a:pt x="247" y="2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24"/>
            <p:cNvSpPr>
              <a:spLocks/>
            </p:cNvSpPr>
            <p:nvPr/>
          </p:nvSpPr>
          <p:spPr bwMode="auto">
            <a:xfrm>
              <a:off x="4119" y="1226"/>
              <a:ext cx="246" cy="224"/>
            </a:xfrm>
            <a:custGeom>
              <a:avLst/>
              <a:gdLst/>
              <a:ahLst/>
              <a:cxnLst>
                <a:cxn ang="0">
                  <a:pos x="493" y="447"/>
                </a:cxn>
                <a:cxn ang="0">
                  <a:pos x="493" y="0"/>
                </a:cxn>
                <a:cxn ang="0">
                  <a:pos x="0" y="106"/>
                </a:cxn>
                <a:cxn ang="0">
                  <a:pos x="0" y="447"/>
                </a:cxn>
                <a:cxn ang="0">
                  <a:pos x="493" y="447"/>
                </a:cxn>
              </a:cxnLst>
              <a:rect l="0" t="0" r="r" b="b"/>
              <a:pathLst>
                <a:path w="493" h="447">
                  <a:moveTo>
                    <a:pt x="493" y="447"/>
                  </a:moveTo>
                  <a:lnTo>
                    <a:pt x="493" y="0"/>
                  </a:lnTo>
                  <a:lnTo>
                    <a:pt x="0" y="106"/>
                  </a:lnTo>
                  <a:lnTo>
                    <a:pt x="0" y="447"/>
                  </a:lnTo>
                  <a:lnTo>
                    <a:pt x="493" y="4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25"/>
            <p:cNvSpPr>
              <a:spLocks noChangeArrowheads="1"/>
            </p:cNvSpPr>
            <p:nvPr/>
          </p:nvSpPr>
          <p:spPr bwMode="auto">
            <a:xfrm>
              <a:off x="4155" y="1287"/>
              <a:ext cx="181" cy="13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auto">
            <a:xfrm>
              <a:off x="3768" y="1364"/>
              <a:ext cx="1090" cy="1030"/>
            </a:xfrm>
            <a:custGeom>
              <a:avLst/>
              <a:gdLst/>
              <a:ahLst/>
              <a:cxnLst>
                <a:cxn ang="0">
                  <a:pos x="183" y="523"/>
                </a:cxn>
                <a:cxn ang="0">
                  <a:pos x="238" y="320"/>
                </a:cxn>
                <a:cxn ang="0">
                  <a:pos x="316" y="211"/>
                </a:cxn>
                <a:cxn ang="0">
                  <a:pos x="434" y="108"/>
                </a:cxn>
                <a:cxn ang="0">
                  <a:pos x="541" y="39"/>
                </a:cxn>
                <a:cxn ang="0">
                  <a:pos x="628" y="8"/>
                </a:cxn>
                <a:cxn ang="0">
                  <a:pos x="697" y="0"/>
                </a:cxn>
                <a:cxn ang="0">
                  <a:pos x="900" y="0"/>
                </a:cxn>
                <a:cxn ang="0">
                  <a:pos x="1145" y="0"/>
                </a:cxn>
                <a:cxn ang="0">
                  <a:pos x="1266" y="0"/>
                </a:cxn>
                <a:cxn ang="0">
                  <a:pos x="1406" y="58"/>
                </a:cxn>
                <a:cxn ang="0">
                  <a:pos x="1543" y="237"/>
                </a:cxn>
                <a:cxn ang="0">
                  <a:pos x="1633" y="403"/>
                </a:cxn>
                <a:cxn ang="0">
                  <a:pos x="1803" y="364"/>
                </a:cxn>
                <a:cxn ang="0">
                  <a:pos x="1899" y="300"/>
                </a:cxn>
                <a:cxn ang="0">
                  <a:pos x="1964" y="228"/>
                </a:cxn>
                <a:cxn ang="0">
                  <a:pos x="2010" y="213"/>
                </a:cxn>
                <a:cxn ang="0">
                  <a:pos x="2041" y="307"/>
                </a:cxn>
                <a:cxn ang="0">
                  <a:pos x="2163" y="303"/>
                </a:cxn>
                <a:cxn ang="0">
                  <a:pos x="2099" y="512"/>
                </a:cxn>
                <a:cxn ang="0">
                  <a:pos x="1903" y="510"/>
                </a:cxn>
                <a:cxn ang="0">
                  <a:pos x="1823" y="544"/>
                </a:cxn>
                <a:cxn ang="0">
                  <a:pos x="1720" y="590"/>
                </a:cxn>
                <a:cxn ang="0">
                  <a:pos x="1615" y="612"/>
                </a:cxn>
                <a:cxn ang="0">
                  <a:pos x="1487" y="573"/>
                </a:cxn>
                <a:cxn ang="0">
                  <a:pos x="1349" y="394"/>
                </a:cxn>
                <a:cxn ang="0">
                  <a:pos x="1463" y="928"/>
                </a:cxn>
                <a:cxn ang="0">
                  <a:pos x="1620" y="1282"/>
                </a:cxn>
                <a:cxn ang="0">
                  <a:pos x="1648" y="1500"/>
                </a:cxn>
                <a:cxn ang="0">
                  <a:pos x="1578" y="1741"/>
                </a:cxn>
                <a:cxn ang="0">
                  <a:pos x="1360" y="1944"/>
                </a:cxn>
                <a:cxn ang="0">
                  <a:pos x="1509" y="1992"/>
                </a:cxn>
                <a:cxn ang="0">
                  <a:pos x="1123" y="2038"/>
                </a:cxn>
                <a:cxn ang="0">
                  <a:pos x="1182" y="1922"/>
                </a:cxn>
                <a:cxn ang="0">
                  <a:pos x="1225" y="1652"/>
                </a:cxn>
                <a:cxn ang="0">
                  <a:pos x="1155" y="1388"/>
                </a:cxn>
                <a:cxn ang="0">
                  <a:pos x="931" y="1308"/>
                </a:cxn>
                <a:cxn ang="0">
                  <a:pos x="774" y="1467"/>
                </a:cxn>
                <a:cxn ang="0">
                  <a:pos x="761" y="1781"/>
                </a:cxn>
                <a:cxn ang="0">
                  <a:pos x="813" y="1990"/>
                </a:cxn>
                <a:cxn ang="0">
                  <a:pos x="403" y="2060"/>
                </a:cxn>
                <a:cxn ang="0">
                  <a:pos x="484" y="1962"/>
                </a:cxn>
                <a:cxn ang="0">
                  <a:pos x="462" y="1864"/>
                </a:cxn>
                <a:cxn ang="0">
                  <a:pos x="294" y="1646"/>
                </a:cxn>
                <a:cxn ang="0">
                  <a:pos x="283" y="1412"/>
                </a:cxn>
                <a:cxn ang="0">
                  <a:pos x="371" y="1138"/>
                </a:cxn>
                <a:cxn ang="0">
                  <a:pos x="551" y="712"/>
                </a:cxn>
                <a:cxn ang="0">
                  <a:pos x="552" y="379"/>
                </a:cxn>
                <a:cxn ang="0">
                  <a:pos x="445" y="464"/>
                </a:cxn>
                <a:cxn ang="0">
                  <a:pos x="355" y="601"/>
                </a:cxn>
                <a:cxn ang="0">
                  <a:pos x="347" y="741"/>
                </a:cxn>
                <a:cxn ang="0">
                  <a:pos x="351" y="1009"/>
                </a:cxn>
                <a:cxn ang="0">
                  <a:pos x="307" y="1048"/>
                </a:cxn>
                <a:cxn ang="0">
                  <a:pos x="235" y="1000"/>
                </a:cxn>
                <a:cxn ang="0">
                  <a:pos x="6" y="981"/>
                </a:cxn>
                <a:cxn ang="0">
                  <a:pos x="129" y="821"/>
                </a:cxn>
              </a:cxnLst>
              <a:rect l="0" t="0" r="r" b="b"/>
              <a:pathLst>
                <a:path w="2180" h="2060">
                  <a:moveTo>
                    <a:pt x="166" y="708"/>
                  </a:moveTo>
                  <a:lnTo>
                    <a:pt x="168" y="665"/>
                  </a:lnTo>
                  <a:lnTo>
                    <a:pt x="172" y="619"/>
                  </a:lnTo>
                  <a:lnTo>
                    <a:pt x="177" y="571"/>
                  </a:lnTo>
                  <a:lnTo>
                    <a:pt x="183" y="523"/>
                  </a:lnTo>
                  <a:lnTo>
                    <a:pt x="190" y="475"/>
                  </a:lnTo>
                  <a:lnTo>
                    <a:pt x="200" y="429"/>
                  </a:lnTo>
                  <a:lnTo>
                    <a:pt x="211" y="388"/>
                  </a:lnTo>
                  <a:lnTo>
                    <a:pt x="224" y="351"/>
                  </a:lnTo>
                  <a:lnTo>
                    <a:pt x="238" y="320"/>
                  </a:lnTo>
                  <a:lnTo>
                    <a:pt x="253" y="292"/>
                  </a:lnTo>
                  <a:lnTo>
                    <a:pt x="268" y="268"/>
                  </a:lnTo>
                  <a:lnTo>
                    <a:pt x="285" y="248"/>
                  </a:lnTo>
                  <a:lnTo>
                    <a:pt x="299" y="230"/>
                  </a:lnTo>
                  <a:lnTo>
                    <a:pt x="316" y="211"/>
                  </a:lnTo>
                  <a:lnTo>
                    <a:pt x="336" y="193"/>
                  </a:lnTo>
                  <a:lnTo>
                    <a:pt x="357" y="172"/>
                  </a:lnTo>
                  <a:lnTo>
                    <a:pt x="382" y="148"/>
                  </a:lnTo>
                  <a:lnTo>
                    <a:pt x="408" y="126"/>
                  </a:lnTo>
                  <a:lnTo>
                    <a:pt x="434" y="108"/>
                  </a:lnTo>
                  <a:lnTo>
                    <a:pt x="456" y="91"/>
                  </a:lnTo>
                  <a:lnTo>
                    <a:pt x="479" y="74"/>
                  </a:lnTo>
                  <a:lnTo>
                    <a:pt x="501" y="61"/>
                  </a:lnTo>
                  <a:lnTo>
                    <a:pt x="521" y="49"/>
                  </a:lnTo>
                  <a:lnTo>
                    <a:pt x="541" y="39"/>
                  </a:lnTo>
                  <a:lnTo>
                    <a:pt x="560" y="30"/>
                  </a:lnTo>
                  <a:lnTo>
                    <a:pt x="578" y="23"/>
                  </a:lnTo>
                  <a:lnTo>
                    <a:pt x="595" y="15"/>
                  </a:lnTo>
                  <a:lnTo>
                    <a:pt x="612" y="12"/>
                  </a:lnTo>
                  <a:lnTo>
                    <a:pt x="628" y="8"/>
                  </a:lnTo>
                  <a:lnTo>
                    <a:pt x="643" y="4"/>
                  </a:lnTo>
                  <a:lnTo>
                    <a:pt x="658" y="2"/>
                  </a:lnTo>
                  <a:lnTo>
                    <a:pt x="672" y="0"/>
                  </a:lnTo>
                  <a:lnTo>
                    <a:pt x="678" y="0"/>
                  </a:lnTo>
                  <a:lnTo>
                    <a:pt x="697" y="0"/>
                  </a:lnTo>
                  <a:lnTo>
                    <a:pt x="724" y="0"/>
                  </a:lnTo>
                  <a:lnTo>
                    <a:pt x="759" y="0"/>
                  </a:lnTo>
                  <a:lnTo>
                    <a:pt x="802" y="0"/>
                  </a:lnTo>
                  <a:lnTo>
                    <a:pt x="850" y="0"/>
                  </a:lnTo>
                  <a:lnTo>
                    <a:pt x="900" y="0"/>
                  </a:lnTo>
                  <a:lnTo>
                    <a:pt x="953" y="0"/>
                  </a:lnTo>
                  <a:lnTo>
                    <a:pt x="1005" y="0"/>
                  </a:lnTo>
                  <a:lnTo>
                    <a:pt x="1055" y="0"/>
                  </a:lnTo>
                  <a:lnTo>
                    <a:pt x="1103" y="0"/>
                  </a:lnTo>
                  <a:lnTo>
                    <a:pt x="1145" y="0"/>
                  </a:lnTo>
                  <a:lnTo>
                    <a:pt x="1182" y="0"/>
                  </a:lnTo>
                  <a:lnTo>
                    <a:pt x="1210" y="0"/>
                  </a:lnTo>
                  <a:lnTo>
                    <a:pt x="1227" y="0"/>
                  </a:lnTo>
                  <a:lnTo>
                    <a:pt x="1234" y="0"/>
                  </a:lnTo>
                  <a:lnTo>
                    <a:pt x="1266" y="0"/>
                  </a:lnTo>
                  <a:lnTo>
                    <a:pt x="1297" y="6"/>
                  </a:lnTo>
                  <a:lnTo>
                    <a:pt x="1326" y="13"/>
                  </a:lnTo>
                  <a:lnTo>
                    <a:pt x="1354" y="24"/>
                  </a:lnTo>
                  <a:lnTo>
                    <a:pt x="1380" y="39"/>
                  </a:lnTo>
                  <a:lnTo>
                    <a:pt x="1406" y="58"/>
                  </a:lnTo>
                  <a:lnTo>
                    <a:pt x="1430" y="76"/>
                  </a:lnTo>
                  <a:lnTo>
                    <a:pt x="1452" y="98"/>
                  </a:lnTo>
                  <a:lnTo>
                    <a:pt x="1485" y="141"/>
                  </a:lnTo>
                  <a:lnTo>
                    <a:pt x="1515" y="187"/>
                  </a:lnTo>
                  <a:lnTo>
                    <a:pt x="1543" y="237"/>
                  </a:lnTo>
                  <a:lnTo>
                    <a:pt x="1565" y="285"/>
                  </a:lnTo>
                  <a:lnTo>
                    <a:pt x="1585" y="329"/>
                  </a:lnTo>
                  <a:lnTo>
                    <a:pt x="1604" y="364"/>
                  </a:lnTo>
                  <a:lnTo>
                    <a:pt x="1618" y="390"/>
                  </a:lnTo>
                  <a:lnTo>
                    <a:pt x="1633" y="403"/>
                  </a:lnTo>
                  <a:lnTo>
                    <a:pt x="1654" y="403"/>
                  </a:lnTo>
                  <a:lnTo>
                    <a:pt x="1685" y="398"/>
                  </a:lnTo>
                  <a:lnTo>
                    <a:pt x="1724" y="388"/>
                  </a:lnTo>
                  <a:lnTo>
                    <a:pt x="1764" y="377"/>
                  </a:lnTo>
                  <a:lnTo>
                    <a:pt x="1803" y="364"/>
                  </a:lnTo>
                  <a:lnTo>
                    <a:pt x="1836" y="353"/>
                  </a:lnTo>
                  <a:lnTo>
                    <a:pt x="1859" y="346"/>
                  </a:lnTo>
                  <a:lnTo>
                    <a:pt x="1868" y="342"/>
                  </a:lnTo>
                  <a:lnTo>
                    <a:pt x="1883" y="322"/>
                  </a:lnTo>
                  <a:lnTo>
                    <a:pt x="1899" y="300"/>
                  </a:lnTo>
                  <a:lnTo>
                    <a:pt x="1916" y="281"/>
                  </a:lnTo>
                  <a:lnTo>
                    <a:pt x="1931" y="263"/>
                  </a:lnTo>
                  <a:lnTo>
                    <a:pt x="1945" y="246"/>
                  </a:lnTo>
                  <a:lnTo>
                    <a:pt x="1956" y="235"/>
                  </a:lnTo>
                  <a:lnTo>
                    <a:pt x="1964" y="228"/>
                  </a:lnTo>
                  <a:lnTo>
                    <a:pt x="1966" y="224"/>
                  </a:lnTo>
                  <a:lnTo>
                    <a:pt x="1975" y="217"/>
                  </a:lnTo>
                  <a:lnTo>
                    <a:pt x="1986" y="211"/>
                  </a:lnTo>
                  <a:lnTo>
                    <a:pt x="1999" y="209"/>
                  </a:lnTo>
                  <a:lnTo>
                    <a:pt x="2010" y="213"/>
                  </a:lnTo>
                  <a:lnTo>
                    <a:pt x="2023" y="237"/>
                  </a:lnTo>
                  <a:lnTo>
                    <a:pt x="2025" y="268"/>
                  </a:lnTo>
                  <a:lnTo>
                    <a:pt x="2021" y="296"/>
                  </a:lnTo>
                  <a:lnTo>
                    <a:pt x="2017" y="307"/>
                  </a:lnTo>
                  <a:lnTo>
                    <a:pt x="2041" y="307"/>
                  </a:lnTo>
                  <a:lnTo>
                    <a:pt x="2067" y="307"/>
                  </a:lnTo>
                  <a:lnTo>
                    <a:pt x="2093" y="307"/>
                  </a:lnTo>
                  <a:lnTo>
                    <a:pt x="2121" y="305"/>
                  </a:lnTo>
                  <a:lnTo>
                    <a:pt x="2143" y="305"/>
                  </a:lnTo>
                  <a:lnTo>
                    <a:pt x="2163" y="303"/>
                  </a:lnTo>
                  <a:lnTo>
                    <a:pt x="2174" y="303"/>
                  </a:lnTo>
                  <a:lnTo>
                    <a:pt x="2180" y="303"/>
                  </a:lnTo>
                  <a:lnTo>
                    <a:pt x="2136" y="512"/>
                  </a:lnTo>
                  <a:lnTo>
                    <a:pt x="2125" y="512"/>
                  </a:lnTo>
                  <a:lnTo>
                    <a:pt x="2099" y="512"/>
                  </a:lnTo>
                  <a:lnTo>
                    <a:pt x="2060" y="512"/>
                  </a:lnTo>
                  <a:lnTo>
                    <a:pt x="2016" y="510"/>
                  </a:lnTo>
                  <a:lnTo>
                    <a:pt x="1971" y="510"/>
                  </a:lnTo>
                  <a:lnTo>
                    <a:pt x="1931" y="510"/>
                  </a:lnTo>
                  <a:lnTo>
                    <a:pt x="1903" y="510"/>
                  </a:lnTo>
                  <a:lnTo>
                    <a:pt x="1892" y="510"/>
                  </a:lnTo>
                  <a:lnTo>
                    <a:pt x="1877" y="518"/>
                  </a:lnTo>
                  <a:lnTo>
                    <a:pt x="1860" y="525"/>
                  </a:lnTo>
                  <a:lnTo>
                    <a:pt x="1842" y="534"/>
                  </a:lnTo>
                  <a:lnTo>
                    <a:pt x="1823" y="544"/>
                  </a:lnTo>
                  <a:lnTo>
                    <a:pt x="1803" y="553"/>
                  </a:lnTo>
                  <a:lnTo>
                    <a:pt x="1783" y="564"/>
                  </a:lnTo>
                  <a:lnTo>
                    <a:pt x="1763" y="571"/>
                  </a:lnTo>
                  <a:lnTo>
                    <a:pt x="1740" y="580"/>
                  </a:lnTo>
                  <a:lnTo>
                    <a:pt x="1720" y="590"/>
                  </a:lnTo>
                  <a:lnTo>
                    <a:pt x="1698" y="597"/>
                  </a:lnTo>
                  <a:lnTo>
                    <a:pt x="1678" y="603"/>
                  </a:lnTo>
                  <a:lnTo>
                    <a:pt x="1655" y="608"/>
                  </a:lnTo>
                  <a:lnTo>
                    <a:pt x="1635" y="610"/>
                  </a:lnTo>
                  <a:lnTo>
                    <a:pt x="1615" y="612"/>
                  </a:lnTo>
                  <a:lnTo>
                    <a:pt x="1596" y="612"/>
                  </a:lnTo>
                  <a:lnTo>
                    <a:pt x="1578" y="610"/>
                  </a:lnTo>
                  <a:lnTo>
                    <a:pt x="1546" y="603"/>
                  </a:lnTo>
                  <a:lnTo>
                    <a:pt x="1517" y="590"/>
                  </a:lnTo>
                  <a:lnTo>
                    <a:pt x="1487" y="573"/>
                  </a:lnTo>
                  <a:lnTo>
                    <a:pt x="1460" y="551"/>
                  </a:lnTo>
                  <a:lnTo>
                    <a:pt x="1432" y="523"/>
                  </a:lnTo>
                  <a:lnTo>
                    <a:pt x="1404" y="488"/>
                  </a:lnTo>
                  <a:lnTo>
                    <a:pt x="1376" y="446"/>
                  </a:lnTo>
                  <a:lnTo>
                    <a:pt x="1349" y="394"/>
                  </a:lnTo>
                  <a:lnTo>
                    <a:pt x="1349" y="702"/>
                  </a:lnTo>
                  <a:lnTo>
                    <a:pt x="1358" y="721"/>
                  </a:lnTo>
                  <a:lnTo>
                    <a:pt x="1384" y="771"/>
                  </a:lnTo>
                  <a:lnTo>
                    <a:pt x="1421" y="841"/>
                  </a:lnTo>
                  <a:lnTo>
                    <a:pt x="1463" y="928"/>
                  </a:lnTo>
                  <a:lnTo>
                    <a:pt x="1508" y="1020"/>
                  </a:lnTo>
                  <a:lnTo>
                    <a:pt x="1550" y="1109"/>
                  </a:lnTo>
                  <a:lnTo>
                    <a:pt x="1585" y="1186"/>
                  </a:lnTo>
                  <a:lnTo>
                    <a:pt x="1609" y="1245"/>
                  </a:lnTo>
                  <a:lnTo>
                    <a:pt x="1620" y="1282"/>
                  </a:lnTo>
                  <a:lnTo>
                    <a:pt x="1631" y="1321"/>
                  </a:lnTo>
                  <a:lnTo>
                    <a:pt x="1639" y="1364"/>
                  </a:lnTo>
                  <a:lnTo>
                    <a:pt x="1644" y="1408"/>
                  </a:lnTo>
                  <a:lnTo>
                    <a:pt x="1648" y="1454"/>
                  </a:lnTo>
                  <a:lnTo>
                    <a:pt x="1648" y="1500"/>
                  </a:lnTo>
                  <a:lnTo>
                    <a:pt x="1642" y="1548"/>
                  </a:lnTo>
                  <a:lnTo>
                    <a:pt x="1635" y="1596"/>
                  </a:lnTo>
                  <a:lnTo>
                    <a:pt x="1620" y="1646"/>
                  </a:lnTo>
                  <a:lnTo>
                    <a:pt x="1602" y="1692"/>
                  </a:lnTo>
                  <a:lnTo>
                    <a:pt x="1578" y="1741"/>
                  </a:lnTo>
                  <a:lnTo>
                    <a:pt x="1548" y="1785"/>
                  </a:lnTo>
                  <a:lnTo>
                    <a:pt x="1511" y="1829"/>
                  </a:lnTo>
                  <a:lnTo>
                    <a:pt x="1469" y="1870"/>
                  </a:lnTo>
                  <a:lnTo>
                    <a:pt x="1419" y="1909"/>
                  </a:lnTo>
                  <a:lnTo>
                    <a:pt x="1360" y="1944"/>
                  </a:lnTo>
                  <a:lnTo>
                    <a:pt x="1397" y="1947"/>
                  </a:lnTo>
                  <a:lnTo>
                    <a:pt x="1432" y="1953"/>
                  </a:lnTo>
                  <a:lnTo>
                    <a:pt x="1461" y="1964"/>
                  </a:lnTo>
                  <a:lnTo>
                    <a:pt x="1489" y="1975"/>
                  </a:lnTo>
                  <a:lnTo>
                    <a:pt x="1509" y="1992"/>
                  </a:lnTo>
                  <a:lnTo>
                    <a:pt x="1526" y="2010"/>
                  </a:lnTo>
                  <a:lnTo>
                    <a:pt x="1537" y="2032"/>
                  </a:lnTo>
                  <a:lnTo>
                    <a:pt x="1541" y="2058"/>
                  </a:lnTo>
                  <a:lnTo>
                    <a:pt x="1121" y="2058"/>
                  </a:lnTo>
                  <a:lnTo>
                    <a:pt x="1123" y="2038"/>
                  </a:lnTo>
                  <a:lnTo>
                    <a:pt x="1131" y="2019"/>
                  </a:lnTo>
                  <a:lnTo>
                    <a:pt x="1142" y="2003"/>
                  </a:lnTo>
                  <a:lnTo>
                    <a:pt x="1155" y="1990"/>
                  </a:lnTo>
                  <a:lnTo>
                    <a:pt x="1168" y="1960"/>
                  </a:lnTo>
                  <a:lnTo>
                    <a:pt x="1182" y="1922"/>
                  </a:lnTo>
                  <a:lnTo>
                    <a:pt x="1197" y="1877"/>
                  </a:lnTo>
                  <a:lnTo>
                    <a:pt x="1210" y="1827"/>
                  </a:lnTo>
                  <a:lnTo>
                    <a:pt x="1219" y="1772"/>
                  </a:lnTo>
                  <a:lnTo>
                    <a:pt x="1225" y="1713"/>
                  </a:lnTo>
                  <a:lnTo>
                    <a:pt x="1225" y="1652"/>
                  </a:lnTo>
                  <a:lnTo>
                    <a:pt x="1217" y="1587"/>
                  </a:lnTo>
                  <a:lnTo>
                    <a:pt x="1206" y="1530"/>
                  </a:lnTo>
                  <a:lnTo>
                    <a:pt x="1192" y="1476"/>
                  </a:lnTo>
                  <a:lnTo>
                    <a:pt x="1175" y="1430"/>
                  </a:lnTo>
                  <a:lnTo>
                    <a:pt x="1155" y="1388"/>
                  </a:lnTo>
                  <a:lnTo>
                    <a:pt x="1125" y="1354"/>
                  </a:lnTo>
                  <a:lnTo>
                    <a:pt x="1090" y="1329"/>
                  </a:lnTo>
                  <a:lnTo>
                    <a:pt x="1042" y="1312"/>
                  </a:lnTo>
                  <a:lnTo>
                    <a:pt x="983" y="1305"/>
                  </a:lnTo>
                  <a:lnTo>
                    <a:pt x="931" y="1308"/>
                  </a:lnTo>
                  <a:lnTo>
                    <a:pt x="887" y="1321"/>
                  </a:lnTo>
                  <a:lnTo>
                    <a:pt x="848" y="1343"/>
                  </a:lnTo>
                  <a:lnTo>
                    <a:pt x="817" y="1377"/>
                  </a:lnTo>
                  <a:lnTo>
                    <a:pt x="793" y="1417"/>
                  </a:lnTo>
                  <a:lnTo>
                    <a:pt x="774" y="1467"/>
                  </a:lnTo>
                  <a:lnTo>
                    <a:pt x="761" y="1526"/>
                  </a:lnTo>
                  <a:lnTo>
                    <a:pt x="756" y="1593"/>
                  </a:lnTo>
                  <a:lnTo>
                    <a:pt x="754" y="1659"/>
                  </a:lnTo>
                  <a:lnTo>
                    <a:pt x="756" y="1722"/>
                  </a:lnTo>
                  <a:lnTo>
                    <a:pt x="761" y="1781"/>
                  </a:lnTo>
                  <a:lnTo>
                    <a:pt x="770" y="1835"/>
                  </a:lnTo>
                  <a:lnTo>
                    <a:pt x="780" y="1883"/>
                  </a:lnTo>
                  <a:lnTo>
                    <a:pt x="791" y="1925"/>
                  </a:lnTo>
                  <a:lnTo>
                    <a:pt x="802" y="1960"/>
                  </a:lnTo>
                  <a:lnTo>
                    <a:pt x="813" y="1990"/>
                  </a:lnTo>
                  <a:lnTo>
                    <a:pt x="826" y="2005"/>
                  </a:lnTo>
                  <a:lnTo>
                    <a:pt x="837" y="2021"/>
                  </a:lnTo>
                  <a:lnTo>
                    <a:pt x="842" y="2040"/>
                  </a:lnTo>
                  <a:lnTo>
                    <a:pt x="844" y="2060"/>
                  </a:lnTo>
                  <a:lnTo>
                    <a:pt x="403" y="2060"/>
                  </a:lnTo>
                  <a:lnTo>
                    <a:pt x="406" y="2034"/>
                  </a:lnTo>
                  <a:lnTo>
                    <a:pt x="418" y="2010"/>
                  </a:lnTo>
                  <a:lnTo>
                    <a:pt x="434" y="1990"/>
                  </a:lnTo>
                  <a:lnTo>
                    <a:pt x="456" y="1975"/>
                  </a:lnTo>
                  <a:lnTo>
                    <a:pt x="484" y="1962"/>
                  </a:lnTo>
                  <a:lnTo>
                    <a:pt x="515" y="1951"/>
                  </a:lnTo>
                  <a:lnTo>
                    <a:pt x="551" y="1944"/>
                  </a:lnTo>
                  <a:lnTo>
                    <a:pt x="588" y="1940"/>
                  </a:lnTo>
                  <a:lnTo>
                    <a:pt x="519" y="1903"/>
                  </a:lnTo>
                  <a:lnTo>
                    <a:pt x="462" y="1864"/>
                  </a:lnTo>
                  <a:lnTo>
                    <a:pt x="412" y="1824"/>
                  </a:lnTo>
                  <a:lnTo>
                    <a:pt x="371" y="1781"/>
                  </a:lnTo>
                  <a:lnTo>
                    <a:pt x="338" y="1737"/>
                  </a:lnTo>
                  <a:lnTo>
                    <a:pt x="314" y="1692"/>
                  </a:lnTo>
                  <a:lnTo>
                    <a:pt x="294" y="1646"/>
                  </a:lnTo>
                  <a:lnTo>
                    <a:pt x="283" y="1600"/>
                  </a:lnTo>
                  <a:lnTo>
                    <a:pt x="275" y="1552"/>
                  </a:lnTo>
                  <a:lnTo>
                    <a:pt x="273" y="1504"/>
                  </a:lnTo>
                  <a:lnTo>
                    <a:pt x="275" y="1458"/>
                  </a:lnTo>
                  <a:lnTo>
                    <a:pt x="283" y="1412"/>
                  </a:lnTo>
                  <a:lnTo>
                    <a:pt x="292" y="1366"/>
                  </a:lnTo>
                  <a:lnTo>
                    <a:pt x="305" y="1319"/>
                  </a:lnTo>
                  <a:lnTo>
                    <a:pt x="318" y="1275"/>
                  </a:lnTo>
                  <a:lnTo>
                    <a:pt x="334" y="1233"/>
                  </a:lnTo>
                  <a:lnTo>
                    <a:pt x="371" y="1138"/>
                  </a:lnTo>
                  <a:lnTo>
                    <a:pt x="410" y="1040"/>
                  </a:lnTo>
                  <a:lnTo>
                    <a:pt x="451" y="943"/>
                  </a:lnTo>
                  <a:lnTo>
                    <a:pt x="490" y="852"/>
                  </a:lnTo>
                  <a:lnTo>
                    <a:pt x="523" y="774"/>
                  </a:lnTo>
                  <a:lnTo>
                    <a:pt x="551" y="712"/>
                  </a:lnTo>
                  <a:lnTo>
                    <a:pt x="569" y="671"/>
                  </a:lnTo>
                  <a:lnTo>
                    <a:pt x="576" y="656"/>
                  </a:lnTo>
                  <a:lnTo>
                    <a:pt x="576" y="363"/>
                  </a:lnTo>
                  <a:lnTo>
                    <a:pt x="569" y="368"/>
                  </a:lnTo>
                  <a:lnTo>
                    <a:pt x="552" y="379"/>
                  </a:lnTo>
                  <a:lnTo>
                    <a:pt x="534" y="394"/>
                  </a:lnTo>
                  <a:lnTo>
                    <a:pt x="510" y="411"/>
                  </a:lnTo>
                  <a:lnTo>
                    <a:pt x="486" y="429"/>
                  </a:lnTo>
                  <a:lnTo>
                    <a:pt x="464" y="447"/>
                  </a:lnTo>
                  <a:lnTo>
                    <a:pt x="445" y="464"/>
                  </a:lnTo>
                  <a:lnTo>
                    <a:pt x="430" y="481"/>
                  </a:lnTo>
                  <a:lnTo>
                    <a:pt x="408" y="510"/>
                  </a:lnTo>
                  <a:lnTo>
                    <a:pt x="388" y="540"/>
                  </a:lnTo>
                  <a:lnTo>
                    <a:pt x="371" y="571"/>
                  </a:lnTo>
                  <a:lnTo>
                    <a:pt x="355" y="601"/>
                  </a:lnTo>
                  <a:lnTo>
                    <a:pt x="342" y="634"/>
                  </a:lnTo>
                  <a:lnTo>
                    <a:pt x="331" y="665"/>
                  </a:lnTo>
                  <a:lnTo>
                    <a:pt x="321" y="699"/>
                  </a:lnTo>
                  <a:lnTo>
                    <a:pt x="314" y="734"/>
                  </a:lnTo>
                  <a:lnTo>
                    <a:pt x="347" y="741"/>
                  </a:lnTo>
                  <a:lnTo>
                    <a:pt x="307" y="819"/>
                  </a:lnTo>
                  <a:lnTo>
                    <a:pt x="318" y="858"/>
                  </a:lnTo>
                  <a:lnTo>
                    <a:pt x="333" y="922"/>
                  </a:lnTo>
                  <a:lnTo>
                    <a:pt x="345" y="981"/>
                  </a:lnTo>
                  <a:lnTo>
                    <a:pt x="351" y="1009"/>
                  </a:lnTo>
                  <a:lnTo>
                    <a:pt x="347" y="1022"/>
                  </a:lnTo>
                  <a:lnTo>
                    <a:pt x="340" y="1031"/>
                  </a:lnTo>
                  <a:lnTo>
                    <a:pt x="331" y="1039"/>
                  </a:lnTo>
                  <a:lnTo>
                    <a:pt x="320" y="1044"/>
                  </a:lnTo>
                  <a:lnTo>
                    <a:pt x="307" y="1048"/>
                  </a:lnTo>
                  <a:lnTo>
                    <a:pt x="296" y="1050"/>
                  </a:lnTo>
                  <a:lnTo>
                    <a:pt x="285" y="1048"/>
                  </a:lnTo>
                  <a:lnTo>
                    <a:pt x="275" y="1042"/>
                  </a:lnTo>
                  <a:lnTo>
                    <a:pt x="244" y="987"/>
                  </a:lnTo>
                  <a:lnTo>
                    <a:pt x="235" y="1000"/>
                  </a:lnTo>
                  <a:lnTo>
                    <a:pt x="218" y="1026"/>
                  </a:lnTo>
                  <a:lnTo>
                    <a:pt x="201" y="1052"/>
                  </a:lnTo>
                  <a:lnTo>
                    <a:pt x="194" y="1063"/>
                  </a:lnTo>
                  <a:lnTo>
                    <a:pt x="0" y="991"/>
                  </a:lnTo>
                  <a:lnTo>
                    <a:pt x="6" y="981"/>
                  </a:lnTo>
                  <a:lnTo>
                    <a:pt x="24" y="959"/>
                  </a:lnTo>
                  <a:lnTo>
                    <a:pt x="48" y="928"/>
                  </a:lnTo>
                  <a:lnTo>
                    <a:pt x="76" y="891"/>
                  </a:lnTo>
                  <a:lnTo>
                    <a:pt x="103" y="854"/>
                  </a:lnTo>
                  <a:lnTo>
                    <a:pt x="129" y="821"/>
                  </a:lnTo>
                  <a:lnTo>
                    <a:pt x="148" y="798"/>
                  </a:lnTo>
                  <a:lnTo>
                    <a:pt x="157" y="787"/>
                  </a:lnTo>
                  <a:lnTo>
                    <a:pt x="135" y="702"/>
                  </a:lnTo>
                  <a:lnTo>
                    <a:pt x="166" y="7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7"/>
            <p:cNvSpPr>
              <a:spLocks/>
            </p:cNvSpPr>
            <p:nvPr/>
          </p:nvSpPr>
          <p:spPr bwMode="auto">
            <a:xfrm>
              <a:off x="3968" y="887"/>
              <a:ext cx="508" cy="453"/>
            </a:xfrm>
            <a:custGeom>
              <a:avLst/>
              <a:gdLst/>
              <a:ahLst/>
              <a:cxnLst>
                <a:cxn ang="0">
                  <a:pos x="870" y="274"/>
                </a:cxn>
                <a:cxn ang="0">
                  <a:pos x="868" y="274"/>
                </a:cxn>
                <a:cxn ang="0">
                  <a:pos x="853" y="244"/>
                </a:cxn>
                <a:cxn ang="0">
                  <a:pos x="820" y="189"/>
                </a:cxn>
                <a:cxn ang="0">
                  <a:pos x="778" y="139"/>
                </a:cxn>
                <a:cxn ang="0">
                  <a:pos x="730" y="96"/>
                </a:cxn>
                <a:cxn ang="0">
                  <a:pos x="676" y="59"/>
                </a:cxn>
                <a:cxn ang="0">
                  <a:pos x="617" y="32"/>
                </a:cxn>
                <a:cxn ang="0">
                  <a:pos x="554" y="11"/>
                </a:cxn>
                <a:cxn ang="0">
                  <a:pos x="488" y="2"/>
                </a:cxn>
                <a:cxn ang="0">
                  <a:pos x="406" y="2"/>
                </a:cxn>
                <a:cxn ang="0">
                  <a:pos x="318" y="21"/>
                </a:cxn>
                <a:cxn ang="0">
                  <a:pos x="236" y="56"/>
                </a:cxn>
                <a:cxn ang="0">
                  <a:pos x="164" y="104"/>
                </a:cxn>
                <a:cxn ang="0">
                  <a:pos x="103" y="165"/>
                </a:cxn>
                <a:cxn ang="0">
                  <a:pos x="53" y="237"/>
                </a:cxn>
                <a:cxn ang="0">
                  <a:pos x="20" y="318"/>
                </a:cxn>
                <a:cxn ang="0">
                  <a:pos x="2" y="407"/>
                </a:cxn>
                <a:cxn ang="0">
                  <a:pos x="2" y="499"/>
                </a:cxn>
                <a:cxn ang="0">
                  <a:pos x="20" y="588"/>
                </a:cxn>
                <a:cxn ang="0">
                  <a:pos x="53" y="669"/>
                </a:cxn>
                <a:cxn ang="0">
                  <a:pos x="103" y="741"/>
                </a:cxn>
                <a:cxn ang="0">
                  <a:pos x="164" y="802"/>
                </a:cxn>
                <a:cxn ang="0">
                  <a:pos x="236" y="850"/>
                </a:cxn>
                <a:cxn ang="0">
                  <a:pos x="318" y="885"/>
                </a:cxn>
                <a:cxn ang="0">
                  <a:pos x="406" y="904"/>
                </a:cxn>
                <a:cxn ang="0">
                  <a:pos x="486" y="904"/>
                </a:cxn>
                <a:cxn ang="0">
                  <a:pos x="549" y="894"/>
                </a:cxn>
                <a:cxn ang="0">
                  <a:pos x="610" y="878"/>
                </a:cxn>
                <a:cxn ang="0">
                  <a:pos x="667" y="852"/>
                </a:cxn>
                <a:cxn ang="0">
                  <a:pos x="719" y="819"/>
                </a:cxn>
                <a:cxn ang="0">
                  <a:pos x="767" y="778"/>
                </a:cxn>
                <a:cxn ang="0">
                  <a:pos x="807" y="734"/>
                </a:cxn>
                <a:cxn ang="0">
                  <a:pos x="842" y="682"/>
                </a:cxn>
                <a:cxn ang="0">
                  <a:pos x="861" y="654"/>
                </a:cxn>
                <a:cxn ang="0">
                  <a:pos x="868" y="654"/>
                </a:cxn>
                <a:cxn ang="0">
                  <a:pos x="901" y="651"/>
                </a:cxn>
                <a:cxn ang="0">
                  <a:pos x="953" y="621"/>
                </a:cxn>
                <a:cxn ang="0">
                  <a:pos x="992" y="571"/>
                </a:cxn>
                <a:cxn ang="0">
                  <a:pos x="1012" y="503"/>
                </a:cxn>
                <a:cxn ang="0">
                  <a:pos x="1012" y="425"/>
                </a:cxn>
                <a:cxn ang="0">
                  <a:pos x="992" y="357"/>
                </a:cxn>
                <a:cxn ang="0">
                  <a:pos x="953" y="307"/>
                </a:cxn>
                <a:cxn ang="0">
                  <a:pos x="901" y="277"/>
                </a:cxn>
              </a:cxnLst>
              <a:rect l="0" t="0" r="r" b="b"/>
              <a:pathLst>
                <a:path w="1016" h="905">
                  <a:moveTo>
                    <a:pt x="872" y="274"/>
                  </a:moveTo>
                  <a:lnTo>
                    <a:pt x="870" y="274"/>
                  </a:lnTo>
                  <a:lnTo>
                    <a:pt x="870" y="274"/>
                  </a:lnTo>
                  <a:lnTo>
                    <a:pt x="868" y="274"/>
                  </a:lnTo>
                  <a:lnTo>
                    <a:pt x="868" y="274"/>
                  </a:lnTo>
                  <a:lnTo>
                    <a:pt x="853" y="244"/>
                  </a:lnTo>
                  <a:lnTo>
                    <a:pt x="839" y="216"/>
                  </a:lnTo>
                  <a:lnTo>
                    <a:pt x="820" y="189"/>
                  </a:lnTo>
                  <a:lnTo>
                    <a:pt x="800" y="163"/>
                  </a:lnTo>
                  <a:lnTo>
                    <a:pt x="778" y="139"/>
                  </a:lnTo>
                  <a:lnTo>
                    <a:pt x="756" y="117"/>
                  </a:lnTo>
                  <a:lnTo>
                    <a:pt x="730" y="96"/>
                  </a:lnTo>
                  <a:lnTo>
                    <a:pt x="704" y="76"/>
                  </a:lnTo>
                  <a:lnTo>
                    <a:pt x="676" y="59"/>
                  </a:lnTo>
                  <a:lnTo>
                    <a:pt x="648" y="45"/>
                  </a:lnTo>
                  <a:lnTo>
                    <a:pt x="617" y="32"/>
                  </a:lnTo>
                  <a:lnTo>
                    <a:pt x="586" y="21"/>
                  </a:lnTo>
                  <a:lnTo>
                    <a:pt x="554" y="11"/>
                  </a:lnTo>
                  <a:lnTo>
                    <a:pt x="521" y="6"/>
                  </a:lnTo>
                  <a:lnTo>
                    <a:pt x="488" y="2"/>
                  </a:lnTo>
                  <a:lnTo>
                    <a:pt x="453" y="0"/>
                  </a:lnTo>
                  <a:lnTo>
                    <a:pt x="406" y="2"/>
                  </a:lnTo>
                  <a:lnTo>
                    <a:pt x="360" y="10"/>
                  </a:lnTo>
                  <a:lnTo>
                    <a:pt x="318" y="21"/>
                  </a:lnTo>
                  <a:lnTo>
                    <a:pt x="275" y="35"/>
                  </a:lnTo>
                  <a:lnTo>
                    <a:pt x="236" y="56"/>
                  </a:lnTo>
                  <a:lnTo>
                    <a:pt x="199" y="78"/>
                  </a:lnTo>
                  <a:lnTo>
                    <a:pt x="164" y="104"/>
                  </a:lnTo>
                  <a:lnTo>
                    <a:pt x="133" y="133"/>
                  </a:lnTo>
                  <a:lnTo>
                    <a:pt x="103" y="165"/>
                  </a:lnTo>
                  <a:lnTo>
                    <a:pt x="78" y="200"/>
                  </a:lnTo>
                  <a:lnTo>
                    <a:pt x="53" y="237"/>
                  </a:lnTo>
                  <a:lnTo>
                    <a:pt x="35" y="277"/>
                  </a:lnTo>
                  <a:lnTo>
                    <a:pt x="20" y="318"/>
                  </a:lnTo>
                  <a:lnTo>
                    <a:pt x="9" y="362"/>
                  </a:lnTo>
                  <a:lnTo>
                    <a:pt x="2" y="407"/>
                  </a:lnTo>
                  <a:lnTo>
                    <a:pt x="0" y="453"/>
                  </a:lnTo>
                  <a:lnTo>
                    <a:pt x="2" y="499"/>
                  </a:lnTo>
                  <a:lnTo>
                    <a:pt x="9" y="543"/>
                  </a:lnTo>
                  <a:lnTo>
                    <a:pt x="20" y="588"/>
                  </a:lnTo>
                  <a:lnTo>
                    <a:pt x="35" y="628"/>
                  </a:lnTo>
                  <a:lnTo>
                    <a:pt x="53" y="669"/>
                  </a:lnTo>
                  <a:lnTo>
                    <a:pt x="78" y="706"/>
                  </a:lnTo>
                  <a:lnTo>
                    <a:pt x="103" y="741"/>
                  </a:lnTo>
                  <a:lnTo>
                    <a:pt x="133" y="772"/>
                  </a:lnTo>
                  <a:lnTo>
                    <a:pt x="164" y="802"/>
                  </a:lnTo>
                  <a:lnTo>
                    <a:pt x="199" y="828"/>
                  </a:lnTo>
                  <a:lnTo>
                    <a:pt x="236" y="850"/>
                  </a:lnTo>
                  <a:lnTo>
                    <a:pt x="275" y="870"/>
                  </a:lnTo>
                  <a:lnTo>
                    <a:pt x="318" y="885"/>
                  </a:lnTo>
                  <a:lnTo>
                    <a:pt x="360" y="896"/>
                  </a:lnTo>
                  <a:lnTo>
                    <a:pt x="406" y="904"/>
                  </a:lnTo>
                  <a:lnTo>
                    <a:pt x="453" y="905"/>
                  </a:lnTo>
                  <a:lnTo>
                    <a:pt x="486" y="904"/>
                  </a:lnTo>
                  <a:lnTo>
                    <a:pt x="517" y="900"/>
                  </a:lnTo>
                  <a:lnTo>
                    <a:pt x="549" y="894"/>
                  </a:lnTo>
                  <a:lnTo>
                    <a:pt x="580" y="887"/>
                  </a:lnTo>
                  <a:lnTo>
                    <a:pt x="610" y="878"/>
                  </a:lnTo>
                  <a:lnTo>
                    <a:pt x="639" y="865"/>
                  </a:lnTo>
                  <a:lnTo>
                    <a:pt x="667" y="852"/>
                  </a:lnTo>
                  <a:lnTo>
                    <a:pt x="695" y="835"/>
                  </a:lnTo>
                  <a:lnTo>
                    <a:pt x="719" y="819"/>
                  </a:lnTo>
                  <a:lnTo>
                    <a:pt x="743" y="800"/>
                  </a:lnTo>
                  <a:lnTo>
                    <a:pt x="767" y="778"/>
                  </a:lnTo>
                  <a:lnTo>
                    <a:pt x="787" y="756"/>
                  </a:lnTo>
                  <a:lnTo>
                    <a:pt x="807" y="734"/>
                  </a:lnTo>
                  <a:lnTo>
                    <a:pt x="826" y="708"/>
                  </a:lnTo>
                  <a:lnTo>
                    <a:pt x="842" y="682"/>
                  </a:lnTo>
                  <a:lnTo>
                    <a:pt x="857" y="654"/>
                  </a:lnTo>
                  <a:lnTo>
                    <a:pt x="861" y="654"/>
                  </a:lnTo>
                  <a:lnTo>
                    <a:pt x="865" y="654"/>
                  </a:lnTo>
                  <a:lnTo>
                    <a:pt x="868" y="654"/>
                  </a:lnTo>
                  <a:lnTo>
                    <a:pt x="872" y="654"/>
                  </a:lnTo>
                  <a:lnTo>
                    <a:pt x="901" y="651"/>
                  </a:lnTo>
                  <a:lnTo>
                    <a:pt x="929" y="639"/>
                  </a:lnTo>
                  <a:lnTo>
                    <a:pt x="953" y="621"/>
                  </a:lnTo>
                  <a:lnTo>
                    <a:pt x="975" y="599"/>
                  </a:lnTo>
                  <a:lnTo>
                    <a:pt x="992" y="571"/>
                  </a:lnTo>
                  <a:lnTo>
                    <a:pt x="1005" y="538"/>
                  </a:lnTo>
                  <a:lnTo>
                    <a:pt x="1012" y="503"/>
                  </a:lnTo>
                  <a:lnTo>
                    <a:pt x="1016" y="464"/>
                  </a:lnTo>
                  <a:lnTo>
                    <a:pt x="1012" y="425"/>
                  </a:lnTo>
                  <a:lnTo>
                    <a:pt x="1005" y="390"/>
                  </a:lnTo>
                  <a:lnTo>
                    <a:pt x="992" y="357"/>
                  </a:lnTo>
                  <a:lnTo>
                    <a:pt x="975" y="329"/>
                  </a:lnTo>
                  <a:lnTo>
                    <a:pt x="953" y="307"/>
                  </a:lnTo>
                  <a:lnTo>
                    <a:pt x="929" y="288"/>
                  </a:lnTo>
                  <a:lnTo>
                    <a:pt x="901" y="277"/>
                  </a:lnTo>
                  <a:lnTo>
                    <a:pt x="872" y="2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8"/>
            <p:cNvSpPr>
              <a:spLocks/>
            </p:cNvSpPr>
            <p:nvPr/>
          </p:nvSpPr>
          <p:spPr bwMode="auto">
            <a:xfrm>
              <a:off x="4002" y="923"/>
              <a:ext cx="447" cy="382"/>
            </a:xfrm>
            <a:custGeom>
              <a:avLst/>
              <a:gdLst/>
              <a:ahLst/>
              <a:cxnLst>
                <a:cxn ang="0">
                  <a:pos x="795" y="292"/>
                </a:cxn>
                <a:cxn ang="0">
                  <a:pos x="769" y="305"/>
                </a:cxn>
                <a:cxn ang="0">
                  <a:pos x="750" y="281"/>
                </a:cxn>
                <a:cxn ang="0">
                  <a:pos x="726" y="218"/>
                </a:cxn>
                <a:cxn ang="0">
                  <a:pos x="693" y="163"/>
                </a:cxn>
                <a:cxn ang="0">
                  <a:pos x="651" y="113"/>
                </a:cxn>
                <a:cxn ang="0">
                  <a:pos x="603" y="71"/>
                </a:cxn>
                <a:cxn ang="0">
                  <a:pos x="545" y="37"/>
                </a:cxn>
                <a:cxn ang="0">
                  <a:pos x="482" y="13"/>
                </a:cxn>
                <a:cxn ang="0">
                  <a:pos x="416" y="2"/>
                </a:cxn>
                <a:cxn ang="0">
                  <a:pos x="342" y="2"/>
                </a:cxn>
                <a:cxn ang="0">
                  <a:pos x="268" y="17"/>
                </a:cxn>
                <a:cxn ang="0">
                  <a:pos x="200" y="47"/>
                </a:cxn>
                <a:cxn ang="0">
                  <a:pos x="139" y="87"/>
                </a:cxn>
                <a:cxn ang="0">
                  <a:pos x="87" y="139"/>
                </a:cxn>
                <a:cxn ang="0">
                  <a:pos x="46" y="200"/>
                </a:cxn>
                <a:cxn ang="0">
                  <a:pos x="17" y="268"/>
                </a:cxn>
                <a:cxn ang="0">
                  <a:pos x="2" y="342"/>
                </a:cxn>
                <a:cxn ang="0">
                  <a:pos x="2" y="420"/>
                </a:cxn>
                <a:cxn ang="0">
                  <a:pos x="17" y="494"/>
                </a:cxn>
                <a:cxn ang="0">
                  <a:pos x="46" y="564"/>
                </a:cxn>
                <a:cxn ang="0">
                  <a:pos x="87" y="625"/>
                </a:cxn>
                <a:cxn ang="0">
                  <a:pos x="139" y="676"/>
                </a:cxn>
                <a:cxn ang="0">
                  <a:pos x="200" y="717"/>
                </a:cxn>
                <a:cxn ang="0">
                  <a:pos x="268" y="747"/>
                </a:cxn>
                <a:cxn ang="0">
                  <a:pos x="342" y="761"/>
                </a:cxn>
                <a:cxn ang="0">
                  <a:pos x="414" y="761"/>
                </a:cxn>
                <a:cxn ang="0">
                  <a:pos x="477" y="750"/>
                </a:cxn>
                <a:cxn ang="0">
                  <a:pos x="536" y="730"/>
                </a:cxn>
                <a:cxn ang="0">
                  <a:pos x="590" y="700"/>
                </a:cxn>
                <a:cxn ang="0">
                  <a:pos x="639" y="664"/>
                </a:cxn>
                <a:cxn ang="0">
                  <a:pos x="680" y="617"/>
                </a:cxn>
                <a:cxn ang="0">
                  <a:pos x="715" y="567"/>
                </a:cxn>
                <a:cxn ang="0">
                  <a:pos x="741" y="510"/>
                </a:cxn>
                <a:cxn ang="0">
                  <a:pos x="756" y="488"/>
                </a:cxn>
                <a:cxn ang="0">
                  <a:pos x="769" y="499"/>
                </a:cxn>
                <a:cxn ang="0">
                  <a:pos x="785" y="508"/>
                </a:cxn>
                <a:cxn ang="0">
                  <a:pos x="802" y="512"/>
                </a:cxn>
                <a:cxn ang="0">
                  <a:pos x="826" y="510"/>
                </a:cxn>
                <a:cxn ang="0">
                  <a:pos x="857" y="494"/>
                </a:cxn>
                <a:cxn ang="0">
                  <a:pos x="880" y="462"/>
                </a:cxn>
                <a:cxn ang="0">
                  <a:pos x="893" y="423"/>
                </a:cxn>
                <a:cxn ang="0">
                  <a:pos x="893" y="379"/>
                </a:cxn>
                <a:cxn ang="0">
                  <a:pos x="880" y="340"/>
                </a:cxn>
                <a:cxn ang="0">
                  <a:pos x="857" y="309"/>
                </a:cxn>
                <a:cxn ang="0">
                  <a:pos x="826" y="292"/>
                </a:cxn>
              </a:cxnLst>
              <a:rect l="0" t="0" r="r" b="b"/>
              <a:pathLst>
                <a:path w="894" h="763">
                  <a:moveTo>
                    <a:pt x="809" y="290"/>
                  </a:moveTo>
                  <a:lnTo>
                    <a:pt x="795" y="292"/>
                  </a:lnTo>
                  <a:lnTo>
                    <a:pt x="782" y="296"/>
                  </a:lnTo>
                  <a:lnTo>
                    <a:pt x="769" y="305"/>
                  </a:lnTo>
                  <a:lnTo>
                    <a:pt x="758" y="314"/>
                  </a:lnTo>
                  <a:lnTo>
                    <a:pt x="750" y="281"/>
                  </a:lnTo>
                  <a:lnTo>
                    <a:pt x="739" y="250"/>
                  </a:lnTo>
                  <a:lnTo>
                    <a:pt x="726" y="218"/>
                  </a:lnTo>
                  <a:lnTo>
                    <a:pt x="712" y="191"/>
                  </a:lnTo>
                  <a:lnTo>
                    <a:pt x="693" y="163"/>
                  </a:lnTo>
                  <a:lnTo>
                    <a:pt x="673" y="137"/>
                  </a:lnTo>
                  <a:lnTo>
                    <a:pt x="651" y="113"/>
                  </a:lnTo>
                  <a:lnTo>
                    <a:pt x="628" y="91"/>
                  </a:lnTo>
                  <a:lnTo>
                    <a:pt x="603" y="71"/>
                  </a:lnTo>
                  <a:lnTo>
                    <a:pt x="575" y="52"/>
                  </a:lnTo>
                  <a:lnTo>
                    <a:pt x="545" y="37"/>
                  </a:lnTo>
                  <a:lnTo>
                    <a:pt x="514" y="24"/>
                  </a:lnTo>
                  <a:lnTo>
                    <a:pt x="482" y="13"/>
                  </a:lnTo>
                  <a:lnTo>
                    <a:pt x="449" y="6"/>
                  </a:lnTo>
                  <a:lnTo>
                    <a:pt x="416" y="2"/>
                  </a:lnTo>
                  <a:lnTo>
                    <a:pt x="381" y="0"/>
                  </a:lnTo>
                  <a:lnTo>
                    <a:pt x="342" y="2"/>
                  </a:lnTo>
                  <a:lnTo>
                    <a:pt x="303" y="8"/>
                  </a:lnTo>
                  <a:lnTo>
                    <a:pt x="268" y="17"/>
                  </a:lnTo>
                  <a:lnTo>
                    <a:pt x="233" y="30"/>
                  </a:lnTo>
                  <a:lnTo>
                    <a:pt x="200" y="47"/>
                  </a:lnTo>
                  <a:lnTo>
                    <a:pt x="168" y="65"/>
                  </a:lnTo>
                  <a:lnTo>
                    <a:pt x="139" y="87"/>
                  </a:lnTo>
                  <a:lnTo>
                    <a:pt x="111" y="111"/>
                  </a:lnTo>
                  <a:lnTo>
                    <a:pt x="87" y="139"/>
                  </a:lnTo>
                  <a:lnTo>
                    <a:pt x="65" y="168"/>
                  </a:lnTo>
                  <a:lnTo>
                    <a:pt x="46" y="200"/>
                  </a:lnTo>
                  <a:lnTo>
                    <a:pt x="30" y="233"/>
                  </a:lnTo>
                  <a:lnTo>
                    <a:pt x="17" y="268"/>
                  </a:lnTo>
                  <a:lnTo>
                    <a:pt x="8" y="303"/>
                  </a:lnTo>
                  <a:lnTo>
                    <a:pt x="2" y="342"/>
                  </a:lnTo>
                  <a:lnTo>
                    <a:pt x="0" y="381"/>
                  </a:lnTo>
                  <a:lnTo>
                    <a:pt x="2" y="420"/>
                  </a:lnTo>
                  <a:lnTo>
                    <a:pt x="8" y="458"/>
                  </a:lnTo>
                  <a:lnTo>
                    <a:pt x="17" y="494"/>
                  </a:lnTo>
                  <a:lnTo>
                    <a:pt x="30" y="529"/>
                  </a:lnTo>
                  <a:lnTo>
                    <a:pt x="46" y="564"/>
                  </a:lnTo>
                  <a:lnTo>
                    <a:pt x="65" y="595"/>
                  </a:lnTo>
                  <a:lnTo>
                    <a:pt x="87" y="625"/>
                  </a:lnTo>
                  <a:lnTo>
                    <a:pt x="111" y="651"/>
                  </a:lnTo>
                  <a:lnTo>
                    <a:pt x="139" y="676"/>
                  </a:lnTo>
                  <a:lnTo>
                    <a:pt x="168" y="699"/>
                  </a:lnTo>
                  <a:lnTo>
                    <a:pt x="200" y="717"/>
                  </a:lnTo>
                  <a:lnTo>
                    <a:pt x="233" y="734"/>
                  </a:lnTo>
                  <a:lnTo>
                    <a:pt x="268" y="747"/>
                  </a:lnTo>
                  <a:lnTo>
                    <a:pt x="303" y="756"/>
                  </a:lnTo>
                  <a:lnTo>
                    <a:pt x="342" y="761"/>
                  </a:lnTo>
                  <a:lnTo>
                    <a:pt x="381" y="763"/>
                  </a:lnTo>
                  <a:lnTo>
                    <a:pt x="414" y="761"/>
                  </a:lnTo>
                  <a:lnTo>
                    <a:pt x="446" y="758"/>
                  </a:lnTo>
                  <a:lnTo>
                    <a:pt x="477" y="750"/>
                  </a:lnTo>
                  <a:lnTo>
                    <a:pt x="506" y="741"/>
                  </a:lnTo>
                  <a:lnTo>
                    <a:pt x="536" y="730"/>
                  </a:lnTo>
                  <a:lnTo>
                    <a:pt x="564" y="717"/>
                  </a:lnTo>
                  <a:lnTo>
                    <a:pt x="590" y="700"/>
                  </a:lnTo>
                  <a:lnTo>
                    <a:pt x="615" y="682"/>
                  </a:lnTo>
                  <a:lnTo>
                    <a:pt x="639" y="664"/>
                  </a:lnTo>
                  <a:lnTo>
                    <a:pt x="660" y="641"/>
                  </a:lnTo>
                  <a:lnTo>
                    <a:pt x="680" y="617"/>
                  </a:lnTo>
                  <a:lnTo>
                    <a:pt x="699" y="593"/>
                  </a:lnTo>
                  <a:lnTo>
                    <a:pt x="715" y="567"/>
                  </a:lnTo>
                  <a:lnTo>
                    <a:pt x="728" y="540"/>
                  </a:lnTo>
                  <a:lnTo>
                    <a:pt x="741" y="510"/>
                  </a:lnTo>
                  <a:lnTo>
                    <a:pt x="750" y="481"/>
                  </a:lnTo>
                  <a:lnTo>
                    <a:pt x="756" y="488"/>
                  </a:lnTo>
                  <a:lnTo>
                    <a:pt x="763" y="494"/>
                  </a:lnTo>
                  <a:lnTo>
                    <a:pt x="769" y="499"/>
                  </a:lnTo>
                  <a:lnTo>
                    <a:pt x="778" y="505"/>
                  </a:lnTo>
                  <a:lnTo>
                    <a:pt x="785" y="508"/>
                  </a:lnTo>
                  <a:lnTo>
                    <a:pt x="793" y="510"/>
                  </a:lnTo>
                  <a:lnTo>
                    <a:pt x="802" y="512"/>
                  </a:lnTo>
                  <a:lnTo>
                    <a:pt x="809" y="512"/>
                  </a:lnTo>
                  <a:lnTo>
                    <a:pt x="826" y="510"/>
                  </a:lnTo>
                  <a:lnTo>
                    <a:pt x="843" y="503"/>
                  </a:lnTo>
                  <a:lnTo>
                    <a:pt x="857" y="494"/>
                  </a:lnTo>
                  <a:lnTo>
                    <a:pt x="870" y="479"/>
                  </a:lnTo>
                  <a:lnTo>
                    <a:pt x="880" y="462"/>
                  </a:lnTo>
                  <a:lnTo>
                    <a:pt x="887" y="444"/>
                  </a:lnTo>
                  <a:lnTo>
                    <a:pt x="893" y="423"/>
                  </a:lnTo>
                  <a:lnTo>
                    <a:pt x="894" y="401"/>
                  </a:lnTo>
                  <a:lnTo>
                    <a:pt x="893" y="379"/>
                  </a:lnTo>
                  <a:lnTo>
                    <a:pt x="887" y="359"/>
                  </a:lnTo>
                  <a:lnTo>
                    <a:pt x="880" y="340"/>
                  </a:lnTo>
                  <a:lnTo>
                    <a:pt x="870" y="324"/>
                  </a:lnTo>
                  <a:lnTo>
                    <a:pt x="857" y="309"/>
                  </a:lnTo>
                  <a:lnTo>
                    <a:pt x="843" y="300"/>
                  </a:lnTo>
                  <a:lnTo>
                    <a:pt x="826" y="292"/>
                  </a:lnTo>
                  <a:lnTo>
                    <a:pt x="809" y="2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9"/>
            <p:cNvSpPr>
              <a:spLocks/>
            </p:cNvSpPr>
            <p:nvPr/>
          </p:nvSpPr>
          <p:spPr bwMode="auto">
            <a:xfrm>
              <a:off x="4097" y="1188"/>
              <a:ext cx="183" cy="63"/>
            </a:xfrm>
            <a:custGeom>
              <a:avLst/>
              <a:gdLst/>
              <a:ahLst/>
              <a:cxnLst>
                <a:cxn ang="0">
                  <a:pos x="0" y="0"/>
                </a:cxn>
                <a:cxn ang="0">
                  <a:pos x="3" y="12"/>
                </a:cxn>
                <a:cxn ang="0">
                  <a:pos x="7" y="24"/>
                </a:cxn>
                <a:cxn ang="0">
                  <a:pos x="11" y="36"/>
                </a:cxn>
                <a:cxn ang="0">
                  <a:pos x="16" y="49"/>
                </a:cxn>
                <a:cxn ang="0">
                  <a:pos x="25" y="62"/>
                </a:cxn>
                <a:cxn ang="0">
                  <a:pos x="35" y="75"/>
                </a:cxn>
                <a:cxn ang="0">
                  <a:pos x="49" y="88"/>
                </a:cxn>
                <a:cxn ang="0">
                  <a:pos x="66" y="101"/>
                </a:cxn>
                <a:cxn ang="0">
                  <a:pos x="88" y="112"/>
                </a:cxn>
                <a:cxn ang="0">
                  <a:pos x="112" y="120"/>
                </a:cxn>
                <a:cxn ang="0">
                  <a:pos x="136" y="125"/>
                </a:cxn>
                <a:cxn ang="0">
                  <a:pos x="158" y="125"/>
                </a:cxn>
                <a:cxn ang="0">
                  <a:pos x="179" y="125"/>
                </a:cxn>
                <a:cxn ang="0">
                  <a:pos x="194" y="125"/>
                </a:cxn>
                <a:cxn ang="0">
                  <a:pos x="205" y="123"/>
                </a:cxn>
                <a:cxn ang="0">
                  <a:pos x="208" y="123"/>
                </a:cxn>
                <a:cxn ang="0">
                  <a:pos x="365" y="0"/>
                </a:cxn>
                <a:cxn ang="0">
                  <a:pos x="0" y="0"/>
                </a:cxn>
              </a:cxnLst>
              <a:rect l="0" t="0" r="r" b="b"/>
              <a:pathLst>
                <a:path w="365" h="125">
                  <a:moveTo>
                    <a:pt x="0" y="0"/>
                  </a:moveTo>
                  <a:lnTo>
                    <a:pt x="3" y="12"/>
                  </a:lnTo>
                  <a:lnTo>
                    <a:pt x="7" y="24"/>
                  </a:lnTo>
                  <a:lnTo>
                    <a:pt x="11" y="36"/>
                  </a:lnTo>
                  <a:lnTo>
                    <a:pt x="16" y="49"/>
                  </a:lnTo>
                  <a:lnTo>
                    <a:pt x="25" y="62"/>
                  </a:lnTo>
                  <a:lnTo>
                    <a:pt x="35" y="75"/>
                  </a:lnTo>
                  <a:lnTo>
                    <a:pt x="49" y="88"/>
                  </a:lnTo>
                  <a:lnTo>
                    <a:pt x="66" y="101"/>
                  </a:lnTo>
                  <a:lnTo>
                    <a:pt x="88" y="112"/>
                  </a:lnTo>
                  <a:lnTo>
                    <a:pt x="112" y="120"/>
                  </a:lnTo>
                  <a:lnTo>
                    <a:pt x="136" y="125"/>
                  </a:lnTo>
                  <a:lnTo>
                    <a:pt x="158" y="125"/>
                  </a:lnTo>
                  <a:lnTo>
                    <a:pt x="179" y="125"/>
                  </a:lnTo>
                  <a:lnTo>
                    <a:pt x="194" y="125"/>
                  </a:lnTo>
                  <a:lnTo>
                    <a:pt x="205" y="123"/>
                  </a:lnTo>
                  <a:lnTo>
                    <a:pt x="208" y="123"/>
                  </a:lnTo>
                  <a:lnTo>
                    <a:pt x="365"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30"/>
            <p:cNvSpPr>
              <a:spLocks/>
            </p:cNvSpPr>
            <p:nvPr/>
          </p:nvSpPr>
          <p:spPr bwMode="auto">
            <a:xfrm>
              <a:off x="4121" y="1202"/>
              <a:ext cx="108" cy="19"/>
            </a:xfrm>
            <a:custGeom>
              <a:avLst/>
              <a:gdLst/>
              <a:ahLst/>
              <a:cxnLst>
                <a:cxn ang="0">
                  <a:pos x="0" y="0"/>
                </a:cxn>
                <a:cxn ang="0">
                  <a:pos x="18" y="37"/>
                </a:cxn>
                <a:cxn ang="0">
                  <a:pos x="162" y="37"/>
                </a:cxn>
                <a:cxn ang="0">
                  <a:pos x="216" y="0"/>
                </a:cxn>
                <a:cxn ang="0">
                  <a:pos x="0" y="0"/>
                </a:cxn>
              </a:cxnLst>
              <a:rect l="0" t="0" r="r" b="b"/>
              <a:pathLst>
                <a:path w="216" h="37">
                  <a:moveTo>
                    <a:pt x="0" y="0"/>
                  </a:moveTo>
                  <a:lnTo>
                    <a:pt x="18" y="37"/>
                  </a:lnTo>
                  <a:lnTo>
                    <a:pt x="162" y="37"/>
                  </a:lnTo>
                  <a:lnTo>
                    <a:pt x="216"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31"/>
            <p:cNvSpPr>
              <a:spLocks/>
            </p:cNvSpPr>
            <p:nvPr/>
          </p:nvSpPr>
          <p:spPr bwMode="auto">
            <a:xfrm>
              <a:off x="4068" y="999"/>
              <a:ext cx="47" cy="47"/>
            </a:xfrm>
            <a:custGeom>
              <a:avLst/>
              <a:gdLst/>
              <a:ahLst/>
              <a:cxnLst>
                <a:cxn ang="0">
                  <a:pos x="48" y="94"/>
                </a:cxn>
                <a:cxn ang="0">
                  <a:pos x="67" y="90"/>
                </a:cxn>
                <a:cxn ang="0">
                  <a:pos x="82" y="81"/>
                </a:cxn>
                <a:cxn ang="0">
                  <a:pos x="91" y="66"/>
                </a:cxn>
                <a:cxn ang="0">
                  <a:pos x="95" y="48"/>
                </a:cxn>
                <a:cxn ang="0">
                  <a:pos x="91" y="29"/>
                </a:cxn>
                <a:cxn ang="0">
                  <a:pos x="82" y="15"/>
                </a:cxn>
                <a:cxn ang="0">
                  <a:pos x="67" y="4"/>
                </a:cxn>
                <a:cxn ang="0">
                  <a:pos x="48" y="0"/>
                </a:cxn>
                <a:cxn ang="0">
                  <a:pos x="30" y="4"/>
                </a:cxn>
                <a:cxn ang="0">
                  <a:pos x="15" y="15"/>
                </a:cxn>
                <a:cxn ang="0">
                  <a:pos x="4" y="29"/>
                </a:cxn>
                <a:cxn ang="0">
                  <a:pos x="0" y="48"/>
                </a:cxn>
                <a:cxn ang="0">
                  <a:pos x="4" y="66"/>
                </a:cxn>
                <a:cxn ang="0">
                  <a:pos x="15" y="81"/>
                </a:cxn>
                <a:cxn ang="0">
                  <a:pos x="30" y="90"/>
                </a:cxn>
                <a:cxn ang="0">
                  <a:pos x="48" y="94"/>
                </a:cxn>
              </a:cxnLst>
              <a:rect l="0" t="0" r="r" b="b"/>
              <a:pathLst>
                <a:path w="95" h="94">
                  <a:moveTo>
                    <a:pt x="48" y="94"/>
                  </a:moveTo>
                  <a:lnTo>
                    <a:pt x="67" y="90"/>
                  </a:lnTo>
                  <a:lnTo>
                    <a:pt x="82" y="81"/>
                  </a:lnTo>
                  <a:lnTo>
                    <a:pt x="91" y="66"/>
                  </a:lnTo>
                  <a:lnTo>
                    <a:pt x="95" y="48"/>
                  </a:lnTo>
                  <a:lnTo>
                    <a:pt x="91" y="29"/>
                  </a:lnTo>
                  <a:lnTo>
                    <a:pt x="82" y="15"/>
                  </a:lnTo>
                  <a:lnTo>
                    <a:pt x="67" y="4"/>
                  </a:lnTo>
                  <a:lnTo>
                    <a:pt x="48" y="0"/>
                  </a:lnTo>
                  <a:lnTo>
                    <a:pt x="30" y="4"/>
                  </a:lnTo>
                  <a:lnTo>
                    <a:pt x="15" y="15"/>
                  </a:lnTo>
                  <a:lnTo>
                    <a:pt x="4" y="29"/>
                  </a:lnTo>
                  <a:lnTo>
                    <a:pt x="0" y="48"/>
                  </a:lnTo>
                  <a:lnTo>
                    <a:pt x="4" y="66"/>
                  </a:lnTo>
                  <a:lnTo>
                    <a:pt x="15" y="81"/>
                  </a:lnTo>
                  <a:lnTo>
                    <a:pt x="30" y="90"/>
                  </a:lnTo>
                  <a:lnTo>
                    <a:pt x="48"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32"/>
            <p:cNvSpPr>
              <a:spLocks/>
            </p:cNvSpPr>
            <p:nvPr/>
          </p:nvSpPr>
          <p:spPr bwMode="auto">
            <a:xfrm>
              <a:off x="4216" y="1001"/>
              <a:ext cx="56" cy="54"/>
            </a:xfrm>
            <a:custGeom>
              <a:avLst/>
              <a:gdLst/>
              <a:ahLst/>
              <a:cxnLst>
                <a:cxn ang="0">
                  <a:pos x="55" y="109"/>
                </a:cxn>
                <a:cxn ang="0">
                  <a:pos x="66" y="107"/>
                </a:cxn>
                <a:cxn ang="0">
                  <a:pos x="77" y="105"/>
                </a:cxn>
                <a:cxn ang="0">
                  <a:pos x="87" y="99"/>
                </a:cxn>
                <a:cxn ang="0">
                  <a:pos x="94" y="92"/>
                </a:cxn>
                <a:cxn ang="0">
                  <a:pos x="101" y="85"/>
                </a:cxn>
                <a:cxn ang="0">
                  <a:pos x="107" y="75"/>
                </a:cxn>
                <a:cxn ang="0">
                  <a:pos x="109" y="64"/>
                </a:cxn>
                <a:cxn ang="0">
                  <a:pos x="111" y="53"/>
                </a:cxn>
                <a:cxn ang="0">
                  <a:pos x="109" y="42"/>
                </a:cxn>
                <a:cxn ang="0">
                  <a:pos x="107" y="33"/>
                </a:cxn>
                <a:cxn ang="0">
                  <a:pos x="101" y="24"/>
                </a:cxn>
                <a:cxn ang="0">
                  <a:pos x="94" y="14"/>
                </a:cxn>
                <a:cxn ang="0">
                  <a:pos x="87" y="9"/>
                </a:cxn>
                <a:cxn ang="0">
                  <a:pos x="77" y="3"/>
                </a:cxn>
                <a:cxn ang="0">
                  <a:pos x="66" y="1"/>
                </a:cxn>
                <a:cxn ang="0">
                  <a:pos x="55" y="0"/>
                </a:cxn>
                <a:cxn ang="0">
                  <a:pos x="44" y="1"/>
                </a:cxn>
                <a:cxn ang="0">
                  <a:pos x="35" y="3"/>
                </a:cxn>
                <a:cxn ang="0">
                  <a:pos x="24" y="9"/>
                </a:cxn>
                <a:cxn ang="0">
                  <a:pos x="17" y="14"/>
                </a:cxn>
                <a:cxn ang="0">
                  <a:pos x="9" y="24"/>
                </a:cxn>
                <a:cxn ang="0">
                  <a:pos x="4" y="33"/>
                </a:cxn>
                <a:cxn ang="0">
                  <a:pos x="2" y="42"/>
                </a:cxn>
                <a:cxn ang="0">
                  <a:pos x="0" y="53"/>
                </a:cxn>
                <a:cxn ang="0">
                  <a:pos x="2" y="64"/>
                </a:cxn>
                <a:cxn ang="0">
                  <a:pos x="4" y="75"/>
                </a:cxn>
                <a:cxn ang="0">
                  <a:pos x="9" y="85"/>
                </a:cxn>
                <a:cxn ang="0">
                  <a:pos x="17" y="92"/>
                </a:cxn>
                <a:cxn ang="0">
                  <a:pos x="24" y="99"/>
                </a:cxn>
                <a:cxn ang="0">
                  <a:pos x="35" y="105"/>
                </a:cxn>
                <a:cxn ang="0">
                  <a:pos x="44" y="107"/>
                </a:cxn>
                <a:cxn ang="0">
                  <a:pos x="55" y="109"/>
                </a:cxn>
              </a:cxnLst>
              <a:rect l="0" t="0" r="r" b="b"/>
              <a:pathLst>
                <a:path w="111" h="109">
                  <a:moveTo>
                    <a:pt x="55" y="109"/>
                  </a:moveTo>
                  <a:lnTo>
                    <a:pt x="66" y="107"/>
                  </a:lnTo>
                  <a:lnTo>
                    <a:pt x="77" y="105"/>
                  </a:lnTo>
                  <a:lnTo>
                    <a:pt x="87" y="99"/>
                  </a:lnTo>
                  <a:lnTo>
                    <a:pt x="94" y="92"/>
                  </a:lnTo>
                  <a:lnTo>
                    <a:pt x="101" y="85"/>
                  </a:lnTo>
                  <a:lnTo>
                    <a:pt x="107" y="75"/>
                  </a:lnTo>
                  <a:lnTo>
                    <a:pt x="109" y="64"/>
                  </a:lnTo>
                  <a:lnTo>
                    <a:pt x="111" y="53"/>
                  </a:lnTo>
                  <a:lnTo>
                    <a:pt x="109" y="42"/>
                  </a:lnTo>
                  <a:lnTo>
                    <a:pt x="107" y="33"/>
                  </a:lnTo>
                  <a:lnTo>
                    <a:pt x="101" y="24"/>
                  </a:lnTo>
                  <a:lnTo>
                    <a:pt x="94" y="14"/>
                  </a:lnTo>
                  <a:lnTo>
                    <a:pt x="87" y="9"/>
                  </a:lnTo>
                  <a:lnTo>
                    <a:pt x="77" y="3"/>
                  </a:lnTo>
                  <a:lnTo>
                    <a:pt x="66" y="1"/>
                  </a:lnTo>
                  <a:lnTo>
                    <a:pt x="55" y="0"/>
                  </a:lnTo>
                  <a:lnTo>
                    <a:pt x="44" y="1"/>
                  </a:lnTo>
                  <a:lnTo>
                    <a:pt x="35" y="3"/>
                  </a:lnTo>
                  <a:lnTo>
                    <a:pt x="24" y="9"/>
                  </a:lnTo>
                  <a:lnTo>
                    <a:pt x="17" y="14"/>
                  </a:lnTo>
                  <a:lnTo>
                    <a:pt x="9" y="24"/>
                  </a:lnTo>
                  <a:lnTo>
                    <a:pt x="4" y="33"/>
                  </a:lnTo>
                  <a:lnTo>
                    <a:pt x="2" y="42"/>
                  </a:lnTo>
                  <a:lnTo>
                    <a:pt x="0" y="53"/>
                  </a:lnTo>
                  <a:lnTo>
                    <a:pt x="2" y="64"/>
                  </a:lnTo>
                  <a:lnTo>
                    <a:pt x="4" y="75"/>
                  </a:lnTo>
                  <a:lnTo>
                    <a:pt x="9" y="85"/>
                  </a:lnTo>
                  <a:lnTo>
                    <a:pt x="17" y="92"/>
                  </a:lnTo>
                  <a:lnTo>
                    <a:pt x="24" y="99"/>
                  </a:lnTo>
                  <a:lnTo>
                    <a:pt x="35" y="105"/>
                  </a:lnTo>
                  <a:lnTo>
                    <a:pt x="44" y="107"/>
                  </a:lnTo>
                  <a:lnTo>
                    <a:pt x="55"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34"/>
            <p:cNvSpPr>
              <a:spLocks/>
            </p:cNvSpPr>
            <p:nvPr/>
          </p:nvSpPr>
          <p:spPr bwMode="auto">
            <a:xfrm>
              <a:off x="3919" y="722"/>
              <a:ext cx="500" cy="270"/>
            </a:xfrm>
            <a:custGeom>
              <a:avLst/>
              <a:gdLst/>
              <a:ahLst/>
              <a:cxnLst>
                <a:cxn ang="0">
                  <a:pos x="999" y="351"/>
                </a:cxn>
                <a:cxn ang="0">
                  <a:pos x="998" y="262"/>
                </a:cxn>
                <a:cxn ang="0">
                  <a:pos x="977" y="175"/>
                </a:cxn>
                <a:cxn ang="0">
                  <a:pos x="924" y="98"/>
                </a:cxn>
                <a:cxn ang="0">
                  <a:pos x="857" y="51"/>
                </a:cxn>
                <a:cxn ang="0">
                  <a:pos x="805" y="31"/>
                </a:cxn>
                <a:cxn ang="0">
                  <a:pos x="743" y="14"/>
                </a:cxn>
                <a:cxn ang="0">
                  <a:pos x="665" y="3"/>
                </a:cxn>
                <a:cxn ang="0">
                  <a:pos x="597" y="0"/>
                </a:cxn>
                <a:cxn ang="0">
                  <a:pos x="547" y="0"/>
                </a:cxn>
                <a:cxn ang="0">
                  <a:pos x="499" y="5"/>
                </a:cxn>
                <a:cxn ang="0">
                  <a:pos x="451" y="14"/>
                </a:cxn>
                <a:cxn ang="0">
                  <a:pos x="410" y="26"/>
                </a:cxn>
                <a:cxn ang="0">
                  <a:pos x="375" y="38"/>
                </a:cxn>
                <a:cxn ang="0">
                  <a:pos x="344" y="53"/>
                </a:cxn>
                <a:cxn ang="0">
                  <a:pos x="316" y="70"/>
                </a:cxn>
                <a:cxn ang="0">
                  <a:pos x="179" y="306"/>
                </a:cxn>
                <a:cxn ang="0">
                  <a:pos x="116" y="327"/>
                </a:cxn>
                <a:cxn ang="0">
                  <a:pos x="59" y="356"/>
                </a:cxn>
                <a:cxn ang="0">
                  <a:pos x="17" y="389"/>
                </a:cxn>
                <a:cxn ang="0">
                  <a:pos x="0" y="417"/>
                </a:cxn>
                <a:cxn ang="0">
                  <a:pos x="7" y="439"/>
                </a:cxn>
                <a:cxn ang="0">
                  <a:pos x="31" y="460"/>
                </a:cxn>
                <a:cxn ang="0">
                  <a:pos x="68" y="478"/>
                </a:cxn>
                <a:cxn ang="0">
                  <a:pos x="120" y="495"/>
                </a:cxn>
                <a:cxn ang="0">
                  <a:pos x="181" y="510"/>
                </a:cxn>
                <a:cxn ang="0">
                  <a:pos x="253" y="522"/>
                </a:cxn>
                <a:cxn ang="0">
                  <a:pos x="331" y="532"/>
                </a:cxn>
                <a:cxn ang="0">
                  <a:pos x="416" y="537"/>
                </a:cxn>
                <a:cxn ang="0">
                  <a:pos x="527" y="539"/>
                </a:cxn>
                <a:cxn ang="0">
                  <a:pos x="632" y="532"/>
                </a:cxn>
                <a:cxn ang="0">
                  <a:pos x="730" y="519"/>
                </a:cxn>
                <a:cxn ang="0">
                  <a:pos x="817" y="498"/>
                </a:cxn>
                <a:cxn ang="0">
                  <a:pos x="890" y="476"/>
                </a:cxn>
                <a:cxn ang="0">
                  <a:pos x="948" y="449"/>
                </a:cxn>
                <a:cxn ang="0">
                  <a:pos x="983" y="421"/>
                </a:cxn>
                <a:cxn ang="0">
                  <a:pos x="998" y="393"/>
                </a:cxn>
              </a:cxnLst>
              <a:rect l="0" t="0" r="r" b="b"/>
              <a:pathLst>
                <a:path w="999" h="539">
                  <a:moveTo>
                    <a:pt x="998" y="393"/>
                  </a:moveTo>
                  <a:lnTo>
                    <a:pt x="999" y="351"/>
                  </a:lnTo>
                  <a:lnTo>
                    <a:pt x="999" y="306"/>
                  </a:lnTo>
                  <a:lnTo>
                    <a:pt x="998" y="262"/>
                  </a:lnTo>
                  <a:lnTo>
                    <a:pt x="992" y="218"/>
                  </a:lnTo>
                  <a:lnTo>
                    <a:pt x="977" y="175"/>
                  </a:lnTo>
                  <a:lnTo>
                    <a:pt x="957" y="135"/>
                  </a:lnTo>
                  <a:lnTo>
                    <a:pt x="924" y="98"/>
                  </a:lnTo>
                  <a:lnTo>
                    <a:pt x="879" y="64"/>
                  </a:lnTo>
                  <a:lnTo>
                    <a:pt x="857" y="51"/>
                  </a:lnTo>
                  <a:lnTo>
                    <a:pt x="833" y="40"/>
                  </a:lnTo>
                  <a:lnTo>
                    <a:pt x="805" y="31"/>
                  </a:lnTo>
                  <a:lnTo>
                    <a:pt x="776" y="22"/>
                  </a:lnTo>
                  <a:lnTo>
                    <a:pt x="743" y="14"/>
                  </a:lnTo>
                  <a:lnTo>
                    <a:pt x="706" y="9"/>
                  </a:lnTo>
                  <a:lnTo>
                    <a:pt x="665" y="3"/>
                  </a:lnTo>
                  <a:lnTo>
                    <a:pt x="623" y="0"/>
                  </a:lnTo>
                  <a:lnTo>
                    <a:pt x="597" y="0"/>
                  </a:lnTo>
                  <a:lnTo>
                    <a:pt x="573" y="0"/>
                  </a:lnTo>
                  <a:lnTo>
                    <a:pt x="547" y="0"/>
                  </a:lnTo>
                  <a:lnTo>
                    <a:pt x="523" y="2"/>
                  </a:lnTo>
                  <a:lnTo>
                    <a:pt x="499" y="5"/>
                  </a:lnTo>
                  <a:lnTo>
                    <a:pt x="475" y="9"/>
                  </a:lnTo>
                  <a:lnTo>
                    <a:pt x="451" y="14"/>
                  </a:lnTo>
                  <a:lnTo>
                    <a:pt x="429" y="20"/>
                  </a:lnTo>
                  <a:lnTo>
                    <a:pt x="410" y="26"/>
                  </a:lnTo>
                  <a:lnTo>
                    <a:pt x="392" y="33"/>
                  </a:lnTo>
                  <a:lnTo>
                    <a:pt x="375" y="38"/>
                  </a:lnTo>
                  <a:lnTo>
                    <a:pt x="358" y="46"/>
                  </a:lnTo>
                  <a:lnTo>
                    <a:pt x="344" y="53"/>
                  </a:lnTo>
                  <a:lnTo>
                    <a:pt x="329" y="62"/>
                  </a:lnTo>
                  <a:lnTo>
                    <a:pt x="316" y="70"/>
                  </a:lnTo>
                  <a:lnTo>
                    <a:pt x="305" y="79"/>
                  </a:lnTo>
                  <a:lnTo>
                    <a:pt x="179" y="306"/>
                  </a:lnTo>
                  <a:lnTo>
                    <a:pt x="148" y="314"/>
                  </a:lnTo>
                  <a:lnTo>
                    <a:pt x="116" y="327"/>
                  </a:lnTo>
                  <a:lnTo>
                    <a:pt x="87" y="340"/>
                  </a:lnTo>
                  <a:lnTo>
                    <a:pt x="59" y="356"/>
                  </a:lnTo>
                  <a:lnTo>
                    <a:pt x="35" y="373"/>
                  </a:lnTo>
                  <a:lnTo>
                    <a:pt x="17" y="389"/>
                  </a:lnTo>
                  <a:lnTo>
                    <a:pt x="4" y="404"/>
                  </a:lnTo>
                  <a:lnTo>
                    <a:pt x="0" y="417"/>
                  </a:lnTo>
                  <a:lnTo>
                    <a:pt x="2" y="428"/>
                  </a:lnTo>
                  <a:lnTo>
                    <a:pt x="7" y="439"/>
                  </a:lnTo>
                  <a:lnTo>
                    <a:pt x="17" y="450"/>
                  </a:lnTo>
                  <a:lnTo>
                    <a:pt x="31" y="460"/>
                  </a:lnTo>
                  <a:lnTo>
                    <a:pt x="48" y="469"/>
                  </a:lnTo>
                  <a:lnTo>
                    <a:pt x="68" y="478"/>
                  </a:lnTo>
                  <a:lnTo>
                    <a:pt x="92" y="487"/>
                  </a:lnTo>
                  <a:lnTo>
                    <a:pt x="120" y="495"/>
                  </a:lnTo>
                  <a:lnTo>
                    <a:pt x="150" y="502"/>
                  </a:lnTo>
                  <a:lnTo>
                    <a:pt x="181" y="510"/>
                  </a:lnTo>
                  <a:lnTo>
                    <a:pt x="216" y="515"/>
                  </a:lnTo>
                  <a:lnTo>
                    <a:pt x="253" y="522"/>
                  </a:lnTo>
                  <a:lnTo>
                    <a:pt x="292" y="526"/>
                  </a:lnTo>
                  <a:lnTo>
                    <a:pt x="331" y="532"/>
                  </a:lnTo>
                  <a:lnTo>
                    <a:pt x="373" y="534"/>
                  </a:lnTo>
                  <a:lnTo>
                    <a:pt x="416" y="537"/>
                  </a:lnTo>
                  <a:lnTo>
                    <a:pt x="471" y="539"/>
                  </a:lnTo>
                  <a:lnTo>
                    <a:pt x="527" y="539"/>
                  </a:lnTo>
                  <a:lnTo>
                    <a:pt x="580" y="537"/>
                  </a:lnTo>
                  <a:lnTo>
                    <a:pt x="632" y="532"/>
                  </a:lnTo>
                  <a:lnTo>
                    <a:pt x="682" y="526"/>
                  </a:lnTo>
                  <a:lnTo>
                    <a:pt x="730" y="519"/>
                  </a:lnTo>
                  <a:lnTo>
                    <a:pt x="774" y="510"/>
                  </a:lnTo>
                  <a:lnTo>
                    <a:pt x="817" y="498"/>
                  </a:lnTo>
                  <a:lnTo>
                    <a:pt x="855" y="487"/>
                  </a:lnTo>
                  <a:lnTo>
                    <a:pt x="890" y="476"/>
                  </a:lnTo>
                  <a:lnTo>
                    <a:pt x="920" y="463"/>
                  </a:lnTo>
                  <a:lnTo>
                    <a:pt x="948" y="449"/>
                  </a:lnTo>
                  <a:lnTo>
                    <a:pt x="968" y="436"/>
                  </a:lnTo>
                  <a:lnTo>
                    <a:pt x="983" y="421"/>
                  </a:lnTo>
                  <a:lnTo>
                    <a:pt x="994" y="408"/>
                  </a:lnTo>
                  <a:lnTo>
                    <a:pt x="998" y="3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35"/>
            <p:cNvSpPr>
              <a:spLocks/>
            </p:cNvSpPr>
            <p:nvPr/>
          </p:nvSpPr>
          <p:spPr bwMode="auto">
            <a:xfrm>
              <a:off x="3961" y="750"/>
              <a:ext cx="434" cy="217"/>
            </a:xfrm>
            <a:custGeom>
              <a:avLst/>
              <a:gdLst/>
              <a:ahLst/>
              <a:cxnLst>
                <a:cxn ang="0">
                  <a:pos x="866" y="285"/>
                </a:cxn>
                <a:cxn ang="0">
                  <a:pos x="865" y="216"/>
                </a:cxn>
                <a:cxn ang="0">
                  <a:pos x="846" y="150"/>
                </a:cxn>
                <a:cxn ang="0">
                  <a:pos x="798" y="89"/>
                </a:cxn>
                <a:cxn ang="0">
                  <a:pos x="739" y="52"/>
                </a:cxn>
                <a:cxn ang="0">
                  <a:pos x="689" y="33"/>
                </a:cxn>
                <a:cxn ang="0">
                  <a:pos x="630" y="17"/>
                </a:cxn>
                <a:cxn ang="0">
                  <a:pos x="558" y="6"/>
                </a:cxn>
                <a:cxn ang="0">
                  <a:pos x="493" y="0"/>
                </a:cxn>
                <a:cxn ang="0">
                  <a:pos x="445" y="4"/>
                </a:cxn>
                <a:cxn ang="0">
                  <a:pos x="397" y="11"/>
                </a:cxn>
                <a:cxn ang="0">
                  <a:pos x="351" y="24"/>
                </a:cxn>
                <a:cxn ang="0">
                  <a:pos x="320" y="35"/>
                </a:cxn>
                <a:cxn ang="0">
                  <a:pos x="301" y="43"/>
                </a:cxn>
                <a:cxn ang="0">
                  <a:pos x="284" y="52"/>
                </a:cxn>
                <a:cxn ang="0">
                  <a:pos x="270" y="61"/>
                </a:cxn>
                <a:cxn ang="0">
                  <a:pos x="133" y="292"/>
                </a:cxn>
                <a:cxn ang="0">
                  <a:pos x="81" y="305"/>
                </a:cxn>
                <a:cxn ang="0">
                  <a:pos x="37" y="320"/>
                </a:cxn>
                <a:cxn ang="0">
                  <a:pos x="7" y="334"/>
                </a:cxn>
                <a:cxn ang="0">
                  <a:pos x="0" y="353"/>
                </a:cxn>
                <a:cxn ang="0">
                  <a:pos x="11" y="370"/>
                </a:cxn>
                <a:cxn ang="0">
                  <a:pos x="35" y="384"/>
                </a:cxn>
                <a:cxn ang="0">
                  <a:pos x="70" y="397"/>
                </a:cxn>
                <a:cxn ang="0">
                  <a:pos x="116" y="408"/>
                </a:cxn>
                <a:cxn ang="0">
                  <a:pos x="170" y="418"/>
                </a:cxn>
                <a:cxn ang="0">
                  <a:pos x="231" y="425"/>
                </a:cxn>
                <a:cxn ang="0">
                  <a:pos x="299" y="430"/>
                </a:cxn>
                <a:cxn ang="0">
                  <a:pos x="371" y="434"/>
                </a:cxn>
                <a:cxn ang="0">
                  <a:pos x="445" y="432"/>
                </a:cxn>
                <a:cxn ang="0">
                  <a:pos x="527" y="425"/>
                </a:cxn>
                <a:cxn ang="0">
                  <a:pos x="608" y="414"/>
                </a:cxn>
                <a:cxn ang="0">
                  <a:pos x="687" y="399"/>
                </a:cxn>
                <a:cxn ang="0">
                  <a:pos x="757" y="382"/>
                </a:cxn>
                <a:cxn ang="0">
                  <a:pos x="813" y="362"/>
                </a:cxn>
                <a:cxn ang="0">
                  <a:pos x="852" y="340"/>
                </a:cxn>
                <a:cxn ang="0">
                  <a:pos x="866" y="318"/>
                </a:cxn>
              </a:cxnLst>
              <a:rect l="0" t="0" r="r" b="b"/>
              <a:pathLst>
                <a:path w="866" h="434">
                  <a:moveTo>
                    <a:pt x="866" y="318"/>
                  </a:moveTo>
                  <a:lnTo>
                    <a:pt x="866" y="285"/>
                  </a:lnTo>
                  <a:lnTo>
                    <a:pt x="866" y="251"/>
                  </a:lnTo>
                  <a:lnTo>
                    <a:pt x="865" y="216"/>
                  </a:lnTo>
                  <a:lnTo>
                    <a:pt x="857" y="183"/>
                  </a:lnTo>
                  <a:lnTo>
                    <a:pt x="846" y="150"/>
                  </a:lnTo>
                  <a:lnTo>
                    <a:pt x="826" y="118"/>
                  </a:lnTo>
                  <a:lnTo>
                    <a:pt x="798" y="89"/>
                  </a:lnTo>
                  <a:lnTo>
                    <a:pt x="759" y="63"/>
                  </a:lnTo>
                  <a:lnTo>
                    <a:pt x="739" y="52"/>
                  </a:lnTo>
                  <a:lnTo>
                    <a:pt x="715" y="43"/>
                  </a:lnTo>
                  <a:lnTo>
                    <a:pt x="689" y="33"/>
                  </a:lnTo>
                  <a:lnTo>
                    <a:pt x="661" y="24"/>
                  </a:lnTo>
                  <a:lnTo>
                    <a:pt x="630" y="17"/>
                  </a:lnTo>
                  <a:lnTo>
                    <a:pt x="595" y="11"/>
                  </a:lnTo>
                  <a:lnTo>
                    <a:pt x="558" y="6"/>
                  </a:lnTo>
                  <a:lnTo>
                    <a:pt x="517" y="2"/>
                  </a:lnTo>
                  <a:lnTo>
                    <a:pt x="493" y="0"/>
                  </a:lnTo>
                  <a:lnTo>
                    <a:pt x="471" y="2"/>
                  </a:lnTo>
                  <a:lnTo>
                    <a:pt x="445" y="4"/>
                  </a:lnTo>
                  <a:lnTo>
                    <a:pt x="421" y="6"/>
                  </a:lnTo>
                  <a:lnTo>
                    <a:pt x="397" y="11"/>
                  </a:lnTo>
                  <a:lnTo>
                    <a:pt x="373" y="17"/>
                  </a:lnTo>
                  <a:lnTo>
                    <a:pt x="351" y="24"/>
                  </a:lnTo>
                  <a:lnTo>
                    <a:pt x="329" y="32"/>
                  </a:lnTo>
                  <a:lnTo>
                    <a:pt x="320" y="35"/>
                  </a:lnTo>
                  <a:lnTo>
                    <a:pt x="310" y="39"/>
                  </a:lnTo>
                  <a:lnTo>
                    <a:pt x="301" y="43"/>
                  </a:lnTo>
                  <a:lnTo>
                    <a:pt x="292" y="48"/>
                  </a:lnTo>
                  <a:lnTo>
                    <a:pt x="284" y="52"/>
                  </a:lnTo>
                  <a:lnTo>
                    <a:pt x="275" y="57"/>
                  </a:lnTo>
                  <a:lnTo>
                    <a:pt x="270" y="61"/>
                  </a:lnTo>
                  <a:lnTo>
                    <a:pt x="262" y="67"/>
                  </a:lnTo>
                  <a:lnTo>
                    <a:pt x="133" y="292"/>
                  </a:lnTo>
                  <a:lnTo>
                    <a:pt x="107" y="298"/>
                  </a:lnTo>
                  <a:lnTo>
                    <a:pt x="81" y="305"/>
                  </a:lnTo>
                  <a:lnTo>
                    <a:pt x="57" y="312"/>
                  </a:lnTo>
                  <a:lnTo>
                    <a:pt x="37" y="320"/>
                  </a:lnTo>
                  <a:lnTo>
                    <a:pt x="20" y="327"/>
                  </a:lnTo>
                  <a:lnTo>
                    <a:pt x="7" y="334"/>
                  </a:lnTo>
                  <a:lnTo>
                    <a:pt x="0" y="344"/>
                  </a:lnTo>
                  <a:lnTo>
                    <a:pt x="0" y="353"/>
                  </a:lnTo>
                  <a:lnTo>
                    <a:pt x="4" y="360"/>
                  </a:lnTo>
                  <a:lnTo>
                    <a:pt x="11" y="370"/>
                  </a:lnTo>
                  <a:lnTo>
                    <a:pt x="22" y="377"/>
                  </a:lnTo>
                  <a:lnTo>
                    <a:pt x="35" y="384"/>
                  </a:lnTo>
                  <a:lnTo>
                    <a:pt x="52" y="390"/>
                  </a:lnTo>
                  <a:lnTo>
                    <a:pt x="70" y="397"/>
                  </a:lnTo>
                  <a:lnTo>
                    <a:pt x="92" y="403"/>
                  </a:lnTo>
                  <a:lnTo>
                    <a:pt x="116" y="408"/>
                  </a:lnTo>
                  <a:lnTo>
                    <a:pt x="142" y="414"/>
                  </a:lnTo>
                  <a:lnTo>
                    <a:pt x="170" y="418"/>
                  </a:lnTo>
                  <a:lnTo>
                    <a:pt x="200" y="421"/>
                  </a:lnTo>
                  <a:lnTo>
                    <a:pt x="231" y="425"/>
                  </a:lnTo>
                  <a:lnTo>
                    <a:pt x="264" y="429"/>
                  </a:lnTo>
                  <a:lnTo>
                    <a:pt x="299" y="430"/>
                  </a:lnTo>
                  <a:lnTo>
                    <a:pt x="334" y="432"/>
                  </a:lnTo>
                  <a:lnTo>
                    <a:pt x="371" y="434"/>
                  </a:lnTo>
                  <a:lnTo>
                    <a:pt x="406" y="434"/>
                  </a:lnTo>
                  <a:lnTo>
                    <a:pt x="445" y="432"/>
                  </a:lnTo>
                  <a:lnTo>
                    <a:pt x="486" y="430"/>
                  </a:lnTo>
                  <a:lnTo>
                    <a:pt x="527" y="425"/>
                  </a:lnTo>
                  <a:lnTo>
                    <a:pt x="567" y="421"/>
                  </a:lnTo>
                  <a:lnTo>
                    <a:pt x="608" y="414"/>
                  </a:lnTo>
                  <a:lnTo>
                    <a:pt x="648" y="408"/>
                  </a:lnTo>
                  <a:lnTo>
                    <a:pt x="687" y="399"/>
                  </a:lnTo>
                  <a:lnTo>
                    <a:pt x="722" y="392"/>
                  </a:lnTo>
                  <a:lnTo>
                    <a:pt x="757" y="382"/>
                  </a:lnTo>
                  <a:lnTo>
                    <a:pt x="787" y="371"/>
                  </a:lnTo>
                  <a:lnTo>
                    <a:pt x="813" y="362"/>
                  </a:lnTo>
                  <a:lnTo>
                    <a:pt x="835" y="351"/>
                  </a:lnTo>
                  <a:lnTo>
                    <a:pt x="852" y="340"/>
                  </a:lnTo>
                  <a:lnTo>
                    <a:pt x="863" y="329"/>
                  </a:lnTo>
                  <a:lnTo>
                    <a:pt x="866" y="318"/>
                  </a:lnTo>
                  <a:close/>
                </a:path>
              </a:pathLst>
            </a:custGeom>
            <a:solidFill>
              <a:srgbClr val="FFCC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36"/>
            <p:cNvSpPr>
              <a:spLocks/>
            </p:cNvSpPr>
            <p:nvPr/>
          </p:nvSpPr>
          <p:spPr bwMode="auto">
            <a:xfrm>
              <a:off x="4174" y="784"/>
              <a:ext cx="167" cy="138"/>
            </a:xfrm>
            <a:custGeom>
              <a:avLst/>
              <a:gdLst/>
              <a:ahLst/>
              <a:cxnLst>
                <a:cxn ang="0">
                  <a:pos x="286" y="0"/>
                </a:cxn>
                <a:cxn ang="0">
                  <a:pos x="268" y="0"/>
                </a:cxn>
                <a:cxn ang="0">
                  <a:pos x="251" y="0"/>
                </a:cxn>
                <a:cxn ang="0">
                  <a:pos x="238" y="0"/>
                </a:cxn>
                <a:cxn ang="0">
                  <a:pos x="227" y="2"/>
                </a:cxn>
                <a:cxn ang="0">
                  <a:pos x="216" y="4"/>
                </a:cxn>
                <a:cxn ang="0">
                  <a:pos x="205" y="8"/>
                </a:cxn>
                <a:cxn ang="0">
                  <a:pos x="190" y="13"/>
                </a:cxn>
                <a:cxn ang="0">
                  <a:pos x="174" y="23"/>
                </a:cxn>
                <a:cxn ang="0">
                  <a:pos x="159" y="37"/>
                </a:cxn>
                <a:cxn ang="0">
                  <a:pos x="146" y="61"/>
                </a:cxn>
                <a:cxn ang="0">
                  <a:pos x="133" y="91"/>
                </a:cxn>
                <a:cxn ang="0">
                  <a:pos x="122" y="122"/>
                </a:cxn>
                <a:cxn ang="0">
                  <a:pos x="111" y="156"/>
                </a:cxn>
                <a:cxn ang="0">
                  <a:pos x="102" y="185"/>
                </a:cxn>
                <a:cxn ang="0">
                  <a:pos x="92" y="209"/>
                </a:cxn>
                <a:cxn ang="0">
                  <a:pos x="87" y="224"/>
                </a:cxn>
                <a:cxn ang="0">
                  <a:pos x="79" y="233"/>
                </a:cxn>
                <a:cxn ang="0">
                  <a:pos x="70" y="239"/>
                </a:cxn>
                <a:cxn ang="0">
                  <a:pos x="63" y="241"/>
                </a:cxn>
                <a:cxn ang="0">
                  <a:pos x="53" y="242"/>
                </a:cxn>
                <a:cxn ang="0">
                  <a:pos x="44" y="241"/>
                </a:cxn>
                <a:cxn ang="0">
                  <a:pos x="33" y="241"/>
                </a:cxn>
                <a:cxn ang="0">
                  <a:pos x="24" y="239"/>
                </a:cxn>
                <a:cxn ang="0">
                  <a:pos x="13" y="239"/>
                </a:cxn>
                <a:cxn ang="0">
                  <a:pos x="0" y="276"/>
                </a:cxn>
                <a:cxn ang="0">
                  <a:pos x="18" y="278"/>
                </a:cxn>
                <a:cxn ang="0">
                  <a:pos x="39" y="278"/>
                </a:cxn>
                <a:cxn ang="0">
                  <a:pos x="57" y="278"/>
                </a:cxn>
                <a:cxn ang="0">
                  <a:pos x="74" y="276"/>
                </a:cxn>
                <a:cxn ang="0">
                  <a:pos x="92" y="270"/>
                </a:cxn>
                <a:cxn ang="0">
                  <a:pos x="107" y="261"/>
                </a:cxn>
                <a:cxn ang="0">
                  <a:pos x="120" y="244"/>
                </a:cxn>
                <a:cxn ang="0">
                  <a:pos x="131" y="222"/>
                </a:cxn>
                <a:cxn ang="0">
                  <a:pos x="138" y="196"/>
                </a:cxn>
                <a:cxn ang="0">
                  <a:pos x="146" y="172"/>
                </a:cxn>
                <a:cxn ang="0">
                  <a:pos x="153" y="148"/>
                </a:cxn>
                <a:cxn ang="0">
                  <a:pos x="161" y="126"/>
                </a:cxn>
                <a:cxn ang="0">
                  <a:pos x="170" y="104"/>
                </a:cxn>
                <a:cxn ang="0">
                  <a:pos x="181" y="84"/>
                </a:cxn>
                <a:cxn ang="0">
                  <a:pos x="194" y="65"/>
                </a:cxn>
                <a:cxn ang="0">
                  <a:pos x="211" y="47"/>
                </a:cxn>
                <a:cxn ang="0">
                  <a:pos x="227" y="39"/>
                </a:cxn>
                <a:cxn ang="0">
                  <a:pos x="242" y="36"/>
                </a:cxn>
                <a:cxn ang="0">
                  <a:pos x="257" y="32"/>
                </a:cxn>
                <a:cxn ang="0">
                  <a:pos x="270" y="30"/>
                </a:cxn>
                <a:cxn ang="0">
                  <a:pos x="283" y="28"/>
                </a:cxn>
                <a:cxn ang="0">
                  <a:pos x="297" y="28"/>
                </a:cxn>
                <a:cxn ang="0">
                  <a:pos x="314" y="28"/>
                </a:cxn>
                <a:cxn ang="0">
                  <a:pos x="334" y="26"/>
                </a:cxn>
                <a:cxn ang="0">
                  <a:pos x="286" y="0"/>
                </a:cxn>
              </a:cxnLst>
              <a:rect l="0" t="0" r="r" b="b"/>
              <a:pathLst>
                <a:path w="334" h="278">
                  <a:moveTo>
                    <a:pt x="286" y="0"/>
                  </a:moveTo>
                  <a:lnTo>
                    <a:pt x="268" y="0"/>
                  </a:lnTo>
                  <a:lnTo>
                    <a:pt x="251" y="0"/>
                  </a:lnTo>
                  <a:lnTo>
                    <a:pt x="238" y="0"/>
                  </a:lnTo>
                  <a:lnTo>
                    <a:pt x="227" y="2"/>
                  </a:lnTo>
                  <a:lnTo>
                    <a:pt x="216" y="4"/>
                  </a:lnTo>
                  <a:lnTo>
                    <a:pt x="205" y="8"/>
                  </a:lnTo>
                  <a:lnTo>
                    <a:pt x="190" y="13"/>
                  </a:lnTo>
                  <a:lnTo>
                    <a:pt x="174" y="23"/>
                  </a:lnTo>
                  <a:lnTo>
                    <a:pt x="159" y="37"/>
                  </a:lnTo>
                  <a:lnTo>
                    <a:pt x="146" y="61"/>
                  </a:lnTo>
                  <a:lnTo>
                    <a:pt x="133" y="91"/>
                  </a:lnTo>
                  <a:lnTo>
                    <a:pt x="122" y="122"/>
                  </a:lnTo>
                  <a:lnTo>
                    <a:pt x="111" y="156"/>
                  </a:lnTo>
                  <a:lnTo>
                    <a:pt x="102" y="185"/>
                  </a:lnTo>
                  <a:lnTo>
                    <a:pt x="92" y="209"/>
                  </a:lnTo>
                  <a:lnTo>
                    <a:pt x="87" y="224"/>
                  </a:lnTo>
                  <a:lnTo>
                    <a:pt x="79" y="233"/>
                  </a:lnTo>
                  <a:lnTo>
                    <a:pt x="70" y="239"/>
                  </a:lnTo>
                  <a:lnTo>
                    <a:pt x="63" y="241"/>
                  </a:lnTo>
                  <a:lnTo>
                    <a:pt x="53" y="242"/>
                  </a:lnTo>
                  <a:lnTo>
                    <a:pt x="44" y="241"/>
                  </a:lnTo>
                  <a:lnTo>
                    <a:pt x="33" y="241"/>
                  </a:lnTo>
                  <a:lnTo>
                    <a:pt x="24" y="239"/>
                  </a:lnTo>
                  <a:lnTo>
                    <a:pt x="13" y="239"/>
                  </a:lnTo>
                  <a:lnTo>
                    <a:pt x="0" y="276"/>
                  </a:lnTo>
                  <a:lnTo>
                    <a:pt x="18" y="278"/>
                  </a:lnTo>
                  <a:lnTo>
                    <a:pt x="39" y="278"/>
                  </a:lnTo>
                  <a:lnTo>
                    <a:pt x="57" y="278"/>
                  </a:lnTo>
                  <a:lnTo>
                    <a:pt x="74" y="276"/>
                  </a:lnTo>
                  <a:lnTo>
                    <a:pt x="92" y="270"/>
                  </a:lnTo>
                  <a:lnTo>
                    <a:pt x="107" y="261"/>
                  </a:lnTo>
                  <a:lnTo>
                    <a:pt x="120" y="244"/>
                  </a:lnTo>
                  <a:lnTo>
                    <a:pt x="131" y="222"/>
                  </a:lnTo>
                  <a:lnTo>
                    <a:pt x="138" y="196"/>
                  </a:lnTo>
                  <a:lnTo>
                    <a:pt x="146" y="172"/>
                  </a:lnTo>
                  <a:lnTo>
                    <a:pt x="153" y="148"/>
                  </a:lnTo>
                  <a:lnTo>
                    <a:pt x="161" y="126"/>
                  </a:lnTo>
                  <a:lnTo>
                    <a:pt x="170" y="104"/>
                  </a:lnTo>
                  <a:lnTo>
                    <a:pt x="181" y="84"/>
                  </a:lnTo>
                  <a:lnTo>
                    <a:pt x="194" y="65"/>
                  </a:lnTo>
                  <a:lnTo>
                    <a:pt x="211" y="47"/>
                  </a:lnTo>
                  <a:lnTo>
                    <a:pt x="227" y="39"/>
                  </a:lnTo>
                  <a:lnTo>
                    <a:pt x="242" y="36"/>
                  </a:lnTo>
                  <a:lnTo>
                    <a:pt x="257" y="32"/>
                  </a:lnTo>
                  <a:lnTo>
                    <a:pt x="270" y="30"/>
                  </a:lnTo>
                  <a:lnTo>
                    <a:pt x="283" y="28"/>
                  </a:lnTo>
                  <a:lnTo>
                    <a:pt x="297" y="28"/>
                  </a:lnTo>
                  <a:lnTo>
                    <a:pt x="314" y="28"/>
                  </a:lnTo>
                  <a:lnTo>
                    <a:pt x="334" y="26"/>
                  </a:lnTo>
                  <a:lnTo>
                    <a:pt x="28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37"/>
            <p:cNvSpPr>
              <a:spLocks/>
            </p:cNvSpPr>
            <p:nvPr/>
          </p:nvSpPr>
          <p:spPr bwMode="auto">
            <a:xfrm>
              <a:off x="4275" y="871"/>
              <a:ext cx="99" cy="48"/>
            </a:xfrm>
            <a:custGeom>
              <a:avLst/>
              <a:gdLst/>
              <a:ahLst/>
              <a:cxnLst>
                <a:cxn ang="0">
                  <a:pos x="0" y="98"/>
                </a:cxn>
                <a:cxn ang="0">
                  <a:pos x="34" y="92"/>
                </a:cxn>
                <a:cxn ang="0">
                  <a:pos x="58" y="87"/>
                </a:cxn>
                <a:cxn ang="0">
                  <a:pos x="80" y="81"/>
                </a:cxn>
                <a:cxn ang="0">
                  <a:pos x="104" y="76"/>
                </a:cxn>
                <a:cxn ang="0">
                  <a:pos x="128" y="68"/>
                </a:cxn>
                <a:cxn ang="0">
                  <a:pos x="148" y="61"/>
                </a:cxn>
                <a:cxn ang="0">
                  <a:pos x="168" y="52"/>
                </a:cxn>
                <a:cxn ang="0">
                  <a:pos x="185" y="44"/>
                </a:cxn>
                <a:cxn ang="0">
                  <a:pos x="200" y="37"/>
                </a:cxn>
                <a:cxn ang="0">
                  <a:pos x="196" y="0"/>
                </a:cxn>
                <a:cxn ang="0">
                  <a:pos x="181" y="7"/>
                </a:cxn>
                <a:cxn ang="0">
                  <a:pos x="161" y="15"/>
                </a:cxn>
                <a:cxn ang="0">
                  <a:pos x="141" y="22"/>
                </a:cxn>
                <a:cxn ang="0">
                  <a:pos x="117" y="30"/>
                </a:cxn>
                <a:cxn ang="0">
                  <a:pos x="93" y="37"/>
                </a:cxn>
                <a:cxn ang="0">
                  <a:pos x="67" y="44"/>
                </a:cxn>
                <a:cxn ang="0">
                  <a:pos x="41" y="48"/>
                </a:cxn>
                <a:cxn ang="0">
                  <a:pos x="17" y="50"/>
                </a:cxn>
                <a:cxn ang="0">
                  <a:pos x="0" y="98"/>
                </a:cxn>
              </a:cxnLst>
              <a:rect l="0" t="0" r="r" b="b"/>
              <a:pathLst>
                <a:path w="200" h="98">
                  <a:moveTo>
                    <a:pt x="0" y="98"/>
                  </a:moveTo>
                  <a:lnTo>
                    <a:pt x="34" y="92"/>
                  </a:lnTo>
                  <a:lnTo>
                    <a:pt x="58" y="87"/>
                  </a:lnTo>
                  <a:lnTo>
                    <a:pt x="80" y="81"/>
                  </a:lnTo>
                  <a:lnTo>
                    <a:pt x="104" y="76"/>
                  </a:lnTo>
                  <a:lnTo>
                    <a:pt x="128" y="68"/>
                  </a:lnTo>
                  <a:lnTo>
                    <a:pt x="148" y="61"/>
                  </a:lnTo>
                  <a:lnTo>
                    <a:pt x="168" y="52"/>
                  </a:lnTo>
                  <a:lnTo>
                    <a:pt x="185" y="44"/>
                  </a:lnTo>
                  <a:lnTo>
                    <a:pt x="200" y="37"/>
                  </a:lnTo>
                  <a:lnTo>
                    <a:pt x="196" y="0"/>
                  </a:lnTo>
                  <a:lnTo>
                    <a:pt x="181" y="7"/>
                  </a:lnTo>
                  <a:lnTo>
                    <a:pt x="161" y="15"/>
                  </a:lnTo>
                  <a:lnTo>
                    <a:pt x="141" y="22"/>
                  </a:lnTo>
                  <a:lnTo>
                    <a:pt x="117" y="30"/>
                  </a:lnTo>
                  <a:lnTo>
                    <a:pt x="93" y="37"/>
                  </a:lnTo>
                  <a:lnTo>
                    <a:pt x="67" y="44"/>
                  </a:lnTo>
                  <a:lnTo>
                    <a:pt x="41" y="48"/>
                  </a:lnTo>
                  <a:lnTo>
                    <a:pt x="17" y="50"/>
                  </a:lnTo>
                  <a:lnTo>
                    <a:pt x="0"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8"/>
            <p:cNvSpPr>
              <a:spLocks/>
            </p:cNvSpPr>
            <p:nvPr/>
          </p:nvSpPr>
          <p:spPr bwMode="auto">
            <a:xfrm>
              <a:off x="3942" y="1730"/>
              <a:ext cx="611" cy="598"/>
            </a:xfrm>
            <a:custGeom>
              <a:avLst/>
              <a:gdLst/>
              <a:ahLst/>
              <a:cxnLst>
                <a:cxn ang="0">
                  <a:pos x="1183" y="530"/>
                </a:cxn>
                <a:cxn ang="0">
                  <a:pos x="1103" y="338"/>
                </a:cxn>
                <a:cxn ang="0">
                  <a:pos x="1011" y="146"/>
                </a:cxn>
                <a:cxn ang="0">
                  <a:pos x="944" y="18"/>
                </a:cxn>
                <a:cxn ang="0">
                  <a:pos x="935" y="0"/>
                </a:cxn>
                <a:cxn ang="0">
                  <a:pos x="255" y="50"/>
                </a:cxn>
                <a:cxn ang="0">
                  <a:pos x="198" y="175"/>
                </a:cxn>
                <a:cxn ang="0">
                  <a:pos x="133" y="310"/>
                </a:cxn>
                <a:cxn ang="0">
                  <a:pos x="78" y="430"/>
                </a:cxn>
                <a:cxn ang="0">
                  <a:pos x="30" y="552"/>
                </a:cxn>
                <a:cxn ang="0">
                  <a:pos x="2" y="685"/>
                </a:cxn>
                <a:cxn ang="0">
                  <a:pos x="4" y="800"/>
                </a:cxn>
                <a:cxn ang="0">
                  <a:pos x="26" y="894"/>
                </a:cxn>
                <a:cxn ang="0">
                  <a:pos x="74" y="990"/>
                </a:cxn>
                <a:cxn ang="0">
                  <a:pos x="159" y="1086"/>
                </a:cxn>
                <a:cxn ang="0">
                  <a:pos x="248" y="1154"/>
                </a:cxn>
                <a:cxn ang="0">
                  <a:pos x="305" y="1189"/>
                </a:cxn>
                <a:cxn ang="0">
                  <a:pos x="364" y="1193"/>
                </a:cxn>
                <a:cxn ang="0">
                  <a:pos x="340" y="1060"/>
                </a:cxn>
                <a:cxn ang="0">
                  <a:pos x="329" y="829"/>
                </a:cxn>
                <a:cxn ang="0">
                  <a:pos x="340" y="766"/>
                </a:cxn>
                <a:cxn ang="0">
                  <a:pos x="357" y="702"/>
                </a:cxn>
                <a:cxn ang="0">
                  <a:pos x="381" y="643"/>
                </a:cxn>
                <a:cxn ang="0">
                  <a:pos x="414" y="587"/>
                </a:cxn>
                <a:cxn ang="0">
                  <a:pos x="457" y="543"/>
                </a:cxn>
                <a:cxn ang="0">
                  <a:pos x="508" y="510"/>
                </a:cxn>
                <a:cxn ang="0">
                  <a:pos x="573" y="491"/>
                </a:cxn>
                <a:cxn ang="0">
                  <a:pos x="650" y="491"/>
                </a:cxn>
                <a:cxn ang="0">
                  <a:pos x="780" y="534"/>
                </a:cxn>
                <a:cxn ang="0">
                  <a:pos x="861" y="617"/>
                </a:cxn>
                <a:cxn ang="0">
                  <a:pos x="909" y="720"/>
                </a:cxn>
                <a:cxn ang="0">
                  <a:pos x="939" y="822"/>
                </a:cxn>
                <a:cxn ang="0">
                  <a:pos x="946" y="931"/>
                </a:cxn>
                <a:cxn ang="0">
                  <a:pos x="931" y="1047"/>
                </a:cxn>
                <a:cxn ang="0">
                  <a:pos x="913" y="1141"/>
                </a:cxn>
                <a:cxn ang="0">
                  <a:pos x="902" y="1180"/>
                </a:cxn>
                <a:cxn ang="0">
                  <a:pos x="968" y="1173"/>
                </a:cxn>
                <a:cxn ang="0">
                  <a:pos x="1011" y="1140"/>
                </a:cxn>
                <a:cxn ang="0">
                  <a:pos x="1077" y="1077"/>
                </a:cxn>
                <a:cxn ang="0">
                  <a:pos x="1147" y="994"/>
                </a:cxn>
                <a:cxn ang="0">
                  <a:pos x="1196" y="901"/>
                </a:cxn>
                <a:cxn ang="0">
                  <a:pos x="1218" y="818"/>
                </a:cxn>
                <a:cxn ang="0">
                  <a:pos x="1221" y="733"/>
                </a:cxn>
                <a:cxn ang="0">
                  <a:pos x="1212" y="648"/>
                </a:cxn>
              </a:cxnLst>
              <a:rect l="0" t="0" r="r" b="b"/>
              <a:pathLst>
                <a:path w="1221" h="1195">
                  <a:moveTo>
                    <a:pt x="1205" y="608"/>
                  </a:moveTo>
                  <a:lnTo>
                    <a:pt x="1183" y="530"/>
                  </a:lnTo>
                  <a:lnTo>
                    <a:pt x="1147" y="438"/>
                  </a:lnTo>
                  <a:lnTo>
                    <a:pt x="1103" y="338"/>
                  </a:lnTo>
                  <a:lnTo>
                    <a:pt x="1057" y="236"/>
                  </a:lnTo>
                  <a:lnTo>
                    <a:pt x="1011" y="146"/>
                  </a:lnTo>
                  <a:lnTo>
                    <a:pt x="972" y="70"/>
                  </a:lnTo>
                  <a:lnTo>
                    <a:pt x="944" y="18"/>
                  </a:lnTo>
                  <a:lnTo>
                    <a:pt x="935" y="0"/>
                  </a:lnTo>
                  <a:lnTo>
                    <a:pt x="935" y="0"/>
                  </a:lnTo>
                  <a:lnTo>
                    <a:pt x="277" y="0"/>
                  </a:lnTo>
                  <a:lnTo>
                    <a:pt x="255" y="50"/>
                  </a:lnTo>
                  <a:lnTo>
                    <a:pt x="227" y="109"/>
                  </a:lnTo>
                  <a:lnTo>
                    <a:pt x="198" y="175"/>
                  </a:lnTo>
                  <a:lnTo>
                    <a:pt x="165" y="242"/>
                  </a:lnTo>
                  <a:lnTo>
                    <a:pt x="133" y="310"/>
                  </a:lnTo>
                  <a:lnTo>
                    <a:pt x="104" y="373"/>
                  </a:lnTo>
                  <a:lnTo>
                    <a:pt x="78" y="430"/>
                  </a:lnTo>
                  <a:lnTo>
                    <a:pt x="57" y="478"/>
                  </a:lnTo>
                  <a:lnTo>
                    <a:pt x="30" y="552"/>
                  </a:lnTo>
                  <a:lnTo>
                    <a:pt x="11" y="622"/>
                  </a:lnTo>
                  <a:lnTo>
                    <a:pt x="2" y="685"/>
                  </a:lnTo>
                  <a:lnTo>
                    <a:pt x="0" y="744"/>
                  </a:lnTo>
                  <a:lnTo>
                    <a:pt x="4" y="800"/>
                  </a:lnTo>
                  <a:lnTo>
                    <a:pt x="13" y="850"/>
                  </a:lnTo>
                  <a:lnTo>
                    <a:pt x="26" y="894"/>
                  </a:lnTo>
                  <a:lnTo>
                    <a:pt x="43" y="934"/>
                  </a:lnTo>
                  <a:lnTo>
                    <a:pt x="74" y="990"/>
                  </a:lnTo>
                  <a:lnTo>
                    <a:pt x="115" y="1040"/>
                  </a:lnTo>
                  <a:lnTo>
                    <a:pt x="159" y="1086"/>
                  </a:lnTo>
                  <a:lnTo>
                    <a:pt x="205" y="1123"/>
                  </a:lnTo>
                  <a:lnTo>
                    <a:pt x="248" y="1154"/>
                  </a:lnTo>
                  <a:lnTo>
                    <a:pt x="281" y="1176"/>
                  </a:lnTo>
                  <a:lnTo>
                    <a:pt x="305" y="1189"/>
                  </a:lnTo>
                  <a:lnTo>
                    <a:pt x="314" y="1195"/>
                  </a:lnTo>
                  <a:lnTo>
                    <a:pt x="364" y="1193"/>
                  </a:lnTo>
                  <a:lnTo>
                    <a:pt x="357" y="1154"/>
                  </a:lnTo>
                  <a:lnTo>
                    <a:pt x="340" y="1060"/>
                  </a:lnTo>
                  <a:lnTo>
                    <a:pt x="327" y="942"/>
                  </a:lnTo>
                  <a:lnTo>
                    <a:pt x="329" y="829"/>
                  </a:lnTo>
                  <a:lnTo>
                    <a:pt x="335" y="798"/>
                  </a:lnTo>
                  <a:lnTo>
                    <a:pt x="340" y="766"/>
                  </a:lnTo>
                  <a:lnTo>
                    <a:pt x="348" y="733"/>
                  </a:lnTo>
                  <a:lnTo>
                    <a:pt x="357" y="702"/>
                  </a:lnTo>
                  <a:lnTo>
                    <a:pt x="368" y="672"/>
                  </a:lnTo>
                  <a:lnTo>
                    <a:pt x="381" y="643"/>
                  </a:lnTo>
                  <a:lnTo>
                    <a:pt x="397" y="615"/>
                  </a:lnTo>
                  <a:lnTo>
                    <a:pt x="414" y="587"/>
                  </a:lnTo>
                  <a:lnTo>
                    <a:pt x="434" y="565"/>
                  </a:lnTo>
                  <a:lnTo>
                    <a:pt x="457" y="543"/>
                  </a:lnTo>
                  <a:lnTo>
                    <a:pt x="481" y="524"/>
                  </a:lnTo>
                  <a:lnTo>
                    <a:pt x="508" y="510"/>
                  </a:lnTo>
                  <a:lnTo>
                    <a:pt x="540" y="499"/>
                  </a:lnTo>
                  <a:lnTo>
                    <a:pt x="573" y="491"/>
                  </a:lnTo>
                  <a:lnTo>
                    <a:pt x="610" y="489"/>
                  </a:lnTo>
                  <a:lnTo>
                    <a:pt x="650" y="491"/>
                  </a:lnTo>
                  <a:lnTo>
                    <a:pt x="723" y="506"/>
                  </a:lnTo>
                  <a:lnTo>
                    <a:pt x="780" y="534"/>
                  </a:lnTo>
                  <a:lnTo>
                    <a:pt x="826" y="572"/>
                  </a:lnTo>
                  <a:lnTo>
                    <a:pt x="861" y="617"/>
                  </a:lnTo>
                  <a:lnTo>
                    <a:pt x="889" y="667"/>
                  </a:lnTo>
                  <a:lnTo>
                    <a:pt x="909" y="720"/>
                  </a:lnTo>
                  <a:lnTo>
                    <a:pt x="926" y="772"/>
                  </a:lnTo>
                  <a:lnTo>
                    <a:pt x="939" y="822"/>
                  </a:lnTo>
                  <a:lnTo>
                    <a:pt x="946" y="874"/>
                  </a:lnTo>
                  <a:lnTo>
                    <a:pt x="946" y="931"/>
                  </a:lnTo>
                  <a:lnTo>
                    <a:pt x="941" y="990"/>
                  </a:lnTo>
                  <a:lnTo>
                    <a:pt x="931" y="1047"/>
                  </a:lnTo>
                  <a:lnTo>
                    <a:pt x="922" y="1099"/>
                  </a:lnTo>
                  <a:lnTo>
                    <a:pt x="913" y="1141"/>
                  </a:lnTo>
                  <a:lnTo>
                    <a:pt x="905" y="1169"/>
                  </a:lnTo>
                  <a:lnTo>
                    <a:pt x="902" y="1180"/>
                  </a:lnTo>
                  <a:lnTo>
                    <a:pt x="963" y="1176"/>
                  </a:lnTo>
                  <a:lnTo>
                    <a:pt x="968" y="1173"/>
                  </a:lnTo>
                  <a:lnTo>
                    <a:pt x="987" y="1160"/>
                  </a:lnTo>
                  <a:lnTo>
                    <a:pt x="1011" y="1140"/>
                  </a:lnTo>
                  <a:lnTo>
                    <a:pt x="1042" y="1112"/>
                  </a:lnTo>
                  <a:lnTo>
                    <a:pt x="1077" y="1077"/>
                  </a:lnTo>
                  <a:lnTo>
                    <a:pt x="1112" y="1038"/>
                  </a:lnTo>
                  <a:lnTo>
                    <a:pt x="1147" y="994"/>
                  </a:lnTo>
                  <a:lnTo>
                    <a:pt x="1177" y="944"/>
                  </a:lnTo>
                  <a:lnTo>
                    <a:pt x="1196" y="901"/>
                  </a:lnTo>
                  <a:lnTo>
                    <a:pt x="1208" y="861"/>
                  </a:lnTo>
                  <a:lnTo>
                    <a:pt x="1218" y="818"/>
                  </a:lnTo>
                  <a:lnTo>
                    <a:pt x="1221" y="776"/>
                  </a:lnTo>
                  <a:lnTo>
                    <a:pt x="1221" y="733"/>
                  </a:lnTo>
                  <a:lnTo>
                    <a:pt x="1220" y="691"/>
                  </a:lnTo>
                  <a:lnTo>
                    <a:pt x="1212" y="648"/>
                  </a:lnTo>
                  <a:lnTo>
                    <a:pt x="1205" y="608"/>
                  </a:lnTo>
                  <a:close/>
                </a:path>
              </a:pathLst>
            </a:custGeom>
            <a:solidFill>
              <a:srgbClr val="728E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Rectangle 39"/>
            <p:cNvSpPr>
              <a:spLocks noChangeArrowheads="1"/>
            </p:cNvSpPr>
            <p:nvPr/>
          </p:nvSpPr>
          <p:spPr bwMode="auto">
            <a:xfrm>
              <a:off x="4082" y="1657"/>
              <a:ext cx="334" cy="48"/>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40"/>
            <p:cNvSpPr>
              <a:spLocks/>
            </p:cNvSpPr>
            <p:nvPr/>
          </p:nvSpPr>
          <p:spPr bwMode="auto">
            <a:xfrm>
              <a:off x="3937" y="1388"/>
              <a:ext cx="598" cy="240"/>
            </a:xfrm>
            <a:custGeom>
              <a:avLst/>
              <a:gdLst/>
              <a:ahLst/>
              <a:cxnLst>
                <a:cxn ang="0">
                  <a:pos x="375" y="0"/>
                </a:cxn>
                <a:cxn ang="0">
                  <a:pos x="371" y="0"/>
                </a:cxn>
                <a:cxn ang="0">
                  <a:pos x="362" y="0"/>
                </a:cxn>
                <a:cxn ang="0">
                  <a:pos x="347" y="0"/>
                </a:cxn>
                <a:cxn ang="0">
                  <a:pos x="331" y="1"/>
                </a:cxn>
                <a:cxn ang="0">
                  <a:pos x="308" y="3"/>
                </a:cxn>
                <a:cxn ang="0">
                  <a:pos x="284" y="9"/>
                </a:cxn>
                <a:cxn ang="0">
                  <a:pos x="260" y="16"/>
                </a:cxn>
                <a:cxn ang="0">
                  <a:pos x="235" y="27"/>
                </a:cxn>
                <a:cxn ang="0">
                  <a:pos x="205" y="46"/>
                </a:cxn>
                <a:cxn ang="0">
                  <a:pos x="170" y="72"/>
                </a:cxn>
                <a:cxn ang="0">
                  <a:pos x="131" y="103"/>
                </a:cxn>
                <a:cxn ang="0">
                  <a:pos x="92" y="138"/>
                </a:cxn>
                <a:cxn ang="0">
                  <a:pos x="57" y="169"/>
                </a:cxn>
                <a:cxn ang="0">
                  <a:pos x="28" y="197"/>
                </a:cxn>
                <a:cxn ang="0">
                  <a:pos x="7" y="216"/>
                </a:cxn>
                <a:cxn ang="0">
                  <a:pos x="0" y="223"/>
                </a:cxn>
                <a:cxn ang="0">
                  <a:pos x="105" y="352"/>
                </a:cxn>
                <a:cxn ang="0">
                  <a:pos x="284" y="240"/>
                </a:cxn>
                <a:cxn ang="0">
                  <a:pos x="284" y="480"/>
                </a:cxn>
                <a:cxn ang="0">
                  <a:pos x="955" y="480"/>
                </a:cxn>
                <a:cxn ang="0">
                  <a:pos x="955" y="245"/>
                </a:cxn>
                <a:cxn ang="0">
                  <a:pos x="959" y="249"/>
                </a:cxn>
                <a:cxn ang="0">
                  <a:pos x="968" y="258"/>
                </a:cxn>
                <a:cxn ang="0">
                  <a:pos x="981" y="273"/>
                </a:cxn>
                <a:cxn ang="0">
                  <a:pos x="996" y="290"/>
                </a:cxn>
                <a:cxn ang="0">
                  <a:pos x="1011" y="308"/>
                </a:cxn>
                <a:cxn ang="0">
                  <a:pos x="1025" y="326"/>
                </a:cxn>
                <a:cxn ang="0">
                  <a:pos x="1036" y="341"/>
                </a:cxn>
                <a:cxn ang="0">
                  <a:pos x="1044" y="352"/>
                </a:cxn>
                <a:cxn ang="0">
                  <a:pos x="1053" y="356"/>
                </a:cxn>
                <a:cxn ang="0">
                  <a:pos x="1071" y="350"/>
                </a:cxn>
                <a:cxn ang="0">
                  <a:pos x="1097" y="341"/>
                </a:cxn>
                <a:cxn ang="0">
                  <a:pos x="1123" y="326"/>
                </a:cxn>
                <a:cxn ang="0">
                  <a:pos x="1151" y="312"/>
                </a:cxn>
                <a:cxn ang="0">
                  <a:pos x="1173" y="297"/>
                </a:cxn>
                <a:cxn ang="0">
                  <a:pos x="1190" y="288"/>
                </a:cxn>
                <a:cxn ang="0">
                  <a:pos x="1195" y="284"/>
                </a:cxn>
                <a:cxn ang="0">
                  <a:pos x="1192" y="277"/>
                </a:cxn>
                <a:cxn ang="0">
                  <a:pos x="1180" y="254"/>
                </a:cxn>
                <a:cxn ang="0">
                  <a:pos x="1162" y="221"/>
                </a:cxn>
                <a:cxn ang="0">
                  <a:pos x="1140" y="182"/>
                </a:cxn>
                <a:cxn ang="0">
                  <a:pos x="1116" y="144"/>
                </a:cxn>
                <a:cxn ang="0">
                  <a:pos x="1090" y="105"/>
                </a:cxn>
                <a:cxn ang="0">
                  <a:pos x="1062" y="72"/>
                </a:cxn>
                <a:cxn ang="0">
                  <a:pos x="1038" y="49"/>
                </a:cxn>
                <a:cxn ang="0">
                  <a:pos x="1018" y="35"/>
                </a:cxn>
                <a:cxn ang="0">
                  <a:pos x="998" y="25"/>
                </a:cxn>
                <a:cxn ang="0">
                  <a:pos x="979" y="18"/>
                </a:cxn>
                <a:cxn ang="0">
                  <a:pos x="962" y="12"/>
                </a:cxn>
                <a:cxn ang="0">
                  <a:pos x="944" y="11"/>
                </a:cxn>
                <a:cxn ang="0">
                  <a:pos x="927" y="7"/>
                </a:cxn>
                <a:cxn ang="0">
                  <a:pos x="911" y="5"/>
                </a:cxn>
                <a:cxn ang="0">
                  <a:pos x="892" y="1"/>
                </a:cxn>
                <a:cxn ang="0">
                  <a:pos x="375" y="0"/>
                </a:cxn>
              </a:cxnLst>
              <a:rect l="0" t="0" r="r" b="b"/>
              <a:pathLst>
                <a:path w="1195" h="480">
                  <a:moveTo>
                    <a:pt x="375" y="0"/>
                  </a:moveTo>
                  <a:lnTo>
                    <a:pt x="371" y="0"/>
                  </a:lnTo>
                  <a:lnTo>
                    <a:pt x="362" y="0"/>
                  </a:lnTo>
                  <a:lnTo>
                    <a:pt x="347" y="0"/>
                  </a:lnTo>
                  <a:lnTo>
                    <a:pt x="331" y="1"/>
                  </a:lnTo>
                  <a:lnTo>
                    <a:pt x="308" y="3"/>
                  </a:lnTo>
                  <a:lnTo>
                    <a:pt x="284" y="9"/>
                  </a:lnTo>
                  <a:lnTo>
                    <a:pt x="260" y="16"/>
                  </a:lnTo>
                  <a:lnTo>
                    <a:pt x="235" y="27"/>
                  </a:lnTo>
                  <a:lnTo>
                    <a:pt x="205" y="46"/>
                  </a:lnTo>
                  <a:lnTo>
                    <a:pt x="170" y="72"/>
                  </a:lnTo>
                  <a:lnTo>
                    <a:pt x="131" y="103"/>
                  </a:lnTo>
                  <a:lnTo>
                    <a:pt x="92" y="138"/>
                  </a:lnTo>
                  <a:lnTo>
                    <a:pt x="57" y="169"/>
                  </a:lnTo>
                  <a:lnTo>
                    <a:pt x="28" y="197"/>
                  </a:lnTo>
                  <a:lnTo>
                    <a:pt x="7" y="216"/>
                  </a:lnTo>
                  <a:lnTo>
                    <a:pt x="0" y="223"/>
                  </a:lnTo>
                  <a:lnTo>
                    <a:pt x="105" y="352"/>
                  </a:lnTo>
                  <a:lnTo>
                    <a:pt x="284" y="240"/>
                  </a:lnTo>
                  <a:lnTo>
                    <a:pt x="284" y="480"/>
                  </a:lnTo>
                  <a:lnTo>
                    <a:pt x="955" y="480"/>
                  </a:lnTo>
                  <a:lnTo>
                    <a:pt x="955" y="245"/>
                  </a:lnTo>
                  <a:lnTo>
                    <a:pt x="959" y="249"/>
                  </a:lnTo>
                  <a:lnTo>
                    <a:pt x="968" y="258"/>
                  </a:lnTo>
                  <a:lnTo>
                    <a:pt x="981" y="273"/>
                  </a:lnTo>
                  <a:lnTo>
                    <a:pt x="996" y="290"/>
                  </a:lnTo>
                  <a:lnTo>
                    <a:pt x="1011" y="308"/>
                  </a:lnTo>
                  <a:lnTo>
                    <a:pt x="1025" y="326"/>
                  </a:lnTo>
                  <a:lnTo>
                    <a:pt x="1036" y="341"/>
                  </a:lnTo>
                  <a:lnTo>
                    <a:pt x="1044" y="352"/>
                  </a:lnTo>
                  <a:lnTo>
                    <a:pt x="1053" y="356"/>
                  </a:lnTo>
                  <a:lnTo>
                    <a:pt x="1071" y="350"/>
                  </a:lnTo>
                  <a:lnTo>
                    <a:pt x="1097" y="341"/>
                  </a:lnTo>
                  <a:lnTo>
                    <a:pt x="1123" y="326"/>
                  </a:lnTo>
                  <a:lnTo>
                    <a:pt x="1151" y="312"/>
                  </a:lnTo>
                  <a:lnTo>
                    <a:pt x="1173" y="297"/>
                  </a:lnTo>
                  <a:lnTo>
                    <a:pt x="1190" y="288"/>
                  </a:lnTo>
                  <a:lnTo>
                    <a:pt x="1195" y="284"/>
                  </a:lnTo>
                  <a:lnTo>
                    <a:pt x="1192" y="277"/>
                  </a:lnTo>
                  <a:lnTo>
                    <a:pt x="1180" y="254"/>
                  </a:lnTo>
                  <a:lnTo>
                    <a:pt x="1162" y="221"/>
                  </a:lnTo>
                  <a:lnTo>
                    <a:pt x="1140" y="182"/>
                  </a:lnTo>
                  <a:lnTo>
                    <a:pt x="1116" y="144"/>
                  </a:lnTo>
                  <a:lnTo>
                    <a:pt x="1090" y="105"/>
                  </a:lnTo>
                  <a:lnTo>
                    <a:pt x="1062" y="72"/>
                  </a:lnTo>
                  <a:lnTo>
                    <a:pt x="1038" y="49"/>
                  </a:lnTo>
                  <a:lnTo>
                    <a:pt x="1018" y="35"/>
                  </a:lnTo>
                  <a:lnTo>
                    <a:pt x="998" y="25"/>
                  </a:lnTo>
                  <a:lnTo>
                    <a:pt x="979" y="18"/>
                  </a:lnTo>
                  <a:lnTo>
                    <a:pt x="962" y="12"/>
                  </a:lnTo>
                  <a:lnTo>
                    <a:pt x="944" y="11"/>
                  </a:lnTo>
                  <a:lnTo>
                    <a:pt x="927" y="7"/>
                  </a:lnTo>
                  <a:lnTo>
                    <a:pt x="911" y="5"/>
                  </a:lnTo>
                  <a:lnTo>
                    <a:pt x="892" y="1"/>
                  </a:lnTo>
                  <a:lnTo>
                    <a:pt x="375" y="0"/>
                  </a:lnTo>
                  <a:close/>
                </a:path>
              </a:pathLst>
            </a:custGeom>
            <a:solidFill>
              <a:srgbClr val="66FF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41"/>
            <p:cNvSpPr>
              <a:spLocks/>
            </p:cNvSpPr>
            <p:nvPr/>
          </p:nvSpPr>
          <p:spPr bwMode="auto">
            <a:xfrm>
              <a:off x="3871" y="1519"/>
              <a:ext cx="100" cy="204"/>
            </a:xfrm>
            <a:custGeom>
              <a:avLst/>
              <a:gdLst/>
              <a:ahLst/>
              <a:cxnLst>
                <a:cxn ang="0">
                  <a:pos x="76" y="408"/>
                </a:cxn>
                <a:cxn ang="0">
                  <a:pos x="79" y="380"/>
                </a:cxn>
                <a:cxn ang="0">
                  <a:pos x="81" y="353"/>
                </a:cxn>
                <a:cxn ang="0">
                  <a:pos x="85" y="332"/>
                </a:cxn>
                <a:cxn ang="0">
                  <a:pos x="87" y="319"/>
                </a:cxn>
                <a:cxn ang="0">
                  <a:pos x="100" y="284"/>
                </a:cxn>
                <a:cxn ang="0">
                  <a:pos x="116" y="249"/>
                </a:cxn>
                <a:cxn ang="0">
                  <a:pos x="135" y="216"/>
                </a:cxn>
                <a:cxn ang="0">
                  <a:pos x="155" y="185"/>
                </a:cxn>
                <a:cxn ang="0">
                  <a:pos x="172" y="157"/>
                </a:cxn>
                <a:cxn ang="0">
                  <a:pos x="187" y="135"/>
                </a:cxn>
                <a:cxn ang="0">
                  <a:pos x="196" y="122"/>
                </a:cxn>
                <a:cxn ang="0">
                  <a:pos x="199" y="116"/>
                </a:cxn>
                <a:cxn ang="0">
                  <a:pos x="103" y="0"/>
                </a:cxn>
                <a:cxn ang="0">
                  <a:pos x="102" y="3"/>
                </a:cxn>
                <a:cxn ang="0">
                  <a:pos x="98" y="11"/>
                </a:cxn>
                <a:cxn ang="0">
                  <a:pos x="90" y="26"/>
                </a:cxn>
                <a:cxn ang="0">
                  <a:pos x="81" y="42"/>
                </a:cxn>
                <a:cxn ang="0">
                  <a:pos x="72" y="64"/>
                </a:cxn>
                <a:cxn ang="0">
                  <a:pos x="63" y="87"/>
                </a:cxn>
                <a:cxn ang="0">
                  <a:pos x="54" y="111"/>
                </a:cxn>
                <a:cxn ang="0">
                  <a:pos x="46" y="135"/>
                </a:cxn>
                <a:cxn ang="0">
                  <a:pos x="33" y="192"/>
                </a:cxn>
                <a:cxn ang="0">
                  <a:pos x="20" y="260"/>
                </a:cxn>
                <a:cxn ang="0">
                  <a:pos x="9" y="330"/>
                </a:cxn>
                <a:cxn ang="0">
                  <a:pos x="0" y="397"/>
                </a:cxn>
                <a:cxn ang="0">
                  <a:pos x="76" y="408"/>
                </a:cxn>
              </a:cxnLst>
              <a:rect l="0" t="0" r="r" b="b"/>
              <a:pathLst>
                <a:path w="199" h="408">
                  <a:moveTo>
                    <a:pt x="76" y="408"/>
                  </a:moveTo>
                  <a:lnTo>
                    <a:pt x="79" y="380"/>
                  </a:lnTo>
                  <a:lnTo>
                    <a:pt x="81" y="353"/>
                  </a:lnTo>
                  <a:lnTo>
                    <a:pt x="85" y="332"/>
                  </a:lnTo>
                  <a:lnTo>
                    <a:pt x="87" y="319"/>
                  </a:lnTo>
                  <a:lnTo>
                    <a:pt x="100" y="284"/>
                  </a:lnTo>
                  <a:lnTo>
                    <a:pt x="116" y="249"/>
                  </a:lnTo>
                  <a:lnTo>
                    <a:pt x="135" y="216"/>
                  </a:lnTo>
                  <a:lnTo>
                    <a:pt x="155" y="185"/>
                  </a:lnTo>
                  <a:lnTo>
                    <a:pt x="172" y="157"/>
                  </a:lnTo>
                  <a:lnTo>
                    <a:pt x="187" y="135"/>
                  </a:lnTo>
                  <a:lnTo>
                    <a:pt x="196" y="122"/>
                  </a:lnTo>
                  <a:lnTo>
                    <a:pt x="199" y="116"/>
                  </a:lnTo>
                  <a:lnTo>
                    <a:pt x="103" y="0"/>
                  </a:lnTo>
                  <a:lnTo>
                    <a:pt x="102" y="3"/>
                  </a:lnTo>
                  <a:lnTo>
                    <a:pt x="98" y="11"/>
                  </a:lnTo>
                  <a:lnTo>
                    <a:pt x="90" y="26"/>
                  </a:lnTo>
                  <a:lnTo>
                    <a:pt x="81" y="42"/>
                  </a:lnTo>
                  <a:lnTo>
                    <a:pt x="72" y="64"/>
                  </a:lnTo>
                  <a:lnTo>
                    <a:pt x="63" y="87"/>
                  </a:lnTo>
                  <a:lnTo>
                    <a:pt x="54" y="111"/>
                  </a:lnTo>
                  <a:lnTo>
                    <a:pt x="46" y="135"/>
                  </a:lnTo>
                  <a:lnTo>
                    <a:pt x="33" y="192"/>
                  </a:lnTo>
                  <a:lnTo>
                    <a:pt x="20" y="260"/>
                  </a:lnTo>
                  <a:lnTo>
                    <a:pt x="9" y="330"/>
                  </a:lnTo>
                  <a:lnTo>
                    <a:pt x="0" y="397"/>
                  </a:lnTo>
                  <a:lnTo>
                    <a:pt x="76" y="4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42"/>
            <p:cNvSpPr>
              <a:spLocks/>
            </p:cNvSpPr>
            <p:nvPr/>
          </p:nvSpPr>
          <p:spPr bwMode="auto">
            <a:xfrm>
              <a:off x="3801" y="1734"/>
              <a:ext cx="119" cy="131"/>
            </a:xfrm>
            <a:custGeom>
              <a:avLst/>
              <a:gdLst/>
              <a:ahLst/>
              <a:cxnLst>
                <a:cxn ang="0">
                  <a:pos x="112" y="0"/>
                </a:cxn>
                <a:cxn ang="0">
                  <a:pos x="110" y="26"/>
                </a:cxn>
                <a:cxn ang="0">
                  <a:pos x="114" y="48"/>
                </a:cxn>
                <a:cxn ang="0">
                  <a:pos x="116" y="67"/>
                </a:cxn>
                <a:cxn ang="0">
                  <a:pos x="116" y="81"/>
                </a:cxn>
                <a:cxn ang="0">
                  <a:pos x="109" y="89"/>
                </a:cxn>
                <a:cxn ang="0">
                  <a:pos x="94" y="105"/>
                </a:cxn>
                <a:cxn ang="0">
                  <a:pos x="75" y="129"/>
                </a:cxn>
                <a:cxn ang="0">
                  <a:pos x="55" y="155"/>
                </a:cxn>
                <a:cxn ang="0">
                  <a:pos x="35" y="181"/>
                </a:cxn>
                <a:cxn ang="0">
                  <a:pos x="16" y="203"/>
                </a:cxn>
                <a:cxn ang="0">
                  <a:pos x="5" y="220"/>
                </a:cxn>
                <a:cxn ang="0">
                  <a:pos x="0" y="226"/>
                </a:cxn>
                <a:cxn ang="0">
                  <a:pos x="105" y="262"/>
                </a:cxn>
                <a:cxn ang="0">
                  <a:pos x="107" y="259"/>
                </a:cxn>
                <a:cxn ang="0">
                  <a:pos x="112" y="251"/>
                </a:cxn>
                <a:cxn ang="0">
                  <a:pos x="120" y="242"/>
                </a:cxn>
                <a:cxn ang="0">
                  <a:pos x="131" y="229"/>
                </a:cxn>
                <a:cxn ang="0">
                  <a:pos x="142" y="214"/>
                </a:cxn>
                <a:cxn ang="0">
                  <a:pos x="151" y="203"/>
                </a:cxn>
                <a:cxn ang="0">
                  <a:pos x="162" y="192"/>
                </a:cxn>
                <a:cxn ang="0">
                  <a:pos x="169" y="185"/>
                </a:cxn>
                <a:cxn ang="0">
                  <a:pos x="175" y="185"/>
                </a:cxn>
                <a:cxn ang="0">
                  <a:pos x="182" y="192"/>
                </a:cxn>
                <a:cxn ang="0">
                  <a:pos x="190" y="205"/>
                </a:cxn>
                <a:cxn ang="0">
                  <a:pos x="197" y="218"/>
                </a:cxn>
                <a:cxn ang="0">
                  <a:pos x="205" y="233"/>
                </a:cxn>
                <a:cxn ang="0">
                  <a:pos x="212" y="246"/>
                </a:cxn>
                <a:cxn ang="0">
                  <a:pos x="219" y="255"/>
                </a:cxn>
                <a:cxn ang="0">
                  <a:pos x="225" y="257"/>
                </a:cxn>
                <a:cxn ang="0">
                  <a:pos x="229" y="255"/>
                </a:cxn>
                <a:cxn ang="0">
                  <a:pos x="232" y="253"/>
                </a:cxn>
                <a:cxn ang="0">
                  <a:pos x="236" y="251"/>
                </a:cxn>
                <a:cxn ang="0">
                  <a:pos x="238" y="246"/>
                </a:cxn>
                <a:cxn ang="0">
                  <a:pos x="199" y="118"/>
                </a:cxn>
                <a:cxn ang="0">
                  <a:pos x="201" y="111"/>
                </a:cxn>
                <a:cxn ang="0">
                  <a:pos x="208" y="89"/>
                </a:cxn>
                <a:cxn ang="0">
                  <a:pos x="216" y="59"/>
                </a:cxn>
                <a:cxn ang="0">
                  <a:pos x="227" y="21"/>
                </a:cxn>
                <a:cxn ang="0">
                  <a:pos x="112" y="0"/>
                </a:cxn>
              </a:cxnLst>
              <a:rect l="0" t="0" r="r" b="b"/>
              <a:pathLst>
                <a:path w="238" h="262">
                  <a:moveTo>
                    <a:pt x="112" y="0"/>
                  </a:moveTo>
                  <a:lnTo>
                    <a:pt x="110" y="26"/>
                  </a:lnTo>
                  <a:lnTo>
                    <a:pt x="114" y="48"/>
                  </a:lnTo>
                  <a:lnTo>
                    <a:pt x="116" y="67"/>
                  </a:lnTo>
                  <a:lnTo>
                    <a:pt x="116" y="81"/>
                  </a:lnTo>
                  <a:lnTo>
                    <a:pt x="109" y="89"/>
                  </a:lnTo>
                  <a:lnTo>
                    <a:pt x="94" y="105"/>
                  </a:lnTo>
                  <a:lnTo>
                    <a:pt x="75" y="129"/>
                  </a:lnTo>
                  <a:lnTo>
                    <a:pt x="55" y="155"/>
                  </a:lnTo>
                  <a:lnTo>
                    <a:pt x="35" y="181"/>
                  </a:lnTo>
                  <a:lnTo>
                    <a:pt x="16" y="203"/>
                  </a:lnTo>
                  <a:lnTo>
                    <a:pt x="5" y="220"/>
                  </a:lnTo>
                  <a:lnTo>
                    <a:pt x="0" y="226"/>
                  </a:lnTo>
                  <a:lnTo>
                    <a:pt x="105" y="262"/>
                  </a:lnTo>
                  <a:lnTo>
                    <a:pt x="107" y="259"/>
                  </a:lnTo>
                  <a:lnTo>
                    <a:pt x="112" y="251"/>
                  </a:lnTo>
                  <a:lnTo>
                    <a:pt x="120" y="242"/>
                  </a:lnTo>
                  <a:lnTo>
                    <a:pt x="131" y="229"/>
                  </a:lnTo>
                  <a:lnTo>
                    <a:pt x="142" y="214"/>
                  </a:lnTo>
                  <a:lnTo>
                    <a:pt x="151" y="203"/>
                  </a:lnTo>
                  <a:lnTo>
                    <a:pt x="162" y="192"/>
                  </a:lnTo>
                  <a:lnTo>
                    <a:pt x="169" y="185"/>
                  </a:lnTo>
                  <a:lnTo>
                    <a:pt x="175" y="185"/>
                  </a:lnTo>
                  <a:lnTo>
                    <a:pt x="182" y="192"/>
                  </a:lnTo>
                  <a:lnTo>
                    <a:pt x="190" y="205"/>
                  </a:lnTo>
                  <a:lnTo>
                    <a:pt x="197" y="218"/>
                  </a:lnTo>
                  <a:lnTo>
                    <a:pt x="205" y="233"/>
                  </a:lnTo>
                  <a:lnTo>
                    <a:pt x="212" y="246"/>
                  </a:lnTo>
                  <a:lnTo>
                    <a:pt x="219" y="255"/>
                  </a:lnTo>
                  <a:lnTo>
                    <a:pt x="225" y="257"/>
                  </a:lnTo>
                  <a:lnTo>
                    <a:pt x="229" y="255"/>
                  </a:lnTo>
                  <a:lnTo>
                    <a:pt x="232" y="253"/>
                  </a:lnTo>
                  <a:lnTo>
                    <a:pt x="236" y="251"/>
                  </a:lnTo>
                  <a:lnTo>
                    <a:pt x="238" y="246"/>
                  </a:lnTo>
                  <a:lnTo>
                    <a:pt x="199" y="118"/>
                  </a:lnTo>
                  <a:lnTo>
                    <a:pt x="201" y="111"/>
                  </a:lnTo>
                  <a:lnTo>
                    <a:pt x="208" y="89"/>
                  </a:lnTo>
                  <a:lnTo>
                    <a:pt x="216" y="59"/>
                  </a:lnTo>
                  <a:lnTo>
                    <a:pt x="227" y="21"/>
                  </a:lnTo>
                  <a:lnTo>
                    <a:pt x="112" y="0"/>
                  </a:lnTo>
                  <a:close/>
                </a:path>
              </a:pathLst>
            </a:custGeom>
            <a:solidFill>
              <a:srgbClr val="FF964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43"/>
            <p:cNvSpPr>
              <a:spLocks/>
            </p:cNvSpPr>
            <p:nvPr/>
          </p:nvSpPr>
          <p:spPr bwMode="auto">
            <a:xfrm>
              <a:off x="4482" y="1500"/>
              <a:ext cx="327" cy="145"/>
            </a:xfrm>
            <a:custGeom>
              <a:avLst/>
              <a:gdLst/>
              <a:ahLst/>
              <a:cxnLst>
                <a:cxn ang="0">
                  <a:pos x="543" y="72"/>
                </a:cxn>
                <a:cxn ang="0">
                  <a:pos x="562" y="16"/>
                </a:cxn>
                <a:cxn ang="0">
                  <a:pos x="552" y="2"/>
                </a:cxn>
                <a:cxn ang="0">
                  <a:pos x="532" y="18"/>
                </a:cxn>
                <a:cxn ang="0">
                  <a:pos x="508" y="50"/>
                </a:cxn>
                <a:cxn ang="0">
                  <a:pos x="486" y="85"/>
                </a:cxn>
                <a:cxn ang="0">
                  <a:pos x="467" y="103"/>
                </a:cxn>
                <a:cxn ang="0">
                  <a:pos x="403" y="124"/>
                </a:cxn>
                <a:cxn ang="0">
                  <a:pos x="312" y="151"/>
                </a:cxn>
                <a:cxn ang="0">
                  <a:pos x="235" y="172"/>
                </a:cxn>
                <a:cxn ang="0">
                  <a:pos x="185" y="168"/>
                </a:cxn>
                <a:cxn ang="0">
                  <a:pos x="146" y="149"/>
                </a:cxn>
                <a:cxn ang="0">
                  <a:pos x="122" y="125"/>
                </a:cxn>
                <a:cxn ang="0">
                  <a:pos x="115" y="107"/>
                </a:cxn>
                <a:cxn ang="0">
                  <a:pos x="0" y="166"/>
                </a:cxn>
                <a:cxn ang="0">
                  <a:pos x="11" y="179"/>
                </a:cxn>
                <a:cxn ang="0">
                  <a:pos x="39" y="209"/>
                </a:cxn>
                <a:cxn ang="0">
                  <a:pos x="70" y="240"/>
                </a:cxn>
                <a:cxn ang="0">
                  <a:pos x="94" y="260"/>
                </a:cxn>
                <a:cxn ang="0">
                  <a:pos x="115" y="275"/>
                </a:cxn>
                <a:cxn ang="0">
                  <a:pos x="135" y="282"/>
                </a:cxn>
                <a:cxn ang="0">
                  <a:pos x="155" y="288"/>
                </a:cxn>
                <a:cxn ang="0">
                  <a:pos x="185" y="290"/>
                </a:cxn>
                <a:cxn ang="0">
                  <a:pos x="249" y="277"/>
                </a:cxn>
                <a:cxn ang="0">
                  <a:pos x="334" y="244"/>
                </a:cxn>
                <a:cxn ang="0">
                  <a:pos x="416" y="209"/>
                </a:cxn>
                <a:cxn ang="0">
                  <a:pos x="473" y="183"/>
                </a:cxn>
                <a:cxn ang="0">
                  <a:pos x="495" y="186"/>
                </a:cxn>
                <a:cxn ang="0">
                  <a:pos x="539" y="186"/>
                </a:cxn>
                <a:cxn ang="0">
                  <a:pos x="589" y="185"/>
                </a:cxn>
                <a:cxn ang="0">
                  <a:pos x="630" y="183"/>
                </a:cxn>
                <a:cxn ang="0">
                  <a:pos x="637" y="85"/>
                </a:cxn>
                <a:cxn ang="0">
                  <a:pos x="606" y="83"/>
                </a:cxn>
                <a:cxn ang="0">
                  <a:pos x="575" y="83"/>
                </a:cxn>
                <a:cxn ang="0">
                  <a:pos x="549" y="83"/>
                </a:cxn>
              </a:cxnLst>
              <a:rect l="0" t="0" r="r" b="b"/>
              <a:pathLst>
                <a:path w="652" h="290">
                  <a:moveTo>
                    <a:pt x="538" y="83"/>
                  </a:moveTo>
                  <a:lnTo>
                    <a:pt x="543" y="72"/>
                  </a:lnTo>
                  <a:lnTo>
                    <a:pt x="554" y="44"/>
                  </a:lnTo>
                  <a:lnTo>
                    <a:pt x="562" y="16"/>
                  </a:lnTo>
                  <a:lnTo>
                    <a:pt x="558" y="0"/>
                  </a:lnTo>
                  <a:lnTo>
                    <a:pt x="552" y="2"/>
                  </a:lnTo>
                  <a:lnTo>
                    <a:pt x="543" y="7"/>
                  </a:lnTo>
                  <a:lnTo>
                    <a:pt x="532" y="18"/>
                  </a:lnTo>
                  <a:lnTo>
                    <a:pt x="521" y="33"/>
                  </a:lnTo>
                  <a:lnTo>
                    <a:pt x="508" y="50"/>
                  </a:lnTo>
                  <a:lnTo>
                    <a:pt x="495" y="66"/>
                  </a:lnTo>
                  <a:lnTo>
                    <a:pt x="486" y="85"/>
                  </a:lnTo>
                  <a:lnTo>
                    <a:pt x="477" y="100"/>
                  </a:lnTo>
                  <a:lnTo>
                    <a:pt x="467" y="103"/>
                  </a:lnTo>
                  <a:lnTo>
                    <a:pt x="442" y="113"/>
                  </a:lnTo>
                  <a:lnTo>
                    <a:pt x="403" y="124"/>
                  </a:lnTo>
                  <a:lnTo>
                    <a:pt x="358" y="138"/>
                  </a:lnTo>
                  <a:lnTo>
                    <a:pt x="312" y="151"/>
                  </a:lnTo>
                  <a:lnTo>
                    <a:pt x="270" y="164"/>
                  </a:lnTo>
                  <a:lnTo>
                    <a:pt x="235" y="172"/>
                  </a:lnTo>
                  <a:lnTo>
                    <a:pt x="212" y="173"/>
                  </a:lnTo>
                  <a:lnTo>
                    <a:pt x="185" y="168"/>
                  </a:lnTo>
                  <a:lnTo>
                    <a:pt x="163" y="161"/>
                  </a:lnTo>
                  <a:lnTo>
                    <a:pt x="146" y="149"/>
                  </a:lnTo>
                  <a:lnTo>
                    <a:pt x="133" y="137"/>
                  </a:lnTo>
                  <a:lnTo>
                    <a:pt x="122" y="125"/>
                  </a:lnTo>
                  <a:lnTo>
                    <a:pt x="116" y="114"/>
                  </a:lnTo>
                  <a:lnTo>
                    <a:pt x="115" y="107"/>
                  </a:lnTo>
                  <a:lnTo>
                    <a:pt x="113" y="105"/>
                  </a:lnTo>
                  <a:lnTo>
                    <a:pt x="0" y="166"/>
                  </a:lnTo>
                  <a:lnTo>
                    <a:pt x="4" y="170"/>
                  </a:lnTo>
                  <a:lnTo>
                    <a:pt x="11" y="179"/>
                  </a:lnTo>
                  <a:lnTo>
                    <a:pt x="24" y="194"/>
                  </a:lnTo>
                  <a:lnTo>
                    <a:pt x="39" y="209"/>
                  </a:lnTo>
                  <a:lnTo>
                    <a:pt x="55" y="225"/>
                  </a:lnTo>
                  <a:lnTo>
                    <a:pt x="70" y="240"/>
                  </a:lnTo>
                  <a:lnTo>
                    <a:pt x="85" y="253"/>
                  </a:lnTo>
                  <a:lnTo>
                    <a:pt x="94" y="260"/>
                  </a:lnTo>
                  <a:lnTo>
                    <a:pt x="105" y="268"/>
                  </a:lnTo>
                  <a:lnTo>
                    <a:pt x="115" y="275"/>
                  </a:lnTo>
                  <a:lnTo>
                    <a:pt x="124" y="279"/>
                  </a:lnTo>
                  <a:lnTo>
                    <a:pt x="135" y="282"/>
                  </a:lnTo>
                  <a:lnTo>
                    <a:pt x="144" y="286"/>
                  </a:lnTo>
                  <a:lnTo>
                    <a:pt x="155" y="288"/>
                  </a:lnTo>
                  <a:lnTo>
                    <a:pt x="168" y="290"/>
                  </a:lnTo>
                  <a:lnTo>
                    <a:pt x="185" y="290"/>
                  </a:lnTo>
                  <a:lnTo>
                    <a:pt x="214" y="286"/>
                  </a:lnTo>
                  <a:lnTo>
                    <a:pt x="249" y="277"/>
                  </a:lnTo>
                  <a:lnTo>
                    <a:pt x="292" y="262"/>
                  </a:lnTo>
                  <a:lnTo>
                    <a:pt x="334" y="244"/>
                  </a:lnTo>
                  <a:lnTo>
                    <a:pt x="377" y="227"/>
                  </a:lnTo>
                  <a:lnTo>
                    <a:pt x="416" y="209"/>
                  </a:lnTo>
                  <a:lnTo>
                    <a:pt x="449" y="194"/>
                  </a:lnTo>
                  <a:lnTo>
                    <a:pt x="473" y="183"/>
                  </a:lnTo>
                  <a:lnTo>
                    <a:pt x="480" y="185"/>
                  </a:lnTo>
                  <a:lnTo>
                    <a:pt x="495" y="186"/>
                  </a:lnTo>
                  <a:lnTo>
                    <a:pt x="515" y="186"/>
                  </a:lnTo>
                  <a:lnTo>
                    <a:pt x="539" y="186"/>
                  </a:lnTo>
                  <a:lnTo>
                    <a:pt x="563" y="186"/>
                  </a:lnTo>
                  <a:lnTo>
                    <a:pt x="589" y="185"/>
                  </a:lnTo>
                  <a:lnTo>
                    <a:pt x="611" y="185"/>
                  </a:lnTo>
                  <a:lnTo>
                    <a:pt x="630" y="183"/>
                  </a:lnTo>
                  <a:lnTo>
                    <a:pt x="652" y="85"/>
                  </a:lnTo>
                  <a:lnTo>
                    <a:pt x="637" y="85"/>
                  </a:lnTo>
                  <a:lnTo>
                    <a:pt x="623" y="83"/>
                  </a:lnTo>
                  <a:lnTo>
                    <a:pt x="606" y="83"/>
                  </a:lnTo>
                  <a:lnTo>
                    <a:pt x="589" y="83"/>
                  </a:lnTo>
                  <a:lnTo>
                    <a:pt x="575" y="83"/>
                  </a:lnTo>
                  <a:lnTo>
                    <a:pt x="560" y="83"/>
                  </a:lnTo>
                  <a:lnTo>
                    <a:pt x="549" y="83"/>
                  </a:lnTo>
                  <a:lnTo>
                    <a:pt x="538"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48"/>
            <p:cNvSpPr>
              <a:spLocks/>
            </p:cNvSpPr>
            <p:nvPr/>
          </p:nvSpPr>
          <p:spPr bwMode="auto">
            <a:xfrm>
              <a:off x="4499" y="1741"/>
              <a:ext cx="17" cy="27"/>
            </a:xfrm>
            <a:custGeom>
              <a:avLst/>
              <a:gdLst/>
              <a:ahLst/>
              <a:cxnLst>
                <a:cxn ang="0">
                  <a:pos x="17" y="56"/>
                </a:cxn>
                <a:cxn ang="0">
                  <a:pos x="24" y="54"/>
                </a:cxn>
                <a:cxn ang="0">
                  <a:pos x="28" y="48"/>
                </a:cxn>
                <a:cxn ang="0">
                  <a:pos x="32" y="39"/>
                </a:cxn>
                <a:cxn ang="0">
                  <a:pos x="33" y="28"/>
                </a:cxn>
                <a:cxn ang="0">
                  <a:pos x="32" y="17"/>
                </a:cxn>
                <a:cxn ang="0">
                  <a:pos x="28" y="8"/>
                </a:cxn>
                <a:cxn ang="0">
                  <a:pos x="24" y="2"/>
                </a:cxn>
                <a:cxn ang="0">
                  <a:pos x="17" y="0"/>
                </a:cxn>
                <a:cxn ang="0">
                  <a:pos x="9" y="2"/>
                </a:cxn>
                <a:cxn ang="0">
                  <a:pos x="6" y="8"/>
                </a:cxn>
                <a:cxn ang="0">
                  <a:pos x="2" y="17"/>
                </a:cxn>
                <a:cxn ang="0">
                  <a:pos x="0" y="28"/>
                </a:cxn>
                <a:cxn ang="0">
                  <a:pos x="2" y="39"/>
                </a:cxn>
                <a:cxn ang="0">
                  <a:pos x="6" y="48"/>
                </a:cxn>
                <a:cxn ang="0">
                  <a:pos x="9" y="54"/>
                </a:cxn>
                <a:cxn ang="0">
                  <a:pos x="17" y="56"/>
                </a:cxn>
              </a:cxnLst>
              <a:rect l="0" t="0" r="r" b="b"/>
              <a:pathLst>
                <a:path w="33" h="56">
                  <a:moveTo>
                    <a:pt x="17" y="56"/>
                  </a:moveTo>
                  <a:lnTo>
                    <a:pt x="24" y="54"/>
                  </a:lnTo>
                  <a:lnTo>
                    <a:pt x="28" y="48"/>
                  </a:lnTo>
                  <a:lnTo>
                    <a:pt x="32" y="39"/>
                  </a:lnTo>
                  <a:lnTo>
                    <a:pt x="33" y="28"/>
                  </a:lnTo>
                  <a:lnTo>
                    <a:pt x="32" y="17"/>
                  </a:lnTo>
                  <a:lnTo>
                    <a:pt x="28" y="8"/>
                  </a:lnTo>
                  <a:lnTo>
                    <a:pt x="24" y="2"/>
                  </a:lnTo>
                  <a:lnTo>
                    <a:pt x="17" y="0"/>
                  </a:lnTo>
                  <a:lnTo>
                    <a:pt x="9" y="2"/>
                  </a:lnTo>
                  <a:lnTo>
                    <a:pt x="6" y="8"/>
                  </a:lnTo>
                  <a:lnTo>
                    <a:pt x="2" y="17"/>
                  </a:lnTo>
                  <a:lnTo>
                    <a:pt x="0" y="28"/>
                  </a:lnTo>
                  <a:lnTo>
                    <a:pt x="2" y="39"/>
                  </a:lnTo>
                  <a:lnTo>
                    <a:pt x="6" y="48"/>
                  </a:lnTo>
                  <a:lnTo>
                    <a:pt x="9" y="54"/>
                  </a:lnTo>
                  <a:lnTo>
                    <a:pt x="17"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33"/>
            <p:cNvSpPr>
              <a:spLocks/>
            </p:cNvSpPr>
            <p:nvPr/>
          </p:nvSpPr>
          <p:spPr bwMode="auto">
            <a:xfrm>
              <a:off x="4086" y="1004"/>
              <a:ext cx="108" cy="134"/>
            </a:xfrm>
            <a:custGeom>
              <a:avLst/>
              <a:gdLst/>
              <a:ahLst/>
              <a:cxnLst>
                <a:cxn ang="0">
                  <a:pos x="58" y="233"/>
                </a:cxn>
                <a:cxn ang="0">
                  <a:pos x="152" y="65"/>
                </a:cxn>
                <a:cxn ang="0">
                  <a:pos x="152" y="0"/>
                </a:cxn>
                <a:cxn ang="0">
                  <a:pos x="0" y="268"/>
                </a:cxn>
                <a:cxn ang="0">
                  <a:pos x="217" y="268"/>
                </a:cxn>
                <a:cxn ang="0">
                  <a:pos x="215" y="233"/>
                </a:cxn>
                <a:cxn ang="0">
                  <a:pos x="58" y="233"/>
                </a:cxn>
              </a:cxnLst>
              <a:rect l="0" t="0" r="r" b="b"/>
              <a:pathLst>
                <a:path w="217" h="268">
                  <a:moveTo>
                    <a:pt x="58" y="233"/>
                  </a:moveTo>
                  <a:lnTo>
                    <a:pt x="152" y="65"/>
                  </a:lnTo>
                  <a:lnTo>
                    <a:pt x="152" y="0"/>
                  </a:lnTo>
                  <a:lnTo>
                    <a:pt x="0" y="268"/>
                  </a:lnTo>
                  <a:lnTo>
                    <a:pt x="217" y="268"/>
                  </a:lnTo>
                  <a:lnTo>
                    <a:pt x="215" y="233"/>
                  </a:lnTo>
                  <a:lnTo>
                    <a:pt x="58" y="2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036" name="Picture 12" descr="C:\Users\bsant.ARTBA\AppData\Local\Microsoft\Windows\Temporary Internet Files\Content.IE5\BLZ0901M\MC900434818[1].png"/>
          <p:cNvPicPr>
            <a:picLocks noChangeAspect="1" noChangeArrowheads="1"/>
          </p:cNvPicPr>
          <p:nvPr/>
        </p:nvPicPr>
        <p:blipFill>
          <a:blip r:embed="rId3" cstate="print"/>
          <a:srcRect/>
          <a:stretch>
            <a:fillRect/>
          </a:stretch>
        </p:blipFill>
        <p:spPr bwMode="auto">
          <a:xfrm>
            <a:off x="5334000" y="3048000"/>
            <a:ext cx="3429000" cy="3429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Killed by Motorists</a:t>
            </a:r>
            <a:endParaRPr lang="en-US" dirty="0"/>
          </a:p>
        </p:txBody>
      </p:sp>
      <p:sp>
        <p:nvSpPr>
          <p:cNvPr id="3" name="Content Placeholder 2"/>
          <p:cNvSpPr>
            <a:spLocks noGrp="1"/>
          </p:cNvSpPr>
          <p:nvPr>
            <p:ph idx="1"/>
          </p:nvPr>
        </p:nvSpPr>
        <p:spPr>
          <a:xfrm>
            <a:off x="228600" y="1752600"/>
            <a:ext cx="8229600" cy="4876800"/>
          </a:xfrm>
        </p:spPr>
        <p:txBody>
          <a:bodyPr>
            <a:normAutofit fontScale="92500" lnSpcReduction="10000"/>
          </a:bodyPr>
          <a:lstStyle/>
          <a:p>
            <a:r>
              <a:rPr lang="en-US" dirty="0" smtClean="0"/>
              <a:t>Motorists are likely to enter the work space when:</a:t>
            </a:r>
          </a:p>
          <a:p>
            <a:pPr lvl="1"/>
            <a:r>
              <a:rPr lang="en-US" dirty="0" smtClean="0"/>
              <a:t>Workers are not visible to motorists</a:t>
            </a:r>
          </a:p>
          <a:p>
            <a:pPr lvl="1"/>
            <a:r>
              <a:rPr lang="en-US" dirty="0" smtClean="0"/>
              <a:t>Motorists are surprised by the work zone and Temporary Traffic                                                Control set up</a:t>
            </a:r>
          </a:p>
          <a:p>
            <a:pPr lvl="1"/>
            <a:r>
              <a:rPr lang="en-US" dirty="0" smtClean="0"/>
              <a:t>Motorists ignore                                              warnings</a:t>
            </a:r>
          </a:p>
          <a:p>
            <a:pPr lvl="1"/>
            <a:r>
              <a:rPr lang="en-US" dirty="0" smtClean="0"/>
              <a:t>TTCDs are confusing/                                               non-compliant</a:t>
            </a:r>
          </a:p>
          <a:p>
            <a:endParaRPr lang="en-US" dirty="0"/>
          </a:p>
        </p:txBody>
      </p:sp>
      <p:pic>
        <p:nvPicPr>
          <p:cNvPr id="4" name="Picture 3" descr="Truck Crash on Job S338 Roanoke Co I-81 SB at Dixie Carverns 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752850"/>
            <a:ext cx="4343400" cy="28575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Killed by Motorists</a:t>
            </a:r>
            <a:endParaRPr lang="en-US" dirty="0"/>
          </a:p>
        </p:txBody>
      </p:sp>
      <p:sp>
        <p:nvSpPr>
          <p:cNvPr id="3" name="Content Placeholder 2"/>
          <p:cNvSpPr>
            <a:spLocks noGrp="1"/>
          </p:cNvSpPr>
          <p:nvPr>
            <p:ph idx="1"/>
          </p:nvPr>
        </p:nvSpPr>
        <p:spPr>
          <a:xfrm>
            <a:off x="457200" y="1752600"/>
            <a:ext cx="8229600" cy="4724400"/>
          </a:xfrm>
        </p:spPr>
        <p:txBody>
          <a:bodyPr>
            <a:normAutofit fontScale="92500" lnSpcReduction="10000"/>
          </a:bodyPr>
          <a:lstStyle/>
          <a:p>
            <a:r>
              <a:rPr lang="en-US" dirty="0" smtClean="0"/>
              <a:t>Motorists are likely to enter the work space when:</a:t>
            </a:r>
          </a:p>
          <a:p>
            <a:pPr lvl="1"/>
            <a:r>
              <a:rPr lang="en-US" dirty="0" smtClean="0"/>
              <a:t>Drivers are distracted or impaired (phones, food, drugs,                                                   alcohol, drowsy,                                                                 etc.)</a:t>
            </a:r>
          </a:p>
          <a:p>
            <a:pPr lvl="1"/>
            <a:r>
              <a:rPr lang="en-US" dirty="0" smtClean="0"/>
              <a:t>Traffic is                                                                traveling at high                                                                   speed through                                                     the work zone</a:t>
            </a:r>
          </a:p>
          <a:p>
            <a:pPr lvl="1"/>
            <a:endParaRPr lang="en-US" dirty="0" smtClean="0"/>
          </a:p>
          <a:p>
            <a:endParaRPr lang="en-US" dirty="0"/>
          </a:p>
        </p:txBody>
      </p:sp>
      <p:pic>
        <p:nvPicPr>
          <p:cNvPr id="4" name="Picture 3" descr="Truck Crash on Job S338 Roanoke Co I-81 SB at Dixie Carverns 02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3505200"/>
            <a:ext cx="4495800" cy="3034665"/>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 485 p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4171950"/>
            <a:ext cx="3276600" cy="2457450"/>
          </a:xfrm>
          <a:prstGeom prst="rect">
            <a:avLst/>
          </a:prstGeom>
          <a:ln w="12700">
            <a:solidFill>
              <a:schemeClr val="tx1"/>
            </a:solid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5486400" y="1981200"/>
            <a:ext cx="3383047" cy="4548292"/>
          </a:xfrm>
          <a:prstGeom prst="rect">
            <a:avLst/>
          </a:prstGeom>
          <a:ln w="12700">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Where does the ITCP take place?</a:t>
            </a:r>
            <a:endParaRPr lang="en-US" dirty="0"/>
          </a:p>
        </p:txBody>
      </p:sp>
      <p:sp>
        <p:nvSpPr>
          <p:cNvPr id="3" name="Content Placeholder 2"/>
          <p:cNvSpPr>
            <a:spLocks noGrp="1"/>
          </p:cNvSpPr>
          <p:nvPr>
            <p:ph idx="1"/>
          </p:nvPr>
        </p:nvSpPr>
        <p:spPr>
          <a:xfrm>
            <a:off x="228600" y="1676400"/>
            <a:ext cx="5334000" cy="2667000"/>
          </a:xfrm>
        </p:spPr>
        <p:txBody>
          <a:bodyPr>
            <a:normAutofit fontScale="92500" lnSpcReduction="20000"/>
          </a:bodyPr>
          <a:lstStyle/>
          <a:p>
            <a:r>
              <a:rPr lang="en-US" dirty="0" smtClean="0"/>
              <a:t>Internal traffic control plans fill in the details on how construction traffic should be set up inside the area marked by the hatched box on a TTCP.</a:t>
            </a:r>
            <a:endParaRPr lang="en-US" dirty="0"/>
          </a:p>
        </p:txBody>
      </p:sp>
      <p:sp>
        <p:nvSpPr>
          <p:cNvPr id="6" name="Oval 5"/>
          <p:cNvSpPr/>
          <p:nvPr/>
        </p:nvSpPr>
        <p:spPr>
          <a:xfrm>
            <a:off x="7010400" y="3276600"/>
            <a:ext cx="457200" cy="1447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Risky Worker Behavior</a:t>
            </a:r>
            <a:endParaRPr lang="en-US" dirty="0"/>
          </a:p>
        </p:txBody>
      </p:sp>
      <p:sp>
        <p:nvSpPr>
          <p:cNvPr id="3" name="Content Placeholder 2"/>
          <p:cNvSpPr>
            <a:spLocks noGrp="1"/>
          </p:cNvSpPr>
          <p:nvPr>
            <p:ph idx="1"/>
          </p:nvPr>
        </p:nvSpPr>
        <p:spPr>
          <a:xfrm>
            <a:off x="457200" y="1752600"/>
            <a:ext cx="8229600" cy="4724400"/>
          </a:xfrm>
        </p:spPr>
        <p:txBody>
          <a:bodyPr>
            <a:normAutofit fontScale="85000" lnSpcReduction="10000"/>
          </a:bodyPr>
          <a:lstStyle/>
          <a:p>
            <a:r>
              <a:rPr lang="en-US" dirty="0" smtClean="0"/>
              <a:t>Workers stray into traffic space</a:t>
            </a:r>
          </a:p>
          <a:p>
            <a:pPr lvl="1"/>
            <a:r>
              <a:rPr lang="en-US" dirty="0" smtClean="0"/>
              <a:t>Preoccupied by work</a:t>
            </a:r>
          </a:p>
          <a:p>
            <a:pPr lvl="1"/>
            <a:r>
              <a:rPr lang="en-US" dirty="0" smtClean="0"/>
              <a:t>Become “comfortable” in dangerous environment</a:t>
            </a:r>
          </a:p>
          <a:p>
            <a:pPr lvl="1"/>
            <a:r>
              <a:rPr lang="en-US" dirty="0" smtClean="0"/>
              <a:t>No convenient access to and from work space</a:t>
            </a:r>
          </a:p>
          <a:p>
            <a:pPr lvl="2"/>
            <a:r>
              <a:rPr lang="en-US" dirty="0" smtClean="0"/>
              <a:t>rest rooms</a:t>
            </a:r>
          </a:p>
          <a:p>
            <a:pPr lvl="2"/>
            <a:r>
              <a:rPr lang="en-US" dirty="0" smtClean="0"/>
              <a:t>food and water</a:t>
            </a:r>
          </a:p>
          <a:p>
            <a:pPr lvl="2"/>
            <a:r>
              <a:rPr lang="en-US" dirty="0" smtClean="0"/>
              <a:t>shade/breaks</a:t>
            </a:r>
          </a:p>
          <a:p>
            <a:pPr lvl="2"/>
            <a:r>
              <a:rPr lang="en-US" dirty="0" smtClean="0"/>
              <a:t>other local work areas</a:t>
            </a:r>
          </a:p>
          <a:p>
            <a:pPr lvl="2"/>
            <a:r>
              <a:rPr lang="en-US" dirty="0" smtClean="0"/>
              <a:t>staging of company and personal vehicles</a:t>
            </a:r>
          </a:p>
          <a:p>
            <a:pPr lvl="1"/>
            <a:r>
              <a:rPr lang="en-US" dirty="0" smtClean="0"/>
              <a:t>Workers cross traffic lanes (especially in high-speed locations)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Prevent Deaths</a:t>
            </a:r>
            <a:br>
              <a:rPr lang="en-US" dirty="0" smtClean="0"/>
            </a:br>
            <a:r>
              <a:rPr lang="en-US" dirty="0" smtClean="0"/>
              <a:t>Caused by Motorists?</a:t>
            </a:r>
            <a:endParaRPr lang="en-US" dirty="0"/>
          </a:p>
        </p:txBody>
      </p:sp>
      <p:sp>
        <p:nvSpPr>
          <p:cNvPr id="3" name="Content Placeholder 2"/>
          <p:cNvSpPr>
            <a:spLocks noGrp="1"/>
          </p:cNvSpPr>
          <p:nvPr>
            <p:ph idx="1"/>
          </p:nvPr>
        </p:nvSpPr>
        <p:spPr>
          <a:xfrm>
            <a:off x="457200" y="1752600"/>
            <a:ext cx="8229600" cy="4800600"/>
          </a:xfrm>
        </p:spPr>
        <p:txBody>
          <a:bodyPr>
            <a:normAutofit fontScale="85000" lnSpcReduction="20000"/>
          </a:bodyPr>
          <a:lstStyle/>
          <a:p>
            <a:r>
              <a:rPr lang="en-US" dirty="0" smtClean="0"/>
              <a:t>Temporary Traffic Control Devices Must be Set Up Properly</a:t>
            </a:r>
          </a:p>
          <a:p>
            <a:pPr lvl="1"/>
            <a:r>
              <a:rPr lang="en-US" dirty="0" smtClean="0"/>
              <a:t>Comply with MUTCD or corresponding state document</a:t>
            </a:r>
          </a:p>
          <a:p>
            <a:pPr lvl="1"/>
            <a:r>
              <a:rPr lang="en-US" dirty="0" smtClean="0"/>
              <a:t>Inspect and maintain TTCDs</a:t>
            </a:r>
          </a:p>
          <a:p>
            <a:pPr lvl="1"/>
            <a:r>
              <a:rPr lang="en-US" dirty="0" smtClean="0"/>
              <a:t>Ensure only a qualified engineer makes necessary modifications</a:t>
            </a:r>
          </a:p>
          <a:p>
            <a:r>
              <a:rPr lang="en-US" dirty="0" smtClean="0"/>
              <a:t>Create Safe Procedures for Deployment and Retrieval of TTCDs</a:t>
            </a:r>
          </a:p>
          <a:p>
            <a:r>
              <a:rPr lang="en-US" dirty="0" smtClean="0"/>
              <a:t>Ensure sufficient TTCDs for all parts of the project (ramp geometry, exits, closures, etc.)</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Prevent Deaths</a:t>
            </a:r>
            <a:br>
              <a:rPr lang="en-US" dirty="0" smtClean="0"/>
            </a:br>
            <a:r>
              <a:rPr lang="en-US" dirty="0" smtClean="0"/>
              <a:t>Caused by Motorists?</a:t>
            </a:r>
            <a:endParaRPr lang="en-US" dirty="0"/>
          </a:p>
        </p:txBody>
      </p:sp>
      <p:sp>
        <p:nvSpPr>
          <p:cNvPr id="3" name="Content Placeholder 2"/>
          <p:cNvSpPr>
            <a:spLocks noGrp="1"/>
          </p:cNvSpPr>
          <p:nvPr>
            <p:ph idx="1"/>
          </p:nvPr>
        </p:nvSpPr>
        <p:spPr>
          <a:xfrm>
            <a:off x="457200" y="1752600"/>
            <a:ext cx="8229600" cy="4724400"/>
          </a:xfrm>
        </p:spPr>
        <p:txBody>
          <a:bodyPr>
            <a:normAutofit fontScale="85000" lnSpcReduction="10000"/>
          </a:bodyPr>
          <a:lstStyle/>
          <a:p>
            <a:r>
              <a:rPr lang="en-US" dirty="0" smtClean="0"/>
              <a:t>Workers Should Be Aware of TTCDs in their work location.</a:t>
            </a:r>
          </a:p>
          <a:p>
            <a:r>
              <a:rPr lang="en-US" dirty="0" smtClean="0"/>
              <a:t>Workers should be trained to notify supervisor immediately if devices are:</a:t>
            </a:r>
          </a:p>
          <a:p>
            <a:pPr lvl="1"/>
            <a:r>
              <a:rPr lang="en-US" dirty="0" smtClean="0"/>
              <a:t>Not in proper position</a:t>
            </a:r>
          </a:p>
          <a:p>
            <a:pPr lvl="1"/>
            <a:r>
              <a:rPr lang="en-US" dirty="0" smtClean="0"/>
              <a:t>Damaged or dirty</a:t>
            </a:r>
          </a:p>
          <a:p>
            <a:pPr lvl="1"/>
            <a:r>
              <a:rPr lang="en-US" dirty="0" smtClean="0"/>
              <a:t>Not being observed or recognized by motorists</a:t>
            </a:r>
          </a:p>
          <a:p>
            <a:r>
              <a:rPr lang="en-US" dirty="0" smtClean="0"/>
              <a:t>Workers may correct misaligned devices if it is safe for them to do so and they understand where the device is supposed to be situated.</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Workers Should be Aware of</a:t>
            </a:r>
            <a:br>
              <a:rPr lang="en-US" dirty="0" smtClean="0"/>
            </a:br>
            <a:r>
              <a:rPr lang="en-US" dirty="0" smtClean="0"/>
              <a:t>Basic TTC Rules</a:t>
            </a:r>
            <a:endParaRPr lang="en-US" dirty="0"/>
          </a:p>
        </p:txBody>
      </p:sp>
      <p:pic>
        <p:nvPicPr>
          <p:cNvPr id="3" name="Picture 2" descr="Winter (snowy) wz 4.JPG"/>
          <p:cNvPicPr>
            <a:picLocks noChangeAspect="1"/>
          </p:cNvPicPr>
          <p:nvPr/>
        </p:nvPicPr>
        <p:blipFill>
          <a:blip r:embed="rId3" cstate="print"/>
          <a:stretch>
            <a:fillRect/>
          </a:stretch>
        </p:blipFill>
        <p:spPr>
          <a:xfrm>
            <a:off x="1219200" y="1676400"/>
            <a:ext cx="6553200" cy="49149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0"/>
            <a:ext cx="7772400" cy="1851025"/>
          </a:xfrm>
        </p:spPr>
        <p:txBody>
          <a:bodyPr/>
          <a:lstStyle/>
          <a:p>
            <a:r>
              <a:rPr lang="en-US" dirty="0" smtClean="0"/>
              <a:t>Discussion</a:t>
            </a:r>
            <a:br>
              <a:rPr lang="en-US" dirty="0" smtClean="0"/>
            </a:br>
            <a:r>
              <a:rPr lang="en-US" dirty="0" smtClean="0"/>
              <a:t>and Questions</a:t>
            </a:r>
            <a:endParaRPr lang="en-US" dirty="0"/>
          </a:p>
        </p:txBody>
      </p:sp>
      <p:sp>
        <p:nvSpPr>
          <p:cNvPr id="5" name="Subtitle 4"/>
          <p:cNvSpPr>
            <a:spLocks noGrp="1"/>
          </p:cNvSpPr>
          <p:nvPr>
            <p:ph type="subTitle" idx="1"/>
          </p:nvPr>
        </p:nvSpPr>
        <p:spPr>
          <a:xfrm>
            <a:off x="1371600" y="3657600"/>
            <a:ext cx="6400800" cy="1752600"/>
          </a:xfrm>
        </p:spPr>
        <p:txBody>
          <a:bodyPr/>
          <a:lstStyle/>
          <a:p>
            <a:r>
              <a:rPr lang="en-US" dirty="0" smtClean="0"/>
              <a:t>End Module One</a:t>
            </a:r>
            <a:endParaRPr lang="en-US" dirty="0"/>
          </a:p>
        </p:txBody>
      </p:sp>
      <p:sp>
        <p:nvSpPr>
          <p:cNvPr id="6" name="TextBox 3"/>
          <p:cNvSpPr txBox="1"/>
          <p:nvPr/>
        </p:nvSpPr>
        <p:spPr>
          <a:xfrm>
            <a:off x="457200" y="4800600"/>
            <a:ext cx="8229600" cy="181588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b="1" dirty="0" smtClean="0">
                <a:latin typeface="Calibri" pitchFamily="34" charset="0"/>
                <a:cs typeface="Calibri" pitchFamily="34" charset="0"/>
              </a:rPr>
              <a:t>“This material was produced under the grant SH-22285-11-60-F-11 from the Occupational Safety and Health Administration, U.S. Department of Labor, and contract 212-2009-M-32109 from the National Institute for Occupational Safety and Health. It does not necessarily reflect the views or policies of the U.S. Department of Labor or U.S. Department of Health and Human Services, respectively, nor does mention of trade names, commercial products, or organizations imply endorsement by the U.S. Government.”</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Traffic Control - </a:t>
            </a:r>
            <a:r>
              <a:rPr lang="en-US" i="1" dirty="0" smtClean="0"/>
              <a:t>Overview</a:t>
            </a:r>
            <a:endParaRPr lang="en-US" i="1" dirty="0"/>
          </a:p>
        </p:txBody>
      </p:sp>
      <p:sp>
        <p:nvSpPr>
          <p:cNvPr id="3" name="Content Placeholder 2"/>
          <p:cNvSpPr>
            <a:spLocks noGrp="1"/>
          </p:cNvSpPr>
          <p:nvPr>
            <p:ph idx="1"/>
          </p:nvPr>
        </p:nvSpPr>
        <p:spPr>
          <a:xfrm>
            <a:off x="457200" y="1752600"/>
            <a:ext cx="5638800" cy="4953000"/>
          </a:xfrm>
        </p:spPr>
        <p:txBody>
          <a:bodyPr>
            <a:normAutofit fontScale="92500"/>
          </a:bodyPr>
          <a:lstStyle/>
          <a:p>
            <a:r>
              <a:rPr lang="en-US" dirty="0" smtClean="0"/>
              <a:t>An effective ITC protocol informs all parties operating </a:t>
            </a:r>
            <a:r>
              <a:rPr lang="en-US" u="sng" dirty="0" smtClean="0"/>
              <a:t>within the work space</a:t>
            </a:r>
            <a:r>
              <a:rPr lang="en-US" dirty="0" smtClean="0"/>
              <a:t> about the location of others.</a:t>
            </a:r>
          </a:p>
          <a:p>
            <a:r>
              <a:rPr lang="en-US" dirty="0" smtClean="0"/>
              <a:t>ITC creates “zones” designed to minimize interaction between workers on foot and construction vehicles.</a:t>
            </a:r>
            <a:endParaRPr lang="en-US" dirty="0"/>
          </a:p>
        </p:txBody>
      </p:sp>
      <p:pic>
        <p:nvPicPr>
          <p:cNvPr id="5" name="Picture 4" descr="DSC_01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0384" y="1524000"/>
            <a:ext cx="3023616" cy="5334000"/>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Traffic Control - </a:t>
            </a:r>
            <a:r>
              <a:rPr lang="en-US" i="1"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An ITC plan designates routes and operating procedures for large trucks delivering materials.</a:t>
            </a:r>
          </a:p>
          <a:p>
            <a:r>
              <a:rPr lang="en-US" dirty="0" smtClean="0"/>
              <a:t>The plan creates a traffic pattern to minimize backing.</a:t>
            </a:r>
          </a:p>
          <a:p>
            <a:r>
              <a:rPr lang="en-US" dirty="0" smtClean="0"/>
              <a:t>ITC facilitates communication among key work zone parties in advance of arrival to the construction site.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Traffic Control - </a:t>
            </a:r>
            <a:r>
              <a:rPr lang="en-US" i="1" dirty="0" smtClean="0"/>
              <a:t>Overview</a:t>
            </a:r>
            <a:endParaRPr lang="en-US" dirty="0"/>
          </a:p>
        </p:txBody>
      </p:sp>
      <p:sp>
        <p:nvSpPr>
          <p:cNvPr id="3" name="Content Placeholder 2"/>
          <p:cNvSpPr>
            <a:spLocks noGrp="1"/>
          </p:cNvSpPr>
          <p:nvPr>
            <p:ph idx="1"/>
          </p:nvPr>
        </p:nvSpPr>
        <p:spPr/>
        <p:txBody>
          <a:bodyPr>
            <a:normAutofit lnSpcReduction="10000"/>
          </a:bodyPr>
          <a:lstStyle/>
          <a:p>
            <a:pPr marL="342900" lvl="1" indent="-342900">
              <a:buClr>
                <a:srgbClr val="FFCC00"/>
              </a:buClr>
              <a:buFont typeface="Wingdings" pitchFamily="2" charset="2"/>
              <a:buChar char="§"/>
            </a:pPr>
            <a:r>
              <a:rPr lang="en-US" sz="3600" dirty="0" smtClean="0"/>
              <a:t>Limits access points to the work zone</a:t>
            </a:r>
          </a:p>
          <a:p>
            <a:pPr marL="342900" lvl="1" indent="-342900">
              <a:buClr>
                <a:srgbClr val="FFCC00"/>
              </a:buClr>
              <a:buFont typeface="Wingdings" pitchFamily="2" charset="2"/>
              <a:buChar char="§"/>
            </a:pPr>
            <a:r>
              <a:rPr lang="en-US" sz="3600" dirty="0" smtClean="0"/>
              <a:t>Coordinates truck and equipment movements</a:t>
            </a:r>
          </a:p>
          <a:p>
            <a:pPr marL="342900" lvl="1" indent="-342900">
              <a:buClr>
                <a:srgbClr val="FFCC00"/>
              </a:buClr>
              <a:buFont typeface="Wingdings" pitchFamily="2" charset="2"/>
              <a:buChar char="§"/>
            </a:pPr>
            <a:r>
              <a:rPr lang="en-US" sz="3600" dirty="0" smtClean="0"/>
              <a:t>Provides Information on traffic paths and safe/unsafe work areas for workers</a:t>
            </a:r>
          </a:p>
          <a:p>
            <a:pPr marL="342900" lvl="1" indent="-342900">
              <a:buClr>
                <a:srgbClr val="FFCC00"/>
              </a:buClr>
              <a:buFont typeface="Wingdings" pitchFamily="2" charset="2"/>
              <a:buChar char="§"/>
            </a:pPr>
            <a:r>
              <a:rPr lang="en-US" sz="3600" dirty="0" smtClean="0"/>
              <a:t>Heightens awareness of workers on foot in relation to vehicle traffic in the work area</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613025"/>
          </a:xfrm>
        </p:spPr>
        <p:txBody>
          <a:bodyPr>
            <a:noAutofit/>
          </a:bodyPr>
          <a:lstStyle/>
          <a:p>
            <a:r>
              <a:rPr lang="en-US" sz="4800" dirty="0" smtClean="0"/>
              <a:t>What is the difference between Internal Traffic Control and a Temporary Traffic Control?</a:t>
            </a:r>
            <a:endParaRPr lang="en-US" sz="4800" dirty="0"/>
          </a:p>
        </p:txBody>
      </p:sp>
      <p:pic>
        <p:nvPicPr>
          <p:cNvPr id="6" name="Picture 5" descr="lifegarddi1 cop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3352800"/>
            <a:ext cx="2362200" cy="3276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5" name="Picture 4" descr="mb1_main_mech.jpg"/>
          <p:cNvPicPr>
            <a:picLocks noChangeAspect="1"/>
          </p:cNvPicPr>
          <p:nvPr/>
        </p:nvPicPr>
        <p:blipFill>
          <a:blip r:embed="rId4" cstate="print"/>
          <a:stretch>
            <a:fillRect/>
          </a:stretch>
        </p:blipFill>
        <p:spPr>
          <a:xfrm>
            <a:off x="228600" y="3352800"/>
            <a:ext cx="2272957" cy="3276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7" name="Picture 6" descr="Apac Truck.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38400" y="3581400"/>
            <a:ext cx="4267200" cy="2648456"/>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Traffic Control Plans</a:t>
            </a:r>
            <a:endParaRPr lang="en-US" dirty="0"/>
          </a:p>
        </p:txBody>
      </p:sp>
      <p:sp>
        <p:nvSpPr>
          <p:cNvPr id="3" name="Content Placeholder 2"/>
          <p:cNvSpPr>
            <a:spLocks noGrp="1"/>
          </p:cNvSpPr>
          <p:nvPr>
            <p:ph idx="1"/>
          </p:nvPr>
        </p:nvSpPr>
        <p:spPr>
          <a:xfrm>
            <a:off x="228600" y="1752600"/>
            <a:ext cx="6629400" cy="4724400"/>
          </a:xfrm>
        </p:spPr>
        <p:txBody>
          <a:bodyPr>
            <a:normAutofit lnSpcReduction="10000"/>
          </a:bodyPr>
          <a:lstStyle/>
          <a:p>
            <a:r>
              <a:rPr lang="en-US" dirty="0" smtClean="0"/>
              <a:t>Temporary Traffic Control Plans are defined and prescribed in the U.S. Federal Highway Administration’s “</a:t>
            </a:r>
            <a:r>
              <a:rPr lang="en-US" i="1" dirty="0" smtClean="0">
                <a:effectLst>
                  <a:outerShdw blurRad="38100" dist="38100" dir="2700000" algn="tl">
                    <a:srgbClr val="000000">
                      <a:alpha val="43137"/>
                    </a:srgbClr>
                  </a:outerShdw>
                </a:effectLst>
              </a:rPr>
              <a:t>Manual on Uniform Traffic Control Devices</a:t>
            </a:r>
            <a:r>
              <a:rPr lang="en-US" dirty="0" smtClean="0"/>
              <a:t>” or “</a:t>
            </a:r>
            <a:r>
              <a:rPr lang="en-US" i="1" dirty="0" smtClean="0">
                <a:effectLst>
                  <a:outerShdw blurRad="38100" dist="38100" dir="2700000" algn="tl">
                    <a:srgbClr val="000000">
                      <a:alpha val="43137"/>
                    </a:srgbClr>
                  </a:outerShdw>
                </a:effectLst>
              </a:rPr>
              <a:t>MUTCD</a:t>
            </a:r>
            <a:r>
              <a:rPr lang="en-US" dirty="0" smtClean="0"/>
              <a:t>.”</a:t>
            </a:r>
          </a:p>
          <a:p>
            <a:r>
              <a:rPr lang="en-US" dirty="0" smtClean="0"/>
              <a:t>Internal Traffic Control is an industry </a:t>
            </a:r>
            <a:r>
              <a:rPr lang="en-US" i="1" dirty="0" smtClean="0">
                <a:effectLst>
                  <a:outerShdw blurRad="38100" dist="38100" dir="2700000" algn="tl">
                    <a:srgbClr val="000000">
                      <a:alpha val="43137"/>
                    </a:srgbClr>
                  </a:outerShdw>
                </a:effectLst>
              </a:rPr>
              <a:t>recommended practice</a:t>
            </a:r>
            <a:r>
              <a:rPr lang="en-US" i="1" dirty="0" smtClean="0"/>
              <a:t> </a:t>
            </a:r>
            <a:r>
              <a:rPr lang="en-US" dirty="0" smtClean="0"/>
              <a:t>and is not prescribed by law.</a:t>
            </a:r>
            <a:endParaRPr lang="en-US" dirty="0"/>
          </a:p>
        </p:txBody>
      </p:sp>
      <p:pic>
        <p:nvPicPr>
          <p:cNvPr id="4" name="Picture 2" descr="MUTCD 2009 Edition, dated December 200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752600"/>
            <a:ext cx="1706409" cy="2209800"/>
          </a:xfrm>
          <a:prstGeom prst="rect">
            <a:avLst/>
          </a:prstGeom>
          <a:ln w="12700">
            <a:solidFill>
              <a:schemeClr val="tx1"/>
            </a:solidFill>
          </a:ln>
          <a:effectLst>
            <a:outerShdw blurRad="292100" dist="139700" dir="2700000" algn="tl" rotWithShape="0">
              <a:srgbClr val="333333">
                <a:alpha val="65000"/>
              </a:srgbClr>
            </a:outerShdw>
          </a:effectLst>
        </p:spPr>
      </p:pic>
      <p:pic>
        <p:nvPicPr>
          <p:cNvPr id="5" name="Picture 4" descr="ITCP Booklet.bm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8469" y="4114800"/>
            <a:ext cx="1708340" cy="22860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2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Traffic Control Plans</a:t>
            </a:r>
            <a:endParaRPr lang="en-US" dirty="0"/>
          </a:p>
        </p:txBody>
      </p:sp>
      <p:sp>
        <p:nvSpPr>
          <p:cNvPr id="3" name="Content Placeholder 2"/>
          <p:cNvSpPr>
            <a:spLocks noGrp="1"/>
          </p:cNvSpPr>
          <p:nvPr>
            <p:ph idx="1"/>
          </p:nvPr>
        </p:nvSpPr>
        <p:spPr>
          <a:xfrm>
            <a:off x="457200" y="1752600"/>
            <a:ext cx="6858000" cy="4724400"/>
          </a:xfrm>
        </p:spPr>
        <p:txBody>
          <a:bodyPr>
            <a:normAutofit lnSpcReduction="10000"/>
          </a:bodyPr>
          <a:lstStyle/>
          <a:p>
            <a:pPr>
              <a:spcBef>
                <a:spcPts val="600"/>
              </a:spcBef>
            </a:pPr>
            <a:r>
              <a:rPr lang="en-US" dirty="0" smtClean="0"/>
              <a:t>Temporary Traffic Control Plans focus on moving traffic safely through a work zone.</a:t>
            </a:r>
          </a:p>
          <a:p>
            <a:pPr>
              <a:spcBef>
                <a:spcPts val="600"/>
              </a:spcBef>
            </a:pPr>
            <a:r>
              <a:rPr lang="en-US" dirty="0" smtClean="0"/>
              <a:t>Internal Traffic Control Plans focus on keeping workers on foot from being struck by construction equipment and large trucks within the               activity area of a work zone.</a:t>
            </a:r>
            <a:endParaRPr lang="en-US" i="1" dirty="0" smtClean="0"/>
          </a:p>
          <a:p>
            <a:pPr>
              <a:buNone/>
            </a:pPr>
            <a:endParaRPr lang="en-US" dirty="0" smtClean="0"/>
          </a:p>
        </p:txBody>
      </p:sp>
      <p:pic>
        <p:nvPicPr>
          <p:cNvPr id="19459" name="Picture 3" descr="C:\Users\bsant.ARTBA\AppData\Local\Microsoft\Windows\Temporary Internet Files\Content.IE5\WXP7EXCJ\MC900441736[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629400" y="1676400"/>
            <a:ext cx="2362200" cy="2362200"/>
          </a:xfrm>
          <a:prstGeom prst="rect">
            <a:avLst/>
          </a:prstGeom>
          <a:noFill/>
        </p:spPr>
      </p:pic>
      <p:pic>
        <p:nvPicPr>
          <p:cNvPr id="65537" name="Picture 1"/>
          <p:cNvPicPr>
            <a:picLocks noChangeAspect="1" noChangeArrowheads="1"/>
          </p:cNvPicPr>
          <p:nvPr/>
        </p:nvPicPr>
        <p:blipFill>
          <a:blip r:embed="rId4" cstate="print"/>
          <a:srcRect/>
          <a:stretch>
            <a:fillRect/>
          </a:stretch>
        </p:blipFill>
        <p:spPr bwMode="auto">
          <a:xfrm>
            <a:off x="7162800" y="4267200"/>
            <a:ext cx="1666875" cy="1724025"/>
          </a:xfrm>
          <a:prstGeom prst="rect">
            <a:avLst/>
          </a:prstGeom>
          <a:noFill/>
          <a:ln w="9525">
            <a:noFill/>
            <a:miter lim="800000"/>
            <a:headEnd/>
            <a:tailEnd/>
          </a:ln>
        </p:spPr>
      </p:pic>
      <p:pic>
        <p:nvPicPr>
          <p:cNvPr id="19463" name="Picture 7" descr="C:\Users\bsant.ARTBA\AppData\Local\Microsoft\Windows\Temporary Internet Files\Content.IE5\3EW5WSYW\MC900441287[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248400" y="4953000"/>
            <a:ext cx="2057400" cy="2057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4772</TotalTime>
  <Words>2834</Words>
  <Application>Microsoft Office PowerPoint</Application>
  <PresentationFormat>On-screen Show (4:3)</PresentationFormat>
  <Paragraphs>195</Paragraphs>
  <Slides>34</Slides>
  <Notes>29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Preventing Runovers and Backovers</vt:lpstr>
      <vt:lpstr>What is “Internal Traffic Control?”</vt:lpstr>
      <vt:lpstr>Where does the ITCP take place?</vt:lpstr>
      <vt:lpstr>Internal Traffic Control - Overview</vt:lpstr>
      <vt:lpstr>Internal Traffic Control - Overview</vt:lpstr>
      <vt:lpstr>Internal Traffic Control - Overview</vt:lpstr>
      <vt:lpstr>What is the difference between Internal Traffic Control and a Temporary Traffic Control?</vt:lpstr>
      <vt:lpstr>Temporary Traffic Control Plans</vt:lpstr>
      <vt:lpstr>Temporary Traffic Control Plans</vt:lpstr>
      <vt:lpstr>Comparing  Traffic Control Plans and ITCPs </vt:lpstr>
      <vt:lpstr>Concepts in Common</vt:lpstr>
      <vt:lpstr>Primary Differences</vt:lpstr>
      <vt:lpstr>Part 2: Why Internal    Traffic Control?</vt:lpstr>
      <vt:lpstr>ITCPs Protect Workers on Foot</vt:lpstr>
      <vt:lpstr>Two “Struck-By” Hazards</vt:lpstr>
      <vt:lpstr>Runovers/Backovers are the Primary Cause of Roadway Worker Deaths</vt:lpstr>
      <vt:lpstr>More Workers are Killed by Construction Equipment than Motorists</vt:lpstr>
      <vt:lpstr>Construction Vehicles are  the Greatest Hazard</vt:lpstr>
      <vt:lpstr>Vehicles Frequently Enter and Exit</vt:lpstr>
      <vt:lpstr>Workers on Foot Labor in Close Proximity to Large Vehicles</vt:lpstr>
      <vt:lpstr>Blind Spots</vt:lpstr>
      <vt:lpstr>Mirror Check Station</vt:lpstr>
      <vt:lpstr>Be Familiar with Your  Vehicle's Blind Spots</vt:lpstr>
      <vt:lpstr>Blind Spots</vt:lpstr>
      <vt:lpstr>Workers Are Vulnerable in Blind Spots</vt:lpstr>
      <vt:lpstr>Workers Killed by Motorists</vt:lpstr>
      <vt:lpstr>Two Ways Workers Are Killed</vt:lpstr>
      <vt:lpstr>Workers Killed by Motorists</vt:lpstr>
      <vt:lpstr>Workers Killed by Motorists</vt:lpstr>
      <vt:lpstr>Risky Worker Behavior</vt:lpstr>
      <vt:lpstr>How Can We Prevent Deaths Caused by Motorists?</vt:lpstr>
      <vt:lpstr>How Can We Prevent Deaths Caused by Motorists?</vt:lpstr>
      <vt:lpstr>Workers Should be Aware of Basic TTC Rules</vt:lpstr>
      <vt:lpstr>Discussion and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243</cp:revision>
  <dcterms:created xsi:type="dcterms:W3CDTF">2011-04-13T19:39:59Z</dcterms:created>
  <dcterms:modified xsi:type="dcterms:W3CDTF">2014-02-13T17:03:29Z</dcterms:modified>
</cp:coreProperties>
</file>