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 id="2147483732" r:id="rId5"/>
    <p:sldMasterId id="2147483738" r:id="rId6"/>
    <p:sldMasterId id="2147483740" r:id="rId7"/>
    <p:sldMasterId id="2147483744" r:id="rId8"/>
    <p:sldMasterId id="2147483748" r:id="rId9"/>
    <p:sldMasterId id="2147483750" r:id="rId10"/>
    <p:sldMasterId id="2147483752" r:id="rId11"/>
    <p:sldMasterId id="2147483760" r:id="rId12"/>
    <p:sldMasterId id="2147483762" r:id="rId13"/>
    <p:sldMasterId id="2147483774" r:id="rId14"/>
    <p:sldMasterId id="2147483786" r:id="rId15"/>
    <p:sldMasterId id="2147483798" r:id="rId16"/>
    <p:sldMasterId id="2147483810" r:id="rId17"/>
  </p:sldMasterIdLst>
  <p:notesMasterIdLst>
    <p:notesMasterId r:id="rId66"/>
  </p:notesMasterIdLst>
  <p:sldIdLst>
    <p:sldId id="256" r:id="rId18"/>
    <p:sldId id="307" r:id="rId19"/>
    <p:sldId id="257" r:id="rId20"/>
    <p:sldId id="258" r:id="rId21"/>
    <p:sldId id="259" r:id="rId22"/>
    <p:sldId id="260" r:id="rId23"/>
    <p:sldId id="289" r:id="rId24"/>
    <p:sldId id="262" r:id="rId25"/>
    <p:sldId id="263" r:id="rId26"/>
    <p:sldId id="264" r:id="rId27"/>
    <p:sldId id="265" r:id="rId28"/>
    <p:sldId id="336" r:id="rId29"/>
    <p:sldId id="267" r:id="rId30"/>
    <p:sldId id="340" r:id="rId31"/>
    <p:sldId id="324" r:id="rId32"/>
    <p:sldId id="286" r:id="rId33"/>
    <p:sldId id="268" r:id="rId34"/>
    <p:sldId id="347" r:id="rId35"/>
    <p:sldId id="341" r:id="rId36"/>
    <p:sldId id="299" r:id="rId37"/>
    <p:sldId id="300" r:id="rId38"/>
    <p:sldId id="301" r:id="rId39"/>
    <p:sldId id="342" r:id="rId40"/>
    <p:sldId id="356" r:id="rId41"/>
    <p:sldId id="302" r:id="rId42"/>
    <p:sldId id="283" r:id="rId43"/>
    <p:sldId id="282" r:id="rId44"/>
    <p:sldId id="313" r:id="rId45"/>
    <p:sldId id="349" r:id="rId46"/>
    <p:sldId id="355" r:id="rId47"/>
    <p:sldId id="337" r:id="rId48"/>
    <p:sldId id="350" r:id="rId49"/>
    <p:sldId id="351" r:id="rId50"/>
    <p:sldId id="272" r:id="rId51"/>
    <p:sldId id="328" r:id="rId52"/>
    <p:sldId id="354" r:id="rId53"/>
    <p:sldId id="317" r:id="rId54"/>
    <p:sldId id="318" r:id="rId55"/>
    <p:sldId id="320" r:id="rId56"/>
    <p:sldId id="352" r:id="rId57"/>
    <p:sldId id="343" r:id="rId58"/>
    <p:sldId id="353" r:id="rId59"/>
    <p:sldId id="322" r:id="rId60"/>
    <p:sldId id="323" r:id="rId61"/>
    <p:sldId id="344" r:id="rId62"/>
    <p:sldId id="348" r:id="rId63"/>
    <p:sldId id="310" r:id="rId64"/>
    <p:sldId id="34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C0C3BB-8239-457F-8A27-32483D4079F9}">
          <p14:sldIdLst>
            <p14:sldId id="256"/>
            <p14:sldId id="307"/>
            <p14:sldId id="257"/>
            <p14:sldId id="258"/>
            <p14:sldId id="259"/>
            <p14:sldId id="260"/>
            <p14:sldId id="289"/>
            <p14:sldId id="262"/>
            <p14:sldId id="263"/>
            <p14:sldId id="264"/>
            <p14:sldId id="265"/>
            <p14:sldId id="336"/>
            <p14:sldId id="267"/>
            <p14:sldId id="340"/>
            <p14:sldId id="324"/>
            <p14:sldId id="286"/>
            <p14:sldId id="268"/>
            <p14:sldId id="347"/>
            <p14:sldId id="341"/>
            <p14:sldId id="299"/>
            <p14:sldId id="300"/>
            <p14:sldId id="301"/>
            <p14:sldId id="342"/>
            <p14:sldId id="356"/>
            <p14:sldId id="302"/>
            <p14:sldId id="283"/>
            <p14:sldId id="282"/>
            <p14:sldId id="313"/>
            <p14:sldId id="349"/>
            <p14:sldId id="355"/>
            <p14:sldId id="337"/>
            <p14:sldId id="350"/>
            <p14:sldId id="351"/>
            <p14:sldId id="272"/>
            <p14:sldId id="328"/>
            <p14:sldId id="354"/>
            <p14:sldId id="317"/>
            <p14:sldId id="318"/>
            <p14:sldId id="320"/>
            <p14:sldId id="352"/>
            <p14:sldId id="343"/>
            <p14:sldId id="353"/>
            <p14:sldId id="322"/>
            <p14:sldId id="323"/>
            <p14:sldId id="344"/>
            <p14:sldId id="348"/>
            <p14:sldId id="310"/>
            <p14:sldId id="345"/>
          </p14:sldIdLst>
        </p14:section>
        <p14:section name="Untitled Section" id="{C957F162-0201-4D86-B9BF-6C45112F87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35" autoAdjust="0"/>
    <p:restoredTop sz="89369" autoAdjust="0"/>
  </p:normalViewPr>
  <p:slideViewPr>
    <p:cSldViewPr>
      <p:cViewPr>
        <p:scale>
          <a:sx n="75" d="100"/>
          <a:sy n="75" d="100"/>
        </p:scale>
        <p:origin x="-1572" y="-17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9936"/>
    </p:cViewPr>
  </p:sorterViewPr>
  <p:notesViewPr>
    <p:cSldViewPr>
      <p:cViewPr>
        <p:scale>
          <a:sx n="125" d="100"/>
          <a:sy n="125" d="100"/>
        </p:scale>
        <p:origin x="-1092"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F0892-C0AD-4B04-9908-1723302A6009}" type="datetimeFigureOut">
              <a:rPr lang="en-US" smtClean="0"/>
              <a:pPr/>
              <a:t>12/20/2013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EAFBC4-BED3-4DC9-8329-8E5825C0CB1E}" type="slidenum">
              <a:rPr lang="en-US" smtClean="0"/>
              <a:pPr/>
              <a:t>‹#›</a:t>
            </a:fld>
            <a:endParaRPr lang="en-US" dirty="0"/>
          </a:p>
        </p:txBody>
      </p:sp>
    </p:spTree>
    <p:extLst>
      <p:ext uri="{BB962C8B-B14F-4D97-AF65-F5344CB8AC3E}">
        <p14:creationId xmlns:p14="http://schemas.microsoft.com/office/powerpoint/2010/main" val="122488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US" dirty="0" smtClean="0"/>
          </a:p>
        </p:txBody>
      </p:sp>
      <p:sp>
        <p:nvSpPr>
          <p:cNvPr id="197636" name="Slide Number Placeholder 3"/>
          <p:cNvSpPr>
            <a:spLocks noGrp="1"/>
          </p:cNvSpPr>
          <p:nvPr>
            <p:ph type="sldNum" sz="quarter" idx="5"/>
          </p:nvPr>
        </p:nvSpPr>
        <p:spPr>
          <a:noFill/>
        </p:spPr>
        <p:txBody>
          <a:bodyPr/>
          <a:lstStyle/>
          <a:p>
            <a:fld id="{653F6239-E309-4B8A-97EB-CA479325A860}" type="slidenum">
              <a:rPr lang="en-US" smtClean="0">
                <a:solidFill>
                  <a:srgbClr val="000000"/>
                </a:solidFill>
              </a:rPr>
              <a:pPr/>
              <a:t>2</a:t>
            </a:fld>
            <a:endParaRPr lang="en-US"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rate – 3.5  private industry; Agricultural is 5.5 per 100 FT</a:t>
            </a:r>
            <a:r>
              <a:rPr lang="en-US" baseline="0" dirty="0" smtClean="0"/>
              <a:t> workers</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14</a:t>
            </a:fld>
            <a:endParaRPr lang="en-US" dirty="0"/>
          </a:p>
        </p:txBody>
      </p:sp>
    </p:spTree>
    <p:extLst>
      <p:ext uri="{BB962C8B-B14F-4D97-AF65-F5344CB8AC3E}">
        <p14:creationId xmlns:p14="http://schemas.microsoft.com/office/powerpoint/2010/main" val="60456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73250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dirty="0" smtClean="0">
              <a:solidFill>
                <a:srgbClr val="FF0000"/>
              </a:solidFill>
            </a:endParaRPr>
          </a:p>
        </p:txBody>
      </p:sp>
      <p:sp>
        <p:nvSpPr>
          <p:cNvPr id="220164" name="Slide Number Placeholder 3"/>
          <p:cNvSpPr>
            <a:spLocks noGrp="1"/>
          </p:cNvSpPr>
          <p:nvPr>
            <p:ph type="sldNum" sz="quarter" idx="5"/>
          </p:nvPr>
        </p:nvSpPr>
        <p:spPr>
          <a:noFill/>
        </p:spPr>
        <p:txBody>
          <a:bodyPr/>
          <a:lstStyle/>
          <a:p>
            <a:fld id="{606F89F9-3B74-4AAD-8D71-CD91652A5AD6}" type="slidenum">
              <a:rPr lang="en-US" smtClean="0">
                <a:solidFill>
                  <a:srgbClr val="000000"/>
                </a:solidFill>
              </a:rPr>
              <a:pPr/>
              <a:t>20</a:t>
            </a:fld>
            <a:endParaRPr lang="en-US"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r>
              <a:rPr lang="en-US" dirty="0" smtClean="0"/>
              <a:t>Appropriations Act </a:t>
            </a:r>
          </a:p>
          <a:p>
            <a:r>
              <a:rPr lang="en-US" dirty="0" smtClean="0"/>
              <a:t>This table gives you the break down of Federal OSHA and how OSHA</a:t>
            </a:r>
            <a:r>
              <a:rPr lang="en-US" baseline="0" dirty="0" smtClean="0"/>
              <a:t> c</a:t>
            </a:r>
            <a:r>
              <a:rPr lang="en-US" dirty="0" smtClean="0"/>
              <a:t>an use federal funding for inspection and citation</a:t>
            </a:r>
          </a:p>
          <a:p>
            <a:r>
              <a:rPr lang="en-US" dirty="0" smtClean="0"/>
              <a:t>Remember the state plan may have the ability to do something different</a:t>
            </a:r>
          </a:p>
        </p:txBody>
      </p:sp>
      <p:sp>
        <p:nvSpPr>
          <p:cNvPr id="222212" name="Slide Number Placeholder 3"/>
          <p:cNvSpPr>
            <a:spLocks noGrp="1"/>
          </p:cNvSpPr>
          <p:nvPr>
            <p:ph type="sldNum" sz="quarter" idx="5"/>
          </p:nvPr>
        </p:nvSpPr>
        <p:spPr>
          <a:noFill/>
        </p:spPr>
        <p:txBody>
          <a:bodyPr/>
          <a:lstStyle/>
          <a:p>
            <a:fld id="{E0D51F32-C5C1-49EE-966A-3921F06BD4E5}" type="slidenum">
              <a:rPr lang="en-US" smtClean="0">
                <a:solidFill>
                  <a:srgbClr val="000000"/>
                </a:solidFill>
              </a:rPr>
              <a:pPr/>
              <a:t>21</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xfrm>
            <a:off x="914400" y="4272197"/>
            <a:ext cx="5029200" cy="4114488"/>
          </a:xfrm>
          <a:noFill/>
          <a:ln/>
        </p:spPr>
        <p:txBody>
          <a:bodyPr/>
          <a:lstStyle/>
          <a:p>
            <a:pPr>
              <a:buFontTx/>
              <a:buChar char="•"/>
            </a:pPr>
            <a:r>
              <a:rPr lang="en-US" dirty="0" smtClean="0"/>
              <a:t>Federal OSHA may send someone out to confirm the information; </a:t>
            </a:r>
          </a:p>
          <a:p>
            <a:pPr>
              <a:buFontTx/>
              <a:buChar char="•"/>
            </a:pPr>
            <a:r>
              <a:rPr lang="en-US" dirty="0" smtClean="0"/>
              <a:t>if they found out that it was actually agriculture SIC and there were 10 or fewer employees, then would back out at that time. </a:t>
            </a:r>
          </a:p>
          <a:p>
            <a:pPr>
              <a:buFontTx/>
              <a:buChar char="•"/>
            </a:pPr>
            <a:r>
              <a:rPr lang="en-US" dirty="0" smtClean="0"/>
              <a:t> State OSHA may continue if use state funds and not federal funds</a:t>
            </a:r>
          </a:p>
          <a:p>
            <a:pPr>
              <a:buFontTx/>
              <a:buChar char="•"/>
            </a:pPr>
            <a:r>
              <a:rPr lang="en-US" dirty="0" smtClean="0"/>
              <a:t>Personal liability issue</a:t>
            </a:r>
          </a:p>
          <a:p>
            <a:pPr>
              <a:buFontTx/>
              <a:buChar char="•"/>
            </a:pPr>
            <a:r>
              <a:rPr lang="en-US" dirty="0" smtClean="0"/>
              <a:t>State plans may have more stringent regulations</a:t>
            </a:r>
          </a:p>
          <a:p>
            <a:pPr>
              <a:buFontTx/>
              <a:buChar char="•"/>
            </a:pPr>
            <a:r>
              <a:rPr lang="en-US" dirty="0" smtClean="0"/>
              <a:t>Have to accept Federal OSHA (minimum standards)</a:t>
            </a:r>
          </a:p>
        </p:txBody>
      </p:sp>
      <p:sp>
        <p:nvSpPr>
          <p:cNvPr id="223236" name="Slide Number Placeholder 3"/>
          <p:cNvSpPr>
            <a:spLocks noGrp="1"/>
          </p:cNvSpPr>
          <p:nvPr>
            <p:ph type="sldNum" sz="quarter" idx="5"/>
          </p:nvPr>
        </p:nvSpPr>
        <p:spPr>
          <a:noFill/>
        </p:spPr>
        <p:txBody>
          <a:bodyPr/>
          <a:lstStyle/>
          <a:p>
            <a:fld id="{4A3ACF0C-EDE0-49DD-8CCF-FA8616CFFA9D}" type="slidenum">
              <a:rPr lang="en-US" smtClean="0">
                <a:solidFill>
                  <a:srgbClr val="000000"/>
                </a:solidFill>
              </a:rPr>
              <a:pPr/>
              <a:t>22</a:t>
            </a:fld>
            <a:endParaRPr lang="en-US" dirty="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Prosecution in a court of law might refer to </a:t>
            </a:r>
            <a:r>
              <a:rPr lang="en-US" smtClean="0"/>
              <a:t>the recognized OSHA</a:t>
            </a:r>
            <a:r>
              <a:rPr lang="en-US" baseline="0" smtClean="0"/>
              <a:t> </a:t>
            </a:r>
            <a:r>
              <a:rPr lang="en-US" baseline="0" dirty="0" smtClean="0"/>
              <a:t>standards for Agriculture, OSHA standards for General Industry, OSHA standards for Construction, General Duty clause</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dirty="0" smtClean="0"/>
              <a:t>Source:  OSHA.gov   *All state plans must meet or exceed national </a:t>
            </a:r>
            <a:r>
              <a:rPr lang="en-US" smtClean="0"/>
              <a:t>OSHA standards</a:t>
            </a:r>
            <a:endParaRPr lang="en-US" dirty="0" smtClean="0"/>
          </a:p>
          <a:p>
            <a:r>
              <a:rPr lang="en-US" dirty="0" smtClean="0"/>
              <a:t>How to get in contact with your state plan</a:t>
            </a:r>
          </a:p>
          <a:p>
            <a:pPr>
              <a:buFontTx/>
              <a:buChar char="-"/>
            </a:pPr>
            <a:r>
              <a:rPr lang="en-US" dirty="0" smtClean="0"/>
              <a:t>Google</a:t>
            </a:r>
          </a:p>
          <a:p>
            <a:pPr>
              <a:buFontTx/>
              <a:buChar char="-"/>
            </a:pPr>
            <a:r>
              <a:rPr lang="en-US" dirty="0" smtClean="0"/>
              <a:t> with in state department of labor</a:t>
            </a:r>
          </a:p>
          <a:p>
            <a:pPr>
              <a:buFontTx/>
              <a:buChar char="-"/>
            </a:pPr>
            <a:r>
              <a:rPr lang="en-US" dirty="0" smtClean="0"/>
              <a:t> </a:t>
            </a:r>
          </a:p>
        </p:txBody>
      </p:sp>
      <p:sp>
        <p:nvSpPr>
          <p:cNvPr id="216068" name="Slide Number Placeholder 3"/>
          <p:cNvSpPr>
            <a:spLocks noGrp="1"/>
          </p:cNvSpPr>
          <p:nvPr>
            <p:ph type="sldNum" sz="quarter" idx="5"/>
          </p:nvPr>
        </p:nvSpPr>
        <p:spPr>
          <a:noFill/>
        </p:spPr>
        <p:txBody>
          <a:bodyPr/>
          <a:lstStyle/>
          <a:p>
            <a:fld id="{1E576DFF-7254-40F8-989B-51F84F2B27E2}" type="slidenum">
              <a:rPr lang="en-US" smtClean="0">
                <a:solidFill>
                  <a:srgbClr val="000000"/>
                </a:solidFill>
              </a:rPr>
              <a:pPr/>
              <a:t>24</a:t>
            </a:fld>
            <a:endParaRPr lang="en-US" dirty="0"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r>
              <a:rPr lang="en-US" dirty="0" smtClean="0"/>
              <a:t>Additional Standards </a:t>
            </a:r>
          </a:p>
        </p:txBody>
      </p:sp>
      <p:sp>
        <p:nvSpPr>
          <p:cNvPr id="245764" name="Slide Number Placeholder 3"/>
          <p:cNvSpPr>
            <a:spLocks noGrp="1"/>
          </p:cNvSpPr>
          <p:nvPr>
            <p:ph type="sldNum" sz="quarter" idx="5"/>
          </p:nvPr>
        </p:nvSpPr>
        <p:spPr>
          <a:noFill/>
        </p:spPr>
        <p:txBody>
          <a:bodyPr/>
          <a:lstStyle/>
          <a:p>
            <a:fld id="{C418E0B1-7600-4D58-BDD2-E4399582B130}" type="slidenum">
              <a:rPr lang="en-US" smtClean="0">
                <a:solidFill>
                  <a:srgbClr val="000000"/>
                </a:solidFill>
              </a:rPr>
              <a:pPr/>
              <a:t>25</a:t>
            </a:fld>
            <a:endParaRPr lang="en-US" dirty="0"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7325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en-US" dirty="0" smtClean="0"/>
          </a:p>
        </p:txBody>
      </p:sp>
      <p:sp>
        <p:nvSpPr>
          <p:cNvPr id="218116" name="Slide Number Placeholder 3"/>
          <p:cNvSpPr>
            <a:spLocks noGrp="1"/>
          </p:cNvSpPr>
          <p:nvPr>
            <p:ph type="sldNum" sz="quarter" idx="5"/>
          </p:nvPr>
        </p:nvSpPr>
        <p:spPr>
          <a:noFill/>
        </p:spPr>
        <p:txBody>
          <a:bodyPr/>
          <a:lstStyle/>
          <a:p>
            <a:fld id="{68AFF8C5-4AD0-4F9D-ADAA-4C2E56E5C32E}" type="slidenum">
              <a:rPr lang="en-US" smtClean="0">
                <a:solidFill>
                  <a:srgbClr val="000000"/>
                </a:solidFill>
              </a:rPr>
              <a:pPr/>
              <a:t>28</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discuss two main areas: </a:t>
            </a:r>
          </a:p>
          <a:p>
            <a:r>
              <a:rPr lang="en-US" dirty="0" smtClean="0"/>
              <a:t>1- wellness programs and </a:t>
            </a:r>
          </a:p>
          <a:p>
            <a:r>
              <a:rPr lang="en-US" dirty="0" smtClean="0"/>
              <a:t>2- non-mandatory physical assessment</a:t>
            </a:r>
            <a:r>
              <a:rPr lang="en-US" baseline="0" dirty="0" smtClean="0"/>
              <a:t> programs</a:t>
            </a:r>
            <a:r>
              <a:rPr lang="en-US" dirty="0" smtClean="0"/>
              <a:t> and </a:t>
            </a:r>
          </a:p>
          <a:p>
            <a:r>
              <a:rPr lang="en-US" dirty="0" smtClean="0"/>
              <a:t>3. some things about employee physicals</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3</a:t>
            </a:fld>
            <a:endParaRPr lang="en-US" dirty="0"/>
          </a:p>
        </p:txBody>
      </p:sp>
    </p:spTree>
    <p:extLst>
      <p:ext uri="{BB962C8B-B14F-4D97-AF65-F5344CB8AC3E}">
        <p14:creationId xmlns:p14="http://schemas.microsoft.com/office/powerpoint/2010/main" val="3456811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a:t>
            </a:r>
            <a:r>
              <a:rPr lang="en-US" baseline="0" dirty="0" smtClean="0"/>
              <a:t> is used by businesses  </a:t>
            </a:r>
          </a:p>
          <a:p>
            <a:r>
              <a:rPr lang="en-US" baseline="0" dirty="0" smtClean="0">
                <a:solidFill>
                  <a:srgbClr val="FF0000"/>
                </a:solidFill>
              </a:rPr>
              <a:t>Check to be sure can use this resource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9EAFBC4-BED3-4DC9-8329-8E5825C0CB1E}"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Passed by Congress in 1996. Note: If you are a small business, you  may participate in the regulatory process &amp; comment on OSHA actions: 1-888-REG-FAIR</a:t>
            </a:r>
          </a:p>
          <a:p>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 Employment Opportunity Commission   /   American with Disabilities Act</a:t>
            </a:r>
          </a:p>
          <a:p>
            <a:r>
              <a:rPr lang="en-US" dirty="0" smtClean="0"/>
              <a:t>Answer: b. 15 or more employees</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73250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have reported decreases in errors,</a:t>
            </a:r>
            <a:r>
              <a:rPr lang="en-US" baseline="0" dirty="0" smtClean="0"/>
              <a:t> improved efficiency, and improved decision making</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53421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29CFR 1910.134   Standard</a:t>
            </a:r>
            <a:r>
              <a:rPr lang="en-US" baseline="0" dirty="0" smtClean="0"/>
              <a:t> will not say you have to have pulmonary function test</a:t>
            </a:r>
            <a:r>
              <a:rPr lang="en-US" dirty="0" smtClean="0"/>
              <a:t>.  Most physicians will not clear</a:t>
            </a:r>
            <a:r>
              <a:rPr lang="en-US" baseline="0" dirty="0" smtClean="0"/>
              <a:t> someone for work without it</a:t>
            </a:r>
            <a:r>
              <a:rPr lang="en-US" dirty="0" smtClean="0"/>
              <a:t> .    Some</a:t>
            </a:r>
            <a:r>
              <a:rPr lang="en-US" baseline="0" dirty="0" smtClean="0"/>
              <a:t> areas such as the asbestos standard will require it</a:t>
            </a:r>
            <a:r>
              <a:rPr lang="en-US" dirty="0" smtClean="0"/>
              <a:t>   </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34</a:t>
            </a:fld>
            <a:endParaRPr lang="en-US" dirty="0"/>
          </a:p>
        </p:txBody>
      </p:sp>
    </p:spTree>
    <p:extLst>
      <p:ext uri="{BB962C8B-B14F-4D97-AF65-F5344CB8AC3E}">
        <p14:creationId xmlns:p14="http://schemas.microsoft.com/office/powerpoint/2010/main" val="2571298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tool to use to assist in </a:t>
            </a:r>
            <a:r>
              <a:rPr lang="en-US" smtClean="0"/>
              <a:t>maintaining compliance</a:t>
            </a:r>
            <a:endParaRPr lang="en-US"/>
          </a:p>
        </p:txBody>
      </p:sp>
      <p:sp>
        <p:nvSpPr>
          <p:cNvPr id="4" name="Slide Number Placeholder 3"/>
          <p:cNvSpPr>
            <a:spLocks noGrp="1"/>
          </p:cNvSpPr>
          <p:nvPr>
            <p:ph type="sldNum" sz="quarter" idx="10"/>
          </p:nvPr>
        </p:nvSpPr>
        <p:spPr/>
        <p:txBody>
          <a:bodyPr/>
          <a:lstStyle/>
          <a:p>
            <a:fld id="{09EAFBC4-BED3-4DC9-8329-8E5825C0CB1E}" type="slidenum">
              <a:rPr lang="en-US" smtClean="0"/>
              <a:pPr/>
              <a:t>35</a:t>
            </a:fld>
            <a:endParaRPr lang="en-US" dirty="0"/>
          </a:p>
        </p:txBody>
      </p:sp>
    </p:spTree>
    <p:extLst>
      <p:ext uri="{BB962C8B-B14F-4D97-AF65-F5344CB8AC3E}">
        <p14:creationId xmlns:p14="http://schemas.microsoft.com/office/powerpoint/2010/main" val="2681312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False – OSHA has no national standards that are specific to Ergonomics</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36</a:t>
            </a:fld>
            <a:endParaRPr lang="en-US" dirty="0"/>
          </a:p>
        </p:txBody>
      </p:sp>
    </p:spTree>
    <p:extLst>
      <p:ext uri="{BB962C8B-B14F-4D97-AF65-F5344CB8AC3E}">
        <p14:creationId xmlns:p14="http://schemas.microsoft.com/office/powerpoint/2010/main" val="2643856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p:spPr>
        <p:txBody>
          <a:bodyPr/>
          <a:lstStyle/>
          <a:p>
            <a:endParaRPr lang="en-US" dirty="0" smtClean="0"/>
          </a:p>
        </p:txBody>
      </p:sp>
      <p:sp>
        <p:nvSpPr>
          <p:cNvPr id="262148" name="Slide Number Placeholder 3"/>
          <p:cNvSpPr>
            <a:spLocks noGrp="1"/>
          </p:cNvSpPr>
          <p:nvPr>
            <p:ph type="sldNum" sz="quarter" idx="5"/>
          </p:nvPr>
        </p:nvSpPr>
        <p:spPr>
          <a:noFill/>
        </p:spPr>
        <p:txBody>
          <a:bodyPr/>
          <a:lstStyle/>
          <a:p>
            <a:fld id="{32870F5D-C6A1-42E6-92BD-9B036248DB54}" type="slidenum">
              <a:rPr lang="en-US" smtClean="0">
                <a:solidFill>
                  <a:srgbClr val="000000"/>
                </a:solidFill>
              </a:rPr>
              <a:pPr/>
              <a:t>41</a:t>
            </a:fld>
            <a:endParaRPr lang="en-US" dirty="0"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p:spPr>
        <p:txBody>
          <a:bodyPr/>
          <a:lstStyle/>
          <a:p>
            <a:endParaRPr lang="en-US" dirty="0" smtClean="0"/>
          </a:p>
        </p:txBody>
      </p:sp>
      <p:sp>
        <p:nvSpPr>
          <p:cNvPr id="262148" name="Slide Number Placeholder 3"/>
          <p:cNvSpPr>
            <a:spLocks noGrp="1"/>
          </p:cNvSpPr>
          <p:nvPr>
            <p:ph type="sldNum" sz="quarter" idx="5"/>
          </p:nvPr>
        </p:nvSpPr>
        <p:spPr>
          <a:noFill/>
        </p:spPr>
        <p:txBody>
          <a:bodyPr/>
          <a:lstStyle/>
          <a:p>
            <a:fld id="{32870F5D-C6A1-42E6-92BD-9B036248DB54}" type="slidenum">
              <a:rPr lang="en-US" smtClean="0">
                <a:solidFill>
                  <a:srgbClr val="000000"/>
                </a:solidFill>
              </a:rPr>
              <a:pPr/>
              <a:t>42</a:t>
            </a:fld>
            <a:endParaRPr lang="en-US" dirty="0"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endParaRPr lang="en-US" dirty="0" smtClean="0"/>
          </a:p>
        </p:txBody>
      </p:sp>
      <p:sp>
        <p:nvSpPr>
          <p:cNvPr id="263172" name="Slide Number Placeholder 3"/>
          <p:cNvSpPr>
            <a:spLocks noGrp="1"/>
          </p:cNvSpPr>
          <p:nvPr>
            <p:ph type="sldNum" sz="quarter" idx="5"/>
          </p:nvPr>
        </p:nvSpPr>
        <p:spPr>
          <a:noFill/>
        </p:spPr>
        <p:txBody>
          <a:bodyPr/>
          <a:lstStyle/>
          <a:p>
            <a:fld id="{1F1F7E01-D527-4F1C-87A8-102B512A97D9}" type="slidenum">
              <a:rPr lang="en-US" smtClean="0">
                <a:solidFill>
                  <a:srgbClr val="000000"/>
                </a:solidFill>
              </a:rPr>
              <a:pPr/>
              <a:t>45</a:t>
            </a:fld>
            <a:endParaRPr lang="en-US"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a:t>
            </a:r>
            <a:r>
              <a:rPr lang="en-US" baseline="0" dirty="0" smtClean="0"/>
              <a:t> is used by businesses  </a:t>
            </a:r>
          </a:p>
          <a:p>
            <a:r>
              <a:rPr lang="en-US" baseline="0" dirty="0" smtClean="0">
                <a:solidFill>
                  <a:srgbClr val="FF0000"/>
                </a:solidFill>
              </a:rPr>
              <a:t>Check to be sure can use this resource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9EAFBC4-BED3-4DC9-8329-8E5825C0CB1E}"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US" dirty="0" smtClean="0"/>
          </a:p>
        </p:txBody>
      </p:sp>
      <p:sp>
        <p:nvSpPr>
          <p:cNvPr id="197636" name="Slide Number Placeholder 3"/>
          <p:cNvSpPr>
            <a:spLocks noGrp="1"/>
          </p:cNvSpPr>
          <p:nvPr>
            <p:ph type="sldNum" sz="quarter" idx="5"/>
          </p:nvPr>
        </p:nvSpPr>
        <p:spPr>
          <a:noFill/>
        </p:spPr>
        <p:txBody>
          <a:bodyPr/>
          <a:lstStyle/>
          <a:p>
            <a:fld id="{653F6239-E309-4B8A-97EB-CA479325A860}" type="slidenum">
              <a:rPr lang="en-US" smtClean="0">
                <a:solidFill>
                  <a:srgbClr val="000000"/>
                </a:solidFill>
              </a:rPr>
              <a:pPr/>
              <a:t>46</a:t>
            </a:fld>
            <a:endParaRPr lang="en-US" dirty="0"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dirty="0" smtClean="0"/>
          </a:p>
        </p:txBody>
      </p:sp>
      <p:sp>
        <p:nvSpPr>
          <p:cNvPr id="201732" name="Slide Number Placeholder 3"/>
          <p:cNvSpPr>
            <a:spLocks noGrp="1"/>
          </p:cNvSpPr>
          <p:nvPr>
            <p:ph type="sldNum" sz="quarter" idx="5"/>
          </p:nvPr>
        </p:nvSpPr>
        <p:spPr>
          <a:noFill/>
        </p:spPr>
        <p:txBody>
          <a:bodyPr/>
          <a:lstStyle/>
          <a:p>
            <a:fld id="{4FFF10F3-B36B-4EDB-9A77-8CAE8FFDA3C6}" type="slidenum">
              <a:rPr lang="en-US" smtClean="0">
                <a:solidFill>
                  <a:srgbClr val="000000"/>
                </a:solidFill>
              </a:rPr>
              <a:pPr/>
              <a:t>47</a:t>
            </a:fld>
            <a:endParaRPr 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have reported decreases in errors,</a:t>
            </a:r>
            <a:r>
              <a:rPr lang="en-US" baseline="0" dirty="0" smtClean="0"/>
              <a:t> improved efficiency, and improved decision making</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6</a:t>
            </a:fld>
            <a:endParaRPr lang="en-US" dirty="0"/>
          </a:p>
        </p:txBody>
      </p:sp>
    </p:spTree>
    <p:extLst>
      <p:ext uri="{BB962C8B-B14F-4D97-AF65-F5344CB8AC3E}">
        <p14:creationId xmlns:p14="http://schemas.microsoft.com/office/powerpoint/2010/main" val="45342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conservative numbers…</a:t>
            </a:r>
            <a:r>
              <a:rPr lang="en-US" baseline="0" dirty="0" smtClean="0"/>
              <a:t> some businesses report $5 to $6 ROI</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8</a:t>
            </a:fld>
            <a:endParaRPr lang="en-US" dirty="0"/>
          </a:p>
        </p:txBody>
      </p:sp>
    </p:spTree>
    <p:extLst>
      <p:ext uri="{BB962C8B-B14F-4D97-AF65-F5344CB8AC3E}">
        <p14:creationId xmlns:p14="http://schemas.microsoft.com/office/powerpoint/2010/main" val="47325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with local health care professionals</a:t>
            </a:r>
            <a:r>
              <a:rPr lang="en-US" baseline="0" dirty="0" smtClean="0"/>
              <a:t> and wellness educators for programs and materials   </a:t>
            </a:r>
          </a:p>
          <a:p>
            <a:r>
              <a:rPr lang="en-US" baseline="0" dirty="0" smtClean="0"/>
              <a:t>Key factor: </a:t>
            </a:r>
          </a:p>
          <a:p>
            <a:r>
              <a:rPr lang="en-US" baseline="0" dirty="0" smtClean="0"/>
              <a:t>Confidentiality  - employer</a:t>
            </a:r>
            <a:r>
              <a:rPr lang="en-US" dirty="0" smtClean="0"/>
              <a:t> will not get specific information about the employee but will get back a general report of aggregate data.</a:t>
            </a:r>
          </a:p>
          <a:p>
            <a:endParaRPr lang="en-US" baseline="0" dirty="0" smtClean="0"/>
          </a:p>
          <a:p>
            <a:r>
              <a:rPr lang="en-US" baseline="0" dirty="0" smtClean="0"/>
              <a:t>Plan strategically!</a:t>
            </a:r>
            <a:r>
              <a:rPr lang="en-US" dirty="0" smtClean="0"/>
              <a:t>  How to keep confidential </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9</a:t>
            </a:fld>
            <a:endParaRPr lang="en-US" dirty="0"/>
          </a:p>
        </p:txBody>
      </p:sp>
    </p:spTree>
    <p:extLst>
      <p:ext uri="{BB962C8B-B14F-4D97-AF65-F5344CB8AC3E}">
        <p14:creationId xmlns:p14="http://schemas.microsoft.com/office/powerpoint/2010/main" val="252967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2007 this is the cost and it is more today.   Injuries and</a:t>
            </a:r>
            <a:r>
              <a:rPr lang="en-US" baseline="0" dirty="0" smtClean="0"/>
              <a:t> Illness may have gone down but the actual cost per injury would have gone up. </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 a. Less than 25%</a:t>
            </a:r>
            <a:endParaRPr lang="en-US" dirty="0"/>
          </a:p>
        </p:txBody>
      </p:sp>
      <p:sp>
        <p:nvSpPr>
          <p:cNvPr id="4" name="Slide Number Placeholder 3"/>
          <p:cNvSpPr>
            <a:spLocks noGrp="1"/>
          </p:cNvSpPr>
          <p:nvPr>
            <p:ph type="sldNum" sz="quarter" idx="10"/>
          </p:nvPr>
        </p:nvSpPr>
        <p:spPr/>
        <p:txBody>
          <a:bodyPr/>
          <a:lstStyle/>
          <a:p>
            <a:fld id="{09EAFBC4-BED3-4DC9-8329-8E5825C0CB1E}" type="slidenum">
              <a:rPr lang="en-US" smtClean="0"/>
              <a:pPr/>
              <a:t>12</a:t>
            </a:fld>
            <a:endParaRPr lang="en-US" dirty="0"/>
          </a:p>
        </p:txBody>
      </p:sp>
    </p:spTree>
    <p:extLst>
      <p:ext uri="{BB962C8B-B14F-4D97-AF65-F5344CB8AC3E}">
        <p14:creationId xmlns:p14="http://schemas.microsoft.com/office/powerpoint/2010/main" val="140320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98633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19873876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65904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0555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08125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78500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90116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49628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85666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032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31469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886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849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52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479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790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3388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0166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488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3665927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1558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218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3798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054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271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34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2301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4314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418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102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413597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6422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651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5501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096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3484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7658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310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7803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4096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221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3406316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1216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422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7041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570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146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E39B0051-58E7-44FC-9C15-DE266324CE5C}" type="datetimeFigureOut">
              <a:rPr lang="en-US"/>
              <a:pPr>
                <a:defRPr/>
              </a:pPr>
              <a:t>12/20/2013</a:t>
            </a:fld>
            <a:endParaRPr lang="en-US" dirty="0"/>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0A75AC8E-D806-4BB4-9C99-AB3CA6071456}"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927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927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927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92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42423957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927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927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927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1256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71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8437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193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88982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696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974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6107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55975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0777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6679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6746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96838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6595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31792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7628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7668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06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30593744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3820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529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6467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78903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93906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78641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8544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5832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9752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176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3645663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98205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0560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5255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77498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651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14026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03435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3145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0412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61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pPr/>
              <a:t>12/20/2013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28676019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36678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5788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1510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58763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0417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03986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01393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5736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69933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639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13.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1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5.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6.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7.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pPr/>
              <a:t>12/20/2013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pPr/>
              <a:t>‹#›</a:t>
            </a:fld>
            <a:endParaRPr lang="en-US" dirty="0"/>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7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7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554983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58085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44169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961426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448627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0935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5056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50094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D3AED75D-9110-4E90-BB7D-13226DD75EDD}" type="datetimeFigureOut">
              <a:rPr lang="en-US"/>
              <a:pPr>
                <a:defRPr/>
              </a:pPr>
              <a:t>12/20/2013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CFEE5D61-F842-4511-8C41-37308CB024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12/20/2013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7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nhlbi.nih.gov/guidelines" TargetMode="External"/><Relationship Id="rId3" Type="http://schemas.openxmlformats.org/officeDocument/2006/relationships/image" Target="../media/image10.jpeg"/><Relationship Id="rId7" Type="http://schemas.openxmlformats.org/officeDocument/2006/relationships/hyperlink" Target="http://wellnessproposals.com/wellness-artic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cdc.gov/workplacehealthpromotion/assessment" TargetMode="External"/><Relationship Id="rId5" Type="http://schemas.openxmlformats.org/officeDocument/2006/relationships/hyperlink" Target="http://www.cdc.gov/workplacehealthpromotion/references" TargetMode="External"/><Relationship Id="rId4" Type="http://schemas.openxmlformats.org/officeDocument/2006/relationships/hyperlink" Target="http://www.agrisafe.org/" TargetMode="External"/><Relationship Id="rId9" Type="http://schemas.openxmlformats.org/officeDocument/2006/relationships/hyperlink" Target="http://www.welcoa.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image" Target="../media/image1.jpe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5.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8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hyperlink" Target="http://www.ushealthworks.com/" TargetMode="External"/><Relationship Id="rId4" Type="http://schemas.openxmlformats.org/officeDocument/2006/relationships/hyperlink" Target="http://www.osha.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dc.gov/NIOSH" TargetMode="External"/><Relationship Id="rId2" Type="http://schemas.openxmlformats.org/officeDocument/2006/relationships/image" Target="../media/image1.jpeg"/><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45.xml"/><Relationship Id="rId4" Type="http://schemas.openxmlformats.org/officeDocument/2006/relationships/hyperlink" Target="http://www.osha.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8" Type="http://schemas.openxmlformats.org/officeDocument/2006/relationships/hyperlink" Target="http://ohsonline.com/" TargetMode="External"/><Relationship Id="rId3" Type="http://schemas.openxmlformats.org/officeDocument/2006/relationships/hyperlink" Target="http://www.epa.gov/agriculture/twor.html" TargetMode="External"/><Relationship Id="rId7" Type="http://schemas.openxmlformats.org/officeDocument/2006/relationships/hyperlink" Target="http://businessknowlegesource.com/health/benefits" TargetMode="External"/><Relationship Id="rId2" Type="http://schemas.openxmlformats.org/officeDocument/2006/relationships/image" Target="../media/image32.jpeg"/><Relationship Id="rId1" Type="http://schemas.openxmlformats.org/officeDocument/2006/relationships/slideLayout" Target="../slideLayouts/slideLayout50.xml"/><Relationship Id="rId6" Type="http://schemas.openxmlformats.org/officeDocument/2006/relationships/hyperlink" Target="http://wellnessproposals.com/wellness-articles/company-roi" TargetMode="External"/><Relationship Id="rId5" Type="http://schemas.openxmlformats.org/officeDocument/2006/relationships/hyperlink" Target="http://www.forbes.com/2006/04/21/wellness-programs" TargetMode="External"/><Relationship Id="rId4" Type="http://schemas.openxmlformats.org/officeDocument/2006/relationships/hyperlink" Target="http://www.ama-assn.org/ama/pub/physician-resources/medical-sciences/genetics-molecular/family-histor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45.xml"/><Relationship Id="rId4" Type="http://schemas.openxmlformats.org/officeDocument/2006/relationships/hyperlink" Target="http://www.osha.gov/"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86000"/>
            <a:ext cx="7772400" cy="2286000"/>
          </a:xfrm>
        </p:spPr>
        <p:txBody>
          <a:bodyPr>
            <a:normAutofit/>
          </a:bodyPr>
          <a:lstStyle/>
          <a:p>
            <a:r>
              <a:rPr lang="en-US" sz="3600" dirty="0" smtClean="0"/>
              <a:t/>
            </a:r>
            <a:br>
              <a:rPr lang="en-US" sz="3600" dirty="0" smtClean="0"/>
            </a:br>
            <a:r>
              <a:rPr lang="en-US" sz="3600" dirty="0" smtClean="0"/>
              <a:t>Physical Assessment and Wellness Programs for Agricultural Businesses</a:t>
            </a:r>
            <a:endParaRPr lang="en-US" sz="3600" dirty="0"/>
          </a:p>
        </p:txBody>
      </p:sp>
    </p:spTree>
    <p:extLst>
      <p:ext uri="{BB962C8B-B14F-4D97-AF65-F5344CB8AC3E}">
        <p14:creationId xmlns:p14="http://schemas.microsoft.com/office/powerpoint/2010/main" val="415473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14400"/>
          </a:xfrm>
        </p:spPr>
        <p:txBody>
          <a:bodyPr>
            <a:normAutofit/>
          </a:bodyPr>
          <a:lstStyle/>
          <a:p>
            <a:r>
              <a:rPr lang="en-US" sz="3600" dirty="0" smtClean="0"/>
              <a:t>                </a:t>
            </a:r>
            <a:r>
              <a:rPr lang="en-US" sz="2600" dirty="0" smtClean="0"/>
              <a:t>Resources for </a:t>
            </a:r>
            <a:r>
              <a:rPr lang="en-US" sz="2600" u="sng" dirty="0" smtClean="0"/>
              <a:t>Wellness Program Development</a:t>
            </a:r>
            <a:endParaRPr lang="en-US" sz="2600" u="sng" dirty="0"/>
          </a:p>
        </p:txBody>
      </p:sp>
      <p:sp>
        <p:nvSpPr>
          <p:cNvPr id="3" name="Content Placeholder 2"/>
          <p:cNvSpPr>
            <a:spLocks noGrp="1"/>
          </p:cNvSpPr>
          <p:nvPr>
            <p:ph idx="1"/>
          </p:nvPr>
        </p:nvSpPr>
        <p:spPr>
          <a:xfrm>
            <a:off x="1447800" y="1676400"/>
            <a:ext cx="7239000" cy="4343400"/>
          </a:xfrm>
        </p:spPr>
        <p:txBody>
          <a:bodyPr>
            <a:normAutofit fontScale="85000" lnSpcReduction="10000"/>
          </a:bodyPr>
          <a:lstStyle/>
          <a:p>
            <a:pPr lvl="2">
              <a:buNone/>
            </a:pPr>
            <a:r>
              <a:rPr lang="en-US" sz="2000" b="1" dirty="0"/>
              <a:t>AgriSafe Network</a:t>
            </a:r>
          </a:p>
          <a:p>
            <a:pPr lvl="2">
              <a:buNone/>
            </a:pPr>
            <a:r>
              <a:rPr lang="en-US" sz="2000" dirty="0" smtClean="0">
                <a:hlinkClick r:id="rId4"/>
              </a:rPr>
              <a:t>www.agrisafe.org</a:t>
            </a:r>
            <a:endParaRPr lang="en-US" sz="2000" dirty="0" smtClean="0"/>
          </a:p>
          <a:p>
            <a:pPr lvl="2">
              <a:buNone/>
            </a:pPr>
            <a:endParaRPr lang="en-US" sz="2000" dirty="0"/>
          </a:p>
          <a:p>
            <a:pPr lvl="2">
              <a:buNone/>
            </a:pPr>
            <a:r>
              <a:rPr lang="en-US" sz="2000" b="1" dirty="0" smtClean="0"/>
              <a:t>Center for Disease Control</a:t>
            </a:r>
          </a:p>
          <a:p>
            <a:pPr lvl="2">
              <a:buNone/>
            </a:pPr>
            <a:r>
              <a:rPr lang="en-US" sz="2000" dirty="0" smtClean="0">
                <a:hlinkClick r:id="rId5"/>
              </a:rPr>
              <a:t>www.cdc.gov/workplacehealthpromotion/references</a:t>
            </a:r>
            <a:endParaRPr lang="en-US" sz="2000" dirty="0" smtClean="0"/>
          </a:p>
          <a:p>
            <a:pPr lvl="2">
              <a:buNone/>
            </a:pPr>
            <a:r>
              <a:rPr lang="en-US" sz="2000" dirty="0" smtClean="0">
                <a:hlinkClick r:id="rId6"/>
              </a:rPr>
              <a:t>www.cdc.gov/workplacehealthpromotion/assessment</a:t>
            </a:r>
            <a:endParaRPr lang="en-US" sz="2000" dirty="0" smtClean="0"/>
          </a:p>
          <a:p>
            <a:pPr lvl="2">
              <a:buNone/>
            </a:pPr>
            <a:endParaRPr lang="en-US" sz="2000" dirty="0" smtClean="0"/>
          </a:p>
          <a:p>
            <a:pPr lvl="2">
              <a:buNone/>
            </a:pPr>
            <a:r>
              <a:rPr lang="en-US" sz="2000" b="1" dirty="0" smtClean="0"/>
              <a:t>Company </a:t>
            </a:r>
            <a:r>
              <a:rPr lang="en-US" sz="2000" b="1" dirty="0"/>
              <a:t>W</a:t>
            </a:r>
            <a:r>
              <a:rPr lang="en-US" sz="2000" b="1" dirty="0" smtClean="0"/>
              <a:t>ellness ROI</a:t>
            </a:r>
          </a:p>
          <a:p>
            <a:pPr lvl="2">
              <a:buNone/>
            </a:pPr>
            <a:r>
              <a:rPr lang="en-US" sz="2000" dirty="0" smtClean="0">
                <a:hlinkClick r:id="rId7"/>
              </a:rPr>
              <a:t>http://wellnessproposals.com/wellness-articles</a:t>
            </a:r>
            <a:endParaRPr lang="en-US" sz="2000" dirty="0" smtClean="0"/>
          </a:p>
          <a:p>
            <a:pPr lvl="2">
              <a:buNone/>
            </a:pPr>
            <a:endParaRPr lang="en-US" sz="2000" dirty="0" smtClean="0"/>
          </a:p>
          <a:p>
            <a:pPr lvl="2">
              <a:buNone/>
            </a:pPr>
            <a:r>
              <a:rPr lang="en-US" sz="2000" b="1" dirty="0" smtClean="0"/>
              <a:t>National Heart, Lung, Blood Institute</a:t>
            </a:r>
          </a:p>
          <a:p>
            <a:pPr lvl="2">
              <a:buNone/>
            </a:pPr>
            <a:r>
              <a:rPr lang="en-US" sz="2000" dirty="0" smtClean="0">
                <a:hlinkClick r:id="rId8"/>
              </a:rPr>
              <a:t>http://nhlbi.nih.gov/guidelines</a:t>
            </a:r>
            <a:r>
              <a:rPr lang="en-US" sz="2000" dirty="0" smtClean="0"/>
              <a:t> </a:t>
            </a:r>
          </a:p>
          <a:p>
            <a:pPr lvl="2">
              <a:buNone/>
            </a:pPr>
            <a:endParaRPr lang="en-US" sz="2000" dirty="0" smtClean="0"/>
          </a:p>
          <a:p>
            <a:pPr lvl="2">
              <a:buNone/>
            </a:pPr>
            <a:r>
              <a:rPr lang="en-US" sz="2000" b="1" dirty="0" smtClean="0"/>
              <a:t>Wellness Council of America</a:t>
            </a:r>
          </a:p>
          <a:p>
            <a:pPr lvl="2">
              <a:buNone/>
            </a:pPr>
            <a:r>
              <a:rPr lang="en-US" sz="2000" dirty="0" smtClean="0">
                <a:hlinkClick r:id="rId9"/>
              </a:rPr>
              <a:t>www.welcoa.org</a:t>
            </a:r>
            <a:endParaRPr lang="en-US" sz="2000" dirty="0" smtClean="0"/>
          </a:p>
          <a:p>
            <a:pPr lvl="2"/>
            <a:endParaRPr lang="en-US" sz="2000" dirty="0"/>
          </a:p>
        </p:txBody>
      </p:sp>
    </p:spTree>
    <p:extLst>
      <p:ext uri="{BB962C8B-B14F-4D97-AF65-F5344CB8AC3E}">
        <p14:creationId xmlns:p14="http://schemas.microsoft.com/office/powerpoint/2010/main" val="2786211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sz="2800" dirty="0" smtClean="0"/>
              <a:t>	High Cost of Workplace Injuries &amp; Illnesses</a:t>
            </a:r>
            <a:endParaRPr lang="en-US" sz="2800" dirty="0"/>
          </a:p>
        </p:txBody>
      </p:sp>
      <p:sp>
        <p:nvSpPr>
          <p:cNvPr id="3" name="Content Placeholder 2"/>
          <p:cNvSpPr>
            <a:spLocks noGrp="1"/>
          </p:cNvSpPr>
          <p:nvPr>
            <p:ph idx="1"/>
          </p:nvPr>
        </p:nvSpPr>
        <p:spPr>
          <a:xfrm>
            <a:off x="914400" y="1828800"/>
            <a:ext cx="7315200" cy="4343400"/>
          </a:xfrm>
        </p:spPr>
        <p:txBody>
          <a:bodyPr>
            <a:normAutofit/>
          </a:bodyPr>
          <a:lstStyle/>
          <a:p>
            <a:pPr marL="1371600" lvl="3" indent="0">
              <a:buNone/>
            </a:pPr>
            <a:r>
              <a:rPr lang="en-US" sz="2800" dirty="0" smtClean="0"/>
              <a:t>In 2007, the total estimated cost of fatal and non-fatal injuries at work was $250 billion</a:t>
            </a:r>
          </a:p>
          <a:p>
            <a:pPr lvl="4">
              <a:buFont typeface="Wingdings" pitchFamily="2" charset="2"/>
              <a:buChar char="Ø"/>
            </a:pPr>
            <a:r>
              <a:rPr lang="en-US" sz="2800" dirty="0" smtClean="0"/>
              <a:t>Fatal injuries - $6 billion</a:t>
            </a:r>
          </a:p>
          <a:p>
            <a:pPr lvl="4">
              <a:buFont typeface="Wingdings" pitchFamily="2" charset="2"/>
              <a:buChar char="Ø"/>
            </a:pPr>
            <a:r>
              <a:rPr lang="en-US" sz="2800" dirty="0" smtClean="0"/>
              <a:t>Non-fatal injuries - $186 billion</a:t>
            </a:r>
          </a:p>
          <a:p>
            <a:pPr lvl="4">
              <a:buFont typeface="Wingdings" pitchFamily="2" charset="2"/>
              <a:buChar char="Ø"/>
            </a:pPr>
            <a:r>
              <a:rPr lang="en-US" sz="2800" dirty="0" smtClean="0"/>
              <a:t>Fatal illnesses - $46 billion</a:t>
            </a:r>
          </a:p>
          <a:p>
            <a:pPr lvl="4">
              <a:buFont typeface="Wingdings" pitchFamily="2" charset="2"/>
              <a:buChar char="Ø"/>
            </a:pPr>
            <a:r>
              <a:rPr lang="en-US" sz="2800" dirty="0" smtClean="0"/>
              <a:t>Non-fatal illnesses - $46 billion</a:t>
            </a:r>
          </a:p>
          <a:p>
            <a:pPr marL="1828800" lvl="4" indent="0">
              <a:buNone/>
            </a:pPr>
            <a:endParaRPr lang="en-US" sz="1600" dirty="0" smtClean="0"/>
          </a:p>
          <a:p>
            <a:pPr marL="1828800" lvl="4" indent="0">
              <a:buNone/>
            </a:pPr>
            <a:endParaRPr lang="en-US" sz="1400" dirty="0" smtClean="0"/>
          </a:p>
          <a:p>
            <a:pPr marL="1828800" lvl="4" indent="0">
              <a:buNone/>
            </a:pPr>
            <a:r>
              <a:rPr lang="en-US" sz="1400" dirty="0" smtClean="0"/>
              <a:t>Source: National Institute for Occupational Safety &amp; Health(NIOSH) 2011</a:t>
            </a:r>
            <a:endParaRPr lang="en-US" sz="1400" dirty="0"/>
          </a:p>
        </p:txBody>
      </p:sp>
    </p:spTree>
    <p:extLst>
      <p:ext uri="{BB962C8B-B14F-4D97-AF65-F5344CB8AC3E}">
        <p14:creationId xmlns:p14="http://schemas.microsoft.com/office/powerpoint/2010/main" val="2039801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8839200" cy="1143000"/>
          </a:xfrm>
        </p:spPr>
        <p:txBody>
          <a:bodyPr/>
          <a:lstStyle/>
          <a:p>
            <a:r>
              <a:rPr lang="en-US" dirty="0" smtClean="0"/>
              <a:t>   </a:t>
            </a:r>
            <a:r>
              <a:rPr lang="en-US" dirty="0" smtClean="0"/>
              <a:t>Polling </a:t>
            </a:r>
            <a:r>
              <a:rPr lang="en-US" dirty="0" smtClean="0"/>
              <a:t>Question</a:t>
            </a:r>
            <a:endParaRPr lang="en-US" dirty="0"/>
          </a:p>
        </p:txBody>
      </p:sp>
      <p:sp>
        <p:nvSpPr>
          <p:cNvPr id="3" name="Content Placeholder 2"/>
          <p:cNvSpPr>
            <a:spLocks noGrp="1"/>
          </p:cNvSpPr>
          <p:nvPr>
            <p:ph idx="1"/>
          </p:nvPr>
        </p:nvSpPr>
        <p:spPr>
          <a:xfrm>
            <a:off x="381000" y="1981201"/>
            <a:ext cx="8763000" cy="3276600"/>
          </a:xfrm>
        </p:spPr>
        <p:txBody>
          <a:bodyPr>
            <a:normAutofit fontScale="92500" lnSpcReduction="20000"/>
          </a:bodyPr>
          <a:lstStyle/>
          <a:p>
            <a:pPr lvl="3"/>
            <a:endParaRPr lang="en-US" dirty="0" smtClean="0"/>
          </a:p>
          <a:p>
            <a:pPr lvl="3"/>
            <a:endParaRPr lang="en-US" dirty="0"/>
          </a:p>
          <a:p>
            <a:pPr lvl="3"/>
            <a:endParaRPr lang="en-US" dirty="0" smtClean="0"/>
          </a:p>
          <a:p>
            <a:pPr marL="914400" lvl="2" indent="0">
              <a:buNone/>
            </a:pPr>
            <a:r>
              <a:rPr lang="en-US" sz="3200" dirty="0" smtClean="0"/>
              <a:t>Worker’s Compensation pays for:</a:t>
            </a:r>
          </a:p>
          <a:p>
            <a:pPr marL="1885950" lvl="3" indent="-514350">
              <a:buFont typeface="Arial" pitchFamily="34" charset="0"/>
              <a:buAutoNum type="alphaLcPeriod"/>
            </a:pPr>
            <a:r>
              <a:rPr lang="en-US" sz="3200" dirty="0"/>
              <a:t> less than 25% </a:t>
            </a:r>
          </a:p>
          <a:p>
            <a:pPr marL="1885950" lvl="3" indent="-514350">
              <a:buAutoNum type="alphaLcPeriod"/>
            </a:pPr>
            <a:r>
              <a:rPr lang="en-US" sz="3200" dirty="0" smtClean="0"/>
              <a:t> a little over 30% </a:t>
            </a:r>
          </a:p>
          <a:p>
            <a:pPr marL="1885950" lvl="3" indent="-514350">
              <a:buAutoNum type="alphaLcPeriod"/>
            </a:pPr>
            <a:r>
              <a:rPr lang="en-US" sz="3200" dirty="0" smtClean="0"/>
              <a:t> 50%</a:t>
            </a:r>
          </a:p>
          <a:p>
            <a:pPr marL="1371600" lvl="3" indent="0">
              <a:buNone/>
            </a:pPr>
            <a:r>
              <a:rPr lang="en-US" sz="3000" dirty="0" smtClean="0"/>
              <a:t>of the combined amount of medical costs</a:t>
            </a:r>
            <a:endParaRPr lang="en-US" sz="3000" dirty="0"/>
          </a:p>
        </p:txBody>
      </p:sp>
    </p:spTree>
    <p:extLst>
      <p:ext uri="{BB962C8B-B14F-4D97-AF65-F5344CB8AC3E}">
        <p14:creationId xmlns:p14="http://schemas.microsoft.com/office/powerpoint/2010/main" val="2856157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914400"/>
          </a:xfrm>
        </p:spPr>
        <p:txBody>
          <a:bodyPr>
            <a:normAutofit/>
          </a:bodyPr>
          <a:lstStyle/>
          <a:p>
            <a:r>
              <a:rPr lang="en-US" sz="3600" dirty="0" smtClean="0"/>
              <a:t>            </a:t>
            </a:r>
            <a:r>
              <a:rPr lang="en-US" sz="2800" dirty="0" smtClean="0"/>
              <a:t>The High Cost of Workplace Injuries &amp; Illnesses</a:t>
            </a:r>
            <a:endParaRPr lang="en-US" sz="2800" dirty="0"/>
          </a:p>
        </p:txBody>
      </p:sp>
      <p:sp>
        <p:nvSpPr>
          <p:cNvPr id="3" name="Content Placeholder 2"/>
          <p:cNvSpPr>
            <a:spLocks noGrp="1"/>
          </p:cNvSpPr>
          <p:nvPr>
            <p:ph idx="1"/>
          </p:nvPr>
        </p:nvSpPr>
        <p:spPr>
          <a:xfrm>
            <a:off x="914400" y="2133600"/>
            <a:ext cx="7696200" cy="4343400"/>
          </a:xfrm>
        </p:spPr>
        <p:txBody>
          <a:bodyPr>
            <a:normAutofit fontScale="85000" lnSpcReduction="20000"/>
          </a:bodyPr>
          <a:lstStyle/>
          <a:p>
            <a:pPr marL="914400" lvl="2" indent="0">
              <a:buNone/>
            </a:pPr>
            <a:endParaRPr lang="en-US" dirty="0" smtClean="0"/>
          </a:p>
          <a:p>
            <a:pPr lvl="2"/>
            <a:r>
              <a:rPr lang="en-US" sz="3000" dirty="0" smtClean="0"/>
              <a:t>Direct medical costs - $67 billion</a:t>
            </a:r>
          </a:p>
          <a:p>
            <a:pPr lvl="2"/>
            <a:endParaRPr lang="en-US" sz="3000" dirty="0" smtClean="0"/>
          </a:p>
          <a:p>
            <a:pPr lvl="2"/>
            <a:r>
              <a:rPr lang="en-US" sz="3000" dirty="0" smtClean="0"/>
              <a:t>Indirect costs - $ 183 billion</a:t>
            </a:r>
          </a:p>
          <a:p>
            <a:pPr marL="914400" lvl="2" indent="0">
              <a:buNone/>
            </a:pPr>
            <a:endParaRPr lang="en-US" sz="3000" dirty="0" smtClean="0"/>
          </a:p>
          <a:p>
            <a:pPr lvl="2"/>
            <a:r>
              <a:rPr lang="en-US" sz="3000" dirty="0" smtClean="0"/>
              <a:t>Worker’s Compensation – pays for less than 25% of the combined amount of medical costs</a:t>
            </a:r>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r>
              <a:rPr lang="en-US" sz="1400" dirty="0" smtClean="0"/>
              <a:t>U.S. Bureau of Labor Statistics (BLS), Center for Disease Control (CDC), National Council on Compensation Insurance, Economic Burden of Occupational Injury &amp; Illness in the U.S.  2011</a:t>
            </a:r>
            <a:endParaRPr lang="en-US" sz="1400" dirty="0"/>
          </a:p>
        </p:txBody>
      </p:sp>
    </p:spTree>
    <p:extLst>
      <p:ext uri="{BB962C8B-B14F-4D97-AF65-F5344CB8AC3E}">
        <p14:creationId xmlns:p14="http://schemas.microsoft.com/office/powerpoint/2010/main" val="1493633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cstate="print"/>
          <a:srcRect l="20537" t="8418" r="8962" b="10768"/>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23345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National Non-fatal Rates</a:t>
            </a:r>
            <a:endParaRPr lang="en-US" dirty="0"/>
          </a:p>
        </p:txBody>
      </p:sp>
      <p:pic>
        <p:nvPicPr>
          <p:cNvPr id="4" name="Picture 2"/>
          <p:cNvPicPr>
            <a:picLocks noGrp="1" noChangeAspect="1" noChangeArrowheads="1"/>
          </p:cNvPicPr>
          <p:nvPr>
            <p:ph idx="1"/>
          </p:nvPr>
        </p:nvPicPr>
        <p:blipFill>
          <a:blip r:embed="rId3" cstate="print"/>
          <a:srcRect l="3704" t="9259" r="14815" b="7778"/>
          <a:stretch>
            <a:fillRect/>
          </a:stretch>
        </p:blipFill>
        <p:spPr bwMode="auto">
          <a:xfrm>
            <a:off x="304800" y="838200"/>
            <a:ext cx="8686800" cy="5818946"/>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4800600" y="6019800"/>
            <a:ext cx="4114800" cy="495300"/>
          </a:xfrm>
          <a:prstGeom prst="rect">
            <a:avLst/>
          </a:prstGeom>
          <a:noFill/>
          <a:ln w="9525">
            <a:noFill/>
            <a:miter lim="800000"/>
            <a:headEnd/>
            <a:tailEnd/>
          </a:ln>
        </p:spPr>
      </p:pic>
    </p:spTree>
    <p:extLst>
      <p:ext uri="{BB962C8B-B14F-4D97-AF65-F5344CB8AC3E}">
        <p14:creationId xmlns:p14="http://schemas.microsoft.com/office/powerpoint/2010/main" val="3990052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990600"/>
          </a:xfrm>
        </p:spPr>
        <p:txBody>
          <a:bodyPr>
            <a:normAutofit fontScale="90000"/>
          </a:bodyPr>
          <a:lstStyle/>
          <a:p>
            <a:r>
              <a:rPr lang="en-US" dirty="0" smtClean="0"/>
              <a:t>           Un-reported Injuries &amp; Illnesses    </a:t>
            </a:r>
            <a:endParaRPr lang="en-US" dirty="0"/>
          </a:p>
        </p:txBody>
      </p:sp>
      <p:sp>
        <p:nvSpPr>
          <p:cNvPr id="5" name="Content Placeholder 4"/>
          <p:cNvSpPr>
            <a:spLocks noGrp="1"/>
          </p:cNvSpPr>
          <p:nvPr>
            <p:ph idx="1"/>
          </p:nvPr>
        </p:nvSpPr>
        <p:spPr>
          <a:xfrm>
            <a:off x="1752600" y="2590800"/>
            <a:ext cx="6705600" cy="3505200"/>
          </a:xfrm>
        </p:spPr>
        <p:txBody>
          <a:bodyPr>
            <a:normAutofit fontScale="92500" lnSpcReduction="10000"/>
          </a:bodyPr>
          <a:lstStyle/>
          <a:p>
            <a:endParaRPr lang="en-US" sz="2400" dirty="0" smtClean="0"/>
          </a:p>
          <a:p>
            <a:r>
              <a:rPr lang="en-US" sz="2400" dirty="0" smtClean="0"/>
              <a:t> Paul Leigh, PhD</a:t>
            </a:r>
            <a:r>
              <a:rPr lang="en-US" sz="2400" dirty="0"/>
              <a:t>, UC </a:t>
            </a:r>
            <a:r>
              <a:rPr lang="en-US" sz="2400" dirty="0" smtClean="0"/>
              <a:t>Davis: BLS surveys miss nearly 45% of non-fatal occupationally injuries in agriculture…unreported injuries</a:t>
            </a:r>
          </a:p>
          <a:p>
            <a:endParaRPr lang="en-US" sz="2400" dirty="0" smtClean="0"/>
          </a:p>
          <a:p>
            <a:endParaRPr lang="en-US" sz="2400" dirty="0"/>
          </a:p>
          <a:p>
            <a:endParaRPr lang="en-US" sz="2400" dirty="0" smtClean="0"/>
          </a:p>
          <a:p>
            <a:endParaRPr lang="en-US" sz="2400" dirty="0" smtClean="0"/>
          </a:p>
          <a:p>
            <a:pPr>
              <a:buNone/>
            </a:pPr>
            <a:r>
              <a:rPr lang="en-US" sz="1400" dirty="0" smtClean="0"/>
              <a:t>Source: Leigh, J. Paul.  University of California, Davis. “Costs of Occupational Injury &amp; Illnesses Combining All Industries..”  Presentation  November 3, 2008</a:t>
            </a:r>
            <a:endParaRPr lang="en-US" sz="1400" dirty="0">
              <a:solidFill>
                <a:srgbClr val="FF0000"/>
              </a:solidFill>
            </a:endParaRPr>
          </a:p>
        </p:txBody>
      </p:sp>
    </p:spTree>
    <p:extLst>
      <p:ext uri="{BB962C8B-B14F-4D97-AF65-F5344CB8AC3E}">
        <p14:creationId xmlns:p14="http://schemas.microsoft.com/office/powerpoint/2010/main" val="3379369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sz="4000" dirty="0" smtClean="0"/>
              <a:t>      Challenges</a:t>
            </a:r>
            <a:endParaRPr lang="en-US" sz="4000" dirty="0"/>
          </a:p>
        </p:txBody>
      </p:sp>
      <p:sp>
        <p:nvSpPr>
          <p:cNvPr id="3" name="Content Placeholder 2"/>
          <p:cNvSpPr>
            <a:spLocks noGrp="1"/>
          </p:cNvSpPr>
          <p:nvPr>
            <p:ph idx="1"/>
          </p:nvPr>
        </p:nvSpPr>
        <p:spPr>
          <a:xfrm>
            <a:off x="1066800" y="1600200"/>
            <a:ext cx="7239000" cy="4191000"/>
          </a:xfrm>
        </p:spPr>
        <p:txBody>
          <a:bodyPr>
            <a:normAutofit fontScale="85000" lnSpcReduction="20000"/>
          </a:bodyPr>
          <a:lstStyle/>
          <a:p>
            <a:pPr lvl="2"/>
            <a:endParaRPr lang="en-US" sz="2000" dirty="0" smtClean="0"/>
          </a:p>
          <a:p>
            <a:pPr lvl="2"/>
            <a:r>
              <a:rPr lang="en-US" sz="2800" dirty="0" smtClean="0"/>
              <a:t>The size of a business may impact program type and implementation</a:t>
            </a:r>
          </a:p>
          <a:p>
            <a:pPr lvl="2"/>
            <a:endParaRPr lang="en-US" sz="2800" dirty="0" smtClean="0"/>
          </a:p>
          <a:p>
            <a:pPr lvl="2"/>
            <a:r>
              <a:rPr lang="en-US" sz="2800" dirty="0" smtClean="0"/>
              <a:t>Not all businesses can afford an in-house physical assessment program</a:t>
            </a:r>
          </a:p>
          <a:p>
            <a:pPr lvl="2"/>
            <a:endParaRPr lang="en-US" sz="2800" dirty="0" smtClean="0"/>
          </a:p>
          <a:p>
            <a:pPr lvl="2"/>
            <a:r>
              <a:rPr lang="en-US" sz="2800" dirty="0" smtClean="0"/>
              <a:t>Few can support an in-house workplace medical exam/physicals</a:t>
            </a:r>
          </a:p>
          <a:p>
            <a:pPr lvl="2"/>
            <a:endParaRPr lang="en-US" sz="2800" dirty="0" smtClean="0"/>
          </a:p>
          <a:p>
            <a:pPr lvl="2"/>
            <a:r>
              <a:rPr lang="en-US" sz="2800" dirty="0" smtClean="0"/>
              <a:t>Do need to be aware of some federal mandates that affect employment</a:t>
            </a:r>
            <a:endParaRPr lang="en-US" sz="2800" dirty="0"/>
          </a:p>
        </p:txBody>
      </p:sp>
    </p:spTree>
    <p:extLst>
      <p:ext uri="{BB962C8B-B14F-4D97-AF65-F5344CB8AC3E}">
        <p14:creationId xmlns:p14="http://schemas.microsoft.com/office/powerpoint/2010/main" val="2711400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400"/>
            <a:ext cx="7391400" cy="838200"/>
          </a:xfrm>
        </p:spPr>
        <p:txBody>
          <a:bodyPr>
            <a:normAutofit/>
          </a:bodyPr>
          <a:lstStyle/>
          <a:p>
            <a:r>
              <a:rPr lang="en-US" sz="3600" dirty="0" smtClean="0"/>
              <a:t>OSHA Safety Pays</a:t>
            </a:r>
            <a:endParaRPr lang="en-US" sz="3600" dirty="0"/>
          </a:p>
        </p:txBody>
      </p:sp>
      <p:sp>
        <p:nvSpPr>
          <p:cNvPr id="4" name="Rectangle 3"/>
          <p:cNvSpPr/>
          <p:nvPr/>
        </p:nvSpPr>
        <p:spPr>
          <a:xfrm>
            <a:off x="1600200" y="1981200"/>
            <a:ext cx="7391400" cy="4154984"/>
          </a:xfrm>
          <a:prstGeom prst="rect">
            <a:avLst/>
          </a:prstGeom>
        </p:spPr>
        <p:txBody>
          <a:bodyPr wrap="square">
            <a:spAutoFit/>
          </a:bodyPr>
          <a:lstStyle/>
          <a:p>
            <a:pPr>
              <a:defRPr/>
            </a:pPr>
            <a:r>
              <a:rPr lang="en-US" sz="2400" dirty="0"/>
              <a:t>“$afety Pays" uses a sliding scale to calculate the indirect costs of the injuries and illness</a:t>
            </a:r>
          </a:p>
          <a:p>
            <a:pPr lvl="1">
              <a:defRPr/>
            </a:pPr>
            <a:r>
              <a:rPr lang="en-US" sz="2400" dirty="0" smtClean="0"/>
              <a:t>Allows </a:t>
            </a:r>
            <a:r>
              <a:rPr lang="en-US" sz="2400" dirty="0"/>
              <a:t>users to pick an injury type from a drop-down list or to enter their workers' compensation costs </a:t>
            </a:r>
          </a:p>
          <a:p>
            <a:pPr lvl="1">
              <a:defRPr/>
            </a:pPr>
            <a:endParaRPr lang="en-US" sz="2400" dirty="0" smtClean="0"/>
          </a:p>
          <a:p>
            <a:pPr lvl="1">
              <a:defRPr/>
            </a:pPr>
            <a:r>
              <a:rPr lang="en-US" sz="2400" dirty="0" smtClean="0"/>
              <a:t>Prompt </a:t>
            </a:r>
            <a:r>
              <a:rPr lang="en-US" sz="2400" dirty="0"/>
              <a:t>users for information to do the analysis, including their profit margin and number of injuries </a:t>
            </a:r>
          </a:p>
          <a:p>
            <a:pPr lvl="1">
              <a:defRPr/>
            </a:pPr>
            <a:endParaRPr lang="en-US" sz="2400" dirty="0" smtClean="0"/>
          </a:p>
          <a:p>
            <a:pPr lvl="1">
              <a:defRPr/>
            </a:pPr>
            <a:r>
              <a:rPr lang="en-US" sz="2400" dirty="0" smtClean="0"/>
              <a:t>Generates </a:t>
            </a:r>
            <a:r>
              <a:rPr lang="en-US" sz="2400" dirty="0"/>
              <a:t>a report of the costs and the sales needed to cover those costs</a:t>
            </a:r>
          </a:p>
          <a:p>
            <a:pPr lvl="1">
              <a:defRPr/>
            </a:pPr>
            <a:r>
              <a:rPr lang="en-US" sz="2400" dirty="0" smtClean="0">
                <a:hlinkClick r:id="rId3"/>
              </a:rPr>
              <a:t>www.osha.gov</a:t>
            </a:r>
            <a:r>
              <a:rPr lang="en-US" sz="2400" dirty="0" smtClean="0"/>
              <a:t>  -  search “Safety Pays”</a:t>
            </a:r>
          </a:p>
        </p:txBody>
      </p:sp>
    </p:spTree>
    <p:extLst>
      <p:ext uri="{BB962C8B-B14F-4D97-AF65-F5344CB8AC3E}">
        <p14:creationId xmlns:p14="http://schemas.microsoft.com/office/powerpoint/2010/main" val="2121498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0523" t="16836" r="11610" b="4034"/>
          <a:stretch>
            <a:fillRect/>
          </a:stretch>
        </p:blipFill>
        <p:spPr bwMode="auto">
          <a:xfrm>
            <a:off x="-235175" y="0"/>
            <a:ext cx="9666025" cy="7010400"/>
          </a:xfrm>
          <a:prstGeom prst="rect">
            <a:avLst/>
          </a:prstGeom>
          <a:noFill/>
          <a:ln w="9525">
            <a:noFill/>
            <a:miter lim="800000"/>
            <a:headEnd/>
            <a:tailEnd/>
          </a:ln>
        </p:spPr>
      </p:pic>
    </p:spTree>
    <p:extLst>
      <p:ext uri="{BB962C8B-B14F-4D97-AF65-F5344CB8AC3E}">
        <p14:creationId xmlns:p14="http://schemas.microsoft.com/office/powerpoint/2010/main" val="284551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9026" name="Title 1"/>
          <p:cNvSpPr>
            <a:spLocks noGrp="1"/>
          </p:cNvSpPr>
          <p:nvPr>
            <p:ph type="title"/>
          </p:nvPr>
        </p:nvSpPr>
        <p:spPr>
          <a:xfrm>
            <a:off x="685800" y="0"/>
            <a:ext cx="8229600" cy="914400"/>
          </a:xfrm>
        </p:spPr>
        <p:txBody>
          <a:bodyPr/>
          <a:lstStyle/>
          <a:p>
            <a:pPr eaLnBrk="1" hangingPunct="1"/>
            <a:r>
              <a:rPr lang="en-US" dirty="0" smtClean="0"/>
              <a:t>        Disclaimers</a:t>
            </a:r>
          </a:p>
        </p:txBody>
      </p:sp>
      <p:sp>
        <p:nvSpPr>
          <p:cNvPr id="3" name="Content Placeholder 2"/>
          <p:cNvSpPr>
            <a:spLocks noGrp="1"/>
          </p:cNvSpPr>
          <p:nvPr>
            <p:ph idx="1"/>
          </p:nvPr>
        </p:nvSpPr>
        <p:spPr>
          <a:xfrm>
            <a:off x="1905000" y="1905000"/>
            <a:ext cx="6781800" cy="4373563"/>
          </a:xfrm>
        </p:spPr>
        <p:txBody>
          <a:bodyPr rtlCol="0">
            <a:normAutofit lnSpcReduction="10000"/>
          </a:bodyPr>
          <a:lstStyle/>
          <a:p>
            <a:pPr eaLnBrk="1" fontAlgn="auto" hangingPunct="1">
              <a:spcAft>
                <a:spcPts val="0"/>
              </a:spcAft>
              <a:buFont typeface="Arial" pitchFamily="34" charset="0"/>
              <a:buNone/>
              <a:defRPr/>
            </a:pPr>
            <a:r>
              <a:rPr lang="en-US" sz="3000" dirty="0" smtClean="0"/>
              <a:t>    This material was produced under a grant (SH22284SH1)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1554" name="Title 1"/>
          <p:cNvSpPr>
            <a:spLocks noGrp="1"/>
          </p:cNvSpPr>
          <p:nvPr>
            <p:ph type="title"/>
          </p:nvPr>
        </p:nvSpPr>
        <p:spPr>
          <a:xfrm>
            <a:off x="457200" y="0"/>
            <a:ext cx="8229600" cy="1143000"/>
          </a:xfrm>
        </p:spPr>
        <p:txBody>
          <a:bodyPr/>
          <a:lstStyle/>
          <a:p>
            <a:pPr eaLnBrk="1" hangingPunct="1"/>
            <a:r>
              <a:rPr lang="en-US" dirty="0" smtClean="0"/>
              <a:t>             Are You OSHA Exempt? </a:t>
            </a:r>
          </a:p>
        </p:txBody>
      </p:sp>
      <p:sp>
        <p:nvSpPr>
          <p:cNvPr id="3" name="Content Placeholder 2"/>
          <p:cNvSpPr>
            <a:spLocks noGrp="1"/>
          </p:cNvSpPr>
          <p:nvPr>
            <p:ph idx="1"/>
          </p:nvPr>
        </p:nvSpPr>
        <p:spPr>
          <a:xfrm>
            <a:off x="1828800" y="1676400"/>
            <a:ext cx="6781800" cy="4297363"/>
          </a:xfrm>
        </p:spPr>
        <p:txBody>
          <a:bodyPr rtlCol="0">
            <a:normAutofit fontScale="70000" lnSpcReduction="20000"/>
          </a:bodyPr>
          <a:lstStyle/>
          <a:p>
            <a:pPr marL="0" indent="0" eaLnBrk="1" fontAlgn="auto" hangingPunct="1">
              <a:spcAft>
                <a:spcPts val="0"/>
              </a:spcAft>
              <a:buFontTx/>
              <a:buNone/>
              <a:defRPr/>
            </a:pPr>
            <a:r>
              <a:rPr lang="en-US" sz="4600" b="1" dirty="0" smtClean="0"/>
              <a:t>Federal Ag Exemption</a:t>
            </a:r>
          </a:p>
          <a:p>
            <a:pPr marL="0" indent="0" eaLnBrk="1" fontAlgn="auto" hangingPunct="1">
              <a:spcAft>
                <a:spcPts val="0"/>
              </a:spcAft>
              <a:buFontTx/>
              <a:buNone/>
              <a:defRPr/>
            </a:pPr>
            <a:r>
              <a:rPr lang="en-US" b="1" dirty="0" smtClean="0">
                <a:cs typeface="Arial" pitchFamily="34" charset="0"/>
              </a:rPr>
              <a:t>Enforcement Guidance for Small Farming Operations</a:t>
            </a:r>
          </a:p>
          <a:p>
            <a:pPr eaLnBrk="1" fontAlgn="auto" hangingPunct="1">
              <a:spcAft>
                <a:spcPts val="0"/>
              </a:spcAft>
              <a:buFontTx/>
              <a:buNone/>
              <a:defRPr/>
            </a:pPr>
            <a:r>
              <a:rPr lang="en-US" dirty="0" smtClean="0">
                <a:cs typeface="Arial" pitchFamily="34" charset="0"/>
              </a:rPr>
              <a:t>	The Appropriations Act exempts small farming operations from enforcement of </a:t>
            </a:r>
            <a:r>
              <a:rPr lang="en-US" u="sng" dirty="0" smtClean="0">
                <a:cs typeface="Arial" pitchFamily="34" charset="0"/>
              </a:rPr>
              <a:t>all</a:t>
            </a:r>
            <a:r>
              <a:rPr lang="en-US" dirty="0" smtClean="0">
                <a:cs typeface="Arial" pitchFamily="34" charset="0"/>
              </a:rPr>
              <a:t> rules, regulations, standards or orders under the Occupational Safety and Health Act. A farming operation is exempt from all OSHA activities if it: </a:t>
            </a:r>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r>
              <a:rPr lang="en-US" sz="3100" dirty="0" smtClean="0">
                <a:cs typeface="Arial" pitchFamily="34" charset="0"/>
              </a:rPr>
              <a:t>Employs </a:t>
            </a:r>
            <a:r>
              <a:rPr lang="en-US" sz="3100" b="1" u="sng" dirty="0" smtClean="0">
                <a:cs typeface="Arial" pitchFamily="34" charset="0"/>
              </a:rPr>
              <a:t>10 or fewer employees </a:t>
            </a:r>
            <a:r>
              <a:rPr lang="en-US" sz="3100" dirty="0" smtClean="0">
                <a:cs typeface="Arial" pitchFamily="34" charset="0"/>
              </a:rPr>
              <a:t>currently and at all times during the last 12 months; and </a:t>
            </a:r>
          </a:p>
          <a:p>
            <a:pPr marL="457200" lvl="1" indent="0" eaLnBrk="1" fontAlgn="auto" hangingPunct="1">
              <a:spcAft>
                <a:spcPts val="0"/>
              </a:spcAft>
              <a:buNone/>
              <a:defRPr/>
            </a:pPr>
            <a:endParaRPr lang="en-US" sz="3100" dirty="0" smtClean="0">
              <a:cs typeface="Arial" pitchFamily="34" charset="0"/>
            </a:endParaRPr>
          </a:p>
          <a:p>
            <a:pPr lvl="1" eaLnBrk="1" fontAlgn="auto" hangingPunct="1">
              <a:spcAft>
                <a:spcPts val="0"/>
              </a:spcAft>
              <a:buFont typeface="Arial" pitchFamily="34" charset="0"/>
              <a:buChar char="•"/>
              <a:defRPr/>
            </a:pPr>
            <a:r>
              <a:rPr lang="en-US" sz="3100" dirty="0" smtClean="0">
                <a:cs typeface="Arial" pitchFamily="34" charset="0"/>
              </a:rPr>
              <a:t>Has not had an active temporary labor camp during the proceeding 12 months.</a:t>
            </a:r>
          </a:p>
          <a:p>
            <a:pPr lvl="1" eaLnBrk="1" fontAlgn="auto" hangingPunct="1">
              <a:spcAft>
                <a:spcPts val="0"/>
              </a:spcAft>
              <a:buFontTx/>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151556" name="TextBox 6"/>
          <p:cNvSpPr txBox="1">
            <a:spLocks noChangeArrowheads="1"/>
          </p:cNvSpPr>
          <p:nvPr/>
        </p:nvSpPr>
        <p:spPr bwMode="auto">
          <a:xfrm>
            <a:off x="2667000" y="6143625"/>
            <a:ext cx="2684068" cy="276999"/>
          </a:xfrm>
          <a:prstGeom prst="rect">
            <a:avLst/>
          </a:prstGeom>
          <a:noFill/>
          <a:ln w="9525">
            <a:noFill/>
            <a:miter lim="800000"/>
            <a:headEnd/>
            <a:tailEnd/>
          </a:ln>
        </p:spPr>
        <p:txBody>
          <a:bodyPr wrap="none">
            <a:spAutoFit/>
          </a:bodyPr>
          <a:lstStyle/>
          <a:p>
            <a:pPr fontAlgn="base">
              <a:spcBef>
                <a:spcPct val="50000"/>
              </a:spcBef>
              <a:spcAft>
                <a:spcPct val="0"/>
              </a:spcAft>
            </a:pPr>
            <a:r>
              <a:rPr lang="en-US" sz="1200" b="1" i="1" dirty="0" smtClean="0">
                <a:solidFill>
                  <a:prstClr val="black"/>
                </a:solidFill>
              </a:rPr>
              <a:t>Source</a:t>
            </a:r>
            <a:r>
              <a:rPr lang="en-US" sz="1200" i="1" dirty="0" smtClean="0">
                <a:solidFill>
                  <a:prstClr val="black"/>
                </a:solidFill>
              </a:rPr>
              <a:t>: OSHA Instruction CPL 02-00-051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02" name="Title 1"/>
          <p:cNvSpPr>
            <a:spLocks noGrp="1"/>
          </p:cNvSpPr>
          <p:nvPr>
            <p:ph type="title"/>
          </p:nvPr>
        </p:nvSpPr>
        <p:spPr>
          <a:xfrm>
            <a:off x="838200" y="152400"/>
            <a:ext cx="8001000" cy="533400"/>
          </a:xfrm>
        </p:spPr>
        <p:txBody>
          <a:bodyPr/>
          <a:lstStyle/>
          <a:p>
            <a:pPr eaLnBrk="1" hangingPunct="1"/>
            <a:r>
              <a:rPr lang="en-US" sz="3200" dirty="0" smtClean="0"/>
              <a:t>OSHA General Enforcement Guidelines Table</a:t>
            </a:r>
          </a:p>
        </p:txBody>
      </p:sp>
      <p:pic>
        <p:nvPicPr>
          <p:cNvPr id="153603" name="Content Placeholder 3" descr="CPL_2-0_51Jimg1.gif"/>
          <p:cNvPicPr>
            <a:picLocks noGrp="1" noChangeAspect="1"/>
          </p:cNvPicPr>
          <p:nvPr>
            <p:ph idx="1"/>
          </p:nvPr>
        </p:nvPicPr>
        <p:blipFill>
          <a:blip r:embed="rId4" cstate="print"/>
          <a:srcRect/>
          <a:stretch>
            <a:fillRect/>
          </a:stretch>
        </p:blipFill>
        <p:spPr>
          <a:xfrm>
            <a:off x="1828800" y="814388"/>
            <a:ext cx="5791200" cy="6043612"/>
          </a:xfrm>
        </p:spPr>
      </p:pic>
      <p:sp>
        <p:nvSpPr>
          <p:cNvPr id="153604" name="TextBox 3"/>
          <p:cNvSpPr txBox="1">
            <a:spLocks noChangeArrowheads="1"/>
          </p:cNvSpPr>
          <p:nvPr/>
        </p:nvSpPr>
        <p:spPr bwMode="auto">
          <a:xfrm>
            <a:off x="152400" y="3429000"/>
            <a:ext cx="1752600" cy="708025"/>
          </a:xfrm>
          <a:prstGeom prst="rect">
            <a:avLst/>
          </a:prstGeom>
          <a:noFill/>
          <a:ln w="9525">
            <a:noFill/>
            <a:miter lim="800000"/>
            <a:headEnd/>
            <a:tailEnd/>
          </a:ln>
        </p:spPr>
        <p:txBody>
          <a:bodyPr>
            <a:spAutoFit/>
          </a:bodyPr>
          <a:lstStyle/>
          <a:p>
            <a:pPr fontAlgn="base">
              <a:spcBef>
                <a:spcPct val="50000"/>
              </a:spcBef>
              <a:spcAft>
                <a:spcPct val="0"/>
              </a:spcAft>
            </a:pPr>
            <a:r>
              <a:rPr lang="en-US" sz="2000" b="1" dirty="0" smtClean="0">
                <a:solidFill>
                  <a:prstClr val="black"/>
                </a:solidFill>
                <a:latin typeface="Arial" charset="0"/>
              </a:rPr>
              <a:t>Source:   OSHA.gov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4626" name="Title 1"/>
          <p:cNvSpPr>
            <a:spLocks noGrp="1"/>
          </p:cNvSpPr>
          <p:nvPr>
            <p:ph type="title"/>
          </p:nvPr>
        </p:nvSpPr>
        <p:spPr>
          <a:xfrm>
            <a:off x="914400" y="0"/>
            <a:ext cx="8229600" cy="1143000"/>
          </a:xfrm>
        </p:spPr>
        <p:txBody>
          <a:bodyPr/>
          <a:lstStyle/>
          <a:p>
            <a:pPr eaLnBrk="1" hangingPunct="1"/>
            <a:r>
              <a:rPr lang="en-US" dirty="0" smtClean="0"/>
              <a:t>   Injury or Fatality </a:t>
            </a:r>
          </a:p>
        </p:txBody>
      </p:sp>
      <p:sp>
        <p:nvSpPr>
          <p:cNvPr id="154627" name="Content Placeholder 2"/>
          <p:cNvSpPr>
            <a:spLocks noGrp="1"/>
          </p:cNvSpPr>
          <p:nvPr>
            <p:ph idx="1"/>
          </p:nvPr>
        </p:nvSpPr>
        <p:spPr>
          <a:xfrm>
            <a:off x="1676400" y="1981200"/>
            <a:ext cx="6324600" cy="4724400"/>
          </a:xfrm>
        </p:spPr>
        <p:txBody>
          <a:bodyPr/>
          <a:lstStyle/>
          <a:p>
            <a:pPr algn="ctr" eaLnBrk="1" hangingPunct="1">
              <a:buFont typeface="Arial" charset="0"/>
              <a:buNone/>
            </a:pPr>
            <a:r>
              <a:rPr lang="en-US" sz="2400" dirty="0" smtClean="0">
                <a:cs typeface="Arial" charset="0"/>
              </a:rPr>
              <a:t>Does the Exemption still hold true with injuries                         and a fatality?   </a:t>
            </a:r>
            <a:r>
              <a:rPr lang="en-US" sz="2000" b="1" dirty="0" smtClean="0">
                <a:cs typeface="Arial" charset="0"/>
              </a:rPr>
              <a:t>YES </a:t>
            </a:r>
          </a:p>
          <a:p>
            <a:pPr algn="ctr" eaLnBrk="1" hangingPunct="1">
              <a:buFont typeface="Arial" charset="0"/>
              <a:buNone/>
            </a:pPr>
            <a:endParaRPr lang="en-US" sz="2000" b="1" dirty="0">
              <a:cs typeface="Arial" charset="0"/>
            </a:endParaRPr>
          </a:p>
          <a:p>
            <a:pPr algn="ctr" eaLnBrk="1" hangingPunct="1">
              <a:buFont typeface="Arial" charset="0"/>
              <a:buNone/>
            </a:pPr>
            <a:endParaRPr lang="en-US" sz="2000" b="1" dirty="0" smtClean="0">
              <a:cs typeface="Arial" charset="0"/>
            </a:endParaRPr>
          </a:p>
          <a:p>
            <a:pPr lvl="1" eaLnBrk="1" hangingPunct="1">
              <a:buFont typeface="Arial" charset="0"/>
              <a:buChar char="•"/>
            </a:pPr>
            <a:r>
              <a:rPr lang="en-US" sz="2000" dirty="0" smtClean="0">
                <a:cs typeface="Arial" charset="0"/>
              </a:rPr>
              <a:t>Small farms, however, are not actually exempt from OSHA regulations because:</a:t>
            </a:r>
          </a:p>
          <a:p>
            <a:pPr lvl="1" eaLnBrk="1" hangingPunct="1">
              <a:buFont typeface="Arial" charset="0"/>
              <a:buChar char="•"/>
            </a:pPr>
            <a:endParaRPr lang="en-US" sz="2000" dirty="0" smtClean="0">
              <a:cs typeface="Arial" charset="0"/>
            </a:endParaRPr>
          </a:p>
          <a:p>
            <a:pPr lvl="2" eaLnBrk="1" hangingPunct="1">
              <a:buFont typeface="Wingdings" pitchFamily="2" charset="2"/>
              <a:buChar char="ü"/>
            </a:pPr>
            <a:r>
              <a:rPr lang="en-US" sz="2000" dirty="0" smtClean="0">
                <a:cs typeface="Arial" charset="0"/>
              </a:rPr>
              <a:t>Legally OSHA covers all farms, even though OSHA cannot inspect or cite farms with 10 or fewer employees.</a:t>
            </a:r>
          </a:p>
          <a:p>
            <a:pPr lvl="2" eaLnBrk="1" hangingPunct="1">
              <a:buFont typeface="Arial" charset="0"/>
              <a:buNone/>
            </a:pPr>
            <a:endParaRPr lang="en-US" sz="1800" dirty="0" smtClean="0">
              <a:latin typeface="Arial" charset="0"/>
              <a:cs typeface="Arial" charset="0"/>
            </a:endParaRPr>
          </a:p>
          <a:p>
            <a:pPr eaLnBrk="1" hangingPunct="1">
              <a:buFont typeface="Arial" charset="0"/>
              <a:buNone/>
            </a:pPr>
            <a:endParaRPr lang="en-US" sz="1600" dirty="0" smtClean="0"/>
          </a:p>
          <a:p>
            <a:pPr eaLnBrk="1" hangingPunct="1"/>
            <a:endParaRPr lang="en-US" sz="1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14400"/>
          </a:xfrm>
        </p:spPr>
        <p:txBody>
          <a:bodyPr>
            <a:normAutofit/>
          </a:bodyPr>
          <a:lstStyle/>
          <a:p>
            <a:r>
              <a:rPr lang="en-US" sz="3600" dirty="0" smtClean="0"/>
              <a:t>Understanding Liability                </a:t>
            </a:r>
            <a:endParaRPr lang="en-US" sz="2600" u="sng" dirty="0"/>
          </a:p>
        </p:txBody>
      </p:sp>
      <p:sp>
        <p:nvSpPr>
          <p:cNvPr id="3" name="Content Placeholder 2"/>
          <p:cNvSpPr>
            <a:spLocks noGrp="1"/>
          </p:cNvSpPr>
          <p:nvPr>
            <p:ph idx="1"/>
          </p:nvPr>
        </p:nvSpPr>
        <p:spPr>
          <a:xfrm>
            <a:off x="1447800" y="1981200"/>
            <a:ext cx="7239000" cy="4343400"/>
          </a:xfrm>
        </p:spPr>
        <p:txBody>
          <a:bodyPr>
            <a:normAutofit fontScale="92500"/>
          </a:bodyPr>
          <a:lstStyle/>
          <a:p>
            <a:pPr lvl="1">
              <a:buFont typeface="Arial" charset="0"/>
              <a:buChar char="•"/>
            </a:pPr>
            <a:r>
              <a:rPr lang="en-US" sz="3200" dirty="0">
                <a:cs typeface="Arial" charset="0"/>
              </a:rPr>
              <a:t>One important reason for understanding that small farms still fall under OSHA is that, in a court of law, OSHA rules and regulations may be used to identify safe and unsafe conditions on the farm</a:t>
            </a:r>
            <a:r>
              <a:rPr lang="en-US" sz="3200" dirty="0" smtClean="0">
                <a:cs typeface="Arial" charset="0"/>
              </a:rPr>
              <a:t>.</a:t>
            </a:r>
          </a:p>
          <a:p>
            <a:pPr lvl="1">
              <a:buFont typeface="Arial" charset="0"/>
              <a:buChar char="•"/>
            </a:pPr>
            <a:endParaRPr lang="en-US" sz="3200" dirty="0">
              <a:cs typeface="Arial" charset="0"/>
            </a:endParaRPr>
          </a:p>
          <a:p>
            <a:pPr lvl="1">
              <a:buFont typeface="Arial" charset="0"/>
              <a:buChar char="•"/>
            </a:pPr>
            <a:r>
              <a:rPr lang="en-US" sz="3200" dirty="0">
                <a:cs typeface="Arial" charset="0"/>
              </a:rPr>
              <a:t>State plan - state may be more stringent based on the state regulations. </a:t>
            </a:r>
          </a:p>
          <a:p>
            <a:pPr lvl="2"/>
            <a:endParaRPr lang="en-US" sz="2000" dirty="0"/>
          </a:p>
        </p:txBody>
      </p:sp>
    </p:spTree>
    <p:extLst>
      <p:ext uri="{BB962C8B-B14F-4D97-AF65-F5344CB8AC3E}">
        <p14:creationId xmlns:p14="http://schemas.microsoft.com/office/powerpoint/2010/main" val="2223761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57200" y="166688"/>
            <a:ext cx="8001000" cy="715962"/>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sz="3200" b="1" dirty="0" smtClean="0">
                <a:latin typeface="Arial" charset="0"/>
                <a:cs typeface="Arial" charset="0"/>
              </a:rPr>
              <a:t>OSHA Approved State Programs</a:t>
            </a:r>
            <a:br>
              <a:rPr lang="en-US" sz="3200" b="1" dirty="0" smtClean="0">
                <a:latin typeface="Arial" charset="0"/>
                <a:cs typeface="Arial" charset="0"/>
              </a:rPr>
            </a:br>
            <a:r>
              <a:rPr lang="en-US" dirty="0" smtClean="0"/>
              <a:t/>
            </a:r>
            <a:br>
              <a:rPr lang="en-US" dirty="0" smtClean="0"/>
            </a:br>
            <a:r>
              <a:rPr lang="en-US" dirty="0" smtClean="0"/>
              <a:t/>
            </a:r>
            <a:br>
              <a:rPr lang="en-US" dirty="0" smtClean="0"/>
            </a:br>
            <a:endParaRPr lang="en-US" dirty="0" smtClean="0"/>
          </a:p>
        </p:txBody>
      </p:sp>
      <p:graphicFrame>
        <p:nvGraphicFramePr>
          <p:cNvPr id="4" name="Content Placeholder 3"/>
          <p:cNvGraphicFramePr>
            <a:graphicFrameLocks noGrp="1"/>
          </p:cNvGraphicFramePr>
          <p:nvPr>
            <p:ph idx="1"/>
          </p:nvPr>
        </p:nvGraphicFramePr>
        <p:xfrm>
          <a:off x="1714500" y="2295525"/>
          <a:ext cx="5715000" cy="3135562"/>
        </p:xfrm>
        <a:graphic>
          <a:graphicData uri="http://schemas.openxmlformats.org/drawingml/2006/table">
            <a:tbl>
              <a:tblPr/>
              <a:tblGrid>
                <a:gridCol w="1905000"/>
                <a:gridCol w="1905000"/>
                <a:gridCol w="1905000"/>
              </a:tblGrid>
              <a:tr h="3135313">
                <a:tc>
                  <a:txBody>
                    <a:bodyPr/>
                    <a:lstStyle/>
                    <a:p>
                      <a:pPr algn="ctr"/>
                      <a:r>
                        <a:rPr lang="en-US" sz="1800" dirty="0">
                          <a:effectLst/>
                          <a:latin typeface="Tahoma"/>
                        </a:rPr>
                        <a:t>Alaska </a:t>
                      </a:r>
                      <a:br>
                        <a:rPr lang="en-US" sz="1800" dirty="0">
                          <a:effectLst/>
                          <a:latin typeface="Tahoma"/>
                        </a:rPr>
                      </a:br>
                      <a:r>
                        <a:rPr lang="en-US" sz="1800" dirty="0">
                          <a:effectLst/>
                          <a:latin typeface="Tahoma"/>
                        </a:rPr>
                        <a:t>Arizona</a:t>
                      </a:r>
                      <a:br>
                        <a:rPr lang="en-US" sz="1800" dirty="0">
                          <a:effectLst/>
                          <a:latin typeface="Tahoma"/>
                        </a:rPr>
                      </a:br>
                      <a:r>
                        <a:rPr lang="en-US" sz="1800" dirty="0">
                          <a:effectLst/>
                          <a:latin typeface="Tahoma"/>
                        </a:rPr>
                        <a:t>California</a:t>
                      </a:r>
                      <a:br>
                        <a:rPr lang="en-US" sz="1800" dirty="0">
                          <a:effectLst/>
                          <a:latin typeface="Tahoma"/>
                        </a:rPr>
                      </a:br>
                      <a:r>
                        <a:rPr lang="en-US" sz="1800" dirty="0">
                          <a:effectLst/>
                          <a:latin typeface="Tahoma"/>
                        </a:rPr>
                        <a:t>Hawaii</a:t>
                      </a:r>
                      <a:br>
                        <a:rPr lang="en-US" sz="1800" dirty="0">
                          <a:effectLst/>
                          <a:latin typeface="Tahoma"/>
                        </a:rPr>
                      </a:br>
                      <a:r>
                        <a:rPr lang="en-US" sz="1800" dirty="0">
                          <a:effectLst/>
                          <a:latin typeface="Tahoma"/>
                        </a:rPr>
                        <a:t>Indiana</a:t>
                      </a:r>
                      <a:br>
                        <a:rPr lang="en-US" sz="1800" dirty="0">
                          <a:effectLst/>
                          <a:latin typeface="Tahoma"/>
                        </a:rPr>
                      </a:br>
                      <a:r>
                        <a:rPr lang="en-US" sz="1800" dirty="0">
                          <a:effectLst/>
                          <a:latin typeface="Tahoma"/>
                        </a:rPr>
                        <a:t>Iowa</a:t>
                      </a:r>
                      <a:br>
                        <a:rPr lang="en-US" sz="1800" dirty="0">
                          <a:effectLst/>
                          <a:latin typeface="Tahoma"/>
                        </a:rPr>
                      </a:br>
                      <a:r>
                        <a:rPr lang="en-US" sz="1800" dirty="0">
                          <a:effectLst/>
                          <a:latin typeface="Tahoma"/>
                        </a:rPr>
                        <a:t>Kentucky</a:t>
                      </a:r>
                    </a:p>
                  </a:txBody>
                  <a:tcPr marL="333375" marR="333375" marT="333341" marB="333341">
                    <a:lnL>
                      <a:noFill/>
                    </a:lnL>
                    <a:lnR>
                      <a:noFill/>
                    </a:lnR>
                    <a:lnT>
                      <a:noFill/>
                    </a:lnT>
                    <a:lnB>
                      <a:noFill/>
                    </a:lnB>
                  </a:tcPr>
                </a:tc>
                <a:tc>
                  <a:txBody>
                    <a:bodyPr/>
                    <a:lstStyle/>
                    <a:p>
                      <a:pPr algn="ctr"/>
                      <a:r>
                        <a:rPr lang="en-US" sz="1800" dirty="0">
                          <a:effectLst/>
                          <a:latin typeface="Tahoma"/>
                        </a:rPr>
                        <a:t>Maryland</a:t>
                      </a:r>
                      <a:br>
                        <a:rPr lang="en-US" sz="1800" dirty="0">
                          <a:effectLst/>
                          <a:latin typeface="Tahoma"/>
                        </a:rPr>
                      </a:br>
                      <a:r>
                        <a:rPr lang="en-US" sz="1800" dirty="0">
                          <a:effectLst/>
                          <a:latin typeface="Tahoma"/>
                        </a:rPr>
                        <a:t>Michigan</a:t>
                      </a:r>
                      <a:br>
                        <a:rPr lang="en-US" sz="1800" dirty="0">
                          <a:effectLst/>
                          <a:latin typeface="Tahoma"/>
                        </a:rPr>
                      </a:br>
                      <a:r>
                        <a:rPr lang="en-US" sz="1800" dirty="0">
                          <a:effectLst/>
                          <a:latin typeface="Tahoma"/>
                        </a:rPr>
                        <a:t>Minnesota</a:t>
                      </a:r>
                      <a:br>
                        <a:rPr lang="en-US" sz="1800" dirty="0">
                          <a:effectLst/>
                          <a:latin typeface="Tahoma"/>
                        </a:rPr>
                      </a:br>
                      <a:r>
                        <a:rPr lang="en-US" sz="1800" dirty="0">
                          <a:effectLst/>
                          <a:latin typeface="Tahoma"/>
                        </a:rPr>
                        <a:t>Nevada</a:t>
                      </a:r>
                      <a:br>
                        <a:rPr lang="en-US" sz="1800" dirty="0">
                          <a:effectLst/>
                          <a:latin typeface="Tahoma"/>
                        </a:rPr>
                      </a:br>
                      <a:r>
                        <a:rPr lang="en-US" sz="1800" dirty="0">
                          <a:effectLst/>
                          <a:latin typeface="Tahoma"/>
                        </a:rPr>
                        <a:t>New Mexico</a:t>
                      </a:r>
                      <a:br>
                        <a:rPr lang="en-US" sz="1800" dirty="0">
                          <a:effectLst/>
                          <a:latin typeface="Tahoma"/>
                        </a:rPr>
                      </a:br>
                      <a:r>
                        <a:rPr lang="en-US" sz="1800" dirty="0">
                          <a:effectLst/>
                          <a:latin typeface="Tahoma"/>
                        </a:rPr>
                        <a:t>North Carolina</a:t>
                      </a:r>
                      <a:br>
                        <a:rPr lang="en-US" sz="1800" dirty="0">
                          <a:effectLst/>
                          <a:latin typeface="Tahoma"/>
                        </a:rPr>
                      </a:br>
                      <a:r>
                        <a:rPr lang="en-US" sz="1800" dirty="0">
                          <a:effectLst/>
                          <a:latin typeface="Tahoma"/>
                        </a:rPr>
                        <a:t>Oregon</a:t>
                      </a:r>
                    </a:p>
                  </a:txBody>
                  <a:tcPr marL="333375" marR="333375" marT="333341" marB="333341">
                    <a:lnL>
                      <a:noFill/>
                    </a:lnL>
                    <a:lnR>
                      <a:noFill/>
                    </a:lnR>
                    <a:lnT>
                      <a:noFill/>
                    </a:lnT>
                    <a:lnB>
                      <a:noFill/>
                    </a:lnB>
                  </a:tcPr>
                </a:tc>
                <a:tc>
                  <a:txBody>
                    <a:bodyPr/>
                    <a:lstStyle/>
                    <a:p>
                      <a:pPr algn="ctr"/>
                      <a:r>
                        <a:rPr lang="en-US" sz="1800" dirty="0">
                          <a:effectLst/>
                          <a:latin typeface="Tahoma"/>
                        </a:rPr>
                        <a:t>South Carolina</a:t>
                      </a:r>
                      <a:br>
                        <a:rPr lang="en-US" sz="1800" dirty="0">
                          <a:effectLst/>
                          <a:latin typeface="Tahoma"/>
                        </a:rPr>
                      </a:br>
                      <a:r>
                        <a:rPr lang="en-US" sz="1800" dirty="0">
                          <a:effectLst/>
                          <a:latin typeface="Tahoma"/>
                        </a:rPr>
                        <a:t>Tennessee</a:t>
                      </a:r>
                      <a:br>
                        <a:rPr lang="en-US" sz="1800" dirty="0">
                          <a:effectLst/>
                          <a:latin typeface="Tahoma"/>
                        </a:rPr>
                      </a:br>
                      <a:r>
                        <a:rPr lang="en-US" sz="1800" dirty="0">
                          <a:effectLst/>
                          <a:latin typeface="Tahoma"/>
                        </a:rPr>
                        <a:t>Utah</a:t>
                      </a:r>
                      <a:br>
                        <a:rPr lang="en-US" sz="1800" dirty="0">
                          <a:effectLst/>
                          <a:latin typeface="Tahoma"/>
                        </a:rPr>
                      </a:br>
                      <a:r>
                        <a:rPr lang="en-US" sz="1800" dirty="0">
                          <a:effectLst/>
                          <a:latin typeface="Tahoma"/>
                        </a:rPr>
                        <a:t>Vermont</a:t>
                      </a:r>
                      <a:br>
                        <a:rPr lang="en-US" sz="1800" dirty="0">
                          <a:effectLst/>
                          <a:latin typeface="Tahoma"/>
                        </a:rPr>
                      </a:br>
                      <a:r>
                        <a:rPr lang="en-US" sz="1800" dirty="0">
                          <a:effectLst/>
                          <a:latin typeface="Tahoma"/>
                        </a:rPr>
                        <a:t>Virginia</a:t>
                      </a:r>
                      <a:br>
                        <a:rPr lang="en-US" sz="1800" dirty="0">
                          <a:effectLst/>
                          <a:latin typeface="Tahoma"/>
                        </a:rPr>
                      </a:br>
                      <a:r>
                        <a:rPr lang="en-US" sz="1800" dirty="0">
                          <a:effectLst/>
                          <a:latin typeface="Tahoma"/>
                        </a:rPr>
                        <a:t>Washington</a:t>
                      </a:r>
                      <a:br>
                        <a:rPr lang="en-US" sz="1800" dirty="0">
                          <a:effectLst/>
                          <a:latin typeface="Tahoma"/>
                        </a:rPr>
                      </a:br>
                      <a:r>
                        <a:rPr lang="en-US" sz="1800" dirty="0">
                          <a:effectLst/>
                          <a:latin typeface="Tahoma"/>
                        </a:rPr>
                        <a:t>Wyoming</a:t>
                      </a:r>
                      <a:br>
                        <a:rPr lang="en-US" sz="1800" dirty="0">
                          <a:effectLst/>
                          <a:latin typeface="Tahoma"/>
                        </a:rPr>
                      </a:br>
                      <a:r>
                        <a:rPr lang="en-US" sz="1800" dirty="0">
                          <a:effectLst/>
                          <a:latin typeface="Tahoma"/>
                        </a:rPr>
                        <a:t>Puerto Rico</a:t>
                      </a:r>
                    </a:p>
                  </a:txBody>
                  <a:tcPr marL="333375" marR="333375" marT="333341" marB="333341">
                    <a:lnL>
                      <a:noFill/>
                    </a:lnL>
                    <a:lnR>
                      <a:noFill/>
                    </a:lnR>
                    <a:lnT>
                      <a:noFill/>
                    </a:lnT>
                    <a:lnB>
                      <a:noFill/>
                    </a:lnB>
                  </a:tcPr>
                </a:tc>
              </a:tr>
            </a:tbl>
          </a:graphicData>
        </a:graphic>
      </p:graphicFrame>
      <p:pic>
        <p:nvPicPr>
          <p:cNvPr id="147463" name="Picture 2" descr="Map with Legend"/>
          <p:cNvPicPr>
            <a:picLocks noChangeAspect="1" noChangeArrowheads="1"/>
          </p:cNvPicPr>
          <p:nvPr/>
        </p:nvPicPr>
        <p:blipFill>
          <a:blip r:embed="rId3" cstate="print"/>
          <a:srcRect/>
          <a:stretch>
            <a:fillRect/>
          </a:stretch>
        </p:blipFill>
        <p:spPr bwMode="auto">
          <a:xfrm>
            <a:off x="762000" y="882650"/>
            <a:ext cx="7848600" cy="5916613"/>
          </a:xfrm>
          <a:prstGeom prst="rect">
            <a:avLst/>
          </a:prstGeom>
          <a:noFill/>
          <a:ln w="9525">
            <a:noFill/>
            <a:miter lim="800000"/>
            <a:headEnd/>
            <a:tailEnd/>
          </a:ln>
        </p:spPr>
      </p:pic>
      <p:sp>
        <p:nvSpPr>
          <p:cNvPr id="6" name="TextBox 5"/>
          <p:cNvSpPr txBox="1"/>
          <p:nvPr/>
        </p:nvSpPr>
        <p:spPr>
          <a:xfrm>
            <a:off x="5562600" y="762000"/>
            <a:ext cx="2362200" cy="646331"/>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b="1" dirty="0" smtClean="0"/>
              <a:t>27 states have state based OSHA programs</a:t>
            </a:r>
          </a:p>
        </p:txBody>
      </p:sp>
      <p:sp>
        <p:nvSpPr>
          <p:cNvPr id="8" name="Rectangle 7"/>
          <p:cNvSpPr/>
          <p:nvPr/>
        </p:nvSpPr>
        <p:spPr>
          <a:xfrm>
            <a:off x="152400" y="4343400"/>
            <a:ext cx="3276600" cy="646331"/>
          </a:xfrm>
          <a:prstGeom prst="rect">
            <a:avLst/>
          </a:prstGeom>
          <a:solidFill>
            <a:schemeClr val="accent6">
              <a:lumMod val="60000"/>
              <a:lumOff val="40000"/>
            </a:schemeClr>
          </a:solidFill>
          <a:ln>
            <a:solidFill>
              <a:schemeClr val="tx1"/>
            </a:solidFill>
          </a:ln>
        </p:spPr>
        <p:txBody>
          <a:bodyPr wrap="square">
            <a:spAutoFit/>
          </a:bodyPr>
          <a:lstStyle/>
          <a:p>
            <a:pPr algn="ctr"/>
            <a:r>
              <a:rPr lang="en-US" b="1" dirty="0" smtClean="0"/>
              <a:t>State programs must meet or exceed federal OSHA standards</a:t>
            </a:r>
          </a:p>
        </p:txBody>
      </p:sp>
    </p:spTree>
    <p:extLst>
      <p:ext uri="{BB962C8B-B14F-4D97-AF65-F5344CB8AC3E}">
        <p14:creationId xmlns:p14="http://schemas.microsoft.com/office/powerpoint/2010/main" val="2034155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eaLnBrk="1" hangingPunct="1"/>
            <a:r>
              <a:rPr lang="en-US" sz="3600" dirty="0" smtClean="0"/>
              <a:t>             Additional OSHA Standards     	</a:t>
            </a:r>
            <a:r>
              <a:rPr lang="en-US" sz="3600" u="sng" dirty="0" smtClean="0"/>
              <a:t>related</a:t>
            </a:r>
            <a:r>
              <a:rPr lang="en-US" sz="3600" dirty="0" smtClean="0"/>
              <a:t> to  Agriculture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800" dirty="0" smtClean="0"/>
              <a:t>29 CFR 1910.95: Hearing Conservation                                &amp; Noise Exposure</a:t>
            </a:r>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smtClean="0"/>
              <a:t>29 CFR 1910.132: General  Requirements for Personal Protective Equipment  </a:t>
            </a:r>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smtClean="0"/>
              <a:t>29 CFR 1910.133: Eye &amp; Face Protection</a:t>
            </a:r>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smtClean="0"/>
              <a:t>29 CFR 1910.134: Respiratory Protection</a:t>
            </a:r>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endParaRPr lang="en-US" sz="2800" dirty="0" smtClean="0"/>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pic>
        <p:nvPicPr>
          <p:cNvPr id="177156" name="Content Placeholder 7" descr="P3190098.JPG"/>
          <p:cNvPicPr>
            <a:picLocks noChangeAspect="1"/>
          </p:cNvPicPr>
          <p:nvPr/>
        </p:nvPicPr>
        <p:blipFill>
          <a:blip r:embed="rId4" cstate="print"/>
          <a:srcRect r="43333" b="15385"/>
          <a:stretch>
            <a:fillRect/>
          </a:stretch>
        </p:blipFill>
        <p:spPr bwMode="auto">
          <a:xfrm>
            <a:off x="7467600" y="3200400"/>
            <a:ext cx="1295400" cy="1447800"/>
          </a:xfrm>
          <a:prstGeom prst="rect">
            <a:avLst/>
          </a:prstGeom>
          <a:noFill/>
          <a:ln w="9525">
            <a:noFill/>
            <a:miter lim="800000"/>
            <a:headEnd/>
            <a:tailEnd/>
          </a:ln>
        </p:spPr>
      </p:pic>
      <p:pic>
        <p:nvPicPr>
          <p:cNvPr id="177157" name="Picture 5" descr="DSCF0076.JPG"/>
          <p:cNvPicPr>
            <a:picLocks noChangeAspect="1"/>
          </p:cNvPicPr>
          <p:nvPr/>
        </p:nvPicPr>
        <p:blipFill>
          <a:blip r:embed="rId5" cstate="print"/>
          <a:srcRect/>
          <a:stretch>
            <a:fillRect/>
          </a:stretch>
        </p:blipFill>
        <p:spPr bwMode="auto">
          <a:xfrm>
            <a:off x="6934200" y="5029200"/>
            <a:ext cx="1828800" cy="1219200"/>
          </a:xfrm>
          <a:prstGeom prst="rect">
            <a:avLst/>
          </a:prstGeom>
          <a:noFill/>
          <a:ln w="9525">
            <a:noFill/>
            <a:miter lim="800000"/>
            <a:headEnd/>
            <a:tailEnd/>
          </a:ln>
        </p:spPr>
      </p:pic>
      <p:pic>
        <p:nvPicPr>
          <p:cNvPr id="177158" name="Picture 6" descr="P3190010.JPG"/>
          <p:cNvPicPr>
            <a:picLocks noChangeAspect="1"/>
          </p:cNvPicPr>
          <p:nvPr/>
        </p:nvPicPr>
        <p:blipFill>
          <a:blip r:embed="rId6" cstate="print"/>
          <a:srcRect/>
          <a:stretch>
            <a:fillRect/>
          </a:stretch>
        </p:blipFill>
        <p:spPr bwMode="auto">
          <a:xfrm>
            <a:off x="6781800" y="1676400"/>
            <a:ext cx="1676400" cy="1253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normAutofit/>
          </a:bodyPr>
          <a:lstStyle/>
          <a:p>
            <a:r>
              <a:rPr lang="en-US" sz="3200" dirty="0" smtClean="0"/>
              <a:t>                   </a:t>
            </a:r>
            <a:r>
              <a:rPr lang="en-US" sz="2800" dirty="0" smtClean="0"/>
              <a:t>What do I (the employer) need to provide?   </a:t>
            </a:r>
            <a:endParaRPr lang="en-US" sz="2800" dirty="0"/>
          </a:p>
        </p:txBody>
      </p:sp>
      <p:sp>
        <p:nvSpPr>
          <p:cNvPr id="5" name="Content Placeholder 4"/>
          <p:cNvSpPr>
            <a:spLocks noGrp="1"/>
          </p:cNvSpPr>
          <p:nvPr>
            <p:ph idx="1"/>
          </p:nvPr>
        </p:nvSpPr>
        <p:spPr>
          <a:xfrm>
            <a:off x="1371600" y="1828800"/>
            <a:ext cx="7162800" cy="4419600"/>
          </a:xfrm>
        </p:spPr>
        <p:txBody>
          <a:bodyPr>
            <a:normAutofit/>
          </a:bodyPr>
          <a:lstStyle/>
          <a:p>
            <a:pPr marL="914400" lvl="2" indent="0">
              <a:buNone/>
            </a:pPr>
            <a:r>
              <a:rPr lang="en-US" sz="2800" dirty="0" smtClean="0"/>
              <a:t>Depends on:</a:t>
            </a:r>
          </a:p>
          <a:p>
            <a:pPr marL="914400" lvl="2" indent="0">
              <a:buNone/>
            </a:pPr>
            <a:endParaRPr lang="en-US" sz="2800" dirty="0" smtClean="0"/>
          </a:p>
          <a:p>
            <a:pPr lvl="3"/>
            <a:r>
              <a:rPr lang="en-US" sz="2800" dirty="0" smtClean="0"/>
              <a:t>Numbers of employees</a:t>
            </a:r>
          </a:p>
          <a:p>
            <a:pPr lvl="3"/>
            <a:endParaRPr lang="en-US" sz="2800" dirty="0" smtClean="0"/>
          </a:p>
          <a:p>
            <a:pPr lvl="3"/>
            <a:r>
              <a:rPr lang="en-US" sz="2800" dirty="0" smtClean="0"/>
              <a:t>Exemption status</a:t>
            </a:r>
          </a:p>
          <a:p>
            <a:pPr marL="1371600" lvl="3" indent="0">
              <a:buNone/>
            </a:pPr>
            <a:endParaRPr lang="en-US" sz="2800" dirty="0" smtClean="0"/>
          </a:p>
          <a:p>
            <a:pPr lvl="3"/>
            <a:r>
              <a:rPr lang="en-US" sz="2800" dirty="0" smtClean="0"/>
              <a:t>Hazard exposure levels – ie: dust, endotoxins, chemicals, noise</a:t>
            </a:r>
          </a:p>
          <a:p>
            <a:pPr lvl="2"/>
            <a:endParaRPr lang="en-US" dirty="0"/>
          </a:p>
        </p:txBody>
      </p:sp>
    </p:spTree>
    <p:extLst>
      <p:ext uri="{BB962C8B-B14F-4D97-AF65-F5344CB8AC3E}">
        <p14:creationId xmlns:p14="http://schemas.microsoft.com/office/powerpoint/2010/main" val="2910623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r>
              <a:rPr lang="en-US" sz="4000" dirty="0" smtClean="0"/>
              <a:t>       </a:t>
            </a:r>
            <a:r>
              <a:rPr lang="en-US" sz="3200" dirty="0" smtClean="0"/>
              <a:t>OSHA Compliance Quick Start   </a:t>
            </a:r>
            <a:endParaRPr lang="en-US" sz="3200" dirty="0"/>
          </a:p>
        </p:txBody>
      </p:sp>
      <p:sp>
        <p:nvSpPr>
          <p:cNvPr id="5" name="Content Placeholder 4"/>
          <p:cNvSpPr>
            <a:spLocks noGrp="1"/>
          </p:cNvSpPr>
          <p:nvPr>
            <p:ph idx="1"/>
          </p:nvPr>
        </p:nvSpPr>
        <p:spPr>
          <a:xfrm>
            <a:off x="1524000" y="1676400"/>
            <a:ext cx="7010400" cy="4419600"/>
          </a:xfrm>
        </p:spPr>
        <p:txBody>
          <a:bodyPr>
            <a:normAutofit lnSpcReduction="10000"/>
          </a:bodyPr>
          <a:lstStyle/>
          <a:p>
            <a:pPr lvl="2"/>
            <a:r>
              <a:rPr lang="en-US" sz="2800" dirty="0" smtClean="0"/>
              <a:t>Provides 7 steps to identify major General Industry requirements </a:t>
            </a:r>
          </a:p>
          <a:p>
            <a:pPr lvl="2"/>
            <a:endParaRPr lang="en-US" sz="2800" dirty="0" smtClean="0"/>
          </a:p>
          <a:p>
            <a:pPr lvl="2"/>
            <a:r>
              <a:rPr lang="en-US" sz="2800" dirty="0" smtClean="0"/>
              <a:t>Provides guidance materials that may apply to your workplace</a:t>
            </a:r>
          </a:p>
          <a:p>
            <a:pPr lvl="2"/>
            <a:endParaRPr lang="en-US" sz="2800" dirty="0" smtClean="0"/>
          </a:p>
          <a:p>
            <a:pPr lvl="2"/>
            <a:r>
              <a:rPr lang="en-US" sz="2800" dirty="0" smtClean="0"/>
              <a:t>Easy to access</a:t>
            </a:r>
          </a:p>
          <a:p>
            <a:pPr marL="914400" lvl="2" indent="0">
              <a:buNone/>
            </a:pPr>
            <a:endParaRPr lang="en-US" sz="2800" dirty="0" smtClean="0"/>
          </a:p>
          <a:p>
            <a:pPr lvl="2"/>
            <a:r>
              <a:rPr lang="en-US" sz="2800" dirty="0" smtClean="0"/>
              <a:t>Web based: www.osha.gov</a:t>
            </a:r>
            <a:endParaRPr lang="en-US" sz="2800" i="1" u="sng" dirty="0" smtClean="0"/>
          </a:p>
        </p:txBody>
      </p:sp>
    </p:spTree>
    <p:extLst>
      <p:ext uri="{BB962C8B-B14F-4D97-AF65-F5344CB8AC3E}">
        <p14:creationId xmlns:p14="http://schemas.microsoft.com/office/powerpoint/2010/main" val="3179083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9506" name="Title 1"/>
          <p:cNvSpPr>
            <a:spLocks noGrp="1"/>
          </p:cNvSpPr>
          <p:nvPr>
            <p:ph type="title"/>
          </p:nvPr>
        </p:nvSpPr>
        <p:spPr>
          <a:xfrm>
            <a:off x="1828800" y="0"/>
            <a:ext cx="6858000" cy="1143000"/>
          </a:xfrm>
        </p:spPr>
        <p:txBody>
          <a:bodyPr/>
          <a:lstStyle/>
          <a:p>
            <a:pPr eaLnBrk="1" hangingPunct="1"/>
            <a:r>
              <a:rPr lang="en-US" dirty="0" smtClean="0"/>
              <a:t>Example</a:t>
            </a:r>
            <a:endParaRPr lang="en-US" sz="1800" dirty="0" smtClean="0">
              <a:solidFill>
                <a:srgbClr val="FF0000"/>
              </a:solidFill>
            </a:endParaRPr>
          </a:p>
        </p:txBody>
      </p:sp>
      <p:pic>
        <p:nvPicPr>
          <p:cNvPr id="11" name="Picture 2"/>
          <p:cNvPicPr>
            <a:picLocks noGrp="1" noChangeAspect="1" noChangeArrowheads="1"/>
          </p:cNvPicPr>
          <p:nvPr>
            <p:ph idx="1"/>
          </p:nvPr>
        </p:nvPicPr>
        <p:blipFill>
          <a:blip r:embed="rId4" cstate="print"/>
          <a:srcRect l="10870" t="16957" r="13043" b="4783"/>
          <a:stretch>
            <a:fillRect/>
          </a:stretch>
        </p:blipFill>
        <p:spPr bwMode="auto">
          <a:xfrm>
            <a:off x="457200" y="1066800"/>
            <a:ext cx="8445156" cy="5428966"/>
          </a:xfrm>
          <a:prstGeom prst="rect">
            <a:avLst/>
          </a:prstGeom>
          <a:noFill/>
          <a:ln w="9525">
            <a:noFill/>
            <a:miter lim="800000"/>
            <a:headEnd/>
            <a:tailEnd/>
          </a:ln>
        </p:spPr>
      </p:pic>
      <p:sp>
        <p:nvSpPr>
          <p:cNvPr id="18" name="Up Arrow 17"/>
          <p:cNvSpPr/>
          <p:nvPr/>
        </p:nvSpPr>
        <p:spPr>
          <a:xfrm rot="1497793">
            <a:off x="7110748" y="2553359"/>
            <a:ext cx="387881" cy="922511"/>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dirty="0">
              <a:solidFill>
                <a:prstClr val="white"/>
              </a:solidFill>
            </a:endParaRPr>
          </a:p>
        </p:txBody>
      </p:sp>
      <p:sp>
        <p:nvSpPr>
          <p:cNvPr id="20" name="Rectangle 19"/>
          <p:cNvSpPr/>
          <p:nvPr/>
        </p:nvSpPr>
        <p:spPr>
          <a:xfrm>
            <a:off x="3886200" y="2743200"/>
            <a:ext cx="3200400" cy="461665"/>
          </a:xfrm>
          <a:prstGeom prst="rect">
            <a:avLst/>
          </a:prstGeom>
          <a:solidFill>
            <a:srgbClr val="FFC000"/>
          </a:solidFill>
          <a:ln w="28575">
            <a:solidFill>
              <a:schemeClr val="tx1"/>
            </a:solidFill>
          </a:ln>
        </p:spPr>
        <p:txBody>
          <a:bodyPr wrap="square">
            <a:spAutoFit/>
          </a:bodyPr>
          <a:lstStyle/>
          <a:p>
            <a:pPr algn="ctr" fontAlgn="base">
              <a:spcBef>
                <a:spcPct val="50000"/>
              </a:spcBef>
              <a:spcAft>
                <a:spcPct val="0"/>
              </a:spcAft>
              <a:defRPr/>
            </a:pPr>
            <a:r>
              <a:rPr lang="en-US" sz="2400" dirty="0" smtClean="0">
                <a:solidFill>
                  <a:prstClr val="black"/>
                </a:solidFill>
              </a:rPr>
              <a:t>Under Small Business </a:t>
            </a:r>
            <a:endParaRPr lang="en-US" sz="2400" dirty="0">
              <a:solidFill>
                <a:prstClr val="black"/>
              </a:solidFill>
            </a:endParaRPr>
          </a:p>
        </p:txBody>
      </p:sp>
      <p:sp>
        <p:nvSpPr>
          <p:cNvPr id="21" name="Up Arrow 20"/>
          <p:cNvSpPr/>
          <p:nvPr/>
        </p:nvSpPr>
        <p:spPr>
          <a:xfrm rot="3986496">
            <a:off x="5106985" y="1348676"/>
            <a:ext cx="387881" cy="922511"/>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dirty="0">
              <a:solidFill>
                <a:prstClr val="white"/>
              </a:solidFill>
            </a:endParaRPr>
          </a:p>
        </p:txBody>
      </p:sp>
      <p:sp>
        <p:nvSpPr>
          <p:cNvPr id="22" name="Rectangle 21"/>
          <p:cNvSpPr/>
          <p:nvPr/>
        </p:nvSpPr>
        <p:spPr>
          <a:xfrm>
            <a:off x="2362200" y="1600200"/>
            <a:ext cx="2590800" cy="461665"/>
          </a:xfrm>
          <a:prstGeom prst="rect">
            <a:avLst/>
          </a:prstGeom>
          <a:solidFill>
            <a:srgbClr val="FFC000"/>
          </a:solidFill>
          <a:ln w="28575">
            <a:solidFill>
              <a:schemeClr val="tx1"/>
            </a:solidFill>
          </a:ln>
        </p:spPr>
        <p:txBody>
          <a:bodyPr wrap="square">
            <a:spAutoFit/>
          </a:bodyPr>
          <a:lstStyle/>
          <a:p>
            <a:pPr algn="ctr" fontAlgn="base">
              <a:spcBef>
                <a:spcPct val="50000"/>
              </a:spcBef>
              <a:spcAft>
                <a:spcPct val="0"/>
              </a:spcAft>
              <a:defRPr/>
            </a:pPr>
            <a:r>
              <a:rPr lang="en-US" sz="2400" dirty="0" smtClean="0">
                <a:solidFill>
                  <a:prstClr val="black"/>
                </a:solidFill>
              </a:rPr>
              <a:t>Use the A-Z tab</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14400"/>
          </a:xfrm>
        </p:spPr>
        <p:txBody>
          <a:bodyPr>
            <a:normAutofit fontScale="90000"/>
          </a:bodyPr>
          <a:lstStyle/>
          <a:p>
            <a:r>
              <a:rPr lang="en-US" dirty="0" smtClean="0"/>
              <a:t>             </a:t>
            </a:r>
            <a:r>
              <a:rPr lang="en-US" sz="3600" dirty="0"/>
              <a:t>Small Business </a:t>
            </a:r>
            <a:r>
              <a:rPr lang="en-US" sz="3600" dirty="0" smtClean="0"/>
              <a:t>Handbook Publication</a:t>
            </a:r>
            <a:endParaRPr lang="en-US" sz="3600" dirty="0"/>
          </a:p>
        </p:txBody>
      </p:sp>
      <p:sp>
        <p:nvSpPr>
          <p:cNvPr id="3" name="Content Placeholder 2"/>
          <p:cNvSpPr>
            <a:spLocks noGrp="1"/>
          </p:cNvSpPr>
          <p:nvPr>
            <p:ph idx="1"/>
          </p:nvPr>
        </p:nvSpPr>
        <p:spPr>
          <a:xfrm>
            <a:off x="1066800" y="1676400"/>
            <a:ext cx="7848600" cy="4419600"/>
          </a:xfrm>
        </p:spPr>
        <p:txBody>
          <a:bodyPr>
            <a:normAutofit/>
          </a:bodyPr>
          <a:lstStyle/>
          <a:p>
            <a:pPr marL="914400" lvl="2" indent="0">
              <a:buNone/>
            </a:pPr>
            <a:r>
              <a:rPr lang="en-US" dirty="0" smtClean="0"/>
              <a:t> </a:t>
            </a:r>
            <a:endParaRPr lang="en-US" dirty="0"/>
          </a:p>
        </p:txBody>
      </p:sp>
      <p:sp>
        <p:nvSpPr>
          <p:cNvPr id="4" name="Rectangle 3"/>
          <p:cNvSpPr/>
          <p:nvPr/>
        </p:nvSpPr>
        <p:spPr>
          <a:xfrm>
            <a:off x="1257300" y="2133600"/>
            <a:ext cx="7848600" cy="3914918"/>
          </a:xfrm>
          <a:prstGeom prst="rect">
            <a:avLst/>
          </a:prstGeom>
        </p:spPr>
        <p:txBody>
          <a:bodyPr wrap="square">
            <a:spAutoFit/>
          </a:bodyPr>
          <a:lstStyle/>
          <a:p>
            <a:pPr marL="342900" lvl="0" indent="-342900">
              <a:spcBef>
                <a:spcPct val="20000"/>
              </a:spcBef>
              <a:buFont typeface="Arial" pitchFamily="34" charset="0"/>
              <a:buChar char="•"/>
            </a:pPr>
            <a:r>
              <a:rPr lang="en-US" sz="2800" dirty="0">
                <a:solidFill>
                  <a:prstClr val="black"/>
                </a:solidFill>
              </a:rPr>
              <a:t>Small Business Handbook:            </a:t>
            </a:r>
          </a:p>
          <a:p>
            <a:pPr lvl="0">
              <a:spcBef>
                <a:spcPct val="20000"/>
              </a:spcBef>
            </a:pPr>
            <a:r>
              <a:rPr lang="en-US" sz="2800" b="1" dirty="0">
                <a:solidFill>
                  <a:prstClr val="black"/>
                </a:solidFill>
              </a:rPr>
              <a:t>      OSHA 2209-02R 2005 </a:t>
            </a:r>
            <a:r>
              <a:rPr lang="en-US" sz="2800" dirty="0">
                <a:solidFill>
                  <a:prstClr val="black"/>
                </a:solidFill>
              </a:rPr>
              <a:t>(publication number) </a:t>
            </a:r>
          </a:p>
          <a:p>
            <a:pPr marL="342900" lvl="0" indent="-342900">
              <a:spcBef>
                <a:spcPct val="20000"/>
              </a:spcBef>
              <a:buFont typeface="Arial" pitchFamily="34" charset="0"/>
              <a:buChar char="•"/>
            </a:pPr>
            <a:endParaRPr lang="en-US" sz="2400" dirty="0">
              <a:solidFill>
                <a:prstClr val="black"/>
              </a:solidFill>
            </a:endParaRPr>
          </a:p>
          <a:p>
            <a:pPr marL="742950" lvl="1" indent="-285750">
              <a:spcBef>
                <a:spcPct val="20000"/>
              </a:spcBef>
              <a:buFont typeface="Arial" pitchFamily="34" charset="0"/>
              <a:buChar char="–"/>
            </a:pPr>
            <a:r>
              <a:rPr lang="en-US" sz="2000" dirty="0">
                <a:solidFill>
                  <a:prstClr val="black"/>
                </a:solidFill>
              </a:rPr>
              <a:t>Provides information on safety &amp; health management systems, compliance assistance, and record keeping</a:t>
            </a:r>
          </a:p>
          <a:p>
            <a:pPr lvl="0">
              <a:spcBef>
                <a:spcPct val="20000"/>
              </a:spcBef>
            </a:pPr>
            <a:r>
              <a:rPr lang="en-US" sz="2400" dirty="0">
                <a:solidFill>
                  <a:prstClr val="black"/>
                </a:solidFill>
              </a:rPr>
              <a:t> </a:t>
            </a:r>
          </a:p>
          <a:p>
            <a:pPr marL="742950" lvl="1" indent="-285750">
              <a:spcBef>
                <a:spcPct val="20000"/>
              </a:spcBef>
              <a:buFont typeface="Arial" pitchFamily="34" charset="0"/>
              <a:buChar char="–"/>
            </a:pPr>
            <a:r>
              <a:rPr lang="en-US" sz="2000" dirty="0">
                <a:solidFill>
                  <a:prstClr val="black"/>
                </a:solidFill>
              </a:rPr>
              <a:t>“A safety and health program is a plan put into practice”</a:t>
            </a:r>
          </a:p>
          <a:p>
            <a:pPr marL="1600200" lvl="3" indent="-228600">
              <a:spcBef>
                <a:spcPct val="20000"/>
              </a:spcBef>
              <a:buFont typeface="Arial" pitchFamily="34" charset="0"/>
              <a:buChar char="–"/>
            </a:pPr>
            <a:endParaRPr lang="en-US" sz="1200" dirty="0">
              <a:solidFill>
                <a:prstClr val="black"/>
              </a:solidFill>
            </a:endParaRPr>
          </a:p>
          <a:p>
            <a:pPr marL="1600200" lvl="3" indent="-228600">
              <a:spcBef>
                <a:spcPct val="20000"/>
              </a:spcBef>
              <a:buFont typeface="Arial" pitchFamily="34" charset="0"/>
              <a:buChar char="–"/>
            </a:pPr>
            <a:endParaRPr lang="en-US" sz="1200" dirty="0">
              <a:solidFill>
                <a:prstClr val="black"/>
              </a:solidFill>
            </a:endParaRPr>
          </a:p>
          <a:p>
            <a:pPr lvl="3">
              <a:spcBef>
                <a:spcPct val="20000"/>
              </a:spcBef>
            </a:pPr>
            <a:endParaRPr lang="en-US" sz="1200" dirty="0">
              <a:solidFill>
                <a:prstClr val="black"/>
              </a:solidFill>
            </a:endParaRPr>
          </a:p>
          <a:p>
            <a:pPr lvl="3">
              <a:spcBef>
                <a:spcPct val="20000"/>
              </a:spcBef>
            </a:pPr>
            <a:r>
              <a:rPr lang="en-US" sz="1200" dirty="0">
                <a:solidFill>
                  <a:prstClr val="black"/>
                </a:solidFill>
              </a:rPr>
              <a:t>-  </a:t>
            </a:r>
            <a:r>
              <a:rPr lang="en-US" sz="1500" dirty="0">
                <a:solidFill>
                  <a:prstClr val="black"/>
                </a:solidFill>
              </a:rPr>
              <a:t>Source: www.osha.gov/publications</a:t>
            </a:r>
          </a:p>
        </p:txBody>
      </p:sp>
    </p:spTree>
    <p:extLst>
      <p:ext uri="{BB962C8B-B14F-4D97-AF65-F5344CB8AC3E}">
        <p14:creationId xmlns:p14="http://schemas.microsoft.com/office/powerpoint/2010/main" val="1927836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914400"/>
          </a:xfrm>
        </p:spPr>
        <p:txBody>
          <a:bodyPr/>
          <a:lstStyle/>
          <a:p>
            <a:r>
              <a:rPr lang="en-US" dirty="0" smtClean="0"/>
              <a:t>Objectives</a:t>
            </a:r>
            <a:endParaRPr lang="en-US" dirty="0"/>
          </a:p>
        </p:txBody>
      </p:sp>
      <p:sp>
        <p:nvSpPr>
          <p:cNvPr id="3" name="Content Placeholder 2"/>
          <p:cNvSpPr>
            <a:spLocks noGrp="1"/>
          </p:cNvSpPr>
          <p:nvPr>
            <p:ph idx="1"/>
          </p:nvPr>
        </p:nvSpPr>
        <p:spPr>
          <a:xfrm>
            <a:off x="1600200" y="1752600"/>
            <a:ext cx="7086600" cy="4114800"/>
          </a:xfrm>
        </p:spPr>
        <p:txBody>
          <a:bodyPr>
            <a:normAutofit lnSpcReduction="10000"/>
          </a:bodyPr>
          <a:lstStyle/>
          <a:p>
            <a:pPr>
              <a:buNone/>
            </a:pPr>
            <a:r>
              <a:rPr lang="en-US" sz="2600" dirty="0" smtClean="0"/>
              <a:t>Upon conclusion of this webinar, participants will be able to:</a:t>
            </a:r>
          </a:p>
          <a:p>
            <a:r>
              <a:rPr lang="en-US" sz="2600" dirty="0" smtClean="0"/>
              <a:t>Identify AgriSafe Network and OSHA health/wellness resources that are appropriate to production agriculture</a:t>
            </a:r>
          </a:p>
          <a:p>
            <a:r>
              <a:rPr lang="en-US" sz="2600" dirty="0" smtClean="0"/>
              <a:t>Analyze  the </a:t>
            </a:r>
            <a:r>
              <a:rPr lang="en-US" sz="2600" i="1" dirty="0" smtClean="0"/>
              <a:t>Return on Investment </a:t>
            </a:r>
            <a:r>
              <a:rPr lang="en-US" sz="2600" dirty="0" smtClean="0"/>
              <a:t>(ROI) and benefits of workplace wellness programs</a:t>
            </a:r>
          </a:p>
          <a:p>
            <a:r>
              <a:rPr lang="en-US" sz="2600" dirty="0" smtClean="0"/>
              <a:t>Understand  the  role of workplace physical assessments, including pre-employment/ post-offer physicals</a:t>
            </a:r>
          </a:p>
          <a:p>
            <a:pPr marL="914400" lvl="2" indent="0">
              <a:buNone/>
            </a:pPr>
            <a:endParaRPr lang="en-US" sz="2800" dirty="0"/>
          </a:p>
        </p:txBody>
      </p:sp>
    </p:spTree>
    <p:extLst>
      <p:ext uri="{BB962C8B-B14F-4D97-AF65-F5344CB8AC3E}">
        <p14:creationId xmlns:p14="http://schemas.microsoft.com/office/powerpoint/2010/main" val="2386681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SBREFA</a:t>
            </a:r>
            <a:endParaRPr lang="en-US" dirty="0"/>
          </a:p>
        </p:txBody>
      </p:sp>
      <p:sp>
        <p:nvSpPr>
          <p:cNvPr id="3" name="Content Placeholder 2"/>
          <p:cNvSpPr>
            <a:spLocks noGrp="1"/>
          </p:cNvSpPr>
          <p:nvPr>
            <p:ph idx="1"/>
          </p:nvPr>
        </p:nvSpPr>
        <p:spPr>
          <a:xfrm>
            <a:off x="533400" y="1600200"/>
            <a:ext cx="8153400" cy="4525963"/>
          </a:xfrm>
        </p:spPr>
        <p:txBody>
          <a:bodyPr>
            <a:normAutofit lnSpcReduction="10000"/>
          </a:bodyPr>
          <a:lstStyle/>
          <a:p>
            <a:pPr marL="114300" indent="0">
              <a:buNone/>
            </a:pPr>
            <a:r>
              <a:rPr lang="en-US" dirty="0" smtClean="0"/>
              <a:t>Under the Small Business Regulatory Enforcement Fairness Act (SBREFA), OSHA must:</a:t>
            </a:r>
          </a:p>
          <a:p>
            <a:pPr marL="571500" indent="-457200"/>
            <a:r>
              <a:rPr lang="en-US" dirty="0" smtClean="0"/>
              <a:t>Produce small entity compliance guides for OSHA rules</a:t>
            </a:r>
          </a:p>
          <a:p>
            <a:pPr marL="571500" indent="-457200"/>
            <a:r>
              <a:rPr lang="en-US" dirty="0" smtClean="0"/>
              <a:t>Have a penalty reduction policy for small businesses</a:t>
            </a:r>
          </a:p>
          <a:p>
            <a:pPr marL="571500" indent="-457200"/>
            <a:r>
              <a:rPr lang="en-US" dirty="0" smtClean="0"/>
              <a:t>Involve small businesses in development of proposed rules </a:t>
            </a:r>
          </a:p>
        </p:txBody>
      </p:sp>
    </p:spTree>
    <p:extLst>
      <p:ext uri="{BB962C8B-B14F-4D97-AF65-F5344CB8AC3E}">
        <p14:creationId xmlns:p14="http://schemas.microsoft.com/office/powerpoint/2010/main" val="789433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Polling Question    </a:t>
            </a:r>
            <a:endParaRPr lang="en-US" sz="3600" dirty="0"/>
          </a:p>
        </p:txBody>
      </p:sp>
      <p:sp>
        <p:nvSpPr>
          <p:cNvPr id="3" name="Content Placeholder 2"/>
          <p:cNvSpPr>
            <a:spLocks noGrp="1"/>
          </p:cNvSpPr>
          <p:nvPr>
            <p:ph idx="1"/>
          </p:nvPr>
        </p:nvSpPr>
        <p:spPr>
          <a:xfrm>
            <a:off x="914400" y="2209800"/>
            <a:ext cx="7467600" cy="3916363"/>
          </a:xfrm>
        </p:spPr>
        <p:txBody>
          <a:bodyPr/>
          <a:lstStyle/>
          <a:p>
            <a:pPr marL="114300" indent="0">
              <a:buNone/>
            </a:pPr>
            <a:r>
              <a:rPr lang="en-US" dirty="0" smtClean="0"/>
              <a:t>The EEOC/ADA regulations affect employers with:</a:t>
            </a:r>
          </a:p>
          <a:p>
            <a:pPr marL="628650" indent="-514350">
              <a:buAutoNum type="alphaLcPeriod"/>
            </a:pPr>
            <a:r>
              <a:rPr lang="en-US" dirty="0" smtClean="0"/>
              <a:t>10  or more employees</a:t>
            </a:r>
          </a:p>
          <a:p>
            <a:pPr marL="628650" indent="-514350">
              <a:buAutoNum type="alphaLcPeriod"/>
            </a:pPr>
            <a:r>
              <a:rPr lang="en-US" dirty="0" smtClean="0"/>
              <a:t>15 or more employees</a:t>
            </a:r>
          </a:p>
          <a:p>
            <a:pPr marL="628650" indent="-514350">
              <a:buAutoNum type="alphaLcPeriod"/>
            </a:pPr>
            <a:r>
              <a:rPr lang="en-US" dirty="0" smtClean="0"/>
              <a:t>50  or more employees </a:t>
            </a:r>
            <a:endParaRPr lang="en-US" dirty="0"/>
          </a:p>
        </p:txBody>
      </p:sp>
    </p:spTree>
    <p:extLst>
      <p:ext uri="{BB962C8B-B14F-4D97-AF65-F5344CB8AC3E}">
        <p14:creationId xmlns:p14="http://schemas.microsoft.com/office/powerpoint/2010/main" val="885486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5400"/>
            <a:ext cx="8077200" cy="990600"/>
          </a:xfrm>
        </p:spPr>
        <p:txBody>
          <a:bodyPr>
            <a:normAutofit/>
          </a:bodyPr>
          <a:lstStyle/>
          <a:p>
            <a:r>
              <a:rPr lang="en-US" sz="2400" dirty="0">
                <a:solidFill>
                  <a:prstClr val="black"/>
                </a:solidFill>
              </a:rPr>
              <a:t>Equal Employment Opportunity </a:t>
            </a:r>
            <a:br>
              <a:rPr lang="en-US" sz="2400" dirty="0">
                <a:solidFill>
                  <a:prstClr val="black"/>
                </a:solidFill>
              </a:rPr>
            </a:br>
            <a:r>
              <a:rPr lang="en-US" sz="2400" dirty="0">
                <a:solidFill>
                  <a:prstClr val="black"/>
                </a:solidFill>
              </a:rPr>
              <a:t>Commission /American Disability Act  of 1990</a:t>
            </a:r>
            <a:endParaRPr lang="en-US" sz="2400" dirty="0"/>
          </a:p>
        </p:txBody>
      </p:sp>
      <p:sp>
        <p:nvSpPr>
          <p:cNvPr id="3" name="Content Placeholder 2"/>
          <p:cNvSpPr>
            <a:spLocks noGrp="1"/>
          </p:cNvSpPr>
          <p:nvPr>
            <p:ph idx="1"/>
          </p:nvPr>
        </p:nvSpPr>
        <p:spPr>
          <a:xfrm>
            <a:off x="1752600" y="1905000"/>
            <a:ext cx="7239000" cy="4724400"/>
          </a:xfrm>
        </p:spPr>
        <p:txBody>
          <a:bodyPr>
            <a:normAutofit/>
          </a:bodyPr>
          <a:lstStyle/>
          <a:p>
            <a:pPr marL="914400" lvl="2" indent="0">
              <a:buNone/>
            </a:pPr>
            <a:endParaRPr lang="en-US" dirty="0" smtClean="0"/>
          </a:p>
          <a:p>
            <a:pPr marL="914400" lvl="2" indent="0">
              <a:buNone/>
            </a:pPr>
            <a:endParaRPr lang="en-US" dirty="0"/>
          </a:p>
        </p:txBody>
      </p:sp>
      <p:sp>
        <p:nvSpPr>
          <p:cNvPr id="4" name="Rectangle 3"/>
          <p:cNvSpPr/>
          <p:nvPr/>
        </p:nvSpPr>
        <p:spPr>
          <a:xfrm>
            <a:off x="1562100" y="1600200"/>
            <a:ext cx="7543800" cy="5115246"/>
          </a:xfrm>
          <a:prstGeom prst="rect">
            <a:avLst/>
          </a:prstGeom>
        </p:spPr>
        <p:txBody>
          <a:bodyPr wrap="square">
            <a:spAutoFit/>
          </a:bodyPr>
          <a:lstStyle/>
          <a:p>
            <a:pPr marL="342900" lvl="0" indent="-342900">
              <a:spcBef>
                <a:spcPct val="20000"/>
              </a:spcBef>
              <a:buFont typeface="Arial" pitchFamily="34" charset="0"/>
              <a:buChar char="•"/>
            </a:pPr>
            <a:r>
              <a:rPr lang="en-US" sz="2400" dirty="0">
                <a:solidFill>
                  <a:prstClr val="black"/>
                </a:solidFill>
              </a:rPr>
              <a:t>Be aware of pre- and post- hire limitations</a:t>
            </a:r>
          </a:p>
          <a:p>
            <a:pPr marL="342900" lvl="0" indent="-342900">
              <a:spcBef>
                <a:spcPct val="20000"/>
              </a:spcBef>
              <a:buFont typeface="Arial" pitchFamily="34" charset="0"/>
              <a:buChar char="•"/>
            </a:pPr>
            <a:endParaRPr lang="en-US" sz="2400" dirty="0">
              <a:solidFill>
                <a:prstClr val="black"/>
              </a:solidFill>
            </a:endParaRPr>
          </a:p>
          <a:p>
            <a:pPr marL="342900" lvl="0" indent="-342900">
              <a:spcBef>
                <a:spcPct val="20000"/>
              </a:spcBef>
              <a:buFont typeface="Arial" pitchFamily="34" charset="0"/>
              <a:buChar char="•"/>
            </a:pPr>
            <a:r>
              <a:rPr lang="en-US" sz="2400" dirty="0">
                <a:solidFill>
                  <a:prstClr val="black"/>
                </a:solidFill>
              </a:rPr>
              <a:t>Affects employers with 15 or more workers</a:t>
            </a:r>
          </a:p>
          <a:p>
            <a:pPr marL="342900" lvl="0" indent="-342900">
              <a:spcBef>
                <a:spcPct val="20000"/>
              </a:spcBef>
              <a:buFont typeface="Arial" pitchFamily="34" charset="0"/>
              <a:buChar char="•"/>
            </a:pPr>
            <a:endParaRPr lang="en-US" sz="2400" dirty="0">
              <a:solidFill>
                <a:prstClr val="black"/>
              </a:solidFill>
            </a:endParaRPr>
          </a:p>
          <a:p>
            <a:pPr marL="342900" lvl="0" indent="-342900">
              <a:spcBef>
                <a:spcPct val="20000"/>
              </a:spcBef>
              <a:buFont typeface="Arial" pitchFamily="34" charset="0"/>
              <a:buChar char="•"/>
            </a:pPr>
            <a:r>
              <a:rPr lang="en-US" sz="2400" dirty="0">
                <a:solidFill>
                  <a:prstClr val="black"/>
                </a:solidFill>
              </a:rPr>
              <a:t>Employer must provide reasonable accommodation unless it will cost significant difficulty or expense</a:t>
            </a:r>
          </a:p>
          <a:p>
            <a:pPr marL="342900" lvl="0" indent="-342900">
              <a:spcBef>
                <a:spcPct val="20000"/>
              </a:spcBef>
              <a:buFont typeface="Arial" pitchFamily="34" charset="0"/>
              <a:buChar char="•"/>
            </a:pPr>
            <a:endParaRPr lang="en-US" sz="2400" dirty="0">
              <a:solidFill>
                <a:prstClr val="black"/>
              </a:solidFill>
            </a:endParaRPr>
          </a:p>
          <a:p>
            <a:pPr marL="342900" lvl="0" indent="-342900">
              <a:spcBef>
                <a:spcPct val="20000"/>
              </a:spcBef>
              <a:buFont typeface="Arial" pitchFamily="34" charset="0"/>
              <a:buChar char="•"/>
            </a:pPr>
            <a:r>
              <a:rPr lang="en-US" sz="2400" dirty="0">
                <a:solidFill>
                  <a:prstClr val="black"/>
                </a:solidFill>
              </a:rPr>
              <a:t>Once a person is hired, an employer cannot require a medical exam unless documentation is needed to support a request</a:t>
            </a:r>
          </a:p>
          <a:p>
            <a:pPr lvl="3">
              <a:spcBef>
                <a:spcPct val="20000"/>
              </a:spcBef>
            </a:pPr>
            <a:endParaRPr lang="en-US" sz="1200" dirty="0">
              <a:solidFill>
                <a:prstClr val="black"/>
              </a:solidFill>
            </a:endParaRPr>
          </a:p>
          <a:p>
            <a:pPr lvl="3">
              <a:spcBef>
                <a:spcPct val="20000"/>
              </a:spcBef>
            </a:pPr>
            <a:endParaRPr lang="en-US" sz="1200" dirty="0">
              <a:solidFill>
                <a:prstClr val="black"/>
              </a:solidFill>
            </a:endParaRPr>
          </a:p>
          <a:p>
            <a:pPr lvl="3">
              <a:spcBef>
                <a:spcPct val="20000"/>
              </a:spcBef>
            </a:pPr>
            <a:endParaRPr lang="en-US" sz="1200" dirty="0">
              <a:solidFill>
                <a:prstClr val="black"/>
              </a:solidFill>
            </a:endParaRPr>
          </a:p>
          <a:p>
            <a:pPr lvl="3">
              <a:spcBef>
                <a:spcPct val="20000"/>
              </a:spcBef>
            </a:pPr>
            <a:r>
              <a:rPr lang="en-US" sz="1200" dirty="0">
                <a:solidFill>
                  <a:prstClr val="black"/>
                </a:solidFill>
              </a:rPr>
              <a:t>Source: www.eeoc.gov//laws/types/disability</a:t>
            </a:r>
          </a:p>
        </p:txBody>
      </p:sp>
    </p:spTree>
    <p:extLst>
      <p:ext uri="{BB962C8B-B14F-4D97-AF65-F5344CB8AC3E}">
        <p14:creationId xmlns:p14="http://schemas.microsoft.com/office/powerpoint/2010/main" val="1764543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400"/>
            <a:ext cx="7391400" cy="838200"/>
          </a:xfrm>
        </p:spPr>
        <p:txBody>
          <a:bodyPr>
            <a:normAutofit/>
          </a:bodyPr>
          <a:lstStyle/>
          <a:p>
            <a:r>
              <a:rPr lang="en-US" sz="3600" dirty="0"/>
              <a:t>Health Hazard Evaluation Program</a:t>
            </a:r>
          </a:p>
        </p:txBody>
      </p:sp>
      <p:sp>
        <p:nvSpPr>
          <p:cNvPr id="3" name="Rectangle 2"/>
          <p:cNvSpPr/>
          <p:nvPr/>
        </p:nvSpPr>
        <p:spPr>
          <a:xfrm>
            <a:off x="1676400" y="2057400"/>
            <a:ext cx="7467600" cy="3748719"/>
          </a:xfrm>
          <a:prstGeom prst="rect">
            <a:avLst/>
          </a:prstGeom>
        </p:spPr>
        <p:txBody>
          <a:bodyPr wrap="square">
            <a:spAutoFit/>
          </a:bodyPr>
          <a:lstStyle/>
          <a:p>
            <a:pPr marL="342900" lvl="0" indent="-342900">
              <a:spcBef>
                <a:spcPct val="20000"/>
              </a:spcBef>
              <a:buFont typeface="Arial" pitchFamily="34" charset="0"/>
              <a:buChar char="•"/>
            </a:pPr>
            <a:r>
              <a:rPr lang="en-US" sz="2800" dirty="0">
                <a:solidFill>
                  <a:prstClr val="black"/>
                </a:solidFill>
              </a:rPr>
              <a:t>CDC NIOSH /HHE responds to requests for evaluations of workplace health hazards</a:t>
            </a:r>
          </a:p>
          <a:p>
            <a:pPr lvl="0">
              <a:spcBef>
                <a:spcPct val="20000"/>
              </a:spcBef>
            </a:pPr>
            <a:endParaRPr lang="en-US" sz="2800" dirty="0">
              <a:solidFill>
                <a:prstClr val="black"/>
              </a:solidFill>
            </a:endParaRPr>
          </a:p>
          <a:p>
            <a:pPr marL="342900" lvl="0" indent="-342900">
              <a:spcBef>
                <a:spcPct val="20000"/>
              </a:spcBef>
              <a:buFont typeface="Arial" pitchFamily="34" charset="0"/>
              <a:buChar char="•"/>
            </a:pPr>
            <a:r>
              <a:rPr lang="en-US" sz="2800" dirty="0">
                <a:solidFill>
                  <a:prstClr val="black"/>
                </a:solidFill>
              </a:rPr>
              <a:t>Requests can be initiated by employees, managers, or employers</a:t>
            </a:r>
          </a:p>
          <a:p>
            <a:pPr marL="342900" lvl="0" indent="-342900">
              <a:spcBef>
                <a:spcPct val="20000"/>
              </a:spcBef>
              <a:buFont typeface="Arial" pitchFamily="34" charset="0"/>
              <a:buChar char="•"/>
            </a:pPr>
            <a:endParaRPr lang="en-US" sz="2800" dirty="0">
              <a:solidFill>
                <a:prstClr val="black"/>
              </a:solidFill>
            </a:endParaRPr>
          </a:p>
          <a:p>
            <a:pPr lvl="0">
              <a:spcBef>
                <a:spcPct val="20000"/>
              </a:spcBef>
            </a:pPr>
            <a:endParaRPr lang="en-US" sz="2800" dirty="0">
              <a:solidFill>
                <a:prstClr val="black"/>
              </a:solidFill>
            </a:endParaRPr>
          </a:p>
          <a:p>
            <a:pPr marL="1600200" lvl="3" indent="-228600">
              <a:spcBef>
                <a:spcPct val="20000"/>
              </a:spcBef>
              <a:buFont typeface="Arial" pitchFamily="34" charset="0"/>
              <a:buChar char="–"/>
            </a:pPr>
            <a:r>
              <a:rPr lang="en-US" sz="1600" dirty="0">
                <a:solidFill>
                  <a:prstClr val="black"/>
                </a:solidFill>
              </a:rPr>
              <a:t>Source: www.cdc.gov/niosh</a:t>
            </a:r>
          </a:p>
        </p:txBody>
      </p:sp>
    </p:spTree>
    <p:extLst>
      <p:ext uri="{BB962C8B-B14F-4D97-AF65-F5344CB8AC3E}">
        <p14:creationId xmlns:p14="http://schemas.microsoft.com/office/powerpoint/2010/main" val="3725012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t>
            </a:r>
            <a:r>
              <a:rPr lang="en-US" sz="3200" dirty="0" smtClean="0"/>
              <a:t>Components of an Employee Physical</a:t>
            </a:r>
            <a:endParaRPr lang="en-US" sz="3200" dirty="0"/>
          </a:p>
        </p:txBody>
      </p:sp>
      <p:sp>
        <p:nvSpPr>
          <p:cNvPr id="3" name="Content Placeholder 2"/>
          <p:cNvSpPr>
            <a:spLocks noGrp="1"/>
          </p:cNvSpPr>
          <p:nvPr>
            <p:ph sz="half" idx="1"/>
          </p:nvPr>
        </p:nvSpPr>
        <p:spPr/>
        <p:txBody>
          <a:bodyPr>
            <a:noAutofit/>
          </a:bodyPr>
          <a:lstStyle/>
          <a:p>
            <a:r>
              <a:rPr lang="en-US" sz="2400" dirty="0" smtClean="0"/>
              <a:t>Medical history</a:t>
            </a:r>
          </a:p>
          <a:p>
            <a:r>
              <a:rPr lang="en-US" sz="2400" dirty="0" smtClean="0"/>
              <a:t>Physical exam</a:t>
            </a:r>
          </a:p>
          <a:p>
            <a:r>
              <a:rPr lang="en-US" sz="2400" dirty="0" smtClean="0"/>
              <a:t>Hearing test</a:t>
            </a:r>
          </a:p>
          <a:p>
            <a:r>
              <a:rPr lang="en-US" sz="2400" dirty="0" smtClean="0"/>
              <a:t>Vision test</a:t>
            </a:r>
          </a:p>
          <a:p>
            <a:r>
              <a:rPr lang="en-US" sz="2400" dirty="0" smtClean="0"/>
              <a:t>Pulmonary function test**</a:t>
            </a:r>
          </a:p>
          <a:p>
            <a:r>
              <a:rPr lang="en-US" sz="2400" dirty="0" smtClean="0"/>
              <a:t>Exam interpretation</a:t>
            </a:r>
          </a:p>
          <a:p>
            <a:r>
              <a:rPr lang="en-US" sz="2400" dirty="0" smtClean="0"/>
              <a:t>May need to be renewed every 1 to 2 years</a:t>
            </a:r>
          </a:p>
          <a:p>
            <a:endParaRPr lang="en-US" sz="2400" dirty="0" smtClean="0"/>
          </a:p>
          <a:p>
            <a:pPr>
              <a:buNone/>
            </a:pPr>
            <a:r>
              <a:rPr lang="en-US" sz="2400" i="1" dirty="0" smtClean="0"/>
              <a:t>** determined by physician </a:t>
            </a:r>
            <a:endParaRPr lang="en-US" sz="2400" i="1" dirty="0"/>
          </a:p>
        </p:txBody>
      </p:sp>
      <p:sp>
        <p:nvSpPr>
          <p:cNvPr id="4" name="Content Placeholder 3"/>
          <p:cNvSpPr>
            <a:spLocks noGrp="1"/>
          </p:cNvSpPr>
          <p:nvPr>
            <p:ph sz="half" idx="2"/>
          </p:nvPr>
        </p:nvSpPr>
        <p:spPr/>
        <p:txBody>
          <a:bodyPr>
            <a:normAutofit fontScale="62500" lnSpcReduction="20000"/>
          </a:bodyPr>
          <a:lstStyle/>
          <a:p>
            <a:r>
              <a:rPr lang="en-US" sz="3100" dirty="0" smtClean="0"/>
              <a:t>Urinalysis / Drug screen</a:t>
            </a:r>
          </a:p>
          <a:p>
            <a:r>
              <a:rPr lang="en-US" sz="3100" dirty="0" smtClean="0"/>
              <a:t>Range of Motion (ROM)</a:t>
            </a:r>
          </a:p>
          <a:p>
            <a:r>
              <a:rPr lang="en-US" sz="3100" dirty="0" smtClean="0"/>
              <a:t>Cumulative trauma</a:t>
            </a:r>
          </a:p>
          <a:p>
            <a:r>
              <a:rPr lang="en-US" sz="3100" dirty="0" smtClean="0"/>
              <a:t>Grip strength</a:t>
            </a:r>
          </a:p>
          <a:p>
            <a:r>
              <a:rPr lang="en-US" sz="3100" dirty="0" smtClean="0"/>
              <a:t>(lead or asbestos exposures)</a:t>
            </a:r>
          </a:p>
          <a:p>
            <a:endParaRPr lang="en-US" sz="3100" dirty="0"/>
          </a:p>
          <a:p>
            <a:pPr marL="0" indent="0">
              <a:buNone/>
            </a:pPr>
            <a:r>
              <a:rPr lang="en-US" sz="3100" dirty="0" smtClean="0"/>
              <a:t>Sources: </a:t>
            </a:r>
            <a:r>
              <a:rPr lang="en-US" sz="3100" dirty="0" smtClean="0">
                <a:hlinkClick r:id="rId4"/>
              </a:rPr>
              <a:t>www.osha.gov</a:t>
            </a:r>
            <a:endParaRPr lang="en-US" sz="3100" dirty="0" smtClean="0"/>
          </a:p>
          <a:p>
            <a:pPr marL="0" indent="0">
              <a:buNone/>
            </a:pPr>
            <a:r>
              <a:rPr lang="en-US" sz="3100" dirty="0"/>
              <a:t> </a:t>
            </a:r>
            <a:r>
              <a:rPr lang="en-US" sz="3100" dirty="0" smtClean="0"/>
              <a:t>                </a:t>
            </a:r>
            <a:r>
              <a:rPr lang="en-US" sz="3100" dirty="0" smtClean="0">
                <a:hlinkClick r:id="rId5"/>
              </a:rPr>
              <a:t>www.ushealthworks.com</a:t>
            </a:r>
            <a:endParaRPr lang="en-US" sz="3100" dirty="0" smtClean="0"/>
          </a:p>
          <a:p>
            <a:pPr marL="0" indent="0">
              <a:buNone/>
            </a:pPr>
            <a:r>
              <a:rPr lang="en-US" sz="3100" dirty="0" smtClean="0"/>
              <a:t>                </a:t>
            </a:r>
          </a:p>
          <a:p>
            <a:pPr marL="0" indent="0">
              <a:buNone/>
            </a:pPr>
            <a:r>
              <a:rPr lang="en-US" sz="3100" b="1" dirty="0" smtClean="0"/>
              <a:t> Screening &amp; Surveillance: A Guide to OSHA Standards  </a:t>
            </a:r>
            <a:r>
              <a:rPr lang="en-US" sz="3100" dirty="0" smtClean="0">
                <a:hlinkClick r:id="rId4"/>
              </a:rPr>
              <a:t>www.osha.gov</a:t>
            </a:r>
            <a:endParaRPr lang="en-US" sz="3100" dirty="0" smtClean="0"/>
          </a:p>
          <a:p>
            <a:pPr marL="0" indent="0">
              <a:buNone/>
            </a:pPr>
            <a:r>
              <a:rPr lang="en-US" sz="3200" dirty="0" smtClean="0"/>
              <a:t>Publication: OSHA 3162 12R 2009</a:t>
            </a:r>
          </a:p>
          <a:p>
            <a:pPr marL="0" indent="0">
              <a:buNone/>
            </a:pPr>
            <a:r>
              <a:rPr lang="en-US" sz="3100" dirty="0"/>
              <a:t>	</a:t>
            </a:r>
            <a:endParaRPr lang="en-US" sz="3100" dirty="0" smtClean="0"/>
          </a:p>
          <a:p>
            <a:pPr marL="0" indent="0">
              <a:buNone/>
            </a:pPr>
            <a:endParaRPr lang="en-US" sz="2400" dirty="0" smtClean="0"/>
          </a:p>
          <a:p>
            <a:pPr marL="0" indent="0">
              <a:buNone/>
            </a:pPr>
            <a:r>
              <a:rPr lang="en-US" sz="2400" dirty="0"/>
              <a:t> </a:t>
            </a:r>
            <a:r>
              <a:rPr lang="en-US" sz="2400" dirty="0" smtClean="0"/>
              <a:t>               </a:t>
            </a:r>
          </a:p>
          <a:p>
            <a:pPr marL="0" indent="0">
              <a:buNone/>
            </a:pPr>
            <a:r>
              <a:rPr lang="en-US" sz="2400" dirty="0"/>
              <a:t> </a:t>
            </a:r>
            <a:r>
              <a:rPr lang="en-US" sz="2400" dirty="0" smtClean="0"/>
              <a:t>               </a:t>
            </a:r>
            <a:endParaRPr lang="en-US" sz="2400" dirty="0"/>
          </a:p>
        </p:txBody>
      </p:sp>
    </p:spTree>
    <p:extLst>
      <p:ext uri="{BB962C8B-B14F-4D97-AF65-F5344CB8AC3E}">
        <p14:creationId xmlns:p14="http://schemas.microsoft.com/office/powerpoint/2010/main" val="89023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surveillance </a:t>
            </a:r>
            <a:endParaRPr lang="en-US" dirty="0"/>
          </a:p>
        </p:txBody>
      </p:sp>
      <p:pic>
        <p:nvPicPr>
          <p:cNvPr id="4" name="Picture 3" descr="OSHA Surveilliance guide.jpg"/>
          <p:cNvPicPr>
            <a:picLocks noChangeAspect="1"/>
          </p:cNvPicPr>
          <p:nvPr/>
        </p:nvPicPr>
        <p:blipFill>
          <a:blip r:embed="rId4" cstate="print"/>
          <a:srcRect l="4792" t="4100" r="1762" b="1350"/>
          <a:stretch>
            <a:fillRect/>
          </a:stretch>
        </p:blipFill>
        <p:spPr>
          <a:xfrm>
            <a:off x="3200400" y="1219200"/>
            <a:ext cx="2971800" cy="5334000"/>
          </a:xfrm>
          <a:prstGeom prst="rect">
            <a:avLst/>
          </a:prstGeom>
        </p:spPr>
      </p:pic>
    </p:spTree>
    <p:extLst>
      <p:ext uri="{BB962C8B-B14F-4D97-AF65-F5344CB8AC3E}">
        <p14:creationId xmlns:p14="http://schemas.microsoft.com/office/powerpoint/2010/main" val="89023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p:txBody>
          <a:bodyPr/>
          <a:lstStyle/>
          <a:p>
            <a:pPr marL="0" indent="0">
              <a:buNone/>
            </a:pPr>
            <a:r>
              <a:rPr lang="en-US" dirty="0" smtClean="0"/>
              <a:t> OSHA has a federal ergonomics standard that affects all businesses:</a:t>
            </a:r>
          </a:p>
          <a:p>
            <a:pPr marL="0" indent="0">
              <a:buNone/>
            </a:pPr>
            <a:r>
              <a:rPr lang="en-US" dirty="0" smtClean="0"/>
              <a:t>True____</a:t>
            </a:r>
          </a:p>
          <a:p>
            <a:pPr marL="0" indent="0">
              <a:buNone/>
            </a:pPr>
            <a:endParaRPr lang="en-US" dirty="0"/>
          </a:p>
          <a:p>
            <a:pPr marL="0" indent="0">
              <a:buNone/>
            </a:pPr>
            <a:r>
              <a:rPr lang="en-US" dirty="0" smtClean="0"/>
              <a:t>False____</a:t>
            </a:r>
            <a:endParaRPr lang="en-US" dirty="0"/>
          </a:p>
        </p:txBody>
      </p:sp>
    </p:spTree>
    <p:extLst>
      <p:ext uri="{BB962C8B-B14F-4D97-AF65-F5344CB8AC3E}">
        <p14:creationId xmlns:p14="http://schemas.microsoft.com/office/powerpoint/2010/main" val="155587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           Ergonomics Standards</a:t>
            </a:r>
            <a:endParaRPr lang="en-US" dirty="0"/>
          </a:p>
        </p:txBody>
      </p:sp>
      <p:sp>
        <p:nvSpPr>
          <p:cNvPr id="3" name="Content Placeholder 2"/>
          <p:cNvSpPr>
            <a:spLocks noGrp="1"/>
          </p:cNvSpPr>
          <p:nvPr>
            <p:ph idx="1"/>
          </p:nvPr>
        </p:nvSpPr>
        <p:spPr>
          <a:xfrm>
            <a:off x="1143000" y="2286000"/>
            <a:ext cx="7543800" cy="3840163"/>
          </a:xfrm>
        </p:spPr>
        <p:txBody>
          <a:bodyPr>
            <a:normAutofit lnSpcReduction="10000"/>
          </a:bodyPr>
          <a:lstStyle/>
          <a:p>
            <a:r>
              <a:rPr lang="en-US" sz="2800" dirty="0" smtClean="0"/>
              <a:t>OSHA has no national ergonomics standards but can draw on specific standards from General Industry, Construction, or the General Duty clause</a:t>
            </a:r>
          </a:p>
          <a:p>
            <a:endParaRPr lang="en-US" sz="2800" dirty="0" smtClean="0"/>
          </a:p>
          <a:p>
            <a:r>
              <a:rPr lang="en-US" sz="2800" dirty="0" smtClean="0"/>
              <a:t>Only California has a state ergonomics standard – Article 106:Ergonomics</a:t>
            </a:r>
          </a:p>
          <a:p>
            <a:pPr marL="0" indent="0">
              <a:buNone/>
            </a:pPr>
            <a:endParaRPr lang="en-US" sz="2800" dirty="0" smtClean="0"/>
          </a:p>
          <a:p>
            <a:pPr marL="1371600" lvl="3" indent="0">
              <a:buNone/>
            </a:pPr>
            <a:r>
              <a:rPr lang="en-US" sz="1600" dirty="0" smtClean="0"/>
              <a:t>Source: www.osha.gov/SLTC/ergonomics/state_plan.html</a:t>
            </a:r>
          </a:p>
          <a:p>
            <a:pPr lvl="3"/>
            <a:endParaRPr lang="en-US" sz="1600" dirty="0" smtClean="0"/>
          </a:p>
          <a:p>
            <a:endParaRPr lang="en-US" dirty="0"/>
          </a:p>
        </p:txBody>
      </p:sp>
    </p:spTree>
    <p:extLst>
      <p:ext uri="{BB962C8B-B14F-4D97-AF65-F5344CB8AC3E}">
        <p14:creationId xmlns:p14="http://schemas.microsoft.com/office/powerpoint/2010/main" val="1870636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normAutofit/>
          </a:bodyPr>
          <a:lstStyle/>
          <a:p>
            <a:r>
              <a:rPr lang="en-US" sz="3600" dirty="0" smtClean="0"/>
              <a:t>     How Do I Locate Service Providers?</a:t>
            </a:r>
            <a:endParaRPr lang="en-US" sz="3600" dirty="0"/>
          </a:p>
        </p:txBody>
      </p:sp>
      <p:sp>
        <p:nvSpPr>
          <p:cNvPr id="3" name="Content Placeholder 2"/>
          <p:cNvSpPr>
            <a:spLocks noGrp="1"/>
          </p:cNvSpPr>
          <p:nvPr>
            <p:ph idx="1"/>
          </p:nvPr>
        </p:nvSpPr>
        <p:spPr>
          <a:xfrm>
            <a:off x="990600" y="1905000"/>
            <a:ext cx="7543800" cy="3962399"/>
          </a:xfrm>
        </p:spPr>
        <p:txBody>
          <a:bodyPr>
            <a:normAutofit fontScale="92500" lnSpcReduction="20000"/>
          </a:bodyPr>
          <a:lstStyle/>
          <a:p>
            <a:r>
              <a:rPr lang="en-US" sz="3100" dirty="0" smtClean="0"/>
              <a:t>Many companies have in-house safety &amp; health professionals (usually larger companies)</a:t>
            </a:r>
          </a:p>
          <a:p>
            <a:r>
              <a:rPr lang="en-US" sz="3100" dirty="0" smtClean="0"/>
              <a:t>Some businesses may contract with area occupational health services (OHS) for physicals, hearing tests, pulmonary function tests, ergonomic screening, wellness programs</a:t>
            </a:r>
          </a:p>
          <a:p>
            <a:r>
              <a:rPr lang="en-US" sz="3100" dirty="0" smtClean="0"/>
              <a:t>Some businesses will direct employees to access services, then reimburse them</a:t>
            </a:r>
          </a:p>
          <a:p>
            <a:r>
              <a:rPr lang="en-US" sz="3100" dirty="0" smtClean="0"/>
              <a:t>Some OHS services have staff specialized in agricultural health services (such as AgriSafe)</a:t>
            </a:r>
          </a:p>
          <a:p>
            <a:endParaRPr lang="en-US" dirty="0"/>
          </a:p>
        </p:txBody>
      </p:sp>
    </p:spTree>
    <p:extLst>
      <p:ext uri="{BB962C8B-B14F-4D97-AF65-F5344CB8AC3E}">
        <p14:creationId xmlns:p14="http://schemas.microsoft.com/office/powerpoint/2010/main" val="1870636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a:bodyPr>
          <a:lstStyle/>
          <a:p>
            <a:r>
              <a:rPr lang="en-US" sz="3200" dirty="0" smtClean="0"/>
              <a:t>Pro-active Workplace Safety &amp; Health </a:t>
            </a:r>
            <a:br>
              <a:rPr lang="en-US" sz="3200" dirty="0" smtClean="0"/>
            </a:br>
            <a:r>
              <a:rPr lang="en-US" sz="3200" dirty="0" smtClean="0"/>
              <a:t>Programs Pay Dividends</a:t>
            </a:r>
            <a:endParaRPr lang="en-US" sz="3200" dirty="0"/>
          </a:p>
        </p:txBody>
      </p:sp>
      <p:sp>
        <p:nvSpPr>
          <p:cNvPr id="3" name="Content Placeholder 2"/>
          <p:cNvSpPr>
            <a:spLocks noGrp="1"/>
          </p:cNvSpPr>
          <p:nvPr>
            <p:ph idx="1"/>
          </p:nvPr>
        </p:nvSpPr>
        <p:spPr>
          <a:xfrm>
            <a:off x="762000" y="1600200"/>
            <a:ext cx="7924800" cy="4525963"/>
          </a:xfrm>
        </p:spPr>
        <p:txBody>
          <a:bodyPr/>
          <a:lstStyle/>
          <a:p>
            <a:r>
              <a:rPr lang="en-US" sz="2800" dirty="0" smtClean="0"/>
              <a:t>Assess the cost of an injury – look at </a:t>
            </a:r>
            <a:r>
              <a:rPr lang="en-US" sz="2800" b="1" i="1" dirty="0" smtClean="0"/>
              <a:t>Safety Pays</a:t>
            </a:r>
          </a:p>
          <a:p>
            <a:r>
              <a:rPr lang="en-US" sz="2800" dirty="0" smtClean="0"/>
              <a:t>Review any OSHA reports, worker comp reports, Human Resource records</a:t>
            </a:r>
          </a:p>
          <a:p>
            <a:r>
              <a:rPr lang="en-US" sz="2800" dirty="0" smtClean="0"/>
              <a:t>Ask employees what they feel are major issues</a:t>
            </a:r>
          </a:p>
          <a:p>
            <a:r>
              <a:rPr lang="en-US" sz="2800" dirty="0" smtClean="0"/>
              <a:t>Visit with an OSHA education specialist or a workplace safety officer in your area</a:t>
            </a:r>
          </a:p>
          <a:p>
            <a:r>
              <a:rPr lang="en-US" sz="2800" dirty="0" smtClean="0"/>
              <a:t>Review existing tools for program development &amp; educational resources</a:t>
            </a:r>
          </a:p>
          <a:p>
            <a:pPr lvl="2"/>
            <a:r>
              <a:rPr lang="en-US" sz="2000" dirty="0" smtClean="0"/>
              <a:t>Example: OSHA Office of Training &amp; Education- Tools for a Safety &amp; Health Program</a:t>
            </a:r>
          </a:p>
          <a:p>
            <a:endParaRPr lang="en-US" dirty="0"/>
          </a:p>
        </p:txBody>
      </p:sp>
    </p:spTree>
    <p:extLst>
      <p:ext uri="{BB962C8B-B14F-4D97-AF65-F5344CB8AC3E}">
        <p14:creationId xmlns:p14="http://schemas.microsoft.com/office/powerpoint/2010/main" val="89023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00" y="38100"/>
            <a:ext cx="8229600" cy="914400"/>
          </a:xfrm>
        </p:spPr>
        <p:txBody>
          <a:bodyPr>
            <a:normAutofit/>
          </a:bodyPr>
          <a:lstStyle/>
          <a:p>
            <a:r>
              <a:rPr lang="en-US" sz="4000" dirty="0" smtClean="0"/>
              <a:t>                   Webinar Audience</a:t>
            </a:r>
            <a:endParaRPr lang="en-US" sz="4000" dirty="0"/>
          </a:p>
        </p:txBody>
      </p:sp>
      <p:sp>
        <p:nvSpPr>
          <p:cNvPr id="3" name="Content Placeholder 2"/>
          <p:cNvSpPr>
            <a:spLocks noGrp="1"/>
          </p:cNvSpPr>
          <p:nvPr>
            <p:ph idx="1"/>
          </p:nvPr>
        </p:nvSpPr>
        <p:spPr>
          <a:xfrm>
            <a:off x="914400" y="2286000"/>
            <a:ext cx="7543800" cy="4343400"/>
          </a:xfrm>
        </p:spPr>
        <p:txBody>
          <a:bodyPr>
            <a:normAutofit/>
          </a:bodyPr>
          <a:lstStyle/>
          <a:p>
            <a:pPr marL="1257300" lvl="3" indent="0">
              <a:buNone/>
            </a:pPr>
            <a:r>
              <a:rPr lang="en-US" sz="2800" dirty="0" smtClean="0"/>
              <a:t>This webinar is not designed to address program development specifics, but will provide resources to initiate or enhance existing programs. The main focus is on smaller Ag related businesses; as most large companies have a well-established in-house program or department.</a:t>
            </a:r>
            <a:endParaRPr lang="en-US" sz="2800" dirty="0"/>
          </a:p>
        </p:txBody>
      </p:sp>
    </p:spTree>
    <p:extLst>
      <p:ext uri="{BB962C8B-B14F-4D97-AF65-F5344CB8AC3E}">
        <p14:creationId xmlns:p14="http://schemas.microsoft.com/office/powerpoint/2010/main" val="2370881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400"/>
            <a:ext cx="7391400" cy="838200"/>
          </a:xfrm>
        </p:spPr>
        <p:txBody>
          <a:bodyPr>
            <a:normAutofit/>
          </a:bodyPr>
          <a:lstStyle/>
          <a:p>
            <a:r>
              <a:rPr lang="en-US" sz="3600" dirty="0" smtClean="0"/>
              <a:t>NIOSH Resources </a:t>
            </a:r>
            <a:endParaRPr lang="en-US" sz="3600" dirty="0"/>
          </a:p>
        </p:txBody>
      </p:sp>
      <p:sp>
        <p:nvSpPr>
          <p:cNvPr id="4" name="Rectangle 3"/>
          <p:cNvSpPr/>
          <p:nvPr/>
        </p:nvSpPr>
        <p:spPr>
          <a:xfrm>
            <a:off x="2057400" y="2644170"/>
            <a:ext cx="6324600" cy="3200876"/>
          </a:xfrm>
          <a:prstGeom prst="rect">
            <a:avLst/>
          </a:prstGeom>
        </p:spPr>
        <p:txBody>
          <a:bodyPr wrap="square">
            <a:spAutoFit/>
          </a:bodyPr>
          <a:lstStyle/>
          <a:p>
            <a:pPr lvl="0" fontAlgn="base">
              <a:spcBef>
                <a:spcPct val="20000"/>
              </a:spcBef>
              <a:spcAft>
                <a:spcPct val="0"/>
              </a:spcAft>
            </a:pPr>
            <a:r>
              <a:rPr lang="en-US" sz="3200" dirty="0" smtClean="0">
                <a:solidFill>
                  <a:prstClr val="black"/>
                </a:solidFill>
              </a:rPr>
              <a:t>National </a:t>
            </a:r>
            <a:r>
              <a:rPr lang="en-US" sz="3200" dirty="0">
                <a:solidFill>
                  <a:prstClr val="black"/>
                </a:solidFill>
              </a:rPr>
              <a:t>Institute for Occupational Safety &amp; Health: </a:t>
            </a:r>
            <a:r>
              <a:rPr lang="en-US" sz="2400" dirty="0">
                <a:solidFill>
                  <a:prstClr val="black"/>
                </a:solidFill>
                <a:hlinkClick r:id="rId3"/>
              </a:rPr>
              <a:t>www.CDC.gov/NIOSH</a:t>
            </a:r>
            <a:r>
              <a:rPr lang="en-US" sz="2400" dirty="0">
                <a:solidFill>
                  <a:prstClr val="black"/>
                </a:solidFill>
              </a:rPr>
              <a:t> </a:t>
            </a:r>
            <a:endParaRPr lang="en-US" sz="2400" dirty="0" smtClean="0">
              <a:solidFill>
                <a:prstClr val="black"/>
              </a:solidFill>
            </a:endParaRPr>
          </a:p>
          <a:p>
            <a:pPr marL="342900" lvl="0" indent="-342900">
              <a:spcBef>
                <a:spcPct val="20000"/>
              </a:spcBef>
              <a:buFont typeface="Arial" pitchFamily="34" charset="0"/>
              <a:buChar char="•"/>
            </a:pPr>
            <a:r>
              <a:rPr lang="en-US" sz="2400" dirty="0" smtClean="0">
                <a:solidFill>
                  <a:prstClr val="black"/>
                </a:solidFill>
              </a:rPr>
              <a:t>Health </a:t>
            </a:r>
            <a:r>
              <a:rPr lang="en-US" sz="2400" dirty="0">
                <a:solidFill>
                  <a:prstClr val="black"/>
                </a:solidFill>
              </a:rPr>
              <a:t>Hazard Evaluation (HHE</a:t>
            </a:r>
            <a:r>
              <a:rPr lang="en-US" sz="2400" dirty="0" smtClean="0">
                <a:solidFill>
                  <a:prstClr val="black"/>
                </a:solidFill>
              </a:rPr>
              <a:t>)</a:t>
            </a:r>
          </a:p>
          <a:p>
            <a:pPr marL="342900" indent="-342900">
              <a:spcBef>
                <a:spcPct val="20000"/>
              </a:spcBef>
              <a:buFont typeface="Arial" pitchFamily="34" charset="0"/>
              <a:buChar char="•"/>
            </a:pPr>
            <a:r>
              <a:rPr lang="en-US" sz="2400" dirty="0"/>
              <a:t>Simple Solutions for Farmworkers</a:t>
            </a:r>
          </a:p>
          <a:p>
            <a:pPr marL="342900" lvl="0" indent="-342900">
              <a:spcBef>
                <a:spcPct val="20000"/>
              </a:spcBef>
              <a:buFont typeface="Arial" pitchFamily="34" charset="0"/>
              <a:buChar char="•"/>
            </a:pPr>
            <a:endParaRPr lang="en-US" sz="1900" dirty="0">
              <a:solidFill>
                <a:prstClr val="black"/>
              </a:solidFill>
            </a:endParaRPr>
          </a:p>
          <a:p>
            <a:pPr lvl="0" fontAlgn="base">
              <a:spcBef>
                <a:spcPct val="20000"/>
              </a:spcBef>
              <a:spcAft>
                <a:spcPct val="0"/>
              </a:spcAft>
            </a:pPr>
            <a:endParaRPr lang="en-US" sz="2400" dirty="0">
              <a:solidFill>
                <a:prstClr val="black"/>
              </a:solidFill>
            </a:endParaRPr>
          </a:p>
          <a:p>
            <a:pPr lvl="0" fontAlgn="base">
              <a:spcBef>
                <a:spcPct val="20000"/>
              </a:spcBef>
              <a:spcAft>
                <a:spcPct val="0"/>
              </a:spcAft>
            </a:pPr>
            <a:endParaRPr lang="en-US" sz="2400" dirty="0">
              <a:solidFill>
                <a:prstClr val="black"/>
              </a:solidFill>
            </a:endParaRPr>
          </a:p>
        </p:txBody>
      </p:sp>
    </p:spTree>
    <p:extLst>
      <p:ext uri="{BB962C8B-B14F-4D97-AF65-F5344CB8AC3E}">
        <p14:creationId xmlns:p14="http://schemas.microsoft.com/office/powerpoint/2010/main" val="2914849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3538" name="Title 1"/>
          <p:cNvSpPr>
            <a:spLocks noGrp="1"/>
          </p:cNvSpPr>
          <p:nvPr>
            <p:ph type="title"/>
          </p:nvPr>
        </p:nvSpPr>
        <p:spPr>
          <a:xfrm>
            <a:off x="914400" y="0"/>
            <a:ext cx="8229600" cy="1143000"/>
          </a:xfrm>
        </p:spPr>
        <p:txBody>
          <a:bodyPr/>
          <a:lstStyle/>
          <a:p>
            <a:pPr eaLnBrk="1" hangingPunct="1"/>
            <a:r>
              <a:rPr lang="en-US" dirty="0" smtClean="0"/>
              <a:t> OSHA Resources</a:t>
            </a:r>
          </a:p>
        </p:txBody>
      </p:sp>
      <p:sp>
        <p:nvSpPr>
          <p:cNvPr id="3" name="Content Placeholder 2"/>
          <p:cNvSpPr>
            <a:spLocks noGrp="1"/>
          </p:cNvSpPr>
          <p:nvPr>
            <p:ph idx="1"/>
          </p:nvPr>
        </p:nvSpPr>
        <p:spPr>
          <a:xfrm>
            <a:off x="1752600" y="1905000"/>
            <a:ext cx="7162800" cy="4800600"/>
          </a:xfrm>
        </p:spPr>
        <p:txBody>
          <a:bodyPr rtlCol="0">
            <a:normAutofit/>
          </a:bodyPr>
          <a:lstStyle/>
          <a:p>
            <a:pPr eaLnBrk="1" hangingPunct="1"/>
            <a:r>
              <a:rPr lang="en-US" dirty="0"/>
              <a:t>OSHA website: </a:t>
            </a:r>
            <a:r>
              <a:rPr lang="en-US" dirty="0">
                <a:hlinkClick r:id="rId4"/>
              </a:rPr>
              <a:t>http://www.osha.gov</a:t>
            </a:r>
            <a:r>
              <a:rPr lang="en-US" dirty="0"/>
              <a:t> and OSHA offices: 1-800-321-OSHA</a:t>
            </a:r>
          </a:p>
          <a:p>
            <a:pPr eaLnBrk="1" hangingPunct="1"/>
            <a:r>
              <a:rPr lang="en-US" dirty="0"/>
              <a:t>Compliance Assistance Specialists in Regional and Area Offices </a:t>
            </a:r>
          </a:p>
          <a:p>
            <a:pPr eaLnBrk="1" hangingPunct="1"/>
            <a:r>
              <a:rPr lang="en-US" dirty="0"/>
              <a:t>OSHA Training Institute Education Centers</a:t>
            </a:r>
          </a:p>
          <a:p>
            <a:pPr marL="0" indent="0" eaLnBrk="1" fontAlgn="auto" hangingPunct="1">
              <a:spcAft>
                <a:spcPts val="0"/>
              </a:spcAft>
              <a:buFontTx/>
              <a:buNone/>
              <a:defRPr/>
            </a:pPr>
            <a:endParaRPr lang="en-US" dirty="0" smtClean="0"/>
          </a:p>
        </p:txBody>
      </p:sp>
    </p:spTree>
    <p:extLst>
      <p:ext uri="{BB962C8B-B14F-4D97-AF65-F5344CB8AC3E}">
        <p14:creationId xmlns:p14="http://schemas.microsoft.com/office/powerpoint/2010/main" val="2988841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3538" name="Title 1"/>
          <p:cNvSpPr>
            <a:spLocks noGrp="1"/>
          </p:cNvSpPr>
          <p:nvPr>
            <p:ph type="title"/>
          </p:nvPr>
        </p:nvSpPr>
        <p:spPr>
          <a:xfrm>
            <a:off x="914400" y="0"/>
            <a:ext cx="8229600" cy="1143000"/>
          </a:xfrm>
        </p:spPr>
        <p:txBody>
          <a:bodyPr/>
          <a:lstStyle/>
          <a:p>
            <a:pPr eaLnBrk="1" hangingPunct="1"/>
            <a:r>
              <a:rPr lang="en-US" dirty="0" smtClean="0"/>
              <a:t>www.osha.gov</a:t>
            </a:r>
          </a:p>
        </p:txBody>
      </p:sp>
      <p:sp>
        <p:nvSpPr>
          <p:cNvPr id="3" name="Content Placeholder 2"/>
          <p:cNvSpPr>
            <a:spLocks noGrp="1"/>
          </p:cNvSpPr>
          <p:nvPr>
            <p:ph idx="1"/>
          </p:nvPr>
        </p:nvSpPr>
        <p:spPr>
          <a:xfrm>
            <a:off x="1752600" y="1905000"/>
            <a:ext cx="6934200" cy="4419600"/>
          </a:xfrm>
        </p:spPr>
        <p:txBody>
          <a:bodyPr rtlCol="0">
            <a:normAutofit/>
          </a:bodyPr>
          <a:lstStyle/>
          <a:p>
            <a:pPr marL="0" indent="0" eaLnBrk="1" fontAlgn="auto" hangingPunct="1">
              <a:spcAft>
                <a:spcPts val="0"/>
              </a:spcAft>
              <a:buFontTx/>
              <a:buNone/>
              <a:defRPr/>
            </a:pPr>
            <a:r>
              <a:rPr lang="en-US" dirty="0" smtClean="0"/>
              <a:t>.</a:t>
            </a:r>
          </a:p>
        </p:txBody>
      </p:sp>
      <p:sp>
        <p:nvSpPr>
          <p:cNvPr id="2" name="Rectangle 1"/>
          <p:cNvSpPr/>
          <p:nvPr/>
        </p:nvSpPr>
        <p:spPr>
          <a:xfrm>
            <a:off x="1752600" y="2286000"/>
            <a:ext cx="7239000" cy="4327338"/>
          </a:xfrm>
          <a:prstGeom prst="rect">
            <a:avLst/>
          </a:prstGeom>
        </p:spPr>
        <p:txBody>
          <a:bodyPr wrap="square">
            <a:spAutoFit/>
          </a:bodyPr>
          <a:lstStyle/>
          <a:p>
            <a:pPr lvl="0">
              <a:spcBef>
                <a:spcPct val="20000"/>
              </a:spcBef>
            </a:pPr>
            <a:r>
              <a:rPr lang="en-US" sz="3200" u="sng" dirty="0" smtClean="0">
                <a:solidFill>
                  <a:prstClr val="black"/>
                </a:solidFill>
              </a:rPr>
              <a:t>OSHA </a:t>
            </a:r>
            <a:r>
              <a:rPr lang="en-US" sz="3200" u="sng" dirty="0">
                <a:solidFill>
                  <a:prstClr val="black"/>
                </a:solidFill>
              </a:rPr>
              <a:t>Training &amp; Reference Materials </a:t>
            </a:r>
            <a:r>
              <a:rPr lang="en-US" sz="3200" u="sng" dirty="0" smtClean="0">
                <a:solidFill>
                  <a:prstClr val="black"/>
                </a:solidFill>
              </a:rPr>
              <a:t>Library</a:t>
            </a:r>
          </a:p>
          <a:p>
            <a:pPr marL="457200" lvl="0" indent="-457200">
              <a:spcBef>
                <a:spcPct val="20000"/>
              </a:spcBef>
              <a:buFont typeface="Wingdings" pitchFamily="2" charset="2"/>
              <a:buChar char="§"/>
            </a:pPr>
            <a:r>
              <a:rPr lang="en-US" sz="3200" dirty="0" smtClean="0">
                <a:solidFill>
                  <a:prstClr val="black"/>
                </a:solidFill>
              </a:rPr>
              <a:t>Tools </a:t>
            </a:r>
            <a:r>
              <a:rPr lang="en-US" sz="3200" dirty="0">
                <a:solidFill>
                  <a:prstClr val="black"/>
                </a:solidFill>
              </a:rPr>
              <a:t>for a Safety &amp; Health Program </a:t>
            </a:r>
            <a:r>
              <a:rPr lang="en-US" sz="3200" dirty="0" smtClean="0">
                <a:solidFill>
                  <a:prstClr val="black"/>
                </a:solidFill>
              </a:rPr>
              <a:t>Assessment</a:t>
            </a:r>
          </a:p>
          <a:p>
            <a:pPr marL="457200" lvl="0" indent="-457200">
              <a:spcBef>
                <a:spcPct val="20000"/>
              </a:spcBef>
              <a:buFont typeface="Wingdings" pitchFamily="2" charset="2"/>
              <a:buChar char="§"/>
            </a:pPr>
            <a:r>
              <a:rPr lang="en-US" sz="3200" dirty="0" smtClean="0">
                <a:solidFill>
                  <a:prstClr val="black"/>
                </a:solidFill>
              </a:rPr>
              <a:t>Noise </a:t>
            </a:r>
            <a:r>
              <a:rPr lang="en-US" sz="3200" dirty="0">
                <a:solidFill>
                  <a:prstClr val="black"/>
                </a:solidFill>
              </a:rPr>
              <a:t>&amp; Hearing </a:t>
            </a:r>
            <a:r>
              <a:rPr lang="en-US" sz="3200" dirty="0" smtClean="0">
                <a:solidFill>
                  <a:prstClr val="black"/>
                </a:solidFill>
              </a:rPr>
              <a:t>Conservation</a:t>
            </a:r>
          </a:p>
          <a:p>
            <a:pPr marL="457200" lvl="0" indent="-457200">
              <a:spcBef>
                <a:spcPct val="20000"/>
              </a:spcBef>
              <a:buFont typeface="Wingdings" pitchFamily="2" charset="2"/>
              <a:buChar char="§"/>
            </a:pPr>
            <a:r>
              <a:rPr lang="en-US" sz="3200" dirty="0" smtClean="0">
                <a:solidFill>
                  <a:prstClr val="black"/>
                </a:solidFill>
              </a:rPr>
              <a:t>Water</a:t>
            </a:r>
            <a:r>
              <a:rPr lang="en-US" sz="3200" dirty="0">
                <a:solidFill>
                  <a:prstClr val="black"/>
                </a:solidFill>
              </a:rPr>
              <a:t>, Shade, Rest – A Guide for </a:t>
            </a:r>
            <a:r>
              <a:rPr lang="en-US" sz="3200" dirty="0" smtClean="0">
                <a:solidFill>
                  <a:prstClr val="black"/>
                </a:solidFill>
              </a:rPr>
              <a:t>Employers </a:t>
            </a:r>
            <a:r>
              <a:rPr lang="en-US" sz="3200" dirty="0">
                <a:solidFill>
                  <a:prstClr val="black"/>
                </a:solidFill>
              </a:rPr>
              <a:t>Compliance Assistance Quick Start</a:t>
            </a:r>
          </a:p>
        </p:txBody>
      </p:sp>
    </p:spTree>
    <p:extLst>
      <p:ext uri="{BB962C8B-B14F-4D97-AF65-F5344CB8AC3E}">
        <p14:creationId xmlns:p14="http://schemas.microsoft.com/office/powerpoint/2010/main" val="3718446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Additional Resources</a:t>
            </a:r>
            <a:endParaRPr lang="en-US" dirty="0"/>
          </a:p>
        </p:txBody>
      </p:sp>
      <p:sp>
        <p:nvSpPr>
          <p:cNvPr id="3" name="Content Placeholder 2"/>
          <p:cNvSpPr>
            <a:spLocks noGrp="1"/>
          </p:cNvSpPr>
          <p:nvPr>
            <p:ph idx="1"/>
          </p:nvPr>
        </p:nvSpPr>
        <p:spPr>
          <a:xfrm>
            <a:off x="1219200" y="2514600"/>
            <a:ext cx="7467600" cy="3611563"/>
          </a:xfrm>
        </p:spPr>
        <p:txBody>
          <a:bodyPr/>
          <a:lstStyle/>
          <a:p>
            <a:r>
              <a:rPr lang="en-US" u="sng" dirty="0" smtClean="0">
                <a:solidFill>
                  <a:srgbClr val="0000FF"/>
                </a:solidFill>
              </a:rPr>
              <a:t>www.bls.gov</a:t>
            </a:r>
          </a:p>
          <a:p>
            <a:r>
              <a:rPr lang="en-US" u="sng" dirty="0" smtClean="0">
                <a:solidFill>
                  <a:srgbClr val="0000FF"/>
                </a:solidFill>
              </a:rPr>
              <a:t>www.agrisafe.org</a:t>
            </a:r>
            <a:r>
              <a:rPr lang="en-US" dirty="0" smtClean="0">
                <a:solidFill>
                  <a:srgbClr val="0000FF"/>
                </a:solidFill>
              </a:rPr>
              <a:t>  </a:t>
            </a:r>
          </a:p>
          <a:p>
            <a:r>
              <a:rPr lang="en-US" u="sng" dirty="0" smtClean="0">
                <a:solidFill>
                  <a:srgbClr val="0000FF"/>
                </a:solidFill>
              </a:rPr>
              <a:t>http://smallbusiness.chron.com </a:t>
            </a:r>
          </a:p>
          <a:p>
            <a:r>
              <a:rPr lang="en-US" u="sng" dirty="0">
                <a:solidFill>
                  <a:srgbClr val="0000FF"/>
                </a:solidFill>
              </a:rPr>
              <a:t>www.welcoa.com</a:t>
            </a:r>
          </a:p>
          <a:p>
            <a:r>
              <a:rPr lang="en-US" u="sng" dirty="0">
                <a:solidFill>
                  <a:srgbClr val="0000FF"/>
                </a:solidFill>
              </a:rPr>
              <a:t>www.healthylife.com/template</a:t>
            </a:r>
          </a:p>
          <a:p>
            <a:pPr marL="0" indent="0">
              <a:buNone/>
            </a:pPr>
            <a:endParaRPr lang="en-US" dirty="0"/>
          </a:p>
        </p:txBody>
      </p:sp>
    </p:spTree>
    <p:extLst>
      <p:ext uri="{BB962C8B-B14F-4D97-AF65-F5344CB8AC3E}">
        <p14:creationId xmlns:p14="http://schemas.microsoft.com/office/powerpoint/2010/main" val="1870636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Other Resources</a:t>
            </a:r>
            <a:endParaRPr lang="en-US" dirty="0"/>
          </a:p>
        </p:txBody>
      </p:sp>
      <p:sp>
        <p:nvSpPr>
          <p:cNvPr id="3" name="Content Placeholder 2"/>
          <p:cNvSpPr>
            <a:spLocks noGrp="1"/>
          </p:cNvSpPr>
          <p:nvPr>
            <p:ph idx="1"/>
          </p:nvPr>
        </p:nvSpPr>
        <p:spPr>
          <a:xfrm>
            <a:off x="914400" y="1905000"/>
            <a:ext cx="7772400" cy="4572000"/>
          </a:xfrm>
        </p:spPr>
        <p:txBody>
          <a:bodyPr>
            <a:normAutofit/>
          </a:bodyPr>
          <a:lstStyle/>
          <a:p>
            <a:pPr marL="571500" indent="-457200"/>
            <a:r>
              <a:rPr lang="en-US" sz="2000" dirty="0" smtClean="0">
                <a:hlinkClick r:id="rId3"/>
              </a:rPr>
              <a:t>www.epa.gov/agriculture/twor.html</a:t>
            </a:r>
            <a:endParaRPr lang="en-US" sz="2000" dirty="0" smtClean="0"/>
          </a:p>
          <a:p>
            <a:pPr marL="571500" indent="-457200"/>
            <a:endParaRPr lang="en-US" sz="2000" dirty="0" smtClean="0"/>
          </a:p>
          <a:p>
            <a:pPr marL="571500" indent="-457200"/>
            <a:r>
              <a:rPr lang="en-US" sz="2000" dirty="0">
                <a:hlinkClick r:id="rId4"/>
              </a:rPr>
              <a:t>http://www.ama-assn.org/ama/pub/physician-resources/medical-sciences/genetics-molecular/family-history</a:t>
            </a:r>
            <a:endParaRPr lang="en-US" sz="2000" dirty="0"/>
          </a:p>
          <a:p>
            <a:pPr marL="571500" indent="-457200"/>
            <a:endParaRPr lang="en-US" sz="2000" dirty="0" smtClean="0"/>
          </a:p>
          <a:p>
            <a:pPr marL="571500" indent="-457200"/>
            <a:r>
              <a:rPr lang="en-US" sz="2000" dirty="0" smtClean="0">
                <a:hlinkClick r:id="rId5"/>
              </a:rPr>
              <a:t>www.forbes.com/2006/04/21/wellness-programs</a:t>
            </a:r>
            <a:endParaRPr lang="en-US" sz="2000" dirty="0" smtClean="0"/>
          </a:p>
          <a:p>
            <a:pPr marL="571500" indent="-457200"/>
            <a:endParaRPr lang="en-US" sz="2000" dirty="0" smtClean="0"/>
          </a:p>
          <a:p>
            <a:pPr marL="571500" indent="-457200"/>
            <a:r>
              <a:rPr lang="en-US" sz="2000" dirty="0" smtClean="0">
                <a:hlinkClick r:id="rId6"/>
              </a:rPr>
              <a:t>http://wellnessproposals.com/wellness-articles/company-roi</a:t>
            </a:r>
            <a:endParaRPr lang="en-US" sz="2000" dirty="0" smtClean="0"/>
          </a:p>
          <a:p>
            <a:pPr marL="571500" indent="-457200"/>
            <a:endParaRPr lang="en-US" sz="2000" dirty="0" smtClean="0"/>
          </a:p>
          <a:p>
            <a:pPr marL="571500" indent="-457200"/>
            <a:r>
              <a:rPr lang="en-US" sz="2000" dirty="0" smtClean="0">
                <a:hlinkClick r:id="rId7"/>
              </a:rPr>
              <a:t>http://businessknowlegesource.com/health/benefits</a:t>
            </a:r>
            <a:endParaRPr lang="en-US" sz="2000" dirty="0" smtClean="0"/>
          </a:p>
          <a:p>
            <a:pPr marL="571500" indent="-457200"/>
            <a:endParaRPr lang="en-US" sz="2000" dirty="0" smtClean="0"/>
          </a:p>
          <a:p>
            <a:pPr marL="571500" indent="-457200"/>
            <a:r>
              <a:rPr lang="en-US" sz="2000" dirty="0" smtClean="0">
                <a:hlinkClick r:id="rId8"/>
              </a:rPr>
              <a:t>http://ohsonline.com</a:t>
            </a:r>
            <a:endParaRPr lang="en-US" sz="2000" dirty="0" smtClean="0"/>
          </a:p>
          <a:p>
            <a:endParaRPr lang="en-US" dirty="0"/>
          </a:p>
        </p:txBody>
      </p:sp>
    </p:spTree>
    <p:extLst>
      <p:ext uri="{BB962C8B-B14F-4D97-AF65-F5344CB8AC3E}">
        <p14:creationId xmlns:p14="http://schemas.microsoft.com/office/powerpoint/2010/main" val="1870636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4562" name="Title 3"/>
          <p:cNvSpPr>
            <a:spLocks noGrp="1"/>
          </p:cNvSpPr>
          <p:nvPr>
            <p:ph type="title"/>
          </p:nvPr>
        </p:nvSpPr>
        <p:spPr>
          <a:xfrm>
            <a:off x="838200" y="-25400"/>
            <a:ext cx="8610600" cy="1143000"/>
          </a:xfrm>
        </p:spPr>
        <p:txBody>
          <a:bodyPr/>
          <a:lstStyle/>
          <a:p>
            <a:pPr eaLnBrk="1" hangingPunct="1"/>
            <a:r>
              <a:rPr lang="en-US" sz="3200" dirty="0" smtClean="0"/>
              <a:t>Employee </a:t>
            </a:r>
            <a:r>
              <a:rPr lang="en-US" sz="3200" dirty="0"/>
              <a:t>Rights </a:t>
            </a:r>
            <a:r>
              <a:rPr lang="en-US" sz="3200" dirty="0" smtClean="0"/>
              <a:t>and </a:t>
            </a:r>
            <a:r>
              <a:rPr lang="en-US" sz="3200" dirty="0"/>
              <a:t>Responsibilities</a:t>
            </a:r>
            <a:endParaRPr lang="en-US" sz="3200" dirty="0" smtClean="0"/>
          </a:p>
        </p:txBody>
      </p:sp>
      <p:sp>
        <p:nvSpPr>
          <p:cNvPr id="5" name="Content Placeholder 4"/>
          <p:cNvSpPr>
            <a:spLocks noGrp="1"/>
          </p:cNvSpPr>
          <p:nvPr>
            <p:ph idx="1"/>
          </p:nvPr>
        </p:nvSpPr>
        <p:spPr>
          <a:xfrm>
            <a:off x="1905000" y="1600200"/>
            <a:ext cx="7277100" cy="5181600"/>
          </a:xfrm>
        </p:spPr>
        <p:txBody>
          <a:bodyPr/>
          <a:lstStyle/>
          <a:p>
            <a:pPr eaLnBrk="1" hangingPunct="1">
              <a:buNone/>
            </a:pPr>
            <a:r>
              <a:rPr lang="en-US" sz="2400" dirty="0">
                <a:latin typeface="Arial" charset="0"/>
                <a:cs typeface="Arial" charset="0"/>
              </a:rPr>
              <a:t>You have the right to:</a:t>
            </a:r>
          </a:p>
          <a:p>
            <a:pPr lvl="1" eaLnBrk="1" hangingPunct="1">
              <a:buFont typeface="Arial" charset="0"/>
              <a:buChar char="•"/>
            </a:pPr>
            <a:r>
              <a:rPr lang="en-US" sz="2400" dirty="0">
                <a:latin typeface="Arial" charset="0"/>
                <a:cs typeface="Arial" charset="0"/>
              </a:rPr>
              <a:t>A safe and healthful workplace </a:t>
            </a:r>
            <a:endParaRPr lang="en-US" sz="2400" dirty="0" smtClean="0">
              <a:latin typeface="Arial" charset="0"/>
              <a:cs typeface="Arial" charset="0"/>
            </a:endParaRPr>
          </a:p>
          <a:p>
            <a:pPr lvl="1" eaLnBrk="1" hangingPunct="1">
              <a:buFont typeface="Arial" charset="0"/>
              <a:buChar char="•"/>
            </a:pP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Know about hazardous </a:t>
            </a:r>
            <a:r>
              <a:rPr lang="en-US" sz="2400" dirty="0" smtClean="0">
                <a:latin typeface="Arial" charset="0"/>
                <a:cs typeface="Arial" charset="0"/>
              </a:rPr>
              <a:t>chemicals</a:t>
            </a:r>
          </a:p>
          <a:p>
            <a:pPr lvl="1" eaLnBrk="1" hangingPunct="1">
              <a:buFont typeface="Arial" charset="0"/>
              <a:buChar char="•"/>
            </a:pP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Information about injuries and illnesses in your workplace </a:t>
            </a:r>
            <a:endParaRPr lang="en-US" sz="2400" dirty="0" smtClean="0">
              <a:latin typeface="Arial" charset="0"/>
              <a:cs typeface="Arial" charset="0"/>
            </a:endParaRPr>
          </a:p>
          <a:p>
            <a:pPr lvl="1" eaLnBrk="1" hangingPunct="1">
              <a:buFont typeface="Arial" charset="0"/>
              <a:buChar char="•"/>
            </a:pPr>
            <a:endParaRPr lang="en-US" sz="2400" b="1" dirty="0">
              <a:latin typeface="Arial" charset="0"/>
              <a:cs typeface="Arial" charset="0"/>
            </a:endParaRPr>
          </a:p>
          <a:p>
            <a:pPr lvl="1" eaLnBrk="1" hangingPunct="1">
              <a:buFont typeface="Arial" charset="0"/>
              <a:buChar char="•"/>
            </a:pPr>
            <a:r>
              <a:rPr lang="en-US" sz="2400" dirty="0">
                <a:latin typeface="Arial" charset="0"/>
                <a:cs typeface="Arial" charset="0"/>
              </a:rPr>
              <a:t>Complain or request hazard correction from employer </a:t>
            </a:r>
            <a:endParaRPr lang="en-US" sz="2400" b="1" dirty="0">
              <a:latin typeface="Arial" charset="0"/>
              <a:cs typeface="Arial" charset="0"/>
            </a:endParaRPr>
          </a:p>
          <a:p>
            <a:endParaRPr lang="en-US" dirty="0"/>
          </a:p>
        </p:txBody>
      </p:sp>
    </p:spTree>
    <p:extLst>
      <p:ext uri="{BB962C8B-B14F-4D97-AF65-F5344CB8AC3E}">
        <p14:creationId xmlns:p14="http://schemas.microsoft.com/office/powerpoint/2010/main" val="3724148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9026" name="Title 1"/>
          <p:cNvSpPr>
            <a:spLocks noGrp="1"/>
          </p:cNvSpPr>
          <p:nvPr>
            <p:ph type="title"/>
          </p:nvPr>
        </p:nvSpPr>
        <p:spPr>
          <a:xfrm>
            <a:off x="1143000" y="0"/>
            <a:ext cx="8229600" cy="914400"/>
          </a:xfrm>
        </p:spPr>
        <p:txBody>
          <a:bodyPr/>
          <a:lstStyle/>
          <a:p>
            <a:pPr eaLnBrk="1" hangingPunct="1"/>
            <a:r>
              <a:rPr lang="en-US" sz="3200" dirty="0" smtClean="0"/>
              <a:t>Employee </a:t>
            </a:r>
            <a:r>
              <a:rPr lang="en-US" sz="3200" dirty="0"/>
              <a:t>Rights </a:t>
            </a:r>
            <a:r>
              <a:rPr lang="en-US" sz="3200" dirty="0" smtClean="0"/>
              <a:t>and </a:t>
            </a:r>
            <a:r>
              <a:rPr lang="en-US" sz="3200" dirty="0"/>
              <a:t>Responsibilities</a:t>
            </a:r>
            <a:endParaRPr lang="en-US" sz="3200" dirty="0" smtClean="0"/>
          </a:p>
        </p:txBody>
      </p:sp>
      <p:sp>
        <p:nvSpPr>
          <p:cNvPr id="3" name="Content Placeholder 2"/>
          <p:cNvSpPr>
            <a:spLocks noGrp="1"/>
          </p:cNvSpPr>
          <p:nvPr>
            <p:ph idx="1"/>
          </p:nvPr>
        </p:nvSpPr>
        <p:spPr>
          <a:xfrm>
            <a:off x="1905000" y="1905000"/>
            <a:ext cx="6781800" cy="4373563"/>
          </a:xfrm>
        </p:spPr>
        <p:txBody>
          <a:bodyPr rtlCol="0">
            <a:normAutofit/>
          </a:bodyPr>
          <a:lstStyle/>
          <a:p>
            <a:pPr eaLnBrk="1" fontAlgn="auto" hangingPunct="1">
              <a:spcAft>
                <a:spcPts val="0"/>
              </a:spcAft>
              <a:buFont typeface="Arial" pitchFamily="34" charset="0"/>
              <a:buNone/>
              <a:defRPr/>
            </a:pPr>
            <a:r>
              <a:rPr lang="en-US" sz="3000" dirty="0" smtClean="0"/>
              <a:t>    </a:t>
            </a:r>
            <a:endParaRPr lang="en-US" dirty="0"/>
          </a:p>
        </p:txBody>
      </p:sp>
      <p:sp>
        <p:nvSpPr>
          <p:cNvPr id="4" name="Rectangle 3"/>
          <p:cNvSpPr/>
          <p:nvPr/>
        </p:nvSpPr>
        <p:spPr>
          <a:xfrm>
            <a:off x="1676400" y="1828800"/>
            <a:ext cx="7162800" cy="3970318"/>
          </a:xfrm>
          <a:prstGeom prst="rect">
            <a:avLst/>
          </a:prstGeom>
        </p:spPr>
        <p:txBody>
          <a:bodyPr wrap="square">
            <a:spAutoFit/>
          </a:bodyPr>
          <a:lstStyle/>
          <a:p>
            <a:pPr marL="342900" lvl="0" indent="-342900" fontAlgn="base">
              <a:spcBef>
                <a:spcPct val="20000"/>
              </a:spcBef>
              <a:spcAft>
                <a:spcPct val="0"/>
              </a:spcAft>
            </a:pPr>
            <a:r>
              <a:rPr lang="en-US" sz="2800" dirty="0">
                <a:solidFill>
                  <a:prstClr val="black"/>
                </a:solidFill>
                <a:latin typeface="+mj-lt"/>
                <a:cs typeface="Arial" charset="0"/>
              </a:rPr>
              <a:t>You have the right to:</a:t>
            </a:r>
          </a:p>
          <a:p>
            <a:pPr marL="742950" lvl="1" indent="-285750" fontAlgn="base">
              <a:spcBef>
                <a:spcPct val="20000"/>
              </a:spcBef>
              <a:spcAft>
                <a:spcPct val="0"/>
              </a:spcAft>
              <a:buFont typeface="Arial" charset="0"/>
              <a:buChar char="•"/>
            </a:pPr>
            <a:r>
              <a:rPr lang="en-US" sz="2800" dirty="0" smtClean="0">
                <a:solidFill>
                  <a:prstClr val="black"/>
                </a:solidFill>
                <a:latin typeface="+mj-lt"/>
                <a:cs typeface="Arial" charset="0"/>
              </a:rPr>
              <a:t>Training</a:t>
            </a:r>
            <a:endParaRPr lang="en-US" sz="2800" b="1" dirty="0">
              <a:solidFill>
                <a:prstClr val="black"/>
              </a:solidFill>
              <a:latin typeface="+mj-lt"/>
              <a:cs typeface="Arial" charset="0"/>
            </a:endParaRPr>
          </a:p>
          <a:p>
            <a:pPr marL="742950" lvl="1" indent="-285750" fontAlgn="base">
              <a:spcBef>
                <a:spcPct val="20000"/>
              </a:spcBef>
              <a:spcAft>
                <a:spcPct val="0"/>
              </a:spcAft>
              <a:buFont typeface="Arial" charset="0"/>
              <a:buChar char="•"/>
            </a:pPr>
            <a:r>
              <a:rPr lang="en-US" sz="2800" dirty="0">
                <a:solidFill>
                  <a:prstClr val="black"/>
                </a:solidFill>
                <a:latin typeface="+mj-lt"/>
                <a:cs typeface="Arial" charset="0"/>
              </a:rPr>
              <a:t>Access to hazard exposure and medical </a:t>
            </a:r>
            <a:r>
              <a:rPr lang="en-US" sz="2800" dirty="0" smtClean="0">
                <a:solidFill>
                  <a:prstClr val="black"/>
                </a:solidFill>
                <a:latin typeface="+mj-lt"/>
                <a:cs typeface="Arial" charset="0"/>
              </a:rPr>
              <a:t>records</a:t>
            </a:r>
            <a:endParaRPr lang="en-US" sz="2800" b="1" dirty="0">
              <a:solidFill>
                <a:prstClr val="black"/>
              </a:solidFill>
              <a:latin typeface="+mj-lt"/>
              <a:cs typeface="Arial" charset="0"/>
            </a:endParaRPr>
          </a:p>
          <a:p>
            <a:pPr marL="742950" lvl="1" indent="-285750" fontAlgn="base">
              <a:spcBef>
                <a:spcPct val="20000"/>
              </a:spcBef>
              <a:spcAft>
                <a:spcPct val="0"/>
              </a:spcAft>
              <a:buFont typeface="Arial" charset="0"/>
              <a:buChar char="•"/>
            </a:pPr>
            <a:r>
              <a:rPr lang="en-US" sz="2800" dirty="0">
                <a:solidFill>
                  <a:prstClr val="black"/>
                </a:solidFill>
                <a:latin typeface="+mj-lt"/>
                <a:cs typeface="Arial" charset="0"/>
              </a:rPr>
              <a:t>File a complaint with OSHA</a:t>
            </a:r>
            <a:endParaRPr lang="en-US" sz="2800" b="1" dirty="0">
              <a:solidFill>
                <a:prstClr val="black"/>
              </a:solidFill>
              <a:latin typeface="+mj-lt"/>
              <a:cs typeface="Arial" charset="0"/>
            </a:endParaRPr>
          </a:p>
          <a:p>
            <a:pPr marL="742950" lvl="1" indent="-285750" fontAlgn="base">
              <a:spcBef>
                <a:spcPct val="20000"/>
              </a:spcBef>
              <a:spcAft>
                <a:spcPct val="0"/>
              </a:spcAft>
              <a:buFont typeface="Arial" charset="0"/>
              <a:buChar char="•"/>
            </a:pPr>
            <a:r>
              <a:rPr lang="en-US" sz="2800" dirty="0">
                <a:solidFill>
                  <a:prstClr val="black"/>
                </a:solidFill>
                <a:latin typeface="+mj-lt"/>
                <a:cs typeface="Arial" charset="0"/>
              </a:rPr>
              <a:t>Participate in an OSHA inspection</a:t>
            </a:r>
            <a:endParaRPr lang="en-US" sz="2800" b="1" dirty="0">
              <a:solidFill>
                <a:prstClr val="black"/>
              </a:solidFill>
              <a:latin typeface="+mj-lt"/>
              <a:cs typeface="Arial" charset="0"/>
            </a:endParaRPr>
          </a:p>
          <a:p>
            <a:pPr marL="742950" lvl="1" indent="-285750" fontAlgn="base">
              <a:spcBef>
                <a:spcPct val="20000"/>
              </a:spcBef>
              <a:spcAft>
                <a:spcPct val="0"/>
              </a:spcAft>
              <a:buFont typeface="Arial" charset="0"/>
              <a:buChar char="•"/>
            </a:pPr>
            <a:r>
              <a:rPr lang="en-US" sz="2800" dirty="0">
                <a:solidFill>
                  <a:prstClr val="black"/>
                </a:solidFill>
                <a:latin typeface="+mj-lt"/>
                <a:cs typeface="Arial" charset="0"/>
              </a:rPr>
              <a:t>Be free from retaliation for exercising safety and health rights</a:t>
            </a:r>
          </a:p>
        </p:txBody>
      </p:sp>
    </p:spTree>
    <p:extLst>
      <p:ext uri="{BB962C8B-B14F-4D97-AF65-F5344CB8AC3E}">
        <p14:creationId xmlns:p14="http://schemas.microsoft.com/office/powerpoint/2010/main" val="28751521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rtlCol="0">
            <a:normAutofit fontScale="90000"/>
          </a:bodyPr>
          <a:lstStyle/>
          <a:p>
            <a:pPr eaLnBrk="1" fontAlgn="auto" hangingPunct="1">
              <a:spcAft>
                <a:spcPts val="0"/>
              </a:spcAft>
              <a:defRPr/>
            </a:pPr>
            <a:r>
              <a:rPr lang="en-US" dirty="0" smtClean="0"/>
              <a:t>Employee Rights </a:t>
            </a:r>
            <a:br>
              <a:rPr lang="en-US" dirty="0" smtClean="0"/>
            </a:br>
            <a:r>
              <a:rPr lang="en-US" dirty="0" smtClean="0"/>
              <a:t>and Responsibilities</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Wingdings 2" pitchFamily="18" charset="2"/>
              <a:buChar char=""/>
              <a:defRPr/>
            </a:pPr>
            <a:r>
              <a:rPr lang="en-US" dirty="0" smtClean="0"/>
              <a:t>OSHA website: </a:t>
            </a:r>
            <a:r>
              <a:rPr lang="en-US" dirty="0" smtClean="0">
                <a:hlinkClick r:id="rId4"/>
              </a:rPr>
              <a:t>www.osha.gov</a:t>
            </a:r>
            <a:r>
              <a:rPr lang="en-US" dirty="0" smtClean="0">
                <a:solidFill>
                  <a:srgbClr val="0070C0"/>
                </a:solidFill>
              </a:rPr>
              <a:t> </a:t>
            </a:r>
            <a:r>
              <a:rPr lang="en-US" dirty="0" smtClean="0"/>
              <a:t>and OSHA offices: Call or Write (800-321-OSHA) </a:t>
            </a:r>
          </a:p>
          <a:p>
            <a:pPr eaLnBrk="1" fontAlgn="auto" hangingPunct="1">
              <a:spcAft>
                <a:spcPts val="0"/>
              </a:spcAft>
              <a:buFont typeface="Wingdings 2" pitchFamily="18" charset="2"/>
              <a:buChar char=""/>
              <a:defRPr/>
            </a:pPr>
            <a:r>
              <a:rPr lang="en-US" dirty="0" smtClean="0"/>
              <a:t>Compliance Assistance Specialists in the area and regional offices </a:t>
            </a:r>
          </a:p>
          <a:p>
            <a:pPr eaLnBrk="1" fontAlgn="auto" hangingPunct="1">
              <a:spcAft>
                <a:spcPts val="0"/>
              </a:spcAft>
              <a:buFont typeface="Wingdings 2" pitchFamily="18" charset="2"/>
              <a:buChar char=""/>
              <a:defRPr/>
            </a:pPr>
            <a:r>
              <a:rPr lang="en-US" dirty="0" smtClean="0"/>
              <a:t>National Institute for Occupational Safety and Health (NIOSH) – OSHA’s sister agency</a:t>
            </a:r>
          </a:p>
          <a:p>
            <a:pPr eaLnBrk="1" fontAlgn="auto" hangingPunct="1">
              <a:spcAft>
                <a:spcPts val="0"/>
              </a:spcAft>
              <a:buFont typeface="Wingdings 2" pitchFamily="18" charset="2"/>
              <a:buChar char=""/>
              <a:defRPr/>
            </a:pPr>
            <a:r>
              <a:rPr lang="en-US" dirty="0" smtClean="0"/>
              <a:t>OSHA Training Institute Education Centers</a:t>
            </a:r>
          </a:p>
          <a:p>
            <a:pPr eaLnBrk="1" fontAlgn="auto" hangingPunct="1">
              <a:spcAft>
                <a:spcPts val="0"/>
              </a:spcAft>
              <a:buFont typeface="Wingdings 2" pitchFamily="18" charset="2"/>
              <a:buChar char=""/>
              <a:defRPr/>
            </a:pPr>
            <a:r>
              <a:rPr lang="en-US" dirty="0" smtClean="0"/>
              <a:t>Doctors, nurses, other health care providers</a:t>
            </a:r>
          </a:p>
          <a:p>
            <a:pPr eaLnBrk="1" fontAlgn="auto" hangingPunct="1">
              <a:spcAft>
                <a:spcPts val="0"/>
              </a:spcAft>
              <a:buFont typeface="Wingdings 2" pitchFamily="18" charset="2"/>
              <a:buChar char=""/>
              <a:defRPr/>
            </a:pPr>
            <a:r>
              <a:rPr lang="en-US" dirty="0" smtClean="0"/>
              <a:t>Public libraries</a:t>
            </a:r>
          </a:p>
          <a:p>
            <a:pPr eaLnBrk="1" fontAlgn="auto" hangingPunct="1">
              <a:spcAft>
                <a:spcPts val="0"/>
              </a:spcAft>
              <a:buFont typeface="Wingdings 2" pitchFamily="18" charset="2"/>
              <a:buChar char=""/>
              <a:defRPr/>
            </a:pPr>
            <a:r>
              <a:rPr lang="en-US" dirty="0" smtClean="0"/>
              <a:t>Other local, community-based resources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AgriSafe Website Resources</a:t>
            </a:r>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841876"/>
            <a:ext cx="8229600" cy="404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84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14400"/>
          </a:xfrm>
        </p:spPr>
        <p:txBody>
          <a:bodyPr>
            <a:normAutofit/>
          </a:bodyPr>
          <a:lstStyle/>
          <a:p>
            <a:r>
              <a:rPr lang="en-US" dirty="0" smtClean="0"/>
              <a:t>             </a:t>
            </a:r>
            <a:r>
              <a:rPr lang="en-US" sz="3600" dirty="0" smtClean="0"/>
              <a:t>Why Have a Wellness Program?</a:t>
            </a:r>
            <a:endParaRPr lang="en-US" sz="3600" dirty="0"/>
          </a:p>
        </p:txBody>
      </p:sp>
      <p:sp>
        <p:nvSpPr>
          <p:cNvPr id="3" name="Content Placeholder 2"/>
          <p:cNvSpPr>
            <a:spLocks noGrp="1"/>
          </p:cNvSpPr>
          <p:nvPr>
            <p:ph idx="1"/>
          </p:nvPr>
        </p:nvSpPr>
        <p:spPr>
          <a:xfrm>
            <a:off x="1219200" y="1981200"/>
            <a:ext cx="7848600" cy="4419600"/>
          </a:xfrm>
        </p:spPr>
        <p:txBody>
          <a:bodyPr>
            <a:normAutofit/>
          </a:bodyPr>
          <a:lstStyle/>
          <a:p>
            <a:pPr marL="914400" lvl="2" indent="0">
              <a:buNone/>
            </a:pPr>
            <a:r>
              <a:rPr lang="en-US" dirty="0" smtClean="0"/>
              <a:t> Employers, particularly small business employers, have been affected by increasing costs </a:t>
            </a:r>
          </a:p>
          <a:p>
            <a:pPr lvl="2"/>
            <a:r>
              <a:rPr lang="en-US" dirty="0" smtClean="0"/>
              <a:t>Providing health care benefits</a:t>
            </a:r>
          </a:p>
          <a:p>
            <a:pPr lvl="2"/>
            <a:r>
              <a:rPr lang="en-US" dirty="0" smtClean="0"/>
              <a:t>Lost time injuries</a:t>
            </a:r>
          </a:p>
          <a:p>
            <a:pPr lvl="2"/>
            <a:r>
              <a:rPr lang="en-US" dirty="0" smtClean="0"/>
              <a:t>Chronic health issues</a:t>
            </a:r>
          </a:p>
          <a:p>
            <a:pPr marL="914400" lvl="2" indent="0">
              <a:buNone/>
            </a:pPr>
            <a:r>
              <a:rPr lang="en-US" dirty="0" smtClean="0"/>
              <a:t>Recent studies indicate that almost 50% of company profits now support health care benefits compared to less than 10% thirty years ago</a:t>
            </a:r>
            <a:endParaRPr lang="en-US" dirty="0"/>
          </a:p>
          <a:p>
            <a:pPr marL="914400" lvl="2" indent="0">
              <a:buNone/>
            </a:pPr>
            <a:endParaRPr lang="en-US" dirty="0" smtClean="0"/>
          </a:p>
          <a:p>
            <a:pPr marL="914400" lvl="2" indent="0">
              <a:buNone/>
            </a:pPr>
            <a:r>
              <a:rPr lang="en-US" sz="1600" dirty="0"/>
              <a:t> </a:t>
            </a:r>
            <a:r>
              <a:rPr lang="en-US" sz="1600" dirty="0" smtClean="0"/>
              <a:t>Source: e-resources.com/articles/Nov 2.htm; Sullivan, S. September 2012</a:t>
            </a:r>
          </a:p>
          <a:p>
            <a:pPr marL="914400" lvl="2" indent="0">
              <a:buNone/>
            </a:pPr>
            <a:endParaRPr lang="en-US" dirty="0"/>
          </a:p>
        </p:txBody>
      </p:sp>
    </p:spTree>
    <p:extLst>
      <p:ext uri="{BB962C8B-B14F-4D97-AF65-F5344CB8AC3E}">
        <p14:creationId xmlns:p14="http://schemas.microsoft.com/office/powerpoint/2010/main" val="384125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838200"/>
          </a:xfrm>
        </p:spPr>
        <p:txBody>
          <a:bodyPr>
            <a:normAutofit/>
          </a:bodyPr>
          <a:lstStyle/>
          <a:p>
            <a:r>
              <a:rPr lang="en-US" sz="3600" dirty="0" smtClean="0"/>
              <a:t>            Management Perspective</a:t>
            </a:r>
            <a:endParaRPr lang="en-US" sz="3600" dirty="0"/>
          </a:p>
        </p:txBody>
      </p:sp>
      <p:sp>
        <p:nvSpPr>
          <p:cNvPr id="3" name="Content Placeholder 2"/>
          <p:cNvSpPr>
            <a:spLocks noGrp="1"/>
          </p:cNvSpPr>
          <p:nvPr>
            <p:ph idx="1"/>
          </p:nvPr>
        </p:nvSpPr>
        <p:spPr>
          <a:xfrm>
            <a:off x="1752600" y="1905000"/>
            <a:ext cx="7239000" cy="4724400"/>
          </a:xfrm>
        </p:spPr>
        <p:txBody>
          <a:bodyPr>
            <a:normAutofit fontScale="40000" lnSpcReduction="20000"/>
          </a:bodyPr>
          <a:lstStyle/>
          <a:p>
            <a:pPr marL="914400" lvl="2" indent="0">
              <a:buNone/>
            </a:pPr>
            <a:endParaRPr lang="en-US" dirty="0" smtClean="0"/>
          </a:p>
          <a:p>
            <a:pPr marL="914400" lvl="2" indent="0">
              <a:buNone/>
            </a:pPr>
            <a:endParaRPr lang="en-US" dirty="0"/>
          </a:p>
          <a:p>
            <a:pPr marL="914400" lvl="2" indent="0">
              <a:buNone/>
            </a:pPr>
            <a:r>
              <a:rPr lang="en-US" dirty="0" smtClean="0"/>
              <a:t> </a:t>
            </a:r>
            <a:r>
              <a:rPr lang="en-US" sz="6000" dirty="0" smtClean="0"/>
              <a:t>Wellness programs have the potential to:</a:t>
            </a:r>
          </a:p>
          <a:p>
            <a:pPr marL="914400" lvl="2" indent="0">
              <a:buNone/>
            </a:pPr>
            <a:endParaRPr lang="en-US" sz="6000" dirty="0" smtClean="0"/>
          </a:p>
          <a:p>
            <a:pPr lvl="2"/>
            <a:r>
              <a:rPr lang="en-US" sz="6000" dirty="0" smtClean="0"/>
              <a:t>Decrease absenteeism</a:t>
            </a:r>
          </a:p>
          <a:p>
            <a:pPr lvl="2"/>
            <a:endParaRPr lang="en-US" sz="6000" dirty="0" smtClean="0"/>
          </a:p>
          <a:p>
            <a:pPr lvl="2"/>
            <a:r>
              <a:rPr lang="en-US" sz="6000" dirty="0" smtClean="0"/>
              <a:t>Reduce medical claims</a:t>
            </a:r>
          </a:p>
          <a:p>
            <a:pPr lvl="2"/>
            <a:endParaRPr lang="en-US" sz="6000" dirty="0" smtClean="0"/>
          </a:p>
          <a:p>
            <a:pPr lvl="2"/>
            <a:r>
              <a:rPr lang="en-US" sz="6000" dirty="0" smtClean="0"/>
              <a:t>Improve productivity</a:t>
            </a:r>
          </a:p>
          <a:p>
            <a:pPr marL="914400" lvl="2" indent="0">
              <a:buNone/>
            </a:pPr>
            <a:endParaRPr lang="en-US" sz="6000" dirty="0" smtClean="0"/>
          </a:p>
          <a:p>
            <a:pPr lvl="2"/>
            <a:r>
              <a:rPr lang="en-US" sz="6000" dirty="0" smtClean="0"/>
              <a:t>Improve employee retention</a:t>
            </a:r>
          </a:p>
          <a:p>
            <a:pPr marL="914400" lvl="2" indent="0">
              <a:buNone/>
            </a:pPr>
            <a:endParaRPr lang="en-US" dirty="0" smtClean="0"/>
          </a:p>
          <a:p>
            <a:pPr marL="914400" lvl="2" indent="0">
              <a:buNone/>
            </a:pPr>
            <a:endParaRPr lang="en-US" sz="3500" dirty="0"/>
          </a:p>
          <a:p>
            <a:pPr marL="914400" lvl="2" indent="0">
              <a:buNone/>
            </a:pPr>
            <a:endParaRPr lang="en-US" sz="3500" dirty="0" smtClean="0"/>
          </a:p>
          <a:p>
            <a:pPr marL="914400" lvl="2" indent="0">
              <a:buNone/>
            </a:pPr>
            <a:r>
              <a:rPr lang="en-US" sz="3500" dirty="0" smtClean="0"/>
              <a:t>Source: HRresources.com. “Economic Benefits for Employee Wellness Programs”</a:t>
            </a:r>
            <a:endParaRPr lang="en-US" sz="3500" dirty="0"/>
          </a:p>
        </p:txBody>
      </p:sp>
    </p:spTree>
    <p:extLst>
      <p:ext uri="{BB962C8B-B14F-4D97-AF65-F5344CB8AC3E}">
        <p14:creationId xmlns:p14="http://schemas.microsoft.com/office/powerpoint/2010/main" val="3878846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      Return on Investment</a:t>
            </a:r>
            <a:endParaRPr lang="en-US" dirty="0"/>
          </a:p>
        </p:txBody>
      </p:sp>
      <p:sp>
        <p:nvSpPr>
          <p:cNvPr id="3" name="Content Placeholder 2"/>
          <p:cNvSpPr>
            <a:spLocks noGrp="1"/>
          </p:cNvSpPr>
          <p:nvPr>
            <p:ph idx="1"/>
          </p:nvPr>
        </p:nvSpPr>
        <p:spPr>
          <a:xfrm>
            <a:off x="1143000" y="1905000"/>
            <a:ext cx="7467600" cy="4572000"/>
          </a:xfrm>
        </p:spPr>
        <p:txBody>
          <a:bodyPr>
            <a:normAutofit lnSpcReduction="10000"/>
          </a:bodyPr>
          <a:lstStyle/>
          <a:p>
            <a:pPr lvl="2"/>
            <a:r>
              <a:rPr lang="en-US" dirty="0" smtClean="0"/>
              <a:t>A review of corporate wellness programs  reported that comprehensive disease management programs yielded the highest return on investment</a:t>
            </a:r>
          </a:p>
          <a:p>
            <a:pPr marL="914400" lvl="2" indent="0">
              <a:buNone/>
            </a:pPr>
            <a:endParaRPr lang="en-US" dirty="0" smtClean="0"/>
          </a:p>
          <a:p>
            <a:pPr lvl="2"/>
            <a:r>
              <a:rPr lang="en-US" dirty="0" smtClean="0"/>
              <a:t>Findings suggested the need for:</a:t>
            </a:r>
          </a:p>
          <a:p>
            <a:pPr lvl="3">
              <a:buFont typeface="Wingdings" pitchFamily="2" charset="2"/>
              <a:buChar char="Ø"/>
            </a:pPr>
            <a:r>
              <a:rPr lang="en-US" dirty="0" smtClean="0"/>
              <a:t>Health education</a:t>
            </a:r>
          </a:p>
          <a:p>
            <a:pPr lvl="3">
              <a:buFont typeface="Wingdings" pitchFamily="2" charset="2"/>
              <a:buChar char="Ø"/>
            </a:pPr>
            <a:r>
              <a:rPr lang="en-US" dirty="0" smtClean="0"/>
              <a:t>Early detection</a:t>
            </a:r>
          </a:p>
          <a:p>
            <a:pPr lvl="3">
              <a:buFont typeface="Wingdings" pitchFamily="2" charset="2"/>
              <a:buChar char="Ø"/>
            </a:pPr>
            <a:r>
              <a:rPr lang="en-US" dirty="0" smtClean="0"/>
              <a:t>Appropriate intervention</a:t>
            </a:r>
          </a:p>
          <a:p>
            <a:pPr lvl="3">
              <a:buFont typeface="Wingdings" pitchFamily="2" charset="2"/>
              <a:buChar char="Ø"/>
            </a:pPr>
            <a:r>
              <a:rPr lang="en-US" dirty="0" smtClean="0"/>
              <a:t>Health programs</a:t>
            </a:r>
          </a:p>
          <a:p>
            <a:pPr marL="1371600" lvl="3" indent="0">
              <a:buNone/>
            </a:pPr>
            <a:endParaRPr lang="en-US" dirty="0"/>
          </a:p>
          <a:p>
            <a:pPr marL="1371600" lvl="3" indent="0">
              <a:buNone/>
            </a:pPr>
            <a:r>
              <a:rPr lang="en-US" sz="1300" dirty="0" smtClean="0"/>
              <a:t>Source: Goetzel, R.Z. et al. “What is ROI? A Systematic Review of Return on Investment Studies of Corporate Health &amp; Productivity Management Initiatives.” A WHP’s Worksite Health Vol.6, 1999</a:t>
            </a:r>
            <a:endParaRPr lang="en-US" sz="1300" dirty="0"/>
          </a:p>
        </p:txBody>
      </p:sp>
    </p:spTree>
    <p:extLst>
      <p:ext uri="{BB962C8B-B14F-4D97-AF65-F5344CB8AC3E}">
        <p14:creationId xmlns:p14="http://schemas.microsoft.com/office/powerpoint/2010/main" val="453502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219200"/>
          </a:xfrm>
        </p:spPr>
        <p:txBody>
          <a:bodyPr>
            <a:normAutofit/>
          </a:bodyPr>
          <a:lstStyle/>
          <a:p>
            <a:r>
              <a:rPr lang="en-US" dirty="0" smtClean="0"/>
              <a:t>            </a:t>
            </a:r>
            <a:r>
              <a:rPr lang="en-US" sz="3600" dirty="0" smtClean="0"/>
              <a:t>Return on Investment (ROI)</a:t>
            </a:r>
            <a:endParaRPr lang="en-US" sz="3600" dirty="0"/>
          </a:p>
        </p:txBody>
      </p:sp>
      <p:sp>
        <p:nvSpPr>
          <p:cNvPr id="3" name="Content Placeholder 2"/>
          <p:cNvSpPr>
            <a:spLocks noGrp="1"/>
          </p:cNvSpPr>
          <p:nvPr>
            <p:ph idx="1"/>
          </p:nvPr>
        </p:nvSpPr>
        <p:spPr>
          <a:xfrm>
            <a:off x="1371600" y="2286000"/>
            <a:ext cx="7467600" cy="3657600"/>
          </a:xfrm>
        </p:spPr>
        <p:txBody>
          <a:bodyPr>
            <a:normAutofit lnSpcReduction="10000"/>
          </a:bodyPr>
          <a:lstStyle/>
          <a:p>
            <a:pPr lvl="2"/>
            <a:r>
              <a:rPr lang="en-US" dirty="0" smtClean="0"/>
              <a:t>75 % of employers’ health care costs and productivity losses are related to employee lifestyle choices   			</a:t>
            </a:r>
          </a:p>
          <a:p>
            <a:pPr lvl="2">
              <a:buNone/>
            </a:pPr>
            <a:r>
              <a:rPr lang="en-US" sz="1600" dirty="0" smtClean="0"/>
              <a:t>	- CDC/NIOSH</a:t>
            </a:r>
          </a:p>
          <a:p>
            <a:pPr lvl="2"/>
            <a:r>
              <a:rPr lang="en-US" dirty="0" smtClean="0"/>
              <a:t>A $1 (one dollar) investment in wellness programs saves $3 (three dollars)  in health care costs</a:t>
            </a:r>
          </a:p>
          <a:p>
            <a:pPr lvl="2">
              <a:buNone/>
            </a:pPr>
            <a:r>
              <a:rPr lang="en-US" sz="1400" dirty="0" smtClean="0"/>
              <a:t>	- </a:t>
            </a:r>
            <a:r>
              <a:rPr lang="en-US" sz="1600" dirty="0" smtClean="0"/>
              <a:t>Wellness Council of America</a:t>
            </a:r>
          </a:p>
          <a:p>
            <a:pPr lvl="2"/>
            <a:r>
              <a:rPr lang="en-US" dirty="0" smtClean="0"/>
              <a:t>ROI is usually seen in 18 – 24 months     </a:t>
            </a:r>
            <a:endParaRPr lang="en-US" sz="1600" dirty="0" smtClean="0"/>
          </a:p>
          <a:p>
            <a:pPr marL="914400" lvl="2" indent="0">
              <a:buNone/>
            </a:pPr>
            <a:r>
              <a:rPr lang="en-US" sz="1600" dirty="0"/>
              <a:t> </a:t>
            </a:r>
            <a:r>
              <a:rPr lang="en-US" sz="1600" dirty="0" smtClean="0"/>
              <a:t>     </a:t>
            </a:r>
            <a:r>
              <a:rPr lang="en-US" dirty="0" smtClean="0"/>
              <a:t>- </a:t>
            </a:r>
            <a:r>
              <a:rPr lang="en-US" sz="1600" dirty="0" smtClean="0"/>
              <a:t>Forbes.com 2012</a:t>
            </a:r>
          </a:p>
          <a:p>
            <a:pPr marL="3657600" lvl="8" indent="0">
              <a:buNone/>
            </a:pPr>
            <a:endParaRPr lang="en-US" sz="1600" dirty="0"/>
          </a:p>
        </p:txBody>
      </p:sp>
    </p:spTree>
    <p:extLst>
      <p:ext uri="{BB962C8B-B14F-4D97-AF65-F5344CB8AC3E}">
        <p14:creationId xmlns:p14="http://schemas.microsoft.com/office/powerpoint/2010/main" val="1418447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990600"/>
          </a:xfrm>
        </p:spPr>
        <p:txBody>
          <a:bodyPr>
            <a:normAutofit/>
          </a:bodyPr>
          <a:lstStyle/>
          <a:p>
            <a:r>
              <a:rPr lang="en-US" sz="3600" dirty="0" smtClean="0"/>
              <a:t>               Types of Wellness Programs</a:t>
            </a:r>
            <a:endParaRPr lang="en-US" sz="3600" dirty="0"/>
          </a:p>
        </p:txBody>
      </p:sp>
      <p:sp>
        <p:nvSpPr>
          <p:cNvPr id="3" name="Content Placeholder 2"/>
          <p:cNvSpPr>
            <a:spLocks noGrp="1"/>
          </p:cNvSpPr>
          <p:nvPr>
            <p:ph idx="1"/>
          </p:nvPr>
        </p:nvSpPr>
        <p:spPr>
          <a:xfrm>
            <a:off x="914400" y="1828800"/>
            <a:ext cx="7772400" cy="4343400"/>
          </a:xfrm>
        </p:spPr>
        <p:txBody>
          <a:bodyPr>
            <a:normAutofit/>
          </a:bodyPr>
          <a:lstStyle/>
          <a:p>
            <a:pPr lvl="3">
              <a:buFont typeface="Arial" pitchFamily="34" charset="0"/>
              <a:buChar char="•"/>
            </a:pPr>
            <a:r>
              <a:rPr lang="en-US" sz="2400" dirty="0" smtClean="0"/>
              <a:t>Blood Pressure Checks</a:t>
            </a:r>
          </a:p>
          <a:p>
            <a:pPr lvl="3">
              <a:buFont typeface="Arial" pitchFamily="34" charset="0"/>
              <a:buChar char="•"/>
            </a:pPr>
            <a:r>
              <a:rPr lang="en-US" sz="2400" dirty="0" smtClean="0"/>
              <a:t>Nutrition Programs</a:t>
            </a:r>
          </a:p>
          <a:p>
            <a:pPr lvl="3">
              <a:buFont typeface="Arial" pitchFamily="34" charset="0"/>
              <a:buChar char="•"/>
            </a:pPr>
            <a:r>
              <a:rPr lang="en-US" sz="2400" dirty="0" smtClean="0"/>
              <a:t>Physical Activity Projects</a:t>
            </a:r>
          </a:p>
          <a:p>
            <a:pPr lvl="3">
              <a:buFont typeface="Arial" pitchFamily="34" charset="0"/>
              <a:buChar char="•"/>
            </a:pPr>
            <a:r>
              <a:rPr lang="en-US" sz="2400" dirty="0" smtClean="0"/>
              <a:t>Weight Management Programs</a:t>
            </a:r>
          </a:p>
          <a:p>
            <a:pPr lvl="3">
              <a:buFont typeface="Arial" pitchFamily="34" charset="0"/>
              <a:buChar char="•"/>
            </a:pPr>
            <a:r>
              <a:rPr lang="en-US" sz="2400" dirty="0" smtClean="0"/>
              <a:t>Smoking Cessation  Programs</a:t>
            </a:r>
          </a:p>
          <a:p>
            <a:pPr lvl="3">
              <a:buFont typeface="Arial" pitchFamily="34" charset="0"/>
              <a:buChar char="•"/>
            </a:pPr>
            <a:r>
              <a:rPr lang="en-US" sz="2400" dirty="0" smtClean="0"/>
              <a:t>Cancer Screenings</a:t>
            </a:r>
          </a:p>
          <a:p>
            <a:pPr lvl="3">
              <a:buFont typeface="Arial" pitchFamily="34" charset="0"/>
              <a:buChar char="•"/>
            </a:pPr>
            <a:r>
              <a:rPr lang="en-US" sz="2400" dirty="0" smtClean="0"/>
              <a:t>Mental Health Information/Depression Screenings</a:t>
            </a:r>
            <a:endParaRPr lang="en-US" sz="2400" dirty="0"/>
          </a:p>
          <a:p>
            <a:pPr lvl="3">
              <a:buFont typeface="Wingdings" pitchFamily="2" charset="2"/>
              <a:buChar char="Ø"/>
            </a:pPr>
            <a:r>
              <a:rPr lang="en-US" sz="2400" u="sng" dirty="0" smtClean="0">
                <a:solidFill>
                  <a:srgbClr val="C00000"/>
                </a:solidFill>
              </a:rPr>
              <a:t>Information to employers should be in aggregate format to insure confidentiality</a:t>
            </a:r>
          </a:p>
        </p:txBody>
      </p:sp>
    </p:spTree>
    <p:extLst>
      <p:ext uri="{BB962C8B-B14F-4D97-AF65-F5344CB8AC3E}">
        <p14:creationId xmlns:p14="http://schemas.microsoft.com/office/powerpoint/2010/main" val="965744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2189</Words>
  <Application>Microsoft Office PowerPoint</Application>
  <PresentationFormat>On-screen Show (4:3)</PresentationFormat>
  <Paragraphs>413</Paragraphs>
  <Slides>48</Slides>
  <Notes>31</Notes>
  <HiddenSlides>0</HiddenSlides>
  <MMClips>0</MMClips>
  <ScaleCrop>false</ScaleCrop>
  <HeadingPairs>
    <vt:vector size="4" baseType="variant">
      <vt:variant>
        <vt:lpstr>Theme</vt:lpstr>
      </vt:variant>
      <vt:variant>
        <vt:i4>17</vt:i4>
      </vt:variant>
      <vt:variant>
        <vt:lpstr>Slide Titles</vt:lpstr>
      </vt:variant>
      <vt:variant>
        <vt:i4>48</vt:i4>
      </vt:variant>
    </vt:vector>
  </HeadingPairs>
  <TitlesOfParts>
    <vt:vector size="65" baseType="lpstr">
      <vt:lpstr>Office Theme</vt:lpstr>
      <vt:lpstr>1_Office Theme</vt:lpstr>
      <vt:lpstr>3_Office Theme</vt:lpstr>
      <vt:lpstr>5_Office Theme</vt:lpstr>
      <vt:lpstr>4_Office Theme</vt:lpstr>
      <vt:lpstr>8_Office Theme</vt:lpstr>
      <vt:lpstr>9_Office Theme</vt:lpstr>
      <vt:lpstr>6_Office Theme</vt:lpstr>
      <vt:lpstr>12_Office Theme</vt:lpstr>
      <vt:lpstr>13_Office Theme</vt:lpstr>
      <vt:lpstr>11_Office Theme</vt:lpstr>
      <vt:lpstr>17_Office Theme</vt:lpstr>
      <vt:lpstr>7_Office Theme</vt:lpstr>
      <vt:lpstr>10_Office Theme</vt:lpstr>
      <vt:lpstr>14_Office Theme</vt:lpstr>
      <vt:lpstr>16_Office Theme</vt:lpstr>
      <vt:lpstr>2_Office Theme</vt:lpstr>
      <vt:lpstr> Physical Assessment and Wellness Programs for Agricultural Businesses</vt:lpstr>
      <vt:lpstr>        Disclaimers</vt:lpstr>
      <vt:lpstr>Objectives</vt:lpstr>
      <vt:lpstr>                   Webinar Audience</vt:lpstr>
      <vt:lpstr>             Why Have a Wellness Program?</vt:lpstr>
      <vt:lpstr>            Management Perspective</vt:lpstr>
      <vt:lpstr>      Return on Investment</vt:lpstr>
      <vt:lpstr>            Return on Investment (ROI)</vt:lpstr>
      <vt:lpstr>               Types of Wellness Programs</vt:lpstr>
      <vt:lpstr>                Resources for Wellness Program Development</vt:lpstr>
      <vt:lpstr> High Cost of Workplace Injuries &amp; Illnesses</vt:lpstr>
      <vt:lpstr>   Polling Question</vt:lpstr>
      <vt:lpstr>            The High Cost of Workplace Injuries &amp; Illnesses</vt:lpstr>
      <vt:lpstr>PowerPoint Presentation</vt:lpstr>
      <vt:lpstr>National Non-fatal Rates</vt:lpstr>
      <vt:lpstr>           Un-reported Injuries &amp; Illnesses    </vt:lpstr>
      <vt:lpstr>      Challenges</vt:lpstr>
      <vt:lpstr>OSHA Safety Pays</vt:lpstr>
      <vt:lpstr>PowerPoint Presentation</vt:lpstr>
      <vt:lpstr>             Are You OSHA Exempt? </vt:lpstr>
      <vt:lpstr>OSHA General Enforcement Guidelines Table</vt:lpstr>
      <vt:lpstr>   Injury or Fatality </vt:lpstr>
      <vt:lpstr>Understanding Liability                </vt:lpstr>
      <vt:lpstr>   OSHA Approved State Programs   </vt:lpstr>
      <vt:lpstr>             Additional OSHA Standards      related to  Agriculture</vt:lpstr>
      <vt:lpstr>                   What do I (the employer) need to provide?   </vt:lpstr>
      <vt:lpstr>       OSHA Compliance Quick Start   </vt:lpstr>
      <vt:lpstr>Example</vt:lpstr>
      <vt:lpstr>             Small Business Handbook Publication</vt:lpstr>
      <vt:lpstr>SBREFA</vt:lpstr>
      <vt:lpstr>        Polling Question    </vt:lpstr>
      <vt:lpstr>Equal Employment Opportunity  Commission /American Disability Act  of 1990</vt:lpstr>
      <vt:lpstr>Health Hazard Evaluation Program</vt:lpstr>
      <vt:lpstr> Components of an Employee Physical</vt:lpstr>
      <vt:lpstr>Screening surveillance </vt:lpstr>
      <vt:lpstr>Polling Question</vt:lpstr>
      <vt:lpstr>           Ergonomics Standards</vt:lpstr>
      <vt:lpstr>     How Do I Locate Service Providers?</vt:lpstr>
      <vt:lpstr>Pro-active Workplace Safety &amp; Health  Programs Pay Dividends</vt:lpstr>
      <vt:lpstr>NIOSH Resources </vt:lpstr>
      <vt:lpstr> OSHA Resources</vt:lpstr>
      <vt:lpstr>www.osha.gov</vt:lpstr>
      <vt:lpstr>Additional Resources</vt:lpstr>
      <vt:lpstr>Other Resources</vt:lpstr>
      <vt:lpstr>Employee Rights and Responsibilities</vt:lpstr>
      <vt:lpstr>Employee Rights and Responsibilities</vt:lpstr>
      <vt:lpstr>Employee Rights  and Responsibilities</vt:lpstr>
      <vt:lpstr>AgriSafe Website Resources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Euvonnne</dc:creator>
  <cp:lastModifiedBy>Vosburgh, Linda - OSHA</cp:lastModifiedBy>
  <cp:revision>95</cp:revision>
  <dcterms:created xsi:type="dcterms:W3CDTF">2011-11-16T17:02:10Z</dcterms:created>
  <dcterms:modified xsi:type="dcterms:W3CDTF">2013-12-20T16:28:30Z</dcterms:modified>
</cp:coreProperties>
</file>