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72"/>
  </p:notesMasterIdLst>
  <p:handoutMasterIdLst>
    <p:handoutMasterId r:id="rId73"/>
  </p:handoutMasterIdLst>
  <p:sldIdLst>
    <p:sldId id="699" r:id="rId2"/>
    <p:sldId id="705" r:id="rId3"/>
    <p:sldId id="801" r:id="rId4"/>
    <p:sldId id="702" r:id="rId5"/>
    <p:sldId id="725" r:id="rId6"/>
    <p:sldId id="587" r:id="rId7"/>
    <p:sldId id="700" r:id="rId8"/>
    <p:sldId id="589" r:id="rId9"/>
    <p:sldId id="592" r:id="rId10"/>
    <p:sldId id="712" r:id="rId11"/>
    <p:sldId id="733" r:id="rId12"/>
    <p:sldId id="594" r:id="rId13"/>
    <p:sldId id="718" r:id="rId14"/>
    <p:sldId id="768" r:id="rId15"/>
    <p:sldId id="767" r:id="rId16"/>
    <p:sldId id="769" r:id="rId17"/>
    <p:sldId id="770" r:id="rId18"/>
    <p:sldId id="772" r:id="rId19"/>
    <p:sldId id="771" r:id="rId20"/>
    <p:sldId id="774" r:id="rId21"/>
    <p:sldId id="775" r:id="rId22"/>
    <p:sldId id="776" r:id="rId23"/>
    <p:sldId id="780" r:id="rId24"/>
    <p:sldId id="781" r:id="rId25"/>
    <p:sldId id="787" r:id="rId26"/>
    <p:sldId id="782" r:id="rId27"/>
    <p:sldId id="783" r:id="rId28"/>
    <p:sldId id="673" r:id="rId29"/>
    <p:sldId id="798" r:id="rId30"/>
    <p:sldId id="779" r:id="rId31"/>
    <p:sldId id="810" r:id="rId32"/>
    <p:sldId id="777" r:id="rId33"/>
    <p:sldId id="809" r:id="rId34"/>
    <p:sldId id="755" r:id="rId35"/>
    <p:sldId id="789" r:id="rId36"/>
    <p:sldId id="593" r:id="rId37"/>
    <p:sldId id="597" r:id="rId38"/>
    <p:sldId id="600" r:id="rId39"/>
    <p:sldId id="607" r:id="rId40"/>
    <p:sldId id="608" r:id="rId41"/>
    <p:sldId id="759" r:id="rId42"/>
    <p:sldId id="797" r:id="rId43"/>
    <p:sldId id="788" r:id="rId44"/>
    <p:sldId id="606" r:id="rId45"/>
    <p:sldId id="613" r:id="rId46"/>
    <p:sldId id="614" r:id="rId47"/>
    <p:sldId id="792" r:id="rId48"/>
    <p:sldId id="796" r:id="rId49"/>
    <p:sldId id="791" r:id="rId50"/>
    <p:sldId id="795" r:id="rId51"/>
    <p:sldId id="794" r:id="rId52"/>
    <p:sldId id="674" r:id="rId53"/>
    <p:sldId id="758" r:id="rId54"/>
    <p:sldId id="689" r:id="rId55"/>
    <p:sldId id="687" r:id="rId56"/>
    <p:sldId id="686" r:id="rId57"/>
    <p:sldId id="685" r:id="rId58"/>
    <p:sldId id="680" r:id="rId59"/>
    <p:sldId id="682" r:id="rId60"/>
    <p:sldId id="678" r:id="rId61"/>
    <p:sldId id="675" r:id="rId62"/>
    <p:sldId id="676" r:id="rId63"/>
    <p:sldId id="654" r:id="rId64"/>
    <p:sldId id="805" r:id="rId65"/>
    <p:sldId id="669" r:id="rId66"/>
    <p:sldId id="569" r:id="rId67"/>
    <p:sldId id="799" r:id="rId68"/>
    <p:sldId id="806" r:id="rId69"/>
    <p:sldId id="807" r:id="rId70"/>
    <p:sldId id="808" r:id="rId71"/>
  </p:sldIdLst>
  <p:sldSz cx="9144000" cy="6858000" type="screen4x3"/>
  <p:notesSz cx="6858000" cy="9296400"/>
  <p:defaultTextStyle>
    <a:defPPr>
      <a:defRPr lang="en-US"/>
    </a:defPPr>
    <a:lvl1pPr algn="l" rtl="0" fontAlgn="base">
      <a:spcBef>
        <a:spcPct val="50000"/>
      </a:spcBef>
      <a:spcAft>
        <a:spcPct val="0"/>
      </a:spcAft>
      <a:defRPr sz="2000" i="1" kern="1200">
        <a:solidFill>
          <a:schemeClr val="tx1"/>
        </a:solidFill>
        <a:latin typeface="Arial" charset="0"/>
        <a:ea typeface="+mn-ea"/>
        <a:cs typeface="+mn-cs"/>
      </a:defRPr>
    </a:lvl1pPr>
    <a:lvl2pPr marL="457200" algn="l" rtl="0" fontAlgn="base">
      <a:spcBef>
        <a:spcPct val="50000"/>
      </a:spcBef>
      <a:spcAft>
        <a:spcPct val="0"/>
      </a:spcAft>
      <a:defRPr sz="2000" i="1" kern="1200">
        <a:solidFill>
          <a:schemeClr val="tx1"/>
        </a:solidFill>
        <a:latin typeface="Arial" charset="0"/>
        <a:ea typeface="+mn-ea"/>
        <a:cs typeface="+mn-cs"/>
      </a:defRPr>
    </a:lvl2pPr>
    <a:lvl3pPr marL="914400" algn="l" rtl="0" fontAlgn="base">
      <a:spcBef>
        <a:spcPct val="50000"/>
      </a:spcBef>
      <a:spcAft>
        <a:spcPct val="0"/>
      </a:spcAft>
      <a:defRPr sz="2000" i="1" kern="1200">
        <a:solidFill>
          <a:schemeClr val="tx1"/>
        </a:solidFill>
        <a:latin typeface="Arial" charset="0"/>
        <a:ea typeface="+mn-ea"/>
        <a:cs typeface="+mn-cs"/>
      </a:defRPr>
    </a:lvl3pPr>
    <a:lvl4pPr marL="1371600" algn="l" rtl="0" fontAlgn="base">
      <a:spcBef>
        <a:spcPct val="50000"/>
      </a:spcBef>
      <a:spcAft>
        <a:spcPct val="0"/>
      </a:spcAft>
      <a:defRPr sz="2000" i="1" kern="1200">
        <a:solidFill>
          <a:schemeClr val="tx1"/>
        </a:solidFill>
        <a:latin typeface="Arial" charset="0"/>
        <a:ea typeface="+mn-ea"/>
        <a:cs typeface="+mn-cs"/>
      </a:defRPr>
    </a:lvl4pPr>
    <a:lvl5pPr marL="1828800" algn="l" rtl="0" fontAlgn="base">
      <a:spcBef>
        <a:spcPct val="5000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0000"/>
    <a:srgbClr val="3399FF"/>
    <a:srgbClr val="CC660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autoAdjust="0"/>
    <p:restoredTop sz="80038" autoAdjust="0"/>
  </p:normalViewPr>
  <p:slideViewPr>
    <p:cSldViewPr>
      <p:cViewPr>
        <p:scale>
          <a:sx n="66" d="100"/>
          <a:sy n="66" d="100"/>
        </p:scale>
        <p:origin x="-1386" y="-186"/>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112" y="36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i="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i="0">
                <a:latin typeface="Times New Roman" pitchFamily="18" charset="0"/>
              </a:defRPr>
            </a:lvl1pPr>
          </a:lstStyle>
          <a:p>
            <a:pPr>
              <a:defRPr/>
            </a:pPr>
            <a:fld id="{FB85F57E-6F05-4091-9B86-0FAB0487F948}" type="slidenum">
              <a:rPr lang="en-US"/>
              <a:pPr>
                <a:defRPr/>
              </a:pPr>
              <a:t>‹#›</a:t>
            </a:fld>
            <a:endParaRPr lang="en-US"/>
          </a:p>
        </p:txBody>
      </p:sp>
    </p:spTree>
    <p:extLst>
      <p:ext uri="{BB962C8B-B14F-4D97-AF65-F5344CB8AC3E}">
        <p14:creationId xmlns:p14="http://schemas.microsoft.com/office/powerpoint/2010/main" val="236246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i="0">
                <a:latin typeface="Times New Roman" pitchFamily="18" charset="0"/>
              </a:defRPr>
            </a:lvl1pPr>
          </a:lstStyle>
          <a:p>
            <a:pPr>
              <a:defRPr/>
            </a:pPr>
            <a:endParaRPr lang="en-US"/>
          </a:p>
        </p:txBody>
      </p:sp>
      <p:sp>
        <p:nvSpPr>
          <p:cNvPr id="75780"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i="0">
                <a:latin typeface="Times New Roman" pitchFamily="18" charset="0"/>
              </a:defRPr>
            </a:lvl1pPr>
          </a:lstStyle>
          <a:p>
            <a:pPr>
              <a:defRPr/>
            </a:pPr>
            <a:fld id="{63B18B24-B8C0-474D-82AB-4C3AB3DCF573}" type="slidenum">
              <a:rPr lang="en-US"/>
              <a:pPr>
                <a:defRPr/>
              </a:pPr>
              <a:t>‹#›</a:t>
            </a:fld>
            <a:endParaRPr lang="en-US"/>
          </a:p>
        </p:txBody>
      </p:sp>
    </p:spTree>
    <p:extLst>
      <p:ext uri="{BB962C8B-B14F-4D97-AF65-F5344CB8AC3E}">
        <p14:creationId xmlns:p14="http://schemas.microsoft.com/office/powerpoint/2010/main" val="1620444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Introduction of Presentation</a:t>
            </a:r>
          </a:p>
          <a:p>
            <a:r>
              <a:rPr lang="en-US" altLang="en-US" smtClean="0"/>
              <a:t>Introduction of Presenter</a:t>
            </a:r>
          </a:p>
          <a:p>
            <a:r>
              <a:rPr lang="en-US" altLang="en-US" smtClean="0"/>
              <a:t>Disclaimer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B4DA530-8BF7-4868-B255-241C1B0A2FB8}" type="slidenum">
              <a:rPr lang="en-US" altLang="en-US" sz="1200" i="0" smtClean="0">
                <a:latin typeface="Times New Roman" charset="0"/>
              </a:rPr>
              <a:pPr/>
              <a:t>1</a:t>
            </a:fld>
            <a:endParaRPr lang="en-US" altLang="en-US" sz="1200" i="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r>
              <a:rPr lang="en-US" altLang="en-US" smtClean="0"/>
              <a:t>Defense mechanisms also play a role in where particles end up.</a:t>
            </a:r>
          </a:p>
          <a:p>
            <a:endParaRPr lang="en-US" altLang="en-US" smtClean="0"/>
          </a:p>
          <a:p>
            <a:r>
              <a:rPr lang="en-US" altLang="en-US" smtClean="0"/>
              <a:t>Larger particles can cause symptoms but are not as hazardous to respiratory system because the individual coughs them up, swallows etc </a:t>
            </a:r>
          </a:p>
          <a:p>
            <a:r>
              <a:rPr lang="en-US" altLang="en-US" smtClean="0"/>
              <a:t>Other factors influencing the deposition and retention of particles include cigarette smoking and lung disease.</a:t>
            </a:r>
          </a:p>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449A57B-CB7B-45A2-9C3C-D8B49D6164C2}" type="slidenum">
              <a:rPr lang="en-US" altLang="en-US" sz="1200" i="0" smtClean="0">
                <a:latin typeface="Times New Roman" charset="0"/>
              </a:rPr>
              <a:pPr/>
              <a:t>10</a:t>
            </a:fld>
            <a:endParaRPr lang="en-US" altLang="en-US" sz="1200" i="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Sources of respiratory hazards are varied </a:t>
            </a:r>
          </a:p>
          <a:p>
            <a:r>
              <a:rPr lang="en-US" altLang="en-US" smtClean="0"/>
              <a:t>What is a CAFO   - Confined Animal Feeding Operation </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BB6EA42-22D3-4A99-8FDC-5DF9094A9775}" type="slidenum">
              <a:rPr lang="en-US" altLang="en-US" sz="1200" i="0" smtClean="0">
                <a:latin typeface="Times New Roman" charset="0"/>
              </a:rPr>
              <a:pPr/>
              <a:t>11</a:t>
            </a:fld>
            <a:endParaRPr lang="en-US" altLang="en-US" sz="1200" i="0"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Monday morning syndrome – what is this – make sure to describe this </a:t>
            </a:r>
          </a:p>
          <a:p>
            <a:endParaRPr lang="en-US" altLang="en-US" smtClean="0"/>
          </a:p>
          <a:p>
            <a:r>
              <a:rPr lang="en-US" altLang="en-US" smtClean="0"/>
              <a:t>When an agricultural worker leaves the work environment for a brief period (perhaps a vacation or a weekend) symptoms subside or go away completely when gone but return when goes back into the work environment </a:t>
            </a:r>
          </a:p>
          <a:p>
            <a:endParaRPr lang="en-US" altLang="en-US" smtClean="0"/>
          </a:p>
          <a:p>
            <a:r>
              <a:rPr lang="en-US" altLang="en-US" smtClean="0"/>
              <a:t>Similar to Sick building syndrome– this is a name for when a person exhibits the listed general symptoms related to indoor air quality problems.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17BBF30-914E-4591-B99B-F15CEEE6B19F}" type="slidenum">
              <a:rPr lang="en-US" altLang="en-US" sz="1200" i="0" smtClean="0">
                <a:latin typeface="Times New Roman" charset="0"/>
              </a:rPr>
              <a:pPr/>
              <a:t>12</a:t>
            </a:fld>
            <a:endParaRPr lang="en-US" altLang="en-US" sz="1200" i="0"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54FE715-0DF8-4371-B7C2-50B6B4A24943}" type="slidenum">
              <a:rPr lang="en-US" altLang="en-US" sz="1200" i="0" smtClean="0">
                <a:latin typeface="Times New Roman" charset="0"/>
              </a:rPr>
              <a:pPr/>
              <a:t>13</a:t>
            </a:fld>
            <a:endParaRPr lang="en-US" altLang="en-US" sz="1200" i="0"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One strap mask is  not considered a Respirator by NIOSH </a:t>
            </a:r>
          </a:p>
          <a:p>
            <a:endParaRPr lang="en-US" altLang="en-US" smtClean="0"/>
          </a:p>
          <a:p>
            <a:r>
              <a:rPr lang="en-US" altLang="en-US" smtClean="0"/>
              <a:t>Mask only as good as the fit</a:t>
            </a:r>
          </a:p>
          <a:p>
            <a:endParaRPr lang="en-US" altLang="en-US" smtClean="0"/>
          </a:p>
          <a:p>
            <a:r>
              <a:rPr lang="en-US" altLang="en-US" smtClean="0"/>
              <a:t>Number of contact points on the face are key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D51F1D9-EB28-4C39-97E8-CB839D5BCACF}" type="slidenum">
              <a:rPr lang="en-US" altLang="en-US" sz="1200" i="0" smtClean="0">
                <a:latin typeface="Times New Roman" charset="0"/>
              </a:rPr>
              <a:pPr/>
              <a:t>14</a:t>
            </a:fld>
            <a:endParaRPr lang="en-US" altLang="en-US" sz="1200" i="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64264D42-20DA-43FE-B5DC-CB976A00A523}" type="slidenum">
              <a:rPr lang="en-US" altLang="en-US" sz="1200" i="0" smtClean="0">
                <a:latin typeface="Times New Roman" charset="0"/>
              </a:rPr>
              <a:pPr/>
              <a:t>15</a:t>
            </a:fld>
            <a:endParaRPr lang="en-US" altLang="en-US" sz="1200" i="0"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0F22AC82-F4BF-4B53-9169-7B3AF4B7DA67}" type="slidenum">
              <a:rPr lang="en-US" altLang="en-US" sz="1200" i="0" smtClean="0">
                <a:latin typeface="Times New Roman" charset="0"/>
              </a:rPr>
              <a:pPr/>
              <a:t>16</a:t>
            </a:fld>
            <a:endParaRPr lang="en-US" altLang="en-US" sz="1200" i="0"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Filtering Face piece masks also require fit testing </a:t>
            </a:r>
          </a:p>
          <a:p>
            <a:endParaRPr lang="en-US" altLang="en-US" smtClean="0"/>
          </a:p>
          <a:p>
            <a:r>
              <a:rPr lang="en-US" altLang="en-US" smtClean="0"/>
              <a:t>Fit testing method is different for 2 strap filtering face pieces </a:t>
            </a:r>
          </a:p>
          <a:p>
            <a:r>
              <a:rPr lang="en-US" altLang="en-US" smtClean="0"/>
              <a:t>OSHA requires fit testing of these respirators (filtering face pieces)</a:t>
            </a:r>
          </a:p>
          <a:p>
            <a:endParaRPr lang="en-US" altLang="en-US" smtClean="0"/>
          </a:p>
          <a:p>
            <a:pPr>
              <a:buFontTx/>
              <a:buChar char="-"/>
            </a:pPr>
            <a:r>
              <a:rPr lang="en-US" altLang="en-US" smtClean="0"/>
              <a:t> if the employer requires the use of respirators</a:t>
            </a:r>
          </a:p>
          <a:p>
            <a:pPr>
              <a:buFontTx/>
              <a:buChar char="-"/>
            </a:pPr>
            <a:r>
              <a:rPr lang="en-US" altLang="en-US" smtClean="0"/>
              <a:t> or the employee is exposed above the OSHA permissible exposure levels - Permissible Exposure Limits (PELs) </a:t>
            </a:r>
          </a:p>
          <a:p>
            <a:r>
              <a:rPr lang="en-US" altLang="en-US" smtClean="0"/>
              <a:t>NOTE:   if workers wear these respirators on a voluntary basis, no fit testing is required.</a:t>
            </a:r>
          </a:p>
          <a:p>
            <a:endParaRPr lang="en-US" altLang="en-US" smtClean="0"/>
          </a:p>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553EA30-EE93-42EF-8549-E201AD29D779}" type="slidenum">
              <a:rPr lang="en-US" altLang="en-US" sz="1200" i="0" smtClean="0">
                <a:latin typeface="Times New Roman" charset="0"/>
              </a:rPr>
              <a:pPr/>
              <a:t>17</a:t>
            </a:fld>
            <a:endParaRPr lang="en-US" altLang="en-US" sz="1200" i="0"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46EDC6C-956B-423B-9FB3-2457895F50A6}" type="slidenum">
              <a:rPr lang="en-US" altLang="en-US" sz="1200" i="0" smtClean="0">
                <a:latin typeface="Times New Roman" charset="0"/>
              </a:rPr>
              <a:pPr/>
              <a:t>18</a:t>
            </a:fld>
            <a:endParaRPr lang="en-US" altLang="en-US" sz="1200" i="0"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39F2E3B-A313-4D2E-8D25-19503F96C503}" type="slidenum">
              <a:rPr lang="en-US" altLang="en-US" sz="1200" i="0" smtClean="0">
                <a:latin typeface="Times New Roman" charset="0"/>
              </a:rPr>
              <a:pPr/>
              <a:t>19</a:t>
            </a:fld>
            <a:endParaRPr lang="en-US" altLang="en-US" sz="1200" i="0"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Over view of Focus areas /objectives of presentation </a:t>
            </a:r>
          </a:p>
          <a:p>
            <a:r>
              <a:rPr lang="en-US" altLang="en-US" smtClean="0"/>
              <a:t>Want to spend time discussing some of the concerns and questions that I hear from agricultural workers .</a:t>
            </a:r>
          </a:p>
          <a:p>
            <a:r>
              <a:rPr lang="en-US" altLang="en-US" smtClean="0"/>
              <a:t>Allow time for questions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4E484C0-3F48-4634-A48E-7527F46EEA7D}" type="slidenum">
              <a:rPr lang="en-US" altLang="en-US" sz="1200" i="0" smtClean="0">
                <a:latin typeface="Times New Roman" charset="0"/>
              </a:rPr>
              <a:pPr/>
              <a:t>2</a:t>
            </a:fld>
            <a:endParaRPr lang="en-US" altLang="en-US" sz="1200" i="0"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half-face respirators; which uses cartridges and filters (pre-filters).</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EDEC312-A1F9-4CA1-A9A1-D214505C1218}" type="slidenum">
              <a:rPr lang="en-US" altLang="en-US" sz="1200" i="0" smtClean="0">
                <a:latin typeface="Times New Roman" charset="0"/>
              </a:rPr>
              <a:pPr/>
              <a:t>20</a:t>
            </a:fld>
            <a:endParaRPr lang="en-US" altLang="en-US" sz="1200" i="0"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3497AF8-114E-4087-AC3A-AB666986CFC4}" type="slidenum">
              <a:rPr lang="en-US" altLang="en-US" sz="1200" i="0" smtClean="0">
                <a:latin typeface="Times New Roman" charset="0"/>
              </a:rPr>
              <a:pPr/>
              <a:t>21</a:t>
            </a:fld>
            <a:endParaRPr lang="en-US" altLang="en-US" sz="1200" i="0"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375A41B4-2F7B-486B-9F5B-A582DF096E3A}" type="slidenum">
              <a:rPr lang="en-US" altLang="en-US" sz="1200" i="0" smtClean="0">
                <a:latin typeface="Times New Roman" charset="0"/>
              </a:rPr>
              <a:pPr/>
              <a:t>22</a:t>
            </a:fld>
            <a:endParaRPr lang="en-US" altLang="en-US" sz="1200" i="0"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AC27DD2-4105-48B9-A7E9-D422343BBE63}" type="slidenum">
              <a:rPr lang="en-US" altLang="en-US" sz="1200" i="0" smtClean="0">
                <a:latin typeface="Times New Roman" charset="0"/>
              </a:rPr>
              <a:pPr/>
              <a:t>23</a:t>
            </a:fld>
            <a:endParaRPr lang="en-US" altLang="en-US" sz="1200" i="0"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2480D27-F05F-483E-8029-6364E0765135}" type="slidenum">
              <a:rPr lang="en-US" altLang="en-US" sz="1200" i="0" smtClean="0">
                <a:latin typeface="Times New Roman" charset="0"/>
              </a:rPr>
              <a:pPr/>
              <a:t>24</a:t>
            </a:fld>
            <a:endParaRPr lang="en-US" altLang="en-US" sz="1200" i="0"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3E8D606-A76E-47A1-8CB1-AEBB6E4FB2B0}" type="slidenum">
              <a:rPr lang="en-US" altLang="en-US" sz="1200" i="0" smtClean="0">
                <a:latin typeface="Times New Roman" charset="0"/>
              </a:rPr>
              <a:pPr/>
              <a:t>25</a:t>
            </a:fld>
            <a:endParaRPr lang="en-US" altLang="en-US" sz="1200" i="0"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Need to make sure that it is clear on airline type versus tank – clarify these two </a:t>
            </a:r>
          </a:p>
          <a:p>
            <a:endParaRPr lang="en-US" altLang="en-US" smtClean="0"/>
          </a:p>
          <a:p>
            <a:r>
              <a:rPr lang="en-US" altLang="en-US" smtClean="0"/>
              <a:t>Airline versus tank </a:t>
            </a:r>
          </a:p>
          <a:p>
            <a:endParaRPr lang="en-US" altLang="en-US" smtClean="0"/>
          </a:p>
          <a:p>
            <a:r>
              <a:rPr lang="en-US" altLang="en-US" smtClean="0"/>
              <a:t>Problems with these related to hose – cutting off air supply etc</a:t>
            </a:r>
          </a:p>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84661C1D-1458-4FB3-908C-6F6719B4CA02}" type="slidenum">
              <a:rPr lang="en-US" altLang="en-US" sz="1200" i="0" smtClean="0">
                <a:latin typeface="Times New Roman" charset="0"/>
              </a:rPr>
              <a:pPr/>
              <a:t>26</a:t>
            </a:fld>
            <a:endParaRPr lang="en-US" altLang="en-US" sz="1200" i="0"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DB53950-17D2-4B98-8EFC-C103FB21C5D6}" type="slidenum">
              <a:rPr lang="en-US" altLang="en-US" sz="1200" i="0" smtClean="0">
                <a:latin typeface="Times New Roman" charset="0"/>
              </a:rPr>
              <a:pPr/>
              <a:t>27</a:t>
            </a:fld>
            <a:endParaRPr lang="en-US" altLang="en-US" sz="1200" i="0"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2F4BBAE-5A50-4DB7-A2F4-4519E9C7EFA7}" type="slidenum">
              <a:rPr lang="en-US" altLang="en-US" sz="1200" i="0" smtClean="0">
                <a:latin typeface="Times New Roman" charset="0"/>
              </a:rPr>
              <a:pPr/>
              <a:t>28</a:t>
            </a:fld>
            <a:endParaRPr lang="en-US" altLang="en-US" sz="1200" i="0"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Add new standard for follow up </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50F4704-0CD2-4E34-B1F5-07188108A96C}" type="slidenum">
              <a:rPr lang="en-US" altLang="en-US" sz="1200" i="0" smtClean="0">
                <a:latin typeface="Times New Roman" charset="0"/>
              </a:rPr>
              <a:pPr/>
              <a:t>29</a:t>
            </a:fld>
            <a:endParaRPr lang="en-US" altLang="en-US" sz="1200" i="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Respiratory protection can be complicated for</a:t>
            </a:r>
          </a:p>
          <a:p>
            <a:pPr>
              <a:buFontTx/>
              <a:buChar char="-"/>
            </a:pPr>
            <a:r>
              <a:rPr lang="en-US" altLang="en-US" smtClean="0"/>
              <a:t>The individual needing the protection</a:t>
            </a:r>
          </a:p>
          <a:p>
            <a:pPr>
              <a:buFontTx/>
              <a:buChar char="-"/>
            </a:pPr>
            <a:r>
              <a:rPr lang="en-US" altLang="en-US" smtClean="0"/>
              <a:t> The company that is trying to protect the worker</a:t>
            </a:r>
          </a:p>
          <a:p>
            <a:pPr>
              <a:buFontTx/>
              <a:buChar char="-"/>
            </a:pPr>
            <a:r>
              <a:rPr lang="en-US" altLang="en-US" smtClean="0"/>
              <a:t> The health care provider who is making a recommendation</a:t>
            </a:r>
          </a:p>
          <a:p>
            <a:r>
              <a:rPr lang="en-US" altLang="en-US" smtClean="0"/>
              <a:t>Reasons for the difficulties:</a:t>
            </a:r>
          </a:p>
          <a:p>
            <a:pPr>
              <a:buFontTx/>
              <a:buChar char="-"/>
            </a:pPr>
            <a:r>
              <a:rPr lang="en-US" altLang="en-US" smtClean="0"/>
              <a:t>Multiple types of exposures </a:t>
            </a:r>
          </a:p>
          <a:p>
            <a:pPr>
              <a:buFontTx/>
              <a:buChar char="-"/>
            </a:pPr>
            <a:r>
              <a:rPr lang="en-US" altLang="en-US" smtClean="0"/>
              <a:t>Multiple types of protection – different types of masks</a:t>
            </a:r>
          </a:p>
          <a:p>
            <a:pPr>
              <a:buFontTx/>
              <a:buChar char="-"/>
            </a:pPr>
            <a:r>
              <a:rPr lang="en-US" altLang="en-US" smtClean="0"/>
              <a:t>Cost can be a factor </a:t>
            </a:r>
          </a:p>
          <a:p>
            <a:pPr>
              <a:buFontTx/>
              <a:buChar char="-"/>
            </a:pPr>
            <a:r>
              <a:rPr lang="en-US" altLang="en-US" smtClean="0"/>
              <a:t>Once a choice is made – compliance is difficult for some individuals for reasons we will talk about </a:t>
            </a:r>
          </a:p>
          <a:p>
            <a:r>
              <a:rPr lang="en-US" altLang="en-US" smtClean="0"/>
              <a:t>Keeping those things in mind – most important to make certain making the right selection based on the exposure </a:t>
            </a:r>
          </a:p>
          <a:p>
            <a:r>
              <a:rPr lang="en-US" altLang="en-US" smtClean="0"/>
              <a:t>The right mask for the job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64855D7-6487-43B1-87CC-B05C339D842E}" type="slidenum">
              <a:rPr lang="en-US" altLang="en-US" sz="1200" i="0" smtClean="0">
                <a:latin typeface="Times New Roman" charset="0"/>
              </a:rPr>
              <a:pPr/>
              <a:t>3</a:t>
            </a:fld>
            <a:endParaRPr lang="en-US" altLang="en-US" sz="1200" i="0"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OSHA requires fit testing performed annually [in 29 CFR 1910.134(f)(2)] if the employee is required to wear the respirator by the employer or is exposed above the PELs.</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D35AAF2-7C25-43C7-9C59-461B52325A08}" type="slidenum">
              <a:rPr lang="en-US" altLang="en-US" sz="1200" i="0" smtClean="0">
                <a:latin typeface="Times New Roman" charset="0"/>
              </a:rPr>
              <a:pPr/>
              <a:t>30</a:t>
            </a:fld>
            <a:endParaRPr lang="en-US" altLang="en-US" sz="1200" i="0"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User seal check is </a:t>
            </a:r>
            <a:r>
              <a:rPr lang="en-US" altLang="en-US" u="sng" smtClean="0"/>
              <a:t>part of the fit test </a:t>
            </a:r>
            <a:r>
              <a:rPr lang="en-US" altLang="en-US" smtClean="0"/>
              <a:t>that is taught to the individual – this assists them each time they put the mask on </a:t>
            </a:r>
          </a:p>
          <a:p>
            <a:r>
              <a:rPr lang="en-US" altLang="en-US" smtClean="0"/>
              <a:t>Assist in tightening straps – adjusting the face piece and helps determine need to replace headpiece (cradle) </a:t>
            </a:r>
          </a:p>
          <a:p>
            <a:endParaRPr lang="en-US" altLang="en-US" smtClean="0"/>
          </a:p>
          <a:p>
            <a:r>
              <a:rPr lang="en-US" altLang="en-US" smtClean="0"/>
              <a:t>the fit check the user does is </a:t>
            </a:r>
            <a:r>
              <a:rPr lang="en-US" altLang="en-US" b="1" u="sng" smtClean="0">
                <a:solidFill>
                  <a:srgbClr val="FF0000"/>
                </a:solidFill>
              </a:rPr>
              <a:t>in addition </a:t>
            </a:r>
            <a:r>
              <a:rPr lang="en-US" altLang="en-US" smtClean="0"/>
              <a:t>to the annual fit test required by OSHA </a:t>
            </a:r>
          </a:p>
          <a:p>
            <a:endParaRPr lang="en-US" altLang="en-US" smtClean="0"/>
          </a:p>
          <a:p>
            <a:r>
              <a:rPr lang="en-US" altLang="en-US" smtClean="0"/>
              <a:t>Make sure audience knows </a:t>
            </a:r>
            <a:r>
              <a:rPr lang="en-US" altLang="en-US" u="sng" smtClean="0"/>
              <a:t>if a worker is required to wear a respirator, MUST also have fit test and a seal check is  not the only thing </a:t>
            </a:r>
            <a:r>
              <a:rPr lang="en-US" altLang="en-US" smtClean="0"/>
              <a:t>the employer is required to do</a:t>
            </a:r>
          </a:p>
          <a:p>
            <a:endParaRPr lang="en-US" altLang="en-US" smtClean="0"/>
          </a:p>
          <a:p>
            <a:r>
              <a:rPr lang="en-US" altLang="en-US" smtClean="0"/>
              <a:t>Source of picture:  OSHA Website </a:t>
            </a:r>
          </a:p>
          <a:p>
            <a:r>
              <a:rPr lang="en-US" altLang="en-US" smtClean="0"/>
              <a:t>http://www.osha.gov/dte/library/respirators/presentation/slide55.html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220A166-02C0-4C2D-B0D6-1A81854D8C21}" type="slidenum">
              <a:rPr lang="en-US" altLang="en-US" sz="1200" i="0" smtClean="0">
                <a:latin typeface="Times New Roman" charset="0"/>
              </a:rPr>
              <a:pPr/>
              <a:t>32</a:t>
            </a:fld>
            <a:endParaRPr lang="en-US" altLang="en-US" sz="1200" i="0"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Filtering Face piece masks also require fit testing </a:t>
            </a:r>
          </a:p>
          <a:p>
            <a:endParaRPr lang="en-US" altLang="en-US" smtClean="0"/>
          </a:p>
          <a:p>
            <a:r>
              <a:rPr lang="en-US" altLang="en-US" smtClean="0"/>
              <a:t>Fit testing method is different for 2 strap filtering face pieces  - see 3M poster that is available through 3M </a:t>
            </a:r>
          </a:p>
          <a:p>
            <a:endParaRPr lang="en-US" altLang="en-US" smtClean="0"/>
          </a:p>
          <a:p>
            <a:r>
              <a:rPr lang="en-US" altLang="en-US" smtClean="0"/>
              <a:t>OSHA requires fit testing of these respirators (filtering face pieces)</a:t>
            </a:r>
          </a:p>
          <a:p>
            <a:endParaRPr lang="en-US" altLang="en-US" smtClean="0"/>
          </a:p>
          <a:p>
            <a:pPr>
              <a:buFontTx/>
              <a:buChar char="-"/>
            </a:pPr>
            <a:r>
              <a:rPr lang="en-US" altLang="en-US" smtClean="0"/>
              <a:t> if the employer requires the use of respirators</a:t>
            </a:r>
          </a:p>
          <a:p>
            <a:pPr>
              <a:buFontTx/>
              <a:buChar char="-"/>
            </a:pPr>
            <a:r>
              <a:rPr lang="en-US" altLang="en-US" smtClean="0"/>
              <a:t> or the employee is exposed above the OSHA permissible exposure levels - Permissible Exposure Limits (PELs) </a:t>
            </a:r>
          </a:p>
          <a:p>
            <a:r>
              <a:rPr lang="en-US" altLang="en-US" smtClean="0"/>
              <a:t>NOTE:   if workers wear these respirators on a voluntary basis, no fit testing is required.</a:t>
            </a:r>
          </a:p>
          <a:p>
            <a:endParaRPr lang="en-US" alt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0CD0FD8-3359-41E7-A679-8E9AF2E6626F}" type="slidenum">
              <a:rPr lang="en-US" altLang="en-US" sz="1200" i="0" smtClean="0">
                <a:latin typeface="Times New Roman" charset="0"/>
              </a:rPr>
              <a:pPr/>
              <a:t>33</a:t>
            </a:fld>
            <a:endParaRPr lang="en-US" altLang="en-US" sz="1200" i="0"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097642A-0B49-4BEA-A47E-020978F26A29}" type="slidenum">
              <a:rPr lang="en-US" altLang="en-US" sz="1200" i="0" smtClean="0">
                <a:latin typeface="Times New Roman" charset="0"/>
              </a:rPr>
              <a:pPr/>
              <a:t>34</a:t>
            </a:fld>
            <a:endParaRPr lang="en-US" altLang="en-US" sz="1200" i="0"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93934D2-57AC-4B3F-A09A-7169EE40F0C5}" type="slidenum">
              <a:rPr lang="en-US" altLang="en-US" sz="1200" i="0" smtClean="0">
                <a:latin typeface="Times New Roman" charset="0"/>
              </a:rPr>
              <a:pPr/>
              <a:t>35</a:t>
            </a:fld>
            <a:endParaRPr lang="en-US" altLang="en-US" sz="1200" i="0"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B8D6B9E-65BC-400D-BA95-4AFDD6F13C34}" type="slidenum">
              <a:rPr lang="en-US" altLang="en-US" sz="1200" i="0" smtClean="0">
                <a:latin typeface="Times New Roman" charset="0"/>
              </a:rPr>
              <a:pPr/>
              <a:t>36</a:t>
            </a:fld>
            <a:endParaRPr lang="en-US" altLang="en-US" sz="1200" i="0"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0BFDF69-F3EE-4188-9973-664FE2527232}" type="slidenum">
              <a:rPr lang="en-US" altLang="en-US" sz="1200" i="0" smtClean="0">
                <a:latin typeface="Times New Roman" charset="0"/>
              </a:rPr>
              <a:pPr/>
              <a:t>37</a:t>
            </a:fld>
            <a:endParaRPr lang="en-US" altLang="en-US" sz="1200" i="0" smtClean="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B3D3097-FBFD-4915-8D0B-DB834F18A9B9}" type="slidenum">
              <a:rPr lang="en-US" altLang="en-US" sz="1200" i="0" smtClean="0">
                <a:latin typeface="Times New Roman" charset="0"/>
              </a:rPr>
              <a:pPr/>
              <a:t>38</a:t>
            </a:fld>
            <a:endParaRPr lang="en-US" altLang="en-US" sz="1200" i="0" smtClean="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32B3467-3E20-4C11-A66C-879798606602}" type="slidenum">
              <a:rPr lang="en-US" altLang="en-US" sz="1200" i="0" smtClean="0">
                <a:latin typeface="Times New Roman" charset="0"/>
              </a:rPr>
              <a:pPr/>
              <a:t>39</a:t>
            </a:fld>
            <a:endParaRPr lang="en-US" altLang="en-US" sz="1200" i="0" smtClean="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C1E37D3-DE8E-4E9C-B988-9E4559672398}" type="slidenum">
              <a:rPr lang="en-US" altLang="en-US" sz="1200" i="0" smtClean="0">
                <a:latin typeface="Times New Roman" charset="0"/>
              </a:rPr>
              <a:pPr/>
              <a:t>40</a:t>
            </a:fld>
            <a:endParaRPr lang="en-US" altLang="en-US" sz="1200" i="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0B743B1-B6FF-47EE-ADDF-0C5357B6B159}" type="slidenum">
              <a:rPr lang="en-US" altLang="en-US" sz="1200" i="0" smtClean="0">
                <a:latin typeface="Times New Roman" charset="0"/>
              </a:rPr>
              <a:pPr/>
              <a:t>4</a:t>
            </a:fld>
            <a:endParaRPr lang="en-US" altLang="en-US" sz="1200" i="0" smtClean="0">
              <a:latin typeface="Times New Roman" charset="0"/>
            </a:endParaRPr>
          </a:p>
        </p:txBody>
      </p:sp>
      <p:sp>
        <p:nvSpPr>
          <p:cNvPr id="79875"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6" tIns="46063" rIns="92126" bIns="46063" anchor="b"/>
          <a:lstStyle>
            <a:lvl1pPr defTabSz="920750" eaLnBrk="0" hangingPunct="0">
              <a:defRPr sz="2000" i="1">
                <a:solidFill>
                  <a:schemeClr val="tx1"/>
                </a:solidFill>
                <a:latin typeface="Arial" charset="0"/>
              </a:defRPr>
            </a:lvl1pPr>
            <a:lvl2pPr marL="742950" indent="-285750" defTabSz="920750" eaLnBrk="0" hangingPunct="0">
              <a:defRPr sz="2000" i="1">
                <a:solidFill>
                  <a:schemeClr val="tx1"/>
                </a:solidFill>
                <a:latin typeface="Arial" charset="0"/>
              </a:defRPr>
            </a:lvl2pPr>
            <a:lvl3pPr marL="1143000" indent="-228600" defTabSz="920750" eaLnBrk="0" hangingPunct="0">
              <a:defRPr sz="2000" i="1">
                <a:solidFill>
                  <a:schemeClr val="tx1"/>
                </a:solidFill>
                <a:latin typeface="Arial" charset="0"/>
              </a:defRPr>
            </a:lvl3pPr>
            <a:lvl4pPr marL="1600200" indent="-228600" defTabSz="920750" eaLnBrk="0" hangingPunct="0">
              <a:defRPr sz="2000" i="1">
                <a:solidFill>
                  <a:schemeClr val="tx1"/>
                </a:solidFill>
                <a:latin typeface="Arial" charset="0"/>
              </a:defRPr>
            </a:lvl4pPr>
            <a:lvl5pPr marL="2057400" indent="-228600" defTabSz="920750" eaLnBrk="0" hangingPunct="0">
              <a:defRPr sz="2000" i="1">
                <a:solidFill>
                  <a:schemeClr val="tx1"/>
                </a:solidFill>
                <a:latin typeface="Arial" charset="0"/>
              </a:defRPr>
            </a:lvl5pPr>
            <a:lvl6pPr marL="2514600" indent="-228600" defTabSz="920750" eaLnBrk="0" fontAlgn="base" hangingPunct="0">
              <a:spcBef>
                <a:spcPct val="50000"/>
              </a:spcBef>
              <a:spcAft>
                <a:spcPct val="0"/>
              </a:spcAft>
              <a:defRPr sz="2000" i="1">
                <a:solidFill>
                  <a:schemeClr val="tx1"/>
                </a:solidFill>
                <a:latin typeface="Arial" charset="0"/>
              </a:defRPr>
            </a:lvl6pPr>
            <a:lvl7pPr marL="2971800" indent="-228600" defTabSz="920750" eaLnBrk="0" fontAlgn="base" hangingPunct="0">
              <a:spcBef>
                <a:spcPct val="50000"/>
              </a:spcBef>
              <a:spcAft>
                <a:spcPct val="0"/>
              </a:spcAft>
              <a:defRPr sz="2000" i="1">
                <a:solidFill>
                  <a:schemeClr val="tx1"/>
                </a:solidFill>
                <a:latin typeface="Arial" charset="0"/>
              </a:defRPr>
            </a:lvl7pPr>
            <a:lvl8pPr marL="3429000" indent="-228600" defTabSz="920750" eaLnBrk="0" fontAlgn="base" hangingPunct="0">
              <a:spcBef>
                <a:spcPct val="50000"/>
              </a:spcBef>
              <a:spcAft>
                <a:spcPct val="0"/>
              </a:spcAft>
              <a:defRPr sz="2000" i="1">
                <a:solidFill>
                  <a:schemeClr val="tx1"/>
                </a:solidFill>
                <a:latin typeface="Arial" charset="0"/>
              </a:defRPr>
            </a:lvl8pPr>
            <a:lvl9pPr marL="3886200" indent="-228600" defTabSz="920750" eaLnBrk="0" fontAlgn="base" hangingPunct="0">
              <a:spcBef>
                <a:spcPct val="50000"/>
              </a:spcBef>
              <a:spcAft>
                <a:spcPct val="0"/>
              </a:spcAft>
              <a:defRPr sz="2000" i="1">
                <a:solidFill>
                  <a:schemeClr val="tx1"/>
                </a:solidFill>
                <a:latin typeface="Arial" charset="0"/>
              </a:defRPr>
            </a:lvl9pPr>
          </a:lstStyle>
          <a:p>
            <a:pPr algn="r">
              <a:spcBef>
                <a:spcPct val="0"/>
              </a:spcBef>
            </a:pPr>
            <a:fld id="{DCB87F81-5003-4A67-9A8E-E59B9108343D}" type="slidenum">
              <a:rPr lang="en-US" altLang="en-US" sz="1200" i="0">
                <a:latin typeface="Times New Roman" charset="0"/>
              </a:rPr>
              <a:pPr algn="r">
                <a:spcBef>
                  <a:spcPct val="0"/>
                </a:spcBef>
              </a:pPr>
              <a:t>4</a:t>
            </a:fld>
            <a:endParaRPr lang="en-US" altLang="en-US" sz="1200" i="0">
              <a:latin typeface="Times New Roman" charset="0"/>
            </a:endParaRPr>
          </a:p>
        </p:txBody>
      </p:sp>
      <p:sp>
        <p:nvSpPr>
          <p:cNvPr id="79876" name="Rectangle 2"/>
          <p:cNvSpPr>
            <a:spLocks noChangeArrowheads="1" noTextEdit="1"/>
          </p:cNvSpPr>
          <p:nvPr>
            <p:ph type="sldImg"/>
          </p:nvPr>
        </p:nvSpPr>
        <p:spPr>
          <a:xfrm>
            <a:off x="1106488" y="696913"/>
            <a:ext cx="4648200" cy="3486150"/>
          </a:xfrm>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6" tIns="46063" rIns="92126" bIns="46063"/>
          <a:lstStyle/>
          <a:p>
            <a:r>
              <a:rPr lang="en-US" altLang="en-US" smtClean="0"/>
              <a:t>Many high risk areas – respiratory is only one</a:t>
            </a:r>
          </a:p>
          <a:p>
            <a:r>
              <a:rPr lang="en-US" altLang="en-US" smtClean="0"/>
              <a:t>But a very important one </a:t>
            </a:r>
          </a:p>
          <a:p>
            <a:r>
              <a:rPr lang="en-US" altLang="en-US" smtClean="0"/>
              <a:t>can be difficult to get accurate information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Ammonia – field application is different </a:t>
            </a:r>
          </a:p>
          <a:p>
            <a:r>
              <a:rPr lang="en-US" altLang="en-US" smtClean="0"/>
              <a:t>Pre filter is important </a:t>
            </a:r>
          </a:p>
          <a:p>
            <a:endParaRPr lang="en-US" altLang="en-US" smtClean="0"/>
          </a:p>
          <a:p>
            <a:r>
              <a:rPr lang="en-US" altLang="en-US" smtClean="0"/>
              <a:t>Add picture with ammonia  cartridge and prefilter</a:t>
            </a:r>
          </a:p>
          <a:p>
            <a:endParaRPr lang="en-US" alt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6A3CA0AA-C0AF-438F-A5CE-3B7A75582D0A}" type="slidenum">
              <a:rPr lang="en-US" altLang="en-US" sz="1200" i="0" smtClean="0">
                <a:latin typeface="Times New Roman" charset="0"/>
              </a:rPr>
              <a:pPr/>
              <a:t>41</a:t>
            </a:fld>
            <a:endParaRPr lang="en-US" altLang="en-US" sz="1200" i="0"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81B069B-39FD-4AB4-A93C-C7F13454DD4A}" type="slidenum">
              <a:rPr lang="en-US" altLang="en-US" sz="1200" i="0" smtClean="0">
                <a:latin typeface="Times New Roman" charset="0"/>
              </a:rPr>
              <a:pPr/>
              <a:t>42</a:t>
            </a:fld>
            <a:endParaRPr lang="en-US" altLang="en-US" sz="1200" i="0" smtClean="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A3FA442-D9A2-4A1A-8958-5B4B56A64903}" type="slidenum">
              <a:rPr lang="en-US" altLang="en-US" sz="1200" i="0" smtClean="0">
                <a:latin typeface="Times New Roman" charset="0"/>
              </a:rPr>
              <a:pPr/>
              <a:t>43</a:t>
            </a:fld>
            <a:endParaRPr lang="en-US" altLang="en-US" sz="1200" i="0" smtClean="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6E485A01-2BFA-4E92-B8C8-2F7FA0CECD63}" type="slidenum">
              <a:rPr lang="en-US" altLang="en-US" sz="1200" i="0" smtClean="0">
                <a:latin typeface="Times New Roman" charset="0"/>
              </a:rPr>
              <a:pPr/>
              <a:t>44</a:t>
            </a:fld>
            <a:endParaRPr lang="en-US" altLang="en-US" sz="1200" i="0" smtClean="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8BE5B53-53AA-4061-9D23-7BB1991D9CF3}" type="slidenum">
              <a:rPr lang="en-US" altLang="en-US" sz="1200" i="0" smtClean="0">
                <a:latin typeface="Times New Roman" charset="0"/>
              </a:rPr>
              <a:pPr/>
              <a:t>45</a:t>
            </a:fld>
            <a:endParaRPr lang="en-US" altLang="en-US" sz="1200" i="0" smtClean="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9CA7A6D-971D-4B7C-AAEB-3D771A66C0C1}" type="slidenum">
              <a:rPr lang="en-US" altLang="en-US" sz="1200" i="0" smtClean="0">
                <a:latin typeface="Times New Roman" charset="0"/>
              </a:rPr>
              <a:pPr/>
              <a:t>46</a:t>
            </a:fld>
            <a:endParaRPr lang="en-US" altLang="en-US" sz="1200" i="0" smtClean="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Appropriate filter and or cartridge related to Label and exposure</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00921049-C21C-4FCB-9672-10A22DED31B6}" type="slidenum">
              <a:rPr lang="en-US" altLang="en-US" sz="1200" i="0" smtClean="0">
                <a:latin typeface="Times New Roman" charset="0"/>
              </a:rPr>
              <a:pPr/>
              <a:t>47</a:t>
            </a:fld>
            <a:endParaRPr lang="en-US" altLang="en-US" sz="1200" i="0"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C651252-DB47-4B7C-80A1-4EB49E8F7B78}" type="slidenum">
              <a:rPr lang="en-US" altLang="en-US" sz="1200" i="0" smtClean="0">
                <a:latin typeface="Times New Roman" charset="0"/>
              </a:rPr>
              <a:pPr/>
              <a:t>48</a:t>
            </a:fld>
            <a:endParaRPr lang="en-US" altLang="en-US" sz="1200" i="0" smtClean="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Welding – Specific for welding  respirator is on  the package</a:t>
            </a:r>
          </a:p>
          <a:p>
            <a:r>
              <a:rPr lang="en-US" altLang="en-US" smtClean="0"/>
              <a:t>Add another example </a:t>
            </a:r>
          </a:p>
          <a:p>
            <a:endParaRPr lang="en-US" altLang="en-US" smtClean="0"/>
          </a:p>
          <a:p>
            <a:r>
              <a:rPr lang="en-US" altLang="en-US" smtClean="0"/>
              <a:t>N1000  </a:t>
            </a:r>
          </a:p>
          <a:p>
            <a:r>
              <a:rPr lang="en-US" altLang="en-US" smtClean="0"/>
              <a:t>8293? </a:t>
            </a:r>
          </a:p>
          <a:p>
            <a:endParaRPr lang="en-US" altLang="en-US" smtClean="0"/>
          </a:p>
          <a:p>
            <a:r>
              <a:rPr lang="en-US" altLang="en-US" smtClean="0"/>
              <a:t>Depends on  what you are welding on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14EFD6B-C98A-4359-AC1C-5518F7349A70}" type="slidenum">
              <a:rPr lang="en-US" altLang="en-US" sz="1200" i="0" smtClean="0">
                <a:latin typeface="Times New Roman" charset="0"/>
              </a:rPr>
              <a:pPr/>
              <a:t>49</a:t>
            </a:fld>
            <a:endParaRPr lang="en-US" altLang="en-US" sz="1200" i="0"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B7629E2-A2E4-4C67-AF3C-669391C5D573}" type="slidenum">
              <a:rPr lang="en-US" altLang="en-US" sz="1200" i="0" smtClean="0">
                <a:latin typeface="Times New Roman" charset="0"/>
              </a:rPr>
              <a:pPr/>
              <a:t>50</a:t>
            </a:fld>
            <a:endParaRPr lang="en-US" altLang="en-US" sz="1200" i="0"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Hazards are not straight forward and simple</a:t>
            </a:r>
          </a:p>
          <a:p>
            <a:r>
              <a:rPr lang="en-US" altLang="en-US" smtClean="0"/>
              <a:t>Many types of substances make up the variety of hazards</a:t>
            </a:r>
          </a:p>
          <a:p>
            <a:endParaRPr lang="en-US" altLang="en-US" smtClean="0"/>
          </a:p>
          <a:p>
            <a:r>
              <a:rPr lang="en-US" altLang="en-US" smtClean="0"/>
              <a:t>Examples include</a:t>
            </a:r>
          </a:p>
          <a:p>
            <a:r>
              <a:rPr lang="en-US" altLang="en-US" smtClean="0"/>
              <a:t>Dusts</a:t>
            </a:r>
          </a:p>
          <a:p>
            <a:r>
              <a:rPr lang="en-US" altLang="en-US" smtClean="0"/>
              <a:t>Molds</a:t>
            </a:r>
          </a:p>
          <a:p>
            <a:r>
              <a:rPr lang="en-US" altLang="en-US" smtClean="0"/>
              <a:t>Toxic fumes</a:t>
            </a:r>
          </a:p>
          <a:p>
            <a:endParaRPr lang="en-US" altLang="en-US" smtClean="0"/>
          </a:p>
          <a:p>
            <a:r>
              <a:rPr lang="en-US" altLang="en-US" smtClean="0"/>
              <a:t>Will discuss each type of substance in this presentation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62072C2F-C5F6-46ED-8108-0C58B28F9999}" type="slidenum">
              <a:rPr lang="en-US" altLang="en-US" sz="1200" i="0" smtClean="0">
                <a:latin typeface="Times New Roman" charset="0"/>
              </a:rPr>
              <a:pPr/>
              <a:t>5</a:t>
            </a:fld>
            <a:endParaRPr lang="en-US" altLang="en-US" sz="1200" i="0" smtClean="0">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Need prefilter and cartridge </a:t>
            </a:r>
          </a:p>
          <a:p>
            <a:r>
              <a:rPr lang="en-US" altLang="en-US" smtClean="0"/>
              <a:t>Based on the paint </a:t>
            </a:r>
          </a:p>
          <a:p>
            <a:r>
              <a:rPr lang="en-US" altLang="en-US" smtClean="0"/>
              <a:t>How are you applying</a:t>
            </a:r>
          </a:p>
          <a:p>
            <a:r>
              <a:rPr lang="en-US" altLang="en-US" smtClean="0"/>
              <a:t>It can become a vapor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CB1D47B-9F93-4680-A2C9-5E479CB82CE9}" type="slidenum">
              <a:rPr lang="en-US" altLang="en-US" sz="1200" i="0" smtClean="0">
                <a:latin typeface="Times New Roman" charset="0"/>
              </a:rPr>
              <a:pPr/>
              <a:t>51</a:t>
            </a:fld>
            <a:endParaRPr lang="en-US" altLang="en-US" sz="1200" i="0" smtClean="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1C0E713-9C62-4DB6-A44E-B8CC91792CB0}" type="slidenum">
              <a:rPr lang="en-US" altLang="en-US" sz="1200" i="0" smtClean="0">
                <a:latin typeface="Times New Roman" charset="0"/>
              </a:rPr>
              <a:pPr/>
              <a:t>52</a:t>
            </a:fld>
            <a:endParaRPr lang="en-US" altLang="en-US" sz="1200" i="0" smtClean="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0BC6521D-9ED6-4EAD-B930-A6D05503522B}" type="slidenum">
              <a:rPr lang="en-US" altLang="en-US" sz="1200" i="0" smtClean="0">
                <a:latin typeface="Times New Roman" charset="0"/>
              </a:rPr>
              <a:pPr/>
              <a:t>53</a:t>
            </a:fld>
            <a:endParaRPr lang="en-US" altLang="en-US" sz="1200" i="0" smtClean="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tool will be revised </a:t>
            </a:r>
          </a:p>
          <a:p>
            <a:r>
              <a:rPr lang="en-US" altLang="en-US" smtClean="0"/>
              <a:t>Does not include all of  the OSHA  standards  - reference OSHA standard  29CFR 1910. 134 </a:t>
            </a:r>
          </a:p>
          <a:p>
            <a:r>
              <a:rPr lang="en-US" altLang="en-US" smtClean="0"/>
              <a:t>One of the appendices' is the questionnaire  (appendix C )</a:t>
            </a:r>
          </a:p>
          <a:p>
            <a:endParaRPr lang="en-US" altLang="en-US" smtClean="0"/>
          </a:p>
          <a:p>
            <a:endParaRPr lang="en-US" alt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7DAB503-5C05-4BC7-AE4F-FE9C20608FCB}" type="slidenum">
              <a:rPr lang="en-US" altLang="en-US" sz="1200" i="0" smtClean="0">
                <a:latin typeface="Times New Roman" charset="0"/>
              </a:rPr>
              <a:pPr/>
              <a:t>54</a:t>
            </a:fld>
            <a:endParaRPr lang="en-US" altLang="en-US" sz="1200" i="0" smtClean="0">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44CA338-3721-49B2-A9D9-B3458B04D1E0}" type="slidenum">
              <a:rPr lang="en-US" altLang="en-US" sz="1200" i="0" smtClean="0">
                <a:latin typeface="Times New Roman" charset="0"/>
              </a:rPr>
              <a:pPr/>
              <a:t>55</a:t>
            </a:fld>
            <a:endParaRPr lang="en-US" altLang="en-US" sz="1200" i="0" smtClean="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63D1E967-E913-456B-8AEE-75B6418B2A7F}" type="slidenum">
              <a:rPr lang="en-US" altLang="en-US" sz="1200" i="0" smtClean="0">
                <a:latin typeface="Times New Roman" charset="0"/>
              </a:rPr>
              <a:pPr/>
              <a:t>56</a:t>
            </a:fld>
            <a:endParaRPr lang="en-US" altLang="en-US" sz="1200" i="0" smtClean="0">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DB412FB-8092-4C3A-A9FD-C1CAF9A43283}" type="slidenum">
              <a:rPr lang="en-US" altLang="en-US" sz="1200" i="0" smtClean="0">
                <a:latin typeface="Times New Roman" charset="0"/>
              </a:rPr>
              <a:pPr/>
              <a:t>57</a:t>
            </a:fld>
            <a:endParaRPr lang="en-US" altLang="en-US" sz="1200" i="0" smtClean="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D6BBD90-AD6B-4135-A0F1-4469F776D6B1}" type="slidenum">
              <a:rPr lang="en-US" altLang="en-US" sz="1200" i="0" smtClean="0">
                <a:latin typeface="Times New Roman" charset="0"/>
              </a:rPr>
              <a:pPr/>
              <a:t>58</a:t>
            </a:fld>
            <a:endParaRPr lang="en-US" altLang="en-US" sz="1200" i="0" smtClean="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3D5477B5-81C9-4260-812E-ADF82DD0B668}" type="slidenum">
              <a:rPr lang="en-US" altLang="en-US" sz="1200" i="0" smtClean="0">
                <a:latin typeface="Times New Roman" charset="0"/>
              </a:rPr>
              <a:pPr/>
              <a:t>59</a:t>
            </a:fld>
            <a:endParaRPr lang="en-US" altLang="en-US" sz="1200" i="0" smtClean="0">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2AFDE9C-6714-4F78-A2DD-BADBF38282D7}" type="slidenum">
              <a:rPr lang="en-US" altLang="en-US" sz="1200" i="0" smtClean="0">
                <a:latin typeface="Times New Roman" charset="0"/>
              </a:rPr>
              <a:pPr/>
              <a:t>60</a:t>
            </a:fld>
            <a:endParaRPr lang="en-US" altLang="en-US" sz="1200" i="0"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Brief overview of respiratory system</a:t>
            </a:r>
          </a:p>
          <a:p>
            <a:r>
              <a:rPr lang="en-US" altLang="en-US" smtClean="0"/>
              <a:t>Back to basic pathophysiology  </a:t>
            </a:r>
          </a:p>
          <a:p>
            <a:r>
              <a:rPr lang="en-US" altLang="en-US" smtClean="0"/>
              <a:t>Respiratory System includes more than just the lungs </a:t>
            </a:r>
          </a:p>
          <a:p>
            <a:pPr>
              <a:buFontTx/>
              <a:buChar char="-"/>
            </a:pPr>
            <a:r>
              <a:rPr lang="en-US" altLang="en-US" smtClean="0"/>
              <a:t>Starts at the nose </a:t>
            </a:r>
          </a:p>
          <a:p>
            <a:pPr>
              <a:buFontTx/>
              <a:buChar char="-"/>
            </a:pPr>
            <a:r>
              <a:rPr lang="en-US" altLang="en-US" smtClean="0"/>
              <a:t>Sinuses</a:t>
            </a:r>
          </a:p>
          <a:p>
            <a:pPr>
              <a:buFontTx/>
              <a:buChar char="-"/>
            </a:pPr>
            <a:r>
              <a:rPr lang="en-US" altLang="en-US" smtClean="0"/>
              <a:t>Mouth </a:t>
            </a:r>
          </a:p>
          <a:p>
            <a:pPr>
              <a:buFontTx/>
              <a:buChar char="-"/>
            </a:pPr>
            <a:r>
              <a:rPr lang="en-US" altLang="en-US" smtClean="0"/>
              <a:t>Upper airway – throat and tracheal esophageal area</a:t>
            </a:r>
          </a:p>
          <a:p>
            <a:pPr>
              <a:buFontTx/>
              <a:buChar char="-"/>
            </a:pPr>
            <a:r>
              <a:rPr lang="en-US" altLang="en-US" smtClean="0"/>
              <a:t>Large airways – bronchioles</a:t>
            </a:r>
          </a:p>
          <a:p>
            <a:pPr>
              <a:buFontTx/>
              <a:buChar char="-"/>
            </a:pPr>
            <a:r>
              <a:rPr lang="en-US" altLang="en-US" smtClean="0"/>
              <a:t>Smaller airways </a:t>
            </a:r>
          </a:p>
          <a:p>
            <a:pPr>
              <a:buFontTx/>
              <a:buChar char="-"/>
            </a:pPr>
            <a:endParaRPr lang="en-US" altLang="en-US" smtClean="0"/>
          </a:p>
          <a:p>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DB489CA-4046-46E6-9901-042D1DE49CE8}" type="slidenum">
              <a:rPr lang="en-US" altLang="en-US" sz="1200" i="0" smtClean="0">
                <a:latin typeface="Times New Roman" charset="0"/>
              </a:rPr>
              <a:pPr/>
              <a:t>6</a:t>
            </a:fld>
            <a:endParaRPr lang="en-US" altLang="en-US" sz="1200" i="0" smtClean="0">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3332968-C121-4D5C-AE0C-C882753B3B2F}" type="slidenum">
              <a:rPr lang="en-US" altLang="en-US" sz="1200" i="0" smtClean="0">
                <a:latin typeface="Times New Roman" charset="0"/>
              </a:rPr>
              <a:pPr/>
              <a:t>61</a:t>
            </a:fld>
            <a:endParaRPr lang="en-US" altLang="en-US" sz="1200" i="0" smtClean="0">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30044CE-3E9D-4D26-BBFE-E7C5230CDCDA}" type="slidenum">
              <a:rPr lang="en-US" altLang="en-US" sz="1200" i="0" smtClean="0">
                <a:latin typeface="Times New Roman" charset="0"/>
              </a:rPr>
              <a:pPr/>
              <a:t>62</a:t>
            </a:fld>
            <a:endParaRPr lang="en-US" altLang="en-US" sz="1200" i="0" smtClean="0">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8956C108-FED1-4DB1-80CB-78533208BD61}" type="slidenum">
              <a:rPr lang="en-US" altLang="en-US" sz="1200" i="0" smtClean="0">
                <a:latin typeface="Times New Roman" charset="0"/>
              </a:rPr>
              <a:pPr/>
              <a:t>63</a:t>
            </a:fld>
            <a:endParaRPr lang="en-US" altLang="en-US" sz="1200" i="0" smtClean="0">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BDBD5A3-E2EE-4F24-828B-B9EE8E8D8631}" type="slidenum">
              <a:rPr lang="en-US" altLang="en-US" sz="1200" i="0" smtClean="0">
                <a:latin typeface="Times New Roman" charset="0"/>
              </a:rPr>
              <a:pPr/>
              <a:t>64</a:t>
            </a:fld>
            <a:endParaRPr lang="en-US" altLang="en-US" sz="1200" i="0" smtClean="0">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8A9B4B90-696F-40B9-B841-FB9EE12C5AE5}" type="slidenum">
              <a:rPr lang="en-US" altLang="en-US" sz="1200" i="0" smtClean="0">
                <a:latin typeface="Times New Roman" charset="0"/>
              </a:rPr>
              <a:pPr/>
              <a:t>65</a:t>
            </a:fld>
            <a:endParaRPr lang="en-US" altLang="en-US" sz="1200" i="0" smtClean="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B260F25-BD65-4E36-84F5-70CF3E59BF27}" type="slidenum">
              <a:rPr lang="en-US" altLang="en-US" sz="1200" i="0" smtClean="0">
                <a:latin typeface="Times New Roman" charset="0"/>
              </a:rPr>
              <a:pPr/>
              <a:t>66</a:t>
            </a:fld>
            <a:endParaRPr lang="en-US" altLang="en-US" sz="1200" i="0" smtClean="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2C6F2E3-3B86-49FE-8625-5F2582D3C68F}" type="slidenum">
              <a:rPr lang="en-US" altLang="en-US" sz="1200" i="0" smtClean="0">
                <a:latin typeface="Times New Roman" charset="0"/>
              </a:rPr>
              <a:pPr/>
              <a:t>67</a:t>
            </a:fld>
            <a:endParaRPr lang="en-US" altLang="en-US" sz="1200" i="0" smtClean="0">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endParaRPr lang="en-US" altLang="en-US" smtClean="0"/>
          </a:p>
          <a:p>
            <a:endParaRPr lang="en-US" altLang="en-US" smtClean="0"/>
          </a:p>
          <a:p>
            <a:endParaRPr lang="en-US" alt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1CAFCD6-261C-49FD-8F4E-B23270A07ED5}" type="slidenum">
              <a:rPr lang="en-US" altLang="en-US" sz="1200" i="0" smtClean="0">
                <a:solidFill>
                  <a:srgbClr val="000000"/>
                </a:solidFill>
                <a:latin typeface="Times New Roman" charset="0"/>
              </a:rPr>
              <a:pPr/>
              <a:t>68</a:t>
            </a:fld>
            <a:endParaRPr lang="en-US" altLang="en-US" sz="1200" i="0" smtClean="0">
              <a:solidFill>
                <a:srgbClr val="000000"/>
              </a:solidFill>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44A84AC-867A-4B8F-AD69-E76EB3B7C57A}" type="slidenum">
              <a:rPr lang="en-US" altLang="en-US" sz="1200" i="0" smtClean="0">
                <a:latin typeface="Times New Roman" charset="0"/>
              </a:rPr>
              <a:pPr/>
              <a:t>69</a:t>
            </a:fld>
            <a:endParaRPr lang="en-US" altLang="en-US" sz="1200" i="0" smtClean="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C888A2E-F6DE-4562-83BD-687BD126A18A}" type="slidenum">
              <a:rPr lang="en-US" altLang="en-US" sz="1200" i="0" smtClean="0">
                <a:solidFill>
                  <a:srgbClr val="000000"/>
                </a:solidFill>
                <a:latin typeface="Times New Roman" charset="0"/>
              </a:rPr>
              <a:pPr/>
              <a:t>70</a:t>
            </a:fld>
            <a:endParaRPr lang="en-US" altLang="en-US" sz="1200" i="0" smtClean="0">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size of the particle is important</a:t>
            </a:r>
          </a:p>
          <a:p>
            <a:r>
              <a:rPr lang="en-US" altLang="en-US" sz="1000" smtClean="0"/>
              <a:t>Particles small enough to stay airborne may be </a:t>
            </a:r>
            <a:r>
              <a:rPr lang="en-US" altLang="en-US" sz="1000" b="1" smtClean="0"/>
              <a:t>inhaled through the nose (nasal route) or </a:t>
            </a:r>
            <a:r>
              <a:rPr lang="en-US" altLang="en-US" sz="1000" smtClean="0"/>
              <a:t>the mouth (oral route). </a:t>
            </a:r>
          </a:p>
          <a:p>
            <a:r>
              <a:rPr lang="en-US" altLang="en-US" sz="1000" smtClean="0"/>
              <a:t>The probability of inhalation depends on particle aerodynamic diameter, air movement round the body, and breathing rate. </a:t>
            </a:r>
          </a:p>
          <a:p>
            <a:r>
              <a:rPr lang="en-US" altLang="en-US" sz="1000" smtClean="0"/>
              <a:t>The inhaled particles may then either be deposited or exhaled again, depending on a whole range of physiological and particle-related factors. </a:t>
            </a:r>
          </a:p>
          <a:p>
            <a:r>
              <a:rPr lang="en-US" altLang="en-US" sz="1000" smtClean="0"/>
              <a:t>The five </a:t>
            </a:r>
            <a:r>
              <a:rPr lang="en-US" altLang="en-US" sz="1000" b="1" smtClean="0"/>
              <a:t>deposition mechanisms are sedimentation, inertial </a:t>
            </a:r>
            <a:r>
              <a:rPr lang="en-US" altLang="en-US" sz="1000" smtClean="0"/>
              <a:t>impaction, diffusion (significant only for very small particles &lt; 0.5 m m), interception, and electrostatic deposition. </a:t>
            </a:r>
          </a:p>
          <a:p>
            <a:r>
              <a:rPr lang="en-US" altLang="en-US" sz="1000" smtClean="0"/>
              <a:t>The largest inhaled particles, with aerodynamic diameter greater than about 30 m m, are deposited in the airways of the head, that is the air passages between the point of entry at the lips or nares and the larynx</a:t>
            </a:r>
          </a:p>
          <a:p>
            <a:r>
              <a:rPr lang="en-US" altLang="en-US" sz="1000" smtClean="0"/>
              <a:t>Retention after deposition is helped by mucus, which lines the nose. </a:t>
            </a:r>
          </a:p>
          <a:p>
            <a:endParaRPr lang="en-US" altLang="en-US" sz="1000" smtClean="0"/>
          </a:p>
          <a:p>
            <a:endParaRPr lang="en-US" altLang="en-US" sz="100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9178DE6-209A-4DB8-921D-72E5F9F59AB5}" type="slidenum">
              <a:rPr lang="en-US" altLang="en-US" sz="1200" i="0" smtClean="0">
                <a:latin typeface="Times New Roman" charset="0"/>
              </a:rPr>
              <a:pPr/>
              <a:t>7</a:t>
            </a:fld>
            <a:endParaRPr lang="en-US" altLang="en-US" sz="1200" i="0"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Of the particles which fail to deposit in the head, the larger ones will deposit in the tracheobronchial airway region </a:t>
            </a:r>
          </a:p>
          <a:p>
            <a:r>
              <a:rPr lang="en-US" altLang="en-US" smtClean="0"/>
              <a:t>may later be eliminated by mucociliary clearance </a:t>
            </a:r>
          </a:p>
          <a:p>
            <a:endParaRPr lang="en-US" altLang="en-US" smtClean="0"/>
          </a:p>
          <a:p>
            <a:endParaRPr lang="en-US" altLang="en-US" smtClean="0"/>
          </a:p>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DDE2774-88A1-4F7B-BA12-F9BC7930EA4F}" type="slidenum">
              <a:rPr lang="en-US" altLang="en-US" sz="1200" i="0" smtClean="0">
                <a:latin typeface="Times New Roman" charset="0"/>
              </a:rPr>
              <a:pPr/>
              <a:t>8</a:t>
            </a:fld>
            <a:endParaRPr lang="en-US" altLang="en-US" sz="1200" i="0"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Alveoli is where oxygen exchange takes place</a:t>
            </a:r>
          </a:p>
          <a:p>
            <a:r>
              <a:rPr lang="en-US" altLang="en-US" smtClean="0"/>
              <a:t>Grape like clusters</a:t>
            </a:r>
          </a:p>
          <a:p>
            <a:endParaRPr lang="en-US" altLang="en-US" smtClean="0"/>
          </a:p>
          <a:p>
            <a:r>
              <a:rPr lang="en-US" altLang="en-US" smtClean="0"/>
              <a:t>Respirable dust is defined as particle less than 10 microns </a:t>
            </a:r>
          </a:p>
          <a:p>
            <a:endParaRPr lang="en-US" altLang="en-US" smtClean="0"/>
          </a:p>
          <a:p>
            <a:r>
              <a:rPr lang="en-US" altLang="en-US" smtClean="0"/>
              <a:t>Respirable dust can end up in this area of the lung</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7EA44E8-DE74-4586-8BFB-62A6DC6C30EC}" type="slidenum">
              <a:rPr lang="en-US" altLang="en-US" sz="1200" i="0" smtClean="0">
                <a:latin typeface="Times New Roman" charset="0"/>
              </a:rPr>
              <a:pPr/>
              <a:t>9</a:t>
            </a:fld>
            <a:endParaRPr lang="en-US" altLang="en-US" sz="1200" i="0"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CEBD35-C54C-470A-B0C9-D6940B01C49B}"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66DCA5-1CE3-46BB-ACFF-BE4B413513B9}" type="slidenum">
              <a:rPr lang="en-US"/>
              <a:pPr>
                <a:defRPr/>
              </a:pPr>
              <a:t>‹#›</a:t>
            </a:fld>
            <a:endParaRPr lang="en-US"/>
          </a:p>
        </p:txBody>
      </p:sp>
    </p:spTree>
    <p:extLst>
      <p:ext uri="{BB962C8B-B14F-4D97-AF65-F5344CB8AC3E}">
        <p14:creationId xmlns:p14="http://schemas.microsoft.com/office/powerpoint/2010/main" val="381996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132490-343A-4490-A606-96BF5126C2BA}"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66D189-4BDE-48B2-ADDD-88A9CEE8D81B}" type="slidenum">
              <a:rPr lang="en-US"/>
              <a:pPr>
                <a:defRPr/>
              </a:pPr>
              <a:t>‹#›</a:t>
            </a:fld>
            <a:endParaRPr lang="en-US"/>
          </a:p>
        </p:txBody>
      </p:sp>
    </p:spTree>
    <p:extLst>
      <p:ext uri="{BB962C8B-B14F-4D97-AF65-F5344CB8AC3E}">
        <p14:creationId xmlns:p14="http://schemas.microsoft.com/office/powerpoint/2010/main" val="145657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3B5EF5-9C7B-4B45-9DEE-AD6FF0E68C1B}"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937847-CBF8-4C9E-930F-A9F79367CB90}" type="slidenum">
              <a:rPr lang="en-US"/>
              <a:pPr>
                <a:defRPr/>
              </a:pPr>
              <a:t>‹#›</a:t>
            </a:fld>
            <a:endParaRPr lang="en-US"/>
          </a:p>
        </p:txBody>
      </p:sp>
    </p:spTree>
    <p:extLst>
      <p:ext uri="{BB962C8B-B14F-4D97-AF65-F5344CB8AC3E}">
        <p14:creationId xmlns:p14="http://schemas.microsoft.com/office/powerpoint/2010/main" val="357168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3E34B49-A46F-428E-A404-EAFC311EB5F0}"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B56764-4CCE-4528-9D8B-AD0FDC514957}" type="slidenum">
              <a:rPr lang="en-US"/>
              <a:pPr>
                <a:defRPr/>
              </a:pPr>
              <a:t>‹#›</a:t>
            </a:fld>
            <a:endParaRPr lang="en-US"/>
          </a:p>
        </p:txBody>
      </p:sp>
    </p:spTree>
    <p:extLst>
      <p:ext uri="{BB962C8B-B14F-4D97-AF65-F5344CB8AC3E}">
        <p14:creationId xmlns:p14="http://schemas.microsoft.com/office/powerpoint/2010/main" val="1117260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8546774B-96E6-4A55-847A-78191CC64312}"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939054-120D-41B0-9EAC-73C5E386B2F8}" type="slidenum">
              <a:rPr lang="en-US"/>
              <a:pPr>
                <a:defRPr/>
              </a:pPr>
              <a:t>‹#›</a:t>
            </a:fld>
            <a:endParaRPr lang="en-US"/>
          </a:p>
        </p:txBody>
      </p:sp>
    </p:spTree>
    <p:extLst>
      <p:ext uri="{BB962C8B-B14F-4D97-AF65-F5344CB8AC3E}">
        <p14:creationId xmlns:p14="http://schemas.microsoft.com/office/powerpoint/2010/main" val="406484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99E7CA-034B-4162-8DE2-A50357A467C8}"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25F18-6ECF-48A8-ABEB-7AAEB02B7012}" type="slidenum">
              <a:rPr lang="en-US"/>
              <a:pPr>
                <a:defRPr/>
              </a:pPr>
              <a:t>‹#›</a:t>
            </a:fld>
            <a:endParaRPr lang="en-US"/>
          </a:p>
        </p:txBody>
      </p:sp>
    </p:spTree>
    <p:extLst>
      <p:ext uri="{BB962C8B-B14F-4D97-AF65-F5344CB8AC3E}">
        <p14:creationId xmlns:p14="http://schemas.microsoft.com/office/powerpoint/2010/main" val="90663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FB3D08-964D-458B-B7CD-322C30CC558D}" type="datetime1">
              <a:rPr lang="en-US"/>
              <a:pPr>
                <a:defRPr/>
              </a:pPr>
              <a:t>12/20/2013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0B254-B8EA-4A11-8646-A4B1DFEF437E}" type="slidenum">
              <a:rPr lang="en-US"/>
              <a:pPr>
                <a:defRPr/>
              </a:pPr>
              <a:t>‹#›</a:t>
            </a:fld>
            <a:endParaRPr lang="en-US"/>
          </a:p>
        </p:txBody>
      </p:sp>
    </p:spTree>
    <p:extLst>
      <p:ext uri="{BB962C8B-B14F-4D97-AF65-F5344CB8AC3E}">
        <p14:creationId xmlns:p14="http://schemas.microsoft.com/office/powerpoint/2010/main" val="93401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8A3A6CD-92D2-4B22-A56A-5816C79B7C7B}"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08079E-DC60-476A-BC02-A08BBD86B7B4}" type="slidenum">
              <a:rPr lang="en-US"/>
              <a:pPr>
                <a:defRPr/>
              </a:pPr>
              <a:t>‹#›</a:t>
            </a:fld>
            <a:endParaRPr lang="en-US"/>
          </a:p>
        </p:txBody>
      </p:sp>
    </p:spTree>
    <p:extLst>
      <p:ext uri="{BB962C8B-B14F-4D97-AF65-F5344CB8AC3E}">
        <p14:creationId xmlns:p14="http://schemas.microsoft.com/office/powerpoint/2010/main" val="332375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A547238-1BEB-43DE-A36D-C7EFB4A3CE9C}" type="datetime1">
              <a:rPr lang="en-US"/>
              <a:pPr>
                <a:defRPr/>
              </a:pPr>
              <a:t>12/20/2013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AB5AEB-2E0C-4F80-857C-CA0ACDCDE83A}" type="slidenum">
              <a:rPr lang="en-US"/>
              <a:pPr>
                <a:defRPr/>
              </a:pPr>
              <a:t>‹#›</a:t>
            </a:fld>
            <a:endParaRPr lang="en-US"/>
          </a:p>
        </p:txBody>
      </p:sp>
    </p:spTree>
    <p:extLst>
      <p:ext uri="{BB962C8B-B14F-4D97-AF65-F5344CB8AC3E}">
        <p14:creationId xmlns:p14="http://schemas.microsoft.com/office/powerpoint/2010/main" val="324804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D5925E1-5E11-4B23-8925-56AD283502AA}" type="datetime1">
              <a:rPr lang="en-US"/>
              <a:pPr>
                <a:defRPr/>
              </a:pPr>
              <a:t>12/20/2013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5B129E-7870-44DE-9E46-EEF736C795D6}" type="slidenum">
              <a:rPr lang="en-US"/>
              <a:pPr>
                <a:defRPr/>
              </a:pPr>
              <a:t>‹#›</a:t>
            </a:fld>
            <a:endParaRPr lang="en-US"/>
          </a:p>
        </p:txBody>
      </p:sp>
    </p:spTree>
    <p:extLst>
      <p:ext uri="{BB962C8B-B14F-4D97-AF65-F5344CB8AC3E}">
        <p14:creationId xmlns:p14="http://schemas.microsoft.com/office/powerpoint/2010/main" val="381201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9FCB36C-84D2-4630-9084-1BA88ECB7B0F}" type="datetime1">
              <a:rPr lang="en-US"/>
              <a:pPr>
                <a:defRPr/>
              </a:pPr>
              <a:t>12/20/2013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BF8BF2-422D-4DB4-AF48-987676498079}" type="slidenum">
              <a:rPr lang="en-US"/>
              <a:pPr>
                <a:defRPr/>
              </a:pPr>
              <a:t>‹#›</a:t>
            </a:fld>
            <a:endParaRPr lang="en-US"/>
          </a:p>
        </p:txBody>
      </p:sp>
    </p:spTree>
    <p:extLst>
      <p:ext uri="{BB962C8B-B14F-4D97-AF65-F5344CB8AC3E}">
        <p14:creationId xmlns:p14="http://schemas.microsoft.com/office/powerpoint/2010/main" val="5388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96D986-521A-4F00-89F5-6004B48076E0}"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FC2B1-FF7C-4C95-9C9F-25EA2451E725}" type="slidenum">
              <a:rPr lang="en-US"/>
              <a:pPr>
                <a:defRPr/>
              </a:pPr>
              <a:t>‹#›</a:t>
            </a:fld>
            <a:endParaRPr lang="en-US"/>
          </a:p>
        </p:txBody>
      </p:sp>
    </p:spTree>
    <p:extLst>
      <p:ext uri="{BB962C8B-B14F-4D97-AF65-F5344CB8AC3E}">
        <p14:creationId xmlns:p14="http://schemas.microsoft.com/office/powerpoint/2010/main" val="10244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6EA592-932A-4C55-B6A5-228A1EFE9EC1}" type="datetime1">
              <a:rPr lang="en-US"/>
              <a:pPr>
                <a:defRPr/>
              </a:pPr>
              <a:t>12/20/2013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0C4F99-39D0-44B8-A8A7-C27C3D9487A3}" type="slidenum">
              <a:rPr lang="en-US"/>
              <a:pPr>
                <a:defRPr/>
              </a:pPr>
              <a:t>‹#›</a:t>
            </a:fld>
            <a:endParaRPr lang="en-US"/>
          </a:p>
        </p:txBody>
      </p:sp>
    </p:spTree>
    <p:extLst>
      <p:ext uri="{BB962C8B-B14F-4D97-AF65-F5344CB8AC3E}">
        <p14:creationId xmlns:p14="http://schemas.microsoft.com/office/powerpoint/2010/main" val="264881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vl1pPr>
          </a:lstStyle>
          <a:p>
            <a:pPr>
              <a:defRPr/>
            </a:pPr>
            <a:fld id="{F4580523-FA69-45C3-92C3-18C58393863C}" type="datetime1">
              <a:rPr lang="en-US"/>
              <a:pPr>
                <a:defRPr/>
              </a:pPr>
              <a:t>12/20/2013</a:t>
            </a:fld>
            <a:endParaRPr lang="en-US"/>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vl1pPr>
          </a:lstStyle>
          <a:p>
            <a:pPr>
              <a:defRPr/>
            </a:pPr>
            <a:endParaRPr lang="en-US"/>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vl1pPr>
          </a:lstStyle>
          <a:p>
            <a:pPr>
              <a:defRPr/>
            </a:pPr>
            <a:fld id="{08B0F897-9A52-425D-8D69-C5A9007615B3}" type="slidenum">
              <a:rPr lang="en-US"/>
              <a:pPr>
                <a:defRPr/>
              </a:pPr>
              <a:t>‹#›</a:t>
            </a:fld>
            <a:endParaRPr lang="en-US"/>
          </a:p>
        </p:txBody>
      </p:sp>
      <p:pic>
        <p:nvPicPr>
          <p:cNvPr id="1031" name="Picture 7" descr="AgriSafe-slid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griSafe-far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www.osha.gov/Publications/3352-APF-respirators.html" TargetMode="External"/><Relationship Id="rId3" Type="http://schemas.openxmlformats.org/officeDocument/2006/relationships/hyperlink" Target="http://www.osha.gov/Publications/3280-10N-05-english-06-27-2007.html" TargetMode="External"/><Relationship Id="rId7" Type="http://schemas.openxmlformats.org/officeDocument/2006/relationships/hyperlink" Target="http://www.osha.gov/Publications/3384small-entity-for-respiratory-protection-standard-rev.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osha.gov/OshDoc/data_Hurricane_Facts/sp_respirators_qc.pdf" TargetMode="External"/><Relationship Id="rId11" Type="http://schemas.openxmlformats.org/officeDocument/2006/relationships/hyperlink" Target="http://www.osha.gov/Publications/respirators-vs-surgicalmasks-factsheet.pdf" TargetMode="External"/><Relationship Id="rId5" Type="http://schemas.openxmlformats.org/officeDocument/2006/relationships/hyperlink" Target="http://www.osha.gov/Publications/3280-10N-05-spanish-07-05-2007.html" TargetMode="External"/><Relationship Id="rId10" Type="http://schemas.openxmlformats.org/officeDocument/2006/relationships/hyperlink" Target="http://www.osha.gov/Publications/respirators-vs-surgicalmasks-factsheet.html" TargetMode="External"/><Relationship Id="rId4" Type="http://schemas.openxmlformats.org/officeDocument/2006/relationships/hyperlink" Target="http://www.osha.gov/OshDoc/data_Hurricane_Facts/respirators.pdf" TargetMode="External"/><Relationship Id="rId9" Type="http://schemas.openxmlformats.org/officeDocument/2006/relationships/hyperlink" Target="http://www.osha.gov/Publications/3352-APF-respirators.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agrisafe.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0" y="1905000"/>
            <a:ext cx="7315200" cy="2819400"/>
          </a:xfrm>
        </p:spPr>
        <p:txBody>
          <a:bodyPr/>
          <a:lstStyle/>
          <a:p>
            <a:pPr eaLnBrk="1" hangingPunct="1"/>
            <a:r>
              <a:rPr lang="en-US" altLang="en-US" sz="3200" b="1" smtClean="0"/>
              <a:t/>
            </a:r>
            <a:br>
              <a:rPr lang="en-US" altLang="en-US" sz="3200" b="1" smtClean="0"/>
            </a:br>
            <a:r>
              <a:rPr lang="en-US" altLang="en-US" sz="3200" b="1" smtClean="0"/>
              <a:t/>
            </a:r>
            <a:br>
              <a:rPr lang="en-US" altLang="en-US" sz="3200" b="1" smtClean="0"/>
            </a:br>
            <a:r>
              <a:rPr lang="en-US" altLang="en-US" sz="3200" b="1" smtClean="0"/>
              <a:t>RESPIRATORY SELECTION</a:t>
            </a:r>
            <a:br>
              <a:rPr lang="en-US" altLang="en-US" sz="3200" b="1" smtClean="0"/>
            </a:br>
            <a:r>
              <a:rPr lang="en-US" altLang="en-US" sz="3200" b="1" smtClean="0"/>
              <a:t>for</a:t>
            </a:r>
            <a:br>
              <a:rPr lang="en-US" altLang="en-US" sz="3200" b="1" smtClean="0"/>
            </a:br>
            <a:r>
              <a:rPr lang="en-US" altLang="en-US" sz="3200" b="1" smtClean="0"/>
              <a:t>Farm Families and Workers </a:t>
            </a:r>
            <a:r>
              <a:rPr lang="en-US" altLang="en-US" sz="3200" smtClean="0"/>
              <a:t/>
            </a:r>
            <a:br>
              <a:rPr lang="en-US" altLang="en-US" sz="3200" smtClean="0"/>
            </a:br>
            <a:endParaRPr lang="en-US" altLang="en-US" sz="2400" smtClean="0"/>
          </a:p>
        </p:txBody>
      </p:sp>
      <p:sp>
        <p:nvSpPr>
          <p:cNvPr id="2051" name="Rectangle 3"/>
          <p:cNvSpPr>
            <a:spLocks noGrp="1" noChangeArrowheads="1"/>
          </p:cNvSpPr>
          <p:nvPr>
            <p:ph type="subTitle" idx="4294967295"/>
          </p:nvPr>
        </p:nvSpPr>
        <p:spPr>
          <a:xfrm>
            <a:off x="1905000" y="4343400"/>
            <a:ext cx="6477000" cy="2514600"/>
          </a:xfrm>
        </p:spPr>
        <p:txBody>
          <a:bodyPr/>
          <a:lstStyle/>
          <a:p>
            <a:pPr marL="0" indent="0" algn="ctr" eaLnBrk="1" hangingPunct="1">
              <a:lnSpc>
                <a:spcPct val="80000"/>
              </a:lnSpc>
              <a:buFontTx/>
              <a:buNone/>
              <a:defRPr/>
            </a:pPr>
            <a:endParaRPr lang="en-US" sz="2800" dirty="0" smtClean="0"/>
          </a:p>
          <a:p>
            <a:pPr marL="0" indent="0" algn="ctr" eaLnBrk="1" hangingPunct="1">
              <a:lnSpc>
                <a:spcPct val="80000"/>
              </a:lnSpc>
              <a:buFontTx/>
              <a:buNone/>
              <a:defRPr/>
            </a:pPr>
            <a:endParaRPr lang="en-US" sz="2800" dirty="0"/>
          </a:p>
          <a:p>
            <a:pPr marL="0" indent="0" algn="ctr" eaLnBrk="1" hangingPunct="1">
              <a:lnSpc>
                <a:spcPct val="80000"/>
              </a:lnSpc>
              <a:buFontTx/>
              <a:buNone/>
              <a:defRPr/>
            </a:pPr>
            <a:endParaRPr lang="en-US" sz="2800" dirty="0" smtClean="0"/>
          </a:p>
          <a:p>
            <a:pPr marL="0" indent="0" algn="ctr" eaLnBrk="1" hangingPunct="1">
              <a:lnSpc>
                <a:spcPct val="80000"/>
              </a:lnSpc>
              <a:buFontTx/>
              <a:buNone/>
              <a:defRPr/>
            </a:pPr>
            <a:endParaRPr lang="en-US" sz="2800" dirty="0" smtClean="0"/>
          </a:p>
          <a:p>
            <a:pPr eaLnBrk="1" hangingPunct="1">
              <a:lnSpc>
                <a:spcPct val="80000"/>
              </a:lnSpc>
              <a:buClr>
                <a:srgbClr val="000000"/>
              </a:buClr>
              <a:buFontTx/>
              <a:buNone/>
              <a:defRPr/>
            </a:pPr>
            <a:r>
              <a:rPr lang="en-US" sz="1200" dirty="0" smtClean="0"/>
              <a:t>	This material was produced under a grant (SH22284SH1)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marL="0" indent="0" algn="ctr" eaLnBrk="1" hangingPunct="1">
              <a:lnSpc>
                <a:spcPct val="8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43000" y="0"/>
            <a:ext cx="8229600" cy="1143000"/>
          </a:xfrm>
        </p:spPr>
        <p:txBody>
          <a:bodyPr/>
          <a:lstStyle/>
          <a:p>
            <a:pPr eaLnBrk="1" hangingPunct="1"/>
            <a:r>
              <a:rPr lang="en-US" altLang="en-US" sz="3600" b="1" smtClean="0"/>
              <a:t>Defense Mechanisms</a:t>
            </a:r>
            <a:r>
              <a:rPr lang="en-US" altLang="en-US" smtClean="0"/>
              <a:t>	</a:t>
            </a:r>
          </a:p>
        </p:txBody>
      </p:sp>
      <p:sp>
        <p:nvSpPr>
          <p:cNvPr id="11267" name="Rectangle 3"/>
          <p:cNvSpPr>
            <a:spLocks noGrp="1" noChangeArrowheads="1"/>
          </p:cNvSpPr>
          <p:nvPr>
            <p:ph idx="4294967295"/>
          </p:nvPr>
        </p:nvSpPr>
        <p:spPr>
          <a:xfrm>
            <a:off x="1676400" y="1790700"/>
            <a:ext cx="7239000" cy="4381500"/>
          </a:xfrm>
        </p:spPr>
        <p:txBody>
          <a:bodyPr/>
          <a:lstStyle/>
          <a:p>
            <a:pPr eaLnBrk="1" hangingPunct="1"/>
            <a:r>
              <a:rPr lang="en-US" altLang="en-US" smtClean="0"/>
              <a:t>Cough Reflex</a:t>
            </a:r>
          </a:p>
          <a:p>
            <a:pPr lvl="1" eaLnBrk="1" hangingPunct="1"/>
            <a:r>
              <a:rPr lang="en-US" altLang="en-US" smtClean="0"/>
              <a:t>Clears the airway of secretions</a:t>
            </a:r>
          </a:p>
          <a:p>
            <a:pPr lvl="1" eaLnBrk="1" hangingPunct="1"/>
            <a:endParaRPr lang="en-US" altLang="en-US" smtClean="0"/>
          </a:p>
          <a:p>
            <a:pPr eaLnBrk="1" hangingPunct="1"/>
            <a:r>
              <a:rPr lang="en-US" altLang="en-US" smtClean="0"/>
              <a:t>Reflex Bronchoconstriction</a:t>
            </a:r>
          </a:p>
          <a:p>
            <a:pPr lvl="1" eaLnBrk="1" hangingPunct="1"/>
            <a:r>
              <a:rPr lang="en-US" altLang="en-US" smtClean="0"/>
              <a:t>Response to breathing in large amounts of irritating substances such as dusts </a:t>
            </a:r>
          </a:p>
          <a:p>
            <a:pPr eaLnBrk="1" hangingPunct="1"/>
            <a:endParaRPr lang="en-US" altLang="en-US" smtClean="0"/>
          </a:p>
        </p:txBody>
      </p:sp>
      <p:sp>
        <p:nvSpPr>
          <p:cNvPr id="11268"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9497023C-60DF-429F-9E1B-CFC19EAC5B1A}" type="datetime1">
              <a:rPr kumimoji="1" lang="en-US" altLang="en-US" sz="1400" i="0"/>
              <a:pPr algn="ctr" eaLnBrk="1" hangingPunct="1">
                <a:spcBef>
                  <a:spcPct val="0"/>
                </a:spcBef>
              </a:pPr>
              <a:t>12/20/2013</a:t>
            </a:fld>
            <a:endParaRPr kumimoji="1" lang="en-US" altLang="en-US" sz="1400" i="0"/>
          </a:p>
        </p:txBody>
      </p:sp>
      <p:sp>
        <p:nvSpPr>
          <p:cNvPr id="1126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06FCB80C-6432-4A2B-941E-B2B53553F0B5}" type="slidenum">
              <a:rPr kumimoji="1" lang="en-US" altLang="en-US" sz="1400" i="0"/>
              <a:pPr algn="r" eaLnBrk="1" hangingPunct="1">
                <a:spcBef>
                  <a:spcPct val="0"/>
                </a:spcBef>
              </a:pPr>
              <a:t>10</a:t>
            </a:fld>
            <a:endParaRPr kumimoji="1" lang="en-US" altLang="en-US" sz="1400" i="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914400" y="0"/>
            <a:ext cx="8229600" cy="1143000"/>
          </a:xfrm>
        </p:spPr>
        <p:txBody>
          <a:bodyPr/>
          <a:lstStyle/>
          <a:p>
            <a:pPr eaLnBrk="1" hangingPunct="1"/>
            <a:r>
              <a:rPr lang="en-US" altLang="en-US" sz="3600" b="1" smtClean="0"/>
              <a:t>Types of Respiratory Hazards</a:t>
            </a:r>
          </a:p>
        </p:txBody>
      </p:sp>
      <p:sp>
        <p:nvSpPr>
          <p:cNvPr id="12291" name="Content Placeholder 2"/>
          <p:cNvSpPr>
            <a:spLocks noGrp="1"/>
          </p:cNvSpPr>
          <p:nvPr>
            <p:ph idx="4294967295"/>
          </p:nvPr>
        </p:nvSpPr>
        <p:spPr>
          <a:xfrm>
            <a:off x="1752600" y="1524000"/>
            <a:ext cx="7391400" cy="4525963"/>
          </a:xfrm>
        </p:spPr>
        <p:txBody>
          <a:bodyPr/>
          <a:lstStyle/>
          <a:p>
            <a:pPr eaLnBrk="1" hangingPunct="1"/>
            <a:r>
              <a:rPr lang="en-US" altLang="en-US" sz="2400" smtClean="0"/>
              <a:t>Livestock &amp; Poultry confinements </a:t>
            </a:r>
          </a:p>
          <a:p>
            <a:pPr eaLnBrk="1" hangingPunct="1"/>
            <a:r>
              <a:rPr lang="en-US" altLang="en-US" sz="2400" smtClean="0"/>
              <a:t>Confined Animal Feeding Operations (CAFOS)</a:t>
            </a:r>
          </a:p>
          <a:p>
            <a:pPr eaLnBrk="1" hangingPunct="1"/>
            <a:r>
              <a:rPr lang="en-US" altLang="en-US" sz="2400" smtClean="0"/>
              <a:t>Pesticides</a:t>
            </a:r>
          </a:p>
          <a:p>
            <a:pPr eaLnBrk="1" hangingPunct="1"/>
            <a:r>
              <a:rPr lang="en-US" altLang="en-US" sz="2400" smtClean="0"/>
              <a:t>Grain Handling</a:t>
            </a:r>
          </a:p>
          <a:p>
            <a:pPr eaLnBrk="1" hangingPunct="1"/>
            <a:r>
              <a:rPr lang="en-US" altLang="en-US" sz="2400" smtClean="0"/>
              <a:t>Anhydrous Ammonia </a:t>
            </a:r>
          </a:p>
          <a:p>
            <a:pPr eaLnBrk="1" hangingPunct="1"/>
            <a:r>
              <a:rPr lang="en-US" altLang="en-US" sz="2400" smtClean="0"/>
              <a:t>Welding</a:t>
            </a:r>
          </a:p>
          <a:p>
            <a:pPr eaLnBrk="1" hangingPunct="1"/>
            <a:r>
              <a:rPr lang="en-US" altLang="en-US" sz="2400" smtClean="0"/>
              <a:t>Using gas or diesel engine indoors</a:t>
            </a:r>
          </a:p>
          <a:p>
            <a:pPr eaLnBrk="1" hangingPunct="1"/>
            <a:r>
              <a:rPr lang="en-US" altLang="en-US" sz="2400" smtClean="0"/>
              <a:t>Fumigation</a:t>
            </a:r>
          </a:p>
          <a:p>
            <a:pPr eaLnBrk="1" hangingPunct="1"/>
            <a:r>
              <a:rPr lang="en-US" altLang="en-US" sz="2400" smtClean="0"/>
              <a:t>Silo Entry</a:t>
            </a:r>
          </a:p>
          <a:p>
            <a:pPr eaLnBrk="1" hangingPunct="1"/>
            <a:r>
              <a:rPr lang="en-US" altLang="en-US" sz="2400" smtClean="0"/>
              <a:t>Paint (spraying)</a:t>
            </a:r>
          </a:p>
          <a:p>
            <a:pPr eaLnBrk="1" hangingPunct="1"/>
            <a:r>
              <a:rPr lang="en-US" altLang="en-US" sz="2400" smtClean="0"/>
              <a:t>Woodworking</a:t>
            </a:r>
          </a:p>
        </p:txBody>
      </p:sp>
      <p:sp>
        <p:nvSpPr>
          <p:cNvPr id="12292"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A71596AC-AE78-4205-84D3-7CC2779F9FBE}" type="datetime1">
              <a:rPr kumimoji="1" lang="en-US" altLang="en-US" sz="1400" i="0"/>
              <a:pPr algn="ctr" eaLnBrk="1" hangingPunct="1">
                <a:spcBef>
                  <a:spcPct val="0"/>
                </a:spcBef>
              </a:pPr>
              <a:t>12/20/2013</a:t>
            </a:fld>
            <a:endParaRPr kumimoji="1" lang="en-US" altLang="en-US" sz="1400" i="0"/>
          </a:p>
        </p:txBody>
      </p:sp>
      <p:sp>
        <p:nvSpPr>
          <p:cNvPr id="1229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792FE0CC-E7AF-4024-AA24-25631E4CB152}" type="slidenum">
              <a:rPr kumimoji="1" lang="en-US" altLang="en-US" sz="1400" i="0"/>
              <a:pPr algn="r" eaLnBrk="1" hangingPunct="1">
                <a:spcBef>
                  <a:spcPct val="0"/>
                </a:spcBef>
              </a:pPr>
              <a:t>11</a:t>
            </a:fld>
            <a:endParaRPr kumimoji="1" lang="en-US" altLang="en-US" sz="1400" i="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0"/>
            <a:ext cx="8915400" cy="1104900"/>
          </a:xfrm>
        </p:spPr>
        <p:txBody>
          <a:bodyPr/>
          <a:lstStyle/>
          <a:p>
            <a:pPr eaLnBrk="1" hangingPunct="1"/>
            <a:r>
              <a:rPr lang="en-US" altLang="en-US" sz="3600" b="1" smtClean="0"/>
              <a:t>General Symptoms</a:t>
            </a:r>
          </a:p>
        </p:txBody>
      </p:sp>
      <p:sp>
        <p:nvSpPr>
          <p:cNvPr id="13315" name="Rectangle 3"/>
          <p:cNvSpPr>
            <a:spLocks noGrp="1" noChangeArrowheads="1"/>
          </p:cNvSpPr>
          <p:nvPr>
            <p:ph type="body" idx="1"/>
          </p:nvPr>
        </p:nvSpPr>
        <p:spPr>
          <a:xfrm>
            <a:off x="2057400" y="1143000"/>
            <a:ext cx="7086600" cy="5257800"/>
          </a:xfrm>
        </p:spPr>
        <p:txBody>
          <a:bodyPr/>
          <a:lstStyle/>
          <a:p>
            <a:pPr eaLnBrk="1" hangingPunct="1"/>
            <a:r>
              <a:rPr lang="en-US" altLang="en-US" sz="2800" smtClean="0"/>
              <a:t>Headache</a:t>
            </a:r>
          </a:p>
          <a:p>
            <a:pPr eaLnBrk="1" hangingPunct="1"/>
            <a:r>
              <a:rPr lang="en-US" altLang="en-US" sz="2800" smtClean="0"/>
              <a:t>Dizziness</a:t>
            </a:r>
          </a:p>
          <a:p>
            <a:pPr eaLnBrk="1" hangingPunct="1"/>
            <a:r>
              <a:rPr lang="en-US" altLang="en-US" sz="2800" smtClean="0"/>
              <a:t>Runny or sore eyes</a:t>
            </a:r>
          </a:p>
          <a:p>
            <a:pPr eaLnBrk="1" hangingPunct="1"/>
            <a:r>
              <a:rPr lang="en-US" altLang="en-US" sz="2800" smtClean="0"/>
              <a:t>Sore throat</a:t>
            </a:r>
          </a:p>
          <a:p>
            <a:pPr eaLnBrk="1" hangingPunct="1"/>
            <a:r>
              <a:rPr lang="en-US" altLang="en-US" sz="2800" smtClean="0"/>
              <a:t>Stuffy nose or sneezing</a:t>
            </a:r>
          </a:p>
          <a:p>
            <a:pPr eaLnBrk="1" hangingPunct="1"/>
            <a:r>
              <a:rPr lang="en-US" altLang="en-US" sz="2800" smtClean="0"/>
              <a:t>Cough</a:t>
            </a:r>
          </a:p>
          <a:p>
            <a:pPr eaLnBrk="1" hangingPunct="1"/>
            <a:r>
              <a:rPr lang="en-US" altLang="en-US" sz="2800" smtClean="0"/>
              <a:t>Wheezing or tightness in chest</a:t>
            </a:r>
          </a:p>
          <a:p>
            <a:pPr eaLnBrk="1" hangingPunct="1"/>
            <a:r>
              <a:rPr lang="en-US" altLang="en-US" sz="2800" smtClean="0"/>
              <a:t>Shortness of breath</a:t>
            </a:r>
          </a:p>
          <a:p>
            <a:pPr eaLnBrk="1" hangingPunct="1"/>
            <a:r>
              <a:rPr lang="en-US" altLang="en-US" sz="2800" smtClean="0"/>
              <a:t>Nausea or vomiting</a:t>
            </a:r>
          </a:p>
          <a:p>
            <a:pPr eaLnBrk="1" hangingPunct="1"/>
            <a:r>
              <a:rPr lang="en-US" altLang="en-US" sz="2800" smtClean="0"/>
              <a:t>Monday morning syndrome</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62000" y="0"/>
            <a:ext cx="8229600" cy="1143000"/>
          </a:xfrm>
        </p:spPr>
        <p:txBody>
          <a:bodyPr/>
          <a:lstStyle/>
          <a:p>
            <a:pPr eaLnBrk="1" hangingPunct="1"/>
            <a:r>
              <a:rPr lang="en-US" altLang="en-US" sz="3600" b="1" smtClean="0"/>
              <a:t>Respiratory Protection</a:t>
            </a:r>
          </a:p>
        </p:txBody>
      </p:sp>
      <p:sp>
        <p:nvSpPr>
          <p:cNvPr id="14339" name="Rectangle 3"/>
          <p:cNvSpPr>
            <a:spLocks noGrp="1" noChangeArrowheads="1"/>
          </p:cNvSpPr>
          <p:nvPr>
            <p:ph idx="4294967295"/>
          </p:nvPr>
        </p:nvSpPr>
        <p:spPr>
          <a:xfrm>
            <a:off x="1524000" y="1447800"/>
            <a:ext cx="7391400" cy="4381500"/>
          </a:xfrm>
        </p:spPr>
        <p:txBody>
          <a:bodyPr/>
          <a:lstStyle/>
          <a:p>
            <a:pPr eaLnBrk="1" hangingPunct="1"/>
            <a:r>
              <a:rPr lang="en-US" altLang="en-US" dirty="0" smtClean="0"/>
              <a:t>Understand Respiratory Hazards</a:t>
            </a:r>
          </a:p>
          <a:p>
            <a:pPr eaLnBrk="1" hangingPunct="1"/>
            <a:r>
              <a:rPr lang="en-US" altLang="en-US" dirty="0" smtClean="0"/>
              <a:t>Engineering controls</a:t>
            </a:r>
          </a:p>
          <a:p>
            <a:pPr eaLnBrk="1" hangingPunct="1"/>
            <a:r>
              <a:rPr lang="en-US" altLang="en-US" dirty="0" smtClean="0"/>
              <a:t>Avoid High Risk Exposures if Possible</a:t>
            </a:r>
          </a:p>
          <a:p>
            <a:pPr eaLnBrk="1" hangingPunct="1"/>
            <a:r>
              <a:rPr lang="en-US" altLang="en-US" dirty="0" smtClean="0"/>
              <a:t>Baseline Testing of Lung Function</a:t>
            </a:r>
          </a:p>
          <a:p>
            <a:pPr eaLnBrk="1" hangingPunct="1"/>
            <a:r>
              <a:rPr lang="en-US" altLang="en-US" dirty="0" smtClean="0"/>
              <a:t>Protection</a:t>
            </a:r>
          </a:p>
          <a:p>
            <a:pPr lvl="1" eaLnBrk="1" hangingPunct="1"/>
            <a:r>
              <a:rPr lang="en-US" altLang="en-US" dirty="0" smtClean="0"/>
              <a:t>Right mask for the job</a:t>
            </a:r>
          </a:p>
          <a:p>
            <a:pPr lvl="1" eaLnBrk="1" hangingPunct="1"/>
            <a:r>
              <a:rPr lang="en-US" altLang="en-US" dirty="0" smtClean="0"/>
              <a:t>The right fit for the mask</a:t>
            </a:r>
          </a:p>
          <a:p>
            <a:pPr lvl="1" eaLnBrk="1" hangingPunct="1"/>
            <a:r>
              <a:rPr lang="en-US" altLang="en-US" dirty="0" smtClean="0"/>
              <a:t>Have masks available</a:t>
            </a:r>
          </a:p>
          <a:p>
            <a:pPr lvl="1" eaLnBrk="1" hangingPunct="1"/>
            <a:r>
              <a:rPr lang="en-US" altLang="en-US" dirty="0" smtClean="0"/>
              <a:t>Protective Equipment Storage Box</a:t>
            </a:r>
          </a:p>
          <a:p>
            <a:pPr eaLnBrk="1" hangingPunct="1"/>
            <a:endParaRPr lang="en-US" altLang="en-US" dirty="0" smtClean="0"/>
          </a:p>
        </p:txBody>
      </p:sp>
      <p:sp>
        <p:nvSpPr>
          <p:cNvPr id="14340"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C244A6E9-DBCE-4811-9F64-296AAC9A0B0E}" type="datetime1">
              <a:rPr kumimoji="1" lang="en-US" altLang="en-US" sz="1400" i="0"/>
              <a:pPr algn="ctr" eaLnBrk="1" hangingPunct="1">
                <a:spcBef>
                  <a:spcPct val="0"/>
                </a:spcBef>
              </a:pPr>
              <a:t>12/20/2013</a:t>
            </a:fld>
            <a:endParaRPr kumimoji="1" lang="en-US" altLang="en-US" sz="1400" i="0"/>
          </a:p>
        </p:txBody>
      </p:sp>
      <p:sp>
        <p:nvSpPr>
          <p:cNvPr id="1434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07726532-3F53-41FB-9F48-19E4471E3E10}" type="slidenum">
              <a:rPr kumimoji="1" lang="en-US" altLang="en-US" sz="1400" i="0"/>
              <a:pPr algn="r" eaLnBrk="1" hangingPunct="1">
                <a:spcBef>
                  <a:spcPct val="0"/>
                </a:spcBef>
              </a:pPr>
              <a:t>13</a:t>
            </a:fld>
            <a:endParaRPr kumimoji="1" lang="en-US" altLang="en-US" sz="1400" i="0"/>
          </a:p>
        </p:txBody>
      </p:sp>
      <p:pic>
        <p:nvPicPr>
          <p:cNvPr id="14342" name="Picture 4" descr="MPj038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86200"/>
            <a:ext cx="1219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14400" y="0"/>
            <a:ext cx="8229600" cy="1143000"/>
          </a:xfrm>
        </p:spPr>
        <p:txBody>
          <a:bodyPr/>
          <a:lstStyle/>
          <a:p>
            <a:pPr eaLnBrk="1" hangingPunct="1"/>
            <a:r>
              <a:rPr lang="en-US" altLang="en-US" sz="3600" b="1" smtClean="0"/>
              <a:t>Inadequate Protection</a:t>
            </a:r>
          </a:p>
        </p:txBody>
      </p:sp>
      <p:sp>
        <p:nvSpPr>
          <p:cNvPr id="15363" name="Rectangle 3"/>
          <p:cNvSpPr>
            <a:spLocks noGrp="1" noChangeArrowheads="1"/>
          </p:cNvSpPr>
          <p:nvPr>
            <p:ph idx="4294967295"/>
          </p:nvPr>
        </p:nvSpPr>
        <p:spPr>
          <a:xfrm>
            <a:off x="1371600" y="1752600"/>
            <a:ext cx="3505200" cy="4114800"/>
          </a:xfrm>
        </p:spPr>
        <p:txBody>
          <a:bodyPr/>
          <a:lstStyle/>
          <a:p>
            <a:pPr eaLnBrk="1" hangingPunct="1">
              <a:lnSpc>
                <a:spcPct val="130000"/>
              </a:lnSpc>
            </a:pPr>
            <a:r>
              <a:rPr lang="en-US" altLang="en-US" sz="2000" smtClean="0"/>
              <a:t>Simple one-strap dust masks  are not good enough</a:t>
            </a:r>
          </a:p>
          <a:p>
            <a:pPr eaLnBrk="1" hangingPunct="1">
              <a:lnSpc>
                <a:spcPct val="130000"/>
              </a:lnSpc>
            </a:pPr>
            <a:endParaRPr lang="en-US" altLang="en-US" sz="2000" smtClean="0"/>
          </a:p>
          <a:p>
            <a:pPr eaLnBrk="1" hangingPunct="1">
              <a:lnSpc>
                <a:spcPct val="130000"/>
              </a:lnSpc>
            </a:pPr>
            <a:r>
              <a:rPr lang="en-US" altLang="en-US" sz="2000" smtClean="0"/>
              <a:t>Not considered a respirator according to NISOH </a:t>
            </a:r>
          </a:p>
        </p:txBody>
      </p:sp>
      <p:sp>
        <p:nvSpPr>
          <p:cNvPr id="15364"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D73472AD-A642-459E-B6A1-F5CA1309BD87}" type="datetime1">
              <a:rPr kumimoji="1" lang="en-US" altLang="en-US" sz="1400" i="0"/>
              <a:pPr algn="ctr" eaLnBrk="1" hangingPunct="1">
                <a:spcBef>
                  <a:spcPct val="0"/>
                </a:spcBef>
              </a:pPr>
              <a:t>12/20/2013</a:t>
            </a:fld>
            <a:endParaRPr kumimoji="1" lang="en-US" altLang="en-US" sz="1400" i="0"/>
          </a:p>
        </p:txBody>
      </p:sp>
      <p:sp>
        <p:nvSpPr>
          <p:cNvPr id="1536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C9AC89B2-DE58-4E9E-A1BE-63ED162994FA}" type="slidenum">
              <a:rPr kumimoji="1" lang="en-US" altLang="en-US" sz="1400" i="0"/>
              <a:pPr algn="r" eaLnBrk="1" hangingPunct="1">
                <a:spcBef>
                  <a:spcPct val="0"/>
                </a:spcBef>
              </a:pPr>
              <a:t>14</a:t>
            </a:fld>
            <a:endParaRPr kumimoji="1" lang="en-US" altLang="en-US" sz="1400" i="0"/>
          </a:p>
        </p:txBody>
      </p:sp>
      <p:pic>
        <p:nvPicPr>
          <p:cNvPr id="15366" name="Picture 4" descr="one-s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400208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0"/>
            <a:ext cx="8229600" cy="1143000"/>
          </a:xfrm>
        </p:spPr>
        <p:txBody>
          <a:bodyPr/>
          <a:lstStyle/>
          <a:p>
            <a:pPr eaLnBrk="1" hangingPunct="1"/>
            <a:r>
              <a:rPr lang="en-US" altLang="en-US" sz="3600" b="1" smtClean="0"/>
              <a:t>Types of Respirators</a:t>
            </a:r>
          </a:p>
        </p:txBody>
      </p:sp>
      <p:sp>
        <p:nvSpPr>
          <p:cNvPr id="16387" name="Content Placeholder 2"/>
          <p:cNvSpPr>
            <a:spLocks noGrp="1"/>
          </p:cNvSpPr>
          <p:nvPr>
            <p:ph idx="4294967295"/>
          </p:nvPr>
        </p:nvSpPr>
        <p:spPr>
          <a:xfrm>
            <a:off x="2209800" y="1600200"/>
            <a:ext cx="6477000" cy="4525963"/>
          </a:xfrm>
        </p:spPr>
        <p:txBody>
          <a:bodyPr/>
          <a:lstStyle/>
          <a:p>
            <a:pPr eaLnBrk="1" hangingPunct="1"/>
            <a:r>
              <a:rPr lang="en-US" altLang="en-US" smtClean="0"/>
              <a:t>Air Purifying</a:t>
            </a:r>
          </a:p>
          <a:p>
            <a:pPr eaLnBrk="1" hangingPunct="1"/>
            <a:endParaRPr lang="en-US" altLang="en-US" smtClean="0"/>
          </a:p>
          <a:p>
            <a:pPr eaLnBrk="1" hangingPunct="1"/>
            <a:r>
              <a:rPr lang="en-US" altLang="en-US" smtClean="0"/>
              <a:t>Supplied Air</a:t>
            </a:r>
          </a:p>
        </p:txBody>
      </p:sp>
      <p:sp>
        <p:nvSpPr>
          <p:cNvPr id="16388"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1839C091-59F1-4F9C-B9B2-547FB4721CE5}" type="datetime1">
              <a:rPr kumimoji="1" lang="en-US" altLang="en-US" sz="1400" i="0"/>
              <a:pPr algn="ctr" eaLnBrk="1" hangingPunct="1">
                <a:spcBef>
                  <a:spcPct val="0"/>
                </a:spcBef>
              </a:pPr>
              <a:t>12/20/2013</a:t>
            </a:fld>
            <a:endParaRPr kumimoji="1" lang="en-US" altLang="en-US" sz="1400" i="0"/>
          </a:p>
        </p:txBody>
      </p:sp>
      <p:sp>
        <p:nvSpPr>
          <p:cNvPr id="1638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339932B6-8AC3-40DC-983E-493995C3984E}" type="slidenum">
              <a:rPr kumimoji="1" lang="en-US" altLang="en-US" sz="1400" i="0"/>
              <a:pPr algn="r" eaLnBrk="1" hangingPunct="1">
                <a:spcBef>
                  <a:spcPct val="0"/>
                </a:spcBef>
              </a:pPr>
              <a:t>15</a:t>
            </a:fld>
            <a:endParaRPr kumimoji="1" lang="en-US" altLang="en-US" sz="1400" i="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0"/>
            <a:ext cx="8229600" cy="1143000"/>
          </a:xfrm>
        </p:spPr>
        <p:txBody>
          <a:bodyPr/>
          <a:lstStyle/>
          <a:p>
            <a:pPr eaLnBrk="1" hangingPunct="1"/>
            <a:r>
              <a:rPr lang="en-US" altLang="en-US" sz="3600" b="1" smtClean="0"/>
              <a:t>Air Purifying</a:t>
            </a:r>
          </a:p>
        </p:txBody>
      </p:sp>
      <p:sp>
        <p:nvSpPr>
          <p:cNvPr id="17411" name="Content Placeholder 2"/>
          <p:cNvSpPr>
            <a:spLocks noGrp="1"/>
          </p:cNvSpPr>
          <p:nvPr>
            <p:ph idx="4294967295"/>
          </p:nvPr>
        </p:nvSpPr>
        <p:spPr>
          <a:xfrm>
            <a:off x="1676400" y="1600200"/>
            <a:ext cx="7010400" cy="4525963"/>
          </a:xfrm>
        </p:spPr>
        <p:txBody>
          <a:bodyPr/>
          <a:lstStyle/>
          <a:p>
            <a:pPr eaLnBrk="1" hangingPunct="1">
              <a:buFontTx/>
              <a:buNone/>
            </a:pPr>
            <a:r>
              <a:rPr lang="en-US" altLang="en-US" smtClean="0"/>
              <a:t>Air Purifying</a:t>
            </a:r>
          </a:p>
          <a:p>
            <a:pPr lvl="2" eaLnBrk="1" hangingPunct="1"/>
            <a:r>
              <a:rPr lang="en-US" altLang="en-US" sz="2800" smtClean="0"/>
              <a:t>Filtering face piece</a:t>
            </a:r>
          </a:p>
          <a:p>
            <a:pPr lvl="3" eaLnBrk="1" hangingPunct="1"/>
            <a:r>
              <a:rPr lang="en-US" altLang="en-US" smtClean="0"/>
              <a:t>N series = not for use in presence of oil mist</a:t>
            </a:r>
          </a:p>
          <a:p>
            <a:pPr lvl="3" eaLnBrk="1" hangingPunct="1"/>
            <a:r>
              <a:rPr lang="en-US" altLang="en-US" smtClean="0"/>
              <a:t>R series = some resistance to oil mist</a:t>
            </a:r>
          </a:p>
          <a:p>
            <a:pPr lvl="3" eaLnBrk="1" hangingPunct="1"/>
            <a:r>
              <a:rPr lang="en-US" altLang="en-US" smtClean="0"/>
              <a:t>P series = for use where oil present</a:t>
            </a:r>
          </a:p>
          <a:p>
            <a:pPr lvl="2" eaLnBrk="1" hangingPunct="1"/>
            <a:r>
              <a:rPr lang="en-US" altLang="en-US" sz="2800" smtClean="0"/>
              <a:t>Half mask face piece</a:t>
            </a:r>
          </a:p>
          <a:p>
            <a:pPr lvl="2" eaLnBrk="1" hangingPunct="1"/>
            <a:r>
              <a:rPr lang="en-US" altLang="en-US" sz="2800" smtClean="0"/>
              <a:t>Full face piece</a:t>
            </a:r>
          </a:p>
          <a:p>
            <a:pPr lvl="2" eaLnBrk="1" hangingPunct="1"/>
            <a:r>
              <a:rPr lang="en-US" altLang="en-US" sz="2800" smtClean="0"/>
              <a:t>Powered air purifying</a:t>
            </a:r>
          </a:p>
          <a:p>
            <a:pPr eaLnBrk="1" hangingPunct="1">
              <a:buFontTx/>
              <a:buNone/>
            </a:pPr>
            <a:endParaRPr lang="en-US" altLang="en-US" smtClean="0"/>
          </a:p>
          <a:p>
            <a:pPr lvl="2" eaLnBrk="1" hangingPunct="1"/>
            <a:endParaRPr lang="en-US" altLang="en-US" sz="2000" smtClean="0"/>
          </a:p>
          <a:p>
            <a:pPr eaLnBrk="1" hangingPunct="1"/>
            <a:endParaRPr lang="en-US" altLang="en-US" smtClean="0"/>
          </a:p>
          <a:p>
            <a:pPr eaLnBrk="1" hangingPunct="1"/>
            <a:endParaRPr lang="en-US" altLang="en-US" smtClean="0"/>
          </a:p>
        </p:txBody>
      </p:sp>
      <p:sp>
        <p:nvSpPr>
          <p:cNvPr id="17412"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AC4688FD-B1C1-42DC-A5AA-7ED213ACE080}" type="datetime1">
              <a:rPr kumimoji="1" lang="en-US" altLang="en-US" sz="1400" i="0"/>
              <a:pPr algn="ctr" eaLnBrk="1" hangingPunct="1">
                <a:spcBef>
                  <a:spcPct val="0"/>
                </a:spcBef>
              </a:pPr>
              <a:t>12/20/2013</a:t>
            </a:fld>
            <a:endParaRPr kumimoji="1" lang="en-US" altLang="en-US" sz="1400" i="0"/>
          </a:p>
        </p:txBody>
      </p:sp>
      <p:sp>
        <p:nvSpPr>
          <p:cNvPr id="1741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6308F2CD-2B3A-447B-A63B-5A3957349FC3}" type="slidenum">
              <a:rPr kumimoji="1" lang="en-US" altLang="en-US" sz="1400" i="0"/>
              <a:pPr algn="r" eaLnBrk="1" hangingPunct="1">
                <a:spcBef>
                  <a:spcPct val="0"/>
                </a:spcBef>
              </a:pPr>
              <a:t>16</a:t>
            </a:fld>
            <a:endParaRPr kumimoji="1" lang="en-US" altLang="en-US" sz="1400" i="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28600"/>
            <a:ext cx="8229600" cy="1143000"/>
          </a:xfrm>
        </p:spPr>
        <p:txBody>
          <a:bodyPr/>
          <a:lstStyle/>
          <a:p>
            <a:pPr eaLnBrk="1" hangingPunct="1"/>
            <a:r>
              <a:rPr lang="en-US" altLang="en-US" sz="3600" b="1" smtClean="0"/>
              <a:t>Two-strap disposable masks</a:t>
            </a:r>
            <a:br>
              <a:rPr lang="en-US" altLang="en-US" sz="3600" b="1" smtClean="0"/>
            </a:br>
            <a:endParaRPr lang="en-US" altLang="en-US" sz="3600" b="1" smtClean="0"/>
          </a:p>
        </p:txBody>
      </p:sp>
      <p:sp>
        <p:nvSpPr>
          <p:cNvPr id="18435" name="Content Placeholder 12"/>
          <p:cNvSpPr>
            <a:spLocks noGrp="1"/>
          </p:cNvSpPr>
          <p:nvPr>
            <p:ph idx="1"/>
          </p:nvPr>
        </p:nvSpPr>
        <p:spPr>
          <a:xfrm>
            <a:off x="1676400" y="1676400"/>
            <a:ext cx="7010400" cy="4525963"/>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pPr>
              <a:buFontTx/>
              <a:buNone/>
            </a:pPr>
            <a:r>
              <a:rPr lang="en-US" altLang="en-US" smtClean="0"/>
              <a:t>	</a:t>
            </a:r>
          </a:p>
        </p:txBody>
      </p:sp>
      <p:sp>
        <p:nvSpPr>
          <p:cNvPr id="18436"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8C842D40-3D11-42FB-B6BB-95AA24B57AAA}" type="datetime1">
              <a:rPr kumimoji="1" lang="en-US" altLang="en-US" sz="1400" i="0"/>
              <a:pPr algn="ctr" eaLnBrk="1" hangingPunct="1">
                <a:spcBef>
                  <a:spcPct val="0"/>
                </a:spcBef>
              </a:pPr>
              <a:t>12/20/2013</a:t>
            </a:fld>
            <a:endParaRPr kumimoji="1" lang="en-US" altLang="en-US" sz="1400" i="0"/>
          </a:p>
        </p:txBody>
      </p:sp>
      <p:sp>
        <p:nvSpPr>
          <p:cNvPr id="1843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C1F1496B-3EA7-4D5F-A714-7552847538EF}" type="slidenum">
              <a:rPr kumimoji="1" lang="en-US" altLang="en-US" sz="1400" i="0"/>
              <a:pPr algn="r" eaLnBrk="1" hangingPunct="1">
                <a:spcBef>
                  <a:spcPct val="0"/>
                </a:spcBef>
              </a:pPr>
              <a:t>17</a:t>
            </a:fld>
            <a:endParaRPr kumimoji="1" lang="en-US" altLang="en-US" sz="1400" i="0"/>
          </a:p>
        </p:txBody>
      </p:sp>
      <p:pic>
        <p:nvPicPr>
          <p:cNvPr id="18438" name="Picture 7" descr="Respirato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Respirato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733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descr="Respirator-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733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descr="Respirator-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6002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4"/>
          <p:cNvSpPr txBox="1">
            <a:spLocks noChangeArrowheads="1"/>
          </p:cNvSpPr>
          <p:nvPr/>
        </p:nvSpPr>
        <p:spPr bwMode="auto">
          <a:xfrm>
            <a:off x="2895600" y="3048000"/>
            <a:ext cx="1497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t>8210 – N95</a:t>
            </a:r>
          </a:p>
        </p:txBody>
      </p:sp>
      <p:sp>
        <p:nvSpPr>
          <p:cNvPr id="18443" name="Text Box 15"/>
          <p:cNvSpPr txBox="1">
            <a:spLocks noChangeArrowheads="1"/>
          </p:cNvSpPr>
          <p:nvPr/>
        </p:nvSpPr>
        <p:spPr bwMode="auto">
          <a:xfrm>
            <a:off x="5486400" y="3124200"/>
            <a:ext cx="1427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t>8511 –N95</a:t>
            </a:r>
          </a:p>
        </p:txBody>
      </p:sp>
      <p:sp>
        <p:nvSpPr>
          <p:cNvPr id="18444" name="Text Box 16"/>
          <p:cNvSpPr txBox="1">
            <a:spLocks noChangeArrowheads="1"/>
          </p:cNvSpPr>
          <p:nvPr/>
        </p:nvSpPr>
        <p:spPr bwMode="auto">
          <a:xfrm>
            <a:off x="2819400" y="5410200"/>
            <a:ext cx="1497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t>8271 – N95</a:t>
            </a:r>
          </a:p>
        </p:txBody>
      </p:sp>
      <p:sp>
        <p:nvSpPr>
          <p:cNvPr id="18445" name="Text Box 17"/>
          <p:cNvSpPr txBox="1">
            <a:spLocks noChangeArrowheads="1"/>
          </p:cNvSpPr>
          <p:nvPr/>
        </p:nvSpPr>
        <p:spPr bwMode="auto">
          <a:xfrm>
            <a:off x="5486400" y="5410200"/>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a:t>8233 – N100</a:t>
            </a:r>
          </a:p>
        </p:txBody>
      </p:sp>
      <p:sp>
        <p:nvSpPr>
          <p:cNvPr id="18446" name="TextBox 14"/>
          <p:cNvSpPr txBox="1">
            <a:spLocks noChangeArrowheads="1"/>
          </p:cNvSpPr>
          <p:nvPr/>
        </p:nvSpPr>
        <p:spPr bwMode="auto">
          <a:xfrm>
            <a:off x="2057400" y="59436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b="1"/>
              <a:t>	</a:t>
            </a:r>
            <a:r>
              <a:rPr lang="en-US" altLang="en-US" b="1" i="0"/>
              <a:t>Filtering Face piece masks</a:t>
            </a:r>
            <a:endParaRPr lang="en-US" altLang="en-US" i="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14400" y="-152400"/>
            <a:ext cx="8229600" cy="1143000"/>
          </a:xfrm>
        </p:spPr>
        <p:txBody>
          <a:bodyPr/>
          <a:lstStyle/>
          <a:p>
            <a:pPr eaLnBrk="1" hangingPunct="1"/>
            <a:r>
              <a:rPr lang="en-US" altLang="en-US" sz="3200" b="1" smtClean="0"/>
              <a:t>Filtering Face Piece Masks</a:t>
            </a:r>
            <a:br>
              <a:rPr lang="en-US" altLang="en-US" sz="3200" b="1" smtClean="0"/>
            </a:br>
            <a:r>
              <a:rPr lang="en-US" altLang="en-US" sz="2400" b="1" smtClean="0"/>
              <a:t>2 strap disposable </a:t>
            </a:r>
          </a:p>
        </p:txBody>
      </p:sp>
      <p:sp>
        <p:nvSpPr>
          <p:cNvPr id="19459"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FD63C1A9-FE8E-4F8F-955D-50A4C0184915}" type="datetime1">
              <a:rPr kumimoji="1" lang="en-US" altLang="en-US" sz="1400" i="0"/>
              <a:pPr algn="ctr" eaLnBrk="1" hangingPunct="1">
                <a:spcBef>
                  <a:spcPct val="0"/>
                </a:spcBef>
              </a:pPr>
              <a:t>12/20/2013</a:t>
            </a:fld>
            <a:endParaRPr kumimoji="1" lang="en-US" altLang="en-US" sz="1400" i="0"/>
          </a:p>
        </p:txBody>
      </p:sp>
      <p:sp>
        <p:nvSpPr>
          <p:cNvPr id="1946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685C58D3-2375-473B-8509-00AEEB4A3F96}" type="slidenum">
              <a:rPr kumimoji="1" lang="en-US" altLang="en-US" sz="1400" i="0"/>
              <a:pPr algn="r" eaLnBrk="1" hangingPunct="1">
                <a:spcBef>
                  <a:spcPct val="0"/>
                </a:spcBef>
              </a:pPr>
              <a:t>18</a:t>
            </a:fld>
            <a:endParaRPr kumimoji="1" lang="en-US" altLang="en-US" sz="1400" i="0"/>
          </a:p>
        </p:txBody>
      </p:sp>
      <p:pic>
        <p:nvPicPr>
          <p:cNvPr id="19461" name="Picture 6" descr="mask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93800"/>
            <a:ext cx="79248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0"/>
            <a:ext cx="8229600" cy="1295400"/>
          </a:xfrm>
        </p:spPr>
        <p:txBody>
          <a:bodyPr/>
          <a:lstStyle/>
          <a:p>
            <a:pPr eaLnBrk="1" hangingPunct="1"/>
            <a:r>
              <a:rPr lang="en-US" altLang="en-US" sz="3600" b="1" smtClean="0"/>
              <a:t>Filter Efficiency </a:t>
            </a:r>
          </a:p>
        </p:txBody>
      </p:sp>
      <p:sp>
        <p:nvSpPr>
          <p:cNvPr id="20483" name="Content Placeholder 2"/>
          <p:cNvSpPr>
            <a:spLocks noGrp="1"/>
          </p:cNvSpPr>
          <p:nvPr>
            <p:ph idx="4294967295"/>
          </p:nvPr>
        </p:nvSpPr>
        <p:spPr>
          <a:xfrm>
            <a:off x="1752600" y="1600200"/>
            <a:ext cx="6934200" cy="2438400"/>
          </a:xfrm>
        </p:spPr>
        <p:txBody>
          <a:bodyPr/>
          <a:lstStyle/>
          <a:p>
            <a:pPr eaLnBrk="1" hangingPunct="1"/>
            <a:r>
              <a:rPr lang="en-US" altLang="en-US" smtClean="0"/>
              <a:t>Designation according to filter efficiency</a:t>
            </a:r>
          </a:p>
          <a:p>
            <a:pPr lvl="1" eaLnBrk="1" hangingPunct="1">
              <a:buFontTx/>
              <a:buNone/>
            </a:pPr>
            <a:r>
              <a:rPr lang="en-US" altLang="en-US" sz="2400" smtClean="0"/>
              <a:t>95 =moderate filtering efficiency (95%)</a:t>
            </a:r>
          </a:p>
          <a:p>
            <a:pPr lvl="1" eaLnBrk="1" hangingPunct="1">
              <a:buFontTx/>
              <a:buNone/>
            </a:pPr>
            <a:r>
              <a:rPr lang="en-US" altLang="en-US" sz="2400" smtClean="0"/>
              <a:t>99 = high filtering efficiency (99%)</a:t>
            </a:r>
          </a:p>
          <a:p>
            <a:pPr lvl="1" eaLnBrk="1" hangingPunct="1">
              <a:buFontTx/>
              <a:buNone/>
            </a:pPr>
            <a:r>
              <a:rPr lang="en-US" altLang="en-US" sz="2400" smtClean="0"/>
              <a:t>100 = highest filtering efficiency (99.97%)</a:t>
            </a:r>
          </a:p>
          <a:p>
            <a:pPr lvl="1" eaLnBrk="1" hangingPunct="1"/>
            <a:endParaRPr lang="en-US" altLang="en-US" smtClean="0"/>
          </a:p>
        </p:txBody>
      </p:sp>
      <p:sp>
        <p:nvSpPr>
          <p:cNvPr id="2048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DFF495F9-D41C-472A-B43F-2A83C9E9ECB7}" type="datetime1">
              <a:rPr kumimoji="1" lang="en-US" altLang="en-US" sz="1400" i="0"/>
              <a:pPr algn="ctr" eaLnBrk="1" hangingPunct="1">
                <a:spcBef>
                  <a:spcPct val="0"/>
                </a:spcBef>
              </a:pPr>
              <a:t>12/20/2013</a:t>
            </a:fld>
            <a:endParaRPr kumimoji="1" lang="en-US" altLang="en-US" sz="1400" i="0"/>
          </a:p>
        </p:txBody>
      </p:sp>
      <p:sp>
        <p:nvSpPr>
          <p:cNvPr id="2048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CBC4FD4F-C746-4CA8-B34D-C1082AFB3636}" type="slidenum">
              <a:rPr kumimoji="1" lang="en-US" altLang="en-US" sz="1400" i="0"/>
              <a:pPr algn="r" eaLnBrk="1" hangingPunct="1">
                <a:spcBef>
                  <a:spcPct val="0"/>
                </a:spcBef>
              </a:pPr>
              <a:t>19</a:t>
            </a:fld>
            <a:endParaRPr kumimoji="1" lang="en-US" altLang="en-US" sz="1400" i="0"/>
          </a:p>
        </p:txBody>
      </p:sp>
      <p:pic>
        <p:nvPicPr>
          <p:cNvPr id="20486" name="Picture 7" descr="Respirato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1910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8"/>
          <p:cNvSpPr>
            <a:spLocks noChangeArrowheads="1"/>
          </p:cNvSpPr>
          <p:nvPr/>
        </p:nvSpPr>
        <p:spPr bwMode="auto">
          <a:xfrm>
            <a:off x="2819400" y="4953000"/>
            <a:ext cx="1676400" cy="685800"/>
          </a:xfrm>
          <a:prstGeom prst="rightArrow">
            <a:avLst>
              <a:gd name="adj1" fmla="val 50000"/>
              <a:gd name="adj2" fmla="val 6111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altLang="en-US"/>
          </a:p>
        </p:txBody>
      </p:sp>
      <p:sp>
        <p:nvSpPr>
          <p:cNvPr id="20488" name="Line 9"/>
          <p:cNvSpPr>
            <a:spLocks noChangeShapeType="1"/>
          </p:cNvSpPr>
          <p:nvPr/>
        </p:nvSpPr>
        <p:spPr bwMode="auto">
          <a:xfrm flipV="1">
            <a:off x="2743200" y="5257800"/>
            <a:ext cx="1676400" cy="685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20489" name="Line 10"/>
          <p:cNvSpPr>
            <a:spLocks noChangeShapeType="1"/>
          </p:cNvSpPr>
          <p:nvPr/>
        </p:nvSpPr>
        <p:spPr bwMode="auto">
          <a:xfrm flipV="1">
            <a:off x="2819400" y="5181600"/>
            <a:ext cx="1828800" cy="533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20490" name="AutoShape 11"/>
          <p:cNvSpPr>
            <a:spLocks noChangeArrowheads="1"/>
          </p:cNvSpPr>
          <p:nvPr/>
        </p:nvSpPr>
        <p:spPr bwMode="auto">
          <a:xfrm>
            <a:off x="2895600" y="5486400"/>
            <a:ext cx="1219200" cy="381000"/>
          </a:xfrm>
          <a:prstGeom prst="rightArrow">
            <a:avLst>
              <a:gd name="adj1" fmla="val 50000"/>
              <a:gd name="adj2" fmla="val 8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altLang="en-US"/>
          </a:p>
        </p:txBody>
      </p:sp>
      <p:sp>
        <p:nvSpPr>
          <p:cNvPr id="20491" name="Line 13"/>
          <p:cNvSpPr>
            <a:spLocks noChangeShapeType="1"/>
          </p:cNvSpPr>
          <p:nvPr/>
        </p:nvSpPr>
        <p:spPr bwMode="auto">
          <a:xfrm flipV="1">
            <a:off x="2895600" y="5334000"/>
            <a:ext cx="16764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291847" name="Line 7"/>
          <p:cNvSpPr>
            <a:spLocks noChangeShapeType="1"/>
          </p:cNvSpPr>
          <p:nvPr/>
        </p:nvSpPr>
        <p:spPr bwMode="auto">
          <a:xfrm flipV="1">
            <a:off x="3352800" y="5410200"/>
            <a:ext cx="12954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1847"/>
                                        </p:tgtEl>
                                        <p:attrNameLst>
                                          <p:attrName>style.visibility</p:attrName>
                                        </p:attrNameLst>
                                      </p:cBhvr>
                                      <p:to>
                                        <p:strVal val="visible"/>
                                      </p:to>
                                    </p:set>
                                    <p:anim calcmode="lin" valueType="num">
                                      <p:cBhvr additive="base">
                                        <p:cTn id="7" dur="500" fill="hold"/>
                                        <p:tgtEl>
                                          <p:spTgt spid="291847"/>
                                        </p:tgtEl>
                                        <p:attrNameLst>
                                          <p:attrName>ppt_x</p:attrName>
                                        </p:attrNameLst>
                                      </p:cBhvr>
                                      <p:tavLst>
                                        <p:tav tm="0">
                                          <p:val>
                                            <p:strVal val="0-#ppt_w/2"/>
                                          </p:val>
                                        </p:tav>
                                        <p:tav tm="100000">
                                          <p:val>
                                            <p:strVal val="#ppt_x"/>
                                          </p:val>
                                        </p:tav>
                                      </p:tavLst>
                                    </p:anim>
                                    <p:anim calcmode="lin" valueType="num">
                                      <p:cBhvr additive="base">
                                        <p:cTn id="8" dur="500" fill="hold"/>
                                        <p:tgtEl>
                                          <p:spTgt spid="291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066800" y="0"/>
            <a:ext cx="8229600" cy="1265238"/>
          </a:xfrm>
        </p:spPr>
        <p:txBody>
          <a:bodyPr/>
          <a:lstStyle/>
          <a:p>
            <a:pPr eaLnBrk="1" hangingPunct="1"/>
            <a:r>
              <a:rPr lang="en-US" altLang="en-US" sz="3600" b="1" smtClean="0"/>
              <a:t>Focus Areas for Presentation</a:t>
            </a:r>
          </a:p>
        </p:txBody>
      </p:sp>
      <p:sp>
        <p:nvSpPr>
          <p:cNvPr id="3075" name="Rectangle 3"/>
          <p:cNvSpPr>
            <a:spLocks noGrp="1" noChangeArrowheads="1"/>
          </p:cNvSpPr>
          <p:nvPr>
            <p:ph idx="4294967295"/>
          </p:nvPr>
        </p:nvSpPr>
        <p:spPr>
          <a:xfrm>
            <a:off x="1371600" y="1447800"/>
            <a:ext cx="7315200" cy="4449763"/>
          </a:xfrm>
        </p:spPr>
        <p:txBody>
          <a:bodyPr/>
          <a:lstStyle/>
          <a:p>
            <a:pPr eaLnBrk="1" hangingPunct="1"/>
            <a:r>
              <a:rPr lang="en-US" altLang="en-US" sz="2400" smtClean="0"/>
              <a:t>Present overview of Agricultural Respiratory Exposures </a:t>
            </a:r>
          </a:p>
          <a:p>
            <a:pPr eaLnBrk="1" hangingPunct="1"/>
            <a:r>
              <a:rPr lang="en-US" altLang="en-US" sz="2400" smtClean="0"/>
              <a:t>Discuss types of Respirators </a:t>
            </a:r>
          </a:p>
          <a:p>
            <a:pPr eaLnBrk="1" hangingPunct="1"/>
            <a:r>
              <a:rPr lang="en-US" altLang="en-US" sz="2400" smtClean="0"/>
              <a:t>Discuss Respiratory Protection for Specific Hazards with specific focus on Grain and Hog exposures </a:t>
            </a:r>
          </a:p>
          <a:p>
            <a:pPr eaLnBrk="1" hangingPunct="1"/>
            <a:r>
              <a:rPr lang="en-US" altLang="en-US" sz="2400" smtClean="0"/>
              <a:t>Present Respiratory Selection Guide as a Resource</a:t>
            </a:r>
          </a:p>
          <a:p>
            <a:pPr eaLnBrk="1" hangingPunct="1"/>
            <a:r>
              <a:rPr lang="en-US" altLang="en-US" sz="2400" smtClean="0"/>
              <a:t>Inform attendees about AgriSafe Network</a:t>
            </a:r>
          </a:p>
          <a:p>
            <a:pPr eaLnBrk="1" hangingPunct="1"/>
            <a:endParaRPr lang="en-US" altLang="en-US" sz="2400" smtClean="0"/>
          </a:p>
          <a:p>
            <a:pPr eaLnBrk="1" hangingPunct="1"/>
            <a:r>
              <a:rPr lang="en-US" altLang="en-US" sz="2000" b="1" i="1" smtClean="0"/>
              <a:t>Concerns and Questions from producers/workers</a:t>
            </a:r>
          </a:p>
        </p:txBody>
      </p:sp>
      <p:sp>
        <p:nvSpPr>
          <p:cNvPr id="3076"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8C0E609C-08BB-4523-9423-0FE8B1A1A635}" type="datetime1">
              <a:rPr kumimoji="1" lang="en-US" altLang="en-US" sz="1400" i="0"/>
              <a:pPr algn="ctr" eaLnBrk="1" hangingPunct="1">
                <a:spcBef>
                  <a:spcPct val="0"/>
                </a:spcBef>
              </a:pPr>
              <a:t>12/20/2013</a:t>
            </a:fld>
            <a:endParaRPr kumimoji="1" lang="en-US" altLang="en-US" sz="1400" i="0"/>
          </a:p>
        </p:txBody>
      </p:sp>
      <p:sp>
        <p:nvSpPr>
          <p:cNvPr id="307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D13DDAA8-B5CB-4D90-8587-E5336C428466}" type="slidenum">
              <a:rPr kumimoji="1" lang="en-US" altLang="en-US" sz="1400" i="0"/>
              <a:pPr algn="r" eaLnBrk="1" hangingPunct="1">
                <a:spcBef>
                  <a:spcPct val="0"/>
                </a:spcBef>
              </a:pPr>
              <a:t>2</a:t>
            </a:fld>
            <a:endParaRPr kumimoji="1" lang="en-US" altLang="en-US" sz="1400" i="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19150" y="0"/>
            <a:ext cx="8324850" cy="1104900"/>
          </a:xfrm>
        </p:spPr>
        <p:txBody>
          <a:bodyPr/>
          <a:lstStyle/>
          <a:p>
            <a:pPr eaLnBrk="1" hangingPunct="1"/>
            <a:r>
              <a:rPr lang="en-US" altLang="en-US" sz="3600" b="1" smtClean="0"/>
              <a:t>Half-mask respirator</a:t>
            </a:r>
          </a:p>
        </p:txBody>
      </p:sp>
      <p:sp>
        <p:nvSpPr>
          <p:cNvPr id="21507" name="Rectangle 3"/>
          <p:cNvSpPr>
            <a:spLocks noGrp="1" noChangeArrowheads="1"/>
          </p:cNvSpPr>
          <p:nvPr>
            <p:ph type="body" sz="half" idx="4294967295"/>
          </p:nvPr>
        </p:nvSpPr>
        <p:spPr>
          <a:xfrm>
            <a:off x="5105400" y="1600200"/>
            <a:ext cx="3810000" cy="4381500"/>
          </a:xfrm>
        </p:spPr>
        <p:txBody>
          <a:bodyPr/>
          <a:lstStyle/>
          <a:p>
            <a:pPr eaLnBrk="1" hangingPunct="1"/>
            <a:r>
              <a:rPr lang="en-US" altLang="en-US" sz="2800" smtClean="0"/>
              <a:t>Requires fit testing</a:t>
            </a:r>
          </a:p>
          <a:p>
            <a:pPr eaLnBrk="1" hangingPunct="1"/>
            <a:r>
              <a:rPr lang="en-US" altLang="en-US" sz="2800" smtClean="0"/>
              <a:t>Different brands and styles available</a:t>
            </a:r>
          </a:p>
          <a:p>
            <a:pPr eaLnBrk="1" hangingPunct="1"/>
            <a:r>
              <a:rPr lang="en-US" altLang="en-US" sz="2800" smtClean="0"/>
              <a:t>Several Cartridge choices </a:t>
            </a:r>
          </a:p>
        </p:txBody>
      </p:sp>
      <p:sp>
        <p:nvSpPr>
          <p:cNvPr id="2150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2BF3AE81-2900-4E4E-8580-85A7762655E0}" type="slidenum">
              <a:rPr kumimoji="1" lang="en-US" altLang="en-US" sz="1400" i="0"/>
              <a:pPr algn="r" eaLnBrk="1" hangingPunct="1">
                <a:spcBef>
                  <a:spcPct val="0"/>
                </a:spcBef>
              </a:pPr>
              <a:t>20</a:t>
            </a:fld>
            <a:endParaRPr kumimoji="1" lang="en-US" altLang="en-US" sz="1400" i="0"/>
          </a:p>
        </p:txBody>
      </p:sp>
      <p:sp>
        <p:nvSpPr>
          <p:cNvPr id="21509" name="Date Placeholder 6"/>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50A347DD-19DE-447B-8283-2F669BD50CA9}" type="datetime1">
              <a:rPr kumimoji="1" lang="en-US" altLang="en-US" sz="1400" i="0"/>
              <a:pPr algn="ctr" eaLnBrk="1" hangingPunct="1">
                <a:spcBef>
                  <a:spcPct val="0"/>
                </a:spcBef>
              </a:pPr>
              <a:t>12/20/2013</a:t>
            </a:fld>
            <a:endParaRPr kumimoji="1" lang="en-US" altLang="en-US" sz="1400" i="0"/>
          </a:p>
        </p:txBody>
      </p:sp>
      <p:pic>
        <p:nvPicPr>
          <p:cNvPr id="21510" name="Picture 6" descr="P61500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114800"/>
            <a:ext cx="30734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ClipArt Placeholder 8" descr="P6150003.JPG"/>
          <p:cNvPicPr>
            <a:picLocks noGrp="1" noChangeAspect="1"/>
          </p:cNvPicPr>
          <p:nvPr>
            <p:ph type="clipArt" sz="half" idx="4294967295"/>
          </p:nvPr>
        </p:nvPicPr>
        <p:blipFill>
          <a:blip r:embed="rId4">
            <a:extLst>
              <a:ext uri="{28A0092B-C50C-407E-A947-70E740481C1C}">
                <a14:useLocalDpi xmlns:a14="http://schemas.microsoft.com/office/drawing/2010/main" val="0"/>
              </a:ext>
            </a:extLst>
          </a:blip>
          <a:srcRect/>
          <a:stretch>
            <a:fillRect/>
          </a:stretch>
        </p:blipFill>
        <p:spPr>
          <a:xfrm>
            <a:off x="1828800" y="1600200"/>
            <a:ext cx="3048000" cy="2281238"/>
          </a:xfrm>
        </p:spPr>
      </p:pic>
      <p:pic>
        <p:nvPicPr>
          <p:cNvPr id="21512" name="Picture 9" descr="P419003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14800"/>
            <a:ext cx="3048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304800"/>
            <a:ext cx="8229600" cy="990600"/>
          </a:xfrm>
        </p:spPr>
        <p:txBody>
          <a:bodyPr/>
          <a:lstStyle/>
          <a:p>
            <a:pPr eaLnBrk="1" hangingPunct="1"/>
            <a:r>
              <a:rPr lang="en-US" altLang="en-US" sz="3600" b="1" smtClean="0"/>
              <a:t>Half Mask Cartridges </a:t>
            </a:r>
            <a:br>
              <a:rPr lang="en-US" altLang="en-US" sz="3600" b="1" smtClean="0"/>
            </a:br>
            <a:endParaRPr lang="en-US" altLang="en-US" sz="3600" b="1" smtClean="0"/>
          </a:p>
        </p:txBody>
      </p:sp>
      <p:sp>
        <p:nvSpPr>
          <p:cNvPr id="22531"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9701709D-A3DC-4FC7-A6BA-086AA93EB555}" type="datetime1">
              <a:rPr kumimoji="1" lang="en-US" altLang="en-US" sz="1400" i="0"/>
              <a:pPr algn="ctr" eaLnBrk="1" hangingPunct="1">
                <a:spcBef>
                  <a:spcPct val="0"/>
                </a:spcBef>
              </a:pPr>
              <a:t>12/20/2013</a:t>
            </a:fld>
            <a:endParaRPr kumimoji="1" lang="en-US" altLang="en-US" sz="1400" i="0"/>
          </a:p>
        </p:txBody>
      </p:sp>
      <p:sp>
        <p:nvSpPr>
          <p:cNvPr id="2253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2E4F8774-2F86-4C50-AFCB-4ECD413270FF}" type="slidenum">
              <a:rPr kumimoji="1" lang="en-US" altLang="en-US" sz="1400" i="0"/>
              <a:pPr algn="r" eaLnBrk="1" hangingPunct="1">
                <a:spcBef>
                  <a:spcPct val="0"/>
                </a:spcBef>
              </a:pPr>
              <a:t>21</a:t>
            </a:fld>
            <a:endParaRPr kumimoji="1" lang="en-US" altLang="en-US" sz="1400" i="0"/>
          </a:p>
        </p:txBody>
      </p:sp>
      <p:pic>
        <p:nvPicPr>
          <p:cNvPr id="22533" name="Picture 8" descr="P419005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2332038"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P419004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52600"/>
            <a:ext cx="22447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P419006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733800"/>
            <a:ext cx="27114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P419007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733800"/>
            <a:ext cx="273843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descr="P419005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9238" y="1752600"/>
            <a:ext cx="22399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
          <p:cNvSpPr txBox="1">
            <a:spLocks noChangeArrowheads="1"/>
          </p:cNvSpPr>
          <p:nvPr/>
        </p:nvSpPr>
        <p:spPr bwMode="auto">
          <a:xfrm>
            <a:off x="1857375" y="3163888"/>
            <a:ext cx="147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r>
              <a:rPr kumimoji="1" lang="en-US" altLang="en-US" sz="2400" i="0"/>
              <a:t>Ammonia</a:t>
            </a:r>
          </a:p>
        </p:txBody>
      </p:sp>
      <p:sp>
        <p:nvSpPr>
          <p:cNvPr id="22539" name="Text Box 11"/>
          <p:cNvSpPr txBox="1">
            <a:spLocks noChangeArrowheads="1"/>
          </p:cNvSpPr>
          <p:nvPr/>
        </p:nvSpPr>
        <p:spPr bwMode="auto">
          <a:xfrm>
            <a:off x="4189413" y="3087688"/>
            <a:ext cx="215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r>
              <a:rPr kumimoji="1" lang="en-US" altLang="en-US" sz="2400" i="0"/>
              <a:t>Organic Vapor</a:t>
            </a:r>
          </a:p>
        </p:txBody>
      </p:sp>
      <p:sp>
        <p:nvSpPr>
          <p:cNvPr id="22540" name="Text Box 12"/>
          <p:cNvSpPr txBox="1">
            <a:spLocks noChangeArrowheads="1"/>
          </p:cNvSpPr>
          <p:nvPr/>
        </p:nvSpPr>
        <p:spPr bwMode="auto">
          <a:xfrm>
            <a:off x="6934200" y="30480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r>
              <a:rPr kumimoji="1" lang="en-US" altLang="en-US" sz="2400" i="0"/>
              <a:t>Acid Gas</a:t>
            </a:r>
          </a:p>
        </p:txBody>
      </p:sp>
      <p:sp>
        <p:nvSpPr>
          <p:cNvPr id="22541" name="Text Box 13"/>
          <p:cNvSpPr txBox="1">
            <a:spLocks noChangeArrowheads="1"/>
          </p:cNvSpPr>
          <p:nvPr/>
        </p:nvSpPr>
        <p:spPr bwMode="auto">
          <a:xfrm>
            <a:off x="3200400" y="533400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r>
              <a:rPr kumimoji="1" lang="en-US" altLang="en-US" sz="2400" i="0"/>
              <a:t>HEPA</a:t>
            </a:r>
          </a:p>
        </p:txBody>
      </p:sp>
      <p:sp>
        <p:nvSpPr>
          <p:cNvPr id="22542" name="Text Box 14"/>
          <p:cNvSpPr txBox="1">
            <a:spLocks noChangeArrowheads="1"/>
          </p:cNvSpPr>
          <p:nvPr/>
        </p:nvSpPr>
        <p:spPr bwMode="auto">
          <a:xfrm>
            <a:off x="5486400" y="5334000"/>
            <a:ext cx="225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r>
              <a:rPr kumimoji="1" lang="en-US" altLang="en-US" sz="2400" i="0"/>
              <a:t>HEPA pancake</a:t>
            </a:r>
          </a:p>
        </p:txBody>
      </p:sp>
      <p:sp>
        <p:nvSpPr>
          <p:cNvPr id="22543" name="TextBox 14"/>
          <p:cNvSpPr txBox="1">
            <a:spLocks noChangeArrowheads="1"/>
          </p:cNvSpPr>
          <p:nvPr/>
        </p:nvSpPr>
        <p:spPr bwMode="auto">
          <a:xfrm>
            <a:off x="3276600" y="59436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2400" b="1" i="0"/>
              <a:t>North products</a:t>
            </a:r>
            <a:endParaRPr lang="en-US" altLang="en-US" sz="2400" i="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0"/>
            <a:ext cx="8229600" cy="1143000"/>
          </a:xfrm>
        </p:spPr>
        <p:txBody>
          <a:bodyPr/>
          <a:lstStyle/>
          <a:p>
            <a:pPr eaLnBrk="1" hangingPunct="1"/>
            <a:r>
              <a:rPr lang="en-US" altLang="en-US" sz="3600" b="1" smtClean="0"/>
              <a:t>HEPA filter half-mask</a:t>
            </a:r>
          </a:p>
        </p:txBody>
      </p:sp>
      <p:sp>
        <p:nvSpPr>
          <p:cNvPr id="23555" name="Rectangle 3"/>
          <p:cNvSpPr>
            <a:spLocks noGrp="1" noChangeArrowheads="1"/>
          </p:cNvSpPr>
          <p:nvPr>
            <p:ph type="body" sz="half" idx="2"/>
          </p:nvPr>
        </p:nvSpPr>
        <p:spPr>
          <a:xfrm>
            <a:off x="3200400" y="1600200"/>
            <a:ext cx="4033838" cy="2057400"/>
          </a:xfrm>
        </p:spPr>
        <p:txBody>
          <a:bodyPr/>
          <a:lstStyle/>
          <a:p>
            <a:pPr eaLnBrk="1" hangingPunct="1"/>
            <a:r>
              <a:rPr lang="en-US" altLang="en-US" sz="2800" smtClean="0"/>
              <a:t>99.97% efficient in removing very small particles </a:t>
            </a:r>
          </a:p>
          <a:p>
            <a:pPr eaLnBrk="1" hangingPunct="1"/>
            <a:r>
              <a:rPr lang="en-US" altLang="en-US" sz="2800" smtClean="0"/>
              <a:t>Excellent choice </a:t>
            </a:r>
          </a:p>
        </p:txBody>
      </p:sp>
      <p:pic>
        <p:nvPicPr>
          <p:cNvPr id="23556" name="Picture 4"/>
          <p:cNvPicPr>
            <a:picLocks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276600" y="3810000"/>
            <a:ext cx="3652838" cy="252095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0"/>
            <a:ext cx="8229600" cy="1143000"/>
          </a:xfrm>
        </p:spPr>
        <p:txBody>
          <a:bodyPr/>
          <a:lstStyle/>
          <a:p>
            <a:pPr eaLnBrk="1" hangingPunct="1"/>
            <a:r>
              <a:rPr lang="en-US" altLang="en-US" sz="3600" b="1" smtClean="0"/>
              <a:t>Air-purifying Respirator</a:t>
            </a:r>
          </a:p>
        </p:txBody>
      </p:sp>
      <p:sp>
        <p:nvSpPr>
          <p:cNvPr id="24579" name="Rectangle 3"/>
          <p:cNvSpPr>
            <a:spLocks noGrp="1" noChangeArrowheads="1"/>
          </p:cNvSpPr>
          <p:nvPr>
            <p:ph type="body" sz="half" idx="2"/>
          </p:nvPr>
        </p:nvSpPr>
        <p:spPr>
          <a:xfrm>
            <a:off x="4652963" y="1600200"/>
            <a:ext cx="4033837" cy="4525963"/>
          </a:xfrm>
        </p:spPr>
        <p:txBody>
          <a:bodyPr/>
          <a:lstStyle/>
          <a:p>
            <a:pPr eaLnBrk="1" hangingPunct="1"/>
            <a:r>
              <a:rPr lang="en-US" altLang="en-US" sz="2800" smtClean="0"/>
              <a:t>A respirator with an air-purifying filter, cartridge, or canister that removes specific air contaminants by passing ambient air through the air-purifying element</a:t>
            </a:r>
          </a:p>
        </p:txBody>
      </p:sp>
      <p:pic>
        <p:nvPicPr>
          <p:cNvPr id="24580" name="Picture 4"/>
          <p:cNvPicPr>
            <a:picLocks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90600" y="1752600"/>
            <a:ext cx="3671888" cy="43815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0"/>
            <a:ext cx="8229600" cy="1143000"/>
          </a:xfrm>
        </p:spPr>
        <p:txBody>
          <a:bodyPr/>
          <a:lstStyle/>
          <a:p>
            <a:pPr eaLnBrk="1" hangingPunct="1"/>
            <a:r>
              <a:rPr lang="en-US" altLang="en-US" sz="3600" b="1" smtClean="0"/>
              <a:t>Powered Air-Purifying Respirator</a:t>
            </a:r>
          </a:p>
        </p:txBody>
      </p:sp>
      <p:sp>
        <p:nvSpPr>
          <p:cNvPr id="25603" name="Rectangle 3"/>
          <p:cNvSpPr>
            <a:spLocks noGrp="1" noChangeArrowheads="1"/>
          </p:cNvSpPr>
          <p:nvPr>
            <p:ph type="body" sz="half" idx="2"/>
          </p:nvPr>
        </p:nvSpPr>
        <p:spPr>
          <a:xfrm>
            <a:off x="5110163" y="1600200"/>
            <a:ext cx="4033837" cy="4525963"/>
          </a:xfrm>
        </p:spPr>
        <p:txBody>
          <a:bodyPr/>
          <a:lstStyle/>
          <a:p>
            <a:pPr eaLnBrk="1" hangingPunct="1">
              <a:buFontTx/>
              <a:buNone/>
            </a:pPr>
            <a:r>
              <a:rPr lang="en-US" altLang="en-US" sz="2900" smtClean="0"/>
              <a:t>	</a:t>
            </a:r>
            <a:r>
              <a:rPr lang="en-US" altLang="en-US" sz="2800" smtClean="0"/>
              <a:t>An air-purifying respirator that uses a blower to force the ambient air through air-purifying elements to the inlet covering.</a:t>
            </a:r>
          </a:p>
          <a:p>
            <a:pPr eaLnBrk="1" hangingPunct="1"/>
            <a:endParaRPr lang="en-US" altLang="en-US" sz="2800" smtClean="0"/>
          </a:p>
        </p:txBody>
      </p:sp>
      <p:pic>
        <p:nvPicPr>
          <p:cNvPr id="25604" name="Picture 4"/>
          <p:cNvPicPr>
            <a:picLocks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752600"/>
            <a:ext cx="4648200" cy="35814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914400" y="0"/>
            <a:ext cx="8229600" cy="1143000"/>
          </a:xfrm>
        </p:spPr>
        <p:txBody>
          <a:bodyPr/>
          <a:lstStyle/>
          <a:p>
            <a:pPr eaLnBrk="1" hangingPunct="1"/>
            <a:r>
              <a:rPr lang="en-US" altLang="en-US" sz="2800" b="1" smtClean="0"/>
              <a:t>Using a Powered Air-purifying </a:t>
            </a:r>
            <a:br>
              <a:rPr lang="en-US" altLang="en-US" sz="2800" b="1" smtClean="0"/>
            </a:br>
            <a:r>
              <a:rPr lang="en-US" altLang="en-US" sz="2800" b="1" smtClean="0"/>
              <a:t>Respirator</a:t>
            </a:r>
          </a:p>
        </p:txBody>
      </p:sp>
      <p:sp>
        <p:nvSpPr>
          <p:cNvPr id="26627" name="Rectangle 3"/>
          <p:cNvSpPr>
            <a:spLocks noGrp="1" noChangeArrowheads="1"/>
          </p:cNvSpPr>
          <p:nvPr>
            <p:ph idx="4294967295"/>
          </p:nvPr>
        </p:nvSpPr>
        <p:spPr>
          <a:xfrm>
            <a:off x="1828800" y="1600200"/>
            <a:ext cx="6858000" cy="4525963"/>
          </a:xfrm>
        </p:spPr>
        <p:txBody>
          <a:bodyPr/>
          <a:lstStyle/>
          <a:p>
            <a:pPr eaLnBrk="1" hangingPunct="1"/>
            <a:r>
              <a:rPr lang="en-US" altLang="en-US" smtClean="0"/>
              <a:t>When do you need to use a powered air-purifying respirator?</a:t>
            </a:r>
          </a:p>
          <a:p>
            <a:pPr eaLnBrk="1" hangingPunct="1"/>
            <a:endParaRPr lang="en-US" altLang="en-US" smtClean="0"/>
          </a:p>
          <a:p>
            <a:pPr lvl="1" eaLnBrk="1" hangingPunct="1"/>
            <a:r>
              <a:rPr lang="en-US" altLang="en-US" smtClean="0"/>
              <a:t>If you have heart and lung conditions that prevent use of other types of respirators or if unable to get a good fit with other types.</a:t>
            </a:r>
          </a:p>
        </p:txBody>
      </p:sp>
      <p:sp>
        <p:nvSpPr>
          <p:cNvPr id="26628"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F3E36AA2-91C6-48A2-B01A-B6BDF540DA13}" type="datetime1">
              <a:rPr kumimoji="1" lang="en-US" altLang="en-US" sz="1400" i="0"/>
              <a:pPr algn="ctr" eaLnBrk="1" hangingPunct="1">
                <a:spcBef>
                  <a:spcPct val="0"/>
                </a:spcBef>
              </a:pPr>
              <a:t>12/20/2013</a:t>
            </a:fld>
            <a:endParaRPr kumimoji="1" lang="en-US" altLang="en-US" sz="1400" i="0"/>
          </a:p>
        </p:txBody>
      </p:sp>
      <p:sp>
        <p:nvSpPr>
          <p:cNvPr id="2662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9843CCEB-FEA2-4053-A55F-54E0C74BAADA}" type="slidenum">
              <a:rPr kumimoji="1" lang="en-US" altLang="en-US" sz="1400" i="0"/>
              <a:pPr algn="r" eaLnBrk="1" hangingPunct="1">
                <a:spcBef>
                  <a:spcPct val="0"/>
                </a:spcBef>
              </a:pPr>
              <a:t>25</a:t>
            </a:fld>
            <a:endParaRPr kumimoji="1" lang="en-US" altLang="en-US" sz="1400" i="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0"/>
            <a:ext cx="8229600" cy="1143000"/>
          </a:xfrm>
        </p:spPr>
        <p:txBody>
          <a:bodyPr/>
          <a:lstStyle/>
          <a:p>
            <a:pPr eaLnBrk="1" hangingPunct="1"/>
            <a:r>
              <a:rPr lang="en-US" altLang="en-US" sz="3600" b="1" smtClean="0"/>
              <a:t>Supplied Air Respirator</a:t>
            </a:r>
          </a:p>
        </p:txBody>
      </p:sp>
      <p:sp>
        <p:nvSpPr>
          <p:cNvPr id="27651" name="Rectangle 3"/>
          <p:cNvSpPr>
            <a:spLocks noGrp="1" noChangeArrowheads="1"/>
          </p:cNvSpPr>
          <p:nvPr>
            <p:ph type="body" sz="half" idx="1"/>
          </p:nvPr>
        </p:nvSpPr>
        <p:spPr>
          <a:xfrm>
            <a:off x="1524000" y="1676400"/>
            <a:ext cx="3581400" cy="4525963"/>
          </a:xfrm>
        </p:spPr>
        <p:txBody>
          <a:bodyPr/>
          <a:lstStyle/>
          <a:p>
            <a:pPr eaLnBrk="1" hangingPunct="1">
              <a:lnSpc>
                <a:spcPct val="80000"/>
              </a:lnSpc>
              <a:buFontTx/>
              <a:buNone/>
            </a:pPr>
            <a:r>
              <a:rPr lang="en-US" altLang="en-US" sz="2000" smtClean="0"/>
              <a:t>When to use</a:t>
            </a:r>
          </a:p>
          <a:p>
            <a:pPr eaLnBrk="1" hangingPunct="1">
              <a:lnSpc>
                <a:spcPct val="80000"/>
              </a:lnSpc>
              <a:buFontTx/>
              <a:buNone/>
            </a:pPr>
            <a:endParaRPr lang="en-US" altLang="en-US" sz="2000" smtClean="0"/>
          </a:p>
          <a:p>
            <a:pPr eaLnBrk="1" hangingPunct="1">
              <a:lnSpc>
                <a:spcPct val="80000"/>
              </a:lnSpc>
            </a:pPr>
            <a:r>
              <a:rPr lang="en-US" altLang="en-US" sz="2000" smtClean="0"/>
              <a:t>Manure pits or confinement buildings during pit agitation or pumping</a:t>
            </a:r>
          </a:p>
          <a:p>
            <a:pPr eaLnBrk="1" hangingPunct="1">
              <a:lnSpc>
                <a:spcPct val="80000"/>
              </a:lnSpc>
            </a:pPr>
            <a:endParaRPr lang="en-US" altLang="en-US" sz="2000" smtClean="0"/>
          </a:p>
          <a:p>
            <a:pPr eaLnBrk="1" hangingPunct="1">
              <a:lnSpc>
                <a:spcPct val="80000"/>
              </a:lnSpc>
            </a:pPr>
            <a:r>
              <a:rPr lang="en-US" altLang="en-US" sz="2000" smtClean="0"/>
              <a:t>Environments with poor ventilation creating high levels of carbon monoxide</a:t>
            </a:r>
          </a:p>
          <a:p>
            <a:pPr eaLnBrk="1" hangingPunct="1">
              <a:lnSpc>
                <a:spcPct val="80000"/>
              </a:lnSpc>
            </a:pPr>
            <a:endParaRPr lang="en-US" altLang="en-US" sz="2000" smtClean="0"/>
          </a:p>
          <a:p>
            <a:pPr eaLnBrk="1" hangingPunct="1">
              <a:lnSpc>
                <a:spcPct val="80000"/>
              </a:lnSpc>
            </a:pPr>
            <a:r>
              <a:rPr lang="en-US" altLang="en-US" sz="2000" smtClean="0"/>
              <a:t>Fumigation in enclosed areas</a:t>
            </a:r>
          </a:p>
          <a:p>
            <a:pPr eaLnBrk="1" hangingPunct="1">
              <a:lnSpc>
                <a:spcPct val="80000"/>
              </a:lnSpc>
            </a:pPr>
            <a:endParaRPr lang="en-US" altLang="en-US" sz="2000" smtClean="0"/>
          </a:p>
          <a:p>
            <a:pPr eaLnBrk="1" hangingPunct="1">
              <a:lnSpc>
                <a:spcPct val="80000"/>
              </a:lnSpc>
            </a:pPr>
            <a:endParaRPr lang="en-US" altLang="en-US" sz="2000" smtClean="0"/>
          </a:p>
          <a:p>
            <a:pPr eaLnBrk="1" hangingPunct="1">
              <a:lnSpc>
                <a:spcPct val="80000"/>
              </a:lnSpc>
            </a:pPr>
            <a:endParaRPr lang="en-US" altLang="en-US" sz="2400" smtClean="0"/>
          </a:p>
        </p:txBody>
      </p:sp>
      <p:sp>
        <p:nvSpPr>
          <p:cNvPr id="27652" name="Rectangle 4"/>
          <p:cNvSpPr>
            <a:spLocks noGrp="1" noChangeArrowheads="1"/>
          </p:cNvSpPr>
          <p:nvPr>
            <p:ph type="body" sz="half" idx="2"/>
          </p:nvPr>
        </p:nvSpPr>
        <p:spPr>
          <a:xfrm>
            <a:off x="5029200" y="1600200"/>
            <a:ext cx="3810000" cy="1676400"/>
          </a:xfrm>
        </p:spPr>
        <p:txBody>
          <a:bodyPr/>
          <a:lstStyle/>
          <a:p>
            <a:pPr eaLnBrk="1" hangingPunct="1">
              <a:lnSpc>
                <a:spcPct val="80000"/>
              </a:lnSpc>
              <a:buFontTx/>
              <a:buNone/>
            </a:pPr>
            <a:r>
              <a:rPr lang="en-US" altLang="en-US" sz="2400" smtClean="0">
                <a:solidFill>
                  <a:srgbClr val="FFFFFF"/>
                </a:solidFill>
              </a:rPr>
              <a:t>	</a:t>
            </a:r>
            <a:r>
              <a:rPr lang="en-US" altLang="en-US" sz="2000" smtClean="0"/>
              <a:t>An atmosphere-supplying respirator for which the source of breathing air is not designed to be carried by the user.  Also called airline respirator.</a:t>
            </a:r>
          </a:p>
          <a:p>
            <a:pPr eaLnBrk="1" hangingPunct="1">
              <a:lnSpc>
                <a:spcPct val="80000"/>
              </a:lnSpc>
            </a:pPr>
            <a:endParaRPr lang="en-US" altLang="en-US" sz="2000" smtClean="0"/>
          </a:p>
        </p:txBody>
      </p:sp>
      <p:pic>
        <p:nvPicPr>
          <p:cNvPr id="27653" name="Picture 5"/>
          <p:cNvPicPr>
            <a:picLocks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791200" y="3276600"/>
            <a:ext cx="2133600" cy="34290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19200" y="0"/>
            <a:ext cx="8229600" cy="1143000"/>
          </a:xfrm>
        </p:spPr>
        <p:txBody>
          <a:bodyPr/>
          <a:lstStyle/>
          <a:p>
            <a:pPr eaLnBrk="1" hangingPunct="1"/>
            <a:r>
              <a:rPr lang="en-US" altLang="en-US" sz="3200" b="1" smtClean="0"/>
              <a:t>Self-contained Breathing Apparatus</a:t>
            </a:r>
          </a:p>
        </p:txBody>
      </p:sp>
      <p:sp>
        <p:nvSpPr>
          <p:cNvPr id="28675" name="Rectangle 3"/>
          <p:cNvSpPr>
            <a:spLocks noGrp="1" noChangeArrowheads="1"/>
          </p:cNvSpPr>
          <p:nvPr>
            <p:ph type="body" sz="half" idx="1"/>
          </p:nvPr>
        </p:nvSpPr>
        <p:spPr>
          <a:xfrm>
            <a:off x="1371600" y="1600200"/>
            <a:ext cx="4191000" cy="4525963"/>
          </a:xfrm>
        </p:spPr>
        <p:txBody>
          <a:bodyPr/>
          <a:lstStyle/>
          <a:p>
            <a:pPr eaLnBrk="1" hangingPunct="1">
              <a:buFontTx/>
              <a:buNone/>
            </a:pPr>
            <a:r>
              <a:rPr lang="en-US" altLang="en-US" sz="2800" smtClean="0">
                <a:solidFill>
                  <a:srgbClr val="FFFFFF"/>
                </a:solidFill>
              </a:rPr>
              <a:t>	</a:t>
            </a:r>
            <a:r>
              <a:rPr lang="en-US" altLang="en-US" sz="2000" smtClean="0"/>
              <a:t>An atmosphere-supplying respirator for which the breathing air source is designed to be carried by the user.</a:t>
            </a:r>
          </a:p>
          <a:p>
            <a:pPr eaLnBrk="1" hangingPunct="1">
              <a:buFontTx/>
              <a:buNone/>
            </a:pPr>
            <a:r>
              <a:rPr lang="en-US" altLang="en-US" sz="2000" smtClean="0"/>
              <a:t>    When to use:</a:t>
            </a:r>
          </a:p>
          <a:p>
            <a:pPr eaLnBrk="1" hangingPunct="1">
              <a:buFontTx/>
              <a:buNone/>
            </a:pPr>
            <a:r>
              <a:rPr lang="en-US" altLang="en-US" sz="2000" smtClean="0"/>
              <a:t>	- </a:t>
            </a:r>
            <a:r>
              <a:rPr lang="en-US" altLang="en-US" sz="1800" smtClean="0"/>
              <a:t>Manure pits or confinement buildings during pit agitation or pumping</a:t>
            </a:r>
          </a:p>
          <a:p>
            <a:pPr eaLnBrk="1" hangingPunct="1">
              <a:buFontTx/>
              <a:buNone/>
            </a:pPr>
            <a:r>
              <a:rPr lang="en-US" altLang="en-US" sz="1800" smtClean="0"/>
              <a:t>	- Environments with poor ventilation creating high levels of carbon monoxide</a:t>
            </a:r>
          </a:p>
          <a:p>
            <a:pPr eaLnBrk="1" hangingPunct="1">
              <a:buFontTx/>
              <a:buNone/>
            </a:pPr>
            <a:r>
              <a:rPr lang="en-US" altLang="en-US" sz="1800" smtClean="0"/>
              <a:t>	- Fumigation in enclosed areas</a:t>
            </a:r>
          </a:p>
          <a:p>
            <a:pPr eaLnBrk="1" hangingPunct="1">
              <a:buFontTx/>
              <a:buNone/>
            </a:pPr>
            <a:r>
              <a:rPr lang="en-US" altLang="en-US" sz="1800" smtClean="0"/>
              <a:t>	- Silo entry that is oxygen limiting</a:t>
            </a:r>
          </a:p>
          <a:p>
            <a:pPr eaLnBrk="1" hangingPunct="1">
              <a:buFontTx/>
              <a:buNone/>
            </a:pPr>
            <a:endParaRPr lang="en-US" altLang="en-US" sz="1800" smtClean="0"/>
          </a:p>
          <a:p>
            <a:pPr eaLnBrk="1" hangingPunct="1">
              <a:buFontTx/>
              <a:buNone/>
            </a:pPr>
            <a:endParaRPr lang="en-US" altLang="en-US" sz="2000" smtClean="0"/>
          </a:p>
          <a:p>
            <a:pPr eaLnBrk="1" hangingPunct="1"/>
            <a:endParaRPr lang="en-US" altLang="en-US" sz="2000" smtClean="0"/>
          </a:p>
        </p:txBody>
      </p:sp>
      <p:pic>
        <p:nvPicPr>
          <p:cNvPr id="28676" name="Picture 4"/>
          <p:cNvPicPr>
            <a:picLocks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562600" y="2209800"/>
            <a:ext cx="3281363" cy="34290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0"/>
            <a:ext cx="8229600" cy="1143000"/>
          </a:xfrm>
        </p:spPr>
        <p:txBody>
          <a:bodyPr/>
          <a:lstStyle/>
          <a:p>
            <a:pPr eaLnBrk="1" hangingPunct="1"/>
            <a:r>
              <a:rPr lang="en-US" altLang="en-US" sz="3600" b="1" smtClean="0"/>
              <a:t>Respiratory Program</a:t>
            </a:r>
          </a:p>
        </p:txBody>
      </p:sp>
      <p:sp>
        <p:nvSpPr>
          <p:cNvPr id="581635" name="Rectangle 3"/>
          <p:cNvSpPr>
            <a:spLocks noGrp="1" noChangeArrowheads="1"/>
          </p:cNvSpPr>
          <p:nvPr>
            <p:ph type="body" idx="1"/>
          </p:nvPr>
        </p:nvSpPr>
        <p:spPr>
          <a:xfrm>
            <a:off x="1600200" y="1295400"/>
            <a:ext cx="7086600" cy="4830763"/>
          </a:xfrm>
        </p:spPr>
        <p:txBody>
          <a:bodyPr/>
          <a:lstStyle/>
          <a:p>
            <a:pPr eaLnBrk="1" hangingPunct="1">
              <a:lnSpc>
                <a:spcPct val="80000"/>
              </a:lnSpc>
              <a:buFontTx/>
              <a:buNone/>
              <a:defRPr/>
            </a:pPr>
            <a:endParaRPr lang="en-US" sz="1600" dirty="0" smtClean="0"/>
          </a:p>
          <a:p>
            <a:pPr eaLnBrk="1" hangingPunct="1">
              <a:lnSpc>
                <a:spcPct val="80000"/>
              </a:lnSpc>
              <a:buFontTx/>
              <a:buNone/>
              <a:defRPr/>
            </a:pPr>
            <a:r>
              <a:rPr lang="en-US" sz="2800" dirty="0" smtClean="0"/>
              <a:t>Procedures for selecting respirators –</a:t>
            </a:r>
          </a:p>
          <a:p>
            <a:pPr eaLnBrk="1" hangingPunct="1">
              <a:lnSpc>
                <a:spcPct val="80000"/>
              </a:lnSpc>
              <a:defRPr/>
            </a:pPr>
            <a:r>
              <a:rPr lang="en-US" sz="2400" dirty="0" smtClean="0">
                <a:solidFill>
                  <a:srgbClr val="FF0000"/>
                </a:solidFill>
              </a:rPr>
              <a:t>Assessing the hazard </a:t>
            </a:r>
          </a:p>
          <a:p>
            <a:pPr eaLnBrk="1" hangingPunct="1">
              <a:lnSpc>
                <a:spcPct val="80000"/>
              </a:lnSpc>
              <a:defRPr/>
            </a:pPr>
            <a:r>
              <a:rPr lang="en-US" sz="2400" dirty="0" smtClean="0"/>
              <a:t>Written Standard Operating Procedures</a:t>
            </a:r>
          </a:p>
          <a:p>
            <a:pPr eaLnBrk="1" hangingPunct="1">
              <a:lnSpc>
                <a:spcPct val="80000"/>
              </a:lnSpc>
              <a:defRPr/>
            </a:pPr>
            <a:r>
              <a:rPr lang="en-US" sz="2400" dirty="0" smtClean="0">
                <a:solidFill>
                  <a:srgbClr val="FF0000"/>
                </a:solidFill>
                <a:effectLst>
                  <a:outerShdw blurRad="38100" dist="38100" dir="2700000" algn="tl">
                    <a:srgbClr val="C0C0C0"/>
                  </a:outerShdw>
                </a:effectLst>
              </a:rPr>
              <a:t>Medical Evaluation</a:t>
            </a:r>
            <a:r>
              <a:rPr lang="en-US" sz="2400" dirty="0" smtClean="0"/>
              <a:t> of employees required to wear respirators </a:t>
            </a:r>
          </a:p>
          <a:p>
            <a:pPr eaLnBrk="1" hangingPunct="1">
              <a:lnSpc>
                <a:spcPct val="80000"/>
              </a:lnSpc>
              <a:defRPr/>
            </a:pPr>
            <a:r>
              <a:rPr lang="en-US" sz="2400" dirty="0" smtClean="0">
                <a:solidFill>
                  <a:srgbClr val="FF0000"/>
                </a:solidFill>
                <a:effectLst>
                  <a:outerShdw blurRad="38100" dist="38100" dir="2700000" algn="tl">
                    <a:srgbClr val="C0C0C0"/>
                  </a:outerShdw>
                </a:effectLst>
              </a:rPr>
              <a:t>Training  </a:t>
            </a:r>
          </a:p>
          <a:p>
            <a:pPr eaLnBrk="1" hangingPunct="1">
              <a:lnSpc>
                <a:spcPct val="80000"/>
              </a:lnSpc>
              <a:defRPr/>
            </a:pPr>
            <a:r>
              <a:rPr lang="en-US" sz="2400" dirty="0" smtClean="0"/>
              <a:t>Fit Testing</a:t>
            </a:r>
          </a:p>
          <a:p>
            <a:pPr eaLnBrk="1" hangingPunct="1">
              <a:lnSpc>
                <a:spcPct val="80000"/>
              </a:lnSpc>
              <a:defRPr/>
            </a:pPr>
            <a:r>
              <a:rPr lang="en-US" sz="2400" dirty="0" smtClean="0">
                <a:solidFill>
                  <a:srgbClr val="FF0000"/>
                </a:solidFill>
                <a:effectLst>
                  <a:outerShdw blurRad="38100" dist="38100" dir="2700000" algn="tl">
                    <a:srgbClr val="C0C0C0"/>
                  </a:outerShdw>
                </a:effectLst>
              </a:rPr>
              <a:t>Respirator Inspection, Cleaning, Maintenance, and Storage</a:t>
            </a:r>
          </a:p>
          <a:p>
            <a:pPr eaLnBrk="1" hangingPunct="1">
              <a:lnSpc>
                <a:spcPct val="80000"/>
              </a:lnSpc>
              <a:defRPr/>
            </a:pPr>
            <a:r>
              <a:rPr lang="en-US" sz="2400" dirty="0" smtClean="0"/>
              <a:t>Surveillance of Work Area Conditions and Worker Exposure – </a:t>
            </a:r>
            <a:r>
              <a:rPr lang="en-US" sz="2400" dirty="0" smtClean="0">
                <a:solidFill>
                  <a:srgbClr val="FF0000"/>
                </a:solidFill>
              </a:rPr>
              <a:t>continued assessment of hazard since the hazard can change</a:t>
            </a:r>
          </a:p>
          <a:p>
            <a:pPr eaLnBrk="1" hangingPunct="1">
              <a:lnSpc>
                <a:spcPct val="80000"/>
              </a:lnSpc>
              <a:defRPr/>
            </a:pPr>
            <a:r>
              <a:rPr lang="en-US" sz="2400" dirty="0" smtClean="0"/>
              <a:t>Respirator Program Evaluation </a:t>
            </a:r>
          </a:p>
          <a:p>
            <a:pPr eaLnBrk="1" hangingPunct="1">
              <a:lnSpc>
                <a:spcPct val="80000"/>
              </a:lnSpc>
              <a:defRPr/>
            </a:pPr>
            <a:endParaRPr lang="en-US" sz="2800" dirty="0" smtClean="0"/>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0"/>
            <a:ext cx="8229600" cy="1143000"/>
          </a:xfrm>
        </p:spPr>
        <p:txBody>
          <a:bodyPr/>
          <a:lstStyle/>
          <a:p>
            <a:pPr eaLnBrk="1" hangingPunct="1"/>
            <a:r>
              <a:rPr lang="en-US" altLang="en-US" sz="3600" b="1" smtClean="0"/>
              <a:t>Medical Evaluation</a:t>
            </a:r>
          </a:p>
        </p:txBody>
      </p:sp>
      <p:sp>
        <p:nvSpPr>
          <p:cNvPr id="30723" name="Content Placeholder 2"/>
          <p:cNvSpPr>
            <a:spLocks noGrp="1"/>
          </p:cNvSpPr>
          <p:nvPr>
            <p:ph idx="1"/>
          </p:nvPr>
        </p:nvSpPr>
        <p:spPr>
          <a:xfrm>
            <a:off x="1828800" y="1371600"/>
            <a:ext cx="6781800" cy="4525963"/>
          </a:xfrm>
        </p:spPr>
        <p:txBody>
          <a:bodyPr/>
          <a:lstStyle/>
          <a:p>
            <a:pPr eaLnBrk="1" hangingPunct="1"/>
            <a:endParaRPr lang="en-US" altLang="en-US" sz="1400" smtClean="0"/>
          </a:p>
          <a:p>
            <a:pPr eaLnBrk="1" hangingPunct="1"/>
            <a:r>
              <a:rPr lang="en-US" altLang="en-US" sz="2000" smtClean="0"/>
              <a:t>Questionnaire in the OSHA respiratory protection standard used for evaluating physical condition of workers.  (29 CFR 1910.134)</a:t>
            </a:r>
          </a:p>
          <a:p>
            <a:pPr eaLnBrk="1" hangingPunct="1"/>
            <a:r>
              <a:rPr lang="en-US" altLang="en-US" sz="2000" smtClean="0"/>
              <a:t>Medical examination may include pulmonary function testing.</a:t>
            </a:r>
          </a:p>
          <a:p>
            <a:pPr eaLnBrk="1" hangingPunct="1"/>
            <a:r>
              <a:rPr lang="en-US" altLang="en-US" sz="2000" smtClean="0"/>
              <a:t>Additional medical evaluations should be provided if:</a:t>
            </a:r>
          </a:p>
          <a:p>
            <a:pPr eaLnBrk="1" hangingPunct="1"/>
            <a:r>
              <a:rPr lang="en-US" altLang="en-US" sz="1400" i="1" smtClean="0"/>
              <a:t>An employee reports medical signs or symptoms that are related to ability to use a respirator;</a:t>
            </a:r>
            <a:r>
              <a:rPr lang="en-US" altLang="en-US" sz="1400" b="1" i="1" smtClean="0"/>
              <a:t>1910.134(e)(7)(ii)</a:t>
            </a:r>
            <a:r>
              <a:rPr lang="en-US" altLang="en-US" sz="1400" i="1" smtClean="0"/>
              <a:t> </a:t>
            </a:r>
          </a:p>
          <a:p>
            <a:pPr eaLnBrk="1" hangingPunct="1"/>
            <a:r>
              <a:rPr lang="en-US" altLang="en-US" sz="1400" i="1" smtClean="0"/>
              <a:t>A PLHCP (</a:t>
            </a:r>
            <a:r>
              <a:rPr lang="en-US" altLang="en-US" sz="1400" b="1" i="1" smtClean="0"/>
              <a:t>Physician or other licensed health care professional </a:t>
            </a:r>
            <a:r>
              <a:rPr lang="en-US" altLang="en-US" sz="1400" i="1" smtClean="0"/>
              <a:t>, supervisor, or the respirator program administrator informs the employer that an employee needs to be reevaluated;</a:t>
            </a:r>
            <a:r>
              <a:rPr lang="en-US" altLang="en-US" sz="1400" b="1" i="1" smtClean="0"/>
              <a:t>1910.134(e)(7)(iii)</a:t>
            </a:r>
          </a:p>
          <a:p>
            <a:pPr eaLnBrk="1" hangingPunct="1"/>
            <a:r>
              <a:rPr lang="en-US" altLang="en-US" sz="1400" i="1" smtClean="0"/>
              <a:t>Information from the respiratory protection program, including observations made during fit testing and program evaluation, indicates a need for employee reevaluation; or</a:t>
            </a:r>
          </a:p>
          <a:p>
            <a:pPr eaLnBrk="1" hangingPunct="1"/>
            <a:r>
              <a:rPr lang="en-US" altLang="en-US" sz="1400" i="1" smtClean="0"/>
              <a:t>A change occurs in workplace conditions (e.g., physical work effort, protective clothing, temperature) that may result in a substantial increase in the physiological burden placed on an employee.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0"/>
            <a:ext cx="8229600" cy="1143000"/>
          </a:xfrm>
        </p:spPr>
        <p:txBody>
          <a:bodyPr/>
          <a:lstStyle/>
          <a:p>
            <a:r>
              <a:rPr lang="en-US" altLang="en-US" sz="3600" b="1" smtClean="0"/>
              <a:t>Respiratory Protection</a:t>
            </a:r>
          </a:p>
        </p:txBody>
      </p:sp>
      <p:sp>
        <p:nvSpPr>
          <p:cNvPr id="4099" name="Content Placeholder 2"/>
          <p:cNvSpPr>
            <a:spLocks noGrp="1"/>
          </p:cNvSpPr>
          <p:nvPr>
            <p:ph idx="1"/>
          </p:nvPr>
        </p:nvSpPr>
        <p:spPr>
          <a:xfrm>
            <a:off x="1447800" y="1600200"/>
            <a:ext cx="7239000" cy="4525963"/>
          </a:xfrm>
        </p:spPr>
        <p:txBody>
          <a:bodyPr/>
          <a:lstStyle/>
          <a:p>
            <a:r>
              <a:rPr lang="en-US" altLang="en-US" smtClean="0"/>
              <a:t>Multiple exposures</a:t>
            </a:r>
          </a:p>
          <a:p>
            <a:r>
              <a:rPr lang="en-US" altLang="en-US" smtClean="0"/>
              <a:t>Multiple types of protection</a:t>
            </a:r>
          </a:p>
          <a:p>
            <a:r>
              <a:rPr lang="en-US" altLang="en-US" smtClean="0"/>
              <a:t>Multiple questions from Agricultural population</a:t>
            </a:r>
          </a:p>
          <a:p>
            <a:r>
              <a:rPr lang="en-US" altLang="en-US" smtClean="0"/>
              <a:t>Choices can be expensive</a:t>
            </a:r>
          </a:p>
          <a:p>
            <a:r>
              <a:rPr lang="en-US" altLang="en-US" smtClean="0"/>
              <a:t>Compliance is an issue</a:t>
            </a:r>
          </a:p>
          <a:p>
            <a:r>
              <a:rPr lang="en-US" altLang="en-US" smtClean="0"/>
              <a:t>Right choice for exposure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0"/>
            <a:ext cx="7696200" cy="1295400"/>
          </a:xfrm>
        </p:spPr>
        <p:txBody>
          <a:bodyPr/>
          <a:lstStyle/>
          <a:p>
            <a:pPr eaLnBrk="1" hangingPunct="1"/>
            <a:r>
              <a:rPr lang="en-US" altLang="en-US" sz="3600" b="1" smtClean="0"/>
              <a:t>Fit Testing  </a:t>
            </a:r>
          </a:p>
        </p:txBody>
      </p:sp>
      <p:sp>
        <p:nvSpPr>
          <p:cNvPr id="31747" name="Rectangle 3"/>
          <p:cNvSpPr>
            <a:spLocks noGrp="1" noChangeArrowheads="1"/>
          </p:cNvSpPr>
          <p:nvPr>
            <p:ph type="body" idx="1"/>
          </p:nvPr>
        </p:nvSpPr>
        <p:spPr>
          <a:xfrm>
            <a:off x="1752600" y="1371600"/>
            <a:ext cx="7010400" cy="4525963"/>
          </a:xfrm>
        </p:spPr>
        <p:txBody>
          <a:bodyPr/>
          <a:lstStyle/>
          <a:p>
            <a:pPr eaLnBrk="1" hangingPunct="1">
              <a:lnSpc>
                <a:spcPct val="90000"/>
              </a:lnSpc>
              <a:buFontTx/>
              <a:buNone/>
            </a:pPr>
            <a:r>
              <a:rPr lang="en-US" altLang="en-US" sz="2400" b="1" smtClean="0"/>
              <a:t>Mandatory</a:t>
            </a:r>
          </a:p>
          <a:p>
            <a:r>
              <a:rPr lang="en-US" altLang="en-US" sz="2000" smtClean="0"/>
              <a:t>Initially</a:t>
            </a:r>
          </a:p>
          <a:p>
            <a:r>
              <a:rPr lang="en-US" altLang="en-US" sz="2000" smtClean="0"/>
              <a:t>Annually thereafter </a:t>
            </a:r>
          </a:p>
          <a:p>
            <a:r>
              <a:rPr lang="en-US" altLang="en-US" sz="2000" smtClean="0"/>
              <a:t>Employer - employee relationship </a:t>
            </a:r>
          </a:p>
          <a:p>
            <a:r>
              <a:rPr lang="en-US" altLang="en-US" sz="2000" smtClean="0"/>
              <a:t>If employer requires respirator</a:t>
            </a:r>
          </a:p>
          <a:p>
            <a:r>
              <a:rPr lang="en-US" altLang="en-US" sz="2000" smtClean="0"/>
              <a:t>Exposure is above recommended </a:t>
            </a:r>
          </a:p>
          <a:p>
            <a:pPr>
              <a:buFontTx/>
              <a:buNone/>
            </a:pPr>
            <a:r>
              <a:rPr lang="en-US" altLang="en-US" sz="2000" smtClean="0"/>
              <a:t>	Permissible Exposure Limits (PEL)</a:t>
            </a:r>
          </a:p>
          <a:p>
            <a:pPr eaLnBrk="1" hangingPunct="1">
              <a:buFontTx/>
              <a:buNone/>
            </a:pPr>
            <a:r>
              <a:rPr lang="en-US" altLang="en-US" sz="2400" b="1" smtClean="0"/>
              <a:t>Follow-up testing </a:t>
            </a:r>
          </a:p>
          <a:p>
            <a:pPr eaLnBrk="1" hangingPunct="1">
              <a:buFontTx/>
              <a:buNone/>
            </a:pPr>
            <a:r>
              <a:rPr lang="en-US" altLang="en-US" sz="2400" b="1" smtClean="0"/>
              <a:t>	</a:t>
            </a:r>
            <a:r>
              <a:rPr lang="en-US" altLang="en-US" sz="2000" smtClean="0"/>
              <a:t>Periodically as warranted to determine employees continued fitness to wear respirators.  </a:t>
            </a:r>
            <a:r>
              <a:rPr lang="en-US" altLang="en-US" sz="2000" b="1" smtClean="0"/>
              <a:t>1910.134(f)(3)</a:t>
            </a:r>
            <a:r>
              <a:rPr lang="en-US" altLang="en-US" sz="2000" smtClean="0"/>
              <a:t> </a:t>
            </a:r>
          </a:p>
          <a:p>
            <a:pPr eaLnBrk="1" hangingPunct="1">
              <a:buFontTx/>
              <a:buNone/>
            </a:pPr>
            <a:r>
              <a:rPr lang="en-US" altLang="en-US" sz="1600" i="1" smtClean="0"/>
              <a:t>	</a:t>
            </a:r>
            <a:r>
              <a:rPr lang="en-US" altLang="en-US" sz="1400" i="1" smtClean="0"/>
              <a:t>The employer shall conduct an additional fit test whenever the employee reports, or the employer, PLHCP, supervisor, or program administrator makes visual observations of, changes in the employee's physical condition that could affect respirator fit. Such conditions include, but are not limited to, facial scarring, dental changes, cosmetic surgery, or an obvious change in body weight.</a:t>
            </a:r>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914400" y="228600"/>
            <a:ext cx="8229600" cy="1143000"/>
          </a:xfrm>
        </p:spPr>
        <p:txBody>
          <a:bodyPr/>
          <a:lstStyle/>
          <a:p>
            <a:r>
              <a:rPr lang="en-US" altLang="en-US" sz="3600" b="1" smtClean="0"/>
              <a:t>Type of Fit Testing</a:t>
            </a:r>
            <a:r>
              <a:rPr lang="en-US" altLang="en-US" b="1" smtClean="0"/>
              <a:t/>
            </a:r>
            <a:br>
              <a:rPr lang="en-US" altLang="en-US" b="1" smtClean="0"/>
            </a:br>
            <a:endParaRPr lang="en-US" altLang="en-US" smtClean="0"/>
          </a:p>
        </p:txBody>
      </p:sp>
      <p:pic>
        <p:nvPicPr>
          <p:cNvPr id="32771" name="Picture 4" descr="PORTACOUNT Universal Fit Test System Model 8028 can be used to fit test any tight-fitting respira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752600"/>
            <a:ext cx="3055938" cy="2057400"/>
          </a:xfrm>
          <a:noFill/>
        </p:spPr>
      </p:pic>
      <p:pic>
        <p:nvPicPr>
          <p:cNvPr id="32772" name="Picture 5" descr="fit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38600"/>
            <a:ext cx="30083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71600" y="1066800"/>
            <a:ext cx="4495800" cy="4167188"/>
          </a:xfrm>
          <a:prstGeom prst="rect">
            <a:avLst/>
          </a:prstGeom>
          <a:ln>
            <a:solidFill>
              <a:schemeClr val="accent1"/>
            </a:solidFill>
          </a:ln>
        </p:spPr>
        <p:txBody>
          <a:bodyPr>
            <a:spAutoFit/>
          </a:bodyPr>
          <a:lstStyle/>
          <a:p>
            <a:pPr>
              <a:lnSpc>
                <a:spcPct val="90000"/>
              </a:lnSpc>
              <a:defRPr/>
            </a:pPr>
            <a:r>
              <a:rPr lang="en-US" sz="2400" dirty="0"/>
              <a:t>	</a:t>
            </a:r>
            <a:endParaRPr lang="en-US" sz="2400" b="1" dirty="0"/>
          </a:p>
          <a:p>
            <a:pPr marL="0" lvl="1">
              <a:lnSpc>
                <a:spcPct val="90000"/>
              </a:lnSpc>
              <a:buFont typeface="Arial" pitchFamily="34" charset="0"/>
              <a:buChar char="•"/>
              <a:defRPr/>
            </a:pPr>
            <a:r>
              <a:rPr lang="en-US" sz="2800" b="1" dirty="0"/>
              <a:t>Quantitative</a:t>
            </a:r>
          </a:p>
          <a:p>
            <a:pPr marL="0" lvl="1">
              <a:lnSpc>
                <a:spcPct val="90000"/>
              </a:lnSpc>
              <a:defRPr/>
            </a:pPr>
            <a:r>
              <a:rPr lang="en-US" sz="2400" dirty="0"/>
              <a:t>    - </a:t>
            </a:r>
            <a:r>
              <a:rPr lang="en-US" sz="2400" dirty="0" err="1"/>
              <a:t>Portacount</a:t>
            </a:r>
            <a:r>
              <a:rPr lang="en-US" sz="2400" dirty="0"/>
              <a:t> test</a:t>
            </a:r>
          </a:p>
          <a:p>
            <a:pPr>
              <a:lnSpc>
                <a:spcPct val="90000"/>
              </a:lnSpc>
              <a:buFont typeface="Arial" pitchFamily="34" charset="0"/>
              <a:buChar char="•"/>
              <a:defRPr/>
            </a:pPr>
            <a:r>
              <a:rPr lang="en-US" sz="2800" b="1" dirty="0"/>
              <a:t> Qualitative</a:t>
            </a:r>
          </a:p>
          <a:p>
            <a:pPr>
              <a:lnSpc>
                <a:spcPct val="90000"/>
              </a:lnSpc>
              <a:defRPr/>
            </a:pPr>
            <a:r>
              <a:rPr lang="en-US" sz="2800" b="1" dirty="0"/>
              <a:t>   -  </a:t>
            </a:r>
            <a:r>
              <a:rPr lang="en-US" sz="2400" dirty="0" err="1"/>
              <a:t>Bitrex</a:t>
            </a:r>
            <a:r>
              <a:rPr lang="en-US" sz="2400" dirty="0"/>
              <a:t>, Saccharin, </a:t>
            </a:r>
          </a:p>
          <a:p>
            <a:pPr lvl="1">
              <a:lnSpc>
                <a:spcPct val="90000"/>
              </a:lnSpc>
              <a:defRPr/>
            </a:pPr>
            <a:r>
              <a:rPr lang="en-US" dirty="0"/>
              <a:t>Use OSHA approved fit test  protocols  (Appendix A to § 1910.134: Fit Testing Procedures) </a:t>
            </a:r>
          </a:p>
          <a:p>
            <a:pPr lvl="1">
              <a:lnSpc>
                <a:spcPct val="90000"/>
              </a:lnSpc>
              <a:defRPr/>
            </a:pPr>
            <a:r>
              <a:rPr lang="en-US" dirty="0"/>
              <a:t>Available on OSHA.gov website</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0"/>
            <a:ext cx="8229600" cy="1143000"/>
          </a:xfrm>
        </p:spPr>
        <p:txBody>
          <a:bodyPr/>
          <a:lstStyle/>
          <a:p>
            <a:pPr eaLnBrk="1" hangingPunct="1"/>
            <a:r>
              <a:rPr lang="en-US" altLang="en-US" sz="3600" b="1" smtClean="0"/>
              <a:t>User Seal Check</a:t>
            </a:r>
          </a:p>
        </p:txBody>
      </p:sp>
      <p:sp>
        <p:nvSpPr>
          <p:cNvPr id="33795" name="Rectangle 3"/>
          <p:cNvSpPr>
            <a:spLocks noGrp="1" noChangeArrowheads="1"/>
          </p:cNvSpPr>
          <p:nvPr>
            <p:ph type="body" sz="half" idx="2"/>
          </p:nvPr>
        </p:nvSpPr>
        <p:spPr>
          <a:xfrm>
            <a:off x="4652963" y="1600200"/>
            <a:ext cx="4033837" cy="2243138"/>
          </a:xfrm>
        </p:spPr>
        <p:txBody>
          <a:bodyPr/>
          <a:lstStyle/>
          <a:p>
            <a:pPr eaLnBrk="1" hangingPunct="1">
              <a:spcBef>
                <a:spcPct val="0"/>
              </a:spcBef>
              <a:buFontTx/>
              <a:buNone/>
            </a:pPr>
            <a:r>
              <a:rPr lang="en-US" altLang="en-US" sz="2400" smtClean="0">
                <a:solidFill>
                  <a:srgbClr val="FFFFFF"/>
                </a:solidFill>
              </a:rPr>
              <a:t>	</a:t>
            </a:r>
            <a:r>
              <a:rPr lang="en-US" altLang="en-US" sz="2400" smtClean="0"/>
              <a:t>An action conducted by the respirator user to determine if the respirator is properly fitted to the face.</a:t>
            </a:r>
          </a:p>
          <a:p>
            <a:pPr eaLnBrk="1" hangingPunct="1"/>
            <a:endParaRPr lang="en-US" altLang="en-US" sz="2400" smtClean="0"/>
          </a:p>
        </p:txBody>
      </p:sp>
      <p:pic>
        <p:nvPicPr>
          <p:cNvPr id="33796" name="Picture 4"/>
          <p:cNvPicPr>
            <a:picLocks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524000" y="1524000"/>
            <a:ext cx="3200400" cy="2133600"/>
          </a:xfrm>
          <a:noFill/>
        </p:spPr>
      </p:pic>
      <p:sp>
        <p:nvSpPr>
          <p:cNvPr id="33797" name="Text Box 5"/>
          <p:cNvSpPr txBox="1">
            <a:spLocks noChangeArrowheads="1"/>
          </p:cNvSpPr>
          <p:nvPr/>
        </p:nvSpPr>
        <p:spPr bwMode="auto">
          <a:xfrm>
            <a:off x="1447800" y="3733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2400" i="0"/>
              <a:t>Positive Pressure Check</a:t>
            </a:r>
          </a:p>
        </p:txBody>
      </p:sp>
      <p:pic>
        <p:nvPicPr>
          <p:cNvPr id="33798"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86200"/>
            <a:ext cx="30305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p:cNvSpPr txBox="1">
            <a:spLocks noChangeArrowheads="1"/>
          </p:cNvSpPr>
          <p:nvPr/>
        </p:nvSpPr>
        <p:spPr bwMode="auto">
          <a:xfrm>
            <a:off x="4953000" y="6096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2400" i="0"/>
              <a:t>Negative Pressure Check</a:t>
            </a:r>
          </a:p>
        </p:txBody>
      </p:sp>
      <p:sp>
        <p:nvSpPr>
          <p:cNvPr id="33800" name="Text Box 8"/>
          <p:cNvSpPr txBox="1">
            <a:spLocks noChangeArrowheads="1"/>
          </p:cNvSpPr>
          <p:nvPr/>
        </p:nvSpPr>
        <p:spPr bwMode="auto">
          <a:xfrm>
            <a:off x="1905000" y="4430713"/>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spcBef>
                <a:spcPct val="0"/>
              </a:spcBef>
            </a:pPr>
            <a:endParaRPr lang="en-US" altLang="en-US" sz="1400" i="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0"/>
            <a:ext cx="8229600" cy="1143000"/>
          </a:xfrm>
        </p:spPr>
        <p:txBody>
          <a:bodyPr/>
          <a:lstStyle/>
          <a:p>
            <a:r>
              <a:rPr lang="en-US" altLang="en-US" sz="3600" b="1" smtClean="0"/>
              <a:t>Filtering Face piece Fit Test</a:t>
            </a:r>
          </a:p>
        </p:txBody>
      </p:sp>
      <p:sp>
        <p:nvSpPr>
          <p:cNvPr id="34819" name="Content Placeholder 2"/>
          <p:cNvSpPr>
            <a:spLocks noGrp="1"/>
          </p:cNvSpPr>
          <p:nvPr>
            <p:ph idx="1"/>
          </p:nvPr>
        </p:nvSpPr>
        <p:spPr>
          <a:xfrm>
            <a:off x="1828800" y="1828800"/>
            <a:ext cx="7315200" cy="4525963"/>
          </a:xfrm>
        </p:spPr>
        <p:txBody>
          <a:bodyPr/>
          <a:lstStyle/>
          <a:p>
            <a:pPr>
              <a:buFontTx/>
              <a:buNone/>
            </a:pPr>
            <a:r>
              <a:rPr lang="en-US" altLang="en-US" sz="2400" dirty="0" smtClean="0"/>
              <a:t>Fit Testing is required if: </a:t>
            </a:r>
          </a:p>
          <a:p>
            <a:r>
              <a:rPr lang="en-US" altLang="en-US" sz="2400" dirty="0" smtClean="0"/>
              <a:t>the employer requires                                                              the use of respirators </a:t>
            </a:r>
          </a:p>
          <a:p>
            <a:r>
              <a:rPr lang="en-US" altLang="en-US" sz="2400" dirty="0" smtClean="0"/>
              <a:t>the employee is                                                                                       exposed  above                                                       the OSHA permissible                                       exposure levels (PELs)</a:t>
            </a:r>
          </a:p>
          <a:p>
            <a:endParaRPr lang="en-US" altLang="en-US" sz="2000" dirty="0" smtClean="0"/>
          </a:p>
          <a:p>
            <a:pPr>
              <a:buFontTx/>
              <a:buNone/>
            </a:pPr>
            <a:r>
              <a:rPr lang="en-US" altLang="en-US" sz="2000" dirty="0" smtClean="0"/>
              <a:t> if workers wear these  respirators                                                 on a </a:t>
            </a:r>
            <a:r>
              <a:rPr lang="en-US" altLang="en-US" sz="2000" b="1" dirty="0" smtClean="0"/>
              <a:t>voluntary</a:t>
            </a:r>
            <a:r>
              <a:rPr lang="en-US" altLang="en-US" sz="2000" dirty="0" smtClean="0"/>
              <a:t> basis                                                                                                      </a:t>
            </a:r>
            <a:r>
              <a:rPr lang="en-US" altLang="en-US" sz="2000" b="1" dirty="0" smtClean="0"/>
              <a:t>NO  </a:t>
            </a:r>
            <a:r>
              <a:rPr lang="en-US" altLang="en-US" sz="2000" dirty="0" smtClean="0"/>
              <a:t>fit testing is required</a:t>
            </a:r>
            <a:r>
              <a:rPr lang="en-US" altLang="en-US" sz="2000" b="1" dirty="0" smtClean="0"/>
              <a:t>.</a:t>
            </a:r>
          </a:p>
          <a:p>
            <a:pPr>
              <a:buFontTx/>
              <a:buNone/>
            </a:pPr>
            <a:endParaRPr lang="en-US" altLang="en-US" sz="2400" dirty="0" smtClean="0"/>
          </a:p>
          <a:p>
            <a:pPr>
              <a:buFontTx/>
              <a:buNone/>
            </a:pPr>
            <a:endParaRPr lang="en-US" altLang="en-US" dirty="0" smtClean="0"/>
          </a:p>
        </p:txBody>
      </p:sp>
      <p:pic>
        <p:nvPicPr>
          <p:cNvPr id="34820" name="Picture 4" descr="low resolu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3147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914400" y="0"/>
            <a:ext cx="8229600" cy="1143000"/>
          </a:xfrm>
        </p:spPr>
        <p:txBody>
          <a:bodyPr/>
          <a:lstStyle/>
          <a:p>
            <a:pPr eaLnBrk="1" hangingPunct="1"/>
            <a:r>
              <a:rPr lang="en-US" altLang="en-US" sz="3600" b="1" smtClean="0"/>
              <a:t>Information Presentation</a:t>
            </a:r>
          </a:p>
        </p:txBody>
      </p:sp>
      <p:sp>
        <p:nvSpPr>
          <p:cNvPr id="35843" name="Content Placeholder 2"/>
          <p:cNvSpPr>
            <a:spLocks noGrp="1"/>
          </p:cNvSpPr>
          <p:nvPr>
            <p:ph idx="4294967295"/>
          </p:nvPr>
        </p:nvSpPr>
        <p:spPr>
          <a:xfrm>
            <a:off x="2057400" y="1447800"/>
            <a:ext cx="6629400" cy="4525963"/>
          </a:xfrm>
        </p:spPr>
        <p:txBody>
          <a:bodyPr/>
          <a:lstStyle/>
          <a:p>
            <a:pPr eaLnBrk="1" hangingPunct="1"/>
            <a:r>
              <a:rPr lang="en-US" altLang="en-US" dirty="0" smtClean="0"/>
              <a:t>Activity</a:t>
            </a:r>
          </a:p>
          <a:p>
            <a:pPr eaLnBrk="1" hangingPunct="1"/>
            <a:endParaRPr lang="en-US" altLang="en-US" dirty="0" smtClean="0"/>
          </a:p>
          <a:p>
            <a:pPr eaLnBrk="1" hangingPunct="1"/>
            <a:r>
              <a:rPr lang="en-US" altLang="en-US" dirty="0" smtClean="0"/>
              <a:t>Exposure</a:t>
            </a:r>
          </a:p>
          <a:p>
            <a:pPr eaLnBrk="1" hangingPunct="1"/>
            <a:endParaRPr lang="en-US" altLang="en-US" dirty="0" smtClean="0"/>
          </a:p>
          <a:p>
            <a:pPr eaLnBrk="1" hangingPunct="1"/>
            <a:r>
              <a:rPr lang="en-US" altLang="en-US" dirty="0" smtClean="0"/>
              <a:t>Respiratory Protection</a:t>
            </a:r>
          </a:p>
          <a:p>
            <a:pPr lvl="1" eaLnBrk="1" hangingPunct="1"/>
            <a:r>
              <a:rPr lang="en-US" altLang="en-US" sz="2400" dirty="0" smtClean="0"/>
              <a:t>Air Purifying</a:t>
            </a:r>
          </a:p>
          <a:p>
            <a:pPr lvl="1" eaLnBrk="1" hangingPunct="1"/>
            <a:r>
              <a:rPr lang="en-US" altLang="en-US" sz="2400" dirty="0" smtClean="0"/>
              <a:t>Supplied Air respirator</a:t>
            </a:r>
          </a:p>
          <a:p>
            <a:pPr lvl="1" eaLnBrk="1" hangingPunct="1"/>
            <a:endParaRPr lang="en-US" altLang="en-US" dirty="0" smtClean="0"/>
          </a:p>
          <a:p>
            <a:pPr lvl="1" eaLnBrk="1" hangingPunct="1"/>
            <a:endParaRPr lang="en-US" altLang="en-US" dirty="0" smtClean="0"/>
          </a:p>
        </p:txBody>
      </p:sp>
      <p:sp>
        <p:nvSpPr>
          <p:cNvPr id="3584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66C99A08-DA44-49FD-9C70-4B3E2FFBC00F}" type="datetime1">
              <a:rPr kumimoji="1" lang="en-US" altLang="en-US" sz="1400" i="0"/>
              <a:pPr algn="ctr" eaLnBrk="1" hangingPunct="1">
                <a:spcBef>
                  <a:spcPct val="0"/>
                </a:spcBef>
              </a:pPr>
              <a:t>12/20/2013</a:t>
            </a:fld>
            <a:endParaRPr kumimoji="1" lang="en-US" altLang="en-US" sz="1400" i="0"/>
          </a:p>
        </p:txBody>
      </p:sp>
      <p:sp>
        <p:nvSpPr>
          <p:cNvPr id="3584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B3B3BFDF-F312-4699-9F62-A24B80D9C260}" type="slidenum">
              <a:rPr kumimoji="1" lang="en-US" altLang="en-US" sz="1400" i="0"/>
              <a:pPr algn="r" eaLnBrk="1" hangingPunct="1">
                <a:spcBef>
                  <a:spcPct val="0"/>
                </a:spcBef>
              </a:pPr>
              <a:t>34</a:t>
            </a:fld>
            <a:endParaRPr kumimoji="1" lang="en-US" altLang="en-US" sz="1400" i="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0"/>
            <a:ext cx="8229600" cy="1143000"/>
          </a:xfrm>
        </p:spPr>
        <p:txBody>
          <a:bodyPr/>
          <a:lstStyle/>
          <a:p>
            <a:pPr eaLnBrk="1" hangingPunct="1"/>
            <a:r>
              <a:rPr lang="en-US" altLang="en-US" sz="3600" b="1" smtClean="0"/>
              <a:t>Hog or Poultry confinement</a:t>
            </a:r>
          </a:p>
        </p:txBody>
      </p:sp>
      <p:sp>
        <p:nvSpPr>
          <p:cNvPr id="36867" name="Rectangle 3"/>
          <p:cNvSpPr>
            <a:spLocks noGrp="1" noChangeArrowheads="1"/>
          </p:cNvSpPr>
          <p:nvPr>
            <p:ph type="body" idx="1"/>
          </p:nvPr>
        </p:nvSpPr>
        <p:spPr>
          <a:xfrm>
            <a:off x="1905000" y="1600200"/>
            <a:ext cx="6781800" cy="4525963"/>
          </a:xfrm>
        </p:spPr>
        <p:txBody>
          <a:bodyPr/>
          <a:lstStyle/>
          <a:p>
            <a:pPr eaLnBrk="1" hangingPunct="1"/>
            <a:r>
              <a:rPr lang="en-US" altLang="en-US" dirty="0" smtClean="0"/>
              <a:t>Common exposure in Midwest</a:t>
            </a:r>
          </a:p>
          <a:p>
            <a:pPr eaLnBrk="1" hangingPunct="1"/>
            <a:endParaRPr lang="en-US" altLang="en-US" dirty="0" smtClean="0"/>
          </a:p>
          <a:p>
            <a:pPr eaLnBrk="1" hangingPunct="1"/>
            <a:r>
              <a:rPr lang="en-US" altLang="en-US" dirty="0" smtClean="0"/>
              <a:t>Combination of hazards</a:t>
            </a:r>
          </a:p>
          <a:p>
            <a:pPr eaLnBrk="1" hangingPunct="1"/>
            <a:endParaRPr lang="en-US" altLang="en-US" dirty="0" smtClean="0"/>
          </a:p>
          <a:p>
            <a:pPr eaLnBrk="1" hangingPunct="1"/>
            <a:r>
              <a:rPr lang="en-US" altLang="en-US" dirty="0" smtClean="0"/>
              <a:t>Different types of masks are appropriate</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19150" y="0"/>
            <a:ext cx="8324850" cy="1104900"/>
          </a:xfrm>
        </p:spPr>
        <p:txBody>
          <a:bodyPr/>
          <a:lstStyle/>
          <a:p>
            <a:pPr eaLnBrk="1" hangingPunct="1"/>
            <a:r>
              <a:rPr lang="en-US" altLang="en-US" sz="3600" b="1" smtClean="0"/>
              <a:t>What’s in the air?</a:t>
            </a:r>
          </a:p>
        </p:txBody>
      </p:sp>
      <p:sp>
        <p:nvSpPr>
          <p:cNvPr id="37891" name="Rectangle 3"/>
          <p:cNvSpPr>
            <a:spLocks noGrp="1" noChangeArrowheads="1"/>
          </p:cNvSpPr>
          <p:nvPr>
            <p:ph type="body" idx="1"/>
          </p:nvPr>
        </p:nvSpPr>
        <p:spPr>
          <a:xfrm>
            <a:off x="1676400" y="1524000"/>
            <a:ext cx="7467600" cy="4525963"/>
          </a:xfrm>
        </p:spPr>
        <p:txBody>
          <a:bodyPr/>
          <a:lstStyle/>
          <a:p>
            <a:pPr eaLnBrk="1" hangingPunct="1">
              <a:lnSpc>
                <a:spcPct val="140000"/>
              </a:lnSpc>
            </a:pPr>
            <a:r>
              <a:rPr lang="en-US" altLang="en-US" smtClean="0"/>
              <a:t>Particles of grain</a:t>
            </a:r>
          </a:p>
          <a:p>
            <a:pPr eaLnBrk="1" hangingPunct="1">
              <a:lnSpc>
                <a:spcPct val="140000"/>
              </a:lnSpc>
            </a:pPr>
            <a:r>
              <a:rPr lang="en-US" altLang="en-US" smtClean="0"/>
              <a:t>Hog manure</a:t>
            </a:r>
          </a:p>
          <a:p>
            <a:pPr eaLnBrk="1" hangingPunct="1">
              <a:lnSpc>
                <a:spcPct val="140000"/>
              </a:lnSpc>
            </a:pPr>
            <a:r>
              <a:rPr lang="en-US" altLang="en-US" smtClean="0"/>
              <a:t>Insect parts</a:t>
            </a:r>
          </a:p>
          <a:p>
            <a:pPr eaLnBrk="1" hangingPunct="1">
              <a:lnSpc>
                <a:spcPct val="140000"/>
              </a:lnSpc>
            </a:pPr>
            <a:r>
              <a:rPr lang="en-US" altLang="en-US" smtClean="0"/>
              <a:t>Bacteria</a:t>
            </a:r>
          </a:p>
          <a:p>
            <a:pPr eaLnBrk="1" hangingPunct="1">
              <a:lnSpc>
                <a:spcPct val="140000"/>
              </a:lnSpc>
            </a:pPr>
            <a:r>
              <a:rPr lang="en-US" altLang="en-US" smtClean="0"/>
              <a:t>Ammonia</a:t>
            </a:r>
          </a:p>
        </p:txBody>
      </p:sp>
      <p:pic>
        <p:nvPicPr>
          <p:cNvPr id="37892" name="Picture 4" descr="Bigger Pigs New Barn 3 We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38" y="3048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a:lstStyle/>
          <a:p>
            <a:pPr eaLnBrk="1" hangingPunct="1"/>
            <a:r>
              <a:rPr lang="en-US" altLang="en-US" sz="3600" b="1" smtClean="0"/>
              <a:t>Airborne Dust</a:t>
            </a:r>
          </a:p>
        </p:txBody>
      </p:sp>
      <p:pic>
        <p:nvPicPr>
          <p:cNvPr id="38915" name="Picture 3" descr="Hazy Hog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52600"/>
            <a:ext cx="6324600" cy="47450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16" name="Text Box 4"/>
          <p:cNvSpPr txBox="1">
            <a:spLocks noChangeArrowheads="1"/>
          </p:cNvSpPr>
          <p:nvPr/>
        </p:nvSpPr>
        <p:spPr bwMode="auto">
          <a:xfrm>
            <a:off x="1676400" y="56388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3200" b="1" i="0"/>
              <a:t>Not just Dust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47800" y="1981200"/>
            <a:ext cx="2971800" cy="3657600"/>
          </a:xfrm>
        </p:spPr>
        <p:txBody>
          <a:bodyPr/>
          <a:lstStyle/>
          <a:p>
            <a:pPr eaLnBrk="1" hangingPunct="1"/>
            <a:r>
              <a:rPr lang="en-US" altLang="en-US" dirty="0" smtClean="0"/>
              <a:t>Pigs sometimes have trouble breathing too</a:t>
            </a:r>
          </a:p>
        </p:txBody>
      </p:sp>
      <p:pic>
        <p:nvPicPr>
          <p:cNvPr id="39939" name="Picture 3" descr="Sad Pig #3"/>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4648200" y="609600"/>
            <a:ext cx="4344988" cy="5791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152400"/>
            <a:ext cx="8229600" cy="1143000"/>
          </a:xfrm>
        </p:spPr>
        <p:txBody>
          <a:bodyPr/>
          <a:lstStyle/>
          <a:p>
            <a:pPr eaLnBrk="1" hangingPunct="1"/>
            <a:r>
              <a:rPr lang="en-US" altLang="en-US" sz="2800" b="1" smtClean="0"/>
              <a:t>Symptoms of</a:t>
            </a:r>
            <a:br>
              <a:rPr lang="en-US" altLang="en-US" sz="2800" b="1" smtClean="0"/>
            </a:br>
            <a:r>
              <a:rPr lang="en-US" altLang="en-US" sz="2800" b="1" smtClean="0"/>
              <a:t>Toxic Dust Organic Syndrome</a:t>
            </a:r>
          </a:p>
        </p:txBody>
      </p:sp>
      <p:sp>
        <p:nvSpPr>
          <p:cNvPr id="40963" name="Rectangle 3"/>
          <p:cNvSpPr>
            <a:spLocks noGrp="1" noChangeArrowheads="1"/>
          </p:cNvSpPr>
          <p:nvPr>
            <p:ph type="body" idx="1"/>
          </p:nvPr>
        </p:nvSpPr>
        <p:spPr>
          <a:xfrm>
            <a:off x="1295400" y="1981200"/>
            <a:ext cx="2590800" cy="3975100"/>
          </a:xfrm>
        </p:spPr>
        <p:txBody>
          <a:bodyPr/>
          <a:lstStyle/>
          <a:p>
            <a:pPr eaLnBrk="1" hangingPunct="1">
              <a:lnSpc>
                <a:spcPct val="90000"/>
              </a:lnSpc>
            </a:pPr>
            <a:r>
              <a:rPr lang="en-US" altLang="en-US" sz="2800" smtClean="0"/>
              <a:t>Dry irritated cough</a:t>
            </a:r>
          </a:p>
          <a:p>
            <a:pPr eaLnBrk="1" hangingPunct="1">
              <a:lnSpc>
                <a:spcPct val="90000"/>
              </a:lnSpc>
            </a:pPr>
            <a:r>
              <a:rPr lang="en-US" altLang="en-US" sz="2800" smtClean="0"/>
              <a:t>Fever</a:t>
            </a:r>
          </a:p>
          <a:p>
            <a:pPr eaLnBrk="1" hangingPunct="1">
              <a:lnSpc>
                <a:spcPct val="90000"/>
              </a:lnSpc>
            </a:pPr>
            <a:r>
              <a:rPr lang="en-US" altLang="en-US" sz="2800" smtClean="0"/>
              <a:t>Muscle aches</a:t>
            </a:r>
          </a:p>
          <a:p>
            <a:pPr eaLnBrk="1" hangingPunct="1">
              <a:lnSpc>
                <a:spcPct val="90000"/>
              </a:lnSpc>
            </a:pPr>
            <a:r>
              <a:rPr lang="en-US" altLang="en-US" sz="2800" smtClean="0"/>
              <a:t>Occur 4 to 6 hours after exposure</a:t>
            </a:r>
          </a:p>
        </p:txBody>
      </p:sp>
      <p:pic>
        <p:nvPicPr>
          <p:cNvPr id="40964" name="Picture 4" descr="A Clean Well-Lit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46482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09600" y="-228600"/>
            <a:ext cx="9144000" cy="1371600"/>
          </a:xfrm>
        </p:spPr>
        <p:txBody>
          <a:bodyPr/>
          <a:lstStyle/>
          <a:p>
            <a:pPr eaLnBrk="1" hangingPunct="1"/>
            <a:r>
              <a:rPr lang="en-US" altLang="en-US" sz="4000" smtClean="0"/>
              <a:t/>
            </a:r>
            <a:br>
              <a:rPr lang="en-US" altLang="en-US" sz="4000" smtClean="0"/>
            </a:br>
            <a:r>
              <a:rPr lang="en-US" altLang="en-US" sz="2800" b="1" smtClean="0"/>
              <a:t>High Risk Areas for Individual Farmer, </a:t>
            </a:r>
            <a:br>
              <a:rPr lang="en-US" altLang="en-US" sz="2800" b="1" smtClean="0"/>
            </a:br>
            <a:r>
              <a:rPr lang="en-US" altLang="en-US" sz="2800" b="1" smtClean="0"/>
              <a:t>Family, and Worker</a:t>
            </a:r>
            <a:r>
              <a:rPr lang="en-US" altLang="en-US" sz="3600" b="1" smtClean="0"/>
              <a:t/>
            </a:r>
            <a:br>
              <a:rPr lang="en-US" altLang="en-US" sz="3600" b="1" smtClean="0"/>
            </a:br>
            <a:endParaRPr lang="en-US" altLang="en-US" sz="3600" b="1" smtClean="0"/>
          </a:p>
        </p:txBody>
      </p:sp>
      <p:sp>
        <p:nvSpPr>
          <p:cNvPr id="5123" name="Rectangle 3"/>
          <p:cNvSpPr>
            <a:spLocks noGrp="1" noChangeArrowheads="1"/>
          </p:cNvSpPr>
          <p:nvPr>
            <p:ph idx="4294967295"/>
          </p:nvPr>
        </p:nvSpPr>
        <p:spPr>
          <a:xfrm>
            <a:off x="1524000" y="1863725"/>
            <a:ext cx="7239000" cy="4381500"/>
          </a:xfrm>
        </p:spPr>
        <p:txBody>
          <a:bodyPr/>
          <a:lstStyle/>
          <a:p>
            <a:pPr eaLnBrk="1" hangingPunct="1"/>
            <a:r>
              <a:rPr lang="en-US" altLang="en-US" sz="2800" dirty="0" smtClean="0"/>
              <a:t>Respiratory Hazards are one of many</a:t>
            </a:r>
          </a:p>
          <a:p>
            <a:pPr lvl="1" eaLnBrk="1" hangingPunct="1"/>
            <a:r>
              <a:rPr lang="en-US" altLang="en-US" dirty="0" smtClean="0"/>
              <a:t>injuries</a:t>
            </a:r>
          </a:p>
          <a:p>
            <a:pPr lvl="1" eaLnBrk="1" hangingPunct="1"/>
            <a:r>
              <a:rPr lang="en-US" altLang="en-US" b="1" dirty="0" smtClean="0">
                <a:solidFill>
                  <a:srgbClr val="FF0000"/>
                </a:solidFill>
              </a:rPr>
              <a:t>respiratory</a:t>
            </a:r>
          </a:p>
          <a:p>
            <a:pPr lvl="1" eaLnBrk="1" hangingPunct="1"/>
            <a:r>
              <a:rPr lang="en-US" altLang="en-US" dirty="0" smtClean="0"/>
              <a:t>hearing</a:t>
            </a:r>
          </a:p>
          <a:p>
            <a:pPr lvl="1" eaLnBrk="1" hangingPunct="1"/>
            <a:r>
              <a:rPr lang="en-US" altLang="en-US" dirty="0" smtClean="0"/>
              <a:t>chemical exposures</a:t>
            </a:r>
          </a:p>
          <a:p>
            <a:pPr lvl="1" eaLnBrk="1" hangingPunct="1"/>
            <a:r>
              <a:rPr lang="en-US" altLang="en-US" dirty="0" smtClean="0"/>
              <a:t>skin cancer </a:t>
            </a:r>
          </a:p>
          <a:p>
            <a:pPr lvl="1" eaLnBrk="1" hangingPunct="1"/>
            <a:r>
              <a:rPr lang="en-US" altLang="en-US" dirty="0" smtClean="0"/>
              <a:t>musculoskeletal </a:t>
            </a:r>
          </a:p>
          <a:p>
            <a:pPr lvl="1" eaLnBrk="1" hangingPunct="1"/>
            <a:r>
              <a:rPr lang="en-US" altLang="en-US" dirty="0" smtClean="0"/>
              <a:t>health and wellness</a:t>
            </a:r>
          </a:p>
          <a:p>
            <a:pPr lvl="1" eaLnBrk="1" hangingPunct="1"/>
            <a:r>
              <a:rPr lang="en-US" altLang="en-US" dirty="0" smtClean="0"/>
              <a:t>stress</a:t>
            </a:r>
          </a:p>
          <a:p>
            <a:pPr lvl="1" eaLnBrk="1" hangingPunct="1"/>
            <a:endParaRPr lang="en-US" altLang="en-US" sz="3600" dirty="0" smtClean="0"/>
          </a:p>
        </p:txBody>
      </p:sp>
      <p:sp>
        <p:nvSpPr>
          <p:cNvPr id="5124"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9D1D6A83-F32A-4ADA-85FC-4AB3C74ED884}" type="datetime1">
              <a:rPr kumimoji="1" lang="en-US" altLang="en-US" sz="1400" i="0"/>
              <a:pPr algn="ctr" eaLnBrk="1" hangingPunct="1">
                <a:spcBef>
                  <a:spcPct val="0"/>
                </a:spcBef>
              </a:pPr>
              <a:t>12/20/2013</a:t>
            </a:fld>
            <a:endParaRPr kumimoji="1" lang="en-US" altLang="en-US" sz="1400" i="0"/>
          </a:p>
        </p:txBody>
      </p:sp>
      <p:sp>
        <p:nvSpPr>
          <p:cNvPr id="512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D0A18945-582D-4416-A969-6E5E7711ABC1}" type="slidenum">
              <a:rPr kumimoji="1" lang="en-US" altLang="en-US" sz="1400" i="0"/>
              <a:pPr algn="r" eaLnBrk="1" hangingPunct="1">
                <a:spcBef>
                  <a:spcPct val="0"/>
                </a:spcBef>
              </a:pPr>
              <a:t>4</a:t>
            </a:fld>
            <a:endParaRPr kumimoji="1" lang="en-US" altLang="en-US" sz="1400" i="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152400"/>
            <a:ext cx="8229600" cy="1143000"/>
          </a:xfrm>
        </p:spPr>
        <p:txBody>
          <a:bodyPr/>
          <a:lstStyle/>
          <a:p>
            <a:pPr eaLnBrk="1" hangingPunct="1"/>
            <a:r>
              <a:rPr lang="en-US" altLang="en-US" sz="2800" b="1" smtClean="0"/>
              <a:t>Prevention of </a:t>
            </a:r>
            <a:br>
              <a:rPr lang="en-US" altLang="en-US" sz="2800" b="1" smtClean="0"/>
            </a:br>
            <a:r>
              <a:rPr lang="en-US" altLang="en-US" sz="2800" b="1" smtClean="0"/>
              <a:t>Organic Toxic Dust Syndrome (ODTS)</a:t>
            </a:r>
          </a:p>
        </p:txBody>
      </p:sp>
      <p:sp>
        <p:nvSpPr>
          <p:cNvPr id="502787" name="Rectangle 3"/>
          <p:cNvSpPr>
            <a:spLocks noGrp="1" noChangeArrowheads="1"/>
          </p:cNvSpPr>
          <p:nvPr>
            <p:ph type="body" idx="1"/>
          </p:nvPr>
        </p:nvSpPr>
        <p:spPr>
          <a:xfrm>
            <a:off x="1600200" y="1600200"/>
            <a:ext cx="7696200" cy="4525963"/>
          </a:xfrm>
        </p:spPr>
        <p:txBody>
          <a:bodyPr/>
          <a:lstStyle/>
          <a:p>
            <a:pPr eaLnBrk="1" hangingPunct="1">
              <a:defRPr/>
            </a:pPr>
            <a:r>
              <a:rPr lang="en-US" smtClean="0"/>
              <a:t>Improve ventilation, especially in winter when buildings are more closed up</a:t>
            </a:r>
          </a:p>
          <a:p>
            <a:pPr eaLnBrk="1" hangingPunct="1">
              <a:defRPr/>
            </a:pPr>
            <a:r>
              <a:rPr lang="en-US" smtClean="0"/>
              <a:t>Two-strap disposable respirator – </a:t>
            </a:r>
            <a:r>
              <a:rPr lang="en-US" smtClean="0">
                <a:solidFill>
                  <a:schemeClr val="tx2"/>
                </a:solidFill>
                <a:effectLst>
                  <a:outerShdw blurRad="38100" dist="38100" dir="2700000" algn="tl">
                    <a:srgbClr val="C0C0C0"/>
                  </a:outerShdw>
                </a:effectLst>
              </a:rPr>
              <a:t>NIOSH certified</a:t>
            </a:r>
          </a:p>
          <a:p>
            <a:pPr eaLnBrk="1" hangingPunct="1">
              <a:defRPr/>
            </a:pPr>
            <a:r>
              <a:rPr lang="en-US" smtClean="0"/>
              <a:t>Half-face masks with filters for organic dust</a:t>
            </a:r>
          </a:p>
          <a:p>
            <a:pPr eaLnBrk="1" hangingPunct="1">
              <a:defRPr/>
            </a:pPr>
            <a:r>
              <a:rPr lang="en-US" smtClean="0"/>
              <a:t>Powered air-purifying respirators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idx="4294967295"/>
          </p:nvPr>
        </p:nvSpPr>
        <p:spPr>
          <a:xfrm>
            <a:off x="914400" y="0"/>
            <a:ext cx="8229600" cy="1143000"/>
          </a:xfrm>
        </p:spPr>
        <p:txBody>
          <a:bodyPr/>
          <a:lstStyle/>
          <a:p>
            <a:pPr eaLnBrk="1" hangingPunct="1"/>
            <a:r>
              <a:rPr lang="en-US" altLang="en-US" sz="3600" b="1" smtClean="0"/>
              <a:t>Hog or Poultry Confinement</a:t>
            </a:r>
          </a:p>
        </p:txBody>
      </p:sp>
      <p:sp>
        <p:nvSpPr>
          <p:cNvPr id="43011" name="Text Placeholder 6"/>
          <p:cNvSpPr>
            <a:spLocks noGrp="1"/>
          </p:cNvSpPr>
          <p:nvPr>
            <p:ph type="body" idx="4294967295"/>
          </p:nvPr>
        </p:nvSpPr>
        <p:spPr>
          <a:xfrm>
            <a:off x="990600" y="1371600"/>
            <a:ext cx="7620000" cy="639763"/>
          </a:xfrm>
        </p:spPr>
        <p:txBody>
          <a:bodyPr anchor="b"/>
          <a:lstStyle/>
          <a:p>
            <a:pPr marL="0" indent="0" eaLnBrk="1" hangingPunct="1">
              <a:buFontTx/>
              <a:buNone/>
            </a:pPr>
            <a:r>
              <a:rPr lang="en-US" altLang="en-US" sz="2400" b="1" smtClean="0"/>
              <a:t>     </a:t>
            </a:r>
            <a:r>
              <a:rPr lang="en-US" altLang="en-US" sz="2800" b="1" smtClean="0"/>
              <a:t>Exposure = Respirator recommendation</a:t>
            </a:r>
          </a:p>
        </p:txBody>
      </p:sp>
      <p:sp>
        <p:nvSpPr>
          <p:cNvPr id="43012" name="Content Placeholder 7"/>
          <p:cNvSpPr>
            <a:spLocks noGrp="1"/>
          </p:cNvSpPr>
          <p:nvPr>
            <p:ph sz="half" idx="4294967295"/>
          </p:nvPr>
        </p:nvSpPr>
        <p:spPr>
          <a:xfrm>
            <a:off x="1752600" y="2133600"/>
            <a:ext cx="4343400" cy="3798888"/>
          </a:xfrm>
        </p:spPr>
        <p:txBody>
          <a:bodyPr/>
          <a:lstStyle/>
          <a:p>
            <a:pPr eaLnBrk="1" hangingPunct="1"/>
            <a:r>
              <a:rPr lang="en-US" altLang="en-US" sz="2000" smtClean="0"/>
              <a:t>Organic Dust = Filtering face piece, disposable 2 strap mask or half mask with dust cartridge or HEPA filter</a:t>
            </a:r>
          </a:p>
          <a:p>
            <a:pPr eaLnBrk="1" hangingPunct="1">
              <a:buFontTx/>
              <a:buNone/>
            </a:pPr>
            <a:r>
              <a:rPr lang="en-US" altLang="en-US" sz="2000" smtClean="0">
                <a:solidFill>
                  <a:schemeClr val="accent2"/>
                </a:solidFill>
              </a:rPr>
              <a:t>	Examples: 3M 8210,8511,8271,8233  Moldex 2200 or 2300 </a:t>
            </a:r>
          </a:p>
          <a:p>
            <a:pPr eaLnBrk="1" hangingPunct="1"/>
            <a:r>
              <a:rPr lang="en-US" altLang="en-US" sz="2000" smtClean="0"/>
              <a:t>Ammonia = Filtering face piece or if symptomatic or dislike ammonia smell use half or full face mask with ammonia cartridge </a:t>
            </a:r>
            <a:r>
              <a:rPr lang="en-US" altLang="en-US" sz="2000" i="1" u="sng" smtClean="0"/>
              <a:t>and prefilter </a:t>
            </a:r>
          </a:p>
          <a:p>
            <a:pPr eaLnBrk="1" hangingPunct="1"/>
            <a:endParaRPr lang="en-US" altLang="en-US" sz="2400" smtClean="0"/>
          </a:p>
        </p:txBody>
      </p:sp>
      <p:sp>
        <p:nvSpPr>
          <p:cNvPr id="43013"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1BC04542-8821-45CD-BB28-E3E03F563C8C}" type="datetime1">
              <a:rPr kumimoji="1" lang="en-US" altLang="en-US" sz="1400" i="0"/>
              <a:pPr algn="ctr" eaLnBrk="1" hangingPunct="1">
                <a:spcBef>
                  <a:spcPct val="0"/>
                </a:spcBef>
              </a:pPr>
              <a:t>12/20/2013</a:t>
            </a:fld>
            <a:endParaRPr kumimoji="1" lang="en-US" altLang="en-US" sz="1400" i="0"/>
          </a:p>
        </p:txBody>
      </p:sp>
      <p:sp>
        <p:nvSpPr>
          <p:cNvPr id="4301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820506C4-4F71-4DEB-8982-EF3838428790}" type="slidenum">
              <a:rPr kumimoji="1" lang="en-US" altLang="en-US" sz="1400" i="0"/>
              <a:pPr algn="r" eaLnBrk="1" hangingPunct="1">
                <a:spcBef>
                  <a:spcPct val="0"/>
                </a:spcBef>
              </a:pPr>
              <a:t>41</a:t>
            </a:fld>
            <a:endParaRPr kumimoji="1" lang="en-US" altLang="en-US" sz="1400" i="0"/>
          </a:p>
        </p:txBody>
      </p:sp>
      <p:pic>
        <p:nvPicPr>
          <p:cNvPr id="43015" name="Picture 10" descr="Respirato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057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P419005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91000"/>
            <a:ext cx="2027238"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0"/>
            <a:ext cx="8229600" cy="1143000"/>
          </a:xfrm>
        </p:spPr>
        <p:txBody>
          <a:bodyPr/>
          <a:lstStyle/>
          <a:p>
            <a:pPr eaLnBrk="1" hangingPunct="1"/>
            <a:r>
              <a:rPr lang="en-US" altLang="en-US" sz="3600" b="1" smtClean="0"/>
              <a:t>Choices and Comfort</a:t>
            </a:r>
          </a:p>
        </p:txBody>
      </p:sp>
      <p:sp>
        <p:nvSpPr>
          <p:cNvPr id="44035" name="Rectangle 3"/>
          <p:cNvSpPr>
            <a:spLocks noGrp="1" noChangeArrowheads="1"/>
          </p:cNvSpPr>
          <p:nvPr>
            <p:ph type="body" idx="1"/>
          </p:nvPr>
        </p:nvSpPr>
        <p:spPr>
          <a:xfrm>
            <a:off x="457200" y="1600200"/>
            <a:ext cx="8229600" cy="5029200"/>
          </a:xfrm>
        </p:spPr>
        <p:txBody>
          <a:bodyPr/>
          <a:lstStyle/>
          <a:p>
            <a:pPr eaLnBrk="1" hangingPunct="1"/>
            <a:endParaRPr lang="en-US" altLang="en-US" smtClean="0"/>
          </a:p>
        </p:txBody>
      </p:sp>
      <p:pic>
        <p:nvPicPr>
          <p:cNvPr id="44036" name="Picture 4" descr="deb m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462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filter holder,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0"/>
            <a:ext cx="3429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3M He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95400"/>
            <a:ext cx="3276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mike 2 str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810000"/>
            <a:ext cx="33528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0"/>
            <a:ext cx="8229600" cy="1143000"/>
          </a:xfrm>
        </p:spPr>
        <p:txBody>
          <a:bodyPr/>
          <a:lstStyle/>
          <a:p>
            <a:pPr eaLnBrk="1" hangingPunct="1"/>
            <a:r>
              <a:rPr lang="en-US" altLang="en-US" sz="3200" b="1" smtClean="0"/>
              <a:t>Hog or poultry confinement (cont)</a:t>
            </a:r>
          </a:p>
        </p:txBody>
      </p:sp>
      <p:sp>
        <p:nvSpPr>
          <p:cNvPr id="45059" name="Rectangle 3"/>
          <p:cNvSpPr>
            <a:spLocks noGrp="1" noChangeArrowheads="1"/>
          </p:cNvSpPr>
          <p:nvPr>
            <p:ph type="body" idx="1"/>
          </p:nvPr>
        </p:nvSpPr>
        <p:spPr>
          <a:xfrm>
            <a:off x="1447800" y="1600200"/>
            <a:ext cx="7239000" cy="4525963"/>
          </a:xfrm>
        </p:spPr>
        <p:txBody>
          <a:bodyPr/>
          <a:lstStyle/>
          <a:p>
            <a:pPr eaLnBrk="1" hangingPunct="1"/>
            <a:r>
              <a:rPr lang="en-US" altLang="en-US" sz="2800" smtClean="0"/>
              <a:t>Disinfectants = half mask with acid gas cartridge</a:t>
            </a:r>
          </a:p>
          <a:p>
            <a:pPr eaLnBrk="1" hangingPunct="1"/>
            <a:endParaRPr lang="en-US" altLang="en-US" sz="2800" smtClean="0"/>
          </a:p>
          <a:p>
            <a:pPr eaLnBrk="1" hangingPunct="1"/>
            <a:r>
              <a:rPr lang="en-US" altLang="en-US" sz="2800" smtClean="0"/>
              <a:t>Carbon Monoxide = supplied air respirators</a:t>
            </a:r>
          </a:p>
          <a:p>
            <a:pPr eaLnBrk="1" hangingPunct="1"/>
            <a:endParaRPr lang="en-US" altLang="en-US" sz="2800" smtClean="0"/>
          </a:p>
          <a:p>
            <a:pPr eaLnBrk="1" hangingPunct="1"/>
            <a:r>
              <a:rPr lang="en-US" altLang="en-US" sz="2800" smtClean="0"/>
              <a:t>Hydrogen Sulfate = supplied air respirators</a:t>
            </a:r>
          </a:p>
          <a:p>
            <a:pPr eaLnBrk="1" hangingPunct="1"/>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pPr eaLnBrk="1" hangingPunct="1"/>
            <a:r>
              <a:rPr lang="en-US" altLang="en-US" sz="3600" b="1" smtClean="0"/>
              <a:t>Grain Dust</a:t>
            </a:r>
            <a:r>
              <a:rPr lang="en-US" altLang="en-US" smtClean="0"/>
              <a:t> </a:t>
            </a:r>
          </a:p>
        </p:txBody>
      </p:sp>
      <p:pic>
        <p:nvPicPr>
          <p:cNvPr id="46083" name="Picture 6" descr="paul grain 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90600"/>
            <a:ext cx="3590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7"/>
          <p:cNvSpPr>
            <a:spLocks noGrp="1" noChangeArrowheads="1"/>
          </p:cNvSpPr>
          <p:nvPr>
            <p:ph type="body" idx="1"/>
          </p:nvPr>
        </p:nvSpPr>
        <p:spPr>
          <a:xfrm>
            <a:off x="1524000" y="1600200"/>
            <a:ext cx="7162800" cy="4876800"/>
          </a:xfrm>
        </p:spPr>
        <p:txBody>
          <a:bodyPr/>
          <a:lstStyle/>
          <a:p>
            <a:pPr eaLnBrk="1" hangingPunct="1"/>
            <a:endParaRPr lang="en-US" altLang="en-US" sz="2800" smtClean="0"/>
          </a:p>
          <a:p>
            <a:pPr eaLnBrk="1" hangingPunct="1"/>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400" smtClean="0"/>
              <a:t>Hazard is organic dust (feed or grain dust, molds and spores)</a:t>
            </a:r>
          </a:p>
          <a:p>
            <a:pPr eaLnBrk="1" hangingPunct="1"/>
            <a:r>
              <a:rPr lang="en-US" altLang="en-US" sz="2400" smtClean="0"/>
              <a:t>Can cause Toxic Dust Organic Syndrome or Farmers Lung </a:t>
            </a:r>
          </a:p>
        </p:txBody>
      </p:sp>
      <p:pic>
        <p:nvPicPr>
          <p:cNvPr id="46085" name="Picture 8" descr="Respirato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668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9" descr="3M He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819400"/>
            <a:ext cx="1676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10"/>
          <p:cNvSpPr txBox="1">
            <a:spLocks noChangeArrowheads="1"/>
          </p:cNvSpPr>
          <p:nvPr/>
        </p:nvSpPr>
        <p:spPr bwMode="auto">
          <a:xfrm>
            <a:off x="6172200" y="3810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800" b="1" i="0"/>
              <a:t>3M half mask HEPA filters</a:t>
            </a:r>
          </a:p>
        </p:txBody>
      </p:sp>
      <p:sp>
        <p:nvSpPr>
          <p:cNvPr id="46088" name="Text Box 11"/>
          <p:cNvSpPr txBox="1">
            <a:spLocks noChangeArrowheads="1"/>
          </p:cNvSpPr>
          <p:nvPr/>
        </p:nvSpPr>
        <p:spPr bwMode="auto">
          <a:xfrm>
            <a:off x="6400800" y="2362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b="1" i="0"/>
              <a:t>3M 8271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95400" y="0"/>
            <a:ext cx="8229600" cy="1143000"/>
          </a:xfrm>
        </p:spPr>
        <p:txBody>
          <a:bodyPr/>
          <a:lstStyle/>
          <a:p>
            <a:pPr eaLnBrk="1" hangingPunct="1"/>
            <a:r>
              <a:rPr lang="en-US" altLang="en-US" sz="2800" b="1" smtClean="0"/>
              <a:t>Signs and Symptoms of Farmer’s Lung (Hypersensitivity Pneumonitis)</a:t>
            </a:r>
            <a:r>
              <a:rPr lang="en-US" altLang="en-US" sz="2800" smtClean="0"/>
              <a:t> </a:t>
            </a:r>
          </a:p>
        </p:txBody>
      </p:sp>
      <p:sp>
        <p:nvSpPr>
          <p:cNvPr id="47107" name="Rectangle 3"/>
          <p:cNvSpPr>
            <a:spLocks noGrp="1" noChangeArrowheads="1"/>
          </p:cNvSpPr>
          <p:nvPr>
            <p:ph type="body" idx="1"/>
          </p:nvPr>
        </p:nvSpPr>
        <p:spPr>
          <a:xfrm>
            <a:off x="1676400" y="1676400"/>
            <a:ext cx="6858000" cy="4724400"/>
          </a:xfrm>
        </p:spPr>
        <p:txBody>
          <a:bodyPr/>
          <a:lstStyle/>
          <a:p>
            <a:pPr eaLnBrk="1" hangingPunct="1">
              <a:lnSpc>
                <a:spcPct val="160000"/>
              </a:lnSpc>
            </a:pPr>
            <a:r>
              <a:rPr lang="en-US" altLang="en-US" sz="2800" smtClean="0"/>
              <a:t>Fever – Occurs 4 to 6 hours after the exposure, along with other following symptoms</a:t>
            </a:r>
          </a:p>
          <a:p>
            <a:pPr eaLnBrk="1" hangingPunct="1">
              <a:lnSpc>
                <a:spcPct val="160000"/>
              </a:lnSpc>
            </a:pPr>
            <a:r>
              <a:rPr lang="en-US" altLang="en-US" sz="2800" smtClean="0"/>
              <a:t>Cough w/ sputum</a:t>
            </a:r>
          </a:p>
          <a:p>
            <a:pPr eaLnBrk="1" hangingPunct="1">
              <a:lnSpc>
                <a:spcPct val="160000"/>
              </a:lnSpc>
            </a:pPr>
            <a:r>
              <a:rPr lang="en-US" altLang="en-US" sz="2800" smtClean="0"/>
              <a:t>Chest tightness</a:t>
            </a:r>
          </a:p>
          <a:p>
            <a:pPr eaLnBrk="1" hangingPunct="1">
              <a:lnSpc>
                <a:spcPct val="160000"/>
              </a:lnSpc>
            </a:pPr>
            <a:r>
              <a:rPr lang="en-US" altLang="en-US" sz="2800" smtClean="0"/>
              <a:t>Shortness of breath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0"/>
            <a:ext cx="8229600" cy="1143000"/>
          </a:xfrm>
        </p:spPr>
        <p:txBody>
          <a:bodyPr/>
          <a:lstStyle/>
          <a:p>
            <a:pPr eaLnBrk="1" hangingPunct="1"/>
            <a:r>
              <a:rPr lang="en-US" altLang="en-US" sz="2800" b="1" smtClean="0"/>
              <a:t>Preventing Toxic Organic Dust Syndrome </a:t>
            </a:r>
            <a:br>
              <a:rPr lang="en-US" altLang="en-US" sz="2800" b="1" smtClean="0"/>
            </a:br>
            <a:r>
              <a:rPr lang="en-US" altLang="en-US" sz="2800" b="1" smtClean="0"/>
              <a:t>or  Farmer’s Lung</a:t>
            </a:r>
          </a:p>
        </p:txBody>
      </p:sp>
      <p:sp>
        <p:nvSpPr>
          <p:cNvPr id="48131" name="Rectangle 3"/>
          <p:cNvSpPr>
            <a:spLocks noGrp="1" noChangeArrowheads="1"/>
          </p:cNvSpPr>
          <p:nvPr>
            <p:ph type="body" idx="1"/>
          </p:nvPr>
        </p:nvSpPr>
        <p:spPr>
          <a:xfrm>
            <a:off x="1981200" y="1447800"/>
            <a:ext cx="6858000" cy="2590800"/>
          </a:xfrm>
        </p:spPr>
        <p:txBody>
          <a:bodyPr/>
          <a:lstStyle/>
          <a:p>
            <a:pPr eaLnBrk="1" hangingPunct="1"/>
            <a:r>
              <a:rPr lang="en-US" altLang="en-US" sz="2400" dirty="0" smtClean="0"/>
              <a:t>Half-mask respirators </a:t>
            </a:r>
          </a:p>
          <a:p>
            <a:pPr lvl="1" eaLnBrk="1" hangingPunct="1"/>
            <a:r>
              <a:rPr lang="en-US" altLang="en-US" sz="2400" dirty="0" smtClean="0"/>
              <a:t>Filtering face piece – N series</a:t>
            </a:r>
          </a:p>
          <a:p>
            <a:pPr lvl="1" eaLnBrk="1" hangingPunct="1"/>
            <a:r>
              <a:rPr lang="en-US" altLang="en-US" sz="2400" dirty="0" smtClean="0"/>
              <a:t>Half Mask face piece – N or P series</a:t>
            </a:r>
          </a:p>
          <a:p>
            <a:pPr lvl="1" eaLnBrk="1" hangingPunct="1"/>
            <a:r>
              <a:rPr lang="en-US" altLang="en-US" sz="2400" dirty="0" smtClean="0"/>
              <a:t>Full Face piece – Nor P series</a:t>
            </a:r>
          </a:p>
          <a:p>
            <a:pPr lvl="1" eaLnBrk="1" hangingPunct="1"/>
            <a:r>
              <a:rPr lang="en-US" altLang="en-US" sz="2400" dirty="0" smtClean="0"/>
              <a:t>HEPA filter</a:t>
            </a:r>
          </a:p>
          <a:p>
            <a:pPr eaLnBrk="1" hangingPunct="1"/>
            <a:r>
              <a:rPr lang="en-US" altLang="en-US" sz="2400" dirty="0" smtClean="0"/>
              <a:t>Powered air-purifying respirators</a:t>
            </a:r>
          </a:p>
        </p:txBody>
      </p:sp>
      <p:pic>
        <p:nvPicPr>
          <p:cNvPr id="48132" name="Picture 4" descr="webb elevator 2 s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229" y="4215266"/>
            <a:ext cx="35052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0"/>
            <a:ext cx="8229600" cy="1143000"/>
          </a:xfrm>
        </p:spPr>
        <p:txBody>
          <a:bodyPr/>
          <a:lstStyle/>
          <a:p>
            <a:pPr eaLnBrk="1" hangingPunct="1"/>
            <a:r>
              <a:rPr lang="en-US" altLang="en-US" sz="3600" b="1" smtClean="0"/>
              <a:t>Pesticides</a:t>
            </a:r>
          </a:p>
        </p:txBody>
      </p:sp>
      <p:sp>
        <p:nvSpPr>
          <p:cNvPr id="49155" name="Rectangle 3"/>
          <p:cNvSpPr>
            <a:spLocks noGrp="1" noChangeArrowheads="1"/>
          </p:cNvSpPr>
          <p:nvPr>
            <p:ph type="body" idx="1"/>
          </p:nvPr>
        </p:nvSpPr>
        <p:spPr>
          <a:xfrm>
            <a:off x="1524000" y="1524000"/>
            <a:ext cx="7467600" cy="4648200"/>
          </a:xfrm>
        </p:spPr>
        <p:txBody>
          <a:bodyPr/>
          <a:lstStyle/>
          <a:p>
            <a:pPr eaLnBrk="1" hangingPunct="1">
              <a:buFontTx/>
              <a:buNone/>
            </a:pPr>
            <a:r>
              <a:rPr lang="en-US" altLang="en-US" dirty="0" smtClean="0"/>
              <a:t>Hazard is organic vapors and aerosols </a:t>
            </a:r>
            <a:r>
              <a:rPr lang="en-US" altLang="en-US" sz="2000" dirty="0" smtClean="0"/>
              <a:t>(solid and sprayed liquids)</a:t>
            </a:r>
          </a:p>
          <a:p>
            <a:pPr eaLnBrk="1" hangingPunct="1">
              <a:buFontTx/>
              <a:buNone/>
            </a:pPr>
            <a:r>
              <a:rPr lang="en-US" altLang="en-US" dirty="0" smtClean="0"/>
              <a:t>Respirator selection </a:t>
            </a:r>
          </a:p>
          <a:p>
            <a:pPr eaLnBrk="1" hangingPunct="1"/>
            <a:r>
              <a:rPr lang="en-US" altLang="en-US" sz="2800" dirty="0" smtClean="0"/>
              <a:t>Solids – filtering face piece N,R, or P series</a:t>
            </a:r>
          </a:p>
          <a:p>
            <a:pPr eaLnBrk="1" hangingPunct="1"/>
            <a:r>
              <a:rPr lang="en-US" altLang="en-US" sz="2800" dirty="0" smtClean="0"/>
              <a:t>Liquids – Half mask face piece with Organic Vapor cartridge and P </a:t>
            </a:r>
            <a:r>
              <a:rPr lang="en-US" altLang="en-US" sz="2800" dirty="0" err="1" smtClean="0"/>
              <a:t>prefilter</a:t>
            </a:r>
            <a:endParaRPr lang="en-US" altLang="en-US" sz="2800" dirty="0" smtClean="0"/>
          </a:p>
          <a:p>
            <a:pPr eaLnBrk="1" hangingPunct="1"/>
            <a:r>
              <a:rPr lang="en-US" altLang="en-US" sz="2800" dirty="0" smtClean="0"/>
              <a:t>Can also use Full face piece or powered air – purifying respirator</a:t>
            </a:r>
          </a:p>
          <a:p>
            <a:pPr eaLnBrk="1" hangingPunct="1"/>
            <a:endParaRPr lang="en-US" altLang="en-US" sz="2800" dirty="0" smtClean="0"/>
          </a:p>
          <a:p>
            <a:pPr eaLnBrk="1" hangingPunct="1"/>
            <a:endParaRPr lang="en-US" altLang="en-US" dirty="0" smtClean="0">
              <a:solidFill>
                <a:srgbClr val="FF0000"/>
              </a:solidFill>
            </a:endParaRPr>
          </a:p>
        </p:txBody>
      </p:sp>
      <p:pic>
        <p:nvPicPr>
          <p:cNvPr id="49156" name="Picture 4" descr="no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029200"/>
            <a:ext cx="19812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8229600" cy="1143000"/>
          </a:xfrm>
        </p:spPr>
        <p:txBody>
          <a:bodyPr/>
          <a:lstStyle/>
          <a:p>
            <a:pPr eaLnBrk="1" hangingPunct="1"/>
            <a:r>
              <a:rPr lang="en-US" altLang="en-US" sz="3600" b="1" smtClean="0"/>
              <a:t>Pesticides</a:t>
            </a:r>
          </a:p>
        </p:txBody>
      </p:sp>
      <p:sp>
        <p:nvSpPr>
          <p:cNvPr id="50179" name="Rectangle 3"/>
          <p:cNvSpPr>
            <a:spLocks noGrp="1" noChangeArrowheads="1"/>
          </p:cNvSpPr>
          <p:nvPr>
            <p:ph type="body" idx="1"/>
          </p:nvPr>
        </p:nvSpPr>
        <p:spPr/>
        <p:txBody>
          <a:bodyPr/>
          <a:lstStyle/>
          <a:p>
            <a:pPr eaLnBrk="1" hangingPunct="1">
              <a:buFontTx/>
              <a:buNone/>
            </a:pPr>
            <a:r>
              <a:rPr lang="en-US" altLang="en-US" smtClean="0">
                <a:solidFill>
                  <a:srgbClr val="FF0000"/>
                </a:solidFill>
              </a:rPr>
              <a:t>NOTE: Read Label or MSDS which provides information on respirator selection</a:t>
            </a:r>
          </a:p>
          <a:p>
            <a:pPr eaLnBrk="1" hangingPunct="1"/>
            <a:endParaRPr lang="en-US" altLang="en-US" smtClean="0">
              <a:solidFill>
                <a:srgbClr val="FF0000"/>
              </a:solidFill>
            </a:endParaRPr>
          </a:p>
          <a:p>
            <a:pPr eaLnBrk="1" hangingPunct="1"/>
            <a:endParaRPr lang="en-US" altLang="en-US" smtClean="0"/>
          </a:p>
        </p:txBody>
      </p:sp>
      <p:pic>
        <p:nvPicPr>
          <p:cNvPr id="50180" name="Picture 4" descr="Paul s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0"/>
            <a:ext cx="4267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0"/>
            <a:ext cx="8229600" cy="1143000"/>
          </a:xfrm>
        </p:spPr>
        <p:txBody>
          <a:bodyPr/>
          <a:lstStyle/>
          <a:p>
            <a:pPr eaLnBrk="1" hangingPunct="1"/>
            <a:r>
              <a:rPr lang="en-US" altLang="en-US" sz="3600" b="1" smtClean="0"/>
              <a:t>Welding</a:t>
            </a:r>
          </a:p>
        </p:txBody>
      </p:sp>
      <p:sp>
        <p:nvSpPr>
          <p:cNvPr id="51203" name="Rectangle 3"/>
          <p:cNvSpPr>
            <a:spLocks noGrp="1" noChangeArrowheads="1"/>
          </p:cNvSpPr>
          <p:nvPr>
            <p:ph type="body" idx="1"/>
          </p:nvPr>
        </p:nvSpPr>
        <p:spPr>
          <a:xfrm>
            <a:off x="1828800" y="1295400"/>
            <a:ext cx="6172200" cy="4525963"/>
          </a:xfrm>
        </p:spPr>
        <p:txBody>
          <a:bodyPr/>
          <a:lstStyle/>
          <a:p>
            <a:pPr eaLnBrk="1" hangingPunct="1">
              <a:lnSpc>
                <a:spcPct val="90000"/>
              </a:lnSpc>
              <a:buFontTx/>
              <a:buNone/>
            </a:pPr>
            <a:r>
              <a:rPr lang="en-US" altLang="en-US" smtClean="0"/>
              <a:t>Hazard is Metal fumes</a:t>
            </a:r>
          </a:p>
          <a:p>
            <a:pPr lvl="1" eaLnBrk="1" hangingPunct="1">
              <a:lnSpc>
                <a:spcPct val="90000"/>
              </a:lnSpc>
            </a:pPr>
            <a:r>
              <a:rPr lang="en-US" altLang="en-US" smtClean="0"/>
              <a:t>Particulates</a:t>
            </a:r>
          </a:p>
          <a:p>
            <a:pPr eaLnBrk="1" hangingPunct="1">
              <a:lnSpc>
                <a:spcPct val="90000"/>
              </a:lnSpc>
              <a:buFontTx/>
              <a:buNone/>
            </a:pPr>
            <a:r>
              <a:rPr lang="en-US" altLang="en-US" smtClean="0"/>
              <a:t>Respirator selection </a:t>
            </a:r>
          </a:p>
          <a:p>
            <a:pPr eaLnBrk="1" hangingPunct="1">
              <a:lnSpc>
                <a:spcPct val="90000"/>
              </a:lnSpc>
            </a:pPr>
            <a:r>
              <a:rPr lang="en-US" altLang="en-US" sz="2800" smtClean="0"/>
              <a:t>Air purifying Respirator which is N100, R100,or P100 </a:t>
            </a:r>
          </a:p>
          <a:p>
            <a:pPr eaLnBrk="1" hangingPunct="1">
              <a:lnSpc>
                <a:spcPct val="90000"/>
              </a:lnSpc>
            </a:pPr>
            <a:r>
              <a:rPr lang="en-US" altLang="en-US" sz="2800" smtClean="0"/>
              <a:t>Filtering face Piece, Half mask face piece or full face piece</a:t>
            </a:r>
          </a:p>
          <a:p>
            <a:pPr eaLnBrk="1" hangingPunct="1">
              <a:lnSpc>
                <a:spcPct val="90000"/>
              </a:lnSpc>
              <a:buFontTx/>
              <a:buNone/>
            </a:pPr>
            <a:r>
              <a:rPr lang="en-US" altLang="en-US" sz="2800" smtClean="0">
                <a:solidFill>
                  <a:srgbClr val="FF0000"/>
                </a:solidFill>
              </a:rPr>
              <a:t>    </a:t>
            </a:r>
            <a:r>
              <a:rPr lang="en-US" altLang="en-US" sz="2000" smtClean="0">
                <a:solidFill>
                  <a:srgbClr val="FF0000"/>
                </a:solidFill>
              </a:rPr>
              <a:t>     3M 8233			  3M 8214</a:t>
            </a:r>
            <a:r>
              <a:rPr lang="en-US" altLang="en-US" sz="2000" smtClean="0"/>
              <a:t>   </a:t>
            </a:r>
            <a:endParaRPr lang="en-US" altLang="en-US" sz="2000" smtClean="0">
              <a:solidFill>
                <a:srgbClr val="FF0000"/>
              </a:solidFill>
            </a:endParaRPr>
          </a:p>
          <a:p>
            <a:pPr eaLnBrk="1" hangingPunct="1">
              <a:lnSpc>
                <a:spcPct val="90000"/>
              </a:lnSpc>
            </a:pPr>
            <a:endParaRPr lang="en-US" altLang="en-US" smtClean="0">
              <a:solidFill>
                <a:schemeClr val="accent2"/>
              </a:solidFill>
            </a:endParaRPr>
          </a:p>
          <a:p>
            <a:pPr eaLnBrk="1" hangingPunct="1">
              <a:lnSpc>
                <a:spcPct val="90000"/>
              </a:lnSpc>
            </a:pPr>
            <a:endParaRPr lang="en-US" altLang="en-US" smtClean="0"/>
          </a:p>
          <a:p>
            <a:pPr lvl="1" eaLnBrk="1" hangingPunct="1">
              <a:lnSpc>
                <a:spcPct val="90000"/>
              </a:lnSpc>
            </a:pPr>
            <a:endParaRPr lang="en-US" altLang="en-US" smtClean="0"/>
          </a:p>
          <a:p>
            <a:pPr lvl="1" eaLnBrk="1" hangingPunct="1">
              <a:lnSpc>
                <a:spcPct val="90000"/>
              </a:lnSpc>
            </a:pPr>
            <a:endParaRPr lang="en-US" altLang="en-US" smtClean="0"/>
          </a:p>
        </p:txBody>
      </p:sp>
      <p:pic>
        <p:nvPicPr>
          <p:cNvPr id="51204" name="Picture 4" descr="Respirato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3MN_142-82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876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33400" y="0"/>
            <a:ext cx="8229600" cy="1143000"/>
          </a:xfrm>
        </p:spPr>
        <p:txBody>
          <a:bodyPr/>
          <a:lstStyle/>
          <a:p>
            <a:pPr eaLnBrk="1" hangingPunct="1"/>
            <a:r>
              <a:rPr lang="en-US" altLang="en-US" sz="3600" b="1" smtClean="0"/>
              <a:t>Hazardous Substances</a:t>
            </a:r>
          </a:p>
        </p:txBody>
      </p:sp>
      <p:sp>
        <p:nvSpPr>
          <p:cNvPr id="6147" name="Rectangle 3"/>
          <p:cNvSpPr>
            <a:spLocks noGrp="1" noChangeArrowheads="1"/>
          </p:cNvSpPr>
          <p:nvPr>
            <p:ph idx="4294967295"/>
          </p:nvPr>
        </p:nvSpPr>
        <p:spPr>
          <a:xfrm>
            <a:off x="1600200" y="1524000"/>
            <a:ext cx="6781800" cy="3657600"/>
          </a:xfrm>
        </p:spPr>
        <p:txBody>
          <a:bodyPr/>
          <a:lstStyle/>
          <a:p>
            <a:pPr eaLnBrk="1" hangingPunct="1">
              <a:lnSpc>
                <a:spcPct val="90000"/>
              </a:lnSpc>
            </a:pPr>
            <a:r>
              <a:rPr lang="en-US" altLang="en-US" smtClean="0"/>
              <a:t>Many substances pose a hazard to the respiratory system in the agricultural setting, especially in enclosed settings</a:t>
            </a:r>
          </a:p>
          <a:p>
            <a:pPr eaLnBrk="1" hangingPunct="1">
              <a:lnSpc>
                <a:spcPct val="90000"/>
              </a:lnSpc>
            </a:pPr>
            <a:endParaRPr lang="en-US" altLang="en-US" smtClean="0"/>
          </a:p>
          <a:p>
            <a:pPr lvl="1" eaLnBrk="1" hangingPunct="1">
              <a:lnSpc>
                <a:spcPct val="90000"/>
              </a:lnSpc>
            </a:pPr>
            <a:r>
              <a:rPr lang="en-US" altLang="en-US" smtClean="0"/>
              <a:t>Dusts</a:t>
            </a:r>
          </a:p>
          <a:p>
            <a:pPr lvl="1" eaLnBrk="1" hangingPunct="1">
              <a:lnSpc>
                <a:spcPct val="90000"/>
              </a:lnSpc>
            </a:pPr>
            <a:r>
              <a:rPr lang="en-US" altLang="en-US" smtClean="0"/>
              <a:t>Molds</a:t>
            </a:r>
          </a:p>
          <a:p>
            <a:pPr lvl="1" eaLnBrk="1" hangingPunct="1">
              <a:lnSpc>
                <a:spcPct val="90000"/>
              </a:lnSpc>
            </a:pPr>
            <a:r>
              <a:rPr lang="en-US" altLang="en-US" smtClean="0"/>
              <a:t>Toxic Fumes</a:t>
            </a:r>
          </a:p>
          <a:p>
            <a:pPr eaLnBrk="1" hangingPunct="1">
              <a:lnSpc>
                <a:spcPct val="90000"/>
              </a:lnSpc>
            </a:pPr>
            <a:endParaRPr lang="en-US" altLang="en-US" smtClean="0"/>
          </a:p>
        </p:txBody>
      </p:sp>
      <p:sp>
        <p:nvSpPr>
          <p:cNvPr id="6148"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14B45297-EB01-43F9-B011-C626F0DCA172}" type="datetime1">
              <a:rPr kumimoji="1" lang="en-US" altLang="en-US" sz="1400" i="0"/>
              <a:pPr algn="ctr" eaLnBrk="1" hangingPunct="1">
                <a:spcBef>
                  <a:spcPct val="0"/>
                </a:spcBef>
              </a:pPr>
              <a:t>12/20/2013</a:t>
            </a:fld>
            <a:endParaRPr kumimoji="1" lang="en-US" altLang="en-US" sz="1400" i="0"/>
          </a:p>
        </p:txBody>
      </p:sp>
      <p:sp>
        <p:nvSpPr>
          <p:cNvPr id="614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4EA79B36-D4AA-4503-97C8-CC93F7A95A3B}" type="slidenum">
              <a:rPr kumimoji="1" lang="en-US" altLang="en-US" sz="1400" i="0"/>
              <a:pPr algn="r" eaLnBrk="1" hangingPunct="1">
                <a:spcBef>
                  <a:spcPct val="0"/>
                </a:spcBef>
              </a:pPr>
              <a:t>5</a:t>
            </a:fld>
            <a:endParaRPr kumimoji="1" lang="en-US" altLang="en-US" sz="1400" i="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0"/>
            <a:ext cx="8229600" cy="1143000"/>
          </a:xfrm>
        </p:spPr>
        <p:txBody>
          <a:bodyPr/>
          <a:lstStyle/>
          <a:p>
            <a:pPr eaLnBrk="1" hangingPunct="1"/>
            <a:r>
              <a:rPr lang="en-US" altLang="en-US" sz="3600" b="1" smtClean="0"/>
              <a:t>Gas or Diesel Indoors</a:t>
            </a:r>
          </a:p>
        </p:txBody>
      </p:sp>
      <p:sp>
        <p:nvSpPr>
          <p:cNvPr id="52227" name="Rectangle 3"/>
          <p:cNvSpPr>
            <a:spLocks noGrp="1" noChangeArrowheads="1"/>
          </p:cNvSpPr>
          <p:nvPr>
            <p:ph type="body" idx="1"/>
          </p:nvPr>
        </p:nvSpPr>
        <p:spPr>
          <a:xfrm>
            <a:off x="1752600" y="1600200"/>
            <a:ext cx="6934200" cy="4724400"/>
          </a:xfrm>
        </p:spPr>
        <p:txBody>
          <a:bodyPr/>
          <a:lstStyle/>
          <a:p>
            <a:pPr eaLnBrk="1" hangingPunct="1">
              <a:lnSpc>
                <a:spcPct val="80000"/>
              </a:lnSpc>
              <a:buFontTx/>
              <a:buNone/>
            </a:pPr>
            <a:r>
              <a:rPr lang="en-US" altLang="en-US" sz="2800" u="sng" smtClean="0"/>
              <a:t>Hazard: </a:t>
            </a:r>
            <a:r>
              <a:rPr lang="en-US" altLang="en-US" sz="2800" smtClean="0"/>
              <a:t>  Carbon Monoxide</a:t>
            </a:r>
          </a:p>
          <a:p>
            <a:pPr eaLnBrk="1" hangingPunct="1">
              <a:lnSpc>
                <a:spcPct val="80000"/>
              </a:lnSpc>
              <a:buFontTx/>
              <a:buNone/>
            </a:pPr>
            <a:endParaRPr lang="en-US" altLang="en-US" sz="2800" smtClean="0"/>
          </a:p>
          <a:p>
            <a:pPr eaLnBrk="1" hangingPunct="1">
              <a:lnSpc>
                <a:spcPct val="80000"/>
              </a:lnSpc>
              <a:buFontTx/>
              <a:buNone/>
            </a:pPr>
            <a:r>
              <a:rPr lang="en-US" altLang="en-US" sz="2800" u="sng" smtClean="0"/>
              <a:t>Respirator selection</a:t>
            </a:r>
            <a:r>
              <a:rPr lang="en-US" altLang="en-US" sz="2800" smtClean="0"/>
              <a:t> </a:t>
            </a:r>
          </a:p>
          <a:p>
            <a:pPr eaLnBrk="1" hangingPunct="1">
              <a:lnSpc>
                <a:spcPct val="80000"/>
              </a:lnSpc>
            </a:pPr>
            <a:r>
              <a:rPr lang="en-US" altLang="en-US" sz="2800" b="1" smtClean="0"/>
              <a:t>NO</a:t>
            </a:r>
            <a:r>
              <a:rPr lang="en-US" altLang="en-US" sz="2800" smtClean="0"/>
              <a:t> air purifying respirator is effective </a:t>
            </a:r>
          </a:p>
          <a:p>
            <a:pPr eaLnBrk="1" hangingPunct="1">
              <a:lnSpc>
                <a:spcPct val="80000"/>
              </a:lnSpc>
            </a:pPr>
            <a:r>
              <a:rPr lang="en-US" altLang="en-US" sz="2800" smtClean="0"/>
              <a:t>ventilate area or use supplied air or SCBA</a:t>
            </a:r>
          </a:p>
          <a:p>
            <a:pPr eaLnBrk="1" hangingPunct="1">
              <a:lnSpc>
                <a:spcPct val="80000"/>
              </a:lnSpc>
            </a:pPr>
            <a:endParaRPr lang="en-US" altLang="en-US" sz="2800" smtClean="0"/>
          </a:p>
          <a:p>
            <a:pPr eaLnBrk="1" hangingPunct="1">
              <a:lnSpc>
                <a:spcPct val="80000"/>
              </a:lnSpc>
              <a:buFontTx/>
              <a:buNone/>
            </a:pPr>
            <a:r>
              <a:rPr lang="en-US" altLang="en-US" sz="2800" smtClean="0"/>
              <a:t>NOTE: Using gas or diesel engines indoors such as power washers and skid loaders can create an oxygen deficient atmosphere which can cause death.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152400"/>
            <a:ext cx="8229600" cy="1417638"/>
          </a:xfrm>
        </p:spPr>
        <p:txBody>
          <a:bodyPr/>
          <a:lstStyle/>
          <a:p>
            <a:pPr eaLnBrk="1" hangingPunct="1"/>
            <a:r>
              <a:rPr lang="en-US" altLang="en-US" sz="3600" b="1" smtClean="0"/>
              <a:t>Hobbies - Off Farm Work</a:t>
            </a:r>
          </a:p>
        </p:txBody>
      </p:sp>
      <p:sp>
        <p:nvSpPr>
          <p:cNvPr id="53251" name="Rectangle 3"/>
          <p:cNvSpPr>
            <a:spLocks noGrp="1" noChangeArrowheads="1"/>
          </p:cNvSpPr>
          <p:nvPr>
            <p:ph type="body" idx="1"/>
          </p:nvPr>
        </p:nvSpPr>
        <p:spPr>
          <a:xfrm>
            <a:off x="1447800" y="1600200"/>
            <a:ext cx="7696200" cy="4525963"/>
          </a:xfrm>
        </p:spPr>
        <p:txBody>
          <a:bodyPr/>
          <a:lstStyle/>
          <a:p>
            <a:pPr eaLnBrk="1" hangingPunct="1">
              <a:lnSpc>
                <a:spcPct val="90000"/>
              </a:lnSpc>
              <a:buFontTx/>
              <a:buNone/>
            </a:pPr>
            <a:r>
              <a:rPr lang="en-US" altLang="en-US" sz="2800" b="1" smtClean="0"/>
              <a:t>Painting:  </a:t>
            </a:r>
            <a:r>
              <a:rPr lang="en-US" altLang="en-US" sz="2000" smtClean="0"/>
              <a:t>Hazard  is aerosol organic vapors and metal particulates – metals can become vapors</a:t>
            </a:r>
          </a:p>
          <a:p>
            <a:pPr eaLnBrk="1" hangingPunct="1">
              <a:lnSpc>
                <a:spcPct val="90000"/>
              </a:lnSpc>
            </a:pPr>
            <a:r>
              <a:rPr lang="en-US" altLang="en-US" sz="2000" smtClean="0"/>
              <a:t>Air purifying Filtering face piece N,P, or R series</a:t>
            </a:r>
          </a:p>
          <a:p>
            <a:pPr eaLnBrk="1" hangingPunct="1">
              <a:lnSpc>
                <a:spcPct val="90000"/>
              </a:lnSpc>
            </a:pPr>
            <a:r>
              <a:rPr lang="en-US" altLang="en-US" sz="2000" smtClean="0"/>
              <a:t>Half mask face piece or full face piece with Organic Vapor cartridge and P series prefilter</a:t>
            </a:r>
            <a:endParaRPr lang="en-US" altLang="en-US" sz="2800" smtClean="0"/>
          </a:p>
          <a:p>
            <a:pPr eaLnBrk="1" hangingPunct="1">
              <a:lnSpc>
                <a:spcPct val="90000"/>
              </a:lnSpc>
              <a:buFontTx/>
              <a:buNone/>
            </a:pPr>
            <a:r>
              <a:rPr lang="en-US" altLang="en-US" sz="1600" i="1" smtClean="0"/>
              <a:t>NOTE:  Isocyanate paints require supplied air respirators – read labels    	and MSDS sheets </a:t>
            </a:r>
          </a:p>
          <a:p>
            <a:pPr eaLnBrk="1" hangingPunct="1">
              <a:lnSpc>
                <a:spcPct val="90000"/>
              </a:lnSpc>
              <a:buFontTx/>
              <a:buNone/>
            </a:pPr>
            <a:r>
              <a:rPr lang="en-US" altLang="en-US" sz="2400" b="1" smtClean="0"/>
              <a:t>Wood Working/ Remodeling:  </a:t>
            </a:r>
            <a:r>
              <a:rPr lang="en-US" altLang="en-US" sz="2000" smtClean="0"/>
              <a:t>Hazard is aerosols (wood, sheetrock, dusts) and organic vapors from lacquers, thinners, varnish and adhesives</a:t>
            </a:r>
          </a:p>
          <a:p>
            <a:pPr eaLnBrk="1" hangingPunct="1">
              <a:lnSpc>
                <a:spcPct val="90000"/>
              </a:lnSpc>
            </a:pPr>
            <a:r>
              <a:rPr lang="en-US" altLang="en-US" sz="1800" smtClean="0"/>
              <a:t>For aerosols or dusts </a:t>
            </a:r>
          </a:p>
          <a:p>
            <a:pPr lvl="1" eaLnBrk="1" hangingPunct="1">
              <a:lnSpc>
                <a:spcPct val="90000"/>
              </a:lnSpc>
            </a:pPr>
            <a:r>
              <a:rPr lang="en-US" altLang="en-US" sz="1800" smtClean="0"/>
              <a:t>N, R,or P Filtering face piece, </a:t>
            </a:r>
          </a:p>
          <a:p>
            <a:pPr lvl="1" eaLnBrk="1" hangingPunct="1">
              <a:lnSpc>
                <a:spcPct val="90000"/>
              </a:lnSpc>
            </a:pPr>
            <a:r>
              <a:rPr lang="en-US" altLang="en-US" sz="1800" smtClean="0"/>
              <a:t>N or P Half mask </a:t>
            </a:r>
          </a:p>
          <a:p>
            <a:pPr lvl="1" eaLnBrk="1" hangingPunct="1">
              <a:lnSpc>
                <a:spcPct val="90000"/>
              </a:lnSpc>
            </a:pPr>
            <a:r>
              <a:rPr lang="en-US" altLang="en-US" sz="1800" smtClean="0"/>
              <a:t>Full face piece with N or P filter</a:t>
            </a:r>
          </a:p>
          <a:p>
            <a:pPr lvl="1" eaLnBrk="1" hangingPunct="1">
              <a:lnSpc>
                <a:spcPct val="90000"/>
              </a:lnSpc>
            </a:pPr>
            <a:r>
              <a:rPr lang="en-US" altLang="en-US" sz="1800" smtClean="0"/>
              <a:t>Or HEPA filters</a:t>
            </a:r>
          </a:p>
          <a:p>
            <a:pPr eaLnBrk="1" hangingPunct="1">
              <a:lnSpc>
                <a:spcPct val="90000"/>
              </a:lnSpc>
            </a:pPr>
            <a:r>
              <a:rPr lang="en-US" altLang="en-US" sz="1800" smtClean="0"/>
              <a:t>For organic Vapors – use half mask with Organic Vapor Cartridges</a:t>
            </a:r>
          </a:p>
          <a:p>
            <a:pPr eaLnBrk="1" hangingPunct="1">
              <a:lnSpc>
                <a:spcPct val="90000"/>
              </a:lnSpc>
            </a:pPr>
            <a:endParaRPr lang="en-US" altLang="en-US" sz="1800" smtClean="0"/>
          </a:p>
          <a:p>
            <a:pPr eaLnBrk="1" hangingPunct="1">
              <a:lnSpc>
                <a:spcPct val="90000"/>
              </a:lnSpc>
            </a:pPr>
            <a:endParaRPr lang="en-US" altLang="en-US" sz="1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914400" y="0"/>
            <a:ext cx="8229600" cy="1143000"/>
          </a:xfrm>
        </p:spPr>
        <p:txBody>
          <a:bodyPr/>
          <a:lstStyle/>
          <a:p>
            <a:pPr eaLnBrk="1" hangingPunct="1"/>
            <a:r>
              <a:rPr lang="en-US" altLang="en-US" sz="3600" b="1" smtClean="0"/>
              <a:t>Respirator Selection Guide</a:t>
            </a:r>
          </a:p>
        </p:txBody>
      </p:sp>
      <p:sp>
        <p:nvSpPr>
          <p:cNvPr id="55299" name="Content Placeholder 2"/>
          <p:cNvSpPr>
            <a:spLocks noGrp="1"/>
          </p:cNvSpPr>
          <p:nvPr>
            <p:ph idx="4294967295"/>
          </p:nvPr>
        </p:nvSpPr>
        <p:spPr>
          <a:xfrm>
            <a:off x="1447800" y="1690233"/>
            <a:ext cx="7620000" cy="4525963"/>
          </a:xfrm>
        </p:spPr>
        <p:txBody>
          <a:bodyPr/>
          <a:lstStyle/>
          <a:p>
            <a:pPr eaLnBrk="1" hangingPunct="1"/>
            <a:r>
              <a:rPr lang="en-US" altLang="en-US" sz="2800" dirty="0" smtClean="0"/>
              <a:t>Purpose of the guide is to assist trained Agricultural Health Professions to recommend appropriate respirators based on the clients agricultural exposure. Includes:</a:t>
            </a:r>
          </a:p>
          <a:p>
            <a:pPr lvl="1" eaLnBrk="1" hangingPunct="1"/>
            <a:r>
              <a:rPr lang="en-US" altLang="en-US" dirty="0" smtClean="0"/>
              <a:t>General Information</a:t>
            </a:r>
          </a:p>
          <a:p>
            <a:pPr lvl="1" eaLnBrk="1" hangingPunct="1"/>
            <a:r>
              <a:rPr lang="en-US" altLang="en-US" dirty="0" smtClean="0"/>
              <a:t>Selection Guide Logic</a:t>
            </a:r>
          </a:p>
          <a:p>
            <a:pPr eaLnBrk="1" hangingPunct="1"/>
            <a:r>
              <a:rPr lang="en-US" altLang="en-US" dirty="0" smtClean="0"/>
              <a:t>Available from </a:t>
            </a:r>
            <a:r>
              <a:rPr lang="en-US" altLang="en-US" dirty="0" err="1" smtClean="0"/>
              <a:t>AgriSafe</a:t>
            </a:r>
            <a:r>
              <a:rPr lang="en-US" altLang="en-US" dirty="0" smtClean="0"/>
              <a:t> Network Inc. cost is $35 </a:t>
            </a:r>
          </a:p>
          <a:p>
            <a:pPr eaLnBrk="1" hangingPunct="1">
              <a:buFontTx/>
              <a:buNone/>
            </a:pPr>
            <a:endParaRPr lang="en-US" altLang="en-US" dirty="0" smtClean="0"/>
          </a:p>
          <a:p>
            <a:pPr lvl="1" eaLnBrk="1" hangingPunct="1"/>
            <a:endParaRPr lang="en-US" altLang="en-US" dirty="0" smtClean="0"/>
          </a:p>
        </p:txBody>
      </p:sp>
      <p:sp>
        <p:nvSpPr>
          <p:cNvPr id="5530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D8452FFC-5AE1-4115-B095-A4892D2DE152}" type="datetime1">
              <a:rPr kumimoji="1" lang="en-US" altLang="en-US" sz="1400" i="0"/>
              <a:pPr algn="ctr" eaLnBrk="1" hangingPunct="1">
                <a:spcBef>
                  <a:spcPct val="0"/>
                </a:spcBef>
              </a:pPr>
              <a:t>12/20/2013</a:t>
            </a:fld>
            <a:endParaRPr kumimoji="1" lang="en-US" altLang="en-US" sz="1400" i="0"/>
          </a:p>
        </p:txBody>
      </p:sp>
      <p:sp>
        <p:nvSpPr>
          <p:cNvPr id="5530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75045083-8A3E-4A6D-9AD7-82A9DE5CD7A5}" type="slidenum">
              <a:rPr kumimoji="1" lang="en-US" altLang="en-US" sz="1400" i="0"/>
              <a:pPr algn="r" eaLnBrk="1" hangingPunct="1">
                <a:spcBef>
                  <a:spcPct val="0"/>
                </a:spcBef>
              </a:pPr>
              <a:t>53</a:t>
            </a:fld>
            <a:endParaRPr kumimoji="1" lang="en-US" altLang="en-US" sz="1400" i="0"/>
          </a:p>
        </p:txBody>
      </p:sp>
      <p:sp>
        <p:nvSpPr>
          <p:cNvPr id="55302" name="TextBox 5"/>
          <p:cNvSpPr txBox="1">
            <a:spLocks noChangeArrowheads="1"/>
          </p:cNvSpPr>
          <p:nvPr/>
        </p:nvSpPr>
        <p:spPr bwMode="auto">
          <a:xfrm>
            <a:off x="4953000" y="5715000"/>
            <a:ext cx="3657600" cy="33813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1600" i="0"/>
              <a:t>In process of being revised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23" name="TextBox 2"/>
          <p:cNvSpPr txBox="1">
            <a:spLocks noChangeArrowheads="1"/>
          </p:cNvSpPr>
          <p:nvPr/>
        </p:nvSpPr>
        <p:spPr bwMode="auto">
          <a:xfrm>
            <a:off x="3886200" y="4800600"/>
            <a:ext cx="3124200" cy="73818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1400"/>
              <a:t>Does not include all of OSHA Standard 29CFR 1910.134  </a:t>
            </a:r>
            <a:r>
              <a:rPr lang="en-US" altLang="en-US" sz="1400" b="1" i="0"/>
              <a:t>Appendix C</a:t>
            </a:r>
            <a:r>
              <a:rPr lang="en-US" altLang="en-US" sz="1400"/>
              <a:t> is questionnaire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0"/>
            <a:ext cx="8229600" cy="1143000"/>
          </a:xfrm>
        </p:spPr>
        <p:txBody>
          <a:bodyPr/>
          <a:lstStyle/>
          <a:p>
            <a:pPr eaLnBrk="1" hangingPunct="1"/>
            <a:r>
              <a:rPr lang="en-US" altLang="en-US" sz="3600" b="1" smtClean="0"/>
              <a:t>Respiratory System</a:t>
            </a:r>
          </a:p>
        </p:txBody>
      </p:sp>
      <p:pic>
        <p:nvPicPr>
          <p:cNvPr id="7171" name="Picture 3" descr="particulates lu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383463" cy="4727575"/>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0"/>
            <a:ext cx="8229600" cy="1143000"/>
          </a:xfrm>
        </p:spPr>
        <p:txBody>
          <a:bodyPr/>
          <a:lstStyle/>
          <a:p>
            <a:pPr eaLnBrk="1" hangingPunct="1"/>
            <a:r>
              <a:rPr lang="en-US" altLang="en-US" sz="3600" b="1" smtClean="0"/>
              <a:t>OSHA Resources</a:t>
            </a:r>
          </a:p>
        </p:txBody>
      </p:sp>
      <p:sp>
        <p:nvSpPr>
          <p:cNvPr id="65539" name="Rectangle 3"/>
          <p:cNvSpPr>
            <a:spLocks noGrp="1" noChangeArrowheads="1"/>
          </p:cNvSpPr>
          <p:nvPr>
            <p:ph type="body" idx="1"/>
          </p:nvPr>
        </p:nvSpPr>
        <p:spPr>
          <a:xfrm>
            <a:off x="1905000" y="1600200"/>
            <a:ext cx="6705600" cy="4525963"/>
          </a:xfrm>
        </p:spPr>
        <p:txBody>
          <a:bodyPr/>
          <a:lstStyle/>
          <a:p>
            <a:pPr algn="ctr" eaLnBrk="1" hangingPunct="1">
              <a:lnSpc>
                <a:spcPct val="80000"/>
              </a:lnSpc>
              <a:buFontTx/>
              <a:buNone/>
            </a:pPr>
            <a:r>
              <a:rPr lang="en-US" altLang="en-US" sz="2400" dirty="0" smtClean="0">
                <a:hlinkClick r:id="rId3"/>
              </a:rPr>
              <a:t>www.osha.gov </a:t>
            </a:r>
            <a:endParaRPr lang="en-US" altLang="en-US" sz="2400" dirty="0" smtClean="0"/>
          </a:p>
          <a:p>
            <a:pPr eaLnBrk="1" hangingPunct="1">
              <a:lnSpc>
                <a:spcPct val="80000"/>
              </a:lnSpc>
              <a:buFontTx/>
              <a:buNone/>
            </a:pPr>
            <a:endParaRPr lang="en-US" altLang="en-US" sz="2000" b="1" dirty="0" smtClean="0"/>
          </a:p>
          <a:p>
            <a:pPr eaLnBrk="1" hangingPunct="1">
              <a:lnSpc>
                <a:spcPct val="80000"/>
              </a:lnSpc>
              <a:buFont typeface="Wingdings" pitchFamily="2" charset="2"/>
              <a:buChar char="Ø"/>
            </a:pPr>
            <a:r>
              <a:rPr lang="en-US" altLang="en-US" sz="2400" dirty="0" smtClean="0"/>
              <a:t>OSHA Respiratory selection e-tool </a:t>
            </a:r>
          </a:p>
          <a:p>
            <a:pPr eaLnBrk="1" hangingPunct="1">
              <a:lnSpc>
                <a:spcPct val="80000"/>
              </a:lnSpc>
              <a:buFont typeface="Wingdings" pitchFamily="2" charset="2"/>
              <a:buChar char="Ø"/>
            </a:pPr>
            <a:r>
              <a:rPr lang="en-US" altLang="en-US" sz="2400" dirty="0" smtClean="0"/>
              <a:t>Respiratory uses</a:t>
            </a:r>
          </a:p>
          <a:p>
            <a:pPr eaLnBrk="1" hangingPunct="1">
              <a:lnSpc>
                <a:spcPct val="80000"/>
              </a:lnSpc>
              <a:buFont typeface="Wingdings" pitchFamily="2" charset="2"/>
              <a:buChar char="Ø"/>
            </a:pPr>
            <a:r>
              <a:rPr lang="en-US" altLang="en-US" sz="2400" dirty="0" smtClean="0"/>
              <a:t>Medical Requirements</a:t>
            </a:r>
          </a:p>
          <a:p>
            <a:pPr eaLnBrk="1" hangingPunct="1">
              <a:lnSpc>
                <a:spcPct val="80000"/>
              </a:lnSpc>
              <a:buFont typeface="Wingdings" pitchFamily="2" charset="2"/>
              <a:buChar char="Ø"/>
            </a:pPr>
            <a:r>
              <a:rPr lang="en-US" altLang="en-US" sz="2400" dirty="0" smtClean="0"/>
              <a:t>Maintenance and care of respirators</a:t>
            </a:r>
          </a:p>
          <a:p>
            <a:pPr eaLnBrk="1" hangingPunct="1">
              <a:lnSpc>
                <a:spcPct val="80000"/>
              </a:lnSpc>
              <a:buFont typeface="Wingdings" pitchFamily="2" charset="2"/>
              <a:buChar char="Ø"/>
            </a:pPr>
            <a:r>
              <a:rPr lang="en-US" altLang="en-US" sz="2400" dirty="0" smtClean="0"/>
              <a:t>Fit testing</a:t>
            </a:r>
          </a:p>
          <a:p>
            <a:pPr eaLnBrk="1" hangingPunct="1">
              <a:lnSpc>
                <a:spcPct val="80000"/>
              </a:lnSpc>
              <a:buFont typeface="Wingdings" pitchFamily="2" charset="2"/>
              <a:buChar char="Ø"/>
            </a:pPr>
            <a:r>
              <a:rPr lang="en-US" altLang="en-US" sz="2400" dirty="0" smtClean="0"/>
              <a:t>Written Programs</a:t>
            </a:r>
          </a:p>
          <a:p>
            <a:pPr eaLnBrk="1" hangingPunct="1">
              <a:lnSpc>
                <a:spcPct val="80000"/>
              </a:lnSpc>
              <a:buFont typeface="Wingdings" pitchFamily="2" charset="2"/>
              <a:buChar char="Ø"/>
            </a:pPr>
            <a:r>
              <a:rPr lang="en-US" altLang="en-US" sz="2400" dirty="0" smtClean="0"/>
              <a:t>Voluntary Use of Respirators</a:t>
            </a:r>
          </a:p>
          <a:p>
            <a:pPr eaLnBrk="1" hangingPunct="1">
              <a:lnSpc>
                <a:spcPct val="80000"/>
              </a:lnSpc>
              <a:buFont typeface="Wingdings" pitchFamily="2" charset="2"/>
              <a:buChar char="Ø"/>
            </a:pPr>
            <a:r>
              <a:rPr lang="en-US" altLang="en-US" sz="2400" dirty="0" smtClean="0"/>
              <a:t>Respiratory Change Schedules</a:t>
            </a:r>
          </a:p>
          <a:p>
            <a:pPr eaLnBrk="1" hangingPunct="1">
              <a:lnSpc>
                <a:spcPct val="80000"/>
              </a:lnSpc>
              <a:buFont typeface="Wingdings" pitchFamily="2" charset="2"/>
              <a:buChar char="Ø"/>
            </a:pPr>
            <a:r>
              <a:rPr lang="en-US" altLang="en-US" sz="2400" dirty="0" smtClean="0"/>
              <a:t>Respirator Selection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0"/>
            <a:ext cx="8229600" cy="1143000"/>
          </a:xfrm>
        </p:spPr>
        <p:txBody>
          <a:bodyPr/>
          <a:lstStyle/>
          <a:p>
            <a:r>
              <a:rPr lang="en-US" altLang="en-US" sz="3600" b="1" smtClean="0"/>
              <a:t>OSHA Resources </a:t>
            </a:r>
          </a:p>
        </p:txBody>
      </p:sp>
      <p:sp>
        <p:nvSpPr>
          <p:cNvPr id="66563" name="Content Placeholder 2"/>
          <p:cNvSpPr>
            <a:spLocks noGrp="1"/>
          </p:cNvSpPr>
          <p:nvPr>
            <p:ph idx="1"/>
          </p:nvPr>
        </p:nvSpPr>
        <p:spPr>
          <a:xfrm>
            <a:off x="1752600" y="1524000"/>
            <a:ext cx="6705600" cy="4525963"/>
          </a:xfrm>
        </p:spPr>
        <p:txBody>
          <a:bodyPr/>
          <a:lstStyle/>
          <a:p>
            <a:r>
              <a:rPr lang="en-US" altLang="en-US" sz="1800" b="1" smtClean="0"/>
              <a:t>Respirators QuickCard™</a:t>
            </a:r>
            <a:r>
              <a:rPr lang="en-US" altLang="en-US" sz="1800" smtClean="0"/>
              <a:t/>
            </a:r>
            <a:br>
              <a:rPr lang="en-US" altLang="en-US" sz="1800" smtClean="0"/>
            </a:br>
            <a:r>
              <a:rPr lang="en-US" altLang="en-US" sz="1800" smtClean="0"/>
              <a:t>(OSHA 3280 - 2005) (</a:t>
            </a:r>
            <a:r>
              <a:rPr lang="en-US" altLang="en-US" sz="1800" b="1" smtClean="0"/>
              <a:t>English:</a:t>
            </a:r>
            <a:r>
              <a:rPr lang="en-US" altLang="en-US" sz="1800" smtClean="0"/>
              <a:t> </a:t>
            </a:r>
            <a:r>
              <a:rPr lang="en-US" altLang="en-US" sz="1800" smtClean="0">
                <a:hlinkClick r:id="rId3" action="ppaction://hlinkfile"/>
              </a:rPr>
              <a:t>HTML</a:t>
            </a:r>
            <a:r>
              <a:rPr lang="en-US" altLang="en-US" sz="1800" smtClean="0"/>
              <a:t> </a:t>
            </a:r>
            <a:r>
              <a:rPr lang="en-US" altLang="en-US" sz="1800" smtClean="0">
                <a:hlinkClick r:id="rId4" action="ppaction://hlinkfile"/>
              </a:rPr>
              <a:t>PDF</a:t>
            </a:r>
            <a:r>
              <a:rPr lang="en-US" altLang="en-US" sz="1800" smtClean="0"/>
              <a:t> )</a:t>
            </a:r>
            <a:br>
              <a:rPr lang="en-US" altLang="en-US" sz="1800" smtClean="0"/>
            </a:br>
            <a:r>
              <a:rPr lang="en-US" altLang="en-US" sz="1800" smtClean="0"/>
              <a:t>(OSHA 3280 - 2005) (</a:t>
            </a:r>
            <a:r>
              <a:rPr lang="en-US" altLang="en-US" sz="1800" b="1" smtClean="0"/>
              <a:t>Spanish:</a:t>
            </a:r>
            <a:r>
              <a:rPr lang="en-US" altLang="en-US" sz="1800" smtClean="0"/>
              <a:t> </a:t>
            </a:r>
            <a:r>
              <a:rPr lang="en-US" altLang="en-US" sz="1800" smtClean="0">
                <a:hlinkClick r:id="rId5" action="ppaction://hlinkfile"/>
              </a:rPr>
              <a:t>HTML</a:t>
            </a:r>
            <a:r>
              <a:rPr lang="en-US" altLang="en-US" sz="1800" smtClean="0"/>
              <a:t> </a:t>
            </a:r>
            <a:r>
              <a:rPr lang="en-US" altLang="en-US" sz="1800" smtClean="0">
                <a:hlinkClick r:id="rId6" action="ppaction://hlinkfile"/>
              </a:rPr>
              <a:t>PDF</a:t>
            </a:r>
            <a:r>
              <a:rPr lang="en-US" altLang="en-US" sz="1800" smtClean="0"/>
              <a:t> )</a:t>
            </a:r>
            <a:br>
              <a:rPr lang="en-US" altLang="en-US" sz="1800" smtClean="0"/>
            </a:br>
            <a:r>
              <a:rPr lang="en-US" altLang="en-US" sz="1800" smtClean="0"/>
              <a:t/>
            </a:r>
            <a:br>
              <a:rPr lang="en-US" altLang="en-US" sz="1800" smtClean="0"/>
            </a:br>
            <a:r>
              <a:rPr lang="en-US" altLang="en-US" sz="1800" b="1" smtClean="0"/>
              <a:t>Respiratory Protection Standard: Small Entity Compliance Guide </a:t>
            </a:r>
            <a:r>
              <a:rPr lang="en-US" altLang="en-US" sz="1800" smtClean="0"/>
              <a:t/>
            </a:r>
            <a:br>
              <a:rPr lang="en-US" altLang="en-US" sz="1800" smtClean="0"/>
            </a:br>
            <a:r>
              <a:rPr lang="en-US" altLang="en-US" sz="1800" smtClean="0"/>
              <a:t>(</a:t>
            </a:r>
            <a:r>
              <a:rPr lang="en-US" altLang="en-US" sz="1800" b="1" smtClean="0"/>
              <a:t>English:</a:t>
            </a:r>
            <a:r>
              <a:rPr lang="en-US" altLang="en-US" sz="1800" smtClean="0"/>
              <a:t> </a:t>
            </a:r>
            <a:r>
              <a:rPr lang="en-US" altLang="en-US" sz="1800" smtClean="0">
                <a:hlinkClick r:id="rId7" action="ppaction://hlinkfile"/>
              </a:rPr>
              <a:t>PDF</a:t>
            </a:r>
            <a:r>
              <a:rPr lang="en-US" altLang="en-US" sz="1800" smtClean="0"/>
              <a:t> )</a:t>
            </a:r>
            <a:br>
              <a:rPr lang="en-US" altLang="en-US" sz="1800" smtClean="0"/>
            </a:br>
            <a:r>
              <a:rPr lang="en-US" altLang="en-US" sz="1800" smtClean="0"/>
              <a:t/>
            </a:r>
            <a:br>
              <a:rPr lang="en-US" altLang="en-US" sz="1800" smtClean="0"/>
            </a:br>
            <a:r>
              <a:rPr lang="en-US" altLang="en-US" sz="1800" b="1" smtClean="0"/>
              <a:t>Respiratory Protection: Assigned Protection Factors for the Revised Respiratory Protection Standard</a:t>
            </a:r>
            <a:r>
              <a:rPr lang="en-US" altLang="en-US" sz="1800" smtClean="0"/>
              <a:t/>
            </a:r>
            <a:br>
              <a:rPr lang="en-US" altLang="en-US" sz="1800" smtClean="0"/>
            </a:br>
            <a:r>
              <a:rPr lang="en-US" altLang="en-US" sz="1800" smtClean="0"/>
              <a:t>(OSHA 3352 - 2009) (</a:t>
            </a:r>
            <a:r>
              <a:rPr lang="en-US" altLang="en-US" sz="1800" b="1" smtClean="0"/>
              <a:t>English:</a:t>
            </a:r>
            <a:r>
              <a:rPr lang="en-US" altLang="en-US" sz="1800" smtClean="0"/>
              <a:t> </a:t>
            </a:r>
            <a:r>
              <a:rPr lang="en-US" altLang="en-US" sz="1800" smtClean="0">
                <a:hlinkClick r:id="rId8" action="ppaction://hlinkfile"/>
              </a:rPr>
              <a:t>HTML</a:t>
            </a:r>
            <a:r>
              <a:rPr lang="en-US" altLang="en-US" sz="1800" smtClean="0"/>
              <a:t> </a:t>
            </a:r>
            <a:r>
              <a:rPr lang="en-US" altLang="en-US" sz="1800" smtClean="0">
                <a:hlinkClick r:id="rId9" action="ppaction://hlinkfile"/>
              </a:rPr>
              <a:t>PDF</a:t>
            </a:r>
            <a:r>
              <a:rPr lang="en-US" altLang="en-US" sz="1800" smtClean="0"/>
              <a:t> )</a:t>
            </a:r>
            <a:br>
              <a:rPr lang="en-US" altLang="en-US" sz="1800" smtClean="0"/>
            </a:br>
            <a:r>
              <a:rPr lang="en-US" altLang="en-US" sz="1800" smtClean="0"/>
              <a:t/>
            </a:r>
            <a:br>
              <a:rPr lang="en-US" altLang="en-US" sz="1800" smtClean="0"/>
            </a:br>
            <a:r>
              <a:rPr lang="en-US" altLang="en-US" sz="1800" b="1" smtClean="0"/>
              <a:t>Respiratory Protection: Respiratory Infection Control - Respirators Versus Surgical Masks Fact Sheet</a:t>
            </a:r>
            <a:r>
              <a:rPr lang="en-US" altLang="en-US" sz="1800" smtClean="0"/>
              <a:t/>
            </a:r>
            <a:br>
              <a:rPr lang="en-US" altLang="en-US" sz="1800" smtClean="0"/>
            </a:br>
            <a:r>
              <a:rPr lang="en-US" altLang="en-US" sz="1800" smtClean="0"/>
              <a:t>(</a:t>
            </a:r>
            <a:r>
              <a:rPr lang="en-US" altLang="en-US" sz="1800" b="1" smtClean="0"/>
              <a:t>English:</a:t>
            </a:r>
            <a:r>
              <a:rPr lang="en-US" altLang="en-US" sz="1800" smtClean="0"/>
              <a:t> </a:t>
            </a:r>
            <a:r>
              <a:rPr lang="en-US" altLang="en-US" sz="1800" smtClean="0">
                <a:hlinkClick r:id="rId10" action="ppaction://hlinkfile"/>
              </a:rPr>
              <a:t>HTML</a:t>
            </a:r>
            <a:r>
              <a:rPr lang="en-US" altLang="en-US" sz="1800" smtClean="0"/>
              <a:t> </a:t>
            </a:r>
            <a:r>
              <a:rPr lang="en-US" altLang="en-US" sz="1800" smtClean="0">
                <a:hlinkClick r:id="rId11" action="ppaction://hlinkfile"/>
              </a:rPr>
              <a:t>PDF</a:t>
            </a:r>
            <a:r>
              <a:rPr lang="en-US" altLang="en-US" sz="1800" smtClean="0"/>
              <a:t>)</a:t>
            </a:r>
            <a:r>
              <a:rPr lang="en-US" altLang="en-US" sz="1200" smtClean="0"/>
              <a:t/>
            </a:r>
            <a:br>
              <a:rPr lang="en-US" altLang="en-US" sz="1200" smtClean="0"/>
            </a:br>
            <a:endParaRPr lang="en-US" altLang="en-US" sz="12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z="4000" smtClean="0"/>
              <a:t>Publications:</a:t>
            </a:r>
            <a:br>
              <a:rPr lang="en-US" altLang="en-US" sz="4000" smtClean="0"/>
            </a:br>
            <a:endParaRPr lang="en-US" altLang="en-US" sz="4000" smtClean="0"/>
          </a:p>
        </p:txBody>
      </p:sp>
      <p:sp>
        <p:nvSpPr>
          <p:cNvPr id="67587" name="Rectangle 3"/>
          <p:cNvSpPr>
            <a:spLocks noGrp="1" noChangeArrowheads="1"/>
          </p:cNvSpPr>
          <p:nvPr>
            <p:ph type="body" idx="1"/>
          </p:nvPr>
        </p:nvSpPr>
        <p:spPr>
          <a:xfrm>
            <a:off x="1447800" y="1676400"/>
            <a:ext cx="7315200" cy="4983163"/>
          </a:xfrm>
        </p:spPr>
        <p:txBody>
          <a:bodyPr/>
          <a:lstStyle/>
          <a:p>
            <a:pPr eaLnBrk="1" hangingPunct="1">
              <a:lnSpc>
                <a:spcPct val="80000"/>
              </a:lnSpc>
            </a:pPr>
            <a:endParaRPr lang="en-US" altLang="en-US" sz="2400" b="1" smtClean="0"/>
          </a:p>
          <a:p>
            <a:pPr eaLnBrk="1" hangingPunct="1">
              <a:lnSpc>
                <a:spcPct val="80000"/>
              </a:lnSpc>
            </a:pPr>
            <a:endParaRPr lang="en-US" altLang="en-US" sz="2400" b="1" smtClean="0"/>
          </a:p>
          <a:p>
            <a:pPr eaLnBrk="1" hangingPunct="1">
              <a:lnSpc>
                <a:spcPct val="80000"/>
              </a:lnSpc>
            </a:pPr>
            <a:endParaRPr lang="en-US" altLang="en-US" sz="2400" b="1" smtClean="0"/>
          </a:p>
          <a:p>
            <a:pPr eaLnBrk="1" hangingPunct="1">
              <a:lnSpc>
                <a:spcPct val="80000"/>
              </a:lnSpc>
            </a:pPr>
            <a:r>
              <a:rPr lang="en-US" altLang="en-US" sz="2400" b="1" smtClean="0"/>
              <a:t>Respiratory Protection Standard: Small Entity Compliance Guide- 2011, </a:t>
            </a:r>
            <a:r>
              <a:rPr lang="en-US" altLang="en-US" sz="2400" smtClean="0"/>
              <a:t>(</a:t>
            </a:r>
            <a:r>
              <a:rPr lang="en-US" altLang="en-US" sz="2000" smtClean="0"/>
              <a:t>OSHA 3384-09 20</a:t>
            </a:r>
            <a:r>
              <a:rPr lang="en-US" altLang="en-US" sz="2000" b="1" smtClean="0"/>
              <a:t>)</a:t>
            </a:r>
            <a:r>
              <a:rPr lang="en-US" altLang="en-US" sz="2400" smtClean="0"/>
              <a:t/>
            </a:r>
            <a:br>
              <a:rPr lang="en-US" altLang="en-US" sz="2400" smtClean="0"/>
            </a:br>
            <a:endParaRPr lang="en-US" altLang="en-US" sz="2000" b="1" smtClean="0"/>
          </a:p>
          <a:p>
            <a:pPr eaLnBrk="1" hangingPunct="1">
              <a:lnSpc>
                <a:spcPct val="80000"/>
              </a:lnSpc>
            </a:pPr>
            <a:r>
              <a:rPr lang="en-US" altLang="en-US" sz="2400" b="1" smtClean="0"/>
              <a:t>Agricultural Medicine, Occupational and Environmental Health for the Health Professions</a:t>
            </a:r>
            <a:r>
              <a:rPr lang="en-US" altLang="en-US" sz="2400" smtClean="0"/>
              <a:t>, </a:t>
            </a:r>
            <a:r>
              <a:rPr lang="en-US" altLang="en-US" sz="2000" smtClean="0"/>
              <a:t>Kelley J Donham and Andrers Thelin</a:t>
            </a:r>
          </a:p>
          <a:p>
            <a:pPr eaLnBrk="1" hangingPunct="1">
              <a:lnSpc>
                <a:spcPct val="80000"/>
              </a:lnSpc>
              <a:buFontTx/>
              <a:buNone/>
            </a:pPr>
            <a:endParaRPr lang="en-US" altLang="en-US" sz="2400" smtClean="0"/>
          </a:p>
          <a:p>
            <a:pPr eaLnBrk="1" hangingPunct="1">
              <a:lnSpc>
                <a:spcPct val="80000"/>
              </a:lnSpc>
            </a:pPr>
            <a:r>
              <a:rPr lang="en-US" altLang="en-US" sz="2400" b="1" smtClean="0"/>
              <a:t>Agricultural Respirator Selection Guide,</a:t>
            </a:r>
            <a:r>
              <a:rPr lang="en-US" altLang="en-US" sz="2400" smtClean="0"/>
              <a:t>           </a:t>
            </a:r>
            <a:r>
              <a:rPr lang="en-US" altLang="en-US" sz="2000" smtClean="0"/>
              <a:t>available online, </a:t>
            </a:r>
            <a:r>
              <a:rPr lang="en-US" altLang="en-US" sz="2400" smtClean="0"/>
              <a:t>AgriSafe Network </a:t>
            </a:r>
            <a:r>
              <a:rPr lang="en-US" altLang="en-US" sz="2400" smtClean="0">
                <a:hlinkClick r:id="rId3"/>
              </a:rPr>
              <a:t>www.agrisafe.org</a:t>
            </a: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altLang="en-US"/>
          </a:p>
        </p:txBody>
      </p:sp>
      <p:pic>
        <p:nvPicPr>
          <p:cNvPr id="68611" name="Picture 3" descr="AgriSafe-slide-respiratory"/>
          <p:cNvPicPr>
            <a:picLocks noChangeAspect="1" noChangeArrowheads="1"/>
          </p:cNvPicPr>
          <p:nvPr/>
        </p:nvPicPr>
        <p:blipFill>
          <a:blip r:embed="rId3" cstate="print">
            <a:extLst>
              <a:ext uri="{28A0092B-C50C-407E-A947-70E740481C1C}">
                <a14:useLocalDpi xmlns:a14="http://schemas.microsoft.com/office/drawing/2010/main" val="0"/>
              </a:ext>
            </a:extLst>
          </a:blip>
          <a:srcRect l="31667" r="35001"/>
          <a:stretch>
            <a:fillRect/>
          </a:stretch>
        </p:blipFill>
        <p:spPr bwMode="auto">
          <a:xfrm>
            <a:off x="3276600" y="228600"/>
            <a:ext cx="2844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914400" y="0"/>
            <a:ext cx="8229600" cy="1143000"/>
          </a:xfrm>
        </p:spPr>
        <p:txBody>
          <a:bodyPr/>
          <a:lstStyle/>
          <a:p>
            <a:r>
              <a:rPr lang="en-US" altLang="en-US" sz="3600" b="1" smtClean="0"/>
              <a:t>Right PPE for the Job</a:t>
            </a:r>
          </a:p>
        </p:txBody>
      </p:sp>
      <p:pic>
        <p:nvPicPr>
          <p:cNvPr id="70659" name="Picture 2" descr="DSCF015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descr="DSCF017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7526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DSCF011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4191000"/>
            <a:ext cx="3086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DSCF013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1910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DSCF012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2766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1752600" y="1600200"/>
            <a:ext cx="6934200" cy="4525963"/>
          </a:xfrm>
        </p:spPr>
        <p:txBody>
          <a:bodyPr/>
          <a:lstStyle/>
          <a:p>
            <a:pPr eaLnBrk="1" hangingPunct="1"/>
            <a:r>
              <a:rPr lang="en-US" altLang="en-US" smtClean="0"/>
              <a:t>You have the right to:</a:t>
            </a:r>
          </a:p>
          <a:p>
            <a:pPr eaLnBrk="1" hangingPunct="1">
              <a:buFont typeface="Wingdings 3" pitchFamily="18" charset="2"/>
              <a:buNone/>
            </a:pPr>
            <a:endParaRPr lang="en-US" altLang="en-US" smtClean="0"/>
          </a:p>
          <a:p>
            <a:pPr lvl="1" eaLnBrk="1" hangingPunct="1"/>
            <a:r>
              <a:rPr lang="en-US" altLang="en-US" sz="2200" smtClean="0"/>
              <a:t>A safe and healthful workplace </a:t>
            </a:r>
            <a:endParaRPr lang="en-US" altLang="en-US" sz="2200" b="1" smtClean="0"/>
          </a:p>
          <a:p>
            <a:pPr lvl="1" eaLnBrk="1" hangingPunct="1"/>
            <a:r>
              <a:rPr lang="en-US" altLang="en-US" sz="2200" smtClean="0"/>
              <a:t>Know about hazardous chemicals</a:t>
            </a:r>
            <a:endParaRPr lang="en-US" altLang="en-US" sz="2200" b="1" smtClean="0"/>
          </a:p>
          <a:p>
            <a:pPr lvl="1" eaLnBrk="1" hangingPunct="1"/>
            <a:r>
              <a:rPr lang="en-US" altLang="en-US" sz="2200" smtClean="0"/>
              <a:t>Information about injuries and illnesses in your workplace </a:t>
            </a:r>
            <a:endParaRPr lang="en-US" altLang="en-US" sz="2200" b="1" smtClean="0"/>
          </a:p>
          <a:p>
            <a:pPr lvl="1" eaLnBrk="1" hangingPunct="1"/>
            <a:r>
              <a:rPr lang="en-US" altLang="en-US" sz="2200" smtClean="0"/>
              <a:t>Complain or request hazard correction from employer </a:t>
            </a:r>
            <a:endParaRPr lang="en-US" altLang="en-US" sz="2200" b="1" smtClean="0"/>
          </a:p>
          <a:p>
            <a:endParaRPr lang="en-US" altLang="en-US" smtClean="0"/>
          </a:p>
        </p:txBody>
      </p:sp>
      <p:sp>
        <p:nvSpPr>
          <p:cNvPr id="71683" name="Title 2"/>
          <p:cNvSpPr>
            <a:spLocks noGrp="1"/>
          </p:cNvSpPr>
          <p:nvPr>
            <p:ph type="title"/>
          </p:nvPr>
        </p:nvSpPr>
        <p:spPr>
          <a:xfrm>
            <a:off x="1676400" y="0"/>
            <a:ext cx="7391400" cy="1143000"/>
          </a:xfrm>
        </p:spPr>
        <p:txBody>
          <a:bodyPr/>
          <a:lstStyle/>
          <a:p>
            <a:r>
              <a:rPr lang="en-US" altLang="en-US" sz="2800" b="1" dirty="0" smtClean="0"/>
              <a:t>Employee Rights and Responsibilities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1981200" y="1600200"/>
            <a:ext cx="6705600" cy="4525963"/>
          </a:xfrm>
        </p:spPr>
        <p:txBody>
          <a:bodyPr/>
          <a:lstStyle/>
          <a:p>
            <a:r>
              <a:rPr lang="en-US" altLang="en-US" smtClean="0"/>
              <a:t>You have the right to:</a:t>
            </a:r>
          </a:p>
          <a:p>
            <a:pPr lvl="1" eaLnBrk="1" hangingPunct="1"/>
            <a:endParaRPr lang="en-US" altLang="en-US" sz="2200" smtClean="0"/>
          </a:p>
          <a:p>
            <a:pPr lvl="1" eaLnBrk="1" hangingPunct="1"/>
            <a:r>
              <a:rPr lang="en-US" altLang="en-US" sz="2200" smtClean="0"/>
              <a:t>Training</a:t>
            </a:r>
            <a:endParaRPr lang="en-US" altLang="en-US" sz="2200" b="1" smtClean="0"/>
          </a:p>
          <a:p>
            <a:pPr lvl="1" eaLnBrk="1" hangingPunct="1"/>
            <a:r>
              <a:rPr lang="en-US" altLang="en-US" sz="2200" smtClean="0"/>
              <a:t>Hazard exposure and medical records</a:t>
            </a:r>
            <a:endParaRPr lang="en-US" altLang="en-US" sz="2200" b="1" smtClean="0"/>
          </a:p>
          <a:p>
            <a:pPr lvl="1" eaLnBrk="1" hangingPunct="1"/>
            <a:r>
              <a:rPr lang="en-US" altLang="en-US" sz="2200" smtClean="0"/>
              <a:t>File a complaint with OSHA</a:t>
            </a:r>
            <a:endParaRPr lang="en-US" altLang="en-US" sz="2200" b="1" smtClean="0"/>
          </a:p>
          <a:p>
            <a:pPr lvl="1" eaLnBrk="1" hangingPunct="1"/>
            <a:r>
              <a:rPr lang="en-US" altLang="en-US" sz="2200" smtClean="0"/>
              <a:t>Participate in an OSHA inspection</a:t>
            </a:r>
            <a:endParaRPr lang="en-US" altLang="en-US" sz="2200" b="1" smtClean="0"/>
          </a:p>
          <a:p>
            <a:pPr lvl="1" eaLnBrk="1" hangingPunct="1"/>
            <a:r>
              <a:rPr lang="en-US" altLang="en-US" sz="2200" smtClean="0"/>
              <a:t>Be free from retaliation for exercising safety and health rights</a:t>
            </a:r>
          </a:p>
          <a:p>
            <a:endParaRPr lang="en-US" altLang="en-US" smtClean="0"/>
          </a:p>
        </p:txBody>
      </p:sp>
      <p:sp>
        <p:nvSpPr>
          <p:cNvPr id="72707" name="Title 2"/>
          <p:cNvSpPr>
            <a:spLocks noGrp="1"/>
          </p:cNvSpPr>
          <p:nvPr>
            <p:ph type="title"/>
          </p:nvPr>
        </p:nvSpPr>
        <p:spPr>
          <a:xfrm>
            <a:off x="1676400" y="0"/>
            <a:ext cx="7696200" cy="1143000"/>
          </a:xfrm>
        </p:spPr>
        <p:txBody>
          <a:bodyPr/>
          <a:lstStyle/>
          <a:p>
            <a:r>
              <a:rPr lang="en-US" altLang="en-US" sz="2800" b="1" dirty="0" smtClean="0"/>
              <a:t>Employee Rights and Responsibilities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14400" y="-152400"/>
            <a:ext cx="8229600" cy="1143000"/>
          </a:xfrm>
        </p:spPr>
        <p:txBody>
          <a:bodyPr/>
          <a:lstStyle/>
          <a:p>
            <a:pPr eaLnBrk="1" hangingPunct="1"/>
            <a:r>
              <a:rPr lang="en-US" altLang="en-US" sz="2800" b="1" smtClean="0"/>
              <a:t>Particulates Enter the </a:t>
            </a:r>
            <a:br>
              <a:rPr lang="en-US" altLang="en-US" sz="2800" b="1" smtClean="0"/>
            </a:br>
            <a:r>
              <a:rPr lang="en-US" altLang="en-US" sz="2800" b="1" smtClean="0"/>
              <a:t>Respiratory System – Important!</a:t>
            </a:r>
          </a:p>
        </p:txBody>
      </p:sp>
      <p:pic>
        <p:nvPicPr>
          <p:cNvPr id="8195" name="Picture 3" descr="particulates lung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267200" y="1752600"/>
            <a:ext cx="4564063" cy="2922588"/>
          </a:xfrm>
          <a:noFill/>
        </p:spPr>
      </p:pic>
      <p:sp>
        <p:nvSpPr>
          <p:cNvPr id="8196"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spcBef>
                <a:spcPct val="0"/>
              </a:spcBef>
            </a:pPr>
            <a:fld id="{672BF51C-F3A7-4DFC-AC92-BA897E3E6724}" type="datetime1">
              <a:rPr kumimoji="1" lang="en-US" altLang="en-US" sz="1400" i="0"/>
              <a:pPr algn="ctr" eaLnBrk="1" hangingPunct="1">
                <a:spcBef>
                  <a:spcPct val="0"/>
                </a:spcBef>
              </a:pPr>
              <a:t>12/20/2013</a:t>
            </a:fld>
            <a:endParaRPr kumimoji="1" lang="en-US" altLang="en-US" sz="1400" i="0"/>
          </a:p>
        </p:txBody>
      </p:sp>
      <p:sp>
        <p:nvSpPr>
          <p:cNvPr id="819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hangingPunct="1">
              <a:spcBef>
                <a:spcPct val="0"/>
              </a:spcBef>
            </a:pPr>
            <a:fld id="{F36A72A8-F7EA-469D-8FD7-AFD1B44AE1C5}" type="slidenum">
              <a:rPr kumimoji="1" lang="en-US" altLang="en-US" sz="1400" i="0"/>
              <a:pPr algn="r" eaLnBrk="1" hangingPunct="1">
                <a:spcBef>
                  <a:spcPct val="0"/>
                </a:spcBef>
              </a:pPr>
              <a:t>7</a:t>
            </a:fld>
            <a:endParaRPr kumimoji="1" lang="en-US" altLang="en-US" sz="1400" i="0"/>
          </a:p>
        </p:txBody>
      </p:sp>
      <p:sp>
        <p:nvSpPr>
          <p:cNvPr id="8198" name="Text Box 4"/>
          <p:cNvSpPr txBox="1">
            <a:spLocks noChangeArrowheads="1"/>
          </p:cNvSpPr>
          <p:nvPr/>
        </p:nvSpPr>
        <p:spPr bwMode="auto">
          <a:xfrm>
            <a:off x="1436914" y="2775857"/>
            <a:ext cx="38100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i="0" dirty="0">
                <a:solidFill>
                  <a:schemeClr val="tx2"/>
                </a:solidFill>
              </a:rPr>
              <a:t>SIZE OF PARTICLE</a:t>
            </a:r>
          </a:p>
          <a:p>
            <a:pPr eaLnBrk="1" hangingPunct="1"/>
            <a:r>
              <a:rPr lang="en-US" altLang="en-US" i="0" dirty="0"/>
              <a:t>30 </a:t>
            </a:r>
            <a:r>
              <a:rPr lang="en-US" altLang="en-US" i="0" dirty="0">
                <a:sym typeface="Symbol" pitchFamily="18" charset="2"/>
              </a:rPr>
              <a:t>m (microns) lands in nasopharyngeal area</a:t>
            </a:r>
            <a:endParaRPr lang="en-US" altLang="en-US" i="0" dirty="0">
              <a:solidFill>
                <a:schemeClr val="accent2"/>
              </a:solidFill>
              <a:sym typeface="Symbol" pitchFamily="18" charset="2"/>
            </a:endParaRPr>
          </a:p>
          <a:p>
            <a:pPr eaLnBrk="1" hangingPunct="1"/>
            <a:r>
              <a:rPr lang="en-US" altLang="en-US" i="0" dirty="0">
                <a:sym typeface="Symbol" pitchFamily="18" charset="2"/>
              </a:rPr>
              <a:t>10m stops in the trachea, bronchi, and bronchioles</a:t>
            </a:r>
          </a:p>
          <a:p>
            <a:pPr eaLnBrk="1" hangingPunct="1"/>
            <a:r>
              <a:rPr lang="en-US" altLang="en-US" i="0" dirty="0">
                <a:sym typeface="Symbol" pitchFamily="18" charset="2"/>
              </a:rPr>
              <a:t>Less than10 m can reach the alveoli – considered 	</a:t>
            </a:r>
            <a:r>
              <a:rPr lang="en-US" altLang="en-US" i="0" dirty="0" err="1">
                <a:solidFill>
                  <a:srgbClr val="FF0000"/>
                </a:solidFill>
                <a:sym typeface="Symbol" pitchFamily="18" charset="2"/>
              </a:rPr>
              <a:t>Respirable</a:t>
            </a:r>
            <a:r>
              <a:rPr lang="en-US" altLang="en-US" i="0" dirty="0">
                <a:solidFill>
                  <a:srgbClr val="FF0000"/>
                </a:solidFill>
                <a:sym typeface="Symbol" pitchFamily="18" charset="2"/>
              </a:rPr>
              <a:t> </a:t>
            </a:r>
          </a:p>
          <a:p>
            <a:pPr eaLnBrk="1" hangingPunct="1"/>
            <a:r>
              <a:rPr lang="en-US" altLang="en-US" sz="1000" dirty="0">
                <a:sym typeface="Symbol" pitchFamily="18" charset="2"/>
              </a:rPr>
              <a:t>Source: Agricultural Medicine, Occupational and Environmental Health for Health Professionals, </a:t>
            </a:r>
            <a:r>
              <a:rPr lang="en-US" altLang="en-US" sz="1000" dirty="0" err="1">
                <a:sym typeface="Symbol" pitchFamily="18" charset="2"/>
              </a:rPr>
              <a:t>Donham</a:t>
            </a:r>
            <a:r>
              <a:rPr lang="en-US" altLang="en-US" sz="1000" dirty="0">
                <a:sym typeface="Symbol" pitchFamily="18" charset="2"/>
              </a:rPr>
              <a:t>, Thellin,2006</a:t>
            </a:r>
          </a:p>
        </p:txBody>
      </p:sp>
      <p:sp>
        <p:nvSpPr>
          <p:cNvPr id="8199" name="Line 5"/>
          <p:cNvSpPr>
            <a:spLocks noChangeShapeType="1"/>
          </p:cNvSpPr>
          <p:nvPr/>
        </p:nvSpPr>
        <p:spPr bwMode="auto">
          <a:xfrm flipV="1">
            <a:off x="5181600" y="2514600"/>
            <a:ext cx="1066800" cy="228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6"/>
          <p:cNvSpPr>
            <a:spLocks noChangeShapeType="1"/>
          </p:cNvSpPr>
          <p:nvPr/>
        </p:nvSpPr>
        <p:spPr bwMode="auto">
          <a:xfrm flipV="1">
            <a:off x="4724400" y="3276600"/>
            <a:ext cx="1905000"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Line 7"/>
          <p:cNvSpPr>
            <a:spLocks noChangeShapeType="1"/>
          </p:cNvSpPr>
          <p:nvPr/>
        </p:nvSpPr>
        <p:spPr bwMode="auto">
          <a:xfrm flipV="1">
            <a:off x="5334000" y="4191000"/>
            <a:ext cx="76200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1371600" y="1524000"/>
            <a:ext cx="7543800" cy="4525963"/>
          </a:xfrm>
        </p:spPr>
        <p:txBody>
          <a:bodyPr/>
          <a:lstStyle/>
          <a:p>
            <a:pPr eaLnBrk="1" hangingPunct="1"/>
            <a:r>
              <a:rPr lang="en-US" altLang="en-US" sz="2400" smtClean="0"/>
              <a:t>OSHA website: </a:t>
            </a:r>
            <a:r>
              <a:rPr lang="en-US" altLang="en-US" sz="2400" smtClean="0">
                <a:solidFill>
                  <a:srgbClr val="0070C0"/>
                </a:solidFill>
                <a:hlinkClick r:id="rId3"/>
              </a:rPr>
              <a:t>http://www.osha.gov</a:t>
            </a:r>
            <a:r>
              <a:rPr lang="en-US" altLang="en-US" sz="2400" smtClean="0">
                <a:solidFill>
                  <a:srgbClr val="0070C0"/>
                </a:solidFill>
              </a:rPr>
              <a:t> </a:t>
            </a:r>
            <a:r>
              <a:rPr lang="en-US" altLang="en-US" sz="2400" smtClean="0"/>
              <a:t>and OSHA offices: Call or Write (800-321-OSHA) </a:t>
            </a:r>
          </a:p>
          <a:p>
            <a:pPr eaLnBrk="1" hangingPunct="1"/>
            <a:r>
              <a:rPr lang="en-US" altLang="en-US" sz="2400" smtClean="0"/>
              <a:t>Compliance Assistance Specialists in the area offices </a:t>
            </a:r>
          </a:p>
          <a:p>
            <a:pPr eaLnBrk="1" hangingPunct="1"/>
            <a:r>
              <a:rPr lang="en-US" altLang="en-US" sz="2400" smtClean="0"/>
              <a:t>National Institute for Occupational Safety and Health (NIOSH) – OSHA’s sister agency</a:t>
            </a:r>
          </a:p>
          <a:p>
            <a:pPr eaLnBrk="1" hangingPunct="1"/>
            <a:r>
              <a:rPr lang="en-US" altLang="en-US" sz="2400" smtClean="0"/>
              <a:t>OSHA Training Institute Education Centers</a:t>
            </a:r>
          </a:p>
          <a:p>
            <a:pPr eaLnBrk="1" hangingPunct="1"/>
            <a:r>
              <a:rPr lang="en-US" altLang="en-US" sz="2400" smtClean="0"/>
              <a:t>Doctors, nurses, other health care providers</a:t>
            </a:r>
          </a:p>
          <a:p>
            <a:pPr eaLnBrk="1" hangingPunct="1"/>
            <a:r>
              <a:rPr lang="en-US" altLang="en-US" sz="2400" smtClean="0"/>
              <a:t>Public libraries</a:t>
            </a:r>
          </a:p>
          <a:p>
            <a:pPr eaLnBrk="1" hangingPunct="1"/>
            <a:r>
              <a:rPr lang="en-US" altLang="en-US" sz="2400" smtClean="0"/>
              <a:t>Other local, community-based resources</a:t>
            </a:r>
          </a:p>
          <a:p>
            <a:endParaRPr lang="en-US" altLang="en-US" sz="2400" smtClean="0"/>
          </a:p>
        </p:txBody>
      </p:sp>
      <p:sp>
        <p:nvSpPr>
          <p:cNvPr id="73731" name="Title 2"/>
          <p:cNvSpPr>
            <a:spLocks noGrp="1"/>
          </p:cNvSpPr>
          <p:nvPr>
            <p:ph type="title"/>
          </p:nvPr>
        </p:nvSpPr>
        <p:spPr>
          <a:xfrm>
            <a:off x="1676400" y="0"/>
            <a:ext cx="7620000" cy="1143000"/>
          </a:xfrm>
        </p:spPr>
        <p:txBody>
          <a:bodyPr/>
          <a:lstStyle/>
          <a:p>
            <a:r>
              <a:rPr lang="en-US" altLang="en-US" sz="2800" b="1" dirty="0" smtClean="0"/>
              <a:t>Employee Rights and Responsibilities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152400"/>
            <a:ext cx="8229600" cy="1143000"/>
          </a:xfrm>
        </p:spPr>
        <p:txBody>
          <a:bodyPr/>
          <a:lstStyle/>
          <a:p>
            <a:pPr eaLnBrk="1" hangingPunct="1"/>
            <a:r>
              <a:rPr lang="en-US" altLang="en-US" sz="3200" b="1" smtClean="0"/>
              <a:t>Normal defense mechanisms </a:t>
            </a:r>
            <a:br>
              <a:rPr lang="en-US" altLang="en-US" sz="3200" b="1" smtClean="0"/>
            </a:br>
            <a:endParaRPr lang="en-US" altLang="en-US" sz="2800" b="1" smtClean="0"/>
          </a:p>
        </p:txBody>
      </p:sp>
      <p:sp>
        <p:nvSpPr>
          <p:cNvPr id="9219" name="Rectangle 3"/>
          <p:cNvSpPr>
            <a:spLocks noGrp="1" noChangeArrowheads="1"/>
          </p:cNvSpPr>
          <p:nvPr>
            <p:ph type="body" idx="1"/>
          </p:nvPr>
        </p:nvSpPr>
        <p:spPr>
          <a:xfrm>
            <a:off x="2667000" y="1447800"/>
            <a:ext cx="4114800" cy="4525963"/>
          </a:xfrm>
        </p:spPr>
        <p:txBody>
          <a:bodyPr/>
          <a:lstStyle/>
          <a:p>
            <a:pPr eaLnBrk="1" hangingPunct="1"/>
            <a:r>
              <a:rPr lang="en-US" altLang="en-US" sz="2400" smtClean="0"/>
              <a:t>Mucociliary Clearance</a:t>
            </a:r>
          </a:p>
          <a:p>
            <a:pPr eaLnBrk="1" hangingPunct="1"/>
            <a:r>
              <a:rPr lang="en-US" altLang="en-US" sz="2000" smtClean="0"/>
              <a:t>Air filtration and mucus trapping in upper airway</a:t>
            </a:r>
          </a:p>
          <a:p>
            <a:pPr lvl="1" eaLnBrk="1" hangingPunct="1"/>
            <a:r>
              <a:rPr lang="en-US" altLang="en-US" sz="2000" smtClean="0"/>
              <a:t>Removes large particles</a:t>
            </a:r>
          </a:p>
          <a:p>
            <a:pPr lvl="1" eaLnBrk="1" hangingPunct="1"/>
            <a:r>
              <a:rPr lang="en-US" altLang="en-US" sz="2000" smtClean="0"/>
              <a:t>Smaller particles still can reach the alveoli</a:t>
            </a:r>
          </a:p>
          <a:p>
            <a:pPr eaLnBrk="1" hangingPunct="1"/>
            <a:endParaRPr lang="en-US" altLang="en-US" sz="2000" smtClean="0"/>
          </a:p>
        </p:txBody>
      </p:sp>
      <p:pic>
        <p:nvPicPr>
          <p:cNvPr id="9220" name="Picture 5" descr="cil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86200"/>
            <a:ext cx="44196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0"/>
            <a:ext cx="7639050" cy="1219200"/>
          </a:xfrm>
        </p:spPr>
        <p:txBody>
          <a:bodyPr/>
          <a:lstStyle/>
          <a:p>
            <a:pPr eaLnBrk="1" hangingPunct="1"/>
            <a:r>
              <a:rPr lang="en-US" altLang="en-US" sz="3600" b="1" smtClean="0"/>
              <a:t>Bronchioles and Alveoli</a:t>
            </a:r>
          </a:p>
        </p:txBody>
      </p:sp>
      <p:sp>
        <p:nvSpPr>
          <p:cNvPr id="10243" name="Rectangle 3"/>
          <p:cNvSpPr>
            <a:spLocks noGrp="1" noChangeArrowheads="1"/>
          </p:cNvSpPr>
          <p:nvPr>
            <p:ph type="body" idx="1"/>
          </p:nvPr>
        </p:nvSpPr>
        <p:spPr>
          <a:xfrm>
            <a:off x="1219200" y="1295400"/>
            <a:ext cx="7315200" cy="1638300"/>
          </a:xfrm>
        </p:spPr>
        <p:txBody>
          <a:bodyPr/>
          <a:lstStyle/>
          <a:p>
            <a:pPr lvl="1" eaLnBrk="1" hangingPunct="1">
              <a:buFont typeface="Arial" charset="0"/>
              <a:buChar char="•"/>
            </a:pPr>
            <a:r>
              <a:rPr lang="en-US" altLang="en-US" sz="2400" smtClean="0"/>
              <a:t>Smaller particles can reach the smaller airways and aren’t trapped by mucus or cilia  </a:t>
            </a:r>
          </a:p>
          <a:p>
            <a:pPr lvl="1" eaLnBrk="1" hangingPunct="1">
              <a:buFont typeface="Arial" charset="0"/>
              <a:buChar char="•"/>
            </a:pPr>
            <a:r>
              <a:rPr lang="en-US" altLang="en-US" sz="2400" smtClean="0">
                <a:sym typeface="Symbol" pitchFamily="18" charset="2"/>
              </a:rPr>
              <a:t>Less than10 m can reach the alveoli and are considered 	“</a:t>
            </a:r>
            <a:r>
              <a:rPr lang="en-US" altLang="en-US" sz="2400" smtClean="0">
                <a:solidFill>
                  <a:srgbClr val="FF0000"/>
                </a:solidFill>
                <a:sym typeface="Symbol" pitchFamily="18" charset="2"/>
              </a:rPr>
              <a:t>Respirable “</a:t>
            </a:r>
          </a:p>
          <a:p>
            <a:pPr lvl="1" eaLnBrk="1" hangingPunct="1">
              <a:buFontTx/>
              <a:buNone/>
            </a:pPr>
            <a:endParaRPr lang="en-US" altLang="en-US" sz="2400" smtClean="0"/>
          </a:p>
        </p:txBody>
      </p:sp>
      <p:sp>
        <p:nvSpPr>
          <p:cNvPr id="10244" name="Rectangle 4"/>
          <p:cNvSpPr>
            <a:spLocks noChangeArrowheads="1"/>
          </p:cNvSpPr>
          <p:nvPr/>
        </p:nvSpPr>
        <p:spPr bwMode="auto">
          <a:xfrm>
            <a:off x="379413"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endParaRPr lang="en-US" altLang="en-US"/>
          </a:p>
        </p:txBody>
      </p:sp>
      <p:pic>
        <p:nvPicPr>
          <p:cNvPr id="10245" name="Picture 5" descr="alve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0"/>
            <a:ext cx="6934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rn template">
  <a:themeElements>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r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10626</TotalTime>
  <Words>2614</Words>
  <Application>Microsoft Office PowerPoint</Application>
  <PresentationFormat>On-screen Show (4:3)</PresentationFormat>
  <Paragraphs>612</Paragraphs>
  <Slides>70</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Times New Roman</vt:lpstr>
      <vt:lpstr>Symbol</vt:lpstr>
      <vt:lpstr>Wingdings</vt:lpstr>
      <vt:lpstr>Wingdings 3</vt:lpstr>
      <vt:lpstr>Calibri</vt:lpstr>
      <vt:lpstr>barn template</vt:lpstr>
      <vt:lpstr>  RESPIRATORY SELECTION for Farm Families and Workers  </vt:lpstr>
      <vt:lpstr>Focus Areas for Presentation</vt:lpstr>
      <vt:lpstr>Respiratory Protection</vt:lpstr>
      <vt:lpstr> High Risk Areas for Individual Farmer,  Family, and Worker </vt:lpstr>
      <vt:lpstr>Hazardous Substances</vt:lpstr>
      <vt:lpstr>Respiratory System</vt:lpstr>
      <vt:lpstr>Particulates Enter the  Respiratory System – Important!</vt:lpstr>
      <vt:lpstr>Normal defense mechanisms  </vt:lpstr>
      <vt:lpstr>Bronchioles and Alveoli</vt:lpstr>
      <vt:lpstr>Defense Mechanisms </vt:lpstr>
      <vt:lpstr>Types of Respiratory Hazards</vt:lpstr>
      <vt:lpstr>General Symptoms</vt:lpstr>
      <vt:lpstr>Respiratory Protection</vt:lpstr>
      <vt:lpstr>Inadequate Protection</vt:lpstr>
      <vt:lpstr>Types of Respirators</vt:lpstr>
      <vt:lpstr>Air Purifying</vt:lpstr>
      <vt:lpstr>Two-strap disposable masks </vt:lpstr>
      <vt:lpstr>Filtering Face Piece Masks 2 strap disposable </vt:lpstr>
      <vt:lpstr>Filter Efficiency </vt:lpstr>
      <vt:lpstr>Half-mask respirator</vt:lpstr>
      <vt:lpstr>Half Mask Cartridges  </vt:lpstr>
      <vt:lpstr>HEPA filter half-mask</vt:lpstr>
      <vt:lpstr>Air-purifying Respirator</vt:lpstr>
      <vt:lpstr>Powered Air-Purifying Respirator</vt:lpstr>
      <vt:lpstr>Using a Powered Air-purifying  Respirator</vt:lpstr>
      <vt:lpstr>Supplied Air Respirator</vt:lpstr>
      <vt:lpstr>Self-contained Breathing Apparatus</vt:lpstr>
      <vt:lpstr>Respiratory Program</vt:lpstr>
      <vt:lpstr>Medical Evaluation</vt:lpstr>
      <vt:lpstr>Fit Testing  </vt:lpstr>
      <vt:lpstr>Type of Fit Testing </vt:lpstr>
      <vt:lpstr>User Seal Check</vt:lpstr>
      <vt:lpstr>Filtering Face piece Fit Test</vt:lpstr>
      <vt:lpstr>Information Presentation</vt:lpstr>
      <vt:lpstr>Hog or Poultry confinement</vt:lpstr>
      <vt:lpstr>What’s in the air?</vt:lpstr>
      <vt:lpstr>Airborne Dust</vt:lpstr>
      <vt:lpstr>Pigs sometimes have trouble breathing too</vt:lpstr>
      <vt:lpstr>Symptoms of Toxic Dust Organic Syndrome</vt:lpstr>
      <vt:lpstr>Prevention of  Organic Toxic Dust Syndrome (ODTS)</vt:lpstr>
      <vt:lpstr>Hog or Poultry Confinement</vt:lpstr>
      <vt:lpstr>Choices and Comfort</vt:lpstr>
      <vt:lpstr>Hog or poultry confinement (cont)</vt:lpstr>
      <vt:lpstr>Grain Dust </vt:lpstr>
      <vt:lpstr>Signs and Symptoms of Farmer’s Lung (Hypersensitivity Pneumonitis) </vt:lpstr>
      <vt:lpstr>Preventing Toxic Organic Dust Syndrome  or  Farmer’s Lung</vt:lpstr>
      <vt:lpstr>Pesticides</vt:lpstr>
      <vt:lpstr>Pesticides</vt:lpstr>
      <vt:lpstr>Welding</vt:lpstr>
      <vt:lpstr>Gas or Diesel Indoors</vt:lpstr>
      <vt:lpstr>Hobbies - Off Farm Work</vt:lpstr>
      <vt:lpstr>PowerPoint Presentation</vt:lpstr>
      <vt:lpstr>Respirator Selection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OSHA Resources</vt:lpstr>
      <vt:lpstr>OSHA Resources </vt:lpstr>
      <vt:lpstr>Publications: </vt:lpstr>
      <vt:lpstr>PowerPoint Presentation</vt:lpstr>
      <vt:lpstr>Right PPE for the Job</vt:lpstr>
      <vt:lpstr>Employee Rights and Responsibilities</vt:lpstr>
      <vt:lpstr>Employee Rights and Responsibilities</vt:lpstr>
      <vt:lpstr>Employee Rights and Responsibilities</vt:lpstr>
    </vt:vector>
  </TitlesOfParts>
  <Company>ILCC faculty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Hazards in Agriculture</dc:title>
  <dc:creator>Carolyn Sheridan</dc:creator>
  <cp:lastModifiedBy>Vosburgh, Linda - OSHA</cp:lastModifiedBy>
  <cp:revision>388</cp:revision>
  <cp:lastPrinted>2004-03-15T18:46:37Z</cp:lastPrinted>
  <dcterms:created xsi:type="dcterms:W3CDTF">2000-08-30T16:58:20Z</dcterms:created>
  <dcterms:modified xsi:type="dcterms:W3CDTF">2013-12-20T16:52:59Z</dcterms:modified>
</cp:coreProperties>
</file>