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307" r:id="rId2"/>
    <p:sldId id="308" r:id="rId3"/>
    <p:sldId id="309" r:id="rId4"/>
    <p:sldId id="310" r:id="rId5"/>
    <p:sldId id="311" r:id="rId6"/>
    <p:sldId id="312" r:id="rId7"/>
    <p:sldId id="313" r:id="rId8"/>
    <p:sldId id="314" r:id="rId9"/>
    <p:sldId id="315" r:id="rId10"/>
    <p:sldId id="316" r:id="rId11"/>
    <p:sldId id="441" r:id="rId12"/>
    <p:sldId id="442" r:id="rId13"/>
    <p:sldId id="418" r:id="rId14"/>
    <p:sldId id="435" r:id="rId15"/>
    <p:sldId id="384" r:id="rId16"/>
    <p:sldId id="298" r:id="rId17"/>
    <p:sldId id="416" r:id="rId18"/>
    <p:sldId id="319" r:id="rId19"/>
    <p:sldId id="368" r:id="rId20"/>
    <p:sldId id="419" r:id="rId21"/>
    <p:sldId id="422" r:id="rId22"/>
    <p:sldId id="425" r:id="rId23"/>
    <p:sldId id="421" r:id="rId24"/>
    <p:sldId id="427" r:id="rId25"/>
    <p:sldId id="423" r:id="rId26"/>
    <p:sldId id="424" r:id="rId27"/>
    <p:sldId id="426" r:id="rId28"/>
    <p:sldId id="428" r:id="rId29"/>
    <p:sldId id="443" r:id="rId30"/>
    <p:sldId id="391" r:id="rId31"/>
    <p:sldId id="346" r:id="rId32"/>
    <p:sldId id="465" r:id="rId33"/>
    <p:sldId id="386" r:id="rId34"/>
    <p:sldId id="379" r:id="rId35"/>
    <p:sldId id="444" r:id="rId36"/>
    <p:sldId id="447" r:id="rId37"/>
    <p:sldId id="300" r:id="rId38"/>
    <p:sldId id="417" r:id="rId39"/>
    <p:sldId id="317" r:id="rId40"/>
    <p:sldId id="449" r:id="rId41"/>
    <p:sldId id="450" r:id="rId42"/>
    <p:sldId id="451" r:id="rId43"/>
    <p:sldId id="297" r:id="rId44"/>
    <p:sldId id="339" r:id="rId45"/>
    <p:sldId id="322" r:id="rId46"/>
    <p:sldId id="412" r:id="rId47"/>
    <p:sldId id="467" r:id="rId48"/>
    <p:sldId id="335" r:id="rId49"/>
    <p:sldId id="464" r:id="rId50"/>
    <p:sldId id="468" r:id="rId51"/>
    <p:sldId id="46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1F04"/>
    <a:srgbClr val="5D011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0" autoAdjust="0"/>
    <p:restoredTop sz="94717" autoAdjust="0"/>
  </p:normalViewPr>
  <p:slideViewPr>
    <p:cSldViewPr>
      <p:cViewPr varScale="1">
        <p:scale>
          <a:sx n="84" d="100"/>
          <a:sy n="84" d="100"/>
        </p:scale>
        <p:origin x="-100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56EACF-D5F1-4A4D-880A-759DA65E34E0}" type="datetimeFigureOut">
              <a:rPr lang="en-US" smtClean="0"/>
              <a:pPr/>
              <a:t>6/26/2013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48CFB-D340-433C-B76A-10C7B415966C}" type="slidenum">
              <a:rPr lang="en-US" smtClean="0"/>
              <a:pPr/>
              <a:t>‹#›</a:t>
            </a:fld>
            <a:endParaRPr lang="en-US" dirty="0"/>
          </a:p>
        </p:txBody>
      </p:sp>
    </p:spTree>
    <p:extLst>
      <p:ext uri="{BB962C8B-B14F-4D97-AF65-F5344CB8AC3E}">
        <p14:creationId xmlns:p14="http://schemas.microsoft.com/office/powerpoint/2010/main" val="3858064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get started with a functional definition of safety.  It is called a functional definition because it is easy to remember and is fundamental to incident prevention.  “Safety is a process for reducing risk and preventing incidents by effectively managing the movement of people, equipment, material and energy”.   There are some key words in this definition.  The first one is </a:t>
            </a:r>
            <a:r>
              <a:rPr lang="en-US" sz="1200" b="1" kern="1200" dirty="0" smtClean="0">
                <a:solidFill>
                  <a:schemeClr val="tx1"/>
                </a:solidFill>
                <a:latin typeface="+mn-lt"/>
                <a:ea typeface="+mn-ea"/>
                <a:cs typeface="+mn-cs"/>
              </a:rPr>
              <a:t>movement</a:t>
            </a:r>
            <a:r>
              <a:rPr lang="en-US" sz="1200" kern="1200" dirty="0" smtClean="0">
                <a:solidFill>
                  <a:schemeClr val="tx1"/>
                </a:solidFill>
                <a:latin typeface="+mn-lt"/>
                <a:ea typeface="+mn-ea"/>
                <a:cs typeface="+mn-cs"/>
              </a:rPr>
              <a:t>.  No injury or incident has ever occurred without some form of movement.  The other key words are </a:t>
            </a:r>
            <a:r>
              <a:rPr lang="en-US" sz="1200" b="1" kern="1200" dirty="0" smtClean="0">
                <a:solidFill>
                  <a:schemeClr val="tx1"/>
                </a:solidFill>
                <a:latin typeface="+mn-lt"/>
                <a:ea typeface="+mn-ea"/>
                <a:cs typeface="+mn-cs"/>
              </a:rPr>
              <a:t>people, equipment, material and energy.  </a:t>
            </a:r>
            <a:r>
              <a:rPr lang="en-US" sz="1200" kern="1200" dirty="0" smtClean="0">
                <a:solidFill>
                  <a:schemeClr val="tx1"/>
                </a:solidFill>
                <a:latin typeface="+mn-lt"/>
                <a:ea typeface="+mn-ea"/>
                <a:cs typeface="+mn-cs"/>
              </a:rPr>
              <a:t>They are key because they are the only four things that can move.  Think about it, if we were able to effectively control the movement of people, equipment, material and energy in our process, we would have no injuries or incidents.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5</a:t>
            </a:fld>
            <a:endParaRPr lang="en-US" dirty="0"/>
          </a:p>
        </p:txBody>
      </p:sp>
    </p:spTree>
    <p:extLst>
      <p:ext uri="{BB962C8B-B14F-4D97-AF65-F5344CB8AC3E}">
        <p14:creationId xmlns:p14="http://schemas.microsoft.com/office/powerpoint/2010/main" val="76571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incident is an unplanned event that happens after an unsafe behavior or unsafe condition or both that interrupts the normal progress of an activity and may result in injury or damage.  Three bad things can happen when incidents occur.  Someone may be injured, equipment may be damaged or the process may be interrupted.  All three are unnecessary, expensive and in one way or another painful. The most important thing to remember is that before every incident there is an unsafe behavior or unsafe condition or a combination of the two.  If you wanted to be proactive and prevent incidents, What would you do?  I think we can all agree that we would focus on the elimination of unsafe behaviors and unsafe conditions because they always happen before an incident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6</a:t>
            </a:fld>
            <a:endParaRPr lang="en-US" dirty="0"/>
          </a:p>
        </p:txBody>
      </p:sp>
    </p:spTree>
    <p:extLst>
      <p:ext uri="{BB962C8B-B14F-4D97-AF65-F5344CB8AC3E}">
        <p14:creationId xmlns:p14="http://schemas.microsoft.com/office/powerpoint/2010/main" val="91897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a very simple definition of hazard.  A hazard is any source of danger.  There are two major types of hazard – unsafe conditions and unsafe behaviors.  Incidentally, when we talk about unsafe behaviors we are looking at behavior in the scientific sense – an observable action.</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7</a:t>
            </a:fld>
            <a:endParaRPr lang="en-US" dirty="0"/>
          </a:p>
        </p:txBody>
      </p:sp>
    </p:spTree>
    <p:extLst>
      <p:ext uri="{BB962C8B-B14F-4D97-AF65-F5344CB8AC3E}">
        <p14:creationId xmlns:p14="http://schemas.microsoft.com/office/powerpoint/2010/main" val="246703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 of all recognize the hazards.  Once the hazards are recognized there is an opportunity to manage the movement of people, equipment,</a:t>
            </a:r>
            <a:r>
              <a:rPr lang="en-US" baseline="0" dirty="0" smtClean="0"/>
              <a:t> material and energy.  The objective is to separate people from the hazards in an organized and controlled manner.  </a:t>
            </a:r>
            <a:endParaRPr lang="en-US" dirty="0" smtClean="0"/>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9</a:t>
            </a:fld>
            <a:endParaRPr lang="en-US" dirty="0"/>
          </a:p>
        </p:txBody>
      </p:sp>
    </p:spTree>
    <p:extLst>
      <p:ext uri="{BB962C8B-B14F-4D97-AF65-F5344CB8AC3E}">
        <p14:creationId xmlns:p14="http://schemas.microsoft.com/office/powerpoint/2010/main" val="273629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10</a:t>
            </a:fld>
            <a:endParaRPr lang="en-US" dirty="0"/>
          </a:p>
        </p:txBody>
      </p:sp>
    </p:spTree>
    <p:extLst>
      <p:ext uri="{BB962C8B-B14F-4D97-AF65-F5344CB8AC3E}">
        <p14:creationId xmlns:p14="http://schemas.microsoft.com/office/powerpoint/2010/main" val="3248986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33</a:t>
            </a:fld>
            <a:endParaRPr lang="en-US" dirty="0"/>
          </a:p>
        </p:txBody>
      </p:sp>
    </p:spTree>
    <p:extLst>
      <p:ext uri="{BB962C8B-B14F-4D97-AF65-F5344CB8AC3E}">
        <p14:creationId xmlns:p14="http://schemas.microsoft.com/office/powerpoint/2010/main" val="2690628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39</a:t>
            </a:fld>
            <a:endParaRPr lang="en-US" dirty="0"/>
          </a:p>
        </p:txBody>
      </p:sp>
    </p:spTree>
    <p:extLst>
      <p:ext uri="{BB962C8B-B14F-4D97-AF65-F5344CB8AC3E}">
        <p14:creationId xmlns:p14="http://schemas.microsoft.com/office/powerpoint/2010/main" val="255374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American National standard for Information Management for Occupational Safety and Health provides a classification structure for 46 different events and exposures.  We are going to take a look at seven of those events and exposures that occur most frequently at sawmills from the arrival of logs to decking .   Remember the key words in the definition of safety – well the key word movement is demonstrated well in each event classification that we will discuss.  As a matter of fact, I want you to begin thinking of every event classification as some form of movement.  The first event classification that we will discuss is STRUCK AGAINST.  What movement is involved in this event classification?  (The person moves into an object).  Generally, the energy involved in struck against events is limited to what the person can generate in movement.  Struck Against events produce injuries such as cuts, bruises, fractures and punctures.  </a:t>
            </a:r>
          </a:p>
          <a:p>
            <a:endParaRPr lang="en-US" dirty="0"/>
          </a:p>
        </p:txBody>
      </p:sp>
      <p:sp>
        <p:nvSpPr>
          <p:cNvPr id="4" name="Slide Number Placeholder 3"/>
          <p:cNvSpPr>
            <a:spLocks noGrp="1"/>
          </p:cNvSpPr>
          <p:nvPr>
            <p:ph type="sldNum" sz="quarter" idx="10"/>
          </p:nvPr>
        </p:nvSpPr>
        <p:spPr/>
        <p:txBody>
          <a:bodyPr/>
          <a:lstStyle/>
          <a:p>
            <a:fld id="{B44D6680-2AF5-1242-8EA4-704BDFD28F61}" type="slidenum">
              <a:rPr lang="en-US" smtClean="0"/>
              <a:pPr/>
              <a:t>47</a:t>
            </a:fld>
            <a:endParaRPr lang="en-US" dirty="0"/>
          </a:p>
        </p:txBody>
      </p:sp>
    </p:spTree>
    <p:extLst>
      <p:ext uri="{BB962C8B-B14F-4D97-AF65-F5344CB8AC3E}">
        <p14:creationId xmlns:p14="http://schemas.microsoft.com/office/powerpoint/2010/main" val="242809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CF6133-96B6-4913-BBF5-3919C4D79E72}" type="datetimeFigureOut">
              <a:rPr lang="en-US" smtClean="0"/>
              <a:pPr/>
              <a:t>6/26/2013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FEA34E-FC0A-4367-B0A9-7E6F4EB095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BCF6133-96B6-4913-BBF5-3919C4D79E72}" type="datetimeFigureOut">
              <a:rPr lang="en-US" smtClean="0"/>
              <a:pPr/>
              <a:t>6/26/2013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CFEA34E-FC0A-4367-B0A9-7E6F4EB095C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1.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Sawmill Safety</a:t>
            </a:r>
            <a:endParaRPr lang="en-US" dirty="0"/>
          </a:p>
        </p:txBody>
      </p:sp>
      <p:sp>
        <p:nvSpPr>
          <p:cNvPr id="3" name="Text Placeholder 2"/>
          <p:cNvSpPr>
            <a:spLocks noGrp="1"/>
          </p:cNvSpPr>
          <p:nvPr>
            <p:ph type="body" idx="1"/>
          </p:nvPr>
        </p:nvSpPr>
        <p:spPr/>
        <p:txBody>
          <a:bodyPr/>
          <a:lstStyle/>
          <a:p>
            <a:r>
              <a:rPr lang="en-US" dirty="0" smtClean="0"/>
              <a:t>Module 3   </a:t>
            </a:r>
          </a:p>
          <a:p>
            <a:r>
              <a:rPr lang="en-US" b="1" dirty="0" smtClean="0"/>
              <a:t>Trim Saws, Sorting, Bins, Stacking and Handling</a:t>
            </a:r>
            <a:endParaRPr lang="en-US" dirty="0" smtClean="0"/>
          </a:p>
          <a:p>
            <a:endParaRPr lang="en-US" dirty="0"/>
          </a:p>
        </p:txBody>
      </p:sp>
    </p:spTree>
    <p:extLst>
      <p:ext uri="{BB962C8B-B14F-4D97-AF65-F5344CB8AC3E}">
        <p14:creationId xmlns:p14="http://schemas.microsoft.com/office/powerpoint/2010/main" val="73793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Manage the Movement</a:t>
            </a:r>
          </a:p>
        </p:txBody>
      </p:sp>
      <p:sp>
        <p:nvSpPr>
          <p:cNvPr id="3" name="Content Placeholder 2"/>
          <p:cNvSpPr>
            <a:spLocks noGrp="1"/>
          </p:cNvSpPr>
          <p:nvPr>
            <p:ph idx="1"/>
          </p:nvPr>
        </p:nvSpPr>
        <p:spPr>
          <a:xfrm>
            <a:off x="457200" y="2133600"/>
            <a:ext cx="8229600" cy="4876800"/>
          </a:xfrm>
        </p:spPr>
        <p:txBody>
          <a:bodyPr/>
          <a:lstStyle/>
          <a:p>
            <a:endParaRPr lang="en-US" sz="2800" dirty="0" smtClean="0">
              <a:solidFill>
                <a:srgbClr val="4C5A6A"/>
              </a:solidFill>
            </a:endParaRPr>
          </a:p>
          <a:p>
            <a:r>
              <a:rPr lang="en-US" sz="3200" dirty="0" smtClean="0">
                <a:solidFill>
                  <a:srgbClr val="4C5A6A"/>
                </a:solidFill>
              </a:rPr>
              <a:t>All </a:t>
            </a:r>
            <a:r>
              <a:rPr lang="en-US" sz="3200" dirty="0">
                <a:solidFill>
                  <a:srgbClr val="4C5A6A"/>
                </a:solidFill>
              </a:rPr>
              <a:t>incidents are initiated with movement.  </a:t>
            </a:r>
            <a:endParaRPr lang="en-US" sz="3200" dirty="0" smtClean="0">
              <a:solidFill>
                <a:srgbClr val="4C5A6A"/>
              </a:solidFill>
            </a:endParaRPr>
          </a:p>
          <a:p>
            <a:endParaRPr lang="en-US" sz="3200" dirty="0" smtClean="0">
              <a:solidFill>
                <a:srgbClr val="4C5A6A"/>
              </a:solidFill>
            </a:endParaRPr>
          </a:p>
          <a:p>
            <a:r>
              <a:rPr lang="en-US" sz="3200" dirty="0" smtClean="0">
                <a:solidFill>
                  <a:srgbClr val="4C5A6A"/>
                </a:solidFill>
              </a:rPr>
              <a:t>Either </a:t>
            </a:r>
            <a:r>
              <a:rPr lang="en-US" sz="3200" dirty="0">
                <a:solidFill>
                  <a:srgbClr val="4C5A6A"/>
                </a:solidFill>
              </a:rPr>
              <a:t>the person moves to the hazard or the hazard moves to the person</a:t>
            </a:r>
            <a:r>
              <a:rPr lang="en-US" sz="3200" dirty="0" smtClean="0">
                <a:solidFill>
                  <a:srgbClr val="4C5A6A"/>
                </a:solidFill>
              </a:rPr>
              <a:t>.</a:t>
            </a:r>
          </a:p>
          <a:p>
            <a:endParaRPr lang="en-US" sz="2800" dirty="0" smtClean="0">
              <a:solidFill>
                <a:srgbClr val="4C5A6A"/>
              </a:solidFill>
            </a:endParaRPr>
          </a:p>
          <a:p>
            <a:pPr>
              <a:buNone/>
            </a:pPr>
            <a:endParaRPr lang="en-US" sz="2800" dirty="0">
              <a:solidFill>
                <a:srgbClr val="0070C0"/>
              </a:solidFill>
            </a:endParaRPr>
          </a:p>
          <a:p>
            <a:endParaRPr lang="en-US" dirty="0"/>
          </a:p>
        </p:txBody>
      </p:sp>
    </p:spTree>
    <p:extLst>
      <p:ext uri="{BB962C8B-B14F-4D97-AF65-F5344CB8AC3E}">
        <p14:creationId xmlns:p14="http://schemas.microsoft.com/office/powerpoint/2010/main" val="328549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8229600" cy="990600"/>
          </a:xfrm>
        </p:spPr>
        <p:txBody>
          <a:bodyPr>
            <a:normAutofit fontScale="90000"/>
          </a:bodyPr>
          <a:lstStyle/>
          <a:p>
            <a:r>
              <a:rPr lang="en-US" dirty="0" smtClean="0"/>
              <a:t>In Less Than 1 Second – </a:t>
            </a:r>
            <a:br>
              <a:rPr lang="en-US" dirty="0" smtClean="0"/>
            </a:br>
            <a:r>
              <a:rPr lang="en-US" dirty="0" smtClean="0"/>
              <a:t>This Man Will Move To The Hazard</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14400" y="1676400"/>
            <a:ext cx="7315199" cy="4876800"/>
          </a:xfrm>
          <a:prstGeom prst="rect">
            <a:avLst/>
          </a:prstGeom>
          <a:noFill/>
          <a:ln w="9525">
            <a:noFill/>
            <a:miter lim="800000"/>
            <a:headEnd/>
            <a:tailEnd/>
          </a:ln>
        </p:spPr>
      </p:pic>
      <p:sp>
        <p:nvSpPr>
          <p:cNvPr id="4" name="Down Arrow 3"/>
          <p:cNvSpPr/>
          <p:nvPr/>
        </p:nvSpPr>
        <p:spPr>
          <a:xfrm rot="18549150">
            <a:off x="2577882" y="5037845"/>
            <a:ext cx="484632" cy="786627"/>
          </a:xfrm>
          <a:prstGeom prst="downArrow">
            <a:avLst>
              <a:gd name="adj1" fmla="val 50000"/>
              <a:gd name="adj2" fmla="val 506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Left Arrow 4"/>
          <p:cNvSpPr/>
          <p:nvPr/>
        </p:nvSpPr>
        <p:spPr>
          <a:xfrm rot="20772233">
            <a:off x="3308892" y="5331434"/>
            <a:ext cx="1767316" cy="484632"/>
          </a:xfrm>
          <a:prstGeom prst="lef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Hazard Arrived in .41 Seconds</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952283" y="1600200"/>
            <a:ext cx="5239434"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Best Way to Protect Yourself?</a:t>
            </a:r>
            <a:endParaRPr lang="en-US" dirty="0"/>
          </a:p>
        </p:txBody>
      </p:sp>
      <p:sp>
        <p:nvSpPr>
          <p:cNvPr id="3" name="Content Placeholder 2"/>
          <p:cNvSpPr>
            <a:spLocks noGrp="1"/>
          </p:cNvSpPr>
          <p:nvPr>
            <p:ph idx="1"/>
          </p:nvPr>
        </p:nvSpPr>
        <p:spPr/>
        <p:txBody>
          <a:bodyPr>
            <a:normAutofit lnSpcReduction="10000"/>
          </a:bodyPr>
          <a:lstStyle/>
          <a:p>
            <a:pPr algn="ctr">
              <a:buNone/>
            </a:pPr>
            <a:endParaRPr lang="en-US" b="1" dirty="0" smtClean="0">
              <a:solidFill>
                <a:schemeClr val="accent4"/>
              </a:solidFill>
            </a:endParaRPr>
          </a:p>
          <a:p>
            <a:pPr algn="ctr">
              <a:buNone/>
            </a:pPr>
            <a:r>
              <a:rPr lang="en-US" b="1" dirty="0" smtClean="0">
                <a:solidFill>
                  <a:schemeClr val="accent4"/>
                </a:solidFill>
              </a:rPr>
              <a:t>Manage Your Movement</a:t>
            </a:r>
          </a:p>
          <a:p>
            <a:pPr algn="ctr">
              <a:buNone/>
            </a:pPr>
            <a:endParaRPr lang="en-US" dirty="0" smtClean="0"/>
          </a:p>
          <a:p>
            <a:pPr algn="ctr">
              <a:buNone/>
            </a:pPr>
            <a:endParaRPr lang="en-US" dirty="0" smtClean="0"/>
          </a:p>
          <a:p>
            <a:pPr algn="ctr"/>
            <a:endParaRPr lang="en-US" dirty="0" smtClean="0"/>
          </a:p>
          <a:p>
            <a:pPr algn="ctr"/>
            <a:endParaRPr lang="en-US" dirty="0" smtClean="0"/>
          </a:p>
          <a:p>
            <a:pPr algn="ctr"/>
            <a:endParaRPr lang="en-US" dirty="0" smtClean="0"/>
          </a:p>
          <a:p>
            <a:pPr marL="0" indent="0" algn="ctr">
              <a:buNone/>
            </a:pPr>
            <a:endParaRPr lang="en-US" dirty="0" smtClean="0"/>
          </a:p>
          <a:p>
            <a:pPr algn="ctr"/>
            <a:endParaRPr lang="en-US" dirty="0" smtClean="0"/>
          </a:p>
          <a:p>
            <a:pPr algn="ctr">
              <a:buNone/>
            </a:pPr>
            <a:endParaRPr lang="en-US" dirty="0" smtClean="0"/>
          </a:p>
          <a:p>
            <a:pPr algn="ctr">
              <a:buNone/>
            </a:pPr>
            <a:endParaRPr lang="en-US" dirty="0" smtClean="0"/>
          </a:p>
          <a:p>
            <a:pPr algn="ctr">
              <a:buNone/>
            </a:pPr>
            <a:r>
              <a:rPr lang="en-US" dirty="0" smtClean="0">
                <a:solidFill>
                  <a:srgbClr val="4C5A6A"/>
                </a:solidFill>
              </a:rPr>
              <a:t>Do You Think He Managed His Movement Today?</a:t>
            </a:r>
          </a:p>
        </p:txBody>
      </p:sp>
      <p:pic>
        <p:nvPicPr>
          <p:cNvPr id="4" name="Picture 3" descr="C:\Users\Owner\Pictures\image001[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19400" y="2514600"/>
            <a:ext cx="3525078" cy="2895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pPr algn="ctr"/>
            <a:r>
              <a:rPr lang="en-US" dirty="0" smtClean="0"/>
              <a:t>Failing to Manage Movement Has Consequences!</a:t>
            </a:r>
            <a:endParaRPr lang="en-US" dirty="0"/>
          </a:p>
        </p:txBody>
      </p:sp>
      <p:pic>
        <p:nvPicPr>
          <p:cNvPr id="2050" name="Picture 2" descr="C:\Users\Owner\Pictures\image002.jpg"/>
          <p:cNvPicPr>
            <a:picLocks noGrp="1" noChangeAspect="1" noChangeArrowheads="1"/>
          </p:cNvPicPr>
          <p:nvPr>
            <p:ph idx="1"/>
          </p:nvPr>
        </p:nvPicPr>
        <p:blipFill rotWithShape="1">
          <a:blip r:embed="rId2" cstate="print"/>
          <a:srcRect l="10128" t="2949" r="8846" b="16273"/>
          <a:stretch/>
        </p:blipFill>
        <p:spPr bwMode="auto">
          <a:xfrm>
            <a:off x="2667000" y="2362200"/>
            <a:ext cx="3719974" cy="3708546"/>
          </a:xfrm>
          <a:prstGeom prst="rect">
            <a:avLst/>
          </a:prstGeom>
          <a:noFill/>
        </p:spPr>
      </p:pic>
      <p:sp>
        <p:nvSpPr>
          <p:cNvPr id="7" name="TextBox 6"/>
          <p:cNvSpPr txBox="1"/>
          <p:nvPr/>
        </p:nvSpPr>
        <p:spPr>
          <a:xfrm>
            <a:off x="2362200" y="5943600"/>
            <a:ext cx="46482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ifocal-Safety-Glasse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80765" y="4178300"/>
            <a:ext cx="2133600" cy="2133600"/>
          </a:xfrm>
          <a:prstGeom prst="rect">
            <a:avLst/>
          </a:prstGeom>
        </p:spPr>
      </p:pic>
      <p:sp>
        <p:nvSpPr>
          <p:cNvPr id="2" name="Title 1"/>
          <p:cNvSpPr>
            <a:spLocks noGrp="1"/>
          </p:cNvSpPr>
          <p:nvPr>
            <p:ph type="title"/>
          </p:nvPr>
        </p:nvSpPr>
        <p:spPr>
          <a:xfrm>
            <a:off x="457200" y="762000"/>
            <a:ext cx="8229600" cy="990600"/>
          </a:xfrm>
        </p:spPr>
        <p:txBody>
          <a:bodyPr>
            <a:normAutofit fontScale="90000"/>
          </a:bodyPr>
          <a:lstStyle/>
          <a:p>
            <a:r>
              <a:rPr lang="en-US" dirty="0" smtClean="0"/>
              <a:t>Basic Personal Protective Equipment</a:t>
            </a:r>
            <a:br>
              <a:rPr lang="en-US" dirty="0" smtClean="0"/>
            </a:br>
            <a:r>
              <a:rPr lang="en-US" dirty="0" smtClean="0"/>
              <a:t>for Sawmill Workers</a:t>
            </a:r>
            <a:endParaRPr lang="en-US" dirty="0"/>
          </a:p>
        </p:txBody>
      </p:sp>
      <p:sp>
        <p:nvSpPr>
          <p:cNvPr id="3" name="Content Placeholder 2"/>
          <p:cNvSpPr>
            <a:spLocks noGrp="1"/>
          </p:cNvSpPr>
          <p:nvPr>
            <p:ph idx="1"/>
          </p:nvPr>
        </p:nvSpPr>
        <p:spPr>
          <a:xfrm>
            <a:off x="927100" y="6091535"/>
            <a:ext cx="1676400" cy="457200"/>
          </a:xfrm>
        </p:spPr>
        <p:txBody>
          <a:bodyPr/>
          <a:lstStyle/>
          <a:p>
            <a:pPr marL="0" indent="0">
              <a:buNone/>
            </a:pPr>
            <a:r>
              <a:rPr lang="en-US" dirty="0" smtClean="0">
                <a:solidFill>
                  <a:srgbClr val="4C5A6A"/>
                </a:solidFill>
              </a:rPr>
              <a:t>Hard Hat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100" y="4254501"/>
            <a:ext cx="2166011" cy="1765299"/>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4114800"/>
            <a:ext cx="1841500" cy="1841500"/>
          </a:xfrm>
          <a:prstGeom prst="rect">
            <a:avLst/>
          </a:prstGeom>
        </p:spPr>
      </p:pic>
      <p:sp>
        <p:nvSpPr>
          <p:cNvPr id="7" name="Rectangle 6"/>
          <p:cNvSpPr/>
          <p:nvPr/>
        </p:nvSpPr>
        <p:spPr>
          <a:xfrm>
            <a:off x="3204565" y="6091535"/>
            <a:ext cx="2445453" cy="461665"/>
          </a:xfrm>
          <a:prstGeom prst="rect">
            <a:avLst/>
          </a:prstGeom>
        </p:spPr>
        <p:txBody>
          <a:bodyPr wrap="square">
            <a:spAutoFit/>
          </a:bodyPr>
          <a:lstStyle/>
          <a:p>
            <a:r>
              <a:rPr lang="en-US" sz="2400" dirty="0" smtClean="0">
                <a:solidFill>
                  <a:srgbClr val="4C5A6A"/>
                </a:solidFill>
              </a:rPr>
              <a:t>Safety Glasses</a:t>
            </a:r>
            <a:endParaRPr lang="en-US" sz="2400" dirty="0">
              <a:solidFill>
                <a:srgbClr val="4C5A6A"/>
              </a:solidFill>
            </a:endParaRPr>
          </a:p>
        </p:txBody>
      </p:sp>
      <p:sp>
        <p:nvSpPr>
          <p:cNvPr id="8" name="Rectangle 7"/>
          <p:cNvSpPr/>
          <p:nvPr/>
        </p:nvSpPr>
        <p:spPr>
          <a:xfrm>
            <a:off x="6032500" y="6091535"/>
            <a:ext cx="2506065" cy="461665"/>
          </a:xfrm>
          <a:prstGeom prst="rect">
            <a:avLst/>
          </a:prstGeom>
        </p:spPr>
        <p:txBody>
          <a:bodyPr wrap="none">
            <a:spAutoFit/>
          </a:bodyPr>
          <a:lstStyle/>
          <a:p>
            <a:r>
              <a:rPr lang="en-US" sz="2400" dirty="0">
                <a:solidFill>
                  <a:srgbClr val="4C5A6A"/>
                </a:solidFill>
              </a:rPr>
              <a:t>Steel Toed Boots</a:t>
            </a:r>
          </a:p>
        </p:txBody>
      </p:sp>
      <p:sp>
        <p:nvSpPr>
          <p:cNvPr id="5" name="TextBox 4"/>
          <p:cNvSpPr txBox="1"/>
          <p:nvPr/>
        </p:nvSpPr>
        <p:spPr>
          <a:xfrm>
            <a:off x="2057400" y="3729335"/>
            <a:ext cx="1519016" cy="461665"/>
          </a:xfrm>
          <a:prstGeom prst="rect">
            <a:avLst/>
          </a:prstGeom>
          <a:noFill/>
        </p:spPr>
        <p:txBody>
          <a:bodyPr wrap="none" rtlCol="0">
            <a:spAutoFit/>
          </a:bodyPr>
          <a:lstStyle/>
          <a:p>
            <a:r>
              <a:rPr lang="en-US" sz="2400" dirty="0" smtClean="0">
                <a:solidFill>
                  <a:srgbClr val="4C5A6A"/>
                </a:solidFill>
              </a:rPr>
              <a:t>Ear Plugs</a:t>
            </a:r>
            <a:endParaRPr lang="en-US" sz="2400" dirty="0">
              <a:solidFill>
                <a:srgbClr val="4C5A6A"/>
              </a:solidFill>
            </a:endParaRPr>
          </a:p>
        </p:txBody>
      </p:sp>
      <p:sp>
        <p:nvSpPr>
          <p:cNvPr id="11" name="TextBox 10"/>
          <p:cNvSpPr txBox="1"/>
          <p:nvPr/>
        </p:nvSpPr>
        <p:spPr>
          <a:xfrm>
            <a:off x="4724400" y="3733800"/>
            <a:ext cx="1371600" cy="461665"/>
          </a:xfrm>
          <a:prstGeom prst="rect">
            <a:avLst/>
          </a:prstGeom>
          <a:noFill/>
        </p:spPr>
        <p:txBody>
          <a:bodyPr wrap="square" rtlCol="0">
            <a:spAutoFit/>
          </a:bodyPr>
          <a:lstStyle/>
          <a:p>
            <a:r>
              <a:rPr lang="en-US" sz="2400" dirty="0" smtClean="0">
                <a:solidFill>
                  <a:schemeClr val="accent4"/>
                </a:solidFill>
              </a:rPr>
              <a:t>Gloves</a:t>
            </a:r>
            <a:endParaRPr lang="en-US" sz="2400" dirty="0">
              <a:solidFill>
                <a:schemeClr val="accent4"/>
              </a:solidFill>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95800" y="2057400"/>
            <a:ext cx="1676400" cy="1676400"/>
          </a:xfrm>
          <a:prstGeom prst="rect">
            <a:avLst/>
          </a:prstGeom>
        </p:spPr>
      </p:pic>
      <p:pic>
        <p:nvPicPr>
          <p:cNvPr id="13" name="Picture 12" descr="ear_plug.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09800" y="2286000"/>
            <a:ext cx="1307095" cy="1168400"/>
          </a:xfrm>
          <a:prstGeom prst="rect">
            <a:avLst/>
          </a:prstGeom>
        </p:spPr>
      </p:pic>
    </p:spTree>
    <p:extLst>
      <p:ext uri="{BB962C8B-B14F-4D97-AF65-F5344CB8AC3E}">
        <p14:creationId xmlns:p14="http://schemas.microsoft.com/office/powerpoint/2010/main" val="3077580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Sawmill Flow Chart</a:t>
            </a:r>
            <a:endParaRPr lang="en-US" sz="3600" dirty="0"/>
          </a:p>
        </p:txBody>
      </p:sp>
      <p:sp>
        <p:nvSpPr>
          <p:cNvPr id="4" name="Right Arrow Callout 3"/>
          <p:cNvSpPr/>
          <p:nvPr/>
        </p:nvSpPr>
        <p:spPr>
          <a:xfrm>
            <a:off x="644237" y="1752600"/>
            <a:ext cx="2431473" cy="1440873"/>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Trim Saws</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Down Arrow Callout 6"/>
          <p:cNvSpPr/>
          <p:nvPr/>
        </p:nvSpPr>
        <p:spPr>
          <a:xfrm>
            <a:off x="6712527" y="1752600"/>
            <a:ext cx="1555173" cy="2164773"/>
          </a:xfrm>
          <a:prstGeom prst="downArrowCallout">
            <a:avLst>
              <a:gd name="adj1" fmla="val 27671"/>
              <a:gd name="adj2" fmla="val 24412"/>
              <a:gd name="adj3" fmla="val 29701"/>
              <a:gd name="adj4" fmla="val 632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Sorting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 name="Right Arrow Callout 10"/>
          <p:cNvSpPr/>
          <p:nvPr/>
        </p:nvSpPr>
        <p:spPr>
          <a:xfrm>
            <a:off x="3602182" y="1752600"/>
            <a:ext cx="2431473" cy="1440873"/>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Grading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3" name="Left Arrow Callout 12"/>
          <p:cNvSpPr/>
          <p:nvPr/>
        </p:nvSpPr>
        <p:spPr>
          <a:xfrm>
            <a:off x="2660073" y="4191000"/>
            <a:ext cx="2521527" cy="144087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Wrapping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4" name="Left Arrow Callout 13"/>
          <p:cNvSpPr/>
          <p:nvPr/>
        </p:nvSpPr>
        <p:spPr>
          <a:xfrm>
            <a:off x="5715000" y="4191000"/>
            <a:ext cx="2521527" cy="1440873"/>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Stacking</a:t>
            </a:r>
            <a:endParaRPr lang="en-US" sz="2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685800" y="4191000"/>
            <a:ext cx="1600200" cy="1447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spc="50" dirty="0" smtClean="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rPr>
              <a:t>Shipping</a:t>
            </a:r>
            <a:endParaRPr lang="en-US" b="1" spc="50" dirty="0">
              <a:ln w="13500">
                <a:solidFill>
                  <a:schemeClr val="accent1">
                    <a:shade val="2500"/>
                    <a:alpha val="6500"/>
                  </a:schemeClr>
                </a:solidFill>
                <a:prstDash val="solid"/>
              </a:ln>
              <a:solidFill>
                <a:schemeClr val="accent1">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Potential for Serious Injury  </a:t>
            </a:r>
            <a:endParaRPr lang="en-US" sz="3200" dirty="0"/>
          </a:p>
        </p:txBody>
      </p:sp>
      <p:sp>
        <p:nvSpPr>
          <p:cNvPr id="3" name="Content Placeholder 2"/>
          <p:cNvSpPr>
            <a:spLocks noGrp="1"/>
          </p:cNvSpPr>
          <p:nvPr>
            <p:ph idx="1"/>
          </p:nvPr>
        </p:nvSpPr>
        <p:spPr/>
        <p:txBody>
          <a:bodyPr>
            <a:normAutofit/>
          </a:bodyPr>
          <a:lstStyle/>
          <a:p>
            <a:endParaRPr lang="en-US" sz="3200" dirty="0" smtClean="0">
              <a:solidFill>
                <a:srgbClr val="4C5A6A"/>
              </a:solidFill>
            </a:endParaRPr>
          </a:p>
          <a:p>
            <a:pPr>
              <a:buNone/>
            </a:pPr>
            <a:r>
              <a:rPr lang="en-US" sz="3200" dirty="0" smtClean="0">
                <a:solidFill>
                  <a:srgbClr val="4C5A6A"/>
                </a:solidFill>
              </a:rPr>
              <a:t> The number one potential for serious injury in terms of severity that involves Trim Saws, Sorting, Bins, Stacking and Handling is</a:t>
            </a:r>
            <a:r>
              <a:rPr lang="en-US" sz="3200"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a:t>
            </a:r>
            <a:r>
              <a:rPr lang="en-US" sz="3200" u="sng"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falling to a lower level</a:t>
            </a:r>
            <a:r>
              <a:rPr lang="en-US" sz="3200" dirty="0" smtClean="0">
                <a:solidFill>
                  <a:srgbClr val="4C5A6A"/>
                </a:solidFill>
              </a:rPr>
              <a:t>.</a:t>
            </a:r>
            <a:endParaRPr lang="en-US" sz="3200" dirty="0">
              <a:solidFill>
                <a:srgbClr val="4C5A6A"/>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jpg"/>
          <p:cNvPicPr>
            <a:picLocks noChangeAspect="1"/>
          </p:cNvPicPr>
          <p:nvPr/>
        </p:nvPicPr>
        <p:blipFill rotWithShape="1">
          <a:blip r:embed="rId2" cstate="print">
            <a:extLst>
              <a:ext uri="{28A0092B-C50C-407E-A947-70E740481C1C}">
                <a14:useLocalDpi xmlns:a14="http://schemas.microsoft.com/office/drawing/2010/main"/>
              </a:ext>
            </a:extLst>
          </a:blip>
          <a:srcRect t="35975" b="14346"/>
          <a:stretch/>
        </p:blipFill>
        <p:spPr>
          <a:xfrm>
            <a:off x="3276600" y="4148328"/>
            <a:ext cx="2540000" cy="1261872"/>
          </a:xfrm>
          <a:prstGeom prst="rect">
            <a:avLst/>
          </a:prstGeom>
        </p:spPr>
      </p:pic>
      <p:sp>
        <p:nvSpPr>
          <p:cNvPr id="2" name="Title 1"/>
          <p:cNvSpPr>
            <a:spLocks noGrp="1"/>
          </p:cNvSpPr>
          <p:nvPr>
            <p:ph type="title"/>
          </p:nvPr>
        </p:nvSpPr>
        <p:spPr/>
        <p:txBody>
          <a:bodyPr>
            <a:normAutofit/>
          </a:bodyPr>
          <a:lstStyle/>
          <a:p>
            <a:r>
              <a:rPr lang="en-US" sz="3600" dirty="0"/>
              <a:t>Event Classification</a:t>
            </a:r>
          </a:p>
        </p:txBody>
      </p:sp>
      <p:sp>
        <p:nvSpPr>
          <p:cNvPr id="3" name="Content Placeholder 2"/>
          <p:cNvSpPr>
            <a:spLocks noGrp="1"/>
          </p:cNvSpPr>
          <p:nvPr>
            <p:ph idx="1"/>
          </p:nvPr>
        </p:nvSpPr>
        <p:spPr>
          <a:xfrm>
            <a:off x="457200" y="1643745"/>
            <a:ext cx="8229600" cy="2242455"/>
          </a:xfrm>
        </p:spPr>
        <p:txBody>
          <a:bodyPr>
            <a:normAutofit/>
          </a:bodyPr>
          <a:lstStyle/>
          <a:p>
            <a:pPr>
              <a:buFont typeface="Wingdings" pitchFamily="2" charset="2"/>
              <a:buNone/>
            </a:pPr>
            <a:r>
              <a:rPr lang="en-US" sz="3200" b="1" dirty="0" smtClean="0">
                <a:solidFill>
                  <a:srgbClr val="4C5A6A"/>
                </a:solidFill>
              </a:rPr>
              <a:t>Falls</a:t>
            </a:r>
            <a:endParaRPr lang="en-US" sz="3200" dirty="0">
              <a:solidFill>
                <a:srgbClr val="4C5A6A"/>
              </a:solidFill>
            </a:endParaRPr>
          </a:p>
          <a:p>
            <a:pPr algn="ctr">
              <a:buFont typeface="Wingdings" pitchFamily="2" charset="2"/>
              <a:buNone/>
            </a:pPr>
            <a:endParaRPr lang="en-US" sz="2000" dirty="0">
              <a:solidFill>
                <a:srgbClr val="4C5A6A"/>
              </a:solidFill>
            </a:endParaRPr>
          </a:p>
          <a:p>
            <a:pPr algn="ctr">
              <a:buFont typeface="Wingdings" pitchFamily="2" charset="2"/>
              <a:buNone/>
            </a:pPr>
            <a:r>
              <a:rPr lang="en-US" i="1" dirty="0" smtClean="0">
                <a:solidFill>
                  <a:srgbClr val="4C5A6A"/>
                </a:solidFill>
              </a:rPr>
              <a:t> Fall lower level</a:t>
            </a:r>
          </a:p>
          <a:p>
            <a:pPr algn="ctr">
              <a:buFont typeface="Wingdings" pitchFamily="2" charset="2"/>
              <a:buNone/>
            </a:pPr>
            <a:r>
              <a:rPr lang="en-US" sz="2000" dirty="0" smtClean="0">
                <a:solidFill>
                  <a:srgbClr val="4C5A6A"/>
                </a:solidFill>
              </a:rPr>
              <a:t>(Fatality, head injuries, spinal cord injuries, dislocations, multiple fractures etc....)</a:t>
            </a:r>
            <a:endParaRPr lang="en-US" sz="2000" b="1" dirty="0" smtClean="0">
              <a:solidFill>
                <a:srgbClr val="4C5A6A"/>
              </a:solidFill>
            </a:endParaRPr>
          </a:p>
          <a:p>
            <a:endParaRPr lang="en-US" dirty="0"/>
          </a:p>
        </p:txBody>
      </p:sp>
    </p:spTree>
    <p:extLst>
      <p:ext uri="{BB962C8B-B14F-4D97-AF65-F5344CB8AC3E}">
        <p14:creationId xmlns:p14="http://schemas.microsoft.com/office/powerpoint/2010/main" val="3114028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Stairways, Platforms and Floor Openings</a:t>
            </a:r>
            <a:endParaRPr lang="en-US" dirty="0"/>
          </a:p>
        </p:txBody>
      </p:sp>
      <p:pic>
        <p:nvPicPr>
          <p:cNvPr id="4" name="Content Placeholder 3" descr="IMG_2632.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20800" y="1600200"/>
            <a:ext cx="6502400" cy="4876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Timber Products Safety</a:t>
            </a:r>
          </a:p>
        </p:txBody>
      </p:sp>
      <p:sp>
        <p:nvSpPr>
          <p:cNvPr id="3" name="Content Placeholder 2"/>
          <p:cNvSpPr>
            <a:spLocks noGrp="1"/>
          </p:cNvSpPr>
          <p:nvPr>
            <p:ph idx="1"/>
          </p:nvPr>
        </p:nvSpPr>
        <p:spPr/>
        <p:txBody>
          <a:bodyPr/>
          <a:lstStyle/>
          <a:p>
            <a:pPr marL="342900" indent="-342900">
              <a:buFont typeface="Arial"/>
              <a:buChar char="•"/>
            </a:pPr>
            <a:r>
              <a:rPr lang="en-US" dirty="0">
                <a:solidFill>
                  <a:srgbClr val="4C5A6A"/>
                </a:solidFill>
              </a:rPr>
              <a:t>There is a high incidence of serious and fatal injuries in our industry.</a:t>
            </a:r>
          </a:p>
          <a:p>
            <a:pPr marL="342900" indent="-342900">
              <a:buFont typeface="Arial"/>
              <a:buChar char="•"/>
            </a:pPr>
            <a:r>
              <a:rPr lang="en-US" dirty="0">
                <a:solidFill>
                  <a:srgbClr val="4C5A6A"/>
                </a:solidFill>
              </a:rPr>
              <a:t>The Timber Products Manufacturers Association along with your employer recognizes the need for improved safety training for the industry.</a:t>
            </a:r>
          </a:p>
          <a:p>
            <a:pPr marL="342900" indent="-342900">
              <a:buFont typeface="Arial"/>
              <a:buChar char="•"/>
            </a:pPr>
            <a:r>
              <a:rPr lang="en-US" dirty="0">
                <a:solidFill>
                  <a:srgbClr val="4C5A6A"/>
                </a:solidFill>
              </a:rPr>
              <a:t>With a grant from OSHA, TPMA has developed the following training module to contribute toward the need for improved safety training and hazard recognition skills for those employed in America’s timber industry.</a:t>
            </a:r>
          </a:p>
          <a:p>
            <a:endParaRPr lang="en-US" dirty="0"/>
          </a:p>
        </p:txBody>
      </p:sp>
    </p:spTree>
    <p:extLst>
      <p:ext uri="{BB962C8B-B14F-4D97-AF65-F5344CB8AC3E}">
        <p14:creationId xmlns:p14="http://schemas.microsoft.com/office/powerpoint/2010/main" val="2615873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b="1" dirty="0" smtClean="0">
                <a:solidFill>
                  <a:schemeClr val="tx1"/>
                </a:solidFill>
              </a:rPr>
              <a:t>What if ?</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4876800"/>
          </a:xfrm>
        </p:spPr>
        <p:txBody>
          <a:bodyPr>
            <a:normAutofit/>
          </a:bodyPr>
          <a:lstStyle/>
          <a:p>
            <a:pPr>
              <a:buNone/>
            </a:pPr>
            <a:r>
              <a:rPr lang="en-US" dirty="0" smtClean="0">
                <a:solidFill>
                  <a:schemeClr val="accent4"/>
                </a:solidFill>
              </a:rPr>
              <a:t>What if floor openings are not guarded?</a:t>
            </a:r>
            <a:r>
              <a:rPr lang="en-US" dirty="0" smtClean="0"/>
              <a:t>  </a:t>
            </a:r>
          </a:p>
          <a:p>
            <a:pPr>
              <a:buNone/>
            </a:pPr>
            <a:endParaRPr lang="en-US" dirty="0" smtClean="0">
              <a:solidFill>
                <a:schemeClr val="accent4"/>
              </a:solidFill>
            </a:endParaRPr>
          </a:p>
          <a:p>
            <a:pPr>
              <a:buNone/>
            </a:pPr>
            <a:r>
              <a:rPr lang="en-US" dirty="0" smtClean="0">
                <a:solidFill>
                  <a:schemeClr val="accent4"/>
                </a:solidFill>
              </a:rPr>
              <a:t>What if walkways are not free of materials and debris?  </a:t>
            </a:r>
          </a:p>
          <a:p>
            <a:pPr>
              <a:buNone/>
            </a:pPr>
            <a:endParaRPr lang="en-US" dirty="0" smtClean="0">
              <a:solidFill>
                <a:schemeClr val="accent4"/>
              </a:solidFill>
            </a:endParaRPr>
          </a:p>
          <a:p>
            <a:pPr>
              <a:buNone/>
            </a:pPr>
            <a:r>
              <a:rPr lang="en-US" dirty="0" smtClean="0">
                <a:solidFill>
                  <a:schemeClr val="accent4"/>
                </a:solidFill>
              </a:rPr>
              <a:t>What if engineered access to other levels is not provided?  </a:t>
            </a:r>
          </a:p>
          <a:p>
            <a:pPr algn="ctr">
              <a:buNone/>
            </a:pPr>
            <a:endParaRPr lang="en-US" sz="3600" b="1" dirty="0" smtClean="0">
              <a:solidFill>
                <a:schemeClr val="accent1"/>
              </a:solidFill>
            </a:endParaRPr>
          </a:p>
          <a:p>
            <a:pPr algn="ctr">
              <a:buNone/>
            </a:pPr>
            <a:r>
              <a:rPr lang="en-US" sz="3600" b="1" dirty="0">
                <a:solidFill>
                  <a:srgbClr val="00B0F0"/>
                </a:solidFill>
              </a:rPr>
              <a:t>H</a:t>
            </a:r>
            <a:r>
              <a:rPr lang="en-US" sz="3600" b="1" dirty="0" smtClean="0">
                <a:solidFill>
                  <a:srgbClr val="00B0F0"/>
                </a:solidFill>
              </a:rPr>
              <a:t>ere are some real life </a:t>
            </a:r>
            <a:r>
              <a:rPr lang="en-US" sz="3600" b="1" dirty="0">
                <a:solidFill>
                  <a:srgbClr val="00B0F0"/>
                </a:solidFill>
              </a:rPr>
              <a:t>e</a:t>
            </a:r>
            <a:r>
              <a:rPr lang="en-US" sz="3600" b="1" dirty="0" smtClean="0">
                <a:solidFill>
                  <a:srgbClr val="00B0F0"/>
                </a:solidFill>
              </a:rPr>
              <a:t>xamples: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What if #1 </a:t>
            </a:r>
            <a:r>
              <a:rPr lang="en-US" sz="3600" b="1" dirty="0" smtClean="0">
                <a:solidFill>
                  <a:srgbClr val="00B0F0"/>
                </a:solidFill>
              </a:rPr>
              <a:t>- floor openings are not guarded</a:t>
            </a:r>
            <a:endParaRPr lang="en-US" sz="3600" b="1" dirty="0">
              <a:solidFill>
                <a:srgbClr val="00B0F0"/>
              </a:solidFill>
            </a:endParaRPr>
          </a:p>
        </p:txBody>
      </p:sp>
      <p:sp>
        <p:nvSpPr>
          <p:cNvPr id="3" name="Content Placeholder 2"/>
          <p:cNvSpPr>
            <a:spLocks noGrp="1"/>
          </p:cNvSpPr>
          <p:nvPr>
            <p:ph sz="half" idx="1"/>
          </p:nvPr>
        </p:nvSpPr>
        <p:spPr>
          <a:xfrm>
            <a:off x="228600" y="1600200"/>
            <a:ext cx="4419600" cy="4718304"/>
          </a:xfrm>
        </p:spPr>
        <p:txBody>
          <a:bodyPr anchor="t">
            <a:normAutofit/>
          </a:bodyPr>
          <a:lstStyle/>
          <a:p>
            <a:pPr>
              <a:buNone/>
            </a:pPr>
            <a:r>
              <a:rPr lang="en-US" sz="2400" dirty="0" smtClean="0">
                <a:solidFill>
                  <a:srgbClr val="4C5A6A"/>
                </a:solidFill>
              </a:rPr>
              <a:t> Employee #1 was </a:t>
            </a:r>
            <a:r>
              <a:rPr lang="en-US" sz="2400" dirty="0">
                <a:solidFill>
                  <a:srgbClr val="4C5A6A"/>
                </a:solidFill>
              </a:rPr>
              <a:t>seriously injured at a sawmill when </a:t>
            </a:r>
            <a:r>
              <a:rPr lang="en-US" sz="2400" dirty="0" smtClean="0">
                <a:solidFill>
                  <a:srgbClr val="4C5A6A"/>
                </a:solidFill>
              </a:rPr>
              <a:t>he </a:t>
            </a:r>
            <a:r>
              <a:rPr lang="en-US" sz="2400" b="1" dirty="0" smtClean="0">
                <a:solidFill>
                  <a:srgbClr val="00B0F0"/>
                </a:solidFill>
              </a:rPr>
              <a:t>stepped into a 19 in. deep unprotected floor trough</a:t>
            </a:r>
            <a:r>
              <a:rPr lang="en-US" sz="2400" dirty="0" smtClean="0">
                <a:solidFill>
                  <a:srgbClr val="00B0F0"/>
                </a:solidFill>
              </a:rPr>
              <a:t>.</a:t>
            </a:r>
            <a:r>
              <a:rPr lang="en-US" sz="2400" dirty="0" smtClean="0">
                <a:solidFill>
                  <a:srgbClr val="4C5A6A"/>
                </a:solidFill>
              </a:rPr>
              <a:t> He </a:t>
            </a:r>
            <a:r>
              <a:rPr lang="en-US" sz="2400" dirty="0">
                <a:solidFill>
                  <a:srgbClr val="4C5A6A"/>
                </a:solidFill>
              </a:rPr>
              <a:t>suffered a fracture to his right leg near the ankle when he stepped into the open trough while in route to assist a second worker who was clearing a jam.  </a:t>
            </a:r>
          </a:p>
          <a:p>
            <a:pPr algn="just">
              <a:buNone/>
            </a:pPr>
            <a:endParaRPr lang="en-US" sz="2400" dirty="0"/>
          </a:p>
          <a:p>
            <a:pPr algn="just">
              <a:buNone/>
            </a:pP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10200" y="1524000"/>
            <a:ext cx="2476500" cy="381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What if #2 - </a:t>
            </a:r>
            <a:r>
              <a:rPr lang="en-US" sz="3600" dirty="0" smtClean="0">
                <a:solidFill>
                  <a:srgbClr val="00B0F0"/>
                </a:solidFill>
              </a:rPr>
              <a:t>floor openings are not guarded</a:t>
            </a:r>
            <a:endParaRPr lang="en-US" sz="3600" dirty="0">
              <a:solidFill>
                <a:srgbClr val="00B0F0"/>
              </a:solidFill>
            </a:endParaRPr>
          </a:p>
        </p:txBody>
      </p:sp>
      <p:sp>
        <p:nvSpPr>
          <p:cNvPr id="3" name="Content Placeholder 2"/>
          <p:cNvSpPr>
            <a:spLocks noGrp="1"/>
          </p:cNvSpPr>
          <p:nvPr>
            <p:ph sz="half" idx="1"/>
          </p:nvPr>
        </p:nvSpPr>
        <p:spPr>
          <a:xfrm>
            <a:off x="304800" y="1673352"/>
            <a:ext cx="4343400" cy="4718304"/>
          </a:xfrm>
        </p:spPr>
        <p:txBody>
          <a:bodyPr>
            <a:normAutofit/>
          </a:bodyPr>
          <a:lstStyle/>
          <a:p>
            <a:pPr>
              <a:buNone/>
            </a:pPr>
            <a:r>
              <a:rPr lang="en-US" sz="2400" dirty="0" smtClean="0">
                <a:solidFill>
                  <a:srgbClr val="4C5A6A"/>
                </a:solidFill>
              </a:rPr>
              <a:t> Two coworkers had </a:t>
            </a:r>
            <a:r>
              <a:rPr lang="en-US" sz="2400" b="1" dirty="0" smtClean="0">
                <a:solidFill>
                  <a:srgbClr val="00B0F0"/>
                </a:solidFill>
              </a:rPr>
              <a:t>raised the cover on a floor opening</a:t>
            </a:r>
            <a:r>
              <a:rPr lang="en-US" sz="2400" dirty="0" smtClean="0">
                <a:solidFill>
                  <a:srgbClr val="4C5A6A"/>
                </a:solidFill>
              </a:rPr>
              <a:t> to lower a motor to the ground floor. While they were busy fastening the motor to the hoist, Employee #1 approached the opening and </a:t>
            </a:r>
            <a:r>
              <a:rPr lang="en-US" sz="2400" b="1" dirty="0" smtClean="0">
                <a:solidFill>
                  <a:srgbClr val="00B0F0"/>
                </a:solidFill>
              </a:rPr>
              <a:t>stepped into it</a:t>
            </a:r>
            <a:r>
              <a:rPr lang="en-US" sz="2400" dirty="0" smtClean="0">
                <a:solidFill>
                  <a:srgbClr val="4C5A6A"/>
                </a:solidFill>
              </a:rPr>
              <a:t>. He fell 9 ft to the level below and fractured his back.</a:t>
            </a:r>
          </a:p>
          <a:p>
            <a:pPr algn="just">
              <a:buNone/>
            </a:pPr>
            <a:endParaRPr lang="en-US" sz="2400" dirty="0">
              <a:solidFill>
                <a:srgbClr val="4C5A6A"/>
              </a:solidFill>
            </a:endParaRPr>
          </a:p>
        </p:txBody>
      </p:sp>
      <p:pic>
        <p:nvPicPr>
          <p:cNvPr id="5" name="Content Placeholder 4"/>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23489" r="24195"/>
          <a:stretch/>
        </p:blipFill>
        <p:spPr>
          <a:xfrm>
            <a:off x="5105400" y="1828800"/>
            <a:ext cx="3189217" cy="36576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r>
              <a:rPr lang="en-US" sz="3600" b="1" dirty="0" smtClean="0">
                <a:solidFill>
                  <a:schemeClr val="tx1"/>
                </a:solidFill>
              </a:rPr>
              <a:t>What if #3 - </a:t>
            </a:r>
            <a:r>
              <a:rPr lang="en-US" sz="3600" b="1" dirty="0" smtClean="0">
                <a:solidFill>
                  <a:srgbClr val="00B0F0"/>
                </a:solidFill>
              </a:rPr>
              <a:t>walkways are not free of materials and debris</a:t>
            </a:r>
            <a:endParaRPr lang="en-US" sz="3600" b="1" dirty="0">
              <a:solidFill>
                <a:srgbClr val="00B0F0"/>
              </a:solidFill>
            </a:endParaRPr>
          </a:p>
        </p:txBody>
      </p:sp>
      <p:sp>
        <p:nvSpPr>
          <p:cNvPr id="3" name="Content Placeholder 2"/>
          <p:cNvSpPr>
            <a:spLocks noGrp="1"/>
          </p:cNvSpPr>
          <p:nvPr>
            <p:ph sz="half" idx="1"/>
          </p:nvPr>
        </p:nvSpPr>
        <p:spPr>
          <a:xfrm>
            <a:off x="228600" y="1981200"/>
            <a:ext cx="4648200" cy="4191000"/>
          </a:xfrm>
        </p:spPr>
        <p:txBody>
          <a:bodyPr>
            <a:normAutofit/>
          </a:bodyPr>
          <a:lstStyle/>
          <a:p>
            <a:pPr>
              <a:buNone/>
            </a:pPr>
            <a:r>
              <a:rPr lang="en-US" sz="2400" dirty="0">
                <a:solidFill>
                  <a:schemeClr val="accent4"/>
                </a:solidFill>
              </a:rPr>
              <a:t>	</a:t>
            </a:r>
            <a:r>
              <a:rPr lang="en-US" sz="2400" dirty="0" smtClean="0">
                <a:solidFill>
                  <a:schemeClr val="accent4"/>
                </a:solidFill>
              </a:rPr>
              <a:t>Employee #1 was </a:t>
            </a:r>
            <a:r>
              <a:rPr lang="en-US" sz="2400" b="1" dirty="0" smtClean="0">
                <a:solidFill>
                  <a:srgbClr val="00B0F0"/>
                </a:solidFill>
              </a:rPr>
              <a:t>walking on the frame work of the planer chain, he tripped on a board</a:t>
            </a:r>
            <a:r>
              <a:rPr lang="en-US" sz="2400" dirty="0" smtClean="0">
                <a:solidFill>
                  <a:schemeClr val="accent4"/>
                </a:solidFill>
              </a:rPr>
              <a:t> </a:t>
            </a:r>
            <a:r>
              <a:rPr lang="en-US" sz="24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 </a:t>
            </a:r>
            <a:r>
              <a:rPr lang="en-US" sz="2400" dirty="0" smtClean="0">
                <a:solidFill>
                  <a:schemeClr val="accent4"/>
                </a:solidFill>
              </a:rPr>
              <a:t>laying on the frame of the planer chain support and fell approximately 47 inches to the concrete floor. He suffered a compression fracture to his back.</a:t>
            </a:r>
          </a:p>
          <a:p>
            <a:pPr>
              <a:buNone/>
            </a:pPr>
            <a:endParaRPr lang="en-US" dirty="0"/>
          </a:p>
        </p:txBody>
      </p:sp>
      <p:pic>
        <p:nvPicPr>
          <p:cNvPr id="5" name="Content Placeholder 4" descr="IMG_2738.JPG"/>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16254" r="13620"/>
          <a:stretch/>
        </p:blipFill>
        <p:spPr>
          <a:xfrm>
            <a:off x="5257800" y="2362200"/>
            <a:ext cx="2832125" cy="3028950"/>
          </a:xfrm>
        </p:spPr>
      </p:pic>
      <p:sp>
        <p:nvSpPr>
          <p:cNvPr id="6" name="TextBox 5"/>
          <p:cNvSpPr txBox="1"/>
          <p:nvPr/>
        </p:nvSpPr>
        <p:spPr>
          <a:xfrm>
            <a:off x="5334000" y="1447800"/>
            <a:ext cx="2695858" cy="1200329"/>
          </a:xfrm>
          <a:prstGeom prst="rect">
            <a:avLst/>
          </a:prstGeom>
          <a:noFill/>
        </p:spPr>
        <p:txBody>
          <a:bodyPr wrap="square" rtlCol="0">
            <a:spAutoFit/>
          </a:bodyPr>
          <a:lstStyle/>
          <a:p>
            <a:endParaRPr lang="en-US" dirty="0" smtClean="0"/>
          </a:p>
          <a:p>
            <a:pPr algn="ctr"/>
            <a:r>
              <a:rPr lang="en-US" dirty="0" smtClean="0"/>
              <a:t>Similar Hazard Obstruction On Walkway</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What if #4 - </a:t>
            </a:r>
            <a:r>
              <a:rPr lang="en-US" sz="3600" b="1" dirty="0" smtClean="0">
                <a:solidFill>
                  <a:srgbClr val="00B0F0"/>
                </a:solidFill>
              </a:rPr>
              <a:t>walkways are not free of materials and debris</a:t>
            </a:r>
            <a:endParaRPr lang="en-US" sz="3600" b="1" dirty="0">
              <a:solidFill>
                <a:srgbClr val="00B0F0"/>
              </a:solidFill>
            </a:endParaRPr>
          </a:p>
        </p:txBody>
      </p:sp>
      <p:sp>
        <p:nvSpPr>
          <p:cNvPr id="3" name="Content Placeholder 2"/>
          <p:cNvSpPr>
            <a:spLocks noGrp="1"/>
          </p:cNvSpPr>
          <p:nvPr>
            <p:ph sz="half" idx="1"/>
          </p:nvPr>
        </p:nvSpPr>
        <p:spPr>
          <a:xfrm>
            <a:off x="304800" y="1828800"/>
            <a:ext cx="4038600" cy="4419600"/>
          </a:xfrm>
        </p:spPr>
        <p:txBody>
          <a:bodyPr>
            <a:normAutofit fontScale="70000" lnSpcReduction="20000"/>
          </a:bodyPr>
          <a:lstStyle/>
          <a:p>
            <a:pPr>
              <a:lnSpc>
                <a:spcPct val="120000"/>
              </a:lnSpc>
              <a:buNone/>
            </a:pPr>
            <a:r>
              <a:rPr lang="en-US" dirty="0" smtClean="0">
                <a:solidFill>
                  <a:srgbClr val="4C5A6A"/>
                </a:solidFill>
              </a:rPr>
              <a:t>  Employee #1 was kneeling on an elevated walkway along a conveyor belt helping to clear a plugged conveyor below the elevated conveyor.  A coworker on the lower conveyor pulled on a board that was plugging the two conveyors. The board broke and slipped sideways, </a:t>
            </a:r>
            <a:r>
              <a:rPr lang="en-US" b="1" dirty="0" smtClean="0">
                <a:solidFill>
                  <a:srgbClr val="00B0F0"/>
                </a:solidFill>
              </a:rPr>
              <a:t>striking her and pushing her to the side and off the walkway</a:t>
            </a:r>
            <a:r>
              <a:rPr lang="en-US" b="1" dirty="0" smtClean="0">
                <a:solidFill>
                  <a:srgbClr val="4C5A6A"/>
                </a:solidFill>
              </a:rPr>
              <a:t>. </a:t>
            </a:r>
            <a:r>
              <a:rPr lang="en-US" dirty="0" smtClean="0">
                <a:solidFill>
                  <a:srgbClr val="4C5A6A"/>
                </a:solidFill>
              </a:rPr>
              <a:t>She fell 15 ft to the ground and fractured her pelvis.</a:t>
            </a:r>
          </a:p>
          <a:p>
            <a:pPr>
              <a:buNone/>
            </a:pPr>
            <a:endParaRPr lang="en-US" dirty="0"/>
          </a:p>
        </p:txBody>
      </p:sp>
      <p:pic>
        <p:nvPicPr>
          <p:cNvPr id="102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724400" y="1676400"/>
            <a:ext cx="4038600" cy="3028950"/>
          </a:xfrm>
          <a:prstGeom prst="rect">
            <a:avLst/>
          </a:prstGeom>
          <a:noFill/>
          <a:ln w="9525">
            <a:noFill/>
            <a:miter lim="800000"/>
            <a:headEnd/>
            <a:tailEnd/>
          </a:ln>
        </p:spPr>
      </p:pic>
      <p:sp>
        <p:nvSpPr>
          <p:cNvPr id="4" name="Right Arrow 3"/>
          <p:cNvSpPr/>
          <p:nvPr/>
        </p:nvSpPr>
        <p:spPr>
          <a:xfrm rot="9906800">
            <a:off x="5774646" y="3409188"/>
            <a:ext cx="1111828" cy="6096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What if #5 - </a:t>
            </a:r>
            <a:r>
              <a:rPr lang="en-US" sz="3600" b="1" dirty="0" smtClean="0">
                <a:solidFill>
                  <a:srgbClr val="00B0F0"/>
                </a:solidFill>
              </a:rPr>
              <a:t>engineered access to other levels is not provided</a:t>
            </a:r>
            <a:endParaRPr lang="en-US" sz="3600" b="1" dirty="0">
              <a:solidFill>
                <a:srgbClr val="00B0F0"/>
              </a:solidFill>
            </a:endParaRPr>
          </a:p>
        </p:txBody>
      </p:sp>
      <p:sp>
        <p:nvSpPr>
          <p:cNvPr id="3" name="Content Placeholder 2"/>
          <p:cNvSpPr>
            <a:spLocks noGrp="1"/>
          </p:cNvSpPr>
          <p:nvPr>
            <p:ph sz="half" idx="1"/>
          </p:nvPr>
        </p:nvSpPr>
        <p:spPr>
          <a:xfrm>
            <a:off x="228600" y="1600200"/>
            <a:ext cx="4038600" cy="4718304"/>
          </a:xfrm>
        </p:spPr>
        <p:txBody>
          <a:bodyPr>
            <a:normAutofit/>
          </a:bodyPr>
          <a:lstStyle/>
          <a:p>
            <a:pPr>
              <a:buNone/>
            </a:pPr>
            <a:r>
              <a:rPr lang="en-US" sz="2400" dirty="0" smtClean="0">
                <a:solidFill>
                  <a:srgbClr val="4C5A6A"/>
                </a:solidFill>
              </a:rPr>
              <a:t>	A wooden box containing saw blades was elevated 14 feet to the first level of the mill.  Employee #1, who was on the first level, </a:t>
            </a:r>
            <a:r>
              <a:rPr lang="en-US" sz="2400" b="1" dirty="0" smtClean="0">
                <a:solidFill>
                  <a:srgbClr val="00B0F0"/>
                </a:solidFill>
              </a:rPr>
              <a:t>stepped into the wooden box on the elevated forks </a:t>
            </a:r>
            <a:r>
              <a:rPr lang="en-US" sz="2400" dirty="0" smtClean="0">
                <a:solidFill>
                  <a:srgbClr val="4C5A6A"/>
                </a:solidFill>
              </a:rPr>
              <a:t>to remove the last saw and the box slipped off the forks. He, the box and the saw fell to the floor below.</a:t>
            </a:r>
          </a:p>
          <a:p>
            <a:pPr algn="just">
              <a:buNone/>
            </a:pPr>
            <a:endParaRPr lang="en-US" sz="2400" dirty="0">
              <a:solidFill>
                <a:srgbClr val="4C5A6A"/>
              </a:solidFill>
            </a:endParaRPr>
          </a:p>
        </p:txBody>
      </p:sp>
      <p:pic>
        <p:nvPicPr>
          <p:cNvPr id="5" name="Picture 4" descr="cratedang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0600" y="1752599"/>
            <a:ext cx="3294944" cy="419100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What if #6 - </a:t>
            </a:r>
            <a:r>
              <a:rPr lang="en-US" sz="3600" b="1" dirty="0" smtClean="0">
                <a:solidFill>
                  <a:srgbClr val="00B0F0"/>
                </a:solidFill>
              </a:rPr>
              <a:t>engineered access to other levels is not provided</a:t>
            </a:r>
            <a:endParaRPr lang="en-US" sz="3600" b="1" dirty="0">
              <a:solidFill>
                <a:srgbClr val="00B0F0"/>
              </a:solidFill>
            </a:endParaRPr>
          </a:p>
        </p:txBody>
      </p:sp>
      <p:sp>
        <p:nvSpPr>
          <p:cNvPr id="3" name="Content Placeholder 2"/>
          <p:cNvSpPr>
            <a:spLocks noGrp="1"/>
          </p:cNvSpPr>
          <p:nvPr>
            <p:ph sz="half" idx="1"/>
          </p:nvPr>
        </p:nvSpPr>
        <p:spPr>
          <a:xfrm>
            <a:off x="228600" y="1600200"/>
            <a:ext cx="4267200" cy="4718304"/>
          </a:xfrm>
        </p:spPr>
        <p:txBody>
          <a:bodyPr>
            <a:normAutofit/>
          </a:bodyPr>
          <a:lstStyle/>
          <a:p>
            <a:pPr>
              <a:buNone/>
            </a:pPr>
            <a:r>
              <a:rPr lang="en-US" sz="2400" dirty="0" smtClean="0">
                <a:solidFill>
                  <a:schemeClr val="accent4"/>
                </a:solidFill>
              </a:rPr>
              <a:t> Employee #1, a Bin Chaser on a sorting machine, </a:t>
            </a:r>
            <a:r>
              <a:rPr lang="en-US" sz="2400" b="1" dirty="0" smtClean="0">
                <a:solidFill>
                  <a:srgbClr val="00B0F0"/>
                </a:solidFill>
              </a:rPr>
              <a:t>left the walkway and climbed into the bin sorter area </a:t>
            </a:r>
            <a:r>
              <a:rPr lang="en-US" sz="2400" dirty="0" smtClean="0">
                <a:solidFill>
                  <a:schemeClr val="accent4"/>
                </a:solidFill>
              </a:rPr>
              <a:t>to un-jam a board. He fell approximately 12 ft to the floor and fractured bones in his back. He did not wear the required fall protection when he left the walkway.</a:t>
            </a:r>
          </a:p>
          <a:p>
            <a:pPr>
              <a:buNone/>
            </a:pPr>
            <a:endParaRPr lang="en-US" dirty="0"/>
          </a:p>
        </p:txBody>
      </p:sp>
      <p:pic>
        <p:nvPicPr>
          <p:cNvPr id="5" name="Content Placeholder 4" descr="http://www.woodproductsonlineexpo.com/kimages/245_m.jpg"/>
          <p:cNvPicPr>
            <a:picLocks noGrp="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5007535" y="1752600"/>
            <a:ext cx="3657600" cy="2743200"/>
          </a:xfrm>
          <a:prstGeom prst="rect">
            <a:avLst/>
          </a:prstGeom>
          <a:noFill/>
          <a:ln w="9525">
            <a:noFill/>
            <a:miter lim="800000"/>
            <a:headEnd/>
            <a:tailEnd/>
          </a:ln>
        </p:spPr>
      </p:pic>
      <p:sp>
        <p:nvSpPr>
          <p:cNvPr id="6" name="TextBox 5"/>
          <p:cNvSpPr txBox="1"/>
          <p:nvPr/>
        </p:nvSpPr>
        <p:spPr>
          <a:xfrm>
            <a:off x="7641665" y="5029200"/>
            <a:ext cx="915635" cy="338554"/>
          </a:xfrm>
          <a:prstGeom prst="rect">
            <a:avLst/>
          </a:prstGeom>
          <a:noFill/>
        </p:spPr>
        <p:txBody>
          <a:bodyPr wrap="square" rtlCol="0">
            <a:spAutoFit/>
          </a:bodyPr>
          <a:lstStyle/>
          <a:p>
            <a:r>
              <a:rPr lang="en-US" sz="800" dirty="0" smtClean="0">
                <a:solidFill>
                  <a:srgbClr val="4C5A6A"/>
                </a:solidFill>
              </a:rPr>
              <a:t>Courtesy USNR</a:t>
            </a:r>
          </a:p>
          <a:p>
            <a:r>
              <a:rPr lang="en-US" sz="800" dirty="0" smtClean="0">
                <a:solidFill>
                  <a:srgbClr val="4C5A6A"/>
                </a:solidFill>
              </a:rPr>
              <a:t>Woodland, WA</a:t>
            </a:r>
            <a:endParaRPr lang="en-US" sz="800" dirty="0">
              <a:solidFill>
                <a:srgbClr val="4C5A6A"/>
              </a:solidFill>
            </a:endParaRPr>
          </a:p>
        </p:txBody>
      </p:sp>
      <p:sp>
        <p:nvSpPr>
          <p:cNvPr id="7" name="TextBox 6"/>
          <p:cNvSpPr txBox="1"/>
          <p:nvPr/>
        </p:nvSpPr>
        <p:spPr>
          <a:xfrm>
            <a:off x="5105400" y="4724400"/>
            <a:ext cx="3495668" cy="338554"/>
          </a:xfrm>
          <a:prstGeom prst="rect">
            <a:avLst/>
          </a:prstGeom>
          <a:noFill/>
        </p:spPr>
        <p:txBody>
          <a:bodyPr wrap="none" rtlCol="0">
            <a:spAutoFit/>
          </a:bodyPr>
          <a:lstStyle/>
          <a:p>
            <a:r>
              <a:rPr lang="en-US" sz="1600" dirty="0" smtClean="0">
                <a:solidFill>
                  <a:srgbClr val="4C5A6A"/>
                </a:solidFill>
              </a:rPr>
              <a:t>Bin Sorter with Engineered Walkway</a:t>
            </a:r>
            <a:endParaRPr lang="en-US" sz="1600" dirty="0">
              <a:solidFill>
                <a:srgbClr val="4C5A6A"/>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What if #7 - </a:t>
            </a:r>
            <a:r>
              <a:rPr lang="en-US" sz="3600" b="1" dirty="0" smtClean="0">
                <a:solidFill>
                  <a:srgbClr val="00B0F0"/>
                </a:solidFill>
              </a:rPr>
              <a:t>engineered access to other levels is not provided</a:t>
            </a:r>
            <a:endParaRPr lang="en-US" sz="3600" b="1" dirty="0">
              <a:solidFill>
                <a:srgbClr val="00B0F0"/>
              </a:solidFill>
            </a:endParaRPr>
          </a:p>
        </p:txBody>
      </p:sp>
      <p:sp>
        <p:nvSpPr>
          <p:cNvPr id="3" name="Content Placeholder 2"/>
          <p:cNvSpPr>
            <a:spLocks noGrp="1"/>
          </p:cNvSpPr>
          <p:nvPr>
            <p:ph sz="half" idx="1"/>
          </p:nvPr>
        </p:nvSpPr>
        <p:spPr>
          <a:xfrm>
            <a:off x="304800" y="2139696"/>
            <a:ext cx="4038600" cy="4718304"/>
          </a:xfrm>
        </p:spPr>
        <p:txBody>
          <a:bodyPr>
            <a:normAutofit/>
          </a:bodyPr>
          <a:lstStyle/>
          <a:p>
            <a:pPr>
              <a:buNone/>
            </a:pPr>
            <a:r>
              <a:rPr lang="en-US" sz="2400" dirty="0" smtClean="0">
                <a:solidFill>
                  <a:srgbClr val="4C5A6A"/>
                </a:solidFill>
              </a:rPr>
              <a:t> Employee #1 was </a:t>
            </a:r>
            <a:r>
              <a:rPr lang="en-US" sz="2400" b="1" dirty="0" smtClean="0">
                <a:solidFill>
                  <a:srgbClr val="00B0F0"/>
                </a:solidFill>
              </a:rPr>
              <a:t>standing on a ladder using a pike pole</a:t>
            </a:r>
            <a:r>
              <a:rPr lang="en-US" sz="2400" dirty="0" smtClean="0">
                <a:solidFill>
                  <a:srgbClr val="4C5A6A"/>
                </a:solidFill>
              </a:rPr>
              <a:t> to clear a jam in the conveyor system. The ladder slipped as he  performed the task and he fell, breaking his left ankle.</a:t>
            </a:r>
          </a:p>
          <a:p>
            <a:pPr algn="just">
              <a:buNone/>
            </a:pPr>
            <a:endParaRPr lang="en-US" sz="2400" dirty="0"/>
          </a:p>
        </p:txBody>
      </p:sp>
      <p:pic>
        <p:nvPicPr>
          <p:cNvPr id="5" name="Content Placeholder 4" descr="IMG_2750.JPG"/>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2228850"/>
            <a:ext cx="4038600" cy="30289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tx1"/>
                </a:solidFill>
              </a:rPr>
              <a:t>What if #8 - </a:t>
            </a:r>
            <a:r>
              <a:rPr lang="en-US" sz="3600" b="1" dirty="0" smtClean="0">
                <a:solidFill>
                  <a:srgbClr val="00B0F0"/>
                </a:solidFill>
              </a:rPr>
              <a:t>engineered access to other levels is not provided</a:t>
            </a:r>
            <a:endParaRPr lang="en-US" sz="3600" b="1" dirty="0">
              <a:solidFill>
                <a:srgbClr val="00B0F0"/>
              </a:solidFill>
            </a:endParaRPr>
          </a:p>
        </p:txBody>
      </p:sp>
      <p:sp>
        <p:nvSpPr>
          <p:cNvPr id="3" name="Content Placeholder 2"/>
          <p:cNvSpPr>
            <a:spLocks noGrp="1"/>
          </p:cNvSpPr>
          <p:nvPr>
            <p:ph sz="half" idx="1"/>
          </p:nvPr>
        </p:nvSpPr>
        <p:spPr>
          <a:xfrm>
            <a:off x="304800" y="1673352"/>
            <a:ext cx="4038600" cy="4718304"/>
          </a:xfrm>
        </p:spPr>
        <p:txBody>
          <a:bodyPr>
            <a:normAutofit fontScale="92500" lnSpcReduction="10000"/>
          </a:bodyPr>
          <a:lstStyle/>
          <a:p>
            <a:pPr>
              <a:buNone/>
            </a:pPr>
            <a:r>
              <a:rPr lang="en-US" sz="2600" dirty="0" smtClean="0"/>
              <a:t>  </a:t>
            </a:r>
            <a:r>
              <a:rPr lang="en-US" sz="2600" dirty="0" smtClean="0">
                <a:solidFill>
                  <a:srgbClr val="4C5A6A"/>
                </a:solidFill>
              </a:rPr>
              <a:t>Employee #1 collected extra spacers from the deck of a flatbed trailer and </a:t>
            </a:r>
            <a:r>
              <a:rPr lang="en-US" sz="2600" b="1" dirty="0" smtClean="0">
                <a:solidFill>
                  <a:srgbClr val="00B0F0"/>
                </a:solidFill>
              </a:rPr>
              <a:t>stepped onto the elevated forks of a forklift  </a:t>
            </a:r>
            <a:r>
              <a:rPr lang="en-US" sz="2600" dirty="0" smtClean="0">
                <a:solidFill>
                  <a:srgbClr val="4C5A6A"/>
                </a:solidFill>
              </a:rPr>
              <a:t>to stack them for removal. He was trying to shift from the right fork to the left when he slipped and fell between 7 and 8 ft to the ground. His left shoulder was dislocated and four ribs fractured.  </a:t>
            </a:r>
          </a:p>
          <a:p>
            <a:pPr>
              <a:buNone/>
            </a:pPr>
            <a:endParaRPr lang="en-US" dirty="0">
              <a:solidFill>
                <a:srgbClr val="4C5A6A"/>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81600" y="1827451"/>
            <a:ext cx="2921172" cy="381269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smtClean="0"/>
              <a:t>So What’s The Problem? </a:t>
            </a:r>
            <a:br>
              <a:rPr lang="en-US" dirty="0" smtClean="0"/>
            </a:br>
            <a:endParaRPr lang="en-US" dirty="0"/>
          </a:p>
        </p:txBody>
      </p:sp>
      <p:sp>
        <p:nvSpPr>
          <p:cNvPr id="3" name="Content Placeholder 2"/>
          <p:cNvSpPr>
            <a:spLocks noGrp="1"/>
          </p:cNvSpPr>
          <p:nvPr>
            <p:ph idx="1"/>
          </p:nvPr>
        </p:nvSpPr>
        <p:spPr>
          <a:xfrm>
            <a:off x="228600" y="1524000"/>
            <a:ext cx="8229600" cy="4876800"/>
          </a:xfrm>
        </p:spPr>
        <p:txBody>
          <a:bodyPr/>
          <a:lstStyle/>
          <a:p>
            <a:pPr>
              <a:buNone/>
            </a:pPr>
            <a:r>
              <a:rPr lang="en-US" dirty="0" smtClean="0">
                <a:solidFill>
                  <a:srgbClr val="4C5A6A"/>
                </a:solidFill>
              </a:rPr>
              <a:t>  Well, there is a problem whenever –</a:t>
            </a:r>
          </a:p>
          <a:p>
            <a:pPr>
              <a:buNone/>
            </a:pPr>
            <a:r>
              <a:rPr lang="en-US" dirty="0" smtClean="0">
                <a:solidFill>
                  <a:srgbClr val="4C5A6A"/>
                </a:solidFill>
              </a:rPr>
              <a:t>  </a:t>
            </a:r>
          </a:p>
          <a:p>
            <a:r>
              <a:rPr lang="en-US" dirty="0" smtClean="0">
                <a:solidFill>
                  <a:schemeClr val="accent4"/>
                </a:solidFill>
              </a:rPr>
              <a:t> floor openings are not guarded!</a:t>
            </a:r>
            <a:endParaRPr lang="en-US" dirty="0" smtClean="0"/>
          </a:p>
          <a:p>
            <a:endParaRPr lang="en-US" dirty="0" smtClean="0">
              <a:solidFill>
                <a:schemeClr val="accent4"/>
              </a:solidFill>
            </a:endParaRPr>
          </a:p>
          <a:p>
            <a:r>
              <a:rPr lang="en-US" dirty="0" smtClean="0">
                <a:solidFill>
                  <a:schemeClr val="accent4"/>
                </a:solidFill>
              </a:rPr>
              <a:t> walkways are not free of materials and debris! </a:t>
            </a:r>
          </a:p>
          <a:p>
            <a:endParaRPr lang="en-US" dirty="0" smtClean="0">
              <a:solidFill>
                <a:schemeClr val="accent4"/>
              </a:solidFill>
            </a:endParaRPr>
          </a:p>
          <a:p>
            <a:r>
              <a:rPr lang="en-US" dirty="0" smtClean="0">
                <a:solidFill>
                  <a:schemeClr val="accent4"/>
                </a:solidFill>
              </a:rPr>
              <a:t> engineered access to other levels is not provided!</a:t>
            </a:r>
            <a:endParaRPr lang="en-US" dirty="0" smtClean="0">
              <a:solidFill>
                <a:srgbClr val="4C5A6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Training Module</a:t>
            </a:r>
          </a:p>
        </p:txBody>
      </p:sp>
      <p:sp>
        <p:nvSpPr>
          <p:cNvPr id="3" name="Content Placeholder 2"/>
          <p:cNvSpPr>
            <a:spLocks noGrp="1"/>
          </p:cNvSpPr>
          <p:nvPr>
            <p:ph idx="1"/>
          </p:nvPr>
        </p:nvSpPr>
        <p:spPr/>
        <p:txBody>
          <a:bodyPr/>
          <a:lstStyle/>
          <a:p>
            <a:r>
              <a:rPr lang="en-US" dirty="0">
                <a:solidFill>
                  <a:srgbClr val="4C5A6A"/>
                </a:solidFill>
              </a:rPr>
              <a:t>Uses adult learning techniques</a:t>
            </a:r>
          </a:p>
          <a:p>
            <a:r>
              <a:rPr lang="en-US" dirty="0">
                <a:solidFill>
                  <a:srgbClr val="4C5A6A"/>
                </a:solidFill>
              </a:rPr>
              <a:t>Photos and video of actual practices at </a:t>
            </a:r>
            <a:r>
              <a:rPr lang="en-US" dirty="0" smtClean="0">
                <a:solidFill>
                  <a:srgbClr val="4C5A6A"/>
                </a:solidFill>
              </a:rPr>
              <a:t>sawmills</a:t>
            </a:r>
            <a:endParaRPr lang="en-US" dirty="0">
              <a:solidFill>
                <a:srgbClr val="4C5A6A"/>
              </a:solidFill>
            </a:endParaRPr>
          </a:p>
          <a:p>
            <a:r>
              <a:rPr lang="en-US" dirty="0">
                <a:solidFill>
                  <a:srgbClr val="4C5A6A"/>
                </a:solidFill>
              </a:rPr>
              <a:t>Interviews with experienced timber industry workers</a:t>
            </a:r>
          </a:p>
          <a:p>
            <a:r>
              <a:rPr lang="en-US" dirty="0">
                <a:solidFill>
                  <a:srgbClr val="4C5A6A"/>
                </a:solidFill>
              </a:rPr>
              <a:t>Short interactive exercises</a:t>
            </a:r>
          </a:p>
          <a:p>
            <a:r>
              <a:rPr lang="en-US" dirty="0">
                <a:solidFill>
                  <a:srgbClr val="4C5A6A"/>
                </a:solidFill>
              </a:rPr>
              <a:t>New techniques for recognizing hazards</a:t>
            </a:r>
          </a:p>
          <a:p>
            <a:endParaRPr lang="en-US" dirty="0"/>
          </a:p>
        </p:txBody>
      </p:sp>
    </p:spTree>
    <p:extLst>
      <p:ext uri="{BB962C8B-B14F-4D97-AF65-F5344CB8AC3E}">
        <p14:creationId xmlns:p14="http://schemas.microsoft.com/office/powerpoint/2010/main" val="2281009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a:bodyPr>
          <a:lstStyle/>
          <a:p>
            <a:r>
              <a:rPr lang="en-US" sz="3600" dirty="0" smtClean="0"/>
              <a:t>Small Group Exercise</a:t>
            </a:r>
            <a:endParaRPr lang="en-US" sz="3600" dirty="0"/>
          </a:p>
        </p:txBody>
      </p:sp>
      <p:sp>
        <p:nvSpPr>
          <p:cNvPr id="3" name="Content Placeholder 2"/>
          <p:cNvSpPr>
            <a:spLocks noGrp="1"/>
          </p:cNvSpPr>
          <p:nvPr>
            <p:ph idx="1"/>
          </p:nvPr>
        </p:nvSpPr>
        <p:spPr>
          <a:xfrm>
            <a:off x="457200" y="2209800"/>
            <a:ext cx="8229600" cy="2819400"/>
          </a:xfrm>
        </p:spPr>
        <p:txBody>
          <a:bodyPr>
            <a:normAutofit/>
          </a:bodyPr>
          <a:lstStyle/>
          <a:p>
            <a:pPr marL="0" indent="0">
              <a:buNone/>
            </a:pPr>
            <a:r>
              <a:rPr lang="en-US" dirty="0" smtClean="0">
                <a:solidFill>
                  <a:srgbClr val="4C5A6A"/>
                </a:solidFill>
              </a:rPr>
              <a:t>Your assignment is to identify three situations where someone has put themselves in danger of falling to a lower level at your facility while performing tasks involving trim saws, sorting, bins, stacking and handling.  Your examples may include something you have done personally or something you have observed others doing.  Do not include names or other identifying information in your examples.  </a:t>
            </a:r>
            <a:endParaRPr lang="en-US" dirty="0">
              <a:solidFill>
                <a:srgbClr val="4C5A6A"/>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fontScale="90000"/>
          </a:bodyPr>
          <a:lstStyle/>
          <a:p>
            <a:r>
              <a:rPr lang="en-US" dirty="0" smtClean="0"/>
              <a:t>What you can do to avoid falling to a lower level</a:t>
            </a:r>
            <a:endParaRPr lang="en-US" dirty="0"/>
          </a:p>
        </p:txBody>
      </p:sp>
      <p:sp>
        <p:nvSpPr>
          <p:cNvPr id="3" name="Content Placeholder 2"/>
          <p:cNvSpPr>
            <a:spLocks noGrp="1"/>
          </p:cNvSpPr>
          <p:nvPr>
            <p:ph idx="1"/>
          </p:nvPr>
        </p:nvSpPr>
        <p:spPr>
          <a:xfrm>
            <a:off x="457200" y="2514600"/>
            <a:ext cx="8229600" cy="4876800"/>
          </a:xfrm>
        </p:spPr>
        <p:txBody>
          <a:bodyPr/>
          <a:lstStyle/>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Stay on </a:t>
            </a:r>
            <a:r>
              <a:rPr lang="en-US" dirty="0" smtClean="0">
                <a:solidFill>
                  <a:srgbClr val="4C5A6A"/>
                </a:solidFill>
              </a:rPr>
              <a:t>engineered stairs, walkways and platforms.</a:t>
            </a:r>
          </a:p>
          <a:p>
            <a:endParaRPr lang="en-US" dirty="0" smtClean="0">
              <a:solidFill>
                <a:srgbClr val="4C5A6A"/>
              </a:solidFill>
            </a:endParaRPr>
          </a:p>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Wear fall protection </a:t>
            </a:r>
            <a:r>
              <a:rPr lang="en-US" dirty="0" smtClean="0">
                <a:solidFill>
                  <a:srgbClr val="4C5A6A"/>
                </a:solidFill>
              </a:rPr>
              <a:t>equipment when it is required.</a:t>
            </a:r>
          </a:p>
          <a:p>
            <a:pPr>
              <a:buNone/>
            </a:pPr>
            <a:endParaRPr lang="en-US" dirty="0" smtClean="0">
              <a:solidFill>
                <a:srgbClr val="4C5A6A"/>
              </a:solidFill>
            </a:endParaRPr>
          </a:p>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Guard </a:t>
            </a:r>
            <a:r>
              <a:rPr lang="en-US" dirty="0" smtClean="0">
                <a:solidFill>
                  <a:schemeClr val="accent4"/>
                </a:solidFill>
              </a:rPr>
              <a:t>floor openings.</a:t>
            </a:r>
          </a:p>
          <a:p>
            <a:pPr>
              <a:buNone/>
            </a:pPr>
            <a:endParaRPr lang="en-US" dirty="0" smtClean="0">
              <a:solidFill>
                <a:srgbClr val="4C5A6A"/>
              </a:solidFill>
            </a:endParaRPr>
          </a:p>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Keep walkways free </a:t>
            </a:r>
            <a:r>
              <a:rPr lang="en-US" dirty="0" smtClean="0">
                <a:solidFill>
                  <a:schemeClr val="accent4"/>
                </a:solidFill>
              </a:rPr>
              <a:t>of materials and debris.</a:t>
            </a:r>
            <a:endParaRPr lang="en-US" dirty="0" smtClean="0">
              <a:solidFill>
                <a:srgbClr val="4C5A6A"/>
              </a:solidFill>
            </a:endParaRPr>
          </a:p>
          <a:p>
            <a:endParaRPr lang="en-US" dirty="0" smtClean="0"/>
          </a:p>
          <a:p>
            <a:endParaRPr lang="en-US" u="sng"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Potential for Serious Injury  </a:t>
            </a:r>
            <a:endParaRPr lang="en-US" sz="3200" dirty="0"/>
          </a:p>
        </p:txBody>
      </p:sp>
      <p:sp>
        <p:nvSpPr>
          <p:cNvPr id="3" name="Content Placeholder 2"/>
          <p:cNvSpPr>
            <a:spLocks noGrp="1"/>
          </p:cNvSpPr>
          <p:nvPr>
            <p:ph idx="1"/>
          </p:nvPr>
        </p:nvSpPr>
        <p:spPr/>
        <p:txBody>
          <a:bodyPr>
            <a:normAutofit/>
          </a:bodyPr>
          <a:lstStyle/>
          <a:p>
            <a:endParaRPr lang="en-US" sz="3200" dirty="0" smtClean="0">
              <a:solidFill>
                <a:srgbClr val="4C5A6A"/>
              </a:solidFill>
            </a:endParaRPr>
          </a:p>
          <a:p>
            <a:pPr>
              <a:buNone/>
            </a:pPr>
            <a:r>
              <a:rPr lang="en-US" sz="3200" dirty="0" smtClean="0">
                <a:solidFill>
                  <a:srgbClr val="4C5A6A"/>
                </a:solidFill>
              </a:rPr>
              <a:t> The number two potential for serious injury in terms of severity that involves Trim Saws, Sorting, Bins, Stacking and Handling is</a:t>
            </a:r>
            <a:r>
              <a:rPr lang="en-US" sz="3200"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a:t>
            </a:r>
            <a:r>
              <a:rPr lang="en-US" sz="3200" u="sng"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being caught in on or between</a:t>
            </a:r>
            <a:r>
              <a:rPr lang="en-US" sz="3200" dirty="0" smtClean="0">
                <a:solidFill>
                  <a:srgbClr val="4C5A6A"/>
                </a:solidFill>
              </a:rPr>
              <a:t> equipment or materials.</a:t>
            </a:r>
            <a:endParaRPr lang="en-US" sz="3200" dirty="0">
              <a:solidFill>
                <a:srgbClr val="4C5A6A"/>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Event Classification</a:t>
            </a:r>
          </a:p>
        </p:txBody>
      </p:sp>
      <p:sp>
        <p:nvSpPr>
          <p:cNvPr id="3" name="Content Placeholder 2"/>
          <p:cNvSpPr>
            <a:spLocks noGrp="1"/>
          </p:cNvSpPr>
          <p:nvPr>
            <p:ph idx="1"/>
          </p:nvPr>
        </p:nvSpPr>
        <p:spPr/>
        <p:txBody>
          <a:bodyPr>
            <a:normAutofit/>
          </a:bodyPr>
          <a:lstStyle/>
          <a:p>
            <a:pPr>
              <a:buFont typeface="Wingdings" pitchFamily="2" charset="2"/>
              <a:buNone/>
            </a:pPr>
            <a:r>
              <a:rPr lang="en-US" sz="2800" dirty="0">
                <a:solidFill>
                  <a:srgbClr val="4C5A6A"/>
                </a:solidFill>
              </a:rPr>
              <a:t>Contact with objects and </a:t>
            </a:r>
            <a:r>
              <a:rPr lang="en-US" sz="2800" dirty="0" smtClean="0">
                <a:solidFill>
                  <a:srgbClr val="4C5A6A"/>
                </a:solidFill>
              </a:rPr>
              <a:t>equipment.</a:t>
            </a:r>
            <a:endParaRPr lang="en-US" sz="2800" dirty="0">
              <a:solidFill>
                <a:srgbClr val="4C5A6A"/>
              </a:solidFill>
            </a:endParaRPr>
          </a:p>
          <a:p>
            <a:pPr algn="ctr">
              <a:buFont typeface="Wingdings" pitchFamily="2" charset="2"/>
              <a:buNone/>
            </a:pPr>
            <a:endParaRPr lang="en-US" sz="2800" i="1" dirty="0">
              <a:solidFill>
                <a:srgbClr val="4C5A6A"/>
              </a:solidFill>
            </a:endParaRPr>
          </a:p>
          <a:p>
            <a:pPr algn="ctr">
              <a:buFont typeface="Wingdings" pitchFamily="2" charset="2"/>
              <a:buNone/>
            </a:pPr>
            <a:r>
              <a:rPr lang="en-US" sz="2800" i="1" dirty="0">
                <a:solidFill>
                  <a:srgbClr val="4C5A6A"/>
                </a:solidFill>
              </a:rPr>
              <a:t>Caught in, on or between</a:t>
            </a:r>
          </a:p>
          <a:p>
            <a:pPr algn="ctr">
              <a:buFont typeface="Wingdings" pitchFamily="2" charset="2"/>
              <a:buNone/>
            </a:pPr>
            <a:r>
              <a:rPr lang="en-US" sz="2800" dirty="0" smtClean="0">
                <a:solidFill>
                  <a:srgbClr val="4C5A6A"/>
                </a:solidFill>
              </a:rPr>
              <a:t>(Amputations</a:t>
            </a:r>
            <a:r>
              <a:rPr lang="en-US" sz="2800" dirty="0">
                <a:solidFill>
                  <a:srgbClr val="4C5A6A"/>
                </a:solidFill>
              </a:rPr>
              <a:t>, fractures, crushing injuries etc</a:t>
            </a:r>
            <a:r>
              <a:rPr lang="en-US" sz="2800" dirty="0" smtClean="0">
                <a:solidFill>
                  <a:srgbClr val="4C5A6A"/>
                </a:solidFill>
              </a:rPr>
              <a:t>....)</a:t>
            </a:r>
          </a:p>
        </p:txBody>
      </p:sp>
      <p:pic>
        <p:nvPicPr>
          <p:cNvPr id="5" name="Picture 2" descr="Animated Chain and Sprocket"/>
          <p:cNvPicPr>
            <a:picLocks noChangeAspect="1" noChangeArrowheads="1" noCrop="1"/>
          </p:cNvPicPr>
          <p:nvPr/>
        </p:nvPicPr>
        <p:blipFill>
          <a:blip r:embed="rId3" cstate="print"/>
          <a:srcRect/>
          <a:stretch>
            <a:fillRect/>
          </a:stretch>
        </p:blipFill>
        <p:spPr bwMode="auto">
          <a:xfrm>
            <a:off x="3505200" y="4191000"/>
            <a:ext cx="2438400" cy="1676400"/>
          </a:xfrm>
          <a:prstGeom prst="rect">
            <a:avLst/>
          </a:prstGeom>
          <a:noFill/>
        </p:spPr>
      </p:pic>
      <p:sp>
        <p:nvSpPr>
          <p:cNvPr id="6" name="Right Arrow 5"/>
          <p:cNvSpPr/>
          <p:nvPr/>
        </p:nvSpPr>
        <p:spPr>
          <a:xfrm rot="7865570">
            <a:off x="4143902" y="4340361"/>
            <a:ext cx="14478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1266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Hazardous Mechanical Movement</a:t>
            </a:r>
            <a:endParaRPr lang="en-US" sz="3200" dirty="0"/>
          </a:p>
        </p:txBody>
      </p:sp>
      <p:pic>
        <p:nvPicPr>
          <p:cNvPr id="4" name="Picture 2" descr="http://upload.wikimedia.org/wikipedia/en/thumb/5/53/Rotary_to_Reciprocating_Motion.gif/300px-Rotary_to_Reciprocating_Motion.gif"/>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2286000"/>
            <a:ext cx="2286000" cy="1676400"/>
          </a:xfrm>
          <a:prstGeom prst="rect">
            <a:avLst/>
          </a:prstGeom>
          <a:noFill/>
        </p:spPr>
      </p:pic>
      <p:pic>
        <p:nvPicPr>
          <p:cNvPr id="5" name="Picture 2" descr="Animated Gears"/>
          <p:cNvPicPr>
            <a:picLocks noChangeAspect="1" noChangeArrowheads="1" noCrop="1"/>
          </p:cNvPicPr>
          <p:nvPr/>
        </p:nvPicPr>
        <p:blipFill>
          <a:blip r:embed="rId3" cstate="print"/>
          <a:srcRect/>
          <a:stretch>
            <a:fillRect/>
          </a:stretch>
        </p:blipFill>
        <p:spPr bwMode="auto">
          <a:xfrm>
            <a:off x="6629400" y="2286000"/>
            <a:ext cx="1676400" cy="1447800"/>
          </a:xfrm>
          <a:prstGeom prst="rect">
            <a:avLst/>
          </a:prstGeom>
          <a:noFill/>
        </p:spPr>
      </p:pic>
      <p:pic>
        <p:nvPicPr>
          <p:cNvPr id="6" name="Picture 2" descr="Animated Chain and Sprocket"/>
          <p:cNvPicPr>
            <a:picLocks noChangeAspect="1" noChangeArrowheads="1" noCrop="1"/>
          </p:cNvPicPr>
          <p:nvPr/>
        </p:nvPicPr>
        <p:blipFill>
          <a:blip r:embed="rId4" cstate="print"/>
          <a:srcRect/>
          <a:stretch>
            <a:fillRect/>
          </a:stretch>
        </p:blipFill>
        <p:spPr bwMode="auto">
          <a:xfrm>
            <a:off x="685800" y="4495800"/>
            <a:ext cx="2819400" cy="1676400"/>
          </a:xfrm>
          <a:prstGeom prst="rect">
            <a:avLst/>
          </a:prstGeom>
          <a:noFill/>
        </p:spPr>
      </p:pic>
      <p:pic>
        <p:nvPicPr>
          <p:cNvPr id="7" name="Picture 2" descr="Animated Shaft"/>
          <p:cNvPicPr>
            <a:picLocks noChangeAspect="1" noChangeArrowheads="1" noCrop="1"/>
          </p:cNvPicPr>
          <p:nvPr/>
        </p:nvPicPr>
        <p:blipFill>
          <a:blip r:embed="rId5" cstate="print"/>
          <a:srcRect/>
          <a:stretch>
            <a:fillRect/>
          </a:stretch>
        </p:blipFill>
        <p:spPr bwMode="auto">
          <a:xfrm>
            <a:off x="3581400" y="2057400"/>
            <a:ext cx="2362200" cy="1524000"/>
          </a:xfrm>
          <a:prstGeom prst="rect">
            <a:avLst/>
          </a:prstGeom>
          <a:noFill/>
        </p:spPr>
      </p:pic>
      <p:pic>
        <p:nvPicPr>
          <p:cNvPr id="8" name="Picture 2" descr="Animated Pulley"/>
          <p:cNvPicPr>
            <a:picLocks noChangeAspect="1" noChangeArrowheads="1" noCrop="1"/>
          </p:cNvPicPr>
          <p:nvPr/>
        </p:nvPicPr>
        <p:blipFill>
          <a:blip r:embed="rId6" cstate="print"/>
          <a:srcRect/>
          <a:stretch>
            <a:fillRect/>
          </a:stretch>
        </p:blipFill>
        <p:spPr bwMode="auto">
          <a:xfrm>
            <a:off x="5638800" y="4495800"/>
            <a:ext cx="2819400" cy="1752600"/>
          </a:xfrm>
          <a:prstGeom prst="rect">
            <a:avLst/>
          </a:prstGeom>
          <a:noFill/>
        </p:spPr>
      </p:pic>
      <p:sp>
        <p:nvSpPr>
          <p:cNvPr id="9" name="TextBox 8"/>
          <p:cNvSpPr txBox="1"/>
          <p:nvPr/>
        </p:nvSpPr>
        <p:spPr>
          <a:xfrm>
            <a:off x="1066800" y="3886200"/>
            <a:ext cx="1595309" cy="369332"/>
          </a:xfrm>
          <a:prstGeom prst="rect">
            <a:avLst/>
          </a:prstGeom>
          <a:noFill/>
        </p:spPr>
        <p:txBody>
          <a:bodyPr wrap="none" rtlCol="0">
            <a:spAutoFit/>
          </a:bodyPr>
          <a:lstStyle/>
          <a:p>
            <a:r>
              <a:rPr lang="en-US" dirty="0" smtClean="0">
                <a:solidFill>
                  <a:schemeClr val="accent4"/>
                </a:solidFill>
              </a:rPr>
              <a:t>Reciprocating</a:t>
            </a:r>
            <a:endParaRPr lang="en-US" dirty="0">
              <a:solidFill>
                <a:schemeClr val="accent4"/>
              </a:solidFill>
            </a:endParaRPr>
          </a:p>
        </p:txBody>
      </p:sp>
      <p:sp>
        <p:nvSpPr>
          <p:cNvPr id="10" name="TextBox 9"/>
          <p:cNvSpPr txBox="1"/>
          <p:nvPr/>
        </p:nvSpPr>
        <p:spPr>
          <a:xfrm>
            <a:off x="4343400" y="3657600"/>
            <a:ext cx="1043876" cy="369332"/>
          </a:xfrm>
          <a:prstGeom prst="rect">
            <a:avLst/>
          </a:prstGeom>
          <a:noFill/>
        </p:spPr>
        <p:txBody>
          <a:bodyPr wrap="none" rtlCol="0">
            <a:spAutoFit/>
          </a:bodyPr>
          <a:lstStyle/>
          <a:p>
            <a:r>
              <a:rPr lang="en-US" dirty="0" smtClean="0">
                <a:solidFill>
                  <a:srgbClr val="4C5A6A"/>
                </a:solidFill>
              </a:rPr>
              <a:t>Rotating</a:t>
            </a:r>
            <a:endParaRPr lang="en-US" dirty="0">
              <a:solidFill>
                <a:srgbClr val="4C5A6A"/>
              </a:solidFill>
            </a:endParaRPr>
          </a:p>
        </p:txBody>
      </p:sp>
      <p:sp>
        <p:nvSpPr>
          <p:cNvPr id="11" name="TextBox 10"/>
          <p:cNvSpPr txBox="1"/>
          <p:nvPr/>
        </p:nvSpPr>
        <p:spPr>
          <a:xfrm>
            <a:off x="6705600" y="3810000"/>
            <a:ext cx="1620957" cy="369332"/>
          </a:xfrm>
          <a:prstGeom prst="rect">
            <a:avLst/>
          </a:prstGeom>
          <a:noFill/>
        </p:spPr>
        <p:txBody>
          <a:bodyPr wrap="none" rtlCol="0">
            <a:spAutoFit/>
          </a:bodyPr>
          <a:lstStyle/>
          <a:p>
            <a:r>
              <a:rPr lang="en-US" dirty="0" smtClean="0">
                <a:solidFill>
                  <a:srgbClr val="4C5A6A"/>
                </a:solidFill>
              </a:rPr>
              <a:t>In running Nip</a:t>
            </a:r>
            <a:endParaRPr lang="en-US" dirty="0">
              <a:solidFill>
                <a:srgbClr val="4C5A6A"/>
              </a:solidFill>
            </a:endParaRPr>
          </a:p>
        </p:txBody>
      </p:sp>
      <p:sp>
        <p:nvSpPr>
          <p:cNvPr id="12" name="TextBox 11"/>
          <p:cNvSpPr txBox="1"/>
          <p:nvPr/>
        </p:nvSpPr>
        <p:spPr>
          <a:xfrm>
            <a:off x="3886200" y="5181600"/>
            <a:ext cx="1330236" cy="369332"/>
          </a:xfrm>
          <a:prstGeom prst="rect">
            <a:avLst/>
          </a:prstGeom>
          <a:noFill/>
        </p:spPr>
        <p:txBody>
          <a:bodyPr wrap="none" rtlCol="0">
            <a:spAutoFit/>
          </a:bodyPr>
          <a:lstStyle/>
          <a:p>
            <a:r>
              <a:rPr lang="en-US" dirty="0" smtClean="0">
                <a:solidFill>
                  <a:srgbClr val="4C5A6A"/>
                </a:solidFill>
              </a:rPr>
              <a:t>Transverse</a:t>
            </a:r>
            <a:endParaRPr lang="en-US" dirty="0">
              <a:solidFill>
                <a:srgbClr val="4C5A6A"/>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normAutofit fontScale="90000"/>
          </a:bodyPr>
          <a:lstStyle/>
          <a:p>
            <a:r>
              <a:rPr lang="en-US" dirty="0" smtClean="0"/>
              <a:t>Caught In, On, or Between Incident #1</a:t>
            </a:r>
            <a:br>
              <a:rPr lang="en-US" dirty="0" smtClean="0"/>
            </a:br>
            <a:endParaRPr lang="en-US" dirty="0"/>
          </a:p>
        </p:txBody>
      </p:sp>
      <p:sp>
        <p:nvSpPr>
          <p:cNvPr id="3" name="Content Placeholder 2"/>
          <p:cNvSpPr>
            <a:spLocks noGrp="1"/>
          </p:cNvSpPr>
          <p:nvPr>
            <p:ph idx="1"/>
          </p:nvPr>
        </p:nvSpPr>
        <p:spPr>
          <a:xfrm>
            <a:off x="457200" y="2057400"/>
            <a:ext cx="8229600" cy="4876800"/>
          </a:xfrm>
        </p:spPr>
        <p:txBody>
          <a:bodyPr/>
          <a:lstStyle/>
          <a:p>
            <a:pPr>
              <a:buNone/>
            </a:pPr>
            <a:r>
              <a:rPr lang="en-US" dirty="0" smtClean="0"/>
              <a:t>Employee #1 was working at the stacker out feed deck at a sawmill.  The employee for some reason </a:t>
            </a:r>
            <a:r>
              <a:rPr lang="en-US" b="1" dirty="0" smtClean="0">
                <a:solidFill>
                  <a:srgbClr val="00B0F0"/>
                </a:solidFill>
              </a:rPr>
              <a:t>placed himself between </a:t>
            </a:r>
            <a:r>
              <a:rPr lang="en-US" dirty="0" smtClean="0"/>
              <a:t>a bundle of lumber and a steel plate used to square up the end of the bundle.  This employee sustained fatal injuries from being pinned between the bundle and the steel plate.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Caught In, On, or Between Incident #2</a:t>
            </a:r>
            <a:endParaRPr lang="en-US" dirty="0"/>
          </a:p>
        </p:txBody>
      </p:sp>
      <p:sp>
        <p:nvSpPr>
          <p:cNvPr id="3" name="Content Placeholder 2"/>
          <p:cNvSpPr>
            <a:spLocks noGrp="1"/>
          </p:cNvSpPr>
          <p:nvPr>
            <p:ph idx="1"/>
          </p:nvPr>
        </p:nvSpPr>
        <p:spPr/>
        <p:txBody>
          <a:bodyPr/>
          <a:lstStyle/>
          <a:p>
            <a:pPr>
              <a:buNone/>
            </a:pPr>
            <a:r>
              <a:rPr lang="en-US" dirty="0" smtClean="0"/>
              <a:t>Employee #1 was operating a forklift stacking bundles of lumber.  He dismounted the forklift and </a:t>
            </a:r>
            <a:r>
              <a:rPr lang="en-US" b="1" dirty="0" smtClean="0">
                <a:solidFill>
                  <a:srgbClr val="00B0F0"/>
                </a:solidFill>
              </a:rPr>
              <a:t>moved in front </a:t>
            </a:r>
            <a:r>
              <a:rPr lang="en-US" dirty="0" smtClean="0"/>
              <a:t>of his load to prepare the landing area for the bundle.  While he was preparing the area, the forklift rolled forward and </a:t>
            </a:r>
            <a:r>
              <a:rPr lang="en-US" b="1" dirty="0" smtClean="0">
                <a:solidFill>
                  <a:srgbClr val="00B0F0"/>
                </a:solidFill>
              </a:rPr>
              <a:t>pinned him between </a:t>
            </a:r>
            <a:r>
              <a:rPr lang="en-US" dirty="0" smtClean="0"/>
              <a:t>the load on his forklift and a bundle of lumber in storage.  He sustained fatal injuries.</a:t>
            </a:r>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smtClean="0"/>
              <a:t>What you can do to avoid being caught, in, on or between</a:t>
            </a:r>
            <a:endParaRPr lang="en-US" dirty="0"/>
          </a:p>
        </p:txBody>
      </p:sp>
      <p:sp>
        <p:nvSpPr>
          <p:cNvPr id="3" name="Content Placeholder 2"/>
          <p:cNvSpPr>
            <a:spLocks noGrp="1"/>
          </p:cNvSpPr>
          <p:nvPr>
            <p:ph idx="1"/>
          </p:nvPr>
        </p:nvSpPr>
        <p:spPr>
          <a:xfrm>
            <a:off x="457200" y="2362200"/>
            <a:ext cx="8229600" cy="4876800"/>
          </a:xfrm>
        </p:spPr>
        <p:txBody>
          <a:bodyPr/>
          <a:lstStyle/>
          <a:p>
            <a:r>
              <a:rPr lang="en-US" sz="2800" dirty="0">
                <a:solidFill>
                  <a:schemeClr val="accent4"/>
                </a:solidFill>
              </a:rPr>
              <a:t> Do </a:t>
            </a:r>
            <a:r>
              <a:rPr lang="en-US" sz="2800" dirty="0" smtClean="0">
                <a:solidFill>
                  <a:schemeClr val="accent4"/>
                </a:solidFill>
              </a:rPr>
              <a:t>not </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climb</a:t>
            </a:r>
            <a:r>
              <a:rPr lang="en-US" sz="2800" dirty="0" smtClean="0">
                <a:solidFill>
                  <a:schemeClr val="accent4"/>
                </a:solidFill>
              </a:rPr>
              <a:t> over guard rails.   </a:t>
            </a:r>
          </a:p>
          <a:p>
            <a:r>
              <a:rPr lang="en-US" sz="2800" dirty="0">
                <a:solidFill>
                  <a:schemeClr val="accent4"/>
                </a:solidFill>
              </a:rPr>
              <a:t> Do </a:t>
            </a:r>
            <a:r>
              <a:rPr lang="en-US" sz="2800" dirty="0" smtClean="0">
                <a:solidFill>
                  <a:schemeClr val="accent4"/>
                </a:solidFill>
              </a:rPr>
              <a:t>not wear </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loose</a:t>
            </a:r>
            <a:r>
              <a:rPr lang="en-US" sz="2800" dirty="0" smtClean="0">
                <a:solidFill>
                  <a:schemeClr val="accent4"/>
                </a:solidFill>
              </a:rPr>
              <a:t> fitting clothing.</a:t>
            </a:r>
          </a:p>
          <a:p>
            <a:r>
              <a:rPr lang="en-US" sz="2800" dirty="0">
                <a:solidFill>
                  <a:schemeClr val="accent4"/>
                </a:solidFill>
              </a:rPr>
              <a:t> </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Set </a:t>
            </a:r>
            <a:r>
              <a:rPr lang="en-US" sz="2800" dirty="0" smtClean="0">
                <a:solidFill>
                  <a:schemeClr val="accent4"/>
                </a:solidFill>
              </a:rPr>
              <a:t>the</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 parking brake </a:t>
            </a:r>
            <a:r>
              <a:rPr lang="en-US" sz="2800" dirty="0" smtClean="0">
                <a:solidFill>
                  <a:schemeClr val="accent4"/>
                </a:solidFill>
              </a:rPr>
              <a:t>when dismounting a   </a:t>
            </a:r>
          </a:p>
          <a:p>
            <a:pPr>
              <a:buNone/>
            </a:pPr>
            <a:r>
              <a:rPr lang="en-US" sz="2800" dirty="0" smtClean="0">
                <a:solidFill>
                  <a:schemeClr val="accent4"/>
                </a:solidFill>
              </a:rPr>
              <a:t>	 forklift.</a:t>
            </a:r>
          </a:p>
          <a:p>
            <a:r>
              <a:rPr lang="en-US" sz="2800" dirty="0">
                <a:solidFill>
                  <a:schemeClr val="accent4"/>
                </a:solidFill>
              </a:rPr>
              <a:t> Don’t </a:t>
            </a:r>
            <a:r>
              <a:rPr lang="en-US" sz="2800" dirty="0" smtClean="0">
                <a:solidFill>
                  <a:schemeClr val="accent4"/>
                </a:solidFill>
              </a:rPr>
              <a:t>climb on or over </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conveyors</a:t>
            </a:r>
            <a:r>
              <a:rPr lang="en-US" sz="2800" dirty="0" smtClean="0">
                <a:solidFill>
                  <a:schemeClr val="accent4"/>
                </a:solidFill>
              </a:rPr>
              <a:t>.</a:t>
            </a:r>
          </a:p>
          <a:p>
            <a:r>
              <a:rPr lang="en-US" sz="2800" dirty="0">
                <a:solidFill>
                  <a:schemeClr val="accent4"/>
                </a:solidFill>
              </a:rPr>
              <a:t> </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Stay out </a:t>
            </a:r>
            <a:r>
              <a:rPr lang="en-US" sz="2800" dirty="0" smtClean="0">
                <a:solidFill>
                  <a:schemeClr val="accent4"/>
                </a:solidFill>
              </a:rPr>
              <a:t>of restricted areas.</a:t>
            </a:r>
          </a:p>
          <a:p>
            <a:r>
              <a:rPr lang="en-US" sz="2800" dirty="0">
                <a:solidFill>
                  <a:schemeClr val="accent4"/>
                </a:solidFill>
              </a:rPr>
              <a:t> </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Follow</a:t>
            </a:r>
            <a:r>
              <a:rPr lang="en-US" sz="2800" dirty="0" smtClean="0">
                <a:solidFill>
                  <a:schemeClr val="accent4"/>
                </a:solidFill>
              </a:rPr>
              <a:t> specific procedures when </a:t>
            </a:r>
            <a:r>
              <a:rPr lang="en-US" sz="2800" b="1" dirty="0" smtClean="0">
                <a:ln w="12700">
                  <a:solidFill>
                    <a:schemeClr val="tx2">
                      <a:satMod val="155000"/>
                    </a:schemeClr>
                  </a:solidFill>
                  <a:prstDash val="solid"/>
                </a:ln>
                <a:solidFill>
                  <a:schemeClr val="accent4"/>
                </a:solidFill>
                <a:effectLst>
                  <a:outerShdw blurRad="41275" dist="20320" dir="1800000" algn="tl" rotWithShape="0">
                    <a:srgbClr val="000000">
                      <a:alpha val="40000"/>
                    </a:srgbClr>
                  </a:outerShdw>
                </a:effectLst>
              </a:rPr>
              <a:t>clearing jams.</a:t>
            </a:r>
            <a:endParaRPr lang="en-US" sz="2800" dirty="0" smtClean="0">
              <a:solidFill>
                <a:schemeClr val="accent4"/>
              </a:solidFill>
            </a:endParaRPr>
          </a:p>
          <a:p>
            <a:endParaRPr lang="en-US" sz="2400" dirty="0">
              <a:solidFill>
                <a:srgbClr val="4C5A6A"/>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a:bodyPr>
          <a:lstStyle/>
          <a:p>
            <a:r>
              <a:rPr lang="en-US" dirty="0" smtClean="0"/>
              <a:t>#3 Potential for Serious Injury  </a:t>
            </a:r>
            <a:endParaRPr lang="en-US" dirty="0"/>
          </a:p>
        </p:txBody>
      </p:sp>
      <p:sp>
        <p:nvSpPr>
          <p:cNvPr id="3" name="Content Placeholder 2"/>
          <p:cNvSpPr>
            <a:spLocks noGrp="1"/>
          </p:cNvSpPr>
          <p:nvPr>
            <p:ph idx="1"/>
          </p:nvPr>
        </p:nvSpPr>
        <p:spPr>
          <a:xfrm>
            <a:off x="457200" y="1981200"/>
            <a:ext cx="8229600" cy="4876800"/>
          </a:xfrm>
        </p:spPr>
        <p:txBody>
          <a:bodyPr>
            <a:normAutofit/>
          </a:bodyPr>
          <a:lstStyle/>
          <a:p>
            <a:endParaRPr lang="en-US" sz="3200" dirty="0" smtClean="0">
              <a:solidFill>
                <a:srgbClr val="4C5A6A"/>
              </a:solidFill>
            </a:endParaRPr>
          </a:p>
          <a:p>
            <a:r>
              <a:rPr lang="en-US" sz="3200" dirty="0" smtClean="0">
                <a:solidFill>
                  <a:srgbClr val="4C5A6A"/>
                </a:solidFill>
              </a:rPr>
              <a:t>The number three potential for serious injury in a sawmill in terms of severity is being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struck by.</a:t>
            </a:r>
            <a:endParaRPr lang="en-US" sz="3200" dirty="0">
              <a:solidFill>
                <a:srgbClr val="4C5A6A"/>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lstStyle/>
          <a:p>
            <a:pPr>
              <a:buFont typeface="Wingdings" pitchFamily="2" charset="2"/>
              <a:buNone/>
            </a:pPr>
            <a:r>
              <a:rPr lang="en-US" dirty="0" smtClean="0">
                <a:solidFill>
                  <a:srgbClr val="4C5A6A"/>
                </a:solidFill>
              </a:rPr>
              <a:t>Contact with objects and equipment.</a:t>
            </a:r>
          </a:p>
          <a:p>
            <a:pPr algn="ctr">
              <a:buFont typeface="Wingdings" pitchFamily="2" charset="2"/>
              <a:buNone/>
            </a:pPr>
            <a:endParaRPr lang="en-US" i="1" dirty="0">
              <a:solidFill>
                <a:srgbClr val="4C5A6A"/>
              </a:solidFill>
            </a:endParaRPr>
          </a:p>
          <a:p>
            <a:pPr algn="ctr">
              <a:buFont typeface="Wingdings" pitchFamily="2" charset="2"/>
              <a:buNone/>
            </a:pPr>
            <a:r>
              <a:rPr lang="en-US" i="1" dirty="0">
                <a:solidFill>
                  <a:srgbClr val="4C5A6A"/>
                </a:solidFill>
              </a:rPr>
              <a:t>Struck by</a:t>
            </a:r>
          </a:p>
          <a:p>
            <a:pPr algn="ctr">
              <a:buFont typeface="Wingdings" pitchFamily="2" charset="2"/>
              <a:buNone/>
            </a:pPr>
            <a:r>
              <a:rPr lang="en-US" sz="2000" dirty="0" smtClean="0">
                <a:solidFill>
                  <a:srgbClr val="4C5A6A"/>
                </a:solidFill>
              </a:rPr>
              <a:t>(Fractures</a:t>
            </a:r>
            <a:r>
              <a:rPr lang="en-US" sz="2000" dirty="0">
                <a:solidFill>
                  <a:srgbClr val="4C5A6A"/>
                </a:solidFill>
              </a:rPr>
              <a:t>, punctures, foreign bodies in eye, </a:t>
            </a:r>
            <a:r>
              <a:rPr lang="en-US" sz="2000" dirty="0" smtClean="0">
                <a:solidFill>
                  <a:srgbClr val="4C5A6A"/>
                </a:solidFill>
              </a:rPr>
              <a:t>amputations etc</a:t>
            </a:r>
            <a:r>
              <a:rPr lang="en-US" sz="2000" dirty="0">
                <a:solidFill>
                  <a:srgbClr val="4C5A6A"/>
                </a:solidFill>
              </a:rPr>
              <a:t>....</a:t>
            </a:r>
            <a:r>
              <a:rPr lang="en-US" sz="2000" dirty="0" smtClean="0">
                <a:solidFill>
                  <a:srgbClr val="4C5A6A"/>
                </a:solidFill>
              </a:rPr>
              <a:t>)</a:t>
            </a:r>
            <a:endParaRPr lang="en-US" sz="2000" dirty="0">
              <a:solidFill>
                <a:srgbClr val="4C5A6A"/>
              </a:solidFill>
            </a:endParaRPr>
          </a:p>
        </p:txBody>
      </p:sp>
      <p:pic>
        <p:nvPicPr>
          <p:cNvPr id="4" name="Picture 3" descr="struck against.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5320" y="2660954"/>
            <a:ext cx="3243172" cy="4197046"/>
          </a:xfrm>
          <a:prstGeom prst="rect">
            <a:avLst/>
          </a:prstGeom>
        </p:spPr>
      </p:pic>
    </p:spTree>
    <p:extLst>
      <p:ext uri="{BB962C8B-B14F-4D97-AF65-F5344CB8AC3E}">
        <p14:creationId xmlns:p14="http://schemas.microsoft.com/office/powerpoint/2010/main" val="3720737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Module Worksheet</a:t>
            </a:r>
          </a:p>
        </p:txBody>
      </p:sp>
      <p:sp>
        <p:nvSpPr>
          <p:cNvPr id="3" name="Content Placeholder 2"/>
          <p:cNvSpPr>
            <a:spLocks noGrp="1"/>
          </p:cNvSpPr>
          <p:nvPr>
            <p:ph idx="1"/>
          </p:nvPr>
        </p:nvSpPr>
        <p:spPr/>
        <p:txBody>
          <a:bodyPr/>
          <a:lstStyle/>
          <a:p>
            <a:r>
              <a:rPr lang="en-US" dirty="0">
                <a:solidFill>
                  <a:srgbClr val="4C5A6A"/>
                </a:solidFill>
              </a:rPr>
              <a:t>Since adults learn the most by doing, a worksheet has been prepared to help you retain the most important information.</a:t>
            </a:r>
          </a:p>
          <a:p>
            <a:r>
              <a:rPr lang="en-US" dirty="0">
                <a:solidFill>
                  <a:srgbClr val="4C5A6A"/>
                </a:solidFill>
              </a:rPr>
              <a:t>You will complete the worksheet as we move through the material.  This means that you will fill in the blanks or complete lists.</a:t>
            </a:r>
          </a:p>
          <a:p>
            <a:r>
              <a:rPr lang="en-US" dirty="0">
                <a:solidFill>
                  <a:srgbClr val="4C5A6A"/>
                </a:solidFill>
              </a:rPr>
              <a:t>You </a:t>
            </a:r>
            <a:r>
              <a:rPr lang="en-US" dirty="0" smtClean="0">
                <a:solidFill>
                  <a:srgbClr val="4C5A6A"/>
                </a:solidFill>
              </a:rPr>
              <a:t>can keep </a:t>
            </a:r>
            <a:r>
              <a:rPr lang="en-US" dirty="0">
                <a:solidFill>
                  <a:srgbClr val="4C5A6A"/>
                </a:solidFill>
              </a:rPr>
              <a:t>the worksheet as a reference to the key points presented in this module.</a:t>
            </a:r>
          </a:p>
          <a:p>
            <a:endParaRPr lang="en-US" dirty="0"/>
          </a:p>
        </p:txBody>
      </p:sp>
    </p:spTree>
    <p:extLst>
      <p:ext uri="{BB962C8B-B14F-4D97-AF65-F5344CB8AC3E}">
        <p14:creationId xmlns:p14="http://schemas.microsoft.com/office/powerpoint/2010/main" val="3952616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Struck By Incident #1</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r>
              <a:rPr lang="en-US" sz="3200" dirty="0" smtClean="0">
                <a:solidFill>
                  <a:schemeClr val="accent4"/>
                </a:solidFill>
              </a:rPr>
              <a:t>Employee #1 was walking in an area designated for pedestrian traffic.  He was using a crosswalk located in an area where there is forklift traffic.  The area was lighted but it was raining.  While he was in the crosswalk, he was </a:t>
            </a:r>
            <a:r>
              <a:rPr lang="en-US" sz="3200" b="1" dirty="0" smtClean="0">
                <a:solidFill>
                  <a:srgbClr val="00B0F0"/>
                </a:solidFill>
              </a:rPr>
              <a:t>struck by </a:t>
            </a:r>
            <a:r>
              <a:rPr lang="en-US" sz="3200" dirty="0" smtClean="0">
                <a:solidFill>
                  <a:schemeClr val="accent4"/>
                </a:solidFill>
              </a:rPr>
              <a:t>a </a:t>
            </a:r>
            <a:r>
              <a:rPr lang="en-US" sz="3200" b="1" dirty="0" smtClean="0">
                <a:solidFill>
                  <a:srgbClr val="00B0F0"/>
                </a:solidFill>
              </a:rPr>
              <a:t>forklift</a:t>
            </a:r>
            <a:r>
              <a:rPr lang="en-US" sz="3200" dirty="0" smtClean="0">
                <a:solidFill>
                  <a:schemeClr val="accent4"/>
                </a:solidFill>
              </a:rPr>
              <a:t>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a:t>
            </a:r>
            <a:r>
              <a:rPr lang="en-US" sz="3200" dirty="0" smtClean="0">
                <a:solidFill>
                  <a:schemeClr val="accent4"/>
                </a:solidFill>
              </a:rPr>
              <a:t> attempting to enter the sawmill to pick up a load of lumber.  His injuries required him to be hospitalized.</a:t>
            </a: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Struck By Incident #2</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r>
              <a:rPr lang="en-US" sz="3200" dirty="0" smtClean="0">
                <a:solidFill>
                  <a:srgbClr val="4C5A6A"/>
                </a:solidFill>
              </a:rPr>
              <a:t>As Employee #1 stepped into the driveway, he was </a:t>
            </a:r>
            <a:r>
              <a:rPr lang="en-US" sz="3200" b="1" dirty="0" smtClean="0">
                <a:solidFill>
                  <a:srgbClr val="00B0F0"/>
                </a:solidFill>
              </a:rPr>
              <a:t>struck by </a:t>
            </a:r>
            <a:r>
              <a:rPr lang="en-US" sz="3200" dirty="0" smtClean="0">
                <a:solidFill>
                  <a:srgbClr val="4C5A6A"/>
                </a:solidFill>
              </a:rPr>
              <a:t>a </a:t>
            </a:r>
            <a:r>
              <a:rPr lang="en-US" sz="3200" b="1" dirty="0" smtClean="0">
                <a:solidFill>
                  <a:srgbClr val="00B0F0"/>
                </a:solidFill>
              </a:rPr>
              <a:t>forklift</a:t>
            </a:r>
            <a:r>
              <a:rPr lang="en-US" sz="3200" dirty="0" smtClean="0">
                <a:solidFill>
                  <a:srgbClr val="4C5A6A"/>
                </a:solidFill>
              </a:rPr>
              <a:t> carrying a scrap lumber dump box.  He sustained multiple fractures and was hospitalized.</a:t>
            </a:r>
            <a:endParaRPr lang="en-US" sz="3200" dirty="0">
              <a:solidFill>
                <a:srgbClr val="4C5A6A"/>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Struck By Incident #3</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4C5A6A"/>
                </a:solidFill>
              </a:rPr>
              <a:t>  </a:t>
            </a:r>
            <a:r>
              <a:rPr lang="en-US" sz="3200" dirty="0" smtClean="0">
                <a:solidFill>
                  <a:srgbClr val="4C5A6A"/>
                </a:solidFill>
              </a:rPr>
              <a:t>Employee #1 was pushing a unit of fence boards out to be picked up by a </a:t>
            </a:r>
            <a:r>
              <a:rPr lang="en-US" sz="3200" b="1" dirty="0" smtClean="0">
                <a:solidFill>
                  <a:srgbClr val="00B0F0"/>
                </a:solidFill>
              </a:rPr>
              <a:t>forklift</a:t>
            </a:r>
            <a:r>
              <a:rPr lang="en-US" sz="3200" dirty="0" smtClean="0">
                <a:solidFill>
                  <a:srgbClr val="4C5A6A"/>
                </a:solidFill>
              </a:rPr>
              <a:t> . A </a:t>
            </a:r>
            <a:r>
              <a:rPr lang="en-US" sz="3200" b="1" dirty="0" smtClean="0">
                <a:solidFill>
                  <a:srgbClr val="00B0F0"/>
                </a:solidFill>
              </a:rPr>
              <a:t>forklift</a:t>
            </a:r>
            <a:r>
              <a:rPr lang="en-US" sz="3200" dirty="0" smtClean="0">
                <a:solidFill>
                  <a:srgbClr val="4C5A6A"/>
                </a:solidFill>
              </a:rPr>
              <a:t> was parked across the aisle.  His back and the rear of the forklift were facing each other.  The </a:t>
            </a:r>
            <a:r>
              <a:rPr lang="en-US" sz="3200" b="1" dirty="0" smtClean="0">
                <a:solidFill>
                  <a:srgbClr val="00B0F0"/>
                </a:solidFill>
              </a:rPr>
              <a:t>forklift</a:t>
            </a:r>
            <a:r>
              <a:rPr lang="en-US" sz="3200" dirty="0" smtClean="0">
                <a:solidFill>
                  <a:srgbClr val="4C5A6A"/>
                </a:solidFill>
              </a:rPr>
              <a:t> operator put the </a:t>
            </a:r>
            <a:r>
              <a:rPr lang="en-US" sz="3200" b="1" dirty="0" smtClean="0">
                <a:solidFill>
                  <a:srgbClr val="00B0F0"/>
                </a:solidFill>
              </a:rPr>
              <a:t>forklift</a:t>
            </a:r>
            <a:r>
              <a:rPr lang="en-US" sz="3200" dirty="0" smtClean="0">
                <a:solidFill>
                  <a:srgbClr val="4C5A6A"/>
                </a:solidFill>
              </a:rPr>
              <a:t> into reverse, and backed up.  His left foot was </a:t>
            </a:r>
            <a:r>
              <a:rPr lang="en-US" sz="3200" b="1" dirty="0" smtClean="0">
                <a:solidFill>
                  <a:srgbClr val="00B0F0"/>
                </a:solidFill>
              </a:rPr>
              <a:t>struck by </a:t>
            </a:r>
            <a:r>
              <a:rPr lang="en-US" sz="3200" dirty="0" smtClean="0">
                <a:solidFill>
                  <a:srgbClr val="4C5A6A"/>
                </a:solidFill>
              </a:rPr>
              <a:t>the </a:t>
            </a:r>
            <a:r>
              <a:rPr lang="en-US" sz="3200" b="1" dirty="0" smtClean="0">
                <a:solidFill>
                  <a:srgbClr val="00B0F0"/>
                </a:solidFill>
              </a:rPr>
              <a:t>forklift</a:t>
            </a:r>
            <a:r>
              <a:rPr lang="en-US" sz="3200" dirty="0" smtClean="0">
                <a:solidFill>
                  <a:srgbClr val="4C5A6A"/>
                </a:solidFill>
              </a:rPr>
              <a:t> and his ankle was fractured.   </a:t>
            </a:r>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Autofit/>
          </a:bodyPr>
          <a:lstStyle/>
          <a:p>
            <a:r>
              <a:rPr lang="en-US" sz="3600" dirty="0" smtClean="0"/>
              <a:t>What </a:t>
            </a:r>
            <a:r>
              <a:rPr lang="en-US" sz="3600" b="1" u="sng" dirty="0" smtClean="0"/>
              <a:t>you</a:t>
            </a:r>
            <a:r>
              <a:rPr lang="en-US" sz="3600" dirty="0" smtClean="0"/>
              <a:t> can do to avoid being struck by </a:t>
            </a:r>
            <a:endParaRPr lang="en-US" sz="3600" dirty="0"/>
          </a:p>
        </p:txBody>
      </p:sp>
      <p:sp>
        <p:nvSpPr>
          <p:cNvPr id="3" name="Content Placeholder 2"/>
          <p:cNvSpPr>
            <a:spLocks noGrp="1"/>
          </p:cNvSpPr>
          <p:nvPr>
            <p:ph idx="1"/>
          </p:nvPr>
        </p:nvSpPr>
        <p:spPr>
          <a:xfrm>
            <a:off x="457200" y="1905000"/>
            <a:ext cx="8229600" cy="4876800"/>
          </a:xfrm>
        </p:spPr>
        <p:txBody>
          <a:bodyPr>
            <a:normAutofit/>
          </a:bodyPr>
          <a:lstStyle/>
          <a:p>
            <a:r>
              <a:rPr lang="en-US" sz="3200" dirty="0">
                <a:solidFill>
                  <a:schemeClr val="accent4"/>
                </a:solidFill>
              </a:rPr>
              <a:t> </a:t>
            </a:r>
            <a:r>
              <a:rPr lang="en-US" sz="3200" dirty="0" smtClean="0">
                <a:solidFill>
                  <a:srgbClr val="4C5A6A"/>
                </a:solidFill>
              </a:rPr>
              <a:t>Wear the required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PPE.</a:t>
            </a:r>
            <a:endParaRPr lang="en-US" sz="3200" dirty="0" smtClean="0">
              <a:solidFill>
                <a:srgbClr val="4C5A6A"/>
              </a:solidFill>
            </a:endParaRPr>
          </a:p>
          <a:p>
            <a:r>
              <a:rPr lang="en-US" sz="3200" dirty="0" smtClean="0">
                <a:solidFill>
                  <a:schemeClr val="accent4"/>
                </a:solidFill>
              </a:rPr>
              <a:t>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Follow </a:t>
            </a:r>
            <a:r>
              <a:rPr lang="en-US" sz="3200" dirty="0" smtClean="0">
                <a:solidFill>
                  <a:srgbClr val="4C5A6A"/>
                </a:solidFill>
              </a:rPr>
              <a:t>the rules.</a:t>
            </a:r>
          </a:p>
          <a:p>
            <a:r>
              <a:rPr lang="en-US" sz="3200" dirty="0" smtClean="0">
                <a:solidFill>
                  <a:schemeClr val="accent4"/>
                </a:solidFill>
              </a:rPr>
              <a:t>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Stay behind </a:t>
            </a:r>
            <a:r>
              <a:rPr lang="en-US" sz="3200" dirty="0" smtClean="0">
                <a:solidFill>
                  <a:srgbClr val="4C5A6A"/>
                </a:solidFill>
              </a:rPr>
              <a:t>barriers.</a:t>
            </a:r>
          </a:p>
          <a:p>
            <a:r>
              <a:rPr lang="en-US" sz="3200" dirty="0" smtClean="0">
                <a:solidFill>
                  <a:schemeClr val="accent4"/>
                </a:solidFill>
              </a:rPr>
              <a:t> </a:t>
            </a:r>
            <a:r>
              <a:rPr lang="en-US" sz="3200" dirty="0" smtClean="0">
                <a:solidFill>
                  <a:srgbClr val="4C5A6A"/>
                </a:solidFill>
              </a:rPr>
              <a:t>Stay out of the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line of fire.</a:t>
            </a:r>
            <a:endParaRPr lang="en-US" sz="3200" dirty="0" smtClean="0">
              <a:solidFill>
                <a:srgbClr val="4C5A6A"/>
              </a:solidFill>
            </a:endParaRPr>
          </a:p>
          <a:p>
            <a:r>
              <a:rPr lang="en-US" sz="3200" dirty="0" smtClean="0">
                <a:solidFill>
                  <a:schemeClr val="accent4"/>
                </a:solidFill>
              </a:rPr>
              <a:t> </a:t>
            </a:r>
            <a:r>
              <a:rPr lang="en-US" sz="3200" dirty="0" smtClean="0">
                <a:solidFill>
                  <a:srgbClr val="4C5A6A"/>
                </a:solidFill>
              </a:rPr>
              <a:t>Make sure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guards</a:t>
            </a:r>
            <a:r>
              <a:rPr lang="en-US" sz="3200" dirty="0" smtClean="0">
                <a:solidFill>
                  <a:srgbClr val="4C5A6A"/>
                </a:solidFill>
              </a:rPr>
              <a:t> are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in place </a:t>
            </a:r>
            <a:r>
              <a:rPr lang="en-US" sz="3200" dirty="0" smtClean="0">
                <a:solidFill>
                  <a:srgbClr val="4C5A6A"/>
                </a:solidFill>
              </a:rPr>
              <a:t>before     </a:t>
            </a:r>
          </a:p>
          <a:p>
            <a:pPr>
              <a:buNone/>
            </a:pPr>
            <a:r>
              <a:rPr lang="en-US" sz="3200" dirty="0" smtClean="0">
                <a:solidFill>
                  <a:srgbClr val="4C5A6A"/>
                </a:solidFill>
              </a:rPr>
              <a:t>  operating equipment.</a:t>
            </a:r>
          </a:p>
          <a:p>
            <a:r>
              <a:rPr lang="en-US" sz="3200" dirty="0" smtClean="0">
                <a:solidFill>
                  <a:srgbClr val="4C5A6A"/>
                </a:solidFill>
              </a:rPr>
              <a:t> Be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alert </a:t>
            </a:r>
            <a:r>
              <a:rPr lang="en-US" sz="3200" dirty="0" smtClean="0">
                <a:solidFill>
                  <a:srgbClr val="4C5A6A"/>
                </a:solidFill>
              </a:rPr>
              <a:t>for and</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cautious </a:t>
            </a:r>
            <a:r>
              <a:rPr lang="en-US" sz="3200" dirty="0" smtClean="0">
                <a:solidFill>
                  <a:srgbClr val="4C5A6A"/>
                </a:solidFill>
              </a:rPr>
              <a:t>of forklift traffic.</a:t>
            </a:r>
          </a:p>
          <a:p>
            <a:endParaRPr lang="en-US" sz="3200" dirty="0">
              <a:solidFill>
                <a:srgbClr val="4C5A6A"/>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ip.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52800" y="3309255"/>
            <a:ext cx="2540000" cy="2540000"/>
          </a:xfrm>
          <a:prstGeom prst="rect">
            <a:avLst/>
          </a:prstGeom>
        </p:spPr>
      </p:pic>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a:xfrm>
            <a:off x="457200" y="1828800"/>
            <a:ext cx="8229600" cy="2013855"/>
          </a:xfrm>
        </p:spPr>
        <p:txBody>
          <a:bodyPr>
            <a:normAutofit/>
          </a:bodyPr>
          <a:lstStyle/>
          <a:p>
            <a:pPr>
              <a:buFont typeface="Wingdings" pitchFamily="2" charset="2"/>
              <a:buNone/>
            </a:pPr>
            <a:r>
              <a:rPr lang="en-US" sz="3200" b="1" dirty="0" smtClean="0">
                <a:solidFill>
                  <a:srgbClr val="4C5A6A"/>
                </a:solidFill>
              </a:rPr>
              <a:t>Falls</a:t>
            </a:r>
            <a:endParaRPr lang="en-US" sz="3200" dirty="0">
              <a:solidFill>
                <a:srgbClr val="4C5A6A"/>
              </a:solidFill>
            </a:endParaRPr>
          </a:p>
          <a:p>
            <a:pPr algn="ctr">
              <a:buFont typeface="Wingdings" pitchFamily="2" charset="2"/>
              <a:buNone/>
            </a:pPr>
            <a:endParaRPr lang="en-US" i="1" dirty="0" smtClean="0">
              <a:solidFill>
                <a:srgbClr val="4C5A6A"/>
              </a:solidFill>
            </a:endParaRPr>
          </a:p>
          <a:p>
            <a:pPr algn="ctr">
              <a:buFont typeface="Wingdings" pitchFamily="2" charset="2"/>
              <a:buNone/>
            </a:pPr>
            <a:r>
              <a:rPr lang="en-US" i="1" dirty="0" smtClean="0">
                <a:solidFill>
                  <a:srgbClr val="4C5A6A"/>
                </a:solidFill>
              </a:rPr>
              <a:t> </a:t>
            </a:r>
            <a:r>
              <a:rPr lang="en-US" i="1" dirty="0">
                <a:solidFill>
                  <a:srgbClr val="4C5A6A"/>
                </a:solidFill>
              </a:rPr>
              <a:t>Fall same level</a:t>
            </a:r>
          </a:p>
          <a:p>
            <a:pPr algn="ctr">
              <a:buFont typeface="Wingdings" pitchFamily="2" charset="2"/>
              <a:buNone/>
            </a:pPr>
            <a:r>
              <a:rPr lang="en-US" sz="2000" dirty="0">
                <a:solidFill>
                  <a:srgbClr val="4C5A6A"/>
                </a:solidFill>
              </a:rPr>
              <a:t>(Fractures, dislocations, sprains, strains, head injuries etc....</a:t>
            </a:r>
            <a:r>
              <a:rPr lang="en-US" sz="2000" dirty="0" smtClean="0">
                <a:solidFill>
                  <a:srgbClr val="4C5A6A"/>
                </a:solidFill>
              </a:rPr>
              <a:t>)</a:t>
            </a:r>
            <a:endParaRPr lang="en-US" sz="2000" dirty="0">
              <a:solidFill>
                <a:srgbClr val="4C5A6A"/>
              </a:solidFill>
            </a:endParaRPr>
          </a:p>
          <a:p>
            <a:endParaRPr lang="en-US" dirty="0"/>
          </a:p>
        </p:txBody>
      </p:sp>
    </p:spTree>
    <p:extLst>
      <p:ext uri="{BB962C8B-B14F-4D97-AF65-F5344CB8AC3E}">
        <p14:creationId xmlns:p14="http://schemas.microsoft.com/office/powerpoint/2010/main" val="1317133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smtClean="0"/>
              <a:t>What you can do to avoid falling at the same level #1</a:t>
            </a:r>
            <a:endParaRPr lang="en-US" dirty="0"/>
          </a:p>
        </p:txBody>
      </p:sp>
      <p:sp>
        <p:nvSpPr>
          <p:cNvPr id="3" name="Content Placeholder 2"/>
          <p:cNvSpPr>
            <a:spLocks noGrp="1"/>
          </p:cNvSpPr>
          <p:nvPr>
            <p:ph sz="half" idx="1"/>
          </p:nvPr>
        </p:nvSpPr>
        <p:spPr>
          <a:xfrm>
            <a:off x="457200" y="2139696"/>
            <a:ext cx="4038600" cy="4718304"/>
          </a:xfrm>
        </p:spPr>
        <p:txBody>
          <a:bodyPr/>
          <a:lstStyle/>
          <a:p>
            <a:r>
              <a:rPr lang="en-US" dirty="0" smtClean="0">
                <a:solidFill>
                  <a:srgbClr val="4C5A6A"/>
                </a:solidFill>
              </a:rPr>
              <a:t> </a:t>
            </a:r>
          </a:p>
          <a:p>
            <a:endParaRPr lang="en-US" dirty="0">
              <a:solidFill>
                <a:srgbClr val="4C5A6A"/>
              </a:solidFill>
            </a:endParaRPr>
          </a:p>
          <a:p>
            <a:endParaRPr lang="en-US" dirty="0" smtClean="0">
              <a:solidFill>
                <a:srgbClr val="4C5A6A"/>
              </a:solidFill>
            </a:endParaRPr>
          </a:p>
          <a:p>
            <a:endParaRPr lang="en-US" dirty="0">
              <a:solidFill>
                <a:srgbClr val="4C5A6A"/>
              </a:solidFill>
            </a:endParaRPr>
          </a:p>
          <a:p>
            <a:endParaRPr lang="en-US" dirty="0" smtClean="0">
              <a:solidFill>
                <a:srgbClr val="4C5A6A"/>
              </a:solidFill>
            </a:endParaRPr>
          </a:p>
          <a:p>
            <a:endParaRPr lang="en-US" dirty="0">
              <a:solidFill>
                <a:srgbClr val="4C5A6A"/>
              </a:solidFill>
            </a:endParaRPr>
          </a:p>
          <a:p>
            <a:pPr marL="0" indent="0">
              <a:buNone/>
            </a:pPr>
            <a:endParaRPr lang="en-US" dirty="0">
              <a:solidFill>
                <a:srgbClr val="4C5A6A"/>
              </a:solidFill>
            </a:endParaRPr>
          </a:p>
          <a:p>
            <a:pPr marL="0" indent="0">
              <a:buNone/>
            </a:pPr>
            <a:r>
              <a:rPr lang="en-US" dirty="0" smtClean="0">
                <a:solidFill>
                  <a:srgbClr val="4C5A6A"/>
                </a:solidFill>
              </a:rPr>
              <a:t>Watch your step!</a:t>
            </a:r>
          </a:p>
        </p:txBody>
      </p:sp>
      <p:sp>
        <p:nvSpPr>
          <p:cNvPr id="4" name="Content Placeholder 3"/>
          <p:cNvSpPr>
            <a:spLocks noGrp="1"/>
          </p:cNvSpPr>
          <p:nvPr>
            <p:ph sz="half" idx="2"/>
          </p:nvPr>
        </p:nvSpPr>
        <p:spPr>
          <a:xfrm>
            <a:off x="4648200" y="2139696"/>
            <a:ext cx="4038600" cy="4718304"/>
          </a:xfrm>
        </p:spPr>
        <p:txBody>
          <a:bodyPr/>
          <a:lstStyle/>
          <a:p>
            <a:r>
              <a:rPr lang="en-US" dirty="0" smtClean="0">
                <a:solidFill>
                  <a:srgbClr val="4C5A6A"/>
                </a:solidFill>
              </a:rPr>
              <a:t> </a:t>
            </a:r>
          </a:p>
        </p:txBody>
      </p:sp>
      <p:pic>
        <p:nvPicPr>
          <p:cNvPr id="5" name="Content Placeholder 3" descr="IMG_259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 y="2066544"/>
            <a:ext cx="3886200" cy="3657600"/>
          </a:xfrm>
          <a:prstGeom prst="rect">
            <a:avLst/>
          </a:prstGeom>
        </p:spPr>
      </p:pic>
      <p:pic>
        <p:nvPicPr>
          <p:cNvPr id="6" name="Content Placeholder 3" descr="IMG_26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2066544"/>
            <a:ext cx="3810000" cy="3657600"/>
          </a:xfrm>
          <a:prstGeom prst="rect">
            <a:avLst/>
          </a:prstGeom>
        </p:spPr>
      </p:pic>
      <p:sp>
        <p:nvSpPr>
          <p:cNvPr id="7" name="TextBox 6"/>
          <p:cNvSpPr txBox="1"/>
          <p:nvPr/>
        </p:nvSpPr>
        <p:spPr>
          <a:xfrm>
            <a:off x="4953000" y="5800344"/>
            <a:ext cx="3246402" cy="523220"/>
          </a:xfrm>
          <a:prstGeom prst="rect">
            <a:avLst/>
          </a:prstGeom>
          <a:noFill/>
        </p:spPr>
        <p:txBody>
          <a:bodyPr wrap="none" rtlCol="0">
            <a:spAutoFit/>
          </a:bodyPr>
          <a:lstStyle/>
          <a:p>
            <a:r>
              <a:rPr lang="en-US" sz="2800" dirty="0" smtClean="0">
                <a:solidFill>
                  <a:srgbClr val="4C5A6A"/>
                </a:solidFill>
              </a:rPr>
              <a:t>Conditions Change</a:t>
            </a:r>
            <a:endParaRPr lang="en-US" sz="2800" dirty="0">
              <a:solidFill>
                <a:srgbClr val="4C5A6A"/>
              </a:solidFill>
            </a:endParaRPr>
          </a:p>
        </p:txBody>
      </p:sp>
    </p:spTree>
    <p:extLst>
      <p:ext uri="{BB962C8B-B14F-4D97-AF65-F5344CB8AC3E}">
        <p14:creationId xmlns:p14="http://schemas.microsoft.com/office/powerpoint/2010/main" val="4207456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smtClean="0"/>
              <a:t>What you can do to avoid falling at the same level #2</a:t>
            </a:r>
            <a:endParaRPr lang="en-US" dirty="0"/>
          </a:p>
        </p:txBody>
      </p:sp>
      <p:pic>
        <p:nvPicPr>
          <p:cNvPr id="5" name="Picture 5"/>
          <p:cNvPicPr>
            <a:picLocks noGrp="1" noChangeArrowheads="1"/>
          </p:cNvPicPr>
          <p:nvPr>
            <p:ph sz="half" idx="1"/>
          </p:nvPr>
        </p:nvPicPr>
        <p:blipFill>
          <a:blip r:embed="rId2" cstate="email">
            <a:extLst>
              <a:ext uri="{28A0092B-C50C-407E-A947-70E740481C1C}">
                <a14:useLocalDpi xmlns:a14="http://schemas.microsoft.com/office/drawing/2010/main"/>
              </a:ext>
            </a:extLst>
          </a:blip>
          <a:srcRect/>
          <a:stretch>
            <a:fillRect/>
          </a:stretch>
        </p:blipFill>
        <p:spPr bwMode="auto">
          <a:xfrm>
            <a:off x="533400" y="2133600"/>
            <a:ext cx="4038600" cy="3028950"/>
          </a:xfrm>
          <a:prstGeom prst="rect">
            <a:avLst/>
          </a:prstGeom>
          <a:noFill/>
          <a:ln w="9525">
            <a:noFill/>
            <a:miter lim="800000"/>
            <a:headEnd/>
            <a:tailEnd/>
          </a:ln>
        </p:spPr>
      </p:pic>
      <p:pic>
        <p:nvPicPr>
          <p:cNvPr id="6" name="Picture 4"/>
          <p:cNvPicPr>
            <a:picLocks noGrp="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5181600" y="2133600"/>
            <a:ext cx="3407569" cy="4191001"/>
          </a:xfrm>
          <a:prstGeom prst="rect">
            <a:avLst/>
          </a:prstGeom>
          <a:noFill/>
          <a:ln w="9525">
            <a:noFill/>
            <a:miter lim="800000"/>
            <a:headEnd/>
            <a:tailEnd/>
          </a:ln>
        </p:spPr>
      </p:pic>
      <p:sp>
        <p:nvSpPr>
          <p:cNvPr id="7" name="Rectangle 6"/>
          <p:cNvSpPr/>
          <p:nvPr/>
        </p:nvSpPr>
        <p:spPr>
          <a:xfrm>
            <a:off x="381000" y="5486400"/>
            <a:ext cx="4423390" cy="461665"/>
          </a:xfrm>
          <a:prstGeom prst="rect">
            <a:avLst/>
          </a:prstGeom>
        </p:spPr>
        <p:txBody>
          <a:bodyPr wrap="none">
            <a:spAutoFit/>
          </a:bodyPr>
          <a:lstStyle/>
          <a:p>
            <a:r>
              <a:rPr lang="en-US" sz="2400" dirty="0" smtClean="0">
                <a:solidFill>
                  <a:srgbClr val="4C5A6A"/>
                </a:solidFill>
              </a:rPr>
              <a:t>Return Tools to Proper Storage</a:t>
            </a:r>
            <a:endParaRPr lang="en-US" sz="2400" dirty="0">
              <a:solidFill>
                <a:srgbClr val="4C5A6A"/>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Classification</a:t>
            </a:r>
          </a:p>
        </p:txBody>
      </p:sp>
      <p:sp>
        <p:nvSpPr>
          <p:cNvPr id="3" name="Content Placeholder 2"/>
          <p:cNvSpPr>
            <a:spLocks noGrp="1"/>
          </p:cNvSpPr>
          <p:nvPr>
            <p:ph idx="1"/>
          </p:nvPr>
        </p:nvSpPr>
        <p:spPr/>
        <p:txBody>
          <a:bodyPr/>
          <a:lstStyle/>
          <a:p>
            <a:pPr>
              <a:buFont typeface="Wingdings" pitchFamily="2" charset="2"/>
              <a:buNone/>
            </a:pPr>
            <a:r>
              <a:rPr lang="en-US" sz="2800" dirty="0">
                <a:solidFill>
                  <a:srgbClr val="4C5A6A"/>
                </a:solidFill>
              </a:rPr>
              <a:t>Contact with objects and </a:t>
            </a:r>
            <a:r>
              <a:rPr lang="en-US" sz="2800" dirty="0" smtClean="0">
                <a:solidFill>
                  <a:srgbClr val="4C5A6A"/>
                </a:solidFill>
              </a:rPr>
              <a:t>equipment.</a:t>
            </a:r>
            <a:endParaRPr lang="en-US" sz="2800" dirty="0">
              <a:solidFill>
                <a:srgbClr val="4C5A6A"/>
              </a:solidFill>
            </a:endParaRPr>
          </a:p>
          <a:p>
            <a:pPr algn="ctr">
              <a:buFont typeface="Wingdings" pitchFamily="2" charset="2"/>
              <a:buNone/>
            </a:pPr>
            <a:endParaRPr lang="en-US" sz="2800" i="1" dirty="0">
              <a:solidFill>
                <a:srgbClr val="4C5A6A"/>
              </a:solidFill>
            </a:endParaRPr>
          </a:p>
          <a:p>
            <a:pPr algn="ctr">
              <a:buFont typeface="Wingdings" pitchFamily="2" charset="2"/>
              <a:buNone/>
            </a:pPr>
            <a:r>
              <a:rPr lang="en-US" sz="2800" i="1" dirty="0">
                <a:solidFill>
                  <a:srgbClr val="4C5A6A"/>
                </a:solidFill>
              </a:rPr>
              <a:t>Struck against</a:t>
            </a:r>
          </a:p>
          <a:p>
            <a:pPr>
              <a:buFont typeface="Wingdings" pitchFamily="2" charset="2"/>
              <a:buNone/>
            </a:pPr>
            <a:r>
              <a:rPr lang="en-US" sz="2800" dirty="0">
                <a:solidFill>
                  <a:srgbClr val="4C5A6A"/>
                </a:solidFill>
              </a:rPr>
              <a:t>(Cuts, bruises, fractures, </a:t>
            </a:r>
            <a:r>
              <a:rPr lang="en-US" sz="2800" dirty="0" smtClean="0">
                <a:solidFill>
                  <a:srgbClr val="4C5A6A"/>
                </a:solidFill>
              </a:rPr>
              <a:t>punctures, splinters </a:t>
            </a:r>
            <a:r>
              <a:rPr lang="en-US" sz="2800" dirty="0">
                <a:solidFill>
                  <a:srgbClr val="4C5A6A"/>
                </a:solidFill>
              </a:rPr>
              <a:t>etc</a:t>
            </a:r>
            <a:r>
              <a:rPr lang="en-US" sz="2800" dirty="0" smtClean="0">
                <a:solidFill>
                  <a:srgbClr val="4C5A6A"/>
                </a:solidFill>
              </a:rPr>
              <a:t>..)</a:t>
            </a:r>
            <a:endParaRPr lang="en-US" sz="2800" dirty="0">
              <a:solidFill>
                <a:srgbClr val="4C5A6A"/>
              </a:solidFill>
            </a:endParaRPr>
          </a:p>
          <a:p>
            <a:pPr algn="ctr">
              <a:buFont typeface="Wingdings" pitchFamily="2" charset="2"/>
              <a:buNone/>
            </a:pPr>
            <a:endParaRPr lang="en-US" dirty="0">
              <a:solidFill>
                <a:srgbClr val="4C5A6A"/>
              </a:solidFill>
            </a:endParaRPr>
          </a:p>
          <a:p>
            <a:endParaRPr lang="en-US" dirty="0">
              <a:solidFill>
                <a:srgbClr val="4C5A6A"/>
              </a:solidFill>
            </a:endParaRPr>
          </a:p>
        </p:txBody>
      </p:sp>
      <p:pic>
        <p:nvPicPr>
          <p:cNvPr id="5" name="Picture 4" descr="struck against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809" y="2547758"/>
            <a:ext cx="3311950" cy="4286052"/>
          </a:xfrm>
          <a:prstGeom prst="rect">
            <a:avLst/>
          </a:prstGeom>
        </p:spPr>
      </p:pic>
    </p:spTree>
    <p:extLst>
      <p:ext uri="{BB962C8B-B14F-4D97-AF65-F5344CB8AC3E}">
        <p14:creationId xmlns:p14="http://schemas.microsoft.com/office/powerpoint/2010/main" val="3358502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4C5A6A"/>
                </a:solidFill>
              </a:rPr>
              <a:t>  </a:t>
            </a:r>
            <a:r>
              <a:rPr lang="en-US" sz="3200" b="1" dirty="0" smtClean="0">
                <a:solidFill>
                  <a:srgbClr val="4C5A6A"/>
                </a:solidFill>
              </a:rPr>
              <a:t>All incidents are initiated with movement. </a:t>
            </a:r>
          </a:p>
          <a:p>
            <a:pPr>
              <a:buNone/>
            </a:pPr>
            <a:endParaRPr lang="en-US" sz="3200" b="1" dirty="0" smtClean="0">
              <a:solidFill>
                <a:srgbClr val="4C5A6A"/>
              </a:solidFill>
            </a:endParaRPr>
          </a:p>
          <a:p>
            <a:pPr>
              <a:buNone/>
            </a:pPr>
            <a:r>
              <a:rPr lang="en-US" sz="3200" b="1" dirty="0" smtClean="0">
                <a:solidFill>
                  <a:srgbClr val="4C5A6A"/>
                </a:solidFill>
              </a:rPr>
              <a:t>  Either the hazard moves to the person or the person moves to the hazard.</a:t>
            </a:r>
          </a:p>
          <a:p>
            <a:pPr>
              <a:buNone/>
            </a:pPr>
            <a:r>
              <a:rPr lang="en-US" sz="3200" b="1" dirty="0" smtClean="0">
                <a:solidFill>
                  <a:srgbClr val="4C5A6A"/>
                </a:solidFill>
              </a:rPr>
              <a:t>  </a:t>
            </a:r>
          </a:p>
          <a:p>
            <a:pPr>
              <a:buNone/>
            </a:pPr>
            <a:r>
              <a:rPr lang="en-US" sz="3200" b="1" dirty="0" smtClean="0">
                <a:solidFill>
                  <a:srgbClr val="4C5A6A"/>
                </a:solidFill>
              </a:rPr>
              <a:t>  You must manage your own movement.</a:t>
            </a:r>
          </a:p>
          <a:p>
            <a:pPr>
              <a:buNone/>
            </a:pPr>
            <a:endParaRPr lang="en-US" dirty="0" smtClean="0">
              <a:solidFill>
                <a:srgbClr val="4C5A6A"/>
              </a:solidFill>
            </a:endParaRPr>
          </a:p>
          <a:p>
            <a:pPr>
              <a:buNone/>
            </a:pPr>
            <a:r>
              <a:rPr lang="en-US" dirty="0" smtClean="0">
                <a:solidFill>
                  <a:srgbClr val="4C5A6A"/>
                </a:solidFill>
              </a:rPr>
              <a:t>   </a:t>
            </a:r>
            <a:endParaRPr lang="en-US"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pPr>
              <a:buNone/>
            </a:pPr>
            <a:endParaRPr lang="en-US" dirty="0" smtClean="0">
              <a:solidFill>
                <a:srgbClr val="4C5A6A"/>
              </a:solidFill>
            </a:endParaRPr>
          </a:p>
          <a:p>
            <a:pPr>
              <a:buNone/>
            </a:pPr>
            <a:endParaRPr lang="en-US" dirty="0" smtClean="0">
              <a:solidFill>
                <a:srgbClr val="4C5A6A"/>
              </a:solidFill>
            </a:endParaRPr>
          </a:p>
          <a:p>
            <a:pPr>
              <a:buNone/>
            </a:pPr>
            <a:endParaRPr lang="en-US" dirty="0"/>
          </a:p>
        </p:txBody>
      </p:sp>
    </p:spTree>
    <p:extLst>
      <p:ext uri="{BB962C8B-B14F-4D97-AF65-F5344CB8AC3E}">
        <p14:creationId xmlns:p14="http://schemas.microsoft.com/office/powerpoint/2010/main" val="1556047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sz="6000" dirty="0" smtClean="0">
                <a:solidFill>
                  <a:srgbClr val="4C5A6A"/>
                </a:solidFill>
              </a:rPr>
              <a:t>The number one potential for serious injury involves   </a:t>
            </a:r>
          </a:p>
          <a:p>
            <a:pPr>
              <a:buNone/>
            </a:pPr>
            <a:r>
              <a:rPr lang="en-US" sz="6000" b="1" dirty="0" smtClean="0">
                <a:solidFill>
                  <a:srgbClr val="4C5A6A"/>
                </a:solidFill>
              </a:rPr>
              <a:t>  </a:t>
            </a:r>
            <a:r>
              <a:rPr lang="en-US" sz="6000" b="1" dirty="0" smtClean="0">
                <a:solidFill>
                  <a:srgbClr val="00B0F0"/>
                </a:solidFill>
              </a:rPr>
              <a:t>falling to a lower level</a:t>
            </a:r>
            <a:endParaRPr lang="en-US" sz="6000" dirty="0" smtClean="0">
              <a:solidFill>
                <a:srgbClr val="4C5A6A"/>
              </a:solidFill>
            </a:endParaRPr>
          </a:p>
          <a:p>
            <a:endParaRPr lang="en-US" sz="6000" dirty="0" smtClean="0">
              <a:solidFill>
                <a:srgbClr val="4C5A6A"/>
              </a:solidFill>
            </a:endParaRPr>
          </a:p>
          <a:p>
            <a:pPr>
              <a:buNone/>
            </a:pPr>
            <a:r>
              <a:rPr lang="en-US" sz="6000" dirty="0" smtClean="0">
                <a:solidFill>
                  <a:srgbClr val="4C5A6A"/>
                </a:solidFill>
              </a:rPr>
              <a:t>The number two potential for serious injury involves </a:t>
            </a:r>
          </a:p>
          <a:p>
            <a:pPr>
              <a:buNone/>
            </a:pPr>
            <a:r>
              <a:rPr lang="en-US" sz="6000" b="1" dirty="0" smtClean="0">
                <a:solidFill>
                  <a:srgbClr val="00B0F0"/>
                </a:solidFill>
              </a:rPr>
              <a:t>  caught in, on or between</a:t>
            </a:r>
            <a:endParaRPr lang="en-US" sz="6000" dirty="0" smtClean="0">
              <a:solidFill>
                <a:srgbClr val="4C5A6A"/>
              </a:solidFill>
            </a:endParaRPr>
          </a:p>
          <a:p>
            <a:pPr>
              <a:buNone/>
            </a:pPr>
            <a:endParaRPr lang="en-US" sz="6700"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pPr>
              <a:buNone/>
            </a:pPr>
            <a:r>
              <a:rPr lang="en-US" sz="6000" dirty="0" smtClean="0">
                <a:solidFill>
                  <a:srgbClr val="4C5A6A"/>
                </a:solidFill>
              </a:rPr>
              <a:t>The number three potential for serious injury involves </a:t>
            </a:r>
            <a:r>
              <a:rPr lang="en-US" sz="6000" b="1" dirty="0" smtClean="0">
                <a:solidFill>
                  <a:srgbClr val="00B0F0"/>
                </a:solidFill>
              </a:rPr>
              <a:t>struck by</a:t>
            </a:r>
            <a:r>
              <a:rPr lang="en-US" sz="6000"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a:t>
            </a:r>
          </a:p>
          <a:p>
            <a:endParaRPr lang="en-US"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endParaRPr lang="en-US" dirty="0" smtClean="0">
              <a:solidFill>
                <a:srgbClr val="4C5A6A"/>
              </a:solidFill>
            </a:endParaRPr>
          </a:p>
          <a:p>
            <a:pPr>
              <a:buNone/>
            </a:pPr>
            <a:r>
              <a:rPr lang="en-US" u="sng"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a:t>
            </a:r>
            <a:endParaRPr lang="en-US" dirty="0" smtClean="0">
              <a:solidFill>
                <a:srgbClr val="4C5A6A"/>
              </a:solidFill>
            </a:endParaRPr>
          </a:p>
          <a:p>
            <a:pPr>
              <a:buNone/>
            </a:pPr>
            <a:endParaRPr lang="en-US" dirty="0" smtClean="0">
              <a:solidFill>
                <a:srgbClr val="4C5A6A"/>
              </a:solidFill>
            </a:endParaRPr>
          </a:p>
          <a:p>
            <a:pPr>
              <a:buNone/>
            </a:pPr>
            <a:endParaRPr lang="en-US" dirty="0" smtClean="0">
              <a:solidFill>
                <a:srgbClr val="4C5A6A"/>
              </a:solidFill>
            </a:endParaRPr>
          </a:p>
          <a:p>
            <a:r>
              <a:rPr lang="en-US" dirty="0" smtClean="0">
                <a:solidFill>
                  <a:schemeClr val="accent4"/>
                </a:solidFill>
              </a:rPr>
              <a:t> </a:t>
            </a:r>
            <a:endParaRPr lang="en-US" dirty="0" smtClean="0"/>
          </a:p>
          <a:p>
            <a:pPr>
              <a:buNone/>
            </a:pPr>
            <a:endParaRPr lang="en-US" dirty="0" smtClean="0">
              <a:solidFill>
                <a:srgbClr val="4C5A6A"/>
              </a:solidFill>
            </a:endParaRPr>
          </a:p>
          <a:p>
            <a:endParaRPr lang="en-US" dirty="0" smtClean="0">
              <a:solidFill>
                <a:srgbClr val="4C5A6A"/>
              </a:solidFill>
            </a:endParaRPr>
          </a:p>
          <a:p>
            <a:endParaRPr lang="en-US" dirty="0" smtClean="0">
              <a:solidFill>
                <a:srgbClr val="4C5A6A"/>
              </a:solidFill>
            </a:endParaRPr>
          </a:p>
          <a:p>
            <a:pPr>
              <a:buNone/>
            </a:pPr>
            <a:r>
              <a:rPr lang="en-US" dirty="0" smtClean="0">
                <a:solidFill>
                  <a:srgbClr val="4C5A6A"/>
                </a:solidFill>
              </a:rPr>
              <a:t> </a:t>
            </a:r>
          </a:p>
          <a:p>
            <a:endParaRPr lang="en-US" dirty="0" smtClean="0">
              <a:solidFill>
                <a:srgbClr val="4C5A6A"/>
              </a:solidFill>
            </a:endParaRP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a:xfrm>
            <a:off x="457200" y="2667000"/>
            <a:ext cx="8229600" cy="4876800"/>
          </a:xfrm>
        </p:spPr>
        <p:txBody>
          <a:bodyPr/>
          <a:lstStyle/>
          <a:p>
            <a:pPr marL="0" indent="0">
              <a:buNone/>
            </a:pPr>
            <a:r>
              <a:rPr lang="en-US" sz="3200" dirty="0" smtClean="0">
                <a:solidFill>
                  <a:schemeClr val="accent4"/>
                </a:solidFill>
              </a:rPr>
              <a:t>A </a:t>
            </a:r>
            <a:r>
              <a:rPr lang="en-US" sz="3200" dirty="0">
                <a:solidFill>
                  <a:schemeClr val="accent4"/>
                </a:solidFill>
              </a:rPr>
              <a:t>process </a:t>
            </a:r>
            <a:r>
              <a:rPr lang="en-US" sz="3200" dirty="0">
                <a:solidFill>
                  <a:srgbClr val="4C5A6A"/>
                </a:solidFill>
              </a:rPr>
              <a:t>for reducing risk and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preventing incidents </a:t>
            </a:r>
            <a:r>
              <a:rPr lang="en-US" sz="3200" dirty="0">
                <a:solidFill>
                  <a:srgbClr val="4C5A6A"/>
                </a:solidFill>
              </a:rPr>
              <a:t>by effectively managing </a:t>
            </a:r>
            <a:r>
              <a:rPr lang="en-US" sz="3200" dirty="0" smtClean="0">
                <a:solidFill>
                  <a:srgbClr val="4C5A6A"/>
                </a:solidFill>
              </a:rPr>
              <a:t>the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movement</a:t>
            </a:r>
            <a:r>
              <a:rPr lang="en-US" sz="3200" dirty="0">
                <a:solidFill>
                  <a:srgbClr val="4C5A6A"/>
                </a:solidFill>
              </a:rPr>
              <a:t> of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people</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equipment</a:t>
            </a:r>
            <a:r>
              <a:rPr lang="en-US" sz="3200" dirty="0">
                <a:solidFill>
                  <a:srgbClr val="4C5A6A"/>
                </a:solidFill>
              </a:rPr>
              <a:t>,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material</a:t>
            </a:r>
            <a:r>
              <a:rPr lang="en-US" sz="3200" dirty="0">
                <a:solidFill>
                  <a:srgbClr val="4C5A6A"/>
                </a:solidFill>
              </a:rPr>
              <a:t> and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energy</a:t>
            </a:r>
            <a:r>
              <a:rPr lang="en-US" sz="3200" dirty="0">
                <a:solidFill>
                  <a:srgbClr val="4C5A6A"/>
                </a:solidFill>
              </a:rPr>
              <a:t>.</a:t>
            </a:r>
            <a:endPar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endParaRPr>
          </a:p>
          <a:p>
            <a:endParaRPr lang="en-US" dirty="0"/>
          </a:p>
        </p:txBody>
      </p:sp>
    </p:spTree>
    <p:extLst>
      <p:ext uri="{BB962C8B-B14F-4D97-AF65-F5344CB8AC3E}">
        <p14:creationId xmlns:p14="http://schemas.microsoft.com/office/powerpoint/2010/main" val="34648769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Recognition Skills</a:t>
            </a:r>
            <a:endParaRPr lang="en-US" dirty="0"/>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Focus only</a:t>
            </a:r>
            <a:r>
              <a:rPr lang="en-US" dirty="0" smtClean="0"/>
              <a:t> on one incident classification at a time</a:t>
            </a:r>
          </a:p>
          <a:p>
            <a:pPr>
              <a:buNone/>
            </a:pPr>
            <a:r>
              <a:rPr lang="en-US" dirty="0" smtClean="0"/>
              <a:t>	</a:t>
            </a:r>
          </a:p>
          <a:p>
            <a:pPr>
              <a:buNone/>
            </a:pPr>
            <a:r>
              <a:rPr lang="en-US" b="1" dirty="0" smtClean="0">
                <a:solidFill>
                  <a:srgbClr val="00B0F0"/>
                </a:solidFill>
              </a:rPr>
              <a:t>     Fall to lower level		 Fall same level</a:t>
            </a:r>
          </a:p>
          <a:p>
            <a:pPr>
              <a:buNone/>
            </a:pPr>
            <a:r>
              <a:rPr lang="en-US" sz="2400" b="1" dirty="0" smtClean="0">
                <a:solidFill>
                  <a:srgbClr val="00B0F0"/>
                </a:solidFill>
              </a:rPr>
              <a:t>     Caught in, on or between	 Strike against</a:t>
            </a:r>
            <a:endParaRPr lang="en-US" b="1" dirty="0" smtClean="0">
              <a:solidFill>
                <a:srgbClr val="00B0F0"/>
              </a:solidFill>
            </a:endParaRPr>
          </a:p>
          <a:p>
            <a:pPr>
              <a:buNone/>
            </a:pPr>
            <a:r>
              <a:rPr lang="en-US" sz="2400" b="1" dirty="0" smtClean="0">
                <a:solidFill>
                  <a:srgbClr val="00B0F0"/>
                </a:solidFill>
              </a:rPr>
              <a:t>     Struck by</a:t>
            </a:r>
          </a:p>
          <a:p>
            <a:pPr lvl="1">
              <a:buNone/>
            </a:pPr>
            <a:r>
              <a:rPr lang="en-US" b="1" dirty="0" smtClean="0">
                <a:solidFill>
                  <a:srgbClr val="00B0F0"/>
                </a:solidFill>
              </a:rPr>
              <a:t>                    </a:t>
            </a:r>
          </a:p>
          <a:p>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Observe</a:t>
            </a:r>
            <a:r>
              <a:rPr lang="en-US" dirty="0" smtClean="0"/>
              <a:t>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only </a:t>
            </a:r>
            <a:r>
              <a:rPr lang="en-US" dirty="0" smtClean="0"/>
              <a:t>for that  type of movement.</a:t>
            </a:r>
          </a:p>
          <a:p>
            <a:endParaRPr lang="en-US" dirty="0" smtClean="0"/>
          </a:p>
          <a:p>
            <a:r>
              <a:rPr lang="en-US" dirty="0" smtClean="0"/>
              <a:t>Your hazard recognition skills will be improved just by narrowing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your focus</a:t>
            </a:r>
            <a:r>
              <a:rPr lang="en-US" dirty="0" smtClean="0"/>
              <a:t>.</a:t>
            </a:r>
          </a:p>
          <a:p>
            <a:endParaRPr lang="en-US" dirty="0" smtClean="0"/>
          </a:p>
          <a:p>
            <a:r>
              <a:rPr lang="en-US" dirty="0" smtClean="0"/>
              <a:t>Each of you has the potential to produce </a:t>
            </a:r>
            <a:r>
              <a:rPr lang="en-US"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great</a:t>
            </a:r>
            <a:r>
              <a:rPr lang="en-US" dirty="0" smtClean="0"/>
              <a:t> results with this technique.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OSHA NOTICE &amp; DISCLAIMER</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a:p>
            <a:pPr lvl="0"/>
            <a:r>
              <a:rPr lang="en-US" dirty="0" smtClean="0"/>
              <a:t>“</a:t>
            </a:r>
            <a:r>
              <a:rPr lang="en-US" dirty="0"/>
              <a:t>This material was produced under grant SH22245SH1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310136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a:t>
            </a:r>
            <a:endParaRPr lang="en-US" dirty="0"/>
          </a:p>
        </p:txBody>
      </p:sp>
      <p:sp>
        <p:nvSpPr>
          <p:cNvPr id="3" name="Content Placeholder 2"/>
          <p:cNvSpPr>
            <a:spLocks noGrp="1"/>
          </p:cNvSpPr>
          <p:nvPr>
            <p:ph idx="1"/>
          </p:nvPr>
        </p:nvSpPr>
        <p:spPr>
          <a:xfrm>
            <a:off x="457200" y="2667000"/>
            <a:ext cx="8229600" cy="4876800"/>
          </a:xfrm>
        </p:spPr>
        <p:txBody>
          <a:bodyPr/>
          <a:lstStyle/>
          <a:p>
            <a:pPr marL="0" indent="0">
              <a:buNone/>
            </a:pPr>
            <a:r>
              <a:rPr lang="en-US" sz="3200" dirty="0">
                <a:solidFill>
                  <a:srgbClr val="4C5A6A"/>
                </a:solidFill>
              </a:rPr>
              <a:t>An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unplanned event </a:t>
            </a:r>
            <a:r>
              <a:rPr lang="en-US" sz="3200" dirty="0">
                <a:solidFill>
                  <a:srgbClr val="4C5A6A"/>
                </a:solidFill>
              </a:rPr>
              <a:t>that happens after an</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 unsafe behavior or unsafe condition </a:t>
            </a:r>
            <a:r>
              <a:rPr lang="en-US" sz="3200" dirty="0">
                <a:solidFill>
                  <a:srgbClr val="4C5A6A"/>
                </a:solidFill>
              </a:rPr>
              <a:t>or both that interrupts the normal progress of an activity and may result in injury or damage</a:t>
            </a:r>
            <a:r>
              <a:rPr lang="en-US" sz="3200" dirty="0" smtClean="0">
                <a:solidFill>
                  <a:srgbClr val="4C5A6A"/>
                </a:solidFill>
              </a:rPr>
              <a:t>.</a:t>
            </a:r>
            <a:endParaRPr lang="en-US" sz="3200" dirty="0">
              <a:solidFill>
                <a:srgbClr val="4C5A6A"/>
              </a:solidFill>
            </a:endParaRPr>
          </a:p>
        </p:txBody>
      </p:sp>
    </p:spTree>
    <p:extLst>
      <p:ext uri="{BB962C8B-B14F-4D97-AF65-F5344CB8AC3E}">
        <p14:creationId xmlns:p14="http://schemas.microsoft.com/office/powerpoint/2010/main" val="4183108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a:t>
            </a:r>
            <a:endParaRPr lang="en-US" dirty="0"/>
          </a:p>
        </p:txBody>
      </p:sp>
      <p:sp>
        <p:nvSpPr>
          <p:cNvPr id="3" name="Content Placeholder 2"/>
          <p:cNvSpPr>
            <a:spLocks noGrp="1"/>
          </p:cNvSpPr>
          <p:nvPr>
            <p:ph idx="1"/>
          </p:nvPr>
        </p:nvSpPr>
        <p:spPr/>
        <p:txBody>
          <a:bodyPr/>
          <a:lstStyle/>
          <a:p>
            <a:pPr>
              <a:buFont typeface="Wingdings" pitchFamily="2" charset="2"/>
              <a:buNone/>
            </a:pP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Any </a:t>
            </a: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source of </a:t>
            </a:r>
            <a:r>
              <a:rPr lang="en-US" sz="3200" b="1" dirty="0" smtClean="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danger</a:t>
            </a:r>
            <a:r>
              <a:rPr lang="en-US" sz="3200" dirty="0" smtClean="0">
                <a:solidFill>
                  <a:srgbClr val="4C5A6A"/>
                </a:solidFill>
              </a:rPr>
              <a:t>.</a:t>
            </a:r>
            <a:endParaRPr lang="en-US" sz="3200" dirty="0">
              <a:solidFill>
                <a:srgbClr val="4C5A6A"/>
              </a:solidFill>
            </a:endParaRPr>
          </a:p>
          <a:p>
            <a:pPr>
              <a:buFont typeface="Wingdings" pitchFamily="2" charset="2"/>
              <a:buNone/>
            </a:pPr>
            <a:endParaRPr lang="en-US" sz="3200" dirty="0">
              <a:solidFill>
                <a:srgbClr val="4C5A6A"/>
              </a:solidFill>
            </a:endParaRPr>
          </a:p>
          <a:p>
            <a:pPr algn="ctr">
              <a:buFont typeface="Wingdings" pitchFamily="2" charset="2"/>
              <a:buNone/>
            </a:pPr>
            <a:r>
              <a:rPr lang="en-US" sz="3200" dirty="0">
                <a:solidFill>
                  <a:srgbClr val="4C5A6A"/>
                </a:solidFill>
              </a:rPr>
              <a:t>The two major types of hazard </a:t>
            </a:r>
            <a:r>
              <a:rPr lang="en-US" sz="3200" dirty="0" smtClean="0">
                <a:solidFill>
                  <a:srgbClr val="4C5A6A"/>
                </a:solidFill>
              </a:rPr>
              <a:t>are:</a:t>
            </a:r>
            <a:endParaRPr lang="en-US" sz="3200" dirty="0">
              <a:solidFill>
                <a:srgbClr val="4C5A6A"/>
              </a:solidFill>
            </a:endParaRPr>
          </a:p>
          <a:p>
            <a:pPr algn="ctr">
              <a:buFont typeface="Wingdings" pitchFamily="2" charset="2"/>
              <a:buNone/>
            </a:pP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conditions</a:t>
            </a:r>
          </a:p>
          <a:p>
            <a:pPr algn="ctr">
              <a:buFont typeface="Wingdings" pitchFamily="2" charset="2"/>
              <a:buNone/>
            </a:pPr>
            <a:r>
              <a:rPr lang="en-US" sz="3200" dirty="0" smtClean="0">
                <a:solidFill>
                  <a:srgbClr val="4C5A6A"/>
                </a:solidFill>
              </a:rPr>
              <a:t>and</a:t>
            </a:r>
            <a:endParaRPr lang="en-US" sz="3200" dirty="0">
              <a:solidFill>
                <a:srgbClr val="4C5A6A"/>
              </a:solidFill>
            </a:endParaRPr>
          </a:p>
          <a:p>
            <a:pPr algn="ctr">
              <a:buFont typeface="Wingdings" pitchFamily="2" charset="2"/>
              <a:buNone/>
            </a:pPr>
            <a:r>
              <a:rPr lang="en-US" sz="3200" b="1" dirty="0">
                <a:ln w="12700">
                  <a:solidFill>
                    <a:schemeClr val="tx2">
                      <a:satMod val="155000"/>
                    </a:schemeClr>
                  </a:solidFill>
                  <a:prstDash val="solid"/>
                </a:ln>
                <a:solidFill>
                  <a:srgbClr val="4C5A6A"/>
                </a:solidFill>
                <a:effectLst>
                  <a:outerShdw blurRad="41275" dist="20320" dir="1800000" algn="tl" rotWithShape="0">
                    <a:srgbClr val="000000">
                      <a:alpha val="40000"/>
                    </a:srgbClr>
                  </a:outerShdw>
                </a:effectLst>
              </a:rPr>
              <a:t>Unsafe behaviors</a:t>
            </a:r>
          </a:p>
          <a:p>
            <a:endParaRPr lang="en-US" dirty="0"/>
          </a:p>
        </p:txBody>
      </p:sp>
    </p:spTree>
    <p:extLst>
      <p:ext uri="{BB962C8B-B14F-4D97-AF65-F5344CB8AC3E}">
        <p14:creationId xmlns:p14="http://schemas.microsoft.com/office/powerpoint/2010/main" val="3086631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sequence of events lead to incidents</a:t>
            </a:r>
          </a:p>
        </p:txBody>
      </p:sp>
      <p:sp>
        <p:nvSpPr>
          <p:cNvPr id="3" name="Content Placeholder 2"/>
          <p:cNvSpPr>
            <a:spLocks noGrp="1"/>
          </p:cNvSpPr>
          <p:nvPr>
            <p:ph idx="1"/>
          </p:nvPr>
        </p:nvSpPr>
        <p:spPr/>
        <p:txBody>
          <a:bodyPr>
            <a:normAutofit fontScale="92500" lnSpcReduction="10000"/>
          </a:bodyPr>
          <a:lstStyle/>
          <a:p>
            <a:pPr algn="ctr">
              <a:buNone/>
            </a:pPr>
            <a:r>
              <a:rPr lang="en-US" sz="3200" b="1" dirty="0">
                <a:solidFill>
                  <a:srgbClr val="00B0F0"/>
                </a:solidFill>
              </a:rPr>
              <a:t>The </a:t>
            </a:r>
            <a:r>
              <a:rPr lang="en-US" sz="3200" b="1" dirty="0" smtClean="0">
                <a:solidFill>
                  <a:srgbClr val="00B0F0"/>
                </a:solidFill>
              </a:rPr>
              <a:t>Hazards</a:t>
            </a:r>
            <a:endParaRPr lang="en-US" b="1" dirty="0">
              <a:solidFill>
                <a:srgbClr val="00B0F0"/>
              </a:solidFill>
            </a:endParaRPr>
          </a:p>
          <a:p>
            <a:pPr algn="ctr">
              <a:buNone/>
            </a:pPr>
            <a:r>
              <a:rPr lang="en-US" dirty="0">
                <a:solidFill>
                  <a:srgbClr val="4C5A6A"/>
                </a:solidFill>
              </a:rPr>
              <a:t>(Unsafe Behaviors and Unsafe Conditions</a:t>
            </a:r>
            <a:r>
              <a:rPr lang="en-US" dirty="0" smtClean="0">
                <a:solidFill>
                  <a:srgbClr val="4C5A6A"/>
                </a:solidFill>
              </a:rPr>
              <a:t>)</a:t>
            </a:r>
          </a:p>
          <a:p>
            <a:pPr algn="ctr">
              <a:buNone/>
            </a:pPr>
            <a:endParaRPr lang="en-US" sz="3200" dirty="0" smtClean="0">
              <a:solidFill>
                <a:srgbClr val="4C5A6A"/>
              </a:solidFill>
            </a:endParaRPr>
          </a:p>
          <a:p>
            <a:pPr algn="ctr">
              <a:buNone/>
            </a:pPr>
            <a:endParaRPr lang="en-US" sz="3200" dirty="0" smtClean="0">
              <a:solidFill>
                <a:srgbClr val="4C5A6A"/>
              </a:solidFill>
            </a:endParaRPr>
          </a:p>
          <a:p>
            <a:pPr algn="ctr">
              <a:buNone/>
            </a:pPr>
            <a:r>
              <a:rPr lang="en-US" sz="3200" b="1" dirty="0" smtClean="0">
                <a:solidFill>
                  <a:srgbClr val="00B0F0"/>
                </a:solidFill>
              </a:rPr>
              <a:t>The </a:t>
            </a:r>
            <a:r>
              <a:rPr lang="en-US" sz="3200" b="1" dirty="0">
                <a:solidFill>
                  <a:srgbClr val="00B0F0"/>
                </a:solidFill>
              </a:rPr>
              <a:t>Event </a:t>
            </a:r>
            <a:r>
              <a:rPr lang="en-US" b="1" dirty="0">
                <a:solidFill>
                  <a:srgbClr val="00B0F0"/>
                </a:solidFill>
              </a:rPr>
              <a:t> </a:t>
            </a:r>
          </a:p>
          <a:p>
            <a:pPr algn="ctr">
              <a:buNone/>
            </a:pPr>
            <a:r>
              <a:rPr lang="en-US" dirty="0" smtClean="0">
                <a:solidFill>
                  <a:srgbClr val="4C5A6A"/>
                </a:solidFill>
              </a:rPr>
              <a:t>(Movement)</a:t>
            </a:r>
          </a:p>
          <a:p>
            <a:pPr algn="ctr">
              <a:buNone/>
            </a:pPr>
            <a:endParaRPr lang="en-US" dirty="0" smtClean="0">
              <a:solidFill>
                <a:srgbClr val="4C5A6A"/>
              </a:solidFill>
            </a:endParaRPr>
          </a:p>
          <a:p>
            <a:pPr algn="ctr">
              <a:buNone/>
            </a:pPr>
            <a:endParaRPr lang="en-US" dirty="0">
              <a:solidFill>
                <a:srgbClr val="4C5A6A"/>
              </a:solidFill>
            </a:endParaRPr>
          </a:p>
          <a:p>
            <a:pPr algn="ctr">
              <a:buNone/>
            </a:pPr>
            <a:endParaRPr lang="en-US" dirty="0">
              <a:solidFill>
                <a:srgbClr val="4C5A6A"/>
              </a:solidFill>
            </a:endParaRPr>
          </a:p>
          <a:p>
            <a:pPr algn="ctr">
              <a:buNone/>
            </a:pPr>
            <a:r>
              <a:rPr lang="en-US" sz="3200" b="1" dirty="0" smtClean="0">
                <a:solidFill>
                  <a:srgbClr val="00B0F0"/>
                </a:solidFill>
              </a:rPr>
              <a:t>The Result</a:t>
            </a:r>
          </a:p>
          <a:p>
            <a:pPr algn="ctr">
              <a:buNone/>
            </a:pPr>
            <a:r>
              <a:rPr lang="en-US" dirty="0" smtClean="0">
                <a:solidFill>
                  <a:srgbClr val="4C5A6A"/>
                </a:solidFill>
              </a:rPr>
              <a:t>(</a:t>
            </a:r>
            <a:r>
              <a:rPr lang="en-US" dirty="0">
                <a:solidFill>
                  <a:srgbClr val="4C5A6A"/>
                </a:solidFill>
              </a:rPr>
              <a:t>Incident)</a:t>
            </a:r>
          </a:p>
        </p:txBody>
      </p:sp>
      <p:sp>
        <p:nvSpPr>
          <p:cNvPr id="4" name="Down Arrow 3"/>
          <p:cNvSpPr/>
          <p:nvPr/>
        </p:nvSpPr>
        <p:spPr>
          <a:xfrm>
            <a:off x="4378478" y="2590800"/>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own Arrow 4"/>
          <p:cNvSpPr/>
          <p:nvPr/>
        </p:nvSpPr>
        <p:spPr>
          <a:xfrm>
            <a:off x="4378478" y="4555068"/>
            <a:ext cx="399143" cy="8058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0116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What is the Best Way to Prevent Incidents?</a:t>
            </a:r>
          </a:p>
        </p:txBody>
      </p:sp>
      <p:sp>
        <p:nvSpPr>
          <p:cNvPr id="3" name="Content Placeholder 2"/>
          <p:cNvSpPr>
            <a:spLocks noGrp="1"/>
          </p:cNvSpPr>
          <p:nvPr>
            <p:ph idx="1"/>
          </p:nvPr>
        </p:nvSpPr>
        <p:spPr>
          <a:xfrm>
            <a:off x="457200" y="2362200"/>
            <a:ext cx="8229600" cy="4876800"/>
          </a:xfrm>
        </p:spPr>
        <p:txBody>
          <a:bodyPr/>
          <a:lstStyle/>
          <a:p>
            <a:endParaRPr lang="en-US" sz="2800" dirty="0" smtClean="0">
              <a:solidFill>
                <a:srgbClr val="4C5A6A"/>
              </a:solidFill>
            </a:endParaRPr>
          </a:p>
          <a:p>
            <a:r>
              <a:rPr lang="en-US" sz="2800" dirty="0" smtClean="0">
                <a:solidFill>
                  <a:srgbClr val="4C5A6A"/>
                </a:solidFill>
              </a:rPr>
              <a:t>Recognize </a:t>
            </a:r>
            <a:r>
              <a:rPr lang="en-US" sz="2800" dirty="0">
                <a:solidFill>
                  <a:srgbClr val="4C5A6A"/>
                </a:solidFill>
              </a:rPr>
              <a:t>the Hazards</a:t>
            </a:r>
          </a:p>
          <a:p>
            <a:pPr>
              <a:buNone/>
            </a:pPr>
            <a:endParaRPr lang="en-US" sz="2800" dirty="0">
              <a:solidFill>
                <a:srgbClr val="4C5A6A"/>
              </a:solidFill>
            </a:endParaRPr>
          </a:p>
          <a:p>
            <a:r>
              <a:rPr lang="en-US" sz="2800" dirty="0">
                <a:solidFill>
                  <a:srgbClr val="4C5A6A"/>
                </a:solidFill>
              </a:rPr>
              <a:t>Manage the Movement of People, Equipment, Material and </a:t>
            </a:r>
            <a:r>
              <a:rPr lang="en-US" sz="2800" dirty="0" smtClean="0">
                <a:solidFill>
                  <a:srgbClr val="4C5A6A"/>
                </a:solidFill>
              </a:rPr>
              <a:t>Energy</a:t>
            </a:r>
            <a:endParaRPr lang="en-US" sz="2800" dirty="0">
              <a:solidFill>
                <a:srgbClr val="4C5A6A"/>
              </a:solidFill>
            </a:endParaRPr>
          </a:p>
          <a:p>
            <a:endParaRPr lang="en-US" dirty="0"/>
          </a:p>
        </p:txBody>
      </p:sp>
    </p:spTree>
    <p:extLst>
      <p:ext uri="{BB962C8B-B14F-4D97-AF65-F5344CB8AC3E}">
        <p14:creationId xmlns:p14="http://schemas.microsoft.com/office/powerpoint/2010/main" val="42729808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15523</TotalTime>
  <Words>2445</Words>
  <Application>Microsoft Office PowerPoint</Application>
  <PresentationFormat>On-screen Show (4:3)</PresentationFormat>
  <Paragraphs>265</Paragraphs>
  <Slides>51</Slides>
  <Notes>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Clarity</vt:lpstr>
      <vt:lpstr>Sawmill Safety</vt:lpstr>
      <vt:lpstr>Timber Products Safety</vt:lpstr>
      <vt:lpstr>This Training Module</vt:lpstr>
      <vt:lpstr>Training Module Worksheet</vt:lpstr>
      <vt:lpstr>Safety:</vt:lpstr>
      <vt:lpstr>Incident:</vt:lpstr>
      <vt:lpstr>Hazard:</vt:lpstr>
      <vt:lpstr>A sequence of events lead to incidents</vt:lpstr>
      <vt:lpstr>What is the Best Way to Prevent Incidents?</vt:lpstr>
      <vt:lpstr>Manage the Movement</vt:lpstr>
      <vt:lpstr>In Less Than 1 Second –  This Man Will Move To The Hazard</vt:lpstr>
      <vt:lpstr>This Hazard Arrived in .41 Seconds</vt:lpstr>
      <vt:lpstr>What is the Best Way to Protect Yourself?</vt:lpstr>
      <vt:lpstr>Failing to Manage Movement Has Consequences!</vt:lpstr>
      <vt:lpstr>Basic Personal Protective Equipment for Sawmill Workers</vt:lpstr>
      <vt:lpstr>Sawmill Flow Chart</vt:lpstr>
      <vt:lpstr>#1 Potential for Serious Injury  </vt:lpstr>
      <vt:lpstr>Event Classification</vt:lpstr>
      <vt:lpstr>Stairways, Platforms and Floor Openings</vt:lpstr>
      <vt:lpstr>What if ? </vt:lpstr>
      <vt:lpstr>What if #1 - floor openings are not guarded</vt:lpstr>
      <vt:lpstr>What if #2 - floor openings are not guarded</vt:lpstr>
      <vt:lpstr>What if #3 - walkways are not free of materials and debris</vt:lpstr>
      <vt:lpstr>What if #4 - walkways are not free of materials and debris</vt:lpstr>
      <vt:lpstr>What if #5 - engineered access to other levels is not provided</vt:lpstr>
      <vt:lpstr>What if #6 - engineered access to other levels is not provided</vt:lpstr>
      <vt:lpstr>What if #7 - engineered access to other levels is not provided</vt:lpstr>
      <vt:lpstr>What if #8 - engineered access to other levels is not provided</vt:lpstr>
      <vt:lpstr>So What’s The Problem?  </vt:lpstr>
      <vt:lpstr>Small Group Exercise</vt:lpstr>
      <vt:lpstr>What you can do to avoid falling to a lower level</vt:lpstr>
      <vt:lpstr>#2 Potential for Serious Injury  </vt:lpstr>
      <vt:lpstr>Event Classification</vt:lpstr>
      <vt:lpstr>Hazardous Mechanical Movement</vt:lpstr>
      <vt:lpstr>Caught In, On, or Between Incident #1 </vt:lpstr>
      <vt:lpstr>Caught In, On, or Between Incident #2</vt:lpstr>
      <vt:lpstr>What you can do to avoid being caught, in, on or between</vt:lpstr>
      <vt:lpstr>#3 Potential for Serious Injury  </vt:lpstr>
      <vt:lpstr>Event Classification</vt:lpstr>
      <vt:lpstr>Struck By Incident #1 </vt:lpstr>
      <vt:lpstr>Struck By Incident #2 </vt:lpstr>
      <vt:lpstr>Struck By Incident #3</vt:lpstr>
      <vt:lpstr>What you can do to avoid being struck by </vt:lpstr>
      <vt:lpstr>Event Classification</vt:lpstr>
      <vt:lpstr>What you can do to avoid falling at the same level #1</vt:lpstr>
      <vt:lpstr>What you can do to avoid falling at the same level #2</vt:lpstr>
      <vt:lpstr>Event Classification</vt:lpstr>
      <vt:lpstr>Summary</vt:lpstr>
      <vt:lpstr>Summary 2</vt:lpstr>
      <vt:lpstr>Hazard Recognition Skills</vt:lpstr>
      <vt:lpstr>OSHA NOTICE &amp; DISCLAIMER </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Vosburgh, Linda - OSHA</cp:lastModifiedBy>
  <cp:revision>149</cp:revision>
  <dcterms:created xsi:type="dcterms:W3CDTF">2012-03-16T20:55:29Z</dcterms:created>
  <dcterms:modified xsi:type="dcterms:W3CDTF">2013-06-26T16:11:59Z</dcterms:modified>
</cp:coreProperties>
</file>