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07" r:id="rId2"/>
    <p:sldId id="308" r:id="rId3"/>
    <p:sldId id="309" r:id="rId4"/>
    <p:sldId id="310" r:id="rId5"/>
    <p:sldId id="311" r:id="rId6"/>
    <p:sldId id="312" r:id="rId7"/>
    <p:sldId id="313" r:id="rId8"/>
    <p:sldId id="314" r:id="rId9"/>
    <p:sldId id="315" r:id="rId10"/>
    <p:sldId id="316" r:id="rId11"/>
    <p:sldId id="288" r:id="rId12"/>
    <p:sldId id="285" r:id="rId13"/>
    <p:sldId id="333" r:id="rId14"/>
    <p:sldId id="298" r:id="rId15"/>
    <p:sldId id="293" r:id="rId16"/>
    <p:sldId id="317" r:id="rId17"/>
    <p:sldId id="331" r:id="rId18"/>
    <p:sldId id="295" r:id="rId19"/>
    <p:sldId id="296" r:id="rId20"/>
    <p:sldId id="297" r:id="rId21"/>
    <p:sldId id="334" r:id="rId22"/>
    <p:sldId id="318" r:id="rId23"/>
    <p:sldId id="299" r:id="rId24"/>
    <p:sldId id="300" r:id="rId25"/>
    <p:sldId id="332" r:id="rId26"/>
    <p:sldId id="338" r:id="rId27"/>
    <p:sldId id="319" r:id="rId28"/>
    <p:sldId id="301" r:id="rId29"/>
    <p:sldId id="346" r:id="rId30"/>
    <p:sldId id="320" r:id="rId31"/>
    <p:sldId id="303" r:id="rId32"/>
    <p:sldId id="304" r:id="rId33"/>
    <p:sldId id="339" r:id="rId34"/>
    <p:sldId id="322" r:id="rId35"/>
    <p:sldId id="335" r:id="rId36"/>
    <p:sldId id="336" r:id="rId37"/>
    <p:sldId id="34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75336" autoAdjust="0"/>
  </p:normalViewPr>
  <p:slideViewPr>
    <p:cSldViewPr>
      <p:cViewPr varScale="1">
        <p:scale>
          <a:sx n="66" d="100"/>
          <a:sy n="66" d="100"/>
        </p:scale>
        <p:origin x="-15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7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6EACF-D5F1-4A4D-880A-759DA65E34E0}" type="datetimeFigureOut">
              <a:rPr lang="en-US" smtClean="0"/>
              <a:pPr/>
              <a:t>6/26/2013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48CFB-D340-433C-B76A-10C7B415966C}" type="slidenum">
              <a:rPr lang="en-US" smtClean="0"/>
              <a:pPr/>
              <a:t>‹#›</a:t>
            </a:fld>
            <a:endParaRPr lang="en-US" dirty="0"/>
          </a:p>
        </p:txBody>
      </p:sp>
    </p:spTree>
    <p:extLst>
      <p:ext uri="{BB962C8B-B14F-4D97-AF65-F5344CB8AC3E}">
        <p14:creationId xmlns:p14="http://schemas.microsoft.com/office/powerpoint/2010/main" val="3858064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Let’s get started with a functional definition of safety.  It is called a functional definition because it is easy to remember and is fundamental to incident prevention.  “Safety is a process for reducing risk and preventing incidents by effectively managing the movement of people, equipment, material and energy”.   There are some key words in this definition.  The first one is </a:t>
            </a:r>
            <a:r>
              <a:rPr lang="en-US" sz="1200" b="1" kern="1200" dirty="0" smtClean="0">
                <a:solidFill>
                  <a:schemeClr val="tx1"/>
                </a:solidFill>
                <a:latin typeface="+mn-lt"/>
                <a:ea typeface="+mn-ea"/>
                <a:cs typeface="+mn-cs"/>
              </a:rPr>
              <a:t>movement</a:t>
            </a:r>
            <a:r>
              <a:rPr lang="en-US" sz="1200" kern="1200" dirty="0" smtClean="0">
                <a:solidFill>
                  <a:schemeClr val="tx1"/>
                </a:solidFill>
                <a:latin typeface="+mn-lt"/>
                <a:ea typeface="+mn-ea"/>
                <a:cs typeface="+mn-cs"/>
              </a:rPr>
              <a:t>.  No injury or incident has ever occurred without some form of movement.  The other key words are </a:t>
            </a:r>
            <a:r>
              <a:rPr lang="en-US" sz="1200" b="1" kern="1200" dirty="0" smtClean="0">
                <a:solidFill>
                  <a:schemeClr val="tx1"/>
                </a:solidFill>
                <a:latin typeface="+mn-lt"/>
                <a:ea typeface="+mn-ea"/>
                <a:cs typeface="+mn-cs"/>
              </a:rPr>
              <a:t>people, equipment, material and energy.  </a:t>
            </a:r>
            <a:r>
              <a:rPr lang="en-US" sz="1200" kern="1200" dirty="0" smtClean="0">
                <a:solidFill>
                  <a:schemeClr val="tx1"/>
                </a:solidFill>
                <a:latin typeface="+mn-lt"/>
                <a:ea typeface="+mn-ea"/>
                <a:cs typeface="+mn-cs"/>
              </a:rPr>
              <a:t>They are key because they are the only four things that can move.  Think about it, if we were able to effectively control the movement of people, equipment, material and energy in our process, we would have no injuries or incidents.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5</a:t>
            </a:fld>
            <a:endParaRPr lang="en-US" dirty="0"/>
          </a:p>
        </p:txBody>
      </p:sp>
    </p:spTree>
    <p:extLst>
      <p:ext uri="{BB962C8B-B14F-4D97-AF65-F5344CB8AC3E}">
        <p14:creationId xmlns:p14="http://schemas.microsoft.com/office/powerpoint/2010/main" val="76571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 incident is an unplanned event that happens after an unsafe behavior or unsafe condition or both that interrupts the normal progress of an activity and may result in injury or damage.  Three bad things can happen when incidents occur.  Someone may be injured, equipment may be damaged or the process may be interrupted.  All three are unnecessary, expensive and in one way or another painful. The most important thing to remember is that before every incident there is an unsafe behavior or unsafe condition or a combination of the two.  If you wanted to be proactive and prevent incidents, What would you do?  I think we can all agree that we would focus on the elimination of unsafe behaviors and unsafe conditions because they always happen before an incident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6</a:t>
            </a:fld>
            <a:endParaRPr lang="en-US" dirty="0"/>
          </a:p>
        </p:txBody>
      </p:sp>
    </p:spTree>
    <p:extLst>
      <p:ext uri="{BB962C8B-B14F-4D97-AF65-F5344CB8AC3E}">
        <p14:creationId xmlns:p14="http://schemas.microsoft.com/office/powerpoint/2010/main" val="91897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a very simple definition of hazard.  A hazard is any source of danger.  There are two major types of hazard – unsafe conditions and unsafe behaviors.  Incidentally, when we talk about unsafe behaviors we are looking at behavior in the scientific sense – an observable action.</a:t>
            </a:r>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7</a:t>
            </a:fld>
            <a:endParaRPr lang="en-US" dirty="0"/>
          </a:p>
        </p:txBody>
      </p:sp>
    </p:spTree>
    <p:extLst>
      <p:ext uri="{BB962C8B-B14F-4D97-AF65-F5344CB8AC3E}">
        <p14:creationId xmlns:p14="http://schemas.microsoft.com/office/powerpoint/2010/main" val="246703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First of all recognize the hazards.  Once the hazards are recognized there is an opportunity to manage the movement of people, equipment,</a:t>
            </a:r>
            <a:r>
              <a:rPr lang="en-US" baseline="0" dirty="0" smtClean="0"/>
              <a:t> material and energy.  The objective is to separate people from the hazards in an organized and controlled manner.  </a:t>
            </a:r>
            <a:endParaRPr lang="en-US" dirty="0" smtClean="0"/>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9</a:t>
            </a:fld>
            <a:endParaRPr lang="en-US" dirty="0"/>
          </a:p>
        </p:txBody>
      </p:sp>
    </p:spTree>
    <p:extLst>
      <p:ext uri="{BB962C8B-B14F-4D97-AF65-F5344CB8AC3E}">
        <p14:creationId xmlns:p14="http://schemas.microsoft.com/office/powerpoint/2010/main" val="2736297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Remember that all incidents begin with some form of movement.  Either the person moves to the hazard or the hazard moves to the person in an uncontrolled or disorganized environment.</a:t>
            </a:r>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10</a:t>
            </a:fld>
            <a:endParaRPr lang="en-US" dirty="0"/>
          </a:p>
        </p:txBody>
      </p:sp>
    </p:spTree>
    <p:extLst>
      <p:ext uri="{BB962C8B-B14F-4D97-AF65-F5344CB8AC3E}">
        <p14:creationId xmlns:p14="http://schemas.microsoft.com/office/powerpoint/2010/main" val="3248986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second event in the classification Contact with objects and equipment is STRUCK BY.  What is the movement with a struck by event?  (Something moves into the person) Obviously, the energy of being struck by something has the potential to be much greater than the energy involved in the event Struck Against.  Consequently, the severity of injuries in Struck By events may be much greater.  Struck by events produce injuries such as fractures, punctures, foreign bodies in the eye, amputations, etc.</a:t>
            </a:r>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16</a:t>
            </a:fld>
            <a:endParaRPr lang="en-US" dirty="0"/>
          </a:p>
        </p:txBody>
      </p:sp>
    </p:spTree>
    <p:extLst>
      <p:ext uri="{BB962C8B-B14F-4D97-AF65-F5344CB8AC3E}">
        <p14:creationId xmlns:p14="http://schemas.microsoft.com/office/powerpoint/2010/main" val="2553748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third and final event in the classification Contact with objects and equipment is CAUGHT IN, ON OR BETWEEN. What is the movement with a Caught in, on or between event?  (The person moves into the line of fire of some mechanical motion) Obviously, the energy of being caught in, on or between some mechanical motion has the potential to be much greater than the energy involved in the events Struck Against or Struck By.  Consequently, the severity of injuries in Caught in, on or between events is usually severe.  Caught in, on or between events produce injuries such as amputations, fractures, crushing injuries, etc.</a:t>
            </a:r>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22</a:t>
            </a:fld>
            <a:endParaRPr lang="en-US" dirty="0"/>
          </a:p>
        </p:txBody>
      </p:sp>
    </p:spTree>
    <p:extLst>
      <p:ext uri="{BB962C8B-B14F-4D97-AF65-F5344CB8AC3E}">
        <p14:creationId xmlns:p14="http://schemas.microsoft.com/office/powerpoint/2010/main" val="269062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American National standard for Information Management for Occupational Safety and Health provides a classification structure for 46 different events and exposures.  We are going to take a look at seven of those events and exposures that occur most frequently at sawmills from the arrival of logs to decking .   Remember the key words in the definition of safety – well the key word movement is demonstrated well in each event classification that we will discuss.  As a matter of fact, I want you to begin thinking of every event classification as some form of movement.  The first event classification that we will discuss is STRUCK AGAINST.  What movement is involved in this event classification?  (The person moves into an object).  Generally, the energy involved in struck against events is limited to what the person can generate in movement.  Struck Against events produce injuries such as cuts, bruises, fractures and punctures.  </a:t>
            </a:r>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30</a:t>
            </a:fld>
            <a:endParaRPr lang="en-US" dirty="0"/>
          </a:p>
        </p:txBody>
      </p:sp>
    </p:spTree>
    <p:extLst>
      <p:ext uri="{BB962C8B-B14F-4D97-AF65-F5344CB8AC3E}">
        <p14:creationId xmlns:p14="http://schemas.microsoft.com/office/powerpoint/2010/main" val="242809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48CFB-D340-433C-B76A-10C7B415966C}" type="slidenum">
              <a:rPr lang="en-US" smtClean="0"/>
              <a:pPr/>
              <a:t>34</a:t>
            </a:fld>
            <a:endParaRPr lang="en-US" dirty="0"/>
          </a:p>
        </p:txBody>
      </p:sp>
    </p:spTree>
    <p:extLst>
      <p:ext uri="{BB962C8B-B14F-4D97-AF65-F5344CB8AC3E}">
        <p14:creationId xmlns:p14="http://schemas.microsoft.com/office/powerpoint/2010/main" val="1284051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EA34E-FC0A-4367-B0A9-7E6F4EB095C5}"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EA34E-FC0A-4367-B0A9-7E6F4EB095C5}"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FEA34E-FC0A-4367-B0A9-7E6F4EB095C5}"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EA34E-FC0A-4367-B0A9-7E6F4EB095C5}"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BCF6133-96B6-4913-BBF5-3919C4D79E72}" type="datetimeFigureOut">
              <a:rPr lang="en-US" smtClean="0"/>
              <a:pPr/>
              <a:t>6/26/2013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CFEA34E-FC0A-4367-B0A9-7E6F4EB095C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Sawmill Safety</a:t>
            </a:r>
          </a:p>
        </p:txBody>
      </p:sp>
      <p:sp>
        <p:nvSpPr>
          <p:cNvPr id="3" name="Text Placeholder 2"/>
          <p:cNvSpPr>
            <a:spLocks noGrp="1"/>
          </p:cNvSpPr>
          <p:nvPr>
            <p:ph type="body" idx="1"/>
          </p:nvPr>
        </p:nvSpPr>
        <p:spPr/>
        <p:txBody>
          <a:bodyPr/>
          <a:lstStyle/>
          <a:p>
            <a:r>
              <a:rPr lang="en-US" dirty="0"/>
              <a:t>Module </a:t>
            </a:r>
            <a:r>
              <a:rPr lang="en-US" dirty="0" smtClean="0"/>
              <a:t>1 – Log Handling</a:t>
            </a:r>
            <a:endParaRPr lang="en-US" dirty="0"/>
          </a:p>
          <a:p>
            <a:r>
              <a:rPr lang="en-US" dirty="0" smtClean="0"/>
              <a:t>Log Arrival to </a:t>
            </a:r>
            <a:r>
              <a:rPr lang="en-US" dirty="0"/>
              <a:t>Log Decking</a:t>
            </a:r>
          </a:p>
          <a:p>
            <a:endParaRPr lang="en-US" dirty="0"/>
          </a:p>
        </p:txBody>
      </p:sp>
    </p:spTree>
    <p:extLst>
      <p:ext uri="{BB962C8B-B14F-4D97-AF65-F5344CB8AC3E}">
        <p14:creationId xmlns:p14="http://schemas.microsoft.com/office/powerpoint/2010/main" val="737932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the Movement</a:t>
            </a:r>
          </a:p>
        </p:txBody>
      </p:sp>
      <p:sp>
        <p:nvSpPr>
          <p:cNvPr id="3" name="Content Placeholder 2"/>
          <p:cNvSpPr>
            <a:spLocks noGrp="1"/>
          </p:cNvSpPr>
          <p:nvPr>
            <p:ph idx="1"/>
          </p:nvPr>
        </p:nvSpPr>
        <p:spPr/>
        <p:txBody>
          <a:bodyPr/>
          <a:lstStyle/>
          <a:p>
            <a:r>
              <a:rPr lang="en-US" sz="2800" dirty="0">
                <a:solidFill>
                  <a:srgbClr val="4C5A6A"/>
                </a:solidFill>
              </a:rPr>
              <a:t>All incidents are initiated with movement.  Either the person moves to the hazard or the hazard moves to the person.</a:t>
            </a:r>
          </a:p>
          <a:p>
            <a:endParaRPr lang="en-US" dirty="0"/>
          </a:p>
        </p:txBody>
      </p:sp>
    </p:spTree>
    <p:extLst>
      <p:ext uri="{BB962C8B-B14F-4D97-AF65-F5344CB8AC3E}">
        <p14:creationId xmlns:p14="http://schemas.microsoft.com/office/powerpoint/2010/main" val="3285490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smtClean="0"/>
              <a:t>Terminology</a:t>
            </a:r>
            <a:endParaRPr lang="en-US" dirty="0"/>
          </a:p>
        </p:txBody>
      </p:sp>
      <p:pic>
        <p:nvPicPr>
          <p:cNvPr id="10" name="Picture 9" descr="stationary-mount-knuckleboom-loader.jp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465292" y="1905000"/>
            <a:ext cx="4221508" cy="2590800"/>
          </a:xfrm>
          <a:prstGeom prst="rect">
            <a:avLst/>
          </a:prstGeom>
        </p:spPr>
      </p:pic>
      <p:pic>
        <p:nvPicPr>
          <p:cNvPr id="11" name="Picture 10" descr="C716739_CIM02.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2892" y="1905000"/>
            <a:ext cx="3631623" cy="2590800"/>
          </a:xfrm>
          <a:prstGeom prst="rect">
            <a:avLst/>
          </a:prstGeom>
          <a:scene3d>
            <a:camera prst="orthographicFront">
              <a:rot lat="0" lon="10800000" rev="0"/>
            </a:camera>
            <a:lightRig rig="threePt" dir="t"/>
          </a:scene3d>
        </p:spPr>
      </p:pic>
      <p:sp>
        <p:nvSpPr>
          <p:cNvPr id="13" name="TextBox 12"/>
          <p:cNvSpPr txBox="1"/>
          <p:nvPr/>
        </p:nvSpPr>
        <p:spPr>
          <a:xfrm>
            <a:off x="4343400" y="4648200"/>
            <a:ext cx="2901712" cy="1200328"/>
          </a:xfrm>
          <a:prstGeom prst="rect">
            <a:avLst/>
          </a:prstGeom>
          <a:noFill/>
        </p:spPr>
        <p:txBody>
          <a:bodyPr wrap="square" rtlCol="0">
            <a:spAutoFit/>
          </a:bodyPr>
          <a:lstStyle/>
          <a:p>
            <a:r>
              <a:rPr lang="en-US" sz="2400" dirty="0" smtClean="0">
                <a:solidFill>
                  <a:srgbClr val="4C5A6A"/>
                </a:solidFill>
              </a:rPr>
              <a:t>Sorter, Shovel or</a:t>
            </a:r>
          </a:p>
          <a:p>
            <a:r>
              <a:rPr lang="en-US" sz="2400" dirty="0" smtClean="0">
                <a:solidFill>
                  <a:srgbClr val="4C5A6A"/>
                </a:solidFill>
              </a:rPr>
              <a:t>Knuckleboom Loader</a:t>
            </a:r>
            <a:endParaRPr lang="en-US" sz="2400" dirty="0">
              <a:solidFill>
                <a:srgbClr val="4C5A6A"/>
              </a:solidFill>
            </a:endParaRPr>
          </a:p>
        </p:txBody>
      </p:sp>
      <p:sp>
        <p:nvSpPr>
          <p:cNvPr id="14" name="TextBox 13"/>
          <p:cNvSpPr txBox="1"/>
          <p:nvPr/>
        </p:nvSpPr>
        <p:spPr>
          <a:xfrm>
            <a:off x="451088" y="4731603"/>
            <a:ext cx="2901712" cy="830997"/>
          </a:xfrm>
          <a:prstGeom prst="rect">
            <a:avLst/>
          </a:prstGeom>
          <a:noFill/>
        </p:spPr>
        <p:txBody>
          <a:bodyPr wrap="square" rtlCol="0">
            <a:spAutoFit/>
          </a:bodyPr>
          <a:lstStyle/>
          <a:p>
            <a:r>
              <a:rPr lang="en-US" sz="2400" dirty="0" smtClean="0">
                <a:solidFill>
                  <a:srgbClr val="4C5A6A"/>
                </a:solidFill>
              </a:rPr>
              <a:t>LeTourneau or</a:t>
            </a:r>
          </a:p>
          <a:p>
            <a:r>
              <a:rPr lang="en-US" sz="2400" dirty="0" smtClean="0">
                <a:solidFill>
                  <a:srgbClr val="4C5A6A"/>
                </a:solidFill>
              </a:rPr>
              <a:t>Wheel Loader</a:t>
            </a:r>
            <a:endParaRPr lang="en-US" sz="2400" dirty="0">
              <a:solidFill>
                <a:srgbClr val="4C5A6A"/>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10" name="Content Placeholder 9"/>
          <p:cNvSpPr>
            <a:spLocks noGrp="1"/>
          </p:cNvSpPr>
          <p:nvPr>
            <p:ph sz="half" idx="1"/>
          </p:nvPr>
        </p:nvSpPr>
        <p:spPr>
          <a:xfrm>
            <a:off x="-914400" y="4876800"/>
            <a:ext cx="4038600" cy="679704"/>
          </a:xfrm>
        </p:spPr>
        <p:txBody>
          <a:bodyPr/>
          <a:lstStyle/>
          <a:p>
            <a:pPr algn="ctr">
              <a:buNone/>
            </a:pPr>
            <a:r>
              <a:rPr lang="en-US" dirty="0" smtClean="0">
                <a:solidFill>
                  <a:schemeClr val="accent4"/>
                </a:solidFill>
              </a:rPr>
              <a:t>Bunks</a:t>
            </a:r>
          </a:p>
          <a:p>
            <a:pPr>
              <a:buNone/>
            </a:pPr>
            <a:endParaRPr lang="en-US" dirty="0"/>
          </a:p>
        </p:txBody>
      </p:sp>
      <p:sp>
        <p:nvSpPr>
          <p:cNvPr id="8" name="Content Placeholder 7"/>
          <p:cNvSpPr>
            <a:spLocks noGrp="1"/>
          </p:cNvSpPr>
          <p:nvPr>
            <p:ph sz="half" idx="2"/>
          </p:nvPr>
        </p:nvSpPr>
        <p:spPr>
          <a:xfrm>
            <a:off x="4038600" y="4876800"/>
            <a:ext cx="4038600" cy="603504"/>
          </a:xfrm>
        </p:spPr>
        <p:txBody>
          <a:bodyPr/>
          <a:lstStyle/>
          <a:p>
            <a:pPr algn="ctr">
              <a:buNone/>
            </a:pPr>
            <a:r>
              <a:rPr lang="en-US" dirty="0" smtClean="0">
                <a:solidFill>
                  <a:srgbClr val="4C5A6A"/>
                </a:solidFill>
              </a:rPr>
              <a:t>Wrappers</a:t>
            </a:r>
            <a:endParaRPr lang="en-US" dirty="0">
              <a:solidFill>
                <a:srgbClr val="4C5A6A"/>
              </a:solidFill>
            </a:endParaRPr>
          </a:p>
        </p:txBody>
      </p:sp>
      <p:pic>
        <p:nvPicPr>
          <p:cNvPr id="12" name="Picture 11" descr="IMG_24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57800" y="2133600"/>
            <a:ext cx="3276600" cy="2674776"/>
          </a:xfrm>
          <a:prstGeom prst="rect">
            <a:avLst/>
          </a:prstGeom>
        </p:spPr>
      </p:pic>
      <p:sp>
        <p:nvSpPr>
          <p:cNvPr id="13" name="Left Arrow 12"/>
          <p:cNvSpPr/>
          <p:nvPr/>
        </p:nvSpPr>
        <p:spPr>
          <a:xfrm rot="21043914">
            <a:off x="2699641" y="3657025"/>
            <a:ext cx="978408" cy="484632"/>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Arrow 13"/>
          <p:cNvSpPr/>
          <p:nvPr/>
        </p:nvSpPr>
        <p:spPr>
          <a:xfrm rot="21011444">
            <a:off x="6968331" y="3127802"/>
            <a:ext cx="978408" cy="484632"/>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Screen shot 2012-03-26 at 12.05.39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 y="2133600"/>
            <a:ext cx="4387380" cy="2667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r>
              <a:rPr lang="en-US" dirty="0" smtClean="0"/>
              <a:t>Basic Personal Protective Equipment</a:t>
            </a:r>
            <a:br>
              <a:rPr lang="en-US" dirty="0" smtClean="0"/>
            </a:br>
            <a:r>
              <a:rPr lang="en-US" dirty="0" smtClean="0"/>
              <a:t>for Log Yard Workers</a:t>
            </a:r>
            <a:endParaRPr lang="en-US" dirty="0"/>
          </a:p>
        </p:txBody>
      </p:sp>
      <p:sp>
        <p:nvSpPr>
          <p:cNvPr id="3" name="Content Placeholder 2"/>
          <p:cNvSpPr>
            <a:spLocks noGrp="1"/>
          </p:cNvSpPr>
          <p:nvPr>
            <p:ph idx="1"/>
          </p:nvPr>
        </p:nvSpPr>
        <p:spPr>
          <a:xfrm>
            <a:off x="922935" y="4999335"/>
            <a:ext cx="1676400" cy="457200"/>
          </a:xfrm>
        </p:spPr>
        <p:txBody>
          <a:bodyPr/>
          <a:lstStyle/>
          <a:p>
            <a:pPr marL="0" indent="0">
              <a:buNone/>
            </a:pPr>
            <a:r>
              <a:rPr lang="en-US" dirty="0" smtClean="0">
                <a:solidFill>
                  <a:srgbClr val="4C5A6A"/>
                </a:solidFill>
              </a:rPr>
              <a:t>Hard Hat</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1935" y="3162301"/>
            <a:ext cx="2166011" cy="176529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56535" y="2438400"/>
            <a:ext cx="2413000" cy="2413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20435" y="3022600"/>
            <a:ext cx="1841500" cy="1841500"/>
          </a:xfrm>
          <a:prstGeom prst="rect">
            <a:avLst/>
          </a:prstGeom>
        </p:spPr>
      </p:pic>
      <p:sp>
        <p:nvSpPr>
          <p:cNvPr id="7" name="Rectangle 6"/>
          <p:cNvSpPr/>
          <p:nvPr/>
        </p:nvSpPr>
        <p:spPr>
          <a:xfrm>
            <a:off x="2964747" y="4999335"/>
            <a:ext cx="2698175" cy="461665"/>
          </a:xfrm>
          <a:prstGeom prst="rect">
            <a:avLst/>
          </a:prstGeom>
        </p:spPr>
        <p:txBody>
          <a:bodyPr wrap="none">
            <a:spAutoFit/>
          </a:bodyPr>
          <a:lstStyle/>
          <a:p>
            <a:r>
              <a:rPr lang="en-US" sz="2400" dirty="0">
                <a:solidFill>
                  <a:srgbClr val="4C5A6A"/>
                </a:solidFill>
              </a:rPr>
              <a:t>High Visibility Vest</a:t>
            </a:r>
          </a:p>
        </p:txBody>
      </p:sp>
      <p:sp>
        <p:nvSpPr>
          <p:cNvPr id="8" name="Rectangle 7"/>
          <p:cNvSpPr/>
          <p:nvPr/>
        </p:nvSpPr>
        <p:spPr>
          <a:xfrm>
            <a:off x="6028335" y="4999335"/>
            <a:ext cx="2506065" cy="461665"/>
          </a:xfrm>
          <a:prstGeom prst="rect">
            <a:avLst/>
          </a:prstGeom>
        </p:spPr>
        <p:txBody>
          <a:bodyPr wrap="none">
            <a:spAutoFit/>
          </a:bodyPr>
          <a:lstStyle/>
          <a:p>
            <a:r>
              <a:rPr lang="en-US" sz="2400" dirty="0">
                <a:solidFill>
                  <a:srgbClr val="4C5A6A"/>
                </a:solidFill>
              </a:rPr>
              <a:t>Steel Toed Boots</a:t>
            </a:r>
          </a:p>
        </p:txBody>
      </p:sp>
    </p:spTree>
    <p:extLst>
      <p:ext uri="{BB962C8B-B14F-4D97-AF65-F5344CB8AC3E}">
        <p14:creationId xmlns:p14="http://schemas.microsoft.com/office/powerpoint/2010/main" val="3077580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Flow Chart</a:t>
            </a:r>
            <a:endParaRPr lang="en-US" dirty="0"/>
          </a:p>
        </p:txBody>
      </p:sp>
      <p:sp>
        <p:nvSpPr>
          <p:cNvPr id="4" name="Right Arrow Callout 3"/>
          <p:cNvSpPr/>
          <p:nvPr/>
        </p:nvSpPr>
        <p:spPr>
          <a:xfrm>
            <a:off x="644237" y="1752600"/>
            <a:ext cx="2431473" cy="1440873"/>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Truck Arrival</a:t>
            </a:r>
            <a:endPar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Right Arrow Callout 4"/>
          <p:cNvSpPr/>
          <p:nvPr/>
        </p:nvSpPr>
        <p:spPr>
          <a:xfrm>
            <a:off x="3602182" y="1752600"/>
            <a:ext cx="2431473" cy="1440873"/>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Truck Unloading</a:t>
            </a:r>
            <a:endPar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Down Arrow Callout 6"/>
          <p:cNvSpPr/>
          <p:nvPr/>
        </p:nvSpPr>
        <p:spPr>
          <a:xfrm>
            <a:off x="6532418" y="1752600"/>
            <a:ext cx="1620982" cy="2251364"/>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Roll Out</a:t>
            </a:r>
            <a:endPar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Left Arrow Callout 7"/>
          <p:cNvSpPr/>
          <p:nvPr/>
        </p:nvSpPr>
        <p:spPr>
          <a:xfrm>
            <a:off x="5631873" y="4274127"/>
            <a:ext cx="2521527" cy="1440873"/>
          </a:xfrm>
          <a:prstGeom prst="lef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Scaling</a:t>
            </a:r>
            <a:endPar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Left Arrow Callout 8"/>
          <p:cNvSpPr/>
          <p:nvPr/>
        </p:nvSpPr>
        <p:spPr>
          <a:xfrm>
            <a:off x="2701637" y="4274127"/>
            <a:ext cx="2521527" cy="1440873"/>
          </a:xfrm>
          <a:prstGeom prst="lef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Sorting and Decking</a:t>
            </a:r>
            <a:endPar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Snip Single Corner Rectangle 9"/>
          <p:cNvSpPr/>
          <p:nvPr/>
        </p:nvSpPr>
        <p:spPr>
          <a:xfrm>
            <a:off x="644237" y="4274127"/>
            <a:ext cx="1620982" cy="1440873"/>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To Plant…</a:t>
            </a:r>
            <a:endPar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dirty="0" smtClean="0"/>
              <a:t>#1 Potential for injury in the Log Yard</a:t>
            </a:r>
            <a:endParaRPr lang="en-US" dirty="0"/>
          </a:p>
        </p:txBody>
      </p:sp>
      <p:sp>
        <p:nvSpPr>
          <p:cNvPr id="3" name="Content Placeholder 2"/>
          <p:cNvSpPr>
            <a:spLocks noGrp="1"/>
          </p:cNvSpPr>
          <p:nvPr>
            <p:ph idx="1"/>
          </p:nvPr>
        </p:nvSpPr>
        <p:spPr>
          <a:xfrm>
            <a:off x="457200" y="2133600"/>
            <a:ext cx="8229600" cy="3962400"/>
          </a:xfrm>
        </p:spPr>
        <p:txBody>
          <a:bodyPr/>
          <a:lstStyle/>
          <a:p>
            <a:r>
              <a:rPr lang="en-US" dirty="0" smtClean="0">
                <a:solidFill>
                  <a:srgbClr val="4C5A6A"/>
                </a:solidFill>
              </a:rPr>
              <a:t>Being </a:t>
            </a:r>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struck by equipment </a:t>
            </a:r>
            <a:r>
              <a:rPr lang="en-US" dirty="0" smtClean="0">
                <a:solidFill>
                  <a:srgbClr val="4C5A6A"/>
                </a:solidFill>
              </a:rPr>
              <a:t>or </a:t>
            </a:r>
            <a:r>
              <a:rPr lang="en-US" dirty="0" smtClean="0">
                <a:solidFill>
                  <a:srgbClr val="4C5A6A"/>
                </a:solidFill>
              </a:rPr>
              <a:t>material</a:t>
            </a:r>
            <a:endParaRPr lang="en-US" dirty="0" smtClean="0">
              <a:solidFill>
                <a:srgbClr val="4C5A6A"/>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Classification</a:t>
            </a:r>
          </a:p>
        </p:txBody>
      </p:sp>
      <p:sp>
        <p:nvSpPr>
          <p:cNvPr id="3" name="Content Placeholder 2"/>
          <p:cNvSpPr>
            <a:spLocks noGrp="1"/>
          </p:cNvSpPr>
          <p:nvPr>
            <p:ph idx="1"/>
          </p:nvPr>
        </p:nvSpPr>
        <p:spPr/>
        <p:txBody>
          <a:bodyPr/>
          <a:lstStyle/>
          <a:p>
            <a:pPr>
              <a:buFont typeface="Wingdings" pitchFamily="2" charset="2"/>
              <a:buNone/>
            </a:pPr>
            <a:r>
              <a:rPr lang="en-US" dirty="0" smtClean="0">
                <a:solidFill>
                  <a:srgbClr val="4C5A6A"/>
                </a:solidFill>
              </a:rPr>
              <a:t>Contact with objects and equipment.</a:t>
            </a:r>
          </a:p>
          <a:p>
            <a:pPr algn="ctr">
              <a:buFont typeface="Wingdings" pitchFamily="2" charset="2"/>
              <a:buNone/>
            </a:pPr>
            <a:endParaRPr lang="en-US" i="1" dirty="0">
              <a:solidFill>
                <a:srgbClr val="4C5A6A"/>
              </a:solidFill>
            </a:endParaRPr>
          </a:p>
          <a:p>
            <a:pPr algn="ctr">
              <a:buFont typeface="Wingdings" pitchFamily="2" charset="2"/>
              <a:buNone/>
            </a:pPr>
            <a:r>
              <a:rPr lang="en-US" i="1" dirty="0">
                <a:solidFill>
                  <a:srgbClr val="4C5A6A"/>
                </a:solidFill>
              </a:rPr>
              <a:t>Struck by</a:t>
            </a:r>
          </a:p>
          <a:p>
            <a:pPr algn="ctr">
              <a:buFont typeface="Wingdings" pitchFamily="2" charset="2"/>
              <a:buNone/>
            </a:pPr>
            <a:r>
              <a:rPr lang="en-US" sz="2000" dirty="0" smtClean="0">
                <a:solidFill>
                  <a:srgbClr val="4C5A6A"/>
                </a:solidFill>
              </a:rPr>
              <a:t>(Fractures</a:t>
            </a:r>
            <a:r>
              <a:rPr lang="en-US" sz="2000" dirty="0">
                <a:solidFill>
                  <a:srgbClr val="4C5A6A"/>
                </a:solidFill>
              </a:rPr>
              <a:t>, punctures, foreign bodies in eye, </a:t>
            </a:r>
            <a:r>
              <a:rPr lang="en-US" sz="2000" dirty="0" smtClean="0">
                <a:solidFill>
                  <a:srgbClr val="4C5A6A"/>
                </a:solidFill>
              </a:rPr>
              <a:t>amputations etc</a:t>
            </a:r>
            <a:r>
              <a:rPr lang="en-US" sz="2000" dirty="0">
                <a:solidFill>
                  <a:srgbClr val="4C5A6A"/>
                </a:solidFill>
              </a:rPr>
              <a:t>....</a:t>
            </a:r>
            <a:r>
              <a:rPr lang="en-US" sz="2000" dirty="0" smtClean="0">
                <a:solidFill>
                  <a:srgbClr val="4C5A6A"/>
                </a:solidFill>
              </a:rPr>
              <a:t>)</a:t>
            </a:r>
            <a:endParaRPr lang="en-US" sz="2000" dirty="0">
              <a:solidFill>
                <a:srgbClr val="4C5A6A"/>
              </a:solidFill>
            </a:endParaRPr>
          </a:p>
        </p:txBody>
      </p:sp>
      <p:pic>
        <p:nvPicPr>
          <p:cNvPr id="4" name="Picture 3" descr="struck against.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85320" y="2660954"/>
            <a:ext cx="3243172" cy="4197046"/>
          </a:xfrm>
          <a:prstGeom prst="rect">
            <a:avLst/>
          </a:prstGeom>
        </p:spPr>
      </p:pic>
    </p:spTree>
    <p:extLst>
      <p:ext uri="{BB962C8B-B14F-4D97-AF65-F5344CB8AC3E}">
        <p14:creationId xmlns:p14="http://schemas.microsoft.com/office/powerpoint/2010/main" val="3720737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would think…</a:t>
            </a:r>
            <a:endParaRPr lang="en-US" dirty="0"/>
          </a:p>
        </p:txBody>
      </p:sp>
      <p:pic>
        <p:nvPicPr>
          <p:cNvPr id="4" name="Picture 3" descr="aehq6379 copy-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76400" y="2133600"/>
            <a:ext cx="5797296" cy="3767328"/>
          </a:xfrm>
          <a:prstGeom prst="rect">
            <a:avLst/>
          </a:prstGeom>
        </p:spPr>
      </p:pic>
      <p:sp>
        <p:nvSpPr>
          <p:cNvPr id="5" name="Rectangle 4"/>
          <p:cNvSpPr/>
          <p:nvPr/>
        </p:nvSpPr>
        <p:spPr>
          <a:xfrm>
            <a:off x="533400" y="1371600"/>
            <a:ext cx="8254412" cy="400110"/>
          </a:xfrm>
          <a:prstGeom prst="rect">
            <a:avLst/>
          </a:prstGeom>
        </p:spPr>
        <p:txBody>
          <a:bodyPr wrap="square">
            <a:spAutoFit/>
          </a:bodyPr>
          <a:lstStyle/>
          <a:p>
            <a:pPr>
              <a:buFont typeface="Wingdings" pitchFamily="2" charset="2"/>
              <a:buNone/>
            </a:pPr>
            <a:r>
              <a:rPr lang="en-US" sz="2000" dirty="0" smtClean="0">
                <a:solidFill>
                  <a:srgbClr val="4C5A6A"/>
                </a:solidFill>
              </a:rPr>
              <a:t>…equipment operators have perfect visibility because they’re up high.</a:t>
            </a:r>
            <a:endParaRPr lang="en-US" sz="2000" dirty="0">
              <a:solidFill>
                <a:srgbClr val="4C5A6A"/>
              </a:solidFill>
            </a:endParaRPr>
          </a:p>
        </p:txBody>
      </p:sp>
      <p:sp>
        <p:nvSpPr>
          <p:cNvPr id="6" name="Rectangle 5"/>
          <p:cNvSpPr/>
          <p:nvPr/>
        </p:nvSpPr>
        <p:spPr>
          <a:xfrm>
            <a:off x="1371600" y="6096000"/>
            <a:ext cx="6391493" cy="400110"/>
          </a:xfrm>
          <a:prstGeom prst="rect">
            <a:avLst/>
          </a:prstGeom>
        </p:spPr>
        <p:txBody>
          <a:bodyPr wrap="none">
            <a:spAutoFit/>
          </a:bodyPr>
          <a:lstStyle/>
          <a:p>
            <a:pPr>
              <a:buFont typeface="Wingdings" pitchFamily="2" charset="2"/>
              <a:buNone/>
            </a:pPr>
            <a:r>
              <a:rPr lang="en-US" sz="2000" dirty="0" smtClean="0">
                <a:solidFill>
                  <a:srgbClr val="4C5A6A"/>
                </a:solidFill>
              </a:rPr>
              <a:t>But the view maybe obstructed by the equipment itself.</a:t>
            </a:r>
            <a:endParaRPr lang="en-US" sz="2000" dirty="0">
              <a:solidFill>
                <a:srgbClr val="4C5A6A"/>
              </a:solidFill>
            </a:endParaRPr>
          </a:p>
        </p:txBody>
      </p:sp>
      <p:sp>
        <p:nvSpPr>
          <p:cNvPr id="7" name="Chevron 6"/>
          <p:cNvSpPr/>
          <p:nvPr/>
        </p:nvSpPr>
        <p:spPr>
          <a:xfrm rot="3051038">
            <a:off x="2915466" y="3503444"/>
            <a:ext cx="533400" cy="304800"/>
          </a:xfrm>
          <a:prstGeom prst="chevr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tx1"/>
              </a:solidFill>
            </a:endParaRPr>
          </a:p>
        </p:txBody>
      </p:sp>
      <p:sp>
        <p:nvSpPr>
          <p:cNvPr id="8" name="Chevron 7"/>
          <p:cNvSpPr/>
          <p:nvPr/>
        </p:nvSpPr>
        <p:spPr>
          <a:xfrm rot="6829289">
            <a:off x="5924034" y="2591532"/>
            <a:ext cx="533400" cy="304800"/>
          </a:xfrm>
          <a:prstGeom prst="chevr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tx1"/>
              </a:solidFill>
            </a:endParaRPr>
          </a:p>
        </p:txBody>
      </p:sp>
      <p:sp>
        <p:nvSpPr>
          <p:cNvPr id="9" name="Chevron 8"/>
          <p:cNvSpPr/>
          <p:nvPr/>
        </p:nvSpPr>
        <p:spPr>
          <a:xfrm rot="6829289">
            <a:off x="5924035" y="3734533"/>
            <a:ext cx="533400" cy="304800"/>
          </a:xfrm>
          <a:prstGeom prst="chevr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tx1"/>
              </a:solidFill>
            </a:endParaRPr>
          </a:p>
        </p:txBody>
      </p:sp>
      <p:sp>
        <p:nvSpPr>
          <p:cNvPr id="10" name="Chevron 9"/>
          <p:cNvSpPr/>
          <p:nvPr/>
        </p:nvSpPr>
        <p:spPr>
          <a:xfrm rot="6829289">
            <a:off x="6609834" y="4344132"/>
            <a:ext cx="533400" cy="304800"/>
          </a:xfrm>
          <a:prstGeom prst="chevr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43340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19201" y="3492392"/>
            <a:ext cx="6629398" cy="2321146"/>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19201" y="1331916"/>
            <a:ext cx="6629397" cy="1747283"/>
          </a:xfrm>
          <a:prstGeom prst="rect">
            <a:avLst/>
          </a:prstGeom>
        </p:spPr>
      </p:pic>
      <p:sp>
        <p:nvSpPr>
          <p:cNvPr id="2" name="Title 1"/>
          <p:cNvSpPr>
            <a:spLocks noGrp="1"/>
          </p:cNvSpPr>
          <p:nvPr>
            <p:ph type="title"/>
          </p:nvPr>
        </p:nvSpPr>
        <p:spPr>
          <a:xfrm>
            <a:off x="457200" y="533400"/>
            <a:ext cx="8229600" cy="1066800"/>
          </a:xfrm>
        </p:spPr>
        <p:txBody>
          <a:bodyPr>
            <a:normAutofit/>
          </a:bodyPr>
          <a:lstStyle/>
          <a:p>
            <a:r>
              <a:rPr lang="en-US" sz="3200" dirty="0" smtClean="0"/>
              <a:t>Why the Equipment Operator Can’t See You</a:t>
            </a:r>
            <a:endParaRPr lang="en-US" sz="3200" dirty="0"/>
          </a:p>
        </p:txBody>
      </p:sp>
      <p:sp>
        <p:nvSpPr>
          <p:cNvPr id="9" name="TextBox 8"/>
          <p:cNvSpPr txBox="1"/>
          <p:nvPr/>
        </p:nvSpPr>
        <p:spPr>
          <a:xfrm>
            <a:off x="1143000" y="3128523"/>
            <a:ext cx="6781800" cy="400110"/>
          </a:xfrm>
          <a:prstGeom prst="rect">
            <a:avLst/>
          </a:prstGeom>
          <a:noFill/>
        </p:spPr>
        <p:txBody>
          <a:bodyPr wrap="square" rtlCol="0">
            <a:spAutoFit/>
          </a:bodyPr>
          <a:lstStyle/>
          <a:p>
            <a:r>
              <a:rPr lang="en-US" sz="2000" dirty="0" smtClean="0">
                <a:solidFill>
                  <a:srgbClr val="4C5A6A"/>
                </a:solidFill>
              </a:rPr>
              <a:t>Equipment design and log loads create blind spots.</a:t>
            </a:r>
            <a:endParaRPr lang="en-US" sz="2000" dirty="0">
              <a:solidFill>
                <a:srgbClr val="4C5A6A"/>
              </a:solidFill>
            </a:endParaRPr>
          </a:p>
        </p:txBody>
      </p:sp>
      <p:sp>
        <p:nvSpPr>
          <p:cNvPr id="10" name="TextBox 9"/>
          <p:cNvSpPr txBox="1"/>
          <p:nvPr/>
        </p:nvSpPr>
        <p:spPr>
          <a:xfrm>
            <a:off x="1143000" y="5754469"/>
            <a:ext cx="6934200" cy="707886"/>
          </a:xfrm>
          <a:prstGeom prst="rect">
            <a:avLst/>
          </a:prstGeom>
          <a:noFill/>
        </p:spPr>
        <p:txBody>
          <a:bodyPr wrap="square" rtlCol="0">
            <a:spAutoFit/>
          </a:bodyPr>
          <a:lstStyle/>
          <a:p>
            <a:r>
              <a:rPr lang="en-US" sz="2000" dirty="0" smtClean="0">
                <a:solidFill>
                  <a:srgbClr val="4C5A6A"/>
                </a:solidFill>
              </a:rPr>
              <a:t>Carry Loads high to increase visibility, drive slowly and carefully as logs can fall.</a:t>
            </a:r>
            <a:endParaRPr lang="en-US" sz="2000" dirty="0">
              <a:solidFill>
                <a:srgbClr val="4C5A6A"/>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Other Visibility Hazards</a:t>
            </a:r>
            <a:endParaRPr lang="en-US" sz="3200" dirty="0"/>
          </a:p>
        </p:txBody>
      </p:sp>
      <p:sp>
        <p:nvSpPr>
          <p:cNvPr id="3" name="Content Placeholder 2"/>
          <p:cNvSpPr>
            <a:spLocks noGrp="1"/>
          </p:cNvSpPr>
          <p:nvPr>
            <p:ph idx="1"/>
          </p:nvPr>
        </p:nvSpPr>
        <p:spPr>
          <a:xfrm>
            <a:off x="457200" y="1828800"/>
            <a:ext cx="8229600" cy="4876800"/>
          </a:xfrm>
        </p:spPr>
        <p:txBody>
          <a:bodyPr/>
          <a:lstStyle/>
          <a:p>
            <a:r>
              <a:rPr lang="en-US" dirty="0" smtClean="0">
                <a:solidFill>
                  <a:srgbClr val="4C5A6A"/>
                </a:solidFill>
              </a:rPr>
              <a:t>Inclement </a:t>
            </a:r>
            <a:endParaRPr lang="en-US" dirty="0">
              <a:solidFill>
                <a:srgbClr val="4C5A6A"/>
              </a:solidFill>
            </a:endParaRPr>
          </a:p>
          <a:p>
            <a:pPr marL="0" indent="0">
              <a:buNone/>
            </a:pPr>
            <a:r>
              <a:rPr lang="en-US" dirty="0" smtClean="0">
                <a:solidFill>
                  <a:srgbClr val="4C5A6A"/>
                </a:solidFill>
              </a:rPr>
              <a:t>weather such</a:t>
            </a:r>
          </a:p>
          <a:p>
            <a:pPr marL="0" indent="0">
              <a:buNone/>
            </a:pPr>
            <a:r>
              <a:rPr lang="en-US" dirty="0" smtClean="0">
                <a:solidFill>
                  <a:srgbClr val="4C5A6A"/>
                </a:solidFill>
              </a:rPr>
              <a:t>as rain, snow</a:t>
            </a:r>
          </a:p>
          <a:p>
            <a:pPr marL="0" indent="0">
              <a:buNone/>
            </a:pPr>
            <a:r>
              <a:rPr lang="en-US" dirty="0" smtClean="0">
                <a:solidFill>
                  <a:srgbClr val="4C5A6A"/>
                </a:solidFill>
              </a:rPr>
              <a:t>or fog</a:t>
            </a:r>
          </a:p>
          <a:p>
            <a:r>
              <a:rPr lang="en-US" dirty="0" smtClean="0">
                <a:solidFill>
                  <a:srgbClr val="4C5A6A"/>
                </a:solidFill>
              </a:rPr>
              <a:t>Darkness</a:t>
            </a:r>
          </a:p>
          <a:p>
            <a:r>
              <a:rPr lang="en-US" dirty="0" smtClean="0">
                <a:solidFill>
                  <a:srgbClr val="4C5A6A"/>
                </a:solidFill>
              </a:rPr>
              <a:t>Bright sun</a:t>
            </a:r>
            <a:endParaRPr lang="en-US" dirty="0">
              <a:solidFill>
                <a:srgbClr val="4C5A6A"/>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46400" y="1981200"/>
            <a:ext cx="5892800" cy="4419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Timber Products Safety</a:t>
            </a:r>
          </a:p>
        </p:txBody>
      </p:sp>
      <p:sp>
        <p:nvSpPr>
          <p:cNvPr id="3" name="Content Placeholder 2"/>
          <p:cNvSpPr>
            <a:spLocks noGrp="1"/>
          </p:cNvSpPr>
          <p:nvPr>
            <p:ph idx="1"/>
          </p:nvPr>
        </p:nvSpPr>
        <p:spPr/>
        <p:txBody>
          <a:bodyPr/>
          <a:lstStyle/>
          <a:p>
            <a:pPr marL="342900" indent="-342900">
              <a:buFont typeface="Arial"/>
              <a:buChar char="•"/>
            </a:pPr>
            <a:r>
              <a:rPr lang="en-US" dirty="0">
                <a:solidFill>
                  <a:srgbClr val="4C5A6A"/>
                </a:solidFill>
              </a:rPr>
              <a:t>There is a high incidence of serious and fatal injuries in our industry.</a:t>
            </a:r>
          </a:p>
          <a:p>
            <a:pPr marL="342900" indent="-342900">
              <a:buFont typeface="Arial"/>
              <a:buChar char="•"/>
            </a:pPr>
            <a:r>
              <a:rPr lang="en-US" dirty="0">
                <a:solidFill>
                  <a:srgbClr val="4C5A6A"/>
                </a:solidFill>
              </a:rPr>
              <a:t>The Timber Products Manufacturers Association along with your employer recognizes the need for improved safety training for the industry.</a:t>
            </a:r>
          </a:p>
          <a:p>
            <a:pPr marL="342900" indent="-342900">
              <a:buFont typeface="Arial"/>
              <a:buChar char="•"/>
            </a:pPr>
            <a:r>
              <a:rPr lang="en-US" dirty="0">
                <a:solidFill>
                  <a:srgbClr val="4C5A6A"/>
                </a:solidFill>
              </a:rPr>
              <a:t>With a grant from OSHA, TPMA has developed the following training module to contribute toward the need for improved safety training and hazard recognition skills for those employed in America’s timber industry.</a:t>
            </a:r>
          </a:p>
          <a:p>
            <a:endParaRPr lang="en-US" dirty="0"/>
          </a:p>
        </p:txBody>
      </p:sp>
    </p:spTree>
    <p:extLst>
      <p:ext uri="{BB962C8B-B14F-4D97-AF65-F5344CB8AC3E}">
        <p14:creationId xmlns:p14="http://schemas.microsoft.com/office/powerpoint/2010/main" val="2615873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Autofit/>
          </a:bodyPr>
          <a:lstStyle/>
          <a:p>
            <a:r>
              <a:rPr lang="en-US" sz="3600" dirty="0" smtClean="0"/>
              <a:t>What you can do to avoid being struck by equipment</a:t>
            </a:r>
            <a:endParaRPr lang="en-US" sz="3600" dirty="0"/>
          </a:p>
        </p:txBody>
      </p:sp>
      <p:sp>
        <p:nvSpPr>
          <p:cNvPr id="3" name="Content Placeholder 2"/>
          <p:cNvSpPr>
            <a:spLocks noGrp="1"/>
          </p:cNvSpPr>
          <p:nvPr>
            <p:ph idx="1"/>
          </p:nvPr>
        </p:nvSpPr>
        <p:spPr>
          <a:xfrm>
            <a:off x="457200" y="2286000"/>
            <a:ext cx="8229600" cy="4495800"/>
          </a:xfrm>
        </p:spPr>
        <p:txBody>
          <a:bodyPr/>
          <a:lstStyle/>
          <a:p>
            <a:r>
              <a:rPr lang="en-US" dirty="0" smtClean="0">
                <a:solidFill>
                  <a:srgbClr val="4C5A6A"/>
                </a:solidFill>
              </a:rPr>
              <a:t>Knowing and understanding the </a:t>
            </a:r>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traffic patterns </a:t>
            </a:r>
            <a:r>
              <a:rPr lang="en-US" dirty="0" smtClean="0">
                <a:solidFill>
                  <a:srgbClr val="4C5A6A"/>
                </a:solidFill>
              </a:rPr>
              <a:t>at the log yard are important to your safety. </a:t>
            </a:r>
          </a:p>
          <a:p>
            <a:r>
              <a:rPr lang="en-US" dirty="0" smtClean="0">
                <a:solidFill>
                  <a:srgbClr val="4C5A6A"/>
                </a:solidFill>
              </a:rPr>
              <a:t>Always make </a:t>
            </a:r>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eye contact </a:t>
            </a:r>
            <a:r>
              <a:rPr lang="en-US" dirty="0" smtClean="0">
                <a:solidFill>
                  <a:srgbClr val="4C5A6A"/>
                </a:solidFill>
              </a:rPr>
              <a:t>with equipment operators before approaching.  Make sure they see you and it is safe to approach (for instance, attachment down).</a:t>
            </a:r>
          </a:p>
          <a:p>
            <a:r>
              <a:rPr lang="en-US" dirty="0" smtClean="0">
                <a:solidFill>
                  <a:srgbClr val="4C5A6A"/>
                </a:solidFill>
              </a:rPr>
              <a:t>Be alert for </a:t>
            </a:r>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blind corners</a:t>
            </a:r>
            <a:r>
              <a:rPr lang="en-US" dirty="0" smtClean="0">
                <a:solidFill>
                  <a:srgbClr val="4C5A6A"/>
                </a:solidFill>
              </a:rPr>
              <a:t> and intersections.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Small Group Exercise</a:t>
            </a:r>
            <a:endParaRPr lang="en-US" dirty="0"/>
          </a:p>
        </p:txBody>
      </p:sp>
      <p:sp>
        <p:nvSpPr>
          <p:cNvPr id="3" name="Content Placeholder 2"/>
          <p:cNvSpPr>
            <a:spLocks noGrp="1"/>
          </p:cNvSpPr>
          <p:nvPr>
            <p:ph idx="1"/>
          </p:nvPr>
        </p:nvSpPr>
        <p:spPr/>
        <p:txBody>
          <a:bodyPr>
            <a:normAutofit fontScale="62500" lnSpcReduction="20000"/>
          </a:bodyPr>
          <a:lstStyle/>
          <a:p>
            <a:pPr algn="ctr">
              <a:buNone/>
            </a:pPr>
            <a:r>
              <a:rPr lang="en-US" b="1" dirty="0" smtClean="0">
                <a:solidFill>
                  <a:schemeClr val="accent4"/>
                </a:solidFill>
              </a:rPr>
              <a:t>Employee Is Struck By Falling Logs That Rolled Off A Truck</a:t>
            </a:r>
          </a:p>
          <a:p>
            <a:pPr>
              <a:buNone/>
            </a:pPr>
            <a:endParaRPr lang="en-US" dirty="0" smtClean="0">
              <a:solidFill>
                <a:schemeClr val="accent4"/>
              </a:solidFill>
            </a:endParaRPr>
          </a:p>
          <a:p>
            <a:r>
              <a:rPr lang="en-US" b="1" dirty="0" smtClean="0">
                <a:solidFill>
                  <a:schemeClr val="accent4"/>
                </a:solidFill>
              </a:rPr>
              <a:t>Accident: 171262231 – OSHA Report ID: 0522000 – </a:t>
            </a:r>
          </a:p>
          <a:p>
            <a:r>
              <a:rPr lang="en-US" b="1" dirty="0" smtClean="0">
                <a:solidFill>
                  <a:schemeClr val="accent4"/>
                </a:solidFill>
              </a:rPr>
              <a:t>Event Date: 09/23/2002</a:t>
            </a:r>
            <a:endParaRPr lang="en-US" dirty="0" smtClean="0">
              <a:solidFill>
                <a:schemeClr val="accent4"/>
              </a:solidFill>
            </a:endParaRPr>
          </a:p>
          <a:p>
            <a:pPr>
              <a:buNone/>
            </a:pPr>
            <a:endParaRPr lang="en-US" dirty="0" smtClean="0">
              <a:solidFill>
                <a:schemeClr val="accent4"/>
              </a:solidFill>
            </a:endParaRPr>
          </a:p>
          <a:p>
            <a:r>
              <a:rPr lang="en-US" sz="5100" dirty="0" smtClean="0">
                <a:solidFill>
                  <a:schemeClr val="accent4"/>
                </a:solidFill>
              </a:rPr>
              <a:t>On September 23, 2002, an employee drove a truckload of logs to a sawmill. He was unstrapping them in preparation for off-loading, when three logs rolled off the top and fell on him. The employee was killed. </a:t>
            </a:r>
          </a:p>
          <a:p>
            <a:pPr>
              <a:buNone/>
            </a:pPr>
            <a:endParaRPr lang="en-US" dirty="0" smtClean="0"/>
          </a:p>
          <a:p>
            <a:pPr>
              <a:buNone/>
            </a:pPr>
            <a:endParaRPr lang="en-US" dirty="0" smtClean="0"/>
          </a:p>
          <a:p>
            <a:pPr>
              <a:buNone/>
            </a:pPr>
            <a:endParaRPr lang="en-US" dirty="0" smtClean="0"/>
          </a:p>
          <a:p>
            <a:pPr>
              <a:buNone/>
            </a:pPr>
            <a:r>
              <a:rPr lang="en-US" dirty="0" smtClean="0"/>
              <a:t> </a:t>
            </a:r>
          </a:p>
          <a:p>
            <a:endParaRPr lang="en-US" dirty="0"/>
          </a:p>
        </p:txBody>
      </p:sp>
    </p:spTree>
    <p:extLst>
      <p:ext uri="{BB962C8B-B14F-4D97-AF65-F5344CB8AC3E}">
        <p14:creationId xmlns:p14="http://schemas.microsoft.com/office/powerpoint/2010/main" val="983690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Classification</a:t>
            </a:r>
          </a:p>
        </p:txBody>
      </p:sp>
      <p:sp>
        <p:nvSpPr>
          <p:cNvPr id="3" name="Content Placeholder 2"/>
          <p:cNvSpPr>
            <a:spLocks noGrp="1"/>
          </p:cNvSpPr>
          <p:nvPr>
            <p:ph idx="1"/>
          </p:nvPr>
        </p:nvSpPr>
        <p:spPr/>
        <p:txBody>
          <a:bodyPr>
            <a:normAutofit/>
          </a:bodyPr>
          <a:lstStyle/>
          <a:p>
            <a:pPr>
              <a:buFont typeface="Wingdings" pitchFamily="2" charset="2"/>
              <a:buNone/>
            </a:pPr>
            <a:r>
              <a:rPr lang="en-US" sz="2800" dirty="0">
                <a:solidFill>
                  <a:srgbClr val="4C5A6A"/>
                </a:solidFill>
              </a:rPr>
              <a:t>Contact with objects and </a:t>
            </a:r>
            <a:r>
              <a:rPr lang="en-US" sz="2800" dirty="0" smtClean="0">
                <a:solidFill>
                  <a:srgbClr val="4C5A6A"/>
                </a:solidFill>
              </a:rPr>
              <a:t>equipment.</a:t>
            </a:r>
            <a:endParaRPr lang="en-US" sz="2800" dirty="0">
              <a:solidFill>
                <a:srgbClr val="4C5A6A"/>
              </a:solidFill>
            </a:endParaRPr>
          </a:p>
          <a:p>
            <a:pPr algn="ctr">
              <a:buFont typeface="Wingdings" pitchFamily="2" charset="2"/>
              <a:buNone/>
            </a:pPr>
            <a:endParaRPr lang="en-US" sz="2800" i="1" dirty="0">
              <a:solidFill>
                <a:srgbClr val="4C5A6A"/>
              </a:solidFill>
            </a:endParaRPr>
          </a:p>
          <a:p>
            <a:pPr algn="ctr">
              <a:buFont typeface="Wingdings" pitchFamily="2" charset="2"/>
              <a:buNone/>
            </a:pPr>
            <a:r>
              <a:rPr lang="en-US" sz="2800" i="1" dirty="0">
                <a:solidFill>
                  <a:srgbClr val="4C5A6A"/>
                </a:solidFill>
              </a:rPr>
              <a:t>Caught in, on or between</a:t>
            </a:r>
          </a:p>
          <a:p>
            <a:pPr algn="ctr">
              <a:buFont typeface="Wingdings" pitchFamily="2" charset="2"/>
              <a:buNone/>
            </a:pPr>
            <a:r>
              <a:rPr lang="en-US" sz="2800" dirty="0" smtClean="0">
                <a:solidFill>
                  <a:srgbClr val="4C5A6A"/>
                </a:solidFill>
              </a:rPr>
              <a:t>(Amputations</a:t>
            </a:r>
            <a:r>
              <a:rPr lang="en-US" sz="2800" dirty="0">
                <a:solidFill>
                  <a:srgbClr val="4C5A6A"/>
                </a:solidFill>
              </a:rPr>
              <a:t>, fractures, crushing injuries etc....</a:t>
            </a:r>
            <a:r>
              <a:rPr lang="en-US" sz="2800" dirty="0" smtClean="0">
                <a:solidFill>
                  <a:srgbClr val="4C5A6A"/>
                </a:solidFill>
              </a:rPr>
              <a:t>)</a:t>
            </a:r>
            <a:endParaRPr lang="en-US" sz="2800" dirty="0">
              <a:solidFill>
                <a:srgbClr val="4C5A6A"/>
              </a:solidFill>
            </a:endParaRPr>
          </a:p>
        </p:txBody>
      </p:sp>
      <p:pic>
        <p:nvPicPr>
          <p:cNvPr id="4" name="Picture 3" descr="caught between.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57890" y="3144762"/>
            <a:ext cx="2869320" cy="3713238"/>
          </a:xfrm>
          <a:prstGeom prst="rect">
            <a:avLst/>
          </a:prstGeom>
        </p:spPr>
      </p:pic>
    </p:spTree>
    <p:extLst>
      <p:ext uri="{BB962C8B-B14F-4D97-AF65-F5344CB8AC3E}">
        <p14:creationId xmlns:p14="http://schemas.microsoft.com/office/powerpoint/2010/main" val="3241266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Caught Between</a:t>
            </a:r>
            <a:endParaRPr lang="en-US" dirty="0"/>
          </a:p>
        </p:txBody>
      </p:sp>
      <p:sp>
        <p:nvSpPr>
          <p:cNvPr id="3" name="Content Placeholder 2"/>
          <p:cNvSpPr>
            <a:spLocks noGrp="1"/>
          </p:cNvSpPr>
          <p:nvPr>
            <p:ph sz="half" idx="1"/>
          </p:nvPr>
        </p:nvSpPr>
        <p:spPr/>
        <p:txBody>
          <a:bodyPr/>
          <a:lstStyle/>
          <a:p>
            <a:pPr algn="ctr"/>
            <a:r>
              <a:rPr lang="en-US" dirty="0" smtClean="0">
                <a:solidFill>
                  <a:srgbClr val="4C5A6A"/>
                </a:solidFill>
              </a:rPr>
              <a:t>Roll Out</a:t>
            </a:r>
          </a:p>
          <a:p>
            <a:pPr algn="ctr"/>
            <a:endParaRPr lang="en-US" dirty="0" smtClean="0">
              <a:solidFill>
                <a:srgbClr val="4C5A6A"/>
              </a:solidFill>
            </a:endParaRPr>
          </a:p>
          <a:p>
            <a:pPr algn="ctr"/>
            <a:endParaRPr lang="en-US" dirty="0" smtClean="0">
              <a:solidFill>
                <a:srgbClr val="4C5A6A"/>
              </a:solidFill>
            </a:endParaRPr>
          </a:p>
          <a:p>
            <a:pPr algn="ctr"/>
            <a:endParaRPr lang="en-US" dirty="0">
              <a:solidFill>
                <a:srgbClr val="4C5A6A"/>
              </a:solidFill>
            </a:endParaRPr>
          </a:p>
          <a:p>
            <a:pPr algn="ctr"/>
            <a:endParaRPr lang="en-US" dirty="0" smtClean="0">
              <a:solidFill>
                <a:srgbClr val="4C5A6A"/>
              </a:solidFill>
            </a:endParaRPr>
          </a:p>
          <a:p>
            <a:pPr marL="0" indent="0" algn="ctr">
              <a:buNone/>
            </a:pPr>
            <a:endParaRPr lang="en-US" dirty="0" smtClean="0">
              <a:solidFill>
                <a:srgbClr val="4C5A6A"/>
              </a:solidFill>
            </a:endParaRPr>
          </a:p>
          <a:p>
            <a:pPr algn="ctr">
              <a:buNone/>
            </a:pPr>
            <a:r>
              <a:rPr lang="en-US" dirty="0" smtClean="0">
                <a:solidFill>
                  <a:srgbClr val="4C5A6A"/>
                </a:solidFill>
              </a:rPr>
              <a:t>Log and fixed object</a:t>
            </a:r>
            <a:endParaRPr lang="en-US" dirty="0">
              <a:solidFill>
                <a:srgbClr val="4C5A6A"/>
              </a:solidFill>
            </a:endParaRPr>
          </a:p>
        </p:txBody>
      </p:sp>
      <p:sp>
        <p:nvSpPr>
          <p:cNvPr id="4" name="Content Placeholder 3"/>
          <p:cNvSpPr>
            <a:spLocks noGrp="1"/>
          </p:cNvSpPr>
          <p:nvPr>
            <p:ph sz="half" idx="2"/>
          </p:nvPr>
        </p:nvSpPr>
        <p:spPr/>
        <p:txBody>
          <a:bodyPr/>
          <a:lstStyle/>
          <a:p>
            <a:pPr algn="ctr"/>
            <a:r>
              <a:rPr lang="en-US" dirty="0" smtClean="0">
                <a:solidFill>
                  <a:srgbClr val="4C5A6A"/>
                </a:solidFill>
              </a:rPr>
              <a:t>Log Deck</a:t>
            </a:r>
          </a:p>
          <a:p>
            <a:pPr algn="ctr"/>
            <a:endParaRPr lang="en-US" dirty="0" smtClean="0">
              <a:solidFill>
                <a:srgbClr val="4C5A6A"/>
              </a:solidFill>
            </a:endParaRPr>
          </a:p>
          <a:p>
            <a:pPr algn="ctr"/>
            <a:endParaRPr lang="en-US" dirty="0" smtClean="0">
              <a:solidFill>
                <a:srgbClr val="4C5A6A"/>
              </a:solidFill>
            </a:endParaRPr>
          </a:p>
          <a:p>
            <a:pPr algn="ctr"/>
            <a:endParaRPr lang="en-US" dirty="0">
              <a:solidFill>
                <a:srgbClr val="4C5A6A"/>
              </a:solidFill>
            </a:endParaRPr>
          </a:p>
          <a:p>
            <a:pPr algn="ctr"/>
            <a:endParaRPr lang="en-US" dirty="0" smtClean="0">
              <a:solidFill>
                <a:srgbClr val="4C5A6A"/>
              </a:solidFill>
            </a:endParaRPr>
          </a:p>
          <a:p>
            <a:pPr marL="0" indent="0" algn="ctr">
              <a:buNone/>
            </a:pPr>
            <a:endParaRPr lang="en-US" dirty="0" smtClean="0">
              <a:solidFill>
                <a:srgbClr val="4C5A6A"/>
              </a:solidFill>
            </a:endParaRPr>
          </a:p>
          <a:p>
            <a:pPr marL="0" indent="0" algn="ctr">
              <a:buNone/>
            </a:pPr>
            <a:r>
              <a:rPr lang="en-US" dirty="0" smtClean="0">
                <a:solidFill>
                  <a:srgbClr val="4C5A6A"/>
                </a:solidFill>
              </a:rPr>
              <a:t>Log and ground or log and log</a:t>
            </a:r>
            <a:endParaRPr lang="en-US" dirty="0">
              <a:solidFill>
                <a:srgbClr val="4C5A6A"/>
              </a:solidFill>
            </a:endParaRPr>
          </a:p>
        </p:txBody>
      </p:sp>
      <p:pic>
        <p:nvPicPr>
          <p:cNvPr id="7" name="Picture 6" descr="Screen shot 2012-03-26 at 11.31.49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29200" y="2743200"/>
            <a:ext cx="3619500" cy="2035020"/>
          </a:xfrm>
          <a:prstGeom prst="rect">
            <a:avLst/>
          </a:prstGeom>
        </p:spPr>
      </p:pic>
      <p:pic>
        <p:nvPicPr>
          <p:cNvPr id="8" name="Picture 7" descr="Screen shot 2012-03-26 at 11.31.03 AM.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85800" y="2640041"/>
            <a:ext cx="3691300" cy="208435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you can do to avoid being caught between</a:t>
            </a:r>
            <a:endParaRPr lang="en-US" dirty="0"/>
          </a:p>
        </p:txBody>
      </p:sp>
      <p:sp>
        <p:nvSpPr>
          <p:cNvPr id="3" name="Content Placeholder 2"/>
          <p:cNvSpPr>
            <a:spLocks noGrp="1"/>
          </p:cNvSpPr>
          <p:nvPr>
            <p:ph idx="1"/>
          </p:nvPr>
        </p:nvSpPr>
        <p:spPr/>
        <p:txBody>
          <a:bodyPr/>
          <a:lstStyle/>
          <a:p>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Stand clear </a:t>
            </a:r>
            <a:r>
              <a:rPr lang="en-US" sz="3200" dirty="0" smtClean="0">
                <a:solidFill>
                  <a:srgbClr val="4C5A6A"/>
                </a:solidFill>
              </a:rPr>
              <a:t>of any log handling process such as transporting, sorting, rolling, or stacking.</a:t>
            </a:r>
          </a:p>
          <a:p>
            <a:r>
              <a:rPr lang="en-US" sz="3200" dirty="0" smtClean="0">
                <a:solidFill>
                  <a:srgbClr val="4C5A6A"/>
                </a:solidFill>
              </a:rPr>
              <a:t>If climbing a log deck, check for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deck stability.</a:t>
            </a:r>
            <a:endParaRPr lang="en-US" sz="3200" dirty="0" smtClean="0">
              <a:solidFill>
                <a:srgbClr val="4C5A6A"/>
              </a:solidFill>
            </a:endParaRPr>
          </a:p>
          <a:p>
            <a:pPr lvl="1"/>
            <a:r>
              <a:rPr lang="en-US" sz="2400" dirty="0" smtClean="0">
                <a:solidFill>
                  <a:srgbClr val="4C5A6A"/>
                </a:solidFill>
              </a:rPr>
              <a:t>Is the </a:t>
            </a:r>
            <a:r>
              <a:rPr lang="en-US" sz="24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base</a:t>
            </a:r>
            <a:r>
              <a:rPr lang="en-US" sz="2400" dirty="0" smtClean="0">
                <a:solidFill>
                  <a:srgbClr val="4C5A6A"/>
                </a:solidFill>
              </a:rPr>
              <a:t> solid and stable?</a:t>
            </a:r>
          </a:p>
          <a:p>
            <a:pPr lvl="1"/>
            <a:r>
              <a:rPr lang="en-US" sz="2400" dirty="0" smtClean="0">
                <a:solidFill>
                  <a:srgbClr val="4C5A6A"/>
                </a:solidFill>
              </a:rPr>
              <a:t>Have any of the logs </a:t>
            </a:r>
            <a:r>
              <a:rPr lang="en-US" sz="24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shifted</a:t>
            </a:r>
            <a:r>
              <a:rPr lang="en-US" sz="2400" dirty="0" smtClean="0">
                <a:solidFill>
                  <a:srgbClr val="4C5A6A"/>
                </a:solidFill>
              </a:rPr>
              <a:t>?</a:t>
            </a:r>
          </a:p>
          <a:p>
            <a:pPr lvl="1"/>
            <a:r>
              <a:rPr lang="en-US" sz="2400" dirty="0" smtClean="0">
                <a:solidFill>
                  <a:srgbClr val="4C5A6A"/>
                </a:solidFill>
              </a:rPr>
              <a:t>Have there been any </a:t>
            </a:r>
            <a:r>
              <a:rPr lang="en-US" sz="24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significant</a:t>
            </a:r>
            <a:r>
              <a:rPr lang="en-US" sz="2400" dirty="0" smtClean="0">
                <a:solidFill>
                  <a:srgbClr val="4C5A6A"/>
                </a:solidFill>
              </a:rPr>
              <a:t> changes in the </a:t>
            </a:r>
            <a:r>
              <a:rPr lang="en-US" sz="24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weather</a:t>
            </a:r>
            <a:r>
              <a:rPr lang="en-US" sz="2400" dirty="0" smtClean="0">
                <a:solidFill>
                  <a:srgbClr val="4C5A6A"/>
                </a:solidFill>
              </a:rPr>
              <a:t> that may cause the bark to slough off enough to cause movement?  </a:t>
            </a:r>
            <a:endParaRPr lang="en-US" sz="2400" dirty="0">
              <a:solidFill>
                <a:srgbClr val="4C5A6A"/>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Logs and Some Dogs Are Unfriendly</a:t>
            </a:r>
            <a:endParaRPr lang="en-US" dirty="0"/>
          </a:p>
        </p:txBody>
      </p:sp>
      <p:sp>
        <p:nvSpPr>
          <p:cNvPr id="3" name="Content Placeholder 2"/>
          <p:cNvSpPr>
            <a:spLocks noGrp="1"/>
          </p:cNvSpPr>
          <p:nvPr>
            <p:ph idx="1"/>
          </p:nvPr>
        </p:nvSpPr>
        <p:spPr>
          <a:xfrm>
            <a:off x="457200" y="1676400"/>
            <a:ext cx="3733800" cy="4876800"/>
          </a:xfrm>
        </p:spPr>
        <p:txBody>
          <a:bodyPr/>
          <a:lstStyle/>
          <a:p>
            <a:pPr marL="0" indent="0">
              <a:buNone/>
            </a:pPr>
            <a:r>
              <a:rPr lang="en-US" dirty="0">
                <a:solidFill>
                  <a:srgbClr val="4C5A6A"/>
                </a:solidFill>
              </a:rPr>
              <a:t>Always stay at least a log’s length away from log movement (40 feet).</a:t>
            </a:r>
          </a:p>
        </p:txBody>
      </p:sp>
      <p:sp>
        <p:nvSpPr>
          <p:cNvPr id="4" name="Content Placeholder 2"/>
          <p:cNvSpPr txBox="1">
            <a:spLocks/>
          </p:cNvSpPr>
          <p:nvPr/>
        </p:nvSpPr>
        <p:spPr>
          <a:xfrm>
            <a:off x="5029200" y="1752600"/>
            <a:ext cx="37338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dirty="0" smtClean="0">
                <a:solidFill>
                  <a:srgbClr val="4C5A6A"/>
                </a:solidFill>
              </a:rPr>
              <a:t>Logs are unfriendly, and so is Jake</a:t>
            </a:r>
            <a:endParaRPr lang="en-US" dirty="0">
              <a:solidFill>
                <a:srgbClr val="4C5A6A"/>
              </a:solidFill>
            </a:endParaRPr>
          </a:p>
        </p:txBody>
      </p:sp>
      <p:pic>
        <p:nvPicPr>
          <p:cNvPr id="5" name="Picture 4" descr="pitbull_by_frederikvb-d344e68.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05400" y="3048000"/>
            <a:ext cx="2992374" cy="3352800"/>
          </a:xfrm>
          <a:prstGeom prst="rect">
            <a:avLst/>
          </a:prstGeom>
        </p:spPr>
      </p:pic>
      <p:pic>
        <p:nvPicPr>
          <p:cNvPr id="6" name="Picture 5" descr="Screen Shot 2012-03-28 at 10.01.47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 y="3810000"/>
            <a:ext cx="3606800" cy="2047103"/>
          </a:xfrm>
          <a:prstGeom prst="rect">
            <a:avLst/>
          </a:prstGeom>
        </p:spPr>
      </p:pic>
      <p:cxnSp>
        <p:nvCxnSpPr>
          <p:cNvPr id="8" name="Straight Connector 7"/>
          <p:cNvCxnSpPr/>
          <p:nvPr/>
        </p:nvCxnSpPr>
        <p:spPr>
          <a:xfrm>
            <a:off x="990600" y="4191000"/>
            <a:ext cx="0" cy="1295400"/>
          </a:xfrm>
          <a:prstGeom prst="line">
            <a:avLst/>
          </a:prstGeom>
          <a:ln>
            <a:solidFill>
              <a:schemeClr val="tx2"/>
            </a:solidFill>
          </a:ln>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a:off x="4114800" y="4267200"/>
            <a:ext cx="0" cy="1295400"/>
          </a:xfrm>
          <a:prstGeom prst="line">
            <a:avLst/>
          </a:prstGeom>
          <a:ln>
            <a:solidFill>
              <a:schemeClr val="tx2"/>
            </a:solidFill>
          </a:ln>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flipH="1">
            <a:off x="1143000" y="4876800"/>
            <a:ext cx="381000" cy="304800"/>
          </a:xfrm>
          <a:prstGeom prst="line">
            <a:avLst/>
          </a:prstGeom>
          <a:ln>
            <a:solidFill>
              <a:schemeClr val="tx2"/>
            </a:solidFill>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p:nvCxnSpPr>
        <p:spPr>
          <a:xfrm>
            <a:off x="1143000" y="4876800"/>
            <a:ext cx="381000" cy="304800"/>
          </a:xfrm>
          <a:prstGeom prst="line">
            <a:avLst/>
          </a:prstGeom>
          <a:ln>
            <a:solidFill>
              <a:schemeClr val="tx2"/>
            </a:solidFill>
          </a:ln>
        </p:spPr>
        <p:style>
          <a:lnRef idx="3">
            <a:schemeClr val="accent6"/>
          </a:lnRef>
          <a:fillRef idx="0">
            <a:schemeClr val="accent6"/>
          </a:fillRef>
          <a:effectRef idx="2">
            <a:schemeClr val="accent6"/>
          </a:effectRef>
          <a:fontRef idx="minor">
            <a:schemeClr val="tx1"/>
          </a:fontRef>
        </p:style>
      </p:cxnSp>
      <p:cxnSp>
        <p:nvCxnSpPr>
          <p:cNvPr id="17" name="Straight Connector 16"/>
          <p:cNvCxnSpPr/>
          <p:nvPr/>
        </p:nvCxnSpPr>
        <p:spPr>
          <a:xfrm flipH="1">
            <a:off x="3581400" y="4953000"/>
            <a:ext cx="381000" cy="304800"/>
          </a:xfrm>
          <a:prstGeom prst="line">
            <a:avLst/>
          </a:prstGeom>
          <a:ln>
            <a:solidFill>
              <a:schemeClr val="tx2"/>
            </a:solidFill>
          </a:ln>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a:xfrm>
            <a:off x="3581400" y="4953000"/>
            <a:ext cx="381000" cy="304800"/>
          </a:xfrm>
          <a:prstGeom prst="line">
            <a:avLst/>
          </a:prstGeom>
          <a:ln>
            <a:solidFill>
              <a:schemeClr val="tx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26548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smtClean="0"/>
              <a:t>40 </a:t>
            </a:r>
            <a:r>
              <a:rPr lang="en-US" dirty="0"/>
              <a:t>F</a:t>
            </a:r>
            <a:r>
              <a:rPr lang="en-US" dirty="0" smtClean="0"/>
              <a:t>oot </a:t>
            </a:r>
            <a:r>
              <a:rPr lang="en-US" dirty="0"/>
              <a:t>C</a:t>
            </a:r>
            <a:r>
              <a:rPr lang="en-US" dirty="0" smtClean="0"/>
              <a:t>hain</a:t>
            </a:r>
            <a:endParaRPr lang="en-US" dirty="0"/>
          </a:p>
        </p:txBody>
      </p:sp>
      <p:sp>
        <p:nvSpPr>
          <p:cNvPr id="3" name="Content Placeholder 2"/>
          <p:cNvSpPr>
            <a:spLocks noGrp="1"/>
          </p:cNvSpPr>
          <p:nvPr>
            <p:ph sz="half" idx="1"/>
          </p:nvPr>
        </p:nvSpPr>
        <p:spPr>
          <a:xfrm>
            <a:off x="457200" y="1673352"/>
            <a:ext cx="4191000" cy="4718304"/>
          </a:xfrm>
        </p:spPr>
        <p:txBody>
          <a:bodyPr>
            <a:normAutofit/>
          </a:bodyPr>
          <a:lstStyle/>
          <a:p>
            <a:pPr marL="0" indent="0">
              <a:buNone/>
            </a:pPr>
            <a:r>
              <a:rPr lang="en-US" sz="2400" dirty="0" smtClean="0">
                <a:solidFill>
                  <a:srgbClr val="4C5A6A"/>
                </a:solidFill>
              </a:rPr>
              <a:t>You wouldn’t want to be in reach of Jake’s chain…</a:t>
            </a:r>
            <a:endParaRPr lang="en-US" sz="2400" dirty="0">
              <a:solidFill>
                <a:srgbClr val="4C5A6A"/>
              </a:solidFill>
            </a:endParaRPr>
          </a:p>
        </p:txBody>
      </p:sp>
      <p:sp>
        <p:nvSpPr>
          <p:cNvPr id="4" name="Content Placeholder 3"/>
          <p:cNvSpPr>
            <a:spLocks noGrp="1"/>
          </p:cNvSpPr>
          <p:nvPr>
            <p:ph sz="half" idx="2"/>
          </p:nvPr>
        </p:nvSpPr>
        <p:spPr>
          <a:xfrm>
            <a:off x="4800600" y="1673352"/>
            <a:ext cx="4038600" cy="4718304"/>
          </a:xfrm>
        </p:spPr>
        <p:txBody>
          <a:bodyPr>
            <a:normAutofit/>
          </a:bodyPr>
          <a:lstStyle/>
          <a:p>
            <a:pPr marL="0" indent="0">
              <a:buNone/>
            </a:pPr>
            <a:r>
              <a:rPr lang="en-US" sz="2400" dirty="0" smtClean="0">
                <a:solidFill>
                  <a:srgbClr val="4C5A6A"/>
                </a:solidFill>
              </a:rPr>
              <a:t>Imagine a log being handled has a 40’ chain.</a:t>
            </a:r>
            <a:endParaRPr lang="en-US" sz="2400" dirty="0">
              <a:solidFill>
                <a:srgbClr val="4C5A6A"/>
              </a:solidFill>
            </a:endParaRPr>
          </a:p>
        </p:txBody>
      </p:sp>
      <p:pic>
        <p:nvPicPr>
          <p:cNvPr id="5" name="Picture 4" descr="JAKE.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 y="2209800"/>
            <a:ext cx="3886200" cy="5029200"/>
          </a:xfrm>
          <a:prstGeom prst="rect">
            <a:avLst/>
          </a:prstGeom>
        </p:spPr>
      </p:pic>
      <p:pic>
        <p:nvPicPr>
          <p:cNvPr id="6" name="Picture 5" descr="LOGCHAIN.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24400" y="2209800"/>
            <a:ext cx="3837709" cy="4966447"/>
          </a:xfrm>
          <a:prstGeom prst="rect">
            <a:avLst/>
          </a:prstGeom>
        </p:spPr>
      </p:pic>
    </p:spTree>
    <p:extLst>
      <p:ext uri="{BB962C8B-B14F-4D97-AF65-F5344CB8AC3E}">
        <p14:creationId xmlns:p14="http://schemas.microsoft.com/office/powerpoint/2010/main" val="3653048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ll.jp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76600" y="3962400"/>
            <a:ext cx="2540000" cy="1261872"/>
          </a:xfrm>
          <a:prstGeom prst="rect">
            <a:avLst/>
          </a:prstGeom>
        </p:spPr>
      </p:pic>
      <p:sp>
        <p:nvSpPr>
          <p:cNvPr id="2" name="Title 1"/>
          <p:cNvSpPr>
            <a:spLocks noGrp="1"/>
          </p:cNvSpPr>
          <p:nvPr>
            <p:ph type="title"/>
          </p:nvPr>
        </p:nvSpPr>
        <p:spPr/>
        <p:txBody>
          <a:bodyPr/>
          <a:lstStyle/>
          <a:p>
            <a:r>
              <a:rPr lang="en-US" dirty="0"/>
              <a:t>Event Classification</a:t>
            </a:r>
          </a:p>
        </p:txBody>
      </p:sp>
      <p:sp>
        <p:nvSpPr>
          <p:cNvPr id="3" name="Content Placeholder 2"/>
          <p:cNvSpPr>
            <a:spLocks noGrp="1"/>
          </p:cNvSpPr>
          <p:nvPr>
            <p:ph idx="1"/>
          </p:nvPr>
        </p:nvSpPr>
        <p:spPr>
          <a:xfrm>
            <a:off x="457200" y="1491345"/>
            <a:ext cx="8229600" cy="2242455"/>
          </a:xfrm>
        </p:spPr>
        <p:txBody>
          <a:bodyPr>
            <a:normAutofit/>
          </a:bodyPr>
          <a:lstStyle/>
          <a:p>
            <a:pPr>
              <a:buFont typeface="Wingdings" pitchFamily="2" charset="2"/>
              <a:buNone/>
            </a:pPr>
            <a:r>
              <a:rPr lang="en-US" sz="3200" b="1" dirty="0" smtClean="0">
                <a:solidFill>
                  <a:srgbClr val="4C5A6A"/>
                </a:solidFill>
              </a:rPr>
              <a:t>Falls</a:t>
            </a:r>
            <a:endParaRPr lang="en-US" sz="3200" dirty="0">
              <a:solidFill>
                <a:srgbClr val="4C5A6A"/>
              </a:solidFill>
            </a:endParaRPr>
          </a:p>
          <a:p>
            <a:pPr algn="ctr">
              <a:buFont typeface="Wingdings" pitchFamily="2" charset="2"/>
              <a:buNone/>
            </a:pPr>
            <a:endParaRPr lang="en-US" sz="2000" dirty="0">
              <a:solidFill>
                <a:srgbClr val="4C5A6A"/>
              </a:solidFill>
            </a:endParaRPr>
          </a:p>
          <a:p>
            <a:pPr algn="ctr">
              <a:buFont typeface="Wingdings" pitchFamily="2" charset="2"/>
              <a:buNone/>
            </a:pPr>
            <a:r>
              <a:rPr lang="en-US" i="1" dirty="0" smtClean="0">
                <a:solidFill>
                  <a:srgbClr val="4C5A6A"/>
                </a:solidFill>
              </a:rPr>
              <a:t> Fall lower level</a:t>
            </a:r>
          </a:p>
          <a:p>
            <a:pPr algn="ctr">
              <a:buFont typeface="Wingdings" pitchFamily="2" charset="2"/>
              <a:buNone/>
            </a:pPr>
            <a:r>
              <a:rPr lang="en-US" sz="2000" dirty="0" smtClean="0">
                <a:solidFill>
                  <a:srgbClr val="4C5A6A"/>
                </a:solidFill>
              </a:rPr>
              <a:t>(Fatality, head injuries, spinal cord injuries, dislocations, multiple fractures etc....)</a:t>
            </a:r>
            <a:endParaRPr lang="en-US" sz="2000" b="1" dirty="0" smtClean="0">
              <a:solidFill>
                <a:srgbClr val="4C5A6A"/>
              </a:solidFill>
            </a:endParaRPr>
          </a:p>
          <a:p>
            <a:endParaRPr lang="en-US" dirty="0"/>
          </a:p>
        </p:txBody>
      </p:sp>
    </p:spTree>
    <p:extLst>
      <p:ext uri="{BB962C8B-B14F-4D97-AF65-F5344CB8AC3E}">
        <p14:creationId xmlns:p14="http://schemas.microsoft.com/office/powerpoint/2010/main" val="31140288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Lower Level</a:t>
            </a:r>
            <a:endParaRPr lang="en-US" dirty="0"/>
          </a:p>
        </p:txBody>
      </p:sp>
      <p:sp>
        <p:nvSpPr>
          <p:cNvPr id="3" name="Content Placeholder 2"/>
          <p:cNvSpPr>
            <a:spLocks noGrp="1"/>
          </p:cNvSpPr>
          <p:nvPr>
            <p:ph sz="half" idx="1"/>
          </p:nvPr>
        </p:nvSpPr>
        <p:spPr/>
        <p:txBody>
          <a:bodyPr/>
          <a:lstStyle/>
          <a:p>
            <a:pPr marL="0" indent="0">
              <a:buNone/>
            </a:pPr>
            <a:r>
              <a:rPr lang="en-US" dirty="0" smtClean="0">
                <a:solidFill>
                  <a:srgbClr val="4C5A6A"/>
                </a:solidFill>
              </a:rPr>
              <a:t>Climbing into the cab</a:t>
            </a:r>
            <a:endParaRPr lang="en-US" dirty="0">
              <a:solidFill>
                <a:srgbClr val="4C5A6A"/>
              </a:solidFill>
            </a:endParaRPr>
          </a:p>
          <a:p>
            <a:endParaRPr lang="en-US" dirty="0" smtClean="0">
              <a:solidFill>
                <a:srgbClr val="4C5A6A"/>
              </a:solidFill>
            </a:endParaRPr>
          </a:p>
        </p:txBody>
      </p:sp>
      <p:sp>
        <p:nvSpPr>
          <p:cNvPr id="4" name="Content Placeholder 3"/>
          <p:cNvSpPr>
            <a:spLocks noGrp="1"/>
          </p:cNvSpPr>
          <p:nvPr>
            <p:ph sz="half" idx="2"/>
          </p:nvPr>
        </p:nvSpPr>
        <p:spPr/>
        <p:txBody>
          <a:bodyPr/>
          <a:lstStyle/>
          <a:p>
            <a:r>
              <a:rPr lang="en-US" dirty="0">
                <a:solidFill>
                  <a:srgbClr val="4C5A6A"/>
                </a:solidFill>
              </a:rPr>
              <a:t>Ensure </a:t>
            </a:r>
            <a:r>
              <a:rPr lang="en-US"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steps</a:t>
            </a:r>
            <a:r>
              <a:rPr lang="en-US" dirty="0">
                <a:solidFill>
                  <a:srgbClr val="4C5A6A"/>
                </a:solidFill>
              </a:rPr>
              <a:t> are in good condition</a:t>
            </a:r>
          </a:p>
          <a:p>
            <a:r>
              <a:rPr lang="en-US" dirty="0">
                <a:solidFill>
                  <a:srgbClr val="4C5A6A"/>
                </a:solidFill>
              </a:rPr>
              <a:t>Maintain </a:t>
            </a:r>
            <a:r>
              <a:rPr lang="en-US"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three point support </a:t>
            </a:r>
            <a:r>
              <a:rPr lang="en-US" dirty="0">
                <a:solidFill>
                  <a:srgbClr val="4C5A6A"/>
                </a:solidFill>
              </a:rPr>
              <a:t>when mounting or dismounting</a:t>
            </a:r>
          </a:p>
          <a:p>
            <a:r>
              <a:rPr lang="en-US" dirty="0">
                <a:solidFill>
                  <a:srgbClr val="4C5A6A"/>
                </a:solidFill>
              </a:rPr>
              <a:t>Ensure the </a:t>
            </a:r>
            <a:r>
              <a:rPr lang="en-US"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condition</a:t>
            </a:r>
            <a:r>
              <a:rPr lang="en-US" dirty="0">
                <a:solidFill>
                  <a:srgbClr val="4C5A6A"/>
                </a:solidFill>
              </a:rPr>
              <a:t> of the </a:t>
            </a:r>
            <a:r>
              <a:rPr lang="en-US"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steps</a:t>
            </a:r>
            <a:r>
              <a:rPr lang="en-US" dirty="0">
                <a:solidFill>
                  <a:srgbClr val="4C5A6A"/>
                </a:solidFill>
              </a:rPr>
              <a:t> has not changed before </a:t>
            </a:r>
            <a:r>
              <a:rPr lang="en-US"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dismounting</a:t>
            </a:r>
          </a:p>
          <a:p>
            <a:pPr marL="0" indent="0">
              <a:buNone/>
            </a:pPr>
            <a:endParaRPr lang="en-US" dirty="0" smtClean="0">
              <a:solidFill>
                <a:srgbClr val="4C5A6A"/>
              </a:solidFill>
            </a:endParaRPr>
          </a:p>
        </p:txBody>
      </p:sp>
      <p:pic>
        <p:nvPicPr>
          <p:cNvPr id="5" name="Picture 4" descr="Screen shot 2012-03-26 at 11.41.59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 y="2438401"/>
            <a:ext cx="3291840" cy="36576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you can do to avoid falling to a lower level</a:t>
            </a:r>
            <a:endParaRPr lang="en-US" dirty="0"/>
          </a:p>
        </p:txBody>
      </p:sp>
      <p:sp>
        <p:nvSpPr>
          <p:cNvPr id="3" name="Content Placeholder 2"/>
          <p:cNvSpPr>
            <a:spLocks noGrp="1"/>
          </p:cNvSpPr>
          <p:nvPr>
            <p:ph idx="1"/>
          </p:nvPr>
        </p:nvSpPr>
        <p:spPr>
          <a:xfrm>
            <a:off x="457200" y="1981200"/>
            <a:ext cx="8229600" cy="4495800"/>
          </a:xfrm>
        </p:spPr>
        <p:txBody>
          <a:bodyPr/>
          <a:lstStyle/>
          <a:p>
            <a:r>
              <a:rPr lang="en-US" dirty="0" smtClean="0"/>
              <a:t>Ensure </a:t>
            </a:r>
            <a:r>
              <a:rPr lang="en-US" u="sng" dirty="0" smtClean="0"/>
              <a:t>steps</a:t>
            </a:r>
            <a:r>
              <a:rPr lang="en-US" dirty="0" smtClean="0"/>
              <a:t> are in good condition</a:t>
            </a:r>
          </a:p>
          <a:p>
            <a:r>
              <a:rPr lang="en-US" dirty="0" smtClean="0"/>
              <a:t>Maintain </a:t>
            </a:r>
            <a:r>
              <a:rPr lang="en-US" u="sng" dirty="0" smtClean="0"/>
              <a:t>three point support </a:t>
            </a:r>
            <a:r>
              <a:rPr lang="en-US" dirty="0" smtClean="0"/>
              <a:t>when mounting or dismounting</a:t>
            </a:r>
          </a:p>
          <a:p>
            <a:r>
              <a:rPr lang="en-US" dirty="0" smtClean="0"/>
              <a:t>Ensure the </a:t>
            </a:r>
            <a:r>
              <a:rPr lang="en-US" u="sng" dirty="0" smtClean="0"/>
              <a:t>condition</a:t>
            </a:r>
            <a:r>
              <a:rPr lang="en-US" dirty="0" smtClean="0"/>
              <a:t> of the </a:t>
            </a:r>
            <a:r>
              <a:rPr lang="en-US" u="sng" dirty="0" smtClean="0"/>
              <a:t>steps</a:t>
            </a:r>
            <a:r>
              <a:rPr lang="en-US" dirty="0" smtClean="0"/>
              <a:t> has not changed before </a:t>
            </a:r>
            <a:r>
              <a:rPr lang="en-US" u="sng" dirty="0" smtClean="0"/>
              <a:t>dismounting</a:t>
            </a:r>
            <a:endParaRPr lang="en-US" u="sn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Training Module</a:t>
            </a:r>
          </a:p>
        </p:txBody>
      </p:sp>
      <p:sp>
        <p:nvSpPr>
          <p:cNvPr id="3" name="Content Placeholder 2"/>
          <p:cNvSpPr>
            <a:spLocks noGrp="1"/>
          </p:cNvSpPr>
          <p:nvPr>
            <p:ph idx="1"/>
          </p:nvPr>
        </p:nvSpPr>
        <p:spPr/>
        <p:txBody>
          <a:bodyPr/>
          <a:lstStyle/>
          <a:p>
            <a:r>
              <a:rPr lang="en-US" dirty="0">
                <a:solidFill>
                  <a:srgbClr val="4C5A6A"/>
                </a:solidFill>
              </a:rPr>
              <a:t>Uses adult learning techniques</a:t>
            </a:r>
          </a:p>
          <a:p>
            <a:r>
              <a:rPr lang="en-US" dirty="0">
                <a:solidFill>
                  <a:srgbClr val="4C5A6A"/>
                </a:solidFill>
              </a:rPr>
              <a:t>Photos and video of actual practices at </a:t>
            </a:r>
            <a:r>
              <a:rPr lang="en-US" dirty="0" smtClean="0">
                <a:solidFill>
                  <a:srgbClr val="4C5A6A"/>
                </a:solidFill>
              </a:rPr>
              <a:t>sawmills</a:t>
            </a:r>
            <a:endParaRPr lang="en-US" dirty="0">
              <a:solidFill>
                <a:srgbClr val="4C5A6A"/>
              </a:solidFill>
            </a:endParaRPr>
          </a:p>
          <a:p>
            <a:r>
              <a:rPr lang="en-US" dirty="0">
                <a:solidFill>
                  <a:srgbClr val="4C5A6A"/>
                </a:solidFill>
              </a:rPr>
              <a:t>Interviews with experienced timber industry workers</a:t>
            </a:r>
          </a:p>
          <a:p>
            <a:r>
              <a:rPr lang="en-US" dirty="0">
                <a:solidFill>
                  <a:srgbClr val="4C5A6A"/>
                </a:solidFill>
              </a:rPr>
              <a:t>Short interactive exercises</a:t>
            </a:r>
          </a:p>
          <a:p>
            <a:r>
              <a:rPr lang="en-US" dirty="0">
                <a:solidFill>
                  <a:srgbClr val="4C5A6A"/>
                </a:solidFill>
              </a:rPr>
              <a:t>New techniques for recognizing hazards</a:t>
            </a:r>
          </a:p>
          <a:p>
            <a:endParaRPr lang="en-US" dirty="0"/>
          </a:p>
        </p:txBody>
      </p:sp>
    </p:spTree>
    <p:extLst>
      <p:ext uri="{BB962C8B-B14F-4D97-AF65-F5344CB8AC3E}">
        <p14:creationId xmlns:p14="http://schemas.microsoft.com/office/powerpoint/2010/main" val="2281009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Classification</a:t>
            </a:r>
          </a:p>
        </p:txBody>
      </p:sp>
      <p:sp>
        <p:nvSpPr>
          <p:cNvPr id="3" name="Content Placeholder 2"/>
          <p:cNvSpPr>
            <a:spLocks noGrp="1"/>
          </p:cNvSpPr>
          <p:nvPr>
            <p:ph idx="1"/>
          </p:nvPr>
        </p:nvSpPr>
        <p:spPr/>
        <p:txBody>
          <a:bodyPr/>
          <a:lstStyle/>
          <a:p>
            <a:pPr>
              <a:buFont typeface="Wingdings" pitchFamily="2" charset="2"/>
              <a:buNone/>
            </a:pPr>
            <a:r>
              <a:rPr lang="en-US" sz="2800" dirty="0">
                <a:solidFill>
                  <a:srgbClr val="4C5A6A"/>
                </a:solidFill>
              </a:rPr>
              <a:t>Contact with objects and </a:t>
            </a:r>
            <a:r>
              <a:rPr lang="en-US" sz="2800" dirty="0" smtClean="0">
                <a:solidFill>
                  <a:srgbClr val="4C5A6A"/>
                </a:solidFill>
              </a:rPr>
              <a:t>equipment.</a:t>
            </a:r>
            <a:endParaRPr lang="en-US" sz="2800" dirty="0">
              <a:solidFill>
                <a:srgbClr val="4C5A6A"/>
              </a:solidFill>
            </a:endParaRPr>
          </a:p>
          <a:p>
            <a:pPr algn="ctr">
              <a:buFont typeface="Wingdings" pitchFamily="2" charset="2"/>
              <a:buNone/>
            </a:pPr>
            <a:endParaRPr lang="en-US" sz="2800" i="1" dirty="0">
              <a:solidFill>
                <a:srgbClr val="4C5A6A"/>
              </a:solidFill>
            </a:endParaRPr>
          </a:p>
          <a:p>
            <a:pPr algn="ctr">
              <a:buFont typeface="Wingdings" pitchFamily="2" charset="2"/>
              <a:buNone/>
            </a:pPr>
            <a:r>
              <a:rPr lang="en-US" sz="2800" i="1" dirty="0">
                <a:solidFill>
                  <a:srgbClr val="4C5A6A"/>
                </a:solidFill>
              </a:rPr>
              <a:t>Struck against</a:t>
            </a:r>
          </a:p>
          <a:p>
            <a:pPr algn="ctr">
              <a:buFont typeface="Wingdings" pitchFamily="2" charset="2"/>
              <a:buNone/>
            </a:pPr>
            <a:r>
              <a:rPr lang="en-US" sz="2800" dirty="0">
                <a:solidFill>
                  <a:srgbClr val="4C5A6A"/>
                </a:solidFill>
              </a:rPr>
              <a:t>(Cuts, bruises, fractures, punctures etc....)</a:t>
            </a:r>
          </a:p>
          <a:p>
            <a:pPr algn="ctr">
              <a:buFont typeface="Wingdings" pitchFamily="2" charset="2"/>
              <a:buNone/>
            </a:pPr>
            <a:endParaRPr lang="en-US" dirty="0">
              <a:solidFill>
                <a:srgbClr val="4C5A6A"/>
              </a:solidFill>
            </a:endParaRPr>
          </a:p>
          <a:p>
            <a:endParaRPr lang="en-US" dirty="0">
              <a:solidFill>
                <a:srgbClr val="4C5A6A"/>
              </a:solidFill>
            </a:endParaRPr>
          </a:p>
        </p:txBody>
      </p:sp>
      <p:pic>
        <p:nvPicPr>
          <p:cNvPr id="5" name="Picture 4" descr="struck against2.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23809" y="2547758"/>
            <a:ext cx="3311950" cy="4286052"/>
          </a:xfrm>
          <a:prstGeom prst="rect">
            <a:avLst/>
          </a:prstGeom>
        </p:spPr>
      </p:pic>
    </p:spTree>
    <p:extLst>
      <p:ext uri="{BB962C8B-B14F-4D97-AF65-F5344CB8AC3E}">
        <p14:creationId xmlns:p14="http://schemas.microsoft.com/office/powerpoint/2010/main" val="3358502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Struck Against</a:t>
            </a:r>
            <a:endParaRPr lang="en-US" dirty="0"/>
          </a:p>
        </p:txBody>
      </p:sp>
      <p:sp>
        <p:nvSpPr>
          <p:cNvPr id="3" name="Content Placeholder 2"/>
          <p:cNvSpPr>
            <a:spLocks noGrp="1"/>
          </p:cNvSpPr>
          <p:nvPr>
            <p:ph sz="half" idx="1"/>
          </p:nvPr>
        </p:nvSpPr>
        <p:spPr/>
        <p:txBody>
          <a:bodyPr/>
          <a:lstStyle/>
          <a:p>
            <a:r>
              <a:rPr lang="en-US" dirty="0" smtClean="0">
                <a:solidFill>
                  <a:srgbClr val="4C5A6A"/>
                </a:solidFill>
              </a:rPr>
              <a:t>First step for mounting equipment</a:t>
            </a:r>
          </a:p>
        </p:txBody>
      </p:sp>
      <p:sp>
        <p:nvSpPr>
          <p:cNvPr id="4" name="Content Placeholder 3"/>
          <p:cNvSpPr>
            <a:spLocks noGrp="1"/>
          </p:cNvSpPr>
          <p:nvPr>
            <p:ph sz="half" idx="2"/>
          </p:nvPr>
        </p:nvSpPr>
        <p:spPr/>
        <p:txBody>
          <a:bodyPr/>
          <a:lstStyle/>
          <a:p>
            <a:r>
              <a:rPr lang="en-US" dirty="0" smtClean="0">
                <a:solidFill>
                  <a:srgbClr val="4C5A6A"/>
                </a:solidFill>
              </a:rPr>
              <a:t>Protruding logs</a:t>
            </a:r>
          </a:p>
        </p:txBody>
      </p:sp>
      <p:pic>
        <p:nvPicPr>
          <p:cNvPr id="6" name="Picture 5" descr="Screen shot 2012-03-26 at 11.46.54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 y="3200400"/>
            <a:ext cx="3810000" cy="2135099"/>
          </a:xfrm>
          <a:prstGeom prst="rect">
            <a:avLst/>
          </a:prstGeom>
        </p:spPr>
      </p:pic>
      <p:pic>
        <p:nvPicPr>
          <p:cNvPr id="7" name="Picture 6" descr="Screen shot 2012-03-26 at 11.49.07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00600" y="3200400"/>
            <a:ext cx="3798978" cy="21336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you can do to avoid striking against something</a:t>
            </a:r>
            <a:endParaRPr lang="en-US" dirty="0"/>
          </a:p>
        </p:txBody>
      </p:sp>
      <p:sp>
        <p:nvSpPr>
          <p:cNvPr id="3" name="Content Placeholder 2"/>
          <p:cNvSpPr>
            <a:spLocks noGrp="1"/>
          </p:cNvSpPr>
          <p:nvPr>
            <p:ph idx="1"/>
          </p:nvPr>
        </p:nvSpPr>
        <p:spPr/>
        <p:txBody>
          <a:bodyPr>
            <a:normAutofit/>
          </a:bodyPr>
          <a:lstStyle/>
          <a:p>
            <a:endParaRPr lang="en-US" sz="2800" dirty="0" smtClean="0">
              <a:solidFill>
                <a:srgbClr val="4C5A6A"/>
              </a:solidFill>
            </a:endParaRPr>
          </a:p>
          <a:p>
            <a:r>
              <a:rPr lang="en-US" sz="28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Look</a:t>
            </a:r>
            <a:r>
              <a:rPr lang="en-US" sz="2800" dirty="0" smtClean="0">
                <a:solidFill>
                  <a:srgbClr val="4C5A6A"/>
                </a:solidFill>
              </a:rPr>
              <a:t> in the direction of travel</a:t>
            </a:r>
          </a:p>
          <a:p>
            <a:endParaRPr lang="en-US" sz="2800" dirty="0" smtClean="0">
              <a:solidFill>
                <a:srgbClr val="4C5A6A"/>
              </a:solidFill>
            </a:endParaRPr>
          </a:p>
          <a:p>
            <a:r>
              <a:rPr lang="en-US" sz="2800" dirty="0" smtClean="0">
                <a:solidFill>
                  <a:srgbClr val="4C5A6A"/>
                </a:solidFill>
              </a:rPr>
              <a:t>Check the </a:t>
            </a:r>
            <a:r>
              <a:rPr lang="en-US" sz="28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condition of the step </a:t>
            </a:r>
            <a:r>
              <a:rPr lang="en-US" sz="2800" dirty="0" smtClean="0">
                <a:solidFill>
                  <a:srgbClr val="4C5A6A"/>
                </a:solidFill>
              </a:rPr>
              <a:t>before climbing </a:t>
            </a:r>
          </a:p>
          <a:p>
            <a:endParaRPr lang="en-US" sz="2800" dirty="0" smtClean="0">
              <a:solidFill>
                <a:srgbClr val="4C5A6A"/>
              </a:solidFill>
            </a:endParaRPr>
          </a:p>
          <a:p>
            <a:r>
              <a:rPr lang="en-US" sz="2800" dirty="0" smtClean="0">
                <a:solidFill>
                  <a:srgbClr val="4C5A6A"/>
                </a:solidFill>
              </a:rPr>
              <a:t>Be alert to </a:t>
            </a:r>
            <a:r>
              <a:rPr lang="en-US" sz="28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changing</a:t>
            </a:r>
            <a:r>
              <a:rPr lang="en-US" sz="2800" dirty="0" smtClean="0">
                <a:solidFill>
                  <a:srgbClr val="4C5A6A"/>
                </a:solidFill>
              </a:rPr>
              <a:t> conditions</a:t>
            </a:r>
            <a:endParaRPr lang="en-US" sz="2800" dirty="0">
              <a:solidFill>
                <a:srgbClr val="4C5A6A"/>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i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2971800"/>
            <a:ext cx="2540000" cy="2540000"/>
          </a:xfrm>
          <a:prstGeom prst="rect">
            <a:avLst/>
          </a:prstGeom>
        </p:spPr>
      </p:pic>
      <p:sp>
        <p:nvSpPr>
          <p:cNvPr id="2" name="Title 1"/>
          <p:cNvSpPr>
            <a:spLocks noGrp="1"/>
          </p:cNvSpPr>
          <p:nvPr>
            <p:ph type="title"/>
          </p:nvPr>
        </p:nvSpPr>
        <p:spPr/>
        <p:txBody>
          <a:bodyPr/>
          <a:lstStyle/>
          <a:p>
            <a:r>
              <a:rPr lang="en-US" dirty="0"/>
              <a:t>Event Classification</a:t>
            </a:r>
          </a:p>
        </p:txBody>
      </p:sp>
      <p:sp>
        <p:nvSpPr>
          <p:cNvPr id="3" name="Content Placeholder 2"/>
          <p:cNvSpPr>
            <a:spLocks noGrp="1"/>
          </p:cNvSpPr>
          <p:nvPr>
            <p:ph idx="1"/>
          </p:nvPr>
        </p:nvSpPr>
        <p:spPr>
          <a:xfrm>
            <a:off x="457200" y="1491345"/>
            <a:ext cx="8229600" cy="2013855"/>
          </a:xfrm>
        </p:spPr>
        <p:txBody>
          <a:bodyPr>
            <a:normAutofit/>
          </a:bodyPr>
          <a:lstStyle/>
          <a:p>
            <a:pPr>
              <a:buFont typeface="Wingdings" pitchFamily="2" charset="2"/>
              <a:buNone/>
            </a:pPr>
            <a:r>
              <a:rPr lang="en-US" sz="3200" b="1" dirty="0" smtClean="0">
                <a:solidFill>
                  <a:srgbClr val="4C5A6A"/>
                </a:solidFill>
              </a:rPr>
              <a:t>Falls</a:t>
            </a:r>
            <a:endParaRPr lang="en-US" sz="3200" dirty="0">
              <a:solidFill>
                <a:srgbClr val="4C5A6A"/>
              </a:solidFill>
            </a:endParaRPr>
          </a:p>
          <a:p>
            <a:pPr algn="ctr">
              <a:buFont typeface="Wingdings" pitchFamily="2" charset="2"/>
              <a:buNone/>
            </a:pPr>
            <a:endParaRPr lang="en-US" i="1" dirty="0" smtClean="0">
              <a:solidFill>
                <a:srgbClr val="4C5A6A"/>
              </a:solidFill>
            </a:endParaRPr>
          </a:p>
          <a:p>
            <a:pPr algn="ctr">
              <a:buFont typeface="Wingdings" pitchFamily="2" charset="2"/>
              <a:buNone/>
            </a:pPr>
            <a:r>
              <a:rPr lang="en-US" i="1" dirty="0" smtClean="0">
                <a:solidFill>
                  <a:srgbClr val="4C5A6A"/>
                </a:solidFill>
              </a:rPr>
              <a:t> </a:t>
            </a:r>
            <a:r>
              <a:rPr lang="en-US" i="1" dirty="0">
                <a:solidFill>
                  <a:srgbClr val="4C5A6A"/>
                </a:solidFill>
              </a:rPr>
              <a:t>Fall same level</a:t>
            </a:r>
          </a:p>
          <a:p>
            <a:pPr algn="ctr">
              <a:buFont typeface="Wingdings" pitchFamily="2" charset="2"/>
              <a:buNone/>
            </a:pPr>
            <a:r>
              <a:rPr lang="en-US" sz="2000" dirty="0">
                <a:solidFill>
                  <a:srgbClr val="4C5A6A"/>
                </a:solidFill>
              </a:rPr>
              <a:t>(Fractures, dislocations, sprains, strains, head injuries etc....</a:t>
            </a:r>
            <a:r>
              <a:rPr lang="en-US" sz="2000" dirty="0" smtClean="0">
                <a:solidFill>
                  <a:srgbClr val="4C5A6A"/>
                </a:solidFill>
              </a:rPr>
              <a:t>)</a:t>
            </a:r>
            <a:endParaRPr lang="en-US" sz="2000" dirty="0">
              <a:solidFill>
                <a:srgbClr val="4C5A6A"/>
              </a:solidFill>
            </a:endParaRPr>
          </a:p>
          <a:p>
            <a:endParaRPr lang="en-US" dirty="0"/>
          </a:p>
        </p:txBody>
      </p:sp>
    </p:spTree>
    <p:extLst>
      <p:ext uri="{BB962C8B-B14F-4D97-AF65-F5344CB8AC3E}">
        <p14:creationId xmlns:p14="http://schemas.microsoft.com/office/powerpoint/2010/main" val="13171333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you can do to avoid falling at the same level</a:t>
            </a:r>
            <a:endParaRPr lang="en-US" dirty="0"/>
          </a:p>
        </p:txBody>
      </p:sp>
      <p:sp>
        <p:nvSpPr>
          <p:cNvPr id="3" name="Content Placeholder 2"/>
          <p:cNvSpPr>
            <a:spLocks noGrp="1"/>
          </p:cNvSpPr>
          <p:nvPr>
            <p:ph sz="half" idx="1"/>
          </p:nvPr>
        </p:nvSpPr>
        <p:spPr/>
        <p:txBody>
          <a:bodyPr/>
          <a:lstStyle/>
          <a:p>
            <a:r>
              <a:rPr lang="en-US" dirty="0" smtClean="0">
                <a:solidFill>
                  <a:srgbClr val="4C5A6A"/>
                </a:solidFill>
              </a:rPr>
              <a:t>Yard surface</a:t>
            </a:r>
          </a:p>
          <a:p>
            <a:endParaRPr lang="en-US" dirty="0">
              <a:solidFill>
                <a:srgbClr val="4C5A6A"/>
              </a:solidFill>
            </a:endParaRPr>
          </a:p>
          <a:p>
            <a:endParaRPr lang="en-US" dirty="0" smtClean="0">
              <a:solidFill>
                <a:srgbClr val="4C5A6A"/>
              </a:solidFill>
            </a:endParaRPr>
          </a:p>
          <a:p>
            <a:endParaRPr lang="en-US" dirty="0">
              <a:solidFill>
                <a:srgbClr val="4C5A6A"/>
              </a:solidFill>
            </a:endParaRPr>
          </a:p>
          <a:p>
            <a:endParaRPr lang="en-US" dirty="0" smtClean="0">
              <a:solidFill>
                <a:srgbClr val="4C5A6A"/>
              </a:solidFill>
            </a:endParaRPr>
          </a:p>
          <a:p>
            <a:endParaRPr lang="en-US" dirty="0">
              <a:solidFill>
                <a:srgbClr val="4C5A6A"/>
              </a:solidFill>
            </a:endParaRPr>
          </a:p>
          <a:p>
            <a:pPr marL="0" indent="0">
              <a:buNone/>
            </a:pPr>
            <a:endParaRPr lang="en-US" dirty="0">
              <a:solidFill>
                <a:srgbClr val="4C5A6A"/>
              </a:solidFill>
            </a:endParaRPr>
          </a:p>
          <a:p>
            <a:pPr marL="0" indent="0">
              <a:buNone/>
            </a:pPr>
            <a:r>
              <a:rPr lang="en-US" dirty="0" smtClean="0">
                <a:solidFill>
                  <a:srgbClr val="4C5A6A"/>
                </a:solidFill>
              </a:rPr>
              <a:t>Watch your step!</a:t>
            </a:r>
          </a:p>
        </p:txBody>
      </p:sp>
      <p:sp>
        <p:nvSpPr>
          <p:cNvPr id="4" name="Content Placeholder 3"/>
          <p:cNvSpPr>
            <a:spLocks noGrp="1"/>
          </p:cNvSpPr>
          <p:nvPr>
            <p:ph sz="half" idx="2"/>
          </p:nvPr>
        </p:nvSpPr>
        <p:spPr/>
        <p:txBody>
          <a:bodyPr/>
          <a:lstStyle/>
          <a:p>
            <a:r>
              <a:rPr lang="en-US" dirty="0" smtClean="0">
                <a:solidFill>
                  <a:srgbClr val="4C5A6A"/>
                </a:solidFill>
              </a:rPr>
              <a:t>Other tripping hazards</a:t>
            </a:r>
          </a:p>
        </p:txBody>
      </p:sp>
      <p:pic>
        <p:nvPicPr>
          <p:cNvPr id="5" name="Content Placeholder 5" descr="IMG_243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4724400" y="2743200"/>
            <a:ext cx="3857626" cy="2286000"/>
          </a:xfrm>
          <a:prstGeom prst="rect">
            <a:avLst/>
          </a:prstGeom>
        </p:spPr>
      </p:pic>
      <p:pic>
        <p:nvPicPr>
          <p:cNvPr id="6" name="Content Placeholder 13" descr="IMG_2459.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533399" y="2819400"/>
            <a:ext cx="3729037" cy="2209800"/>
          </a:xfrm>
          <a:prstGeom prst="rect">
            <a:avLst/>
          </a:prstGeom>
        </p:spPr>
      </p:pic>
    </p:spTree>
    <p:extLst>
      <p:ext uri="{BB962C8B-B14F-4D97-AF65-F5344CB8AC3E}">
        <p14:creationId xmlns:p14="http://schemas.microsoft.com/office/powerpoint/2010/main" val="42074560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lstStyle/>
          <a:p>
            <a:r>
              <a:rPr lang="en-US" dirty="0" smtClean="0">
                <a:solidFill>
                  <a:srgbClr val="4C5A6A"/>
                </a:solidFill>
              </a:rPr>
              <a:t>What is the #1 potential for injury in a log yard?</a:t>
            </a:r>
          </a:p>
          <a:p>
            <a:r>
              <a:rPr lang="en-US" dirty="0" smtClean="0">
                <a:solidFill>
                  <a:srgbClr val="4C5A6A"/>
                </a:solidFill>
              </a:rPr>
              <a:t>Managing your own movement is key to personal safety.</a:t>
            </a:r>
          </a:p>
          <a:p>
            <a:pPr lvl="1"/>
            <a:r>
              <a:rPr lang="en-US" dirty="0" smtClean="0">
                <a:solidFill>
                  <a:srgbClr val="4C5A6A"/>
                </a:solidFill>
              </a:rPr>
              <a:t>Know the traffic patterns</a:t>
            </a:r>
          </a:p>
          <a:p>
            <a:pPr lvl="1"/>
            <a:r>
              <a:rPr lang="en-US" dirty="0" smtClean="0">
                <a:solidFill>
                  <a:srgbClr val="4C5A6A"/>
                </a:solidFill>
              </a:rPr>
              <a:t>Make eye contact when approaching heavy equipment</a:t>
            </a:r>
          </a:p>
          <a:p>
            <a:pPr lvl="1"/>
            <a:r>
              <a:rPr lang="en-US" dirty="0" smtClean="0">
                <a:solidFill>
                  <a:srgbClr val="4C5A6A"/>
                </a:solidFill>
              </a:rPr>
              <a:t>Be alert for blind corners</a:t>
            </a:r>
            <a:endParaRPr lang="en-US" dirty="0">
              <a:solidFill>
                <a:srgbClr val="4C5A6A"/>
              </a:solidFill>
            </a:endParaRPr>
          </a:p>
        </p:txBody>
      </p:sp>
    </p:spTree>
    <p:extLst>
      <p:ext uri="{BB962C8B-B14F-4D97-AF65-F5344CB8AC3E}">
        <p14:creationId xmlns:p14="http://schemas.microsoft.com/office/powerpoint/2010/main" val="1556047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 2</a:t>
            </a:r>
            <a:endParaRPr lang="en-US" b="1" dirty="0"/>
          </a:p>
        </p:txBody>
      </p:sp>
      <p:sp>
        <p:nvSpPr>
          <p:cNvPr id="3" name="Content Placeholder 2"/>
          <p:cNvSpPr>
            <a:spLocks noGrp="1"/>
          </p:cNvSpPr>
          <p:nvPr>
            <p:ph idx="1"/>
          </p:nvPr>
        </p:nvSpPr>
        <p:spPr/>
        <p:txBody>
          <a:bodyPr/>
          <a:lstStyle/>
          <a:p>
            <a:r>
              <a:rPr lang="en-US" dirty="0" smtClean="0">
                <a:solidFill>
                  <a:srgbClr val="4C5A6A"/>
                </a:solidFill>
              </a:rPr>
              <a:t>Managing your own movement is key to personal safety. (cont)</a:t>
            </a:r>
          </a:p>
          <a:p>
            <a:pPr lvl="1"/>
            <a:r>
              <a:rPr lang="en-US" dirty="0" smtClean="0">
                <a:solidFill>
                  <a:srgbClr val="4C5A6A"/>
                </a:solidFill>
              </a:rPr>
              <a:t>Stand clear of any log handling process</a:t>
            </a:r>
          </a:p>
          <a:p>
            <a:pPr lvl="1"/>
            <a:r>
              <a:rPr lang="en-US" dirty="0" smtClean="0">
                <a:solidFill>
                  <a:srgbClr val="4C5A6A"/>
                </a:solidFill>
              </a:rPr>
              <a:t>When working around decks, check for stability</a:t>
            </a:r>
          </a:p>
          <a:p>
            <a:pPr lvl="1"/>
            <a:r>
              <a:rPr lang="en-US" dirty="0" smtClean="0">
                <a:solidFill>
                  <a:srgbClr val="4C5A6A"/>
                </a:solidFill>
              </a:rPr>
              <a:t>Watch your next step</a:t>
            </a:r>
          </a:p>
          <a:p>
            <a:pPr lvl="1"/>
            <a:r>
              <a:rPr lang="en-US" dirty="0" smtClean="0">
                <a:solidFill>
                  <a:srgbClr val="4C5A6A"/>
                </a:solidFill>
              </a:rPr>
              <a:t>Always look in the direction of travel</a:t>
            </a:r>
          </a:p>
          <a:p>
            <a:pPr lvl="1"/>
            <a:r>
              <a:rPr lang="en-US" dirty="0" smtClean="0">
                <a:solidFill>
                  <a:srgbClr val="4C5A6A"/>
                </a:solidFill>
              </a:rPr>
              <a:t>Use 3 point support when climbing and keep your weight centered between the 3 points</a:t>
            </a:r>
            <a:endParaRPr lang="en-US" dirty="0">
              <a:solidFill>
                <a:srgbClr val="4C5A6A"/>
              </a:solidFill>
            </a:endParaRPr>
          </a:p>
        </p:txBody>
      </p:sp>
    </p:spTree>
    <p:extLst>
      <p:ext uri="{BB962C8B-B14F-4D97-AF65-F5344CB8AC3E}">
        <p14:creationId xmlns:p14="http://schemas.microsoft.com/office/powerpoint/2010/main" val="27180962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OSHA NOTICE &amp; DISCLAIMER</a:t>
            </a:r>
            <a:endParaRPr lang="en-US" dirty="0"/>
          </a:p>
        </p:txBody>
      </p:sp>
      <p:sp>
        <p:nvSpPr>
          <p:cNvPr id="3" name="Content Placeholder 2"/>
          <p:cNvSpPr>
            <a:spLocks noGrp="1"/>
          </p:cNvSpPr>
          <p:nvPr>
            <p:ph idx="1"/>
          </p:nvPr>
        </p:nvSpPr>
        <p:spPr/>
        <p:txBody>
          <a:bodyPr/>
          <a:lstStyle/>
          <a:p>
            <a:pPr lvl="0"/>
            <a:r>
              <a:rPr lang="en-US" dirty="0"/>
              <a:t>“This material was produced under grant SH22245SH1 from the Occupational Safety and Health Administration, U.S. Department of Labor. It does not necessarily reflect the views or policies of the U.S. Department of Labor, nor does mention of trade names, commercial products, or organizations imply endorsement by the U.S. </a:t>
            </a:r>
            <a:r>
              <a:rPr lang="en-US"/>
              <a:t>Government”</a:t>
            </a:r>
          </a:p>
          <a:p>
            <a:endParaRPr lang="en-US" dirty="0"/>
          </a:p>
        </p:txBody>
      </p:sp>
    </p:spTree>
    <p:extLst>
      <p:ext uri="{BB962C8B-B14F-4D97-AF65-F5344CB8AC3E}">
        <p14:creationId xmlns:p14="http://schemas.microsoft.com/office/powerpoint/2010/main" val="301396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Module Worksheet</a:t>
            </a:r>
          </a:p>
        </p:txBody>
      </p:sp>
      <p:sp>
        <p:nvSpPr>
          <p:cNvPr id="3" name="Content Placeholder 2"/>
          <p:cNvSpPr>
            <a:spLocks noGrp="1"/>
          </p:cNvSpPr>
          <p:nvPr>
            <p:ph idx="1"/>
          </p:nvPr>
        </p:nvSpPr>
        <p:spPr/>
        <p:txBody>
          <a:bodyPr/>
          <a:lstStyle/>
          <a:p>
            <a:r>
              <a:rPr lang="en-US" dirty="0">
                <a:solidFill>
                  <a:srgbClr val="4C5A6A"/>
                </a:solidFill>
              </a:rPr>
              <a:t>Since adults learn the most by doing, a worksheet has been prepared to help you retain the most important information.</a:t>
            </a:r>
          </a:p>
          <a:p>
            <a:r>
              <a:rPr lang="en-US" dirty="0">
                <a:solidFill>
                  <a:srgbClr val="4C5A6A"/>
                </a:solidFill>
              </a:rPr>
              <a:t>You will complete the worksheet as we move through the material.  This means that you will fill in the blanks or complete lists.</a:t>
            </a:r>
          </a:p>
          <a:p>
            <a:r>
              <a:rPr lang="en-US" dirty="0">
                <a:solidFill>
                  <a:srgbClr val="4C5A6A"/>
                </a:solidFill>
              </a:rPr>
              <a:t>You keep the worksheet as a reference to the key points presented in this module.</a:t>
            </a:r>
          </a:p>
          <a:p>
            <a:endParaRPr lang="en-US" dirty="0"/>
          </a:p>
        </p:txBody>
      </p:sp>
    </p:spTree>
    <p:extLst>
      <p:ext uri="{BB962C8B-B14F-4D97-AF65-F5344CB8AC3E}">
        <p14:creationId xmlns:p14="http://schemas.microsoft.com/office/powerpoint/2010/main" val="3952616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p:txBody>
          <a:bodyPr/>
          <a:lstStyle/>
          <a:p>
            <a:pPr marL="0" indent="0">
              <a:buNone/>
            </a:pPr>
            <a:r>
              <a:rPr lang="en-US" sz="3200" dirty="0" smtClean="0">
                <a:solidFill>
                  <a:schemeClr val="accent4"/>
                </a:solidFill>
              </a:rPr>
              <a:t>A </a:t>
            </a:r>
            <a:r>
              <a:rPr lang="en-US" sz="3200" dirty="0">
                <a:solidFill>
                  <a:schemeClr val="accent4"/>
                </a:solidFill>
              </a:rPr>
              <a:t>process </a:t>
            </a:r>
            <a:r>
              <a:rPr lang="en-US" sz="3200" dirty="0">
                <a:solidFill>
                  <a:srgbClr val="4C5A6A"/>
                </a:solidFill>
              </a:rPr>
              <a:t>for reducing risk and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preventing incidents </a:t>
            </a:r>
            <a:r>
              <a:rPr lang="en-US" sz="3200" dirty="0">
                <a:solidFill>
                  <a:srgbClr val="4C5A6A"/>
                </a:solidFill>
              </a:rPr>
              <a:t>by effectively managing </a:t>
            </a:r>
            <a:r>
              <a:rPr lang="en-US" sz="3200" dirty="0" smtClean="0">
                <a:solidFill>
                  <a:srgbClr val="4C5A6A"/>
                </a:solidFill>
              </a:rPr>
              <a:t>the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movement</a:t>
            </a:r>
            <a:r>
              <a:rPr lang="en-US" sz="3200" dirty="0">
                <a:solidFill>
                  <a:srgbClr val="4C5A6A"/>
                </a:solidFill>
              </a:rPr>
              <a:t> of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people</a:t>
            </a:r>
            <a:r>
              <a:rPr lang="en-US" sz="3200" dirty="0">
                <a:solidFill>
                  <a:srgbClr val="4C5A6A"/>
                </a:solidFill>
              </a:rPr>
              <a:t>,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equipment</a:t>
            </a:r>
            <a:r>
              <a:rPr lang="en-US" sz="3200" dirty="0">
                <a:solidFill>
                  <a:srgbClr val="4C5A6A"/>
                </a:solidFill>
              </a:rPr>
              <a:t>,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material</a:t>
            </a:r>
            <a:r>
              <a:rPr lang="en-US" sz="3200" dirty="0">
                <a:solidFill>
                  <a:srgbClr val="4C5A6A"/>
                </a:solidFill>
              </a:rPr>
              <a:t> and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energy</a:t>
            </a:r>
            <a:r>
              <a:rPr lang="en-US" sz="3200" dirty="0">
                <a:solidFill>
                  <a:srgbClr val="4C5A6A"/>
                </a:solidFill>
              </a:rPr>
              <a:t>.</a:t>
            </a:r>
            <a:endPar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endParaRPr>
          </a:p>
          <a:p>
            <a:endParaRPr lang="en-US" dirty="0"/>
          </a:p>
        </p:txBody>
      </p:sp>
    </p:spTree>
    <p:extLst>
      <p:ext uri="{BB962C8B-B14F-4D97-AF65-F5344CB8AC3E}">
        <p14:creationId xmlns:p14="http://schemas.microsoft.com/office/powerpoint/2010/main" val="3464876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a:t>
            </a:r>
            <a:endParaRPr lang="en-US" dirty="0"/>
          </a:p>
        </p:txBody>
      </p:sp>
      <p:sp>
        <p:nvSpPr>
          <p:cNvPr id="3" name="Content Placeholder 2"/>
          <p:cNvSpPr>
            <a:spLocks noGrp="1"/>
          </p:cNvSpPr>
          <p:nvPr>
            <p:ph idx="1"/>
          </p:nvPr>
        </p:nvSpPr>
        <p:spPr/>
        <p:txBody>
          <a:bodyPr/>
          <a:lstStyle/>
          <a:p>
            <a:pPr marL="0" indent="0">
              <a:buNone/>
            </a:pPr>
            <a:r>
              <a:rPr lang="en-US" sz="3200" dirty="0">
                <a:solidFill>
                  <a:srgbClr val="4C5A6A"/>
                </a:solidFill>
              </a:rPr>
              <a:t>An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unplanned event </a:t>
            </a:r>
            <a:r>
              <a:rPr lang="en-US" sz="3200" dirty="0">
                <a:solidFill>
                  <a:srgbClr val="4C5A6A"/>
                </a:solidFill>
              </a:rPr>
              <a:t>that happens after an</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 unsafe behavior or unsafe condition </a:t>
            </a:r>
            <a:r>
              <a:rPr lang="en-US" sz="3200" dirty="0">
                <a:solidFill>
                  <a:srgbClr val="4C5A6A"/>
                </a:solidFill>
              </a:rPr>
              <a:t>or both that interrupts the normal progress of an activity and may result in injury or damage</a:t>
            </a:r>
            <a:r>
              <a:rPr lang="en-US" sz="3200" dirty="0" smtClean="0">
                <a:solidFill>
                  <a:srgbClr val="4C5A6A"/>
                </a:solidFill>
              </a:rPr>
              <a:t>.</a:t>
            </a:r>
            <a:endParaRPr lang="en-US" sz="3200" dirty="0">
              <a:solidFill>
                <a:srgbClr val="4C5A6A"/>
              </a:solidFill>
            </a:endParaRPr>
          </a:p>
        </p:txBody>
      </p:sp>
    </p:spTree>
    <p:extLst>
      <p:ext uri="{BB962C8B-B14F-4D97-AF65-F5344CB8AC3E}">
        <p14:creationId xmlns:p14="http://schemas.microsoft.com/office/powerpoint/2010/main" val="4183108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a:t>
            </a:r>
            <a:endParaRPr lang="en-US" dirty="0"/>
          </a:p>
        </p:txBody>
      </p:sp>
      <p:sp>
        <p:nvSpPr>
          <p:cNvPr id="3" name="Content Placeholder 2"/>
          <p:cNvSpPr>
            <a:spLocks noGrp="1"/>
          </p:cNvSpPr>
          <p:nvPr>
            <p:ph idx="1"/>
          </p:nvPr>
        </p:nvSpPr>
        <p:spPr/>
        <p:txBody>
          <a:bodyPr/>
          <a:lstStyle/>
          <a:p>
            <a:pPr>
              <a:buFont typeface="Wingdings" pitchFamily="2" charset="2"/>
              <a:buNone/>
            </a:pP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Any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source of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danger</a:t>
            </a:r>
            <a:r>
              <a:rPr lang="en-US" sz="3200" dirty="0" smtClean="0">
                <a:solidFill>
                  <a:srgbClr val="4C5A6A"/>
                </a:solidFill>
              </a:rPr>
              <a:t>.</a:t>
            </a:r>
            <a:endParaRPr lang="en-US" sz="3200" dirty="0">
              <a:solidFill>
                <a:srgbClr val="4C5A6A"/>
              </a:solidFill>
            </a:endParaRPr>
          </a:p>
          <a:p>
            <a:pPr>
              <a:buFont typeface="Wingdings" pitchFamily="2" charset="2"/>
              <a:buNone/>
            </a:pPr>
            <a:endParaRPr lang="en-US" sz="3200" dirty="0">
              <a:solidFill>
                <a:srgbClr val="4C5A6A"/>
              </a:solidFill>
            </a:endParaRPr>
          </a:p>
          <a:p>
            <a:pPr algn="ctr">
              <a:buFont typeface="Wingdings" pitchFamily="2" charset="2"/>
              <a:buNone/>
            </a:pPr>
            <a:r>
              <a:rPr lang="en-US" sz="3200" dirty="0">
                <a:solidFill>
                  <a:srgbClr val="4C5A6A"/>
                </a:solidFill>
              </a:rPr>
              <a:t>The two major types of hazard </a:t>
            </a:r>
            <a:r>
              <a:rPr lang="en-US" sz="3200" dirty="0" smtClean="0">
                <a:solidFill>
                  <a:srgbClr val="4C5A6A"/>
                </a:solidFill>
              </a:rPr>
              <a:t>are:</a:t>
            </a:r>
            <a:endParaRPr lang="en-US" sz="3200" dirty="0">
              <a:solidFill>
                <a:srgbClr val="4C5A6A"/>
              </a:solidFill>
            </a:endParaRPr>
          </a:p>
          <a:p>
            <a:pPr algn="ctr">
              <a:buFont typeface="Wingdings" pitchFamily="2" charset="2"/>
              <a:buNone/>
            </a:pPr>
            <a:endParaRPr lang="en-US" sz="3200" dirty="0">
              <a:solidFill>
                <a:srgbClr val="4C5A6A"/>
              </a:solidFill>
            </a:endParaRPr>
          </a:p>
          <a:p>
            <a:pPr algn="ctr">
              <a:buFont typeface="Wingdings" pitchFamily="2" charset="2"/>
              <a:buNone/>
            </a:pP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Unsafe conditions</a:t>
            </a:r>
          </a:p>
          <a:p>
            <a:pPr algn="ctr">
              <a:buFont typeface="Wingdings" pitchFamily="2" charset="2"/>
              <a:buNone/>
            </a:pPr>
            <a:r>
              <a:rPr lang="en-US" sz="3200" dirty="0" smtClean="0">
                <a:solidFill>
                  <a:srgbClr val="4C5A6A"/>
                </a:solidFill>
              </a:rPr>
              <a:t>and</a:t>
            </a:r>
            <a:endParaRPr lang="en-US" sz="3200" dirty="0">
              <a:solidFill>
                <a:srgbClr val="4C5A6A"/>
              </a:solidFill>
            </a:endParaRPr>
          </a:p>
          <a:p>
            <a:pPr algn="ctr">
              <a:buFont typeface="Wingdings" pitchFamily="2" charset="2"/>
              <a:buNone/>
            </a:pP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Unsafe behaviors</a:t>
            </a:r>
          </a:p>
          <a:p>
            <a:endParaRPr lang="en-US" dirty="0"/>
          </a:p>
        </p:txBody>
      </p:sp>
    </p:spTree>
    <p:extLst>
      <p:ext uri="{BB962C8B-B14F-4D97-AF65-F5344CB8AC3E}">
        <p14:creationId xmlns:p14="http://schemas.microsoft.com/office/powerpoint/2010/main" val="3086631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sequence of events lead to incidents</a:t>
            </a:r>
          </a:p>
        </p:txBody>
      </p:sp>
      <p:sp>
        <p:nvSpPr>
          <p:cNvPr id="3" name="Content Placeholder 2"/>
          <p:cNvSpPr>
            <a:spLocks noGrp="1"/>
          </p:cNvSpPr>
          <p:nvPr>
            <p:ph idx="1"/>
          </p:nvPr>
        </p:nvSpPr>
        <p:spPr/>
        <p:txBody>
          <a:bodyPr>
            <a:normAutofit fontScale="92500" lnSpcReduction="10000"/>
          </a:bodyPr>
          <a:lstStyle/>
          <a:p>
            <a:pPr algn="ctr">
              <a:buNone/>
            </a:pPr>
            <a:r>
              <a:rPr lang="en-US" sz="3200" dirty="0">
                <a:solidFill>
                  <a:srgbClr val="4C5A6A"/>
                </a:solidFill>
              </a:rPr>
              <a:t>The </a:t>
            </a:r>
            <a:r>
              <a:rPr lang="en-US" sz="3200" dirty="0" smtClean="0">
                <a:solidFill>
                  <a:srgbClr val="4C5A6A"/>
                </a:solidFill>
              </a:rPr>
              <a:t>Hazards</a:t>
            </a:r>
            <a:endParaRPr lang="en-US" dirty="0">
              <a:solidFill>
                <a:srgbClr val="4C5A6A"/>
              </a:solidFill>
            </a:endParaRPr>
          </a:p>
          <a:p>
            <a:pPr algn="ctr">
              <a:buNone/>
            </a:pPr>
            <a:r>
              <a:rPr lang="en-US" dirty="0">
                <a:solidFill>
                  <a:srgbClr val="4C5A6A"/>
                </a:solidFill>
              </a:rPr>
              <a:t>(Unsafe Behaviors and Unsafe Conditions</a:t>
            </a:r>
            <a:r>
              <a:rPr lang="en-US" dirty="0" smtClean="0">
                <a:solidFill>
                  <a:srgbClr val="4C5A6A"/>
                </a:solidFill>
              </a:rPr>
              <a:t>)</a:t>
            </a:r>
          </a:p>
          <a:p>
            <a:pPr algn="ctr">
              <a:buNone/>
            </a:pPr>
            <a:endParaRPr lang="en-US" sz="3200" dirty="0" smtClean="0">
              <a:solidFill>
                <a:srgbClr val="4C5A6A"/>
              </a:solidFill>
            </a:endParaRPr>
          </a:p>
          <a:p>
            <a:pPr algn="ctr">
              <a:buNone/>
            </a:pPr>
            <a:endParaRPr lang="en-US" sz="3200" dirty="0" smtClean="0">
              <a:solidFill>
                <a:srgbClr val="4C5A6A"/>
              </a:solidFill>
            </a:endParaRPr>
          </a:p>
          <a:p>
            <a:pPr algn="ctr">
              <a:buNone/>
            </a:pPr>
            <a:r>
              <a:rPr lang="en-US" sz="3200" dirty="0" smtClean="0">
                <a:solidFill>
                  <a:srgbClr val="4C5A6A"/>
                </a:solidFill>
              </a:rPr>
              <a:t>The </a:t>
            </a:r>
            <a:r>
              <a:rPr lang="en-US" sz="3200" dirty="0">
                <a:solidFill>
                  <a:srgbClr val="4C5A6A"/>
                </a:solidFill>
              </a:rPr>
              <a:t>Event </a:t>
            </a:r>
            <a:r>
              <a:rPr lang="en-US" dirty="0">
                <a:solidFill>
                  <a:srgbClr val="4C5A6A"/>
                </a:solidFill>
              </a:rPr>
              <a:t> </a:t>
            </a:r>
          </a:p>
          <a:p>
            <a:pPr algn="ctr">
              <a:buNone/>
            </a:pPr>
            <a:r>
              <a:rPr lang="en-US" dirty="0" smtClean="0">
                <a:solidFill>
                  <a:srgbClr val="4C5A6A"/>
                </a:solidFill>
              </a:rPr>
              <a:t>(Movement)</a:t>
            </a:r>
          </a:p>
          <a:p>
            <a:pPr algn="ctr">
              <a:buNone/>
            </a:pPr>
            <a:endParaRPr lang="en-US" dirty="0" smtClean="0">
              <a:solidFill>
                <a:srgbClr val="4C5A6A"/>
              </a:solidFill>
            </a:endParaRPr>
          </a:p>
          <a:p>
            <a:pPr algn="ctr">
              <a:buNone/>
            </a:pPr>
            <a:endParaRPr lang="en-US" dirty="0">
              <a:solidFill>
                <a:srgbClr val="4C5A6A"/>
              </a:solidFill>
            </a:endParaRPr>
          </a:p>
          <a:p>
            <a:pPr algn="ctr">
              <a:buNone/>
            </a:pPr>
            <a:endParaRPr lang="en-US" dirty="0">
              <a:solidFill>
                <a:srgbClr val="4C5A6A"/>
              </a:solidFill>
            </a:endParaRPr>
          </a:p>
          <a:p>
            <a:pPr algn="ctr">
              <a:buNone/>
            </a:pPr>
            <a:r>
              <a:rPr lang="en-US" sz="3200" dirty="0" smtClean="0">
                <a:solidFill>
                  <a:srgbClr val="4C5A6A"/>
                </a:solidFill>
              </a:rPr>
              <a:t>The Result</a:t>
            </a:r>
          </a:p>
          <a:p>
            <a:pPr algn="ctr">
              <a:buNone/>
            </a:pPr>
            <a:r>
              <a:rPr lang="en-US" dirty="0" smtClean="0">
                <a:solidFill>
                  <a:srgbClr val="4C5A6A"/>
                </a:solidFill>
              </a:rPr>
              <a:t>(</a:t>
            </a:r>
            <a:r>
              <a:rPr lang="en-US" dirty="0">
                <a:solidFill>
                  <a:srgbClr val="4C5A6A"/>
                </a:solidFill>
              </a:rPr>
              <a:t>Incident)</a:t>
            </a:r>
          </a:p>
        </p:txBody>
      </p:sp>
      <p:sp>
        <p:nvSpPr>
          <p:cNvPr id="4" name="Down Arrow 3"/>
          <p:cNvSpPr/>
          <p:nvPr/>
        </p:nvSpPr>
        <p:spPr>
          <a:xfrm>
            <a:off x="4378478" y="2636764"/>
            <a:ext cx="399143" cy="8058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own Arrow 4"/>
          <p:cNvSpPr/>
          <p:nvPr/>
        </p:nvSpPr>
        <p:spPr>
          <a:xfrm>
            <a:off x="4378478" y="4555068"/>
            <a:ext cx="399143" cy="8058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0116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r>
              <a:rPr lang="en-US" dirty="0"/>
              <a:t>What is the Best Way to Prevent Incidents?</a:t>
            </a:r>
          </a:p>
        </p:txBody>
      </p:sp>
      <p:sp>
        <p:nvSpPr>
          <p:cNvPr id="3" name="Content Placeholder 2"/>
          <p:cNvSpPr>
            <a:spLocks noGrp="1"/>
          </p:cNvSpPr>
          <p:nvPr>
            <p:ph idx="1"/>
          </p:nvPr>
        </p:nvSpPr>
        <p:spPr/>
        <p:txBody>
          <a:bodyPr/>
          <a:lstStyle/>
          <a:p>
            <a:endParaRPr lang="en-US" sz="2800" dirty="0" smtClean="0">
              <a:solidFill>
                <a:srgbClr val="4C5A6A"/>
              </a:solidFill>
            </a:endParaRPr>
          </a:p>
          <a:p>
            <a:r>
              <a:rPr lang="en-US" sz="2800" dirty="0" smtClean="0">
                <a:solidFill>
                  <a:srgbClr val="4C5A6A"/>
                </a:solidFill>
              </a:rPr>
              <a:t>Recognize </a:t>
            </a:r>
            <a:r>
              <a:rPr lang="en-US" sz="2800" dirty="0">
                <a:solidFill>
                  <a:srgbClr val="4C5A6A"/>
                </a:solidFill>
              </a:rPr>
              <a:t>the Hazards</a:t>
            </a:r>
          </a:p>
          <a:p>
            <a:pPr>
              <a:buNone/>
            </a:pPr>
            <a:endParaRPr lang="en-US" sz="2800" dirty="0">
              <a:solidFill>
                <a:srgbClr val="4C5A6A"/>
              </a:solidFill>
            </a:endParaRPr>
          </a:p>
          <a:p>
            <a:r>
              <a:rPr lang="en-US" sz="2800" dirty="0">
                <a:solidFill>
                  <a:srgbClr val="4C5A6A"/>
                </a:solidFill>
              </a:rPr>
              <a:t>Manage the Movement of People, Equipment, Material and </a:t>
            </a:r>
            <a:r>
              <a:rPr lang="en-US" sz="2800" dirty="0" smtClean="0">
                <a:solidFill>
                  <a:srgbClr val="4C5A6A"/>
                </a:solidFill>
              </a:rPr>
              <a:t>Energy</a:t>
            </a:r>
            <a:endParaRPr lang="en-US" sz="2800" dirty="0">
              <a:solidFill>
                <a:srgbClr val="4C5A6A"/>
              </a:solidFill>
            </a:endParaRPr>
          </a:p>
          <a:p>
            <a:endParaRPr lang="en-US" dirty="0"/>
          </a:p>
        </p:txBody>
      </p:sp>
    </p:spTree>
    <p:extLst>
      <p:ext uri="{BB962C8B-B14F-4D97-AF65-F5344CB8AC3E}">
        <p14:creationId xmlns:p14="http://schemas.microsoft.com/office/powerpoint/2010/main" val="42729808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3631</TotalTime>
  <Words>1930</Words>
  <Application>Microsoft Office PowerPoint</Application>
  <PresentationFormat>On-screen Show (4:3)</PresentationFormat>
  <Paragraphs>210</Paragraphs>
  <Slides>37</Slides>
  <Notes>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Clarity</vt:lpstr>
      <vt:lpstr>Sawmill Safety</vt:lpstr>
      <vt:lpstr>Timber Products Safety</vt:lpstr>
      <vt:lpstr>This Training Module</vt:lpstr>
      <vt:lpstr>Training Module Worksheet</vt:lpstr>
      <vt:lpstr>Safety:</vt:lpstr>
      <vt:lpstr>Incident:</vt:lpstr>
      <vt:lpstr>Hazard:</vt:lpstr>
      <vt:lpstr>A sequence of events lead to incidents</vt:lpstr>
      <vt:lpstr>What is the Best Way to Prevent Incidents?</vt:lpstr>
      <vt:lpstr>Manage the Movement</vt:lpstr>
      <vt:lpstr>Terminology</vt:lpstr>
      <vt:lpstr>Terminology</vt:lpstr>
      <vt:lpstr>Basic Personal Protective Equipment for Log Yard Workers</vt:lpstr>
      <vt:lpstr>Log Flow Chart</vt:lpstr>
      <vt:lpstr>#1 Potential for injury in the Log Yard</vt:lpstr>
      <vt:lpstr>Event Classification</vt:lpstr>
      <vt:lpstr>One would think…</vt:lpstr>
      <vt:lpstr>Why the Equipment Operator Can’t See You</vt:lpstr>
      <vt:lpstr>Other Visibility Hazards</vt:lpstr>
      <vt:lpstr>What you can do to avoid being struck by equipment</vt:lpstr>
      <vt:lpstr>Small Group Exercise</vt:lpstr>
      <vt:lpstr>Event Classification</vt:lpstr>
      <vt:lpstr>Caught Between</vt:lpstr>
      <vt:lpstr>What you can do to avoid being caught between</vt:lpstr>
      <vt:lpstr>All Logs and Some Dogs Are Unfriendly</vt:lpstr>
      <vt:lpstr>40 Foot Chain</vt:lpstr>
      <vt:lpstr>Event Classification</vt:lpstr>
      <vt:lpstr>Fall Lower Level</vt:lpstr>
      <vt:lpstr>What you can do to avoid falling to a lower level</vt:lpstr>
      <vt:lpstr>Event Classification</vt:lpstr>
      <vt:lpstr>Struck Against</vt:lpstr>
      <vt:lpstr>What you can do to avoid striking against something</vt:lpstr>
      <vt:lpstr>Event Classification</vt:lpstr>
      <vt:lpstr>What you can do to avoid falling at the same level</vt:lpstr>
      <vt:lpstr>Summary</vt:lpstr>
      <vt:lpstr>Summary 2</vt:lpstr>
      <vt:lpstr>OSHA NOTICE &amp; DISCLAIMER</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Vosburgh, Linda - OSHA</cp:lastModifiedBy>
  <cp:revision>74</cp:revision>
  <dcterms:created xsi:type="dcterms:W3CDTF">2012-03-16T20:55:29Z</dcterms:created>
  <dcterms:modified xsi:type="dcterms:W3CDTF">2013-06-26T14:49:12Z</dcterms:modified>
</cp:coreProperties>
</file>