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3" r:id="rId1"/>
  </p:sldMasterIdLst>
  <p:notesMasterIdLst>
    <p:notesMasterId r:id="rId56"/>
  </p:notesMasterIdLst>
  <p:sldIdLst>
    <p:sldId id="256" r:id="rId2"/>
    <p:sldId id="336" r:id="rId3"/>
    <p:sldId id="339" r:id="rId4"/>
    <p:sldId id="257" r:id="rId5"/>
    <p:sldId id="265" r:id="rId6"/>
    <p:sldId id="340" r:id="rId7"/>
    <p:sldId id="266" r:id="rId8"/>
    <p:sldId id="272" r:id="rId9"/>
    <p:sldId id="268" r:id="rId10"/>
    <p:sldId id="341" r:id="rId11"/>
    <p:sldId id="342" r:id="rId12"/>
    <p:sldId id="269" r:id="rId13"/>
    <p:sldId id="343" r:id="rId14"/>
    <p:sldId id="344" r:id="rId15"/>
    <p:sldId id="345" r:id="rId16"/>
    <p:sldId id="346" r:id="rId17"/>
    <p:sldId id="347" r:id="rId18"/>
    <p:sldId id="275" r:id="rId19"/>
    <p:sldId id="276" r:id="rId20"/>
    <p:sldId id="277" r:id="rId21"/>
    <p:sldId id="278" r:id="rId22"/>
    <p:sldId id="279" r:id="rId23"/>
    <p:sldId id="280" r:id="rId24"/>
    <p:sldId id="281" r:id="rId25"/>
    <p:sldId id="282" r:id="rId26"/>
    <p:sldId id="284" r:id="rId27"/>
    <p:sldId id="285" r:id="rId28"/>
    <p:sldId id="286" r:id="rId29"/>
    <p:sldId id="287" r:id="rId30"/>
    <p:sldId id="288" r:id="rId31"/>
    <p:sldId id="289" r:id="rId32"/>
    <p:sldId id="290" r:id="rId33"/>
    <p:sldId id="293" r:id="rId34"/>
    <p:sldId id="294" r:id="rId35"/>
    <p:sldId id="295" r:id="rId36"/>
    <p:sldId id="296" r:id="rId37"/>
    <p:sldId id="297" r:id="rId38"/>
    <p:sldId id="298" r:id="rId39"/>
    <p:sldId id="299" r:id="rId40"/>
    <p:sldId id="300" r:id="rId41"/>
    <p:sldId id="301" r:id="rId42"/>
    <p:sldId id="302" r:id="rId43"/>
    <p:sldId id="303" r:id="rId44"/>
    <p:sldId id="305" r:id="rId45"/>
    <p:sldId id="306" r:id="rId46"/>
    <p:sldId id="307" r:id="rId47"/>
    <p:sldId id="308" r:id="rId48"/>
    <p:sldId id="318" r:id="rId49"/>
    <p:sldId id="333" r:id="rId50"/>
    <p:sldId id="334" r:id="rId51"/>
    <p:sldId id="327" r:id="rId52"/>
    <p:sldId id="329" r:id="rId53"/>
    <p:sldId id="330" r:id="rId54"/>
    <p:sldId id="331" r:id="rId5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496" autoAdjust="0"/>
  </p:normalViewPr>
  <p:slideViewPr>
    <p:cSldViewPr>
      <p:cViewPr varScale="1">
        <p:scale>
          <a:sx n="66" d="100"/>
          <a:sy n="66" d="100"/>
        </p:scale>
        <p:origin x="-201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320"/>
    </p:cViewPr>
  </p:sorterViewPr>
  <p:notesViewPr>
    <p:cSldViewPr>
      <p:cViewPr varScale="1">
        <p:scale>
          <a:sx n="59" d="100"/>
          <a:sy n="59" d="100"/>
        </p:scale>
        <p:origin x="-250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266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634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461F507-1579-426C-A3CF-AFD6826DDF7D}" type="slidenum">
              <a:rPr lang="en-US"/>
              <a:pPr>
                <a:defRPr/>
              </a:pPr>
              <a:t>‹#›</a:t>
            </a:fld>
            <a:endParaRPr lang="en-US"/>
          </a:p>
        </p:txBody>
      </p:sp>
    </p:spTree>
    <p:extLst>
      <p:ext uri="{BB962C8B-B14F-4D97-AF65-F5344CB8AC3E}">
        <p14:creationId xmlns:p14="http://schemas.microsoft.com/office/powerpoint/2010/main" val="28276505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cdc.gov/niosh/docs/94-110/pdfs/94-110.pdf" TargetMode="External"/><Relationship Id="rId2" Type="http://schemas.openxmlformats.org/officeDocument/2006/relationships/slide" Target="../slides/slide50.xml"/><Relationship Id="rId1" Type="http://schemas.openxmlformats.org/officeDocument/2006/relationships/notesMaster" Target="../notesMasters/notesMaster1.xml"/><Relationship Id="rId4" Type="http://schemas.openxmlformats.org/officeDocument/2006/relationships/hyperlink" Target="http://libertymmhtables.libertymutual.com/CM_LMTablesWeb/taskSelection.do?action=initTaskSelection"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69FA565-4FB5-4CBA-816D-5CFBBCFF8CC0}" type="slidenum">
              <a:rPr lang="en-US" smtClean="0"/>
              <a:pPr/>
              <a:t>1</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Introduce yourself and give background about yourself and why this training is going on.</a:t>
            </a:r>
          </a:p>
          <a:p>
            <a:pPr eaLnBrk="1" hangingPunct="1"/>
            <a:r>
              <a:rPr lang="en-US" smtClean="0"/>
              <a:t>Have the students introduce themselves with names, job title and years with the company.</a:t>
            </a:r>
          </a:p>
          <a:p>
            <a:pPr eaLnBrk="1" hangingPunct="1"/>
            <a:r>
              <a:rPr lang="en-US" smtClean="0"/>
              <a:t>Record their info on white board or paper</a:t>
            </a:r>
          </a:p>
          <a:p>
            <a:pPr eaLnBrk="1" hangingPunct="1"/>
            <a:r>
              <a:rPr lang="en-US" smtClean="0"/>
              <a:t>When the room has finished, total up the years experience in the room.</a:t>
            </a:r>
          </a:p>
          <a:p>
            <a:pPr eaLnBrk="1" hangingPunct="1"/>
            <a:r>
              <a:rPr lang="en-US" smtClean="0"/>
              <a:t>Explain to them that their total years far out weighs your own and that you’ll be relying on their own work experience and knowledge to help teach the class.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8BD065F-D35E-4ED5-B432-EA34BED34E1C}" type="slidenum">
              <a:rPr lang="en-US" smtClean="0"/>
              <a:pPr/>
              <a:t>12</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z="1400" smtClean="0"/>
              <a:t>Just because your job has risk factors, doesn’t mean that you’re going to have a WMSD, though.  In fact, a little bit of exposure to some risk factors can actually be good for you.  Occasionally moving into awkward postures like reaching or bending will help to stretch and exercise your muscles.  </a:t>
            </a:r>
          </a:p>
          <a:p>
            <a:pPr eaLnBrk="1" hangingPunct="1">
              <a:spcBef>
                <a:spcPct val="0"/>
              </a:spcBef>
            </a:pPr>
            <a:endParaRPr lang="en-US" sz="1400" smtClean="0"/>
          </a:p>
          <a:p>
            <a:pPr eaLnBrk="1" hangingPunct="1">
              <a:spcBef>
                <a:spcPct val="0"/>
              </a:spcBef>
            </a:pPr>
            <a:r>
              <a:rPr lang="en-US" sz="1400" smtClean="0"/>
              <a:t>Also, if you occasionally do some lifting, especially if you do it properly, it can help to strengthen your muscles.  This is the whole point behind exercising.</a:t>
            </a:r>
          </a:p>
          <a:p>
            <a:pPr eaLnBrk="1" hangingPunct="1">
              <a:spcBef>
                <a:spcPct val="0"/>
              </a:spcBef>
            </a:pPr>
            <a:endParaRPr lang="en-US" sz="1400" smtClean="0"/>
          </a:p>
          <a:p>
            <a:pPr eaLnBrk="1" hangingPunct="1">
              <a:spcBef>
                <a:spcPct val="0"/>
              </a:spcBef>
            </a:pPr>
            <a:r>
              <a:rPr lang="en-US" sz="1400" smtClean="0"/>
              <a:t>Whether or not a risk factor will result in a WMSD depends on the duration, or how long you are exposed to it; the frequency, or how often you are exposed to it and how much rest you get in between; and the intensity, or how much of the risk factor there is (for example, how heavy is the object you lift, or how far over you have to bend to pick it up), and combinations of risk factors, where you are exposed to more than one risk factor at a time.  The more risk factors you have at once, the more likely an injury will occur.</a:t>
            </a:r>
          </a:p>
          <a:p>
            <a:pPr eaLnBrk="1" hangingPunct="1">
              <a:spcBef>
                <a:spcPct val="0"/>
              </a:spcBef>
            </a:pPr>
            <a:r>
              <a:rPr lang="en-US" sz="1400" smtClean="0"/>
              <a:t>Next, we’ll take a look at each risk factor a little more closely.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Allow 10 minutes for groups to come up with as many as possible and discuss</a:t>
            </a: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5894EF1-0B31-4BB6-AE96-41B45BDD7FE0}" type="slidenum">
              <a:rPr lang="en-US" smtClean="0"/>
              <a:pPr/>
              <a:t>17</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7E2B7BD-A3F1-4136-A814-93B30DC89FDA}" type="slidenum">
              <a:rPr lang="en-US" smtClean="0"/>
              <a:pPr/>
              <a:t>18</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600" smtClean="0"/>
              <a:t>You need to be exposed to risk factors for quite a while before you can be injured by them.  Remember, we’re talking about hours of exposure here, not just minutes.</a:t>
            </a:r>
          </a:p>
          <a:p>
            <a:pPr eaLnBrk="1" hangingPunct="1"/>
            <a:r>
              <a:rPr lang="en-US" sz="1600" smtClean="0"/>
              <a:t>You don’t need to be exposed to a risk factor for hours on end to increase your chance of being injured, though.  For example, it’s easy to see how working bent over for two hours straight could cause back strain.  While it’s less likely to cause an injury, you can also strain your back by working bent over 15 minutes at a time for a total of two hours per day. </a:t>
            </a:r>
          </a:p>
          <a:p>
            <a:pPr eaLnBrk="1" hangingPunct="1"/>
            <a:r>
              <a:rPr lang="en-US" sz="1600" smtClean="0"/>
              <a:t>Something to keep in mind, it’s not that these injuries occur from a single day of exposure.  It’s when you have these risk factors as a regular part of your job with multiple days of exposure that injuries can occur.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CF3BAC6-CAD0-4B71-8667-0410FD99287F}" type="slidenum">
              <a:rPr lang="en-US" smtClean="0"/>
              <a:pPr/>
              <a:t>19</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600" smtClean="0"/>
              <a:t>Frequency addresses the speed at which you work.  It can be measured in units per unit time (ie.boxes per hour).  Some people get paid by the product amounts they assemble, pick, load, unload, stack, etc.  With numbers as a motivator, sometimes repetition can be dangerous.  When combined with force, and duration, doing a task with high frequency can significantly increase a person’s potential for injury.  What can be defined as frequent, changes with the nature of the task.  Lifting 30 lb boxes more than 5 times a minute can be considered frequent, while typing more than 5 words a minute probably wouldn’t.  Use your good judgement to determine what is frequent for the various tasks in your workplace.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EA703F0-8F6B-425D-A7EA-4BCD13203F0B}" type="slidenum">
              <a:rPr lang="en-US" smtClean="0"/>
              <a:pPr/>
              <a:t>20</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1CB894C-FA91-4722-9783-F02A6F1812F5}" type="slidenum">
              <a:rPr lang="en-US" smtClean="0"/>
              <a:pPr/>
              <a:t>21</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z="2400" smtClean="0"/>
              <a:t>Heavy, frequent or awkward lifting</a:t>
            </a:r>
          </a:p>
          <a:p>
            <a:pPr eaLnBrk="1" hangingPunct="1">
              <a:spcBef>
                <a:spcPct val="0"/>
              </a:spcBef>
            </a:pPr>
            <a:endParaRPr lang="en-US" sz="24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E8F8417-56E8-4541-AEBE-7EBE89506ED6}" type="slidenum">
              <a:rPr lang="en-US" smtClean="0"/>
              <a:pPr/>
              <a:t>22</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smtClean="0"/>
              <a:t>Most people are aware that lifting heavy objects increases the risk for injury.  The load on the low back when lifting something heavy can strain the muscles and damage the disks in your spine.  The load can strain the muscles in the shoulders and upper back as well.</a:t>
            </a:r>
          </a:p>
          <a:p>
            <a:pPr eaLnBrk="1" hangingPunct="1"/>
            <a:r>
              <a:rPr lang="en-US" sz="1400" smtClean="0"/>
              <a:t>Refer to the NIOSH lifting equation but explain that it only works in controlled situations.</a:t>
            </a:r>
          </a:p>
          <a:p>
            <a:pPr eaLnBrk="1" hangingPunct="1"/>
            <a:endParaRPr lang="en-US" sz="14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8E6BB6D-FEFD-4F95-B2A9-7633023F6E90}" type="slidenum">
              <a:rPr lang="en-US" smtClean="0"/>
              <a:pPr/>
              <a:t>23</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600" smtClean="0"/>
              <a:t>Fewer people know that repetitive lifting can be just as hazardous because of the fatigue it causes.  When you lift frequently you can tire out the muscles, making them more prone to injury.  If your muscles can’t handle the load, the strain can be shifted to your joints and the disks in your spine, placing them at risk for injury, too.</a:t>
            </a:r>
          </a:p>
          <a:p>
            <a:pPr eaLnBrk="1" hangingPunct="1"/>
            <a:endParaRPr lang="en-US" sz="1600" smtClean="0"/>
          </a:p>
          <a:p>
            <a:pPr eaLnBrk="1" hangingPunct="1"/>
            <a:r>
              <a:rPr lang="en-US" sz="1600" smtClean="0"/>
              <a:t>Here we see fruit being stocked.  Although the fruit is not heavy, this job is an all day function and over time the frequency can wear on the body.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2DA3EAE-EE39-4513-BC01-9E809136897D}" type="slidenum">
              <a:rPr lang="en-US" smtClean="0"/>
              <a:pPr/>
              <a:t>24</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600" smtClean="0"/>
              <a:t>Lifting even moderate loads while bent over or reaching up or out can also place you at risk of injury, to either your back or your shoulders. When you bend over to pick something up from below your knees, not only does your back have to lift the object, but it also has to lift the weight of your upper body.  Something else to keep in mind, the same stresses are there when you lower something as when you lift it.</a:t>
            </a:r>
          </a:p>
          <a:p>
            <a:pPr eaLnBrk="1" hangingPunct="1"/>
            <a:endParaRPr lang="en-US" sz="16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C198FBC-1D41-40E7-A61A-50DB7831ECD6}" type="slidenum">
              <a:rPr lang="en-US" smtClean="0"/>
              <a:pPr/>
              <a:t>25</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z="1400" smtClean="0"/>
              <a:t>Look for alternatives to lifting, including hand trucks, carts and other mechanical assistance.  If you can roll, drag or slide something instead of lifting and carrying it, often times that will be better for your back.  Avoid storing things on the floor unless you use a hand truck to move them, and avoid storing heavy items above your shoulders.  Place them on a surface between knee and waist level, instead.  If you do have to lift, plan the lift first, know where you’re going with something before you pick it up, and make sure you have a clear path and a good place to put it down.  Check the weight of the load before you pick it up.  Bring the load as close to you as possible before you lift it, and keep it close as you carry it and put it down.  If you can bring it between your knees and lift with your legs, that’s best.  Keep your chest up and stick your hips out to minimize stress on your back.  Lift smoothly and move your feet; don’t twist as you lift.  If something is too large or heavy for you to comfortably lift on your own, get help.</a:t>
            </a:r>
          </a:p>
          <a:p>
            <a:pPr eaLnBrk="1" hangingPunct="1">
              <a:spcBef>
                <a:spcPct val="0"/>
              </a:spcBef>
            </a:pPr>
            <a:r>
              <a:rPr lang="en-US" sz="1400" i="1" smtClean="0"/>
              <a:t>(Try this exercise: Have someone in the class demonstrate their lifting technique on a box or another object.  Have the rest of the class comment on what they did well and what they did that could increase their risk of injury.)</a:t>
            </a:r>
            <a:endParaRPr lang="en-US" sz="14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97446C0-C4D0-436B-A8B2-7A4E2F6398F2}" type="slidenum">
              <a:rPr lang="en-US" smtClean="0"/>
              <a:pPr/>
              <a:t>2</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AE64102-ECF0-4D3A-9183-EE14542D5CE9}" type="slidenum">
              <a:rPr lang="en-US" smtClean="0"/>
              <a:pPr/>
              <a:t>26</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xfrm>
            <a:off x="914400" y="4343400"/>
            <a:ext cx="5029200" cy="1549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600" smtClean="0"/>
              <a:t>Using an automated cart pusher instead of having a person push multiple carts across a parking lot reduces wear on the body.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C773E87-E81A-4C48-8AF7-3E8F9C83530B}" type="slidenum">
              <a:rPr lang="en-US" smtClean="0"/>
              <a:pPr/>
              <a:t>27</a:t>
            </a:fld>
            <a:endParaRPr lang="en-US" smtClean="0"/>
          </a:p>
        </p:txBody>
      </p:sp>
      <p:sp>
        <p:nvSpPr>
          <p:cNvPr id="84995" name="Rectangle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smtClean="0"/>
              <a:t>Awkward Postures</a:t>
            </a:r>
          </a:p>
          <a:p>
            <a:pPr eaLnBrk="1" hangingPunct="1"/>
            <a:r>
              <a:rPr lang="en-US" sz="1800" smtClean="0"/>
              <a:t>Here we see a butcher loading meat in a bent over posture and  reaching in to the refrigerated racks</a:t>
            </a:r>
          </a:p>
        </p:txBody>
      </p:sp>
      <p:sp>
        <p:nvSpPr>
          <p:cNvPr id="84996" name="Rectangle 3"/>
          <p:cNvSpPr>
            <a:spLocks noGrp="1" noRot="1" noChangeAspect="1" noChangeArrowheads="1" noTextEdit="1"/>
          </p:cNvSpPr>
          <p:nvPr>
            <p:ph type="sldImg"/>
          </p:nvPr>
        </p:nvSpPr>
        <p:spPr>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36B8117-CFF2-435B-8F70-3B89B22070FB}" type="slidenum">
              <a:rPr lang="en-US" smtClean="0"/>
              <a:pPr/>
              <a:t>28</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To understand what an awkward posture is, it helps to understand what it isn’t. A good posture is one that places the least amount of stress on your joints and muscles.  This is referred to as neutral posture.  It takes the strain out of your muscles and joints and allows them to work more efficiently.</a:t>
            </a:r>
          </a:p>
          <a:p>
            <a:pPr eaLnBrk="1" hangingPunct="1">
              <a:spcBef>
                <a:spcPct val="0"/>
              </a:spcBef>
            </a:pPr>
            <a:endParaRPr lang="en-US" smtClean="0"/>
          </a:p>
          <a:p>
            <a:pPr eaLnBrk="1" hangingPunct="1">
              <a:spcBef>
                <a:spcPct val="0"/>
              </a:spcBef>
            </a:pPr>
            <a:r>
              <a:rPr lang="en-US" smtClean="0"/>
              <a:t>This is what standing neutral posture looks like:</a:t>
            </a:r>
          </a:p>
          <a:p>
            <a:pPr eaLnBrk="1" hangingPunct="1">
              <a:spcBef>
                <a:spcPct val="0"/>
              </a:spcBef>
            </a:pPr>
            <a:r>
              <a:rPr lang="en-US" smtClean="0"/>
              <a:t>Keep all the parts of your body aligned - ears directly over shoulders, shoulders over hips, hips over knees, knees over ankles.</a:t>
            </a:r>
          </a:p>
          <a:p>
            <a:pPr eaLnBrk="1" hangingPunct="1">
              <a:spcBef>
                <a:spcPct val="0"/>
              </a:spcBef>
            </a:pPr>
            <a:r>
              <a:rPr lang="en-US" smtClean="0"/>
              <a:t>Look straight ahead with your head level, not twisted or bent.</a:t>
            </a:r>
          </a:p>
          <a:p>
            <a:pPr eaLnBrk="1" hangingPunct="1">
              <a:spcBef>
                <a:spcPct val="0"/>
              </a:spcBef>
            </a:pPr>
            <a:r>
              <a:rPr lang="en-US" smtClean="0"/>
              <a:t>Relax your shoulders; don’t hunch them or rotate them forward.  Let your upper arms and elbows hand comfortably at your sides.</a:t>
            </a:r>
          </a:p>
          <a:p>
            <a:pPr eaLnBrk="1" hangingPunct="1">
              <a:spcBef>
                <a:spcPct val="0"/>
              </a:spcBef>
            </a:pPr>
            <a:r>
              <a:rPr lang="en-US" smtClean="0"/>
              <a:t>Keep your wrists straight and in a handshake position.</a:t>
            </a:r>
          </a:p>
          <a:p>
            <a:pPr eaLnBrk="1" hangingPunct="1">
              <a:spcBef>
                <a:spcPct val="0"/>
              </a:spcBef>
            </a:pPr>
            <a:r>
              <a:rPr lang="en-US" smtClean="0"/>
              <a:t>Stand with your legs straight, but with our knees relaxed, not locked back.</a:t>
            </a:r>
          </a:p>
          <a:p>
            <a:pPr eaLnBrk="1" hangingPunct="1">
              <a:spcBef>
                <a:spcPct val="0"/>
              </a:spcBef>
            </a:pPr>
            <a:endParaRPr lang="en-US" smtClean="0"/>
          </a:p>
          <a:p>
            <a:pPr eaLnBrk="1" hangingPunct="1">
              <a:spcBef>
                <a:spcPct val="0"/>
              </a:spcBef>
            </a:pPr>
            <a:r>
              <a:rPr lang="en-US" smtClean="0"/>
              <a:t>Seated neutral posture is pretty much the same, except:</a:t>
            </a:r>
          </a:p>
          <a:p>
            <a:pPr eaLnBrk="1" hangingPunct="1">
              <a:spcBef>
                <a:spcPct val="0"/>
              </a:spcBef>
            </a:pPr>
            <a:r>
              <a:rPr lang="en-US" smtClean="0"/>
              <a:t>Support your low back using the chair’s backrest.</a:t>
            </a:r>
          </a:p>
          <a:p>
            <a:pPr eaLnBrk="1" hangingPunct="1">
              <a:spcBef>
                <a:spcPct val="0"/>
              </a:spcBef>
            </a:pPr>
            <a:r>
              <a:rPr lang="en-US" smtClean="0"/>
              <a:t>Support your feet by placing them flat on the floor or on a footrest, with your knees slightly lower than your hips.</a:t>
            </a:r>
          </a:p>
          <a:p>
            <a:pPr eaLnBrk="1" hangingPunct="1">
              <a:spcBef>
                <a:spcPct val="0"/>
              </a:spcBef>
            </a:pPr>
            <a:r>
              <a:rPr lang="en-US" smtClean="0"/>
              <a:t>While neutral posture places the least stress on your body, it wouldn’t be good for you to stay in that position all day.  Your body was designed to move around and is much happier when it’s active.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06CFBC6-73EA-42A8-BD17-FDC6208641F1}" type="slidenum">
              <a:rPr lang="en-US" smtClean="0"/>
              <a:pPr/>
              <a:t>29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Work puts you into awkward postures when it’s either too low, too high, or too far away from you.</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28E14F-601F-4500-A9BD-D16AFA28EA50}" type="slidenum">
              <a:rPr lang="en-US" smtClean="0"/>
              <a:pPr/>
              <a:t>30</a:t>
            </a:fld>
            <a:endParaRPr lang="en-US" smtClean="0"/>
          </a:p>
        </p:txBody>
      </p:sp>
      <p:sp>
        <p:nvSpPr>
          <p:cNvPr id="88067" name="Rectangle 2"/>
          <p:cNvSpPr>
            <a:spLocks noGrp="1" noRot="1" noChangeAspect="1" noChangeArrowheads="1" noTextEdit="1"/>
          </p:cNvSpPr>
          <p:nvPr>
            <p:ph type="sldImg"/>
          </p:nvPr>
        </p:nvSpPr>
        <p:spPr>
          <a:xfrm>
            <a:off x="1144588" y="687388"/>
            <a:ext cx="4570412" cy="3427412"/>
          </a:xfrm>
          <a:ln/>
        </p:spPr>
      </p:sp>
      <p:sp>
        <p:nvSpPr>
          <p:cNvPr id="88068" name="Rectangle 3"/>
          <p:cNvSpPr>
            <a:spLocks noGrp="1" noChangeArrowheads="1"/>
          </p:cNvSpPr>
          <p:nvPr>
            <p:ph type="body" idx="1"/>
          </p:nvPr>
        </p:nvSpPr>
        <p:spPr>
          <a:xfrm>
            <a:off x="914400" y="4343400"/>
            <a:ext cx="5029200" cy="1876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2" tIns="45651" rIns="91302" bIns="45651">
            <a:spAutoFit/>
          </a:bodyPr>
          <a:lstStyle/>
          <a:p>
            <a:pPr eaLnBrk="1" hangingPunct="1"/>
            <a:r>
              <a:rPr lang="en-US" sz="1600" smtClean="0"/>
              <a:t>If the location of your work is too low, you’re going to have to get into an awkward posture to get to it. Typically that means bending your back, kneeling or squatting. It can also mean bending your head and neck forward. </a:t>
            </a:r>
          </a:p>
          <a:p>
            <a:pPr eaLnBrk="1" hangingPunct="1"/>
            <a:r>
              <a:rPr lang="en-US" sz="1600" smtClean="0"/>
              <a:t>If ergonomics is about adapting the work to fit you, instead of asking you to adapt to the work, what do you think some ergonomic solutions might be?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D468A3A-D986-41C1-98E5-19AD071BB6A0}" type="slidenum">
              <a:rPr lang="en-US" smtClean="0"/>
              <a:pPr/>
              <a:t>31</a:t>
            </a:fld>
            <a:endParaRPr lang="en-US" smtClean="0"/>
          </a:p>
        </p:txBody>
      </p:sp>
      <p:sp>
        <p:nvSpPr>
          <p:cNvPr id="89091" name="Rectangle 2"/>
          <p:cNvSpPr>
            <a:spLocks noGrp="1" noRot="1" noChangeAspect="1" noChangeArrowheads="1" noTextEdit="1"/>
          </p:cNvSpPr>
          <p:nvPr>
            <p:ph type="sldImg"/>
          </p:nvPr>
        </p:nvSpPr>
        <p:spPr>
          <a:xfrm>
            <a:off x="1144588" y="685800"/>
            <a:ext cx="4572000" cy="3429000"/>
          </a:xfrm>
          <a:ln/>
        </p:spPr>
      </p:sp>
      <p:sp>
        <p:nvSpPr>
          <p:cNvPr id="89092" name="Rectangle 3"/>
          <p:cNvSpPr>
            <a:spLocks noGrp="1" noChangeArrowheads="1"/>
          </p:cNvSpPr>
          <p:nvPr>
            <p:ph type="body" idx="1"/>
          </p:nvPr>
        </p:nvSpPr>
        <p:spPr>
          <a:xfrm>
            <a:off x="914400" y="4343400"/>
            <a:ext cx="5181600" cy="403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600" smtClean="0"/>
              <a:t>If the work is too low, one solution to consider is finding a way to raise the work.</a:t>
            </a:r>
          </a:p>
          <a:p>
            <a:pPr eaLnBrk="1" hangingPunct="1"/>
            <a:r>
              <a:rPr lang="en-US" sz="1600" smtClean="0"/>
              <a:t>If that’s not possible, can you use a low stool to provide support so that you can sit lower near the level of the work?</a:t>
            </a:r>
          </a:p>
          <a:p>
            <a:pPr eaLnBrk="1" hangingPunct="1"/>
            <a:r>
              <a:rPr lang="en-US" sz="1600" smtClean="0"/>
              <a:t>Long-handled tools can be used in some cases so that you can stand upright and work.</a:t>
            </a:r>
          </a:p>
          <a:p>
            <a:pPr eaLnBrk="1" hangingPunct="1"/>
            <a:r>
              <a:rPr lang="en-US" sz="1600" smtClean="0"/>
              <a:t>If none of the above will work, it at least helps some to alternate between different postures, so that you don’t spend too much time in any one position.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A8A4BD3-84E0-42DF-8430-BCD5B5897AD5}" type="slidenum">
              <a:rPr lang="en-US" smtClean="0"/>
              <a:pPr/>
              <a:t>32</a:t>
            </a:fld>
            <a:endParaRPr lang="en-US" smtClean="0"/>
          </a:p>
        </p:txBody>
      </p:sp>
      <p:sp>
        <p:nvSpPr>
          <p:cNvPr id="90115" name="Rectangle 2"/>
          <p:cNvSpPr>
            <a:spLocks noGrp="1" noRot="1" noChangeAspect="1" noChangeArrowheads="1" noTextEdit="1"/>
          </p:cNvSpPr>
          <p:nvPr>
            <p:ph type="sldImg"/>
          </p:nvPr>
        </p:nvSpPr>
        <p:spPr>
          <a:xfrm>
            <a:off x="1144588" y="687388"/>
            <a:ext cx="4570412" cy="3427412"/>
          </a:xfrm>
          <a:ln/>
        </p:spPr>
      </p:sp>
      <p:sp>
        <p:nvSpPr>
          <p:cNvPr id="90116" name="Rectangle 3"/>
          <p:cNvSpPr>
            <a:spLocks noGrp="1" noChangeArrowheads="1"/>
          </p:cNvSpPr>
          <p:nvPr>
            <p:ph type="body" idx="1"/>
          </p:nvPr>
        </p:nvSpPr>
        <p:spPr>
          <a:xfrm>
            <a:off x="914400" y="4343400"/>
            <a:ext cx="5029200" cy="51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smtClean="0"/>
              <a:t>This is one example of a simple way to raise and tilt lightweight boxes for easy loading and unloading. It’s a box stand made out of PVC pipe. For $20 worth of pipe and glue, and a little time measuring and cutting with a hacksaw, some workers were able to make their jobs a little easier.</a:t>
            </a:r>
          </a:p>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A2252C6-E1FA-4C9E-9179-F1CCB1A38C42}" type="slidenum">
              <a:rPr lang="en-US" smtClean="0"/>
              <a:pPr/>
              <a:t>33</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914400" y="4343400"/>
            <a:ext cx="5029200"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If your work is too high, it will result in reaching with your hands overhead or your elbows above your shoulders. It can also result in having to tilt your head back to look up.</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9B36164-A5B1-4D75-B544-6C942E00899E}" type="slidenum">
              <a:rPr lang="en-US" smtClean="0"/>
              <a:pPr/>
              <a:t>34</a:t>
            </a:fld>
            <a:endParaRPr lang="en-US" smtClean="0"/>
          </a:p>
        </p:txBody>
      </p:sp>
      <p:sp>
        <p:nvSpPr>
          <p:cNvPr id="92163" name="Rectangle 2"/>
          <p:cNvSpPr>
            <a:spLocks noGrp="1" noRot="1" noChangeAspect="1" noChangeArrowheads="1" noTextEdit="1"/>
          </p:cNvSpPr>
          <p:nvPr>
            <p:ph type="sldImg"/>
          </p:nvPr>
        </p:nvSpPr>
        <p:spPr>
          <a:xfrm>
            <a:off x="1144588" y="685800"/>
            <a:ext cx="4572000" cy="3429000"/>
          </a:xfrm>
          <a:ln/>
        </p:spPr>
      </p:sp>
      <p:sp>
        <p:nvSpPr>
          <p:cNvPr id="92164" name="Rectangle 3"/>
          <p:cNvSpPr>
            <a:spLocks noGrp="1" noChangeArrowheads="1"/>
          </p:cNvSpPr>
          <p:nvPr>
            <p:ph type="body" idx="1"/>
          </p:nvPr>
        </p:nvSpPr>
        <p:spPr>
          <a:xfrm>
            <a:off x="914400" y="4343400"/>
            <a:ext cx="5029200"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Here are some simple ways to reduce working up high:</a:t>
            </a:r>
          </a:p>
          <a:p>
            <a:pPr eaLnBrk="1" hangingPunct="1">
              <a:buFontTx/>
              <a:buChar char="•"/>
            </a:pPr>
            <a:r>
              <a:rPr lang="en-US" sz="1300" smtClean="0">
                <a:cs typeface="Times New Roman" pitchFamily="18" charset="0"/>
              </a:rPr>
              <a:t>Use an elevated work platform or rolling stairs (“safety ladder”)</a:t>
            </a:r>
          </a:p>
          <a:p>
            <a:pPr eaLnBrk="1" hangingPunct="1">
              <a:buFontTx/>
              <a:buChar char="•"/>
            </a:pPr>
            <a:r>
              <a:rPr lang="en-US" sz="1300" smtClean="0">
                <a:cs typeface="Times New Roman" pitchFamily="18" charset="0"/>
              </a:rPr>
              <a:t>Use tools with longer handles</a:t>
            </a:r>
          </a:p>
          <a:p>
            <a:pPr eaLnBrk="1" hangingPunct="1">
              <a:buFontTx/>
              <a:buChar char="•"/>
            </a:pPr>
            <a:r>
              <a:rPr lang="en-US" sz="1300" smtClean="0">
                <a:cs typeface="Times New Roman" pitchFamily="18" charset="0"/>
              </a:rPr>
              <a:t>Limit overhead storage to infrequently used items</a:t>
            </a:r>
          </a:p>
          <a:p>
            <a:pPr eaLnBrk="1" hangingPunct="1">
              <a:buFontTx/>
              <a:buChar char="•"/>
            </a:pPr>
            <a:r>
              <a:rPr lang="en-US" sz="1300" smtClean="0">
                <a:cs typeface="Times New Roman" pitchFamily="18" charset="0"/>
              </a:rPr>
              <a:t>Bring the work down and tilt it for easier access</a:t>
            </a:r>
          </a:p>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857EA31-2F4C-4D1B-B138-A11E4CEF2139}" type="slidenum">
              <a:rPr lang="en-US" smtClean="0"/>
              <a:pPr/>
              <a:t>35</a:t>
            </a:fld>
            <a:endParaRPr lang="en-US" smtClean="0"/>
          </a:p>
        </p:txBody>
      </p:sp>
      <p:sp>
        <p:nvSpPr>
          <p:cNvPr id="93187" name="Rectangle 2"/>
          <p:cNvSpPr>
            <a:spLocks noGrp="1" noRot="1" noChangeAspect="1" noChangeArrowheads="1" noTextEdit="1"/>
          </p:cNvSpPr>
          <p:nvPr>
            <p:ph type="sldImg"/>
          </p:nvPr>
        </p:nvSpPr>
        <p:spPr>
          <a:xfrm>
            <a:off x="1144588" y="687388"/>
            <a:ext cx="4570412" cy="3427412"/>
          </a:xfrm>
          <a:ln/>
        </p:spPr>
      </p:sp>
      <p:sp>
        <p:nvSpPr>
          <p:cNvPr id="93188" name="Rectangle 3"/>
          <p:cNvSpPr>
            <a:spLocks noGrp="1" noChangeArrowheads="1"/>
          </p:cNvSpPr>
          <p:nvPr>
            <p:ph type="body" idx="1"/>
          </p:nvPr>
        </p:nvSpPr>
        <p:spPr>
          <a:xfrm>
            <a:off x="914400" y="4343400"/>
            <a:ext cx="5029200" cy="152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Here we see the use of an extender on our garden hose to water the plants that are too high to reach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DD140F9-00DC-47D9-BAFE-C42EF6821050}"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AE55776-229C-4FB5-B128-8D1D66B0335A}" type="slidenum">
              <a:rPr lang="en-US" smtClean="0"/>
              <a:pPr/>
              <a:t>36</a:t>
            </a:fld>
            <a:endParaRPr lang="en-US" smtClean="0"/>
          </a:p>
        </p:txBody>
      </p:sp>
      <p:sp>
        <p:nvSpPr>
          <p:cNvPr id="94211" name="Rectangle 2"/>
          <p:cNvSpPr>
            <a:spLocks noGrp="1" noRot="1" noChangeAspect="1" noChangeArrowheads="1" noTextEdit="1"/>
          </p:cNvSpPr>
          <p:nvPr>
            <p:ph type="sldImg"/>
          </p:nvPr>
        </p:nvSpPr>
        <p:spPr>
          <a:xfrm>
            <a:off x="1146175" y="687388"/>
            <a:ext cx="4567238" cy="3425825"/>
          </a:xfrm>
          <a:ln/>
        </p:spPr>
      </p:sp>
      <p:sp>
        <p:nvSpPr>
          <p:cNvPr id="94212" name="Rectangle 3"/>
          <p:cNvSpPr>
            <a:spLocks noGrp="1" noChangeArrowheads="1"/>
          </p:cNvSpPr>
          <p:nvPr>
            <p:ph type="body" idx="1"/>
          </p:nvPr>
        </p:nvSpPr>
        <p:spPr>
          <a:xfrm>
            <a:off x="914400" y="4343400"/>
            <a:ext cx="5029200" cy="1306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600" smtClean="0"/>
              <a:t>Instead of tilting the head back and reaching above the shoulders, a step ladder or mobile stairway can be used.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C54C041-0D1B-4FF8-BA78-9E9549900DB9}" type="slidenum">
              <a:rPr lang="en-US" smtClean="0"/>
              <a:pPr/>
              <a:t>37</a:t>
            </a:fld>
            <a:endParaRPr lang="en-US" smtClean="0"/>
          </a:p>
        </p:txBody>
      </p:sp>
      <p:sp>
        <p:nvSpPr>
          <p:cNvPr id="95235" name="Rectangle 2"/>
          <p:cNvSpPr>
            <a:spLocks noGrp="1" noRot="1" noChangeAspect="1" noChangeArrowheads="1" noTextEdit="1"/>
          </p:cNvSpPr>
          <p:nvPr>
            <p:ph type="sldImg"/>
          </p:nvPr>
        </p:nvSpPr>
        <p:spPr>
          <a:xfrm>
            <a:off x="1144588" y="687388"/>
            <a:ext cx="4570412" cy="3427412"/>
          </a:xfrm>
          <a:ln/>
        </p:spPr>
      </p:sp>
      <p:sp>
        <p:nvSpPr>
          <p:cNvPr id="95236" name="Rectangle 3"/>
          <p:cNvSpPr>
            <a:spLocks noGrp="1" noChangeArrowheads="1"/>
          </p:cNvSpPr>
          <p:nvPr>
            <p:ph type="body" idx="1"/>
          </p:nvPr>
        </p:nvSpPr>
        <p:spPr>
          <a:xfrm>
            <a:off x="914400" y="4343400"/>
            <a:ext cx="5029200" cy="3324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2" tIns="45651" rIns="91302" bIns="45651">
            <a:spAutoFit/>
          </a:bodyPr>
          <a:lstStyle/>
          <a:p>
            <a:pPr eaLnBrk="1" hangingPunct="1"/>
            <a:r>
              <a:rPr lang="en-US" smtClean="0"/>
              <a:t>Here we see our worker having to reach into the shelves to stock them.</a:t>
            </a:r>
          </a:p>
          <a:p>
            <a:pPr eaLnBrk="1" hangingPunct="1"/>
            <a:r>
              <a:rPr lang="en-US" smtClean="0"/>
              <a:t>When work is too far away, it results in reaching outside of your comfortable reach zone.</a:t>
            </a:r>
          </a:p>
          <a:p>
            <a:pPr eaLnBrk="1" hangingPunct="1"/>
            <a:r>
              <a:rPr lang="en-US" smtClean="0"/>
              <a:t>Demonstrating Comfortable Reach Zones:</a:t>
            </a:r>
          </a:p>
          <a:p>
            <a:pPr eaLnBrk="1" hangingPunct="1"/>
            <a:r>
              <a:rPr lang="en-US" smtClean="0"/>
              <a:t>Have a short person in the class stand up with one shoulder against a flipchart or white board. With a marker in the hand closest to the chart or board, have them draw an arc with their arm out straight (but standing upright and not over-reaching), raising it from hip height up to just above their head. This line shows their maximum reach without bending. Now have a tall person come up and stand in the same spot and do the same thing. They should have an arc that is further away than the shorter person did.</a:t>
            </a:r>
          </a:p>
          <a:p>
            <a:pPr eaLnBrk="1" hangingPunct="1"/>
            <a:endParaRPr lang="en-US" smtClean="0"/>
          </a:p>
          <a:p>
            <a:pPr eaLnBrk="1" hangingPunct="1"/>
            <a:r>
              <a:rPr lang="en-US" smtClean="0"/>
              <a:t>Ask the class: “What do you think would happen if the tall person laid out a workspace that’s comfortable for him (or her) and then you asked the shorter person to work at it?”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0571CF9-1313-402C-8321-A75B80E37844}" type="slidenum">
              <a:rPr lang="en-US" smtClean="0"/>
              <a:pPr/>
              <a:t>38</a:t>
            </a:fld>
            <a:endParaRPr lang="en-US" smtClean="0"/>
          </a:p>
        </p:txBody>
      </p:sp>
      <p:sp>
        <p:nvSpPr>
          <p:cNvPr id="96259" name="Rectangle 2"/>
          <p:cNvSpPr>
            <a:spLocks noGrp="1" noRot="1" noChangeAspect="1" noChangeArrowheads="1" noTextEdit="1"/>
          </p:cNvSpPr>
          <p:nvPr>
            <p:ph type="sldImg"/>
          </p:nvPr>
        </p:nvSpPr>
        <p:spPr>
          <a:xfrm>
            <a:off x="1144588" y="685800"/>
            <a:ext cx="4572000" cy="3429000"/>
          </a:xfrm>
          <a:ln/>
        </p:spPr>
      </p:sp>
      <p:sp>
        <p:nvSpPr>
          <p:cNvPr id="96260" name="Rectangle 3"/>
          <p:cNvSpPr>
            <a:spLocks noGrp="1" noChangeArrowheads="1"/>
          </p:cNvSpPr>
          <p:nvPr>
            <p:ph type="body" idx="1"/>
          </p:nvPr>
        </p:nvSpPr>
        <p:spPr>
          <a:xfrm>
            <a:off x="914400" y="4343400"/>
            <a:ext cx="5029200"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Simple ways to reduce reach distances:</a:t>
            </a:r>
          </a:p>
          <a:p>
            <a:pPr eaLnBrk="1" hangingPunct="1"/>
            <a:r>
              <a:rPr lang="en-US" sz="1300" smtClean="0">
                <a:cs typeface="Times New Roman" pitchFamily="18" charset="0"/>
              </a:rPr>
              <a:t>Keep items within close reach </a:t>
            </a:r>
            <a:r>
              <a:rPr lang="en-US" sz="1100" smtClean="0">
                <a:cs typeface="Times New Roman" pitchFamily="18" charset="0"/>
              </a:rPr>
              <a:t>(d</a:t>
            </a:r>
            <a:r>
              <a:rPr lang="en-US" sz="1100" smtClean="0"/>
              <a:t>esign reach distance for the shortest worker)</a:t>
            </a:r>
          </a:p>
          <a:p>
            <a:pPr eaLnBrk="1" hangingPunct="1"/>
            <a:r>
              <a:rPr lang="en-US" sz="1300" smtClean="0"/>
              <a:t>Remove obstacles</a:t>
            </a:r>
          </a:p>
          <a:p>
            <a:pPr eaLnBrk="1" hangingPunct="1"/>
            <a:r>
              <a:rPr lang="en-US" sz="1400" smtClean="0">
                <a:cs typeface="Times New Roman" pitchFamily="18" charset="0"/>
              </a:rPr>
              <a:t>Use gravity feed racks (these are racks on shelves with little wheels that allow boxes stored on them to slide forward as the front box is removed. Kind of like taking a can of pop out of the cooler case at a convenience store.) </a:t>
            </a:r>
          </a:p>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5E38741-BB4D-4F2B-9A6E-C4226D2BA0C4}" type="slidenum">
              <a:rPr lang="en-US" smtClean="0"/>
              <a:pPr/>
              <a:t>39</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600" smtClean="0"/>
              <a:t>This is an example of a remedy for reducing the reaching for a product.  Gravity feed racks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C8D3BB2-EE73-4F59-88AB-F29119BDAA54}" type="slidenum">
              <a:rPr lang="en-US" smtClean="0"/>
              <a:pPr/>
              <a:t>40</a:t>
            </a:fld>
            <a:endParaRPr lang="en-US" smtClean="0"/>
          </a:p>
        </p:txBody>
      </p:sp>
      <p:sp>
        <p:nvSpPr>
          <p:cNvPr id="98307" name="Rectangle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800" smtClean="0"/>
          </a:p>
        </p:txBody>
      </p:sp>
      <p:sp>
        <p:nvSpPr>
          <p:cNvPr id="98308" name="Rectangle 3"/>
          <p:cNvSpPr>
            <a:spLocks noGrp="1" noRot="1" noChangeAspect="1" noChangeArrowheads="1" noTextEdit="1"/>
          </p:cNvSpPr>
          <p:nvPr>
            <p:ph type="sldImg"/>
          </p:nvPr>
        </p:nvSpPr>
        <p:spPr>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206A513-9CDC-4918-97BB-7A43306BD988}" type="slidenum">
              <a:rPr lang="en-US" smtClean="0"/>
              <a:pPr/>
              <a:t>41</a:t>
            </a:fld>
            <a:endParaRPr lang="en-US" smtClean="0"/>
          </a:p>
        </p:txBody>
      </p:sp>
      <p:sp>
        <p:nvSpPr>
          <p:cNvPr id="99331" name="Rectangle 2"/>
          <p:cNvSpPr>
            <a:spLocks noGrp="1" noRot="1" noChangeAspect="1" noChangeArrowheads="1" noTextEdit="1"/>
          </p:cNvSpPr>
          <p:nvPr>
            <p:ph type="sldImg"/>
          </p:nvPr>
        </p:nvSpPr>
        <p:spPr>
          <a:xfrm>
            <a:off x="1144588" y="687388"/>
            <a:ext cx="4570412" cy="3427412"/>
          </a:xfrm>
          <a:ln/>
        </p:spPr>
      </p:sp>
      <p:sp>
        <p:nvSpPr>
          <p:cNvPr id="99332" name="Rectangle 3"/>
          <p:cNvSpPr>
            <a:spLocks noGrp="1" noChangeArrowheads="1"/>
          </p:cNvSpPr>
          <p:nvPr>
            <p:ph type="body" idx="1"/>
          </p:nvPr>
        </p:nvSpPr>
        <p:spPr>
          <a:xfrm>
            <a:off x="914400" y="4343400"/>
            <a:ext cx="5029200"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2" tIns="45651" rIns="91302" bIns="45651">
            <a:spAutoFit/>
          </a:bodyPr>
          <a:lstStyle/>
          <a:p>
            <a:pPr eaLnBrk="1" hangingPunct="1">
              <a:buFontTx/>
              <a:buChar char="•"/>
            </a:pPr>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05895DB-60E4-4143-89ED-102A1549A6DA}" type="slidenum">
              <a:rPr lang="en-US" smtClean="0"/>
              <a:pPr/>
              <a:t>42</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smtClean="0"/>
              <a:t>Motions are considered highly repetitive when you use the same part of your body to make an identical motion over and over again without pauses.  Most repetitive motions involve the hand, wrist, arm and shoulder, but there are also repetitive motions of the neck and back.</a:t>
            </a:r>
          </a:p>
          <a:p>
            <a:pPr eaLnBrk="1" hangingPunct="1"/>
            <a:endParaRPr lang="en-US" sz="140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D85AC3B-877C-475C-B954-EEBDF09F3477}" type="slidenum">
              <a:rPr lang="en-US" smtClean="0"/>
              <a:pPr/>
              <a:t>43</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z="2000" smtClean="0"/>
              <a:t>Repetitive motions may be required by your job.  However, a lot of times you have some control over what motions you make and how often you make them.  Things you can do to reduce repetitive motions include:</a:t>
            </a:r>
          </a:p>
          <a:p>
            <a:pPr eaLnBrk="1" hangingPunct="1">
              <a:spcBef>
                <a:spcPct val="0"/>
              </a:spcBef>
            </a:pPr>
            <a:r>
              <a:rPr lang="en-US" sz="2000" smtClean="0"/>
              <a:t>Arrange work to avoid unnecessary motions</a:t>
            </a:r>
          </a:p>
          <a:p>
            <a:pPr eaLnBrk="1" hangingPunct="1">
              <a:spcBef>
                <a:spcPct val="0"/>
              </a:spcBef>
            </a:pPr>
            <a:r>
              <a:rPr lang="en-US" sz="2000" smtClean="0"/>
              <a:t>Let power tools and machinery do the work</a:t>
            </a:r>
          </a:p>
          <a:p>
            <a:pPr eaLnBrk="1" hangingPunct="1">
              <a:spcBef>
                <a:spcPct val="0"/>
              </a:spcBef>
            </a:pPr>
            <a:r>
              <a:rPr lang="en-US" sz="2000" smtClean="0"/>
              <a:t>Spread repetitive work out during the day</a:t>
            </a:r>
          </a:p>
          <a:p>
            <a:pPr eaLnBrk="1" hangingPunct="1">
              <a:spcBef>
                <a:spcPct val="0"/>
              </a:spcBef>
            </a:pPr>
            <a:r>
              <a:rPr lang="en-US" sz="2000" smtClean="0"/>
              <a:t>Take stretch pauses</a:t>
            </a:r>
          </a:p>
          <a:p>
            <a:pPr eaLnBrk="1" hangingPunct="1">
              <a:spcBef>
                <a:spcPct val="0"/>
              </a:spcBef>
            </a:pPr>
            <a:r>
              <a:rPr lang="en-US" sz="2000" smtClean="0"/>
              <a:t>Rotate tasks with co-workers if possible</a:t>
            </a:r>
          </a:p>
          <a:p>
            <a:pPr eaLnBrk="1" hangingPunct="1">
              <a:spcBef>
                <a:spcPct val="0"/>
              </a:spcBef>
            </a:pPr>
            <a:r>
              <a:rPr lang="en-US" sz="2000" smtClean="0"/>
              <a:t>Change hands or motions frequently</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5CF93C8-0995-444F-A6F7-1243C3221B7E}" type="slidenum">
              <a:rPr lang="en-US" smtClean="0"/>
              <a:pPr/>
              <a:t>44</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914400" y="4343400"/>
            <a:ext cx="5029200"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The amount of force required to grip something depends on a number of factors; one of the most important of these is how you grip it.  Gripping something with the whole hand, called a power grip, is up to 5 times stronger than gripping something with the fingertips, known as a pinch grip.   So, picking up something that weighs 2 pounds with a pinch grip is just as stressful as picking up 10 pounds with a power grip.</a:t>
            </a:r>
          </a:p>
          <a:p>
            <a:pPr eaLnBrk="1" hangingPunct="1">
              <a:spcBef>
                <a:spcPct val="0"/>
              </a:spcBef>
            </a:pPr>
            <a:endParaRPr lang="en-US" smtClean="0"/>
          </a:p>
          <a:p>
            <a:pPr eaLnBrk="1" hangingPunct="1">
              <a:spcBef>
                <a:spcPct val="0"/>
              </a:spcBef>
            </a:pPr>
            <a:r>
              <a:rPr lang="en-US" smtClean="0"/>
              <a:t>Examples, pinch grip:</a:t>
            </a:r>
          </a:p>
          <a:p>
            <a:pPr eaLnBrk="1" hangingPunct="1">
              <a:spcBef>
                <a:spcPct val="0"/>
              </a:spcBef>
            </a:pPr>
            <a:r>
              <a:rPr lang="en-US" smtClean="0"/>
              <a:t>Pulling large files</a:t>
            </a:r>
          </a:p>
          <a:p>
            <a:pPr eaLnBrk="1" hangingPunct="1">
              <a:spcBef>
                <a:spcPct val="0"/>
              </a:spcBef>
            </a:pPr>
            <a:r>
              <a:rPr lang="en-US" smtClean="0"/>
              <a:t>X-ray storage</a:t>
            </a:r>
          </a:p>
          <a:p>
            <a:pPr eaLnBrk="1" hangingPunct="1">
              <a:spcBef>
                <a:spcPct val="0"/>
              </a:spcBef>
            </a:pPr>
            <a:r>
              <a:rPr lang="en-US" smtClean="0"/>
              <a:t>Assembly</a:t>
            </a:r>
          </a:p>
          <a:p>
            <a:pPr eaLnBrk="1" hangingPunct="1">
              <a:spcBef>
                <a:spcPct val="0"/>
              </a:spcBef>
            </a:pPr>
            <a:r>
              <a:rPr lang="en-US" smtClean="0"/>
              <a:t>Musicians</a:t>
            </a:r>
          </a:p>
          <a:p>
            <a:pPr eaLnBrk="1" hangingPunct="1">
              <a:spcBef>
                <a:spcPct val="0"/>
              </a:spcBef>
            </a:pPr>
            <a:endParaRPr lang="en-US" smtClean="0"/>
          </a:p>
          <a:p>
            <a:pPr eaLnBrk="1" hangingPunct="1">
              <a:spcBef>
                <a:spcPct val="0"/>
              </a:spcBef>
            </a:pPr>
            <a:r>
              <a:rPr lang="en-US" smtClean="0"/>
              <a:t>Examples, power grip:</a:t>
            </a:r>
          </a:p>
          <a:p>
            <a:pPr eaLnBrk="1" hangingPunct="1">
              <a:spcBef>
                <a:spcPct val="0"/>
              </a:spcBef>
            </a:pPr>
            <a:r>
              <a:rPr lang="en-US" smtClean="0"/>
              <a:t>Fisheries</a:t>
            </a:r>
          </a:p>
          <a:p>
            <a:pPr eaLnBrk="1" hangingPunct="1">
              <a:spcBef>
                <a:spcPct val="0"/>
              </a:spcBef>
            </a:pPr>
            <a:r>
              <a:rPr lang="en-US" smtClean="0"/>
              <a:t>Carpenters</a:t>
            </a:r>
          </a:p>
          <a:p>
            <a:pPr eaLnBrk="1" hangingPunct="1">
              <a:spcBef>
                <a:spcPct val="0"/>
              </a:spcBef>
            </a:pPr>
            <a:r>
              <a:rPr lang="en-US" smtClean="0"/>
              <a:t>Staple guns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5B305CF-7108-4BEA-B5D2-98BBB92FFE26}" type="slidenum">
              <a:rPr lang="en-US" smtClean="0"/>
              <a:pPr/>
              <a:t>45</a:t>
            </a:fld>
            <a:endParaRPr lang="en-US" smtClean="0"/>
          </a:p>
        </p:txBody>
      </p:sp>
      <p:sp>
        <p:nvSpPr>
          <p:cNvPr id="103427" name="Rectangle 2"/>
          <p:cNvSpPr>
            <a:spLocks noGrp="1" noRot="1" noChangeAspect="1" noChangeArrowheads="1" noTextEdit="1"/>
          </p:cNvSpPr>
          <p:nvPr>
            <p:ph type="sldImg"/>
          </p:nvPr>
        </p:nvSpPr>
        <p:spPr>
          <a:xfrm>
            <a:off x="1144588" y="687388"/>
            <a:ext cx="4570412" cy="3427412"/>
          </a:xfrm>
          <a:ln/>
        </p:spPr>
      </p:sp>
      <p:sp>
        <p:nvSpPr>
          <p:cNvPr id="103428" name="Rectangle 3"/>
          <p:cNvSpPr>
            <a:spLocks noGrp="1" noChangeArrowheads="1"/>
          </p:cNvSpPr>
          <p:nvPr>
            <p:ph type="body" idx="1"/>
          </p:nvPr>
        </p:nvSpPr>
        <p:spPr>
          <a:xfrm>
            <a:off x="914400" y="4343400"/>
            <a:ext cx="5029200" cy="1004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2" tIns="45651" rIns="91302" bIns="45651">
            <a:spAutoFit/>
          </a:bodyPr>
          <a:lstStyle/>
          <a:p>
            <a:pPr eaLnBrk="1" hangingPunct="1"/>
            <a:r>
              <a:rPr lang="en-US" smtClean="0"/>
              <a:t>Gripping with the whole hand can be a problem if what you are gripping is relatively heavy, such as a tool that weighs more than 10 pounds. Lighter objects may also require a lot of grip force, in other words, squeezing with a force of more than 10 pounds. One example is the cake decorator using a pastry bag filled with thick frosting.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B62AD6-47D2-4989-B627-29E567F0E7CE}" type="slidenum">
              <a:rPr lang="en-US" smtClean="0"/>
              <a:pPr/>
              <a:t>4</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4CF7DF5-1B93-40AE-AFB4-78840265969D}" type="slidenum">
              <a:rPr lang="en-US" smtClean="0"/>
              <a:pPr/>
              <a:t>46</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600" smtClean="0"/>
              <a:t>Pinching uses much smaller muscles in your hand, so picking up a 2 pound weight this way can be considered high force.  It actually takes 4 lbs. of pinch force to hold a 2 lb object in order to keep it from slipping through your fingers.  You see pinching when using small tools or holding flat objects, such as the x-ray cassettes in this example.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5AC8FDB-F469-4FE7-AB91-71E0C5073AB6}" type="slidenum">
              <a:rPr lang="en-US" smtClean="0"/>
              <a:pPr/>
              <a:t>47</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When you bend your wrists, you actually lose a significant amount of your grip strength.  This increases your risk of injury, especially to the wrist and elbow.</a:t>
            </a:r>
          </a:p>
          <a:p>
            <a:pPr eaLnBrk="1" hangingPunct="1"/>
            <a:r>
              <a:rPr lang="en-US" sz="1000" i="1" smtClean="0"/>
              <a:t>(Try this exercise: Have every other person in the room grip a pencil in their hand with their wrist straight.  Have the person next to them try to pull it out. Now have the person with the pencil bend their wrist and have the other person try to pull it out again.  They should be able to pull it out much more easily this time.)</a:t>
            </a:r>
            <a:endParaRPr lang="en-US" smtClean="0"/>
          </a:p>
          <a:p>
            <a:pPr eaLnBrk="1" hangingPunct="1"/>
            <a:endParaRPr lang="en-US" smtClean="0"/>
          </a:p>
          <a:p>
            <a:pPr eaLnBrk="1" hangingPunct="1"/>
            <a:r>
              <a:rPr lang="en-US" smtClean="0"/>
              <a:t>Other things can increase the amount of force needed to hold an object, such as if it’s slippery, or if you wear loose fitting gloves or your hands are exposed to cold, any of which make it difficult to feel what you are gripping.</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257276A-3FD1-433A-8033-0AE528C142E2}" type="slidenum">
              <a:rPr lang="en-US" smtClean="0"/>
              <a:pPr/>
              <a:t>48</a:t>
            </a:fld>
            <a:endParaRPr lang="en-US" smtClean="0"/>
          </a:p>
        </p:txBody>
      </p:sp>
      <p:sp>
        <p:nvSpPr>
          <p:cNvPr id="106499" name="Rectangle 2"/>
          <p:cNvSpPr>
            <a:spLocks noGrp="1" noRot="1" noChangeAspect="1" noChangeArrowheads="1" noTextEdit="1"/>
          </p:cNvSpPr>
          <p:nvPr>
            <p:ph type="sldImg"/>
          </p:nvPr>
        </p:nvSpPr>
        <p:spPr>
          <a:xfrm>
            <a:off x="1144588" y="687388"/>
            <a:ext cx="4570412" cy="3427412"/>
          </a:xfrm>
          <a:ln/>
        </p:spPr>
      </p:sp>
      <p:sp>
        <p:nvSpPr>
          <p:cNvPr id="106500" name="Rectangle 3"/>
          <p:cNvSpPr>
            <a:spLocks noGrp="1" noChangeArrowheads="1"/>
          </p:cNvSpPr>
          <p:nvPr>
            <p:ph type="body" idx="1"/>
          </p:nvPr>
        </p:nvSpPr>
        <p:spPr>
          <a:xfrm>
            <a:off x="914400" y="4343400"/>
            <a:ext cx="5029200" cy="1458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Any combination of the three risk factors for injury in hand intensive work – repetition, gripping/pinching, and bent wrists – will increase your risk of injury if they occur at the same time. Having all three at once creates the highest risk of injury. If you can’t reduce all of the risks, it will help you even if you reduce only one of them.</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ED17E99-EAE7-463D-BBE3-4BB61B18D371}" type="slidenum">
              <a:rPr lang="en-US" smtClean="0"/>
              <a:pPr/>
              <a:t>49</a:t>
            </a:fld>
            <a:endParaRPr lang="en-US" smtClean="0"/>
          </a:p>
        </p:txBody>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 OSHA has developed industry-specific guidelines for Nursing Homes, Grocery Stores, Poultry Processing, and Shipyards) and describing their major components;</a:t>
            </a:r>
          </a:p>
          <a:p>
            <a:pPr eaLnBrk="1" hangingPunct="1"/>
            <a:r>
              <a:rPr lang="en-US" smtClean="0"/>
              <a:t> </a:t>
            </a:r>
          </a:p>
          <a:p>
            <a:pPr eaLnBrk="1" hangingPunct="1"/>
            <a:r>
              <a:rPr lang="en-US" smtClean="0"/>
              <a:t>OSHA is conducting inspections for ergonomics hazards and has issued citations under the General Duty Clause. </a:t>
            </a:r>
          </a:p>
          <a:p>
            <a:pPr eaLnBrk="1" hangingPunct="1"/>
            <a:r>
              <a:rPr lang="en-US" smtClean="0"/>
              <a:t> </a:t>
            </a:r>
          </a:p>
          <a:p>
            <a:pPr eaLnBrk="1" hangingPunct="1"/>
            <a:endParaRPr lang="en-US" smtClean="0"/>
          </a:p>
        </p:txBody>
      </p:sp>
      <p:pic>
        <p:nvPicPr>
          <p:cNvPr id="10752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572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CBD0482-7A5C-4C01-B014-E6211A974FA0}" type="slidenum">
              <a:rPr lang="en-US" smtClean="0"/>
              <a:pPr/>
              <a:t>50</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Go to OSHA’s website and show them some of the guidelines and e-tools that are used for ergonomics.  www.osha.gov</a:t>
            </a:r>
          </a:p>
          <a:p>
            <a:pPr eaLnBrk="1" hangingPunct="1"/>
            <a:r>
              <a:rPr lang="en-US" smtClean="0"/>
              <a:t>Refer to the NIOSH lifting equation, </a:t>
            </a:r>
            <a:r>
              <a:rPr lang="en-US" smtClean="0">
                <a:hlinkClick r:id="rId3"/>
              </a:rPr>
              <a:t>http://www.cdc.gov/niosh/docs/94-110/pdfs/94-110.pdf</a:t>
            </a:r>
            <a:endParaRPr lang="en-US" smtClean="0"/>
          </a:p>
          <a:p>
            <a:pPr eaLnBrk="1" hangingPunct="1"/>
            <a:r>
              <a:rPr lang="en-US" smtClean="0"/>
              <a:t>Also show other available resources:</a:t>
            </a:r>
          </a:p>
          <a:p>
            <a:pPr eaLnBrk="1" hangingPunct="1"/>
            <a:r>
              <a:rPr lang="en-US" smtClean="0"/>
              <a:t>RULA Employee Assessment Worksheet. (handout copies and briefly explain)</a:t>
            </a:r>
          </a:p>
          <a:p>
            <a:pPr eaLnBrk="1" hangingPunct="1"/>
            <a:r>
              <a:rPr lang="en-US" smtClean="0"/>
              <a:t>Liberty Mutual Lifting Tables</a:t>
            </a:r>
          </a:p>
          <a:p>
            <a:pPr eaLnBrk="1" hangingPunct="1"/>
            <a:r>
              <a:rPr lang="en-US" smtClean="0">
                <a:hlinkClick r:id="rId4"/>
              </a:rPr>
              <a:t>http://libertymmhtables.libertymutual.com/CM_LMTablesWeb/taskSelection.do?action=initTaskSelection</a:t>
            </a:r>
            <a:endParaRPr lang="en-US" smtClean="0"/>
          </a:p>
          <a:p>
            <a:pPr eaLnBrk="1" hangingPunct="1"/>
            <a:endParaRPr lang="en-US" smtClean="0"/>
          </a:p>
          <a:p>
            <a:pPr eaLnBrk="1" hangingPunct="1"/>
            <a:r>
              <a:rPr lang="en-US" smtClean="0"/>
              <a:t>Do not attempt to teach these tools.  Just show them as a resource.</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93EDD74-BCF6-4B52-9B99-B6EBE8A16852}" type="slidenum">
              <a:rPr lang="en-US" smtClean="0"/>
              <a:pPr/>
              <a:t>51</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z="1800" smtClean="0"/>
              <a:t>Next we’ll talk about what to do if you have symptoms of a WMSD and how you can be involved in your company’s efforts to prevent these injuries from occurring.</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29934EF-A974-4497-8130-D237BBC8CFEF}" type="slidenum">
              <a:rPr lang="en-US" smtClean="0"/>
              <a:pPr/>
              <a:t>52</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z="1600" smtClean="0"/>
              <a:t>Of course, it wouldn’t make sense to report all the little aches and pains you experience.  But how do you know when symptoms are serious enough to need attention?  Report your symptoms if:</a:t>
            </a:r>
          </a:p>
          <a:p>
            <a:pPr lvl="1" eaLnBrk="1" hangingPunct="1">
              <a:spcBef>
                <a:spcPct val="0"/>
              </a:spcBef>
            </a:pPr>
            <a:r>
              <a:rPr lang="en-US" sz="1600" smtClean="0"/>
              <a:t>Pain is persistent, severe or worsening.</a:t>
            </a:r>
          </a:p>
          <a:p>
            <a:pPr lvl="1" eaLnBrk="1" hangingPunct="1">
              <a:spcBef>
                <a:spcPct val="0"/>
              </a:spcBef>
            </a:pPr>
            <a:r>
              <a:rPr lang="en-US" sz="1600" smtClean="0"/>
              <a:t>Pain radiates (spreads or “travels” down an arm or leg.</a:t>
            </a:r>
          </a:p>
          <a:p>
            <a:pPr lvl="1" eaLnBrk="1" hangingPunct="1">
              <a:spcBef>
                <a:spcPct val="0"/>
              </a:spcBef>
            </a:pPr>
            <a:r>
              <a:rPr lang="en-US" sz="1600" smtClean="0"/>
              <a:t>Symptoms include numbness or tingling.</a:t>
            </a:r>
          </a:p>
          <a:p>
            <a:pPr lvl="1" eaLnBrk="1" hangingPunct="1">
              <a:spcBef>
                <a:spcPct val="0"/>
              </a:spcBef>
            </a:pPr>
            <a:r>
              <a:rPr lang="en-US" sz="1600" smtClean="0"/>
              <a:t>Symptoms keep you from sleeping at night.</a:t>
            </a:r>
          </a:p>
          <a:p>
            <a:pPr lvl="1" eaLnBrk="1" hangingPunct="1">
              <a:spcBef>
                <a:spcPct val="0"/>
              </a:spcBef>
            </a:pPr>
            <a:r>
              <a:rPr lang="en-US" sz="1600" smtClean="0"/>
              <a:t>Fingers blanch or turning white” that may indicate potential Hand-Arm Vibration Syndrome</a:t>
            </a:r>
          </a:p>
          <a:p>
            <a:pPr eaLnBrk="1" hangingPunct="1">
              <a:spcBef>
                <a:spcPct val="0"/>
              </a:spcBef>
            </a:pPr>
            <a:endParaRPr lang="en-US" sz="1600" smtClean="0"/>
          </a:p>
          <a:p>
            <a:pPr eaLnBrk="1" hangingPunct="1">
              <a:spcBef>
                <a:spcPct val="0"/>
              </a:spcBef>
            </a:pPr>
            <a:r>
              <a:rPr lang="en-US" sz="1600" smtClean="0"/>
              <a:t>When in doubt, it’s better to report symptoms and be told there’s nothing wrong than to wait too long.</a:t>
            </a:r>
          </a:p>
          <a:p>
            <a:pPr eaLnBrk="1" hangingPunct="1">
              <a:spcBef>
                <a:spcPct val="0"/>
              </a:spcBef>
            </a:pPr>
            <a:r>
              <a:rPr lang="en-US" sz="1600" i="1" smtClean="0"/>
              <a:t>(Discuss your company’s specific reporting policy with the employees at this point.)</a:t>
            </a:r>
            <a:endParaRPr lang="en-US" sz="1600" smtClean="0"/>
          </a:p>
          <a:p>
            <a:pPr eaLnBrk="1" hangingPunct="1">
              <a:spcBef>
                <a:spcPct val="0"/>
              </a:spcBef>
            </a:pPr>
            <a:endParaRPr lang="en-US" sz="1600" smtClean="0"/>
          </a:p>
          <a:p>
            <a:pPr eaLnBrk="1" hangingPunct="1">
              <a:spcBef>
                <a:spcPct val="0"/>
              </a:spcBef>
            </a:pPr>
            <a:endParaRPr lang="en-US" sz="1600" smtClean="0"/>
          </a:p>
          <a:p>
            <a:pPr eaLnBrk="1" hangingPunct="1">
              <a:spcBef>
                <a:spcPct val="0"/>
              </a:spcBef>
            </a:pPr>
            <a:endParaRPr lang="en-US" sz="160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475C6FB-E9F3-4F49-877D-F35DA07A58CB}" type="slidenum">
              <a:rPr lang="en-US" smtClean="0"/>
              <a:pPr/>
              <a:t>53</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smtClean="0"/>
              <a:t>Some WMSDs can be very serious, resulting in lost work days, permanent disability, or even surgery. However, the good news is that early treatment is often very simple and successful.  Therefore, it’s important for your own health to report symptoms as early as you can.</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291481E-4045-4D98-BEF6-8F3407273D63}" type="slidenum">
              <a:rPr lang="en-US" smtClean="0"/>
              <a:pPr/>
              <a:t>54</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z="1400" smtClean="0"/>
              <a:t>Now that you’ve learned something about ergonomics you can get involved.  Your employer may ask you or some of your co-workers to be involved in our efforts to prevent WMSDs.  For example, you may be asked to help look at jobs with risk factors to see if hazards exist.  Your input can be very helpful, since you are the expert on your job.  </a:t>
            </a:r>
          </a:p>
          <a:p>
            <a:pPr eaLnBrk="1" hangingPunct="1">
              <a:spcBef>
                <a:spcPct val="0"/>
              </a:spcBef>
            </a:pPr>
            <a:endParaRPr lang="en-US" sz="1400" smtClean="0"/>
          </a:p>
          <a:p>
            <a:pPr eaLnBrk="1" hangingPunct="1">
              <a:spcBef>
                <a:spcPct val="0"/>
              </a:spcBef>
            </a:pPr>
            <a:r>
              <a:rPr lang="en-US" sz="1400" smtClean="0"/>
              <a:t>If jobs are found to be hazardous, you may be asked to take part in coming up with solutions.  If you have any ideas on how to fix the job, share them with us.  If changes are made to your job, do the best you can to work with those changes since they’re there for your safety. Once you get used to the changes you may find that they actually make your job easier.  Take part in any training that comes along with the changes, so you’ll be able to adapt quickly.  Your work habits are important, too, so you may need to change the way you do some parts of your job so that you can do them more safely.  You should also try to apply the principles of ergonomics you learn to your home life as well.  Finally, make sure you let us know whether the changes have worked or not.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DF4FE55-E04D-4E4B-BA8D-A55663C125F0}" type="slidenum">
              <a:rPr lang="en-US" smtClean="0"/>
              <a:pPr/>
              <a:t>5</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z="1600" smtClean="0"/>
              <a:t>So, we can see that ergonomics isn’t just a science, it’s a tool; a tool that can be used to improve jobs and make them safer.  </a:t>
            </a:r>
          </a:p>
          <a:p>
            <a:pPr eaLnBrk="1" hangingPunct="1">
              <a:spcBef>
                <a:spcPct val="0"/>
              </a:spcBef>
            </a:pPr>
            <a:endParaRPr lang="en-US" sz="1600" smtClean="0"/>
          </a:p>
          <a:p>
            <a:pPr eaLnBrk="1" hangingPunct="1">
              <a:spcBef>
                <a:spcPct val="0"/>
              </a:spcBef>
            </a:pPr>
            <a:r>
              <a:rPr lang="en-US" sz="1600" smtClean="0"/>
              <a:t>Changing your job so that it better fits you has other benefits as well.  You might find that you’re able to do a better job because you have more energy and can concentrate on your work.  You might also be less tired at the end of the day, so you can enjoy life outside of work more.</a:t>
            </a:r>
          </a:p>
          <a:p>
            <a:pPr eaLnBrk="1" hangingPunct="1">
              <a:spcBef>
                <a:spcPct val="0"/>
              </a:spcBef>
            </a:pPr>
            <a:endParaRPr lang="en-US" sz="1600" smtClean="0"/>
          </a:p>
          <a:p>
            <a:pPr eaLnBrk="1" hangingPunct="1">
              <a:spcBef>
                <a:spcPct val="0"/>
              </a:spcBef>
            </a:pPr>
            <a:r>
              <a:rPr lang="en-US" sz="1600" smtClean="0"/>
              <a:t>Remember, there are a lot of changes that you can make to the way you do your job that will make it both safer and better.</a:t>
            </a:r>
          </a:p>
          <a:p>
            <a:pPr eaLnBrk="1" hangingPunct="1">
              <a:spcBef>
                <a:spcPct val="0"/>
              </a:spcBef>
            </a:pPr>
            <a:endParaRPr lang="en-US" sz="16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B67A2D0-ECF8-4B0C-81BC-38D21CC52796}" type="slidenum">
              <a:rPr lang="en-US" smtClean="0"/>
              <a:pPr/>
              <a:t>7</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914400" y="4191000"/>
            <a:ext cx="5029200" cy="472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z="1000" smtClean="0"/>
              <a:t>These injuries are called work-related musculoskeletal injuries, or WMSDs. You may have heard of these injuries by another name, such as MSD’s which are the same as WMSD’s, but they don’t happen as a result of work related issues, cumulative trauma disorder, or CTD; repetitive strain injury, or RSI; or overuse injuries. WMSDs affect the soft tissues of the body - the muscles, tendons that connect muscles to bones, ligaments that connect bone to bone, nerves, blood vessels, pretty much every part of your body that’s not a bone or internal organ. </a:t>
            </a:r>
          </a:p>
          <a:p>
            <a:pPr eaLnBrk="1" hangingPunct="1">
              <a:spcBef>
                <a:spcPct val="0"/>
              </a:spcBef>
            </a:pPr>
            <a:endParaRPr lang="en-US" sz="1000" smtClean="0"/>
          </a:p>
          <a:p>
            <a:pPr eaLnBrk="1" hangingPunct="1">
              <a:spcBef>
                <a:spcPct val="0"/>
              </a:spcBef>
            </a:pPr>
            <a:r>
              <a:rPr lang="en-US" sz="1000" smtClean="0"/>
              <a:t>These are the parts of your body that are prone to injury when demands on them go beyond what they can handle. Typically these injuries occur in your body’s joints, the moving parts of the body like your low back, wrist, shoulder, elbow and knee.  These are the parts of your body that get used the most and that are placed under the most stress during the day.</a:t>
            </a:r>
          </a:p>
          <a:p>
            <a:pPr eaLnBrk="1" hangingPunct="1">
              <a:spcBef>
                <a:spcPct val="0"/>
              </a:spcBef>
            </a:pPr>
            <a:endParaRPr lang="en-US" sz="1000" smtClean="0"/>
          </a:p>
          <a:p>
            <a:pPr eaLnBrk="1" hangingPunct="1">
              <a:spcBef>
                <a:spcPct val="0"/>
              </a:spcBef>
            </a:pPr>
            <a:r>
              <a:rPr lang="en-US" sz="1000" smtClean="0"/>
              <a:t>Often these injuries start out small, as a little muscle pull or a slightly irritated tendon.  However, if a small injury isn’t given a chance to heal, it can become aggravated, especially if you keep doing the activity that caused the injury in the first place.  Over time, these small injuries can build until they become chronic, and at this point they become a WMSD.</a:t>
            </a:r>
          </a:p>
          <a:p>
            <a:pPr eaLnBrk="1" hangingPunct="1">
              <a:spcBef>
                <a:spcPct val="0"/>
              </a:spcBef>
            </a:pPr>
            <a:endParaRPr lang="en-US" sz="1000" smtClean="0"/>
          </a:p>
          <a:p>
            <a:pPr eaLnBrk="1" hangingPunct="1">
              <a:spcBef>
                <a:spcPct val="0"/>
              </a:spcBef>
            </a:pPr>
            <a:r>
              <a:rPr lang="en-US" sz="1000" smtClean="0"/>
              <a:t>Refer to the NIOSH definition of MSD and WMSD:</a:t>
            </a:r>
          </a:p>
          <a:p>
            <a:pPr eaLnBrk="1" hangingPunct="1">
              <a:spcBef>
                <a:spcPct val="0"/>
              </a:spcBef>
            </a:pPr>
            <a:r>
              <a:rPr lang="en-US" sz="1000" smtClean="0"/>
              <a:t>MSDs refer to the disorders of the muscles, nerves, tendons, ligaments, joints cartilage, or spinal disks. These disorders are not result of any instantaneous event such as slip or fall but reflect a more gradual or chronic development. These are disorders that diagnosed by a medical history, physical examination, or other medical tests and they can range in severity from mild and intermittent to debilitating and chronic. These are disorders with several distinct features (such as carpal tunnel syndrome) or disorders defined primarily by the location of the pain (such as low back pain).</a:t>
            </a:r>
          </a:p>
          <a:p>
            <a:pPr eaLnBrk="1" hangingPunct="1">
              <a:spcBef>
                <a:spcPct val="0"/>
              </a:spcBef>
            </a:pPr>
            <a:r>
              <a:rPr lang="en-US" sz="1000" smtClean="0"/>
              <a:t>b)      WMSDs refer to MSDs to which the work environment and the performance of work contribute significantly or MSDs that are made worse of longer lasting by work conditions.</a:t>
            </a:r>
          </a:p>
          <a:p>
            <a:pPr eaLnBrk="1" hangingPunct="1">
              <a:spcBef>
                <a:spcPct val="0"/>
              </a:spcBef>
            </a:pPr>
            <a:endParaRPr lang="en-US" sz="10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8444079-1A48-4EFF-995A-D66D336B8DC4}" type="slidenum">
              <a:rPr lang="en-US" smtClean="0"/>
              <a:pPr/>
              <a:t>8</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z="1400" smtClean="0"/>
              <a:t>WMSDs have many different symptoms, many of which you may have experienced at one time or another.  These include discomfort, pain, numbness, tingling or burning sensations, swelling and inflammation, changes in skin color, and tight muscles or loss of flexibility in a joint. Having one or more of these symptoms doesn’t necessarily mean you have an injury, though.</a:t>
            </a:r>
          </a:p>
          <a:p>
            <a:pPr eaLnBrk="1" hangingPunct="1">
              <a:spcBef>
                <a:spcPct val="0"/>
              </a:spcBef>
            </a:pPr>
            <a:endParaRPr lang="en-US" sz="1400" smtClean="0"/>
          </a:p>
          <a:p>
            <a:pPr eaLnBrk="1" hangingPunct="1">
              <a:spcBef>
                <a:spcPct val="0"/>
              </a:spcBef>
            </a:pPr>
            <a:r>
              <a:rPr lang="en-US" sz="1400" smtClean="0"/>
              <a:t>Everyone has had muscle aches or stiffness after working or exercising hard, especially when you’re not used to it.  Usually these symptoms go away as you rest or as you get used to the work. That’s different from symptoms of injury, which last longer or include things like numbness and tingling that mean something more serious might be going on.  Sometimes these symptoms might make it difficult to do your job or things around the house, or they might wake you up at night and keep you from getting a good night’s sleep.  The important thing is not to ignore what your body is trying to tell you.  Often simple changes to the way you work are all that are necessary to prevent these symptoms from becoming a WMSD.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010DFD0-D1A0-4DA5-B512-740AC24F74A9}" type="slidenum">
              <a:rPr lang="en-US" smtClean="0"/>
              <a:pPr/>
              <a:t>9</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z="1600" smtClean="0"/>
              <a:t>There are many things that everyone does on the job and at home that could contribute to a WMSD if they are done for long enough periods of time.  These activities are called risk factors.  Risk factors include heavy, frequent or awkward lifting, pushing, pulling or carrying, working in awkward postures, and  hand intensive work that requires the use of high hand forces and repetitive motions. Also, vibration, both hand and whole body and contact stress (direct or continuous contact with hard or sharp objects or surfaces such as non-rounded desk edges or unpadded tool handles or other work objects that create pressure over an area of the body) can cause WMSD’s.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Forceful Exertions (including lifting, pushing and pulling) – Tasks that require forceful exertions place higher loads on the muscle, tendons, ligaments and joints.</a:t>
            </a:r>
          </a:p>
          <a:p>
            <a:endParaRPr lang="en-US" smtClean="0"/>
          </a:p>
          <a:p>
            <a:r>
              <a:rPr lang="en-US" smtClean="0"/>
              <a:t>Repetitive Motion – Motions that are repeated frequently (e.g. every few seconds) and for prolonged periods such as an 8 hour shift, fatigue and muscle tendon strain can accumulate</a:t>
            </a:r>
          </a:p>
          <a:p>
            <a:endParaRPr lang="en-US" smtClean="0"/>
          </a:p>
          <a:p>
            <a:r>
              <a:rPr lang="en-US" smtClean="0"/>
              <a:t>Awkward Postures – More stress is placed on the spinal discs when lifting, lowering or handling objects with the back bent or twisted, compared with when the back is straight.  Bending or twisting of the wrists, knees, hips or shoulders also impose increased stresses on these joints.</a:t>
            </a:r>
          </a:p>
          <a:p>
            <a:endParaRPr lang="en-US" smtClean="0"/>
          </a:p>
          <a:p>
            <a:r>
              <a:rPr lang="en-US" smtClean="0"/>
              <a:t>Contact Stress – Repeated or continuous contact with hard or sharp objects such as non-rounded desks or unpadded, narrow tool handles may create pressure over one area of the body that can inhibit nerve function and blood flow.</a:t>
            </a:r>
          </a:p>
          <a:p>
            <a:endParaRPr lang="en-US"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F39996D-1019-4C0C-8716-36FA441404B4}" type="slidenum">
              <a:rPr lang="en-US" smtClean="0"/>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a:t>Occupational Safety &amp; Health Education Program - NJ State AFL-CIO</a:t>
            </a:r>
          </a:p>
        </p:txBody>
      </p:sp>
      <p:sp>
        <p:nvSpPr>
          <p:cNvPr id="8" name="Slide Number Placeholder 5"/>
          <p:cNvSpPr>
            <a:spLocks noGrp="1"/>
          </p:cNvSpPr>
          <p:nvPr>
            <p:ph type="sldNum" sz="quarter" idx="12"/>
          </p:nvPr>
        </p:nvSpPr>
        <p:spPr/>
        <p:txBody>
          <a:bodyPr/>
          <a:lstStyle>
            <a:lvl1pPr>
              <a:defRPr/>
            </a:lvl1pPr>
          </a:lstStyle>
          <a:p>
            <a:pPr>
              <a:defRPr/>
            </a:pPr>
            <a:fld id="{28DDD6CD-7900-4467-9F60-83106A4081A0}" type="slidenum">
              <a:rPr lang="en-US"/>
              <a:pPr>
                <a:defRPr/>
              </a:pPr>
              <a:t>‹#›</a:t>
            </a:fld>
            <a:endParaRPr lang="en-US"/>
          </a:p>
        </p:txBody>
      </p:sp>
    </p:spTree>
    <p:extLst>
      <p:ext uri="{BB962C8B-B14F-4D97-AF65-F5344CB8AC3E}">
        <p14:creationId xmlns:p14="http://schemas.microsoft.com/office/powerpoint/2010/main" val="192579180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Occupational Safety &amp; Health Education Program - NJ State AFL-CIO</a:t>
            </a:r>
          </a:p>
        </p:txBody>
      </p:sp>
      <p:sp>
        <p:nvSpPr>
          <p:cNvPr id="6" name="Slide Number Placeholder 5"/>
          <p:cNvSpPr>
            <a:spLocks noGrp="1"/>
          </p:cNvSpPr>
          <p:nvPr>
            <p:ph type="sldNum" sz="quarter" idx="12"/>
          </p:nvPr>
        </p:nvSpPr>
        <p:spPr/>
        <p:txBody>
          <a:bodyPr/>
          <a:lstStyle>
            <a:lvl1pPr>
              <a:defRPr/>
            </a:lvl1pPr>
          </a:lstStyle>
          <a:p>
            <a:pPr>
              <a:defRPr/>
            </a:pPr>
            <a:fld id="{09BD70CD-142C-4233-A76B-68D9F7A29CE8}" type="slidenum">
              <a:rPr lang="en-US"/>
              <a:pPr>
                <a:defRPr/>
              </a:pPr>
              <a:t>‹#›</a:t>
            </a:fld>
            <a:endParaRPr lang="en-US"/>
          </a:p>
        </p:txBody>
      </p:sp>
    </p:spTree>
    <p:extLst>
      <p:ext uri="{BB962C8B-B14F-4D97-AF65-F5344CB8AC3E}">
        <p14:creationId xmlns:p14="http://schemas.microsoft.com/office/powerpoint/2010/main" val="1131169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r>
              <a:rPr lang="en-US"/>
              <a:t>Occupational Safety &amp; Health Education Program - NJ State AFL-CIO</a:t>
            </a:r>
          </a:p>
        </p:txBody>
      </p:sp>
      <p:sp>
        <p:nvSpPr>
          <p:cNvPr id="8" name="Slide Number Placeholder 5"/>
          <p:cNvSpPr>
            <a:spLocks noGrp="1"/>
          </p:cNvSpPr>
          <p:nvPr>
            <p:ph type="sldNum" sz="quarter" idx="12"/>
          </p:nvPr>
        </p:nvSpPr>
        <p:spPr/>
        <p:txBody>
          <a:bodyPr/>
          <a:lstStyle>
            <a:lvl1pPr>
              <a:defRPr/>
            </a:lvl1pPr>
          </a:lstStyle>
          <a:p>
            <a:pPr>
              <a:defRPr/>
            </a:pPr>
            <a:fld id="{795ACACB-AC0A-4C7F-9005-ECA2586B57F9}" type="slidenum">
              <a:rPr lang="en-US"/>
              <a:pPr>
                <a:defRPr/>
              </a:pPr>
              <a:t>‹#›</a:t>
            </a:fld>
            <a:endParaRPr lang="en-US"/>
          </a:p>
        </p:txBody>
      </p:sp>
    </p:spTree>
    <p:extLst>
      <p:ext uri="{BB962C8B-B14F-4D97-AF65-F5344CB8AC3E}">
        <p14:creationId xmlns:p14="http://schemas.microsoft.com/office/powerpoint/2010/main" val="865175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838200"/>
            <a:ext cx="8686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Occupational Safety &amp; Health Education Program - NJ State AFL-CIO</a:t>
            </a:r>
          </a:p>
        </p:txBody>
      </p:sp>
      <p:sp>
        <p:nvSpPr>
          <p:cNvPr id="5" name="Slide Number Placeholder 5"/>
          <p:cNvSpPr>
            <a:spLocks noGrp="1"/>
          </p:cNvSpPr>
          <p:nvPr>
            <p:ph type="sldNum" sz="quarter" idx="12"/>
          </p:nvPr>
        </p:nvSpPr>
        <p:spPr/>
        <p:txBody>
          <a:bodyPr/>
          <a:lstStyle>
            <a:lvl1pPr>
              <a:defRPr/>
            </a:lvl1pPr>
          </a:lstStyle>
          <a:p>
            <a:pPr>
              <a:defRPr/>
            </a:pPr>
            <a:fld id="{DF252CAD-C63A-4062-9A63-6E3C46C99363}" type="slidenum">
              <a:rPr lang="en-US"/>
              <a:pPr>
                <a:defRPr/>
              </a:pPr>
              <a:t>‹#›</a:t>
            </a:fld>
            <a:endParaRPr lang="en-US"/>
          </a:p>
        </p:txBody>
      </p:sp>
    </p:spTree>
    <p:extLst>
      <p:ext uri="{BB962C8B-B14F-4D97-AF65-F5344CB8AC3E}">
        <p14:creationId xmlns:p14="http://schemas.microsoft.com/office/powerpoint/2010/main" val="2002587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Occupational Safety &amp; Health Education Program - NJ State AFL-CIO</a:t>
            </a:r>
          </a:p>
        </p:txBody>
      </p:sp>
      <p:sp>
        <p:nvSpPr>
          <p:cNvPr id="6" name="Slide Number Placeholder 5"/>
          <p:cNvSpPr>
            <a:spLocks noGrp="1"/>
          </p:cNvSpPr>
          <p:nvPr>
            <p:ph type="sldNum" sz="quarter" idx="12"/>
          </p:nvPr>
        </p:nvSpPr>
        <p:spPr/>
        <p:txBody>
          <a:bodyPr/>
          <a:lstStyle>
            <a:lvl1pPr>
              <a:defRPr/>
            </a:lvl1pPr>
          </a:lstStyle>
          <a:p>
            <a:pPr>
              <a:defRPr/>
            </a:pPr>
            <a:fld id="{AAEE5FC9-9753-4970-89D9-BC5E083042EA}" type="slidenum">
              <a:rPr lang="en-US"/>
              <a:pPr>
                <a:defRPr/>
              </a:pPr>
              <a:t>‹#›</a:t>
            </a:fld>
            <a:endParaRPr lang="en-US"/>
          </a:p>
        </p:txBody>
      </p:sp>
    </p:spTree>
    <p:extLst>
      <p:ext uri="{BB962C8B-B14F-4D97-AF65-F5344CB8AC3E}">
        <p14:creationId xmlns:p14="http://schemas.microsoft.com/office/powerpoint/2010/main" val="3235583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a:t>Occupational Safety &amp; Health Education Program - NJ State AFL-CIO</a:t>
            </a:r>
          </a:p>
        </p:txBody>
      </p:sp>
      <p:sp>
        <p:nvSpPr>
          <p:cNvPr id="8" name="Slide Number Placeholder 5"/>
          <p:cNvSpPr>
            <a:spLocks noGrp="1"/>
          </p:cNvSpPr>
          <p:nvPr>
            <p:ph type="sldNum" sz="quarter" idx="12"/>
          </p:nvPr>
        </p:nvSpPr>
        <p:spPr/>
        <p:txBody>
          <a:bodyPr/>
          <a:lstStyle>
            <a:lvl1pPr>
              <a:defRPr/>
            </a:lvl1pPr>
          </a:lstStyle>
          <a:p>
            <a:pPr>
              <a:defRPr/>
            </a:pPr>
            <a:fld id="{AD99EF7D-DB0F-4478-A1A6-AC5B812ED99E}" type="slidenum">
              <a:rPr lang="en-US"/>
              <a:pPr>
                <a:defRPr/>
              </a:pPr>
              <a:t>‹#›</a:t>
            </a:fld>
            <a:endParaRPr lang="en-US"/>
          </a:p>
        </p:txBody>
      </p:sp>
    </p:spTree>
    <p:extLst>
      <p:ext uri="{BB962C8B-B14F-4D97-AF65-F5344CB8AC3E}">
        <p14:creationId xmlns:p14="http://schemas.microsoft.com/office/powerpoint/2010/main" val="59052494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Occupational Safety &amp; Health Education Program - NJ State AFL-CIO</a:t>
            </a:r>
          </a:p>
        </p:txBody>
      </p:sp>
      <p:sp>
        <p:nvSpPr>
          <p:cNvPr id="7" name="Slide Number Placeholder 5"/>
          <p:cNvSpPr>
            <a:spLocks noGrp="1"/>
          </p:cNvSpPr>
          <p:nvPr>
            <p:ph type="sldNum" sz="quarter" idx="12"/>
          </p:nvPr>
        </p:nvSpPr>
        <p:spPr/>
        <p:txBody>
          <a:bodyPr/>
          <a:lstStyle>
            <a:lvl1pPr>
              <a:defRPr/>
            </a:lvl1pPr>
          </a:lstStyle>
          <a:p>
            <a:pPr>
              <a:defRPr/>
            </a:pPr>
            <a:fld id="{689129F9-292B-4DA7-B4D2-4056A1AB2D77}" type="slidenum">
              <a:rPr lang="en-US"/>
              <a:pPr>
                <a:defRPr/>
              </a:pPr>
              <a:t>‹#›</a:t>
            </a:fld>
            <a:endParaRPr lang="en-US"/>
          </a:p>
        </p:txBody>
      </p:sp>
    </p:spTree>
    <p:extLst>
      <p:ext uri="{BB962C8B-B14F-4D97-AF65-F5344CB8AC3E}">
        <p14:creationId xmlns:p14="http://schemas.microsoft.com/office/powerpoint/2010/main" val="505547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Occupational Safety &amp; Health Education Program - NJ State AFL-CIO</a:t>
            </a:r>
          </a:p>
        </p:txBody>
      </p:sp>
      <p:sp>
        <p:nvSpPr>
          <p:cNvPr id="9" name="Slide Number Placeholder 5"/>
          <p:cNvSpPr>
            <a:spLocks noGrp="1"/>
          </p:cNvSpPr>
          <p:nvPr>
            <p:ph type="sldNum" sz="quarter" idx="12"/>
          </p:nvPr>
        </p:nvSpPr>
        <p:spPr/>
        <p:txBody>
          <a:bodyPr/>
          <a:lstStyle>
            <a:lvl1pPr>
              <a:defRPr/>
            </a:lvl1pPr>
          </a:lstStyle>
          <a:p>
            <a:pPr>
              <a:defRPr/>
            </a:pPr>
            <a:fld id="{285D02E2-FF82-4A44-9A87-9D6C6C1533D9}" type="slidenum">
              <a:rPr lang="en-US"/>
              <a:pPr>
                <a:defRPr/>
              </a:pPr>
              <a:t>‹#›</a:t>
            </a:fld>
            <a:endParaRPr lang="en-US"/>
          </a:p>
        </p:txBody>
      </p:sp>
    </p:spTree>
    <p:extLst>
      <p:ext uri="{BB962C8B-B14F-4D97-AF65-F5344CB8AC3E}">
        <p14:creationId xmlns:p14="http://schemas.microsoft.com/office/powerpoint/2010/main" val="651748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Occupational Safety &amp; Health Education Program - NJ State AFL-CIO</a:t>
            </a:r>
          </a:p>
        </p:txBody>
      </p:sp>
      <p:sp>
        <p:nvSpPr>
          <p:cNvPr id="5" name="Slide Number Placeholder 5"/>
          <p:cNvSpPr>
            <a:spLocks noGrp="1"/>
          </p:cNvSpPr>
          <p:nvPr>
            <p:ph type="sldNum" sz="quarter" idx="12"/>
          </p:nvPr>
        </p:nvSpPr>
        <p:spPr/>
        <p:txBody>
          <a:bodyPr/>
          <a:lstStyle>
            <a:lvl1pPr>
              <a:defRPr/>
            </a:lvl1pPr>
          </a:lstStyle>
          <a:p>
            <a:pPr>
              <a:defRPr/>
            </a:pPr>
            <a:fld id="{A26B0863-129A-4E25-8385-4995D554EA82}" type="slidenum">
              <a:rPr lang="en-US"/>
              <a:pPr>
                <a:defRPr/>
              </a:pPr>
              <a:t>‹#›</a:t>
            </a:fld>
            <a:endParaRPr lang="en-US"/>
          </a:p>
        </p:txBody>
      </p:sp>
    </p:spTree>
    <p:extLst>
      <p:ext uri="{BB962C8B-B14F-4D97-AF65-F5344CB8AC3E}">
        <p14:creationId xmlns:p14="http://schemas.microsoft.com/office/powerpoint/2010/main" val="2801738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Occupational Safety &amp; Health Education Program - NJ State AFL-CIO</a:t>
            </a:r>
          </a:p>
        </p:txBody>
      </p:sp>
      <p:sp>
        <p:nvSpPr>
          <p:cNvPr id="4" name="Slide Number Placeholder 3"/>
          <p:cNvSpPr>
            <a:spLocks noGrp="1"/>
          </p:cNvSpPr>
          <p:nvPr>
            <p:ph type="sldNum" sz="quarter" idx="12"/>
          </p:nvPr>
        </p:nvSpPr>
        <p:spPr/>
        <p:txBody>
          <a:bodyPr/>
          <a:lstStyle>
            <a:lvl1pPr>
              <a:defRPr/>
            </a:lvl1pPr>
          </a:lstStyle>
          <a:p>
            <a:pPr>
              <a:defRPr/>
            </a:pPr>
            <a:fld id="{1D08A549-F56E-4522-B1AC-922D2EB75891}" type="slidenum">
              <a:rPr lang="en-US"/>
              <a:pPr>
                <a:defRPr/>
              </a:pPr>
              <a:t>‹#›</a:t>
            </a:fld>
            <a:endParaRPr lang="en-US"/>
          </a:p>
        </p:txBody>
      </p:sp>
    </p:spTree>
    <p:extLst>
      <p:ext uri="{BB962C8B-B14F-4D97-AF65-F5344CB8AC3E}">
        <p14:creationId xmlns:p14="http://schemas.microsoft.com/office/powerpoint/2010/main" val="2935037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r>
              <a:rPr lang="en-US"/>
              <a:t>Occupational Safety &amp; Health Education Program - NJ State AFL-CIO</a:t>
            </a:r>
          </a:p>
        </p:txBody>
      </p:sp>
      <p:sp>
        <p:nvSpPr>
          <p:cNvPr id="9" name="Slide Number Placeholder 6"/>
          <p:cNvSpPr>
            <a:spLocks noGrp="1"/>
          </p:cNvSpPr>
          <p:nvPr>
            <p:ph type="sldNum" sz="quarter" idx="12"/>
          </p:nvPr>
        </p:nvSpPr>
        <p:spPr/>
        <p:txBody>
          <a:bodyPr/>
          <a:lstStyle>
            <a:lvl1pPr>
              <a:defRPr/>
            </a:lvl1pPr>
          </a:lstStyle>
          <a:p>
            <a:pPr>
              <a:defRPr/>
            </a:pPr>
            <a:fld id="{6D7AF036-80B2-4EFE-B02D-8D59CF4C07BE}" type="slidenum">
              <a:rPr lang="en-US"/>
              <a:pPr>
                <a:defRPr/>
              </a:pPr>
              <a:t>‹#›</a:t>
            </a:fld>
            <a:endParaRPr lang="en-US"/>
          </a:p>
        </p:txBody>
      </p:sp>
    </p:spTree>
    <p:extLst>
      <p:ext uri="{BB962C8B-B14F-4D97-AF65-F5344CB8AC3E}">
        <p14:creationId xmlns:p14="http://schemas.microsoft.com/office/powerpoint/2010/main" val="2530456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r>
              <a:rPr lang="en-US"/>
              <a:t>Occupational Safety &amp; Health Education Program - NJ State AFL-CIO</a:t>
            </a:r>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E3C7E33B-B8BB-4037-A20B-4994D633CB03}" type="slidenum">
              <a:rPr lang="en-US"/>
              <a:pPr>
                <a:defRPr/>
              </a:pPr>
              <a:t>‹#›</a:t>
            </a:fld>
            <a:endParaRPr lang="en-US"/>
          </a:p>
        </p:txBody>
      </p:sp>
    </p:spTree>
    <p:extLst>
      <p:ext uri="{BB962C8B-B14F-4D97-AF65-F5344CB8AC3E}">
        <p14:creationId xmlns:p14="http://schemas.microsoft.com/office/powerpoint/2010/main" val="113259600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r>
              <a:rPr lang="en-US"/>
              <a:t>Occupational Safety &amp; Health Education Program - NJ State AFL-CIO</a:t>
            </a:r>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A877F229-9C5D-4D39-A639-F2F123A3F2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23" r:id="rId1"/>
    <p:sldLayoutId id="2147484117" r:id="rId2"/>
    <p:sldLayoutId id="2147484124" r:id="rId3"/>
    <p:sldLayoutId id="2147484118" r:id="rId4"/>
    <p:sldLayoutId id="2147484119" r:id="rId5"/>
    <p:sldLayoutId id="2147484120" r:id="rId6"/>
    <p:sldLayoutId id="2147484125" r:id="rId7"/>
    <p:sldLayoutId id="2147484126" r:id="rId8"/>
    <p:sldLayoutId id="2147484127" r:id="rId9"/>
    <p:sldLayoutId id="2147484121" r:id="rId10"/>
    <p:sldLayoutId id="2147484128" r:id="rId11"/>
    <p:sldLayoutId id="2147484122" r:id="rId12"/>
  </p:sldLayoutIdLst>
  <p:hf hdr="0" ftr="0" dt="0"/>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533400" y="2209800"/>
            <a:ext cx="8077200" cy="1673352"/>
          </a:xfrm>
        </p:spPr>
        <p:txBody>
          <a:bodyPr>
            <a:normAutofit fontScale="90000"/>
          </a:bodyPr>
          <a:lstStyle/>
          <a:p>
            <a:pPr algn="ctr" eaLnBrk="1" fontAlgn="auto" hangingPunct="1">
              <a:spcAft>
                <a:spcPts val="0"/>
              </a:spcAft>
              <a:defRPr/>
            </a:pPr>
            <a:r>
              <a:rPr lang="en-US" sz="6600" dirty="0" smtClean="0">
                <a:solidFill>
                  <a:schemeClr val="accent1">
                    <a:satMod val="150000"/>
                  </a:schemeClr>
                </a:solidFill>
              </a:rPr>
              <a:t>Supermarket Ergonomics </a:t>
            </a:r>
          </a:p>
        </p:txBody>
      </p:sp>
      <p:sp>
        <p:nvSpPr>
          <p:cNvPr id="8195"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0117227-D42D-45A3-B253-14EA4ED5EE28}" type="slidenum">
              <a:rPr lang="en-US" smtClean="0"/>
              <a:pPr/>
              <a:t>1</a:t>
            </a:fld>
            <a:endParaRPr lang="en-US" smtClean="0"/>
          </a:p>
        </p:txBody>
      </p:sp>
      <p:sp>
        <p:nvSpPr>
          <p:cNvPr id="10244" name="TextBox 2"/>
          <p:cNvSpPr txBox="1">
            <a:spLocks noChangeArrowheads="1"/>
          </p:cNvSpPr>
          <p:nvPr/>
        </p:nvSpPr>
        <p:spPr bwMode="auto">
          <a:xfrm>
            <a:off x="1447800" y="5473700"/>
            <a:ext cx="6400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1200" dirty="0" smtClean="0">
                <a:solidFill>
                  <a:schemeClr val="tx1">
                    <a:lumMod val="85000"/>
                  </a:schemeClr>
                </a:solidFill>
              </a:rPr>
              <a:t>This material was produced under grant [SH22236SH1]from the Occupational Safety and Health Administration, U.S. Department of Labor. It does not necessarily reflect the views or policies of the U.S. Department of Labor, nor does mention of trade names, commercial</a:t>
            </a:r>
          </a:p>
          <a:p>
            <a:pPr>
              <a:defRPr/>
            </a:pPr>
            <a:r>
              <a:rPr lang="en-US" sz="1200" dirty="0" smtClean="0">
                <a:solidFill>
                  <a:schemeClr val="tx1">
                    <a:lumMod val="85000"/>
                  </a:schemeClr>
                </a:solidFill>
              </a:rPr>
              <a:t>products, or organizations imply endorsement by the U.S. Government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Common MSD’s</a:t>
            </a:r>
            <a:endParaRPr lang="en-US" dirty="0"/>
          </a:p>
        </p:txBody>
      </p:sp>
      <p:sp>
        <p:nvSpPr>
          <p:cNvPr id="4" name="Slide Number Placeholder 3"/>
          <p:cNvSpPr>
            <a:spLocks noGrp="1"/>
          </p:cNvSpPr>
          <p:nvPr>
            <p:ph type="sldNum" sz="quarter" idx="12"/>
          </p:nvPr>
        </p:nvSpPr>
        <p:spPr/>
        <p:txBody>
          <a:bodyPr/>
          <a:lstStyle/>
          <a:p>
            <a:pPr>
              <a:defRPr/>
            </a:pPr>
            <a:fld id="{4BB6AAB3-FA43-49AF-BF52-24F46D76AA81}" type="slidenum">
              <a:rPr lang="en-US" smtClean="0"/>
              <a:pPr>
                <a:defRPr/>
              </a:pPr>
              <a:t>10</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597152"/>
            <a:ext cx="5602224" cy="526084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Ergonomic Risk Factors</a:t>
            </a:r>
            <a:endParaRPr lang="en-US" dirty="0"/>
          </a:p>
        </p:txBody>
      </p:sp>
      <p:sp>
        <p:nvSpPr>
          <p:cNvPr id="18435" name="Content Placeholder 2"/>
          <p:cNvSpPr>
            <a:spLocks noGrp="1"/>
          </p:cNvSpPr>
          <p:nvPr>
            <p:ph idx="1"/>
          </p:nvPr>
        </p:nvSpPr>
        <p:spPr/>
        <p:txBody>
          <a:bodyPr/>
          <a:lstStyle/>
          <a:p>
            <a:pPr>
              <a:defRPr/>
            </a:pPr>
            <a:r>
              <a:rPr lang="en-US" dirty="0" smtClean="0"/>
              <a:t>Forceful Exertions</a:t>
            </a:r>
          </a:p>
          <a:p>
            <a:pPr>
              <a:defRPr/>
            </a:pPr>
            <a:endParaRPr lang="en-US" dirty="0" smtClean="0"/>
          </a:p>
          <a:p>
            <a:pPr>
              <a:defRPr/>
            </a:pPr>
            <a:r>
              <a:rPr lang="en-US" dirty="0" smtClean="0"/>
              <a:t>Repetitive Motions</a:t>
            </a:r>
          </a:p>
          <a:p>
            <a:pPr>
              <a:defRPr/>
            </a:pPr>
            <a:endParaRPr lang="en-US" dirty="0" smtClean="0"/>
          </a:p>
          <a:p>
            <a:pPr>
              <a:defRPr/>
            </a:pPr>
            <a:r>
              <a:rPr lang="en-US" dirty="0" smtClean="0"/>
              <a:t>Awkward Postures</a:t>
            </a:r>
          </a:p>
          <a:p>
            <a:pPr>
              <a:defRPr/>
            </a:pPr>
            <a:endParaRPr lang="en-US" dirty="0" smtClean="0"/>
          </a:p>
          <a:p>
            <a:pPr>
              <a:defRPr/>
            </a:pPr>
            <a:r>
              <a:rPr lang="en-US" dirty="0" smtClean="0"/>
              <a:t>Contact Stress</a:t>
            </a:r>
          </a:p>
          <a:p>
            <a:pPr>
              <a:defRPr/>
            </a:pPr>
            <a:endParaRPr lang="en-US" dirty="0" smtClean="0"/>
          </a:p>
          <a:p>
            <a:pPr marL="119062" indent="0">
              <a:buFont typeface="Wingdings 2" pitchFamily="18" charset="2"/>
              <a:buNone/>
              <a:defRPr/>
            </a:pPr>
            <a:endParaRPr lang="en-US" dirty="0" smtClean="0"/>
          </a:p>
        </p:txBody>
      </p:sp>
      <p:sp>
        <p:nvSpPr>
          <p:cNvPr id="4" name="Slide Number Placeholder 3"/>
          <p:cNvSpPr>
            <a:spLocks noGrp="1"/>
          </p:cNvSpPr>
          <p:nvPr>
            <p:ph type="sldNum" sz="quarter" idx="12"/>
          </p:nvPr>
        </p:nvSpPr>
        <p:spPr/>
        <p:txBody>
          <a:bodyPr/>
          <a:lstStyle/>
          <a:p>
            <a:pPr>
              <a:defRPr/>
            </a:pPr>
            <a:fld id="{D9D46A7B-E361-4F66-9AB8-A175CFE27F62}"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457200" y="-76200"/>
            <a:ext cx="8229600" cy="1143000"/>
          </a:xfrm>
        </p:spPr>
        <p:txBody>
          <a:bodyPr/>
          <a:lstStyle/>
          <a:p>
            <a:pPr eaLnBrk="1" fontAlgn="auto" hangingPunct="1">
              <a:spcAft>
                <a:spcPts val="0"/>
              </a:spcAft>
              <a:defRPr/>
            </a:pPr>
            <a:r>
              <a:rPr lang="en-US" smtClean="0">
                <a:solidFill>
                  <a:schemeClr val="accent1">
                    <a:satMod val="150000"/>
                  </a:schemeClr>
                </a:solidFill>
              </a:rPr>
              <a:t>Risk Factors</a:t>
            </a:r>
          </a:p>
        </p:txBody>
      </p:sp>
      <p:sp>
        <p:nvSpPr>
          <p:cNvPr id="19459" name="Rectangle 3"/>
          <p:cNvSpPr>
            <a:spLocks noGrp="1" noChangeArrowheads="1"/>
          </p:cNvSpPr>
          <p:nvPr>
            <p:ph idx="1"/>
          </p:nvPr>
        </p:nvSpPr>
        <p:spPr>
          <a:xfrm>
            <a:off x="381000" y="1646238"/>
            <a:ext cx="6934200" cy="4906962"/>
          </a:xfrm>
        </p:spPr>
        <p:txBody>
          <a:bodyPr/>
          <a:lstStyle/>
          <a:p>
            <a:pPr eaLnBrk="1" hangingPunct="1">
              <a:buFontTx/>
              <a:buNone/>
            </a:pPr>
            <a:r>
              <a:rPr lang="en-US" smtClean="0"/>
              <a:t>Risk of injury depends upon:</a:t>
            </a:r>
          </a:p>
          <a:p>
            <a:pPr lvl="1" eaLnBrk="1" hangingPunct="1"/>
            <a:r>
              <a:rPr lang="en-US" sz="3200" smtClean="0"/>
              <a:t>Duration of exposure</a:t>
            </a:r>
          </a:p>
          <a:p>
            <a:pPr lvl="1" eaLnBrk="1" hangingPunct="1">
              <a:lnSpc>
                <a:spcPct val="150000"/>
              </a:lnSpc>
            </a:pPr>
            <a:r>
              <a:rPr lang="en-US" sz="3200" smtClean="0"/>
              <a:t>Frequency of exposure</a:t>
            </a:r>
          </a:p>
          <a:p>
            <a:pPr lvl="1" eaLnBrk="1" hangingPunct="1">
              <a:lnSpc>
                <a:spcPct val="150000"/>
              </a:lnSpc>
            </a:pPr>
            <a:r>
              <a:rPr lang="en-US" sz="3200" smtClean="0"/>
              <a:t>Intensity of exposure</a:t>
            </a:r>
            <a:br>
              <a:rPr lang="en-US" sz="3200" smtClean="0"/>
            </a:br>
            <a:endParaRPr lang="en-US" sz="3200" smtClean="0"/>
          </a:p>
          <a:p>
            <a:pPr lvl="1" eaLnBrk="1" hangingPunct="1">
              <a:lnSpc>
                <a:spcPct val="150000"/>
              </a:lnSpc>
            </a:pPr>
            <a:r>
              <a:rPr lang="en-US" sz="3200" smtClean="0"/>
              <a:t>Combinations of risk factors</a:t>
            </a:r>
          </a:p>
        </p:txBody>
      </p:sp>
      <p:sp>
        <p:nvSpPr>
          <p:cNvPr id="1946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7DC6FAA-3F3B-485A-9184-8940A12D9459}" type="slidenum">
              <a:rPr lang="en-US" smtClean="0"/>
              <a:pPr/>
              <a:t>12</a:t>
            </a:fld>
            <a:endParaRPr lang="en-US" smtClean="0"/>
          </a:p>
        </p:txBody>
      </p:sp>
      <p:sp>
        <p:nvSpPr>
          <p:cNvPr id="19461" name="WordArt 4"/>
          <p:cNvSpPr>
            <a:spLocks noChangeArrowheads="1" noChangeShapeType="1" noTextEdit="1"/>
          </p:cNvSpPr>
          <p:nvPr/>
        </p:nvSpPr>
        <p:spPr bwMode="auto">
          <a:xfrm>
            <a:off x="5676900" y="2295525"/>
            <a:ext cx="647700" cy="3714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b="1" kern="10">
                <a:solidFill>
                  <a:schemeClr val="tx2"/>
                </a:solidFill>
                <a:effectLst>
                  <a:outerShdw dist="45791" dir="2021404" algn="ctr" rotWithShape="0">
                    <a:srgbClr val="B2B2B2">
                      <a:alpha val="79999"/>
                    </a:srgbClr>
                  </a:outerShdw>
                </a:effectLst>
                <a:latin typeface="Tahoma"/>
                <a:ea typeface="Tahoma"/>
                <a:cs typeface="Tahoma"/>
              </a:rPr>
              <a:t>(how</a:t>
            </a:r>
          </a:p>
        </p:txBody>
      </p:sp>
      <p:sp>
        <p:nvSpPr>
          <p:cNvPr id="19462" name="WordArt 5"/>
          <p:cNvSpPr>
            <a:spLocks noChangeArrowheads="1" noChangeShapeType="1" noTextEdit="1"/>
          </p:cNvSpPr>
          <p:nvPr/>
        </p:nvSpPr>
        <p:spPr bwMode="auto">
          <a:xfrm>
            <a:off x="6553200" y="2438400"/>
            <a:ext cx="2362200" cy="152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b="1" kern="10">
                <a:solidFill>
                  <a:schemeClr val="tx2"/>
                </a:solidFill>
                <a:effectLst>
                  <a:outerShdw dist="45791" dir="2021404" algn="ctr" rotWithShape="0">
                    <a:srgbClr val="B2B2B2">
                      <a:alpha val="79999"/>
                    </a:srgbClr>
                  </a:outerShdw>
                </a:effectLst>
                <a:latin typeface="Tahoma"/>
                <a:ea typeface="Tahoma"/>
                <a:cs typeface="Tahoma"/>
              </a:rPr>
              <a:t>long)</a:t>
            </a:r>
          </a:p>
        </p:txBody>
      </p:sp>
      <p:sp>
        <p:nvSpPr>
          <p:cNvPr id="19463" name="WordArt 6"/>
          <p:cNvSpPr>
            <a:spLocks noChangeArrowheads="1" noChangeShapeType="1" noTextEdit="1"/>
          </p:cNvSpPr>
          <p:nvPr/>
        </p:nvSpPr>
        <p:spPr bwMode="auto">
          <a:xfrm>
            <a:off x="5905500" y="4019550"/>
            <a:ext cx="647700" cy="3714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b="1" kern="10">
                <a:solidFill>
                  <a:schemeClr val="tx2"/>
                </a:solidFill>
                <a:effectLst>
                  <a:outerShdw dist="45791" dir="2021404" algn="ctr" rotWithShape="0">
                    <a:srgbClr val="B2B2B2">
                      <a:alpha val="79999"/>
                    </a:srgbClr>
                  </a:outerShdw>
                </a:effectLst>
                <a:latin typeface="Tahoma"/>
                <a:ea typeface="Tahoma"/>
                <a:cs typeface="Tahoma"/>
              </a:rPr>
              <a:t>(how</a:t>
            </a:r>
          </a:p>
        </p:txBody>
      </p:sp>
      <p:sp>
        <p:nvSpPr>
          <p:cNvPr id="19464" name="WordArt 7"/>
          <p:cNvSpPr>
            <a:spLocks noChangeArrowheads="1" noChangeShapeType="1" noTextEdit="1"/>
          </p:cNvSpPr>
          <p:nvPr/>
        </p:nvSpPr>
        <p:spPr bwMode="auto">
          <a:xfrm>
            <a:off x="5905500" y="3048000"/>
            <a:ext cx="647700" cy="3714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b="1" kern="10">
                <a:solidFill>
                  <a:schemeClr val="tx2"/>
                </a:solidFill>
                <a:effectLst>
                  <a:outerShdw dist="45791" dir="2021404" algn="ctr" rotWithShape="0">
                    <a:srgbClr val="B2B2B2">
                      <a:alpha val="79999"/>
                    </a:srgbClr>
                  </a:outerShdw>
                </a:effectLst>
                <a:latin typeface="Tahoma"/>
                <a:ea typeface="Tahoma"/>
                <a:cs typeface="Tahoma"/>
              </a:rPr>
              <a:t>(how</a:t>
            </a:r>
          </a:p>
        </p:txBody>
      </p:sp>
      <p:sp>
        <p:nvSpPr>
          <p:cNvPr id="19465" name="WordArt 8"/>
          <p:cNvSpPr>
            <a:spLocks noChangeArrowheads="1" noChangeShapeType="1" noTextEdit="1"/>
          </p:cNvSpPr>
          <p:nvPr/>
        </p:nvSpPr>
        <p:spPr bwMode="auto">
          <a:xfrm>
            <a:off x="6667500" y="2752725"/>
            <a:ext cx="590550" cy="3143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b="1" kern="10">
                <a:solidFill>
                  <a:schemeClr val="tx2"/>
                </a:solidFill>
                <a:effectLst>
                  <a:outerShdw dist="45791" dir="2021404" algn="ctr" rotWithShape="0">
                    <a:srgbClr val="B2B2B2">
                      <a:alpha val="79999"/>
                    </a:srgbClr>
                  </a:outerShdw>
                </a:effectLst>
                <a:latin typeface="Tahoma"/>
                <a:ea typeface="Tahoma"/>
                <a:cs typeface="Tahoma"/>
              </a:rPr>
              <a:t>often</a:t>
            </a:r>
          </a:p>
        </p:txBody>
      </p:sp>
      <p:sp>
        <p:nvSpPr>
          <p:cNvPr id="19466" name="WordArt 9"/>
          <p:cNvSpPr>
            <a:spLocks noChangeArrowheads="1" noChangeShapeType="1" noTextEdit="1"/>
          </p:cNvSpPr>
          <p:nvPr/>
        </p:nvSpPr>
        <p:spPr bwMode="auto">
          <a:xfrm>
            <a:off x="6743700" y="3209925"/>
            <a:ext cx="590550" cy="3143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b="1" kern="10">
                <a:solidFill>
                  <a:schemeClr val="tx2"/>
                </a:solidFill>
                <a:effectLst>
                  <a:outerShdw dist="45791" dir="2021404" algn="ctr" rotWithShape="0">
                    <a:srgbClr val="B2B2B2">
                      <a:alpha val="79999"/>
                    </a:srgbClr>
                  </a:outerShdw>
                </a:effectLst>
                <a:latin typeface="Tahoma"/>
                <a:ea typeface="Tahoma"/>
                <a:cs typeface="Tahoma"/>
              </a:rPr>
              <a:t>often</a:t>
            </a:r>
          </a:p>
        </p:txBody>
      </p:sp>
      <p:sp>
        <p:nvSpPr>
          <p:cNvPr id="19467" name="WordArt 10"/>
          <p:cNvSpPr>
            <a:spLocks noChangeArrowheads="1" noChangeShapeType="1" noTextEdit="1"/>
          </p:cNvSpPr>
          <p:nvPr/>
        </p:nvSpPr>
        <p:spPr bwMode="auto">
          <a:xfrm>
            <a:off x="7467600" y="3057525"/>
            <a:ext cx="685800" cy="3143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b="1" kern="10">
                <a:solidFill>
                  <a:schemeClr val="tx2"/>
                </a:solidFill>
                <a:effectLst>
                  <a:outerShdw dist="45791" dir="2021404" algn="ctr" rotWithShape="0">
                    <a:srgbClr val="B2B2B2">
                      <a:alpha val="79999"/>
                    </a:srgbClr>
                  </a:outerShdw>
                </a:effectLst>
                <a:latin typeface="Tahoma"/>
                <a:ea typeface="Tahoma"/>
                <a:cs typeface="Tahoma"/>
              </a:rPr>
              <a:t>often)</a:t>
            </a:r>
          </a:p>
        </p:txBody>
      </p:sp>
      <p:sp>
        <p:nvSpPr>
          <p:cNvPr id="19468" name="WordArt 11"/>
          <p:cNvSpPr>
            <a:spLocks noChangeArrowheads="1" noChangeShapeType="1" noTextEdit="1"/>
          </p:cNvSpPr>
          <p:nvPr/>
        </p:nvSpPr>
        <p:spPr bwMode="auto">
          <a:xfrm>
            <a:off x="6648450" y="3733800"/>
            <a:ext cx="1428750" cy="990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200" b="1" kern="10">
                <a:solidFill>
                  <a:schemeClr val="tx2"/>
                </a:solidFill>
                <a:effectLst>
                  <a:outerShdw dist="45791" dir="2021404" algn="ctr" rotWithShape="0">
                    <a:srgbClr val="B2B2B2">
                      <a:alpha val="79999"/>
                    </a:srgbClr>
                  </a:outerShdw>
                </a:effectLst>
                <a:latin typeface="Arial Black"/>
              </a:rPr>
              <a:t>MUCH)</a:t>
            </a:r>
          </a:p>
        </p:txBody>
      </p:sp>
      <p:sp>
        <p:nvSpPr>
          <p:cNvPr id="19469" name="WordArt 12"/>
          <p:cNvSpPr>
            <a:spLocks noChangeArrowheads="1" noChangeShapeType="1" noTextEdit="1"/>
          </p:cNvSpPr>
          <p:nvPr/>
        </p:nvSpPr>
        <p:spPr bwMode="auto">
          <a:xfrm>
            <a:off x="6553200" y="5114925"/>
            <a:ext cx="742950" cy="3714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b="1" kern="10">
                <a:solidFill>
                  <a:schemeClr val="tx2"/>
                </a:solidFill>
                <a:effectLst>
                  <a:outerShdw dist="45791" dir="2021404" algn="ctr" rotWithShape="0">
                    <a:srgbClr val="B2B2B2">
                      <a:alpha val="79999"/>
                    </a:srgbClr>
                  </a:outerShdw>
                </a:effectLst>
                <a:latin typeface="Tahoma"/>
                <a:ea typeface="Tahoma"/>
                <a:cs typeface="Tahoma"/>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How to Reduce Hazards</a:t>
            </a:r>
            <a:endParaRPr lang="en-US" dirty="0"/>
          </a:p>
        </p:txBody>
      </p:sp>
      <p:sp>
        <p:nvSpPr>
          <p:cNvPr id="20483" name="Content Placeholder 2"/>
          <p:cNvSpPr>
            <a:spLocks noGrp="1"/>
          </p:cNvSpPr>
          <p:nvPr>
            <p:ph idx="1"/>
          </p:nvPr>
        </p:nvSpPr>
        <p:spPr/>
        <p:txBody>
          <a:bodyPr/>
          <a:lstStyle/>
          <a:p>
            <a:r>
              <a:rPr lang="en-US" sz="4400" smtClean="0"/>
              <a:t>Hierarchy of Controls</a:t>
            </a:r>
          </a:p>
          <a:p>
            <a:pPr lvl="1"/>
            <a:r>
              <a:rPr lang="en-US" sz="4400" smtClean="0"/>
              <a:t>Engineering Controls</a:t>
            </a:r>
          </a:p>
          <a:p>
            <a:pPr lvl="1"/>
            <a:r>
              <a:rPr lang="en-US" sz="4400" smtClean="0"/>
              <a:t>Administrative Controls</a:t>
            </a:r>
          </a:p>
          <a:p>
            <a:pPr lvl="1"/>
            <a:r>
              <a:rPr lang="en-US" sz="4400" smtClean="0"/>
              <a:t>Personal Protective Equipment</a:t>
            </a:r>
          </a:p>
        </p:txBody>
      </p:sp>
      <p:sp>
        <p:nvSpPr>
          <p:cNvPr id="4" name="Slide Number Placeholder 3"/>
          <p:cNvSpPr>
            <a:spLocks noGrp="1"/>
          </p:cNvSpPr>
          <p:nvPr>
            <p:ph type="sldNum" sz="quarter" idx="12"/>
          </p:nvPr>
        </p:nvSpPr>
        <p:spPr/>
        <p:txBody>
          <a:bodyPr/>
          <a:lstStyle/>
          <a:p>
            <a:pPr>
              <a:defRPr/>
            </a:pPr>
            <a:fld id="{69767748-7EB5-466D-9266-DE39C8F4487C}"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Engineering Controls</a:t>
            </a:r>
            <a:endParaRPr lang="en-US" dirty="0"/>
          </a:p>
        </p:txBody>
      </p:sp>
      <p:sp>
        <p:nvSpPr>
          <p:cNvPr id="21507" name="Content Placeholder 2"/>
          <p:cNvSpPr>
            <a:spLocks noGrp="1"/>
          </p:cNvSpPr>
          <p:nvPr>
            <p:ph idx="1"/>
          </p:nvPr>
        </p:nvSpPr>
        <p:spPr>
          <a:xfrm>
            <a:off x="457200" y="2133600"/>
            <a:ext cx="8229600" cy="4625975"/>
          </a:xfrm>
        </p:spPr>
        <p:txBody>
          <a:bodyPr/>
          <a:lstStyle/>
          <a:p>
            <a:r>
              <a:rPr lang="en-US" sz="4000" smtClean="0"/>
              <a:t>Spring loaded pallets to reduce bending</a:t>
            </a:r>
          </a:p>
          <a:p>
            <a:r>
              <a:rPr lang="en-US" sz="4000" smtClean="0"/>
              <a:t>Adjustable registers that raise and lower for different workers</a:t>
            </a:r>
          </a:p>
        </p:txBody>
      </p:sp>
      <p:sp>
        <p:nvSpPr>
          <p:cNvPr id="4" name="Slide Number Placeholder 3"/>
          <p:cNvSpPr>
            <a:spLocks noGrp="1"/>
          </p:cNvSpPr>
          <p:nvPr>
            <p:ph type="sldNum" sz="quarter" idx="12"/>
          </p:nvPr>
        </p:nvSpPr>
        <p:spPr/>
        <p:txBody>
          <a:bodyPr/>
          <a:lstStyle/>
          <a:p>
            <a:pPr>
              <a:defRPr/>
            </a:pPr>
            <a:fld id="{2C5CBD1F-569F-461B-B85D-CA1C9544A57B}"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Administrative Control</a:t>
            </a:r>
            <a:endParaRPr lang="en-US" dirty="0"/>
          </a:p>
        </p:txBody>
      </p:sp>
      <p:sp>
        <p:nvSpPr>
          <p:cNvPr id="22531" name="Content Placeholder 2"/>
          <p:cNvSpPr>
            <a:spLocks noGrp="1"/>
          </p:cNvSpPr>
          <p:nvPr>
            <p:ph idx="1"/>
          </p:nvPr>
        </p:nvSpPr>
        <p:spPr/>
        <p:txBody>
          <a:bodyPr/>
          <a:lstStyle/>
          <a:p>
            <a:r>
              <a:rPr lang="en-US" sz="4000" smtClean="0"/>
              <a:t>Placing heavy items at waist height to reduce bending and reaching</a:t>
            </a:r>
          </a:p>
          <a:p>
            <a:r>
              <a:rPr lang="en-US" sz="4000" smtClean="0"/>
              <a:t>Job rotation</a:t>
            </a:r>
          </a:p>
          <a:p>
            <a:r>
              <a:rPr lang="en-US" sz="4000" smtClean="0"/>
              <a:t>Providing Training</a:t>
            </a:r>
          </a:p>
        </p:txBody>
      </p:sp>
      <p:sp>
        <p:nvSpPr>
          <p:cNvPr id="4" name="Slide Number Placeholder 3"/>
          <p:cNvSpPr>
            <a:spLocks noGrp="1"/>
          </p:cNvSpPr>
          <p:nvPr>
            <p:ph type="sldNum" sz="quarter" idx="12"/>
          </p:nvPr>
        </p:nvSpPr>
        <p:spPr/>
        <p:txBody>
          <a:bodyPr/>
          <a:lstStyle/>
          <a:p>
            <a:pPr>
              <a:defRPr/>
            </a:pPr>
            <a:fld id="{4907ED62-4EEB-4D19-AEA4-CCD8B2D401CB}"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Personal Protective Equipment</a:t>
            </a:r>
            <a:endParaRPr lang="en-US" dirty="0"/>
          </a:p>
        </p:txBody>
      </p:sp>
      <p:sp>
        <p:nvSpPr>
          <p:cNvPr id="23555" name="Content Placeholder 2"/>
          <p:cNvSpPr>
            <a:spLocks noGrp="1"/>
          </p:cNvSpPr>
          <p:nvPr>
            <p:ph idx="1"/>
          </p:nvPr>
        </p:nvSpPr>
        <p:spPr/>
        <p:txBody>
          <a:bodyPr/>
          <a:lstStyle/>
          <a:p>
            <a:r>
              <a:rPr lang="en-US" sz="4800" smtClean="0"/>
              <a:t>Wrist brace </a:t>
            </a:r>
          </a:p>
          <a:p>
            <a:r>
              <a:rPr lang="en-US" sz="4800" smtClean="0"/>
              <a:t>Slip resistant shoes</a:t>
            </a:r>
          </a:p>
          <a:p>
            <a:r>
              <a:rPr lang="en-US" sz="4800" smtClean="0"/>
              <a:t>Knee pads</a:t>
            </a:r>
          </a:p>
        </p:txBody>
      </p:sp>
      <p:sp>
        <p:nvSpPr>
          <p:cNvPr id="4" name="Slide Number Placeholder 3"/>
          <p:cNvSpPr>
            <a:spLocks noGrp="1"/>
          </p:cNvSpPr>
          <p:nvPr>
            <p:ph type="sldNum" sz="quarter" idx="12"/>
          </p:nvPr>
        </p:nvSpPr>
        <p:spPr/>
        <p:txBody>
          <a:bodyPr/>
          <a:lstStyle/>
          <a:p>
            <a:pPr>
              <a:defRPr/>
            </a:pPr>
            <a:fld id="{472D2C29-B862-4E00-84B1-E329C020C830}"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 DOES YOUR STORE USE?</a:t>
            </a:r>
            <a:endParaRPr lang="en-US" dirty="0"/>
          </a:p>
        </p:txBody>
      </p:sp>
      <p:sp>
        <p:nvSpPr>
          <p:cNvPr id="24579" name="Content Placeholder 2"/>
          <p:cNvSpPr>
            <a:spLocks noGrp="1"/>
          </p:cNvSpPr>
          <p:nvPr>
            <p:ph idx="1"/>
          </p:nvPr>
        </p:nvSpPr>
        <p:spPr/>
        <p:txBody>
          <a:bodyPr/>
          <a:lstStyle/>
          <a:p>
            <a:r>
              <a:rPr lang="en-US" smtClean="0"/>
              <a:t>Work in groups to come up with as many Engineering Controls, Administrative Controls and Personal Protective Equipment used throughout your store.</a:t>
            </a:r>
          </a:p>
        </p:txBody>
      </p:sp>
      <p:sp>
        <p:nvSpPr>
          <p:cNvPr id="4" name="Slide Number Placeholder 3"/>
          <p:cNvSpPr>
            <a:spLocks noGrp="1"/>
          </p:cNvSpPr>
          <p:nvPr>
            <p:ph type="sldNum" sz="quarter" idx="12"/>
          </p:nvPr>
        </p:nvSpPr>
        <p:spPr/>
        <p:txBody>
          <a:bodyPr/>
          <a:lstStyle/>
          <a:p>
            <a:pPr>
              <a:defRPr/>
            </a:pPr>
            <a:fld id="{4C74B1D8-B92A-413A-8014-0B4A66A74B85}"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228600" y="949325"/>
            <a:ext cx="8686800" cy="392113"/>
          </a:xfrm>
        </p:spPr>
        <p:txBody>
          <a:bodyPr>
            <a:normAutofit fontScale="90000"/>
          </a:bodyPr>
          <a:lstStyle/>
          <a:p>
            <a:pPr eaLnBrk="1" fontAlgn="auto" hangingPunct="1">
              <a:spcAft>
                <a:spcPts val="0"/>
              </a:spcAft>
              <a:defRPr/>
            </a:pPr>
            <a:r>
              <a:rPr lang="en-US" sz="4800" smtClean="0">
                <a:solidFill>
                  <a:schemeClr val="accent1">
                    <a:satMod val="150000"/>
                  </a:schemeClr>
                </a:solidFill>
              </a:rPr>
              <a:t>Duration</a:t>
            </a:r>
          </a:p>
        </p:txBody>
      </p:sp>
      <p:sp>
        <p:nvSpPr>
          <p:cNvPr id="25603" name="Rectangle 3"/>
          <p:cNvSpPr>
            <a:spLocks noGrp="1" noChangeArrowheads="1"/>
          </p:cNvSpPr>
          <p:nvPr>
            <p:ph idx="1"/>
          </p:nvPr>
        </p:nvSpPr>
        <p:spPr>
          <a:xfrm>
            <a:off x="533400" y="1676400"/>
            <a:ext cx="8305800" cy="4648200"/>
          </a:xfrm>
        </p:spPr>
        <p:txBody>
          <a:bodyPr/>
          <a:lstStyle/>
          <a:p>
            <a:pPr eaLnBrk="1" hangingPunct="1">
              <a:lnSpc>
                <a:spcPct val="90000"/>
              </a:lnSpc>
            </a:pPr>
            <a:r>
              <a:rPr lang="en-US" sz="4400" smtClean="0"/>
              <a:t>Duration – the length of exposure to a risk factor</a:t>
            </a:r>
            <a:br>
              <a:rPr lang="en-US" sz="4400" smtClean="0"/>
            </a:br>
            <a:endParaRPr lang="en-US" sz="4400" smtClean="0"/>
          </a:p>
          <a:p>
            <a:pPr eaLnBrk="1" hangingPunct="1">
              <a:lnSpc>
                <a:spcPct val="90000"/>
              </a:lnSpc>
            </a:pPr>
            <a:r>
              <a:rPr lang="en-US" sz="4400" smtClean="0"/>
              <a:t>Can be all at one time or cumulative over the day, months or even years of exposure to ergonomic risk factors before it becomes a concern.</a:t>
            </a:r>
          </a:p>
        </p:txBody>
      </p:sp>
      <p:sp>
        <p:nvSpPr>
          <p:cNvPr id="2560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A3C54C1-2C9B-4AEA-9BD3-2B972AAC7FDF}" type="slidenum">
              <a:rPr lang="en-US" smtClean="0"/>
              <a:pPr/>
              <a:t>18</a:t>
            </a:fld>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228600" y="838200"/>
            <a:ext cx="8686800" cy="447675"/>
          </a:xfrm>
        </p:spPr>
        <p:txBody>
          <a:bodyPr>
            <a:normAutofit fontScale="90000"/>
          </a:bodyPr>
          <a:lstStyle/>
          <a:p>
            <a:pPr eaLnBrk="1" fontAlgn="auto" hangingPunct="1">
              <a:spcAft>
                <a:spcPts val="0"/>
              </a:spcAft>
              <a:defRPr/>
            </a:pPr>
            <a:r>
              <a:rPr lang="en-US" sz="4400" smtClean="0">
                <a:solidFill>
                  <a:schemeClr val="accent1">
                    <a:satMod val="150000"/>
                  </a:schemeClr>
                </a:solidFill>
              </a:rPr>
              <a:t>Frequency</a:t>
            </a:r>
          </a:p>
        </p:txBody>
      </p:sp>
      <p:sp>
        <p:nvSpPr>
          <p:cNvPr id="26627" name="Rectangle 3"/>
          <p:cNvSpPr>
            <a:spLocks noGrp="1" noChangeArrowheads="1"/>
          </p:cNvSpPr>
          <p:nvPr>
            <p:ph idx="1"/>
          </p:nvPr>
        </p:nvSpPr>
        <p:spPr>
          <a:xfrm>
            <a:off x="228600" y="1524000"/>
            <a:ext cx="8686800" cy="4572000"/>
          </a:xfrm>
        </p:spPr>
        <p:txBody>
          <a:bodyPr/>
          <a:lstStyle/>
          <a:p>
            <a:pPr marL="0" indent="0" eaLnBrk="1" hangingPunct="1">
              <a:buFontTx/>
              <a:buNone/>
            </a:pPr>
            <a:r>
              <a:rPr lang="en-US" sz="4000" smtClean="0"/>
              <a:t>Frequency is often a concern in: </a:t>
            </a:r>
          </a:p>
          <a:p>
            <a:pPr marL="0" indent="0" eaLnBrk="1" hangingPunct="1"/>
            <a:r>
              <a:rPr lang="en-US" sz="4000" smtClean="0"/>
              <a:t>  Assembly tasks</a:t>
            </a:r>
          </a:p>
          <a:p>
            <a:pPr marL="0" indent="0" eaLnBrk="1" hangingPunct="1"/>
            <a:r>
              <a:rPr lang="en-US" sz="4000" smtClean="0"/>
              <a:t>  Sorting tasks </a:t>
            </a:r>
          </a:p>
          <a:p>
            <a:pPr marL="0" indent="0" eaLnBrk="1" hangingPunct="1"/>
            <a:r>
              <a:rPr lang="en-US" sz="4000" smtClean="0"/>
              <a:t>  Loading or off-loading materials</a:t>
            </a:r>
          </a:p>
          <a:p>
            <a:pPr marL="0" indent="0" eaLnBrk="1" hangingPunct="1"/>
            <a:r>
              <a:rPr lang="en-US" sz="4000" smtClean="0"/>
              <a:t>  Inventorying products</a:t>
            </a:r>
          </a:p>
          <a:p>
            <a:pPr marL="0" indent="0" eaLnBrk="1" hangingPunct="1"/>
            <a:r>
              <a:rPr lang="en-US" sz="4000" smtClean="0"/>
              <a:t>  Product stocking</a:t>
            </a:r>
          </a:p>
          <a:p>
            <a:pPr marL="0" indent="0" eaLnBrk="1" hangingPunct="1"/>
            <a:r>
              <a:rPr lang="en-US" sz="4000" smtClean="0"/>
              <a:t>  Keying/typing or frequent mousing</a:t>
            </a:r>
          </a:p>
          <a:p>
            <a:pPr marL="0" indent="0" eaLnBrk="1" hangingPunct="1">
              <a:buFontTx/>
              <a:buNone/>
            </a:pPr>
            <a:endParaRPr lang="en-US" sz="2800" smtClean="0">
              <a:solidFill>
                <a:schemeClr val="accent1"/>
              </a:solidFill>
            </a:endParaRPr>
          </a:p>
        </p:txBody>
      </p:sp>
      <p:sp>
        <p:nvSpPr>
          <p:cNvPr id="2662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8472D17-6C1B-430E-9EEC-6477AE75B796}" type="slidenum">
              <a:rPr lang="en-US" smtClean="0"/>
              <a:pPr/>
              <a:t>19</a:t>
            </a:fld>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fontAlgn="auto" hangingPunct="1">
              <a:spcAft>
                <a:spcPts val="0"/>
              </a:spcAft>
              <a:defRPr/>
            </a:pPr>
            <a:r>
              <a:rPr lang="en-US" smtClean="0">
                <a:solidFill>
                  <a:schemeClr val="accent1">
                    <a:satMod val="150000"/>
                  </a:schemeClr>
                </a:solidFill>
              </a:rPr>
              <a:t>Pre-Quiz</a:t>
            </a:r>
          </a:p>
        </p:txBody>
      </p:sp>
      <p:sp>
        <p:nvSpPr>
          <p:cNvPr id="9219" name="Rectangle 3"/>
          <p:cNvSpPr>
            <a:spLocks noGrp="1" noChangeArrowheads="1"/>
          </p:cNvSpPr>
          <p:nvPr>
            <p:ph idx="1"/>
          </p:nvPr>
        </p:nvSpPr>
        <p:spPr/>
        <p:txBody>
          <a:bodyPr/>
          <a:lstStyle/>
          <a:p>
            <a:pPr algn="ctr" eaLnBrk="1" hangingPunct="1">
              <a:buFontTx/>
              <a:buNone/>
            </a:pPr>
            <a:endParaRPr lang="en-US" smtClean="0"/>
          </a:p>
          <a:p>
            <a:pPr algn="ctr" eaLnBrk="1" hangingPunct="1">
              <a:buFontTx/>
              <a:buNone/>
            </a:pPr>
            <a:endParaRPr lang="en-US" smtClean="0"/>
          </a:p>
          <a:p>
            <a:pPr algn="ctr" eaLnBrk="1" hangingPunct="1">
              <a:buFontTx/>
              <a:buNone/>
            </a:pPr>
            <a:r>
              <a:rPr lang="en-US" sz="3600" smtClean="0"/>
              <a:t>Take a few minutes and answer the quiz</a:t>
            </a:r>
          </a:p>
          <a:p>
            <a:pPr algn="ctr" eaLnBrk="1" hangingPunct="1">
              <a:buFontTx/>
              <a:buNone/>
            </a:pPr>
            <a:r>
              <a:rPr lang="en-US" sz="3600" smtClean="0"/>
              <a:t>questions to the best of your ability</a:t>
            </a:r>
          </a:p>
        </p:txBody>
      </p:sp>
      <p:sp>
        <p:nvSpPr>
          <p:cNvPr id="922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7DC8D81-8B62-45C5-9731-B8BCC48017E7}" type="slidenum">
              <a:rPr lang="en-US" smtClean="0"/>
              <a:pPr/>
              <a:t>2</a:t>
            </a:fld>
            <a:endParaRPr lang="en-US"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228600" y="838200"/>
            <a:ext cx="8686800" cy="558800"/>
          </a:xfrm>
        </p:spPr>
        <p:txBody>
          <a:bodyPr>
            <a:normAutofit fontScale="90000"/>
          </a:bodyPr>
          <a:lstStyle/>
          <a:p>
            <a:pPr eaLnBrk="1" fontAlgn="auto" hangingPunct="1">
              <a:spcAft>
                <a:spcPts val="0"/>
              </a:spcAft>
              <a:defRPr/>
            </a:pPr>
            <a:r>
              <a:rPr lang="en-US" sz="4400" smtClean="0">
                <a:solidFill>
                  <a:schemeClr val="accent1">
                    <a:satMod val="150000"/>
                  </a:schemeClr>
                </a:solidFill>
              </a:rPr>
              <a:t>Intensity</a:t>
            </a:r>
          </a:p>
        </p:txBody>
      </p:sp>
      <p:sp>
        <p:nvSpPr>
          <p:cNvPr id="15364" name="Rectangle 3"/>
          <p:cNvSpPr>
            <a:spLocks noGrp="1" noChangeArrowheads="1"/>
          </p:cNvSpPr>
          <p:nvPr>
            <p:ph idx="1"/>
          </p:nvPr>
        </p:nvSpPr>
        <p:spPr>
          <a:xfrm>
            <a:off x="76200" y="1774825"/>
            <a:ext cx="9067800" cy="4625975"/>
          </a:xfrm>
        </p:spPr>
        <p:txBody>
          <a:bodyPr rtlCol="0">
            <a:normAutofit lnSpcReduction="10000"/>
          </a:bodyPr>
          <a:lstStyle/>
          <a:p>
            <a:pPr marL="0" indent="0" eaLnBrk="1" fontAlgn="auto" hangingPunct="1">
              <a:spcBef>
                <a:spcPts val="0"/>
              </a:spcBef>
              <a:spcAft>
                <a:spcPts val="0"/>
              </a:spcAft>
              <a:buFontTx/>
              <a:buNone/>
              <a:defRPr/>
            </a:pPr>
            <a:r>
              <a:rPr lang="en-US" sz="3600" dirty="0" smtClean="0"/>
              <a:t>Intensity refers to:</a:t>
            </a:r>
          </a:p>
          <a:p>
            <a:pPr marL="0" indent="0" eaLnBrk="1" fontAlgn="auto" hangingPunct="1">
              <a:spcBef>
                <a:spcPts val="0"/>
              </a:spcBef>
              <a:spcAft>
                <a:spcPts val="0"/>
              </a:spcAft>
              <a:buFontTx/>
              <a:buNone/>
              <a:defRPr/>
            </a:pPr>
            <a:endParaRPr lang="en-US" sz="3600" dirty="0" smtClean="0"/>
          </a:p>
          <a:p>
            <a:pPr marL="0" indent="0" eaLnBrk="1" fontAlgn="auto" hangingPunct="1">
              <a:spcBef>
                <a:spcPts val="0"/>
              </a:spcBef>
              <a:spcAft>
                <a:spcPts val="0"/>
              </a:spcAft>
              <a:buSzPct val="75000"/>
              <a:buFont typeface="Wingdings 2"/>
              <a:buChar char=""/>
              <a:defRPr/>
            </a:pPr>
            <a:r>
              <a:rPr lang="en-US" sz="3600" dirty="0" smtClean="0"/>
              <a:t> weight in pounds of items lifted or carried</a:t>
            </a:r>
            <a:br>
              <a:rPr lang="en-US" sz="3600" dirty="0" smtClean="0"/>
            </a:br>
            <a:endParaRPr lang="en-US" sz="3600" dirty="0" smtClean="0"/>
          </a:p>
          <a:p>
            <a:pPr marL="0" indent="0" eaLnBrk="1" fontAlgn="auto" hangingPunct="1">
              <a:spcBef>
                <a:spcPts val="0"/>
              </a:spcBef>
              <a:spcAft>
                <a:spcPts val="0"/>
              </a:spcAft>
              <a:buFont typeface="Wingdings 2"/>
              <a:buChar char=""/>
              <a:defRPr/>
            </a:pPr>
            <a:r>
              <a:rPr lang="en-US" sz="3600" dirty="0" smtClean="0"/>
              <a:t>  grip or pinch force of lifted or manipulated items</a:t>
            </a:r>
            <a:br>
              <a:rPr lang="en-US" sz="3600" dirty="0" smtClean="0"/>
            </a:br>
            <a:endParaRPr lang="en-US" sz="3600" dirty="0" smtClean="0"/>
          </a:p>
          <a:p>
            <a:pPr marL="0" indent="0" eaLnBrk="1" fontAlgn="auto" hangingPunct="1">
              <a:spcBef>
                <a:spcPts val="0"/>
              </a:spcBef>
              <a:spcAft>
                <a:spcPts val="0"/>
              </a:spcAft>
              <a:buFont typeface="Wingdings 2"/>
              <a:buChar char=""/>
              <a:defRPr/>
            </a:pPr>
            <a:r>
              <a:rPr lang="en-US" sz="3600" dirty="0" smtClean="0"/>
              <a:t>  force on keys when typing</a:t>
            </a:r>
            <a:r>
              <a:rPr lang="en-US" sz="2800" dirty="0" smtClean="0">
                <a:solidFill>
                  <a:schemeClr val="accent1"/>
                </a:solidFill>
              </a:rPr>
              <a:t/>
            </a:r>
            <a:br>
              <a:rPr lang="en-US" sz="2800" dirty="0" smtClean="0">
                <a:solidFill>
                  <a:schemeClr val="accent1"/>
                </a:solidFill>
              </a:rPr>
            </a:br>
            <a:endParaRPr lang="en-US" sz="2800" dirty="0" smtClean="0">
              <a:solidFill>
                <a:schemeClr val="accent1"/>
              </a:solidFill>
            </a:endParaRPr>
          </a:p>
          <a:p>
            <a:pPr marL="0" indent="0" eaLnBrk="1" fontAlgn="auto" hangingPunct="1">
              <a:spcBef>
                <a:spcPts val="0"/>
              </a:spcBef>
              <a:spcAft>
                <a:spcPts val="0"/>
              </a:spcAft>
              <a:buFontTx/>
              <a:buNone/>
              <a:defRPr/>
            </a:pPr>
            <a:endParaRPr lang="en-US" sz="2400" dirty="0" smtClean="0">
              <a:solidFill>
                <a:srgbClr val="006600"/>
              </a:solidFill>
            </a:endParaRPr>
          </a:p>
        </p:txBody>
      </p:sp>
      <p:sp>
        <p:nvSpPr>
          <p:cNvPr id="2765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AE6CD74-7E38-4733-9DB5-D440E28EDE1A}" type="slidenum">
              <a:rPr lang="en-US" smtClean="0"/>
              <a:pPr/>
              <a:t>20</a:t>
            </a:fld>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838200" y="1447800"/>
            <a:ext cx="7772400" cy="990600"/>
          </a:xfrm>
        </p:spPr>
        <p:txBody>
          <a:bodyPr/>
          <a:lstStyle/>
          <a:p>
            <a:pPr eaLnBrk="1" fontAlgn="auto" hangingPunct="1">
              <a:spcAft>
                <a:spcPts val="0"/>
              </a:spcAft>
              <a:defRPr/>
            </a:pPr>
            <a:r>
              <a:rPr lang="en-US" sz="5400" dirty="0" smtClean="0">
                <a:solidFill>
                  <a:schemeClr val="accent1">
                    <a:lumMod val="75000"/>
                  </a:schemeClr>
                </a:solidFill>
              </a:rPr>
              <a:t>Risk factors for WMSDs</a:t>
            </a:r>
          </a:p>
        </p:txBody>
      </p:sp>
      <p:sp>
        <p:nvSpPr>
          <p:cNvPr id="2867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145C8DC-9890-478C-8F9E-70F21197E92D}" type="slidenum">
              <a:rPr lang="en-US" smtClean="0"/>
              <a:pPr/>
              <a:t>21</a:t>
            </a:fld>
            <a:endParaRPr lang="en-US" smtClean="0"/>
          </a:p>
        </p:txBody>
      </p:sp>
      <p:sp>
        <p:nvSpPr>
          <p:cNvPr id="28676" name="Text Box 3"/>
          <p:cNvSpPr txBox="1">
            <a:spLocks noChangeArrowheads="1"/>
          </p:cNvSpPr>
          <p:nvPr/>
        </p:nvSpPr>
        <p:spPr bwMode="auto">
          <a:xfrm>
            <a:off x="1524000" y="3200400"/>
            <a:ext cx="57912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a:latin typeface="Verdana" pitchFamily="34" charset="0"/>
              </a:rPr>
              <a:t>Heavy, frequent or awkward lifting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685800" y="-152400"/>
            <a:ext cx="7772400" cy="1143000"/>
          </a:xfrm>
        </p:spPr>
        <p:txBody>
          <a:bodyPr/>
          <a:lstStyle/>
          <a:p>
            <a:pPr eaLnBrk="1" fontAlgn="auto" hangingPunct="1">
              <a:spcAft>
                <a:spcPts val="0"/>
              </a:spcAft>
              <a:defRPr/>
            </a:pPr>
            <a:r>
              <a:rPr lang="en-US" smtClean="0">
                <a:solidFill>
                  <a:schemeClr val="accent1">
                    <a:satMod val="150000"/>
                  </a:schemeClr>
                </a:solidFill>
              </a:rPr>
              <a:t>Heavy lifting</a:t>
            </a:r>
          </a:p>
        </p:txBody>
      </p:sp>
      <p:sp>
        <p:nvSpPr>
          <p:cNvPr id="2969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38EA4EF-EBFC-4B8C-804B-B7675726D5C4}" type="slidenum">
              <a:rPr lang="en-US" smtClean="0"/>
              <a:pPr/>
              <a:t>22</a:t>
            </a:fld>
            <a:endParaRPr lang="en-US" smtClean="0"/>
          </a:p>
        </p:txBody>
      </p:sp>
      <p:sp>
        <p:nvSpPr>
          <p:cNvPr id="29700" name="TextBox 1"/>
          <p:cNvSpPr txBox="1">
            <a:spLocks noChangeArrowheads="1"/>
          </p:cNvSpPr>
          <p:nvPr/>
        </p:nvSpPr>
        <p:spPr bwMode="auto">
          <a:xfrm>
            <a:off x="1084263" y="5791200"/>
            <a:ext cx="7086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a:t>There are only recommendations for maximum weight a person can lift.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3759" y="1594981"/>
            <a:ext cx="4371584" cy="4196219"/>
          </a:xfrm>
          <a:prstGeom prst="rect">
            <a:avLst/>
          </a:prstGeom>
        </p:spPr>
      </p:pic>
      <p:sp>
        <p:nvSpPr>
          <p:cNvPr id="2" name="Multiply 1"/>
          <p:cNvSpPr/>
          <p:nvPr/>
        </p:nvSpPr>
        <p:spPr>
          <a:xfrm>
            <a:off x="5486400" y="4343400"/>
            <a:ext cx="1371600" cy="1524000"/>
          </a:xfrm>
          <a:prstGeom prst="mathMultiply">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6"/>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457200" y="-152400"/>
            <a:ext cx="8229600" cy="1143000"/>
          </a:xfrm>
        </p:spPr>
        <p:txBody>
          <a:bodyPr/>
          <a:lstStyle/>
          <a:p>
            <a:pPr eaLnBrk="1" fontAlgn="auto" hangingPunct="1">
              <a:spcAft>
                <a:spcPts val="0"/>
              </a:spcAft>
              <a:defRPr/>
            </a:pPr>
            <a:r>
              <a:rPr lang="en-US" smtClean="0">
                <a:solidFill>
                  <a:schemeClr val="accent1">
                    <a:satMod val="150000"/>
                  </a:schemeClr>
                </a:solidFill>
              </a:rPr>
              <a:t>Frequent lifting</a:t>
            </a:r>
          </a:p>
        </p:txBody>
      </p:sp>
      <p:sp>
        <p:nvSpPr>
          <p:cNvPr id="30723" name="Rectangle 3"/>
          <p:cNvSpPr>
            <a:spLocks noGrp="1" noChangeArrowheads="1"/>
          </p:cNvSpPr>
          <p:nvPr>
            <p:ph idx="1"/>
          </p:nvPr>
        </p:nvSpPr>
        <p:spPr>
          <a:xfrm>
            <a:off x="685800" y="1295400"/>
            <a:ext cx="7772400" cy="685800"/>
          </a:xfrm>
        </p:spPr>
        <p:txBody>
          <a:bodyPr/>
          <a:lstStyle/>
          <a:p>
            <a:pPr algn="ctr" eaLnBrk="1" hangingPunct="1">
              <a:buFontTx/>
              <a:buNone/>
            </a:pPr>
            <a:r>
              <a:rPr lang="en-US" sz="2400" smtClean="0">
                <a:solidFill>
                  <a:schemeClr val="accent1"/>
                </a:solidFill>
              </a:rPr>
              <a:t>Lifting more than twice per minute</a:t>
            </a:r>
          </a:p>
        </p:txBody>
      </p:sp>
      <p:sp>
        <p:nvSpPr>
          <p:cNvPr id="3072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1C703A6-BE0B-4340-B3C3-8A0809EE274C}" type="slidenum">
              <a:rPr lang="en-US" smtClean="0"/>
              <a:pPr/>
              <a:t>23</a:t>
            </a:fld>
            <a:endParaRPr lang="en-US" smtClean="0"/>
          </a:p>
        </p:txBody>
      </p:sp>
      <p:pic>
        <p:nvPicPr>
          <p:cNvPr id="30725" name="Picture 7" descr="C:\Users\Bill\Desktop\20070419gristed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292350"/>
            <a:ext cx="606425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miley Face 1"/>
          <p:cNvSpPr/>
          <p:nvPr/>
        </p:nvSpPr>
        <p:spPr>
          <a:xfrm>
            <a:off x="2133600" y="3124200"/>
            <a:ext cx="914400" cy="9906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Multiply 6"/>
          <p:cNvSpPr/>
          <p:nvPr/>
        </p:nvSpPr>
        <p:spPr>
          <a:xfrm>
            <a:off x="4648200" y="4953000"/>
            <a:ext cx="1371600" cy="1524000"/>
          </a:xfrm>
          <a:prstGeom prst="mathMultiply">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6"/>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228600" y="838200"/>
            <a:ext cx="8686800" cy="614363"/>
          </a:xfrm>
        </p:spPr>
        <p:txBody>
          <a:bodyPr>
            <a:normAutofit fontScale="90000"/>
          </a:bodyPr>
          <a:lstStyle/>
          <a:p>
            <a:pPr eaLnBrk="1" fontAlgn="auto" hangingPunct="1">
              <a:spcAft>
                <a:spcPts val="0"/>
              </a:spcAft>
              <a:defRPr/>
            </a:pPr>
            <a:r>
              <a:rPr lang="en-US" smtClean="0">
                <a:solidFill>
                  <a:schemeClr val="accent1">
                    <a:satMod val="150000"/>
                  </a:schemeClr>
                </a:solidFill>
              </a:rPr>
              <a:t>Awkward lifting</a:t>
            </a:r>
          </a:p>
        </p:txBody>
      </p:sp>
      <p:sp>
        <p:nvSpPr>
          <p:cNvPr id="31747" name="Rectangle 3"/>
          <p:cNvSpPr>
            <a:spLocks noGrp="1" noChangeArrowheads="1"/>
          </p:cNvSpPr>
          <p:nvPr>
            <p:ph idx="1"/>
          </p:nvPr>
        </p:nvSpPr>
        <p:spPr>
          <a:xfrm>
            <a:off x="0" y="1600200"/>
            <a:ext cx="9144000" cy="533400"/>
          </a:xfrm>
        </p:spPr>
        <p:txBody>
          <a:bodyPr/>
          <a:lstStyle/>
          <a:p>
            <a:pPr algn="ctr" eaLnBrk="1" hangingPunct="1">
              <a:buFontTx/>
              <a:buNone/>
            </a:pPr>
            <a:r>
              <a:rPr lang="en-US" sz="2000" smtClean="0">
                <a:solidFill>
                  <a:schemeClr val="accent1"/>
                </a:solidFill>
              </a:rPr>
              <a:t>Lifting above the shoulders, below the knees or at arms’ length</a:t>
            </a:r>
          </a:p>
        </p:txBody>
      </p:sp>
      <p:sp>
        <p:nvSpPr>
          <p:cNvPr id="3174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1467E91-4CEE-4870-BBB5-4E975E26B5A7}" type="slidenum">
              <a:rPr lang="en-US" smtClean="0"/>
              <a:pPr/>
              <a:t>24</a:t>
            </a:fld>
            <a:endParaRPr lang="en-US" smtClean="0"/>
          </a:p>
        </p:txBody>
      </p:sp>
      <p:pic>
        <p:nvPicPr>
          <p:cNvPr id="31749" name="Picture 7" descr="http://photos2.fotosearch.com/bthumb/LIF/LIF118/SA7030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133600"/>
            <a:ext cx="4267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ultiply 5"/>
          <p:cNvSpPr/>
          <p:nvPr/>
        </p:nvSpPr>
        <p:spPr>
          <a:xfrm>
            <a:off x="6149975" y="5105400"/>
            <a:ext cx="1371600" cy="1524000"/>
          </a:xfrm>
          <a:prstGeom prst="mathMultiply">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6"/>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457200" y="-76200"/>
            <a:ext cx="8229600" cy="1143000"/>
          </a:xfrm>
        </p:spPr>
        <p:txBody>
          <a:bodyPr/>
          <a:lstStyle/>
          <a:p>
            <a:pPr eaLnBrk="1" fontAlgn="auto" hangingPunct="1">
              <a:spcAft>
                <a:spcPts val="0"/>
              </a:spcAft>
              <a:defRPr/>
            </a:pPr>
            <a:r>
              <a:rPr lang="en-US" smtClean="0">
                <a:solidFill>
                  <a:schemeClr val="accent1">
                    <a:satMod val="150000"/>
                  </a:schemeClr>
                </a:solidFill>
              </a:rPr>
              <a:t>Alternatives to lifting</a:t>
            </a:r>
          </a:p>
        </p:txBody>
      </p:sp>
      <p:sp>
        <p:nvSpPr>
          <p:cNvPr id="3277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63F7632-2AF1-4A57-8A2D-EB81D70F7258}" type="slidenum">
              <a:rPr lang="en-US" smtClean="0"/>
              <a:pPr/>
              <a:t>25</a:t>
            </a:fld>
            <a:endParaRPr lang="en-US" smtClean="0"/>
          </a:p>
        </p:txBody>
      </p:sp>
      <p:sp>
        <p:nvSpPr>
          <p:cNvPr id="32772" name="Rectangle 3"/>
          <p:cNvSpPr>
            <a:spLocks noChangeArrowheads="1"/>
          </p:cNvSpPr>
          <p:nvPr/>
        </p:nvSpPr>
        <p:spPr bwMode="auto">
          <a:xfrm>
            <a:off x="685800" y="16764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lang="en-US" sz="2400"/>
              <a:t>Use carts, handtrucks, hoists, conveyors or other mechanical assistance</a:t>
            </a:r>
            <a:br>
              <a:rPr lang="en-US" sz="2400"/>
            </a:br>
            <a:endParaRPr lang="en-US" sz="2400"/>
          </a:p>
          <a:p>
            <a:pPr marL="342900" indent="-342900" eaLnBrk="1" hangingPunct="1">
              <a:spcBef>
                <a:spcPct val="20000"/>
              </a:spcBef>
              <a:buFontTx/>
              <a:buChar char="•"/>
            </a:pPr>
            <a:r>
              <a:rPr lang="en-US" sz="2400"/>
              <a:t>Slide objects instead of lifting them</a:t>
            </a:r>
            <a:br>
              <a:rPr lang="en-US" sz="2400"/>
            </a:br>
            <a:endParaRPr lang="en-US" sz="2400"/>
          </a:p>
          <a:p>
            <a:pPr marL="342900" indent="-342900" eaLnBrk="1" hangingPunct="1">
              <a:spcBef>
                <a:spcPct val="20000"/>
              </a:spcBef>
              <a:buFontTx/>
              <a:buChar char="•"/>
            </a:pPr>
            <a:r>
              <a:rPr lang="en-US" sz="2400"/>
              <a:t>Store heavy items where you won’t have to bend or reach to lift them</a:t>
            </a:r>
            <a:br>
              <a:rPr lang="en-US" sz="2400"/>
            </a:br>
            <a:endParaRPr lang="en-US" sz="2400"/>
          </a:p>
          <a:p>
            <a:pPr marL="342900" indent="-342900" eaLnBrk="1" hangingPunct="1">
              <a:spcBef>
                <a:spcPct val="20000"/>
              </a:spcBef>
              <a:buFontTx/>
              <a:buChar char="•"/>
            </a:pPr>
            <a:r>
              <a:rPr lang="en-US" sz="2400"/>
              <a:t>Use forklifts or other mechanical equipment to get items down from high shelves</a:t>
            </a:r>
          </a:p>
          <a:p>
            <a:pPr marL="342900" indent="-342900" eaLnBrk="1" hangingPunct="1">
              <a:spcBef>
                <a:spcPct val="20000"/>
              </a:spcBef>
              <a:buFontTx/>
              <a:buChar char="•"/>
            </a:pPr>
            <a:endParaRPr lang="en-US" sz="2400">
              <a:solidFill>
                <a:schemeClr val="accent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Text Box 4"/>
          <p:cNvSpPr>
            <a:spLocks noGrp="1" noChangeArrowheads="1"/>
          </p:cNvSpPr>
          <p:nvPr>
            <p:ph type="title"/>
          </p:nvPr>
        </p:nvSpPr>
        <p:spPr>
          <a:xfrm>
            <a:off x="-76200" y="457200"/>
            <a:ext cx="9296400" cy="639763"/>
          </a:xfrm>
        </p:spPr>
        <p:txBody>
          <a:bodyPr>
            <a:normAutofit fontScale="90000"/>
          </a:bodyPr>
          <a:lstStyle/>
          <a:p>
            <a:pPr eaLnBrk="1" fontAlgn="auto" hangingPunct="1">
              <a:spcBef>
                <a:spcPct val="30000"/>
              </a:spcBef>
              <a:spcAft>
                <a:spcPts val="0"/>
              </a:spcAft>
              <a:defRPr/>
            </a:pPr>
            <a:r>
              <a:rPr lang="en-US" sz="3600" dirty="0" smtClean="0">
                <a:solidFill>
                  <a:schemeClr val="accent1">
                    <a:satMod val="150000"/>
                  </a:schemeClr>
                </a:solidFill>
              </a:rPr>
              <a:t>Ergonomics at Work  - Reducing pushing and pulling</a:t>
            </a:r>
          </a:p>
        </p:txBody>
      </p:sp>
      <p:sp>
        <p:nvSpPr>
          <p:cNvPr id="3379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5D29C1F-DD28-4C8C-8D00-1BEE6C4BF2C5}" type="slidenum">
              <a:rPr lang="en-US" smtClean="0"/>
              <a:pPr/>
              <a:t>26</a:t>
            </a:fld>
            <a:endParaRPr lang="en-US" smtClean="0"/>
          </a:p>
        </p:txBody>
      </p:sp>
      <p:sp>
        <p:nvSpPr>
          <p:cNvPr id="33796" name="Rectangle 5"/>
          <p:cNvSpPr>
            <a:spLocks noChangeArrowheads="1"/>
          </p:cNvSpPr>
          <p:nvPr/>
        </p:nvSpPr>
        <p:spPr bwMode="auto">
          <a:xfrm>
            <a:off x="2209800" y="1439863"/>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1" hangingPunct="1">
              <a:spcBef>
                <a:spcPct val="20000"/>
              </a:spcBef>
            </a:pPr>
            <a:r>
              <a:rPr lang="en-US" sz="2000"/>
              <a:t>Automated Cart Pusher</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1857" y="1889806"/>
            <a:ext cx="6705600" cy="4797552"/>
          </a:xfrm>
          <a:prstGeom prst="rect">
            <a:avLst/>
          </a:prstGeom>
        </p:spPr>
      </p:pic>
      <p:sp>
        <p:nvSpPr>
          <p:cNvPr id="2" name="Smiley Face 1"/>
          <p:cNvSpPr/>
          <p:nvPr/>
        </p:nvSpPr>
        <p:spPr>
          <a:xfrm>
            <a:off x="6629400" y="5334000"/>
            <a:ext cx="914400" cy="9144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685800" y="0"/>
            <a:ext cx="7772400" cy="838200"/>
          </a:xfrm>
        </p:spPr>
        <p:txBody>
          <a:bodyPr/>
          <a:lstStyle/>
          <a:p>
            <a:pPr eaLnBrk="1" fontAlgn="auto" hangingPunct="1">
              <a:spcAft>
                <a:spcPts val="0"/>
              </a:spcAft>
              <a:defRPr/>
            </a:pPr>
            <a:r>
              <a:rPr lang="en-US" smtClean="0">
                <a:solidFill>
                  <a:schemeClr val="accent1">
                    <a:satMod val="150000"/>
                  </a:schemeClr>
                </a:solidFill>
              </a:rPr>
              <a:t>Risk factors for WMSDs</a:t>
            </a:r>
          </a:p>
        </p:txBody>
      </p:sp>
      <p:sp>
        <p:nvSpPr>
          <p:cNvPr id="3481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C0301FF-4FF2-4031-AF20-C9FC3434DEE7}" type="slidenum">
              <a:rPr lang="en-US" smtClean="0"/>
              <a:pPr/>
              <a:t>27</a:t>
            </a:fld>
            <a:endParaRPr lang="en-US" smtClean="0"/>
          </a:p>
        </p:txBody>
      </p:sp>
      <p:sp>
        <p:nvSpPr>
          <p:cNvPr id="34820" name="Text Box 3"/>
          <p:cNvSpPr txBox="1">
            <a:spLocks noChangeArrowheads="1"/>
          </p:cNvSpPr>
          <p:nvPr/>
        </p:nvSpPr>
        <p:spPr bwMode="auto">
          <a:xfrm>
            <a:off x="1981200" y="1371600"/>
            <a:ext cx="53435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400">
                <a:latin typeface="Verdana" pitchFamily="34" charset="0"/>
              </a:rPr>
              <a:t>Awkward postures</a:t>
            </a:r>
          </a:p>
        </p:txBody>
      </p:sp>
      <p:sp>
        <p:nvSpPr>
          <p:cNvPr id="34821" name="TextBox 1"/>
          <p:cNvSpPr txBox="1">
            <a:spLocks noChangeArrowheads="1"/>
          </p:cNvSpPr>
          <p:nvPr/>
        </p:nvSpPr>
        <p:spPr bwMode="auto">
          <a:xfrm>
            <a:off x="1681163" y="2660650"/>
            <a:ext cx="59436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 typeface="Arial" charset="0"/>
              <a:buChar char="•"/>
            </a:pPr>
            <a:r>
              <a:rPr lang="en-US" sz="2800">
                <a:solidFill>
                  <a:schemeClr val="bg1"/>
                </a:solidFill>
              </a:rPr>
              <a:t>Extended reaching</a:t>
            </a:r>
          </a:p>
          <a:p>
            <a:pPr>
              <a:buFont typeface="Arial" charset="0"/>
              <a:buChar char="•"/>
            </a:pPr>
            <a:endParaRPr lang="en-US" sz="2800">
              <a:solidFill>
                <a:schemeClr val="bg1"/>
              </a:solidFill>
            </a:endParaRPr>
          </a:p>
          <a:p>
            <a:pPr>
              <a:buFont typeface="Arial" charset="0"/>
              <a:buChar char="•"/>
            </a:pPr>
            <a:r>
              <a:rPr lang="en-US" sz="2800">
                <a:solidFill>
                  <a:schemeClr val="bg1"/>
                </a:solidFill>
              </a:rPr>
              <a:t>Bending or twisting of the trunk</a:t>
            </a:r>
          </a:p>
          <a:p>
            <a:pPr>
              <a:buFont typeface="Arial" charset="0"/>
              <a:buChar char="•"/>
            </a:pPr>
            <a:endParaRPr lang="en-US" sz="2800">
              <a:solidFill>
                <a:schemeClr val="bg1"/>
              </a:solidFill>
            </a:endParaRPr>
          </a:p>
          <a:p>
            <a:pPr>
              <a:buFont typeface="Arial" charset="0"/>
              <a:buChar char="•"/>
            </a:pPr>
            <a:r>
              <a:rPr lang="en-US" sz="2800">
                <a:solidFill>
                  <a:schemeClr val="bg1"/>
                </a:solidFill>
              </a:rPr>
              <a:t>Working with arms away from the body</a:t>
            </a:r>
          </a:p>
          <a:p>
            <a:pPr>
              <a:buFont typeface="Arial" charset="0"/>
              <a:buChar char="•"/>
            </a:pPr>
            <a:endParaRPr lang="en-US" sz="2800">
              <a:solidFill>
                <a:schemeClr val="bg1"/>
              </a:solidFill>
            </a:endParaRPr>
          </a:p>
          <a:p>
            <a:pPr>
              <a:buFont typeface="Arial" charset="0"/>
              <a:buChar char="•"/>
            </a:pPr>
            <a:r>
              <a:rPr lang="en-US" sz="2800">
                <a:solidFill>
                  <a:schemeClr val="bg1"/>
                </a:solidFill>
              </a:rPr>
              <a:t>Kneeling or squatting</a:t>
            </a:r>
          </a:p>
        </p:txBody>
      </p:sp>
      <p:pic>
        <p:nvPicPr>
          <p:cNvPr id="348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1163" y="2309813"/>
            <a:ext cx="5943600" cy="409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miley Face 1"/>
          <p:cNvSpPr/>
          <p:nvPr/>
        </p:nvSpPr>
        <p:spPr>
          <a:xfrm>
            <a:off x="3429000" y="3897313"/>
            <a:ext cx="457200" cy="4572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Multiply 7"/>
          <p:cNvSpPr/>
          <p:nvPr/>
        </p:nvSpPr>
        <p:spPr>
          <a:xfrm>
            <a:off x="6400800" y="4424363"/>
            <a:ext cx="1371600" cy="1524000"/>
          </a:xfrm>
          <a:prstGeom prst="mathMultiply">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6"/>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228600" y="838200"/>
            <a:ext cx="8686800" cy="614363"/>
          </a:xfrm>
        </p:spPr>
        <p:txBody>
          <a:bodyPr>
            <a:normAutofit fontScale="90000"/>
          </a:bodyPr>
          <a:lstStyle/>
          <a:p>
            <a:pPr eaLnBrk="1" fontAlgn="auto" hangingPunct="1">
              <a:spcAft>
                <a:spcPts val="0"/>
              </a:spcAft>
              <a:defRPr/>
            </a:pPr>
            <a:r>
              <a:rPr lang="en-US" smtClean="0">
                <a:solidFill>
                  <a:schemeClr val="accent1">
                    <a:satMod val="150000"/>
                  </a:schemeClr>
                </a:solidFill>
              </a:rPr>
              <a:t>Neutral Posture</a:t>
            </a:r>
          </a:p>
        </p:txBody>
      </p:sp>
      <p:sp>
        <p:nvSpPr>
          <p:cNvPr id="3584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201EF33-654F-4472-9B07-7F3A4C139E82}" type="slidenum">
              <a:rPr lang="en-US" smtClean="0"/>
              <a:pPr/>
              <a:t>28</a:t>
            </a:fld>
            <a:endParaRPr lang="en-US" smtClean="0"/>
          </a:p>
        </p:txBody>
      </p:sp>
      <p:pic>
        <p:nvPicPr>
          <p:cNvPr id="35844" name="Picture 3" descr="npo0000a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828800"/>
            <a:ext cx="15843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5846" name="Text Box 5"/>
          <p:cNvSpPr txBox="1">
            <a:spLocks noChangeArrowheads="1"/>
          </p:cNvSpPr>
          <p:nvPr/>
        </p:nvSpPr>
        <p:spPr bwMode="auto">
          <a:xfrm>
            <a:off x="914400" y="5486400"/>
            <a:ext cx="3360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latin typeface="Verdana" pitchFamily="34" charset="0"/>
              </a:rPr>
              <a:t>Standing neutral posture</a:t>
            </a:r>
          </a:p>
        </p:txBody>
      </p:sp>
      <p:sp>
        <p:nvSpPr>
          <p:cNvPr id="35847" name="Text Box 6"/>
          <p:cNvSpPr txBox="1">
            <a:spLocks noChangeArrowheads="1"/>
          </p:cNvSpPr>
          <p:nvPr/>
        </p:nvSpPr>
        <p:spPr bwMode="auto">
          <a:xfrm>
            <a:off x="4648200" y="5257800"/>
            <a:ext cx="31130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latin typeface="Verdana" pitchFamily="34" charset="0"/>
              </a:rPr>
              <a:t>Seated neutral posture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6429" y="1724025"/>
            <a:ext cx="3810000" cy="3409950"/>
          </a:xfrm>
          <a:prstGeom prst="rect">
            <a:avLst/>
          </a:prstGeom>
        </p:spPr>
      </p:pic>
      <p:sp>
        <p:nvSpPr>
          <p:cNvPr id="8" name="Smiley Face 7"/>
          <p:cNvSpPr/>
          <p:nvPr/>
        </p:nvSpPr>
        <p:spPr>
          <a:xfrm>
            <a:off x="3962400" y="3657600"/>
            <a:ext cx="914400" cy="914400"/>
          </a:xfrm>
          <a:prstGeom prst="smileyFace">
            <a:avLst/>
          </a:prstGeom>
          <a:solidFill>
            <a:srgbClr val="FFFF00"/>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228600" y="838200"/>
            <a:ext cx="8686800" cy="614363"/>
          </a:xfrm>
        </p:spPr>
        <p:txBody>
          <a:bodyPr>
            <a:normAutofit fontScale="90000"/>
          </a:bodyPr>
          <a:lstStyle/>
          <a:p>
            <a:pPr eaLnBrk="1" fontAlgn="auto" hangingPunct="1">
              <a:spcAft>
                <a:spcPts val="0"/>
              </a:spcAft>
              <a:defRPr/>
            </a:pPr>
            <a:r>
              <a:rPr lang="en-US" smtClean="0">
                <a:solidFill>
                  <a:schemeClr val="accent1">
                    <a:satMod val="150000"/>
                  </a:schemeClr>
                </a:solidFill>
              </a:rPr>
              <a:t>Awkward Posture</a:t>
            </a:r>
          </a:p>
        </p:txBody>
      </p:sp>
      <p:sp>
        <p:nvSpPr>
          <p:cNvPr id="3686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39A9D8D-0626-43BA-9C94-A2381235A413}" type="slidenum">
              <a:rPr lang="en-US" smtClean="0"/>
              <a:pPr/>
              <a:t>29</a:t>
            </a:fld>
            <a:endParaRPr lang="en-US" smtClean="0"/>
          </a:p>
        </p:txBody>
      </p:sp>
      <p:pic>
        <p:nvPicPr>
          <p:cNvPr id="36868" name="Picture 14" descr="npo0000a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22383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6869" name="Picture 16" descr="npo0000a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1663" y="1828800"/>
            <a:ext cx="196373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6870" name="Text Box 5"/>
          <p:cNvSpPr txBox="1">
            <a:spLocks noChangeArrowheads="1"/>
          </p:cNvSpPr>
          <p:nvPr/>
        </p:nvSpPr>
        <p:spPr bwMode="auto">
          <a:xfrm>
            <a:off x="2667000" y="3352800"/>
            <a:ext cx="1428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a:latin typeface="Tahoma" pitchFamily="34" charset="0"/>
              </a:rPr>
              <a:t>Too low</a:t>
            </a:r>
          </a:p>
        </p:txBody>
      </p:sp>
      <p:sp>
        <p:nvSpPr>
          <p:cNvPr id="36871" name="Text Box 6"/>
          <p:cNvSpPr txBox="1">
            <a:spLocks noChangeArrowheads="1"/>
          </p:cNvSpPr>
          <p:nvPr/>
        </p:nvSpPr>
        <p:spPr bwMode="auto">
          <a:xfrm>
            <a:off x="5562600" y="1905000"/>
            <a:ext cx="15652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a:latin typeface="Tahoma" pitchFamily="34" charset="0"/>
              </a:rPr>
              <a:t>Too high</a:t>
            </a:r>
          </a:p>
        </p:txBody>
      </p:sp>
      <p:pic>
        <p:nvPicPr>
          <p:cNvPr id="36872" name="Picture 17" descr="npo0000b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4191000"/>
            <a:ext cx="24384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6873" name="Text Box 8"/>
          <p:cNvSpPr txBox="1">
            <a:spLocks noChangeArrowheads="1"/>
          </p:cNvSpPr>
          <p:nvPr/>
        </p:nvSpPr>
        <p:spPr bwMode="auto">
          <a:xfrm>
            <a:off x="5029200" y="5410200"/>
            <a:ext cx="22463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a:latin typeface="Tahoma" pitchFamily="34" charset="0"/>
              </a:rPr>
              <a:t>Too far away</a:t>
            </a:r>
          </a:p>
        </p:txBody>
      </p:sp>
      <p:sp>
        <p:nvSpPr>
          <p:cNvPr id="10" name="Multiply 9"/>
          <p:cNvSpPr/>
          <p:nvPr/>
        </p:nvSpPr>
        <p:spPr>
          <a:xfrm>
            <a:off x="3733800" y="2424113"/>
            <a:ext cx="2133600" cy="2071687"/>
          </a:xfrm>
          <a:prstGeom prst="mathMultiply">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6"/>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Biggest Hazards</a:t>
            </a:r>
            <a:endParaRPr lang="en-US" dirty="0">
              <a:solidFill>
                <a:schemeClr val="accent1">
                  <a:satMod val="150000"/>
                </a:schemeClr>
              </a:solidFill>
            </a:endParaRPr>
          </a:p>
        </p:txBody>
      </p:sp>
      <p:sp>
        <p:nvSpPr>
          <p:cNvPr id="10243" name="Content Placeholder 2"/>
          <p:cNvSpPr>
            <a:spLocks noGrp="1"/>
          </p:cNvSpPr>
          <p:nvPr>
            <p:ph idx="1"/>
          </p:nvPr>
        </p:nvSpPr>
        <p:spPr>
          <a:xfrm>
            <a:off x="457200" y="1828800"/>
            <a:ext cx="8229600" cy="4625975"/>
          </a:xfrm>
        </p:spPr>
        <p:txBody>
          <a:bodyPr/>
          <a:lstStyle/>
          <a:p>
            <a:pPr eaLnBrk="1" hangingPunct="1"/>
            <a:r>
              <a:rPr lang="en-US" sz="6000" smtClean="0"/>
              <a:t>Ergonomic</a:t>
            </a:r>
          </a:p>
          <a:p>
            <a:pPr eaLnBrk="1" hangingPunct="1"/>
            <a:r>
              <a:rPr lang="en-US" sz="6000" smtClean="0"/>
              <a:t>Sharps / Lacerations</a:t>
            </a:r>
          </a:p>
          <a:p>
            <a:pPr eaLnBrk="1" hangingPunct="1"/>
            <a:r>
              <a:rPr lang="en-US" sz="6000" smtClean="0"/>
              <a:t>Slips, Trips and Falls</a:t>
            </a:r>
          </a:p>
          <a:p>
            <a:pPr eaLnBrk="1" hangingPunct="1"/>
            <a:r>
              <a:rPr lang="en-US" sz="6000" smtClean="0"/>
              <a:t>Struck by (Carts, Jacks, Customers, etc.)</a:t>
            </a:r>
          </a:p>
        </p:txBody>
      </p:sp>
      <p:sp>
        <p:nvSpPr>
          <p:cNvPr id="4" name="Slide Number Placeholder 3"/>
          <p:cNvSpPr>
            <a:spLocks noGrp="1"/>
          </p:cNvSpPr>
          <p:nvPr>
            <p:ph type="sldNum" sz="quarter" idx="12"/>
          </p:nvPr>
        </p:nvSpPr>
        <p:spPr/>
        <p:txBody>
          <a:bodyPr/>
          <a:lstStyle/>
          <a:p>
            <a:pPr>
              <a:defRPr/>
            </a:pPr>
            <a:fld id="{BEEF5A43-CBC2-49E9-B67E-B96B99A43F00}" type="slidenum">
              <a:rPr lang="en-US"/>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082E558-484D-41CC-BCA3-659758B07D14}" type="slidenum">
              <a:rPr lang="en-US" smtClean="0"/>
              <a:pPr/>
              <a:t>30</a:t>
            </a:fld>
            <a:endParaRPr lang="en-US" smtClean="0"/>
          </a:p>
        </p:txBody>
      </p:sp>
      <p:pic>
        <p:nvPicPr>
          <p:cNvPr id="37891" name="Picture 2" descr="npo0000b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47900"/>
            <a:ext cx="23876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7892" name="Text Box 3"/>
          <p:cNvSpPr txBox="1">
            <a:spLocks noChangeArrowheads="1"/>
          </p:cNvSpPr>
          <p:nvPr/>
        </p:nvSpPr>
        <p:spPr bwMode="auto">
          <a:xfrm>
            <a:off x="762000" y="152400"/>
            <a:ext cx="7696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a:solidFill>
                  <a:schemeClr val="tx2"/>
                </a:solidFill>
                <a:latin typeface="Verdana" pitchFamily="34" charset="0"/>
              </a:rPr>
              <a:t>Awkward Postures - Low work</a:t>
            </a:r>
          </a:p>
        </p:txBody>
      </p:sp>
      <p:pic>
        <p:nvPicPr>
          <p:cNvPr id="37893" name="Picture 12" descr="npo0000b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971800"/>
            <a:ext cx="28162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7894" name="Picture 13" descr="npo0000b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505200"/>
            <a:ext cx="26257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7895" name="Text Box 6"/>
          <p:cNvSpPr txBox="1">
            <a:spLocks noChangeArrowheads="1"/>
          </p:cNvSpPr>
          <p:nvPr/>
        </p:nvSpPr>
        <p:spPr bwMode="auto">
          <a:xfrm>
            <a:off x="990600" y="1792288"/>
            <a:ext cx="12176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latin typeface="Verdana" pitchFamily="34" charset="0"/>
              </a:rPr>
              <a:t>Bending</a:t>
            </a:r>
          </a:p>
        </p:txBody>
      </p:sp>
      <p:sp>
        <p:nvSpPr>
          <p:cNvPr id="37896" name="Text Box 7"/>
          <p:cNvSpPr txBox="1">
            <a:spLocks noChangeArrowheads="1"/>
          </p:cNvSpPr>
          <p:nvPr/>
        </p:nvSpPr>
        <p:spPr bwMode="auto">
          <a:xfrm>
            <a:off x="3733800" y="2478088"/>
            <a:ext cx="12811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latin typeface="Verdana" pitchFamily="34" charset="0"/>
              </a:rPr>
              <a:t>Kneeling</a:t>
            </a:r>
          </a:p>
        </p:txBody>
      </p:sp>
      <p:sp>
        <p:nvSpPr>
          <p:cNvPr id="37897" name="Text Box 8"/>
          <p:cNvSpPr txBox="1">
            <a:spLocks noChangeArrowheads="1"/>
          </p:cNvSpPr>
          <p:nvPr/>
        </p:nvSpPr>
        <p:spPr bwMode="auto">
          <a:xfrm>
            <a:off x="6477000" y="2921000"/>
            <a:ext cx="14176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latin typeface="Verdana" pitchFamily="34" charset="0"/>
              </a:rPr>
              <a:t>Squatting</a:t>
            </a:r>
          </a:p>
        </p:txBody>
      </p:sp>
      <p:sp>
        <p:nvSpPr>
          <p:cNvPr id="10" name="Multiply 9"/>
          <p:cNvSpPr/>
          <p:nvPr/>
        </p:nvSpPr>
        <p:spPr>
          <a:xfrm>
            <a:off x="1522413" y="3581400"/>
            <a:ext cx="1371600" cy="1524000"/>
          </a:xfrm>
          <a:prstGeom prst="mathMultiply">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6"/>
              </a:solidFill>
            </a:endParaRPr>
          </a:p>
        </p:txBody>
      </p:sp>
      <p:sp>
        <p:nvSpPr>
          <p:cNvPr id="11" name="Multiply 10"/>
          <p:cNvSpPr/>
          <p:nvPr/>
        </p:nvSpPr>
        <p:spPr>
          <a:xfrm>
            <a:off x="4329113" y="4459288"/>
            <a:ext cx="1371600" cy="1524000"/>
          </a:xfrm>
          <a:prstGeom prst="mathMultiply">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6"/>
              </a:solidFill>
            </a:endParaRPr>
          </a:p>
        </p:txBody>
      </p:sp>
      <p:sp>
        <p:nvSpPr>
          <p:cNvPr id="12" name="Multiply 11"/>
          <p:cNvSpPr/>
          <p:nvPr/>
        </p:nvSpPr>
        <p:spPr>
          <a:xfrm>
            <a:off x="7467600" y="4800600"/>
            <a:ext cx="1371600" cy="1524000"/>
          </a:xfrm>
          <a:prstGeom prst="mathMultiply">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6"/>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0" y="152400"/>
            <a:ext cx="9144000" cy="685800"/>
          </a:xfrm>
        </p:spPr>
        <p:txBody>
          <a:bodyPr>
            <a:normAutofit fontScale="90000"/>
          </a:bodyPr>
          <a:lstStyle/>
          <a:p>
            <a:pPr eaLnBrk="1" fontAlgn="auto" hangingPunct="1">
              <a:spcAft>
                <a:spcPts val="0"/>
              </a:spcAft>
              <a:defRPr/>
            </a:pPr>
            <a:r>
              <a:rPr lang="en-US" smtClean="0">
                <a:solidFill>
                  <a:schemeClr val="accent1">
                    <a:satMod val="150000"/>
                  </a:schemeClr>
                </a:solidFill>
              </a:rPr>
              <a:t>Reducing </a:t>
            </a:r>
            <a:r>
              <a:rPr lang="en-US" smtClean="0">
                <a:solidFill>
                  <a:schemeClr val="accent1">
                    <a:satMod val="150000"/>
                  </a:schemeClr>
                </a:solidFill>
                <a:cs typeface="Times New Roman" pitchFamily="18" charset="0"/>
              </a:rPr>
              <a:t>low work</a:t>
            </a:r>
          </a:p>
        </p:txBody>
      </p:sp>
      <p:sp>
        <p:nvSpPr>
          <p:cNvPr id="38915" name="Rectangle 3"/>
          <p:cNvSpPr>
            <a:spLocks noGrp="1" noChangeArrowheads="1"/>
          </p:cNvSpPr>
          <p:nvPr>
            <p:ph idx="1"/>
          </p:nvPr>
        </p:nvSpPr>
        <p:spPr>
          <a:xfrm>
            <a:off x="381000" y="1676400"/>
            <a:ext cx="8229600" cy="3810000"/>
          </a:xfrm>
        </p:spPr>
        <p:txBody>
          <a:bodyPr/>
          <a:lstStyle/>
          <a:p>
            <a:pPr eaLnBrk="1" hangingPunct="1"/>
            <a:r>
              <a:rPr lang="en-US" sz="2400" smtClean="0">
                <a:cs typeface="Times New Roman" pitchFamily="18" charset="0"/>
              </a:rPr>
              <a:t>Raise and/or tilt the work for better access</a:t>
            </a:r>
            <a:br>
              <a:rPr lang="en-US" sz="2400" smtClean="0">
                <a:cs typeface="Times New Roman" pitchFamily="18" charset="0"/>
              </a:rPr>
            </a:br>
            <a:endParaRPr lang="en-US" sz="2400" smtClean="0">
              <a:cs typeface="Times New Roman" pitchFamily="18" charset="0"/>
            </a:endParaRPr>
          </a:p>
          <a:p>
            <a:pPr eaLnBrk="1" hangingPunct="1"/>
            <a:r>
              <a:rPr lang="en-US" sz="2400" smtClean="0">
                <a:cs typeface="Times New Roman" pitchFamily="18" charset="0"/>
              </a:rPr>
              <a:t>Use a stool for ground level work</a:t>
            </a:r>
            <a:br>
              <a:rPr lang="en-US" sz="2400" smtClean="0">
                <a:cs typeface="Times New Roman" pitchFamily="18" charset="0"/>
              </a:rPr>
            </a:br>
            <a:endParaRPr lang="en-US" sz="2400" smtClean="0">
              <a:cs typeface="Times New Roman" pitchFamily="18" charset="0"/>
            </a:endParaRPr>
          </a:p>
          <a:p>
            <a:pPr eaLnBrk="1" hangingPunct="1"/>
            <a:r>
              <a:rPr lang="en-US" sz="2400" smtClean="0">
                <a:cs typeface="Times New Roman" pitchFamily="18" charset="0"/>
              </a:rPr>
              <a:t>Use tools with longer handles</a:t>
            </a:r>
            <a:br>
              <a:rPr lang="en-US" sz="2400" smtClean="0">
                <a:cs typeface="Times New Roman" pitchFamily="18" charset="0"/>
              </a:rPr>
            </a:br>
            <a:endParaRPr lang="en-US" sz="2400" smtClean="0">
              <a:cs typeface="Times New Roman" pitchFamily="18" charset="0"/>
            </a:endParaRPr>
          </a:p>
          <a:p>
            <a:pPr eaLnBrk="1" hangingPunct="1"/>
            <a:r>
              <a:rPr lang="en-US" sz="2400" smtClean="0">
                <a:cs typeface="Times New Roman" pitchFamily="18" charset="0"/>
              </a:rPr>
              <a:t>Alternate between bending, kneeling, sitting, and squatting</a:t>
            </a:r>
          </a:p>
          <a:p>
            <a:pPr eaLnBrk="1" hangingPunct="1">
              <a:buFontTx/>
              <a:buNone/>
            </a:pPr>
            <a:endParaRPr lang="en-US" sz="2400" smtClean="0">
              <a:solidFill>
                <a:schemeClr val="accent1"/>
              </a:solidFill>
            </a:endParaRPr>
          </a:p>
        </p:txBody>
      </p:sp>
      <p:sp>
        <p:nvSpPr>
          <p:cNvPr id="3891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64FD3B9-71B4-41A9-83B5-F0E936D0E52E}" type="slidenum">
              <a:rPr lang="en-US" smtClean="0"/>
              <a:pPr/>
              <a:t>31</a:t>
            </a:fld>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3"/>
          <p:cNvSpPr>
            <a:spLocks noGrp="1" noChangeArrowheads="1"/>
          </p:cNvSpPr>
          <p:nvPr>
            <p:ph/>
          </p:nvPr>
        </p:nvSpPr>
        <p:spPr>
          <a:xfrm>
            <a:off x="1828800" y="1219200"/>
            <a:ext cx="5448300" cy="492125"/>
          </a:xfrm>
        </p:spPr>
        <p:txBody>
          <a:bodyPr rtlCol="0">
            <a:normAutofit lnSpcReduction="10000"/>
          </a:bodyPr>
          <a:lstStyle/>
          <a:p>
            <a:pPr marL="438912" indent="-320040" algn="ctr" eaLnBrk="1" fontAlgn="auto" hangingPunct="1">
              <a:spcBef>
                <a:spcPts val="0"/>
              </a:spcBef>
              <a:spcAft>
                <a:spcPts val="0"/>
              </a:spcAft>
              <a:buFontTx/>
              <a:buNone/>
              <a:defRPr/>
            </a:pPr>
            <a:r>
              <a:rPr lang="en-US" sz="2400" smtClean="0">
                <a:solidFill>
                  <a:schemeClr val="tx2"/>
                </a:solidFill>
              </a:rPr>
              <a:t>Raise and tilt the work</a:t>
            </a:r>
          </a:p>
        </p:txBody>
      </p:sp>
      <p:sp>
        <p:nvSpPr>
          <p:cNvPr id="3993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9937F41-2769-4CEF-B6B1-7D3C9BF36BB7}" type="slidenum">
              <a:rPr lang="en-US" smtClean="0"/>
              <a:pPr/>
              <a:t>32</a:t>
            </a:fld>
            <a:endParaRPr lang="en-US" smtClean="0"/>
          </a:p>
        </p:txBody>
      </p:sp>
      <p:sp>
        <p:nvSpPr>
          <p:cNvPr id="39940" name="Text Box 2"/>
          <p:cNvSpPr txBox="1">
            <a:spLocks noChangeArrowheads="1"/>
          </p:cNvSpPr>
          <p:nvPr/>
        </p:nvSpPr>
        <p:spPr bwMode="auto">
          <a:xfrm>
            <a:off x="0" y="182563"/>
            <a:ext cx="9144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3" tIns="45862" rIns="91723" bIns="45862">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30000"/>
              </a:spcBef>
            </a:pPr>
            <a:r>
              <a:rPr lang="en-US" sz="3200">
                <a:solidFill>
                  <a:schemeClr val="tx2"/>
                </a:solidFill>
                <a:latin typeface="Verdana" pitchFamily="34" charset="0"/>
              </a:rPr>
              <a:t>Ergonomics at Work  - Reducing </a:t>
            </a:r>
            <a:r>
              <a:rPr lang="en-US" sz="3200">
                <a:solidFill>
                  <a:schemeClr val="tx2"/>
                </a:solidFill>
                <a:latin typeface="Verdana" pitchFamily="34" charset="0"/>
                <a:cs typeface="Times New Roman" pitchFamily="18" charset="0"/>
              </a:rPr>
              <a:t>low work</a:t>
            </a:r>
          </a:p>
        </p:txBody>
      </p:sp>
      <p:sp>
        <p:nvSpPr>
          <p:cNvPr id="39941" name="AutoShape 4"/>
          <p:cNvSpPr>
            <a:spLocks noChangeArrowheads="1"/>
          </p:cNvSpPr>
          <p:nvPr/>
        </p:nvSpPr>
        <p:spPr bwMode="auto">
          <a:xfrm>
            <a:off x="4191000" y="3119438"/>
            <a:ext cx="685800" cy="381000"/>
          </a:xfrm>
          <a:prstGeom prst="rightArrow">
            <a:avLst>
              <a:gd name="adj1" fmla="val 50000"/>
              <a:gd name="adj2" fmla="val 45000"/>
            </a:avLst>
          </a:prstGeom>
          <a:solidFill>
            <a:schemeClr val="tx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spAutoFit/>
          </a:bodyPr>
          <a:lstStyle/>
          <a:p>
            <a:endParaRPr lang="en-US"/>
          </a:p>
        </p:txBody>
      </p:sp>
      <p:pic>
        <p:nvPicPr>
          <p:cNvPr id="39942" name="Picture 5" descr="npo0000b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52600"/>
            <a:ext cx="33909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9943" name="Picture 6" descr="npo0000b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752600"/>
            <a:ext cx="3886200" cy="373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9944" name="Picture 8" descr="C:\Users\Bill\AppData\Local\Microsoft\Windows\Temporary Internet Files\Content.IE5\36FQWPGW\MC90044131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5975" y="4114800"/>
            <a:ext cx="170815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9" descr="C:\Users\Bill\AppData\Local\Microsoft\Windows\Temporary Internet Files\Content.IE5\0T2GHWJM\MC900432537[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4338638"/>
            <a:ext cx="114935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BD30AD4-4789-4E79-894F-2091CFA0EDC4}" type="slidenum">
              <a:rPr lang="en-US" smtClean="0"/>
              <a:pPr/>
              <a:t>33</a:t>
            </a:fld>
            <a:endParaRPr lang="en-US" smtClean="0"/>
          </a:p>
        </p:txBody>
      </p:sp>
      <p:sp>
        <p:nvSpPr>
          <p:cNvPr id="40963" name="Text Box 3"/>
          <p:cNvSpPr txBox="1">
            <a:spLocks noChangeArrowheads="1"/>
          </p:cNvSpPr>
          <p:nvPr/>
        </p:nvSpPr>
        <p:spPr bwMode="auto">
          <a:xfrm>
            <a:off x="762000" y="152400"/>
            <a:ext cx="7696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a:solidFill>
                  <a:schemeClr val="tx2"/>
                </a:solidFill>
                <a:latin typeface="Verdana" pitchFamily="34" charset="0"/>
              </a:rPr>
              <a:t>Awkward Postures - High work</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9317" y="1905000"/>
            <a:ext cx="6710766" cy="4417017"/>
          </a:xfrm>
          <a:prstGeom prst="rect">
            <a:avLst/>
          </a:prstGeom>
        </p:spPr>
      </p:pic>
      <p:sp>
        <p:nvSpPr>
          <p:cNvPr id="5" name="Multiply 4"/>
          <p:cNvSpPr/>
          <p:nvPr/>
        </p:nvSpPr>
        <p:spPr>
          <a:xfrm>
            <a:off x="6019800" y="4798017"/>
            <a:ext cx="1371600" cy="1524000"/>
          </a:xfrm>
          <a:prstGeom prst="mathMultiply">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6"/>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3"/>
          <p:cNvSpPr>
            <a:spLocks noGrp="1" noChangeArrowheads="1"/>
          </p:cNvSpPr>
          <p:nvPr>
            <p:ph type="title"/>
          </p:nvPr>
        </p:nvSpPr>
        <p:spPr>
          <a:xfrm>
            <a:off x="228600" y="838200"/>
            <a:ext cx="8686800" cy="614363"/>
          </a:xfrm>
        </p:spPr>
        <p:txBody>
          <a:bodyPr>
            <a:normAutofit fontScale="90000"/>
          </a:bodyPr>
          <a:lstStyle/>
          <a:p>
            <a:pPr eaLnBrk="1" fontAlgn="auto" hangingPunct="1">
              <a:spcAft>
                <a:spcPts val="0"/>
              </a:spcAft>
              <a:defRPr/>
            </a:pPr>
            <a:r>
              <a:rPr lang="en-US" smtClean="0">
                <a:solidFill>
                  <a:schemeClr val="accent1">
                    <a:satMod val="150000"/>
                  </a:schemeClr>
                </a:solidFill>
              </a:rPr>
              <a:t>Reducing high work</a:t>
            </a:r>
          </a:p>
        </p:txBody>
      </p:sp>
      <p:sp>
        <p:nvSpPr>
          <p:cNvPr id="41987" name="Rectangle 2"/>
          <p:cNvSpPr>
            <a:spLocks noGrp="1" noChangeArrowheads="1"/>
          </p:cNvSpPr>
          <p:nvPr>
            <p:ph idx="1"/>
          </p:nvPr>
        </p:nvSpPr>
        <p:spPr>
          <a:xfrm>
            <a:off x="309563" y="1984375"/>
            <a:ext cx="8445500" cy="3540125"/>
          </a:xfrm>
        </p:spPr>
        <p:txBody>
          <a:bodyPr/>
          <a:lstStyle/>
          <a:p>
            <a:pPr eaLnBrk="1" hangingPunct="1">
              <a:lnSpc>
                <a:spcPct val="80000"/>
              </a:lnSpc>
            </a:pPr>
            <a:r>
              <a:rPr lang="en-US" sz="2600" smtClean="0">
                <a:cs typeface="Times New Roman" pitchFamily="18" charset="0"/>
              </a:rPr>
              <a:t>Use an elevated work platform or rolling stairs</a:t>
            </a:r>
            <a:br>
              <a:rPr lang="en-US" sz="2600" smtClean="0">
                <a:cs typeface="Times New Roman" pitchFamily="18" charset="0"/>
              </a:rPr>
            </a:br>
            <a:endParaRPr lang="en-US" sz="2600" smtClean="0">
              <a:cs typeface="Times New Roman" pitchFamily="18" charset="0"/>
            </a:endParaRPr>
          </a:p>
          <a:p>
            <a:pPr eaLnBrk="1" hangingPunct="1">
              <a:lnSpc>
                <a:spcPct val="80000"/>
              </a:lnSpc>
            </a:pPr>
            <a:r>
              <a:rPr lang="en-US" sz="2600" smtClean="0">
                <a:cs typeface="Times New Roman" pitchFamily="18" charset="0"/>
              </a:rPr>
              <a:t>Use tools with longer handles</a:t>
            </a:r>
            <a:br>
              <a:rPr lang="en-US" sz="2600" smtClean="0">
                <a:cs typeface="Times New Roman" pitchFamily="18" charset="0"/>
              </a:rPr>
            </a:br>
            <a:endParaRPr lang="en-US" sz="2600" smtClean="0">
              <a:cs typeface="Times New Roman" pitchFamily="18" charset="0"/>
            </a:endParaRPr>
          </a:p>
          <a:p>
            <a:pPr eaLnBrk="1" hangingPunct="1">
              <a:lnSpc>
                <a:spcPct val="80000"/>
              </a:lnSpc>
            </a:pPr>
            <a:r>
              <a:rPr lang="en-US" sz="2600" smtClean="0">
                <a:cs typeface="Times New Roman" pitchFamily="18" charset="0"/>
              </a:rPr>
              <a:t>Limit overhead storage to infrequently used items</a:t>
            </a:r>
            <a:br>
              <a:rPr lang="en-US" sz="2600" smtClean="0">
                <a:cs typeface="Times New Roman" pitchFamily="18" charset="0"/>
              </a:rPr>
            </a:br>
            <a:endParaRPr lang="en-US" sz="2600" smtClean="0">
              <a:cs typeface="Times New Roman" pitchFamily="18" charset="0"/>
            </a:endParaRPr>
          </a:p>
          <a:p>
            <a:pPr eaLnBrk="1" hangingPunct="1">
              <a:lnSpc>
                <a:spcPct val="80000"/>
              </a:lnSpc>
            </a:pPr>
            <a:r>
              <a:rPr lang="en-US" sz="2600" smtClean="0">
                <a:cs typeface="Times New Roman" pitchFamily="18" charset="0"/>
              </a:rPr>
              <a:t>Bring the work down and tilt for easier access</a:t>
            </a:r>
          </a:p>
          <a:p>
            <a:pPr eaLnBrk="1" hangingPunct="1">
              <a:lnSpc>
                <a:spcPct val="80000"/>
              </a:lnSpc>
            </a:pPr>
            <a:endParaRPr lang="en-US" sz="2600" smtClean="0">
              <a:solidFill>
                <a:schemeClr val="accent1"/>
              </a:solidFill>
            </a:endParaRPr>
          </a:p>
          <a:p>
            <a:pPr eaLnBrk="1" hangingPunct="1">
              <a:lnSpc>
                <a:spcPct val="80000"/>
              </a:lnSpc>
            </a:pPr>
            <a:endParaRPr lang="en-US" sz="2000" smtClean="0">
              <a:solidFill>
                <a:schemeClr val="accent1"/>
              </a:solidFill>
              <a:cs typeface="Times New Roman" pitchFamily="18" charset="0"/>
            </a:endParaRPr>
          </a:p>
          <a:p>
            <a:pPr eaLnBrk="1" hangingPunct="1">
              <a:lnSpc>
                <a:spcPct val="80000"/>
              </a:lnSpc>
              <a:buFontTx/>
              <a:buNone/>
            </a:pPr>
            <a:endParaRPr lang="en-US" sz="1800" smtClean="0">
              <a:solidFill>
                <a:schemeClr val="accent1"/>
              </a:solidFill>
            </a:endParaRPr>
          </a:p>
        </p:txBody>
      </p:sp>
      <p:sp>
        <p:nvSpPr>
          <p:cNvPr id="4198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63F5AC7-A0E2-4084-830E-92E85B11782E}" type="slidenum">
              <a:rPr lang="en-US" smtClean="0"/>
              <a:pPr/>
              <a:t>34</a:t>
            </a:fld>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p:nvPr>
        </p:nvSpPr>
        <p:spPr>
          <a:xfrm>
            <a:off x="1371600" y="1600200"/>
            <a:ext cx="6388100" cy="563563"/>
          </a:xfrm>
        </p:spPr>
        <p:txBody>
          <a:bodyPr/>
          <a:lstStyle/>
          <a:p>
            <a:pPr algn="ctr" eaLnBrk="1" hangingPunct="1">
              <a:buFontTx/>
              <a:buNone/>
            </a:pPr>
            <a:r>
              <a:rPr lang="en-US" sz="2400" smtClean="0">
                <a:solidFill>
                  <a:schemeClr val="accent1"/>
                </a:solidFill>
              </a:rPr>
              <a:t>Use a tool with longer handles</a:t>
            </a:r>
          </a:p>
        </p:txBody>
      </p:sp>
      <p:sp>
        <p:nvSpPr>
          <p:cNvPr id="4301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06341C0-08AD-4BDD-8E1F-20B071E6CBF1}" type="slidenum">
              <a:rPr lang="en-US" smtClean="0"/>
              <a:pPr/>
              <a:t>35</a:t>
            </a:fld>
            <a:endParaRPr lang="en-US" smtClean="0"/>
          </a:p>
        </p:txBody>
      </p:sp>
      <p:sp>
        <p:nvSpPr>
          <p:cNvPr id="43012" name="Text Box 6"/>
          <p:cNvSpPr txBox="1">
            <a:spLocks noChangeArrowheads="1"/>
          </p:cNvSpPr>
          <p:nvPr/>
        </p:nvSpPr>
        <p:spPr bwMode="auto">
          <a:xfrm>
            <a:off x="0" y="106363"/>
            <a:ext cx="9144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3" tIns="45862" rIns="91723" bIns="45862">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30000"/>
              </a:spcBef>
            </a:pPr>
            <a:r>
              <a:rPr lang="en-US" sz="3200">
                <a:solidFill>
                  <a:schemeClr val="tx2"/>
                </a:solidFill>
                <a:latin typeface="Verdana" pitchFamily="34" charset="0"/>
              </a:rPr>
              <a:t>Ergonomics at Work  - Reducing </a:t>
            </a:r>
            <a:r>
              <a:rPr lang="en-US" sz="3200">
                <a:solidFill>
                  <a:schemeClr val="tx2"/>
                </a:solidFill>
                <a:latin typeface="Verdana" pitchFamily="34" charset="0"/>
                <a:cs typeface="Times New Roman" pitchFamily="18" charset="0"/>
              </a:rPr>
              <a:t>high work</a:t>
            </a:r>
          </a:p>
        </p:txBody>
      </p:sp>
      <p:pic>
        <p:nvPicPr>
          <p:cNvPr id="43013" name="Picture 10" descr="C:\Users\Bill\Pictures\2012-05-08\0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035175"/>
            <a:ext cx="6781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miley Face 1"/>
          <p:cNvSpPr/>
          <p:nvPr/>
        </p:nvSpPr>
        <p:spPr>
          <a:xfrm>
            <a:off x="1752600" y="5299983"/>
            <a:ext cx="914400" cy="914400"/>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5DFCC65-0325-416A-9B72-F63DCD3AAE55}" type="slidenum">
              <a:rPr lang="en-US" smtClean="0"/>
              <a:pPr/>
              <a:t>36</a:t>
            </a:fld>
            <a:endParaRPr lang="en-US" smtClean="0"/>
          </a:p>
        </p:txBody>
      </p:sp>
      <p:sp>
        <p:nvSpPr>
          <p:cNvPr id="44035" name="Text Box 4"/>
          <p:cNvSpPr txBox="1">
            <a:spLocks noChangeArrowheads="1"/>
          </p:cNvSpPr>
          <p:nvPr/>
        </p:nvSpPr>
        <p:spPr bwMode="auto">
          <a:xfrm>
            <a:off x="0" y="182563"/>
            <a:ext cx="9144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3" tIns="45862" rIns="91723" bIns="45862">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30000"/>
              </a:spcBef>
            </a:pPr>
            <a:r>
              <a:rPr lang="en-US" sz="3200">
                <a:solidFill>
                  <a:schemeClr val="tx2"/>
                </a:solidFill>
                <a:latin typeface="Verdana" pitchFamily="34" charset="0"/>
              </a:rPr>
              <a:t>Ergonomics at Work  - Reducing </a:t>
            </a:r>
            <a:r>
              <a:rPr lang="en-US" sz="3200">
                <a:solidFill>
                  <a:schemeClr val="tx2"/>
                </a:solidFill>
                <a:latin typeface="Verdana" pitchFamily="34" charset="0"/>
                <a:cs typeface="Times New Roman" pitchFamily="18" charset="0"/>
              </a:rPr>
              <a:t>high work</a:t>
            </a:r>
          </a:p>
        </p:txBody>
      </p:sp>
      <p:sp>
        <p:nvSpPr>
          <p:cNvPr id="44036" name="AutoShape 6"/>
          <p:cNvSpPr>
            <a:spLocks noChangeArrowheads="1"/>
          </p:cNvSpPr>
          <p:nvPr/>
        </p:nvSpPr>
        <p:spPr bwMode="auto">
          <a:xfrm>
            <a:off x="4267200" y="3475038"/>
            <a:ext cx="609600" cy="304800"/>
          </a:xfrm>
          <a:prstGeom prst="rightArrow">
            <a:avLst>
              <a:gd name="adj1" fmla="val 50000"/>
              <a:gd name="adj2" fmla="val 50000"/>
            </a:avLst>
          </a:prstGeom>
          <a:solidFill>
            <a:schemeClr val="accent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spAutoFit/>
          </a:bodyPr>
          <a:lstStyle/>
          <a:p>
            <a:endParaRPr lang="en-US"/>
          </a:p>
        </p:txBody>
      </p:sp>
      <p:pic>
        <p:nvPicPr>
          <p:cNvPr id="4403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03388"/>
            <a:ext cx="3365500" cy="446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8"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698625"/>
            <a:ext cx="307657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miley Face 2"/>
          <p:cNvSpPr/>
          <p:nvPr/>
        </p:nvSpPr>
        <p:spPr>
          <a:xfrm>
            <a:off x="4894263" y="5019675"/>
            <a:ext cx="914400" cy="914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Multiply 8"/>
          <p:cNvSpPr/>
          <p:nvPr/>
        </p:nvSpPr>
        <p:spPr>
          <a:xfrm>
            <a:off x="2286000" y="4648200"/>
            <a:ext cx="1371600" cy="1524000"/>
          </a:xfrm>
          <a:prstGeom prst="mathMultiply">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6"/>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E7236B1-F6D3-4463-BDBC-CD71FCC80452}" type="slidenum">
              <a:rPr lang="en-US" smtClean="0"/>
              <a:pPr/>
              <a:t>37</a:t>
            </a:fld>
            <a:endParaRPr lang="en-US" smtClean="0"/>
          </a:p>
        </p:txBody>
      </p:sp>
      <p:sp>
        <p:nvSpPr>
          <p:cNvPr id="45059" name="Text Box 6"/>
          <p:cNvSpPr txBox="1">
            <a:spLocks noChangeArrowheads="1"/>
          </p:cNvSpPr>
          <p:nvPr/>
        </p:nvSpPr>
        <p:spPr bwMode="auto">
          <a:xfrm>
            <a:off x="762000" y="228600"/>
            <a:ext cx="7696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a:solidFill>
                  <a:schemeClr val="tx2"/>
                </a:solidFill>
                <a:latin typeface="Verdana" pitchFamily="34" charset="0"/>
              </a:rPr>
              <a:t>Awkward Postures - Reaching</a:t>
            </a:r>
          </a:p>
        </p:txBody>
      </p:sp>
      <p:pic>
        <p:nvPicPr>
          <p:cNvPr id="45060" name="Picture 9" descr="C:\Users\Bill\Pictures\2012-05-08\0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575" y="1981200"/>
            <a:ext cx="560705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miley Face 1"/>
          <p:cNvSpPr/>
          <p:nvPr/>
        </p:nvSpPr>
        <p:spPr>
          <a:xfrm>
            <a:off x="2514600" y="3627438"/>
            <a:ext cx="914400" cy="914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3"/>
          <p:cNvSpPr>
            <a:spLocks noGrp="1" noChangeArrowheads="1"/>
          </p:cNvSpPr>
          <p:nvPr>
            <p:ph type="title"/>
          </p:nvPr>
        </p:nvSpPr>
        <p:spPr>
          <a:xfrm>
            <a:off x="228600" y="838200"/>
            <a:ext cx="8686800" cy="669925"/>
          </a:xfrm>
        </p:spPr>
        <p:txBody>
          <a:bodyPr>
            <a:normAutofit fontScale="90000"/>
          </a:bodyPr>
          <a:lstStyle/>
          <a:p>
            <a:pPr eaLnBrk="1" fontAlgn="auto" hangingPunct="1">
              <a:spcAft>
                <a:spcPts val="0"/>
              </a:spcAft>
              <a:defRPr/>
            </a:pPr>
            <a:r>
              <a:rPr lang="en-US" smtClean="0">
                <a:solidFill>
                  <a:schemeClr val="accent1">
                    <a:satMod val="150000"/>
                  </a:schemeClr>
                </a:solidFill>
              </a:rPr>
              <a:t>Reducing Reaching</a:t>
            </a:r>
          </a:p>
        </p:txBody>
      </p:sp>
      <p:sp>
        <p:nvSpPr>
          <p:cNvPr id="46083" name="Rectangle 2"/>
          <p:cNvSpPr>
            <a:spLocks noGrp="1" noChangeArrowheads="1"/>
          </p:cNvSpPr>
          <p:nvPr>
            <p:ph idx="1"/>
          </p:nvPr>
        </p:nvSpPr>
        <p:spPr>
          <a:xfrm>
            <a:off x="550863" y="1906588"/>
            <a:ext cx="8204200" cy="3849687"/>
          </a:xfrm>
        </p:spPr>
        <p:txBody>
          <a:bodyPr/>
          <a:lstStyle/>
          <a:p>
            <a:pPr eaLnBrk="1" hangingPunct="1"/>
            <a:r>
              <a:rPr lang="en-US" sz="2800" smtClean="0">
                <a:cs typeface="Times New Roman" pitchFamily="18" charset="0"/>
              </a:rPr>
              <a:t>Keep items within close reach </a:t>
            </a:r>
          </a:p>
          <a:p>
            <a:pPr eaLnBrk="1" hangingPunct="1">
              <a:buFontTx/>
              <a:buNone/>
            </a:pPr>
            <a:r>
              <a:rPr lang="en-US" sz="2000" smtClean="0">
                <a:cs typeface="Times New Roman" pitchFamily="18" charset="0"/>
              </a:rPr>
              <a:t>    (d</a:t>
            </a:r>
            <a:r>
              <a:rPr lang="en-US" sz="2000" smtClean="0"/>
              <a:t>esign reach distance for the shortest worker)</a:t>
            </a:r>
            <a:br>
              <a:rPr lang="en-US" sz="2000" smtClean="0"/>
            </a:br>
            <a:endParaRPr lang="en-US" sz="2000" smtClean="0"/>
          </a:p>
          <a:p>
            <a:pPr eaLnBrk="1" hangingPunct="1"/>
            <a:r>
              <a:rPr lang="en-US" sz="2800" smtClean="0"/>
              <a:t>Remove obstacles</a:t>
            </a:r>
            <a:br>
              <a:rPr lang="en-US" sz="2800" smtClean="0"/>
            </a:br>
            <a:endParaRPr lang="en-US" sz="2800" smtClean="0"/>
          </a:p>
          <a:p>
            <a:pPr eaLnBrk="1" hangingPunct="1"/>
            <a:r>
              <a:rPr lang="en-US" sz="2800" smtClean="0">
                <a:cs typeface="Times New Roman" pitchFamily="18" charset="0"/>
              </a:rPr>
              <a:t>Use gravity feed racks</a:t>
            </a:r>
          </a:p>
        </p:txBody>
      </p:sp>
      <p:sp>
        <p:nvSpPr>
          <p:cNvPr id="4608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CB4978E-2DE5-4189-97A5-76FAB5CF115F}" type="slidenum">
              <a:rPr lang="en-US" smtClean="0"/>
              <a:pPr/>
              <a:t>38</a:t>
            </a:fld>
            <a:endParaRPr 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xfrm>
            <a:off x="2362200" y="1447800"/>
            <a:ext cx="6629400" cy="792163"/>
          </a:xfrm>
        </p:spPr>
        <p:txBody>
          <a:bodyPr/>
          <a:lstStyle/>
          <a:p>
            <a:pPr eaLnBrk="1" fontAlgn="auto" hangingPunct="1">
              <a:spcAft>
                <a:spcPts val="0"/>
              </a:spcAft>
              <a:defRPr/>
            </a:pPr>
            <a:r>
              <a:rPr lang="en-US" sz="3200" dirty="0" smtClean="0">
                <a:solidFill>
                  <a:schemeClr val="tx1"/>
                </a:solidFill>
              </a:rPr>
              <a:t>Gravity Feed Racks</a:t>
            </a:r>
          </a:p>
        </p:txBody>
      </p:sp>
      <p:sp>
        <p:nvSpPr>
          <p:cNvPr id="4710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A7CEABB-1898-406F-B73E-84B15AB602F9}" type="slidenum">
              <a:rPr lang="en-US" smtClean="0"/>
              <a:pPr/>
              <a:t>39</a:t>
            </a:fld>
            <a:endParaRPr lang="en-US" smtClean="0"/>
          </a:p>
        </p:txBody>
      </p:sp>
      <p:sp>
        <p:nvSpPr>
          <p:cNvPr id="47108" name="Text Box 11"/>
          <p:cNvSpPr txBox="1">
            <a:spLocks noChangeArrowheads="1"/>
          </p:cNvSpPr>
          <p:nvPr/>
        </p:nvSpPr>
        <p:spPr bwMode="auto">
          <a:xfrm>
            <a:off x="0" y="106363"/>
            <a:ext cx="9144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3" tIns="45862" rIns="91723" bIns="45862">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30000"/>
              </a:spcBef>
            </a:pPr>
            <a:r>
              <a:rPr lang="en-US" sz="3200">
                <a:solidFill>
                  <a:schemeClr val="tx2"/>
                </a:solidFill>
                <a:latin typeface="Verdana" pitchFamily="34" charset="0"/>
              </a:rPr>
              <a:t>Ergonomics at Work  - Reducing </a:t>
            </a:r>
            <a:r>
              <a:rPr lang="en-US" sz="3200">
                <a:solidFill>
                  <a:schemeClr val="tx2"/>
                </a:solidFill>
                <a:latin typeface="Verdana" pitchFamily="34" charset="0"/>
                <a:cs typeface="Times New Roman" pitchFamily="18" charset="0"/>
              </a:rPr>
              <a:t>reaching</a:t>
            </a:r>
          </a:p>
        </p:txBody>
      </p:sp>
      <p:pic>
        <p:nvPicPr>
          <p:cNvPr id="47109" name="Picture 15" descr="C:\Users\Bill\Pictures\2012-05-08\0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087563"/>
            <a:ext cx="62484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miley Face 5"/>
          <p:cNvSpPr/>
          <p:nvPr/>
        </p:nvSpPr>
        <p:spPr>
          <a:xfrm>
            <a:off x="6629400" y="5334000"/>
            <a:ext cx="914400" cy="914400"/>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28600" y="0"/>
            <a:ext cx="8686800" cy="838200"/>
          </a:xfrm>
        </p:spPr>
        <p:txBody>
          <a:bodyPr/>
          <a:lstStyle/>
          <a:p>
            <a:pPr eaLnBrk="1" fontAlgn="auto" hangingPunct="1">
              <a:spcAft>
                <a:spcPts val="0"/>
              </a:spcAft>
              <a:defRPr/>
            </a:pPr>
            <a:r>
              <a:rPr lang="en-US" smtClean="0">
                <a:solidFill>
                  <a:schemeClr val="accent1">
                    <a:satMod val="150000"/>
                  </a:schemeClr>
                </a:solidFill>
              </a:rPr>
              <a:t>What is Ergonomics?</a:t>
            </a:r>
          </a:p>
        </p:txBody>
      </p:sp>
      <p:sp>
        <p:nvSpPr>
          <p:cNvPr id="5124" name="Rectangle 3"/>
          <p:cNvSpPr>
            <a:spLocks noGrp="1" noChangeArrowheads="1"/>
          </p:cNvSpPr>
          <p:nvPr>
            <p:ph idx="1"/>
          </p:nvPr>
        </p:nvSpPr>
        <p:spPr>
          <a:xfrm>
            <a:off x="228600" y="1600200"/>
            <a:ext cx="8915400" cy="4648200"/>
          </a:xfrm>
        </p:spPr>
        <p:txBody>
          <a:bodyPr rtlCol="0">
            <a:normAutofit fontScale="92500" lnSpcReduction="10000"/>
          </a:bodyPr>
          <a:lstStyle/>
          <a:p>
            <a:pPr marL="438912" indent="-320040" algn="ctr" eaLnBrk="1" fontAlgn="auto" hangingPunct="1">
              <a:spcBef>
                <a:spcPts val="0"/>
              </a:spcBef>
              <a:spcAft>
                <a:spcPts val="0"/>
              </a:spcAft>
              <a:buFontTx/>
              <a:buNone/>
              <a:defRPr/>
            </a:pPr>
            <a:r>
              <a:rPr lang="en-US" sz="2800" dirty="0" smtClean="0"/>
              <a:t> “The scientific discipline concerned with understanding of interactions among humans and other elements of a system, and the profession that applies theory, principles, methods and data to design in order to optimize human well-being and overall system performance”. </a:t>
            </a:r>
          </a:p>
          <a:p>
            <a:pPr marL="438912" indent="-320040" algn="ctr" eaLnBrk="1" fontAlgn="auto" hangingPunct="1">
              <a:spcBef>
                <a:spcPts val="0"/>
              </a:spcBef>
              <a:spcAft>
                <a:spcPts val="0"/>
              </a:spcAft>
              <a:buFontTx/>
              <a:buNone/>
              <a:defRPr/>
            </a:pPr>
            <a:r>
              <a:rPr lang="en-US" sz="2800" dirty="0" smtClean="0"/>
              <a:t>Ergonomics means </a:t>
            </a:r>
          </a:p>
          <a:p>
            <a:pPr marL="438912" indent="-320040" algn="ctr" eaLnBrk="1" fontAlgn="auto" hangingPunct="1">
              <a:spcBef>
                <a:spcPts val="0"/>
              </a:spcBef>
              <a:spcAft>
                <a:spcPts val="0"/>
              </a:spcAft>
              <a:buFontTx/>
              <a:buNone/>
              <a:defRPr/>
            </a:pPr>
            <a:r>
              <a:rPr lang="en-US" sz="4300" dirty="0" smtClean="0"/>
              <a:t>“fitting the job to the worker”</a:t>
            </a:r>
          </a:p>
          <a:p>
            <a:pPr marL="438912" indent="-320040" algn="ctr" eaLnBrk="1" fontAlgn="auto" hangingPunct="1">
              <a:spcBef>
                <a:spcPts val="0"/>
              </a:spcBef>
              <a:spcAft>
                <a:spcPts val="0"/>
              </a:spcAft>
              <a:buFontTx/>
              <a:buNone/>
              <a:defRPr/>
            </a:pPr>
            <a:r>
              <a:rPr lang="en-US" sz="2800" dirty="0" smtClean="0"/>
              <a:t>From the Greek</a:t>
            </a:r>
          </a:p>
          <a:p>
            <a:pPr marL="438912" indent="-320040" algn="ctr" eaLnBrk="1" fontAlgn="auto" hangingPunct="1">
              <a:spcBef>
                <a:spcPts val="0"/>
              </a:spcBef>
              <a:spcAft>
                <a:spcPts val="0"/>
              </a:spcAft>
              <a:buFontTx/>
              <a:buNone/>
              <a:defRPr/>
            </a:pPr>
            <a:r>
              <a:rPr lang="en-US" sz="2800" dirty="0" err="1" smtClean="0"/>
              <a:t>Ergos</a:t>
            </a:r>
            <a:r>
              <a:rPr lang="en-US" sz="2800" dirty="0" smtClean="0"/>
              <a:t> = Work</a:t>
            </a:r>
          </a:p>
          <a:p>
            <a:pPr marL="438912" indent="-320040" algn="ctr" eaLnBrk="1" fontAlgn="auto" hangingPunct="1">
              <a:spcBef>
                <a:spcPts val="0"/>
              </a:spcBef>
              <a:spcAft>
                <a:spcPts val="0"/>
              </a:spcAft>
              <a:buFontTx/>
              <a:buNone/>
              <a:defRPr/>
            </a:pPr>
            <a:r>
              <a:rPr lang="en-US" sz="2800" dirty="0" err="1" smtClean="0"/>
              <a:t>Nomos</a:t>
            </a:r>
            <a:r>
              <a:rPr lang="en-US" sz="2800" dirty="0" smtClean="0"/>
              <a:t> = Laws</a:t>
            </a:r>
          </a:p>
          <a:p>
            <a:pPr marL="438912" indent="-320040" algn="ctr" eaLnBrk="1" fontAlgn="auto" hangingPunct="1">
              <a:spcBef>
                <a:spcPts val="0"/>
              </a:spcBef>
              <a:spcAft>
                <a:spcPts val="0"/>
              </a:spcAft>
              <a:buFontTx/>
              <a:buNone/>
              <a:defRPr/>
            </a:pPr>
            <a:r>
              <a:rPr lang="en-US" sz="2800" dirty="0" smtClean="0"/>
              <a:t>ERGONOMICS =“THE LAWS OF WORK”</a:t>
            </a:r>
          </a:p>
          <a:p>
            <a:pPr marL="438912" indent="-320040" eaLnBrk="1" fontAlgn="auto" hangingPunct="1">
              <a:spcBef>
                <a:spcPts val="0"/>
              </a:spcBef>
              <a:spcAft>
                <a:spcPts val="0"/>
              </a:spcAft>
              <a:buFont typeface="Wingdings 2"/>
              <a:buChar char=""/>
              <a:defRPr/>
            </a:pPr>
            <a:endParaRPr lang="en-US" sz="1400" dirty="0" smtClean="0"/>
          </a:p>
          <a:p>
            <a:pPr marL="118872" indent="0" eaLnBrk="1" fontAlgn="auto" hangingPunct="1">
              <a:spcBef>
                <a:spcPts val="0"/>
              </a:spcBef>
              <a:spcAft>
                <a:spcPts val="0"/>
              </a:spcAft>
              <a:buFont typeface="Wingdings 2"/>
              <a:buNone/>
              <a:defRPr/>
            </a:pPr>
            <a:r>
              <a:rPr lang="en-US" sz="1400" dirty="0" smtClean="0"/>
              <a:t>Source : International Ergonomics Association (IEA) in 2000  (applies only to definition)</a:t>
            </a:r>
          </a:p>
        </p:txBody>
      </p:sp>
      <p:sp>
        <p:nvSpPr>
          <p:cNvPr id="1126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BD160AA-0B94-470E-91BC-118A72D109DD}" type="slidenum">
              <a:rPr lang="en-US" smtClean="0"/>
              <a:pPr/>
              <a:t>4</a:t>
            </a:fld>
            <a:endParaRPr lang="en-US"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469900" y="838200"/>
            <a:ext cx="8204200" cy="614363"/>
          </a:xfrm>
        </p:spPr>
        <p:txBody>
          <a:bodyPr>
            <a:normAutofit fontScale="90000"/>
          </a:bodyPr>
          <a:lstStyle/>
          <a:p>
            <a:pPr eaLnBrk="1" fontAlgn="auto" hangingPunct="1">
              <a:spcAft>
                <a:spcPts val="0"/>
              </a:spcAft>
              <a:defRPr/>
            </a:pPr>
            <a:r>
              <a:rPr lang="en-US" dirty="0" smtClean="0">
                <a:solidFill>
                  <a:schemeClr val="accent1">
                    <a:satMod val="150000"/>
                  </a:schemeClr>
                </a:solidFill>
              </a:rPr>
              <a:t>Risk factors for WMSDs</a:t>
            </a:r>
          </a:p>
        </p:txBody>
      </p:sp>
      <p:sp>
        <p:nvSpPr>
          <p:cNvPr id="4813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C7D4BF1-BF6D-404B-BCBA-DBC1F6C015EC}" type="slidenum">
              <a:rPr lang="en-US" smtClean="0"/>
              <a:pPr/>
              <a:t>40</a:t>
            </a:fld>
            <a:endParaRPr lang="en-US" smtClean="0"/>
          </a:p>
        </p:txBody>
      </p:sp>
      <p:sp>
        <p:nvSpPr>
          <p:cNvPr id="48132" name="Text Box 3"/>
          <p:cNvSpPr txBox="1">
            <a:spLocks noChangeArrowheads="1"/>
          </p:cNvSpPr>
          <p:nvPr/>
        </p:nvSpPr>
        <p:spPr bwMode="auto">
          <a:xfrm>
            <a:off x="1676400" y="3060700"/>
            <a:ext cx="61007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400">
                <a:latin typeface="Verdana" pitchFamily="34" charset="0"/>
              </a:rPr>
              <a:t>Hand Intensive Work</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F31CBE8-7206-4FE7-AC7E-F887DD2C75A2}" type="slidenum">
              <a:rPr lang="en-US" smtClean="0"/>
              <a:pPr/>
              <a:t>41</a:t>
            </a:fld>
            <a:endParaRPr lang="en-US" smtClean="0"/>
          </a:p>
        </p:txBody>
      </p:sp>
      <p:sp>
        <p:nvSpPr>
          <p:cNvPr id="49155" name="Text Box 2"/>
          <p:cNvSpPr txBox="1">
            <a:spLocks noChangeArrowheads="1"/>
          </p:cNvSpPr>
          <p:nvPr/>
        </p:nvSpPr>
        <p:spPr bwMode="auto">
          <a:xfrm>
            <a:off x="2743200" y="1497013"/>
            <a:ext cx="3276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en-US" sz="2800">
                <a:solidFill>
                  <a:schemeClr val="accent1"/>
                </a:solidFill>
              </a:rPr>
              <a:t>Repetitive motions</a:t>
            </a:r>
          </a:p>
        </p:txBody>
      </p:sp>
      <p:sp>
        <p:nvSpPr>
          <p:cNvPr id="49156" name="Text Box 4"/>
          <p:cNvSpPr txBox="1">
            <a:spLocks noChangeArrowheads="1"/>
          </p:cNvSpPr>
          <p:nvPr/>
        </p:nvSpPr>
        <p:spPr bwMode="auto">
          <a:xfrm>
            <a:off x="6232525" y="84931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sz="2000" b="1">
              <a:solidFill>
                <a:srgbClr val="F8F8F8"/>
              </a:solidFill>
            </a:endParaRPr>
          </a:p>
        </p:txBody>
      </p:sp>
      <p:sp>
        <p:nvSpPr>
          <p:cNvPr id="49157" name="Text Box 6"/>
          <p:cNvSpPr txBox="1">
            <a:spLocks noChangeArrowheads="1"/>
          </p:cNvSpPr>
          <p:nvPr/>
        </p:nvSpPr>
        <p:spPr bwMode="auto">
          <a:xfrm>
            <a:off x="762000" y="152400"/>
            <a:ext cx="7696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a:solidFill>
                  <a:schemeClr val="tx2"/>
                </a:solidFill>
                <a:latin typeface="Verdana" pitchFamily="34" charset="0"/>
              </a:rPr>
              <a:t>Hand Intensive Work</a:t>
            </a:r>
          </a:p>
        </p:txBody>
      </p:sp>
      <p:pic>
        <p:nvPicPr>
          <p:cNvPr id="49158" name="Picture 8" descr="npo0000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1488" y="2286000"/>
            <a:ext cx="274002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15875" y="228600"/>
            <a:ext cx="9144000" cy="1143000"/>
          </a:xfrm>
        </p:spPr>
        <p:txBody>
          <a:bodyPr>
            <a:normAutofit fontScale="90000"/>
          </a:bodyPr>
          <a:lstStyle/>
          <a:p>
            <a:pPr algn="ctr" eaLnBrk="1" fontAlgn="auto" hangingPunct="1">
              <a:spcAft>
                <a:spcPts val="0"/>
              </a:spcAft>
              <a:defRPr/>
            </a:pPr>
            <a:r>
              <a:rPr lang="en-US" sz="3600" dirty="0" smtClean="0">
                <a:solidFill>
                  <a:schemeClr val="accent1">
                    <a:satMod val="150000"/>
                  </a:schemeClr>
                </a:solidFill>
              </a:rPr>
              <a:t>Hand Intensive Work – Highly repetitive motion</a:t>
            </a:r>
          </a:p>
        </p:txBody>
      </p:sp>
      <p:sp>
        <p:nvSpPr>
          <p:cNvPr id="5017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E9AB24B-82F7-4BAD-A835-5B490E8A1457}" type="slidenum">
              <a:rPr lang="en-US" smtClean="0"/>
              <a:pPr/>
              <a:t>42</a:t>
            </a:fld>
            <a:endParaRPr lang="en-US" smtClean="0"/>
          </a:p>
        </p:txBody>
      </p:sp>
      <p:sp>
        <p:nvSpPr>
          <p:cNvPr id="50180" name="TextBox 1"/>
          <p:cNvSpPr txBox="1">
            <a:spLocks noChangeArrowheads="1"/>
          </p:cNvSpPr>
          <p:nvPr/>
        </p:nvSpPr>
        <p:spPr bwMode="auto">
          <a:xfrm>
            <a:off x="1752600" y="2135188"/>
            <a:ext cx="58674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a:t> Making the same motion repeatedly can cause a lot of wear and tear on the joints being used, and if you don’t rest to allow time for them to heal, the damage can just keep building up.</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28600" y="304800"/>
            <a:ext cx="8686800" cy="558800"/>
          </a:xfrm>
        </p:spPr>
        <p:txBody>
          <a:bodyPr>
            <a:normAutofit fontScale="90000"/>
          </a:bodyPr>
          <a:lstStyle/>
          <a:p>
            <a:pPr eaLnBrk="1" fontAlgn="auto" hangingPunct="1">
              <a:spcAft>
                <a:spcPts val="0"/>
              </a:spcAft>
              <a:defRPr/>
            </a:pPr>
            <a:r>
              <a:rPr lang="en-US" smtClean="0">
                <a:solidFill>
                  <a:schemeClr val="accent1">
                    <a:satMod val="150000"/>
                  </a:schemeClr>
                </a:solidFill>
              </a:rPr>
              <a:t>Reducing repetition</a:t>
            </a:r>
          </a:p>
        </p:txBody>
      </p:sp>
      <p:sp>
        <p:nvSpPr>
          <p:cNvPr id="51203" name="Rectangle 3"/>
          <p:cNvSpPr>
            <a:spLocks noGrp="1" noChangeArrowheads="1"/>
          </p:cNvSpPr>
          <p:nvPr>
            <p:ph idx="1"/>
          </p:nvPr>
        </p:nvSpPr>
        <p:spPr>
          <a:xfrm>
            <a:off x="533400" y="1600200"/>
            <a:ext cx="8305800" cy="4419600"/>
          </a:xfrm>
        </p:spPr>
        <p:txBody>
          <a:bodyPr/>
          <a:lstStyle/>
          <a:p>
            <a:pPr eaLnBrk="1" hangingPunct="1"/>
            <a:r>
              <a:rPr lang="en-US" sz="2400" smtClean="0"/>
              <a:t>Arrange work to avoid unnecessary motions</a:t>
            </a:r>
            <a:br>
              <a:rPr lang="en-US" sz="2400" smtClean="0"/>
            </a:br>
            <a:endParaRPr lang="en-US" sz="2400" smtClean="0"/>
          </a:p>
          <a:p>
            <a:pPr eaLnBrk="1" hangingPunct="1"/>
            <a:r>
              <a:rPr lang="en-US" sz="2400" smtClean="0"/>
              <a:t>Let power tools and machinery do the work</a:t>
            </a:r>
            <a:br>
              <a:rPr lang="en-US" sz="2400" smtClean="0"/>
            </a:br>
            <a:endParaRPr lang="en-US" sz="2400" smtClean="0"/>
          </a:p>
          <a:p>
            <a:pPr eaLnBrk="1" hangingPunct="1"/>
            <a:r>
              <a:rPr lang="en-US" sz="2400" smtClean="0"/>
              <a:t>Spread repetitive work out during the day</a:t>
            </a:r>
            <a:br>
              <a:rPr lang="en-US" sz="2400" smtClean="0"/>
            </a:br>
            <a:endParaRPr lang="en-US" sz="2400" smtClean="0"/>
          </a:p>
          <a:p>
            <a:pPr eaLnBrk="1" hangingPunct="1"/>
            <a:r>
              <a:rPr lang="en-US" sz="2400" smtClean="0"/>
              <a:t>Take stretch pauses</a:t>
            </a:r>
            <a:br>
              <a:rPr lang="en-US" sz="2400" smtClean="0"/>
            </a:br>
            <a:endParaRPr lang="en-US" sz="2400" smtClean="0"/>
          </a:p>
          <a:p>
            <a:pPr eaLnBrk="1" hangingPunct="1"/>
            <a:r>
              <a:rPr lang="en-US" sz="2400" smtClean="0"/>
              <a:t>Rotate task with co-workers if possible</a:t>
            </a:r>
            <a:br>
              <a:rPr lang="en-US" sz="2400" smtClean="0"/>
            </a:br>
            <a:endParaRPr lang="en-US" sz="2400" smtClean="0"/>
          </a:p>
          <a:p>
            <a:pPr eaLnBrk="1" hangingPunct="1"/>
            <a:r>
              <a:rPr lang="en-US" sz="2400" smtClean="0"/>
              <a:t>Change hands or motions frequently</a:t>
            </a:r>
          </a:p>
          <a:p>
            <a:pPr eaLnBrk="1" hangingPunct="1"/>
            <a:endParaRPr lang="en-US" sz="2400" smtClean="0">
              <a:solidFill>
                <a:schemeClr val="accent1"/>
              </a:solidFill>
            </a:endParaRPr>
          </a:p>
        </p:txBody>
      </p:sp>
      <p:sp>
        <p:nvSpPr>
          <p:cNvPr id="5120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03AB658-7DD3-4FF9-91C1-EBD15CABE29E}" type="slidenum">
              <a:rPr lang="en-US" smtClean="0"/>
              <a:pPr/>
              <a:t>43</a:t>
            </a:fld>
            <a:endParaRPr 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0" y="457200"/>
            <a:ext cx="9144000" cy="685800"/>
          </a:xfrm>
        </p:spPr>
        <p:txBody>
          <a:bodyPr>
            <a:normAutofit fontScale="90000"/>
          </a:bodyPr>
          <a:lstStyle/>
          <a:p>
            <a:pPr eaLnBrk="1" fontAlgn="auto" hangingPunct="1">
              <a:spcAft>
                <a:spcPts val="0"/>
              </a:spcAft>
              <a:defRPr/>
            </a:pPr>
            <a:r>
              <a:rPr lang="en-US" sz="3600" smtClean="0">
                <a:solidFill>
                  <a:schemeClr val="accent1">
                    <a:satMod val="150000"/>
                  </a:schemeClr>
                </a:solidFill>
              </a:rPr>
              <a:t>Hand Intensive Work – </a:t>
            </a:r>
            <a:br>
              <a:rPr lang="en-US" sz="3600" smtClean="0">
                <a:solidFill>
                  <a:schemeClr val="accent1">
                    <a:satMod val="150000"/>
                  </a:schemeClr>
                </a:solidFill>
              </a:rPr>
            </a:br>
            <a:r>
              <a:rPr lang="en-US" sz="3600" smtClean="0">
                <a:solidFill>
                  <a:schemeClr val="accent1">
                    <a:satMod val="150000"/>
                  </a:schemeClr>
                </a:solidFill>
              </a:rPr>
              <a:t>Gripping and Pinching</a:t>
            </a:r>
          </a:p>
        </p:txBody>
      </p:sp>
      <p:sp>
        <p:nvSpPr>
          <p:cNvPr id="5222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E61FE51-0B2B-43D3-9484-D466F00407B5}" type="slidenum">
              <a:rPr lang="en-US" smtClean="0"/>
              <a:pPr/>
              <a:t>44</a:t>
            </a:fld>
            <a:endParaRPr lang="en-US" smtClean="0"/>
          </a:p>
        </p:txBody>
      </p:sp>
      <p:pic>
        <p:nvPicPr>
          <p:cNvPr id="52228" name="Picture 6" descr="npo0000fb"/>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5257800" y="3048000"/>
            <a:ext cx="1828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2229" name="Picture 7" descr="npo0000f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6088" y="2895600"/>
            <a:ext cx="2093912"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2230" name="Text Box 5"/>
          <p:cNvSpPr txBox="1">
            <a:spLocks noChangeArrowheads="1"/>
          </p:cNvSpPr>
          <p:nvPr/>
        </p:nvSpPr>
        <p:spPr bwMode="auto">
          <a:xfrm>
            <a:off x="1981200" y="1676400"/>
            <a:ext cx="5486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600"/>
              <a:t>A power grip is 5 times stronger than a pinch grip</a:t>
            </a:r>
          </a:p>
        </p:txBody>
      </p:sp>
      <p:sp>
        <p:nvSpPr>
          <p:cNvPr id="47111" name="WordArt 6"/>
          <p:cNvSpPr>
            <a:spLocks noChangeArrowheads="1" noChangeShapeType="1" noTextEdit="1"/>
          </p:cNvSpPr>
          <p:nvPr/>
        </p:nvSpPr>
        <p:spPr bwMode="auto">
          <a:xfrm>
            <a:off x="2590800" y="5257800"/>
            <a:ext cx="1495425"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defRPr/>
            </a:pPr>
            <a:r>
              <a:rPr lang="en-US" sz="3600" kern="10" dirty="0">
                <a:effectLst>
                  <a:outerShdw dist="45791" dir="2021404" algn="ctr" rotWithShape="0">
                    <a:srgbClr val="C0C0C0"/>
                  </a:outerShdw>
                </a:effectLst>
                <a:latin typeface="Times New Roman"/>
                <a:cs typeface="Times New Roman"/>
              </a:rPr>
              <a:t>10</a:t>
            </a:r>
            <a:r>
              <a:rPr lang="en-US" sz="3600" kern="10" dirty="0">
                <a:solidFill>
                  <a:schemeClr val="accent1"/>
                </a:solidFill>
                <a:effectLst>
                  <a:outerShdw dist="45791" dir="2021404" algn="ctr" rotWithShape="0">
                    <a:srgbClr val="C0C0C0"/>
                  </a:outerShdw>
                </a:effectLst>
                <a:latin typeface="Times New Roman"/>
                <a:cs typeface="Times New Roman"/>
              </a:rPr>
              <a:t> </a:t>
            </a:r>
            <a:r>
              <a:rPr lang="en-US" sz="3600" kern="10" dirty="0" err="1">
                <a:effectLst>
                  <a:outerShdw dist="45791" dir="2021404" algn="ctr" rotWithShape="0">
                    <a:srgbClr val="C0C0C0"/>
                  </a:outerShdw>
                </a:effectLst>
                <a:latin typeface="Times New Roman"/>
                <a:cs typeface="Times New Roman"/>
              </a:rPr>
              <a:t>lbs</a:t>
            </a:r>
            <a:endParaRPr lang="en-US" sz="3600" kern="10" dirty="0">
              <a:effectLst>
                <a:outerShdw dist="45791" dir="2021404" algn="ctr" rotWithShape="0">
                  <a:srgbClr val="C0C0C0"/>
                </a:outerShdw>
              </a:effectLst>
              <a:latin typeface="Times New Roman"/>
              <a:cs typeface="Times New Roman"/>
            </a:endParaRPr>
          </a:p>
        </p:txBody>
      </p:sp>
      <p:sp>
        <p:nvSpPr>
          <p:cNvPr id="52232" name="WordArt 7"/>
          <p:cNvSpPr>
            <a:spLocks noChangeArrowheads="1" noChangeShapeType="1" noTextEdit="1"/>
          </p:cNvSpPr>
          <p:nvPr/>
        </p:nvSpPr>
        <p:spPr bwMode="auto">
          <a:xfrm>
            <a:off x="5486400" y="5257800"/>
            <a:ext cx="1495425"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effectLst>
                  <a:outerShdw dist="45791" dir="2021404" algn="ctr" rotWithShape="0">
                    <a:srgbClr val="C0C0C0"/>
                  </a:outerShdw>
                </a:effectLst>
                <a:latin typeface="Times New Roman"/>
                <a:cs typeface="Times New Roman"/>
              </a:rPr>
              <a:t>2 lbs</a:t>
            </a:r>
          </a:p>
        </p:txBody>
      </p:sp>
      <p:sp>
        <p:nvSpPr>
          <p:cNvPr id="52233" name="Text Box 8"/>
          <p:cNvSpPr txBox="1">
            <a:spLocks noChangeArrowheads="1"/>
          </p:cNvSpPr>
          <p:nvPr/>
        </p:nvSpPr>
        <p:spPr bwMode="auto">
          <a:xfrm>
            <a:off x="4283075" y="3505200"/>
            <a:ext cx="746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400" b="1">
                <a:solidFill>
                  <a:schemeClr val="accent1"/>
                </a:solidFill>
                <a:latin typeface="Tahoma" pitchFamily="34" charset="0"/>
              </a:rPr>
              <a: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3"/>
          <p:cNvSpPr>
            <a:spLocks noGrp="1" noChangeArrowheads="1"/>
          </p:cNvSpPr>
          <p:nvPr>
            <p:ph type="title"/>
          </p:nvPr>
        </p:nvSpPr>
        <p:spPr>
          <a:xfrm>
            <a:off x="228600" y="609600"/>
            <a:ext cx="8686800" cy="614363"/>
          </a:xfrm>
        </p:spPr>
        <p:txBody>
          <a:bodyPr>
            <a:normAutofit fontScale="90000"/>
          </a:bodyPr>
          <a:lstStyle/>
          <a:p>
            <a:pPr eaLnBrk="1" fontAlgn="auto" hangingPunct="1">
              <a:spcAft>
                <a:spcPts val="0"/>
              </a:spcAft>
              <a:defRPr/>
            </a:pPr>
            <a:r>
              <a:rPr lang="en-US" smtClean="0">
                <a:solidFill>
                  <a:schemeClr val="accent1">
                    <a:satMod val="150000"/>
                  </a:schemeClr>
                </a:solidFill>
              </a:rPr>
              <a:t>Hand Intensive Work – Gripping</a:t>
            </a:r>
          </a:p>
        </p:txBody>
      </p:sp>
      <p:sp>
        <p:nvSpPr>
          <p:cNvPr id="5325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EF6AFAC-0730-44F1-9F25-3A05C7D94777}" type="slidenum">
              <a:rPr lang="en-US" smtClean="0"/>
              <a:pPr/>
              <a:t>45</a:t>
            </a:fld>
            <a:endParaRPr lang="en-US" smtClean="0"/>
          </a:p>
        </p:txBody>
      </p:sp>
      <p:pic>
        <p:nvPicPr>
          <p:cNvPr id="53252" name="Object 3" descr="npo000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6963" y="2189163"/>
            <a:ext cx="4643437"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228600" y="838200"/>
            <a:ext cx="8686800" cy="558800"/>
          </a:xfrm>
        </p:spPr>
        <p:txBody>
          <a:bodyPr>
            <a:normAutofit fontScale="90000"/>
          </a:bodyPr>
          <a:lstStyle/>
          <a:p>
            <a:pPr eaLnBrk="1" fontAlgn="auto" hangingPunct="1">
              <a:spcAft>
                <a:spcPts val="0"/>
              </a:spcAft>
              <a:defRPr/>
            </a:pPr>
            <a:r>
              <a:rPr lang="en-US" smtClean="0">
                <a:solidFill>
                  <a:schemeClr val="accent1">
                    <a:satMod val="150000"/>
                  </a:schemeClr>
                </a:solidFill>
              </a:rPr>
              <a:t>Pinching with the fingertips</a:t>
            </a:r>
          </a:p>
        </p:txBody>
      </p:sp>
      <p:sp>
        <p:nvSpPr>
          <p:cNvPr id="5427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E13FEA5-166D-4C6D-B622-C902252F1D54}" type="slidenum">
              <a:rPr lang="en-US" smtClean="0"/>
              <a:pPr/>
              <a:t>46</a:t>
            </a:fld>
            <a:endParaRPr lang="en-US" smtClean="0"/>
          </a:p>
        </p:txBody>
      </p:sp>
      <p:pic>
        <p:nvPicPr>
          <p:cNvPr id="54276" name="Picture 5" descr="npo0001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209800"/>
            <a:ext cx="339566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228600" y="838200"/>
            <a:ext cx="8686800" cy="447675"/>
          </a:xfrm>
        </p:spPr>
        <p:txBody>
          <a:bodyPr>
            <a:normAutofit fontScale="90000"/>
          </a:bodyPr>
          <a:lstStyle/>
          <a:p>
            <a:pPr eaLnBrk="1" fontAlgn="auto" hangingPunct="1">
              <a:spcAft>
                <a:spcPts val="0"/>
              </a:spcAft>
              <a:defRPr/>
            </a:pPr>
            <a:r>
              <a:rPr lang="en-US" smtClean="0">
                <a:solidFill>
                  <a:schemeClr val="accent1">
                    <a:satMod val="150000"/>
                  </a:schemeClr>
                </a:solidFill>
              </a:rPr>
              <a:t>Other factors</a:t>
            </a:r>
          </a:p>
        </p:txBody>
      </p:sp>
      <p:sp>
        <p:nvSpPr>
          <p:cNvPr id="5529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736BA97-B2FE-4546-AC46-22A9F5B71812}" type="slidenum">
              <a:rPr lang="en-US" smtClean="0"/>
              <a:pPr/>
              <a:t>47</a:t>
            </a:fld>
            <a:endParaRPr lang="en-US" smtClean="0"/>
          </a:p>
        </p:txBody>
      </p:sp>
      <p:sp>
        <p:nvSpPr>
          <p:cNvPr id="55300" name="Text Box 3"/>
          <p:cNvSpPr txBox="1">
            <a:spLocks noChangeArrowheads="1"/>
          </p:cNvSpPr>
          <p:nvPr/>
        </p:nvSpPr>
        <p:spPr bwMode="auto">
          <a:xfrm>
            <a:off x="381000" y="1676400"/>
            <a:ext cx="84582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600"/>
              <a:t>Your grip strength decreases when you:</a:t>
            </a:r>
          </a:p>
          <a:p>
            <a:pPr lvl="1">
              <a:spcBef>
                <a:spcPct val="50000"/>
              </a:spcBef>
              <a:buFontTx/>
              <a:buChar char="•"/>
            </a:pPr>
            <a:r>
              <a:rPr lang="en-US" sz="3200"/>
              <a:t>Bend your wrists </a:t>
            </a:r>
          </a:p>
          <a:p>
            <a:pPr lvl="1">
              <a:spcBef>
                <a:spcPct val="50000"/>
              </a:spcBef>
              <a:buFontTx/>
              <a:buChar char="•"/>
            </a:pPr>
            <a:r>
              <a:rPr lang="en-US" sz="3200"/>
              <a:t>Pick up slippery items </a:t>
            </a:r>
          </a:p>
          <a:p>
            <a:pPr lvl="1">
              <a:spcBef>
                <a:spcPct val="50000"/>
              </a:spcBef>
              <a:buFontTx/>
              <a:buChar char="•"/>
            </a:pPr>
            <a:r>
              <a:rPr lang="en-US" sz="3200"/>
              <a:t>Wear poorly fitting gloves</a:t>
            </a:r>
          </a:p>
          <a:p>
            <a:pPr lvl="1">
              <a:spcBef>
                <a:spcPct val="50000"/>
              </a:spcBef>
              <a:buFontTx/>
              <a:buChar char="•"/>
            </a:pPr>
            <a:r>
              <a:rPr lang="en-US" sz="3200"/>
              <a:t>Have cold hands</a:t>
            </a:r>
          </a:p>
          <a:p>
            <a:pPr lvl="1">
              <a:spcBef>
                <a:spcPct val="50000"/>
              </a:spcBef>
              <a:buFontTx/>
              <a:buChar char="•"/>
            </a:pPr>
            <a:endParaRPr lang="en-US" sz="3600">
              <a:solidFill>
                <a:schemeClr val="accent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9" name="Rectangle 8"/>
          <p:cNvSpPr>
            <a:spLocks noGrp="1" noChangeArrowheads="1"/>
          </p:cNvSpPr>
          <p:nvPr>
            <p:ph type="title"/>
          </p:nvPr>
        </p:nvSpPr>
        <p:spPr>
          <a:xfrm>
            <a:off x="228600" y="609600"/>
            <a:ext cx="8686800" cy="614363"/>
          </a:xfrm>
        </p:spPr>
        <p:txBody>
          <a:bodyPr>
            <a:normAutofit fontScale="90000"/>
          </a:bodyPr>
          <a:lstStyle/>
          <a:p>
            <a:pPr eaLnBrk="1" fontAlgn="auto" hangingPunct="1">
              <a:spcAft>
                <a:spcPts val="0"/>
              </a:spcAft>
              <a:defRPr/>
            </a:pPr>
            <a:r>
              <a:rPr lang="en-US" smtClean="0">
                <a:solidFill>
                  <a:schemeClr val="accent1">
                    <a:satMod val="150000"/>
                  </a:schemeClr>
                </a:solidFill>
              </a:rPr>
              <a:t>Hand Intensive Work – Combinations</a:t>
            </a:r>
          </a:p>
        </p:txBody>
      </p:sp>
      <p:sp>
        <p:nvSpPr>
          <p:cNvPr id="5632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7ACAA5D-CF7F-4EF0-A2F0-E9A2A9C6FA2A}" type="slidenum">
              <a:rPr lang="en-US" smtClean="0"/>
              <a:pPr/>
              <a:t>48</a:t>
            </a:fld>
            <a:endParaRPr lang="en-US" smtClean="0"/>
          </a:p>
        </p:txBody>
      </p:sp>
      <p:sp>
        <p:nvSpPr>
          <p:cNvPr id="56324" name="Rectangle 2"/>
          <p:cNvSpPr>
            <a:spLocks noGrp="1" noChangeArrowheads="1"/>
          </p:cNvSpPr>
          <p:nvPr>
            <p:ph type="body" idx="4294967295"/>
          </p:nvPr>
        </p:nvSpPr>
        <p:spPr>
          <a:xfrm>
            <a:off x="22225" y="2365375"/>
            <a:ext cx="3805238" cy="3500438"/>
          </a:xfrm>
        </p:spPr>
        <p:txBody>
          <a:bodyPr/>
          <a:lstStyle/>
          <a:p>
            <a:pPr marL="0" indent="0" eaLnBrk="1" hangingPunct="1">
              <a:buFontTx/>
              <a:buNone/>
            </a:pPr>
            <a:r>
              <a:rPr lang="en-US" sz="3600" smtClean="0"/>
              <a:t>Risk of injury goes up as you combine  factors</a:t>
            </a:r>
          </a:p>
          <a:p>
            <a:pPr marL="0" indent="0" eaLnBrk="1" hangingPunct="1"/>
            <a:endParaRPr lang="en-US" sz="3600" smtClean="0">
              <a:solidFill>
                <a:schemeClr val="accent1"/>
              </a:solidFill>
            </a:endParaRPr>
          </a:p>
        </p:txBody>
      </p:sp>
      <p:sp>
        <p:nvSpPr>
          <p:cNvPr id="56325" name="Text Box 3"/>
          <p:cNvSpPr txBox="1">
            <a:spLocks noChangeArrowheads="1"/>
          </p:cNvSpPr>
          <p:nvPr/>
        </p:nvSpPr>
        <p:spPr bwMode="auto">
          <a:xfrm>
            <a:off x="4648200" y="1755775"/>
            <a:ext cx="4191000" cy="3921125"/>
          </a:xfrm>
          <a:prstGeom prst="rect">
            <a:avLst/>
          </a:prstGeom>
          <a:gradFill rotWithShape="0">
            <a:gsLst>
              <a:gs pos="0">
                <a:srgbClr val="FF0000"/>
              </a:gs>
              <a:gs pos="100000">
                <a:srgbClr val="FFFF00"/>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000" b="1">
                <a:solidFill>
                  <a:srgbClr val="006600"/>
                </a:solidFill>
              </a:rPr>
              <a:t>Repetition</a:t>
            </a:r>
            <a:br>
              <a:rPr lang="en-US" sz="2000" b="1">
                <a:solidFill>
                  <a:srgbClr val="006600"/>
                </a:solidFill>
              </a:rPr>
            </a:br>
            <a:r>
              <a:rPr lang="en-US" sz="2000" b="1">
                <a:solidFill>
                  <a:srgbClr val="006600"/>
                </a:solidFill>
              </a:rPr>
              <a:t>Gripping or Pinching                                Bent wrists</a:t>
            </a:r>
          </a:p>
          <a:p>
            <a:pPr algn="ctr">
              <a:spcBef>
                <a:spcPct val="50000"/>
              </a:spcBef>
            </a:pPr>
            <a:endParaRPr lang="en-US" b="1">
              <a:solidFill>
                <a:srgbClr val="006600"/>
              </a:solidFill>
            </a:endParaRPr>
          </a:p>
          <a:p>
            <a:pPr algn="ctr">
              <a:spcBef>
                <a:spcPct val="50000"/>
              </a:spcBef>
            </a:pPr>
            <a:endParaRPr lang="en-US" b="1">
              <a:solidFill>
                <a:srgbClr val="006600"/>
              </a:solidFill>
            </a:endParaRPr>
          </a:p>
          <a:p>
            <a:pPr algn="ctr">
              <a:spcBef>
                <a:spcPct val="50000"/>
              </a:spcBef>
            </a:pPr>
            <a:r>
              <a:rPr lang="en-US" sz="2000" b="1">
                <a:solidFill>
                  <a:srgbClr val="006600"/>
                </a:solidFill>
              </a:rPr>
              <a:t>Repetition</a:t>
            </a:r>
            <a:br>
              <a:rPr lang="en-US" sz="2000" b="1">
                <a:solidFill>
                  <a:srgbClr val="006600"/>
                </a:solidFill>
              </a:rPr>
            </a:br>
            <a:r>
              <a:rPr lang="en-US" sz="2000" b="1">
                <a:solidFill>
                  <a:srgbClr val="006600"/>
                </a:solidFill>
              </a:rPr>
              <a:t>Gripping or Pinching</a:t>
            </a:r>
          </a:p>
          <a:p>
            <a:pPr algn="ctr">
              <a:spcBef>
                <a:spcPct val="50000"/>
              </a:spcBef>
            </a:pPr>
            <a:endParaRPr lang="en-US" sz="2000" b="1">
              <a:solidFill>
                <a:srgbClr val="006600"/>
              </a:solidFill>
            </a:endParaRPr>
          </a:p>
          <a:p>
            <a:pPr algn="ctr">
              <a:spcBef>
                <a:spcPct val="50000"/>
              </a:spcBef>
            </a:pPr>
            <a:endParaRPr lang="en-US" b="1">
              <a:solidFill>
                <a:srgbClr val="006600"/>
              </a:solidFill>
            </a:endParaRPr>
          </a:p>
          <a:p>
            <a:pPr algn="ctr">
              <a:spcBef>
                <a:spcPct val="50000"/>
              </a:spcBef>
            </a:pPr>
            <a:r>
              <a:rPr lang="en-US" sz="2000" b="1">
                <a:solidFill>
                  <a:srgbClr val="006600"/>
                </a:solidFill>
              </a:rPr>
              <a:t>Repetition</a:t>
            </a:r>
          </a:p>
        </p:txBody>
      </p:sp>
      <p:sp>
        <p:nvSpPr>
          <p:cNvPr id="56326" name="AutoShape 4"/>
          <p:cNvSpPr>
            <a:spLocks noChangeArrowheads="1"/>
          </p:cNvSpPr>
          <p:nvPr/>
        </p:nvSpPr>
        <p:spPr bwMode="auto">
          <a:xfrm>
            <a:off x="6477000" y="4564063"/>
            <a:ext cx="457200" cy="465137"/>
          </a:xfrm>
          <a:prstGeom prst="upArrow">
            <a:avLst>
              <a:gd name="adj1" fmla="val 50000"/>
              <a:gd name="adj2" fmla="val 25434"/>
            </a:avLst>
          </a:prstGeom>
          <a:solidFill>
            <a:schemeClr val="bg1"/>
          </a:solidFill>
          <a:ln w="25400">
            <a:solidFill>
              <a:schemeClr val="tx1"/>
            </a:solidFill>
            <a:miter lim="800000"/>
            <a:headEnd/>
            <a:tailEnd/>
          </a:ln>
        </p:spPr>
        <p:txBody>
          <a:bodyPr anchor="ctr">
            <a:spAutoFit/>
          </a:bodyPr>
          <a:lstStyle/>
          <a:p>
            <a:pPr algn="ctr"/>
            <a:endParaRPr lang="en-US" sz="2000" b="1">
              <a:solidFill>
                <a:srgbClr val="F8F8F8"/>
              </a:solidFill>
            </a:endParaRPr>
          </a:p>
        </p:txBody>
      </p:sp>
      <p:sp>
        <p:nvSpPr>
          <p:cNvPr id="56327" name="AutoShape 5"/>
          <p:cNvSpPr>
            <a:spLocks noChangeArrowheads="1"/>
          </p:cNvSpPr>
          <p:nvPr/>
        </p:nvSpPr>
        <p:spPr bwMode="auto">
          <a:xfrm>
            <a:off x="6477000" y="2895600"/>
            <a:ext cx="514350" cy="465138"/>
          </a:xfrm>
          <a:prstGeom prst="upArrow">
            <a:avLst>
              <a:gd name="adj1" fmla="val 50000"/>
              <a:gd name="adj2" fmla="val 25000"/>
            </a:avLst>
          </a:prstGeom>
          <a:solidFill>
            <a:schemeClr val="bg1"/>
          </a:solidFill>
          <a:ln w="25400">
            <a:solidFill>
              <a:schemeClr val="tx1"/>
            </a:solidFill>
            <a:miter lim="800000"/>
            <a:headEnd/>
            <a:tailEnd/>
          </a:ln>
        </p:spPr>
        <p:txBody>
          <a:bodyPr anchor="ctr">
            <a:spAutoFit/>
          </a:bodyPr>
          <a:lstStyle/>
          <a:p>
            <a:pPr algn="ctr"/>
            <a:endParaRPr lang="en-US" sz="2000" b="1">
              <a:solidFill>
                <a:srgbClr val="F8F8F8"/>
              </a:solidFill>
            </a:endParaRPr>
          </a:p>
        </p:txBody>
      </p:sp>
      <p:sp>
        <p:nvSpPr>
          <p:cNvPr id="56328" name="Line 6"/>
          <p:cNvSpPr>
            <a:spLocks noChangeShapeType="1"/>
          </p:cNvSpPr>
          <p:nvPr/>
        </p:nvSpPr>
        <p:spPr bwMode="auto">
          <a:xfrm flipV="1">
            <a:off x="4343400" y="1752600"/>
            <a:ext cx="0" cy="388620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56329" name="Text Box 7"/>
          <p:cNvSpPr txBox="1">
            <a:spLocks noChangeArrowheads="1"/>
          </p:cNvSpPr>
          <p:nvPr/>
        </p:nvSpPr>
        <p:spPr bwMode="auto">
          <a:xfrm rot="-5378142">
            <a:off x="3307557" y="3091656"/>
            <a:ext cx="152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800" b="1">
                <a:solidFill>
                  <a:schemeClr val="accent1"/>
                </a:solidFill>
              </a:rPr>
              <a:t>Risk</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a:xfrm>
            <a:off x="228600" y="304800"/>
            <a:ext cx="8686800" cy="838200"/>
          </a:xfrm>
        </p:spPr>
        <p:txBody>
          <a:bodyPr>
            <a:normAutofit fontScale="90000"/>
          </a:bodyPr>
          <a:lstStyle/>
          <a:p>
            <a:pPr eaLnBrk="1" fontAlgn="auto" hangingPunct="1">
              <a:spcAft>
                <a:spcPts val="0"/>
              </a:spcAft>
              <a:defRPr/>
            </a:pPr>
            <a:r>
              <a:rPr lang="en-US" sz="3600" smtClean="0">
                <a:solidFill>
                  <a:schemeClr val="accent1">
                    <a:satMod val="150000"/>
                  </a:schemeClr>
                </a:solidFill>
              </a:rPr>
              <a:t>OSHA Guidelines for </a:t>
            </a:r>
            <a:br>
              <a:rPr lang="en-US" sz="3600" smtClean="0">
                <a:solidFill>
                  <a:schemeClr val="accent1">
                    <a:satMod val="150000"/>
                  </a:schemeClr>
                </a:solidFill>
              </a:rPr>
            </a:br>
            <a:r>
              <a:rPr lang="en-US" sz="3600" smtClean="0">
                <a:solidFill>
                  <a:schemeClr val="accent1">
                    <a:satMod val="150000"/>
                  </a:schemeClr>
                </a:solidFill>
              </a:rPr>
              <a:t>Ergonomics</a:t>
            </a:r>
          </a:p>
        </p:txBody>
      </p:sp>
      <p:sp>
        <p:nvSpPr>
          <p:cNvPr id="57348" name="Rectangle 3"/>
          <p:cNvSpPr>
            <a:spLocks noGrp="1" noChangeArrowheads="1"/>
          </p:cNvSpPr>
          <p:nvPr>
            <p:ph idx="1"/>
          </p:nvPr>
        </p:nvSpPr>
        <p:spPr>
          <a:xfrm>
            <a:off x="457200" y="1447800"/>
            <a:ext cx="8229600" cy="4854575"/>
          </a:xfrm>
        </p:spPr>
        <p:txBody>
          <a:bodyPr rtlCol="0">
            <a:noAutofit/>
          </a:bodyPr>
          <a:lstStyle/>
          <a:p>
            <a:pPr marL="438912" indent="-320040" eaLnBrk="1" fontAlgn="auto" hangingPunct="1">
              <a:lnSpc>
                <a:spcPct val="90000"/>
              </a:lnSpc>
              <a:spcBef>
                <a:spcPts val="0"/>
              </a:spcBef>
              <a:spcAft>
                <a:spcPts val="0"/>
              </a:spcAft>
              <a:buFont typeface="Wingdings 2"/>
              <a:buChar char=""/>
              <a:defRPr/>
            </a:pPr>
            <a:r>
              <a:rPr lang="en-US" sz="2800" dirty="0" smtClean="0"/>
              <a:t>OSHA has developed industry- or task-specific guidelines for a number of industries based on current incidence rates and available information about effective and feasible solutions</a:t>
            </a:r>
          </a:p>
          <a:p>
            <a:pPr marL="438912" indent="-320040" eaLnBrk="1" fontAlgn="auto" hangingPunct="1">
              <a:lnSpc>
                <a:spcPct val="90000"/>
              </a:lnSpc>
              <a:spcBef>
                <a:spcPts val="0"/>
              </a:spcBef>
              <a:spcAft>
                <a:spcPts val="0"/>
              </a:spcAft>
              <a:buFont typeface="Wingdings 2"/>
              <a:buChar char=""/>
              <a:defRPr/>
            </a:pPr>
            <a:r>
              <a:rPr lang="en-US" sz="2800" dirty="0" smtClean="0"/>
              <a:t>OSHA is conducting inspections for ergonomic hazards and issues citations under the General Duty Clause and issues alert letters where appropriate </a:t>
            </a:r>
          </a:p>
          <a:p>
            <a:pPr marL="438912" indent="-320040" eaLnBrk="1" fontAlgn="auto" hangingPunct="1">
              <a:lnSpc>
                <a:spcPct val="90000"/>
              </a:lnSpc>
              <a:spcBef>
                <a:spcPts val="0"/>
              </a:spcBef>
              <a:spcAft>
                <a:spcPts val="0"/>
              </a:spcAft>
              <a:buFont typeface="Wingdings 2"/>
              <a:buChar char=""/>
              <a:defRPr/>
            </a:pPr>
            <a:r>
              <a:rPr lang="en-US" sz="2800" dirty="0" smtClean="0"/>
              <a:t>OSHA is providing assistance to business to help them proactively address ergonomic issues in the workplace </a:t>
            </a:r>
          </a:p>
          <a:p>
            <a:pPr marL="438912" indent="-320040" eaLnBrk="1" fontAlgn="auto" hangingPunct="1">
              <a:lnSpc>
                <a:spcPct val="90000"/>
              </a:lnSpc>
              <a:spcBef>
                <a:spcPts val="0"/>
              </a:spcBef>
              <a:spcAft>
                <a:spcPts val="0"/>
              </a:spcAft>
              <a:buFont typeface="Wingdings 2"/>
              <a:buChar char=""/>
              <a:defRPr/>
            </a:pPr>
            <a:r>
              <a:rPr lang="en-US" sz="2800" dirty="0" smtClean="0"/>
              <a:t>OSHA has chartered an advisory committee to identify gaps in research and application of ergonomics and ergonomic principles in the workplace</a:t>
            </a:r>
          </a:p>
          <a:p>
            <a:pPr marL="438912" indent="-320040" eaLnBrk="1" fontAlgn="auto" hangingPunct="1">
              <a:lnSpc>
                <a:spcPct val="90000"/>
              </a:lnSpc>
              <a:spcBef>
                <a:spcPts val="0"/>
              </a:spcBef>
              <a:spcAft>
                <a:spcPts val="0"/>
              </a:spcAft>
              <a:buFont typeface="Wingdings 2"/>
              <a:buChar char=""/>
              <a:defRPr/>
            </a:pPr>
            <a:endParaRPr lang="en-US" sz="2800" dirty="0" smtClean="0">
              <a:solidFill>
                <a:schemeClr val="bg1">
                  <a:lumMod val="95000"/>
                </a:schemeClr>
              </a:solidFill>
            </a:endParaRPr>
          </a:p>
        </p:txBody>
      </p:sp>
      <p:sp>
        <p:nvSpPr>
          <p:cNvPr id="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16795DC-0A7D-4BFB-949F-8DA9CC865505}" type="slidenum">
              <a:rPr lang="en-US" smtClean="0"/>
              <a:pPr/>
              <a:t>49</a:t>
            </a:fld>
            <a:endParaRPr 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600" y="838200"/>
            <a:ext cx="8686800" cy="558800"/>
          </a:xfrm>
        </p:spPr>
        <p:txBody>
          <a:bodyPr>
            <a:normAutofit fontScale="90000"/>
          </a:bodyPr>
          <a:lstStyle/>
          <a:p>
            <a:pPr eaLnBrk="1" fontAlgn="auto" hangingPunct="1">
              <a:spcAft>
                <a:spcPts val="0"/>
              </a:spcAft>
              <a:defRPr/>
            </a:pPr>
            <a:r>
              <a:rPr lang="en-US" smtClean="0">
                <a:solidFill>
                  <a:schemeClr val="accent1">
                    <a:satMod val="150000"/>
                  </a:schemeClr>
                </a:solidFill>
              </a:rPr>
              <a:t>Benefits of ergonomics</a:t>
            </a:r>
          </a:p>
        </p:txBody>
      </p:sp>
      <p:sp>
        <p:nvSpPr>
          <p:cNvPr id="12291" name="Rectangle 3"/>
          <p:cNvSpPr>
            <a:spLocks noGrp="1" noChangeArrowheads="1"/>
          </p:cNvSpPr>
          <p:nvPr>
            <p:ph idx="1"/>
          </p:nvPr>
        </p:nvSpPr>
        <p:spPr>
          <a:xfrm>
            <a:off x="228600" y="1833563"/>
            <a:ext cx="8686800" cy="4262437"/>
          </a:xfrm>
        </p:spPr>
        <p:txBody>
          <a:bodyPr/>
          <a:lstStyle/>
          <a:p>
            <a:pPr eaLnBrk="1" hangingPunct="1">
              <a:lnSpc>
                <a:spcPct val="90000"/>
              </a:lnSpc>
              <a:spcAft>
                <a:spcPct val="20000"/>
              </a:spcAft>
            </a:pPr>
            <a:r>
              <a:rPr lang="en-US" sz="4000" smtClean="0"/>
              <a:t>Helps to prevent injuries</a:t>
            </a:r>
          </a:p>
          <a:p>
            <a:pPr eaLnBrk="1" hangingPunct="1">
              <a:lnSpc>
                <a:spcPct val="90000"/>
              </a:lnSpc>
              <a:spcAft>
                <a:spcPct val="20000"/>
              </a:spcAft>
            </a:pPr>
            <a:r>
              <a:rPr lang="en-US" sz="4000" smtClean="0"/>
              <a:t>Improve quality of work and life</a:t>
            </a:r>
          </a:p>
          <a:p>
            <a:pPr eaLnBrk="1" hangingPunct="1">
              <a:lnSpc>
                <a:spcPct val="90000"/>
              </a:lnSpc>
              <a:spcAft>
                <a:spcPct val="20000"/>
              </a:spcAft>
            </a:pPr>
            <a:r>
              <a:rPr lang="en-US" sz="4000" smtClean="0"/>
              <a:t>Reduce fatigue and discomfort</a:t>
            </a:r>
          </a:p>
          <a:p>
            <a:pPr eaLnBrk="1" hangingPunct="1">
              <a:lnSpc>
                <a:spcPct val="90000"/>
              </a:lnSpc>
              <a:spcAft>
                <a:spcPct val="20000"/>
              </a:spcAft>
            </a:pPr>
            <a:r>
              <a:rPr lang="en-US" sz="4000" smtClean="0"/>
              <a:t>Increased productivity and efficiency</a:t>
            </a:r>
          </a:p>
          <a:p>
            <a:pPr eaLnBrk="1" hangingPunct="1">
              <a:lnSpc>
                <a:spcPct val="90000"/>
              </a:lnSpc>
              <a:spcAft>
                <a:spcPct val="20000"/>
              </a:spcAft>
            </a:pPr>
            <a:r>
              <a:rPr lang="en-US" sz="4000" smtClean="0"/>
              <a:t>Improved morale and job satisfaction</a:t>
            </a:r>
          </a:p>
          <a:p>
            <a:pPr eaLnBrk="1" hangingPunct="1">
              <a:lnSpc>
                <a:spcPct val="90000"/>
              </a:lnSpc>
              <a:spcAft>
                <a:spcPct val="20000"/>
              </a:spcAft>
            </a:pPr>
            <a:r>
              <a:rPr lang="en-US" sz="4000" smtClean="0"/>
              <a:t>Reduced turnover</a:t>
            </a:r>
          </a:p>
          <a:p>
            <a:pPr eaLnBrk="1" hangingPunct="1">
              <a:lnSpc>
                <a:spcPct val="90000"/>
              </a:lnSpc>
              <a:spcAft>
                <a:spcPct val="20000"/>
              </a:spcAft>
            </a:pPr>
            <a:endParaRPr lang="en-US" sz="2800" smtClean="0">
              <a:solidFill>
                <a:schemeClr val="accent1"/>
              </a:solidFill>
            </a:endParaRPr>
          </a:p>
        </p:txBody>
      </p:sp>
      <p:sp>
        <p:nvSpPr>
          <p:cNvPr id="1229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FC7BFE8-0AF3-46B9-BD09-C243C93B81F5}" type="slidenum">
              <a:rPr lang="en-US" smtClean="0"/>
              <a:pPr/>
              <a:t>5</a:t>
            </a:fld>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xfrm>
            <a:off x="228600" y="3200400"/>
            <a:ext cx="8913125" cy="838200"/>
          </a:xfrm>
        </p:spPr>
        <p:txBody>
          <a:bodyPr>
            <a:noAutofit/>
          </a:bodyPr>
          <a:lstStyle/>
          <a:p>
            <a:pPr algn="ctr" eaLnBrk="1" fontAlgn="auto" hangingPunct="1">
              <a:spcAft>
                <a:spcPts val="0"/>
              </a:spcAft>
              <a:defRPr/>
            </a:pPr>
            <a:r>
              <a:rPr lang="en-US" sz="4400" dirty="0" smtClean="0">
                <a:solidFill>
                  <a:schemeClr val="tx1"/>
                </a:solidFill>
              </a:rPr>
              <a:t>Remember, OSHA </a:t>
            </a:r>
            <a:r>
              <a:rPr lang="en-US" sz="4400" i="1" u="sng" dirty="0" smtClean="0">
                <a:solidFill>
                  <a:schemeClr val="tx1"/>
                </a:solidFill>
              </a:rPr>
              <a:t>does not</a:t>
            </a:r>
            <a:r>
              <a:rPr lang="en-US" sz="4400" u="sng" dirty="0" smtClean="0">
                <a:solidFill>
                  <a:schemeClr val="tx1"/>
                </a:solidFill>
              </a:rPr>
              <a:t> </a:t>
            </a:r>
            <a:r>
              <a:rPr lang="en-US" sz="4400" dirty="0" smtClean="0">
                <a:solidFill>
                  <a:schemeClr val="tx1"/>
                </a:solidFill>
              </a:rPr>
              <a:t>have regulations to address ergonomics, </a:t>
            </a:r>
            <a:br>
              <a:rPr lang="en-US" sz="4400" dirty="0" smtClean="0">
                <a:solidFill>
                  <a:schemeClr val="tx1"/>
                </a:solidFill>
              </a:rPr>
            </a:br>
            <a:r>
              <a:rPr lang="en-US" sz="4400" dirty="0" smtClean="0">
                <a:solidFill>
                  <a:schemeClr val="tx1"/>
                </a:solidFill>
              </a:rPr>
              <a:t>only Recommendations and Guidelines</a:t>
            </a:r>
          </a:p>
        </p:txBody>
      </p:sp>
      <p:sp>
        <p:nvSpPr>
          <p:cNvPr id="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267FC7B-E8EA-4EFA-AEE6-588A75AC10F3}" type="slidenum">
              <a:rPr lang="en-US" smtClean="0"/>
              <a:pPr/>
              <a:t>50</a:t>
            </a:fld>
            <a:endParaRPr 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xfrm>
            <a:off x="469900" y="838200"/>
            <a:ext cx="8204200" cy="614363"/>
          </a:xfrm>
        </p:spPr>
        <p:txBody>
          <a:bodyPr>
            <a:normAutofit fontScale="90000"/>
          </a:bodyPr>
          <a:lstStyle/>
          <a:p>
            <a:pPr eaLnBrk="1" fontAlgn="auto" hangingPunct="1">
              <a:spcAft>
                <a:spcPts val="0"/>
              </a:spcAft>
              <a:defRPr/>
            </a:pPr>
            <a:r>
              <a:rPr lang="en-US" smtClean="0">
                <a:solidFill>
                  <a:schemeClr val="accent1">
                    <a:satMod val="150000"/>
                  </a:schemeClr>
                </a:solidFill>
              </a:rPr>
              <a:t>What you can do:</a:t>
            </a:r>
          </a:p>
        </p:txBody>
      </p:sp>
      <p:sp>
        <p:nvSpPr>
          <p:cNvPr id="2" name="Rectangle 3"/>
          <p:cNvSpPr>
            <a:spLocks noGrp="1" noChangeArrowheads="1"/>
          </p:cNvSpPr>
          <p:nvPr>
            <p:ph idx="1"/>
          </p:nvPr>
        </p:nvSpPr>
        <p:spPr/>
        <p:txBody>
          <a:bodyPr/>
          <a:lstStyle/>
          <a:p>
            <a:pPr eaLnBrk="1" hangingPunct="1"/>
            <a:r>
              <a:rPr lang="en-US" smtClean="0"/>
              <a:t>Recognize and report signs and symptoms early</a:t>
            </a:r>
          </a:p>
          <a:p>
            <a:pPr eaLnBrk="1" hangingPunct="1"/>
            <a:r>
              <a:rPr lang="en-US" smtClean="0"/>
              <a:t>Get involved in ergonomics (learn basic ergonomic principles)</a:t>
            </a:r>
          </a:p>
          <a:p>
            <a:pPr eaLnBrk="1" hangingPunct="1"/>
            <a:r>
              <a:rPr lang="en-US" smtClean="0"/>
              <a:t>Recognize ergonomic hazards</a:t>
            </a:r>
          </a:p>
          <a:p>
            <a:pPr eaLnBrk="1" hangingPunct="1"/>
            <a:r>
              <a:rPr lang="en-US" smtClean="0"/>
              <a:t>Learn proper work practices and techniques</a:t>
            </a:r>
          </a:p>
          <a:p>
            <a:pPr eaLnBrk="1" hangingPunct="1"/>
            <a:r>
              <a:rPr lang="en-US" smtClean="0"/>
              <a:t>Use personal protection on the job</a:t>
            </a:r>
          </a:p>
        </p:txBody>
      </p:sp>
      <p:sp>
        <p:nvSpPr>
          <p:cNvPr id="5939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87A572E-A707-49FD-8D4D-C5F20A796FB2}" type="slidenum">
              <a:rPr lang="en-US" smtClean="0"/>
              <a:pPr/>
              <a:t>51</a:t>
            </a:fld>
            <a:endParaRPr lang="en-US"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533400" y="457200"/>
            <a:ext cx="8204200" cy="614363"/>
          </a:xfrm>
        </p:spPr>
        <p:txBody>
          <a:bodyPr>
            <a:normAutofit fontScale="90000"/>
          </a:bodyPr>
          <a:lstStyle/>
          <a:p>
            <a:pPr eaLnBrk="1" fontAlgn="auto" hangingPunct="1">
              <a:spcAft>
                <a:spcPts val="0"/>
              </a:spcAft>
              <a:defRPr/>
            </a:pPr>
            <a:r>
              <a:rPr lang="en-US" smtClean="0">
                <a:solidFill>
                  <a:schemeClr val="accent1">
                    <a:satMod val="150000"/>
                  </a:schemeClr>
                </a:solidFill>
              </a:rPr>
              <a:t>Recognition and reporting signs and symptoms</a:t>
            </a:r>
          </a:p>
        </p:txBody>
      </p:sp>
      <p:sp>
        <p:nvSpPr>
          <p:cNvPr id="2" name="Rectangle 3"/>
          <p:cNvSpPr>
            <a:spLocks noGrp="1" noChangeArrowheads="1"/>
          </p:cNvSpPr>
          <p:nvPr>
            <p:ph idx="1"/>
          </p:nvPr>
        </p:nvSpPr>
        <p:spPr/>
        <p:txBody>
          <a:bodyPr/>
          <a:lstStyle/>
          <a:p>
            <a:pPr eaLnBrk="1" hangingPunct="1">
              <a:buFontTx/>
              <a:buNone/>
            </a:pPr>
            <a:r>
              <a:rPr lang="en-US" smtClean="0"/>
              <a:t>Report signs or symptoms if:</a:t>
            </a:r>
          </a:p>
          <a:p>
            <a:pPr eaLnBrk="1" hangingPunct="1">
              <a:buFontTx/>
              <a:buNone/>
            </a:pPr>
            <a:endParaRPr lang="en-US" sz="1400" smtClean="0"/>
          </a:p>
          <a:p>
            <a:pPr lvl="1" eaLnBrk="1" hangingPunct="1"/>
            <a:r>
              <a:rPr lang="en-US" sz="2400" smtClean="0"/>
              <a:t>Pain is persistent, severe or worsening</a:t>
            </a:r>
            <a:br>
              <a:rPr lang="en-US" sz="2400" smtClean="0"/>
            </a:br>
            <a:endParaRPr lang="en-US" sz="2400" smtClean="0"/>
          </a:p>
          <a:p>
            <a:pPr lvl="1" eaLnBrk="1" hangingPunct="1"/>
            <a:r>
              <a:rPr lang="en-US" sz="2400" smtClean="0"/>
              <a:t>Pain radiates</a:t>
            </a:r>
            <a:br>
              <a:rPr lang="en-US" sz="2400" smtClean="0"/>
            </a:br>
            <a:endParaRPr lang="en-US" sz="2400" smtClean="0"/>
          </a:p>
          <a:p>
            <a:pPr lvl="1" eaLnBrk="1" hangingPunct="1"/>
            <a:r>
              <a:rPr lang="en-US" sz="2400" smtClean="0"/>
              <a:t>Symptoms include numbness or tingling</a:t>
            </a:r>
            <a:br>
              <a:rPr lang="en-US" sz="2400" smtClean="0"/>
            </a:br>
            <a:endParaRPr lang="en-US" sz="2400" smtClean="0"/>
          </a:p>
          <a:p>
            <a:pPr lvl="1" eaLnBrk="1" hangingPunct="1"/>
            <a:r>
              <a:rPr lang="en-US" sz="2400" smtClean="0"/>
              <a:t>Symptoms keep you from sleeping at night</a:t>
            </a:r>
          </a:p>
          <a:p>
            <a:pPr lvl="1" eaLnBrk="1" hangingPunct="1"/>
            <a:endParaRPr lang="en-US" sz="2400" smtClean="0"/>
          </a:p>
          <a:p>
            <a:pPr lvl="1" eaLnBrk="1" hangingPunct="1"/>
            <a:r>
              <a:rPr lang="en-US" sz="2400" smtClean="0"/>
              <a:t>Fingers blanch or turning white</a:t>
            </a:r>
          </a:p>
          <a:p>
            <a:pPr eaLnBrk="1" hangingPunct="1">
              <a:buFontTx/>
              <a:buNone/>
            </a:pPr>
            <a:endParaRPr lang="en-US" sz="2800" smtClean="0">
              <a:solidFill>
                <a:srgbClr val="006600"/>
              </a:solidFill>
            </a:endParaRPr>
          </a:p>
          <a:p>
            <a:pPr lvl="1" eaLnBrk="1" hangingPunct="1"/>
            <a:endParaRPr lang="en-US" smtClean="0">
              <a:solidFill>
                <a:srgbClr val="006600"/>
              </a:solidFill>
            </a:endParaRPr>
          </a:p>
        </p:txBody>
      </p:sp>
      <p:sp>
        <p:nvSpPr>
          <p:cNvPr id="6042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B373005-E2D6-4A6D-923D-5C0AC678A162}" type="slidenum">
              <a:rPr lang="en-US" smtClean="0"/>
              <a:pPr/>
              <a:t>52</a:t>
            </a:fld>
            <a:endParaRPr lang="en-US"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a:xfrm>
            <a:off x="0" y="381000"/>
            <a:ext cx="9144000" cy="838200"/>
          </a:xfrm>
        </p:spPr>
        <p:txBody>
          <a:bodyPr>
            <a:normAutofit fontScale="90000"/>
          </a:bodyPr>
          <a:lstStyle/>
          <a:p>
            <a:pPr eaLnBrk="1" fontAlgn="auto" hangingPunct="1">
              <a:spcAft>
                <a:spcPts val="0"/>
              </a:spcAft>
              <a:defRPr/>
            </a:pPr>
            <a:r>
              <a:rPr lang="en-US" smtClean="0">
                <a:solidFill>
                  <a:schemeClr val="accent1">
                    <a:satMod val="150000"/>
                  </a:schemeClr>
                </a:solidFill>
              </a:rPr>
              <a:t>Why is it important to report signs and/or symptoms early?</a:t>
            </a:r>
          </a:p>
        </p:txBody>
      </p:sp>
      <p:sp>
        <p:nvSpPr>
          <p:cNvPr id="2" name="Rectangle 3"/>
          <p:cNvSpPr>
            <a:spLocks noGrp="1" noChangeArrowheads="1"/>
          </p:cNvSpPr>
          <p:nvPr>
            <p:ph idx="1"/>
          </p:nvPr>
        </p:nvSpPr>
        <p:spPr>
          <a:xfrm>
            <a:off x="838200" y="1981200"/>
            <a:ext cx="7772400" cy="3200400"/>
          </a:xfrm>
        </p:spPr>
        <p:txBody>
          <a:bodyPr/>
          <a:lstStyle/>
          <a:p>
            <a:pPr eaLnBrk="1" hangingPunct="1"/>
            <a:r>
              <a:rPr lang="en-US" sz="3600" smtClean="0"/>
              <a:t>Acute injuries can easily become chronic injuries and can sometimes lead to disability, even surgery</a:t>
            </a:r>
            <a:br>
              <a:rPr lang="en-US" sz="3600" smtClean="0"/>
            </a:br>
            <a:r>
              <a:rPr lang="en-US" sz="3600" smtClean="0"/>
              <a:t> </a:t>
            </a:r>
          </a:p>
          <a:p>
            <a:pPr eaLnBrk="1" hangingPunct="1"/>
            <a:r>
              <a:rPr lang="en-US" sz="3600" smtClean="0"/>
              <a:t>Early treatment save time and money and can help return to work early</a:t>
            </a:r>
          </a:p>
        </p:txBody>
      </p:sp>
      <p:sp>
        <p:nvSpPr>
          <p:cNvPr id="6144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1B83D5F-9335-4C39-8BFB-31FBF9F99A63}" type="slidenum">
              <a:rPr lang="en-US" smtClean="0"/>
              <a:pPr/>
              <a:t>53</a:t>
            </a:fld>
            <a:endParaRPr lang="en-US"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a:xfrm>
            <a:off x="469900" y="838200"/>
            <a:ext cx="8204200" cy="558800"/>
          </a:xfrm>
        </p:spPr>
        <p:txBody>
          <a:bodyPr>
            <a:normAutofit fontScale="90000"/>
          </a:bodyPr>
          <a:lstStyle/>
          <a:p>
            <a:pPr eaLnBrk="1" fontAlgn="auto" hangingPunct="1">
              <a:spcAft>
                <a:spcPts val="0"/>
              </a:spcAft>
              <a:defRPr/>
            </a:pPr>
            <a:r>
              <a:rPr lang="en-US" smtClean="0">
                <a:solidFill>
                  <a:schemeClr val="accent1">
                    <a:satMod val="150000"/>
                  </a:schemeClr>
                </a:solidFill>
              </a:rPr>
              <a:t>Getting involved</a:t>
            </a:r>
          </a:p>
        </p:txBody>
      </p:sp>
      <p:sp>
        <p:nvSpPr>
          <p:cNvPr id="2" name="Rectangle 3"/>
          <p:cNvSpPr>
            <a:spLocks noGrp="1" noChangeArrowheads="1"/>
          </p:cNvSpPr>
          <p:nvPr>
            <p:ph idx="1"/>
          </p:nvPr>
        </p:nvSpPr>
        <p:spPr>
          <a:xfrm>
            <a:off x="457200" y="1600200"/>
            <a:ext cx="8229600" cy="4876800"/>
          </a:xfrm>
        </p:spPr>
        <p:txBody>
          <a:bodyPr/>
          <a:lstStyle/>
          <a:p>
            <a:pPr eaLnBrk="1" hangingPunct="1"/>
            <a:r>
              <a:rPr lang="en-US" sz="2400" smtClean="0"/>
              <a:t>Look at jobs</a:t>
            </a:r>
            <a:br>
              <a:rPr lang="en-US" sz="2400" smtClean="0"/>
            </a:br>
            <a:endParaRPr lang="en-US" sz="2400" smtClean="0"/>
          </a:p>
          <a:p>
            <a:pPr eaLnBrk="1" hangingPunct="1"/>
            <a:r>
              <a:rPr lang="en-US" sz="2400" smtClean="0"/>
              <a:t>Come up with solutions</a:t>
            </a:r>
            <a:br>
              <a:rPr lang="en-US" sz="2400" smtClean="0"/>
            </a:br>
            <a:endParaRPr lang="en-US" sz="2400" smtClean="0"/>
          </a:p>
          <a:p>
            <a:pPr eaLnBrk="1" hangingPunct="1"/>
            <a:r>
              <a:rPr lang="en-US" sz="2400" smtClean="0"/>
              <a:t>Work with solutions</a:t>
            </a:r>
            <a:br>
              <a:rPr lang="en-US" sz="2400" smtClean="0"/>
            </a:br>
            <a:endParaRPr lang="en-US" sz="2400" smtClean="0"/>
          </a:p>
          <a:p>
            <a:pPr eaLnBrk="1" hangingPunct="1"/>
            <a:r>
              <a:rPr lang="en-US" sz="2400" smtClean="0"/>
              <a:t>Take part in training</a:t>
            </a:r>
            <a:br>
              <a:rPr lang="en-US" sz="2400" smtClean="0"/>
            </a:br>
            <a:endParaRPr lang="en-US" sz="2400" smtClean="0"/>
          </a:p>
          <a:p>
            <a:pPr eaLnBrk="1" hangingPunct="1"/>
            <a:r>
              <a:rPr lang="en-US" sz="2400" smtClean="0"/>
              <a:t>Take responsibility for changing the way you do your job</a:t>
            </a:r>
            <a:br>
              <a:rPr lang="en-US" sz="2400" smtClean="0"/>
            </a:br>
            <a:endParaRPr lang="en-US" sz="2400" smtClean="0"/>
          </a:p>
          <a:p>
            <a:pPr eaLnBrk="1" hangingPunct="1"/>
            <a:r>
              <a:rPr lang="en-US" sz="2400" smtClean="0"/>
              <a:t>Help to make sure efforts are successful</a:t>
            </a:r>
          </a:p>
        </p:txBody>
      </p:sp>
      <p:sp>
        <p:nvSpPr>
          <p:cNvPr id="6246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3E39AFF-00CF-4B90-BDB3-D5D727DF9283}" type="slidenum">
              <a:rPr lang="en-US" smtClean="0"/>
              <a:pPr/>
              <a:t>54</a:t>
            </a:fld>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t>What are Musculoskeletal Disorders?</a:t>
            </a:r>
            <a:endParaRPr lang="en-US" sz="3600" dirty="0"/>
          </a:p>
        </p:txBody>
      </p:sp>
      <p:sp>
        <p:nvSpPr>
          <p:cNvPr id="13315" name="Content Placeholder 2"/>
          <p:cNvSpPr>
            <a:spLocks noGrp="1"/>
          </p:cNvSpPr>
          <p:nvPr>
            <p:ph idx="1"/>
          </p:nvPr>
        </p:nvSpPr>
        <p:spPr/>
        <p:txBody>
          <a:bodyPr/>
          <a:lstStyle/>
          <a:p>
            <a:r>
              <a:rPr lang="en-US" sz="2800" smtClean="0"/>
              <a:t>Disorders of the muscles, nerves, tendons, ligaments, joints, cartilage, or spinal discs</a:t>
            </a:r>
          </a:p>
          <a:p>
            <a:r>
              <a:rPr lang="en-US" sz="2800" smtClean="0"/>
              <a:t>Disorders that are not typically the result of any instantaneous or acute event (such as a slip, trip or fall)</a:t>
            </a:r>
          </a:p>
          <a:p>
            <a:r>
              <a:rPr lang="en-US" sz="2800" smtClean="0"/>
              <a:t>Disorders diagnosed by medical history or physical exam</a:t>
            </a:r>
          </a:p>
          <a:p>
            <a:r>
              <a:rPr lang="en-US" sz="2800" smtClean="0"/>
              <a:t>Disorders with several distinct features (carpal tunnel syndrome) as well as disorders defined primarily by the location of pain (low back pain)</a:t>
            </a:r>
          </a:p>
        </p:txBody>
      </p:sp>
      <p:sp>
        <p:nvSpPr>
          <p:cNvPr id="4" name="Slide Number Placeholder 3"/>
          <p:cNvSpPr>
            <a:spLocks noGrp="1"/>
          </p:cNvSpPr>
          <p:nvPr>
            <p:ph type="sldNum" sz="quarter" idx="12"/>
          </p:nvPr>
        </p:nvSpPr>
        <p:spPr/>
        <p:txBody>
          <a:bodyPr/>
          <a:lstStyle/>
          <a:p>
            <a:pPr>
              <a:defRPr/>
            </a:pPr>
            <a:fld id="{F49FF607-2B17-4C98-9EDC-FA1D26197D65}" type="slidenum">
              <a:rPr lang="en-US" smtClean="0"/>
              <a:pPr>
                <a:defRPr/>
              </a:pPr>
              <a:t>6</a:t>
            </a:fld>
            <a:endParaRPr lang="en-US"/>
          </a:p>
        </p:txBody>
      </p:sp>
      <p:sp>
        <p:nvSpPr>
          <p:cNvPr id="13317" name="TextBox 4"/>
          <p:cNvSpPr txBox="1">
            <a:spLocks noChangeArrowheads="1"/>
          </p:cNvSpPr>
          <p:nvPr/>
        </p:nvSpPr>
        <p:spPr bwMode="auto">
          <a:xfrm>
            <a:off x="1143000" y="6400800"/>
            <a:ext cx="5397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a:t>Source: “Elements of Ergonomics Programs” DHHS-NIOSH. Pub. No 97-117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152400" y="381000"/>
            <a:ext cx="8991600" cy="1143000"/>
          </a:xfrm>
        </p:spPr>
        <p:txBody>
          <a:bodyPr>
            <a:normAutofit fontScale="90000"/>
          </a:bodyPr>
          <a:lstStyle/>
          <a:p>
            <a:pPr eaLnBrk="1" fontAlgn="auto" hangingPunct="1">
              <a:spcAft>
                <a:spcPts val="0"/>
              </a:spcAft>
              <a:defRPr/>
            </a:pPr>
            <a:r>
              <a:rPr lang="en-US" sz="3500" smtClean="0">
                <a:solidFill>
                  <a:schemeClr val="accent1">
                    <a:satMod val="150000"/>
                  </a:schemeClr>
                </a:solidFill>
              </a:rPr>
              <a:t>What are Work Related Musculo-Skeletal Disorders (WMSDs)?</a:t>
            </a:r>
          </a:p>
        </p:txBody>
      </p:sp>
      <p:sp>
        <p:nvSpPr>
          <p:cNvPr id="14339" name="Rectangle 3"/>
          <p:cNvSpPr>
            <a:spLocks noGrp="1" noChangeArrowheads="1"/>
          </p:cNvSpPr>
          <p:nvPr>
            <p:ph idx="1"/>
          </p:nvPr>
        </p:nvSpPr>
        <p:spPr>
          <a:xfrm>
            <a:off x="457200" y="1828800"/>
            <a:ext cx="8077200" cy="4876800"/>
          </a:xfrm>
        </p:spPr>
        <p:txBody>
          <a:bodyPr/>
          <a:lstStyle/>
          <a:p>
            <a:pPr eaLnBrk="1" hangingPunct="1"/>
            <a:r>
              <a:rPr lang="en-US" sz="3600" smtClean="0"/>
              <a:t>WMSDs are also known as:</a:t>
            </a:r>
          </a:p>
          <a:p>
            <a:pPr lvl="1" eaLnBrk="1" hangingPunct="1"/>
            <a:r>
              <a:rPr lang="en-US" sz="3600" smtClean="0"/>
              <a:t>Cumulative Trauma Disorders (CTDs)</a:t>
            </a:r>
          </a:p>
          <a:p>
            <a:pPr lvl="1" eaLnBrk="1" hangingPunct="1"/>
            <a:r>
              <a:rPr lang="en-US" sz="3600" smtClean="0"/>
              <a:t>Repetitive Strain Injuries (RSIs)</a:t>
            </a:r>
          </a:p>
          <a:p>
            <a:pPr lvl="1" eaLnBrk="1" hangingPunct="1"/>
            <a:r>
              <a:rPr lang="en-US" sz="3600" smtClean="0"/>
              <a:t>Overuse injuries </a:t>
            </a:r>
            <a:br>
              <a:rPr lang="en-US" sz="3600" smtClean="0"/>
            </a:br>
            <a:endParaRPr lang="en-US" sz="3600" smtClean="0"/>
          </a:p>
          <a:p>
            <a:pPr eaLnBrk="1" hangingPunct="1"/>
            <a:r>
              <a:rPr lang="en-US" sz="3600" smtClean="0"/>
              <a:t>They are soft tissue injuries which occur gradually</a:t>
            </a:r>
          </a:p>
          <a:p>
            <a:pPr eaLnBrk="1" hangingPunct="1"/>
            <a:endParaRPr lang="en-US" sz="3600" smtClean="0"/>
          </a:p>
        </p:txBody>
      </p:sp>
      <p:sp>
        <p:nvSpPr>
          <p:cNvPr id="1434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7E76002-D951-40D2-882E-BC2BB1ADA3F5}" type="slidenum">
              <a:rPr lang="en-US" smtClean="0"/>
              <a:pPr/>
              <a:t>7</a:t>
            </a:fld>
            <a:endParaRPr lang="en-US"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0" y="381000"/>
            <a:ext cx="8686800" cy="914400"/>
          </a:xfrm>
        </p:spPr>
        <p:txBody>
          <a:bodyPr>
            <a:normAutofit fontScale="90000"/>
          </a:bodyPr>
          <a:lstStyle/>
          <a:p>
            <a:pPr eaLnBrk="1" fontAlgn="auto" hangingPunct="1">
              <a:spcAft>
                <a:spcPts val="0"/>
              </a:spcAft>
              <a:defRPr/>
            </a:pPr>
            <a:r>
              <a:rPr lang="en-US" sz="3600" smtClean="0">
                <a:solidFill>
                  <a:schemeClr val="accent1">
                    <a:satMod val="150000"/>
                  </a:schemeClr>
                </a:solidFill>
              </a:rPr>
              <a:t>What are some of the symptoms of WMSDs?</a:t>
            </a:r>
          </a:p>
        </p:txBody>
      </p:sp>
      <p:sp>
        <p:nvSpPr>
          <p:cNvPr id="15363" name="Rectangle 3"/>
          <p:cNvSpPr>
            <a:spLocks noGrp="1" noChangeArrowheads="1"/>
          </p:cNvSpPr>
          <p:nvPr>
            <p:ph idx="1"/>
          </p:nvPr>
        </p:nvSpPr>
        <p:spPr>
          <a:xfrm>
            <a:off x="390525" y="1524000"/>
            <a:ext cx="4257675" cy="5105400"/>
          </a:xfrm>
        </p:spPr>
        <p:txBody>
          <a:bodyPr/>
          <a:lstStyle/>
          <a:p>
            <a:pPr eaLnBrk="1" hangingPunct="1"/>
            <a:r>
              <a:rPr lang="en-US" smtClean="0">
                <a:latin typeface="Arial" charset="0"/>
                <a:cs typeface="Arial" charset="0"/>
              </a:rPr>
              <a:t>Discomfort</a:t>
            </a:r>
            <a:br>
              <a:rPr lang="en-US" smtClean="0">
                <a:latin typeface="Arial" charset="0"/>
                <a:cs typeface="Arial" charset="0"/>
              </a:rPr>
            </a:br>
            <a:endParaRPr lang="en-US" smtClean="0">
              <a:latin typeface="Arial" charset="0"/>
              <a:cs typeface="Arial" charset="0"/>
            </a:endParaRPr>
          </a:p>
          <a:p>
            <a:pPr eaLnBrk="1" hangingPunct="1"/>
            <a:r>
              <a:rPr lang="en-US" smtClean="0">
                <a:latin typeface="Arial" charset="0"/>
                <a:cs typeface="Arial" charset="0"/>
              </a:rPr>
              <a:t>Pain</a:t>
            </a:r>
            <a:br>
              <a:rPr lang="en-US" smtClean="0">
                <a:latin typeface="Arial" charset="0"/>
                <a:cs typeface="Arial" charset="0"/>
              </a:rPr>
            </a:br>
            <a:endParaRPr lang="en-US" smtClean="0">
              <a:latin typeface="Arial" charset="0"/>
              <a:cs typeface="Arial" charset="0"/>
            </a:endParaRPr>
          </a:p>
          <a:p>
            <a:pPr eaLnBrk="1" hangingPunct="1"/>
            <a:r>
              <a:rPr lang="en-US" smtClean="0">
                <a:latin typeface="Arial" charset="0"/>
                <a:cs typeface="Arial" charset="0"/>
              </a:rPr>
              <a:t>Numbness</a:t>
            </a:r>
            <a:br>
              <a:rPr lang="en-US" smtClean="0">
                <a:latin typeface="Arial" charset="0"/>
                <a:cs typeface="Arial" charset="0"/>
              </a:rPr>
            </a:br>
            <a:endParaRPr lang="en-US" smtClean="0">
              <a:latin typeface="Arial" charset="0"/>
              <a:cs typeface="Arial" charset="0"/>
            </a:endParaRPr>
          </a:p>
          <a:p>
            <a:pPr eaLnBrk="1" hangingPunct="1"/>
            <a:r>
              <a:rPr lang="en-US" smtClean="0">
                <a:latin typeface="Arial" charset="0"/>
                <a:cs typeface="Arial" charset="0"/>
              </a:rPr>
              <a:t>Tingling</a:t>
            </a:r>
          </a:p>
          <a:p>
            <a:pPr eaLnBrk="1" hangingPunct="1"/>
            <a:endParaRPr lang="en-US" smtClean="0">
              <a:latin typeface="Arial" charset="0"/>
              <a:cs typeface="Arial" charset="0"/>
            </a:endParaRPr>
          </a:p>
          <a:p>
            <a:pPr eaLnBrk="1" hangingPunct="1"/>
            <a:r>
              <a:rPr lang="en-US" smtClean="0">
                <a:latin typeface="Arial" charset="0"/>
                <a:cs typeface="Arial" charset="0"/>
              </a:rPr>
              <a:t>Inflammation</a:t>
            </a:r>
          </a:p>
          <a:p>
            <a:pPr eaLnBrk="1" hangingPunct="1"/>
            <a:endParaRPr lang="en-US" smtClean="0"/>
          </a:p>
        </p:txBody>
      </p:sp>
      <p:sp>
        <p:nvSpPr>
          <p:cNvPr id="1536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03F9538-0DBD-4DD7-B2D2-A79B2C4FACF4}" type="slidenum">
              <a:rPr lang="en-US" smtClean="0"/>
              <a:pPr/>
              <a:t>8</a:t>
            </a:fld>
            <a:endParaRPr lang="en-US" smtClean="0"/>
          </a:p>
        </p:txBody>
      </p:sp>
      <p:sp>
        <p:nvSpPr>
          <p:cNvPr id="15365" name="Rectangle 4"/>
          <p:cNvSpPr>
            <a:spLocks noChangeArrowheads="1"/>
          </p:cNvSpPr>
          <p:nvPr/>
        </p:nvSpPr>
        <p:spPr bwMode="auto">
          <a:xfrm>
            <a:off x="4648200" y="1371600"/>
            <a:ext cx="3810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lang="en-US" sz="3200"/>
              <a:t>Burning</a:t>
            </a:r>
            <a:br>
              <a:rPr lang="en-US" sz="3200"/>
            </a:br>
            <a:endParaRPr lang="en-US" sz="3200"/>
          </a:p>
          <a:p>
            <a:pPr marL="342900" indent="-342900" eaLnBrk="1" hangingPunct="1">
              <a:spcBef>
                <a:spcPct val="20000"/>
              </a:spcBef>
              <a:buFontTx/>
              <a:buChar char="•"/>
            </a:pPr>
            <a:r>
              <a:rPr lang="en-US" sz="3200"/>
              <a:t>Swelling</a:t>
            </a:r>
            <a:br>
              <a:rPr lang="en-US" sz="3200"/>
            </a:br>
            <a:endParaRPr lang="en-US" sz="3200"/>
          </a:p>
          <a:p>
            <a:pPr marL="342900" indent="-342900" eaLnBrk="1" hangingPunct="1">
              <a:spcBef>
                <a:spcPct val="20000"/>
              </a:spcBef>
              <a:buFontTx/>
              <a:buChar char="•"/>
            </a:pPr>
            <a:r>
              <a:rPr lang="en-US" sz="3200"/>
              <a:t>Change in color</a:t>
            </a:r>
          </a:p>
          <a:p>
            <a:pPr marL="342900" indent="-342900" eaLnBrk="1" hangingPunct="1">
              <a:spcBef>
                <a:spcPct val="20000"/>
              </a:spcBef>
              <a:buFontTx/>
              <a:buChar char="•"/>
            </a:pPr>
            <a:endParaRPr lang="en-US" sz="3200"/>
          </a:p>
          <a:p>
            <a:pPr marL="342900" indent="-342900" eaLnBrk="1" hangingPunct="1">
              <a:spcBef>
                <a:spcPct val="20000"/>
              </a:spcBef>
              <a:buFontTx/>
              <a:buChar char="•"/>
            </a:pPr>
            <a:r>
              <a:rPr lang="en-US" sz="3200"/>
              <a:t>Tightness, loss of flexibility</a:t>
            </a:r>
          </a:p>
          <a:p>
            <a:pPr marL="342900" indent="-342900" eaLnBrk="1" hangingPunct="1">
              <a:spcBef>
                <a:spcPct val="20000"/>
              </a:spcBef>
              <a:buFontTx/>
              <a:buChar char="•"/>
            </a:pPr>
            <a:r>
              <a:rPr lang="en-US" sz="3200"/>
              <a:t>Fingers blanch or turn white</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228600" y="838200"/>
            <a:ext cx="8686800" cy="503238"/>
          </a:xfrm>
        </p:spPr>
        <p:txBody>
          <a:bodyPr>
            <a:normAutofit fontScale="90000"/>
          </a:bodyPr>
          <a:lstStyle/>
          <a:p>
            <a:pPr eaLnBrk="1" fontAlgn="auto" hangingPunct="1">
              <a:spcAft>
                <a:spcPts val="0"/>
              </a:spcAft>
              <a:defRPr/>
            </a:pPr>
            <a:r>
              <a:rPr lang="en-US" smtClean="0">
                <a:solidFill>
                  <a:schemeClr val="accent1">
                    <a:satMod val="150000"/>
                  </a:schemeClr>
                </a:solidFill>
              </a:rPr>
              <a:t>What causes WMSDs?</a:t>
            </a:r>
          </a:p>
        </p:txBody>
      </p:sp>
      <p:sp>
        <p:nvSpPr>
          <p:cNvPr id="16387" name="Rectangle 3"/>
          <p:cNvSpPr>
            <a:spLocks noGrp="1" noChangeArrowheads="1"/>
          </p:cNvSpPr>
          <p:nvPr>
            <p:ph idx="1"/>
          </p:nvPr>
        </p:nvSpPr>
        <p:spPr>
          <a:xfrm>
            <a:off x="228600" y="1676400"/>
            <a:ext cx="8686800" cy="4800600"/>
          </a:xfrm>
        </p:spPr>
        <p:txBody>
          <a:bodyPr/>
          <a:lstStyle/>
          <a:p>
            <a:pPr lvl="1" eaLnBrk="1" hangingPunct="1"/>
            <a:r>
              <a:rPr lang="en-US" sz="4000" smtClean="0"/>
              <a:t>Heavy, Frequent, or Awkward Lifting</a:t>
            </a:r>
          </a:p>
          <a:p>
            <a:pPr lvl="1" eaLnBrk="1" hangingPunct="1"/>
            <a:r>
              <a:rPr lang="en-US" sz="4000" smtClean="0"/>
              <a:t>Forceful Excertions</a:t>
            </a:r>
          </a:p>
          <a:p>
            <a:pPr lvl="1" eaLnBrk="1" hangingPunct="1"/>
            <a:r>
              <a:rPr lang="en-US" sz="4000" smtClean="0"/>
              <a:t>Working in Awkward Postures</a:t>
            </a:r>
          </a:p>
          <a:p>
            <a:pPr lvl="1" eaLnBrk="1" hangingPunct="1"/>
            <a:r>
              <a:rPr lang="en-US" sz="4000" smtClean="0"/>
              <a:t>Hand Intensive Work</a:t>
            </a:r>
          </a:p>
          <a:p>
            <a:pPr lvl="1" eaLnBrk="1" hangingPunct="1"/>
            <a:r>
              <a:rPr lang="en-US" sz="4000" smtClean="0"/>
              <a:t>Contact Stress</a:t>
            </a:r>
          </a:p>
          <a:p>
            <a:pPr lvl="1" eaLnBrk="1" hangingPunct="1"/>
            <a:r>
              <a:rPr lang="en-US" sz="4000" smtClean="0"/>
              <a:t>Repetitive Motion</a:t>
            </a:r>
          </a:p>
          <a:p>
            <a:pPr lvl="1" eaLnBrk="1" hangingPunct="1"/>
            <a:r>
              <a:rPr lang="en-US" sz="4000" smtClean="0"/>
              <a:t>Exposure to Vibration</a:t>
            </a:r>
          </a:p>
        </p:txBody>
      </p:sp>
      <p:sp>
        <p:nvSpPr>
          <p:cNvPr id="1638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BE8F6B5-D482-4303-A638-EEF27FEA7B05}" type="slidenum">
              <a:rPr lang="en-US" smtClean="0"/>
              <a:pPr/>
              <a:t>9</a:t>
            </a:fld>
            <a:endParaRPr lang="en-US" smtClean="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1776</TotalTime>
  <Words>5445</Words>
  <Application>Microsoft Office PowerPoint</Application>
  <PresentationFormat>On-screen Show (4:3)</PresentationFormat>
  <Paragraphs>498</Paragraphs>
  <Slides>54</Slides>
  <Notes>48</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Module</vt:lpstr>
      <vt:lpstr>Supermarket Ergonomics </vt:lpstr>
      <vt:lpstr>Pre-Quiz</vt:lpstr>
      <vt:lpstr>Biggest Hazards</vt:lpstr>
      <vt:lpstr>What is Ergonomics?</vt:lpstr>
      <vt:lpstr>Benefits of ergonomics</vt:lpstr>
      <vt:lpstr>What are Musculoskeletal Disorders?</vt:lpstr>
      <vt:lpstr>What are Work Related Musculo-Skeletal Disorders (WMSDs)?</vt:lpstr>
      <vt:lpstr>What are some of the symptoms of WMSDs?</vt:lpstr>
      <vt:lpstr>What causes WMSDs?</vt:lpstr>
      <vt:lpstr>Common MSD’s</vt:lpstr>
      <vt:lpstr>Ergonomic Risk Factors</vt:lpstr>
      <vt:lpstr>Risk Factors</vt:lpstr>
      <vt:lpstr>How to Reduce Hazards</vt:lpstr>
      <vt:lpstr>Engineering Controls</vt:lpstr>
      <vt:lpstr>Administrative Control</vt:lpstr>
      <vt:lpstr>Personal Protective Equipment</vt:lpstr>
      <vt:lpstr>WHAT DOES YOUR STORE USE?</vt:lpstr>
      <vt:lpstr>Duration</vt:lpstr>
      <vt:lpstr>Frequency</vt:lpstr>
      <vt:lpstr>Intensity</vt:lpstr>
      <vt:lpstr>Risk factors for WMSDs</vt:lpstr>
      <vt:lpstr>Heavy lifting</vt:lpstr>
      <vt:lpstr>Frequent lifting</vt:lpstr>
      <vt:lpstr>Awkward lifting</vt:lpstr>
      <vt:lpstr>Alternatives to lifting</vt:lpstr>
      <vt:lpstr>Ergonomics at Work  - Reducing pushing and pulling</vt:lpstr>
      <vt:lpstr>Risk factors for WMSDs</vt:lpstr>
      <vt:lpstr>Neutral Posture</vt:lpstr>
      <vt:lpstr>Awkward Posture</vt:lpstr>
      <vt:lpstr>PowerPoint Presentation</vt:lpstr>
      <vt:lpstr>Reducing low work</vt:lpstr>
      <vt:lpstr>PowerPoint Presentation</vt:lpstr>
      <vt:lpstr>PowerPoint Presentation</vt:lpstr>
      <vt:lpstr>Reducing high work</vt:lpstr>
      <vt:lpstr>PowerPoint Presentation</vt:lpstr>
      <vt:lpstr>PowerPoint Presentation</vt:lpstr>
      <vt:lpstr>PowerPoint Presentation</vt:lpstr>
      <vt:lpstr>Reducing Reaching</vt:lpstr>
      <vt:lpstr>Gravity Feed Racks</vt:lpstr>
      <vt:lpstr>Risk factors for WMSDs</vt:lpstr>
      <vt:lpstr>PowerPoint Presentation</vt:lpstr>
      <vt:lpstr>Hand Intensive Work – Highly repetitive motion</vt:lpstr>
      <vt:lpstr>Reducing repetition</vt:lpstr>
      <vt:lpstr>Hand Intensive Work –  Gripping and Pinching</vt:lpstr>
      <vt:lpstr>Hand Intensive Work – Gripping</vt:lpstr>
      <vt:lpstr>Pinching with the fingertips</vt:lpstr>
      <vt:lpstr>Other factors</vt:lpstr>
      <vt:lpstr>Hand Intensive Work – Combinations</vt:lpstr>
      <vt:lpstr>OSHA Guidelines for  Ergonomics</vt:lpstr>
      <vt:lpstr>Remember, OSHA does not have regulations to address ergonomics,  only Recommendations and Guidelines</vt:lpstr>
      <vt:lpstr>What you can do:</vt:lpstr>
      <vt:lpstr>Recognition and reporting signs and symptoms</vt:lpstr>
      <vt:lpstr>Why is it important to report signs and/or symptoms early?</vt:lpstr>
      <vt:lpstr>Getting involved</vt:lpstr>
    </vt:vector>
  </TitlesOfParts>
  <Company>NJ State AFL-CIO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Ergonomics</dc:title>
  <dc:creator>Bill Hartzell</dc:creator>
  <cp:lastModifiedBy>Vosburgh, Linda - OSHA</cp:lastModifiedBy>
  <cp:revision>144</cp:revision>
  <dcterms:created xsi:type="dcterms:W3CDTF">2007-04-04T18:00:58Z</dcterms:created>
  <dcterms:modified xsi:type="dcterms:W3CDTF">2013-03-18T12:49:29Z</dcterms:modified>
</cp:coreProperties>
</file>