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6" r:id="rId3"/>
    <p:sldId id="257" r:id="rId4"/>
    <p:sldId id="258" r:id="rId5"/>
    <p:sldId id="259" r:id="rId6"/>
    <p:sldId id="270" r:id="rId7"/>
    <p:sldId id="261" r:id="rId8"/>
    <p:sldId id="263" r:id="rId9"/>
    <p:sldId id="265" r:id="rId10"/>
    <p:sldId id="266" r:id="rId11"/>
    <p:sldId id="267" r:id="rId12"/>
    <p:sldId id="268" r:id="rId13"/>
    <p:sldId id="269" r:id="rId14"/>
    <p:sldId id="272" r:id="rId15"/>
    <p:sldId id="273" r:id="rId16"/>
    <p:sldId id="274" r:id="rId17"/>
    <p:sldId id="275" r:id="rId18"/>
    <p:sldId id="277" r:id="rId19"/>
    <p:sldId id="278" r:id="rId20"/>
    <p:sldId id="279" r:id="rId21"/>
    <p:sldId id="280" r:id="rId22"/>
    <p:sldId id="281" r:id="rId23"/>
    <p:sldId id="282"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p:cViewPr>
        <p:scale>
          <a:sx n="70" d="100"/>
          <a:sy n="70" d="100"/>
        </p:scale>
        <p:origin x="-1770" y="-14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7BB87-370A-42DF-8D2B-C2FC6166737B}" type="datetimeFigureOut">
              <a:rPr lang="en-US" smtClean="0"/>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8ADEDA-9605-485B-AF9A-DAE39744EC9B}" type="slidenum">
              <a:rPr lang="en-US" smtClean="0"/>
              <a:t>‹#›</a:t>
            </a:fld>
            <a:endParaRPr lang="en-US"/>
          </a:p>
        </p:txBody>
      </p:sp>
    </p:spTree>
    <p:extLst>
      <p:ext uri="{BB962C8B-B14F-4D97-AF65-F5344CB8AC3E}">
        <p14:creationId xmlns:p14="http://schemas.microsoft.com/office/powerpoint/2010/main" val="264355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weight and bulkiness of objects lifted is a major contributing factor to  injuries. Workers also frequently cited body movement as contributing to their injuries.  Bending, followed by twisting and turning, were the more commonly cited movements that caused back injuries. </a:t>
            </a:r>
          </a:p>
          <a:p>
            <a:endParaRPr lang="en-US" dirty="0" smtClean="0"/>
          </a:p>
          <a:p>
            <a:r>
              <a:rPr lang="en-US" dirty="0" smtClean="0"/>
              <a:t>In 2000, 410,000 workplace accidents resulted in back injuries. </a:t>
            </a:r>
          </a:p>
          <a:p>
            <a:endParaRPr lang="en-US" dirty="0" smtClean="0"/>
          </a:p>
          <a:p>
            <a:r>
              <a:rPr lang="en-US" dirty="0" smtClean="0"/>
              <a:t>Back injuries accounted for more than 20 percent of all occupational illnesses, according to data from the National Safety Council. </a:t>
            </a:r>
          </a:p>
          <a:p>
            <a:endParaRPr lang="en-US" dirty="0" smtClean="0"/>
          </a:p>
          <a:p>
            <a:r>
              <a:rPr lang="en-US" dirty="0" smtClean="0"/>
              <a:t>By 1994, the U.S. Bureau of Labor Statistics reported there were 613,251 over-exertion cases with lost-workdays. The majority of those cases were due to lifting (367,424), pushing/pulling (93,325), and carrying (68,992). Those cases represent 27 percent of all lost-workday cases.</a:t>
            </a:r>
          </a:p>
          <a:p>
            <a:endParaRPr lang="en-US" dirty="0" smtClean="0"/>
          </a:p>
          <a:p>
            <a:r>
              <a:rPr lang="en-US" dirty="0" smtClean="0"/>
              <a:t>Struck by accidents accounted for 22% of all injuries in construction in 2000. </a:t>
            </a:r>
          </a:p>
          <a:p>
            <a:endParaRPr lang="en-US" dirty="0" smtClean="0"/>
          </a:p>
          <a:p>
            <a:r>
              <a:rPr lang="en-US" dirty="0" smtClean="0"/>
              <a:t>Source: Office of Training and Education Material Handling </a:t>
            </a:r>
            <a:r>
              <a:rPr lang="en-US" dirty="0" err="1" smtClean="0"/>
              <a:t>powerpoint</a:t>
            </a:r>
            <a:endParaRPr lang="en-US" dirty="0"/>
          </a:p>
        </p:txBody>
      </p:sp>
      <p:sp>
        <p:nvSpPr>
          <p:cNvPr id="4" name="Slide Number Placeholder 3"/>
          <p:cNvSpPr>
            <a:spLocks noGrp="1"/>
          </p:cNvSpPr>
          <p:nvPr>
            <p:ph type="sldNum" sz="quarter" idx="10"/>
          </p:nvPr>
        </p:nvSpPr>
        <p:spPr/>
        <p:txBody>
          <a:bodyPr/>
          <a:lstStyle/>
          <a:p>
            <a:fld id="{1C8ADEDA-9605-485B-AF9A-DAE39744EC9B}" type="slidenum">
              <a:rPr lang="en-US" smtClean="0"/>
              <a:t>4</a:t>
            </a:fld>
            <a:endParaRPr lang="en-US"/>
          </a:p>
        </p:txBody>
      </p:sp>
    </p:spTree>
    <p:extLst>
      <p:ext uri="{BB962C8B-B14F-4D97-AF65-F5344CB8AC3E}">
        <p14:creationId xmlns:p14="http://schemas.microsoft.com/office/powerpoint/2010/main" val="141277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01981B-0922-4E2B-87E4-597F1272621B}" type="slidenum">
              <a:rPr lang="en-US"/>
              <a:pPr/>
              <a:t>7</a:t>
            </a:fld>
            <a:endParaRPr lang="en-US"/>
          </a:p>
        </p:txBody>
      </p:sp>
      <p:sp>
        <p:nvSpPr>
          <p:cNvPr id="405506" name="Rectangle 2"/>
          <p:cNvSpPr>
            <a:spLocks noGrp="1" noRot="1" noChangeAspect="1" noChangeArrowheads="1" noTextEdit="1"/>
          </p:cNvSpPr>
          <p:nvPr>
            <p:ph type="sldImg"/>
          </p:nvPr>
        </p:nvSpPr>
        <p:spPr bwMode="auto">
          <a:xfrm>
            <a:off x="1143000" y="685800"/>
            <a:ext cx="4573588" cy="3430588"/>
          </a:xfrm>
          <a:prstGeom prst="rect">
            <a:avLst/>
          </a:prstGeom>
          <a:solidFill>
            <a:srgbClr val="FFFFFF"/>
          </a:solidFill>
          <a:ln>
            <a:solidFill>
              <a:srgbClr val="000000"/>
            </a:solidFill>
            <a:miter lim="800000"/>
            <a:headEnd/>
            <a:tailEnd/>
          </a:ln>
        </p:spPr>
      </p:sp>
      <p:sp>
        <p:nvSpPr>
          <p:cNvPr id="405507" name="Rectangle 3"/>
          <p:cNvSpPr>
            <a:spLocks noGrp="1" noChangeArrowheads="1"/>
          </p:cNvSpPr>
          <p:nvPr>
            <p:ph type="body" idx="1"/>
          </p:nvPr>
        </p:nvSpPr>
        <p:spPr bwMode="auto">
          <a:xfrm>
            <a:off x="914400" y="4344025"/>
            <a:ext cx="5029200" cy="4114488"/>
          </a:xfrm>
          <a:prstGeom prst="rect">
            <a:avLst/>
          </a:prstGeom>
          <a:solidFill>
            <a:srgbClr val="FFFFFF"/>
          </a:solidFill>
          <a:ln>
            <a:solidFill>
              <a:srgbClr val="000000"/>
            </a:solidFill>
            <a:miter lim="800000"/>
            <a:headEnd/>
            <a:tailEnd/>
          </a:ln>
        </p:spPr>
        <p:txBody>
          <a:bodyPr/>
          <a:lstStyle/>
          <a:p>
            <a:r>
              <a:rPr lang="en-US" b="1"/>
              <a:t>Reference – OSHA Technical Manual - Back Disorders and Injuries</a:t>
            </a:r>
          </a:p>
          <a:p>
            <a:r>
              <a:rPr lang="en-US"/>
              <a:t>www.osha.gov/dts/osta/otm/otm_vii/otm_vii_1.html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75E9BE-02FB-4167-B65E-0E30EE297F0F}" type="slidenum">
              <a:rPr lang="en-US"/>
              <a:pPr/>
              <a:t>8</a:t>
            </a:fld>
            <a:endParaRPr lang="en-US"/>
          </a:p>
        </p:txBody>
      </p:sp>
      <p:sp>
        <p:nvSpPr>
          <p:cNvPr id="403458" name="Rectangle 2"/>
          <p:cNvSpPr>
            <a:spLocks noGrp="1" noRot="1" noChangeAspect="1" noChangeArrowheads="1" noTextEdit="1"/>
          </p:cNvSpPr>
          <p:nvPr>
            <p:ph type="sldImg"/>
          </p:nvPr>
        </p:nvSpPr>
        <p:spPr bwMode="auto">
          <a:xfrm>
            <a:off x="1143000" y="685800"/>
            <a:ext cx="4573588" cy="3430588"/>
          </a:xfrm>
          <a:prstGeom prst="rect">
            <a:avLst/>
          </a:prstGeom>
          <a:solidFill>
            <a:srgbClr val="FFFFFF"/>
          </a:solidFill>
          <a:ln>
            <a:solidFill>
              <a:srgbClr val="000000"/>
            </a:solidFill>
            <a:miter lim="800000"/>
            <a:headEnd/>
            <a:tailEnd/>
          </a:ln>
        </p:spPr>
      </p:sp>
      <p:sp>
        <p:nvSpPr>
          <p:cNvPr id="403459" name="Rectangle 3"/>
          <p:cNvSpPr>
            <a:spLocks noGrp="1" noChangeArrowheads="1"/>
          </p:cNvSpPr>
          <p:nvPr>
            <p:ph type="body" idx="1"/>
          </p:nvPr>
        </p:nvSpPr>
        <p:spPr bwMode="auto">
          <a:xfrm>
            <a:off x="914400" y="4344025"/>
            <a:ext cx="5562600" cy="4114488"/>
          </a:xfrm>
          <a:prstGeom prst="rect">
            <a:avLst/>
          </a:prstGeom>
          <a:solidFill>
            <a:srgbClr val="FFFFFF"/>
          </a:solidFill>
          <a:ln>
            <a:solidFill>
              <a:srgbClr val="000000"/>
            </a:solidFill>
            <a:miter lim="800000"/>
            <a:headEnd/>
            <a:tailEnd/>
          </a:ln>
        </p:spPr>
        <p:txBody>
          <a:bodyPr/>
          <a:lstStyle/>
          <a:p>
            <a:r>
              <a:rPr lang="en-US" dirty="0"/>
              <a:t>Training should include general principles of ergonomics, recognition of hazards and injuries, procedures for reporting hazardous conditions, and methods and procedures for early reporting of injuries.  </a:t>
            </a:r>
          </a:p>
          <a:p>
            <a:endParaRPr lang="en-US" dirty="0"/>
          </a:p>
          <a:p>
            <a:r>
              <a:rPr lang="en-US" b="1" dirty="0"/>
              <a:t>Safe lifting training</a:t>
            </a:r>
            <a:r>
              <a:rPr lang="en-US" dirty="0"/>
              <a:t> should also include:</a:t>
            </a:r>
          </a:p>
          <a:p>
            <a:r>
              <a:rPr lang="en-US" dirty="0"/>
              <a:t>• Health risks related to improper lifting</a:t>
            </a:r>
          </a:p>
          <a:p>
            <a:r>
              <a:rPr lang="en-US" dirty="0"/>
              <a:t>• The basic anatomy of the spine, the muscles, and the joints of the trunk, and the contributions of intra-abdominal pressure while lifting.</a:t>
            </a:r>
          </a:p>
          <a:p>
            <a:r>
              <a:rPr lang="en-US" dirty="0"/>
              <a:t>• Awareness of individual body strengths and weaknesses—determining one’s own lifting capacity.</a:t>
            </a:r>
          </a:p>
          <a:p>
            <a:r>
              <a:rPr lang="en-US" dirty="0"/>
              <a:t>• Recognition of physical factors that might contribute to an accident and how to avoid the unexpected.</a:t>
            </a:r>
          </a:p>
          <a:p>
            <a:r>
              <a:rPr lang="en-US" dirty="0"/>
              <a:t>• Knowledge of body responses—warning signals—to be aware of when lifting.</a:t>
            </a:r>
          </a:p>
          <a:p>
            <a:endParaRPr lang="en-US" dirty="0"/>
          </a:p>
          <a:p>
            <a:r>
              <a:rPr lang="en-US" dirty="0" err="1" smtClean="0"/>
              <a:t>Source:Office</a:t>
            </a:r>
            <a:r>
              <a:rPr lang="en-US" dirty="0" smtClean="0"/>
              <a:t> of</a:t>
            </a:r>
            <a:r>
              <a:rPr lang="en-US" baseline="0" dirty="0" smtClean="0"/>
              <a:t> Training and Education, Material Handling </a:t>
            </a:r>
            <a:r>
              <a:rPr lang="en-US" baseline="0" dirty="0" err="1" smtClean="0"/>
              <a:t>Powerpoint</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E0704F-A0D8-4190-9272-11148315B4BD}" type="slidenum">
              <a:rPr lang="en-US"/>
              <a:pPr/>
              <a:t>9</a:t>
            </a:fld>
            <a:endParaRPr lang="en-US"/>
          </a:p>
        </p:txBody>
      </p:sp>
      <p:sp>
        <p:nvSpPr>
          <p:cNvPr id="372738" name="Rectangle 2"/>
          <p:cNvSpPr>
            <a:spLocks noGrp="1" noRot="1" noChangeAspect="1" noChangeArrowheads="1" noTextEdit="1"/>
          </p:cNvSpPr>
          <p:nvPr>
            <p:ph type="sldImg"/>
          </p:nvPr>
        </p:nvSpPr>
        <p:spPr>
          <a:ln/>
        </p:spPr>
      </p:sp>
      <p:sp>
        <p:nvSpPr>
          <p:cNvPr id="372739" name="Rectangle 3"/>
          <p:cNvSpPr>
            <a:spLocks noGrp="1" noChangeArrowheads="1"/>
          </p:cNvSpPr>
          <p:nvPr>
            <p:ph type="body" idx="1"/>
          </p:nvPr>
        </p:nvSpPr>
        <p:spPr/>
        <p:txBody>
          <a:bodyPr/>
          <a:lstStyle/>
          <a:p>
            <a:r>
              <a:rPr lang="en-US" dirty="0" err="1" smtClean="0"/>
              <a:t>Source:Office</a:t>
            </a:r>
            <a:r>
              <a:rPr lang="en-US" dirty="0" smtClean="0"/>
              <a:t> of Training and Education, Material Handling </a:t>
            </a:r>
            <a:r>
              <a:rPr lang="en-US" dirty="0" err="1" smtClean="0"/>
              <a:t>Powerpoint</a:t>
            </a:r>
            <a:endParaRPr lang="en-US" dirty="0" smtClean="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Pictured</a:t>
            </a:r>
            <a:r>
              <a:rPr lang="en-US" baseline="0" dirty="0" smtClean="0"/>
              <a:t> are a forklift and pallet jack</a:t>
            </a:r>
            <a:endParaRPr lang="en-US" dirty="0"/>
          </a:p>
        </p:txBody>
      </p:sp>
      <p:sp>
        <p:nvSpPr>
          <p:cNvPr id="4" name="Slide Number Placeholder 3"/>
          <p:cNvSpPr>
            <a:spLocks noGrp="1"/>
          </p:cNvSpPr>
          <p:nvPr>
            <p:ph type="sldNum" sz="quarter" idx="10"/>
          </p:nvPr>
        </p:nvSpPr>
        <p:spPr/>
        <p:txBody>
          <a:bodyPr/>
          <a:lstStyle/>
          <a:p>
            <a:fld id="{1C8ADEDA-9605-485B-AF9A-DAE39744EC9B}" type="slidenum">
              <a:rPr lang="en-US" smtClean="0"/>
              <a:t>10</a:t>
            </a:fld>
            <a:endParaRPr lang="en-US"/>
          </a:p>
        </p:txBody>
      </p:sp>
    </p:spTree>
    <p:extLst>
      <p:ext uri="{BB962C8B-B14F-4D97-AF65-F5344CB8AC3E}">
        <p14:creationId xmlns:p14="http://schemas.microsoft.com/office/powerpoint/2010/main" val="1074325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425"/>
              </a:spcBef>
            </a:pPr>
            <a:r>
              <a:rPr lang="en-US" sz="1400" dirty="0" smtClean="0">
                <a:solidFill>
                  <a:srgbClr val="000000"/>
                </a:solidFill>
                <a:ea typeface="Times New Roman" pitchFamily="18" charset="0"/>
                <a:cs typeface="Calibri" pitchFamily="34" charset="0"/>
              </a:rPr>
              <a:t>Because the cause of so many forklift accidents is lack of proper training, this training is required by L &amp; I regulations for any person who will using a forklift. </a:t>
            </a:r>
          </a:p>
          <a:p>
            <a:pPr>
              <a:lnSpc>
                <a:spcPct val="115000"/>
              </a:lnSpc>
              <a:spcBef>
                <a:spcPts val="425"/>
              </a:spcBef>
            </a:pPr>
            <a:endParaRPr lang="en-US" sz="1400" dirty="0" smtClean="0">
              <a:solidFill>
                <a:srgbClr val="000000"/>
              </a:solidFill>
              <a:ea typeface="Times New Roman" pitchFamily="18" charset="0"/>
              <a:cs typeface="Calibri" pitchFamily="34" charset="0"/>
            </a:endParaRPr>
          </a:p>
          <a:p>
            <a:pPr>
              <a:lnSpc>
                <a:spcPct val="115000"/>
              </a:lnSpc>
              <a:spcBef>
                <a:spcPts val="425"/>
              </a:spcBef>
            </a:pPr>
            <a:r>
              <a:rPr lang="en-US" sz="1400" dirty="0" smtClean="0">
                <a:solidFill>
                  <a:srgbClr val="000000"/>
                </a:solidFill>
                <a:ea typeface="Times New Roman" pitchFamily="18" charset="0"/>
                <a:cs typeface="Calibri" pitchFamily="34" charset="0"/>
              </a:rPr>
              <a:t>Source: Washington State </a:t>
            </a:r>
            <a:r>
              <a:rPr lang="en-US" sz="1400" dirty="0" err="1" smtClean="0">
                <a:solidFill>
                  <a:srgbClr val="000000"/>
                </a:solidFill>
                <a:ea typeface="Times New Roman" pitchFamily="18" charset="0"/>
                <a:cs typeface="Calibri" pitchFamily="34" charset="0"/>
              </a:rPr>
              <a:t>Dept</a:t>
            </a:r>
            <a:r>
              <a:rPr lang="en-US" sz="1400" baseline="0" dirty="0" smtClean="0">
                <a:solidFill>
                  <a:srgbClr val="000000"/>
                </a:solidFill>
                <a:ea typeface="Times New Roman" pitchFamily="18" charset="0"/>
                <a:cs typeface="Calibri" pitchFamily="34" charset="0"/>
              </a:rPr>
              <a:t> of Labor and Industries (Safe Operation of Forklifts)</a:t>
            </a:r>
            <a:endParaRPr lang="en-US" sz="1400" dirty="0" smtClean="0">
              <a:ea typeface="Times New Roman" pitchFamily="18" charset="0"/>
              <a:cs typeface="Calibri" pitchFamily="34" charset="0"/>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2A4899-C22F-46B2-9031-9FCA1B7AFE6E}" type="slidenum">
              <a:rPr lang="en-US" smtClean="0"/>
              <a:pPr eaLnBrk="1" hangingPunct="1"/>
              <a:t>12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Washington State </a:t>
            </a:r>
            <a:r>
              <a:rPr lang="en-US" dirty="0" err="1" smtClean="0"/>
              <a:t>Dept</a:t>
            </a:r>
            <a:r>
              <a:rPr lang="en-US" dirty="0" smtClean="0"/>
              <a:t> of Labor and Industries (Safe Operation of Forklifts)</a:t>
            </a:r>
          </a:p>
          <a:p>
            <a:endParaRPr lang="en-US" dirty="0"/>
          </a:p>
        </p:txBody>
      </p:sp>
      <p:sp>
        <p:nvSpPr>
          <p:cNvPr id="4" name="Slide Number Placeholder 3"/>
          <p:cNvSpPr>
            <a:spLocks noGrp="1"/>
          </p:cNvSpPr>
          <p:nvPr>
            <p:ph type="sldNum" sz="quarter" idx="10"/>
          </p:nvPr>
        </p:nvSpPr>
        <p:spPr/>
        <p:txBody>
          <a:bodyPr/>
          <a:lstStyle/>
          <a:p>
            <a:fld id="{1C8ADEDA-9605-485B-AF9A-DAE39744EC9B}" type="slidenum">
              <a:rPr lang="en-US" smtClean="0"/>
              <a:t>13</a:t>
            </a:fld>
            <a:endParaRPr lang="en-US"/>
          </a:p>
        </p:txBody>
      </p:sp>
    </p:spTree>
    <p:extLst>
      <p:ext uri="{BB962C8B-B14F-4D97-AF65-F5344CB8AC3E}">
        <p14:creationId xmlns:p14="http://schemas.microsoft.com/office/powerpoint/2010/main" val="844211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Questions</a:t>
            </a:r>
            <a:endParaRPr lang="en-US"/>
          </a:p>
        </p:txBody>
      </p:sp>
      <p:sp>
        <p:nvSpPr>
          <p:cNvPr id="4" name="Slide Number Placeholder 3"/>
          <p:cNvSpPr>
            <a:spLocks noGrp="1"/>
          </p:cNvSpPr>
          <p:nvPr>
            <p:ph type="sldNum" sz="quarter" idx="10"/>
          </p:nvPr>
        </p:nvSpPr>
        <p:spPr/>
        <p:txBody>
          <a:bodyPr/>
          <a:lstStyle/>
          <a:p>
            <a:fld id="{1C8ADEDA-9605-485B-AF9A-DAE39744EC9B}" type="slidenum">
              <a:rPr lang="en-US" smtClean="0"/>
              <a:t>24</a:t>
            </a:fld>
            <a:endParaRPr lang="en-US"/>
          </a:p>
        </p:txBody>
      </p:sp>
    </p:spTree>
    <p:extLst>
      <p:ext uri="{BB962C8B-B14F-4D97-AF65-F5344CB8AC3E}">
        <p14:creationId xmlns:p14="http://schemas.microsoft.com/office/powerpoint/2010/main" val="394366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3/18/2013</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752600"/>
            <a:ext cx="3810000" cy="4114800"/>
          </a:xfrm>
        </p:spPr>
        <p:txBody>
          <a:bodyPr/>
          <a:lstStyle/>
          <a:p>
            <a:endParaRPr lang="en-US"/>
          </a:p>
        </p:txBody>
      </p:sp>
      <p:sp>
        <p:nvSpPr>
          <p:cNvPr id="4" name="Text Placeholder 3"/>
          <p:cNvSpPr>
            <a:spLocks noGrp="1"/>
          </p:cNvSpPr>
          <p:nvPr>
            <p:ph type="body" sz="half" idx="2"/>
          </p:nvPr>
        </p:nvSpPr>
        <p:spPr>
          <a:xfrm>
            <a:off x="4648200" y="1752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t>Office of Training &amp; Education</a:t>
            </a: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EDF54F6A-2831-42D7-A07C-E0687928E69B}" type="slidenum">
              <a:rPr lang="en-US"/>
              <a:pPr/>
              <a:t>‹#›</a:t>
            </a:fld>
            <a:endParaRPr lang="en-US"/>
          </a:p>
        </p:txBody>
      </p:sp>
    </p:spTree>
    <p:extLst>
      <p:ext uri="{BB962C8B-B14F-4D97-AF65-F5344CB8AC3E}">
        <p14:creationId xmlns:p14="http://schemas.microsoft.com/office/powerpoint/2010/main" val="1816952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526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t>Office of Training &amp; Education</a:t>
            </a: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08290B89-0A0B-4659-B168-F3F7F6837148}" type="slidenum">
              <a:rPr lang="en-US"/>
              <a:pPr/>
              <a:t>‹#›</a:t>
            </a:fld>
            <a:endParaRPr lang="en-US"/>
          </a:p>
        </p:txBody>
      </p:sp>
    </p:spTree>
    <p:extLst>
      <p:ext uri="{BB962C8B-B14F-4D97-AF65-F5344CB8AC3E}">
        <p14:creationId xmlns:p14="http://schemas.microsoft.com/office/powerpoint/2010/main" val="31055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3/18/2013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3.xml"/><Relationship Id="rId7" Type="http://schemas.openxmlformats.org/officeDocument/2006/relationships/image" Target="../media/image7.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6.xml"/><Relationship Id="rId5"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Material Handling</a:t>
            </a:r>
            <a:br>
              <a:rPr lang="en-US" dirty="0" smtClean="0"/>
            </a:br>
            <a:endParaRPr lang="en-US" dirty="0"/>
          </a:p>
        </p:txBody>
      </p:sp>
      <p:sp>
        <p:nvSpPr>
          <p:cNvPr id="3" name="TextBox 2"/>
          <p:cNvSpPr txBox="1"/>
          <p:nvPr/>
        </p:nvSpPr>
        <p:spPr>
          <a:xfrm>
            <a:off x="609600" y="5791200"/>
            <a:ext cx="7848600" cy="553998"/>
          </a:xfrm>
          <a:prstGeom prst="rect">
            <a:avLst/>
          </a:prstGeom>
          <a:noFill/>
        </p:spPr>
        <p:txBody>
          <a:bodyPr wrap="square" rtlCol="0">
            <a:spAutoFit/>
          </a:bodyPr>
          <a:lstStyle/>
          <a:p>
            <a:r>
              <a:rPr lang="en-US" sz="1000" dirty="0"/>
              <a:t>This material was produced under grant [SH22236SH1]from the Occupational Safety and Health Administration, U.S. Department of Labor. It does not necessarily reflect the views or policies of the U.S. Department of Labor, nor does mention of trade names, commercial</a:t>
            </a:r>
          </a:p>
          <a:p>
            <a:r>
              <a:rPr lang="en-US" sz="1000" dirty="0"/>
              <a:t>products, or organizations imply endorsement by the U.S. Government</a:t>
            </a:r>
          </a:p>
        </p:txBody>
      </p:sp>
    </p:spTree>
    <p:extLst>
      <p:ext uri="{BB962C8B-B14F-4D97-AF65-F5344CB8AC3E}">
        <p14:creationId xmlns:p14="http://schemas.microsoft.com/office/powerpoint/2010/main" val="1001882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Material Handling Equipment</a:t>
            </a:r>
            <a:endParaRPr lang="en-US" dirty="0"/>
          </a:p>
        </p:txBody>
      </p:sp>
      <p:sp>
        <p:nvSpPr>
          <p:cNvPr id="3" name="Text Placeholder 2"/>
          <p:cNvSpPr>
            <a:spLocks noGrp="1"/>
          </p:cNvSpPr>
          <p:nvPr>
            <p:ph type="body" sz="half" idx="1"/>
          </p:nvPr>
        </p:nvSpPr>
        <p:spPr/>
        <p:txBody>
          <a:bodyPr/>
          <a:lstStyle/>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28600" y="1604554"/>
            <a:ext cx="4270664" cy="4415246"/>
          </a:xfrm>
          <a:prstGeom prst="rect">
            <a:avLst/>
          </a:prstGeom>
        </p:spPr>
      </p:pic>
      <p:pic>
        <p:nvPicPr>
          <p:cNvPr id="8" name="ClipArt Placeholder 7"/>
          <p:cNvPicPr>
            <a:picLocks noGrp="1" noChangeAspect="1"/>
          </p:cNvPicPr>
          <p:nvPr>
            <p:ph type="clipArt" sz="half" idx="2"/>
          </p:nvPr>
        </p:nvPicPr>
        <p:blipFill>
          <a:blip r:embed="rId4">
            <a:extLst>
              <a:ext uri="{28A0092B-C50C-407E-A947-70E740481C1C}">
                <a14:useLocalDpi xmlns:a14="http://schemas.microsoft.com/office/drawing/2010/main"/>
              </a:ext>
            </a:extLst>
          </a:blip>
          <a:stretch>
            <a:fillRect/>
          </a:stretch>
        </p:blipFill>
        <p:spPr>
          <a:xfrm>
            <a:off x="4724400" y="1541060"/>
            <a:ext cx="4090958" cy="4495800"/>
          </a:xfrm>
        </p:spPr>
      </p:pic>
    </p:spTree>
    <p:extLst>
      <p:ext uri="{BB962C8B-B14F-4D97-AF65-F5344CB8AC3E}">
        <p14:creationId xmlns:p14="http://schemas.microsoft.com/office/powerpoint/2010/main" val="2282074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752600"/>
            <a:ext cx="7772400" cy="4114800"/>
          </a:xfrm>
        </p:spPr>
        <p:txBody>
          <a:bodyPr>
            <a:normAutofit/>
          </a:bodyPr>
          <a:lstStyle/>
          <a:p>
            <a:pPr algn="ctr"/>
            <a:r>
              <a:rPr lang="en-US" sz="3600" dirty="0" smtClean="0"/>
              <a:t>All employees must be trained before using Material Handling Equipment and they must demonstrate how to use the equipment</a:t>
            </a:r>
            <a:endParaRPr lang="en-US" sz="3600" dirty="0"/>
          </a:p>
        </p:txBody>
      </p:sp>
      <p:sp>
        <p:nvSpPr>
          <p:cNvPr id="5" name="Title 4"/>
          <p:cNvSpPr>
            <a:spLocks noGrp="1"/>
          </p:cNvSpPr>
          <p:nvPr>
            <p:ph type="title"/>
          </p:nvPr>
        </p:nvSpPr>
        <p:spPr/>
        <p:txBody>
          <a:bodyPr/>
          <a:lstStyle/>
          <a:p>
            <a:pPr algn="ctr"/>
            <a:r>
              <a:rPr lang="en-US" dirty="0" smtClean="0"/>
              <a:t>Equipment Training</a:t>
            </a:r>
            <a:endParaRPr lang="en-US" dirty="0"/>
          </a:p>
        </p:txBody>
      </p:sp>
    </p:spTree>
    <p:extLst>
      <p:ext uri="{BB962C8B-B14F-4D97-AF65-F5344CB8AC3E}">
        <p14:creationId xmlns:p14="http://schemas.microsoft.com/office/powerpoint/2010/main" val="37388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762000" y="0"/>
            <a:ext cx="69342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a:solidFill>
                  <a:srgbClr val="0033CC"/>
                </a:solidFill>
              </a:rPr>
              <a:t>The risk of ignoring forklift safety</a:t>
            </a:r>
          </a:p>
          <a:p>
            <a:pPr eaLnBrk="1" hangingPunct="1"/>
            <a:endParaRPr lang="en-US"/>
          </a:p>
        </p:txBody>
      </p:sp>
      <p:sp>
        <p:nvSpPr>
          <p:cNvPr id="18435" name="TextBox 2"/>
          <p:cNvSpPr txBox="1">
            <a:spLocks noChangeArrowheads="1"/>
          </p:cNvSpPr>
          <p:nvPr/>
        </p:nvSpPr>
        <p:spPr bwMode="auto">
          <a:xfrm>
            <a:off x="304800" y="685800"/>
            <a:ext cx="83820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a:t>Forklifts are extremely useful in a variety of workplaces, but there is great risk of property damage, injury or death if you:</a:t>
            </a:r>
          </a:p>
          <a:p>
            <a:pPr eaLnBrk="1" hangingPunct="1"/>
            <a:endParaRPr lang="en-US" sz="2000"/>
          </a:p>
          <a:p>
            <a:pPr eaLnBrk="1" hangingPunct="1">
              <a:buFontTx/>
              <a:buChar char="-"/>
            </a:pPr>
            <a:r>
              <a:rPr lang="en-US" sz="2000"/>
              <a:t> are not trained on forklift safety</a:t>
            </a:r>
          </a:p>
          <a:p>
            <a:pPr eaLnBrk="1" hangingPunct="1"/>
            <a:endParaRPr lang="en-US" sz="2000"/>
          </a:p>
          <a:p>
            <a:pPr eaLnBrk="1" hangingPunct="1"/>
            <a:r>
              <a:rPr lang="en-US" sz="2000"/>
              <a:t>- are not familiar with the specific forklift vehicle</a:t>
            </a:r>
          </a:p>
          <a:p>
            <a:pPr eaLnBrk="1" hangingPunct="1"/>
            <a:endParaRPr lang="en-US" sz="2000"/>
          </a:p>
          <a:p>
            <a:pPr eaLnBrk="1" hangingPunct="1"/>
            <a:r>
              <a:rPr lang="en-US" sz="2000"/>
              <a:t>- operate the forklift in an unsafe manner</a:t>
            </a:r>
          </a:p>
          <a:p>
            <a:pPr eaLnBrk="1" hangingPunct="1"/>
            <a:endParaRPr lang="en-US" sz="2000"/>
          </a:p>
          <a:p>
            <a:pPr eaLnBrk="1" hangingPunct="1"/>
            <a:r>
              <a:rPr lang="en-US" sz="2000"/>
              <a:t>- operate a forklift with a defect or missing parts</a:t>
            </a:r>
          </a:p>
          <a:p>
            <a:pPr eaLnBrk="1" hangingPunct="1"/>
            <a:endParaRPr lang="en-US"/>
          </a:p>
          <a:p>
            <a:pPr eaLnBrk="1" hangingPunct="1"/>
            <a:endParaRPr lang="en-US"/>
          </a:p>
          <a:p>
            <a:pPr eaLnBrk="1" hangingPunct="1"/>
            <a:endParaRPr lang="en-US"/>
          </a:p>
        </p:txBody>
      </p:sp>
      <p:pic>
        <p:nvPicPr>
          <p:cNvPr id="18436" name="Picture 4" descr="forkliftaccident1.jpg"/>
          <p:cNvPicPr>
            <a:picLocks noChangeAspect="1"/>
          </p:cNvPicPr>
          <p:nvPr>
            <p:custDataLst>
              <p:tags r:id="rId2"/>
            </p:custDataLst>
          </p:nvPr>
        </p:nvPicPr>
        <p:blipFill>
          <a:blip r:embed="rId7" cstate="email">
            <a:extLst>
              <a:ext uri="{28A0092B-C50C-407E-A947-70E740481C1C}">
                <a14:useLocalDpi xmlns:a14="http://schemas.microsoft.com/office/drawing/2010/main"/>
              </a:ext>
            </a:extLst>
          </a:blip>
          <a:srcRect/>
          <a:stretch>
            <a:fillRect/>
          </a:stretch>
        </p:blipFill>
        <p:spPr bwMode="auto">
          <a:xfrm>
            <a:off x="5867400" y="1371600"/>
            <a:ext cx="3019425" cy="226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5" descr="forkliftaccident4.jpg"/>
          <p:cNvPicPr>
            <a:picLocks noChangeAspect="1"/>
          </p:cNvPicPr>
          <p:nvPr>
            <p:custDataLst>
              <p:tags r:id="rId3"/>
            </p:custDataLst>
          </p:nvPr>
        </p:nvPicPr>
        <p:blipFill>
          <a:blip r:embed="rId8" cstate="email">
            <a:extLst>
              <a:ext uri="{28A0092B-C50C-407E-A947-70E740481C1C}">
                <a14:useLocalDpi xmlns:a14="http://schemas.microsoft.com/office/drawing/2010/main"/>
              </a:ext>
            </a:extLst>
          </a:blip>
          <a:srcRect/>
          <a:stretch>
            <a:fillRect/>
          </a:stretch>
        </p:blipFill>
        <p:spPr bwMode="auto">
          <a:xfrm>
            <a:off x="533400" y="3886200"/>
            <a:ext cx="2936875" cy="262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Box 7"/>
          <p:cNvSpPr txBox="1">
            <a:spLocks noChangeArrowheads="1"/>
          </p:cNvSpPr>
          <p:nvPr/>
        </p:nvSpPr>
        <p:spPr bwMode="auto">
          <a:xfrm>
            <a:off x="6172200" y="3657600"/>
            <a:ext cx="2514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Source: New Zealand Dept. of  Labor</a:t>
            </a:r>
          </a:p>
        </p:txBody>
      </p:sp>
      <p:sp>
        <p:nvSpPr>
          <p:cNvPr id="18439" name="TextBox 8"/>
          <p:cNvSpPr txBox="1">
            <a:spLocks noChangeArrowheads="1"/>
          </p:cNvSpPr>
          <p:nvPr/>
        </p:nvSpPr>
        <p:spPr bwMode="auto">
          <a:xfrm>
            <a:off x="-914400" y="2362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8440" name="TextBox 9"/>
          <p:cNvSpPr txBox="1">
            <a:spLocks noChangeArrowheads="1"/>
          </p:cNvSpPr>
          <p:nvPr/>
        </p:nvSpPr>
        <p:spPr bwMode="auto">
          <a:xfrm>
            <a:off x="1295400" y="6596063"/>
            <a:ext cx="2286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Source: RiteHite Doors</a:t>
            </a:r>
          </a:p>
        </p:txBody>
      </p:sp>
      <p:pic>
        <p:nvPicPr>
          <p:cNvPr id="18441" name="Picture 7"/>
          <p:cNvPicPr>
            <a:picLocks noChangeAspect="1" noChangeArrowheads="1"/>
          </p:cNvPicPr>
          <p:nvPr>
            <p:custDataLst>
              <p:tags r:id="rId4"/>
            </p:custDataLst>
          </p:nvPr>
        </p:nvPicPr>
        <p:blipFill>
          <a:blip r:embed="rId9" cstate="email">
            <a:extLst>
              <a:ext uri="{28A0092B-C50C-407E-A947-70E740481C1C}">
                <a14:useLocalDpi xmlns:a14="http://schemas.microsoft.com/office/drawing/2010/main"/>
              </a:ext>
            </a:extLst>
          </a:blip>
          <a:srcRect b="-41"/>
          <a:stretch>
            <a:fillRect/>
          </a:stretch>
        </p:blipFill>
        <p:spPr bwMode="auto">
          <a:xfrm>
            <a:off x="5334000" y="3962400"/>
            <a:ext cx="33528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2" name="PPTShape_0"/>
          <p:cNvSpPr txBox="1">
            <a:spLocks noChangeArrowheads="1"/>
          </p:cNvSpPr>
          <p:nvPr/>
        </p:nvSpPr>
        <p:spPr bwMode="auto">
          <a:xfrm>
            <a:off x="5943600" y="6596063"/>
            <a:ext cx="20574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100"/>
              <a:t>Source: WorksafeBC</a:t>
            </a:r>
          </a:p>
        </p:txBody>
      </p:sp>
    </p:spTree>
    <p:custDataLst>
      <p:tags r:id="rId1"/>
    </p:custDataLst>
    <p:extLst>
      <p:ext uri="{BB962C8B-B14F-4D97-AF65-F5344CB8AC3E}">
        <p14:creationId xmlns:p14="http://schemas.microsoft.com/office/powerpoint/2010/main" val="2605464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ab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33600" y="491429"/>
            <a:ext cx="4876799" cy="5875144"/>
          </a:xfrm>
          <a:prstGeom prst="rect">
            <a:avLst/>
          </a:prstGeom>
        </p:spPr>
      </p:pic>
    </p:spTree>
    <p:extLst>
      <p:ext uri="{BB962C8B-B14F-4D97-AF65-F5344CB8AC3E}">
        <p14:creationId xmlns:p14="http://schemas.microsoft.com/office/powerpoint/2010/main" val="3784418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609600" y="914400"/>
            <a:ext cx="4648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a:t>Accident Prevention</a:t>
            </a:r>
          </a:p>
        </p:txBody>
      </p:sp>
      <p:sp>
        <p:nvSpPr>
          <p:cNvPr id="5123" name="TextBox 1"/>
          <p:cNvSpPr txBox="1">
            <a:spLocks noChangeArrowheads="1"/>
          </p:cNvSpPr>
          <p:nvPr/>
        </p:nvSpPr>
        <p:spPr bwMode="auto">
          <a:xfrm>
            <a:off x="609600" y="6265863"/>
            <a:ext cx="7696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dirty="0" smtClean="0"/>
              <a:t>From NCDOL </a:t>
            </a:r>
            <a:r>
              <a:rPr lang="en-US" sz="1200" dirty="0"/>
              <a:t>Hazard Alert document 12/2010</a:t>
            </a:r>
          </a:p>
        </p:txBody>
      </p:sp>
      <p:sp>
        <p:nvSpPr>
          <p:cNvPr id="5125" name="TextBox 9"/>
          <p:cNvSpPr txBox="1">
            <a:spLocks noChangeArrowheads="1"/>
          </p:cNvSpPr>
          <p:nvPr/>
        </p:nvSpPr>
        <p:spPr bwMode="auto">
          <a:xfrm>
            <a:off x="609600" y="254000"/>
            <a:ext cx="8153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b="1" u="sng"/>
              <a:t>Forklifts and Material Handling</a:t>
            </a:r>
          </a:p>
        </p:txBody>
      </p:sp>
      <p:sp>
        <p:nvSpPr>
          <p:cNvPr id="5126" name="TextBox 9"/>
          <p:cNvSpPr txBox="1">
            <a:spLocks noChangeArrowheads="1"/>
          </p:cNvSpPr>
          <p:nvPr/>
        </p:nvSpPr>
        <p:spPr bwMode="auto">
          <a:xfrm>
            <a:off x="609600" y="1550988"/>
            <a:ext cx="342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To prevent these type accidents, always be on a constant </a:t>
            </a:r>
          </a:p>
          <a:p>
            <a:pPr eaLnBrk="1" hangingPunct="1"/>
            <a:r>
              <a:rPr lang="en-US" dirty="0"/>
              <a:t>watch for your surroundings such as pedestrians, blind spots, </a:t>
            </a:r>
          </a:p>
          <a:p>
            <a:pPr eaLnBrk="1" hangingPunct="1"/>
            <a:r>
              <a:rPr lang="en-US" dirty="0"/>
              <a:t>and ramp/dock edges. </a:t>
            </a:r>
          </a:p>
          <a:p>
            <a:pPr eaLnBrk="1" hangingPunct="1"/>
            <a:endParaRPr lang="en-US" dirty="0"/>
          </a:p>
          <a:p>
            <a:pPr eaLnBrk="1" hangingPunct="1"/>
            <a:endParaRPr lang="en-US" dirty="0"/>
          </a:p>
          <a:p>
            <a:pPr eaLnBrk="1" hangingPunct="1"/>
            <a:endParaRPr lang="en-US" dirty="0" smtClean="0"/>
          </a:p>
          <a:p>
            <a:pPr eaLnBrk="1" hangingPunct="1"/>
            <a:r>
              <a:rPr lang="en-US" dirty="0" smtClean="0"/>
              <a:t>During </a:t>
            </a:r>
            <a:r>
              <a:rPr lang="en-US" dirty="0"/>
              <a:t>forklift operation, </a:t>
            </a:r>
            <a:r>
              <a:rPr lang="en-US" dirty="0" smtClean="0"/>
              <a:t>always wear </a:t>
            </a:r>
            <a:r>
              <a:rPr lang="en-US" dirty="0"/>
              <a:t>your seatbelt and </a:t>
            </a:r>
            <a:r>
              <a:rPr lang="en-US" dirty="0" smtClean="0"/>
              <a:t>do not </a:t>
            </a:r>
            <a:r>
              <a:rPr lang="en-US" dirty="0"/>
              <a:t>ever extend your hands, arms or head outside of the safe </a:t>
            </a:r>
            <a:r>
              <a:rPr lang="en-US" dirty="0" smtClean="0"/>
              <a:t>zone. </a:t>
            </a:r>
            <a:endParaRPr lang="en-US" dirty="0"/>
          </a:p>
        </p:txBody>
      </p:sp>
      <p:pic>
        <p:nvPicPr>
          <p:cNvPr id="5128" name="Picture 4" descr="C:\Users\MCURRIE\Desktop\Pics\3-wheel-electric-forklift-truck-456332.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57700" y="2133600"/>
            <a:ext cx="4176713"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2844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09600" y="6265863"/>
            <a:ext cx="7696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dirty="0" smtClean="0"/>
              <a:t>from </a:t>
            </a:r>
            <a:r>
              <a:rPr lang="en-US" sz="1200" dirty="0"/>
              <a:t>NCDOL Hazard Alert document 12/2010</a:t>
            </a:r>
          </a:p>
        </p:txBody>
      </p:sp>
      <p:sp>
        <p:nvSpPr>
          <p:cNvPr id="6148" name="TextBox 9"/>
          <p:cNvSpPr txBox="1">
            <a:spLocks noChangeArrowheads="1"/>
          </p:cNvSpPr>
          <p:nvPr/>
        </p:nvSpPr>
        <p:spPr bwMode="auto">
          <a:xfrm>
            <a:off x="609600" y="254000"/>
            <a:ext cx="8153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b="1" u="sng"/>
              <a:t>Forklifts and Material Handling</a:t>
            </a:r>
          </a:p>
        </p:txBody>
      </p:sp>
      <p:sp>
        <p:nvSpPr>
          <p:cNvPr id="6149" name="TextBox 9"/>
          <p:cNvSpPr txBox="1">
            <a:spLocks noChangeArrowheads="1"/>
          </p:cNvSpPr>
          <p:nvPr/>
        </p:nvSpPr>
        <p:spPr bwMode="auto">
          <a:xfrm>
            <a:off x="609600" y="1550988"/>
            <a:ext cx="3429000"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If you end up in an unbalanced situation due to loads shifting or wheels leaving floor edges, do not remove your seatbelt </a:t>
            </a:r>
            <a:r>
              <a:rPr lang="en-US" dirty="0" smtClean="0"/>
              <a:t>and do </a:t>
            </a:r>
            <a:r>
              <a:rPr lang="en-US" dirty="0"/>
              <a:t>call out for help. In most cases, the safest </a:t>
            </a:r>
            <a:r>
              <a:rPr lang="en-US" dirty="0" smtClean="0"/>
              <a:t> place </a:t>
            </a:r>
            <a:r>
              <a:rPr lang="en-US" dirty="0"/>
              <a:t>to be is to be belted in your seat. </a:t>
            </a:r>
          </a:p>
          <a:p>
            <a:pPr eaLnBrk="1" hangingPunct="1"/>
            <a:endParaRPr lang="en-US" dirty="0"/>
          </a:p>
          <a:p>
            <a:pPr eaLnBrk="1" hangingPunct="1"/>
            <a:endParaRPr lang="en-US" dirty="0"/>
          </a:p>
          <a:p>
            <a:pPr eaLnBrk="1" hangingPunct="1"/>
            <a:endParaRPr lang="en-US" sz="1000" dirty="0"/>
          </a:p>
          <a:p>
            <a:pPr eaLnBrk="1" hangingPunct="1"/>
            <a:r>
              <a:rPr lang="en-US" dirty="0"/>
              <a:t>Always do your best to </a:t>
            </a:r>
          </a:p>
          <a:p>
            <a:pPr eaLnBrk="1" hangingPunct="1"/>
            <a:r>
              <a:rPr lang="en-US" dirty="0"/>
              <a:t>designate forklift work zones and pedestrian areas. Use your horn </a:t>
            </a:r>
          </a:p>
          <a:p>
            <a:pPr eaLnBrk="1" hangingPunct="1"/>
            <a:r>
              <a:rPr lang="en-US" dirty="0"/>
              <a:t>when needed as you approach blind spots and intersections.</a:t>
            </a:r>
          </a:p>
        </p:txBody>
      </p:sp>
      <p:pic>
        <p:nvPicPr>
          <p:cNvPr id="6150" name="Picture 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32363" y="3717925"/>
            <a:ext cx="3602037"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1" name="Picture 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32363" y="1066800"/>
            <a:ext cx="3602037" cy="23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2" name="TextBox 1"/>
          <p:cNvSpPr txBox="1">
            <a:spLocks noChangeArrowheads="1"/>
          </p:cNvSpPr>
          <p:nvPr/>
        </p:nvSpPr>
        <p:spPr bwMode="auto">
          <a:xfrm>
            <a:off x="609600" y="914400"/>
            <a:ext cx="4648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a:t>Accident Prevention</a:t>
            </a:r>
          </a:p>
        </p:txBody>
      </p:sp>
    </p:spTree>
    <p:extLst>
      <p:ext uri="{BB962C8B-B14F-4D97-AF65-F5344CB8AC3E}">
        <p14:creationId xmlns:p14="http://schemas.microsoft.com/office/powerpoint/2010/main" val="2520937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609600" y="6265863"/>
            <a:ext cx="7696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a:t>Presentation based on information from NCDOL Hazard Alert document 12/2010</a:t>
            </a:r>
          </a:p>
        </p:txBody>
      </p:sp>
      <p:sp>
        <p:nvSpPr>
          <p:cNvPr id="7172" name="TextBox 9"/>
          <p:cNvSpPr txBox="1">
            <a:spLocks noChangeArrowheads="1"/>
          </p:cNvSpPr>
          <p:nvPr/>
        </p:nvSpPr>
        <p:spPr bwMode="auto">
          <a:xfrm>
            <a:off x="609600" y="254000"/>
            <a:ext cx="8153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b="1" u="sng"/>
              <a:t>Forklifts and Material Handling</a:t>
            </a:r>
          </a:p>
        </p:txBody>
      </p:sp>
      <p:sp>
        <p:nvSpPr>
          <p:cNvPr id="7173" name="TextBox 9"/>
          <p:cNvSpPr txBox="1">
            <a:spLocks noChangeArrowheads="1"/>
          </p:cNvSpPr>
          <p:nvPr/>
        </p:nvSpPr>
        <p:spPr bwMode="auto">
          <a:xfrm>
            <a:off x="609600" y="1550988"/>
            <a:ext cx="3429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t>Do not ever stack materials above a safe stacking height.   Consider the use of warehouse rack storage when needed. </a:t>
            </a:r>
          </a:p>
          <a:p>
            <a:pPr eaLnBrk="1" hangingPunct="1"/>
            <a:endParaRPr lang="en-US" dirty="0"/>
          </a:p>
          <a:p>
            <a:pPr eaLnBrk="1" hangingPunct="1"/>
            <a:r>
              <a:rPr lang="en-US" dirty="0"/>
              <a:t>Follow standard practices when stacking materials to ensure </a:t>
            </a:r>
          </a:p>
          <a:p>
            <a:pPr eaLnBrk="1" hangingPunct="1"/>
            <a:r>
              <a:rPr lang="en-US" dirty="0"/>
              <a:t>optimal stability.   In addition, consider the use of shrink wrap to enhance the stability of a stack. </a:t>
            </a:r>
          </a:p>
          <a:p>
            <a:pPr eaLnBrk="1" hangingPunct="1"/>
            <a:endParaRPr lang="en-US" dirty="0"/>
          </a:p>
          <a:p>
            <a:pPr eaLnBrk="1" hangingPunct="1"/>
            <a:r>
              <a:rPr lang="en-US" dirty="0"/>
              <a:t>Make sure that warehouse racks are not loaded above their rated capacity and store the heaviest materials on the floor or on the lowest rack locations. </a:t>
            </a:r>
          </a:p>
        </p:txBody>
      </p:sp>
      <p:sp>
        <p:nvSpPr>
          <p:cNvPr id="7174" name="TextBox 1"/>
          <p:cNvSpPr txBox="1">
            <a:spLocks noChangeArrowheads="1"/>
          </p:cNvSpPr>
          <p:nvPr/>
        </p:nvSpPr>
        <p:spPr bwMode="auto">
          <a:xfrm>
            <a:off x="609600" y="914400"/>
            <a:ext cx="4648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a:t>Material Handling</a:t>
            </a:r>
          </a:p>
        </p:txBody>
      </p:sp>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00600" y="1008632"/>
            <a:ext cx="3657600" cy="5029200"/>
          </a:xfrm>
          <a:prstGeom prst="rect">
            <a:avLst/>
          </a:prstGeom>
        </p:spPr>
      </p:pic>
    </p:spTree>
    <p:extLst>
      <p:ext uri="{BB962C8B-B14F-4D97-AF65-F5344CB8AC3E}">
        <p14:creationId xmlns:p14="http://schemas.microsoft.com/office/powerpoint/2010/main" val="3288634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609600" y="6265863"/>
            <a:ext cx="7696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dirty="0" smtClean="0"/>
              <a:t>from </a:t>
            </a:r>
            <a:r>
              <a:rPr lang="en-US" sz="1200" dirty="0"/>
              <a:t>NCDOL Hazard Alert document 12/2010</a:t>
            </a:r>
          </a:p>
        </p:txBody>
      </p:sp>
      <p:sp>
        <p:nvSpPr>
          <p:cNvPr id="10244" name="TextBox 9"/>
          <p:cNvSpPr txBox="1">
            <a:spLocks noChangeArrowheads="1"/>
          </p:cNvSpPr>
          <p:nvPr/>
        </p:nvSpPr>
        <p:spPr bwMode="auto">
          <a:xfrm>
            <a:off x="609600" y="254000"/>
            <a:ext cx="8153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b="1" u="sng"/>
              <a:t>Forklifts and Material Handling</a:t>
            </a:r>
          </a:p>
        </p:txBody>
      </p:sp>
      <p:sp>
        <p:nvSpPr>
          <p:cNvPr id="10245" name="TextBox 9"/>
          <p:cNvSpPr txBox="1">
            <a:spLocks noChangeArrowheads="1"/>
          </p:cNvSpPr>
          <p:nvPr/>
        </p:nvSpPr>
        <p:spPr bwMode="auto">
          <a:xfrm>
            <a:off x="609600" y="1550988"/>
            <a:ext cx="8153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t>Prior to trailer entry from a dock, inspect the trailer floor to ensure good condition.   Do not drive forklifts into trailers that have damaged or weak floors. </a:t>
            </a:r>
          </a:p>
          <a:p>
            <a:pPr eaLnBrk="1" hangingPunct="1"/>
            <a:endParaRPr lang="en-US"/>
          </a:p>
          <a:p>
            <a:pPr eaLnBrk="1" hangingPunct="1"/>
            <a:r>
              <a:rPr lang="en-US"/>
              <a:t>Make sure that trailers are secured from movement and tipping prior to forklift entry. </a:t>
            </a:r>
          </a:p>
        </p:txBody>
      </p:sp>
      <p:sp>
        <p:nvSpPr>
          <p:cNvPr id="10246" name="TextBox 1"/>
          <p:cNvSpPr txBox="1">
            <a:spLocks noChangeArrowheads="1"/>
          </p:cNvSpPr>
          <p:nvPr/>
        </p:nvSpPr>
        <p:spPr bwMode="auto">
          <a:xfrm>
            <a:off x="609600" y="914400"/>
            <a:ext cx="4648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400"/>
              <a:t>Trailer Loading</a:t>
            </a:r>
          </a:p>
        </p:txBody>
      </p:sp>
      <p:pic>
        <p:nvPicPr>
          <p:cNvPr id="1024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21225" y="3006725"/>
            <a:ext cx="3965575"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8" name="Picture 5" descr="http://rds.yahoo.com/_ylt=A0PDoS2U1KVNc3MABUKjzbkF/SIG=12o4bf8qn/EXP=1302742292/**http%3a/www.agvsystems.com/examples/Media/PhotoFull/savantloader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8313" y="3006725"/>
            <a:ext cx="398938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3855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838201"/>
            <a:ext cx="7239000" cy="5509200"/>
          </a:xfrm>
          <a:prstGeom prst="rect">
            <a:avLst/>
          </a:prstGeom>
        </p:spPr>
        <p:txBody>
          <a:bodyPr wrap="square">
            <a:spAutoFit/>
          </a:bodyPr>
          <a:lstStyle/>
          <a:p>
            <a:r>
              <a:rPr lang="en-US" sz="3200" dirty="0"/>
              <a:t>Forklift Safety </a:t>
            </a:r>
            <a:r>
              <a:rPr lang="en-US" sz="3200" dirty="0" smtClean="0"/>
              <a:t>Checklist</a:t>
            </a:r>
          </a:p>
          <a:p>
            <a:endParaRPr lang="en-US" sz="3200" dirty="0"/>
          </a:p>
          <a:p>
            <a:r>
              <a:rPr lang="en-US" sz="3200" dirty="0"/>
              <a:t>•	Make sure the operator’s manual is on the lift and the load capacity is posted</a:t>
            </a:r>
          </a:p>
          <a:p>
            <a:r>
              <a:rPr lang="en-US" sz="3200" dirty="0"/>
              <a:t>•	Check that steps are free from mud, oil, and grease and that the windows are clean</a:t>
            </a:r>
          </a:p>
          <a:p>
            <a:r>
              <a:rPr lang="en-US" sz="3200" dirty="0"/>
              <a:t>•	Make sure overhead protection is in place (All forklifts must have a cage that the operator sits in)</a:t>
            </a:r>
          </a:p>
        </p:txBody>
      </p:sp>
    </p:spTree>
    <p:extLst>
      <p:ext uri="{BB962C8B-B14F-4D97-AF65-F5344CB8AC3E}">
        <p14:creationId xmlns:p14="http://schemas.microsoft.com/office/powerpoint/2010/main" val="1160480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600200"/>
            <a:ext cx="8153400" cy="3970318"/>
          </a:xfrm>
          <a:prstGeom prst="rect">
            <a:avLst/>
          </a:prstGeom>
        </p:spPr>
        <p:txBody>
          <a:bodyPr wrap="square">
            <a:spAutoFit/>
          </a:bodyPr>
          <a:lstStyle/>
          <a:p>
            <a:pPr marL="571500" indent="-571500">
              <a:buFont typeface="Arial" pitchFamily="34" charset="0"/>
              <a:buChar char="•"/>
            </a:pPr>
            <a:r>
              <a:rPr lang="en-US" sz="3600" dirty="0" smtClean="0"/>
              <a:t>   Check </a:t>
            </a:r>
            <a:r>
              <a:rPr lang="en-US" sz="3600" dirty="0"/>
              <a:t>all hydraulic cylinders, hoses, and connectors for leaks</a:t>
            </a:r>
          </a:p>
          <a:p>
            <a:r>
              <a:rPr lang="en-US" sz="3600" dirty="0"/>
              <a:t>•	Inspect the tires</a:t>
            </a:r>
          </a:p>
          <a:p>
            <a:r>
              <a:rPr lang="en-US" sz="3600" dirty="0"/>
              <a:t>•	Make sure the forklift has a fire extinguisher on board, that it’s fully charged, and that it has an up to date inspection tag</a:t>
            </a:r>
          </a:p>
        </p:txBody>
      </p:sp>
    </p:spTree>
    <p:extLst>
      <p:ext uri="{BB962C8B-B14F-4D97-AF65-F5344CB8AC3E}">
        <p14:creationId xmlns:p14="http://schemas.microsoft.com/office/powerpoint/2010/main" val="138602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71800"/>
            <a:ext cx="7315200" cy="1154097"/>
          </a:xfrm>
        </p:spPr>
        <p:txBody>
          <a:bodyPr>
            <a:normAutofit fontScale="90000"/>
          </a:bodyPr>
          <a:lstStyle/>
          <a:p>
            <a:pPr algn="ctr"/>
            <a:r>
              <a:rPr lang="en-US" dirty="0" smtClean="0"/>
              <a:t>This is an awareness class only.  This will not make you a licensed operator.</a:t>
            </a:r>
            <a:endParaRPr lang="en-US" dirty="0"/>
          </a:p>
        </p:txBody>
      </p:sp>
    </p:spTree>
    <p:extLst>
      <p:ext uri="{BB962C8B-B14F-4D97-AF65-F5344CB8AC3E}">
        <p14:creationId xmlns:p14="http://schemas.microsoft.com/office/powerpoint/2010/main" val="2103908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600200"/>
            <a:ext cx="8305800" cy="2862322"/>
          </a:xfrm>
          <a:prstGeom prst="rect">
            <a:avLst/>
          </a:prstGeom>
        </p:spPr>
        <p:txBody>
          <a:bodyPr wrap="square">
            <a:spAutoFit/>
          </a:bodyPr>
          <a:lstStyle/>
          <a:p>
            <a:pPr marL="571500" indent="-571500">
              <a:buFont typeface="Arial" pitchFamily="34" charset="0"/>
              <a:buChar char="•"/>
            </a:pPr>
            <a:r>
              <a:rPr lang="en-US" sz="3200" dirty="0"/>
              <a:t> </a:t>
            </a:r>
            <a:r>
              <a:rPr lang="en-US" sz="3200" dirty="0" smtClean="0"/>
              <a:t>  </a:t>
            </a:r>
            <a:r>
              <a:rPr lang="en-US" sz="3600" dirty="0" smtClean="0"/>
              <a:t>Verify </a:t>
            </a:r>
            <a:r>
              <a:rPr lang="en-US" sz="3600" dirty="0"/>
              <a:t>that the seatbelt works</a:t>
            </a:r>
          </a:p>
          <a:p>
            <a:r>
              <a:rPr lang="en-US" sz="3600" dirty="0"/>
              <a:t>•	Be sure the seat bottom and back </a:t>
            </a:r>
            <a:r>
              <a:rPr lang="en-US" sz="3600" dirty="0" smtClean="0"/>
              <a:t>       are </a:t>
            </a:r>
            <a:r>
              <a:rPr lang="en-US" sz="3600" dirty="0"/>
              <a:t>secure</a:t>
            </a:r>
          </a:p>
          <a:p>
            <a:r>
              <a:rPr lang="en-US" sz="3600" dirty="0"/>
              <a:t>•	Adjust the mirrors to the correct positions</a:t>
            </a:r>
          </a:p>
        </p:txBody>
      </p:sp>
    </p:spTree>
    <p:extLst>
      <p:ext uri="{BB962C8B-B14F-4D97-AF65-F5344CB8AC3E}">
        <p14:creationId xmlns:p14="http://schemas.microsoft.com/office/powerpoint/2010/main" val="3368822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219200"/>
            <a:ext cx="7543800" cy="4524315"/>
          </a:xfrm>
          <a:prstGeom prst="rect">
            <a:avLst/>
          </a:prstGeom>
        </p:spPr>
        <p:txBody>
          <a:bodyPr wrap="square">
            <a:spAutoFit/>
          </a:bodyPr>
          <a:lstStyle/>
          <a:p>
            <a:r>
              <a:rPr lang="en-US" sz="3600" dirty="0"/>
              <a:t>•	Test the horn lights and back up alarm</a:t>
            </a:r>
          </a:p>
          <a:p>
            <a:r>
              <a:rPr lang="en-US" sz="3600" dirty="0"/>
              <a:t>•	After starting the forklift, make sure that all gauges are in normal range</a:t>
            </a:r>
          </a:p>
          <a:p>
            <a:r>
              <a:rPr lang="en-US" sz="3600" dirty="0"/>
              <a:t>•	Test the brakes and parking brake to ensure there is no movement when they are applied</a:t>
            </a:r>
          </a:p>
        </p:txBody>
      </p:sp>
    </p:spTree>
    <p:extLst>
      <p:ext uri="{BB962C8B-B14F-4D97-AF65-F5344CB8AC3E}">
        <p14:creationId xmlns:p14="http://schemas.microsoft.com/office/powerpoint/2010/main" val="250364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676400"/>
            <a:ext cx="7620000" cy="3970318"/>
          </a:xfrm>
          <a:prstGeom prst="rect">
            <a:avLst/>
          </a:prstGeom>
        </p:spPr>
        <p:txBody>
          <a:bodyPr wrap="square">
            <a:spAutoFit/>
          </a:bodyPr>
          <a:lstStyle/>
          <a:p>
            <a:r>
              <a:rPr lang="en-US" sz="3600" dirty="0"/>
              <a:t>•	Move the lift forward and backward, and left and right to make sure it maneuvers properly. Listen for loud or unusual noises</a:t>
            </a:r>
          </a:p>
          <a:p>
            <a:r>
              <a:rPr lang="en-US" sz="3600" dirty="0"/>
              <a:t>•	After you’ve moved the lift, check the ground underneath for signs of fluid leaks</a:t>
            </a:r>
          </a:p>
        </p:txBody>
      </p:sp>
    </p:spTree>
    <p:extLst>
      <p:ext uri="{BB962C8B-B14F-4D97-AF65-F5344CB8AC3E}">
        <p14:creationId xmlns:p14="http://schemas.microsoft.com/office/powerpoint/2010/main" val="4268526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487" y="1752600"/>
            <a:ext cx="7696200" cy="3170099"/>
          </a:xfrm>
          <a:prstGeom prst="rect">
            <a:avLst/>
          </a:prstGeom>
        </p:spPr>
        <p:txBody>
          <a:bodyPr wrap="square">
            <a:spAutoFit/>
          </a:bodyPr>
          <a:lstStyle/>
          <a:p>
            <a:pPr algn="ctr"/>
            <a:r>
              <a:rPr lang="en-US" sz="4000" dirty="0"/>
              <a:t>A FORKLIFT IS NOT AN AERIAL LIFT.  NO ONE IS EVER ALLOWED TO USE THE FORKS OR A PALLET AS AN ELEVATED WORK PLATFORM</a:t>
            </a:r>
            <a:r>
              <a:rPr lang="en-US" dirty="0"/>
              <a:t>. </a:t>
            </a:r>
          </a:p>
        </p:txBody>
      </p:sp>
    </p:spTree>
    <p:extLst>
      <p:ext uri="{BB962C8B-B14F-4D97-AF65-F5344CB8AC3E}">
        <p14:creationId xmlns:p14="http://schemas.microsoft.com/office/powerpoint/2010/main" val="3477142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ction Button: Help 4">
            <a:hlinkClick r:id="" action="ppaction://noaction" highlightClick="1"/>
          </p:cNvPr>
          <p:cNvSpPr/>
          <p:nvPr/>
        </p:nvSpPr>
        <p:spPr>
          <a:xfrm>
            <a:off x="1981200" y="914400"/>
            <a:ext cx="5257800" cy="50292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0120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7315200" cy="3539527"/>
          </a:xfrm>
        </p:spPr>
        <p:txBody>
          <a:bodyPr>
            <a:noAutofit/>
          </a:bodyPr>
          <a:lstStyle/>
          <a:p>
            <a:pPr lvl="1"/>
            <a:r>
              <a:rPr lang="en-US" sz="3600" dirty="0" smtClean="0"/>
              <a:t>Manual Material Handling:</a:t>
            </a:r>
          </a:p>
          <a:p>
            <a:pPr marL="320040" lvl="1" indent="0">
              <a:buNone/>
            </a:pPr>
            <a:r>
              <a:rPr lang="en-US" sz="3600" dirty="0" smtClean="0"/>
              <a:t>	Carrying</a:t>
            </a:r>
          </a:p>
          <a:p>
            <a:pPr marL="320040" lvl="1" indent="0">
              <a:buNone/>
            </a:pPr>
            <a:r>
              <a:rPr lang="en-US" sz="3600" dirty="0" smtClean="0"/>
              <a:t>	Lifting</a:t>
            </a:r>
          </a:p>
          <a:p>
            <a:pPr marL="320040" lvl="1" indent="0">
              <a:buNone/>
            </a:pPr>
            <a:r>
              <a:rPr lang="en-US" sz="3600" dirty="0" smtClean="0"/>
              <a:t>	Lowering</a:t>
            </a:r>
          </a:p>
          <a:p>
            <a:pPr lvl="1"/>
            <a:r>
              <a:rPr lang="en-US" sz="3600" dirty="0" smtClean="0"/>
              <a:t>Machine Material Handling:</a:t>
            </a:r>
          </a:p>
          <a:p>
            <a:pPr marL="731520" lvl="3" indent="0">
              <a:buNone/>
            </a:pPr>
            <a:r>
              <a:rPr lang="en-US" sz="3600" dirty="0"/>
              <a:t>	</a:t>
            </a:r>
            <a:r>
              <a:rPr lang="en-US" sz="3600" dirty="0" smtClean="0"/>
              <a:t>Forklift</a:t>
            </a:r>
          </a:p>
        </p:txBody>
      </p:sp>
    </p:spTree>
    <p:extLst>
      <p:ext uri="{BB962C8B-B14F-4D97-AF65-F5344CB8AC3E}">
        <p14:creationId xmlns:p14="http://schemas.microsoft.com/office/powerpoint/2010/main" val="398080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lstStyle/>
          <a:p>
            <a:pPr algn="ctr"/>
            <a:r>
              <a:rPr lang="en-US" dirty="0" smtClean="0"/>
              <a:t>Possible Injuries</a:t>
            </a:r>
            <a:endParaRPr lang="en-US" dirty="0"/>
          </a:p>
        </p:txBody>
      </p:sp>
      <p:sp>
        <p:nvSpPr>
          <p:cNvPr id="3" name="Content Placeholder 2"/>
          <p:cNvSpPr>
            <a:spLocks noGrp="1"/>
          </p:cNvSpPr>
          <p:nvPr>
            <p:ph idx="1"/>
          </p:nvPr>
        </p:nvSpPr>
        <p:spPr>
          <a:xfrm>
            <a:off x="914400" y="1828800"/>
            <a:ext cx="7315200" cy="3539527"/>
          </a:xfrm>
        </p:spPr>
        <p:txBody>
          <a:bodyPr>
            <a:normAutofit lnSpcReduction="10000"/>
          </a:bodyPr>
          <a:lstStyle/>
          <a:p>
            <a:r>
              <a:rPr lang="en-US" sz="3200" dirty="0" smtClean="0"/>
              <a:t>Lifting, Carrying and Lowering of Material can cause lower back injuries along with neck and shoulder strain</a:t>
            </a:r>
          </a:p>
          <a:p>
            <a:r>
              <a:rPr lang="en-US" sz="3200" dirty="0" smtClean="0"/>
              <a:t>Material Handling with Forklifts can cause struck-by and caught between injuries.</a:t>
            </a:r>
          </a:p>
          <a:p>
            <a:r>
              <a:rPr lang="en-US" sz="3200" dirty="0" smtClean="0"/>
              <a:t>Forklifts can roll-over</a:t>
            </a:r>
            <a:endParaRPr lang="en-US" sz="3200" dirty="0"/>
          </a:p>
        </p:txBody>
      </p:sp>
    </p:spTree>
    <p:extLst>
      <p:ext uri="{BB962C8B-B14F-4D97-AF65-F5344CB8AC3E}">
        <p14:creationId xmlns:p14="http://schemas.microsoft.com/office/powerpoint/2010/main" val="2511000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315200" cy="1154097"/>
          </a:xfrm>
        </p:spPr>
        <p:txBody>
          <a:bodyPr>
            <a:normAutofit/>
          </a:bodyPr>
          <a:lstStyle/>
          <a:p>
            <a:pPr algn="ctr"/>
            <a:r>
              <a:rPr lang="en-US" sz="6600" dirty="0" smtClean="0"/>
              <a:t>Hazards</a:t>
            </a:r>
            <a:endParaRPr lang="en-US" sz="6600" dirty="0"/>
          </a:p>
        </p:txBody>
      </p:sp>
      <p:sp>
        <p:nvSpPr>
          <p:cNvPr id="3" name="Content Placeholder 2"/>
          <p:cNvSpPr>
            <a:spLocks noGrp="1"/>
          </p:cNvSpPr>
          <p:nvPr>
            <p:ph idx="1"/>
          </p:nvPr>
        </p:nvSpPr>
        <p:spPr>
          <a:xfrm>
            <a:off x="914400" y="1752600"/>
            <a:ext cx="7315200" cy="3539527"/>
          </a:xfrm>
        </p:spPr>
        <p:txBody>
          <a:bodyPr>
            <a:normAutofit lnSpcReduction="10000"/>
          </a:bodyPr>
          <a:lstStyle/>
          <a:p>
            <a:r>
              <a:rPr lang="en-US" sz="2400" dirty="0" smtClean="0"/>
              <a:t>Improper lifting, carrying or handling loads that are awkward or heavy</a:t>
            </a:r>
          </a:p>
          <a:p>
            <a:r>
              <a:rPr lang="en-US" sz="2400" dirty="0" smtClean="0"/>
              <a:t>Struck by materials that are stored improperly or by forklifts that are carrying loads</a:t>
            </a:r>
          </a:p>
          <a:p>
            <a:r>
              <a:rPr lang="en-US" sz="2400" dirty="0" smtClean="0"/>
              <a:t>Struck by products that are not properly loaded on the pallet or the load has shifted in transit to the store. </a:t>
            </a:r>
          </a:p>
          <a:p>
            <a:r>
              <a:rPr lang="en-US" sz="2400" dirty="0" smtClean="0"/>
              <a:t>Trying to exit machine while rolling over</a:t>
            </a:r>
            <a:endParaRPr lang="en-US" sz="2400" dirty="0"/>
          </a:p>
          <a:p>
            <a:r>
              <a:rPr lang="en-US" sz="2400" dirty="0" smtClean="0"/>
              <a:t>Improperly cutting shrink wrap from pallet</a:t>
            </a:r>
            <a:endParaRPr lang="en-US" sz="2400" dirty="0"/>
          </a:p>
        </p:txBody>
      </p:sp>
    </p:spTree>
    <p:extLst>
      <p:ext uri="{BB962C8B-B14F-4D97-AF65-F5344CB8AC3E}">
        <p14:creationId xmlns:p14="http://schemas.microsoft.com/office/powerpoint/2010/main" val="222829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154097"/>
          </a:xfrm>
        </p:spPr>
        <p:txBody>
          <a:bodyPr>
            <a:normAutofit fontScale="90000"/>
          </a:bodyPr>
          <a:lstStyle/>
          <a:p>
            <a:pPr algn="ctr"/>
            <a:r>
              <a:rPr lang="en-US" dirty="0" smtClean="0"/>
              <a:t>Never exit forklift if it starts to rollover</a:t>
            </a:r>
            <a:endParaRPr lang="en-US" dirty="0"/>
          </a:p>
        </p:txBody>
      </p:sp>
      <p:sp>
        <p:nvSpPr>
          <p:cNvPr id="4" name="TextBox 3"/>
          <p:cNvSpPr txBox="1"/>
          <p:nvPr/>
        </p:nvSpPr>
        <p:spPr>
          <a:xfrm>
            <a:off x="914400" y="2286000"/>
            <a:ext cx="7391400" cy="2308324"/>
          </a:xfrm>
          <a:prstGeom prst="rect">
            <a:avLst/>
          </a:prstGeom>
          <a:noFill/>
        </p:spPr>
        <p:txBody>
          <a:bodyPr wrap="square" rtlCol="0">
            <a:spAutoFit/>
          </a:bodyPr>
          <a:lstStyle/>
          <a:p>
            <a:pPr algn="ctr"/>
            <a:r>
              <a:rPr lang="en-US" sz="3600" dirty="0" smtClean="0"/>
              <a:t>Forklifts can weigh anywhere from 3000lbs-15000lbs.  If you attempt to get off when the machine starts to flip, you might get crushed</a:t>
            </a:r>
            <a:endParaRPr lang="en-US" sz="3600" dirty="0"/>
          </a:p>
        </p:txBody>
      </p:sp>
    </p:spTree>
    <p:extLst>
      <p:ext uri="{BB962C8B-B14F-4D97-AF65-F5344CB8AC3E}">
        <p14:creationId xmlns:p14="http://schemas.microsoft.com/office/powerpoint/2010/main" val="53385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pPr algn="ctr"/>
            <a:r>
              <a:rPr lang="en-US" dirty="0"/>
              <a:t>Safe Lifting</a:t>
            </a:r>
          </a:p>
        </p:txBody>
      </p:sp>
      <p:sp>
        <p:nvSpPr>
          <p:cNvPr id="404484" name="Rectangle 4"/>
          <p:cNvSpPr>
            <a:spLocks noGrp="1" noChangeArrowheads="1"/>
          </p:cNvSpPr>
          <p:nvPr>
            <p:ph type="body" sz="half" idx="2"/>
          </p:nvPr>
        </p:nvSpPr>
        <p:spPr>
          <a:xfrm>
            <a:off x="3810000" y="1752600"/>
            <a:ext cx="5334000" cy="4114800"/>
          </a:xfrm>
        </p:spPr>
        <p:txBody>
          <a:bodyPr>
            <a:normAutofit/>
          </a:bodyPr>
          <a:lstStyle/>
          <a:p>
            <a:pPr marL="0" indent="0">
              <a:spcBef>
                <a:spcPct val="40000"/>
              </a:spcBef>
            </a:pPr>
            <a:r>
              <a:rPr lang="en-US" sz="2400" dirty="0"/>
              <a:t>Break load into parts</a:t>
            </a:r>
          </a:p>
          <a:p>
            <a:pPr marL="0" indent="0">
              <a:spcBef>
                <a:spcPct val="40000"/>
              </a:spcBef>
            </a:pPr>
            <a:r>
              <a:rPr lang="en-US" sz="2400" dirty="0"/>
              <a:t>Get help with heavy or bulky items</a:t>
            </a:r>
          </a:p>
          <a:p>
            <a:pPr marL="0" indent="0">
              <a:spcBef>
                <a:spcPct val="40000"/>
              </a:spcBef>
            </a:pPr>
            <a:r>
              <a:rPr lang="en-US" sz="2400" dirty="0"/>
              <a:t>Lift with legs, keep back straight, do not twist</a:t>
            </a:r>
          </a:p>
          <a:p>
            <a:pPr marL="0" indent="0">
              <a:spcBef>
                <a:spcPct val="40000"/>
              </a:spcBef>
            </a:pPr>
            <a:r>
              <a:rPr lang="en-US" sz="2400" dirty="0"/>
              <a:t>Use handling aids - such as steps, trestles, shoulder pads, handles, and wheels</a:t>
            </a:r>
          </a:p>
          <a:p>
            <a:pPr marL="0" indent="0">
              <a:spcBef>
                <a:spcPct val="40000"/>
              </a:spcBef>
            </a:pPr>
            <a:r>
              <a:rPr lang="en-US" sz="2400" dirty="0"/>
              <a:t>Avoid lifting above shoulder level</a:t>
            </a:r>
          </a:p>
        </p:txBody>
      </p:sp>
      <p:pic>
        <p:nvPicPr>
          <p:cNvPr id="3" name="ClipArt Placeholder 2"/>
          <p:cNvPicPr>
            <a:picLocks noGrp="1" noChangeAspect="1"/>
          </p:cNvPicPr>
          <p:nvPr>
            <p:ph type="clipArt" sz="half" idx="1"/>
          </p:nvPr>
        </p:nvPicPr>
        <p:blipFill>
          <a:blip r:embed="rId3" cstate="email">
            <a:extLst>
              <a:ext uri="{28A0092B-C50C-407E-A947-70E740481C1C}">
                <a14:useLocalDpi xmlns:a14="http://schemas.microsoft.com/office/drawing/2010/main"/>
              </a:ext>
            </a:extLst>
          </a:blip>
          <a:stretch>
            <a:fillRect/>
          </a:stretch>
        </p:blipFill>
        <p:spPr>
          <a:xfrm>
            <a:off x="381000" y="1905000"/>
            <a:ext cx="3371088" cy="4114800"/>
          </a:xfrm>
        </p:spPr>
      </p:pic>
    </p:spTree>
    <p:extLst>
      <p:ext uri="{BB962C8B-B14F-4D97-AF65-F5344CB8AC3E}">
        <p14:creationId xmlns:p14="http://schemas.microsoft.com/office/powerpoint/2010/main" val="251646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1026"/>
          <p:cNvSpPr>
            <a:spLocks noGrp="1" noChangeArrowheads="1"/>
          </p:cNvSpPr>
          <p:nvPr>
            <p:ph type="title"/>
          </p:nvPr>
        </p:nvSpPr>
        <p:spPr/>
        <p:txBody>
          <a:bodyPr/>
          <a:lstStyle/>
          <a:p>
            <a:r>
              <a:rPr lang="en-US"/>
              <a:t>Safe Lifting Training</a:t>
            </a:r>
          </a:p>
        </p:txBody>
      </p:sp>
      <p:sp>
        <p:nvSpPr>
          <p:cNvPr id="402436" name="Rectangle 1028"/>
          <p:cNvSpPr>
            <a:spLocks noGrp="1" noChangeArrowheads="1"/>
          </p:cNvSpPr>
          <p:nvPr>
            <p:ph type="body" sz="half" idx="2"/>
          </p:nvPr>
        </p:nvSpPr>
        <p:spPr>
          <a:xfrm>
            <a:off x="685800" y="1676400"/>
            <a:ext cx="7239000" cy="4114800"/>
          </a:xfrm>
        </p:spPr>
        <p:txBody>
          <a:bodyPr>
            <a:noAutofit/>
          </a:bodyPr>
          <a:lstStyle/>
          <a:p>
            <a:pPr marL="285750" indent="-285750">
              <a:lnSpc>
                <a:spcPct val="80000"/>
              </a:lnSpc>
              <a:spcBef>
                <a:spcPct val="40000"/>
              </a:spcBef>
            </a:pPr>
            <a:r>
              <a:rPr lang="en-US" sz="2800" dirty="0"/>
              <a:t>What should be taught:</a:t>
            </a:r>
          </a:p>
          <a:p>
            <a:pPr marL="285750" indent="-285750">
              <a:lnSpc>
                <a:spcPct val="80000"/>
              </a:lnSpc>
              <a:spcBef>
                <a:spcPct val="40000"/>
              </a:spcBef>
              <a:buClr>
                <a:srgbClr val="FFFF00"/>
              </a:buClr>
              <a:buFontTx/>
              <a:buChar char="•"/>
            </a:pPr>
            <a:r>
              <a:rPr lang="en-US" sz="2800" dirty="0"/>
              <a:t>How to lift safely</a:t>
            </a:r>
          </a:p>
          <a:p>
            <a:pPr marL="285750" indent="-285750">
              <a:lnSpc>
                <a:spcPct val="80000"/>
              </a:lnSpc>
              <a:spcBef>
                <a:spcPct val="40000"/>
              </a:spcBef>
              <a:buClr>
                <a:srgbClr val="FFFF00"/>
              </a:buClr>
              <a:buFontTx/>
              <a:buChar char="•"/>
            </a:pPr>
            <a:r>
              <a:rPr lang="en-US" sz="2800" dirty="0"/>
              <a:t>How to avoid unnecessary physical stress and strain</a:t>
            </a:r>
          </a:p>
          <a:p>
            <a:pPr marL="285750" indent="-285750">
              <a:lnSpc>
                <a:spcPct val="80000"/>
              </a:lnSpc>
              <a:spcBef>
                <a:spcPct val="40000"/>
              </a:spcBef>
              <a:buClr>
                <a:srgbClr val="FFFF00"/>
              </a:buClr>
              <a:buFontTx/>
              <a:buChar char="•"/>
            </a:pPr>
            <a:r>
              <a:rPr lang="en-US" sz="2800" dirty="0"/>
              <a:t>What you can comfortably handle without undue strain</a:t>
            </a:r>
          </a:p>
          <a:p>
            <a:pPr marL="285750" indent="-285750">
              <a:lnSpc>
                <a:spcPct val="80000"/>
              </a:lnSpc>
              <a:spcBef>
                <a:spcPct val="40000"/>
              </a:spcBef>
              <a:buClr>
                <a:srgbClr val="FFFF00"/>
              </a:buClr>
              <a:buFontTx/>
              <a:buChar char="•"/>
            </a:pPr>
            <a:r>
              <a:rPr lang="en-US" sz="2800" dirty="0"/>
              <a:t>Proper use of equipment</a:t>
            </a:r>
          </a:p>
          <a:p>
            <a:pPr marL="285750" indent="-285750">
              <a:lnSpc>
                <a:spcPct val="80000"/>
              </a:lnSpc>
              <a:spcBef>
                <a:spcPct val="40000"/>
              </a:spcBef>
              <a:buClr>
                <a:srgbClr val="FFFF00"/>
              </a:buClr>
              <a:buFontTx/>
              <a:buChar char="•"/>
            </a:pPr>
            <a:r>
              <a:rPr lang="en-US" sz="2800" dirty="0"/>
              <a:t>Recognizing potential hazards   and how to prevent / correct them</a:t>
            </a:r>
          </a:p>
        </p:txBody>
      </p:sp>
    </p:spTree>
    <p:extLst>
      <p:ext uri="{BB962C8B-B14F-4D97-AF65-F5344CB8AC3E}">
        <p14:creationId xmlns:p14="http://schemas.microsoft.com/office/powerpoint/2010/main" val="955573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a:xfrm>
            <a:off x="0" y="0"/>
            <a:ext cx="9144000" cy="1143000"/>
          </a:xfrm>
        </p:spPr>
        <p:txBody>
          <a:bodyPr/>
          <a:lstStyle/>
          <a:p>
            <a:r>
              <a:rPr lang="en-US"/>
              <a:t>Personal Protective Equipment</a:t>
            </a:r>
          </a:p>
        </p:txBody>
      </p:sp>
      <p:sp>
        <p:nvSpPr>
          <p:cNvPr id="352259" name="Rectangle 3"/>
          <p:cNvSpPr>
            <a:spLocks noGrp="1" noChangeArrowheads="1"/>
          </p:cNvSpPr>
          <p:nvPr>
            <p:ph type="body" sz="half" idx="1"/>
          </p:nvPr>
        </p:nvSpPr>
        <p:spPr>
          <a:xfrm>
            <a:off x="457200" y="1524000"/>
            <a:ext cx="4876800" cy="4114800"/>
          </a:xfrm>
        </p:spPr>
        <p:txBody>
          <a:bodyPr/>
          <a:lstStyle/>
          <a:p>
            <a:pPr marL="0" indent="0" algn="ctr">
              <a:lnSpc>
                <a:spcPct val="90000"/>
              </a:lnSpc>
              <a:spcBef>
                <a:spcPct val="35000"/>
              </a:spcBef>
            </a:pPr>
            <a:r>
              <a:rPr lang="en-US" dirty="0"/>
              <a:t>For loads with sharp or </a:t>
            </a:r>
            <a:r>
              <a:rPr lang="en-US" dirty="0" smtClean="0"/>
              <a:t>rough </a:t>
            </a:r>
            <a:endParaRPr lang="en-US" dirty="0"/>
          </a:p>
          <a:p>
            <a:pPr marL="0" indent="0" algn="ctr">
              <a:lnSpc>
                <a:spcPct val="90000"/>
              </a:lnSpc>
              <a:spcBef>
                <a:spcPct val="35000"/>
              </a:spcBef>
              <a:buNone/>
            </a:pPr>
            <a:r>
              <a:rPr lang="en-US" dirty="0"/>
              <a:t>edges, wear gloves or other</a:t>
            </a:r>
          </a:p>
          <a:p>
            <a:pPr marL="0" indent="0" algn="ctr">
              <a:lnSpc>
                <a:spcPct val="90000"/>
              </a:lnSpc>
              <a:spcBef>
                <a:spcPct val="35000"/>
              </a:spcBef>
              <a:buNone/>
            </a:pPr>
            <a:r>
              <a:rPr lang="en-US" dirty="0"/>
              <a:t>hand and forearm protection </a:t>
            </a:r>
          </a:p>
          <a:p>
            <a:pPr marL="0" indent="0">
              <a:lnSpc>
                <a:spcPct val="90000"/>
              </a:lnSpc>
              <a:spcBef>
                <a:spcPct val="35000"/>
              </a:spcBef>
            </a:pPr>
            <a:endParaRPr lang="en-US" dirty="0"/>
          </a:p>
          <a:p>
            <a:pPr marL="0" indent="0" algn="ctr">
              <a:lnSpc>
                <a:spcPct val="90000"/>
              </a:lnSpc>
              <a:spcBef>
                <a:spcPct val="35000"/>
              </a:spcBef>
            </a:pPr>
            <a:r>
              <a:rPr lang="en-US" dirty="0"/>
              <a:t>When loads are heavy or bulky, </a:t>
            </a:r>
          </a:p>
          <a:p>
            <a:pPr marL="0" indent="0" algn="ctr">
              <a:lnSpc>
                <a:spcPct val="90000"/>
              </a:lnSpc>
              <a:spcBef>
                <a:spcPct val="35000"/>
              </a:spcBef>
              <a:buNone/>
            </a:pPr>
            <a:r>
              <a:rPr lang="en-US" dirty="0"/>
              <a:t>wear steel-toed safety shoes to</a:t>
            </a:r>
          </a:p>
          <a:p>
            <a:pPr marL="0" indent="0" algn="ctr">
              <a:lnSpc>
                <a:spcPct val="90000"/>
              </a:lnSpc>
              <a:spcBef>
                <a:spcPct val="35000"/>
              </a:spcBef>
              <a:buNone/>
            </a:pPr>
            <a:r>
              <a:rPr lang="en-US" dirty="0"/>
              <a:t>prevent foot injuries if the load</a:t>
            </a:r>
          </a:p>
          <a:p>
            <a:pPr marL="0" indent="0" algn="ctr">
              <a:lnSpc>
                <a:spcPct val="90000"/>
              </a:lnSpc>
              <a:spcBef>
                <a:spcPct val="35000"/>
              </a:spcBef>
              <a:buNone/>
            </a:pPr>
            <a:r>
              <a:rPr lang="en-US" dirty="0"/>
              <a:t>is dropped</a:t>
            </a:r>
          </a:p>
        </p:txBody>
      </p:sp>
      <p:pic>
        <p:nvPicPr>
          <p:cNvPr id="3" name="ClipArt Placeholder 2"/>
          <p:cNvPicPr>
            <a:picLocks noGrp="1" noChangeAspect="1"/>
          </p:cNvPicPr>
          <p:nvPr>
            <p:ph type="clipArt" sz="half" idx="2"/>
          </p:nvPr>
        </p:nvPicPr>
        <p:blipFill>
          <a:blip r:embed="rId3" cstate="email">
            <a:extLst>
              <a:ext uri="{28A0092B-C50C-407E-A947-70E740481C1C}">
                <a14:useLocalDpi xmlns:a14="http://schemas.microsoft.com/office/drawing/2010/main"/>
              </a:ext>
            </a:extLst>
          </a:blip>
          <a:stretch>
            <a:fillRect/>
          </a:stretch>
        </p:blipFill>
        <p:spPr>
          <a:xfrm>
            <a:off x="4953000" y="4267200"/>
            <a:ext cx="3584448" cy="2157984"/>
          </a:xfrm>
        </p:spPr>
      </p:pic>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55260" y="1524000"/>
            <a:ext cx="3441268" cy="2478024"/>
          </a:xfrm>
          <a:prstGeom prst="rect">
            <a:avLst/>
          </a:prstGeom>
        </p:spPr>
      </p:pic>
    </p:spTree>
    <p:extLst>
      <p:ext uri="{BB962C8B-B14F-4D97-AF65-F5344CB8AC3E}">
        <p14:creationId xmlns:p14="http://schemas.microsoft.com/office/powerpoint/2010/main" val="40281527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GUID" val="4104f7d1-6c1f-433f-b89b-244a57e63fdb"/>
  <p:tag name="AUDIO_ID" val="260"/>
  <p:tag name="ELAPSEDTIME" val="10.5"/>
  <p:tag name="ANNOTATION_COUNT" val="0"/>
  <p:tag name="ARTICULATE_SLIDE_PAUSE" val="1"/>
  <p:tag name="ARTICULATE_NAV_LEVEL" val="1"/>
  <p:tag name="ARTICULATE_PLAYLIST_ID" val="-1"/>
  <p:tag name="ARTICULATE_LOCK_SLIDE" val="0"/>
  <p:tag name="ARTICULATE_SLIDE_NAV" val="4"/>
</p:tagLst>
</file>

<file path=ppt/tags/tag2.xml><?xml version="1.0" encoding="utf-8"?>
<p:tagLst xmlns:a="http://schemas.openxmlformats.org/drawingml/2006/main" xmlns:r="http://schemas.openxmlformats.org/officeDocument/2006/relationships" xmlns:p="http://schemas.openxmlformats.org/presentationml/2006/main">
  <p:tag name="ARTICULATE_SOURCE_IMAGE" val="C:\DOCUME~1\locd235\LOCALS~1\Temp\articulate\presenter\imgtemp\ZYEejQlx_files\slide0001_image001.jpg"/>
  <p:tag name="ARTICULATE_PUBLISH_MODE" val="2"/>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239</TotalTime>
  <Words>1163</Words>
  <Application>Microsoft Office PowerPoint</Application>
  <PresentationFormat>On-screen Show (4:3)</PresentationFormat>
  <Paragraphs>151</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Perspective</vt:lpstr>
      <vt:lpstr>Material Handling </vt:lpstr>
      <vt:lpstr>This is an awareness class only.  This will not make you a licensed operator.</vt:lpstr>
      <vt:lpstr>PowerPoint Presentation</vt:lpstr>
      <vt:lpstr>Possible Injuries</vt:lpstr>
      <vt:lpstr>Hazards</vt:lpstr>
      <vt:lpstr>Never exit forklift if it starts to rollover</vt:lpstr>
      <vt:lpstr>Safe Lifting</vt:lpstr>
      <vt:lpstr>Safe Lifting Training</vt:lpstr>
      <vt:lpstr>Personal Protective Equipment</vt:lpstr>
      <vt:lpstr>Material Handling Equipment</vt:lpstr>
      <vt:lpstr>Equipment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Handling</dc:title>
  <dc:creator>Bill</dc:creator>
  <cp:lastModifiedBy>Vosburgh, Linda - OSHA</cp:lastModifiedBy>
  <cp:revision>23</cp:revision>
  <dcterms:created xsi:type="dcterms:W3CDTF">2006-08-16T00:00:00Z</dcterms:created>
  <dcterms:modified xsi:type="dcterms:W3CDTF">2013-03-18T12:06:03Z</dcterms:modified>
</cp:coreProperties>
</file>