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45"/>
  </p:notesMasterIdLst>
  <p:handoutMasterIdLst>
    <p:handoutMasterId r:id="rId46"/>
  </p:handoutMasterIdLst>
  <p:sldIdLst>
    <p:sldId id="326" r:id="rId2"/>
    <p:sldId id="755" r:id="rId3"/>
    <p:sldId id="757" r:id="rId4"/>
    <p:sldId id="758" r:id="rId5"/>
    <p:sldId id="754" r:id="rId6"/>
    <p:sldId id="750" r:id="rId7"/>
    <p:sldId id="751" r:id="rId8"/>
    <p:sldId id="753" r:id="rId9"/>
    <p:sldId id="721" r:id="rId10"/>
    <p:sldId id="752" r:id="rId11"/>
    <p:sldId id="722" r:id="rId12"/>
    <p:sldId id="726" r:id="rId13"/>
    <p:sldId id="725" r:id="rId14"/>
    <p:sldId id="724" r:id="rId15"/>
    <p:sldId id="723" r:id="rId16"/>
    <p:sldId id="712" r:id="rId17"/>
    <p:sldId id="749" r:id="rId18"/>
    <p:sldId id="763" r:id="rId19"/>
    <p:sldId id="764" r:id="rId20"/>
    <p:sldId id="729" r:id="rId21"/>
    <p:sldId id="730" r:id="rId22"/>
    <p:sldId id="731" r:id="rId23"/>
    <p:sldId id="732" r:id="rId24"/>
    <p:sldId id="733" r:id="rId25"/>
    <p:sldId id="734" r:id="rId26"/>
    <p:sldId id="735" r:id="rId27"/>
    <p:sldId id="736" r:id="rId28"/>
    <p:sldId id="737" r:id="rId29"/>
    <p:sldId id="739" r:id="rId30"/>
    <p:sldId id="740" r:id="rId31"/>
    <p:sldId id="738" r:id="rId32"/>
    <p:sldId id="741" r:id="rId33"/>
    <p:sldId id="742" r:id="rId34"/>
    <p:sldId id="743" r:id="rId35"/>
    <p:sldId id="744" r:id="rId36"/>
    <p:sldId id="745" r:id="rId37"/>
    <p:sldId id="746" r:id="rId38"/>
    <p:sldId id="747" r:id="rId39"/>
    <p:sldId id="748" r:id="rId40"/>
    <p:sldId id="765" r:id="rId41"/>
    <p:sldId id="766" r:id="rId42"/>
    <p:sldId id="767" r:id="rId43"/>
    <p:sldId id="768" r:id="rId44"/>
  </p:sldIdLst>
  <p:sldSz cx="9144000" cy="6858000" type="letter"/>
  <p:notesSz cx="6669088" cy="9926638"/>
  <p:defaultTextStyle>
    <a:defPPr>
      <a:defRPr lang="en-US"/>
    </a:defPPr>
    <a:lvl1pPr algn="l" rtl="0" eaLnBrk="0" fontAlgn="base" hangingPunct="0">
      <a:spcBef>
        <a:spcPct val="0"/>
      </a:spcBef>
      <a:spcAft>
        <a:spcPct val="0"/>
      </a:spcAft>
      <a:defRPr sz="32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32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32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32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3200" kern="1200">
        <a:solidFill>
          <a:schemeClr val="tx1"/>
        </a:solidFill>
        <a:latin typeface="Arial" pitchFamily="34" charset="0"/>
        <a:ea typeface="+mn-ea"/>
        <a:cs typeface="+mn-cs"/>
      </a:defRPr>
    </a:lvl5pPr>
    <a:lvl6pPr marL="2286000" algn="l" defTabSz="914400" rtl="0" eaLnBrk="1" latinLnBrk="0" hangingPunct="1">
      <a:defRPr sz="3200" kern="1200">
        <a:solidFill>
          <a:schemeClr val="tx1"/>
        </a:solidFill>
        <a:latin typeface="Arial" pitchFamily="34" charset="0"/>
        <a:ea typeface="+mn-ea"/>
        <a:cs typeface="+mn-cs"/>
      </a:defRPr>
    </a:lvl6pPr>
    <a:lvl7pPr marL="2743200" algn="l" defTabSz="914400" rtl="0" eaLnBrk="1" latinLnBrk="0" hangingPunct="1">
      <a:defRPr sz="3200" kern="1200">
        <a:solidFill>
          <a:schemeClr val="tx1"/>
        </a:solidFill>
        <a:latin typeface="Arial" pitchFamily="34" charset="0"/>
        <a:ea typeface="+mn-ea"/>
        <a:cs typeface="+mn-cs"/>
      </a:defRPr>
    </a:lvl7pPr>
    <a:lvl8pPr marL="3200400" algn="l" defTabSz="914400" rtl="0" eaLnBrk="1" latinLnBrk="0" hangingPunct="1">
      <a:defRPr sz="3200" kern="1200">
        <a:solidFill>
          <a:schemeClr val="tx1"/>
        </a:solidFill>
        <a:latin typeface="Arial" pitchFamily="34" charset="0"/>
        <a:ea typeface="+mn-ea"/>
        <a:cs typeface="+mn-cs"/>
      </a:defRPr>
    </a:lvl8pPr>
    <a:lvl9pPr marL="3657600" algn="l" defTabSz="914400" rtl="0" eaLnBrk="1" latinLnBrk="0" hangingPunct="1">
      <a:defRPr sz="32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99"/>
    <a:srgbClr val="FFFF00"/>
    <a:srgbClr val="FFFFCC"/>
    <a:srgbClr val="008000"/>
    <a:srgbClr val="FF3300"/>
    <a:srgbClr val="FF0066"/>
    <a:srgbClr val="0000CC"/>
    <a:srgbClr val="FF9933"/>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424" autoAdjust="0"/>
    <p:restoredTop sz="79146" autoAdjust="0"/>
  </p:normalViewPr>
  <p:slideViewPr>
    <p:cSldViewPr snapToGrid="0">
      <p:cViewPr varScale="1">
        <p:scale>
          <a:sx n="69" d="100"/>
          <a:sy n="69" d="100"/>
        </p:scale>
        <p:origin x="-122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758"/>
    </p:cViewPr>
  </p:sorterViewPr>
  <p:notesViewPr>
    <p:cSldViewPr snapToGrid="0">
      <p:cViewPr varScale="1">
        <p:scale>
          <a:sx n="55" d="100"/>
          <a:sy n="55" d="100"/>
        </p:scale>
        <p:origin x="-2634" y="-102"/>
      </p:cViewPr>
      <p:guideLst>
        <p:guide orient="horz" pos="3126"/>
        <p:guide pos="210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588"/>
            <a:ext cx="2889250" cy="496888"/>
          </a:xfrm>
          <a:prstGeom prst="rect">
            <a:avLst/>
          </a:prstGeom>
          <a:noFill/>
          <a:ln w="9525">
            <a:noFill/>
            <a:miter lim="800000"/>
            <a:headEnd/>
            <a:tailEnd/>
          </a:ln>
          <a:effectLst/>
        </p:spPr>
        <p:txBody>
          <a:bodyPr vert="horz" wrap="square" lIns="19049" tIns="0" rIns="19049" bIns="0" numCol="1" anchor="t" anchorCtr="0" compatLnSpc="1">
            <a:prstTxWarp prst="textNoShape">
              <a:avLst/>
            </a:prstTxWarp>
          </a:bodyPr>
          <a:lstStyle>
            <a:lvl1pPr defTabSz="954088">
              <a:defRPr sz="1000" i="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3779838" y="-1588"/>
            <a:ext cx="2889250" cy="496888"/>
          </a:xfrm>
          <a:prstGeom prst="rect">
            <a:avLst/>
          </a:prstGeom>
          <a:noFill/>
          <a:ln w="9525">
            <a:noFill/>
            <a:miter lim="800000"/>
            <a:headEnd/>
            <a:tailEnd/>
          </a:ln>
          <a:effectLst/>
        </p:spPr>
        <p:txBody>
          <a:bodyPr vert="horz" wrap="square" lIns="19049" tIns="0" rIns="19049" bIns="0" numCol="1" anchor="t" anchorCtr="0" compatLnSpc="1">
            <a:prstTxWarp prst="textNoShape">
              <a:avLst/>
            </a:prstTxWarp>
          </a:bodyPr>
          <a:lstStyle>
            <a:lvl1pPr algn="r" defTabSz="954088">
              <a:defRPr sz="1000" i="1">
                <a:latin typeface="Times New Roman" pitchFamily="18" charset="0"/>
              </a:defRPr>
            </a:lvl1pPr>
          </a:lstStyle>
          <a:p>
            <a:pPr>
              <a:defRPr/>
            </a:pPr>
            <a:endParaRPr lang="en-US"/>
          </a:p>
        </p:txBody>
      </p:sp>
      <p:sp>
        <p:nvSpPr>
          <p:cNvPr id="3076" name="Rectangle 4"/>
          <p:cNvSpPr>
            <a:spLocks noGrp="1" noChangeArrowheads="1"/>
          </p:cNvSpPr>
          <p:nvPr>
            <p:ph type="ftr" sz="quarter" idx="2"/>
          </p:nvPr>
        </p:nvSpPr>
        <p:spPr bwMode="auto">
          <a:xfrm>
            <a:off x="0" y="9429750"/>
            <a:ext cx="2889250" cy="496888"/>
          </a:xfrm>
          <a:prstGeom prst="rect">
            <a:avLst/>
          </a:prstGeom>
          <a:noFill/>
          <a:ln w="9525">
            <a:noFill/>
            <a:miter lim="800000"/>
            <a:headEnd/>
            <a:tailEnd/>
          </a:ln>
          <a:effectLst/>
        </p:spPr>
        <p:txBody>
          <a:bodyPr vert="horz" wrap="square" lIns="19049" tIns="0" rIns="19049" bIns="0" numCol="1" anchor="b" anchorCtr="0" compatLnSpc="1">
            <a:prstTxWarp prst="textNoShape">
              <a:avLst/>
            </a:prstTxWarp>
          </a:bodyPr>
          <a:lstStyle>
            <a:lvl1pPr defTabSz="954088">
              <a:defRPr sz="1000" i="1">
                <a:latin typeface="Times New Roman" pitchFamily="18" charset="0"/>
              </a:defRPr>
            </a:lvl1pPr>
          </a:lstStyle>
          <a:p>
            <a:pPr>
              <a:defRPr/>
            </a:pPr>
            <a:endParaRPr lang="en-US"/>
          </a:p>
        </p:txBody>
      </p:sp>
      <p:sp>
        <p:nvSpPr>
          <p:cNvPr id="3077" name="Rectangle 5"/>
          <p:cNvSpPr>
            <a:spLocks noGrp="1" noChangeArrowheads="1"/>
          </p:cNvSpPr>
          <p:nvPr>
            <p:ph type="sldNum" sz="quarter" idx="3"/>
          </p:nvPr>
        </p:nvSpPr>
        <p:spPr bwMode="auto">
          <a:xfrm>
            <a:off x="3779838" y="9429750"/>
            <a:ext cx="2889250" cy="496888"/>
          </a:xfrm>
          <a:prstGeom prst="rect">
            <a:avLst/>
          </a:prstGeom>
          <a:noFill/>
          <a:ln w="9525">
            <a:noFill/>
            <a:miter lim="800000"/>
            <a:headEnd/>
            <a:tailEnd/>
          </a:ln>
          <a:effectLst/>
        </p:spPr>
        <p:txBody>
          <a:bodyPr vert="horz" wrap="square" lIns="19049" tIns="0" rIns="19049" bIns="0" numCol="1" anchor="b" anchorCtr="0" compatLnSpc="1">
            <a:prstTxWarp prst="textNoShape">
              <a:avLst/>
            </a:prstTxWarp>
          </a:bodyPr>
          <a:lstStyle>
            <a:lvl1pPr algn="r" defTabSz="954088">
              <a:defRPr sz="1000" i="1">
                <a:latin typeface="Times New Roman" pitchFamily="18" charset="0"/>
              </a:defRPr>
            </a:lvl1pPr>
          </a:lstStyle>
          <a:p>
            <a:pPr>
              <a:defRPr/>
            </a:pPr>
            <a:fld id="{2725FBEA-43EB-45A1-9D3E-8BD67E1D9541}" type="slidenum">
              <a:rPr lang="en-US"/>
              <a:pPr>
                <a:defRPr/>
              </a:pPr>
              <a:t>‹#›</a:t>
            </a:fld>
            <a:endParaRPr lang="en-US"/>
          </a:p>
        </p:txBody>
      </p:sp>
    </p:spTree>
    <p:extLst>
      <p:ext uri="{BB962C8B-B14F-4D97-AF65-F5344CB8AC3E}">
        <p14:creationId xmlns:p14="http://schemas.microsoft.com/office/powerpoint/2010/main" val="4050348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588"/>
            <a:ext cx="2889250" cy="496888"/>
          </a:xfrm>
          <a:prstGeom prst="rect">
            <a:avLst/>
          </a:prstGeom>
          <a:noFill/>
          <a:ln w="9525">
            <a:noFill/>
            <a:miter lim="800000"/>
            <a:headEnd/>
            <a:tailEnd/>
          </a:ln>
          <a:effectLst/>
        </p:spPr>
        <p:txBody>
          <a:bodyPr vert="horz" wrap="square" lIns="19049" tIns="0" rIns="19049" bIns="0" numCol="1" anchor="t" anchorCtr="0" compatLnSpc="1">
            <a:prstTxWarp prst="textNoShape">
              <a:avLst/>
            </a:prstTxWarp>
          </a:bodyPr>
          <a:lstStyle>
            <a:lvl1pPr defTabSz="954088">
              <a:defRPr sz="1000" i="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3779838" y="-1588"/>
            <a:ext cx="2889250" cy="496888"/>
          </a:xfrm>
          <a:prstGeom prst="rect">
            <a:avLst/>
          </a:prstGeom>
          <a:noFill/>
          <a:ln w="9525">
            <a:noFill/>
            <a:miter lim="800000"/>
            <a:headEnd/>
            <a:tailEnd/>
          </a:ln>
          <a:effectLst/>
        </p:spPr>
        <p:txBody>
          <a:bodyPr vert="horz" wrap="square" lIns="19049" tIns="0" rIns="19049" bIns="0" numCol="1" anchor="t" anchorCtr="0" compatLnSpc="1">
            <a:prstTxWarp prst="textNoShape">
              <a:avLst/>
            </a:prstTxWarp>
          </a:bodyPr>
          <a:lstStyle>
            <a:lvl1pPr algn="r" defTabSz="954088">
              <a:defRPr sz="1000" i="1">
                <a:latin typeface="Times New Roman" pitchFamily="18" charset="0"/>
              </a:defRPr>
            </a:lvl1pPr>
          </a:lstStyle>
          <a:p>
            <a:pPr>
              <a:defRPr/>
            </a:pPr>
            <a:endParaRPr lang="en-US"/>
          </a:p>
        </p:txBody>
      </p:sp>
      <p:sp>
        <p:nvSpPr>
          <p:cNvPr id="2052" name="Rectangle 4"/>
          <p:cNvSpPr>
            <a:spLocks noGrp="1" noChangeArrowheads="1"/>
          </p:cNvSpPr>
          <p:nvPr>
            <p:ph type="ftr" sz="quarter" idx="4"/>
          </p:nvPr>
        </p:nvSpPr>
        <p:spPr bwMode="auto">
          <a:xfrm>
            <a:off x="0" y="9429750"/>
            <a:ext cx="2889250" cy="496888"/>
          </a:xfrm>
          <a:prstGeom prst="rect">
            <a:avLst/>
          </a:prstGeom>
          <a:noFill/>
          <a:ln w="9525">
            <a:noFill/>
            <a:miter lim="800000"/>
            <a:headEnd/>
            <a:tailEnd/>
          </a:ln>
          <a:effectLst/>
        </p:spPr>
        <p:txBody>
          <a:bodyPr vert="horz" wrap="square" lIns="19049" tIns="0" rIns="19049" bIns="0" numCol="1" anchor="b" anchorCtr="0" compatLnSpc="1">
            <a:prstTxWarp prst="textNoShape">
              <a:avLst/>
            </a:prstTxWarp>
          </a:bodyPr>
          <a:lstStyle>
            <a:lvl1pPr defTabSz="954088">
              <a:defRPr sz="1000" i="1">
                <a:latin typeface="Times New Roman" pitchFamily="18" charset="0"/>
              </a:defRPr>
            </a:lvl1pPr>
          </a:lstStyle>
          <a:p>
            <a:pPr>
              <a:defRPr/>
            </a:pPr>
            <a:endParaRPr lang="en-US"/>
          </a:p>
        </p:txBody>
      </p:sp>
      <p:sp>
        <p:nvSpPr>
          <p:cNvPr id="2053" name="Rectangle 5"/>
          <p:cNvSpPr>
            <a:spLocks noGrp="1" noChangeArrowheads="1"/>
          </p:cNvSpPr>
          <p:nvPr>
            <p:ph type="sldNum" sz="quarter" idx="5"/>
          </p:nvPr>
        </p:nvSpPr>
        <p:spPr bwMode="auto">
          <a:xfrm>
            <a:off x="3779838" y="9429750"/>
            <a:ext cx="2889250" cy="496888"/>
          </a:xfrm>
          <a:prstGeom prst="rect">
            <a:avLst/>
          </a:prstGeom>
          <a:noFill/>
          <a:ln w="9525">
            <a:noFill/>
            <a:miter lim="800000"/>
            <a:headEnd/>
            <a:tailEnd/>
          </a:ln>
          <a:effectLst/>
        </p:spPr>
        <p:txBody>
          <a:bodyPr vert="horz" wrap="square" lIns="19049" tIns="0" rIns="19049" bIns="0" numCol="1" anchor="b" anchorCtr="0" compatLnSpc="1">
            <a:prstTxWarp prst="textNoShape">
              <a:avLst/>
            </a:prstTxWarp>
          </a:bodyPr>
          <a:lstStyle>
            <a:lvl1pPr algn="r" defTabSz="954088">
              <a:defRPr sz="1000" i="1">
                <a:latin typeface="Times New Roman" pitchFamily="18" charset="0"/>
              </a:defRPr>
            </a:lvl1pPr>
          </a:lstStyle>
          <a:p>
            <a:pPr>
              <a:defRPr/>
            </a:pPr>
            <a:fld id="{B69AE0C9-4DF6-44B3-AEF5-5F5D4EA50FC8}" type="slidenum">
              <a:rPr lang="en-US"/>
              <a:pPr>
                <a:defRPr/>
              </a:pPr>
              <a:t>‹#›</a:t>
            </a:fld>
            <a:endParaRPr lang="en-US"/>
          </a:p>
        </p:txBody>
      </p:sp>
      <p:sp>
        <p:nvSpPr>
          <p:cNvPr id="51206" name="Rectangle 6"/>
          <p:cNvSpPr>
            <a:spLocks noChangeArrowheads="1" noTextEdit="1"/>
          </p:cNvSpPr>
          <p:nvPr>
            <p:ph type="sldImg" idx="2"/>
          </p:nvPr>
        </p:nvSpPr>
        <p:spPr bwMode="auto">
          <a:xfrm>
            <a:off x="863600" y="750888"/>
            <a:ext cx="4941888" cy="370681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5" name="Rectangle 7"/>
          <p:cNvSpPr>
            <a:spLocks noGrp="1" noChangeArrowheads="1"/>
          </p:cNvSpPr>
          <p:nvPr>
            <p:ph type="body" sz="quarter" idx="3"/>
          </p:nvPr>
        </p:nvSpPr>
        <p:spPr bwMode="auto">
          <a:xfrm>
            <a:off x="920750" y="4732338"/>
            <a:ext cx="4826000" cy="4427537"/>
          </a:xfrm>
          <a:prstGeom prst="rect">
            <a:avLst/>
          </a:prstGeom>
          <a:noFill/>
          <a:ln w="9525">
            <a:noFill/>
            <a:miter lim="800000"/>
            <a:headEnd/>
            <a:tailEnd/>
          </a:ln>
          <a:effectLst/>
        </p:spPr>
        <p:txBody>
          <a:bodyPr vert="horz" wrap="square" lIns="93659" tIns="47623" rIns="93659" bIns="4762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2030966383"/>
      </p:ext>
    </p:extLst>
  </p:cSld>
  <p:clrMap bg1="lt1" tx1="dk1" bg2="lt2" tx2="dk2" accent1="accent1" accent2="accent2" accent3="accent3" accent4="accent4" accent5="accent5" accent6="accent6" hlink="hlink" folHlink="folHlink"/>
  <p:notesStyle>
    <a:lvl1pPr algn="l" defTabSz="7937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66725" algn="l" defTabSz="7937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33450" algn="l" defTabSz="7937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400175" algn="l" defTabSz="7937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65313" algn="l" defTabSz="7937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2CDA9A50-709A-4D7A-85FB-D1E4F7DF4055}" type="slidenum">
              <a:rPr lang="en-US" sz="1000" smtClean="0">
                <a:latin typeface="Times New Roman" pitchFamily="18" charset="0"/>
              </a:rPr>
              <a:pPr/>
              <a:t>1</a:t>
            </a:fld>
            <a:endParaRPr lang="en-US" sz="1000" smtClean="0">
              <a:latin typeface="Times New Roman" pitchFamily="18" charset="0"/>
            </a:endParaRPr>
          </a:p>
        </p:txBody>
      </p:sp>
      <p:sp>
        <p:nvSpPr>
          <p:cNvPr id="52227" name="Rectangle 2"/>
          <p:cNvSpPr>
            <a:spLocks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mtClean="0"/>
              <a:t>Introduction slide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BE577DFE-C994-46CE-93A1-0DA1D7E12CC2}" type="slidenum">
              <a:rPr lang="en-US" sz="1000" smtClean="0">
                <a:latin typeface="Times New Roman" pitchFamily="18" charset="0"/>
              </a:rPr>
              <a:pPr/>
              <a:t>11</a:t>
            </a:fld>
            <a:endParaRPr lang="en-US" sz="1000" smtClean="0">
              <a:latin typeface="Times New Roman" pitchFamily="18" charset="0"/>
            </a:endParaRPr>
          </a:p>
        </p:txBody>
      </p:sp>
      <p:sp>
        <p:nvSpPr>
          <p:cNvPr id="62467" name="Rectangle 2"/>
          <p:cNvSpPr>
            <a:spLocks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PS incidents can injure more people than other incidents and can affect larger areas (can even extend beyond facility fenceline)</a:t>
            </a:r>
          </a:p>
          <a:p>
            <a:r>
              <a:rPr lang="en-US" smtClean="0"/>
              <a:t>Can have additional environmental consequences.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AAF937F6-50DC-4512-87EE-AEA658A06AB5}" type="slidenum">
              <a:rPr lang="en-US" sz="1000" smtClean="0">
                <a:latin typeface="Times New Roman" pitchFamily="18" charset="0"/>
              </a:rPr>
              <a:pPr/>
              <a:t>12</a:t>
            </a:fld>
            <a:endParaRPr lang="en-US" sz="1000" smtClean="0">
              <a:latin typeface="Times New Roman" pitchFamily="18" charset="0"/>
            </a:endParaRPr>
          </a:p>
        </p:txBody>
      </p:sp>
      <p:sp>
        <p:nvSpPr>
          <p:cNvPr id="63491" name="Rectangle 2"/>
          <p:cNvSpPr>
            <a:spLocks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Methyl Iso-Cyanate Release – TOXIC RELEASE.  Union Carbide.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D742117B-D8F7-4288-962D-978B888AF7AC}" type="slidenum">
              <a:rPr lang="en-US" sz="1000" smtClean="0">
                <a:latin typeface="Times New Roman" pitchFamily="18" charset="0"/>
              </a:rPr>
              <a:pPr/>
              <a:t>13</a:t>
            </a:fld>
            <a:endParaRPr lang="en-US" sz="1000" smtClean="0">
              <a:latin typeface="Times New Roman" pitchFamily="18" charset="0"/>
            </a:endParaRPr>
          </a:p>
        </p:txBody>
      </p:sp>
      <p:sp>
        <p:nvSpPr>
          <p:cNvPr id="64515" name="Rectangle 2"/>
          <p:cNvSpPr>
            <a:spLocks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Leak of LPG – vapor cloud release contacts ignition source.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EB259427-2897-40CB-AD2D-E1064100522A}" type="slidenum">
              <a:rPr lang="en-US" sz="1000" smtClean="0">
                <a:latin typeface="Times New Roman" pitchFamily="18" charset="0"/>
              </a:rPr>
              <a:pPr/>
              <a:t>14</a:t>
            </a:fld>
            <a:endParaRPr lang="en-US" sz="1000" smtClean="0">
              <a:latin typeface="Times New Roman" pitchFamily="18" charset="0"/>
            </a:endParaRPr>
          </a:p>
        </p:txBody>
      </p:sp>
      <p:sp>
        <p:nvSpPr>
          <p:cNvPr id="65539" name="Rectangle 2"/>
          <p:cNvSpPr>
            <a:spLocks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Vapor cloud release “raffinate” contacts ignition source.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7880CC0A-B1D8-4EB0-A0D3-3FF6D5CC33C4}" type="slidenum">
              <a:rPr lang="en-US" sz="1000" smtClean="0">
                <a:latin typeface="Times New Roman" pitchFamily="18" charset="0"/>
              </a:rPr>
              <a:pPr/>
              <a:t>15</a:t>
            </a:fld>
            <a:endParaRPr lang="en-US" sz="1000" smtClean="0">
              <a:latin typeface="Times New Roman" pitchFamily="18" charset="0"/>
            </a:endParaRPr>
          </a:p>
        </p:txBody>
      </p:sp>
      <p:sp>
        <p:nvSpPr>
          <p:cNvPr id="66563" name="Rectangle 2"/>
          <p:cNvSpPr>
            <a:spLocks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List of Process Safety Incidents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FD523E31-4795-47BA-9B5E-BF1C7E89C6F8}" type="slidenum">
              <a:rPr lang="en-US" sz="1000" smtClean="0">
                <a:latin typeface="Times New Roman" pitchFamily="18" charset="0"/>
              </a:rPr>
              <a:pPr/>
              <a:t>16</a:t>
            </a:fld>
            <a:endParaRPr lang="en-US" sz="1000" smtClean="0">
              <a:latin typeface="Times New Roman" pitchFamily="18" charset="0"/>
            </a:endParaRPr>
          </a:p>
        </p:txBody>
      </p:sp>
      <p:sp>
        <p:nvSpPr>
          <p:cNvPr id="67587" name="Rectangle 2"/>
          <p:cNvSpPr>
            <a:spLocks noChangeArrowheads="1" noTextEdit="1"/>
          </p:cNvSpPr>
          <p:nvPr>
            <p:ph type="sldImg"/>
          </p:nvPr>
        </p:nvSpPr>
        <p:spPr>
          <a:xfrm>
            <a:off x="855663" y="746125"/>
            <a:ext cx="4959350" cy="3719513"/>
          </a:xfrm>
          <a:ln cap="flat"/>
        </p:spPr>
      </p:sp>
      <p:sp>
        <p:nvSpPr>
          <p:cNvPr id="67588" name="Rectangle 3"/>
          <p:cNvSpPr>
            <a:spLocks noGrp="1" noChangeArrowheads="1"/>
          </p:cNvSpPr>
          <p:nvPr>
            <p:ph type="body" idx="1"/>
          </p:nvPr>
        </p:nvSpPr>
        <p:spPr>
          <a:xfrm>
            <a:off x="889000" y="4716463"/>
            <a:ext cx="4891088" cy="44656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24" tIns="46913" rIns="93824" bIns="46913"/>
          <a:lstStyle/>
          <a:p>
            <a:r>
              <a:rPr lang="en-GB" smtClean="0"/>
              <a:t>The Hazardous Substance is only likely to cause loss if it is released. Process Safety aims to prevent the release of hazardous substances which could lead to an event and therefore some form of loss or impact.</a:t>
            </a:r>
          </a:p>
          <a:p>
            <a:r>
              <a:rPr lang="en-GB" smtClean="0"/>
              <a:t>Release may be through three main areas Failure, Process Upset and Human Error. </a:t>
            </a:r>
          </a:p>
          <a:p>
            <a:endParaRPr lang="en-GB" smtClean="0"/>
          </a:p>
          <a:p>
            <a:r>
              <a:rPr lang="en-GB" smtClean="0"/>
              <a:t>There are interventions you can make at each step</a:t>
            </a:r>
          </a:p>
          <a:p>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defRPr/>
            </a:pPr>
            <a:r>
              <a:rPr lang="en-US" dirty="0" smtClean="0"/>
              <a:t>OSHA Elements aim to assure integrity of these boundaries</a:t>
            </a:r>
            <a:r>
              <a:rPr lang="en-US" sz="1050" dirty="0" smtClean="0"/>
              <a:t>. Image of how failures happen.</a:t>
            </a:r>
          </a:p>
          <a:p>
            <a:pPr>
              <a:defRPr/>
            </a:pPr>
            <a:endParaRPr lang="en-US" dirty="0"/>
          </a:p>
        </p:txBody>
      </p:sp>
      <p:sp>
        <p:nvSpPr>
          <p:cNvPr id="686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6827A8D3-2A50-46AC-B258-F27F8848480D}" type="slidenum">
              <a:rPr lang="en-US" sz="1000" smtClean="0">
                <a:latin typeface="Times New Roman" pitchFamily="18" charset="0"/>
              </a:rPr>
              <a:pPr/>
              <a:t>17</a:t>
            </a:fld>
            <a:endParaRPr lang="en-US" sz="1000" smtClean="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A7E71B06-EB67-4C2F-AE23-2C6B8DCFBE47}" type="slidenum">
              <a:rPr lang="en-US" sz="1000" smtClean="0">
                <a:latin typeface="Times New Roman" pitchFamily="18" charset="0"/>
              </a:rPr>
              <a:pPr/>
              <a:t>20</a:t>
            </a:fld>
            <a:endParaRPr lang="en-US" sz="1000" smtClean="0">
              <a:latin typeface="Times New Roman" pitchFamily="18" charset="0"/>
            </a:endParaRPr>
          </a:p>
        </p:txBody>
      </p:sp>
      <p:sp>
        <p:nvSpPr>
          <p:cNvPr id="69635" name="Rectangle 2"/>
          <p:cNvSpPr>
            <a:spLocks noChangeArrowheads="1" noTextEdit="1"/>
          </p:cNvSpPr>
          <p:nvPr>
            <p:ph type="sldImg"/>
          </p:nvPr>
        </p:nvSpPr>
        <p:spPr>
          <a:xfrm>
            <a:off x="855663" y="746125"/>
            <a:ext cx="4959350" cy="3719513"/>
          </a:xfrm>
          <a:ln cap="flat"/>
        </p:spPr>
      </p:sp>
      <p:sp>
        <p:nvSpPr>
          <p:cNvPr id="69636" name="Rectangle 3"/>
          <p:cNvSpPr>
            <a:spLocks noGrp="1" noChangeArrowheads="1"/>
          </p:cNvSpPr>
          <p:nvPr>
            <p:ph type="body" idx="1"/>
          </p:nvPr>
        </p:nvSpPr>
        <p:spPr>
          <a:xfrm>
            <a:off x="889000" y="4716463"/>
            <a:ext cx="4891088" cy="44656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24" tIns="46913" rIns="93824" bIns="46913"/>
          <a:lstStyle/>
          <a:p>
            <a:r>
              <a:rPr lang="en-GB" smtClean="0"/>
              <a:t>Elements of PSM standard</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Employee participation section of PSM standard.</a:t>
            </a:r>
          </a:p>
        </p:txBody>
      </p:sp>
      <p:sp>
        <p:nvSpPr>
          <p:cNvPr id="706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BD27D2E2-EE8E-488A-B0D8-E6B838A55484}" type="slidenum">
              <a:rPr lang="en-US" sz="1000" smtClean="0">
                <a:latin typeface="Times New Roman" pitchFamily="18" charset="0"/>
              </a:rPr>
              <a:pPr/>
              <a:t>21</a:t>
            </a:fld>
            <a:endParaRPr lang="en-US" sz="1000" smtClean="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smtClean="0"/>
              <a:t>Process Safety Information section of PSM standard.</a:t>
            </a:r>
          </a:p>
          <a:p>
            <a:endParaRPr lang="en-US" smtClean="0"/>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47E54577-4C75-4841-B838-484F20E57CF0}" type="slidenum">
              <a:rPr lang="en-US" sz="1000" smtClean="0">
                <a:latin typeface="Times New Roman" pitchFamily="18" charset="0"/>
              </a:rPr>
              <a:pPr/>
              <a:t>22</a:t>
            </a:fld>
            <a:endParaRPr lang="en-US" sz="100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Copy of grant announcement to explain grant funding.</a:t>
            </a:r>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407EE542-8718-45E2-A199-DC4D39C871B5}" type="slidenum">
              <a:rPr lang="en-US" sz="1000" smtClean="0">
                <a:latin typeface="Times New Roman" pitchFamily="18" charset="0"/>
              </a:rPr>
              <a:pPr/>
              <a:t>2</a:t>
            </a:fld>
            <a:endParaRPr lang="en-US" sz="1000" smtClean="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smtClean="0"/>
              <a:t> Process Hazard Analysis section of the PSM standard.</a:t>
            </a:r>
            <a:endParaRPr lang="en-US" smtClean="0"/>
          </a:p>
        </p:txBody>
      </p:sp>
      <p:sp>
        <p:nvSpPr>
          <p:cNvPr id="72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3A638CD2-CEC1-44D1-8EB2-86A4743041FA}" type="slidenum">
              <a:rPr lang="en-US" sz="1000" smtClean="0">
                <a:latin typeface="Times New Roman" pitchFamily="18" charset="0"/>
              </a:rPr>
              <a:pPr/>
              <a:t>23</a:t>
            </a:fld>
            <a:endParaRPr lang="en-US" sz="1000" smtClean="0">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smtClean="0"/>
              <a:t>Operating Procedures section of the PSM standard.</a:t>
            </a:r>
          </a:p>
          <a:p>
            <a:endParaRPr lang="en-US" smtClean="0"/>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021CC6E8-E9B8-4C3B-BD5B-470A5C488196}" type="slidenum">
              <a:rPr lang="en-US" sz="1000" smtClean="0">
                <a:latin typeface="Times New Roman" pitchFamily="18" charset="0"/>
              </a:rPr>
              <a:pPr/>
              <a:t>24</a:t>
            </a:fld>
            <a:endParaRPr lang="en-US" sz="1000" smtClean="0">
              <a:latin typeface="Times New Roman"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Training section of PSM Standard.</a:t>
            </a:r>
          </a:p>
        </p:txBody>
      </p:sp>
      <p:sp>
        <p:nvSpPr>
          <p:cNvPr id="757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441F6937-8751-4AE0-9752-B620FF729CB3}" type="slidenum">
              <a:rPr lang="en-US" sz="1000" smtClean="0">
                <a:latin typeface="Times New Roman" pitchFamily="18" charset="0"/>
              </a:rPr>
              <a:pPr/>
              <a:t>25</a:t>
            </a:fld>
            <a:endParaRPr lang="en-US" sz="1000" smtClean="0">
              <a:latin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Spend more time on the contractor section of the PSM standard. Go into greater detail on each section and define responsibilities.</a:t>
            </a:r>
          </a:p>
        </p:txBody>
      </p:sp>
      <p:sp>
        <p:nvSpPr>
          <p:cNvPr id="768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42B3E344-22C1-4816-8DB8-2C4D37892B26}" type="slidenum">
              <a:rPr lang="en-US" sz="1000" smtClean="0">
                <a:latin typeface="Times New Roman" pitchFamily="18" charset="0"/>
              </a:rPr>
              <a:pPr/>
              <a:t>26</a:t>
            </a:fld>
            <a:endParaRPr lang="en-US" sz="1000" smtClean="0">
              <a:latin typeface="Times New Roman"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Employer section of PSM standard</a:t>
            </a:r>
          </a:p>
        </p:txBody>
      </p:sp>
      <p:sp>
        <p:nvSpPr>
          <p:cNvPr id="778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7DA97ECE-BEF6-4D2C-B2A3-19051A377B7E}" type="slidenum">
              <a:rPr lang="en-US" sz="1000" smtClean="0">
                <a:latin typeface="Times New Roman" pitchFamily="18" charset="0"/>
              </a:rPr>
              <a:pPr/>
              <a:t>28</a:t>
            </a:fld>
            <a:endParaRPr lang="en-US" sz="1000" smtClean="0">
              <a:latin typeface="Times New Roman"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
            </a:r>
            <a:br>
              <a:rPr lang="en-US" smtClean="0"/>
            </a:br>
            <a:r>
              <a:rPr lang="en-US" smtClean="0"/>
              <a:t>Continuation of Contractor requirement section. The explains why the contractor has to follow the host employer requirements. It also helps the contractor understand the reasons for the increase in safety requirements.</a:t>
            </a:r>
          </a:p>
        </p:txBody>
      </p:sp>
      <p:sp>
        <p:nvSpPr>
          <p:cNvPr id="798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6C381351-278E-4C2A-B228-6A1C9C8826E9}" type="slidenum">
              <a:rPr lang="en-US" sz="1000" smtClean="0">
                <a:latin typeface="Times New Roman" pitchFamily="18" charset="0"/>
              </a:rPr>
              <a:pPr/>
              <a:t>29</a:t>
            </a:fld>
            <a:endParaRPr lang="en-US" sz="1000" smtClean="0">
              <a:latin typeface="Times New Roman"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Continuation of Contractor requirement section. The explains why the contractor has to follow the host employer requirements. It also helps the contractor understand the reasons for the increase in safety requirements.</a:t>
            </a:r>
          </a:p>
          <a:p>
            <a:endParaRPr lang="en-US" smtClean="0"/>
          </a:p>
        </p:txBody>
      </p:sp>
      <p:sp>
        <p:nvSpPr>
          <p:cNvPr id="809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65EBC6A0-1E15-4F96-A8B8-CDC7E88D2348}" type="slidenum">
              <a:rPr lang="en-US" sz="1000" smtClean="0">
                <a:latin typeface="Times New Roman" pitchFamily="18" charset="0"/>
              </a:rPr>
              <a:pPr/>
              <a:t>30</a:t>
            </a:fld>
            <a:endParaRPr lang="en-US" sz="1000" smtClean="0">
              <a:latin typeface="Times New Roman"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This is one of the most dangerous issues in PSM. Review Element 7 pre-start up safety.</a:t>
            </a:r>
          </a:p>
          <a:p>
            <a:r>
              <a:rPr lang="en-US" smtClean="0"/>
              <a:t>This relate to the BP Texas City (video) explosion cause.</a:t>
            </a:r>
          </a:p>
        </p:txBody>
      </p:sp>
      <p:sp>
        <p:nvSpPr>
          <p:cNvPr id="819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8D52642E-7A95-4812-B227-47269A8E29E4}" type="slidenum">
              <a:rPr lang="en-US" sz="1000" smtClean="0">
                <a:latin typeface="Times New Roman" pitchFamily="18" charset="0"/>
              </a:rPr>
              <a:pPr/>
              <a:t>31</a:t>
            </a:fld>
            <a:endParaRPr lang="en-US" sz="1000" smtClean="0">
              <a:latin typeface="Times New Roman"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Section 8 is a review of the mechanical integrity requirement for PSM facilities. This section dictates quality control issues for contractors.</a:t>
            </a:r>
          </a:p>
        </p:txBody>
      </p:sp>
      <p:sp>
        <p:nvSpPr>
          <p:cNvPr id="829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D671BAFD-8A2E-4147-AABC-D463E9578267}" type="slidenum">
              <a:rPr lang="en-US" sz="1000" smtClean="0">
                <a:latin typeface="Times New Roman" pitchFamily="18" charset="0"/>
              </a:rPr>
              <a:pPr/>
              <a:t>32</a:t>
            </a:fld>
            <a:endParaRPr lang="en-US" sz="1000" smtClean="0">
              <a:latin typeface="Times New Roman" pitchFamily="18"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During the presentation review the relevance of hot works and introduce the video in the next slide.</a:t>
            </a:r>
          </a:p>
        </p:txBody>
      </p:sp>
      <p:sp>
        <p:nvSpPr>
          <p:cNvPr id="839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C9681075-4D46-43B8-9642-604AFC8C17DA}" type="slidenum">
              <a:rPr lang="en-US" sz="1000" smtClean="0">
                <a:latin typeface="Times New Roman" pitchFamily="18" charset="0"/>
              </a:rPr>
              <a:pPr/>
              <a:t>33</a:t>
            </a:fld>
            <a:endParaRPr lang="en-US" sz="100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Purpose of process safety rule. Preventing catastrophic events.</a:t>
            </a:r>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73ADB7F4-616F-4626-97D5-D43421550CD7}" type="slidenum">
              <a:rPr lang="en-US" sz="1000" smtClean="0">
                <a:latin typeface="Times New Roman" pitchFamily="18" charset="0"/>
              </a:rPr>
              <a:pPr/>
              <a:t>3</a:t>
            </a:fld>
            <a:endParaRPr lang="en-US" sz="1000" smtClean="0">
              <a:latin typeface="Times New Roman"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Although management of change is done by the host employer, explain how it impacts the contractors and how change affects the entire process.</a:t>
            </a:r>
          </a:p>
        </p:txBody>
      </p:sp>
      <p:sp>
        <p:nvSpPr>
          <p:cNvPr id="860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74252570-2E40-48AE-BA84-B909ADC16457}" type="slidenum">
              <a:rPr lang="en-US" sz="1000" smtClean="0">
                <a:latin typeface="Times New Roman" pitchFamily="18" charset="0"/>
              </a:rPr>
              <a:pPr/>
              <a:t>34</a:t>
            </a:fld>
            <a:endParaRPr lang="en-US" sz="1000" smtClean="0">
              <a:latin typeface="Times New Roman" pitchFamily="18"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smtClean="0"/>
              <a:t>Incident investigation section of PSM. This section explains the value of investigating incidents. </a:t>
            </a:r>
            <a:endParaRPr lang="en-US" smtClean="0"/>
          </a:p>
        </p:txBody>
      </p:sp>
      <p:sp>
        <p:nvSpPr>
          <p:cNvPr id="870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8AAD3CC3-BAE3-4BA2-BD7F-4596F03D41CE}" type="slidenum">
              <a:rPr lang="en-US" sz="1000" smtClean="0">
                <a:latin typeface="Times New Roman" pitchFamily="18" charset="0"/>
              </a:rPr>
              <a:pPr/>
              <a:t>35</a:t>
            </a:fld>
            <a:endParaRPr lang="en-US" sz="1000" smtClean="0">
              <a:latin typeface="Times New Roman" pitchFamily="18"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Recap of the value of the PSM standard. Review the role that the contractor plays regarding rules, culture and practices. </a:t>
            </a:r>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79930F0D-14E1-4773-B875-9422ECB68359}" type="slidenum">
              <a:rPr lang="en-US" sz="1000" smtClean="0">
                <a:latin typeface="Times New Roman" pitchFamily="18" charset="0"/>
              </a:rPr>
              <a:pPr/>
              <a:t>39</a:t>
            </a:fld>
            <a:endParaRPr lang="en-US" sz="1000" smtClean="0">
              <a:latin typeface="Times New Roman" pitchFamily="18"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This section provides information regarding the presentation of this material for the trainer. Adult learners have different needs. The training must be effective and directed to the audience. </a:t>
            </a:r>
          </a:p>
        </p:txBody>
      </p:sp>
      <p:sp>
        <p:nvSpPr>
          <p:cNvPr id="890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2A4142CB-9FE7-4FB4-9729-9E42EDA004BA}" type="slidenum">
              <a:rPr lang="en-US" sz="1000" smtClean="0">
                <a:latin typeface="Times New Roman" pitchFamily="18" charset="0"/>
              </a:rPr>
              <a:pPr/>
              <a:t>40</a:t>
            </a:fld>
            <a:endParaRPr lang="en-US" sz="1000" smtClean="0">
              <a:latin typeface="Times New Roman" pitchFamily="18"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This slide is dedicated to the principles of adult education. Techniques are identified that help adult learners to become successful through the support of their instructor. </a:t>
            </a:r>
          </a:p>
        </p:txBody>
      </p:sp>
      <p:sp>
        <p:nvSpPr>
          <p:cNvPr id="901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9BBF80AD-601A-483C-B7F6-CCBE9190A208}" type="slidenum">
              <a:rPr lang="en-US" sz="1000" smtClean="0">
                <a:latin typeface="Times New Roman" pitchFamily="18" charset="0"/>
              </a:rPr>
              <a:pPr/>
              <a:t>41</a:t>
            </a:fld>
            <a:endParaRPr lang="en-US" sz="1000" smtClean="0">
              <a:latin typeface="Times New Roman" pitchFamily="18"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Review and Overview.</a:t>
            </a:r>
          </a:p>
        </p:txBody>
      </p:sp>
      <p:sp>
        <p:nvSpPr>
          <p:cNvPr id="911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9DDA9E3F-5B07-4CFD-9261-AF1D866ADD63}" type="slidenum">
              <a:rPr lang="en-US" sz="1000" smtClean="0">
                <a:latin typeface="Times New Roman" pitchFamily="18" charset="0"/>
              </a:rPr>
              <a:pPr/>
              <a:t>42</a:t>
            </a:fld>
            <a:endParaRPr lang="en-US" sz="1000"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Sections of the process safety management standard.</a:t>
            </a:r>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BDBBD382-705E-4BAD-8922-FEF92FB35F53}" type="slidenum">
              <a:rPr lang="en-US" sz="1000" smtClean="0">
                <a:latin typeface="Times New Roman" pitchFamily="18" charset="0"/>
              </a:rPr>
              <a:pPr/>
              <a:t>4</a:t>
            </a:fld>
            <a:endParaRPr lang="en-US" sz="1000"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Photo of a catastrophic event to help support the meaning of the previous slide on purpose.</a:t>
            </a:r>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081F8838-B938-4621-AFDD-7C1C5681A3A1}" type="slidenum">
              <a:rPr lang="en-US" sz="1000" smtClean="0">
                <a:latin typeface="Times New Roman" pitchFamily="18" charset="0"/>
              </a:rPr>
              <a:pPr/>
              <a:t>5</a:t>
            </a:fld>
            <a:endParaRPr lang="en-US" sz="100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9312111A-ACD6-4A12-8729-3E14C76B5D61}" type="slidenum">
              <a:rPr lang="en-US" sz="1000" smtClean="0">
                <a:latin typeface="Times New Roman" pitchFamily="18" charset="0"/>
              </a:rPr>
              <a:pPr/>
              <a:t>6</a:t>
            </a:fld>
            <a:endParaRPr lang="en-US" sz="1000" smtClean="0">
              <a:latin typeface="Times New Roman" pitchFamily="18" charset="0"/>
            </a:endParaRPr>
          </a:p>
        </p:txBody>
      </p:sp>
      <p:sp>
        <p:nvSpPr>
          <p:cNvPr id="57347" name="Rectangle 2"/>
          <p:cNvSpPr>
            <a:spLocks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Typically, we tend to think of process hazards as toxic or flammable materials.  But even steam, water or compressed air may exhibit hazardous behavior and contribute to major losses.</a:t>
            </a:r>
          </a:p>
          <a:p>
            <a:r>
              <a:rPr lang="en-US" smtClean="0"/>
              <a:t>We have discussed some of the dangerous substances but note there are Hazards other than chemical hazards, e.g. dropped objects.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98C4E86C-B04B-4698-9BF2-6596954B6A29}" type="slidenum">
              <a:rPr lang="en-US" sz="1000" smtClean="0">
                <a:latin typeface="Times New Roman" pitchFamily="18" charset="0"/>
              </a:rPr>
              <a:pPr/>
              <a:t>7</a:t>
            </a:fld>
            <a:endParaRPr lang="en-US" sz="1000" smtClean="0">
              <a:latin typeface="Times New Roman" pitchFamily="18" charset="0"/>
            </a:endParaRPr>
          </a:p>
        </p:txBody>
      </p:sp>
      <p:sp>
        <p:nvSpPr>
          <p:cNvPr id="58371" name="Rectangle 2"/>
          <p:cNvSpPr>
            <a:spLocks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mtClean="0"/>
              <a:t>Need to remember Physical Hazards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2BE4904E-2EF2-4FAD-8A1C-4BCDA4C235B2}" type="slidenum">
              <a:rPr lang="en-US" sz="1000" smtClean="0">
                <a:latin typeface="Times New Roman" pitchFamily="18" charset="0"/>
              </a:rPr>
              <a:pPr/>
              <a:t>8</a:t>
            </a:fld>
            <a:endParaRPr lang="en-US" sz="1000" smtClean="0">
              <a:latin typeface="Times New Roman" pitchFamily="18" charset="0"/>
            </a:endParaRPr>
          </a:p>
        </p:txBody>
      </p:sp>
      <p:sp>
        <p:nvSpPr>
          <p:cNvPr id="59395" name="Rectangle 2"/>
          <p:cNvSpPr>
            <a:spLocks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r>
              <a:rPr lang="en-US" sz="1400" smtClean="0"/>
              <a:t>Examples at home and in industry?</a:t>
            </a:r>
            <a:r>
              <a:rPr lang="en-US" smtClean="0"/>
              <a:t> </a:t>
            </a:r>
          </a:p>
          <a:p>
            <a:pPr marL="228600" indent="-228600"/>
            <a:r>
              <a:rPr lang="en-US" smtClean="0"/>
              <a:t>Chlorine bleach is extremely reactive.  Never mix household bleach with household ammonia, or other cleaning products unless the label specifically permits it.  Toxic gases result which have killed people.  </a:t>
            </a:r>
          </a:p>
          <a:p>
            <a:pPr marL="228600" indent="-228600"/>
            <a:r>
              <a:rPr lang="en-US" smtClean="0"/>
              <a:t>If further details are requested, reaction products include: </a:t>
            </a:r>
          </a:p>
          <a:p>
            <a:pPr marL="228600" indent="-228600">
              <a:buFontTx/>
              <a:buAutoNum type="arabicPeriod"/>
            </a:pPr>
            <a:r>
              <a:rPr lang="en-US" smtClean="0"/>
              <a:t>Chlorine gas</a:t>
            </a:r>
          </a:p>
          <a:p>
            <a:pPr marL="228600" indent="-228600">
              <a:buFontTx/>
              <a:buAutoNum type="arabicPeriod"/>
            </a:pPr>
            <a:r>
              <a:rPr lang="en-US" smtClean="0"/>
              <a:t>If a greater amount of bleach is added than ammonia, Nitrogen Trichloride, a very toxic, volatile explosive.</a:t>
            </a:r>
          </a:p>
          <a:p>
            <a:pPr marL="228600" indent="-228600">
              <a:buFontTx/>
              <a:buAutoNum type="arabicPeriod"/>
            </a:pPr>
            <a:r>
              <a:rPr lang="en-US" smtClean="0"/>
              <a:t>If a greater amount of ammonia is added than bleach, Hydrazine, which further reacts to release enough heat to lead to an explosion.</a:t>
            </a:r>
          </a:p>
          <a:p>
            <a:pPr marL="228600" indent="-228600">
              <a:buFontTx/>
              <a:buAutoNum type="arabicPeriod"/>
            </a:pPr>
            <a:endParaRPr lang="en-US" smtClean="0"/>
          </a:p>
          <a:p>
            <a:pPr marL="228600" indent="-228600"/>
            <a:r>
              <a:rPr lang="en-US" smtClean="0"/>
              <a:t>Other common household hazards – Spray Cans, Flykiller…………</a:t>
            </a:r>
          </a:p>
          <a:p>
            <a:pPr marL="228600" indent="-228600"/>
            <a:endParaRPr lang="en-US" smtClean="0"/>
          </a:p>
          <a:p>
            <a:pPr marL="228600" indent="-228600"/>
            <a:r>
              <a:rPr lang="en-US" smtClean="0"/>
              <a:t>Note the requirement to have time or presence of air to turn the hazard into an incident.</a:t>
            </a:r>
          </a:p>
          <a:p>
            <a:pPr marL="228600" indent="-228600"/>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pitchFamily="34" charset="0"/>
              </a:defRPr>
            </a:lvl1pPr>
            <a:lvl2pPr marL="742950" indent="-285750" defTabSz="954088">
              <a:defRPr sz="3200">
                <a:solidFill>
                  <a:schemeClr val="tx1"/>
                </a:solidFill>
                <a:latin typeface="Arial" pitchFamily="34" charset="0"/>
              </a:defRPr>
            </a:lvl2pPr>
            <a:lvl3pPr marL="1143000" indent="-228600" defTabSz="954088">
              <a:defRPr sz="3200">
                <a:solidFill>
                  <a:schemeClr val="tx1"/>
                </a:solidFill>
                <a:latin typeface="Arial" pitchFamily="34" charset="0"/>
              </a:defRPr>
            </a:lvl3pPr>
            <a:lvl4pPr marL="1600200" indent="-228600" defTabSz="954088">
              <a:defRPr sz="3200">
                <a:solidFill>
                  <a:schemeClr val="tx1"/>
                </a:solidFill>
                <a:latin typeface="Arial" pitchFamily="34" charset="0"/>
              </a:defRPr>
            </a:lvl4pPr>
            <a:lvl5pPr marL="2057400" indent="-228600" defTabSz="954088">
              <a:defRPr sz="3200">
                <a:solidFill>
                  <a:schemeClr val="tx1"/>
                </a:solidFill>
                <a:latin typeface="Arial" pitchFamily="34" charset="0"/>
              </a:defRPr>
            </a:lvl5pPr>
            <a:lvl6pPr marL="2514600" indent="-228600" defTabSz="954088" eaLnBrk="0" fontAlgn="base" hangingPunct="0">
              <a:spcBef>
                <a:spcPct val="0"/>
              </a:spcBef>
              <a:spcAft>
                <a:spcPct val="0"/>
              </a:spcAft>
              <a:defRPr sz="3200">
                <a:solidFill>
                  <a:schemeClr val="tx1"/>
                </a:solidFill>
                <a:latin typeface="Arial" pitchFamily="34" charset="0"/>
              </a:defRPr>
            </a:lvl6pPr>
            <a:lvl7pPr marL="2971800" indent="-228600" defTabSz="954088" eaLnBrk="0" fontAlgn="base" hangingPunct="0">
              <a:spcBef>
                <a:spcPct val="0"/>
              </a:spcBef>
              <a:spcAft>
                <a:spcPct val="0"/>
              </a:spcAft>
              <a:defRPr sz="3200">
                <a:solidFill>
                  <a:schemeClr val="tx1"/>
                </a:solidFill>
                <a:latin typeface="Arial" pitchFamily="34" charset="0"/>
              </a:defRPr>
            </a:lvl7pPr>
            <a:lvl8pPr marL="3429000" indent="-228600" defTabSz="954088" eaLnBrk="0" fontAlgn="base" hangingPunct="0">
              <a:spcBef>
                <a:spcPct val="0"/>
              </a:spcBef>
              <a:spcAft>
                <a:spcPct val="0"/>
              </a:spcAft>
              <a:defRPr sz="3200">
                <a:solidFill>
                  <a:schemeClr val="tx1"/>
                </a:solidFill>
                <a:latin typeface="Arial" pitchFamily="34" charset="0"/>
              </a:defRPr>
            </a:lvl8pPr>
            <a:lvl9pPr marL="3886200" indent="-228600" defTabSz="954088" eaLnBrk="0" fontAlgn="base" hangingPunct="0">
              <a:spcBef>
                <a:spcPct val="0"/>
              </a:spcBef>
              <a:spcAft>
                <a:spcPct val="0"/>
              </a:spcAft>
              <a:defRPr sz="3200">
                <a:solidFill>
                  <a:schemeClr val="tx1"/>
                </a:solidFill>
                <a:latin typeface="Arial" pitchFamily="34" charset="0"/>
              </a:defRPr>
            </a:lvl9pPr>
          </a:lstStyle>
          <a:p>
            <a:fld id="{5736C969-2C39-44E8-B5A1-42B5B62AD512}" type="slidenum">
              <a:rPr lang="en-US" sz="1000" smtClean="0">
                <a:latin typeface="Times New Roman" pitchFamily="18" charset="0"/>
              </a:rPr>
              <a:pPr/>
              <a:t>10</a:t>
            </a:fld>
            <a:endParaRPr lang="en-US" sz="1000" smtClean="0">
              <a:latin typeface="Times New Roman" pitchFamily="18" charset="0"/>
            </a:endParaRPr>
          </a:p>
        </p:txBody>
      </p:sp>
      <p:sp>
        <p:nvSpPr>
          <p:cNvPr id="61443" name="Rectangle 2"/>
          <p:cNvSpPr>
            <a:spLocks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mtClean="0"/>
              <a:t>We don’t need a great quantity to material to have a big impact.</a:t>
            </a:r>
          </a:p>
          <a:p>
            <a:r>
              <a:rPr lang="en-GB" smtClean="0"/>
              <a:t>Especially toxics where the effect can be miles.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BD30F09-1EF0-4220-9D17-1200BC06CA4D}" type="slidenum">
              <a:rPr lang="en-US"/>
              <a:pPr>
                <a:defRPr/>
              </a:pPr>
              <a:t>‹#›</a:t>
            </a:fld>
            <a:endParaRPr lang="en-US"/>
          </a:p>
        </p:txBody>
      </p:sp>
    </p:spTree>
    <p:extLst>
      <p:ext uri="{BB962C8B-B14F-4D97-AF65-F5344CB8AC3E}">
        <p14:creationId xmlns:p14="http://schemas.microsoft.com/office/powerpoint/2010/main" val="31621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342EF3F-2515-4EE6-9B62-94AF9D5CE94B}" type="slidenum">
              <a:rPr lang="en-US"/>
              <a:pPr>
                <a:defRPr/>
              </a:pPr>
              <a:t>‹#›</a:t>
            </a:fld>
            <a:endParaRPr lang="en-US"/>
          </a:p>
        </p:txBody>
      </p:sp>
    </p:spTree>
    <p:extLst>
      <p:ext uri="{BB962C8B-B14F-4D97-AF65-F5344CB8AC3E}">
        <p14:creationId xmlns:p14="http://schemas.microsoft.com/office/powerpoint/2010/main" val="3026263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B4CE52-0EF7-4C2E-932F-ACED45DFFFC0}" type="slidenum">
              <a:rPr lang="en-US"/>
              <a:pPr>
                <a:defRPr/>
              </a:pPr>
              <a:t>‹#›</a:t>
            </a:fld>
            <a:endParaRPr lang="en-US"/>
          </a:p>
        </p:txBody>
      </p:sp>
    </p:spTree>
    <p:extLst>
      <p:ext uri="{BB962C8B-B14F-4D97-AF65-F5344CB8AC3E}">
        <p14:creationId xmlns:p14="http://schemas.microsoft.com/office/powerpoint/2010/main" val="17284913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924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295400"/>
            <a:ext cx="38100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295400"/>
            <a:ext cx="3810000" cy="4572000"/>
          </a:xfrm>
        </p:spPr>
        <p:txBody>
          <a:bodyPr rtlCol="0">
            <a:normAutofit/>
          </a:bodyPr>
          <a:lstStyle/>
          <a:p>
            <a:pPr lvl="0"/>
            <a:endParaRPr lang="en-US" noProof="0" smtClean="0"/>
          </a:p>
        </p:txBody>
      </p:sp>
      <p:sp>
        <p:nvSpPr>
          <p:cNvPr id="5" name="Date Placeholder 4"/>
          <p:cNvSpPr>
            <a:spLocks noGrp="1"/>
          </p:cNvSpPr>
          <p:nvPr>
            <p:ph type="dt" sz="half" idx="10"/>
          </p:nvPr>
        </p:nvSpPr>
        <p:spPr>
          <a:xfrm>
            <a:off x="685800" y="6248400"/>
            <a:ext cx="1905000" cy="457200"/>
          </a:xfrm>
        </p:spPr>
        <p:txBody>
          <a:bodyPr/>
          <a:lstStyle>
            <a:lvl1pPr>
              <a:defRPr/>
            </a:lvl1pPr>
          </a:lstStyle>
          <a:p>
            <a:pPr>
              <a:defRPr/>
            </a:pPr>
            <a:endParaRPr lang="en-GB"/>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pPr>
              <a:defRPr/>
            </a:pPr>
            <a:fld id="{9CABA904-F77A-44E7-A0F4-84271BB323BA}" type="slidenum">
              <a:rPr lang="en-US"/>
              <a:pPr>
                <a:defRPr/>
              </a:pPr>
              <a:t>‹#›</a:t>
            </a:fld>
            <a:endParaRPr lang="en-US"/>
          </a:p>
        </p:txBody>
      </p:sp>
    </p:spTree>
    <p:extLst>
      <p:ext uri="{BB962C8B-B14F-4D97-AF65-F5344CB8AC3E}">
        <p14:creationId xmlns:p14="http://schemas.microsoft.com/office/powerpoint/2010/main" val="567580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F39E137-22B8-4755-8C35-9790534D96F9}" type="slidenum">
              <a:rPr lang="en-US"/>
              <a:pPr>
                <a:defRPr/>
              </a:pPr>
              <a:t>‹#›</a:t>
            </a:fld>
            <a:endParaRPr lang="en-US"/>
          </a:p>
        </p:txBody>
      </p:sp>
    </p:spTree>
    <p:extLst>
      <p:ext uri="{BB962C8B-B14F-4D97-AF65-F5344CB8AC3E}">
        <p14:creationId xmlns:p14="http://schemas.microsoft.com/office/powerpoint/2010/main" val="345806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4DA89AE-8DEB-4D6C-9A12-853593576E8F}" type="slidenum">
              <a:rPr lang="en-US"/>
              <a:pPr>
                <a:defRPr/>
              </a:pPr>
              <a:t>‹#›</a:t>
            </a:fld>
            <a:endParaRPr lang="en-US"/>
          </a:p>
        </p:txBody>
      </p:sp>
    </p:spTree>
    <p:extLst>
      <p:ext uri="{BB962C8B-B14F-4D97-AF65-F5344CB8AC3E}">
        <p14:creationId xmlns:p14="http://schemas.microsoft.com/office/powerpoint/2010/main" val="3176679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8AB769D-D93D-4402-80CA-48F4D612FC05}" type="slidenum">
              <a:rPr lang="en-US"/>
              <a:pPr>
                <a:defRPr/>
              </a:pPr>
              <a:t>‹#›</a:t>
            </a:fld>
            <a:endParaRPr lang="en-US"/>
          </a:p>
        </p:txBody>
      </p:sp>
    </p:spTree>
    <p:extLst>
      <p:ext uri="{BB962C8B-B14F-4D97-AF65-F5344CB8AC3E}">
        <p14:creationId xmlns:p14="http://schemas.microsoft.com/office/powerpoint/2010/main" val="4084325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GB"/>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EB8A5C4-1B17-4F5A-9D1A-7E541632A046}" type="slidenum">
              <a:rPr lang="en-US"/>
              <a:pPr>
                <a:defRPr/>
              </a:pPr>
              <a:t>‹#›</a:t>
            </a:fld>
            <a:endParaRPr lang="en-US"/>
          </a:p>
        </p:txBody>
      </p:sp>
    </p:spTree>
    <p:extLst>
      <p:ext uri="{BB962C8B-B14F-4D97-AF65-F5344CB8AC3E}">
        <p14:creationId xmlns:p14="http://schemas.microsoft.com/office/powerpoint/2010/main" val="3368439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GB"/>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529569F-648D-4DD5-8B23-B070AE10A8ED}" type="slidenum">
              <a:rPr lang="en-US"/>
              <a:pPr>
                <a:defRPr/>
              </a:pPr>
              <a:t>‹#›</a:t>
            </a:fld>
            <a:endParaRPr lang="en-US"/>
          </a:p>
        </p:txBody>
      </p:sp>
    </p:spTree>
    <p:extLst>
      <p:ext uri="{BB962C8B-B14F-4D97-AF65-F5344CB8AC3E}">
        <p14:creationId xmlns:p14="http://schemas.microsoft.com/office/powerpoint/2010/main" val="225244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GB"/>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C088A16-BBDC-4A87-BE25-2ADE49F0AD23}" type="slidenum">
              <a:rPr lang="en-US"/>
              <a:pPr>
                <a:defRPr/>
              </a:pPr>
              <a:t>‹#›</a:t>
            </a:fld>
            <a:endParaRPr lang="en-US"/>
          </a:p>
        </p:txBody>
      </p:sp>
    </p:spTree>
    <p:extLst>
      <p:ext uri="{BB962C8B-B14F-4D97-AF65-F5344CB8AC3E}">
        <p14:creationId xmlns:p14="http://schemas.microsoft.com/office/powerpoint/2010/main" val="84089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C04AFD6-6B2A-4797-A4B9-2356AF84D030}" type="slidenum">
              <a:rPr lang="en-US"/>
              <a:pPr>
                <a:defRPr/>
              </a:pPr>
              <a:t>‹#›</a:t>
            </a:fld>
            <a:endParaRPr lang="en-US"/>
          </a:p>
        </p:txBody>
      </p:sp>
    </p:spTree>
    <p:extLst>
      <p:ext uri="{BB962C8B-B14F-4D97-AF65-F5344CB8AC3E}">
        <p14:creationId xmlns:p14="http://schemas.microsoft.com/office/powerpoint/2010/main" val="1755499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67E7BB0-ABA0-41F2-B233-E2BE4F0DD23D}" type="slidenum">
              <a:rPr lang="en-US"/>
              <a:pPr>
                <a:defRPr/>
              </a:pPr>
              <a:t>‹#›</a:t>
            </a:fld>
            <a:endParaRPr lang="en-US"/>
          </a:p>
        </p:txBody>
      </p:sp>
    </p:spTree>
    <p:extLst>
      <p:ext uri="{BB962C8B-B14F-4D97-AF65-F5344CB8AC3E}">
        <p14:creationId xmlns:p14="http://schemas.microsoft.com/office/powerpoint/2010/main" val="1526126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pPr>
              <a:defRPr/>
            </a:pPr>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defRPr>
            </a:lvl1pPr>
          </a:lstStyle>
          <a:p>
            <a:pPr>
              <a:defRPr/>
            </a:pPr>
            <a:fld id="{5D9DC94D-8846-421A-A2B8-AF87A806FD9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2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upload.wikimedia.org/wikipedia/commons/6/66/Bhopal-Union_Carbide_2.jp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petterson.diana@dol.gov"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2.jpeg"/><Relationship Id="rId4" Type="http://schemas.openxmlformats.org/officeDocument/2006/relationships/hyperlink" Target="mailto:surbey.jason@dol.gov"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3"/>
          <p:cNvSpPr txBox="1">
            <a:spLocks noChangeArrowheads="1"/>
          </p:cNvSpPr>
          <p:nvPr/>
        </p:nvSpPr>
        <p:spPr bwMode="auto">
          <a:xfrm>
            <a:off x="492125" y="1066800"/>
            <a:ext cx="7948613"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3200">
                <a:solidFill>
                  <a:schemeClr val="tx1"/>
                </a:solidFill>
                <a:latin typeface="Arial" pitchFamily="34" charset="0"/>
              </a:defRPr>
            </a:lvl1pPr>
            <a:lvl2pPr marL="742950" indent="-285750">
              <a:defRPr sz="3200">
                <a:solidFill>
                  <a:schemeClr val="tx1"/>
                </a:solidFill>
                <a:latin typeface="Arial" pitchFamily="34" charset="0"/>
              </a:defRPr>
            </a:lvl2pPr>
            <a:lvl3pPr marL="1143000" indent="-228600">
              <a:defRPr sz="3200">
                <a:solidFill>
                  <a:schemeClr val="tx1"/>
                </a:solidFill>
                <a:latin typeface="Arial" pitchFamily="34" charset="0"/>
              </a:defRPr>
            </a:lvl3pPr>
            <a:lvl4pPr marL="1600200" indent="-228600">
              <a:defRPr sz="3200">
                <a:solidFill>
                  <a:schemeClr val="tx1"/>
                </a:solidFill>
                <a:latin typeface="Arial" pitchFamily="34" charset="0"/>
              </a:defRPr>
            </a:lvl4pPr>
            <a:lvl5pPr marL="2057400" indent="-228600">
              <a:defRPr sz="3200">
                <a:solidFill>
                  <a:schemeClr val="tx1"/>
                </a:solidFill>
                <a:latin typeface="Arial" pitchFamily="34" charset="0"/>
              </a:defRPr>
            </a:lvl5pPr>
            <a:lvl6pPr marL="2514600" indent="-228600" eaLnBrk="0" fontAlgn="base" hangingPunct="0">
              <a:spcBef>
                <a:spcPct val="0"/>
              </a:spcBef>
              <a:spcAft>
                <a:spcPct val="0"/>
              </a:spcAft>
              <a:defRPr sz="3200">
                <a:solidFill>
                  <a:schemeClr val="tx1"/>
                </a:solidFill>
                <a:latin typeface="Arial" pitchFamily="34" charset="0"/>
              </a:defRPr>
            </a:lvl6pPr>
            <a:lvl7pPr marL="2971800" indent="-228600" eaLnBrk="0" fontAlgn="base" hangingPunct="0">
              <a:spcBef>
                <a:spcPct val="0"/>
              </a:spcBef>
              <a:spcAft>
                <a:spcPct val="0"/>
              </a:spcAft>
              <a:defRPr sz="3200">
                <a:solidFill>
                  <a:schemeClr val="tx1"/>
                </a:solidFill>
                <a:latin typeface="Arial" pitchFamily="34" charset="0"/>
              </a:defRPr>
            </a:lvl7pPr>
            <a:lvl8pPr marL="3429000" indent="-228600" eaLnBrk="0" fontAlgn="base" hangingPunct="0">
              <a:spcBef>
                <a:spcPct val="0"/>
              </a:spcBef>
              <a:spcAft>
                <a:spcPct val="0"/>
              </a:spcAft>
              <a:defRPr sz="3200">
                <a:solidFill>
                  <a:schemeClr val="tx1"/>
                </a:solidFill>
                <a:latin typeface="Arial" pitchFamily="34" charset="0"/>
              </a:defRPr>
            </a:lvl8pPr>
            <a:lvl9pPr marL="3886200" indent="-228600" eaLnBrk="0" fontAlgn="base" hangingPunct="0">
              <a:spcBef>
                <a:spcPct val="0"/>
              </a:spcBef>
              <a:spcAft>
                <a:spcPct val="0"/>
              </a:spcAft>
              <a:defRPr sz="3200">
                <a:solidFill>
                  <a:schemeClr val="tx1"/>
                </a:solidFill>
                <a:latin typeface="Arial" pitchFamily="34" charset="0"/>
              </a:defRPr>
            </a:lvl9pPr>
          </a:lstStyle>
          <a:p>
            <a:pPr algn="ctr"/>
            <a:r>
              <a:rPr lang="en-GB" b="1">
                <a:latin typeface="Calibri" pitchFamily="34" charset="0"/>
              </a:rPr>
              <a:t>Process Safety Management</a:t>
            </a:r>
          </a:p>
          <a:p>
            <a:pPr algn="ctr"/>
            <a:r>
              <a:rPr lang="en-GB" b="1">
                <a:latin typeface="Calibri" pitchFamily="34" charset="0"/>
              </a:rPr>
              <a:t>Train-the-Trainer</a:t>
            </a:r>
            <a:endParaRPr lang="en-US" b="1">
              <a:latin typeface="Calibri" pitchFamily="34" charset="0"/>
            </a:endParaRPr>
          </a:p>
        </p:txBody>
      </p:sp>
      <p:sp>
        <p:nvSpPr>
          <p:cNvPr id="3075" name="Text Box 4"/>
          <p:cNvSpPr txBox="1">
            <a:spLocks noChangeArrowheads="1"/>
          </p:cNvSpPr>
          <p:nvPr/>
        </p:nvSpPr>
        <p:spPr bwMode="auto">
          <a:xfrm>
            <a:off x="263525" y="5013325"/>
            <a:ext cx="8688388" cy="218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3200">
                <a:solidFill>
                  <a:schemeClr val="tx1"/>
                </a:solidFill>
                <a:latin typeface="Arial" pitchFamily="34" charset="0"/>
              </a:defRPr>
            </a:lvl1pPr>
            <a:lvl2pPr marL="742950" indent="-285750">
              <a:defRPr sz="3200">
                <a:solidFill>
                  <a:schemeClr val="tx1"/>
                </a:solidFill>
                <a:latin typeface="Arial" pitchFamily="34" charset="0"/>
              </a:defRPr>
            </a:lvl2pPr>
            <a:lvl3pPr marL="1143000" indent="-228600">
              <a:defRPr sz="3200">
                <a:solidFill>
                  <a:schemeClr val="tx1"/>
                </a:solidFill>
                <a:latin typeface="Arial" pitchFamily="34" charset="0"/>
              </a:defRPr>
            </a:lvl3pPr>
            <a:lvl4pPr marL="1600200" indent="-228600">
              <a:defRPr sz="3200">
                <a:solidFill>
                  <a:schemeClr val="tx1"/>
                </a:solidFill>
                <a:latin typeface="Arial" pitchFamily="34" charset="0"/>
              </a:defRPr>
            </a:lvl4pPr>
            <a:lvl5pPr marL="2057400" indent="-228600">
              <a:defRPr sz="3200">
                <a:solidFill>
                  <a:schemeClr val="tx1"/>
                </a:solidFill>
                <a:latin typeface="Arial" pitchFamily="34" charset="0"/>
              </a:defRPr>
            </a:lvl5pPr>
            <a:lvl6pPr marL="2514600" indent="-228600" eaLnBrk="0" fontAlgn="base" hangingPunct="0">
              <a:spcBef>
                <a:spcPct val="0"/>
              </a:spcBef>
              <a:spcAft>
                <a:spcPct val="0"/>
              </a:spcAft>
              <a:defRPr sz="3200">
                <a:solidFill>
                  <a:schemeClr val="tx1"/>
                </a:solidFill>
                <a:latin typeface="Arial" pitchFamily="34" charset="0"/>
              </a:defRPr>
            </a:lvl6pPr>
            <a:lvl7pPr marL="2971800" indent="-228600" eaLnBrk="0" fontAlgn="base" hangingPunct="0">
              <a:spcBef>
                <a:spcPct val="0"/>
              </a:spcBef>
              <a:spcAft>
                <a:spcPct val="0"/>
              </a:spcAft>
              <a:defRPr sz="3200">
                <a:solidFill>
                  <a:schemeClr val="tx1"/>
                </a:solidFill>
                <a:latin typeface="Arial" pitchFamily="34" charset="0"/>
              </a:defRPr>
            </a:lvl7pPr>
            <a:lvl8pPr marL="3429000" indent="-228600" eaLnBrk="0" fontAlgn="base" hangingPunct="0">
              <a:spcBef>
                <a:spcPct val="0"/>
              </a:spcBef>
              <a:spcAft>
                <a:spcPct val="0"/>
              </a:spcAft>
              <a:defRPr sz="3200">
                <a:solidFill>
                  <a:schemeClr val="tx1"/>
                </a:solidFill>
                <a:latin typeface="Arial" pitchFamily="34" charset="0"/>
              </a:defRPr>
            </a:lvl8pPr>
            <a:lvl9pPr marL="3886200" indent="-228600" eaLnBrk="0" fontAlgn="base" hangingPunct="0">
              <a:spcBef>
                <a:spcPct val="0"/>
              </a:spcBef>
              <a:spcAft>
                <a:spcPct val="0"/>
              </a:spcAft>
              <a:defRPr sz="3200">
                <a:solidFill>
                  <a:schemeClr val="tx1"/>
                </a:solidFill>
                <a:latin typeface="Arial" pitchFamily="34" charset="0"/>
              </a:defRPr>
            </a:lvl9pPr>
          </a:lstStyle>
          <a:p>
            <a:r>
              <a:rPr lang="en-GB" sz="2400" b="1">
                <a:latin typeface="Comic Sans MS" pitchFamily="66" charset="0"/>
              </a:rPr>
              <a:t>         </a:t>
            </a:r>
            <a:r>
              <a:rPr lang="en-GB" sz="2400" b="1">
                <a:latin typeface="Calibri" pitchFamily="34" charset="0"/>
              </a:rPr>
              <a:t>Construction Advancement Foundation</a:t>
            </a:r>
          </a:p>
          <a:p>
            <a:r>
              <a:rPr lang="en-GB" sz="2400" b="1">
                <a:latin typeface="Calibri" pitchFamily="34" charset="0"/>
              </a:rPr>
              <a:t>         </a:t>
            </a:r>
          </a:p>
          <a:p>
            <a:r>
              <a:rPr lang="en-GB" sz="2400" b="1">
                <a:latin typeface="Calibri" pitchFamily="34" charset="0"/>
              </a:rPr>
              <a:t> Prepared through Susan Harwood OSHA Grant # SH20844SH0</a:t>
            </a:r>
          </a:p>
          <a:p>
            <a:endParaRPr lang="en-GB" sz="2400" b="1">
              <a:latin typeface="Comic Sans MS" pitchFamily="66" charset="0"/>
            </a:endParaRPr>
          </a:p>
          <a:p>
            <a:endParaRPr lang="en-GB" sz="2000">
              <a:latin typeface="Comic Sans MS" pitchFamily="66" charset="0"/>
            </a:endParaRPr>
          </a:p>
          <a:p>
            <a:endParaRPr lang="en-US" sz="2000">
              <a:latin typeface="Comic Sans MS" pitchFamily="66" charset="0"/>
            </a:endParaRPr>
          </a:p>
        </p:txBody>
      </p:sp>
      <p:pic>
        <p:nvPicPr>
          <p:cNvPr id="3076" name="Picture 7" descr="C:\Users\Jim Arendas.Jim-PC\Pictures\Caf building.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50850" y="2174875"/>
            <a:ext cx="8693150" cy="197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708025" y="16906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3200">
                <a:solidFill>
                  <a:schemeClr val="tx1"/>
                </a:solidFill>
                <a:latin typeface="Arial" pitchFamily="34" charset="0"/>
              </a:defRPr>
            </a:lvl1pPr>
            <a:lvl2pPr marL="742950" indent="-285750">
              <a:defRPr sz="3200">
                <a:solidFill>
                  <a:schemeClr val="tx1"/>
                </a:solidFill>
                <a:latin typeface="Arial" pitchFamily="34" charset="0"/>
              </a:defRPr>
            </a:lvl2pPr>
            <a:lvl3pPr marL="1143000" indent="-228600">
              <a:defRPr sz="3200">
                <a:solidFill>
                  <a:schemeClr val="tx1"/>
                </a:solidFill>
                <a:latin typeface="Arial" pitchFamily="34" charset="0"/>
              </a:defRPr>
            </a:lvl3pPr>
            <a:lvl4pPr marL="1600200" indent="-228600">
              <a:defRPr sz="3200">
                <a:solidFill>
                  <a:schemeClr val="tx1"/>
                </a:solidFill>
                <a:latin typeface="Arial" pitchFamily="34" charset="0"/>
              </a:defRPr>
            </a:lvl4pPr>
            <a:lvl5pPr marL="2057400" indent="-228600">
              <a:defRPr sz="3200">
                <a:solidFill>
                  <a:schemeClr val="tx1"/>
                </a:solidFill>
                <a:latin typeface="Arial" pitchFamily="34" charset="0"/>
              </a:defRPr>
            </a:lvl5pPr>
            <a:lvl6pPr marL="2514600" indent="-228600" eaLnBrk="0" fontAlgn="base" hangingPunct="0">
              <a:spcBef>
                <a:spcPct val="0"/>
              </a:spcBef>
              <a:spcAft>
                <a:spcPct val="0"/>
              </a:spcAft>
              <a:defRPr sz="3200">
                <a:solidFill>
                  <a:schemeClr val="tx1"/>
                </a:solidFill>
                <a:latin typeface="Arial" pitchFamily="34" charset="0"/>
              </a:defRPr>
            </a:lvl6pPr>
            <a:lvl7pPr marL="2971800" indent="-228600" eaLnBrk="0" fontAlgn="base" hangingPunct="0">
              <a:spcBef>
                <a:spcPct val="0"/>
              </a:spcBef>
              <a:spcAft>
                <a:spcPct val="0"/>
              </a:spcAft>
              <a:defRPr sz="3200">
                <a:solidFill>
                  <a:schemeClr val="tx1"/>
                </a:solidFill>
                <a:latin typeface="Arial" pitchFamily="34" charset="0"/>
              </a:defRPr>
            </a:lvl7pPr>
            <a:lvl8pPr marL="3429000" indent="-228600" eaLnBrk="0" fontAlgn="base" hangingPunct="0">
              <a:spcBef>
                <a:spcPct val="0"/>
              </a:spcBef>
              <a:spcAft>
                <a:spcPct val="0"/>
              </a:spcAft>
              <a:defRPr sz="3200">
                <a:solidFill>
                  <a:schemeClr val="tx1"/>
                </a:solidFill>
                <a:latin typeface="Arial" pitchFamily="34" charset="0"/>
              </a:defRPr>
            </a:lvl8pPr>
            <a:lvl9pPr marL="3886200" indent="-228600" eaLnBrk="0" fontAlgn="base" hangingPunct="0">
              <a:spcBef>
                <a:spcPct val="0"/>
              </a:spcBef>
              <a:spcAft>
                <a:spcPct val="0"/>
              </a:spcAft>
              <a:defRPr sz="3200">
                <a:solidFill>
                  <a:schemeClr val="tx1"/>
                </a:solidFill>
                <a:latin typeface="Arial" pitchFamily="34" charset="0"/>
              </a:defRPr>
            </a:lvl9pPr>
          </a:lstStyle>
          <a:p>
            <a:endParaRPr lang="en-GB" sz="2400"/>
          </a:p>
        </p:txBody>
      </p:sp>
      <p:sp>
        <p:nvSpPr>
          <p:cNvPr id="13315" name="Rectangle 3"/>
          <p:cNvSpPr>
            <a:spLocks noGrp="1" noChangeArrowheads="1"/>
          </p:cNvSpPr>
          <p:nvPr>
            <p:ph type="title"/>
          </p:nvPr>
        </p:nvSpPr>
        <p:spPr>
          <a:noFill/>
        </p:spPr>
        <p:txBody>
          <a:bodyPr/>
          <a:lstStyle/>
          <a:p>
            <a:pPr eaLnBrk="1" hangingPunct="1"/>
            <a:r>
              <a:rPr lang="en-GB" b="1" smtClean="0"/>
              <a:t>Did You Know?</a:t>
            </a:r>
            <a:r>
              <a:rPr lang="en-GB" smtClean="0"/>
              <a:t> </a:t>
            </a:r>
            <a:endParaRPr lang="en-US" smtClean="0"/>
          </a:p>
        </p:txBody>
      </p:sp>
      <p:sp>
        <p:nvSpPr>
          <p:cNvPr id="771076" name="Rectangle 4"/>
          <p:cNvSpPr>
            <a:spLocks noGrp="1" noChangeArrowheads="1"/>
          </p:cNvSpPr>
          <p:nvPr>
            <p:ph idx="1"/>
          </p:nvPr>
        </p:nvSpPr>
        <p:spPr>
          <a:xfrm>
            <a:off x="685800" y="1295400"/>
            <a:ext cx="7772400" cy="4972050"/>
          </a:xfrm>
        </p:spPr>
        <p:txBody>
          <a:bodyPr rtlCol="0">
            <a:normAutofit lnSpcReduction="10000"/>
          </a:bodyPr>
          <a:lstStyle/>
          <a:p>
            <a:pPr eaLnBrk="1" fontAlgn="auto" hangingPunct="1">
              <a:lnSpc>
                <a:spcPct val="90000"/>
              </a:lnSpc>
              <a:spcAft>
                <a:spcPts val="0"/>
              </a:spcAft>
              <a:defRPr/>
            </a:pPr>
            <a:r>
              <a:rPr lang="en-US" sz="3600" dirty="0" smtClean="0"/>
              <a:t>1 kg of light hydrocarbon can:</a:t>
            </a:r>
          </a:p>
          <a:p>
            <a:pPr lvl="1" eaLnBrk="1" fontAlgn="auto" hangingPunct="1">
              <a:lnSpc>
                <a:spcPct val="90000"/>
              </a:lnSpc>
              <a:spcAft>
                <a:spcPts val="0"/>
              </a:spcAft>
              <a:buFontTx/>
              <a:buNone/>
              <a:defRPr/>
            </a:pPr>
            <a:r>
              <a:rPr lang="en-US" dirty="0" smtClean="0"/>
              <a:t>-  heat a small home for 2 hours</a:t>
            </a:r>
          </a:p>
          <a:p>
            <a:pPr lvl="1" eaLnBrk="1" fontAlgn="auto" hangingPunct="1">
              <a:lnSpc>
                <a:spcPct val="90000"/>
              </a:lnSpc>
              <a:spcAft>
                <a:spcPts val="0"/>
              </a:spcAft>
              <a:buFontTx/>
              <a:buNone/>
              <a:defRPr/>
            </a:pPr>
            <a:r>
              <a:rPr lang="en-US" dirty="0" smtClean="0"/>
              <a:t>-  heat 45 kettles of water (500 cups of coffee) </a:t>
            </a:r>
          </a:p>
          <a:p>
            <a:pPr lvl="1" eaLnBrk="1" fontAlgn="auto" hangingPunct="1">
              <a:lnSpc>
                <a:spcPct val="90000"/>
              </a:lnSpc>
              <a:spcAft>
                <a:spcPts val="0"/>
              </a:spcAft>
              <a:buFontTx/>
              <a:buNone/>
              <a:defRPr/>
            </a:pPr>
            <a:r>
              <a:rPr lang="en-US" dirty="0" smtClean="0"/>
              <a:t>-  produce enough heat to melt steel</a:t>
            </a:r>
          </a:p>
          <a:p>
            <a:pPr lvl="1" eaLnBrk="1" fontAlgn="auto" hangingPunct="1">
              <a:lnSpc>
                <a:spcPct val="90000"/>
              </a:lnSpc>
              <a:spcAft>
                <a:spcPts val="0"/>
              </a:spcAft>
              <a:buFontTx/>
              <a:buNone/>
              <a:defRPr/>
            </a:pPr>
            <a:r>
              <a:rPr lang="en-US" dirty="0" smtClean="0"/>
              <a:t>-  destroy a home or small office (explosion)</a:t>
            </a:r>
          </a:p>
          <a:p>
            <a:pPr eaLnBrk="1" fontAlgn="auto" hangingPunct="1">
              <a:lnSpc>
                <a:spcPct val="90000"/>
              </a:lnSpc>
              <a:spcAft>
                <a:spcPts val="0"/>
              </a:spcAft>
              <a:defRPr/>
            </a:pPr>
            <a:r>
              <a:rPr lang="en-US" sz="3600" dirty="0" smtClean="0"/>
              <a:t>1 kg of toxic vapor can harm people several hundred meters away in 3-5 min</a:t>
            </a:r>
          </a:p>
          <a:p>
            <a:pPr eaLnBrk="1" fontAlgn="auto" hangingPunct="1">
              <a:lnSpc>
                <a:spcPct val="90000"/>
              </a:lnSpc>
              <a:spcAft>
                <a:spcPts val="0"/>
              </a:spcAft>
              <a:defRPr/>
            </a:pPr>
            <a:r>
              <a:rPr lang="en-US" sz="3600" dirty="0" smtClean="0"/>
              <a:t>1 kg of toxic waste can contaminate several km of a major waterway.</a:t>
            </a:r>
            <a:endParaRPr lang="en-US" sz="3600" b="1"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smtClean="0"/>
              <a:t>Process Safety Incident Impact</a:t>
            </a:r>
            <a:endParaRPr lang="en-US" smtClean="0"/>
          </a:p>
        </p:txBody>
      </p:sp>
      <p:sp>
        <p:nvSpPr>
          <p:cNvPr id="14339" name="Rectangle 3"/>
          <p:cNvSpPr>
            <a:spLocks noGrp="1" noChangeArrowheads="1"/>
          </p:cNvSpPr>
          <p:nvPr>
            <p:ph type="body" sz="half" idx="1"/>
          </p:nvPr>
        </p:nvSpPr>
        <p:spPr>
          <a:xfrm>
            <a:off x="701675" y="1295400"/>
            <a:ext cx="7700963" cy="847725"/>
          </a:xfrm>
        </p:spPr>
        <p:txBody>
          <a:bodyPr/>
          <a:lstStyle/>
          <a:p>
            <a:pPr marL="360363" indent="-360363" algn="ctr" eaLnBrk="1" hangingPunct="1">
              <a:buFontTx/>
              <a:buNone/>
            </a:pPr>
            <a:r>
              <a:rPr lang="en-GB" sz="2400" smtClean="0">
                <a:latin typeface="Arial" pitchFamily="34" charset="0"/>
              </a:rPr>
              <a:t>Catastrophic Process Safety incidents are often more severe than other types of incidents.</a:t>
            </a:r>
          </a:p>
        </p:txBody>
      </p:sp>
      <p:sp>
        <p:nvSpPr>
          <p:cNvPr id="14340" name="AutoShape 7"/>
          <p:cNvSpPr>
            <a:spLocks noChangeArrowheads="1"/>
          </p:cNvSpPr>
          <p:nvPr/>
        </p:nvSpPr>
        <p:spPr bwMode="auto">
          <a:xfrm>
            <a:off x="4011613" y="2176463"/>
            <a:ext cx="3368675" cy="3741737"/>
          </a:xfrm>
          <a:prstGeom prst="triangle">
            <a:avLst>
              <a:gd name="adj" fmla="val 50000"/>
            </a:avLst>
          </a:prstGeom>
          <a:solidFill>
            <a:srgbClr val="FF0000"/>
          </a:solidFill>
          <a:ln w="12700">
            <a:solidFill>
              <a:schemeClr val="tx1"/>
            </a:solidFill>
            <a:miter lim="800000"/>
            <a:headEnd type="none" w="sm" len="sm"/>
            <a:tailEnd type="none" w="sm" len="sm"/>
          </a:ln>
        </p:spPr>
        <p:txBody>
          <a:bodyPr wrap="none" anchor="ctr"/>
          <a:lstStyle/>
          <a:p>
            <a:pPr algn="ctr"/>
            <a:endParaRPr lang="en-US" sz="2000">
              <a:solidFill>
                <a:srgbClr val="FF3300"/>
              </a:solidFill>
            </a:endParaRPr>
          </a:p>
        </p:txBody>
      </p:sp>
      <p:sp>
        <p:nvSpPr>
          <p:cNvPr id="14341" name="AutoShape 8"/>
          <p:cNvSpPr>
            <a:spLocks noChangeArrowheads="1"/>
          </p:cNvSpPr>
          <p:nvPr/>
        </p:nvSpPr>
        <p:spPr bwMode="auto">
          <a:xfrm>
            <a:off x="1477963" y="3594100"/>
            <a:ext cx="3767137" cy="2327275"/>
          </a:xfrm>
          <a:prstGeom prst="triangle">
            <a:avLst>
              <a:gd name="adj" fmla="val 50000"/>
            </a:avLst>
          </a:prstGeom>
          <a:solidFill>
            <a:srgbClr val="FFFF00"/>
          </a:solidFill>
          <a:ln w="12700">
            <a:solidFill>
              <a:schemeClr val="tx1"/>
            </a:solidFill>
            <a:miter lim="800000"/>
            <a:headEnd type="none" w="sm" len="sm"/>
            <a:tailEnd type="none" w="sm" len="sm"/>
          </a:ln>
        </p:spPr>
        <p:txBody>
          <a:bodyPr wrap="none" anchor="ctr"/>
          <a:lstStyle/>
          <a:p>
            <a:pPr algn="ctr"/>
            <a:r>
              <a:rPr lang="en-US" sz="2000" b="1"/>
              <a:t>Personal</a:t>
            </a:r>
          </a:p>
          <a:p>
            <a:pPr algn="ctr"/>
            <a:r>
              <a:rPr lang="en-US" sz="2000" b="1"/>
              <a:t>Safety </a:t>
            </a:r>
          </a:p>
          <a:p>
            <a:pPr algn="ctr"/>
            <a:r>
              <a:rPr lang="en-US" sz="2000" b="1"/>
              <a:t>Incidents</a:t>
            </a:r>
          </a:p>
        </p:txBody>
      </p:sp>
      <p:sp>
        <p:nvSpPr>
          <p:cNvPr id="14342" name="AutoShape 9"/>
          <p:cNvSpPr>
            <a:spLocks noChangeArrowheads="1"/>
          </p:cNvSpPr>
          <p:nvPr/>
        </p:nvSpPr>
        <p:spPr bwMode="auto">
          <a:xfrm>
            <a:off x="3673475" y="4953000"/>
            <a:ext cx="1555750" cy="965200"/>
          </a:xfrm>
          <a:prstGeom prst="triangle">
            <a:avLst>
              <a:gd name="adj" fmla="val 50000"/>
            </a:avLst>
          </a:prstGeom>
          <a:solidFill>
            <a:srgbClr val="FF9933"/>
          </a:solidFill>
          <a:ln w="12700">
            <a:solidFill>
              <a:schemeClr val="tx1"/>
            </a:solidFill>
            <a:miter lim="800000"/>
            <a:headEnd type="none" w="sm" len="sm"/>
            <a:tailEnd type="none" w="sm" len="sm"/>
          </a:ln>
        </p:spPr>
        <p:txBody>
          <a:bodyPr wrap="none" anchor="ctr"/>
          <a:lstStyle/>
          <a:p>
            <a:endParaRPr lang="en-US"/>
          </a:p>
        </p:txBody>
      </p:sp>
      <p:sp>
        <p:nvSpPr>
          <p:cNvPr id="14343" name="Line 11"/>
          <p:cNvSpPr>
            <a:spLocks noChangeShapeType="1"/>
          </p:cNvSpPr>
          <p:nvPr/>
        </p:nvSpPr>
        <p:spPr bwMode="auto">
          <a:xfrm flipV="1">
            <a:off x="1296988" y="2144713"/>
            <a:ext cx="0" cy="3806825"/>
          </a:xfrm>
          <a:prstGeom prst="line">
            <a:avLst/>
          </a:prstGeom>
          <a:noFill/>
          <a:ln w="28575">
            <a:solidFill>
              <a:schemeClr val="tx1"/>
            </a:solidFill>
            <a:round/>
            <a:headEnd type="none" w="sm" len="sm"/>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14344" name="Text Box 12"/>
          <p:cNvSpPr txBox="1">
            <a:spLocks noChangeArrowheads="1"/>
          </p:cNvSpPr>
          <p:nvPr/>
        </p:nvSpPr>
        <p:spPr bwMode="auto">
          <a:xfrm rot="-5400000">
            <a:off x="390525" y="3762375"/>
            <a:ext cx="1171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3200">
                <a:solidFill>
                  <a:schemeClr val="tx1"/>
                </a:solidFill>
                <a:latin typeface="Arial" pitchFamily="34" charset="0"/>
              </a:defRPr>
            </a:lvl1pPr>
            <a:lvl2pPr marL="742950" indent="-285750">
              <a:defRPr sz="3200">
                <a:solidFill>
                  <a:schemeClr val="tx1"/>
                </a:solidFill>
                <a:latin typeface="Arial" pitchFamily="34" charset="0"/>
              </a:defRPr>
            </a:lvl2pPr>
            <a:lvl3pPr marL="1143000" indent="-228600">
              <a:defRPr sz="3200">
                <a:solidFill>
                  <a:schemeClr val="tx1"/>
                </a:solidFill>
                <a:latin typeface="Arial" pitchFamily="34" charset="0"/>
              </a:defRPr>
            </a:lvl3pPr>
            <a:lvl4pPr marL="1600200" indent="-228600">
              <a:defRPr sz="3200">
                <a:solidFill>
                  <a:schemeClr val="tx1"/>
                </a:solidFill>
                <a:latin typeface="Arial" pitchFamily="34" charset="0"/>
              </a:defRPr>
            </a:lvl4pPr>
            <a:lvl5pPr marL="2057400" indent="-228600">
              <a:defRPr sz="3200">
                <a:solidFill>
                  <a:schemeClr val="tx1"/>
                </a:solidFill>
                <a:latin typeface="Arial" pitchFamily="34" charset="0"/>
              </a:defRPr>
            </a:lvl5pPr>
            <a:lvl6pPr marL="2514600" indent="-228600" eaLnBrk="0" fontAlgn="base" hangingPunct="0">
              <a:spcBef>
                <a:spcPct val="0"/>
              </a:spcBef>
              <a:spcAft>
                <a:spcPct val="0"/>
              </a:spcAft>
              <a:defRPr sz="3200">
                <a:solidFill>
                  <a:schemeClr val="tx1"/>
                </a:solidFill>
                <a:latin typeface="Arial" pitchFamily="34" charset="0"/>
              </a:defRPr>
            </a:lvl6pPr>
            <a:lvl7pPr marL="2971800" indent="-228600" eaLnBrk="0" fontAlgn="base" hangingPunct="0">
              <a:spcBef>
                <a:spcPct val="0"/>
              </a:spcBef>
              <a:spcAft>
                <a:spcPct val="0"/>
              </a:spcAft>
              <a:defRPr sz="3200">
                <a:solidFill>
                  <a:schemeClr val="tx1"/>
                </a:solidFill>
                <a:latin typeface="Arial" pitchFamily="34" charset="0"/>
              </a:defRPr>
            </a:lvl7pPr>
            <a:lvl8pPr marL="3429000" indent="-228600" eaLnBrk="0" fontAlgn="base" hangingPunct="0">
              <a:spcBef>
                <a:spcPct val="0"/>
              </a:spcBef>
              <a:spcAft>
                <a:spcPct val="0"/>
              </a:spcAft>
              <a:defRPr sz="3200">
                <a:solidFill>
                  <a:schemeClr val="tx1"/>
                </a:solidFill>
                <a:latin typeface="Arial" pitchFamily="34" charset="0"/>
              </a:defRPr>
            </a:lvl8pPr>
            <a:lvl9pPr marL="3886200" indent="-228600" eaLnBrk="0" fontAlgn="base" hangingPunct="0">
              <a:spcBef>
                <a:spcPct val="0"/>
              </a:spcBef>
              <a:spcAft>
                <a:spcPct val="0"/>
              </a:spcAft>
              <a:defRPr sz="3200">
                <a:solidFill>
                  <a:schemeClr val="tx1"/>
                </a:solidFill>
                <a:latin typeface="Arial" pitchFamily="34" charset="0"/>
              </a:defRPr>
            </a:lvl9pPr>
          </a:lstStyle>
          <a:p>
            <a:r>
              <a:rPr lang="en-US" sz="2000" b="1"/>
              <a:t>Severity</a:t>
            </a:r>
          </a:p>
        </p:txBody>
      </p:sp>
      <p:sp>
        <p:nvSpPr>
          <p:cNvPr id="14345" name="Text Box 16"/>
          <p:cNvSpPr txBox="1">
            <a:spLocks noChangeArrowheads="1"/>
          </p:cNvSpPr>
          <p:nvPr/>
        </p:nvSpPr>
        <p:spPr bwMode="auto">
          <a:xfrm>
            <a:off x="5113338" y="3827463"/>
            <a:ext cx="1298575"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3200">
                <a:solidFill>
                  <a:schemeClr val="tx1"/>
                </a:solidFill>
                <a:latin typeface="Arial" pitchFamily="34" charset="0"/>
              </a:defRPr>
            </a:lvl1pPr>
            <a:lvl2pPr marL="742950" indent="-285750">
              <a:defRPr sz="3200">
                <a:solidFill>
                  <a:schemeClr val="tx1"/>
                </a:solidFill>
                <a:latin typeface="Arial" pitchFamily="34" charset="0"/>
              </a:defRPr>
            </a:lvl2pPr>
            <a:lvl3pPr marL="1143000" indent="-228600">
              <a:defRPr sz="3200">
                <a:solidFill>
                  <a:schemeClr val="tx1"/>
                </a:solidFill>
                <a:latin typeface="Arial" pitchFamily="34" charset="0"/>
              </a:defRPr>
            </a:lvl3pPr>
            <a:lvl4pPr marL="1600200" indent="-228600">
              <a:defRPr sz="3200">
                <a:solidFill>
                  <a:schemeClr val="tx1"/>
                </a:solidFill>
                <a:latin typeface="Arial" pitchFamily="34" charset="0"/>
              </a:defRPr>
            </a:lvl4pPr>
            <a:lvl5pPr marL="2057400" indent="-228600">
              <a:defRPr sz="3200">
                <a:solidFill>
                  <a:schemeClr val="tx1"/>
                </a:solidFill>
                <a:latin typeface="Arial" pitchFamily="34" charset="0"/>
              </a:defRPr>
            </a:lvl5pPr>
            <a:lvl6pPr marL="2514600" indent="-228600" eaLnBrk="0" fontAlgn="base" hangingPunct="0">
              <a:spcBef>
                <a:spcPct val="0"/>
              </a:spcBef>
              <a:spcAft>
                <a:spcPct val="0"/>
              </a:spcAft>
              <a:defRPr sz="3200">
                <a:solidFill>
                  <a:schemeClr val="tx1"/>
                </a:solidFill>
                <a:latin typeface="Arial" pitchFamily="34" charset="0"/>
              </a:defRPr>
            </a:lvl6pPr>
            <a:lvl7pPr marL="2971800" indent="-228600" eaLnBrk="0" fontAlgn="base" hangingPunct="0">
              <a:spcBef>
                <a:spcPct val="0"/>
              </a:spcBef>
              <a:spcAft>
                <a:spcPct val="0"/>
              </a:spcAft>
              <a:defRPr sz="3200">
                <a:solidFill>
                  <a:schemeClr val="tx1"/>
                </a:solidFill>
                <a:latin typeface="Arial" pitchFamily="34" charset="0"/>
              </a:defRPr>
            </a:lvl7pPr>
            <a:lvl8pPr marL="3429000" indent="-228600" eaLnBrk="0" fontAlgn="base" hangingPunct="0">
              <a:spcBef>
                <a:spcPct val="0"/>
              </a:spcBef>
              <a:spcAft>
                <a:spcPct val="0"/>
              </a:spcAft>
              <a:defRPr sz="3200">
                <a:solidFill>
                  <a:schemeClr val="tx1"/>
                </a:solidFill>
                <a:latin typeface="Arial" pitchFamily="34" charset="0"/>
              </a:defRPr>
            </a:lvl8pPr>
            <a:lvl9pPr marL="3886200" indent="-228600" eaLnBrk="0" fontAlgn="base" hangingPunct="0">
              <a:spcBef>
                <a:spcPct val="0"/>
              </a:spcBef>
              <a:spcAft>
                <a:spcPct val="0"/>
              </a:spcAft>
              <a:defRPr sz="3200">
                <a:solidFill>
                  <a:schemeClr val="tx1"/>
                </a:solidFill>
                <a:latin typeface="Arial" pitchFamily="34" charset="0"/>
              </a:defRPr>
            </a:lvl9pPr>
          </a:lstStyle>
          <a:p>
            <a:pPr algn="ctr"/>
            <a:r>
              <a:rPr lang="en-US" sz="2000" b="1"/>
              <a:t>Process</a:t>
            </a:r>
          </a:p>
          <a:p>
            <a:pPr algn="ctr"/>
            <a:r>
              <a:rPr lang="en-US" sz="2000" b="1"/>
              <a:t>Safety </a:t>
            </a:r>
          </a:p>
          <a:p>
            <a:pPr algn="ctr"/>
            <a:r>
              <a:rPr lang="en-US" sz="2000" b="1"/>
              <a:t>Incidents</a:t>
            </a:r>
          </a:p>
        </p:txBody>
      </p:sp>
      <p:sp>
        <p:nvSpPr>
          <p:cNvPr id="14346" name="Line 17"/>
          <p:cNvSpPr>
            <a:spLocks noChangeShapeType="1"/>
          </p:cNvSpPr>
          <p:nvPr/>
        </p:nvSpPr>
        <p:spPr bwMode="auto">
          <a:xfrm>
            <a:off x="2776538" y="3375025"/>
            <a:ext cx="415925" cy="881063"/>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14347" name="Text Box 18"/>
          <p:cNvSpPr txBox="1">
            <a:spLocks noChangeArrowheads="1"/>
          </p:cNvSpPr>
          <p:nvPr/>
        </p:nvSpPr>
        <p:spPr bwMode="auto">
          <a:xfrm>
            <a:off x="1703388" y="2914650"/>
            <a:ext cx="1933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3200">
                <a:solidFill>
                  <a:schemeClr val="tx1"/>
                </a:solidFill>
                <a:latin typeface="Arial" pitchFamily="34" charset="0"/>
              </a:defRPr>
            </a:lvl1pPr>
            <a:lvl2pPr marL="742950" indent="-285750">
              <a:defRPr sz="3200">
                <a:solidFill>
                  <a:schemeClr val="tx1"/>
                </a:solidFill>
                <a:latin typeface="Arial" pitchFamily="34" charset="0"/>
              </a:defRPr>
            </a:lvl2pPr>
            <a:lvl3pPr marL="1143000" indent="-228600">
              <a:defRPr sz="3200">
                <a:solidFill>
                  <a:schemeClr val="tx1"/>
                </a:solidFill>
                <a:latin typeface="Arial" pitchFamily="34" charset="0"/>
              </a:defRPr>
            </a:lvl3pPr>
            <a:lvl4pPr marL="1600200" indent="-228600">
              <a:defRPr sz="3200">
                <a:solidFill>
                  <a:schemeClr val="tx1"/>
                </a:solidFill>
                <a:latin typeface="Arial" pitchFamily="34" charset="0"/>
              </a:defRPr>
            </a:lvl4pPr>
            <a:lvl5pPr marL="2057400" indent="-228600">
              <a:defRPr sz="3200">
                <a:solidFill>
                  <a:schemeClr val="tx1"/>
                </a:solidFill>
                <a:latin typeface="Arial" pitchFamily="34" charset="0"/>
              </a:defRPr>
            </a:lvl5pPr>
            <a:lvl6pPr marL="2514600" indent="-228600" eaLnBrk="0" fontAlgn="base" hangingPunct="0">
              <a:spcBef>
                <a:spcPct val="0"/>
              </a:spcBef>
              <a:spcAft>
                <a:spcPct val="0"/>
              </a:spcAft>
              <a:defRPr sz="3200">
                <a:solidFill>
                  <a:schemeClr val="tx1"/>
                </a:solidFill>
                <a:latin typeface="Arial" pitchFamily="34" charset="0"/>
              </a:defRPr>
            </a:lvl6pPr>
            <a:lvl7pPr marL="2971800" indent="-228600" eaLnBrk="0" fontAlgn="base" hangingPunct="0">
              <a:spcBef>
                <a:spcPct val="0"/>
              </a:spcBef>
              <a:spcAft>
                <a:spcPct val="0"/>
              </a:spcAft>
              <a:defRPr sz="3200">
                <a:solidFill>
                  <a:schemeClr val="tx1"/>
                </a:solidFill>
                <a:latin typeface="Arial" pitchFamily="34" charset="0"/>
              </a:defRPr>
            </a:lvl7pPr>
            <a:lvl8pPr marL="3429000" indent="-228600" eaLnBrk="0" fontAlgn="base" hangingPunct="0">
              <a:spcBef>
                <a:spcPct val="0"/>
              </a:spcBef>
              <a:spcAft>
                <a:spcPct val="0"/>
              </a:spcAft>
              <a:defRPr sz="3200">
                <a:solidFill>
                  <a:schemeClr val="tx1"/>
                </a:solidFill>
                <a:latin typeface="Arial" pitchFamily="34" charset="0"/>
              </a:defRPr>
            </a:lvl8pPr>
            <a:lvl9pPr marL="3886200" indent="-228600" eaLnBrk="0" fontAlgn="base" hangingPunct="0">
              <a:spcBef>
                <a:spcPct val="0"/>
              </a:spcBef>
              <a:spcAft>
                <a:spcPct val="0"/>
              </a:spcAft>
              <a:defRPr sz="3200">
                <a:solidFill>
                  <a:schemeClr val="tx1"/>
                </a:solidFill>
                <a:latin typeface="Arial" pitchFamily="34" charset="0"/>
              </a:defRPr>
            </a:lvl9pPr>
          </a:lstStyle>
          <a:p>
            <a:r>
              <a:rPr lang="en-US" sz="2000"/>
              <a:t>Fall from height</a:t>
            </a:r>
          </a:p>
        </p:txBody>
      </p:sp>
      <p:sp>
        <p:nvSpPr>
          <p:cNvPr id="14348" name="Line 19"/>
          <p:cNvSpPr>
            <a:spLocks noChangeShapeType="1"/>
          </p:cNvSpPr>
          <p:nvPr/>
        </p:nvSpPr>
        <p:spPr bwMode="auto">
          <a:xfrm flipH="1">
            <a:off x="5753100" y="2593975"/>
            <a:ext cx="847725" cy="51435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14349" name="Text Box 20"/>
          <p:cNvSpPr txBox="1">
            <a:spLocks noChangeArrowheads="1"/>
          </p:cNvSpPr>
          <p:nvPr/>
        </p:nvSpPr>
        <p:spPr bwMode="auto">
          <a:xfrm>
            <a:off x="6673850" y="2354263"/>
            <a:ext cx="2006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3200">
                <a:solidFill>
                  <a:schemeClr val="tx1"/>
                </a:solidFill>
                <a:latin typeface="Arial" pitchFamily="34" charset="0"/>
              </a:defRPr>
            </a:lvl1pPr>
            <a:lvl2pPr marL="742950" indent="-285750">
              <a:defRPr sz="3200">
                <a:solidFill>
                  <a:schemeClr val="tx1"/>
                </a:solidFill>
                <a:latin typeface="Arial" pitchFamily="34" charset="0"/>
              </a:defRPr>
            </a:lvl2pPr>
            <a:lvl3pPr marL="1143000" indent="-228600">
              <a:defRPr sz="3200">
                <a:solidFill>
                  <a:schemeClr val="tx1"/>
                </a:solidFill>
                <a:latin typeface="Arial" pitchFamily="34" charset="0"/>
              </a:defRPr>
            </a:lvl3pPr>
            <a:lvl4pPr marL="1600200" indent="-228600">
              <a:defRPr sz="3200">
                <a:solidFill>
                  <a:schemeClr val="tx1"/>
                </a:solidFill>
                <a:latin typeface="Arial" pitchFamily="34" charset="0"/>
              </a:defRPr>
            </a:lvl4pPr>
            <a:lvl5pPr marL="2057400" indent="-228600">
              <a:defRPr sz="3200">
                <a:solidFill>
                  <a:schemeClr val="tx1"/>
                </a:solidFill>
                <a:latin typeface="Arial" pitchFamily="34" charset="0"/>
              </a:defRPr>
            </a:lvl5pPr>
            <a:lvl6pPr marL="2514600" indent="-228600" eaLnBrk="0" fontAlgn="base" hangingPunct="0">
              <a:spcBef>
                <a:spcPct val="0"/>
              </a:spcBef>
              <a:spcAft>
                <a:spcPct val="0"/>
              </a:spcAft>
              <a:defRPr sz="3200">
                <a:solidFill>
                  <a:schemeClr val="tx1"/>
                </a:solidFill>
                <a:latin typeface="Arial" pitchFamily="34" charset="0"/>
              </a:defRPr>
            </a:lvl6pPr>
            <a:lvl7pPr marL="2971800" indent="-228600" eaLnBrk="0" fontAlgn="base" hangingPunct="0">
              <a:spcBef>
                <a:spcPct val="0"/>
              </a:spcBef>
              <a:spcAft>
                <a:spcPct val="0"/>
              </a:spcAft>
              <a:defRPr sz="3200">
                <a:solidFill>
                  <a:schemeClr val="tx1"/>
                </a:solidFill>
                <a:latin typeface="Arial" pitchFamily="34" charset="0"/>
              </a:defRPr>
            </a:lvl7pPr>
            <a:lvl8pPr marL="3429000" indent="-228600" eaLnBrk="0" fontAlgn="base" hangingPunct="0">
              <a:spcBef>
                <a:spcPct val="0"/>
              </a:spcBef>
              <a:spcAft>
                <a:spcPct val="0"/>
              </a:spcAft>
              <a:defRPr sz="3200">
                <a:solidFill>
                  <a:schemeClr val="tx1"/>
                </a:solidFill>
                <a:latin typeface="Arial" pitchFamily="34" charset="0"/>
              </a:defRPr>
            </a:lvl8pPr>
            <a:lvl9pPr marL="3886200" indent="-228600" eaLnBrk="0" fontAlgn="base" hangingPunct="0">
              <a:spcBef>
                <a:spcPct val="0"/>
              </a:spcBef>
              <a:spcAft>
                <a:spcPct val="0"/>
              </a:spcAft>
              <a:defRPr sz="3200">
                <a:solidFill>
                  <a:schemeClr val="tx1"/>
                </a:solidFill>
                <a:latin typeface="Arial" pitchFamily="34" charset="0"/>
              </a:defRPr>
            </a:lvl9pPr>
          </a:lstStyle>
          <a:p>
            <a:r>
              <a:rPr lang="en-US" sz="2000"/>
              <a:t>Large Explosion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73075" y="258763"/>
            <a:ext cx="8229600" cy="1143000"/>
          </a:xfrm>
        </p:spPr>
        <p:txBody>
          <a:bodyPr/>
          <a:lstStyle/>
          <a:p>
            <a:pPr eaLnBrk="1" hangingPunct="1"/>
            <a:r>
              <a:rPr lang="en-GB" smtClean="0"/>
              <a:t>Process Safety Incident Impact</a:t>
            </a:r>
            <a:endParaRPr lang="en-US" smtClean="0"/>
          </a:p>
        </p:txBody>
      </p:sp>
      <p:sp>
        <p:nvSpPr>
          <p:cNvPr id="15363" name="Text Box 4"/>
          <p:cNvSpPr txBox="1">
            <a:spLocks noChangeArrowheads="1"/>
          </p:cNvSpPr>
          <p:nvPr/>
        </p:nvSpPr>
        <p:spPr bwMode="auto">
          <a:xfrm>
            <a:off x="1403350" y="6391275"/>
            <a:ext cx="65405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3200">
                <a:solidFill>
                  <a:schemeClr val="tx1"/>
                </a:solidFill>
                <a:latin typeface="Arial" pitchFamily="34" charset="0"/>
              </a:defRPr>
            </a:lvl1pPr>
            <a:lvl2pPr marL="742950" indent="-285750">
              <a:defRPr sz="3200">
                <a:solidFill>
                  <a:schemeClr val="tx1"/>
                </a:solidFill>
                <a:latin typeface="Arial" pitchFamily="34" charset="0"/>
              </a:defRPr>
            </a:lvl2pPr>
            <a:lvl3pPr marL="1143000" indent="-228600">
              <a:defRPr sz="3200">
                <a:solidFill>
                  <a:schemeClr val="tx1"/>
                </a:solidFill>
                <a:latin typeface="Arial" pitchFamily="34" charset="0"/>
              </a:defRPr>
            </a:lvl3pPr>
            <a:lvl4pPr marL="1600200" indent="-228600">
              <a:defRPr sz="3200">
                <a:solidFill>
                  <a:schemeClr val="tx1"/>
                </a:solidFill>
                <a:latin typeface="Arial" pitchFamily="34" charset="0"/>
              </a:defRPr>
            </a:lvl4pPr>
            <a:lvl5pPr marL="2057400" indent="-228600">
              <a:defRPr sz="3200">
                <a:solidFill>
                  <a:schemeClr val="tx1"/>
                </a:solidFill>
                <a:latin typeface="Arial" pitchFamily="34" charset="0"/>
              </a:defRPr>
            </a:lvl5pPr>
            <a:lvl6pPr marL="2514600" indent="-228600" eaLnBrk="0" fontAlgn="base" hangingPunct="0">
              <a:spcBef>
                <a:spcPct val="0"/>
              </a:spcBef>
              <a:spcAft>
                <a:spcPct val="0"/>
              </a:spcAft>
              <a:defRPr sz="3200">
                <a:solidFill>
                  <a:schemeClr val="tx1"/>
                </a:solidFill>
                <a:latin typeface="Arial" pitchFamily="34" charset="0"/>
              </a:defRPr>
            </a:lvl6pPr>
            <a:lvl7pPr marL="2971800" indent="-228600" eaLnBrk="0" fontAlgn="base" hangingPunct="0">
              <a:spcBef>
                <a:spcPct val="0"/>
              </a:spcBef>
              <a:spcAft>
                <a:spcPct val="0"/>
              </a:spcAft>
              <a:defRPr sz="3200">
                <a:solidFill>
                  <a:schemeClr val="tx1"/>
                </a:solidFill>
                <a:latin typeface="Arial" pitchFamily="34" charset="0"/>
              </a:defRPr>
            </a:lvl7pPr>
            <a:lvl8pPr marL="3429000" indent="-228600" eaLnBrk="0" fontAlgn="base" hangingPunct="0">
              <a:spcBef>
                <a:spcPct val="0"/>
              </a:spcBef>
              <a:spcAft>
                <a:spcPct val="0"/>
              </a:spcAft>
              <a:defRPr sz="3200">
                <a:solidFill>
                  <a:schemeClr val="tx1"/>
                </a:solidFill>
                <a:latin typeface="Arial" pitchFamily="34" charset="0"/>
              </a:defRPr>
            </a:lvl8pPr>
            <a:lvl9pPr marL="3886200" indent="-228600" eaLnBrk="0" fontAlgn="base" hangingPunct="0">
              <a:spcBef>
                <a:spcPct val="0"/>
              </a:spcBef>
              <a:spcAft>
                <a:spcPct val="0"/>
              </a:spcAft>
              <a:defRPr sz="3200">
                <a:solidFill>
                  <a:schemeClr val="tx1"/>
                </a:solidFill>
                <a:latin typeface="Arial" pitchFamily="34" charset="0"/>
              </a:defRPr>
            </a:lvl9pPr>
          </a:lstStyle>
          <a:p>
            <a:r>
              <a:rPr lang="en-US" sz="2000" b="1"/>
              <a:t>Bhopal, India 1984 – 1754 fatalities, 100,000’s injured</a:t>
            </a:r>
          </a:p>
        </p:txBody>
      </p:sp>
      <p:pic>
        <p:nvPicPr>
          <p:cNvPr id="15364" name="Picture 7" descr="File:Bhopal-Union Carbide 2.jpg">
            <a:hlinkClick r:id="rId3"/>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95325" y="1289050"/>
            <a:ext cx="7521575" cy="501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smtClean="0"/>
              <a:t>Process Safety Incident Impact</a:t>
            </a:r>
            <a:endParaRPr lang="en-US" smtClean="0"/>
          </a:p>
        </p:txBody>
      </p:sp>
      <p:pic>
        <p:nvPicPr>
          <p:cNvPr id="16387" name="Picture 4" descr="Feyzin3"/>
          <p:cNvPicPr>
            <a:picLocks noGrp="1" noChangeAspect="1" noChangeArrowheads="1"/>
          </p:cNvPicPr>
          <p:nvPr>
            <p:ph idx="1"/>
          </p:nvPr>
        </p:nvPicPr>
        <p:blipFill>
          <a:blip r:embed="rId3" cstate="email">
            <a:extLst>
              <a:ext uri="{28A0092B-C50C-407E-A947-70E740481C1C}">
                <a14:useLocalDpi xmlns:a14="http://schemas.microsoft.com/office/drawing/2010/main" val="0"/>
              </a:ext>
            </a:extLst>
          </a:blip>
          <a:srcRect/>
          <a:stretch>
            <a:fillRect/>
          </a:stretch>
        </p:blipFill>
        <p:spPr>
          <a:xfrm>
            <a:off x="576263" y="1344613"/>
            <a:ext cx="7966075" cy="4937125"/>
          </a:xfrm>
          <a:noFill/>
        </p:spPr>
      </p:pic>
      <p:sp>
        <p:nvSpPr>
          <p:cNvPr id="16388" name="Text Box 5"/>
          <p:cNvSpPr txBox="1">
            <a:spLocks noChangeArrowheads="1"/>
          </p:cNvSpPr>
          <p:nvPr/>
        </p:nvSpPr>
        <p:spPr bwMode="auto">
          <a:xfrm>
            <a:off x="2360613" y="6267450"/>
            <a:ext cx="42433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3200">
                <a:solidFill>
                  <a:schemeClr val="tx1"/>
                </a:solidFill>
                <a:latin typeface="Arial" pitchFamily="34" charset="0"/>
              </a:defRPr>
            </a:lvl1pPr>
            <a:lvl2pPr marL="742950" indent="-285750">
              <a:defRPr sz="3200">
                <a:solidFill>
                  <a:schemeClr val="tx1"/>
                </a:solidFill>
                <a:latin typeface="Arial" pitchFamily="34" charset="0"/>
              </a:defRPr>
            </a:lvl2pPr>
            <a:lvl3pPr marL="1143000" indent="-228600">
              <a:defRPr sz="3200">
                <a:solidFill>
                  <a:schemeClr val="tx1"/>
                </a:solidFill>
                <a:latin typeface="Arial" pitchFamily="34" charset="0"/>
              </a:defRPr>
            </a:lvl3pPr>
            <a:lvl4pPr marL="1600200" indent="-228600">
              <a:defRPr sz="3200">
                <a:solidFill>
                  <a:schemeClr val="tx1"/>
                </a:solidFill>
                <a:latin typeface="Arial" pitchFamily="34" charset="0"/>
              </a:defRPr>
            </a:lvl4pPr>
            <a:lvl5pPr marL="2057400" indent="-228600">
              <a:defRPr sz="3200">
                <a:solidFill>
                  <a:schemeClr val="tx1"/>
                </a:solidFill>
                <a:latin typeface="Arial" pitchFamily="34" charset="0"/>
              </a:defRPr>
            </a:lvl5pPr>
            <a:lvl6pPr marL="2514600" indent="-228600" eaLnBrk="0" fontAlgn="base" hangingPunct="0">
              <a:spcBef>
                <a:spcPct val="0"/>
              </a:spcBef>
              <a:spcAft>
                <a:spcPct val="0"/>
              </a:spcAft>
              <a:defRPr sz="3200">
                <a:solidFill>
                  <a:schemeClr val="tx1"/>
                </a:solidFill>
                <a:latin typeface="Arial" pitchFamily="34" charset="0"/>
              </a:defRPr>
            </a:lvl6pPr>
            <a:lvl7pPr marL="2971800" indent="-228600" eaLnBrk="0" fontAlgn="base" hangingPunct="0">
              <a:spcBef>
                <a:spcPct val="0"/>
              </a:spcBef>
              <a:spcAft>
                <a:spcPct val="0"/>
              </a:spcAft>
              <a:defRPr sz="3200">
                <a:solidFill>
                  <a:schemeClr val="tx1"/>
                </a:solidFill>
                <a:latin typeface="Arial" pitchFamily="34" charset="0"/>
              </a:defRPr>
            </a:lvl7pPr>
            <a:lvl8pPr marL="3429000" indent="-228600" eaLnBrk="0" fontAlgn="base" hangingPunct="0">
              <a:spcBef>
                <a:spcPct val="0"/>
              </a:spcBef>
              <a:spcAft>
                <a:spcPct val="0"/>
              </a:spcAft>
              <a:defRPr sz="3200">
                <a:solidFill>
                  <a:schemeClr val="tx1"/>
                </a:solidFill>
                <a:latin typeface="Arial" pitchFamily="34" charset="0"/>
              </a:defRPr>
            </a:lvl8pPr>
            <a:lvl9pPr marL="3886200" indent="-228600" eaLnBrk="0" fontAlgn="base" hangingPunct="0">
              <a:spcBef>
                <a:spcPct val="0"/>
              </a:spcBef>
              <a:spcAft>
                <a:spcPct val="0"/>
              </a:spcAft>
              <a:defRPr sz="3200">
                <a:solidFill>
                  <a:schemeClr val="tx1"/>
                </a:solidFill>
                <a:latin typeface="Arial" pitchFamily="34" charset="0"/>
              </a:defRPr>
            </a:lvl9pPr>
          </a:lstStyle>
          <a:p>
            <a:r>
              <a:rPr lang="en-US" sz="2000" b="1"/>
              <a:t>Feyzin, France 1966 – 18 fatalities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smtClean="0"/>
              <a:t>Process Safety Incident Impact</a:t>
            </a:r>
            <a:endParaRPr lang="en-US" smtClean="0"/>
          </a:p>
        </p:txBody>
      </p:sp>
      <p:sp>
        <p:nvSpPr>
          <p:cNvPr id="17411" name="Text Box 5"/>
          <p:cNvSpPr txBox="1">
            <a:spLocks noChangeArrowheads="1"/>
          </p:cNvSpPr>
          <p:nvPr/>
        </p:nvSpPr>
        <p:spPr bwMode="auto">
          <a:xfrm>
            <a:off x="2586038" y="6397625"/>
            <a:ext cx="36226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3200">
                <a:solidFill>
                  <a:schemeClr val="tx1"/>
                </a:solidFill>
                <a:latin typeface="Arial" pitchFamily="34" charset="0"/>
              </a:defRPr>
            </a:lvl1pPr>
            <a:lvl2pPr marL="742950" indent="-285750">
              <a:defRPr sz="3200">
                <a:solidFill>
                  <a:schemeClr val="tx1"/>
                </a:solidFill>
                <a:latin typeface="Arial" pitchFamily="34" charset="0"/>
              </a:defRPr>
            </a:lvl2pPr>
            <a:lvl3pPr marL="1143000" indent="-228600">
              <a:defRPr sz="3200">
                <a:solidFill>
                  <a:schemeClr val="tx1"/>
                </a:solidFill>
                <a:latin typeface="Arial" pitchFamily="34" charset="0"/>
              </a:defRPr>
            </a:lvl3pPr>
            <a:lvl4pPr marL="1600200" indent="-228600">
              <a:defRPr sz="3200">
                <a:solidFill>
                  <a:schemeClr val="tx1"/>
                </a:solidFill>
                <a:latin typeface="Arial" pitchFamily="34" charset="0"/>
              </a:defRPr>
            </a:lvl4pPr>
            <a:lvl5pPr marL="2057400" indent="-228600">
              <a:defRPr sz="3200">
                <a:solidFill>
                  <a:schemeClr val="tx1"/>
                </a:solidFill>
                <a:latin typeface="Arial" pitchFamily="34" charset="0"/>
              </a:defRPr>
            </a:lvl5pPr>
            <a:lvl6pPr marL="2514600" indent="-228600" eaLnBrk="0" fontAlgn="base" hangingPunct="0">
              <a:spcBef>
                <a:spcPct val="0"/>
              </a:spcBef>
              <a:spcAft>
                <a:spcPct val="0"/>
              </a:spcAft>
              <a:defRPr sz="3200">
                <a:solidFill>
                  <a:schemeClr val="tx1"/>
                </a:solidFill>
                <a:latin typeface="Arial" pitchFamily="34" charset="0"/>
              </a:defRPr>
            </a:lvl6pPr>
            <a:lvl7pPr marL="2971800" indent="-228600" eaLnBrk="0" fontAlgn="base" hangingPunct="0">
              <a:spcBef>
                <a:spcPct val="0"/>
              </a:spcBef>
              <a:spcAft>
                <a:spcPct val="0"/>
              </a:spcAft>
              <a:defRPr sz="3200">
                <a:solidFill>
                  <a:schemeClr val="tx1"/>
                </a:solidFill>
                <a:latin typeface="Arial" pitchFamily="34" charset="0"/>
              </a:defRPr>
            </a:lvl7pPr>
            <a:lvl8pPr marL="3429000" indent="-228600" eaLnBrk="0" fontAlgn="base" hangingPunct="0">
              <a:spcBef>
                <a:spcPct val="0"/>
              </a:spcBef>
              <a:spcAft>
                <a:spcPct val="0"/>
              </a:spcAft>
              <a:defRPr sz="3200">
                <a:solidFill>
                  <a:schemeClr val="tx1"/>
                </a:solidFill>
                <a:latin typeface="Arial" pitchFamily="34" charset="0"/>
              </a:defRPr>
            </a:lvl8pPr>
            <a:lvl9pPr marL="3886200" indent="-228600" eaLnBrk="0" fontAlgn="base" hangingPunct="0">
              <a:spcBef>
                <a:spcPct val="0"/>
              </a:spcBef>
              <a:spcAft>
                <a:spcPct val="0"/>
              </a:spcAft>
              <a:defRPr sz="3200">
                <a:solidFill>
                  <a:schemeClr val="tx1"/>
                </a:solidFill>
                <a:latin typeface="Arial" pitchFamily="34" charset="0"/>
              </a:defRPr>
            </a:lvl9pPr>
          </a:lstStyle>
          <a:p>
            <a:r>
              <a:rPr lang="en-US" sz="2000" b="1"/>
              <a:t>Texas City 2005: 15 fatalities</a:t>
            </a:r>
          </a:p>
        </p:txBody>
      </p:sp>
      <p:pic>
        <p:nvPicPr>
          <p:cNvPr id="17412" name="Picture 8" descr="6 Damage"/>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33400" y="1322388"/>
            <a:ext cx="7986713" cy="499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41325" y="320675"/>
            <a:ext cx="8229600" cy="1143000"/>
          </a:xfrm>
        </p:spPr>
        <p:txBody>
          <a:bodyPr/>
          <a:lstStyle/>
          <a:p>
            <a:pPr eaLnBrk="1" hangingPunct="1"/>
            <a:r>
              <a:rPr lang="en-GB" smtClean="0"/>
              <a:t>Process Safety Incident Impact</a:t>
            </a:r>
            <a:endParaRPr lang="en-US" smtClean="0"/>
          </a:p>
        </p:txBody>
      </p:sp>
      <p:sp>
        <p:nvSpPr>
          <p:cNvPr id="18435" name="Rectangle 10"/>
          <p:cNvSpPr>
            <a:spLocks noChangeArrowheads="1"/>
          </p:cNvSpPr>
          <p:nvPr/>
        </p:nvSpPr>
        <p:spPr bwMode="auto">
          <a:xfrm>
            <a:off x="533400" y="1371600"/>
            <a:ext cx="7696200" cy="480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b="1">
                <a:latin typeface="Garamond" pitchFamily="18" charset="0"/>
              </a:rPr>
              <a:t>Other Examples….</a:t>
            </a:r>
          </a:p>
          <a:p>
            <a:pPr marL="342900" indent="-342900">
              <a:spcBef>
                <a:spcPct val="20000"/>
              </a:spcBef>
              <a:buFontTx/>
              <a:buChar char="•"/>
            </a:pPr>
            <a:r>
              <a:rPr lang="en-US" b="1">
                <a:latin typeface="Garamond" pitchFamily="18" charset="0"/>
              </a:rPr>
              <a:t>Flixborough - 1974</a:t>
            </a:r>
            <a:r>
              <a:rPr lang="en-US">
                <a:latin typeface="Garamond" pitchFamily="18" charset="0"/>
              </a:rPr>
              <a:t> - </a:t>
            </a:r>
            <a:r>
              <a:rPr lang="en-US">
                <a:solidFill>
                  <a:srgbClr val="FF0066"/>
                </a:solidFill>
                <a:latin typeface="Garamond" pitchFamily="18" charset="0"/>
              </a:rPr>
              <a:t>28 Fatalities</a:t>
            </a:r>
          </a:p>
          <a:p>
            <a:pPr marL="342900" indent="-342900">
              <a:spcBef>
                <a:spcPct val="20000"/>
              </a:spcBef>
              <a:buFontTx/>
              <a:buChar char="•"/>
            </a:pPr>
            <a:r>
              <a:rPr lang="en-US" b="1">
                <a:latin typeface="Garamond" pitchFamily="18" charset="0"/>
              </a:rPr>
              <a:t>Mexico City LPG - 1984</a:t>
            </a:r>
            <a:r>
              <a:rPr lang="en-US">
                <a:latin typeface="Garamond" pitchFamily="18" charset="0"/>
              </a:rPr>
              <a:t> - </a:t>
            </a:r>
            <a:r>
              <a:rPr lang="en-US">
                <a:solidFill>
                  <a:srgbClr val="FF0066"/>
                </a:solidFill>
                <a:latin typeface="Garamond" pitchFamily="18" charset="0"/>
              </a:rPr>
              <a:t>542 Fatalities</a:t>
            </a:r>
          </a:p>
          <a:p>
            <a:pPr marL="342900" indent="-342900">
              <a:spcBef>
                <a:spcPct val="20000"/>
              </a:spcBef>
              <a:buFontTx/>
              <a:buChar char="•"/>
            </a:pPr>
            <a:r>
              <a:rPr lang="en-US" b="1">
                <a:latin typeface="Garamond" pitchFamily="18" charset="0"/>
              </a:rPr>
              <a:t>Piper Alpha - 1988</a:t>
            </a:r>
            <a:r>
              <a:rPr lang="en-US">
                <a:latin typeface="Garamond" pitchFamily="18" charset="0"/>
              </a:rPr>
              <a:t> - </a:t>
            </a:r>
            <a:r>
              <a:rPr lang="en-US">
                <a:solidFill>
                  <a:srgbClr val="FF0066"/>
                </a:solidFill>
                <a:latin typeface="Garamond" pitchFamily="18" charset="0"/>
              </a:rPr>
              <a:t>167 Fatalities</a:t>
            </a:r>
          </a:p>
          <a:p>
            <a:pPr marL="342900" indent="-342900">
              <a:spcBef>
                <a:spcPct val="20000"/>
              </a:spcBef>
              <a:buFontTx/>
              <a:buChar char="•"/>
            </a:pPr>
            <a:r>
              <a:rPr lang="en-US" b="1">
                <a:latin typeface="Garamond" pitchFamily="18" charset="0"/>
              </a:rPr>
              <a:t>Phillips -1989</a:t>
            </a:r>
            <a:r>
              <a:rPr lang="en-US">
                <a:latin typeface="Garamond" pitchFamily="18" charset="0"/>
              </a:rPr>
              <a:t> - </a:t>
            </a:r>
            <a:r>
              <a:rPr lang="en-US">
                <a:solidFill>
                  <a:srgbClr val="FF0066"/>
                </a:solidFill>
                <a:latin typeface="Garamond" pitchFamily="18" charset="0"/>
              </a:rPr>
              <a:t>24 Fatalities</a:t>
            </a:r>
          </a:p>
          <a:p>
            <a:pPr marL="342900" indent="-342900">
              <a:spcBef>
                <a:spcPct val="20000"/>
              </a:spcBef>
              <a:buFontTx/>
              <a:buChar char="•"/>
            </a:pPr>
            <a:r>
              <a:rPr lang="en-US" b="1">
                <a:latin typeface="Garamond" pitchFamily="18" charset="0"/>
              </a:rPr>
              <a:t>Arco Chemicals - 1990</a:t>
            </a:r>
            <a:r>
              <a:rPr lang="en-US">
                <a:latin typeface="Garamond" pitchFamily="18" charset="0"/>
              </a:rPr>
              <a:t> - </a:t>
            </a:r>
            <a:r>
              <a:rPr lang="en-US">
                <a:solidFill>
                  <a:srgbClr val="FF0066"/>
                </a:solidFill>
                <a:latin typeface="Garamond" pitchFamily="18" charset="0"/>
              </a:rPr>
              <a:t>17 Fatalities </a:t>
            </a:r>
            <a:endParaRPr lang="en-US">
              <a:latin typeface="Garamond" pitchFamily="18" charset="0"/>
            </a:endParaRPr>
          </a:p>
          <a:p>
            <a:pPr marL="342900" indent="-342900">
              <a:spcBef>
                <a:spcPct val="20000"/>
              </a:spcBef>
              <a:buFontTx/>
              <a:buChar char="•"/>
            </a:pPr>
            <a:r>
              <a:rPr lang="en-US" b="1">
                <a:latin typeface="Garamond" pitchFamily="18" charset="0"/>
              </a:rPr>
              <a:t>BP, Texas City, TX – 2005 </a:t>
            </a:r>
            <a:r>
              <a:rPr lang="en-US">
                <a:latin typeface="Garamond" pitchFamily="18" charset="0"/>
              </a:rPr>
              <a:t>– </a:t>
            </a:r>
            <a:r>
              <a:rPr lang="en-US">
                <a:solidFill>
                  <a:srgbClr val="FF0066"/>
                </a:solidFill>
                <a:latin typeface="Garamond" pitchFamily="18" charset="0"/>
              </a:rPr>
              <a:t>15 Fatalities</a:t>
            </a:r>
          </a:p>
          <a:p>
            <a:pPr marL="342900" indent="-342900">
              <a:spcBef>
                <a:spcPct val="20000"/>
              </a:spcBef>
              <a:buFontTx/>
              <a:buChar char="•"/>
            </a:pPr>
            <a:r>
              <a:rPr lang="en-US" b="1">
                <a:latin typeface="Garamond" pitchFamily="18" charset="0"/>
              </a:rPr>
              <a:t>Deepwater Horizon – 2010 - </a:t>
            </a:r>
            <a:r>
              <a:rPr lang="en-US">
                <a:solidFill>
                  <a:srgbClr val="FF0066"/>
                </a:solidFill>
                <a:latin typeface="Garamond" pitchFamily="18" charset="0"/>
              </a:rPr>
              <a:t>11 Fatalities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8"/>
          <p:cNvSpPr>
            <a:spLocks noGrp="1" noChangeArrowheads="1"/>
          </p:cNvSpPr>
          <p:nvPr>
            <p:ph type="title"/>
          </p:nvPr>
        </p:nvSpPr>
        <p:spPr>
          <a:noFill/>
        </p:spPr>
        <p:txBody>
          <a:bodyPr/>
          <a:lstStyle/>
          <a:p>
            <a:pPr eaLnBrk="1" hangingPunct="1"/>
            <a:r>
              <a:rPr lang="en-US" smtClean="0"/>
              <a:t>“Keep it in the pipes”</a:t>
            </a:r>
            <a:endParaRPr lang="en-GB" smtClean="0"/>
          </a:p>
        </p:txBody>
      </p:sp>
      <p:sp>
        <p:nvSpPr>
          <p:cNvPr id="685058" name="Rectangle 2"/>
          <p:cNvSpPr>
            <a:spLocks noGrp="1" noChangeArrowheads="1"/>
          </p:cNvSpPr>
          <p:nvPr>
            <p:ph idx="1"/>
          </p:nvPr>
        </p:nvSpPr>
        <p:spPr>
          <a:xfrm>
            <a:off x="685800" y="1371600"/>
            <a:ext cx="7772400" cy="3200400"/>
          </a:xfrm>
        </p:spPr>
        <p:txBody>
          <a:bodyPr rtlCol="0">
            <a:normAutofit fontScale="92500" lnSpcReduction="10000"/>
          </a:bodyPr>
          <a:lstStyle/>
          <a:p>
            <a:pPr marL="0" indent="0" eaLnBrk="1" fontAlgn="auto" hangingPunct="1">
              <a:spcAft>
                <a:spcPts val="0"/>
              </a:spcAft>
              <a:buFontTx/>
              <a:buNone/>
              <a:defRPr/>
            </a:pPr>
            <a:r>
              <a:rPr lang="en-US" b="1" smtClean="0"/>
              <a:t>Process Safety focuses on controlling the potential release of hazardous substances caused by:</a:t>
            </a:r>
          </a:p>
          <a:p>
            <a:pPr marL="0" indent="0" eaLnBrk="1" fontAlgn="auto" hangingPunct="1">
              <a:spcAft>
                <a:spcPts val="0"/>
              </a:spcAft>
              <a:buFontTx/>
              <a:buNone/>
              <a:defRPr/>
            </a:pPr>
            <a:endParaRPr lang="en-US" sz="1400" b="1" smtClean="0"/>
          </a:p>
          <a:p>
            <a:pPr marL="0" indent="0" algn="ctr" eaLnBrk="1" fontAlgn="auto" hangingPunct="1">
              <a:spcAft>
                <a:spcPts val="0"/>
              </a:spcAft>
              <a:buFontTx/>
              <a:buNone/>
              <a:defRPr/>
            </a:pPr>
            <a:r>
              <a:rPr lang="en-US" b="1" smtClean="0">
                <a:solidFill>
                  <a:srgbClr val="0000CC"/>
                </a:solidFill>
              </a:rPr>
              <a:t>MECHANICAL FAILURES</a:t>
            </a:r>
          </a:p>
          <a:p>
            <a:pPr marL="0" indent="0" algn="ctr" eaLnBrk="1" fontAlgn="auto" hangingPunct="1">
              <a:spcAft>
                <a:spcPts val="0"/>
              </a:spcAft>
              <a:buFontTx/>
              <a:buNone/>
              <a:defRPr/>
            </a:pPr>
            <a:r>
              <a:rPr lang="en-US" b="1" smtClean="0">
                <a:solidFill>
                  <a:srgbClr val="0000CC"/>
                </a:solidFill>
              </a:rPr>
              <a:t>PROCESS UPSETS</a:t>
            </a:r>
          </a:p>
          <a:p>
            <a:pPr marL="0" indent="0" algn="ctr" eaLnBrk="1" fontAlgn="auto" hangingPunct="1">
              <a:spcAft>
                <a:spcPts val="0"/>
              </a:spcAft>
              <a:buFontTx/>
              <a:buNone/>
              <a:defRPr/>
            </a:pPr>
            <a:r>
              <a:rPr lang="en-US" b="1" smtClean="0">
                <a:solidFill>
                  <a:srgbClr val="0000CC"/>
                </a:solidFill>
              </a:rPr>
              <a:t>PROCEDURES / HUMAN ERROR</a:t>
            </a:r>
          </a:p>
        </p:txBody>
      </p:sp>
      <p:sp>
        <p:nvSpPr>
          <p:cNvPr id="19460" name="Rectangle 3"/>
          <p:cNvSpPr>
            <a:spLocks noChangeArrowheads="1"/>
          </p:cNvSpPr>
          <p:nvPr/>
        </p:nvSpPr>
        <p:spPr bwMode="auto">
          <a:xfrm>
            <a:off x="347663" y="5005388"/>
            <a:ext cx="283845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a:r>
              <a:rPr lang="en-US" sz="1800" b="1">
                <a:solidFill>
                  <a:srgbClr val="FF3300"/>
                </a:solidFill>
              </a:rPr>
              <a:t>LEAKS</a:t>
            </a:r>
          </a:p>
          <a:p>
            <a:pPr algn="ctr"/>
            <a:r>
              <a:rPr lang="en-US" sz="1800" b="1">
                <a:solidFill>
                  <a:srgbClr val="FF3300"/>
                </a:solidFill>
              </a:rPr>
              <a:t>SPILLS</a:t>
            </a:r>
          </a:p>
          <a:p>
            <a:pPr algn="ctr"/>
            <a:r>
              <a:rPr lang="en-US" sz="1800" b="1">
                <a:solidFill>
                  <a:srgbClr val="FF3300"/>
                </a:solidFill>
              </a:rPr>
              <a:t>MECHANICAL FAILURE </a:t>
            </a:r>
          </a:p>
        </p:txBody>
      </p:sp>
      <p:sp>
        <p:nvSpPr>
          <p:cNvPr id="19461" name="Rectangle 4"/>
          <p:cNvSpPr>
            <a:spLocks noChangeArrowheads="1"/>
          </p:cNvSpPr>
          <p:nvPr/>
        </p:nvSpPr>
        <p:spPr bwMode="auto">
          <a:xfrm>
            <a:off x="3889375" y="5005388"/>
            <a:ext cx="198755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a:r>
              <a:rPr lang="en-US" sz="1800" b="1">
                <a:solidFill>
                  <a:srgbClr val="FF3300"/>
                </a:solidFill>
              </a:rPr>
              <a:t>FIRE</a:t>
            </a:r>
          </a:p>
          <a:p>
            <a:pPr algn="ctr"/>
            <a:r>
              <a:rPr lang="en-US" sz="1800" b="1">
                <a:solidFill>
                  <a:srgbClr val="FF3300"/>
                </a:solidFill>
              </a:rPr>
              <a:t>EXPLOSION </a:t>
            </a:r>
          </a:p>
          <a:p>
            <a:pPr algn="ctr"/>
            <a:r>
              <a:rPr lang="en-US" sz="1800" b="1">
                <a:solidFill>
                  <a:srgbClr val="FF3300"/>
                </a:solidFill>
              </a:rPr>
              <a:t>TOXIC EFFECTS</a:t>
            </a:r>
          </a:p>
        </p:txBody>
      </p:sp>
      <p:sp>
        <p:nvSpPr>
          <p:cNvPr id="19462" name="Rectangle 5"/>
          <p:cNvSpPr>
            <a:spLocks noChangeArrowheads="1"/>
          </p:cNvSpPr>
          <p:nvPr/>
        </p:nvSpPr>
        <p:spPr bwMode="auto">
          <a:xfrm>
            <a:off x="6672263" y="5005388"/>
            <a:ext cx="210185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a:r>
              <a:rPr lang="en-US" sz="1800" b="1">
                <a:solidFill>
                  <a:srgbClr val="FF3300"/>
                </a:solidFill>
              </a:rPr>
              <a:t>INJURIES</a:t>
            </a:r>
          </a:p>
          <a:p>
            <a:pPr algn="ctr"/>
            <a:r>
              <a:rPr lang="en-US" sz="1800" b="1">
                <a:solidFill>
                  <a:srgbClr val="FF3300"/>
                </a:solidFill>
              </a:rPr>
              <a:t>ENVIRONMENT</a:t>
            </a:r>
          </a:p>
          <a:p>
            <a:pPr algn="ctr"/>
            <a:r>
              <a:rPr lang="en-US" sz="1800" b="1">
                <a:solidFill>
                  <a:srgbClr val="FF3300"/>
                </a:solidFill>
              </a:rPr>
              <a:t>BUSINESS LOSS </a:t>
            </a:r>
          </a:p>
        </p:txBody>
      </p:sp>
      <p:sp>
        <p:nvSpPr>
          <p:cNvPr id="19463" name="Line 6"/>
          <p:cNvSpPr>
            <a:spLocks noChangeShapeType="1"/>
          </p:cNvSpPr>
          <p:nvPr/>
        </p:nvSpPr>
        <p:spPr bwMode="auto">
          <a:xfrm>
            <a:off x="2971800" y="5410200"/>
            <a:ext cx="838200" cy="0"/>
          </a:xfrm>
          <a:prstGeom prst="line">
            <a:avLst/>
          </a:prstGeom>
          <a:noFill/>
          <a:ln w="50800">
            <a:solidFill>
              <a:srgbClr val="FF3300"/>
            </a:solidFill>
            <a:round/>
            <a:headEnd type="none" w="sm" len="sm"/>
            <a:tailEnd type="stealth" w="med" len="lg"/>
          </a:ln>
          <a:extLst>
            <a:ext uri="{909E8E84-426E-40DD-AFC4-6F175D3DCCD1}">
              <a14:hiddenFill xmlns:a14="http://schemas.microsoft.com/office/drawing/2010/main">
                <a:noFill/>
              </a14:hiddenFill>
            </a:ext>
          </a:extLst>
        </p:spPr>
        <p:txBody>
          <a:bodyPr/>
          <a:lstStyle/>
          <a:p>
            <a:endParaRPr lang="en-US"/>
          </a:p>
        </p:txBody>
      </p:sp>
      <p:sp>
        <p:nvSpPr>
          <p:cNvPr id="19464" name="Line 7"/>
          <p:cNvSpPr>
            <a:spLocks noChangeShapeType="1"/>
          </p:cNvSpPr>
          <p:nvPr/>
        </p:nvSpPr>
        <p:spPr bwMode="auto">
          <a:xfrm>
            <a:off x="5943600" y="5410200"/>
            <a:ext cx="838200" cy="0"/>
          </a:xfrm>
          <a:prstGeom prst="line">
            <a:avLst/>
          </a:prstGeom>
          <a:noFill/>
          <a:ln w="50800">
            <a:solidFill>
              <a:srgbClr val="FF3300"/>
            </a:solidFill>
            <a:round/>
            <a:headEnd type="none" w="sm" len="sm"/>
            <a:tailEnd type="stealth" w="med" len="lg"/>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b="1" smtClean="0"/>
              <a:t>Focus: Incident Prevention</a:t>
            </a:r>
          </a:p>
        </p:txBody>
      </p:sp>
      <p:sp>
        <p:nvSpPr>
          <p:cNvPr id="765955" name="Rectangle 3"/>
          <p:cNvSpPr>
            <a:spLocks noGrp="1" noChangeArrowheads="1"/>
          </p:cNvSpPr>
          <p:nvPr>
            <p:ph idx="1"/>
          </p:nvPr>
        </p:nvSpPr>
        <p:spPr>
          <a:xfrm>
            <a:off x="685800" y="1295400"/>
            <a:ext cx="7772400" cy="5562600"/>
          </a:xfrm>
        </p:spPr>
        <p:txBody>
          <a:bodyPr rtlCol="0">
            <a:normAutofit fontScale="92500" lnSpcReduction="10000"/>
          </a:bodyPr>
          <a:lstStyle/>
          <a:p>
            <a:pPr eaLnBrk="1" fontAlgn="auto" hangingPunct="1">
              <a:lnSpc>
                <a:spcPct val="80000"/>
              </a:lnSpc>
              <a:spcAft>
                <a:spcPts val="0"/>
              </a:spcAft>
              <a:defRPr/>
            </a:pPr>
            <a:r>
              <a:rPr lang="en-US" dirty="0" smtClean="0"/>
              <a:t>People, Plant, Process</a:t>
            </a:r>
          </a:p>
          <a:p>
            <a:pPr eaLnBrk="1" fontAlgn="auto" hangingPunct="1">
              <a:lnSpc>
                <a:spcPct val="80000"/>
              </a:lnSpc>
              <a:spcAft>
                <a:spcPts val="0"/>
              </a:spcAft>
              <a:defRPr/>
            </a:pPr>
            <a:endParaRPr lang="en-US" dirty="0" smtClean="0"/>
          </a:p>
          <a:p>
            <a:pPr eaLnBrk="1" fontAlgn="auto" hangingPunct="1">
              <a:lnSpc>
                <a:spcPct val="80000"/>
              </a:lnSpc>
              <a:spcAft>
                <a:spcPts val="0"/>
              </a:spcAft>
              <a:defRPr/>
            </a:pPr>
            <a:endParaRPr lang="en-US" dirty="0" smtClean="0"/>
          </a:p>
          <a:p>
            <a:pPr eaLnBrk="1" fontAlgn="auto" hangingPunct="1">
              <a:lnSpc>
                <a:spcPct val="80000"/>
              </a:lnSpc>
              <a:spcAft>
                <a:spcPts val="0"/>
              </a:spcAft>
              <a:defRPr/>
            </a:pPr>
            <a:endParaRPr lang="en-US" dirty="0" smtClean="0"/>
          </a:p>
          <a:p>
            <a:pPr eaLnBrk="1" fontAlgn="auto" hangingPunct="1">
              <a:lnSpc>
                <a:spcPct val="80000"/>
              </a:lnSpc>
              <a:spcAft>
                <a:spcPts val="0"/>
              </a:spcAft>
              <a:defRPr/>
            </a:pPr>
            <a:endParaRPr lang="en-US" dirty="0" smtClean="0"/>
          </a:p>
          <a:p>
            <a:pPr eaLnBrk="1" fontAlgn="auto" hangingPunct="1">
              <a:lnSpc>
                <a:spcPct val="80000"/>
              </a:lnSpc>
              <a:spcAft>
                <a:spcPts val="0"/>
              </a:spcAft>
              <a:defRPr/>
            </a:pPr>
            <a:endParaRPr lang="en-US" dirty="0" smtClean="0"/>
          </a:p>
          <a:p>
            <a:pPr eaLnBrk="1" fontAlgn="auto" hangingPunct="1">
              <a:lnSpc>
                <a:spcPct val="80000"/>
              </a:lnSpc>
              <a:spcAft>
                <a:spcPts val="0"/>
              </a:spcAft>
              <a:defRPr/>
            </a:pPr>
            <a:endParaRPr lang="en-US" dirty="0" smtClean="0"/>
          </a:p>
          <a:p>
            <a:pPr eaLnBrk="1" fontAlgn="auto" hangingPunct="1">
              <a:lnSpc>
                <a:spcPct val="80000"/>
              </a:lnSpc>
              <a:spcAft>
                <a:spcPts val="0"/>
              </a:spcAft>
              <a:defRPr/>
            </a:pPr>
            <a:endParaRPr lang="en-US" dirty="0" smtClean="0"/>
          </a:p>
          <a:p>
            <a:pPr eaLnBrk="1" fontAlgn="auto" hangingPunct="1">
              <a:lnSpc>
                <a:spcPct val="80000"/>
              </a:lnSpc>
              <a:spcAft>
                <a:spcPts val="0"/>
              </a:spcAft>
              <a:defRPr/>
            </a:pPr>
            <a:endParaRPr lang="en-US" dirty="0" smtClean="0"/>
          </a:p>
          <a:p>
            <a:pPr eaLnBrk="1" fontAlgn="auto" hangingPunct="1">
              <a:lnSpc>
                <a:spcPct val="80000"/>
              </a:lnSpc>
              <a:spcAft>
                <a:spcPts val="0"/>
              </a:spcAft>
              <a:defRPr/>
            </a:pPr>
            <a:endParaRPr lang="en-US" dirty="0" smtClean="0"/>
          </a:p>
          <a:p>
            <a:pPr eaLnBrk="1" fontAlgn="auto" hangingPunct="1">
              <a:lnSpc>
                <a:spcPct val="80000"/>
              </a:lnSpc>
              <a:spcAft>
                <a:spcPts val="0"/>
              </a:spcAft>
              <a:defRPr/>
            </a:pPr>
            <a:endParaRPr lang="en-US" dirty="0" smtClean="0"/>
          </a:p>
          <a:p>
            <a:pPr eaLnBrk="1" fontAlgn="auto" hangingPunct="1">
              <a:lnSpc>
                <a:spcPct val="80000"/>
              </a:lnSpc>
              <a:spcAft>
                <a:spcPts val="0"/>
              </a:spcAft>
              <a:defRPr/>
            </a:pPr>
            <a:r>
              <a:rPr lang="en-US" dirty="0" smtClean="0"/>
              <a:t>OSHA Elements aim to assure integrity of these boundaries</a:t>
            </a:r>
            <a:r>
              <a:rPr lang="en-US" sz="2400" dirty="0" smtClean="0"/>
              <a:t>.</a:t>
            </a:r>
          </a:p>
        </p:txBody>
      </p:sp>
      <p:pic>
        <p:nvPicPr>
          <p:cNvPr id="20484" name="Picture 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624013" y="1898650"/>
            <a:ext cx="5762625" cy="384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What is Covered</a:t>
            </a:r>
          </a:p>
        </p:txBody>
      </p:sp>
      <p:sp>
        <p:nvSpPr>
          <p:cNvPr id="21507" name="Content Placeholder 2"/>
          <p:cNvSpPr>
            <a:spLocks noGrp="1"/>
          </p:cNvSpPr>
          <p:nvPr>
            <p:ph idx="1"/>
          </p:nvPr>
        </p:nvSpPr>
        <p:spPr/>
        <p:txBody>
          <a:bodyPr/>
          <a:lstStyle/>
          <a:p>
            <a:r>
              <a:rPr lang="en-US" smtClean="0"/>
              <a:t>Listed chemicals in Appendix A</a:t>
            </a:r>
          </a:p>
          <a:p>
            <a:r>
              <a:rPr lang="en-US" smtClean="0"/>
              <a:t>&gt; 10,000 pounds or 4535.6 kg of flammable liquids or gasses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Process Safety Management</a:t>
            </a:r>
          </a:p>
        </p:txBody>
      </p:sp>
      <p:sp>
        <p:nvSpPr>
          <p:cNvPr id="22531" name="Content Placeholder 2"/>
          <p:cNvSpPr>
            <a:spLocks noGrp="1"/>
          </p:cNvSpPr>
          <p:nvPr>
            <p:ph idx="1"/>
          </p:nvPr>
        </p:nvSpPr>
        <p:spPr/>
        <p:txBody>
          <a:bodyPr/>
          <a:lstStyle/>
          <a:p>
            <a:r>
              <a:rPr lang="en-US" smtClean="0"/>
              <a:t>OSHA  1910.119</a:t>
            </a:r>
          </a:p>
          <a:p>
            <a:r>
              <a:rPr lang="en-US" smtClean="0"/>
              <a:t>Performance Based</a:t>
            </a:r>
          </a:p>
          <a:p>
            <a:r>
              <a:rPr lang="en-US" smtClean="0"/>
              <a:t>14 Elements</a:t>
            </a:r>
          </a:p>
          <a:p>
            <a:r>
              <a:rPr lang="en-US" smtClean="0"/>
              <a:t>List of Highly Hazardous Chemicals</a:t>
            </a:r>
          </a:p>
          <a:p>
            <a:r>
              <a:rPr lang="en-US" smtClean="0"/>
              <a:t>Applies to Processes that Exceed the Total Quantity</a:t>
            </a:r>
          </a:p>
          <a:p>
            <a:r>
              <a:rPr lang="en-US" smtClean="0"/>
              <a:t>Exemption for Remote, Um occupioed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524000" y="3319463"/>
          <a:ext cx="6096000" cy="219075"/>
        </p:xfrm>
        <a:graphic>
          <a:graphicData uri="http://schemas.openxmlformats.org/drawingml/2006/table">
            <a:tbl>
              <a:tblPr/>
              <a:tblGrid>
                <a:gridCol w="6096000"/>
              </a:tblGrid>
              <a:tr h="219075">
                <a:tc>
                  <a:txBody>
                    <a:bodyPr/>
                    <a:lstStyle/>
                    <a:p>
                      <a:endParaRPr lang="en-US" sz="1400"/>
                    </a:p>
                  </a:txBody>
                  <a:tcPr marL="0" marR="0" marT="0" marB="0" anchor="ctr">
                    <a:lnL>
                      <a:noFill/>
                    </a:lnL>
                    <a:lnR>
                      <a:noFill/>
                    </a:lnR>
                    <a:lnT>
                      <a:noFill/>
                    </a:lnT>
                    <a:lnB>
                      <a:noFill/>
                    </a:lnB>
                  </a:tcPr>
                </a:tc>
              </a:tr>
            </a:tbl>
          </a:graphicData>
        </a:graphic>
      </p:graphicFrame>
      <p:graphicFrame>
        <p:nvGraphicFramePr>
          <p:cNvPr id="4" name="Table 3"/>
          <p:cNvGraphicFramePr>
            <a:graphicFrameLocks noGrp="1"/>
          </p:cNvGraphicFramePr>
          <p:nvPr/>
        </p:nvGraphicFramePr>
        <p:xfrm>
          <a:off x="898525" y="182563"/>
          <a:ext cx="7848600" cy="7188200"/>
        </p:xfrm>
        <a:graphic>
          <a:graphicData uri="http://schemas.openxmlformats.org/drawingml/2006/table">
            <a:tbl>
              <a:tblPr/>
              <a:tblGrid>
                <a:gridCol w="7848600"/>
              </a:tblGrid>
              <a:tr h="7188200">
                <a:tc>
                  <a:txBody>
                    <a:bodyPr/>
                    <a:lstStyle/>
                    <a:p>
                      <a:r>
                        <a:rPr lang="en-US" sz="1400" dirty="0" smtClean="0"/>
                        <a:t>10-1254-NAT</a:t>
                      </a:r>
                      <a:r>
                        <a:rPr lang="en-US" sz="1400" dirty="0"/>
                        <a:t/>
                      </a:r>
                      <a:br>
                        <a:rPr lang="en-US" sz="1400" dirty="0"/>
                      </a:br>
                      <a:r>
                        <a:rPr lang="en-US" sz="1400" dirty="0"/>
                        <a:t>Sept. 9, 2010</a:t>
                      </a:r>
                      <a:br>
                        <a:rPr lang="en-US" sz="1400" dirty="0"/>
                      </a:br>
                      <a:r>
                        <a:rPr lang="en-US" sz="1400" dirty="0"/>
                        <a:t>Contact: Diana </a:t>
                      </a:r>
                      <a:r>
                        <a:rPr lang="en-US" sz="1400" dirty="0" err="1"/>
                        <a:t>Petterson</a:t>
                      </a:r>
                      <a:r>
                        <a:rPr lang="en-US" sz="1400" dirty="0"/>
                        <a:t>       Jason </a:t>
                      </a:r>
                      <a:r>
                        <a:rPr lang="en-US" sz="1400" dirty="0" err="1"/>
                        <a:t>Surbey</a:t>
                      </a:r>
                      <a:r>
                        <a:rPr lang="en-US" sz="1400" dirty="0"/>
                        <a:t/>
                      </a:r>
                      <a:br>
                        <a:rPr lang="en-US" sz="1400" dirty="0"/>
                      </a:br>
                      <a:r>
                        <a:rPr lang="en-US" sz="1400" dirty="0"/>
                        <a:t>E-mail: </a:t>
                      </a:r>
                      <a:r>
                        <a:rPr lang="en-US" sz="1400" dirty="0">
                          <a:hlinkClick r:id="rId3" tooltip="Diana Petterson"/>
                        </a:rPr>
                        <a:t>petterson.diana@dol.gov</a:t>
                      </a:r>
                      <a:r>
                        <a:rPr lang="en-US" sz="1400" dirty="0"/>
                        <a:t>       </a:t>
                      </a:r>
                      <a:r>
                        <a:rPr lang="en-US" sz="1400" dirty="0">
                          <a:hlinkClick r:id="rId4" tooltip="Jason Surbey"/>
                        </a:rPr>
                        <a:t>surbey.jason@dol.gov</a:t>
                      </a:r>
                      <a:r>
                        <a:rPr lang="en-US" sz="1400" dirty="0"/>
                        <a:t/>
                      </a:r>
                      <a:br>
                        <a:rPr lang="en-US" sz="1400" dirty="0"/>
                      </a:br>
                      <a:r>
                        <a:rPr lang="en-US" sz="1400" dirty="0"/>
                        <a:t>Phone: 202-693-1898       202-693-4668</a:t>
                      </a:r>
                    </a:p>
                    <a:p>
                      <a:pPr algn="ctr"/>
                      <a:r>
                        <a:rPr lang="en-US" sz="1400" dirty="0"/>
                        <a:t>US Department of Labor's OSHA awards $8 million</a:t>
                      </a:r>
                      <a:br>
                        <a:rPr lang="en-US" sz="1400" dirty="0"/>
                      </a:br>
                      <a:r>
                        <a:rPr lang="en-US" sz="1400" dirty="0"/>
                        <a:t>in safety and health training grants</a:t>
                      </a:r>
                    </a:p>
                    <a:p>
                      <a:r>
                        <a:rPr lang="en-US" sz="1400" b="1" dirty="0"/>
                        <a:t>WASHINGTON</a:t>
                      </a:r>
                      <a:r>
                        <a:rPr lang="en-US" sz="1400" dirty="0"/>
                        <a:t> - The U.S. Department of Labor's Occupational Safety and Health Administration today awarded $8 million in Susan Harwood Capacity Building Grants to 45 organizations, including nonprofit and community/faith-based groups, employer associations, labor unions, joint labor/management associations, and colleges and universities. The grants will assist these organizations in providing safety and health training, and educational programs for workers and employers.</a:t>
                      </a:r>
                      <a:br>
                        <a:rPr lang="en-US" sz="1400" dirty="0"/>
                      </a:br>
                      <a:r>
                        <a:rPr lang="en-US" sz="1400" dirty="0"/>
                        <a:t/>
                      </a:r>
                      <a:br>
                        <a:rPr lang="en-US" sz="1400" dirty="0"/>
                      </a:br>
                      <a:r>
                        <a:rPr lang="en-US" sz="1400" dirty="0"/>
                        <a:t>"Ensuring that workers and employers have the information they need is critical to safe and healthy workplaces," said Secretary of Labor Hilda L. Solis. "These grants will help provide training and education aimed at identifying hazards, understanding rights and responsibilities, protecting health and saving lives."</a:t>
                      </a:r>
                      <a:br>
                        <a:rPr lang="en-US" sz="1400" dirty="0"/>
                      </a:br>
                      <a:r>
                        <a:rPr lang="en-US" sz="1400" dirty="0"/>
                        <a:t/>
                      </a:r>
                      <a:br>
                        <a:rPr lang="en-US" sz="1400" dirty="0"/>
                      </a:br>
                      <a:r>
                        <a:rPr lang="en-US" sz="1400" dirty="0"/>
                        <a:t>The Susan Harwood Capacity Building Grants support training programs that educate workers and employers in industries with high injury and fatality rates; low literacy, young, limited English proficiency and otherwise vulnerable workers; and small business employers. They fund long-term programs that build safety and health competency within organizations.</a:t>
                      </a:r>
                      <a:br>
                        <a:rPr lang="en-US" sz="1400" dirty="0"/>
                      </a:br>
                      <a:r>
                        <a:rPr lang="en-US" sz="1400" dirty="0"/>
                        <a:t/>
                      </a:r>
                      <a:br>
                        <a:rPr lang="en-US" sz="1400" dirty="0"/>
                      </a:br>
                      <a:r>
                        <a:rPr lang="en-US" sz="1400" dirty="0"/>
                        <a:t>OSHA awarded approximately $6.7 million to 30 organizations already providing occupational safety and health training, education and related assistance to their constituents, and that are seeking to expand and develop their capacity. Another $1.3 million in smaller pilot grants was awarded to 15 organizations that seek to lay the groundwork for a robust safety and health education program. The agency received a total of 166 applications for the capacity building grants.</a:t>
                      </a:r>
                      <a:br>
                        <a:rPr lang="en-US" sz="1400" dirty="0"/>
                      </a:br>
                      <a:endParaRPr lang="en-US" sz="1400" dirty="0"/>
                    </a:p>
                  </a:txBody>
                  <a:tcPr marL="0" marR="0" marT="0" marB="0" anchor="ctr">
                    <a:lnL>
                      <a:noFill/>
                    </a:lnL>
                    <a:lnR>
                      <a:noFill/>
                    </a:lnR>
                    <a:lnT>
                      <a:noFill/>
                    </a:lnT>
                    <a:lnB>
                      <a:noFill/>
                    </a:lnB>
                  </a:tcPr>
                </a:tc>
              </a:tr>
            </a:tbl>
          </a:graphicData>
        </a:graphic>
      </p:graphicFrame>
      <p:pic>
        <p:nvPicPr>
          <p:cNvPr id="4102" name="Picture 2" descr="Trade News Release Banner Image"/>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661988" y="0"/>
            <a:ext cx="5715000"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title"/>
          </p:nvPr>
        </p:nvSpPr>
        <p:spPr>
          <a:noFill/>
        </p:spPr>
        <p:txBody>
          <a:bodyPr/>
          <a:lstStyle/>
          <a:p>
            <a:pPr eaLnBrk="1" hangingPunct="1"/>
            <a:r>
              <a:rPr lang="en-US" smtClean="0"/>
              <a:t>Elements of OSHA 1910.119</a:t>
            </a:r>
            <a:endParaRPr lang="en-GB" smtClean="0"/>
          </a:p>
        </p:txBody>
      </p:sp>
      <p:sp>
        <p:nvSpPr>
          <p:cNvPr id="740358" name="Rectangle 6"/>
          <p:cNvSpPr>
            <a:spLocks noGrp="1" noChangeArrowheads="1"/>
          </p:cNvSpPr>
          <p:nvPr>
            <p:ph idx="1"/>
          </p:nvPr>
        </p:nvSpPr>
        <p:spPr>
          <a:xfrm>
            <a:off x="479425" y="1422400"/>
            <a:ext cx="3998913" cy="4802188"/>
          </a:xfrm>
        </p:spPr>
        <p:txBody>
          <a:bodyPr rtlCol="0">
            <a:normAutofit fontScale="92500" lnSpcReduction="20000"/>
          </a:bodyPr>
          <a:lstStyle/>
          <a:p>
            <a:pPr eaLnBrk="1" fontAlgn="auto" hangingPunct="1">
              <a:spcAft>
                <a:spcPts val="0"/>
              </a:spcAft>
              <a:defRPr/>
            </a:pPr>
            <a:r>
              <a:rPr lang="en-US" dirty="0" smtClean="0">
                <a:latin typeface="+mj-lt"/>
              </a:rPr>
              <a:t>Employee Participation</a:t>
            </a:r>
          </a:p>
          <a:p>
            <a:pPr eaLnBrk="1" fontAlgn="auto" hangingPunct="1">
              <a:spcAft>
                <a:spcPts val="0"/>
              </a:spcAft>
              <a:defRPr/>
            </a:pPr>
            <a:r>
              <a:rPr lang="en-US" dirty="0" smtClean="0">
                <a:latin typeface="+mj-lt"/>
              </a:rPr>
              <a:t>Process Safety Information</a:t>
            </a:r>
          </a:p>
          <a:p>
            <a:pPr eaLnBrk="1" fontAlgn="auto" hangingPunct="1">
              <a:spcAft>
                <a:spcPts val="0"/>
              </a:spcAft>
              <a:defRPr/>
            </a:pPr>
            <a:r>
              <a:rPr lang="en-US" dirty="0" smtClean="0">
                <a:latin typeface="+mj-lt"/>
              </a:rPr>
              <a:t>Process Hazard Analysis</a:t>
            </a:r>
          </a:p>
          <a:p>
            <a:pPr eaLnBrk="1" fontAlgn="auto" hangingPunct="1">
              <a:spcAft>
                <a:spcPts val="0"/>
              </a:spcAft>
              <a:defRPr/>
            </a:pPr>
            <a:r>
              <a:rPr lang="en-US" dirty="0" smtClean="0">
                <a:latin typeface="+mj-lt"/>
              </a:rPr>
              <a:t>Operating Procedures</a:t>
            </a:r>
          </a:p>
          <a:p>
            <a:pPr eaLnBrk="1" fontAlgn="auto" hangingPunct="1">
              <a:spcAft>
                <a:spcPts val="0"/>
              </a:spcAft>
              <a:defRPr/>
            </a:pPr>
            <a:r>
              <a:rPr lang="en-US" dirty="0" smtClean="0">
                <a:latin typeface="+mj-lt"/>
              </a:rPr>
              <a:t>Training</a:t>
            </a:r>
          </a:p>
          <a:p>
            <a:pPr eaLnBrk="1" fontAlgn="auto" hangingPunct="1">
              <a:spcAft>
                <a:spcPts val="0"/>
              </a:spcAft>
              <a:defRPr/>
            </a:pPr>
            <a:r>
              <a:rPr lang="en-US" b="1" dirty="0" smtClean="0">
                <a:solidFill>
                  <a:srgbClr val="FF0066"/>
                </a:solidFill>
                <a:latin typeface="+mj-lt"/>
              </a:rPr>
              <a:t>Contractors </a:t>
            </a:r>
          </a:p>
          <a:p>
            <a:pPr eaLnBrk="1" fontAlgn="auto" hangingPunct="1">
              <a:spcAft>
                <a:spcPts val="0"/>
              </a:spcAft>
              <a:defRPr/>
            </a:pPr>
            <a:r>
              <a:rPr lang="en-US" dirty="0" smtClean="0">
                <a:latin typeface="+mj-lt"/>
              </a:rPr>
              <a:t>Pre-Startup Safety Review </a:t>
            </a:r>
          </a:p>
        </p:txBody>
      </p:sp>
      <p:sp>
        <p:nvSpPr>
          <p:cNvPr id="20484" name="Rectangle 7"/>
          <p:cNvSpPr>
            <a:spLocks noChangeArrowheads="1"/>
          </p:cNvSpPr>
          <p:nvPr/>
        </p:nvSpPr>
        <p:spPr bwMode="auto">
          <a:xfrm>
            <a:off x="4545013" y="1458913"/>
            <a:ext cx="3771900" cy="4802187"/>
          </a:xfrm>
          <a:prstGeom prst="rect">
            <a:avLst/>
          </a:prstGeom>
          <a:noFill/>
          <a:ln w="9525">
            <a:noFill/>
            <a:miter lim="800000"/>
            <a:headEnd/>
            <a:tailEnd/>
          </a:ln>
        </p:spPr>
        <p:txBody>
          <a:bodyPr lIns="92075" tIns="46038" rIns="92075" bIns="46038"/>
          <a:lstStyle/>
          <a:p>
            <a:pPr marL="342900" indent="-342900">
              <a:spcBef>
                <a:spcPct val="20000"/>
              </a:spcBef>
              <a:buFontTx/>
              <a:buChar char="•"/>
              <a:defRPr/>
            </a:pPr>
            <a:r>
              <a:rPr lang="en-US" sz="2800" dirty="0">
                <a:latin typeface="+mj-lt"/>
              </a:rPr>
              <a:t>Mechanical Integrity</a:t>
            </a:r>
          </a:p>
          <a:p>
            <a:pPr marL="342900" indent="-342900">
              <a:spcBef>
                <a:spcPct val="20000"/>
              </a:spcBef>
              <a:buFontTx/>
              <a:buChar char="•"/>
              <a:defRPr/>
            </a:pPr>
            <a:r>
              <a:rPr lang="en-US" sz="2800" dirty="0">
                <a:latin typeface="+mj-lt"/>
              </a:rPr>
              <a:t>Hot Works Permits</a:t>
            </a:r>
          </a:p>
          <a:p>
            <a:pPr marL="342900" indent="-342900">
              <a:spcBef>
                <a:spcPct val="20000"/>
              </a:spcBef>
              <a:buFontTx/>
              <a:buChar char="•"/>
              <a:defRPr/>
            </a:pPr>
            <a:r>
              <a:rPr lang="en-US" sz="2800" dirty="0">
                <a:latin typeface="+mj-lt"/>
              </a:rPr>
              <a:t>Management of Change</a:t>
            </a:r>
          </a:p>
          <a:p>
            <a:pPr marL="342900" indent="-342900">
              <a:spcBef>
                <a:spcPct val="20000"/>
              </a:spcBef>
              <a:buFontTx/>
              <a:buChar char="•"/>
              <a:defRPr/>
            </a:pPr>
            <a:r>
              <a:rPr lang="en-US" sz="2800" dirty="0">
                <a:latin typeface="+mj-lt"/>
              </a:rPr>
              <a:t>Incident Investigation</a:t>
            </a:r>
          </a:p>
          <a:p>
            <a:pPr marL="342900" indent="-342900">
              <a:spcBef>
                <a:spcPct val="20000"/>
              </a:spcBef>
              <a:buFontTx/>
              <a:buChar char="•"/>
              <a:defRPr/>
            </a:pPr>
            <a:r>
              <a:rPr lang="en-US" sz="2800" dirty="0">
                <a:latin typeface="+mj-lt"/>
              </a:rPr>
              <a:t>Emergency Planning &amp; Response</a:t>
            </a:r>
          </a:p>
          <a:p>
            <a:pPr marL="342900" indent="-342900">
              <a:spcBef>
                <a:spcPct val="20000"/>
              </a:spcBef>
              <a:buFontTx/>
              <a:buChar char="•"/>
              <a:defRPr/>
            </a:pPr>
            <a:r>
              <a:rPr lang="en-US" sz="2800" dirty="0">
                <a:latin typeface="+mj-lt"/>
              </a:rPr>
              <a:t>Compliance Audits</a:t>
            </a:r>
          </a:p>
          <a:p>
            <a:pPr marL="342900" indent="-342900">
              <a:spcBef>
                <a:spcPct val="20000"/>
              </a:spcBef>
              <a:buFontTx/>
              <a:buChar char="•"/>
              <a:defRPr/>
            </a:pPr>
            <a:r>
              <a:rPr lang="en-US" sz="2800" dirty="0">
                <a:latin typeface="+mj-lt"/>
              </a:rPr>
              <a:t>Trade Secrets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b="1" smtClean="0"/>
              <a:t>Element 1: Employee Participation</a:t>
            </a:r>
          </a:p>
        </p:txBody>
      </p:sp>
      <p:sp>
        <p:nvSpPr>
          <p:cNvPr id="24579" name="Rectangle 6"/>
          <p:cNvSpPr>
            <a:spLocks noChangeArrowheads="1"/>
          </p:cNvSpPr>
          <p:nvPr/>
        </p:nvSpPr>
        <p:spPr bwMode="auto">
          <a:xfrm>
            <a:off x="304800" y="1447800"/>
            <a:ext cx="4525963"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buFontTx/>
              <a:buChar char="•"/>
            </a:pPr>
            <a:r>
              <a:rPr lang="en-US">
                <a:latin typeface="Garamond" pitchFamily="18" charset="0"/>
              </a:rPr>
              <a:t>Develop a written participation plan </a:t>
            </a:r>
          </a:p>
          <a:p>
            <a:pPr marL="342900" indent="-342900">
              <a:spcBef>
                <a:spcPct val="20000"/>
              </a:spcBef>
              <a:buFontTx/>
              <a:buChar char="•"/>
            </a:pPr>
            <a:r>
              <a:rPr lang="en-US">
                <a:latin typeface="Garamond" pitchFamily="18" charset="0"/>
              </a:rPr>
              <a:t>Consult with employees</a:t>
            </a:r>
            <a:br>
              <a:rPr lang="en-US">
                <a:latin typeface="Garamond" pitchFamily="18" charset="0"/>
              </a:rPr>
            </a:br>
            <a:r>
              <a:rPr lang="en-US">
                <a:latin typeface="Garamond" pitchFamily="18" charset="0"/>
              </a:rPr>
              <a:t>on PSM development</a:t>
            </a:r>
          </a:p>
          <a:p>
            <a:pPr marL="342900" indent="-342900">
              <a:spcBef>
                <a:spcPct val="20000"/>
              </a:spcBef>
              <a:buFontTx/>
              <a:buChar char="•"/>
            </a:pPr>
            <a:r>
              <a:rPr lang="en-US">
                <a:latin typeface="Garamond" pitchFamily="18" charset="0"/>
              </a:rPr>
              <a:t>Provide PSM information access to employees</a:t>
            </a:r>
          </a:p>
        </p:txBody>
      </p:sp>
      <p:pic>
        <p:nvPicPr>
          <p:cNvPr id="24580" name="Picture 4" descr="thumbnailCA0UVXAQ.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11688" y="1158875"/>
            <a:ext cx="418147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5474"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b="1" dirty="0" smtClean="0"/>
              <a:t>Element 2: Process Safety Information</a:t>
            </a:r>
          </a:p>
        </p:txBody>
      </p:sp>
      <p:sp>
        <p:nvSpPr>
          <p:cNvPr id="745475" name="Rectangle 3"/>
          <p:cNvSpPr>
            <a:spLocks noGrp="1" noChangeArrowheads="1"/>
          </p:cNvSpPr>
          <p:nvPr>
            <p:ph idx="1"/>
          </p:nvPr>
        </p:nvSpPr>
        <p:spPr>
          <a:xfrm>
            <a:off x="685800" y="1295400"/>
            <a:ext cx="7772400" cy="5054600"/>
          </a:xfrm>
        </p:spPr>
        <p:txBody>
          <a:bodyPr rtlCol="0">
            <a:normAutofit fontScale="92500" lnSpcReduction="20000"/>
          </a:bodyPr>
          <a:lstStyle/>
          <a:p>
            <a:pPr eaLnBrk="1" fontAlgn="auto" hangingPunct="1">
              <a:lnSpc>
                <a:spcPct val="90000"/>
              </a:lnSpc>
              <a:spcAft>
                <a:spcPts val="0"/>
              </a:spcAft>
              <a:defRPr/>
            </a:pPr>
            <a:r>
              <a:rPr lang="en-US" smtClean="0"/>
              <a:t>Information used by employees to identify and understand hazards of Process Equipment and Chemicals.</a:t>
            </a:r>
          </a:p>
          <a:p>
            <a:pPr eaLnBrk="1" fontAlgn="auto" hangingPunct="1">
              <a:lnSpc>
                <a:spcPct val="90000"/>
              </a:lnSpc>
              <a:spcAft>
                <a:spcPts val="0"/>
              </a:spcAft>
              <a:defRPr/>
            </a:pPr>
            <a:r>
              <a:rPr lang="en-US" smtClean="0"/>
              <a:t>Must be compiled before a hazard analysis.</a:t>
            </a:r>
          </a:p>
          <a:p>
            <a:pPr eaLnBrk="1" fontAlgn="auto" hangingPunct="1">
              <a:lnSpc>
                <a:spcPct val="90000"/>
              </a:lnSpc>
              <a:spcAft>
                <a:spcPts val="0"/>
              </a:spcAft>
              <a:defRPr/>
            </a:pPr>
            <a:r>
              <a:rPr lang="en-US" smtClean="0"/>
              <a:t>Includes:</a:t>
            </a:r>
          </a:p>
          <a:p>
            <a:pPr lvl="1" eaLnBrk="1" fontAlgn="auto" hangingPunct="1">
              <a:lnSpc>
                <a:spcPct val="90000"/>
              </a:lnSpc>
              <a:spcAft>
                <a:spcPts val="0"/>
              </a:spcAft>
              <a:defRPr/>
            </a:pPr>
            <a:r>
              <a:rPr lang="en-US" smtClean="0"/>
              <a:t>MSDS’s, Process Chemistry, and Max Intended Inventory</a:t>
            </a:r>
          </a:p>
          <a:p>
            <a:pPr lvl="1" eaLnBrk="1" fontAlgn="auto" hangingPunct="1">
              <a:lnSpc>
                <a:spcPct val="90000"/>
              </a:lnSpc>
              <a:spcAft>
                <a:spcPts val="0"/>
              </a:spcAft>
              <a:defRPr/>
            </a:pPr>
            <a:r>
              <a:rPr lang="en-US" smtClean="0"/>
              <a:t>PFD’s/P&amp;ID’s</a:t>
            </a:r>
          </a:p>
          <a:p>
            <a:pPr lvl="1" eaLnBrk="1" fontAlgn="auto" hangingPunct="1">
              <a:lnSpc>
                <a:spcPct val="90000"/>
              </a:lnSpc>
              <a:spcAft>
                <a:spcPts val="0"/>
              </a:spcAft>
              <a:defRPr/>
            </a:pPr>
            <a:r>
              <a:rPr lang="en-US" smtClean="0"/>
              <a:t>Safe Operating Limits</a:t>
            </a:r>
          </a:p>
          <a:p>
            <a:pPr lvl="1" eaLnBrk="1" fontAlgn="auto" hangingPunct="1">
              <a:lnSpc>
                <a:spcPct val="90000"/>
              </a:lnSpc>
              <a:spcAft>
                <a:spcPts val="0"/>
              </a:spcAft>
              <a:defRPr/>
            </a:pPr>
            <a:r>
              <a:rPr lang="en-US" smtClean="0"/>
              <a:t>Material and energy balances</a:t>
            </a:r>
          </a:p>
          <a:p>
            <a:pPr lvl="1" eaLnBrk="1" fontAlgn="auto" hangingPunct="1">
              <a:lnSpc>
                <a:spcPct val="90000"/>
              </a:lnSpc>
              <a:spcAft>
                <a:spcPts val="0"/>
              </a:spcAft>
              <a:defRPr/>
            </a:pPr>
            <a:r>
              <a:rPr lang="en-US" smtClean="0"/>
              <a:t>Materials of construction and design codes employed</a:t>
            </a:r>
          </a:p>
          <a:p>
            <a:pPr lvl="2" eaLnBrk="1" fontAlgn="auto" hangingPunct="1">
              <a:lnSpc>
                <a:spcPct val="90000"/>
              </a:lnSpc>
              <a:spcAft>
                <a:spcPts val="0"/>
              </a:spcAft>
              <a:defRPr/>
            </a:pPr>
            <a:r>
              <a:rPr lang="en-US" smtClean="0"/>
              <a:t>(ie Electrical Classification, RV design, Ventilation design, safety system design)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6498"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b="1" dirty="0" smtClean="0"/>
              <a:t>Element 3: Process Hazard Analysis</a:t>
            </a:r>
          </a:p>
        </p:txBody>
      </p:sp>
      <p:sp>
        <p:nvSpPr>
          <p:cNvPr id="746499" name="Rectangle 3"/>
          <p:cNvSpPr>
            <a:spLocks noGrp="1" noChangeArrowheads="1"/>
          </p:cNvSpPr>
          <p:nvPr>
            <p:ph idx="1"/>
          </p:nvPr>
        </p:nvSpPr>
        <p:spPr>
          <a:xfrm>
            <a:off x="685800" y="1295400"/>
            <a:ext cx="7921625" cy="4954588"/>
          </a:xfrm>
        </p:spPr>
        <p:txBody>
          <a:bodyPr rtlCol="0">
            <a:normAutofit lnSpcReduction="10000"/>
          </a:bodyPr>
          <a:lstStyle/>
          <a:p>
            <a:pPr eaLnBrk="1" fontAlgn="auto" hangingPunct="1">
              <a:lnSpc>
                <a:spcPct val="90000"/>
              </a:lnSpc>
              <a:spcAft>
                <a:spcPts val="0"/>
              </a:spcAft>
              <a:defRPr/>
            </a:pPr>
            <a:r>
              <a:rPr lang="en-US" u="sng" smtClean="0"/>
              <a:t>Definition:</a:t>
            </a:r>
            <a:r>
              <a:rPr lang="en-US" smtClean="0"/>
              <a:t> Systematic way to identify potential hazards and recommend possible solutions</a:t>
            </a:r>
          </a:p>
          <a:p>
            <a:pPr lvl="1" eaLnBrk="1" fontAlgn="auto" hangingPunct="1">
              <a:lnSpc>
                <a:spcPct val="90000"/>
              </a:lnSpc>
              <a:spcAft>
                <a:spcPts val="0"/>
              </a:spcAft>
              <a:defRPr/>
            </a:pPr>
            <a:r>
              <a:rPr lang="en-US" smtClean="0">
                <a:solidFill>
                  <a:srgbClr val="0000CC"/>
                </a:solidFill>
              </a:rPr>
              <a:t>Techniques: HAZOP, FMEA, What-if, Checklist</a:t>
            </a:r>
            <a:endParaRPr lang="en-US" smtClean="0"/>
          </a:p>
          <a:p>
            <a:pPr eaLnBrk="1" fontAlgn="auto" hangingPunct="1">
              <a:lnSpc>
                <a:spcPct val="90000"/>
              </a:lnSpc>
              <a:spcAft>
                <a:spcPts val="0"/>
              </a:spcAft>
              <a:defRPr/>
            </a:pPr>
            <a:r>
              <a:rPr lang="en-US" u="sng" smtClean="0"/>
              <a:t>Addresses</a:t>
            </a:r>
            <a:r>
              <a:rPr lang="en-US" smtClean="0"/>
              <a:t>: facility siting, human factors, previous incidents, control failures</a:t>
            </a:r>
          </a:p>
          <a:p>
            <a:pPr eaLnBrk="1" fontAlgn="auto" hangingPunct="1">
              <a:lnSpc>
                <a:spcPct val="90000"/>
              </a:lnSpc>
              <a:spcAft>
                <a:spcPts val="0"/>
              </a:spcAft>
              <a:defRPr/>
            </a:pPr>
            <a:r>
              <a:rPr lang="en-US" u="sng" smtClean="0"/>
              <a:t>Relies on</a:t>
            </a:r>
            <a:r>
              <a:rPr lang="en-US" smtClean="0"/>
              <a:t>: Proper team and Information (PSI)</a:t>
            </a:r>
          </a:p>
          <a:p>
            <a:pPr eaLnBrk="1" fontAlgn="auto" hangingPunct="1">
              <a:lnSpc>
                <a:spcPct val="90000"/>
              </a:lnSpc>
              <a:spcAft>
                <a:spcPts val="0"/>
              </a:spcAft>
              <a:defRPr/>
            </a:pPr>
            <a:r>
              <a:rPr lang="en-US" u="sng" smtClean="0"/>
              <a:t>Develops</a:t>
            </a:r>
            <a:r>
              <a:rPr lang="en-US" smtClean="0"/>
              <a:t>: Recommendations</a:t>
            </a:r>
          </a:p>
          <a:p>
            <a:pPr eaLnBrk="1" fontAlgn="auto" hangingPunct="1">
              <a:lnSpc>
                <a:spcPct val="90000"/>
              </a:lnSpc>
              <a:spcAft>
                <a:spcPts val="0"/>
              </a:spcAft>
              <a:defRPr/>
            </a:pPr>
            <a:r>
              <a:rPr lang="en-US" u="sng" smtClean="0"/>
              <a:t>Must:</a:t>
            </a:r>
            <a:r>
              <a:rPr lang="en-US" smtClean="0"/>
              <a:t> Revalidate every 5 years (Ensure hazards introduced by changes are sufficiently controlled)</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b="1" smtClean="0"/>
              <a:t>Element 4: Operating Procedures</a:t>
            </a:r>
          </a:p>
        </p:txBody>
      </p:sp>
      <p:sp>
        <p:nvSpPr>
          <p:cNvPr id="28675" name="Rectangle 3"/>
          <p:cNvSpPr>
            <a:spLocks noGrp="1" noChangeArrowheads="1"/>
          </p:cNvSpPr>
          <p:nvPr>
            <p:ph type="body" sz="half" idx="1"/>
          </p:nvPr>
        </p:nvSpPr>
        <p:spPr>
          <a:xfrm>
            <a:off x="685800" y="1295400"/>
            <a:ext cx="5788025" cy="5121275"/>
          </a:xfrm>
        </p:spPr>
        <p:txBody>
          <a:bodyPr/>
          <a:lstStyle/>
          <a:p>
            <a:pPr eaLnBrk="1" hangingPunct="1">
              <a:lnSpc>
                <a:spcPct val="90000"/>
              </a:lnSpc>
            </a:pPr>
            <a:r>
              <a:rPr lang="en-US" sz="3600" smtClean="0"/>
              <a:t>Written procedures for:</a:t>
            </a:r>
          </a:p>
          <a:p>
            <a:pPr lvl="1" eaLnBrk="1" hangingPunct="1">
              <a:lnSpc>
                <a:spcPct val="90000"/>
              </a:lnSpc>
            </a:pPr>
            <a:r>
              <a:rPr lang="en-US" smtClean="0"/>
              <a:t>Startup/Shutdown</a:t>
            </a:r>
          </a:p>
          <a:p>
            <a:pPr lvl="1" eaLnBrk="1" hangingPunct="1">
              <a:lnSpc>
                <a:spcPct val="90000"/>
              </a:lnSpc>
            </a:pPr>
            <a:r>
              <a:rPr lang="en-US" smtClean="0"/>
              <a:t>Normal operations</a:t>
            </a:r>
          </a:p>
          <a:p>
            <a:pPr lvl="1" eaLnBrk="1" hangingPunct="1">
              <a:lnSpc>
                <a:spcPct val="90000"/>
              </a:lnSpc>
            </a:pPr>
            <a:r>
              <a:rPr lang="en-US" smtClean="0"/>
              <a:t>Temporary operations</a:t>
            </a:r>
          </a:p>
          <a:p>
            <a:pPr lvl="1" eaLnBrk="1" hangingPunct="1">
              <a:lnSpc>
                <a:spcPct val="90000"/>
              </a:lnSpc>
            </a:pPr>
            <a:r>
              <a:rPr lang="en-US" smtClean="0"/>
              <a:t>Emergency operations</a:t>
            </a:r>
          </a:p>
          <a:p>
            <a:pPr eaLnBrk="1" hangingPunct="1">
              <a:lnSpc>
                <a:spcPct val="90000"/>
              </a:lnSpc>
            </a:pPr>
            <a:r>
              <a:rPr lang="en-US" sz="3600" smtClean="0"/>
              <a:t>Must include:</a:t>
            </a:r>
          </a:p>
          <a:p>
            <a:pPr lvl="1" eaLnBrk="1" hangingPunct="1">
              <a:lnSpc>
                <a:spcPct val="90000"/>
              </a:lnSpc>
            </a:pPr>
            <a:r>
              <a:rPr lang="en-US" smtClean="0"/>
              <a:t>Operating Limits and Deviations</a:t>
            </a:r>
          </a:p>
          <a:p>
            <a:pPr lvl="1" eaLnBrk="1" hangingPunct="1">
              <a:lnSpc>
                <a:spcPct val="90000"/>
              </a:lnSpc>
            </a:pPr>
            <a:r>
              <a:rPr lang="en-US" smtClean="0"/>
              <a:t>Potential Hazards and Controls </a:t>
            </a:r>
          </a:p>
          <a:p>
            <a:pPr lvl="2" eaLnBrk="1" hangingPunct="1">
              <a:lnSpc>
                <a:spcPct val="90000"/>
              </a:lnSpc>
            </a:pPr>
            <a:r>
              <a:rPr lang="en-US" smtClean="0"/>
              <a:t>(ie PPE, Safety Systems)</a:t>
            </a:r>
          </a:p>
          <a:p>
            <a:pPr eaLnBrk="1" hangingPunct="1">
              <a:lnSpc>
                <a:spcPct val="90000"/>
              </a:lnSpc>
            </a:pPr>
            <a:r>
              <a:rPr lang="en-US" sz="3600" smtClean="0"/>
              <a:t>Certified annually</a:t>
            </a:r>
          </a:p>
          <a:p>
            <a:pPr eaLnBrk="1" hangingPunct="1">
              <a:lnSpc>
                <a:spcPct val="90000"/>
              </a:lnSpc>
            </a:pPr>
            <a:endParaRPr lang="en-US" sz="2400" smtClean="0"/>
          </a:p>
        </p:txBody>
      </p:sp>
      <p:pic>
        <p:nvPicPr>
          <p:cNvPr id="28676" name="Picture 4" descr="4536512311.jp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111875" y="1646238"/>
            <a:ext cx="2803525" cy="4983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25475" y="346075"/>
            <a:ext cx="7924800" cy="1143000"/>
          </a:xfrm>
        </p:spPr>
        <p:txBody>
          <a:bodyPr/>
          <a:lstStyle/>
          <a:p>
            <a:pPr eaLnBrk="1" hangingPunct="1"/>
            <a:r>
              <a:rPr lang="en-US" b="1" smtClean="0"/>
              <a:t>Element 5: Training</a:t>
            </a:r>
          </a:p>
        </p:txBody>
      </p:sp>
      <p:sp>
        <p:nvSpPr>
          <p:cNvPr id="749572" name="Rectangle 4"/>
          <p:cNvSpPr>
            <a:spLocks noGrp="1" noChangeArrowheads="1"/>
          </p:cNvSpPr>
          <p:nvPr>
            <p:ph type="body" sz="half" idx="1"/>
          </p:nvPr>
        </p:nvSpPr>
        <p:spPr>
          <a:xfrm>
            <a:off x="685800" y="1295400"/>
            <a:ext cx="4587875" cy="4954588"/>
          </a:xfrm>
        </p:spPr>
        <p:txBody>
          <a:bodyPr rtlCol="0">
            <a:normAutofit fontScale="85000" lnSpcReduction="20000"/>
          </a:bodyPr>
          <a:lstStyle/>
          <a:p>
            <a:pPr eaLnBrk="1" fontAlgn="auto" hangingPunct="1">
              <a:spcAft>
                <a:spcPts val="0"/>
              </a:spcAft>
              <a:defRPr/>
            </a:pPr>
            <a:r>
              <a:rPr lang="en-US" sz="3600" dirty="0" smtClean="0"/>
              <a:t>Must include:</a:t>
            </a:r>
          </a:p>
          <a:p>
            <a:pPr lvl="1" eaLnBrk="1" fontAlgn="auto" hangingPunct="1">
              <a:spcAft>
                <a:spcPts val="0"/>
              </a:spcAft>
              <a:defRPr/>
            </a:pPr>
            <a:r>
              <a:rPr lang="en-US" dirty="0" smtClean="0"/>
              <a:t>Process Overview</a:t>
            </a:r>
          </a:p>
          <a:p>
            <a:pPr lvl="1" eaLnBrk="1" fontAlgn="auto" hangingPunct="1">
              <a:spcAft>
                <a:spcPts val="0"/>
              </a:spcAft>
              <a:defRPr/>
            </a:pPr>
            <a:r>
              <a:rPr lang="en-US" dirty="0" smtClean="0"/>
              <a:t>Safety and Health Hazards</a:t>
            </a:r>
          </a:p>
          <a:p>
            <a:pPr lvl="1" eaLnBrk="1" fontAlgn="auto" hangingPunct="1">
              <a:spcAft>
                <a:spcPts val="0"/>
              </a:spcAft>
              <a:defRPr/>
            </a:pPr>
            <a:r>
              <a:rPr lang="en-US" dirty="0" smtClean="0"/>
              <a:t>Procedures (emphasizing emergency)</a:t>
            </a:r>
          </a:p>
          <a:p>
            <a:pPr lvl="1" eaLnBrk="1" fontAlgn="auto" hangingPunct="1">
              <a:spcAft>
                <a:spcPts val="0"/>
              </a:spcAft>
              <a:defRPr/>
            </a:pPr>
            <a:r>
              <a:rPr lang="en-US" dirty="0" smtClean="0"/>
              <a:t>Safe Work Practices</a:t>
            </a:r>
          </a:p>
          <a:p>
            <a:pPr eaLnBrk="1" fontAlgn="auto" hangingPunct="1">
              <a:spcAft>
                <a:spcPts val="0"/>
              </a:spcAft>
              <a:defRPr/>
            </a:pPr>
            <a:r>
              <a:rPr lang="en-US" sz="3600" dirty="0" smtClean="0"/>
              <a:t>Initial training w/refresher at least every 3 years</a:t>
            </a:r>
          </a:p>
          <a:p>
            <a:pPr eaLnBrk="1" fontAlgn="auto" hangingPunct="1">
              <a:spcAft>
                <a:spcPts val="0"/>
              </a:spcAft>
              <a:defRPr/>
            </a:pPr>
            <a:r>
              <a:rPr lang="en-US" sz="3600" dirty="0" smtClean="0"/>
              <a:t>Documented records and verification of qualification</a:t>
            </a:r>
          </a:p>
        </p:txBody>
      </p:sp>
      <p:pic>
        <p:nvPicPr>
          <p:cNvPr id="29700" name="Picture 4" descr="thumbnailCAQ1PK3Y.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60975" y="1489075"/>
            <a:ext cx="3441700" cy="331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b="1" smtClean="0"/>
              <a:t>Element 6: Contractors</a:t>
            </a:r>
          </a:p>
        </p:txBody>
      </p:sp>
      <p:sp>
        <p:nvSpPr>
          <p:cNvPr id="30723" name="Rectangle 3"/>
          <p:cNvSpPr>
            <a:spLocks noGrp="1" noChangeArrowheads="1"/>
          </p:cNvSpPr>
          <p:nvPr>
            <p:ph idx="1"/>
          </p:nvPr>
        </p:nvSpPr>
        <p:spPr>
          <a:xfrm>
            <a:off x="685800" y="1295400"/>
            <a:ext cx="7772400" cy="4921250"/>
          </a:xfrm>
        </p:spPr>
        <p:txBody>
          <a:bodyPr/>
          <a:lstStyle/>
          <a:p>
            <a:pPr eaLnBrk="1" hangingPunct="1">
              <a:lnSpc>
                <a:spcPct val="90000"/>
              </a:lnSpc>
            </a:pPr>
            <a:r>
              <a:rPr lang="en-US" sz="3600" smtClean="0"/>
              <a:t>Contractor definition:	</a:t>
            </a:r>
          </a:p>
          <a:p>
            <a:pPr lvl="1" eaLnBrk="1" hangingPunct="1">
              <a:lnSpc>
                <a:spcPct val="90000"/>
              </a:lnSpc>
            </a:pPr>
            <a:r>
              <a:rPr lang="en-US" sz="3200" smtClean="0"/>
              <a:t>An individual performing work on or adjacent to a covered process.</a:t>
            </a:r>
          </a:p>
          <a:p>
            <a:pPr lvl="1" eaLnBrk="1" hangingPunct="1">
              <a:lnSpc>
                <a:spcPct val="90000"/>
              </a:lnSpc>
            </a:pPr>
            <a:r>
              <a:rPr lang="en-US" sz="3200" smtClean="0"/>
              <a:t>Does not apply to incidental services </a:t>
            </a:r>
          </a:p>
          <a:p>
            <a:pPr lvl="2" eaLnBrk="1" hangingPunct="1">
              <a:lnSpc>
                <a:spcPct val="90000"/>
              </a:lnSpc>
            </a:pPr>
            <a:r>
              <a:rPr lang="en-US" smtClean="0"/>
              <a:t>Janitorial, Food and Drink, Mail, or Laundry service</a:t>
            </a:r>
          </a:p>
          <a:p>
            <a:pPr eaLnBrk="1" hangingPunct="1">
              <a:lnSpc>
                <a:spcPct val="90000"/>
              </a:lnSpc>
            </a:pPr>
            <a:endParaRPr lang="en-US" sz="3600" smtClean="0"/>
          </a:p>
          <a:p>
            <a:pPr eaLnBrk="1" hangingPunct="1">
              <a:lnSpc>
                <a:spcPct val="90000"/>
              </a:lnSpc>
            </a:pPr>
            <a:r>
              <a:rPr lang="en-US" sz="3600" smtClean="0"/>
              <a:t>Two Different sets of responsibilities:</a:t>
            </a:r>
          </a:p>
          <a:p>
            <a:pPr lvl="1" eaLnBrk="1" hangingPunct="1">
              <a:lnSpc>
                <a:spcPct val="90000"/>
              </a:lnSpc>
            </a:pPr>
            <a:r>
              <a:rPr lang="en-US" smtClean="0"/>
              <a:t>Employer</a:t>
            </a:r>
          </a:p>
          <a:p>
            <a:pPr lvl="1" eaLnBrk="1" hangingPunct="1">
              <a:lnSpc>
                <a:spcPct val="90000"/>
              </a:lnSpc>
            </a:pPr>
            <a:r>
              <a:rPr lang="en-US" smtClean="0"/>
              <a:t>Contract Employer</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2642"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b="1" smtClean="0"/>
              <a:t>Element 6: Employer Responsibilities</a:t>
            </a:r>
          </a:p>
        </p:txBody>
      </p:sp>
      <p:sp>
        <p:nvSpPr>
          <p:cNvPr id="752643" name="Rectangle 3"/>
          <p:cNvSpPr>
            <a:spLocks noGrp="1" noChangeArrowheads="1"/>
          </p:cNvSpPr>
          <p:nvPr>
            <p:ph idx="1"/>
          </p:nvPr>
        </p:nvSpPr>
        <p:spPr>
          <a:xfrm>
            <a:off x="685800" y="1295400"/>
            <a:ext cx="7772400" cy="4987925"/>
          </a:xfrm>
        </p:spPr>
        <p:txBody>
          <a:bodyPr rtlCol="0">
            <a:normAutofit fontScale="92500" lnSpcReduction="10000"/>
          </a:bodyPr>
          <a:lstStyle/>
          <a:p>
            <a:pPr eaLnBrk="1" fontAlgn="auto" hangingPunct="1">
              <a:lnSpc>
                <a:spcPct val="80000"/>
              </a:lnSpc>
              <a:spcAft>
                <a:spcPts val="0"/>
              </a:spcAft>
              <a:defRPr/>
            </a:pPr>
            <a:r>
              <a:rPr lang="en-US" smtClean="0"/>
              <a:t>Evaluate Contractor Safety Performance (prior to selection)</a:t>
            </a:r>
          </a:p>
          <a:p>
            <a:pPr eaLnBrk="1" fontAlgn="auto" hangingPunct="1">
              <a:lnSpc>
                <a:spcPct val="80000"/>
              </a:lnSpc>
              <a:spcAft>
                <a:spcPts val="0"/>
              </a:spcAft>
              <a:defRPr/>
            </a:pPr>
            <a:r>
              <a:rPr lang="en-US" smtClean="0"/>
              <a:t>Inform Contractor Of Known Hazards Related to:</a:t>
            </a:r>
          </a:p>
          <a:p>
            <a:pPr lvl="2" eaLnBrk="1" fontAlgn="auto" hangingPunct="1">
              <a:lnSpc>
                <a:spcPct val="80000"/>
              </a:lnSpc>
              <a:spcAft>
                <a:spcPts val="0"/>
              </a:spcAft>
              <a:defRPr/>
            </a:pPr>
            <a:r>
              <a:rPr lang="en-US" smtClean="0"/>
              <a:t>Work Being Performed and the Process </a:t>
            </a:r>
          </a:p>
          <a:p>
            <a:pPr eaLnBrk="1" fontAlgn="auto" hangingPunct="1">
              <a:lnSpc>
                <a:spcPct val="80000"/>
              </a:lnSpc>
              <a:spcAft>
                <a:spcPts val="0"/>
              </a:spcAft>
              <a:defRPr/>
            </a:pPr>
            <a:r>
              <a:rPr lang="en-US" smtClean="0"/>
              <a:t>Inform Contractor Of Emergency Plan</a:t>
            </a:r>
          </a:p>
          <a:p>
            <a:pPr eaLnBrk="1" fontAlgn="auto" hangingPunct="1">
              <a:lnSpc>
                <a:spcPct val="80000"/>
              </a:lnSpc>
              <a:spcAft>
                <a:spcPts val="0"/>
              </a:spcAft>
              <a:defRPr/>
            </a:pPr>
            <a:r>
              <a:rPr lang="en-US" smtClean="0"/>
              <a:t>Implement Safe Work Practices Covering Work Activities</a:t>
            </a:r>
          </a:p>
          <a:p>
            <a:pPr lvl="2" eaLnBrk="1" fontAlgn="auto" hangingPunct="1">
              <a:lnSpc>
                <a:spcPct val="80000"/>
              </a:lnSpc>
              <a:spcAft>
                <a:spcPts val="0"/>
              </a:spcAft>
              <a:defRPr/>
            </a:pPr>
            <a:r>
              <a:rPr lang="en-US" smtClean="0"/>
              <a:t>Lockout/Tagout, Confined Space Entry, Opening Process Equipment, and Facility Entry.</a:t>
            </a:r>
          </a:p>
          <a:p>
            <a:pPr eaLnBrk="1" fontAlgn="auto" hangingPunct="1">
              <a:lnSpc>
                <a:spcPct val="80000"/>
              </a:lnSpc>
              <a:spcAft>
                <a:spcPts val="0"/>
              </a:spcAft>
              <a:defRPr/>
            </a:pPr>
            <a:r>
              <a:rPr lang="en-US" smtClean="0"/>
              <a:t>Periodically evaluate Contractor Performance on Meeting OSHA Obligations (training etc)</a:t>
            </a:r>
          </a:p>
          <a:p>
            <a:pPr eaLnBrk="1" fontAlgn="auto" hangingPunct="1">
              <a:lnSpc>
                <a:spcPct val="80000"/>
              </a:lnSpc>
              <a:spcAft>
                <a:spcPts val="0"/>
              </a:spcAft>
              <a:defRPr/>
            </a:pPr>
            <a:r>
              <a:rPr lang="en-US" smtClean="0"/>
              <a:t>Maintain a Contractor Illness/Injury Log</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b="1" smtClean="0"/>
              <a:t>Element 6: Contractor Employer</a:t>
            </a:r>
          </a:p>
        </p:txBody>
      </p:sp>
      <p:sp>
        <p:nvSpPr>
          <p:cNvPr id="753667" name="Rectangle 3"/>
          <p:cNvSpPr>
            <a:spLocks noGrp="1" noChangeArrowheads="1"/>
          </p:cNvSpPr>
          <p:nvPr>
            <p:ph idx="1"/>
          </p:nvPr>
        </p:nvSpPr>
        <p:spPr>
          <a:xfrm>
            <a:off x="685800" y="1295400"/>
            <a:ext cx="7772400" cy="4821238"/>
          </a:xfrm>
        </p:spPr>
        <p:txBody>
          <a:bodyPr rtlCol="0">
            <a:normAutofit lnSpcReduction="10000"/>
          </a:bodyPr>
          <a:lstStyle/>
          <a:p>
            <a:pPr eaLnBrk="1" fontAlgn="auto" hangingPunct="1">
              <a:lnSpc>
                <a:spcPct val="90000"/>
              </a:lnSpc>
              <a:spcAft>
                <a:spcPts val="0"/>
              </a:spcAft>
              <a:defRPr/>
            </a:pPr>
            <a:r>
              <a:rPr lang="en-US" smtClean="0"/>
              <a:t>Contractor Training and Documentation of Comprehension.</a:t>
            </a:r>
          </a:p>
          <a:p>
            <a:pPr eaLnBrk="1" fontAlgn="auto" hangingPunct="1">
              <a:lnSpc>
                <a:spcPct val="90000"/>
              </a:lnSpc>
              <a:spcAft>
                <a:spcPts val="0"/>
              </a:spcAft>
              <a:defRPr/>
            </a:pPr>
            <a:r>
              <a:rPr lang="en-US" smtClean="0"/>
              <a:t>Instruct Contractors of:</a:t>
            </a:r>
          </a:p>
          <a:p>
            <a:pPr lvl="1" eaLnBrk="1" fontAlgn="auto" hangingPunct="1">
              <a:lnSpc>
                <a:spcPct val="90000"/>
              </a:lnSpc>
              <a:spcAft>
                <a:spcPts val="0"/>
              </a:spcAft>
              <a:defRPr/>
            </a:pPr>
            <a:r>
              <a:rPr lang="en-US" smtClean="0"/>
              <a:t>Hazards of facility/job and the Emergency Plan</a:t>
            </a:r>
          </a:p>
          <a:p>
            <a:pPr eaLnBrk="1" fontAlgn="auto" hangingPunct="1">
              <a:lnSpc>
                <a:spcPct val="90000"/>
              </a:lnSpc>
              <a:spcAft>
                <a:spcPts val="0"/>
              </a:spcAft>
              <a:defRPr/>
            </a:pPr>
            <a:r>
              <a:rPr lang="en-US" smtClean="0"/>
              <a:t>Ensure that Contractors follow the Facility:</a:t>
            </a:r>
          </a:p>
          <a:p>
            <a:pPr lvl="1" eaLnBrk="1" fontAlgn="auto" hangingPunct="1">
              <a:lnSpc>
                <a:spcPct val="90000"/>
              </a:lnSpc>
              <a:spcAft>
                <a:spcPts val="0"/>
              </a:spcAft>
              <a:defRPr/>
            </a:pPr>
            <a:r>
              <a:rPr lang="en-US" smtClean="0"/>
              <a:t>Safe Work Practices</a:t>
            </a:r>
          </a:p>
          <a:p>
            <a:pPr lvl="1" eaLnBrk="1" fontAlgn="auto" hangingPunct="1">
              <a:lnSpc>
                <a:spcPct val="90000"/>
              </a:lnSpc>
              <a:spcAft>
                <a:spcPts val="0"/>
              </a:spcAft>
              <a:defRPr/>
            </a:pPr>
            <a:r>
              <a:rPr lang="en-US" smtClean="0"/>
              <a:t>Safety Rules/Policies</a:t>
            </a:r>
          </a:p>
          <a:p>
            <a:pPr eaLnBrk="1" fontAlgn="auto" hangingPunct="1">
              <a:lnSpc>
                <a:spcPct val="90000"/>
              </a:lnSpc>
              <a:spcAft>
                <a:spcPts val="0"/>
              </a:spcAft>
              <a:defRPr/>
            </a:pPr>
            <a:r>
              <a:rPr lang="en-US" smtClean="0"/>
              <a:t>Notify Facility of:</a:t>
            </a:r>
          </a:p>
          <a:p>
            <a:pPr lvl="1" eaLnBrk="1" fontAlgn="auto" hangingPunct="1">
              <a:lnSpc>
                <a:spcPct val="90000"/>
              </a:lnSpc>
              <a:spcAft>
                <a:spcPts val="0"/>
              </a:spcAft>
              <a:defRPr/>
            </a:pPr>
            <a:r>
              <a:rPr lang="en-US" smtClean="0"/>
              <a:t>Hazards of Contract Work Being Performed</a:t>
            </a:r>
          </a:p>
          <a:p>
            <a:pPr lvl="1" eaLnBrk="1" fontAlgn="auto" hangingPunct="1">
              <a:lnSpc>
                <a:spcPct val="90000"/>
              </a:lnSpc>
              <a:spcAft>
                <a:spcPts val="0"/>
              </a:spcAft>
              <a:defRPr/>
            </a:pPr>
            <a:r>
              <a:rPr lang="en-US" smtClean="0"/>
              <a:t>Hazards found during Work</a:t>
            </a:r>
          </a:p>
          <a:p>
            <a:pPr eaLnBrk="1" fontAlgn="auto" hangingPunct="1">
              <a:lnSpc>
                <a:spcPct val="90000"/>
              </a:lnSpc>
              <a:spcAft>
                <a:spcPts val="0"/>
              </a:spcAft>
              <a:defRPr/>
            </a:pPr>
            <a:endParaRPr lang="en-US"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b="1" smtClean="0"/>
              <a:t>Element 6: Contractor Provisions</a:t>
            </a:r>
          </a:p>
        </p:txBody>
      </p:sp>
      <p:sp>
        <p:nvSpPr>
          <p:cNvPr id="34819" name="Rectangle 3"/>
          <p:cNvSpPr>
            <a:spLocks noGrp="1" noChangeArrowheads="1"/>
          </p:cNvSpPr>
          <p:nvPr>
            <p:ph idx="1"/>
          </p:nvPr>
        </p:nvSpPr>
        <p:spPr>
          <a:xfrm>
            <a:off x="685800" y="1295400"/>
            <a:ext cx="7772400" cy="5237163"/>
          </a:xfrm>
        </p:spPr>
        <p:txBody>
          <a:bodyPr/>
          <a:lstStyle/>
          <a:p>
            <a:pPr eaLnBrk="1" hangingPunct="1">
              <a:lnSpc>
                <a:spcPct val="90000"/>
              </a:lnSpc>
            </a:pPr>
            <a:r>
              <a:rPr lang="en-US" sz="3600" smtClean="0"/>
              <a:t>Contractor Safety Oversight </a:t>
            </a:r>
          </a:p>
          <a:p>
            <a:pPr lvl="1" eaLnBrk="1" hangingPunct="1">
              <a:lnSpc>
                <a:spcPct val="90000"/>
              </a:lnSpc>
            </a:pPr>
            <a:r>
              <a:rPr lang="en-US" smtClean="0"/>
              <a:t>Evaluate contractor safety program</a:t>
            </a:r>
          </a:p>
          <a:p>
            <a:pPr lvl="1" eaLnBrk="1" hangingPunct="1">
              <a:lnSpc>
                <a:spcPct val="90000"/>
              </a:lnSpc>
            </a:pPr>
            <a:r>
              <a:rPr lang="en-US" smtClean="0"/>
              <a:t>Inform contractor of potential hazards: fire, toxic release, applicable plant safety rules</a:t>
            </a:r>
          </a:p>
          <a:p>
            <a:pPr lvl="1" eaLnBrk="1" hangingPunct="1">
              <a:lnSpc>
                <a:spcPct val="90000"/>
              </a:lnSpc>
            </a:pPr>
            <a:r>
              <a:rPr lang="en-US" smtClean="0"/>
              <a:t>Develop and implement safe work practices</a:t>
            </a:r>
          </a:p>
          <a:p>
            <a:pPr lvl="1" eaLnBrk="1" hangingPunct="1">
              <a:lnSpc>
                <a:spcPct val="90000"/>
              </a:lnSpc>
            </a:pPr>
            <a:r>
              <a:rPr lang="en-US" smtClean="0"/>
              <a:t>Evaluate Contractor performance</a:t>
            </a:r>
          </a:p>
          <a:p>
            <a:pPr eaLnBrk="1" hangingPunct="1">
              <a:lnSpc>
                <a:spcPct val="90000"/>
              </a:lnSpc>
            </a:pPr>
            <a:r>
              <a:rPr lang="en-US" sz="3600" smtClean="0"/>
              <a:t>Qualified Contractors</a:t>
            </a:r>
          </a:p>
          <a:p>
            <a:pPr lvl="1" eaLnBrk="1" hangingPunct="1">
              <a:lnSpc>
                <a:spcPct val="90000"/>
              </a:lnSpc>
            </a:pPr>
            <a:r>
              <a:rPr lang="en-US" smtClean="0"/>
              <a:t>Pre-qualification process </a:t>
            </a:r>
          </a:p>
          <a:p>
            <a:pPr lvl="1" eaLnBrk="1" hangingPunct="1">
              <a:lnSpc>
                <a:spcPct val="90000"/>
              </a:lnSpc>
            </a:pPr>
            <a:r>
              <a:rPr lang="en-US" smtClean="0"/>
              <a:t>Safety Training</a:t>
            </a:r>
          </a:p>
          <a:p>
            <a:pPr lvl="1" eaLnBrk="1" hangingPunct="1">
              <a:lnSpc>
                <a:spcPct val="90000"/>
              </a:lnSpc>
            </a:pPr>
            <a:r>
              <a:rPr lang="en-US" smtClean="0"/>
              <a:t>Initial/annual orientation</a:t>
            </a:r>
          </a:p>
          <a:p>
            <a:pPr lvl="1" eaLnBrk="1" hangingPunct="1">
              <a:lnSpc>
                <a:spcPct val="90000"/>
              </a:lnSpc>
            </a:pPr>
            <a:r>
              <a:rPr lang="en-US" smtClean="0"/>
              <a:t>Job specific training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smtClean="0"/>
              <a:t>Purpose</a:t>
            </a:r>
          </a:p>
        </p:txBody>
      </p:sp>
      <p:sp>
        <p:nvSpPr>
          <p:cNvPr id="5123" name="Rectangle 2"/>
          <p:cNvSpPr>
            <a:spLocks noChangeArrowheads="1"/>
          </p:cNvSpPr>
          <p:nvPr/>
        </p:nvSpPr>
        <p:spPr bwMode="auto">
          <a:xfrm>
            <a:off x="1036638" y="1676400"/>
            <a:ext cx="7024687"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latin typeface="Comic Sans MS" pitchFamily="66" charset="0"/>
              </a:rPr>
              <a:t/>
            </a:r>
            <a:br>
              <a:rPr lang="en-US" b="1">
                <a:latin typeface="Comic Sans MS" pitchFamily="66" charset="0"/>
              </a:rPr>
            </a:br>
            <a:r>
              <a:rPr lang="en-US" b="1">
                <a:latin typeface="Cambria" pitchFamily="18" charset="0"/>
              </a:rPr>
              <a:t>This section contains requirements for preventing or minimizing the consequences of </a:t>
            </a:r>
            <a:r>
              <a:rPr lang="en-US" b="1">
                <a:solidFill>
                  <a:srgbClr val="FF0000"/>
                </a:solidFill>
                <a:latin typeface="Cambria" pitchFamily="18" charset="0"/>
              </a:rPr>
              <a:t>catastrophic releases</a:t>
            </a:r>
            <a:r>
              <a:rPr lang="en-US" b="1">
                <a:latin typeface="Cambria" pitchFamily="18" charset="0"/>
              </a:rPr>
              <a:t> of toxic, reactive, flammable, or explosive chemicals.  These releases may result in toxic, fire or explosion hazards.</a:t>
            </a:r>
            <a:endParaRPr lang="en-US">
              <a:latin typeface="Cambria"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b="1" smtClean="0"/>
              <a:t>Element 6: Contractor Provisions</a:t>
            </a:r>
          </a:p>
        </p:txBody>
      </p:sp>
      <p:sp>
        <p:nvSpPr>
          <p:cNvPr id="35843" name="Rectangle 3"/>
          <p:cNvSpPr>
            <a:spLocks noGrp="1" noChangeArrowheads="1"/>
          </p:cNvSpPr>
          <p:nvPr>
            <p:ph idx="1"/>
          </p:nvPr>
        </p:nvSpPr>
        <p:spPr>
          <a:xfrm>
            <a:off x="685800" y="1295400"/>
            <a:ext cx="7772400" cy="5221288"/>
          </a:xfrm>
        </p:spPr>
        <p:txBody>
          <a:bodyPr/>
          <a:lstStyle/>
          <a:p>
            <a:pPr eaLnBrk="1" hangingPunct="1"/>
            <a:r>
              <a:rPr lang="en-US" sz="3600" smtClean="0"/>
              <a:t>Audit Compliance</a:t>
            </a:r>
          </a:p>
          <a:p>
            <a:pPr lvl="1" eaLnBrk="1" hangingPunct="1"/>
            <a:r>
              <a:rPr lang="en-US" smtClean="0"/>
              <a:t>Perform Field and Bi-annual record audits on selected contractors</a:t>
            </a:r>
            <a:endParaRPr lang="en-US" sz="3200" smtClean="0"/>
          </a:p>
          <a:p>
            <a:pPr eaLnBrk="1" hangingPunct="1"/>
            <a:r>
              <a:rPr lang="en-US" sz="3600" smtClean="0"/>
              <a:t>Responsible for:</a:t>
            </a:r>
          </a:p>
          <a:p>
            <a:pPr lvl="1" eaLnBrk="1" hangingPunct="1"/>
            <a:r>
              <a:rPr lang="en-US" smtClean="0"/>
              <a:t>use of qualified contractors</a:t>
            </a:r>
          </a:p>
          <a:p>
            <a:pPr lvl="1" eaLnBrk="1" hangingPunct="1"/>
            <a:r>
              <a:rPr lang="en-US" smtClean="0"/>
              <a:t>ensuring new contractors are pre-qualified </a:t>
            </a:r>
          </a:p>
          <a:p>
            <a:pPr lvl="1" eaLnBrk="1" hangingPunct="1"/>
            <a:r>
              <a:rPr lang="en-US" smtClean="0"/>
              <a:t>ensuring contractor trained properly and provided required information</a:t>
            </a:r>
          </a:p>
          <a:p>
            <a:pPr lvl="1" eaLnBrk="1" hangingPunct="1"/>
            <a:r>
              <a:rPr lang="en-US" smtClean="0"/>
              <a:t>Ensure contractor is following rules &amp; procedures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4690"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b="1" smtClean="0"/>
              <a:t>Element 7: Pre-Startup Safety Review</a:t>
            </a:r>
          </a:p>
        </p:txBody>
      </p:sp>
      <p:sp>
        <p:nvSpPr>
          <p:cNvPr id="36867" name="Rectangle 3"/>
          <p:cNvSpPr>
            <a:spLocks noGrp="1" noChangeArrowheads="1"/>
          </p:cNvSpPr>
          <p:nvPr>
            <p:ph idx="1"/>
          </p:nvPr>
        </p:nvSpPr>
        <p:spPr/>
        <p:txBody>
          <a:bodyPr/>
          <a:lstStyle/>
          <a:p>
            <a:pPr eaLnBrk="1" hangingPunct="1"/>
            <a:r>
              <a:rPr lang="en-US" sz="3600" smtClean="0"/>
              <a:t>Performed on New/Modified Facilities </a:t>
            </a:r>
          </a:p>
          <a:p>
            <a:pPr eaLnBrk="1" hangingPunct="1"/>
            <a:r>
              <a:rPr lang="en-US" sz="3600" smtClean="0"/>
              <a:t>Ensures the following prior to Start-up:</a:t>
            </a:r>
          </a:p>
          <a:p>
            <a:pPr lvl="1" eaLnBrk="1" hangingPunct="1"/>
            <a:r>
              <a:rPr lang="en-US" smtClean="0"/>
              <a:t>Construction is in accordance with design specs</a:t>
            </a:r>
          </a:p>
          <a:p>
            <a:pPr lvl="1" eaLnBrk="1" hangingPunct="1"/>
            <a:r>
              <a:rPr lang="en-US" smtClean="0"/>
              <a:t>Procedures are in place</a:t>
            </a:r>
          </a:p>
          <a:p>
            <a:pPr lvl="1" eaLnBrk="1" hangingPunct="1"/>
            <a:r>
              <a:rPr lang="en-US" smtClean="0"/>
              <a:t>Changes have been reviewed for hazard (PHA/MOC)</a:t>
            </a:r>
          </a:p>
          <a:p>
            <a:pPr lvl="1" eaLnBrk="1" hangingPunct="1"/>
            <a:r>
              <a:rPr lang="en-US" smtClean="0"/>
              <a:t>Actions from hazard review have been resolved</a:t>
            </a:r>
          </a:p>
          <a:p>
            <a:pPr lvl="1" eaLnBrk="1" hangingPunct="1"/>
            <a:r>
              <a:rPr lang="en-US" smtClean="0"/>
              <a:t>Employee training is complete.</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b="1" smtClean="0"/>
              <a:t>Element 8: Mechanical Integrity</a:t>
            </a:r>
          </a:p>
        </p:txBody>
      </p:sp>
      <p:sp>
        <p:nvSpPr>
          <p:cNvPr id="37891" name="Rectangle 4"/>
          <p:cNvSpPr>
            <a:spLocks noGrp="1" noChangeArrowheads="1"/>
          </p:cNvSpPr>
          <p:nvPr>
            <p:ph idx="1"/>
          </p:nvPr>
        </p:nvSpPr>
        <p:spPr>
          <a:xfrm>
            <a:off x="685800" y="1295400"/>
            <a:ext cx="7939088" cy="5187950"/>
          </a:xfrm>
        </p:spPr>
        <p:txBody>
          <a:bodyPr/>
          <a:lstStyle/>
          <a:p>
            <a:pPr eaLnBrk="1" hangingPunct="1"/>
            <a:r>
              <a:rPr lang="en-US" smtClean="0"/>
              <a:t>Maintenance Procedures and Training</a:t>
            </a:r>
          </a:p>
          <a:p>
            <a:pPr eaLnBrk="1" hangingPunct="1">
              <a:lnSpc>
                <a:spcPct val="30000"/>
              </a:lnSpc>
            </a:pPr>
            <a:endParaRPr lang="en-US" smtClean="0"/>
          </a:p>
          <a:p>
            <a:pPr eaLnBrk="1" hangingPunct="1"/>
            <a:r>
              <a:rPr lang="en-US" smtClean="0"/>
              <a:t>Inspection/Testing on process equipment and documentation of test.</a:t>
            </a:r>
          </a:p>
          <a:p>
            <a:pPr eaLnBrk="1" hangingPunct="1">
              <a:lnSpc>
                <a:spcPct val="30000"/>
              </a:lnSpc>
            </a:pPr>
            <a:endParaRPr lang="en-US" smtClean="0"/>
          </a:p>
          <a:p>
            <a:pPr eaLnBrk="1" hangingPunct="1"/>
            <a:r>
              <a:rPr lang="en-US" smtClean="0"/>
              <a:t>Frequency and Method per Good Engineering Practices (at minimum).</a:t>
            </a:r>
          </a:p>
          <a:p>
            <a:pPr eaLnBrk="1" hangingPunct="1">
              <a:lnSpc>
                <a:spcPct val="30000"/>
              </a:lnSpc>
            </a:pPr>
            <a:endParaRPr lang="en-US" smtClean="0"/>
          </a:p>
          <a:p>
            <a:pPr eaLnBrk="1" hangingPunct="1"/>
            <a:r>
              <a:rPr lang="en-US" smtClean="0"/>
              <a:t>Deficiencies corrected before further use</a:t>
            </a:r>
          </a:p>
          <a:p>
            <a:pPr eaLnBrk="1" hangingPunct="1">
              <a:lnSpc>
                <a:spcPct val="50000"/>
              </a:lnSpc>
            </a:pPr>
            <a:endParaRPr lang="en-US" smtClean="0"/>
          </a:p>
          <a:p>
            <a:pPr eaLnBrk="1" hangingPunct="1"/>
            <a:r>
              <a:rPr lang="en-US" smtClean="0"/>
              <a:t>Quality assurance program</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b="1" smtClean="0"/>
              <a:t>Element 9: Hot Work Permits</a:t>
            </a:r>
          </a:p>
        </p:txBody>
      </p:sp>
      <p:sp>
        <p:nvSpPr>
          <p:cNvPr id="38915" name="Rectangle 3"/>
          <p:cNvSpPr>
            <a:spLocks noGrp="1" noChangeArrowheads="1"/>
          </p:cNvSpPr>
          <p:nvPr>
            <p:ph idx="1"/>
          </p:nvPr>
        </p:nvSpPr>
        <p:spPr/>
        <p:txBody>
          <a:bodyPr/>
          <a:lstStyle/>
          <a:p>
            <a:pPr eaLnBrk="1" hangingPunct="1"/>
            <a:r>
              <a:rPr lang="en-US" sz="3600" smtClean="0"/>
              <a:t>Issued for hot work ON or NEAR the process</a:t>
            </a:r>
          </a:p>
          <a:p>
            <a:pPr eaLnBrk="1" hangingPunct="1"/>
            <a:r>
              <a:rPr lang="en-US" sz="3600" smtClean="0"/>
              <a:t> Document:</a:t>
            </a:r>
          </a:p>
          <a:p>
            <a:pPr lvl="1" eaLnBrk="1" hangingPunct="1"/>
            <a:r>
              <a:rPr lang="en-US" smtClean="0"/>
              <a:t>Required Fire Protection/Prevented has been implemented prior to work</a:t>
            </a:r>
          </a:p>
          <a:p>
            <a:pPr lvl="1" eaLnBrk="1" hangingPunct="1"/>
            <a:r>
              <a:rPr lang="en-US" smtClean="0"/>
              <a:t>Authorized for work</a:t>
            </a:r>
          </a:p>
          <a:p>
            <a:pPr lvl="1" eaLnBrk="1" hangingPunct="1"/>
            <a:r>
              <a:rPr lang="en-US" smtClean="0"/>
              <a:t>Equipment where hot work is to be performed.</a:t>
            </a:r>
          </a:p>
          <a:p>
            <a:pPr lvl="1" eaLnBrk="1" hangingPunct="1"/>
            <a:endParaRPr lang="en-US"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9810"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b="1" smtClean="0"/>
              <a:t>Element 10: Management of Change</a:t>
            </a:r>
          </a:p>
        </p:txBody>
      </p:sp>
      <p:sp>
        <p:nvSpPr>
          <p:cNvPr id="759811" name="Rectangle 3"/>
          <p:cNvSpPr>
            <a:spLocks noGrp="1" noChangeArrowheads="1"/>
          </p:cNvSpPr>
          <p:nvPr>
            <p:ph idx="1"/>
          </p:nvPr>
        </p:nvSpPr>
        <p:spPr>
          <a:xfrm>
            <a:off x="685800" y="1295400"/>
            <a:ext cx="7772400" cy="5021263"/>
          </a:xfrm>
        </p:spPr>
        <p:txBody>
          <a:bodyPr rtlCol="0">
            <a:normAutofit fontScale="92500" lnSpcReduction="10000"/>
          </a:bodyPr>
          <a:lstStyle/>
          <a:p>
            <a:pPr eaLnBrk="1" fontAlgn="auto" hangingPunct="1">
              <a:lnSpc>
                <a:spcPct val="90000"/>
              </a:lnSpc>
              <a:spcAft>
                <a:spcPts val="0"/>
              </a:spcAft>
              <a:defRPr/>
            </a:pPr>
            <a:r>
              <a:rPr lang="en-US" dirty="0" smtClean="0"/>
              <a:t>Evaluates Hazards of </a:t>
            </a:r>
            <a:r>
              <a:rPr lang="en-US" b="1" dirty="0" smtClean="0"/>
              <a:t>ANY</a:t>
            </a:r>
            <a:r>
              <a:rPr lang="en-US" dirty="0" smtClean="0"/>
              <a:t> Changes to:</a:t>
            </a:r>
          </a:p>
          <a:p>
            <a:pPr lvl="1" eaLnBrk="1" fontAlgn="auto" hangingPunct="1">
              <a:lnSpc>
                <a:spcPct val="90000"/>
              </a:lnSpc>
              <a:spcAft>
                <a:spcPts val="0"/>
              </a:spcAft>
              <a:defRPr/>
            </a:pPr>
            <a:r>
              <a:rPr lang="en-US" dirty="0" smtClean="0"/>
              <a:t>Chemicals, Technology, Equipment and Procedures </a:t>
            </a:r>
          </a:p>
          <a:p>
            <a:pPr lvl="1" eaLnBrk="1" fontAlgn="auto" hangingPunct="1">
              <a:lnSpc>
                <a:spcPct val="90000"/>
              </a:lnSpc>
              <a:spcAft>
                <a:spcPts val="0"/>
              </a:spcAft>
              <a:defRPr/>
            </a:pPr>
            <a:r>
              <a:rPr lang="en-US" dirty="0" smtClean="0"/>
              <a:t>Before Startup </a:t>
            </a:r>
          </a:p>
          <a:p>
            <a:pPr lvl="1" eaLnBrk="1" fontAlgn="auto" hangingPunct="1">
              <a:lnSpc>
                <a:spcPct val="90000"/>
              </a:lnSpc>
              <a:spcAft>
                <a:spcPts val="0"/>
              </a:spcAft>
              <a:defRPr/>
            </a:pPr>
            <a:r>
              <a:rPr lang="en-US" dirty="0" smtClean="0"/>
              <a:t>Even on temporary changes</a:t>
            </a:r>
          </a:p>
          <a:p>
            <a:pPr eaLnBrk="1" fontAlgn="auto" hangingPunct="1">
              <a:lnSpc>
                <a:spcPct val="90000"/>
              </a:lnSpc>
              <a:spcAft>
                <a:spcPts val="0"/>
              </a:spcAft>
              <a:defRPr/>
            </a:pPr>
            <a:r>
              <a:rPr lang="en-US" dirty="0" smtClean="0"/>
              <a:t>Considers the impact on the following:</a:t>
            </a:r>
          </a:p>
          <a:p>
            <a:pPr lvl="1" eaLnBrk="1" fontAlgn="auto" hangingPunct="1">
              <a:lnSpc>
                <a:spcPct val="90000"/>
              </a:lnSpc>
              <a:spcAft>
                <a:spcPts val="0"/>
              </a:spcAft>
              <a:defRPr/>
            </a:pPr>
            <a:r>
              <a:rPr lang="en-US" dirty="0" smtClean="0"/>
              <a:t>Health and safety </a:t>
            </a:r>
          </a:p>
          <a:p>
            <a:pPr lvl="1" eaLnBrk="1" fontAlgn="auto" hangingPunct="1">
              <a:lnSpc>
                <a:spcPct val="90000"/>
              </a:lnSpc>
              <a:spcAft>
                <a:spcPts val="0"/>
              </a:spcAft>
              <a:defRPr/>
            </a:pPr>
            <a:r>
              <a:rPr lang="en-US" dirty="0" smtClean="0"/>
              <a:t>Process safety information </a:t>
            </a:r>
          </a:p>
          <a:p>
            <a:pPr lvl="1" eaLnBrk="1" fontAlgn="auto" hangingPunct="1">
              <a:lnSpc>
                <a:spcPct val="90000"/>
              </a:lnSpc>
              <a:spcAft>
                <a:spcPts val="0"/>
              </a:spcAft>
              <a:defRPr/>
            </a:pPr>
            <a:r>
              <a:rPr lang="en-US" dirty="0" smtClean="0"/>
              <a:t>Operating Procedures </a:t>
            </a:r>
          </a:p>
          <a:p>
            <a:pPr lvl="1" eaLnBrk="1" fontAlgn="auto" hangingPunct="1">
              <a:lnSpc>
                <a:spcPct val="90000"/>
              </a:lnSpc>
              <a:spcAft>
                <a:spcPts val="0"/>
              </a:spcAft>
              <a:defRPr/>
            </a:pPr>
            <a:r>
              <a:rPr lang="en-US" dirty="0" smtClean="0"/>
              <a:t>Training/Inform of employees &amp; contractors</a:t>
            </a:r>
          </a:p>
          <a:p>
            <a:pPr lvl="1" eaLnBrk="1" fontAlgn="auto" hangingPunct="1">
              <a:lnSpc>
                <a:spcPct val="90000"/>
              </a:lnSpc>
              <a:spcAft>
                <a:spcPts val="0"/>
              </a:spcAft>
              <a:defRPr/>
            </a:pPr>
            <a:r>
              <a:rPr lang="en-US" dirty="0" smtClean="0"/>
              <a:t>Technical basis of the change </a:t>
            </a:r>
          </a:p>
          <a:p>
            <a:pPr lvl="1" eaLnBrk="1" fontAlgn="auto" hangingPunct="1">
              <a:lnSpc>
                <a:spcPct val="90000"/>
              </a:lnSpc>
              <a:spcAft>
                <a:spcPts val="0"/>
              </a:spcAft>
              <a:defRPr/>
            </a:pPr>
            <a:r>
              <a:rPr lang="en-US" dirty="0" smtClean="0"/>
              <a:t>Time period and authorization requirements for the change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b="1" smtClean="0"/>
              <a:t>Element 11: Incident Investigation</a:t>
            </a:r>
          </a:p>
        </p:txBody>
      </p:sp>
      <p:sp>
        <p:nvSpPr>
          <p:cNvPr id="41987" name="Rectangle 3"/>
          <p:cNvSpPr>
            <a:spLocks noGrp="1" noChangeArrowheads="1"/>
          </p:cNvSpPr>
          <p:nvPr>
            <p:ph idx="1"/>
          </p:nvPr>
        </p:nvSpPr>
        <p:spPr>
          <a:xfrm>
            <a:off x="685800" y="1295400"/>
            <a:ext cx="7772400" cy="5562600"/>
          </a:xfrm>
        </p:spPr>
        <p:txBody>
          <a:bodyPr/>
          <a:lstStyle/>
          <a:p>
            <a:pPr eaLnBrk="1" hangingPunct="1">
              <a:lnSpc>
                <a:spcPct val="90000"/>
              </a:lnSpc>
            </a:pPr>
            <a:r>
              <a:rPr lang="en-US" smtClean="0"/>
              <a:t>Performed on events which have or could have resulted in a catastrophic chemical release.</a:t>
            </a:r>
          </a:p>
          <a:p>
            <a:pPr eaLnBrk="1" hangingPunct="1">
              <a:lnSpc>
                <a:spcPct val="90000"/>
              </a:lnSpc>
            </a:pPr>
            <a:r>
              <a:rPr lang="en-US" smtClean="0"/>
              <a:t>Prompt investigation</a:t>
            </a:r>
          </a:p>
          <a:p>
            <a:pPr eaLnBrk="1" hangingPunct="1">
              <a:lnSpc>
                <a:spcPct val="90000"/>
              </a:lnSpc>
            </a:pPr>
            <a:r>
              <a:rPr lang="en-US" smtClean="0"/>
              <a:t>Involve employees knowledgeable in process</a:t>
            </a:r>
          </a:p>
          <a:p>
            <a:pPr eaLnBrk="1" hangingPunct="1">
              <a:lnSpc>
                <a:spcPct val="90000"/>
              </a:lnSpc>
            </a:pPr>
            <a:r>
              <a:rPr lang="en-US" smtClean="0"/>
              <a:t>Documentation and Report</a:t>
            </a:r>
          </a:p>
          <a:p>
            <a:pPr eaLnBrk="1" hangingPunct="1">
              <a:lnSpc>
                <a:spcPct val="90000"/>
              </a:lnSpc>
            </a:pPr>
            <a:r>
              <a:rPr lang="en-US" smtClean="0"/>
              <a:t>Recommendations and findings</a:t>
            </a:r>
          </a:p>
          <a:p>
            <a:pPr eaLnBrk="1" hangingPunct="1">
              <a:lnSpc>
                <a:spcPct val="90000"/>
              </a:lnSpc>
            </a:pPr>
            <a:r>
              <a:rPr lang="en-US" smtClean="0"/>
              <a:t>Resolutions and corrective actions</a:t>
            </a:r>
          </a:p>
          <a:p>
            <a:pPr eaLnBrk="1" hangingPunct="1">
              <a:lnSpc>
                <a:spcPct val="90000"/>
              </a:lnSpc>
            </a:pPr>
            <a:endParaRPr lang="en-US" b="1" smtClean="0">
              <a:solidFill>
                <a:srgbClr val="0000CC"/>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sz="3200" b="1" smtClean="0"/>
              <a:t>Element 12: Emergency Planning/Response</a:t>
            </a:r>
          </a:p>
        </p:txBody>
      </p:sp>
      <p:sp>
        <p:nvSpPr>
          <p:cNvPr id="43011" name="Rectangle 3"/>
          <p:cNvSpPr>
            <a:spLocks noGrp="1" noChangeArrowheads="1"/>
          </p:cNvSpPr>
          <p:nvPr>
            <p:ph idx="1"/>
          </p:nvPr>
        </p:nvSpPr>
        <p:spPr/>
        <p:txBody>
          <a:bodyPr/>
          <a:lstStyle/>
          <a:p>
            <a:pPr eaLnBrk="1" hangingPunct="1"/>
            <a:r>
              <a:rPr lang="en-US" sz="3600" smtClean="0"/>
              <a:t>Employer MUST have an emergency action plan for entire plant.</a:t>
            </a:r>
          </a:p>
          <a:p>
            <a:pPr eaLnBrk="1" hangingPunct="1"/>
            <a:r>
              <a:rPr lang="en-US" sz="3600" smtClean="0"/>
              <a:t>Must include:</a:t>
            </a:r>
          </a:p>
          <a:p>
            <a:pPr lvl="1" eaLnBrk="1" hangingPunct="1"/>
            <a:r>
              <a:rPr lang="en-US" sz="3200" smtClean="0"/>
              <a:t>Pre-plan for catastrophe </a:t>
            </a:r>
          </a:p>
          <a:p>
            <a:pPr lvl="1" eaLnBrk="1" hangingPunct="1"/>
            <a:r>
              <a:rPr lang="en-US" sz="3200" smtClean="0"/>
              <a:t>Train and equip workers</a:t>
            </a:r>
          </a:p>
          <a:p>
            <a:pPr lvl="1" eaLnBrk="1" hangingPunct="1"/>
            <a:r>
              <a:rPr lang="en-US" sz="3200" smtClean="0"/>
              <a:t>Drills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b="1" smtClean="0"/>
              <a:t>Element 13: Compliance Audits</a:t>
            </a:r>
          </a:p>
        </p:txBody>
      </p:sp>
      <p:sp>
        <p:nvSpPr>
          <p:cNvPr id="44035" name="Rectangle 3"/>
          <p:cNvSpPr>
            <a:spLocks noGrp="1" noChangeArrowheads="1"/>
          </p:cNvSpPr>
          <p:nvPr>
            <p:ph idx="1"/>
          </p:nvPr>
        </p:nvSpPr>
        <p:spPr/>
        <p:txBody>
          <a:bodyPr/>
          <a:lstStyle/>
          <a:p>
            <a:pPr eaLnBrk="1" hangingPunct="1"/>
            <a:r>
              <a:rPr lang="en-US" sz="3600" smtClean="0"/>
              <a:t>Employer certification/internal evaluation that they comply with this OSHA 1910.119 standard.</a:t>
            </a:r>
          </a:p>
          <a:p>
            <a:pPr eaLnBrk="1" hangingPunct="1"/>
            <a:r>
              <a:rPr lang="en-US" sz="3600" smtClean="0"/>
              <a:t>Conducted at least every 3 years.</a:t>
            </a:r>
          </a:p>
          <a:p>
            <a:pPr eaLnBrk="1" hangingPunct="1"/>
            <a:r>
              <a:rPr lang="en-US" sz="3600" smtClean="0"/>
              <a:t>Develop a report of findings</a:t>
            </a:r>
          </a:p>
          <a:p>
            <a:pPr eaLnBrk="1" hangingPunct="1"/>
            <a:r>
              <a:rPr lang="en-US" sz="3600" smtClean="0"/>
              <a:t>Address deficiencies.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b="1" smtClean="0"/>
              <a:t>Element 14: Trade Secrets</a:t>
            </a:r>
          </a:p>
        </p:txBody>
      </p:sp>
      <p:sp>
        <p:nvSpPr>
          <p:cNvPr id="763907" name="Rectangle 3"/>
          <p:cNvSpPr>
            <a:spLocks noGrp="1" noChangeArrowheads="1"/>
          </p:cNvSpPr>
          <p:nvPr>
            <p:ph idx="1"/>
          </p:nvPr>
        </p:nvSpPr>
        <p:spPr/>
        <p:txBody>
          <a:bodyPr rtlCol="0">
            <a:normAutofit fontScale="92500"/>
          </a:bodyPr>
          <a:lstStyle/>
          <a:p>
            <a:pPr eaLnBrk="1" fontAlgn="auto" hangingPunct="1">
              <a:spcAft>
                <a:spcPts val="0"/>
              </a:spcAft>
              <a:defRPr/>
            </a:pPr>
            <a:r>
              <a:rPr lang="en-US" smtClean="0"/>
              <a:t>All PSM related information </a:t>
            </a:r>
            <a:r>
              <a:rPr lang="en-US" b="1" smtClean="0"/>
              <a:t>MUST</a:t>
            </a:r>
            <a:r>
              <a:rPr lang="en-US" smtClean="0"/>
              <a:t> be made available to those developing PSM information without regard to trade secrets.</a:t>
            </a:r>
          </a:p>
          <a:p>
            <a:pPr lvl="1" eaLnBrk="1" fontAlgn="auto" hangingPunct="1">
              <a:spcAft>
                <a:spcPts val="0"/>
              </a:spcAft>
              <a:defRPr/>
            </a:pPr>
            <a:r>
              <a:rPr lang="en-US" smtClean="0"/>
              <a:t>Examples: PSI, PHAs, MOCs, Investigations, Procedures, Emergency planning etc.</a:t>
            </a:r>
          </a:p>
          <a:p>
            <a:pPr lvl="1" eaLnBrk="1" fontAlgn="auto" hangingPunct="1">
              <a:spcAft>
                <a:spcPts val="0"/>
              </a:spcAft>
              <a:defRPr/>
            </a:pPr>
            <a:r>
              <a:rPr lang="en-US" smtClean="0"/>
              <a:t>All PSM documents must be made available to employees regardless of trade secrets</a:t>
            </a:r>
          </a:p>
          <a:p>
            <a:pPr eaLnBrk="1" fontAlgn="auto" hangingPunct="1">
              <a:spcAft>
                <a:spcPts val="0"/>
              </a:spcAft>
              <a:defRPr/>
            </a:pPr>
            <a:endParaRPr lang="en-US" smtClean="0"/>
          </a:p>
          <a:p>
            <a:pPr eaLnBrk="1" fontAlgn="auto" hangingPunct="1">
              <a:spcAft>
                <a:spcPts val="0"/>
              </a:spcAft>
              <a:defRPr/>
            </a:pPr>
            <a:r>
              <a:rPr lang="en-US" smtClean="0"/>
              <a:t>Can set Confidentiality agreements as necessary</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b="1" smtClean="0"/>
              <a:t>Process Safety In the Workplace</a:t>
            </a:r>
          </a:p>
        </p:txBody>
      </p:sp>
      <p:sp>
        <p:nvSpPr>
          <p:cNvPr id="764931" name="Rectangle 3"/>
          <p:cNvSpPr>
            <a:spLocks noGrp="1" noChangeArrowheads="1"/>
          </p:cNvSpPr>
          <p:nvPr>
            <p:ph idx="1"/>
          </p:nvPr>
        </p:nvSpPr>
        <p:spPr>
          <a:xfrm>
            <a:off x="685800" y="1295400"/>
            <a:ext cx="7772400" cy="5119688"/>
          </a:xfrm>
        </p:spPr>
        <p:txBody>
          <a:bodyPr rtlCol="0">
            <a:normAutofit lnSpcReduction="10000"/>
          </a:bodyPr>
          <a:lstStyle/>
          <a:p>
            <a:pPr eaLnBrk="1" fontAlgn="auto" hangingPunct="1">
              <a:spcAft>
                <a:spcPts val="0"/>
              </a:spcAft>
              <a:defRPr/>
            </a:pPr>
            <a:r>
              <a:rPr lang="en-US" dirty="0" smtClean="0"/>
              <a:t>Essential to preventing incidents as a result of the release of Highly Hazardous Chemicals.</a:t>
            </a:r>
          </a:p>
          <a:p>
            <a:pPr eaLnBrk="1" fontAlgn="auto" hangingPunct="1">
              <a:spcAft>
                <a:spcPts val="0"/>
              </a:spcAft>
              <a:defRPr/>
            </a:pPr>
            <a:r>
              <a:rPr lang="en-US" dirty="0" smtClean="0"/>
              <a:t>Contractors play a key role by:</a:t>
            </a:r>
          </a:p>
          <a:p>
            <a:pPr lvl="1" eaLnBrk="1" fontAlgn="auto" hangingPunct="1">
              <a:spcAft>
                <a:spcPts val="0"/>
              </a:spcAft>
              <a:defRPr/>
            </a:pPr>
            <a:r>
              <a:rPr lang="en-US" dirty="0" smtClean="0"/>
              <a:t>Knowing and following the PSM rules</a:t>
            </a:r>
          </a:p>
          <a:p>
            <a:pPr lvl="1" eaLnBrk="1" fontAlgn="auto" hangingPunct="1">
              <a:spcAft>
                <a:spcPts val="0"/>
              </a:spcAft>
              <a:defRPr/>
            </a:pPr>
            <a:r>
              <a:rPr lang="en-US" dirty="0" smtClean="0"/>
              <a:t>Participating in the site safety culture</a:t>
            </a:r>
          </a:p>
          <a:p>
            <a:pPr lvl="2" eaLnBrk="1" fontAlgn="auto" hangingPunct="1">
              <a:spcAft>
                <a:spcPts val="0"/>
              </a:spcAft>
              <a:defRPr/>
            </a:pPr>
            <a:r>
              <a:rPr lang="en-US" dirty="0" smtClean="0"/>
              <a:t>Incident Investigations/Shared </a:t>
            </a:r>
            <a:r>
              <a:rPr lang="en-US" dirty="0" err="1" smtClean="0"/>
              <a:t>Learnings</a:t>
            </a:r>
            <a:endParaRPr lang="en-US" dirty="0" smtClean="0"/>
          </a:p>
          <a:p>
            <a:pPr lvl="2" eaLnBrk="1" fontAlgn="auto" hangingPunct="1">
              <a:spcAft>
                <a:spcPts val="0"/>
              </a:spcAft>
              <a:defRPr/>
            </a:pPr>
            <a:r>
              <a:rPr lang="en-US" dirty="0" smtClean="0"/>
              <a:t>Raising concerns/Stopping work as necessary</a:t>
            </a:r>
          </a:p>
          <a:p>
            <a:pPr lvl="1" eaLnBrk="1" fontAlgn="auto" hangingPunct="1">
              <a:spcAft>
                <a:spcPts val="0"/>
              </a:spcAft>
              <a:defRPr/>
            </a:pPr>
            <a:r>
              <a:rPr lang="en-US" dirty="0" smtClean="0"/>
              <a:t>Following the Facility Safe Work Practices</a:t>
            </a:r>
          </a:p>
          <a:p>
            <a:pPr lvl="1" eaLnBrk="1" fontAlgn="auto" hangingPunct="1">
              <a:spcAft>
                <a:spcPts val="0"/>
              </a:spcAft>
              <a:defRPr/>
            </a:pPr>
            <a:r>
              <a:rPr lang="en-US" dirty="0" smtClean="0"/>
              <a:t>Fully understanding the hazards present and emergency action plan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sz="3200" b="1" smtClean="0">
                <a:solidFill>
                  <a:srgbClr val="0000FF"/>
                </a:solidFill>
                <a:latin typeface="Cambria" pitchFamily="18" charset="0"/>
              </a:rPr>
              <a:t>Process safety management of highly hazardous chemicals</a:t>
            </a:r>
            <a:endParaRPr lang="en-US" sz="3200" smtClean="0">
              <a:latin typeface="Cambria" pitchFamily="18" charset="0"/>
            </a:endParaRPr>
          </a:p>
        </p:txBody>
      </p:sp>
      <p:sp>
        <p:nvSpPr>
          <p:cNvPr id="6147" name="Rectangle 2"/>
          <p:cNvSpPr>
            <a:spLocks noChangeArrowheads="1"/>
          </p:cNvSpPr>
          <p:nvPr/>
        </p:nvSpPr>
        <p:spPr bwMode="auto">
          <a:xfrm>
            <a:off x="1112838" y="2057400"/>
            <a:ext cx="3306762" cy="317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000" b="1">
                <a:latin typeface="Cambria" pitchFamily="18" charset="0"/>
              </a:rPr>
              <a:t>(a)  Application.  </a:t>
            </a:r>
          </a:p>
          <a:p>
            <a:r>
              <a:rPr lang="en-US" sz="2000" b="1">
                <a:latin typeface="Cambria" pitchFamily="18" charset="0"/>
              </a:rPr>
              <a:t>(b)  Definitions.</a:t>
            </a:r>
          </a:p>
          <a:p>
            <a:r>
              <a:rPr lang="en-US" sz="2000" b="1">
                <a:latin typeface="Cambria" pitchFamily="18" charset="0"/>
              </a:rPr>
              <a:t>(c)  Employee participation.</a:t>
            </a:r>
          </a:p>
          <a:p>
            <a:r>
              <a:rPr lang="en-US" sz="2000" b="1">
                <a:latin typeface="Cambria" pitchFamily="18" charset="0"/>
              </a:rPr>
              <a:t>(d)  Process safety information.</a:t>
            </a:r>
          </a:p>
          <a:p>
            <a:r>
              <a:rPr lang="en-US" sz="2000" b="1">
                <a:latin typeface="Cambria" pitchFamily="18" charset="0"/>
              </a:rPr>
              <a:t>(e)  Process hazard analysis.</a:t>
            </a:r>
          </a:p>
          <a:p>
            <a:r>
              <a:rPr lang="en-US" sz="2000" b="1">
                <a:latin typeface="Cambria" pitchFamily="18" charset="0"/>
              </a:rPr>
              <a:t>(f)  Operating procedures.</a:t>
            </a:r>
          </a:p>
          <a:p>
            <a:r>
              <a:rPr lang="en-US" sz="2000" b="1">
                <a:latin typeface="Cambria" pitchFamily="18" charset="0"/>
              </a:rPr>
              <a:t> (g)  Training.</a:t>
            </a:r>
          </a:p>
        </p:txBody>
      </p:sp>
      <p:sp>
        <p:nvSpPr>
          <p:cNvPr id="6148" name="Rectangle 3"/>
          <p:cNvSpPr>
            <a:spLocks noChangeArrowheads="1"/>
          </p:cNvSpPr>
          <p:nvPr/>
        </p:nvSpPr>
        <p:spPr bwMode="auto">
          <a:xfrm>
            <a:off x="5516563" y="2133600"/>
            <a:ext cx="3140075" cy="347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000" b="1">
                <a:latin typeface="Cambria" pitchFamily="18" charset="0"/>
              </a:rPr>
              <a:t>(h)  Contractors.</a:t>
            </a:r>
          </a:p>
          <a:p>
            <a:r>
              <a:rPr lang="en-US" sz="2000" b="1">
                <a:latin typeface="Cambria" pitchFamily="18" charset="0"/>
              </a:rPr>
              <a:t>(i)  Pre‑startup safety review.</a:t>
            </a:r>
          </a:p>
          <a:p>
            <a:r>
              <a:rPr lang="en-US" sz="2000" b="1">
                <a:latin typeface="Cambria" pitchFamily="18" charset="0"/>
              </a:rPr>
              <a:t>(j)  Mechanical integrity.</a:t>
            </a:r>
          </a:p>
          <a:p>
            <a:r>
              <a:rPr lang="en-US" sz="2000" b="1">
                <a:latin typeface="Cambria" pitchFamily="18" charset="0"/>
              </a:rPr>
              <a:t>(k)  Hot work permit.</a:t>
            </a:r>
          </a:p>
          <a:p>
            <a:r>
              <a:rPr lang="en-US" sz="2000" b="1">
                <a:latin typeface="Cambria" pitchFamily="18" charset="0"/>
              </a:rPr>
              <a:t>(l)  Management of change.</a:t>
            </a:r>
          </a:p>
          <a:p>
            <a:r>
              <a:rPr lang="en-US" sz="2000" b="1">
                <a:latin typeface="Cambria" pitchFamily="18" charset="0"/>
              </a:rPr>
              <a:t>(m)  Incident investigation.</a:t>
            </a:r>
          </a:p>
          <a:p>
            <a:r>
              <a:rPr lang="en-US" sz="2000" b="1">
                <a:latin typeface="Cambria" pitchFamily="18" charset="0"/>
              </a:rPr>
              <a:t>(o)  Compliance Audits.</a:t>
            </a:r>
          </a:p>
          <a:p>
            <a:r>
              <a:rPr lang="en-US" sz="2000" b="1">
                <a:latin typeface="Cambria" pitchFamily="18" charset="0"/>
              </a:rPr>
              <a:t>(p)  Trade secrets.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smtClean="0"/>
              <a:t>Training Techniques</a:t>
            </a:r>
          </a:p>
        </p:txBody>
      </p:sp>
      <p:sp>
        <p:nvSpPr>
          <p:cNvPr id="47107" name="Content Placeholder 4"/>
          <p:cNvSpPr>
            <a:spLocks noGrp="1"/>
          </p:cNvSpPr>
          <p:nvPr>
            <p:ph idx="1"/>
          </p:nvPr>
        </p:nvSpPr>
        <p:spPr/>
        <p:txBody>
          <a:bodyPr/>
          <a:lstStyle/>
          <a:p>
            <a:r>
              <a:rPr lang="en-US" smtClean="0"/>
              <a:t>Objectives:</a:t>
            </a:r>
          </a:p>
          <a:p>
            <a:pPr lvl="1"/>
            <a:r>
              <a:rPr lang="en-US" smtClean="0"/>
              <a:t>Understand the adult learner</a:t>
            </a:r>
          </a:p>
          <a:p>
            <a:pPr lvl="1"/>
            <a:r>
              <a:rPr lang="en-US" smtClean="0"/>
              <a:t>Identify techniques to enhance adult learning</a:t>
            </a:r>
          </a:p>
          <a:p>
            <a:pPr lvl="1"/>
            <a:r>
              <a:rPr lang="en-US" smtClean="0"/>
              <a:t>Plan a training session</a:t>
            </a:r>
          </a:p>
          <a:p>
            <a:pPr lvl="1"/>
            <a:r>
              <a:rPr lang="en-US" smtClean="0"/>
              <a:t>Assess current skills and areas for improvement</a:t>
            </a:r>
          </a:p>
          <a:p>
            <a:pPr lvl="1"/>
            <a:r>
              <a:rPr lang="en-US" smtClean="0"/>
              <a:t>Recognize effective and ineffective training methods</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smtClean="0"/>
              <a:t>Principles of Adult Education</a:t>
            </a:r>
          </a:p>
        </p:txBody>
      </p:sp>
      <p:sp>
        <p:nvSpPr>
          <p:cNvPr id="48131" name="Content Placeholder 2"/>
          <p:cNvSpPr>
            <a:spLocks noGrp="1"/>
          </p:cNvSpPr>
          <p:nvPr>
            <p:ph idx="1"/>
          </p:nvPr>
        </p:nvSpPr>
        <p:spPr/>
        <p:txBody>
          <a:bodyPr/>
          <a:lstStyle/>
          <a:p>
            <a:r>
              <a:rPr lang="en-US" smtClean="0"/>
              <a:t>Treat learners as adults</a:t>
            </a:r>
          </a:p>
          <a:p>
            <a:r>
              <a:rPr lang="en-US" smtClean="0"/>
              <a:t>Identify learner goals</a:t>
            </a:r>
          </a:p>
          <a:p>
            <a:r>
              <a:rPr lang="en-US" smtClean="0"/>
              <a:t>Focus on the real world</a:t>
            </a:r>
          </a:p>
          <a:p>
            <a:r>
              <a:rPr lang="en-US" smtClean="0"/>
              <a:t>Emphasize how training can be applied</a:t>
            </a:r>
          </a:p>
          <a:p>
            <a:r>
              <a:rPr lang="en-US" smtClean="0"/>
              <a:t>Relate materials to their experiences</a:t>
            </a:r>
          </a:p>
          <a:p>
            <a:r>
              <a:rPr lang="en-US" smtClean="0"/>
              <a:t>Listen and respect their opinions</a:t>
            </a:r>
          </a:p>
          <a:p>
            <a:r>
              <a:rPr lang="en-US" smtClean="0"/>
              <a:t>Encourage discussion</a:t>
            </a:r>
          </a:p>
          <a:p>
            <a:endParaRPr lang="en-US"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smtClean="0"/>
              <a:t>5 Step Training Plan</a:t>
            </a:r>
          </a:p>
        </p:txBody>
      </p:sp>
      <p:sp>
        <p:nvSpPr>
          <p:cNvPr id="49155" name="Content Placeholder 2"/>
          <p:cNvSpPr>
            <a:spLocks noGrp="1"/>
          </p:cNvSpPr>
          <p:nvPr>
            <p:ph idx="1"/>
          </p:nvPr>
        </p:nvSpPr>
        <p:spPr/>
        <p:txBody>
          <a:bodyPr/>
          <a:lstStyle/>
          <a:p>
            <a:r>
              <a:rPr lang="en-US" smtClean="0"/>
              <a:t>Review</a:t>
            </a:r>
          </a:p>
          <a:p>
            <a:r>
              <a:rPr lang="en-US" smtClean="0"/>
              <a:t>Overview</a:t>
            </a:r>
          </a:p>
          <a:p>
            <a:r>
              <a:rPr lang="en-US" smtClean="0"/>
              <a:t>Presentation</a:t>
            </a:r>
          </a:p>
          <a:p>
            <a:r>
              <a:rPr lang="en-US" smtClean="0"/>
              <a:t>Exercise</a:t>
            </a:r>
          </a:p>
          <a:p>
            <a:r>
              <a:rPr lang="en-US" smtClean="0"/>
              <a:t>Summary</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smtClean="0"/>
              <a:t>Tips for Successful Presentation</a:t>
            </a:r>
          </a:p>
        </p:txBody>
      </p:sp>
      <p:sp>
        <p:nvSpPr>
          <p:cNvPr id="50179" name="Content Placeholder 2"/>
          <p:cNvSpPr>
            <a:spLocks noGrp="1"/>
          </p:cNvSpPr>
          <p:nvPr>
            <p:ph idx="1"/>
          </p:nvPr>
        </p:nvSpPr>
        <p:spPr/>
        <p:txBody>
          <a:bodyPr/>
          <a:lstStyle/>
          <a:p>
            <a:r>
              <a:rPr lang="en-US" smtClean="0"/>
              <a:t>Be prepared</a:t>
            </a:r>
          </a:p>
          <a:p>
            <a:r>
              <a:rPr lang="en-US" smtClean="0"/>
              <a:t>Dress appropriately </a:t>
            </a:r>
          </a:p>
          <a:p>
            <a:r>
              <a:rPr lang="en-US" smtClean="0"/>
              <a:t>Be positive and show enthusiasm</a:t>
            </a:r>
          </a:p>
          <a:p>
            <a:r>
              <a:rPr lang="en-US" smtClean="0"/>
              <a:t>Speak loud enough to be heard</a:t>
            </a:r>
          </a:p>
          <a:p>
            <a:r>
              <a:rPr lang="en-US" smtClean="0"/>
              <a:t>Be flexible and accessible</a:t>
            </a:r>
          </a:p>
          <a:p>
            <a:r>
              <a:rPr lang="en-US" smtClean="0"/>
              <a:t>Make eye contact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smtClean="0"/>
              <a:t>Catastrophic Failure</a:t>
            </a:r>
          </a:p>
        </p:txBody>
      </p:sp>
      <p:pic>
        <p:nvPicPr>
          <p:cNvPr id="7171" name="Picture 2" descr="chemicaldisaster91.jpg"/>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930275" y="1309254"/>
            <a:ext cx="7405688"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Hazards</a:t>
            </a:r>
          </a:p>
        </p:txBody>
      </p:sp>
      <p:sp>
        <p:nvSpPr>
          <p:cNvPr id="8195" name="Rectangle 3"/>
          <p:cNvSpPr>
            <a:spLocks noGrp="1" noChangeArrowheads="1"/>
          </p:cNvSpPr>
          <p:nvPr>
            <p:ph idx="1"/>
          </p:nvPr>
        </p:nvSpPr>
        <p:spPr/>
        <p:txBody>
          <a:bodyPr/>
          <a:lstStyle/>
          <a:p>
            <a:pPr eaLnBrk="1" hangingPunct="1"/>
            <a:endParaRPr lang="en-US" sz="2400" smtClean="0"/>
          </a:p>
          <a:p>
            <a:pPr eaLnBrk="1" hangingPunct="1"/>
            <a:r>
              <a:rPr lang="en-US" sz="2400" smtClean="0"/>
              <a:t>Hazards are substances or conditions which can cause injury or harm to people, processes, equipment and the environment and which are associated with the properties and behaviors of process materials.  </a:t>
            </a:r>
          </a:p>
          <a:p>
            <a:pPr eaLnBrk="1" hangingPunct="1">
              <a:buFontTx/>
              <a:buNone/>
            </a:pPr>
            <a:endParaRPr lang="en-US" sz="2400" smtClean="0"/>
          </a:p>
        </p:txBody>
      </p:sp>
      <p:pic>
        <p:nvPicPr>
          <p:cNvPr id="8196" name="Picture 4"/>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890588" y="4164013"/>
            <a:ext cx="3621087" cy="247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5" descr="http___www_csb_gov_completed_investigations_docs_Barton_Case_Study_-_9_18.jpg"/>
          <p:cNvPicPr>
            <a:picLocks noChangeAspect="1"/>
          </p:cNvPicPr>
          <p:nvPr/>
        </p:nvPicPr>
        <p:blipFill>
          <a:blip r:embed="rId4">
            <a:extLst>
              <a:ext uri="{28A0092B-C50C-407E-A947-70E740481C1C}">
                <a14:useLocalDpi xmlns:a14="http://schemas.microsoft.com/office/drawing/2010/main"/>
              </a:ext>
            </a:extLst>
          </a:blip>
          <a:srcRect/>
          <a:stretch>
            <a:fillRect/>
          </a:stretch>
        </p:blipFill>
        <p:spPr bwMode="auto">
          <a:xfrm>
            <a:off x="5121275" y="4178300"/>
            <a:ext cx="3524250" cy="249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708025" y="16906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3200">
                <a:solidFill>
                  <a:schemeClr val="tx1"/>
                </a:solidFill>
                <a:latin typeface="Arial" pitchFamily="34" charset="0"/>
              </a:defRPr>
            </a:lvl1pPr>
            <a:lvl2pPr marL="742950" indent="-285750">
              <a:defRPr sz="3200">
                <a:solidFill>
                  <a:schemeClr val="tx1"/>
                </a:solidFill>
                <a:latin typeface="Arial" pitchFamily="34" charset="0"/>
              </a:defRPr>
            </a:lvl2pPr>
            <a:lvl3pPr marL="1143000" indent="-228600">
              <a:defRPr sz="3200">
                <a:solidFill>
                  <a:schemeClr val="tx1"/>
                </a:solidFill>
                <a:latin typeface="Arial" pitchFamily="34" charset="0"/>
              </a:defRPr>
            </a:lvl3pPr>
            <a:lvl4pPr marL="1600200" indent="-228600">
              <a:defRPr sz="3200">
                <a:solidFill>
                  <a:schemeClr val="tx1"/>
                </a:solidFill>
                <a:latin typeface="Arial" pitchFamily="34" charset="0"/>
              </a:defRPr>
            </a:lvl4pPr>
            <a:lvl5pPr marL="2057400" indent="-228600">
              <a:defRPr sz="3200">
                <a:solidFill>
                  <a:schemeClr val="tx1"/>
                </a:solidFill>
                <a:latin typeface="Arial" pitchFamily="34" charset="0"/>
              </a:defRPr>
            </a:lvl5pPr>
            <a:lvl6pPr marL="2514600" indent="-228600" eaLnBrk="0" fontAlgn="base" hangingPunct="0">
              <a:spcBef>
                <a:spcPct val="0"/>
              </a:spcBef>
              <a:spcAft>
                <a:spcPct val="0"/>
              </a:spcAft>
              <a:defRPr sz="3200">
                <a:solidFill>
                  <a:schemeClr val="tx1"/>
                </a:solidFill>
                <a:latin typeface="Arial" pitchFamily="34" charset="0"/>
              </a:defRPr>
            </a:lvl6pPr>
            <a:lvl7pPr marL="2971800" indent="-228600" eaLnBrk="0" fontAlgn="base" hangingPunct="0">
              <a:spcBef>
                <a:spcPct val="0"/>
              </a:spcBef>
              <a:spcAft>
                <a:spcPct val="0"/>
              </a:spcAft>
              <a:defRPr sz="3200">
                <a:solidFill>
                  <a:schemeClr val="tx1"/>
                </a:solidFill>
                <a:latin typeface="Arial" pitchFamily="34" charset="0"/>
              </a:defRPr>
            </a:lvl7pPr>
            <a:lvl8pPr marL="3429000" indent="-228600" eaLnBrk="0" fontAlgn="base" hangingPunct="0">
              <a:spcBef>
                <a:spcPct val="0"/>
              </a:spcBef>
              <a:spcAft>
                <a:spcPct val="0"/>
              </a:spcAft>
              <a:defRPr sz="3200">
                <a:solidFill>
                  <a:schemeClr val="tx1"/>
                </a:solidFill>
                <a:latin typeface="Arial" pitchFamily="34" charset="0"/>
              </a:defRPr>
            </a:lvl8pPr>
            <a:lvl9pPr marL="3886200" indent="-228600" eaLnBrk="0" fontAlgn="base" hangingPunct="0">
              <a:spcBef>
                <a:spcPct val="0"/>
              </a:spcBef>
              <a:spcAft>
                <a:spcPct val="0"/>
              </a:spcAft>
              <a:defRPr sz="3200">
                <a:solidFill>
                  <a:schemeClr val="tx1"/>
                </a:solidFill>
                <a:latin typeface="Arial" pitchFamily="34" charset="0"/>
              </a:defRPr>
            </a:lvl9pPr>
          </a:lstStyle>
          <a:p>
            <a:endParaRPr lang="en-GB" sz="2400"/>
          </a:p>
        </p:txBody>
      </p:sp>
      <p:sp>
        <p:nvSpPr>
          <p:cNvPr id="9219" name="Rectangle 3"/>
          <p:cNvSpPr>
            <a:spLocks noGrp="1" noChangeArrowheads="1"/>
          </p:cNvSpPr>
          <p:nvPr>
            <p:ph type="title"/>
          </p:nvPr>
        </p:nvSpPr>
        <p:spPr/>
        <p:txBody>
          <a:bodyPr/>
          <a:lstStyle/>
          <a:p>
            <a:pPr eaLnBrk="1" hangingPunct="1"/>
            <a:r>
              <a:rPr lang="en-GB" smtClean="0"/>
              <a:t>Examples of Hazards </a:t>
            </a:r>
            <a:endParaRPr lang="en-US" smtClean="0"/>
          </a:p>
        </p:txBody>
      </p:sp>
      <p:sp>
        <p:nvSpPr>
          <p:cNvPr id="9220" name="Rectangle 4"/>
          <p:cNvSpPr>
            <a:spLocks noGrp="1" noChangeArrowheads="1"/>
          </p:cNvSpPr>
          <p:nvPr>
            <p:ph sz="half" idx="2"/>
          </p:nvPr>
        </p:nvSpPr>
        <p:spPr>
          <a:xfrm>
            <a:off x="4648200" y="1600200"/>
            <a:ext cx="4038600" cy="2911475"/>
          </a:xfrm>
        </p:spPr>
        <p:txBody>
          <a:bodyPr/>
          <a:lstStyle/>
          <a:p>
            <a:pPr eaLnBrk="1" hangingPunct="1">
              <a:buFontTx/>
              <a:buNone/>
            </a:pPr>
            <a:r>
              <a:rPr lang="en-US" sz="2000" smtClean="0"/>
              <a:t>PHYSICAL HAZARDS</a:t>
            </a:r>
          </a:p>
          <a:p>
            <a:pPr eaLnBrk="1" hangingPunct="1"/>
            <a:r>
              <a:rPr lang="en-US" sz="2000" smtClean="0"/>
              <a:t>Electrical energy</a:t>
            </a:r>
          </a:p>
          <a:p>
            <a:pPr eaLnBrk="1" hangingPunct="1"/>
            <a:r>
              <a:rPr lang="en-US" sz="2000" smtClean="0"/>
              <a:t>Potential energy </a:t>
            </a:r>
          </a:p>
          <a:p>
            <a:pPr eaLnBrk="1" hangingPunct="1"/>
            <a:r>
              <a:rPr lang="en-US" sz="2000" smtClean="0"/>
              <a:t>Hydraulic Energy</a:t>
            </a:r>
          </a:p>
          <a:p>
            <a:pPr eaLnBrk="1" hangingPunct="1"/>
            <a:r>
              <a:rPr lang="en-US" sz="2000" smtClean="0"/>
              <a:t>High temperature surfaces</a:t>
            </a:r>
          </a:p>
          <a:p>
            <a:pPr eaLnBrk="1" hangingPunct="1"/>
            <a:r>
              <a:rPr lang="en-US" sz="2000" smtClean="0"/>
              <a:t>Radiation</a:t>
            </a:r>
          </a:p>
          <a:p>
            <a:pPr eaLnBrk="1" hangingPunct="1"/>
            <a:r>
              <a:rPr lang="en-US" sz="2000" smtClean="0"/>
              <a:t>Weather</a:t>
            </a:r>
          </a:p>
          <a:p>
            <a:pPr eaLnBrk="1" hangingPunct="1"/>
            <a:r>
              <a:rPr lang="en-US" sz="2000" smtClean="0"/>
              <a:t>Security</a:t>
            </a:r>
          </a:p>
        </p:txBody>
      </p:sp>
      <p:sp>
        <p:nvSpPr>
          <p:cNvPr id="9221" name="Rectangle 5"/>
          <p:cNvSpPr>
            <a:spLocks noGrp="1" noChangeArrowheads="1"/>
          </p:cNvSpPr>
          <p:nvPr>
            <p:ph type="body" sz="half" idx="4294967295"/>
          </p:nvPr>
        </p:nvSpPr>
        <p:spPr>
          <a:xfrm>
            <a:off x="655638" y="1096963"/>
            <a:ext cx="8183562" cy="3140075"/>
          </a:xfrm>
        </p:spPr>
        <p:txBody>
          <a:bodyPr/>
          <a:lstStyle/>
          <a:p>
            <a:pPr eaLnBrk="1" hangingPunct="1">
              <a:lnSpc>
                <a:spcPct val="90000"/>
              </a:lnSpc>
              <a:buFontTx/>
              <a:buNone/>
            </a:pPr>
            <a:r>
              <a:rPr lang="en-US" sz="2000" smtClean="0"/>
              <a:t>CHEMICAL HAZARDS</a:t>
            </a:r>
          </a:p>
          <a:p>
            <a:pPr eaLnBrk="1" hangingPunct="1">
              <a:lnSpc>
                <a:spcPct val="90000"/>
              </a:lnSpc>
            </a:pPr>
            <a:r>
              <a:rPr lang="en-US" sz="2000" smtClean="0"/>
              <a:t>Hydrogen</a:t>
            </a:r>
          </a:p>
          <a:p>
            <a:pPr eaLnBrk="1" hangingPunct="1">
              <a:lnSpc>
                <a:spcPct val="90000"/>
              </a:lnSpc>
            </a:pPr>
            <a:r>
              <a:rPr lang="en-US" sz="2000" smtClean="0"/>
              <a:t>H2S (toxicity)</a:t>
            </a:r>
          </a:p>
          <a:p>
            <a:pPr eaLnBrk="1" hangingPunct="1">
              <a:lnSpc>
                <a:spcPct val="90000"/>
              </a:lnSpc>
            </a:pPr>
            <a:r>
              <a:rPr lang="en-US" sz="2000" smtClean="0"/>
              <a:t>Nitrogen</a:t>
            </a:r>
          </a:p>
          <a:p>
            <a:pPr eaLnBrk="1" hangingPunct="1">
              <a:lnSpc>
                <a:spcPct val="90000"/>
              </a:lnSpc>
            </a:pPr>
            <a:r>
              <a:rPr lang="en-US" sz="2000" smtClean="0"/>
              <a:t>Steam </a:t>
            </a:r>
          </a:p>
          <a:p>
            <a:pPr eaLnBrk="1" hangingPunct="1">
              <a:lnSpc>
                <a:spcPct val="90000"/>
              </a:lnSpc>
            </a:pPr>
            <a:r>
              <a:rPr lang="en-US" sz="2000" smtClean="0"/>
              <a:t>Hot water</a:t>
            </a:r>
          </a:p>
          <a:p>
            <a:pPr eaLnBrk="1" hangingPunct="1">
              <a:lnSpc>
                <a:spcPct val="90000"/>
              </a:lnSpc>
            </a:pPr>
            <a:r>
              <a:rPr lang="en-US" sz="2000" smtClean="0"/>
              <a:t>Pyrophoric materials</a:t>
            </a:r>
          </a:p>
          <a:p>
            <a:pPr eaLnBrk="1" hangingPunct="1">
              <a:lnSpc>
                <a:spcPct val="90000"/>
              </a:lnSpc>
            </a:pPr>
            <a:r>
              <a:rPr lang="en-US" sz="2000" smtClean="0"/>
              <a:t>Corrosive materials</a:t>
            </a:r>
          </a:p>
          <a:p>
            <a:pPr eaLnBrk="1" hangingPunct="1">
              <a:lnSpc>
                <a:spcPct val="90000"/>
              </a:lnSpc>
            </a:pPr>
            <a:r>
              <a:rPr lang="en-US" sz="2000" smtClean="0"/>
              <a:t>Explosive materials</a:t>
            </a:r>
          </a:p>
          <a:p>
            <a:pPr eaLnBrk="1" hangingPunct="1">
              <a:lnSpc>
                <a:spcPct val="90000"/>
              </a:lnSpc>
            </a:pPr>
            <a:endParaRPr lang="en-US" sz="1800" smtClean="0"/>
          </a:p>
        </p:txBody>
      </p:sp>
      <p:sp>
        <p:nvSpPr>
          <p:cNvPr id="9222" name="Rectangle 6"/>
          <p:cNvSpPr>
            <a:spLocks noChangeArrowheads="1"/>
          </p:cNvSpPr>
          <p:nvPr/>
        </p:nvSpPr>
        <p:spPr bwMode="auto">
          <a:xfrm>
            <a:off x="533400" y="1333500"/>
            <a:ext cx="38862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endParaRPr lang="en-US" sz="2400" b="1">
              <a:latin typeface="Garamond" pitchFamily="18" charset="0"/>
            </a:endParaRPr>
          </a:p>
          <a:p>
            <a:pPr marL="342900" indent="-342900"/>
            <a:endParaRPr lang="en-US" sz="2000" b="1"/>
          </a:p>
          <a:p>
            <a:pPr marL="342900" indent="-342900">
              <a:spcBef>
                <a:spcPct val="20000"/>
              </a:spcBef>
              <a:buFontTx/>
              <a:buChar char="•"/>
            </a:pPr>
            <a:endParaRPr lang="en-US" sz="2400" b="1">
              <a:latin typeface="Garamond" pitchFamily="18" charset="0"/>
            </a:endParaRPr>
          </a:p>
          <a:p>
            <a:pPr marL="342900" indent="-342900">
              <a:spcBef>
                <a:spcPct val="20000"/>
              </a:spcBef>
            </a:pPr>
            <a:endParaRPr lang="en-US" sz="2400" b="1">
              <a:latin typeface="Garamond" pitchFamily="18" charset="0"/>
            </a:endParaRPr>
          </a:p>
        </p:txBody>
      </p:sp>
      <p:sp>
        <p:nvSpPr>
          <p:cNvPr id="9223" name="Rectangle 7"/>
          <p:cNvSpPr>
            <a:spLocks noChangeArrowheads="1"/>
          </p:cNvSpPr>
          <p:nvPr/>
        </p:nvSpPr>
        <p:spPr bwMode="auto">
          <a:xfrm>
            <a:off x="4076700" y="1127125"/>
            <a:ext cx="3886200" cy="350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buFontTx/>
              <a:buChar char="•"/>
            </a:pPr>
            <a:endParaRPr lang="en-US" sz="2400" b="1">
              <a:latin typeface="Garamond" pitchFamily="18" charset="0"/>
            </a:endParaRPr>
          </a:p>
          <a:p>
            <a:pPr marL="342900" indent="-342900">
              <a:spcBef>
                <a:spcPct val="20000"/>
              </a:spcBef>
              <a:buFontTx/>
              <a:buChar char="•"/>
            </a:pPr>
            <a:endParaRPr lang="en-US" sz="2400" b="1">
              <a:latin typeface="Garamond" pitchFamily="18" charset="0"/>
            </a:endParaRPr>
          </a:p>
        </p:txBody>
      </p:sp>
      <p:pic>
        <p:nvPicPr>
          <p:cNvPr id="9224" name="Picture 9" descr="thumbnailCA01WLT1.jpg"/>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4906963" y="5181600"/>
            <a:ext cx="3414712"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5" name="Picture 10" descr="thumbnailCAZHLI2H.jpg"/>
          <p:cNvPicPr>
            <a:picLocks noChangeAspect="1"/>
          </p:cNvPicPr>
          <p:nvPr/>
        </p:nvPicPr>
        <p:blipFill>
          <a:blip r:embed="rId4">
            <a:extLst>
              <a:ext uri="{28A0092B-C50C-407E-A947-70E740481C1C}">
                <a14:useLocalDpi xmlns:a14="http://schemas.microsoft.com/office/drawing/2010/main"/>
              </a:ext>
            </a:extLst>
          </a:blip>
          <a:srcRect/>
          <a:stretch>
            <a:fillRect/>
          </a:stretch>
        </p:blipFill>
        <p:spPr bwMode="auto">
          <a:xfrm>
            <a:off x="1104900" y="4294188"/>
            <a:ext cx="2797175" cy="256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b="1" smtClean="0"/>
              <a:t>Chemical Hazards</a:t>
            </a:r>
            <a:r>
              <a:rPr lang="en-GB" smtClean="0"/>
              <a:t> </a:t>
            </a:r>
            <a:endParaRPr lang="en-US" smtClean="0"/>
          </a:p>
        </p:txBody>
      </p:sp>
      <p:sp>
        <p:nvSpPr>
          <p:cNvPr id="10243" name="Rectangle 3"/>
          <p:cNvSpPr>
            <a:spLocks noGrp="1" noChangeArrowheads="1"/>
          </p:cNvSpPr>
          <p:nvPr>
            <p:ph type="body" sz="half" idx="1"/>
          </p:nvPr>
        </p:nvSpPr>
        <p:spPr>
          <a:xfrm>
            <a:off x="361950" y="1238250"/>
            <a:ext cx="7905750" cy="5181600"/>
          </a:xfrm>
        </p:spPr>
        <p:txBody>
          <a:bodyPr/>
          <a:lstStyle/>
          <a:p>
            <a:pPr eaLnBrk="1" hangingPunct="1"/>
            <a:r>
              <a:rPr lang="en-US" sz="2000" smtClean="0">
                <a:latin typeface="Arial" pitchFamily="34" charset="0"/>
              </a:rPr>
              <a:t>Chemical processes involve mixing and interaction between different materials. </a:t>
            </a:r>
          </a:p>
          <a:p>
            <a:pPr eaLnBrk="1" hangingPunct="1">
              <a:lnSpc>
                <a:spcPct val="40000"/>
              </a:lnSpc>
            </a:pPr>
            <a:endParaRPr lang="en-US" sz="2000" smtClean="0">
              <a:latin typeface="Arial" pitchFamily="34" charset="0"/>
            </a:endParaRPr>
          </a:p>
          <a:p>
            <a:pPr eaLnBrk="1" hangingPunct="1"/>
            <a:r>
              <a:rPr lang="en-US" sz="2000" smtClean="0">
                <a:latin typeface="Arial" pitchFamily="34" charset="0"/>
              </a:rPr>
              <a:t>Reactions can release thermal energy or create a rapid increase in volume/pressure which can lead to mechanical failure or loss of containment. </a:t>
            </a:r>
          </a:p>
          <a:p>
            <a:pPr eaLnBrk="1" hangingPunct="1">
              <a:lnSpc>
                <a:spcPct val="30000"/>
              </a:lnSpc>
            </a:pPr>
            <a:endParaRPr lang="en-US" sz="2000" smtClean="0">
              <a:latin typeface="Arial" pitchFamily="34" charset="0"/>
            </a:endParaRPr>
          </a:p>
          <a:p>
            <a:pPr eaLnBrk="1" hangingPunct="1"/>
            <a:r>
              <a:rPr lang="en-US" sz="2000" smtClean="0">
                <a:latin typeface="Arial" pitchFamily="34" charset="0"/>
              </a:rPr>
              <a:t>Upsets can cause situations that can interfere with the operation and result in conditions that favor other triggers for loss of containment</a:t>
            </a:r>
          </a:p>
          <a:p>
            <a:pPr lvl="1" eaLnBrk="1" hangingPunct="1"/>
            <a:r>
              <a:rPr lang="en-US" sz="2000" smtClean="0"/>
              <a:t>Fouling, Corrosion, Phase Change etc</a:t>
            </a:r>
          </a:p>
          <a:p>
            <a:pPr eaLnBrk="1" hangingPunct="1"/>
            <a:endParaRPr lang="en-US" smtClean="0"/>
          </a:p>
          <a:p>
            <a:pPr eaLnBrk="1" hangingPunct="1">
              <a:buFontTx/>
              <a:buNone/>
            </a:pPr>
            <a:endParaRPr lang="en-US" smtClean="0"/>
          </a:p>
          <a:p>
            <a:pPr eaLnBrk="1" hangingPunct="1"/>
            <a:endParaRPr lang="en-US" smtClean="0"/>
          </a:p>
        </p:txBody>
      </p:sp>
      <p:pic>
        <p:nvPicPr>
          <p:cNvPr id="10244" name="Picture 4" descr="thumbnailCAWBIFMJ.jpg"/>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5105400" y="4170363"/>
            <a:ext cx="4038600" cy="268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5" descr="thumbnailCAAMKP10.jpg"/>
          <p:cNvPicPr>
            <a:picLocks noChangeAspect="1"/>
          </p:cNvPicPr>
          <p:nvPr/>
        </p:nvPicPr>
        <p:blipFill>
          <a:blip r:embed="rId4">
            <a:extLst>
              <a:ext uri="{28A0092B-C50C-407E-A947-70E740481C1C}">
                <a14:useLocalDpi xmlns:a14="http://schemas.microsoft.com/office/drawing/2010/main"/>
              </a:ext>
            </a:extLst>
          </a:blip>
          <a:srcRect/>
          <a:stretch>
            <a:fillRect/>
          </a:stretch>
        </p:blipFill>
        <p:spPr bwMode="auto">
          <a:xfrm>
            <a:off x="811213" y="4648200"/>
            <a:ext cx="379095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smtClean="0"/>
              <a:t>Definition of Process Safety</a:t>
            </a:r>
            <a:endParaRPr lang="en-US" smtClean="0"/>
          </a:p>
        </p:txBody>
      </p:sp>
      <p:sp>
        <p:nvSpPr>
          <p:cNvPr id="711683" name="Rectangle 3"/>
          <p:cNvSpPr>
            <a:spLocks noGrp="1" noChangeArrowheads="1"/>
          </p:cNvSpPr>
          <p:nvPr>
            <p:ph idx="1"/>
          </p:nvPr>
        </p:nvSpPr>
        <p:spPr>
          <a:xfrm>
            <a:off x="352425" y="1384300"/>
            <a:ext cx="8485188" cy="5441950"/>
          </a:xfrm>
        </p:spPr>
        <p:txBody>
          <a:bodyPr rtlCol="0">
            <a:normAutofit fontScale="92500" lnSpcReduction="10000"/>
          </a:bodyPr>
          <a:lstStyle/>
          <a:p>
            <a:pPr marL="360363" indent="-360363" eaLnBrk="1" fontAlgn="auto" hangingPunct="1">
              <a:spcAft>
                <a:spcPts val="0"/>
              </a:spcAft>
              <a:buFontTx/>
              <a:buNone/>
              <a:defRPr/>
            </a:pPr>
            <a:r>
              <a:rPr lang="en-US" b="1" dirty="0" smtClean="0">
                <a:latin typeface="Arial" charset="0"/>
              </a:rPr>
              <a:t>Process Safety</a:t>
            </a:r>
            <a:r>
              <a:rPr lang="en-US" dirty="0" smtClean="0">
                <a:latin typeface="Arial" charset="0"/>
              </a:rPr>
              <a:t> – </a:t>
            </a:r>
          </a:p>
          <a:p>
            <a:pPr marL="360363" indent="-360363" eaLnBrk="1" fontAlgn="auto" hangingPunct="1">
              <a:spcAft>
                <a:spcPts val="0"/>
              </a:spcAft>
              <a:defRPr/>
            </a:pPr>
            <a:r>
              <a:rPr lang="en-GB" dirty="0" smtClean="0">
                <a:latin typeface="Arial" charset="0"/>
              </a:rPr>
              <a:t>OSHA Definition: </a:t>
            </a:r>
          </a:p>
          <a:p>
            <a:pPr marL="825500" lvl="1" eaLnBrk="1" fontAlgn="auto" hangingPunct="1">
              <a:spcAft>
                <a:spcPts val="0"/>
              </a:spcAft>
              <a:defRPr/>
            </a:pPr>
            <a:r>
              <a:rPr lang="en-GB" dirty="0" smtClean="0">
                <a:latin typeface="Arial" charset="0"/>
              </a:rPr>
              <a:t>“The Purpose of Process Safety is to Prevent or minimize the consequences of </a:t>
            </a:r>
            <a:r>
              <a:rPr lang="en-GB" u="sng" dirty="0" smtClean="0">
                <a:solidFill>
                  <a:srgbClr val="0000CC"/>
                </a:solidFill>
                <a:latin typeface="Arial" charset="0"/>
              </a:rPr>
              <a:t>catastrophic releases</a:t>
            </a:r>
            <a:r>
              <a:rPr lang="en-GB" dirty="0" smtClean="0">
                <a:latin typeface="Arial" charset="0"/>
              </a:rPr>
              <a:t> of toxic, reactive, flammable or explosive chemicals that may result in toxic, fire or explosion hazards.”</a:t>
            </a:r>
          </a:p>
          <a:p>
            <a:pPr marL="360363" indent="-360363" eaLnBrk="1" fontAlgn="auto" hangingPunct="1">
              <a:spcAft>
                <a:spcPts val="0"/>
              </a:spcAft>
              <a:defRPr/>
            </a:pPr>
            <a:endParaRPr lang="en-GB" dirty="0" smtClean="0">
              <a:latin typeface="Arial" charset="0"/>
            </a:endParaRPr>
          </a:p>
          <a:p>
            <a:pPr marL="360363" indent="-360363" eaLnBrk="1" fontAlgn="auto" hangingPunct="1">
              <a:spcAft>
                <a:spcPts val="0"/>
              </a:spcAft>
              <a:defRPr/>
            </a:pPr>
            <a:r>
              <a:rPr lang="en-GB" dirty="0" smtClean="0">
                <a:latin typeface="Arial" charset="0"/>
              </a:rPr>
              <a:t>Secondary Definition:</a:t>
            </a:r>
          </a:p>
          <a:p>
            <a:pPr marL="825500" lvl="1" eaLnBrk="1" fontAlgn="auto" hangingPunct="1">
              <a:spcAft>
                <a:spcPts val="0"/>
              </a:spcAft>
              <a:defRPr/>
            </a:pPr>
            <a:r>
              <a:rPr lang="en-GB" dirty="0" smtClean="0">
                <a:latin typeface="Arial" charset="0"/>
              </a:rPr>
              <a:t>A set of principles and practices that deal with the integrity and operation of process plant equipment to prevent </a:t>
            </a:r>
            <a:r>
              <a:rPr lang="en-GB" u="sng" dirty="0" smtClean="0">
                <a:solidFill>
                  <a:srgbClr val="0000CC"/>
                </a:solidFill>
                <a:latin typeface="Arial" charset="0"/>
              </a:rPr>
              <a:t>catastrophic release</a:t>
            </a:r>
            <a:r>
              <a:rPr lang="en-GB" dirty="0" smtClean="0">
                <a:latin typeface="Arial" charset="0"/>
              </a:rPr>
              <a:t> of highly hazardous chemicals.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13571</TotalTime>
  <Words>2352</Words>
  <Application>Microsoft Office PowerPoint</Application>
  <PresentationFormat>Letter Paper (8.5x11 in)</PresentationFormat>
  <Paragraphs>423</Paragraphs>
  <Slides>43</Slides>
  <Notes>35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43</vt:i4>
      </vt:variant>
    </vt:vector>
  </HeadingPairs>
  <TitlesOfParts>
    <vt:vector size="50" baseType="lpstr">
      <vt:lpstr>Arial</vt:lpstr>
      <vt:lpstr>Calibri</vt:lpstr>
      <vt:lpstr>Times New Roman</vt:lpstr>
      <vt:lpstr>Comic Sans MS</vt:lpstr>
      <vt:lpstr>Cambria</vt:lpstr>
      <vt:lpstr>Garamond</vt:lpstr>
      <vt:lpstr>Office Theme</vt:lpstr>
      <vt:lpstr>PowerPoint Presentation</vt:lpstr>
      <vt:lpstr>PowerPoint Presentation</vt:lpstr>
      <vt:lpstr>Purpose</vt:lpstr>
      <vt:lpstr>Process safety management of highly hazardous chemicals</vt:lpstr>
      <vt:lpstr>Catastrophic Failure</vt:lpstr>
      <vt:lpstr>Hazards</vt:lpstr>
      <vt:lpstr>Examples of Hazards </vt:lpstr>
      <vt:lpstr>Chemical Hazards </vt:lpstr>
      <vt:lpstr>Definition of Process Safety</vt:lpstr>
      <vt:lpstr>Did You Know? </vt:lpstr>
      <vt:lpstr>Process Safety Incident Impact</vt:lpstr>
      <vt:lpstr>Process Safety Incident Impact</vt:lpstr>
      <vt:lpstr>Process Safety Incident Impact</vt:lpstr>
      <vt:lpstr>Process Safety Incident Impact</vt:lpstr>
      <vt:lpstr>Process Safety Incident Impact</vt:lpstr>
      <vt:lpstr>“Keep it in the pipes”</vt:lpstr>
      <vt:lpstr>Focus: Incident Prevention</vt:lpstr>
      <vt:lpstr>What is Covered</vt:lpstr>
      <vt:lpstr>Process Safety Management</vt:lpstr>
      <vt:lpstr>Elements of OSHA 1910.119</vt:lpstr>
      <vt:lpstr>Element 1: Employee Participation</vt:lpstr>
      <vt:lpstr>Element 2: Process Safety Information</vt:lpstr>
      <vt:lpstr>Element 3: Process Hazard Analysis</vt:lpstr>
      <vt:lpstr>Element 4: Operating Procedures</vt:lpstr>
      <vt:lpstr>Element 5: Training</vt:lpstr>
      <vt:lpstr>Element 6: Contractors</vt:lpstr>
      <vt:lpstr>Element 6: Employer Responsibilities</vt:lpstr>
      <vt:lpstr>Element 6: Contractor Employer</vt:lpstr>
      <vt:lpstr>Element 6: Contractor Provisions</vt:lpstr>
      <vt:lpstr>Element 6: Contractor Provisions</vt:lpstr>
      <vt:lpstr>Element 7: Pre-Startup Safety Review</vt:lpstr>
      <vt:lpstr>Element 8: Mechanical Integrity</vt:lpstr>
      <vt:lpstr>Element 9: Hot Work Permits</vt:lpstr>
      <vt:lpstr>Element 10: Management of Change</vt:lpstr>
      <vt:lpstr>Element 11: Incident Investigation</vt:lpstr>
      <vt:lpstr>Element 12: Emergency Planning/Response</vt:lpstr>
      <vt:lpstr>Element 13: Compliance Audits</vt:lpstr>
      <vt:lpstr>Element 14: Trade Secrets</vt:lpstr>
      <vt:lpstr>Process Safety In the Workplace</vt:lpstr>
      <vt:lpstr>Training Techniques</vt:lpstr>
      <vt:lpstr>Principles of Adult Education</vt:lpstr>
      <vt:lpstr>5 Step Training Plan</vt:lpstr>
      <vt:lpstr>Tips for Successful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slides</dc:title>
  <dc:creator>Vosburgh, Linda - OSHA</dc:creator>
  <cp:lastModifiedBy>Vosburgh, Linda - OSHA</cp:lastModifiedBy>
  <cp:revision>299</cp:revision>
  <dcterms:modified xsi:type="dcterms:W3CDTF">2013-06-10T17:23:57Z</dcterms:modified>
</cp:coreProperties>
</file>