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87" r:id="rId2"/>
    <p:sldMasterId id="2147483799" r:id="rId3"/>
    <p:sldMasterId id="2147483814" r:id="rId4"/>
    <p:sldMasterId id="2147483825" r:id="rId5"/>
    <p:sldMasterId id="2147483840" r:id="rId6"/>
    <p:sldMasterId id="2147483855" r:id="rId7"/>
    <p:sldMasterId id="2147483869" r:id="rId8"/>
  </p:sldMasterIdLst>
  <p:notesMasterIdLst>
    <p:notesMasterId r:id="rId90"/>
  </p:notesMasterIdLst>
  <p:handoutMasterIdLst>
    <p:handoutMasterId r:id="rId91"/>
  </p:handoutMasterIdLst>
  <p:sldIdLst>
    <p:sldId id="655" r:id="rId9"/>
    <p:sldId id="607" r:id="rId10"/>
    <p:sldId id="529" r:id="rId11"/>
    <p:sldId id="531" r:id="rId12"/>
    <p:sldId id="619" r:id="rId13"/>
    <p:sldId id="620" r:id="rId14"/>
    <p:sldId id="617" r:id="rId15"/>
    <p:sldId id="530" r:id="rId16"/>
    <p:sldId id="532" r:id="rId17"/>
    <p:sldId id="533" r:id="rId18"/>
    <p:sldId id="534" r:id="rId19"/>
    <p:sldId id="535" r:id="rId20"/>
    <p:sldId id="536" r:id="rId21"/>
    <p:sldId id="537" r:id="rId22"/>
    <p:sldId id="538" r:id="rId23"/>
    <p:sldId id="539" r:id="rId24"/>
    <p:sldId id="540" r:id="rId25"/>
    <p:sldId id="550" r:id="rId26"/>
    <p:sldId id="551" r:id="rId27"/>
    <p:sldId id="552" r:id="rId28"/>
    <p:sldId id="553" r:id="rId29"/>
    <p:sldId id="554" r:id="rId30"/>
    <p:sldId id="555" r:id="rId31"/>
    <p:sldId id="557" r:id="rId32"/>
    <p:sldId id="558" r:id="rId33"/>
    <p:sldId id="559" r:id="rId34"/>
    <p:sldId id="560" r:id="rId35"/>
    <p:sldId id="561" r:id="rId36"/>
    <p:sldId id="626" r:id="rId37"/>
    <p:sldId id="627" r:id="rId38"/>
    <p:sldId id="628" r:id="rId39"/>
    <p:sldId id="629" r:id="rId40"/>
    <p:sldId id="630" r:id="rId41"/>
    <p:sldId id="562" r:id="rId42"/>
    <p:sldId id="563" r:id="rId43"/>
    <p:sldId id="564" r:id="rId44"/>
    <p:sldId id="565" r:id="rId45"/>
    <p:sldId id="566" r:id="rId46"/>
    <p:sldId id="567" r:id="rId47"/>
    <p:sldId id="568" r:id="rId48"/>
    <p:sldId id="569"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82" r:id="rId62"/>
    <p:sldId id="618" r:id="rId63"/>
    <p:sldId id="583" r:id="rId64"/>
    <p:sldId id="584" r:id="rId65"/>
    <p:sldId id="654" r:id="rId66"/>
    <p:sldId id="631" r:id="rId67"/>
    <p:sldId id="632" r:id="rId68"/>
    <p:sldId id="633" r:id="rId69"/>
    <p:sldId id="634" r:id="rId70"/>
    <p:sldId id="635" r:id="rId71"/>
    <p:sldId id="636" r:id="rId72"/>
    <p:sldId id="637" r:id="rId73"/>
    <p:sldId id="638" r:id="rId74"/>
    <p:sldId id="639" r:id="rId75"/>
    <p:sldId id="640" r:id="rId76"/>
    <p:sldId id="641" r:id="rId77"/>
    <p:sldId id="642" r:id="rId78"/>
    <p:sldId id="643" r:id="rId79"/>
    <p:sldId id="644" r:id="rId80"/>
    <p:sldId id="645" r:id="rId81"/>
    <p:sldId id="646" r:id="rId82"/>
    <p:sldId id="647" r:id="rId83"/>
    <p:sldId id="648" r:id="rId84"/>
    <p:sldId id="649" r:id="rId85"/>
    <p:sldId id="650" r:id="rId86"/>
    <p:sldId id="651" r:id="rId87"/>
    <p:sldId id="652" r:id="rId88"/>
    <p:sldId id="653" r:id="rId89"/>
  </p:sldIdLst>
  <p:sldSz cx="9144000" cy="6858000" type="screen4x3"/>
  <p:notesSz cx="7315200" cy="9601200"/>
  <p:custDataLst>
    <p:tags r:id="rId9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goTablet" initials="E" lastIdx="1" clrIdx="0"/>
  <p:cmAuthor id="1" name="nck" initials="nck"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862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2" autoAdjust="0"/>
    <p:restoredTop sz="89068" autoAdjust="0"/>
  </p:normalViewPr>
  <p:slideViewPr>
    <p:cSldViewPr>
      <p:cViewPr>
        <p:scale>
          <a:sx n="50" d="100"/>
          <a:sy n="50" d="100"/>
        </p:scale>
        <p:origin x="-1764" y="-7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27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notesMaster" Target="notesMasters/notesMaster1.xml"/><Relationship Id="rId95"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aren%20Cooper\My%20Documents\normal%20cur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47067014035493E-2"/>
          <c:y val="0.10022398683215462"/>
          <c:w val="0.84965048118985165"/>
          <c:h val="0.75842556138816064"/>
        </c:manualLayout>
      </c:layout>
      <c:scatterChart>
        <c:scatterStyle val="smoothMarker"/>
        <c:varyColors val="0"/>
        <c:ser>
          <c:idx val="0"/>
          <c:order val="0"/>
          <c:tx>
            <c:strRef>
              <c:f>Sheet1!$E$15</c:f>
              <c:strCache>
                <c:ptCount val="1"/>
                <c:pt idx="0">
                  <c:v>Histogram-Frequency</c:v>
                </c:pt>
              </c:strCache>
            </c:strRef>
          </c:tx>
          <c:spPr>
            <a:ln w="57150">
              <a:solidFill>
                <a:sysClr val="windowText" lastClr="000000"/>
              </a:solidFill>
            </a:ln>
          </c:spPr>
          <c:marker>
            <c:symbol val="none"/>
          </c:marker>
          <c:xVal>
            <c:strRef>
              <c:f>Sheet1!$E$3:$E$10</c:f>
              <c:strCache>
                <c:ptCount val="8"/>
                <c:pt idx="0">
                  <c:v>-15.06164513</c:v>
                </c:pt>
                <c:pt idx="1">
                  <c:v>-0.374430086</c:v>
                </c:pt>
                <c:pt idx="2">
                  <c:v>14.31278496</c:v>
                </c:pt>
                <c:pt idx="3">
                  <c:v>29</c:v>
                </c:pt>
                <c:pt idx="4">
                  <c:v>43.68721504</c:v>
                </c:pt>
                <c:pt idx="5">
                  <c:v>58.37443009</c:v>
                </c:pt>
                <c:pt idx="6">
                  <c:v>73.06164513</c:v>
                </c:pt>
                <c:pt idx="7">
                  <c:v>More</c:v>
                </c:pt>
              </c:strCache>
            </c:strRef>
          </c:xVal>
          <c:yVal>
            <c:numRef>
              <c:f>Sheet1!$F$3:$F$10</c:f>
              <c:numCache>
                <c:formatCode>General</c:formatCode>
                <c:ptCount val="8"/>
                <c:pt idx="0">
                  <c:v>2</c:v>
                </c:pt>
                <c:pt idx="1">
                  <c:v>52</c:v>
                </c:pt>
                <c:pt idx="2">
                  <c:v>281</c:v>
                </c:pt>
                <c:pt idx="3">
                  <c:v>649</c:v>
                </c:pt>
                <c:pt idx="4">
                  <c:v>672</c:v>
                </c:pt>
                <c:pt idx="5">
                  <c:v>304</c:v>
                </c:pt>
                <c:pt idx="6">
                  <c:v>36</c:v>
                </c:pt>
                <c:pt idx="7">
                  <c:v>4</c:v>
                </c:pt>
              </c:numCache>
            </c:numRef>
          </c:yVal>
          <c:smooth val="1"/>
        </c:ser>
        <c:dLbls>
          <c:showLegendKey val="0"/>
          <c:showVal val="0"/>
          <c:showCatName val="0"/>
          <c:showSerName val="0"/>
          <c:showPercent val="0"/>
          <c:showBubbleSize val="0"/>
        </c:dLbls>
        <c:axId val="34461952"/>
        <c:axId val="34463744"/>
      </c:scatterChart>
      <c:valAx>
        <c:axId val="34461952"/>
        <c:scaling>
          <c:orientation val="minMax"/>
        </c:scaling>
        <c:delete val="0"/>
        <c:axPos val="b"/>
        <c:majorTickMark val="none"/>
        <c:minorTickMark val="none"/>
        <c:tickLblPos val="nextTo"/>
        <c:txPr>
          <a:bodyPr/>
          <a:lstStyle/>
          <a:p>
            <a:pPr>
              <a:defRPr>
                <a:solidFill>
                  <a:schemeClr val="bg1"/>
                </a:solidFill>
              </a:defRPr>
            </a:pPr>
            <a:endParaRPr lang="en-US"/>
          </a:p>
        </c:txPr>
        <c:crossAx val="34463744"/>
        <c:crosses val="autoZero"/>
        <c:crossBetween val="midCat"/>
      </c:valAx>
      <c:valAx>
        <c:axId val="34463744"/>
        <c:scaling>
          <c:orientation val="minMax"/>
        </c:scaling>
        <c:delete val="1"/>
        <c:axPos val="l"/>
        <c:numFmt formatCode="General" sourceLinked="1"/>
        <c:majorTickMark val="out"/>
        <c:minorTickMark val="none"/>
        <c:tickLblPos val="none"/>
        <c:crossAx val="34461952"/>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9672-7BD2-4CD6-BB06-078678E51D5F}" type="doc">
      <dgm:prSet loTypeId="urn:microsoft.com/office/officeart/2005/8/layout/pyramid2" loCatId="pyramid" qsTypeId="urn:microsoft.com/office/officeart/2005/8/quickstyle/simple1" qsCatId="simple" csTypeId="urn:microsoft.com/office/officeart/2005/8/colors/colorful2" csCatId="colorful" phldr="1"/>
      <dgm:spPr/>
    </dgm:pt>
    <dgm:pt modelId="{09BBFFD6-0220-4509-8F28-108A745B0BAB}">
      <dgm:prSet phldrT="[Text]"/>
      <dgm:spPr/>
      <dgm:t>
        <a:bodyPr/>
        <a:lstStyle/>
        <a:p>
          <a:r>
            <a:rPr lang="en-US" dirty="0" smtClean="0"/>
            <a:t>ELIMINATION</a:t>
          </a:r>
          <a:endParaRPr lang="en-US" dirty="0"/>
        </a:p>
      </dgm:t>
    </dgm:pt>
    <dgm:pt modelId="{6A287A77-56B4-4928-8CBE-E58FCD6F01FD}" type="parTrans" cxnId="{7B1F0CCD-5AC7-4246-949D-DBF4C4833536}">
      <dgm:prSet/>
      <dgm:spPr/>
      <dgm:t>
        <a:bodyPr/>
        <a:lstStyle/>
        <a:p>
          <a:endParaRPr lang="en-US"/>
        </a:p>
      </dgm:t>
    </dgm:pt>
    <dgm:pt modelId="{5F3BF14E-F350-4C68-925A-5606D634811D}" type="sibTrans" cxnId="{7B1F0CCD-5AC7-4246-949D-DBF4C4833536}">
      <dgm:prSet/>
      <dgm:spPr/>
      <dgm:t>
        <a:bodyPr/>
        <a:lstStyle/>
        <a:p>
          <a:endParaRPr lang="en-US"/>
        </a:p>
      </dgm:t>
    </dgm:pt>
    <dgm:pt modelId="{F40605E6-2B8F-46E9-9CB3-306FA0FF278C}">
      <dgm:prSet phldrT="[Text]"/>
      <dgm:spPr/>
      <dgm:t>
        <a:bodyPr/>
        <a:lstStyle/>
        <a:p>
          <a:r>
            <a:rPr lang="en-US" dirty="0" smtClean="0"/>
            <a:t>SUBSTITUTION</a:t>
          </a:r>
          <a:endParaRPr lang="en-US" dirty="0"/>
        </a:p>
      </dgm:t>
    </dgm:pt>
    <dgm:pt modelId="{0BFD684F-8061-4AEF-BA2B-C7E70B062D22}" type="parTrans" cxnId="{700F0B1A-9A95-45A3-BE1C-19CA99F76C8E}">
      <dgm:prSet/>
      <dgm:spPr/>
      <dgm:t>
        <a:bodyPr/>
        <a:lstStyle/>
        <a:p>
          <a:endParaRPr lang="en-US"/>
        </a:p>
      </dgm:t>
    </dgm:pt>
    <dgm:pt modelId="{B289A1DD-FB32-45F1-A17C-C60091BAA940}" type="sibTrans" cxnId="{700F0B1A-9A95-45A3-BE1C-19CA99F76C8E}">
      <dgm:prSet/>
      <dgm:spPr/>
      <dgm:t>
        <a:bodyPr/>
        <a:lstStyle/>
        <a:p>
          <a:endParaRPr lang="en-US"/>
        </a:p>
      </dgm:t>
    </dgm:pt>
    <dgm:pt modelId="{07B30C33-DD97-4488-8C82-2AA27AC29CF4}">
      <dgm:prSet phldrT="[Text]"/>
      <dgm:spPr/>
      <dgm:t>
        <a:bodyPr/>
        <a:lstStyle/>
        <a:p>
          <a:r>
            <a:rPr lang="en-US" dirty="0" smtClean="0"/>
            <a:t>ENGINEERING</a:t>
          </a:r>
          <a:endParaRPr lang="en-US" dirty="0"/>
        </a:p>
      </dgm:t>
    </dgm:pt>
    <dgm:pt modelId="{04A7FDF8-4F62-4541-AC0A-43919D3F7F87}" type="parTrans" cxnId="{E061E382-271F-463E-8E2A-571212D9663B}">
      <dgm:prSet/>
      <dgm:spPr/>
      <dgm:t>
        <a:bodyPr/>
        <a:lstStyle/>
        <a:p>
          <a:endParaRPr lang="en-US"/>
        </a:p>
      </dgm:t>
    </dgm:pt>
    <dgm:pt modelId="{F58DF85D-F088-421B-B501-89FDF7EB8C88}" type="sibTrans" cxnId="{E061E382-271F-463E-8E2A-571212D9663B}">
      <dgm:prSet/>
      <dgm:spPr/>
      <dgm:t>
        <a:bodyPr/>
        <a:lstStyle/>
        <a:p>
          <a:endParaRPr lang="en-US"/>
        </a:p>
      </dgm:t>
    </dgm:pt>
    <dgm:pt modelId="{F651C58E-49FA-405B-902F-DBFF24C99678}">
      <dgm:prSet/>
      <dgm:spPr/>
      <dgm:t>
        <a:bodyPr/>
        <a:lstStyle/>
        <a:p>
          <a:r>
            <a:rPr lang="en-US" dirty="0" smtClean="0"/>
            <a:t>ADMINISTRATIVE</a:t>
          </a:r>
          <a:endParaRPr lang="en-US" dirty="0"/>
        </a:p>
      </dgm:t>
    </dgm:pt>
    <dgm:pt modelId="{E3F39E72-EC3D-4315-B513-639B5DF2F665}" type="parTrans" cxnId="{BAD58ED4-44FD-4125-8AAB-EBC563820D2E}">
      <dgm:prSet/>
      <dgm:spPr/>
      <dgm:t>
        <a:bodyPr/>
        <a:lstStyle/>
        <a:p>
          <a:endParaRPr lang="en-US"/>
        </a:p>
      </dgm:t>
    </dgm:pt>
    <dgm:pt modelId="{7A84A66B-E962-4E41-AADD-41778BF1C405}" type="sibTrans" cxnId="{BAD58ED4-44FD-4125-8AAB-EBC563820D2E}">
      <dgm:prSet/>
      <dgm:spPr/>
      <dgm:t>
        <a:bodyPr/>
        <a:lstStyle/>
        <a:p>
          <a:endParaRPr lang="en-US"/>
        </a:p>
      </dgm:t>
    </dgm:pt>
    <dgm:pt modelId="{20FC195C-AE23-4F01-950E-3B3435B2CC4A}" type="pres">
      <dgm:prSet presAssocID="{B9689672-7BD2-4CD6-BB06-078678E51D5F}" presName="compositeShape" presStyleCnt="0">
        <dgm:presLayoutVars>
          <dgm:dir/>
          <dgm:resizeHandles/>
        </dgm:presLayoutVars>
      </dgm:prSet>
      <dgm:spPr/>
    </dgm:pt>
    <dgm:pt modelId="{54B026ED-DB72-469F-AAA2-5ADB287CF05C}" type="pres">
      <dgm:prSet presAssocID="{B9689672-7BD2-4CD6-BB06-078678E51D5F}" presName="pyramid" presStyleLbl="node1" presStyleIdx="0" presStyleCnt="1"/>
      <dgm:spPr/>
    </dgm:pt>
    <dgm:pt modelId="{C677942C-6A8F-4AD3-B73D-0AA530C1C7D2}" type="pres">
      <dgm:prSet presAssocID="{B9689672-7BD2-4CD6-BB06-078678E51D5F}" presName="theList" presStyleCnt="0"/>
      <dgm:spPr/>
    </dgm:pt>
    <dgm:pt modelId="{E78F0F84-4129-4AEC-9FE3-0E01075198F7}" type="pres">
      <dgm:prSet presAssocID="{09BBFFD6-0220-4509-8F28-108A745B0BAB}" presName="aNode" presStyleLbl="fgAcc1" presStyleIdx="0" presStyleCnt="4">
        <dgm:presLayoutVars>
          <dgm:bulletEnabled val="1"/>
        </dgm:presLayoutVars>
      </dgm:prSet>
      <dgm:spPr/>
      <dgm:t>
        <a:bodyPr/>
        <a:lstStyle/>
        <a:p>
          <a:endParaRPr lang="en-US"/>
        </a:p>
      </dgm:t>
    </dgm:pt>
    <dgm:pt modelId="{94DA5A0A-3264-434A-9DBF-0DA65331352E}" type="pres">
      <dgm:prSet presAssocID="{09BBFFD6-0220-4509-8F28-108A745B0BAB}" presName="aSpace" presStyleCnt="0"/>
      <dgm:spPr/>
    </dgm:pt>
    <dgm:pt modelId="{3A7B6E10-8D1C-4BAC-BFB4-E32849A90ECB}" type="pres">
      <dgm:prSet presAssocID="{F40605E6-2B8F-46E9-9CB3-306FA0FF278C}" presName="aNode" presStyleLbl="fgAcc1" presStyleIdx="1" presStyleCnt="4">
        <dgm:presLayoutVars>
          <dgm:bulletEnabled val="1"/>
        </dgm:presLayoutVars>
      </dgm:prSet>
      <dgm:spPr/>
      <dgm:t>
        <a:bodyPr/>
        <a:lstStyle/>
        <a:p>
          <a:endParaRPr lang="en-US"/>
        </a:p>
      </dgm:t>
    </dgm:pt>
    <dgm:pt modelId="{9123D543-7442-4EFF-A0B5-FA2CC9018F6A}" type="pres">
      <dgm:prSet presAssocID="{F40605E6-2B8F-46E9-9CB3-306FA0FF278C}" presName="aSpace" presStyleCnt="0"/>
      <dgm:spPr/>
    </dgm:pt>
    <dgm:pt modelId="{DEE376BB-278C-4DA9-A395-E66C6D6125B2}" type="pres">
      <dgm:prSet presAssocID="{07B30C33-DD97-4488-8C82-2AA27AC29CF4}" presName="aNode" presStyleLbl="fgAcc1" presStyleIdx="2" presStyleCnt="4">
        <dgm:presLayoutVars>
          <dgm:bulletEnabled val="1"/>
        </dgm:presLayoutVars>
      </dgm:prSet>
      <dgm:spPr/>
      <dgm:t>
        <a:bodyPr/>
        <a:lstStyle/>
        <a:p>
          <a:endParaRPr lang="en-US"/>
        </a:p>
      </dgm:t>
    </dgm:pt>
    <dgm:pt modelId="{0C476DDE-33CC-4991-9904-B052473B321F}" type="pres">
      <dgm:prSet presAssocID="{07B30C33-DD97-4488-8C82-2AA27AC29CF4}" presName="aSpace" presStyleCnt="0"/>
      <dgm:spPr/>
    </dgm:pt>
    <dgm:pt modelId="{12B6CC33-4305-4786-96DC-423425752296}" type="pres">
      <dgm:prSet presAssocID="{F651C58E-49FA-405B-902F-DBFF24C99678}" presName="aNode" presStyleLbl="fgAcc1" presStyleIdx="3" presStyleCnt="4">
        <dgm:presLayoutVars>
          <dgm:bulletEnabled val="1"/>
        </dgm:presLayoutVars>
      </dgm:prSet>
      <dgm:spPr/>
      <dgm:t>
        <a:bodyPr/>
        <a:lstStyle/>
        <a:p>
          <a:endParaRPr lang="en-US"/>
        </a:p>
      </dgm:t>
    </dgm:pt>
    <dgm:pt modelId="{E1187643-85BD-43E7-ACBB-0BC12CDBB573}" type="pres">
      <dgm:prSet presAssocID="{F651C58E-49FA-405B-902F-DBFF24C99678}" presName="aSpace" presStyleCnt="0"/>
      <dgm:spPr/>
    </dgm:pt>
  </dgm:ptLst>
  <dgm:cxnLst>
    <dgm:cxn modelId="{700F0B1A-9A95-45A3-BE1C-19CA99F76C8E}" srcId="{B9689672-7BD2-4CD6-BB06-078678E51D5F}" destId="{F40605E6-2B8F-46E9-9CB3-306FA0FF278C}" srcOrd="1" destOrd="0" parTransId="{0BFD684F-8061-4AEF-BA2B-C7E70B062D22}" sibTransId="{B289A1DD-FB32-45F1-A17C-C60091BAA940}"/>
    <dgm:cxn modelId="{4E9848E4-2494-495B-95AC-A94CCBE8B346}" type="presOf" srcId="{F40605E6-2B8F-46E9-9CB3-306FA0FF278C}" destId="{3A7B6E10-8D1C-4BAC-BFB4-E32849A90ECB}" srcOrd="0" destOrd="0" presId="urn:microsoft.com/office/officeart/2005/8/layout/pyramid2"/>
    <dgm:cxn modelId="{E061E382-271F-463E-8E2A-571212D9663B}" srcId="{B9689672-7BD2-4CD6-BB06-078678E51D5F}" destId="{07B30C33-DD97-4488-8C82-2AA27AC29CF4}" srcOrd="2" destOrd="0" parTransId="{04A7FDF8-4F62-4541-AC0A-43919D3F7F87}" sibTransId="{F58DF85D-F088-421B-B501-89FDF7EB8C88}"/>
    <dgm:cxn modelId="{7B1F0CCD-5AC7-4246-949D-DBF4C4833536}" srcId="{B9689672-7BD2-4CD6-BB06-078678E51D5F}" destId="{09BBFFD6-0220-4509-8F28-108A745B0BAB}" srcOrd="0" destOrd="0" parTransId="{6A287A77-56B4-4928-8CBE-E58FCD6F01FD}" sibTransId="{5F3BF14E-F350-4C68-925A-5606D634811D}"/>
    <dgm:cxn modelId="{5FD508A9-4785-4144-86D8-20809E952578}" type="presOf" srcId="{07B30C33-DD97-4488-8C82-2AA27AC29CF4}" destId="{DEE376BB-278C-4DA9-A395-E66C6D6125B2}" srcOrd="0" destOrd="0" presId="urn:microsoft.com/office/officeart/2005/8/layout/pyramid2"/>
    <dgm:cxn modelId="{04425790-2AF6-45C4-B2D3-FE2CD01154A0}" type="presOf" srcId="{F651C58E-49FA-405B-902F-DBFF24C99678}" destId="{12B6CC33-4305-4786-96DC-423425752296}" srcOrd="0" destOrd="0" presId="urn:microsoft.com/office/officeart/2005/8/layout/pyramid2"/>
    <dgm:cxn modelId="{0E8C8E53-9FA4-49BD-A595-B5A6DD7C9FC4}" type="presOf" srcId="{09BBFFD6-0220-4509-8F28-108A745B0BAB}" destId="{E78F0F84-4129-4AEC-9FE3-0E01075198F7}" srcOrd="0" destOrd="0" presId="urn:microsoft.com/office/officeart/2005/8/layout/pyramid2"/>
    <dgm:cxn modelId="{BAD58ED4-44FD-4125-8AAB-EBC563820D2E}" srcId="{B9689672-7BD2-4CD6-BB06-078678E51D5F}" destId="{F651C58E-49FA-405B-902F-DBFF24C99678}" srcOrd="3" destOrd="0" parTransId="{E3F39E72-EC3D-4315-B513-639B5DF2F665}" sibTransId="{7A84A66B-E962-4E41-AADD-41778BF1C405}"/>
    <dgm:cxn modelId="{86AB52B0-5389-4DE5-ACD1-188BDB378C8D}" type="presOf" srcId="{B9689672-7BD2-4CD6-BB06-078678E51D5F}" destId="{20FC195C-AE23-4F01-950E-3B3435B2CC4A}" srcOrd="0" destOrd="0" presId="urn:microsoft.com/office/officeart/2005/8/layout/pyramid2"/>
    <dgm:cxn modelId="{ED1CB5BD-394D-4AEC-A468-7E37860CB1F3}" type="presParOf" srcId="{20FC195C-AE23-4F01-950E-3B3435B2CC4A}" destId="{54B026ED-DB72-469F-AAA2-5ADB287CF05C}" srcOrd="0" destOrd="0" presId="urn:microsoft.com/office/officeart/2005/8/layout/pyramid2"/>
    <dgm:cxn modelId="{3F55239A-B84B-411E-A1D9-D6C49C69F2EB}" type="presParOf" srcId="{20FC195C-AE23-4F01-950E-3B3435B2CC4A}" destId="{C677942C-6A8F-4AD3-B73D-0AA530C1C7D2}" srcOrd="1" destOrd="0" presId="urn:microsoft.com/office/officeart/2005/8/layout/pyramid2"/>
    <dgm:cxn modelId="{5CF0031C-7A42-4BE0-BCB0-94AC318BBA3B}" type="presParOf" srcId="{C677942C-6A8F-4AD3-B73D-0AA530C1C7D2}" destId="{E78F0F84-4129-4AEC-9FE3-0E01075198F7}" srcOrd="0" destOrd="0" presId="urn:microsoft.com/office/officeart/2005/8/layout/pyramid2"/>
    <dgm:cxn modelId="{98CE980F-501F-44FD-9D38-9A0599DF3BD4}" type="presParOf" srcId="{C677942C-6A8F-4AD3-B73D-0AA530C1C7D2}" destId="{94DA5A0A-3264-434A-9DBF-0DA65331352E}" srcOrd="1" destOrd="0" presId="urn:microsoft.com/office/officeart/2005/8/layout/pyramid2"/>
    <dgm:cxn modelId="{E2948172-03D3-4678-84A7-E8B8DA3C29B3}" type="presParOf" srcId="{C677942C-6A8F-4AD3-B73D-0AA530C1C7D2}" destId="{3A7B6E10-8D1C-4BAC-BFB4-E32849A90ECB}" srcOrd="2" destOrd="0" presId="urn:microsoft.com/office/officeart/2005/8/layout/pyramid2"/>
    <dgm:cxn modelId="{C6889D85-067E-45F2-81A5-88744EE22C6E}" type="presParOf" srcId="{C677942C-6A8F-4AD3-B73D-0AA530C1C7D2}" destId="{9123D543-7442-4EFF-A0B5-FA2CC9018F6A}" srcOrd="3" destOrd="0" presId="urn:microsoft.com/office/officeart/2005/8/layout/pyramid2"/>
    <dgm:cxn modelId="{721CE391-5188-47C5-B64F-6B6FD62EB073}" type="presParOf" srcId="{C677942C-6A8F-4AD3-B73D-0AA530C1C7D2}" destId="{DEE376BB-278C-4DA9-A395-E66C6D6125B2}" srcOrd="4" destOrd="0" presId="urn:microsoft.com/office/officeart/2005/8/layout/pyramid2"/>
    <dgm:cxn modelId="{5D2FEBC8-9985-461E-836C-CD30A139E4D4}" type="presParOf" srcId="{C677942C-6A8F-4AD3-B73D-0AA530C1C7D2}" destId="{0C476DDE-33CC-4991-9904-B052473B321F}" srcOrd="5" destOrd="0" presId="urn:microsoft.com/office/officeart/2005/8/layout/pyramid2"/>
    <dgm:cxn modelId="{4D1720FB-D0CA-4C6D-8BC2-82A3231A3F1B}" type="presParOf" srcId="{C677942C-6A8F-4AD3-B73D-0AA530C1C7D2}" destId="{12B6CC33-4305-4786-96DC-423425752296}" srcOrd="6" destOrd="0" presId="urn:microsoft.com/office/officeart/2005/8/layout/pyramid2"/>
    <dgm:cxn modelId="{E5220442-8126-4FF6-BFC4-1B45E94C9A27}" type="presParOf" srcId="{C677942C-6A8F-4AD3-B73D-0AA530C1C7D2}" destId="{E1187643-85BD-43E7-ACBB-0BC12CDBB573}"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5C2CE-D0C4-4D79-BEA6-BCC2746021CA}" type="doc">
      <dgm:prSet loTypeId="urn:microsoft.com/office/officeart/2005/8/layout/process4" loCatId="list" qsTypeId="urn:microsoft.com/office/officeart/2005/8/quickstyle/simple1" qsCatId="simple" csTypeId="urn:microsoft.com/office/officeart/2005/8/colors/colorful1#3" csCatId="colorful" phldr="1"/>
      <dgm:spPr/>
      <dgm:t>
        <a:bodyPr/>
        <a:lstStyle/>
        <a:p>
          <a:endParaRPr lang="en-US"/>
        </a:p>
      </dgm:t>
    </dgm:pt>
    <dgm:pt modelId="{375FEF88-8CB2-4189-A836-394B8E4DE8E9}">
      <dgm:prSet phldrT="[Text]"/>
      <dgm:spPr/>
      <dgm:t>
        <a:bodyPr/>
        <a:lstStyle/>
        <a:p>
          <a:r>
            <a:rPr lang="en-US" dirty="0" smtClean="0"/>
            <a:t>KNOWLEDGE</a:t>
          </a:r>
          <a:endParaRPr lang="en-US" dirty="0"/>
        </a:p>
      </dgm:t>
    </dgm:pt>
    <dgm:pt modelId="{1DFDC0E5-24D7-4C09-A9B1-F6F21421B350}" type="parTrans" cxnId="{4096E789-FB45-421D-8320-4AA1A6B2BBD8}">
      <dgm:prSet/>
      <dgm:spPr/>
      <dgm:t>
        <a:bodyPr/>
        <a:lstStyle/>
        <a:p>
          <a:endParaRPr lang="en-US"/>
        </a:p>
      </dgm:t>
    </dgm:pt>
    <dgm:pt modelId="{453C496C-B465-4B5A-8F9A-8023243D6DF2}" type="sibTrans" cxnId="{4096E789-FB45-421D-8320-4AA1A6B2BBD8}">
      <dgm:prSet/>
      <dgm:spPr/>
      <dgm:t>
        <a:bodyPr/>
        <a:lstStyle/>
        <a:p>
          <a:endParaRPr lang="en-US"/>
        </a:p>
      </dgm:t>
    </dgm:pt>
    <dgm:pt modelId="{762DA902-47E3-4D19-A0B9-E449E51714DB}">
      <dgm:prSet phldrT="[Text]"/>
      <dgm:spPr/>
      <dgm:t>
        <a:bodyPr/>
        <a:lstStyle/>
        <a:p>
          <a:r>
            <a:rPr lang="en-US" dirty="0" smtClean="0"/>
            <a:t>ATTITUDE</a:t>
          </a:r>
          <a:endParaRPr lang="en-US" dirty="0"/>
        </a:p>
      </dgm:t>
    </dgm:pt>
    <dgm:pt modelId="{C521BA45-7BA6-452B-82D0-3121D801C4EF}" type="parTrans" cxnId="{444DE106-A990-49E8-A71F-D14CCF94465A}">
      <dgm:prSet/>
      <dgm:spPr/>
      <dgm:t>
        <a:bodyPr/>
        <a:lstStyle/>
        <a:p>
          <a:endParaRPr lang="en-US"/>
        </a:p>
      </dgm:t>
    </dgm:pt>
    <dgm:pt modelId="{5F556EA2-A6D7-4D38-AF86-4DBFA5BEEB6A}" type="sibTrans" cxnId="{444DE106-A990-49E8-A71F-D14CCF94465A}">
      <dgm:prSet/>
      <dgm:spPr/>
      <dgm:t>
        <a:bodyPr/>
        <a:lstStyle/>
        <a:p>
          <a:endParaRPr lang="en-US"/>
        </a:p>
      </dgm:t>
    </dgm:pt>
    <dgm:pt modelId="{89841A4B-A31E-4083-AEC2-D3DBE190995C}">
      <dgm:prSet phldrT="[Text]"/>
      <dgm:spPr/>
      <dgm:t>
        <a:bodyPr/>
        <a:lstStyle/>
        <a:p>
          <a:r>
            <a:rPr lang="en-US" dirty="0" smtClean="0"/>
            <a:t>BEHAVIOR</a:t>
          </a:r>
          <a:endParaRPr lang="en-US" dirty="0"/>
        </a:p>
      </dgm:t>
    </dgm:pt>
    <dgm:pt modelId="{A6245FE7-2125-469C-9DE9-712F6E1800F6}" type="parTrans" cxnId="{A28AA92E-753F-4D27-A91B-198F1D9DF261}">
      <dgm:prSet/>
      <dgm:spPr/>
      <dgm:t>
        <a:bodyPr/>
        <a:lstStyle/>
        <a:p>
          <a:endParaRPr lang="en-US"/>
        </a:p>
      </dgm:t>
    </dgm:pt>
    <dgm:pt modelId="{F68334DF-8DF4-48A3-8FC4-2E1329465F8C}" type="sibTrans" cxnId="{A28AA92E-753F-4D27-A91B-198F1D9DF261}">
      <dgm:prSet/>
      <dgm:spPr/>
      <dgm:t>
        <a:bodyPr/>
        <a:lstStyle/>
        <a:p>
          <a:endParaRPr lang="en-US"/>
        </a:p>
      </dgm:t>
    </dgm:pt>
    <dgm:pt modelId="{31768683-F218-4FFE-9B4E-B149F99B1CD5}" type="pres">
      <dgm:prSet presAssocID="{2765C2CE-D0C4-4D79-BEA6-BCC2746021CA}" presName="Name0" presStyleCnt="0">
        <dgm:presLayoutVars>
          <dgm:dir/>
          <dgm:animLvl val="lvl"/>
          <dgm:resizeHandles val="exact"/>
        </dgm:presLayoutVars>
      </dgm:prSet>
      <dgm:spPr/>
      <dgm:t>
        <a:bodyPr/>
        <a:lstStyle/>
        <a:p>
          <a:endParaRPr lang="en-US"/>
        </a:p>
      </dgm:t>
    </dgm:pt>
    <dgm:pt modelId="{136A13C6-AA28-47E4-9904-EA148F1AAF16}" type="pres">
      <dgm:prSet presAssocID="{89841A4B-A31E-4083-AEC2-D3DBE190995C}" presName="boxAndChildren" presStyleCnt="0"/>
      <dgm:spPr/>
    </dgm:pt>
    <dgm:pt modelId="{51507B4E-550D-48F6-B8A0-15B87DE76151}" type="pres">
      <dgm:prSet presAssocID="{89841A4B-A31E-4083-AEC2-D3DBE190995C}" presName="parentTextBox" presStyleLbl="node1" presStyleIdx="0" presStyleCnt="3"/>
      <dgm:spPr/>
      <dgm:t>
        <a:bodyPr/>
        <a:lstStyle/>
        <a:p>
          <a:endParaRPr lang="en-US"/>
        </a:p>
      </dgm:t>
    </dgm:pt>
    <dgm:pt modelId="{B20254AC-17BA-40B3-9C58-B708EC3F9A66}" type="pres">
      <dgm:prSet presAssocID="{5F556EA2-A6D7-4D38-AF86-4DBFA5BEEB6A}" presName="sp" presStyleCnt="0"/>
      <dgm:spPr/>
    </dgm:pt>
    <dgm:pt modelId="{C9B05BF9-315D-4834-9BE2-6911C5FE71EE}" type="pres">
      <dgm:prSet presAssocID="{762DA902-47E3-4D19-A0B9-E449E51714DB}" presName="arrowAndChildren" presStyleCnt="0"/>
      <dgm:spPr/>
    </dgm:pt>
    <dgm:pt modelId="{4B3EB403-EF82-457B-B158-0EDD308C0DCE}" type="pres">
      <dgm:prSet presAssocID="{762DA902-47E3-4D19-A0B9-E449E51714DB}" presName="parentTextArrow" presStyleLbl="node1" presStyleIdx="1" presStyleCnt="3"/>
      <dgm:spPr/>
      <dgm:t>
        <a:bodyPr/>
        <a:lstStyle/>
        <a:p>
          <a:endParaRPr lang="en-US"/>
        </a:p>
      </dgm:t>
    </dgm:pt>
    <dgm:pt modelId="{60D80C53-7D4C-4382-9D9A-48612FE49F1E}" type="pres">
      <dgm:prSet presAssocID="{453C496C-B465-4B5A-8F9A-8023243D6DF2}" presName="sp" presStyleCnt="0"/>
      <dgm:spPr/>
    </dgm:pt>
    <dgm:pt modelId="{10ADE804-F4A5-4F6E-9EA3-FCF2DBB344B0}" type="pres">
      <dgm:prSet presAssocID="{375FEF88-8CB2-4189-A836-394B8E4DE8E9}" presName="arrowAndChildren" presStyleCnt="0"/>
      <dgm:spPr/>
    </dgm:pt>
    <dgm:pt modelId="{23B3081D-25C2-430C-9AC0-40F8BDC7F382}" type="pres">
      <dgm:prSet presAssocID="{375FEF88-8CB2-4189-A836-394B8E4DE8E9}" presName="parentTextArrow" presStyleLbl="node1" presStyleIdx="2" presStyleCnt="3"/>
      <dgm:spPr/>
      <dgm:t>
        <a:bodyPr/>
        <a:lstStyle/>
        <a:p>
          <a:endParaRPr lang="en-US"/>
        </a:p>
      </dgm:t>
    </dgm:pt>
  </dgm:ptLst>
  <dgm:cxnLst>
    <dgm:cxn modelId="{70ABAE46-DF9E-45E1-B569-4D59D0F5A4E2}" type="presOf" srcId="{375FEF88-8CB2-4189-A836-394B8E4DE8E9}" destId="{23B3081D-25C2-430C-9AC0-40F8BDC7F382}" srcOrd="0" destOrd="0" presId="urn:microsoft.com/office/officeart/2005/8/layout/process4"/>
    <dgm:cxn modelId="{6F7C1A79-BDA0-4356-9E8B-51D291476B71}" type="presOf" srcId="{89841A4B-A31E-4083-AEC2-D3DBE190995C}" destId="{51507B4E-550D-48F6-B8A0-15B87DE76151}" srcOrd="0" destOrd="0" presId="urn:microsoft.com/office/officeart/2005/8/layout/process4"/>
    <dgm:cxn modelId="{A28AA92E-753F-4D27-A91B-198F1D9DF261}" srcId="{2765C2CE-D0C4-4D79-BEA6-BCC2746021CA}" destId="{89841A4B-A31E-4083-AEC2-D3DBE190995C}" srcOrd="2" destOrd="0" parTransId="{A6245FE7-2125-469C-9DE9-712F6E1800F6}" sibTransId="{F68334DF-8DF4-48A3-8FC4-2E1329465F8C}"/>
    <dgm:cxn modelId="{A8E07996-9540-4430-BCD0-C935E0C5AB6A}" type="presOf" srcId="{2765C2CE-D0C4-4D79-BEA6-BCC2746021CA}" destId="{31768683-F218-4FFE-9B4E-B149F99B1CD5}" srcOrd="0" destOrd="0" presId="urn:microsoft.com/office/officeart/2005/8/layout/process4"/>
    <dgm:cxn modelId="{4096E789-FB45-421D-8320-4AA1A6B2BBD8}" srcId="{2765C2CE-D0C4-4D79-BEA6-BCC2746021CA}" destId="{375FEF88-8CB2-4189-A836-394B8E4DE8E9}" srcOrd="0" destOrd="0" parTransId="{1DFDC0E5-24D7-4C09-A9B1-F6F21421B350}" sibTransId="{453C496C-B465-4B5A-8F9A-8023243D6DF2}"/>
    <dgm:cxn modelId="{A9F5BB92-CD85-4282-AEC8-86B7C6BFFD83}" type="presOf" srcId="{762DA902-47E3-4D19-A0B9-E449E51714DB}" destId="{4B3EB403-EF82-457B-B158-0EDD308C0DCE}" srcOrd="0" destOrd="0" presId="urn:microsoft.com/office/officeart/2005/8/layout/process4"/>
    <dgm:cxn modelId="{444DE106-A990-49E8-A71F-D14CCF94465A}" srcId="{2765C2CE-D0C4-4D79-BEA6-BCC2746021CA}" destId="{762DA902-47E3-4D19-A0B9-E449E51714DB}" srcOrd="1" destOrd="0" parTransId="{C521BA45-7BA6-452B-82D0-3121D801C4EF}" sibTransId="{5F556EA2-A6D7-4D38-AF86-4DBFA5BEEB6A}"/>
    <dgm:cxn modelId="{29588854-3DAD-4CD4-B924-C399E82541D4}" type="presParOf" srcId="{31768683-F218-4FFE-9B4E-B149F99B1CD5}" destId="{136A13C6-AA28-47E4-9904-EA148F1AAF16}" srcOrd="0" destOrd="0" presId="urn:microsoft.com/office/officeart/2005/8/layout/process4"/>
    <dgm:cxn modelId="{D459A16D-D839-4F81-9656-8DDE63B93832}" type="presParOf" srcId="{136A13C6-AA28-47E4-9904-EA148F1AAF16}" destId="{51507B4E-550D-48F6-B8A0-15B87DE76151}" srcOrd="0" destOrd="0" presId="urn:microsoft.com/office/officeart/2005/8/layout/process4"/>
    <dgm:cxn modelId="{7A1E9C11-ABB7-4BE5-A980-A2B6EF3EDD30}" type="presParOf" srcId="{31768683-F218-4FFE-9B4E-B149F99B1CD5}" destId="{B20254AC-17BA-40B3-9C58-B708EC3F9A66}" srcOrd="1" destOrd="0" presId="urn:microsoft.com/office/officeart/2005/8/layout/process4"/>
    <dgm:cxn modelId="{3F8558E4-8FBC-40EC-9E77-1CCE7F83D113}" type="presParOf" srcId="{31768683-F218-4FFE-9B4E-B149F99B1CD5}" destId="{C9B05BF9-315D-4834-9BE2-6911C5FE71EE}" srcOrd="2" destOrd="0" presId="urn:microsoft.com/office/officeart/2005/8/layout/process4"/>
    <dgm:cxn modelId="{949F2C4E-6350-49A6-AB6B-86C64E4BF8CD}" type="presParOf" srcId="{C9B05BF9-315D-4834-9BE2-6911C5FE71EE}" destId="{4B3EB403-EF82-457B-B158-0EDD308C0DCE}" srcOrd="0" destOrd="0" presId="urn:microsoft.com/office/officeart/2005/8/layout/process4"/>
    <dgm:cxn modelId="{5B2B4005-8F32-466A-BDF5-017696682067}" type="presParOf" srcId="{31768683-F218-4FFE-9B4E-B149F99B1CD5}" destId="{60D80C53-7D4C-4382-9D9A-48612FE49F1E}" srcOrd="3" destOrd="0" presId="urn:microsoft.com/office/officeart/2005/8/layout/process4"/>
    <dgm:cxn modelId="{C86BF26A-9E06-45E2-A989-B4FB3B0A55C2}" type="presParOf" srcId="{31768683-F218-4FFE-9B4E-B149F99B1CD5}" destId="{10ADE804-F4A5-4F6E-9EA3-FCF2DBB344B0}" srcOrd="4" destOrd="0" presId="urn:microsoft.com/office/officeart/2005/8/layout/process4"/>
    <dgm:cxn modelId="{E1DB0D65-D7B4-47D1-B713-773250F869D7}" type="presParOf" srcId="{10ADE804-F4A5-4F6E-9EA3-FCF2DBB344B0}" destId="{23B3081D-25C2-430C-9AC0-40F8BDC7F38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26ED-DB72-469F-AAA2-5ADB287CF05C}">
      <dsp:nvSpPr>
        <dsp:cNvPr id="0" name=""/>
        <dsp:cNvSpPr/>
      </dsp:nvSpPr>
      <dsp:spPr>
        <a:xfrm>
          <a:off x="706720" y="0"/>
          <a:ext cx="4427602" cy="4427602"/>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F0F84-4129-4AEC-9FE3-0E01075198F7}">
      <dsp:nvSpPr>
        <dsp:cNvPr id="0" name=""/>
        <dsp:cNvSpPr/>
      </dsp:nvSpPr>
      <dsp:spPr>
        <a:xfrm>
          <a:off x="2920521" y="443192"/>
          <a:ext cx="2877941" cy="786937"/>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ELIMINATION</a:t>
          </a:r>
          <a:endParaRPr lang="en-US" sz="2600" kern="1200" dirty="0"/>
        </a:p>
      </dsp:txBody>
      <dsp:txXfrm>
        <a:off x="2958936" y="481607"/>
        <a:ext cx="2801111" cy="710107"/>
      </dsp:txXfrm>
    </dsp:sp>
    <dsp:sp modelId="{3A7B6E10-8D1C-4BAC-BFB4-E32849A90ECB}">
      <dsp:nvSpPr>
        <dsp:cNvPr id="0" name=""/>
        <dsp:cNvSpPr/>
      </dsp:nvSpPr>
      <dsp:spPr>
        <a:xfrm>
          <a:off x="2920521" y="1328496"/>
          <a:ext cx="2877941" cy="786937"/>
        </a:xfrm>
        <a:prstGeom prst="round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SUBSTITUTION</a:t>
          </a:r>
          <a:endParaRPr lang="en-US" sz="2600" kern="1200" dirty="0"/>
        </a:p>
      </dsp:txBody>
      <dsp:txXfrm>
        <a:off x="2958936" y="1366911"/>
        <a:ext cx="2801111" cy="710107"/>
      </dsp:txXfrm>
    </dsp:sp>
    <dsp:sp modelId="{DEE376BB-278C-4DA9-A395-E66C6D6125B2}">
      <dsp:nvSpPr>
        <dsp:cNvPr id="0" name=""/>
        <dsp:cNvSpPr/>
      </dsp:nvSpPr>
      <dsp:spPr>
        <a:xfrm>
          <a:off x="2920521" y="2213801"/>
          <a:ext cx="2877941" cy="786937"/>
        </a:xfrm>
        <a:prstGeom prst="round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ENGINEERING</a:t>
          </a:r>
          <a:endParaRPr lang="en-US" sz="2600" kern="1200" dirty="0"/>
        </a:p>
      </dsp:txBody>
      <dsp:txXfrm>
        <a:off x="2958936" y="2252216"/>
        <a:ext cx="2801111" cy="710107"/>
      </dsp:txXfrm>
    </dsp:sp>
    <dsp:sp modelId="{12B6CC33-4305-4786-96DC-423425752296}">
      <dsp:nvSpPr>
        <dsp:cNvPr id="0" name=""/>
        <dsp:cNvSpPr/>
      </dsp:nvSpPr>
      <dsp:spPr>
        <a:xfrm>
          <a:off x="2920521" y="3099105"/>
          <a:ext cx="2877941" cy="786937"/>
        </a:xfrm>
        <a:prstGeom prst="round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ADMINISTRATIVE</a:t>
          </a:r>
          <a:endParaRPr lang="en-US" sz="2600" kern="1200" dirty="0"/>
        </a:p>
      </dsp:txBody>
      <dsp:txXfrm>
        <a:off x="2958936" y="3137520"/>
        <a:ext cx="2801111" cy="710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07B4E-550D-48F6-B8A0-15B87DE76151}">
      <dsp:nvSpPr>
        <dsp:cNvPr id="0" name=""/>
        <dsp:cNvSpPr/>
      </dsp:nvSpPr>
      <dsp:spPr>
        <a:xfrm>
          <a:off x="0" y="2977928"/>
          <a:ext cx="4210050" cy="9774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BEHAVIOR</a:t>
          </a:r>
          <a:endParaRPr lang="en-US" sz="3400" kern="1200" dirty="0"/>
        </a:p>
      </dsp:txBody>
      <dsp:txXfrm>
        <a:off x="0" y="2977928"/>
        <a:ext cx="4210050" cy="977422"/>
      </dsp:txXfrm>
    </dsp:sp>
    <dsp:sp modelId="{4B3EB403-EF82-457B-B158-0EDD308C0DCE}">
      <dsp:nvSpPr>
        <dsp:cNvPr id="0" name=""/>
        <dsp:cNvSpPr/>
      </dsp:nvSpPr>
      <dsp:spPr>
        <a:xfrm rot="10800000">
          <a:off x="0" y="1489313"/>
          <a:ext cx="4210050" cy="1503275"/>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ATTITUDE</a:t>
          </a:r>
          <a:endParaRPr lang="en-US" sz="3400" kern="1200" dirty="0"/>
        </a:p>
      </dsp:txBody>
      <dsp:txXfrm rot="10800000">
        <a:off x="0" y="1489313"/>
        <a:ext cx="4210050" cy="976783"/>
      </dsp:txXfrm>
    </dsp:sp>
    <dsp:sp modelId="{23B3081D-25C2-430C-9AC0-40F8BDC7F382}">
      <dsp:nvSpPr>
        <dsp:cNvPr id="0" name=""/>
        <dsp:cNvSpPr/>
      </dsp:nvSpPr>
      <dsp:spPr>
        <a:xfrm rot="10800000">
          <a:off x="0" y="699"/>
          <a:ext cx="4210050" cy="1503275"/>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KNOWLEDGE</a:t>
          </a:r>
          <a:endParaRPr lang="en-US" sz="3400" kern="1200" dirty="0"/>
        </a:p>
      </dsp:txBody>
      <dsp:txXfrm rot="10800000">
        <a:off x="0" y="699"/>
        <a:ext cx="4210050" cy="9767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endParaRPr lang="en-US"/>
          </a:p>
        </p:txBody>
      </p:sp>
      <p:sp>
        <p:nvSpPr>
          <p:cNvPr id="4" name="Footer Placeholder 3"/>
          <p:cNvSpPr>
            <a:spLocks noGrp="1"/>
          </p:cNvSpPr>
          <p:nvPr>
            <p:ph type="ftr" sz="quarter" idx="2"/>
          </p:nvPr>
        </p:nvSpPr>
        <p:spPr>
          <a:xfrm>
            <a:off x="0" y="9119174"/>
            <a:ext cx="3169920" cy="480388"/>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4"/>
            <a:ext cx="3169920" cy="480388"/>
          </a:xfrm>
          <a:prstGeom prst="rect">
            <a:avLst/>
          </a:prstGeom>
        </p:spPr>
        <p:txBody>
          <a:bodyPr vert="horz" lIns="95747" tIns="47873" rIns="95747" bIns="47873" rtlCol="0" anchor="b"/>
          <a:lstStyle>
            <a:lvl1pPr algn="r">
              <a:defRPr sz="1300"/>
            </a:lvl1pPr>
          </a:lstStyle>
          <a:p>
            <a:fld id="{C712854B-48D0-439B-AD7A-8E220C89E6D3}" type="slidenum">
              <a:rPr lang="en-US" smtClean="0"/>
              <a:pPr/>
              <a:t>‹#›</a:t>
            </a:fld>
            <a:endParaRPr lang="en-US"/>
          </a:p>
        </p:txBody>
      </p:sp>
    </p:spTree>
    <p:extLst>
      <p:ext uri="{BB962C8B-B14F-4D97-AF65-F5344CB8AC3E}">
        <p14:creationId xmlns:p14="http://schemas.microsoft.com/office/powerpoint/2010/main" val="243354440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5:43.8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55 0 91,'0'0'31,"0"0"2,0 0 2,0 0-28,-42 35-1,42-35-1,0 0 1,0 0-1,0 0-1,0 0-2,0 0-4,0 0-11,-13 36-21,13-36-2,0 0 1,0 0-1</inkml:trace>
  <inkml:trace contextRef="#ctx0" brushRef="#br0" timeOffset="1133">60 4330 76,'0'0'34,"0"0"-1,0 0 3,-50-6-28,50 6 0,0 0 0,0 0 0,0 0-3,0 0-1,0 0-1,0 0-2,0 0-1,0 0-3,0 0-13,0 0-21,0 0 1,43-11 0,-43 11-1</inkml:trace>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5:09.66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498 2156 51,'26'63'19,"2"1"1,15 12-1,1 10-15,7 12-2,4 6 0,3 5-2,3 2-1,-1-5 2,0-10 0,-6-16-1,-7-22 2,-13-29 3,-13-29 0,-20-36 1,-13-32 2,-23-36 1,-14-22 0,-18-30 3,-10-16-3,-13-13-2,-1-1-1,-4 0-1,8 14-1,5 18-1,12 25 0,13 27-2,15 33 1,17 36-2,25 33 1,6 43 0,23 29-1,18 32 1,13 23-1,12 22 0,12 12-1,6 7 1,6-1-1,1-12 1,-8-16-1,-8-27 1,-12-30 0,-17-34 0,-15-38 0,-21-38 0,-20-36 0,-21-32 0,-15-30 1,-15-23 0,-8-18-1,-8-14 1,-5 1 1,0 2-1,5 13 0,8 15 1,10 24 0,14 26-1,14 28 1,17 32-1,20 32-1,17 28 1,18 29 0,12 25-1,10 16 0,9 15-1,5 5 0,-2-2 1,-8-11 0,-9-16 0,-12-28-1,-17-28 1,-15-31-1,-24-34 1,-22-32 1,-17-28-1,-19-23 0,-14-20 1,-15-16 0,-11-5 0,-7-4 0,1 4 0,-1 13-1,6 14-2,8 13-5,11 24-22,10 22-5,15 13 1,16 18-1,11 10-1</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5:10.61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347 98 30,'-3'-22'21,"7"5"1,-8-5 2,3 4-9,-8 6-1,-7 6-2,-1 5-2,-8 5-2,-3 8-3,-7 6-1,-1 7-1,-2 4 1,2 4-2,5 5-1,2 1 0,7-2-1,7-2 2,9-8-1,9-2 0,6-8 0,7-4 0,8-8 0,6-4-1,3-8 1,4-4 0,2-5 0,0-4 0,-3-2 1,-5 0 0,-5-1 0,-8 3 1,-10 3-1,-7 4 0,-1 13 1,-24-13-2,-2 11 1,-1 3-1,-6 1 0,1 4 0,0 4 0,4 0 0,4 4-1,5 2 1,5 3 0,7 0 0,9 1-1,6 0 1,7-4 0,4-1 0,4-1-1,4-1-1,3-1-2,-1-4-10,3 1-19,5 2 1,1-3 0,9 4-2</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5:11.43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414 296 16,'26'14'15,"-13"3"1,12 11 1,-6 2-6,8 12 0,1 5-3,4 9 0,1 6 1,6 9-1,3 9-1,0 8 0,2 7 0,2 5-1,3 5 0,2 2-2,2 1-2,-1 1 0,1-4 0,-1-7 0,1-7-1,-4-11 1,-4-11-3,-5-14 3,-9-18 0,-10-21-1,-10-25 0,-13-24 1,-14-23 0,-14-25 0,-13-22 0,-18-24 0,-7-16 0,-10-17 0,-6-9 1,-6-7-1,-1 1 1,-2 5-1,8 15 1,4 17 0,12 23 0,8 22-1,15 30 0,17 28 0,17 25-1,20 28-1,18 24 1,20 29-2,12 27 2,17 27-1,14 19-1,13 23 1,6 12 1,5 9-1,2 8 0,-1-4 0,-2-6 0,-5-15 0,-10-12 0,-14-26 0,-11-22-1,-17-32 2,-15-34-1,-22-36 0,-19-34-1,-21-34 1,-18-35 0,-17-27 0,-16-22 0,-14-24 0,-12-14 0,-8-8 0,-4-8 1,1 4-1,4 11 1,6 15 0,12 20 0,14 31 0,20 27 0,20 32 0,23 35-1,18 33 0,21 39 1,21 33-2,19 27 2,17 30-2,12 22 1,8 18 1,4 10-2,2 8 1,-2-6 0,-5-6 0,-7-9-1,-12-20 1,-10-18-1,-13-22 1,-13-23 1,-14-32-1,-17-28-1,-18-34 1,-23-32 0,-14-27 1,-15-29-1,-14-20 0,-12-17-1,-5-8 2,-6 0 0,1 6 0,7 14 0,11 17 0,12 25-1,20 29 2,19 27 0,21 32-2,22 30-1,23 33 1,17 28 1,17 26-1,15 26 0,10 22 0,4 11-1,3 10 1,0 2 0,-5-7 1,-4-11-3,-11-21 2,-14-23 0,-17-34 0,-15-28 0,-24-37 0,-23-44 0,-14-18 0,-28-48 0,-20-34 0,-20-34 0,-22-33 0,-15-22-1,-11-16 1,-9-7 1,-6 1-1,0 12 1,5 18-1,14 27 2,19 32-2,21 34 2,22 33-2,27 34 2,27 33-2,30 32 0,25 34 0,22 26 1,20 25-1,13 25 0,15 18 0,9 9-1,4 2 1,-8-6 0,-10-18 1,-12-20-2,-22-31 1,-20-35-1,-27-42 1,-29-31 0,-24-45 1,-28-33-2,-22-37 1,-22-25 1,-17-22-1,-16-18 0,-12-5 1,-5-1 0,-1 8 0,7 18 1,12 26-1,18 26 1,25 33-1,27 34 1,34 35-2,29 35 0,35 35 1,28 30 0,27 27-1,16 24 0,15 19 0,3 11 0,-1 3 0,-2-5 0,-15-13 0,-17-21-1,-25-27 1,-24-33-1,-28-35 1,-17-44-1,-47-16 1,-16-41 0,-27-30 0,-22-24 1,-19-19-1,-8-6 0,-7-1 0,4 7 1,9 13-2,18 22 2,30 30-1,33 32 0,41 35 1,37 31 0,39 39 0,36 29 0,30 26-1,19 15 0,15 12 1,0 3-1,-7-4-1,-16-14 1,-23-23-1,-27-25 1,-35-28 0,-32-28 0,-38-33 0,-30-33 0,-30-28 0,-24-24-1,-25-23 1,-16-21 0,-14-12 0,-5-8 1,0 7-1,7 13 0,19 17 0,22 23 0,32 29 1,38 32 0,39 26-1,34 47 0,39 20 0,32 20 1,26 22-1,19 17 0,8 14-1,1 4 0,-8-4 1,-11-9 0,-27-17 0,-26-17-1,-34-26 1,-35-29-1,-32-31 1,-31-27 0,-32-28 0,-24-23-1,-21-17 2,-19-15-1,-9-10 1,-4-1 0,1 4-1,13 8 1,18 19-1,24 19 0,31 24 1,37 27-1,37 23 1,35 24-1,33 21 0,29 14 0,24 11 0,14 8 0,10-1-1,-10-4 1,-14-8-1,-19-14 0,-28-12 1,-34-19 0,-39-21 0,-34-22-1,-36-19 2,-27-15-1,-22-14 0,-16-8 0,-14-8 1,-6 0 0,2 1-1,7 6 1,15 10-1,18 12 1,24 12-1,27 16 1,36 17-1,37 19 1,36 15-1,32 15-1,30 12 1,24 12 0,22 6-1,6 4 1,-5 0-1,-18-6 1,-23-8-1,-26-11 1,-37-15-1,-39-18 1,-40-21 0,-34-15 0,-33-19 1,-24-14-2,-19-11 2,-15-6 0,-8-1-1,2 2 1,7 7 0,15 7-1,22 13 0,24 12 1,30 14-1,34 17 0,37 14 0,36 15 0,34 11 0,27 8 0,30 7 0,19 5-1,12 3 0,-2 0 1,-11-5-1,-21-8 0,-25-9 0,-26-7 1,-38-13 0,-36-13-1,-35-17 1,-29-14 0,-28-14 1,-19-7-1,-20-9 0,-14-2 1,-10-2 0,-4 3 0,4 6-1,8 8 1,18 7-1,20 8 1,23 10-1,29 9 2,35 10-4,35 9 2,36 10 0,29 8-1,30 8 1,26 8-1,24 5 0,13 4 0,-3 0 1,-14-4-1,-21-6 1,-24-8-1,-38-12 1,-39-10 0,-46-15 0,-44-14 0,-35-12 0,-28-9 0,-28-6 0,-24-5 1,-15-3-1,-8 1 1,1 3-1,6 4 1,12 6-1,16 5 0,28 9 0,27 5 1,35 8-1,33 4 0,38 8 0,36 6 0,36 4-1,30 1 1,30 3-1,21 3 1,14 2-1,5 0 0,-12 0 0,-20-3 0,-29-4 1,-32-6-1,-44-4 1,-39-9-1,-40-9 1,-36-6 0,-33-9 0,-26-5 2,-24-2-2,-19-2 2,-9 1-2,-3 4 1,2 4 0,8 2-1,16 6 0,24 4 1,26 4-1,30 4 0,33 3 0,31 3 1,35 5-1,33 1 0,38 4 0,29 2-1,32 2 0,28 1-1,18 3 2,6-1-2,-10-1 1,-20-3 0,-32-6 1,-31-4 0,-46-6 0,-46-5 0,-50-7 1,-43-7 0,-34-4 0,-31-3 0,-25-3 0,-19-1 0,-10 1 0,0 4 1,11 4-2,17 6 1,22 3-1,29 4 2,30 6-2,34 4-2,38 2 2,35 4 0,36 2 0,33 0-1,34-1 1,32 5 0,29 4-1,11 4 1,-1 3-1,-16 0 1,-26-4-1,-29-1 1,-44-5 0,-47-6 0,-44-17 1,-60 7-1,-28-14 1,-27-5-1,-24-3 1,-18 1 0,-9 0 1,1 4-2,11 6 0,14 3 0,21 2 0,24 5 0,27 2 0,33 3 0,36 5 0,32 1 0,35 2 0,30 1 0,33-1 0,28 0 0,24 1-2,9 1 1,-9-1 0,-15-5 0,-30-1 1,-34-4 0,-47-3 0,-46-2 1,-50-4 0,-40-4 0,-33-3 1,-25-2-2,-17-2 0,-10 1 0,1 1 0,6 3 0,13 1 0,18 1 0,23 2 0,25 1 0,31 2 0,31 2 0,36 2 0,29-2 0,34 1 0,29 0 0,26 1 0,19-1 0,5 6 0,-6-1 0,-19 1 0,-18 1 0,-35-1 0,-37 2 0,-45-1 0,-35-3 0,-36-4 0,-26-3 0,-23-3 0,-17-1 0,-11-2 0,-4-2 0,6 2 0,6-1 0,15 4-6,10-3-17,25 7-13,22-1-2,28 1 0,24 6-1</inkml:trace>
</inkml:ink>
</file>

<file path=ppt/ink/ink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5:16.82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910 2737 44,'0'0'26,"0"0"1,28-7 1,-5 2-13,4-3-1,12 5-2,4-4 0,14 4-4,10-4-2,17 5-1,13-3-2,18 4 1,13-1-3,13 4 1,12 0-1,6 4-1,0-2 1,-5-1 0,-13 1-1,-18-2 2,-22-2-1,-23-1 1,-32-6 0,-26-1 1,-31 1-1,-24-3-1,-24 0 1,-23 0-2,-19 1 2,-16 2-2,-11 1 0,-11 5 1,-9 1-1,-5 4 0,2 0 0,5 2 0,9 1 1,14 0-1,18 0 0,21-2 0,23-3 0,27-2 0,34 0 0,0 0 0,41-8 1,15 2-1,18 0 0,17 0 0,13-1 0,7 0 0,9 0 1,1 0-1,3 0 0,-1 2 1,-8-2-1,-14 1 1,-15 1 0,-19 0-1,-24 1 1,-24-2-1,-29-1 1,-28-3 0,-27 0-1,-22-4 0,-21 0 1,-15-2-1,-10-1 0,-5 0 0,1 0 0,5 2 0,14 1 1,14 4-1,22-1 0,22 2 1,26-1-1,34 10 1,8-15-1,36 9 1,21-1-1,23 1 0,16-1 0,9 2 0,9 0 0,-2 0 0,-6 1-1,-10-1 1,-19 0 0,-18 1 0,-24-2 1,-22-1-1,-21 7 0,-26-14 1,-18 6-1,-19-2 0,-19 2 0,-14 0 1,-10 2-1,-8 0 0,-5 1 0,0 4 0,5 1 0,13 3 0,15-1 0,18 1 0,22 2 1,22 1-1,24-6 0,31 9 0,21-5 0,22 1 1,18-2-2,18 1 2,13-3-2,7-1 2,3 1-2,-1-2 2,-3-2-1,-11 1 0,-20 0 1,-18-1 0,-25 0-1,-25-1 1,-30 4 0,-23-10-1,-32 3 1,-21 1-1,-21-1 1,-16 1-1,-6 3 0,-4 0 0,5 3 1,11 1-1,15 3 0,20 1 0,23-1 2,23 1-2,26-5 0,21 13 0,22-5 0,21 0 0,15 2 0,12 0 0,11-1 0,2 1 0,-1-3 0,-2-1 0,-9-3 0,-13-1 0,-15 0 0,-16-4 0,-18 0 0,-15 0 0,-15 2 0,-15-10 0,-12 5 0,-9-2 0,-6-2 0,-3 0 0,0 0 0,0-1 0,5 1 0,8 0 0,6 0 0,7 4 0,9-2 0,10 7 0,1-11 0,-1 11 0,21-12 0,-3 7 0,-1 0 0,3-1 0,-1 3 0,-1-1 0,1 4 0,-1 1 0,-1 3 0,-2 2 0,-1 1 0,-1 2 0,-1 1 0,-2 3 0,0 1 0,-3 1 0,-2 1 0,0 0 0,0 2 0,0-1 0,1 1 0,-2 0 0,2 1 0,-2 0 0,1-2 0,0 1 0,2-3 0,0-1 0,2-2 0,6-4 0,0-3 0,3-3 0,2-2 0,0-2 0,-2-2 0,-1-1 0,-5-1 0,-12 6 0,14-14 0,-14 14 0,4-16 0,-6 6 0,2 10 0,-4-20 0,1 9 0,0 1 0,-2-2 0,-3 0 0,-4-1 0,-1 2 0,-4-4 0,-3 1 0,-2-3 0,0 0 0,-3-1 0,0-2 0,3-1 0,0 0 0,0-2 0,1-2 0,1 1 0,-4-2 0,2 0 0,0-1 0,-1-1 0,-3 2 0,0-1 0,0 0 0,-2-2 0,2 1 0,-3-3 0,1 1 0,0-2 0,3 1 0,1-1 0,3 1 0,1 1 0,3 2 0,-1 1 0,3 1 0,0 0 0,-2 0 0,2-1 0,-2 0 0,-1-1 0,1 1 0,-1-1 0,1 0 0,1 2 0,0-1 0,2 2 0,0 1 0,0-2 0,2 1 0,-2-2 0,2 2 0,1-2 0,-2 0 0,2-1 0,1 2 0,-1 0 0,0 1 0,1 1 0,-1 0 0,0 1 0,-1-1 0,-2 2 0,1 0 0,1 1 0,-1-2 0,-1 1 0,1 1 0,-1-1 0,1 2 0,1-1 0,1 2 0,-1 1 0,0 3 0,2-1 0,1 4 0,1 1 0,1 0 0,7 11 0,-10-16 0,10 16 0,-5-13 0,5 13 0,0 0 0,0 0 0,12-2 0,-12 2 0,21 15 0,-6-2 0,1 2 0,4 4 0,1 3 0,3 3 0,-1 1 0,2 4 0,-1 0 0,1 3 0,0 1 0,0 2 0,0 1 0,-1 2 0,2 1 0,1 2 0,0 0 0,2 1 0,4-1 0,-1-1 0,5-2 0,0-1 0,0-1 0,1 1 0,-2-3 0,-3-1 0,-4 1 0,-1 0 0,-3 1 0,-4-1 0,-3-1 0,0 1 0,0 0 0,-2 0 0,1 0 0,0 0 0,-1-1 0,-1-1 0,1-1 0,-2-2 0,-3-3 0,1-3 0,-3-3 0,-2-2 0,0-4 0,-2-4 0,-5-11 0,7 13 0,-7-13 0,0 0 0,0 0 0,-9-14 0,1 3 0,-3-2 0,-3-2 0,-6-1 0,-2-4 0,-6-1 0,-5-3 0,-4-2 0,-7-3 0,-4 0 0,-5-1 0,-3-3 0,-4 3 0,0-1 0,1 5 0,-1 1 0,3 4 0,5 2 0,5 4 0,8 3 0,5 3 0,7 3 0,7 3 0,7 3 0,13 0 0,0 0 0,1 17 0,13-3 0,7 4 0,7 3 0,8 5 0,7 3 0,7 2 0,7 4 0,5 0 0,2-1 0,-4-1 0,-2-3 0,-8-4 0,-10-5 0,-13-6 0,-15-4 0,-12-11 0,-23 6 0,-13-7 0,-16-4 0,-12 0 0,-13-1 0,-10 0 0,-5 3 0,-4 1 0,5 0 0,7 4 0,11 0 0,14 3 0,16 2 0,20 1 0,21 2 0,18 1 0,21 1 0,16-1 0,14 0 0,10-2 0,9-1 0,5-2 0,-3-1 0,-3-4 0,-9-2 0,-13-3 0,-18 0 0,-15-3 0,-30 7 0,-11-20 0,-28 7 0,-20 0 0,-18-1 0,-15 1 0,-10 0 0,-6 2 0,2 0 0,6 2 0,15 2 0,15 0 0,19-1 0,21-1 0,30 9 0,9-20 0,29 10 0,18-2 0,16-2 0,11-1 0,7-1 0,4-1 0,-2 0 0,-7-2 0,-15 0 0,-13 1 0,-22-1 0,-20 2 0,-22-1 0,-20 3 0,-19 1 0,-18 2 0,-13 3 0,-10 1 0,-3 2 0,-1 1 0,8 3 0,10-1 0,12 2 0,15 1 0,19-1 0,16 1 0,11 0 0,31-1 0,8 1 0,12-1 0,11-3 0,10 1 0,4-1 0,1-2 0,-5-1 0,-7-1 0,-12 0 0,-12-1 0,-17-1 0,-24 10 0,-10-20 0,-20 10 0,-18-3 0,-13 0 0,-12 0 0,-8-1 0,-1 1 0,-1 1 0,8-1 0,10 2 0,14 2 0,14 1 0,17 1 0,20 7 0,7-14 0,19 8 0,12 0 0,12 0 0,5-2 0,2 0 0,0-2 0,-3 0 0,-8-2 0,-10 1 0,-12-3 0,-13-1 0,-15 0 0,-13-1 0,-15-2 0,-11 1 0,-11 1 0,-5-3 0,-5 1 0,-1 2 0,2 1 0,8 0 0,9 1 0,11 0 0,11-1 0,11 1 0,8-1 0,12 0 0,4-1 0,1-4 0,2 0 0,-2-3 0,-6-4 0,-6-5 0,-7-3 0,-9-5 0,-9-4 0,-6-3 0,-10-4 0,-6-2 0,-6 1 0,-5-1 0,-3 3 0,-1 2 0,-1 4 0,2 0 0,5 3 0,6 3 0,10 2 0,7 2 0,11 2 0,8 4 0,9 4 0,9 4 0,6 6 0,5 3 0,5 6 0,1 5 0,4 4 0,1 5 0,0 3 0,4 2 0,-1 4 0,0-1 0,0 2 0,2 1 0,-4-4 0,-3-1 0,-4-3 0,-6-2 0,-14-10 0,0 0 0,-17 3 0,-10-11 0,-11-3 0,-6-1 0,-8 1 0,-1-2 0,0 1 0,4 4 0,8 2 0,9 3 0,10 4 0,12-1 0,10 0 0,22 6-5,16-2-32,9 0-2,9-3-2,6 0 1</inkml:trace>
</inkml:ink>
</file>

<file path=ppt/ink/ink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5:22.51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 36,'16'5'24,"-16"-5"-1,0 0 0,12 1-5,-12-1-5,14 0-3,-14 0-2,15 1-1,-15-1-1,17 0 0,-17 0-2,16 0 0,-16 0 0,13 3-1,-13-3-1,12 4 0,-12-4 0,16 6 0,-16-6-1,21 7 0,-10-4-1,2 0 1,-2 0-1,2 1 1,-13-4-1,17 5 1,-17-5-1,0 0 1,13 5 0,-13-5 0,0 0 0,0 0 0,0 0 0,0 0 0,0 0 0,0 0-1,13-1 0,-13 1 1,0 0-1,10-1 0,-10 1-1,0 0 1,16-5-1,-16 5 0,12-4 0,-12 4-2,16-4-3,-16 4-6,14-8-18,-14 8-2,15-7 1,-15 7-1</inkml:trace>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4:01.14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4603 59 26,'0'0'16,"6"-12"0,-6 12 0,0 0-3,0 0-4,0 0-1,0 0 0,0 0 0,0 0-1,0 0 1,0 0-1,0 0-1,-8-12 1,8 12-2,0 0 1,0 0 0,-14-13 0,14 13-1,-11-9 0,11 9 0,-11-10-2,11 10 1,-13-10-2,13 10 0,-14-8 0,14 8-1,-17-9 0,17 9 0,-16-7 0,16 7 0,-19-1 0,9 1-1,10 0 1,-20 6-1,9 0 0,0 0 0,-1 1 1,0 0-1,2 0 0,-1 0 0,1-2 1,-1 0-1,11-5 0,-16 6 1,16-6-1,-13 4 0,13-4 1,-14 3-1,14-3 0,-14 5 1,14-5-1,-15 6 1,15-6-1,-18 8 1,18-8-1,-18 11 1,18-11-1,-18 10 1,18-10-1,-17 12 0,17-12 1,-17 11-1,17-11 0,-13 10 0,13-10 0,-10 8 0,10-8 1,0 0-1,-13 12 0,13-12 0,0 0 0,-11 7 0,11-7 0,0 0 0,0 0 1,-14 8-1,14-8 0,0 0 0,-14 7 0,14-7 0,-11 5 0,11-5 1,-13 4-1,13-4 0,-11 2 0,11-2 0,0 0 0,-10-1 0,10 1 1,0 0-1,0 0 0,0 0 0,0 0 0,-11-5 0,11 5 0,0 0 1,0 0-1,0 0 0,0 0 0,-9-12 0,9 12 0,5-10 0,-5 10 0,6-12 0,-6 12 0,0 0 0,11-13 0,-11 13 0,0 0 0,0 0 0,0 0 0,11-9 0,-11 9 0,0 0 0,0 0 0,0 0 0,0 0 0,0 0 0,0 0 0,10-7 0,-10 7 0,0 0 0,0 0 0,0 0 0,-15 10 0,15-10 0,-14 11 0,14-11 0,-18 13 0,18-13 0,-16 13 0,16-13 0,-16 13 0,16-13 0,-15 10 0,15-10 0,-17 12 0,17-12 0,-15 9 0,15-9 0,-14 8 0,14-8 0,-15 9 0,15-9 0,-15 7 0,15-7 0,-16 4 0,16-4 0,-15 4 0,15-4 0,-15 2 0,15-2 0,-13 3 0,13-3 0,-11 7 0,11-7-1,-13 9 1,13-9-1,-12 11 1,12-11-1,-11 10 1,11-10-1,0 0 1,-12 12 0,12-12 0,0 0 0,-11 14 0,11-14 0,-8 14 0,8-14 1,-9 18-1,9-18 0,-9 17 0,9-17 1,-8 14-1,8-14 0,-6 12-1,6-12 1,0 0 0,-5 13 0,5-13 0,0 0 0,-4 12 0,4-12 0,0 0 0,-2 11 0,2-11 0,0 0 1,-2 11-1,2-11-1,0 0 1,0 0 0,-3 10 0,3-10 0,0 0 0,0 0 0,0 0 0,0 0 0,-7 11 0,7-11 0,0 0 0,0 0 0,-12 7 0,12-7 0,0 0 0,0 0 0,0 0 0,-10 11 0,10-11 0,0 0 0,0 0 0,-7 10 0,7-10 0,0 0 0,-7 12 0,7-12 0,0 0 0,-10 13 0,10-13 0,0 0 0,-9 14 0,9-14 0,0 0 0,-8 13 0,8-13 0,0 0 0,-8 14 0,8-14 0,0 0 0,-6 13 0,6-13 0,0 0 0,-6 12 0,6-12 0,0 0 0,-7 12 0,7-12 0,0 0-1,0 0 1,-11 12 0,11-12 0,0 0 0,0 0 0,0 0 0,-10 11 0,10-11 0,0 0 0,0 0 0,-6 13 0,6-13 0,0 0 0,-7 11 0,7-11 0,0 0 0,-7 11 0,7-11 0,0 0 0,0 0 0,0 0 0,-10 10 0,10-10 0,0 0 0,0 0 0,-9 11 0,9-11 0,0 0 0,0 0 0,0 0 0,-8 12 0,8-12 0,0 0 0,0 0 0,0 0 0,0 0 0,0 0 0,0 0 0,-8 10 0,8-10 0,0 0 0,0 0 0,0 0 0,-7 11 0,7-11 0,0 0 0,0 0 0,-7 12 0,7-12 0,0 0 0,-7 11 0,7-11 0,0 0 0,0 0 0,-9 11 0,9-11 0,0 0 0,0 0 0,0 0 0,0 0 0,0 0 0,0 0 0,0 0 0,2-15 0,-2 15 0,7-21 0,-1 9 0,0-2 0,1 0 0,0 2 0,1-1 1,-1 2-1,1 1 0,-8 10 0,13-18 0,-13 18 0,13-15 0,-13 15 0,13-16 0,-13 16 0,11-17 0,-11 17 0,11-15 0,-11 15 0,9-12 0,-9 12 0,0 0 0,12-13 0,-12 13 0,0 0 0,0 0 0,12-13 0,-12 13 0,0 0 0,7-10 0,-7 10 0,0 0 0,7-11 0,-7 11 0,0 0 0,0 0 0,0 0 0,0 0 0,0 0 0,0 0 0,0 0 0,0 0 0,0 0 0,-13 5 0,13-5 0,-10 12 0,10-12 0,-9 13 0,9-13 0,-9 15 0,9-15 0,-8 15 0,8-15 0,-10 15 0,10-15 0,-8 17 0,8-17 0,-9 13 0,9-13 0,-10 11 0,10-11 0,0 0 0,-11 12 0,11-12 0,0 0 0,-11 7 0,11-7 0,0 0 0,0 0 0,-10 10 0,10-10 0,0 0 0,0 0 0,-13 11 0,13-11 0,0 0 0,-8 11 0,8-11 0,0 0 0,-7 10 0,7-10 0,0 0 0,-7 12 0,7-12 0,-6 11 0,6-11 0,-6 13 0,6-13-1,-7 14 1,7-14 0,-7 13 0,7-13 0,-7 11 0,7-11 0,0 0 0,-8 16 0,8-16 0,0 0 0,-11 14 0,11-14 0,-7 10 0,7-10 0,0 0 0,-12 12 0,12-12 0,0 0 0,-10 10 0,10-10 0,0 0 0,0 0 0,-13 12 0,13-12 0,0 0 0,0 0 0,-13 14 0,13-14 0,0 0 0,-10 13 0,10-13 0,0 0 0,-12 13 0,12-13 0,0 0 0,0 0 0,-12 13 0,12-13 0,0 0 0,-8 11 0,8-11 0,0 0 0,-13 11 0,13-11 0,0 0 0,-13 13 0,13-13 0,0 0 0,-5 12 0,5-12 0,0 13-1,0-13 1,0 13 0,0-13 0,-4 14 0,4-14 0,-3 14 0,3-14 0,0 0 0,-9 15 1,9-15-2,0 0 2,-8 13-1,8-13 0,0 0 0,-6 12 0,6-12 0,0 0-1,-6 12 2,6-12-1,0 0 0,-7 15-1,7-15 1,-5 10 0,5-10 0,-6 12 1,6-12-2,-6 12 1,6-12 0,-7 10 0,7-10 0,0 0 0,-8 14 1,8-14-2,0 0 2,-8 11-1,8-11 0,0 0 0,0 0 0,-9 12 0,9-12-1,0 0 1,-7 10 1,7-10-2,0 0 2,-8 14-1,8-14 0,-7 11 0,7-11 0,-7 10-1,7-10 1,0 0 0,-9 16 0,9-16 0,0 0 0,-8 13 0,8-13 0,0 0 0,-7 13 0,7-13 0,0 0 0,-6 11 0,6-11 0,0 0 0,-5 12 0,5-12 0,0 0 0,-3 11 0,3-11 0,0 0 0,-5 15 0,5-15 0,-5 10 0,5-10 0,-6 12 0,6-12 0,0 0 0,-7 14 0,7-14 0,-3 11 0,3-11 0,-5 10 0,5-10 0,-4 13 0,4-13 0,-6 13 0,6-13 0,-5 13 0,5-13 0,-6 14 0,6-14 0,-3 12 0,3-12 0,-5 10 0,5-10 0,-5 11 0,5-11 0,0 0 0,-5 14 0,5-14 0,-5 11 0,5-11 0,0 0 0,-7 14 0,7-14 0,-5 10 0,5-10 0,0 0 0,-5 12 0,5-12 0,0 0 0,-5 12 0,5-12 0,0 0 0,-7 10 0,7-10 0,0 0 0,-9 12 0,9-12 0,0 0 0,-10 13 0,10-13 0,0 0 0,-8 14 0,8-14 0,-4 10 0,4-10 1,-6 11-2,6-11 2,-5 11-1,5-11 0,-6 11-1,6-11 1,-7 12 0,7-12 0,0 0 0,-10 15 0,10-15 0,0 0 0,-7 14 2,7-14-2,-4 11 1,4-11 0,0 0 0,-6 14-1,6-14 2,0 0-2,-6 14 0,6-14-1,-4 11 1,4-11 0,0 0 0,-3 14-1,3-14 1,-2 10 0,2-10 0,0 0 0,0 0 0,-3 11 0,3-11 0,0 0 0,0 0 0,-3 12 0,3-12 0,0 0 0,0 0 0,-5 14 0,5-14 0,0 0 0,-3 11 0,3-11 0,-3 11 0,3-11-1,-3 10 1,3-10 0,0 0 0,-5 15 0,5-15 0,0 0 0,-6 12 1,6-12-1,0 0 0,-7 16 0,7-16 0,-6 11 0,6-11 0,-7 13 0,7-13-1,-9 16 1,9-16 0,-9 17 0,9-17 0,-8 17 1,8-17-1,-9 16 0,9-16 0,-7 14 0,7-14 0,-4 13 0,4-13 0,-5 12 0,5-12 0,0 0-1,-4 10 1,4-10 0,0 0 0,-3 11 0,3-11 0,0 0 0,-4 14 0,4-14 1,-4 13-1,4-13 0,-4 14 0,4-14 0,-6 14 0,6-14 0,-5 14 0,5-14-1,-6 14 1,6-14 0,-7 17 0,7-17 1,-8 16-2,8-16 2,-10 18-1,10-18 0,-10 17 0,10-17 0,-12 19 0,12-19 0,-14 19 0,14-19 0,-14 20 0,14-20 0,-15 18 0,15-18 0,-12 16 0,12-16 0,-9 13 0,9-13 0,-7 11 0,7-11 0,0 0 0,-6 14 0,6-14 0,0 0 0,-4 13 0,4-13 0,0 0 0,-3 11 0,3-11 0,-1 13 1,1-13-1,-3 13 0,3-13 0,-4 15 0,4-15 1,-4 16-1,4-16 0,-4 12 0,4-12 0,-3 11 0,3-11 0,0 0 0,-3 14-1,3-14 1,0 0 0,-6 15 0,6-15 0,-6 13 0,6-13 1,-9 14-1,9-14 0,-12 18 0,12-18 0,-13 17 0,13-17 0,-13 19 0,13-19 0,-11 16 0,11-16 0,-10 13 0,10-13 0,-7 13 0,7-13 0,-3 11 0,3-11 0,-3 11 0,3-11 0,-1 12 0,1-12 0,-1 12 0,1-12 0,-2 10 0,2-10 0,-1 13 0,1-13 0,-3 13 0,3-13 0,-1 13 0,1-13 0,-2 14 0,2-14 1,-4 18-1,4-18 0,-6 19 0,3-8 0,-1 2 0,0-1 0,-2 0 0,1-1 0,5-11 0,-9 20 0,9-20 0,-8 17 0,8-17 0,-7 14 0,7-14 0,-5 12 0,5-12 0,-5 10 0,5-10 0,0 0 0,-3 12 0,3-12 0,0 0 0,-1 14 0,1-14 0,-2 11 0,2-11 0,-2 11 0,2-11 0,-1 11 0,1-11 0,-1 10 0,1-10 0,-3 11 0,3-11 1,-2 12-1,2-12 0,-3 13-1,3-13 1,-4 14 0,4-14-2,-3 13 2,3-13-2,-6 12 1,6-12 0,-5 15 1,5-15-2,-7 14 2,7-14 1,-6 11-1,6-11 0,0 0 0,-6 14 0,6-14 0,-2 11 0,2-11 0,-2 11 0,2-11 0,-2 10 1,2-10-1,-2 12 1,2-12-1,0 0 0,-3 12 0,3-12 0,0 0 0,-5 14 0,5-14 0,0 0 0,-4 13 0,4-13 0,-2 10 0,2-10 0,-5 13 0,5-13 0,-5 14 0,5-14 0,-9 18 1,9-18-1,-10 17 0,10-17 0,-9 16 0,9-16 0,-9 12 0,9-12 0,-7 11 0,7-11 0,0 0 0,-3 11 0,3-11 0,0 0 0,0 0 0,0 0 0,-5 12 0,5-12 0,0 0 0,-8 12 0,8-12 0,-5 11 0,5-11 0,-6 14 0,6-14-1,-3 14 2,3-14-1,-4 12 0,4-12 0,0 0 0,-5 13 0,5-13 0,0 0 0,-6 12 0,6-12 0,-4 12 0,4-12 0,-6 19 0,3-7 0,-1-1 0,-1 3 0,-1 2 0,0-1 0,-2 1 0,1 1 0,-3-1 1,1 1-1,1-1 0,-3-2 0,3 1 0,-1 0 0,1-3 0,-1 1 0,2-1 0,0-1 0,7-11 1,-10 20-1,10-20-1,-7 18 1,7-18-1,-5 17 1,5-17-1,-4 19 1,1-9-1,3-10 1,-4 20 0,-1-7 0,0 0 0,-2 2 1,0 1-1,-2 2 0,-2 2 0,-2 0 0,1 0 0,-4 1 0,2 0 1,0 0-1,-1 0 0,0-1 0,1 1 0,0 1 0,1-1 0,1-1 0,1-2 0,-1 2 0,1-3 0,2-1 0,1-2 0,0-1 1,2-2-1,0-1 0,6-10 0,-8 18 0,8-18 0,-7 16 0,7-16 0,-5 18 0,5-18 1,-7 19-1,4-9 1,-1 1-1,1 0 1,-2 2-1,0 1 1,-1 2-1,2-2-2,-1 1 3,-1 0-3,0 1 2,2-1-1,-2-1 1,2-2-2,0-2 2,0 1 0,1-1 1,3-10-1,-7 19 0,7-19 0,-5 18 0,5-18 0,-5 15 0,5-15 0,-3 13 0,3-13 0,0 0 0,-1 12 0,1-12 0,0 0 0,0 0 0,0 0 0,1 11 0,-1-11 0,0 0 0,0 0 0,-1 12 0,1-12 0,0 0 0,-1 12 0,1-12 0,-4 10 0,4-10 0,-3 16 0,-1-6 0,1 1 0,-2 0 0,0 2 0,-1 3 0,-2-1 0,0 1 0,0-1 0,-2 2 0,2-2 0,0 2 0,0-2-1,1-2 1,1-2 0,1 0 0,5-11 0,-7 15 0,7-15 1,0 0-1,-5 13 0,5-13 0,0 0 0,0 0 0,-3 14 0,3-14 0,0 0 0,-2 12 0,2-12 0,0 0 0,-5 13 0,5-13 0,0 0 0,-7 14 0,7-14 0,-8 15 0,8-15 1,-12 21-1,4-8 1,-1 1-1,-1 2 1,0-1-1,-1 1 1,1-1-1,-1 2-1,1-2 1,-1 0-1,2-1 1,1 1-1,-2-1 1,3-3-1,0 1 1,7-12 0,-12 19 0,12-19 0,-10 14 0,10-14 0,-6 10 0,6-10 0,0 0 0,-4 11 0,4-11 1,0 0-1,0 0 0,0 0 0,-4 12 0,4-12 0,0 0 0,0 0 0,-4 12-1,4-12 1,-5 10 0,5-10 1,-8 16-1,8-16 0,-12 22 0,4-8 0,0 2 0,-3 4 0,-2 1 0,2 1 0,-3 3 0,0 0 0,0 1 0,-1-2 0,0 1 0,1-3 0,0 0 0,1-1 0,1-1 1,0 0-1,1 0 0,1-1-1,-1-1 1,2-1-1,1 0 1,0-1-1,1-2 1,0-1-1,0-1 1,7-12 0,-13 20 0,13-20 0,-12 19 0,12-19 0,-12 18 1,6-7-1,6-11 0,-12 20 0,3-8 0,0 0 0,0 1 0,-2 3 0,1 1 0,-2 2 0,-1 1 0,-1 1 0,1 1 0,0 1 0,-2-1 0,1 0 0,-1-1 0,0-1 0,1 1 0,-1-1 0,1-1 0,0-1 0,1-2 0,-1-1 0,2-1 0,-1-1 0,2-2 0,-1-1 1,1 1-1,1-3 0,10-8 0,-19 15 1,19-15-1,-17 15 0,17-15 0,-16 12 1,16-12-2,-15 20 1,6-8 0,-1 0-1,1 2 1,-1 1-2,-4 3 3,1-1-2,-2 0 1,1 0 0,-2 1 0,2 0 0,-1 0 0,1 0 0,0 1 0,0-1 0,1 1 0,-1 0 1,2-3-2,0 0 2,0 0-1,-1-2 0,0 0 0,0-1 0,2-2 0,0-1 0,1 1 0,10-11 0,-19 19 0,19-19 0,-14 15 0,14-15 0,-12 14 0,12-14 0,-11 13 0,11-13 1,-11 13-1,11-13 0,-10 13 0,10-13 0,-11 11 0,11-11 0,-9 12 0,9-12 0,-10 11-1,10-11 1,0 0 0,-10 14 0,10-14 0,0 0 0,-10 10 0,10-10 0,0 0 0,0 0 0,-8 11 0,8-11 0,0 0 0,0 0 1,-9 13-2,9-13 1,-6 10 1,6-10-1,-8 13 0,8-13 0,-9 14 0,9-14 0,-10 13 0,10-13 0,-8 12-1,8-12 2,-8 12-2,8-12 2,-8 10-2,8-10 1,-9 12 0,9-12 0,-9 13 0,9-13-1,-10 15 1,10-15 0,-13 15 0,13-15 0,-13 14 0,13-14 0,-13 15 0,13-15 0,-13 11 0,13-11-1,-11 10 1,11-10 0,-12 9 0,12-9 0,-12 8 0,12-8 0,-10 7 0,10-7 0,-13 7 1,13-7-1,-12 7 0,12-7-1,-12 7 1,12-7 0,-10 9 0,10-9 0,-8 11 0,8-11 0,-7 12 0,7-12 0,-6 13 1,6-13-1,-6 12 0,6-12 0,0 0 0,-8 13 0,8-13 0,0 0 0,0 0 0,-8 11-1,8-11 1,0 0 0,0 0 0,-10 11 0,10-11 1,0 0-1,0 0 0,0 0 0,-9 12 0,9-12 0,0 0 0,0 0 0,0 0 0,0 10 0,0-10 0,0 0-1,1 11 1,-1-11 0,0 0 0,4 11 0,-4-11 0,1 11 0,-1-11 0,2 13 0,-2-13 0,4 13 0,-4-13 0,3 13 0,-3-13 0,4 13 0,-4-13 0,3 11 0,-3-11 0,4 12 0,-4-12 0,1 13 1,-1-13-1,0 12 0,0-12 0,0 11 0,0-11 0,0 13 0,0-13 0,0 16 0,0-16 0,-1 15 0,1-15 0,-1 19 0,1-19 0,-2 17 0,2-17 0,0 19 0,0-19 0,-1 18 0,1-18 0,0 15 0,0-15 0,0 14 0,0-14 0,0 12 0,0-12 0,1 10 0,-1-10 0,0 0 0,0 15 0,0-15 0,0 12 0,0-12-1,0 13 1,0-13-1,0 14 0,0-14 1,-1 13-1,1-13 0,-1 12 1,1-12 0,0 0 0,0 12 0,0-12 0,0 0 0,-1 10 0,1-10 0,0 0 0,-1 11 0,1-11 0,0 0 0,-4 11 0,4-11 0,0 0 0,-5 13 0,5-13 0,0 0 0,-4 14 0,4-14 0,0 0 0,-6 14 0,6-14 0,0 0 0,-5 11 0,5-11 0,0 0 0,0 0 0,-4 11 0,4-11 0,0 0 0,-4 10 0,4-10 0,0 0 0,-3 12 0,3-12 0,0 0 0,-3 10 0,3-10 0,0 0 0,0 13 0,0-13 0,0 0 0,0 14 0,0-14 0,0 0 0,0 0 0,0 12 0,0-12 0,0 0 0,0 0 0,0 0 1,0 0-2,0 0 1,0 0 0,0 0 0,0 0 0,0 0 0,0 0 0,0 0 0,11-12-1,-11 12 2,0 0-1,11-10 0,-11 10 0,11-6 0,-11 6 0,13-7 0,-13 7 0,19-8 0,-19 8 0,21-8 0,-7 4 0,1-1 0,1 2 0,1-1-1,0 1 2,1-1-1,-1 1 0,1-2 0,-1 2 0,-2-2 0,1-1 0,-1 0 0,-1 0-1,1 0 1,1-1 0,-1 1 0,1 1 0,0 0 0,-1 0 1,0 2-1,-2 0 0,2 1 0,-2 1 0,-1 0 0,1-1 0,-1 2 0,-2-1 0,1 1-1,0 0 1,-11 0 0,18 0 0,-18 0 0,16 0 0,-16 0 1,17 0-1,-17 0 0,17 0 0,-17 0 0,19 3 0,-8-1 0,1-1 0,2 2 0,1 0 0,1-1 0,1 1 0,2-2 0,-3 1 0,2-2 0,-3 1 0,0 1 0,-1-4 0,-3 2 1,-11 0-1,14 0 0,-14 0 0,0 0 0,0 0 0,10-1 1,-10 1-1,0 0 0,-10 4 0,10-4 0,-18 4 1,4 0-1,-4-1 0,0 2 0,-3 1 0,0 0 0,-1 1 0,-1 0 0,1 0 0,2 1 0,2-1 0,-2 3-1,2-3 1,1 2 0,-3-2 0,1 1 1,3-1-1,-1 2 0,2-2 0,2-2 0,0 1 0,1 0 0,12-6 0,-18 10 0,18-10 0,-15 5 0,15-5 0,-12 5 0,12-5 0,0 0 0,-13 5 0,13-5 0,0 0 0,0 0 0,-13 2 0,13-2 0,0 0 0,-11-1 0,11 1 0,-11-2 0,11 2 0,-10-1 0,10 1 0,-11-2 0,11 2 0,0 0 0,-13 3 0,13-3 0,0 0 0,-14 2 0,14-2 0,-15 0 0,15 0 0,-17 0 0,17 0 0,-19-1 0,19 1 0,-14-1 0,14 1 0,-11-1 0,11 1 0,0 0 0,-10-2 0,10 2 0,0 0 0,-11-3 0,11 3 0,0 0 0,-10-6 0,10 6-1,0 0 1,0 0 0,0 0 0,0 0 0,-6-11 0,6 11 0,12-7 0,-12 7 0,21-13 0,-6 3 0,2-1 0,2-3 0,2-1 0,-1-4 0,1-1 0,-1-2 0,0-3 0,-3-3 1,1-3 0,-2-5-1,1-4 1,-1-2-1,-1 0 1,-1-3-1,0 2 0,-1 2 0,-1 3 0,-3 8 0,-2 5 0,-2 8 0,-3 5 0,-2 12 0,0 0 0,0 0 0,-16 18 0,4 0 0,-2 2 0,-1 5 1,-4 4-1,0 3 0,0 2 0,-2-1 0,2-3 0,2 0 0,1-3 0,2-6 0,4-6 0,10-15 1,-17 13-2,17-13 1,-6-14 0,6-3 0,2-7 0,0-6 0,1-2 0,3-7-1,1-1 1,0-1 0,1 1 0,-1 6 0,-2 5 0,-1 8 0,-4 6 0,0 15 0,-12-3 1,-1 15-1,-4 4 0,-3 8 0,-2 1 0,-2 5 0,0 4 0,1 0 0,4 1 0,1-1 0,3-4 0,5-3 0,5-3 0,2-5 0,6-8 0,-3-11 0,15 3 0,-1-14 0,2-8 0,3-6 0,0-7-1,0-8 1,1-5 0,-1-1 0,-4-1 0,-2 3 0,-4 7 0,-2 6 0,-4 9 0,-4 9 0,1 13 0,-17 4 0,3 10 0,-3 6 0,-3 7 0,-1 2 0,0 5 0,1 2 0,2 3 0,3-2 0,3 0 1,4-7-1,2-4 0,3-5 0,5-8 0,-2-13 0,15 0 0,1-12 0,5-6 0,3-7 0,4-2 0,3-5 0,1-4 0,-1-4-1,-2-2 2,-4-3-2,-3-2 1,-4 2 1,-4 0-1,-3 5 0,-3 6 0,-3 7 1,-2 10-2,0 6 2,-3 11-1,0 0 0,-2 22-1,2-2 1,2 4 0,1-1 0,2 1-1,2-1 1,3-4 0,3-5-1,5-9 1,3-8 0,4-11 0,2-8 1,6-11-1,2-9 0,3-10 0,1-5 1,2-4-1,-2 0 0,-2 3 1,-3 7-1,-7 8 0,-5 13 0,-9 12 0,-13 18 1,0 0-1,-11 24 0,-11 9 0,-8 9 0,-8 8-1,-2 10 2,-5 7-2,0 7 1,-1 3 0,5 2 0,4-4-1,3-5 1,7-9 0,8-13 0,6-16 0,8-18 0,5-14 0,11-29 0,7-12 0,9-15 0,7-12-1,3-9 2,5-5-1,2 0 0,2 5 0,-4 10 0,-5 13 0,-7 17 0,-9 23 0,-11 20 0,-10 20 0,-10 16 1,-7 17-1,-6 10 0,-3 10-1,-3 4 1,0 1 0,2-1 0,4-5 0,3-5-1,6-12 1,4-11 0,9-14 0,6-15 0,8-17 0,5-17 0,8-16 1,3-14-2,4-11 2,2-11-2,-1-6 2,-1-4-1,-4 2 0,-5 6 0,-5 11 0,-6 10 0,-6 14 0,-7 17 1,0 15-1,-20 20 0,3 14 0,-6 14 0,-2 13-1,-3 12 1,-3 8 0,2 3 0,0 1-1,4-4 0,3-10 1,6-11-1,4-14 1,7-17-1,5-29 1,11 1 0,6-25 0,8-17 1,7-12 0,4-13-1,3-8 0,4-4 1,0-1 0,-3 4-1,-5 9 0,-7 13 0,-7 15 1,-9 19-1,-12 19 0,3 19 0,-14 16 0,-3 12 0,-3 10-1,-2 7 1,0 1 0,4-2 0,3-8 0,5-7 0,9-11 0,3-11 0,8-12 0,5-13 0,4-14 0,4-10 0,3-8 0,0-8 0,0-7 1,-2-1-2,-1 2 1,-3 4 0,-2 10 0,-4 6 0,-1 10-2,-4 7-9,5 10-17,-4 4-7,-13-6 1,17-1-2</inkml:trace>
</inkml:ink>
</file>

<file path=ppt/ink/ink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36:51.1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207 224 12,'0'0'8,"-11"-4"-1,11 4-1,0 0 0,0 0-2,0 0-1,0 0 0,0 0 0,0 0-1,0 0 0,0 0-1,0 0 0,0 0 0,0 0 0,0 0-1,-3-11-1,3 11 1,0 0 0,0 0 0,0 0 0,0 0 0,0 0 1,0 0 1,0 0-1,0 0 1,0 0 0,0 0 1,0 0 0,0 0-1,0 0 1,0 0-1,0 0 0,0 0 1,0 0-1,0 0-1,-11 0 0,11 0-1,0 0 1,-9 15 0,9-15 0,-7 15 0,7-15 0,-8 17 1,8-17 0,-8 19-1,5-7 1,-2-1 0,1 0 0,-1 0-1,1 1 0,-1-2 0,2 2 0,-3 1-1,0-1 0,2 3 0,-2-1-1,1 3 2,-1-1-2,0 1 1,1-2-1,-1 1 2,1-1-1,0-2 0,1 0 0,-2 0 0,1 0 1,1-1-1,-1 0 0,0-1 0,1 0 0,0 0 0,-1-1 0,2 1 0,3-11 0,-7 19 0,7-19 0,-5 16 0,5-16 0,-4 11-2,4-11-5,0 0-12,0 0 0,0 0 0,2-11 0</inkml:trace>
  <inkml:trace contextRef="#ctx0" brushRef="#br0" timeOffset="977">339 352 9,'0'0'13,"0"0"1,0 0-4,0 0 0,4 13-2,-4-13 1,0 0-1,-5 16 2,3-5-3,-3 0-2,0 3 1,-1 1-3,-1 2 1,0 1-1,0 1 0,-1 3-2,0-4 1,1 4 0,-1-2 0,0-1-1,1 1 0,0 0 0,0 0 0,1-1 0,0-2 0,0 0-1,2-1 1,-3 2-1,1 1 1,0 0-1,-1 0 1,0 1-1,-1 2 0,0 2 1,1-2-1,-2 1 0,0-2 1,2 0-1,-2-1 0,2-1 0,0 0-1,0-3 1,0 1-1,0-2 1,2-1-1,-1-1 1,3-1-1,-2-1-1,5-11-3,-6 14-5,6-14-13,0 0-1,0 0 1,6-13-1</inkml:trace>
  <inkml:trace contextRef="#ctx0" brushRef="#br0" timeOffset="1692">523 662 12,'0'0'16,"-8"15"3,8-15-1,-13 20-4,8-8-1,0-1-2,-1 1-2,6-12-2,-7 20-1,2-10-2,1 1 0,-2 1-1,1 0-1,-2 2 0,1 1 0,-2 2 0,2-1-1,-1 2 1,0 2-1,-1-1 0,0 2 1,-1 3-3,-1-1 2,0 2-2,-1 1 1,1-1 0,-1 1 0,1-2-1,1 0 1,-2-2 0,3 1 0,-1-2 0,0 0 1,2-1-1,-1 0 0,1 1 0,1-3 0,-1 0 0,2-1 0,0-3 0,0-1-1,1-3-1,4-10-2,-5 15-4,5-15-9,0 0-7,0 0-2,0 0 2,0 0 0</inkml:trace>
  <inkml:trace contextRef="#ctx0" brushRef="#br0" timeOffset="2368">715 892 20,'0'0'18,"0"0"1,0 0 0,-7 13-3,7-13-3,-8 14-2,4-2-1,-2 0-2,2 2-1,-5 1-2,2 4 0,-1 1-3,0 3 0,0-2 0,1 1-1,-1-2 0,2 3 0,-1-3 1,2 0-2,-1-2 1,1-2 0,0 2-1,-1 0 0,1 0 0,0 0 1,0 0-1,0-2 0,1 1 0,0-1 0,-1-3-1,3 0-2,0-2-2,2-11-6,-4 14-10,4-14-5,0 0-1,3 11 0</inkml:trace>
  <inkml:trace contextRef="#ctx0" brushRef="#br0" timeOffset="2955">977 1114 29,'0'0'20,"-9"20"2,1-9-4,3 3-4,-1 2-3,-2 1-1,2 4-2,-2-1-1,1 3-1,-2-1-1,2 2-1,-1-3-1,1 0-1,1-1-1,0-1 0,1-3-1,2-1 0,2-1-3,1-14-5,0 14-10,0-14-8,0 0-2,11 2 2,-11-2-1</inkml:trace>
  <inkml:trace contextRef="#ctx0" brushRef="#br0" timeOffset="3361">1179 1215 19,'0'0'21,"-4"23"2,-1-10 1,1 5-8,1 2-2,-4 0-2,2 2-3,-2 0-2,2 2-2,-1-3-2,2 2 0,-1-3-3,2-3-1,1 0-3,1-4-5,1-13-13,4 15-3,-4-15-2,0 0 1</inkml:trace>
  <inkml:trace contextRef="#ctx0" brushRef="#br0" timeOffset="3685">1387 1284 50,'-6'20'26,"6"-20"0,-10 21 0,8-10-14,2-11-5,-5 20-2,5-20-3,-3 20-1,2-9-1,0-1-1,2 1-5,-1-11-6,-1 15-13,1-15-1,2 12-1,-2-12 1</inkml:trace>
  <inkml:trace contextRef="#ctx0" brushRef="#br0" timeOffset="3942">1557 1338 54,'5'21'24,"-5"-21"1,-2 24-6,2-10-10,-1 0-3,2 0-5,2 1-9,1-2-15,-4-13-2,5 14 1,-5-14-1</inkml:trace>
  <inkml:trace contextRef="#ctx0" brushRef="#br0" timeOffset="10844">143 216 10,'0'0'10,"0"0"2,-9-12-2,9 12-1,0 0-3,0 0 0,-8-11-1,8 11-1,0 0 0,0 0-1,0 0-1,0 0 0,0 0 0,-3-12-1,3 12 0,0 0 1,3-11-1,-3 11 1,0 0 1,2-12-1,-2 12 1,0 0 0,0 0 0,0 0-1,0 0 1,0 0-1,0 0-1,0 0 1,-11-8-1,11 8 0,0 0-1,0 0 1,0 0-1,0 0 1,0 0 0,0 0 0,0 0 1,0 0 0,0 0 1,0 0-1,0 0 1,-10-7-1,10 7 1,0 0-1,0 0-1,-11-9 0,11 9 0,0 0 0,0 0-1,0 0 1,-11-10 0,11 10-1,0 0 1,0 0 0,-11 1-1,11-1 2,0 0-2,-9 12 1,9-12 0,0 0-1,-7 14 1,7-14-1,0 0 1,-4 14-1,4-14 1,0 0-1,0 16 1,0-16-1,3 14 1,-3-14-1,3 15 1,-3-15-1,4 16 0,-4-16 0,2 11 1,-2-11-1,1 12 0,-1-12 0,0 11 1,0-11-1,0 13 0,0-13 0,-1 14 0,1-14 0,-2 14 1,2-14-1,-3 14 0,3-14 0,-1 13 0,1-13 0,0 0 1,-1 14-1,1-14 0,0 0 0,1 11 0,-1-11 0,0 0 1,1 16-1,-1-16 0,2 15 1,-2-5-1,0-10-1,0 20 2,0-9-2,0-11 1,0 20 0,0-9 0,0-1-1,0-10 1,0 18 0,0-18 0,0 15 1,0-15-1,-2 13 0,2-13 0,-1 14 0,1-14 0,0 16 0,0-16 0,0 17 1,0-6-1,0 0 0,0 0 0,0 1 0,0 0 0,0 1 0,-1 0 0,2 0 0,-1-1 0,1 1 1,1-3-1,-1 3 0,1-2 0,0 1 0,0-2 0,0 2 0,-1-1 0,1 1 1,0-1-1,-1 0 0,-1 1 0,1 1 0,0-1 0,0 1 0,0 0 0,1 0 0,-2 0 1,1 1-1,0-3 0,-1 1 0,0 0 0,1 0 0,-1 0 0,0-12 0,0 20 0,0-20 0,1 19 0,-1-19 0,1 20-1,-1-20 1,2 19-1,-2-9 1,1 1-1,-1 1 1,0-12 0,1 20-1,-1-20 2,1 19-1,-1-19 0,2 16 0,-2-16 0,4 17 0,-4-17 0,1 14 0,-1-14 0,1 16 0,-1-16 0,0 17 0,0-17 0,0 16 0,0-16 0,1 18 1,-1-18-1,0 13 0,0-13 0,0 12 0,0-12 0,0 0 0,-1 14 0,1-14 0,1 11 0,-1-11 0,0 15 0,0-15 0,0 18 0,0-18 0,0 16 0,0-16 0,2 13 0,-2-13 0,0 0 1,0 0-1,0 0 0,0 0 1,0 0-1,0 0 0,2-24 2,-1 4-2,0-6 1,2-4-1,-1-8 0,0-4 0,2-4 1,-2-4-1,0-2 1,-2-2-1,2 0 1,-2-2-1,0 2 1,-2 1-1,2 2 0,2 5-1,-1 5 1,2 9 0,1 5 0,-1 8-1,-3 19 2,7-11-1,-7 11 0,7 25 0,-4 2 1,-1 10 0,-2 10 1,0 11 0,-1 9-1,0 10 1,-2 3-1,1 5 1,-2-4-2,2-3 2,0-10-2,2-11 1,0-14-1,2-15 1,-2-28 0,0 0-1,15-30 0,-5-16 0,-1-14 1,0-13-1,1-11 1,-1-7-1,-1 3 0,0 3 0,-1 8 1,-1 11-1,-1 13 0,-3 12 0,0 13 0,0 10-1,-2 18 2,0 0-1,0 0 0,-4 32 0,3 0 0,1 10 1,2 10-1,1 8 1,-1 7-1,3 3 0,-2-2 0,2-4 1,-2-7-2,2-11 1,-2-13 0,3-14 0,-6-19 0,11-14 0,-5-16 1,1-14-1,-3-12 0,0-11-1,-3-10 1,-2-5-1,-3 2 0,1 1 0,-2 8 0,-1 9 1,2 13-1,0 13 1,3 19 0,1 17 0,0 13 0,1 17 1,0 13 0,3 12-1,-1 11 1,2 9 0,1 4 0,1 4 0,0-4-1,0-3 1,-1-10-1,1-9 0,-3-13-1,1-13 1,0-15 0,-5-16 1,0 0-1,8-35-1,-6-3 1,-1-9 0,0-11 0,-1-7-1,0-3 0,0-1 0,0 3 1,0 7 0,0 10 0,0 9-1,2 11 1,-2 14 0,0 15 1,4 14-1,-1 14 1,1 15 0,1 11 0,2 12 1,-1 7-2,2 4 2,-2-1-2,1-6 2,0-7-2,-1-11 1,1-13-2,-2-13 2,0-13-1,-5-13 0,11-20 0,-7-11 0,-1-12 1,-1-7-1,-1-7 1,0-4-1,0 2 0,-1 5 0,0 6 0,0 11 0,2 11 0,0 10 0,-2 16 0,10 12 0,-4 10 0,1 12 1,0 8-2,3 6 2,-2 4-1,2 0 0,-3-3 0,1-5 1,1-7-2,-1-6 2,-1-11-1,0-10 0,-7-10 1,10-8-1,-6-12 0,-3-11-1,0-6 2,-1-8-1,0-2 0,-1-2 0,1 6 0,0 5 0,1 8 0,0 14 1,-1 16-1,0 0 1,12 26-2,-7 7 2,0 7-2,1 8 2,2 5-1,-1 4 0,2-3 0,-1-2 0,0-8 1,0-9-1,0-10 0,-1-13 0,-7-12 1,12-20-1,-9-10 0,-1-13-1,-2-8 2,-3-5-1,1 1 0,0 2 0,-1 9 1,1 9-1,2 10 0,0 25 0,0 0 0,12 7 1,-5 19-2,1 9 1,1 6 0,3 2 0,-2 3 0,2-1 0,1-2-1,0-7 1,-1-9 0,1-7 1,-1-9-1,-2-12 0,0-10 0,-3-9-1,-3-8 1,0-4 0,-2 0 0,1 1-1,-1 5 1,-1 8-1,3 7 1,-4 11 0,0 0 0,11 24 0,-5-3 0,-1 4 1,1 5-1,-1 2 1,2 1-1,-1-1 1,1-5-1,1-3 1,-1-7-1,-7-17 0,16 7 0,-16-7 0,12-29 0,-5 5 0,0 0 0,0 0-1,0 3 1,-1 5 0,-6 16 0,14-3 0,-14 3 0,13 23 0,-6-6 0,0 2 0,0 0 1,2 1-1,2-3 0,2 2 1,1-1-1,1 1 0,1-1 0,2-3-2,1 0-9,1-6-20,-5-11-3,-1-5 1,-4-15-1</inkml:trace>
  <inkml:trace contextRef="#ctx0" brushRef="#br0" timeOffset="16299">204 1353 38,'0'0'16,"-14"8"-1,14-8 2,0 0-6,0 0-2,0 0-2,-13 5-3,13-5-1,0 0-1,-12 6 0,12-6 1,-10 7 0,10-7 1,-11 9 0,11-9 2,0 0-1,-10 7 0,10-7 1,0 0-2,0 0 0,0 0 0,0 0-2,0 0 0,0 0-1,2-11 0,-2 11 1,0 0-1,0 0 1,0 0 0,13 0 0,-13 0 0,13 0 1,-13 0-1,20-1 0,-9 1 0,2 0 0,1 1 0,1 0-1,0 1 0,-1-1 0,2 1 0,-4-2 0,1 1 0,-1 0-1,-2-1 1,1 0 0,-11 0-1,16-2 0,-16 2 1,18-1-1,-18 1 0,18 0 1,-6-1-1,0 1 0,-1-1 1,5 2-1,-1-1 0,0 1 0,0 0 0,-1 0 0,-1 0 0,-1 1 0,-1 0 0,-11-2 0,17 1 1,-17-1-1,17 0 0,-17 0 0,20 1 0,-8-2 0,0 1 0,1-1 0,0 0 0,1 2 0,1-2 0,-1 1 0,1 0 0,1 0 0,-2 0 0,1 0 0,0 0 0,0-1 0,1-1 0,2 2 0,-2-1 0,2 0 0,0 1 1,2-1-1,-1 2 0,-2-3 0,2 1 0,-1-2 0,-2 1 0,0 1 0,0-2 0,0 1 0,-2 1 0,1-2 0,0 3 0,0-1 0,0 0 0,0 0 0,-1 1 1,0 0-1,-1-1 0,1 1 0,-3 1 0,0 0 0,0 1 0,-1 1 0,-10-3 0,20 4 0,-20-4 0,19 6 0,-19-6 0,17 3 0,-17-3 0,18 0 1,-18 0-1,17-1 0,-17 1 0,19-2 0,-19 2 0,18 2 0,-18-2 0,19 2 0,-19-2 0,18 1 0,-18-1 0,17 0 0,-17 0-1,17 2 1,-17-2 0,16 3 0,-16-3 0,15 3 1,-15-3-1,15 5 0,-15-5 0,17 4 0,-17-4 0,15 2 0,-15-2 0,15 1 0,-15-1 0,14 0 0,-14 0 0,14 1 0,-14-1 0,15 1 0,-15-1 0,17 0 0,-17 0 0,16-2 0,-16 2 0,16-3 0,-16 3 0,14-4 0,-14 4 0,13-1 0,-13 1 0,12-1 0,-12 1 0,10 1 0,-10-1 0,0 0 0,14 1 0,-14-1 0,0 0 0,11-1 0,-11 1 0,0 0 0,0 0 0,0 0 0,0 0 0,0 0 0,0 0 0,0 0 0,0 0 0,0 0 0,0 0 0,0 0 0,-15-4 0,15 4 0,-16 3 0,16-3 0,-18 4 1,7-1-1,1-1 0,-1 0 0,1 1 0,-1 0 0,1 1 0,-1-1 0,0 2 0,-1-1 0,-1-2 0,1 2 0,0-3 0,-2 0 0,3-1 0,-1 0 0,2-1 0,10 1 1,-21-1-1,10 2 0,0-1 0,-1 2 0,-1-1 1,-1 0-1,-1 2 0,0-1 0,1 1 1,0-1-1,-1-1 0,1 1 0,-1 1 0,1-1 1,0-1-1,1 1 0,0-2 1,1 1-1,1-1 0,-1-1 0,1 1 1,1-3-1,-2 3 0,2-1 0,-2 1 0,0 0 0,1 0 0,-1 0 0,0 0 0,0 1-1,1-1 1,-1 0 1,1 0-2,0 0 1,0 0 0,0 0 1,1 0-1,-1 1 0,1-1 0,-1 2 0,11-2 0,-21 1 0,11 0 0,-2-1 0,0 0 0,0 0 0,-2 0 0,0-1 0,0 1 0,0 0 0,0-1 0,0 2 0,0 0 0,1 0 0,-1 0 0,1 0 0,0 1 0,0-2 0,0 1 0,2-1 0,-1-1 0,0-1 0,2 1 0,-1 0 0,11 1 0,-18-3 0,18 3 0,-19-3 0,19 3 0,-17-1 0,17 1 0,-19-4 0,19 4 0,-20-2 0,7 1 0,2 0 0,-2 0 0,0 1 0,0 1 0,1 0 0,0 0 0,0 0 0,0 0 0,2 2 0,-2-2 0,-1-1 0,2 0 0,-1-1 0,1 1 0,1-1 0,10 1 0,-19-2 0,19 2 0,-15 2 0,15-2 0,-15 2 0,15-2 0,-16 2 0,16-2 0,-18-1 0,18 1 0,-20-1 0,20 1 0,-20-1 0,20 1 0,-17 0 0,17 0 0,-18 0 0,18 0 0,-15-3 0,15 3 0,-17-4 0,17 4 0,-18-6 0,18 6 0,-15-5 0,15 5 0,-10-3 0,10 3 0,0 0 0,0 0 0,0 0 0,0 0 0,-11-6 0,11 6 0,0 0 0,-12-4 0,12 4 0,-12-2 0,12 2 0,-17 0 0,17 0 0,-15 1 0,15-1 0,-13 1 0,13-1 0,0 0 0,-13 3 0,13-3 0,0 0 0,0 0 0,0 0 0,0 0 0,-11-5 0,11 5-1,0 0 1,0 0-2,1-17-4,-1 17-23,20-14-5,-10-1 0,4-6-1</inkml:trace>
  <inkml:trace contextRef="#ctx0" brushRef="#br0" timeOffset="22669">129 288 11,'0'0'6,"12"-5"0,-12 5 0,0 0 1,10 2-2,-10-2 2,12 10-1,-4 1 1,4 8-1,1 3 0,3 8 0,3 1 0,0 4-1,2 1-1,0 1 0,0-1-3,-2-3 1,-1-3 0,-3-3-1,-1-2 1,-3-4-1,-1-1 0,-2-7 0,-2 1 1,-6-14-1,8 13-1,-8-13 1,0 0-1,0 0 0,0-14 1,-5 0-1,-2-7 0,-2-3 0,-4-5 0,-2-4 0,-3-3 0,-1-2 0,-2-1 0,-2 3 0,2 3 1,2 3 0,0 4 1,3 5 0,3 3 1,1 5-1,12 13 2,-16-10-1,16 10 0,0 0 0,-13-5 0,13 5-1,0 0 1,0 0-2,1 18 1,7 3 0,4 7-1,4 9 1,5 8-2,3 4 2,4 6-2,0 1 2,0 0-2,-2-8 1,-2-7 0,-4-6-1,-4-8 1,-4-6-1,-4-6 0,-8-15 1,0 0-1,0 0 0,-12-15 0,-3-7 0,-5-11 0,-4-8-1,-4-3 1,0-5 0,-2 0-1,4-1 1,-1 3-1,6 4 1,3 9 1,4 7-1,3 3 1,1 6-1,3 3 1,1 5 0,6 10 0,0 0 0,0 0 0,-2 21 0,10 6-1,3 7 0,3 9 1,3 5-1,2 5 0,-2 0 2,2-4-2,-5-8 1,-1-7-1,-5-10 0,-2-11 0,-6-13 1,-2-12-1,-4-12 0,-6-9-1,-3-8 1,-5-7 0,-3-5 0,-2-2 1,0 4-1,0 2 0,4 4 0,1 6 1,6 8-1,5 6 1,2 8-1,7 17-1,0 0 2,0 0-1,8 26 0,1 6 0,3 6 1,3 8-1,2 3 1,0 2-1,-2-4 1,0-3-1,-2-10 0,-1-8 1,-5-7-1,-7-19 1,0 0-1,0 0 0,7-25 0,-12 0 0,-1-5 0,-2-3 0,0-7 0,-1 1 1,-1-1-1,1 3 1,2 3-1,0 2 0,2 6 0,2 4 1,1 7-1,2 15 0,0 0 0,0 0 0,0 0 0,14 18 0,-7 1 0,1 3 0,0 4 0,4 1 0,-3-2 0,1 1 0,0-5 0,-1-1-1,-1-7 1,-8-13 1,13 13-1,-13-13 0,4-11 0,-7-6 0,-1-4 0,-3-5 1,-4-6 0,-3-3 0,-1-1-1,0 2 0,0 1 0,1 5 1,1 3-1,2 5 0,4 7 0,3 2 0,4 11 0,-4-11 0,4 11 1,0 0-1,0 0 0,0 0-1,0 0 1,0 0 0,0 0 0,0 0 0,0 0 0,0 0-1,0 0 1,0 0 0,0 0 0,-2-11 0,2 11 0,0 0 0,0 0 0,0 0 0,0 0 1,6-13-1,-6 13 0,0 0 0,0 0 0,3-11 0,-3 11 0,0 0 0,0 0 0,2-14 0,-2 14 0,0 0 0,3-10 0,-3 10 0,0 0 0,0 0 1,0 0-1,0 0 0,0 0 1,9 14 0,-2-1 0,0 3 0,4 4 0,0 4 0,2 1 0,2 1 0,-1-2 1,0 0-1,0-3-1,-1-1 1,-1 0 0,-1-1-2,1 0 2,-1 0-2,0-1 1,1 0 0,-2 1 0,2-1 0,-1-3 0,0 0 1,1-2-1,-2-2 0,1 0 1,-1-2-1,-10-9 0,18 18 0,-18-18 0,16 19 1,-9-8-1,-1 0 0,0 0 1,0 1-1,2-2 0,-8-10 0,16 19 0,-16-19 1,19 18-1,-19-18 0,19 15 0,-19-15 0,16 16 1,-16-16-1,14 17 0,-14-17 0,13 19 0,-6-7 1,0-1-1,1 0 0,-1 0 0,0 1 0,-7-12 0,16 18 0,-16-18 0,15 14 0,-15-14 0,18 13 1,-18-13-2,19 14 2,-9-6-1,1 2 0,0-1 0,1 0 0,-2 1 0,1-1 0,-11-9 0,19 18 0,-19-18 0,15 17 1,-15-17-1,15 16 0,-15-16-1,15 15 1,-15-15 0,16 15 0,-16-15-1,19 13 2,-8-8-2,-11-5 0,17 15 1,-17-15 0,16 14 0,-16-14-1,17 13 1,-17-13-1,16 14 1,-16-14 0,19 13 0,-9-6 0,1-1 0,-1 1 0,1-1 0,-1 0 0,-10-6 0,20 10 0,-10-6 0,-10-4 0,19 9 0,-19-9 0,19 10 0,-19-10 0,20 13 1,-10-6-1,1 0 0,-1 1 0,1-1 0,-11-7 1,18 12-1,-18-12 0,15 11 0,-15-11 0,16 9 0,-16-9 1,14 8-1,-14-8 0,12 7 0,-12-7 0,13 6 0,-13-6 0,12 5 0,-12-5 0,10 6 0,-10-6 0,11 5 0,-11-5 0,10 3 0,-10-3 0,12 4 0,-12-4 0,13 1 0,-13-1 0,15 2 1,-15-2-1,16 1 0,-16-1 0,16 2 0,-16-2 0,16 2 0,-16-2 0,16 2 0,-16-2 0,18 3 1,-18-3-1,20 4 0,-20-4 0,18 5 0,-18-5 0,18 6 0,-18-6 0,20 19 0,-20-19 0,18 19 0,-18-19 0,18 19 1,-9-9-1,-9-10 0,18 14 0,-18-14 0,14 9 0,-14-9 0,12 6 0,-12-6 0,12 2 0,-12-2 0,11-1 0,-11 1 0,0 0 0,12-6 0,-12 6 0,0 0 0,0 0 0,11-6 0,-11 6 0,0 0 0,0 0 1,0 0-1,-7-11 0,7 11 0,-14-9 0,14 9 0,-20-8 0,8 5 0,0 2 0,-1 1 0,-2 2 0,1 2 0,0 0 0,-3 0 0,-1 0 0,-1-2 0,-2-1 0,0-1 0,-1-1 0,-2-1 0,1-2 0,0 2 0,-1 0 0,3-1 0,-1 1 0,0-2 0,1 1-1,0-2 1,1-2 0,-2-2 0,0-3 0,-1-4 0,-2 0-1,1-1 1,-1 1 0,0 2 0,-1 1 0,3 3 0,0 3 0,4 1 0,1 3 0,3 0 0,3 1 0,12 2-1,-14-4 1,14 4 0,0 0 0,0 0 0,20 5 0,-1 0 0,5 2-1,4 2 1,5 2 0,3 1 0,2 0 1,2 1-1,-3-2 0,-2 1 0,-2-1 1,-6-2-1,-4-2 0,-4-1 0,-7-2 0,-12-4 1,0 0-1,0 0 0,-10-19 0,-11 2 0,-4-1 0,-7-6 0,-3-1-1,-3-1 1,-1 4 0,1 2 0,2 2-1,4 6 1,4 3 0,6 4 1,3 2-1,4 0 0,3 1 0,12 2 0,0 0-1,0 0 1,0 0 0,25 18 0,-2-4 0,6 2-1,5 4 2,2 3-1,3-2 0,-4-1 0,-4-4 0,-5-1 1,-6-6-1,-7-4 1,-13-5-1,0 0 0,-14-18 0,-9 3 0,-6-5-1,-6-4 1,-4-1 0,-2 2 0,2 0 0,4 4 0,4 4 0,6 4 0,9 6 0,16 5 0,0 0 0,0 0 0,19 16-1,3-4 1,5 4 0,3 3 0,3 1 0,-1 0 0,0 2 0,-3-5 0,-7-2 1,-4-4-1,-7-4 0,-11-7 0,0 0 0,-14-14 0,-7-1 0,-11-5 0,-8-3 0,-3 0 0,-3 0 0,1 5 0,3 2 0,6 6 1,7 2-1,9 8 0,20 0 1,-8 13-1,17-2 0,7 1 1,5 2-1,6 1 0,2 0 1,2-2-1,-3-2 0,-4-4 0,-4-1 0,-6-3 0,-14-3 0,2-13 0,-13 0 0,-10-5 0,-9-9-2,-2-6 1,-7-10-2,3 0-3,-2-8-10,7 1-16,9 0 0,6 0 0,10 4 1</inkml:trace>
  <inkml:trace contextRef="#ctx0" brushRef="#br0" timeOffset="27962">680 1303 28,'-14'-7'19,"-7"-6"2,1 1-1,-2 0-7,-3 0-1,0 4-2,-5-1 0,2 4-2,-3-2-2,-2 3-1,-2 0 0,0 2-2,-2 1-1,0 4 1,-1 0-1,2 5-1,2 3 2,3 2-2,4 0 1,5 1-1,5 0 0,9-1 0,8-1 0,0-12 0,25 15 1,2-9-1,8-3 1,7-1 0,3-4 0,5-1 0,5-4 0,1 0-1,-2-4-1,-2 0 1,-4 0-1,-2-1 0,-6 3 0,-3-1 1,-11 3-1,-6 4 0,-6 2 0,-14 1 1,0 0-1,0 0 0,-25 14 0,4-8 1,-4 1-1,-3 0 0,-2-1 0,-3-2 0,-1 3 0,2 1 0,0 0 0,2 2 1,3 1-1,2-2 0,6 3 0,6-2 0,13-10 0,-8 13 0,8-13 0,19 1 0,4-3 0,3-2 0,7-1 0,3-1 1,2 0-1,-1 1 0,-1-1 0,-2 1 0,-6 0 0,-5 2 0,-4-1 0,-7-1 1,-12 5-1,0 0 0,-10-13 0,-8 9 1,-9-2-1,-8-1 0,-7 0 0,-4 0 0,-3 0 0,-2-1 0,1 1 0,2 0 0,4 1 0,5 0 0,6 2 0,7 0 0,3 1 0,8 0 0,4 1-1,11 2 1,0 0 0,0 0 0,0 0 0,0 0 0,17-1-1,-4 2 2,2-1-1,0 0 0,-1 0 0,-1 1 0,-13-1 0,18 3 0,-18-3 0,0 0 0,0 0 0,0 0 0,-20 12 0,6-8 0,-4 1 0,0-1 0,-2 2-1,2-1 1,2 0 0,2-2 0,2-1 0,12-2 0,-13-2 0,13 2 0,-2-15 0,3 2 0,-1-5 0,4-3 0,0-4 0,1-4-1,0-4 2,1-1-1,-2-2 1,1-2-1,0-1 0,-3 2 1,-1-2-1,-2 5 1,-3 2-1,0 2 0,-1 7 0,-2 5 0,1 5 0,6 13 0,-14 1-1,8 11 1,2 9 0,-1 7 1,0 4-2,3 6 2,0 6-2,2 2 1,0-1-1,1-2 1,0-1 0,1-2 0,0-5-1,-2-3 1,0-7 0,0-6 0,-2-5 0,2-14 1,-1 14-1,1-14 0,0 0 0,-3-18 0,2 3 0,-2-3 0,1-5 0,0-7 0,-1-3 0,2-2 0,1-2 1,0 2-1,0 2 1,1 3-1,0 5 0,1 8 1,-2 6-1,0 11 0,0 0 0,0 0 0,-4 22 0,3 0 1,1 6-2,0 6 1,1 2 0,0 3 0,0-2-1,2 0 1,0-4 0,1-5-1,-2-8 1,2-3 1,-4-17-1,8 12 0,-8-12 1,0 0-1,11-23 0,-8 8 1,-2-4-1,-1-2 0,-1-1 0,-2 1 0,-1 1 0,1 1-1,1 5 1,-1 4 0,3 10 0,0 0 0,0 0 0,-5 13 0,5 3-1,-2 8 1,-1 0 0,1 5 1,0 0-2,-2 1 2,1-3-1,0-4 0,1-4 0,1-5 0,1-14 0,1 13 0,-1-13 0,0 0 1,10-17-1,-4 5 0,0-3 0,0-3 0,-1-2 0,0-3-1,-1-2 2,-1-6-2,0-3 2,-2-3-1,1-3 1,1-3-1,-1 0 1,1-3-1,2-3 0,-1 5 0,1-2 0,0-2 0,-1 1 0,-2 0 0,-2 1 0,-1-1 0,-2 2 0,-1 1 0,-2 4 0,-1 4 1,-1 1-1,-2 6 1,1 3-1,1 6 0,1 3 0,0 2 0,1 2 0,1 1 0,3 2 0,2 10 0,-3-18-1,3 18 1,0-15 0,0 15 0,-2-11 0,2 11 0,0 0 0,-1-13 0,1 13 0,-1-12 0,1 12 1,0-14-2,0 14 2,0-19-1,-1 9 0,1 10 0,0-21 0,0 11 0,0 10-1,-1-20 1,1 20 0,0-19 0,0 19 0,1-20 0,-1 20 0,0-19 0,0 19 0,0-14 0,0 14 0,0 0 0,-1-12 0,1 12 0,0 0 0,0 0 0,0 0 0,0 0 0,0 0 0,0 0 0,0 0 0,0 0 0,0 0 0,0 0 0,0 0 0,0 0 0,-1 14 0,1-14 0,-3 18 0,2-6 0,-1 1 0,-1 2-1,1 2 1,0 0 0,1 3 0,1 2 0,0-1 0,0 1 0,1-1 0,1 2 1,0-3-1,1 0 0,-1-2 0,2-2 0,-2 2 0,1-2 0,0 0 0,0 0 0,0 2 1,-1-2-2,0 2 1,1 0-1,-2 1 1,2-2 0,0 2 0,-1 0-1,1-2 1,0 3 0,0-4 0,0 1 0,-1-2 0,0 0 0,-1 0 0,-1 0 0,0 1 0,0 2 0,-1 0 0,1 1 0,-2 2 0,1 0 1,0 0-1,1 2 0,-2-3 0,2 0 0,0-1 0,0 0 0,0-3 0,0 2 0,2-3 0,-2 1 0,1-2 0,-1 0 0,1-1 0,0 0 1,0 0-2,0-1 1,1 1 0,-2 1-1,0-1 1,0 0-1,-2 1 1,2-1-1,-1 0 1,1 0 0,0-13 0,0 19 0,0-19 0,1 16 0,-1-16 0,0 13 0,0-13 0,0 12 0,0-12 0,0 15 0,0-15 0,0 18 0,-1-7 0,1-1 0,0-10 0,-2 20 0,1-9 0,1-11 0,-4 19 0,3-9 0,1-10 0,-1 19 0,0-8 0,1 1 0,0-2 1,0 1-1,0-11-1,0 17 2,0-17-1,-1 11 0,1-11 0,0 0 0,0 0 0,0 0 0,0 0 0,0 0 0,0 0 0,0 0 0,0 0 1,0 0-1,0 0 0,-2-16-1,2 3 2,0-7-1,-1-4 0,0-4 0,-1-4-1,-1-2 1,0-2 0,1-1 1,-1 0-1,1 0 0,0 1 1,-1-1-1,1 0 1,-2-1-1,1 0 0,-2 2 0,1-2 0,-1 1 0,0 2 0,1 3 0,0 2 0,1 4-1,0 4 2,1 2-2,1 3 1,1 2 0,1 3 0,0 2 0,-1 10 0,4-14 0,-4 14 0,0 0 0,0 0 0,7 21-1,-6-3 1,0 4 1,0 4-1,0 3 0,-1 6 0,0 0 0,0 3 0,0 1 0,-2 1 0,1-1 1,-2 1-2,1-1 2,0-3-2,1-3 1,-1-4-1,2-5 1,2-5-1,-1-6 1,-1-13 0,0 0 0,0 0 0,14-8-1,-10-8 2,1-8 0,1-6-1,0-5 1,1-6-1,-1-5 1,1-1-1,1 1 1,0 0-1,0 1 0,0 5 0,2 7 0,-1 5 0,0 10-1,1 6 1,-10 12 0,19 0 0,-8 13 0,-1 8 0,2 10 0,0 9 0,3 7 1,-1 5-1,1 6 0,0-2 0,-1 0 0,0-7-1,-2-7 1,-2-9 0,0-11 0,-2-10-1,-8-12 1,0 0 0,14-24 1,-11 1-1,2-6 1,0-4 0,1-4-1,-1-4 1,0-1-1,2 3 0,-2 1 0,-1 5 0,1 5 0,-1 8 0,-1 7-1,-3 13 1,0 0 0,14 22 0,-8 3 1,1 8-1,3 6 1,2 7-2,2 4 1,0-3 0,2-4 0,0-6 0,-1-6 0,-2-9 0,-3-9 0,-10-13 0,15-13-1,-10-8 3,-2-7-2,-3-8 1,-1-6-1,-3-3 1,-1-4-1,-3 3 1,0 4 0,-1 3-2,0 7 1,1 6 0,1 7 0,7 19-1,-8-13 1,8 13 0,1 13 0,2 5 0,4 4 0,3 6 0,3 2 0,2 3 0,2 0 1,2 0-1,2-3 0,0-5 0,-1-5 0,-2-7 1,-2-6-1,-4-6 0,-12-1 0,14-18 0,-14 1 0,-7-6 0,-5-4 0,-7-7 0,-7-4 0,-3-3 0,-2 2-1,-2 1 1,3 4 0,3 4 0,5 7-1,4 9 1,8 7 0,10 7 0,-5 10 0,12 4 0,6 6 0,3 6 0,4 5 0,6 3 0,2 2 1,3 0-1,2-2 0,-4-4 0,-2-4 1,-3-7-1,-5-6 0,-5-9 0,-14-4 1,0 0-1,3-23 0,-15 4 0,-6-7 0,-6-5 0,-6-5 0,-2-4 0,-3 1-1,0 1 1,2 3-1,3 4 1,4 5 0,5 6 0,6 6 0,4 7 0,11 7 0,0 0-1,0 0 1,0 0 0,13 22 0,5-2 0,4 8 0,5 8 0,3 6 0,3 5 0,3 3 1,0 1-2,-3-2 2,-2-1-2,-2-6 1,-4-5 0,-4-8 0,-5-7-1,-4-3 1,-5-7 0,-2-1-1,-5-11 1,1 10 0,-1-10 0,0 0 0,-8 11 0,8-11 0,-13 8 0,13-8 1,-20 9-1,5-6 0,-3-2 0,-4 0 0,-5-2 0,-3-1 0,-3 0 0,-2-1 0,-1 2 0,2 3 0,3 2 0,2 3 0,4 1-1,5 3 2,3-1-1,6 1 0,4 0 0,7-11 0,0 17 0,0-17 1,27 17 0,-4-9-1,9-1 1,5 0 0,5-2 0,5-4 0,3-2 0,0-1-1,-4-4 1,-4 1-1,-7-2 0,-7 0 0,-11 1 0,-17 6 0,0 0 1,-20-15-2,-11 9 1,-10-4 0,-8-3 0,-8-2 0,-4-2 0,3 2-1,3 0 1,6 3 0,7 3 0,7 3 0,9 5 0,9 2 0,17-1 0,-14 8 0,14-8 0,0 0 0,19 7 0,-4-5 0,2 0 0,5 0 0,2 0 0,-1 1 0,-1 1 0,-3 1 0,-4 0 0,-3 0 0,-12-5 0,0 0 1,3 11-1,-3-11 0,-21 5 0,5-5 0,-7 0 0,-4-1 0,-4 0 0,1-1 0,0 2 0,1 2 0,2 0 0,5 2 0,4 0-1,8 5 1,10-9 0,-5 17 0,11-6 0,-6-11 0,23 18 0,-5-11 0,1-3 0,2 0 1,3-5-1,-2-4 0,-1-2 0,-4-3 0,-1-2 0,-5-3 0,-4-2 0,-3 0 0,-5-1 1,-6 2-1,-4-1 0,-4 1-1,-4 2 1,1 4 1,-3 6-2,1 1 1,1 3 0,4 5 0,4 3 0,7 5 0,4 1 0,7 0 0,4 1-1,6 0 2,3-2-2,3 0 1,3-2 0,-2-4 1,-2-3-1,0-2 0,-3-6 0,-4-4 0,-5-4 0,-5-5 0,-5-4 0,-3-2 0,-4-3 1,-5 1-1,-2 1 1,1 5-1,3 5 0,10 14 0,-13-7 0,13 7 1,6 19-2,3-5-1,8 3-3,0-6-15,4 0-14,2-6 1,-3-9 1,1-8-4</inkml:trace>
  <inkml:trace contextRef="#ctx0" brushRef="#br0" timeOffset="39101">572 906 12,'-11'-13'13,"11"13"2,-13-15-1,13 15-4,-20-13 1,20 13 0,-21-14-1,9 7-1,1 0 0,-1-2-1,2 1-3,10 8-1,-13-19-1,13 19-2,-7-20 0,7 7-1,1 3 1,0-1-1,-1 11 0,8-18 0,-8 18 0,13-6 0,-2 8 0,0 2 1,3 5 0,3 0-1,1 5 2,1 3-1,3-2 0,-2 2 1,0-2-1,-3-2 0,-2-1 0,-1-4 0,-14-8 1,14 8-1,-14-8 0,0 0 0,-10-9 0,-3 1 0,-2-4-1,-4-1 0,-1-3 0,-1-1 1,-1-1-1,4-1 0,0 1 0,2 1 0,4 1 0,2 2 0,1 4 0,9 10 0,-8-13 0,8 13 1,0 0-1,11 6 0,-1 4 0,3 2 1,2 3 0,3 2 0,0 2 1,0 1-1,1-3 1,-4 0-1,-2-4 2,-4-1-2,-9-12 0,0 0 0,0 0 0,0 0 0,0 0 0,-18-20-1,6 6 1,-2-2-1,0 0 0,1-2 0,1 1 0,2 0 0,3 0 0,1 1 0,1-1 0,3 3 0,-1 2 0,3 12 0,-2-15 0,2 15 0,0 0 0,11 12 0,-3-1 1,2 5-1,3 2 0,2 4 1,0 2-1,2 0 1,-2 1-1,-1-4 1,-2-1 0,-4-2-1,-4-5 1,-4-13 0,-1 11-1,1-11 1,-16-10-1,3 1 1,0-4-1,-2-1 0,1 0 0,1-3 1,4 2-1,1 0-1,4 1 1,2 0 0,2 1 0,1 1 0,3 1 0,-4 11 0,7-15 0,-7 15 0,11 5 1,-4 7-1,3 6 0,0 5 0,2 6 1,2 1-1,1 2 1,1 1-1,2-2 1,-2-4-1,-1-3 1,-2-4-1,-2-5 0,-4-3 1,-7-12-1,1 14 1,-1-14-1,-20 1 0,4-2 0,-5-4 0,-2 2 1,0-1-1,1 1 0,2 0 0,4 3 0,2 4 0,14-4 0,-14 13-1,10-1 1,2 4-1,1 2 1,0 2-1,-1 0 1,0 0-1,-1 2 1,-2 1 0,-2-1-1,-2-1 1,-2 3 0,-1 1 1,0 1-1,-2 1 0,-2-2 0,0-4 0,2-5 0,0-5 1,1-9-1,0-8 0,3-7 0,1-7-1,2-4 1,1-3 0,0-1 0,2 2 0,1 3 0,1 4 0,-3 4 0,0 4 0,5 11 0,-14-11 0,14 11 0,-16 2 0,5 3 0,11-5 0,-19 21 1,8-6-1,-1 5 0,1 2 0,-2 2 0,0 2 0,0 1 0,0-5 0,3 0 0,1-7 0,3-2 0,6-13 0,0 0 0,0 0 1,0 0-1,10-21 0,-2 1 0,2 0 1,-1-5-1,0-1 0,0 1 0,-4 3 0,0 3 0,-1 5 0,-3 3 0,-1 11 0,0 0 1,0 0-1,0 0 0,-14 15 0,9 0 0,2 1 0,-2 3 1,1 1-1,4 0 0,0-1 0,4-3 0,1 0 0,4-3 0,1-4 0,4-2 0,4-2 0,2-3 0,2 0 0,1-2 0,1-2 0,0 1 0,1 0 0,-2 1 1,3-1-1,-1 1 0,1 0 0,1 0 1,0 1-1,3 0 0,0-1 1,4 1-1,0 1 0,2-1 1,3 0-1,0 1 0,2-1 1,0 1-1,0-2 0,1 0 0,0 0 0,-2-2 1,-1 1-1,-1 0 1,0 0-1,-4 1 0,-3 2 0,-2 3 1,-4 1-1,-4 1 0,-4 2 0,-3 1 0,-2-2 0,-12-8 0,14 13 0,-14-13 0,0 0 0,0 0 0,0 0 0,-21-9 0,6 4-1,-3 3 1,-4-1 0,-4 2 0,-3 2-1,-2 0 1,0 2 0,0-1 0,2-2 0,1-1-1,1 0 1,5 0 0,3-1 0,5 2 1,2-1-1,12 1 0,-13 1 0,13-1 0,0 0 0,11 6 0,3-5 0,4 1 1,6-2-1,4-2 0,2 1 0,2-1 1,1 0-1,-2-2 0,1 3 0,-3-2 0,-4 2 0,1 0 0,-4 0 0,-2 0 0,-2-2 0,-6 2 1,-1-2-1,-11 3 0,13-6 0,-13 6 1,0 0-1,-7-14 0,7 14 0,-22-12 1,3 6-1,-2-1 0,-4 1 0,0 1 0,-2 1 0,2 1 0,3 2 0,4 0 0,5 2 0,13-1 0,-11 5 1,11-5-1,13 6 0,1-4 0,5 0 0,4 1 0,3-3 0,1 0 0,1-3 0,-3 1 0,-1 0 0,-5-2 1,-5-1-1,-14 5 0,9-10 0,-9 10 0,-23-16 1,0 7-1,-7-3 0,-4 2 0,-6 0 0,1 2 0,1 1 0,3 0 0,5 1 0,4 0 0,8 0 0,4 0 0,14 6 0,-14-19 0,11 6-1,3-2-1,3-2-4,-3-9-22,4-7-3,-1-9-1,-8-17-1</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5:27.7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1023 289 19,'0'0'12,"11"3"-1,-11-3 1,0 0-2,11-5-1,-11 5 1,0 0 2,13-4-1,-13 4 1,0 0-2,0 0-1,0 0-2,0 0-2,0 0-2,11 3-1,-11-3-1,0 0-1,0 0 0,12 7 0,-12-7 1,0 0-1,12 9 0,-12-9 1,0 0-1,10 7 1,-10-7 0,14 2 0,-14-2-1,15 1 1,-15-1 0,18 0 0,-18 0 1,14 2 0,-14-2-1,0 0 1,10 0 0,-10 0-1,0 0 0,0 0 0,12 2-1,-12-2 0,0 0 1,11 1-1,-11-1 0,0 0 0,0 0 0,0 0 0,10 4 0,-10-4 0,0 0 0,0 0 1,13 3-1,-13-3 0,12 1 0,-12-1 0,14 2 0,-14-2 0,11 3 0,-11-3 0,11 1 0,-11-1 1,0 0-1,0 0 0,13-1 0,-13 1 0,0 0 0,0 0 0,10-1 1,-10 1-1,0 0 0,0 0 0,11-3 0,-11 3 0,0 0 0,11-1-1,-11 1 1,11-1 0,-11 1 0,0 0 0,13 1 0,-13-1 0,0 0 0,10 2 0,-10-2 0,0 0 0,0 0 0,0 0 0,0 0 0,0 0 0,11 6 0,-11-6 0,0 0 0,0 0 0,0 0 0,0 0 0,0 0 0,0 0 0,0 0 0,0 0 1,0 0-1,11 5 0,-11-5 0,0 0 0,0 0 0,0 0 0,0 0 0,0 0-1,0 0 1,12 9 0,-12-9 0,0 0 0,0 0 0,0 0 1,0 0-1,0 0 0,11 8 0,-11-8 1,0 0-1,0 0 1,0 0 0,0 0 0,0 0 1,0 0-1,0 0 0,0 0 0,0 0 0,0 0 0,0 0 0,0 0 0,-11 7 0,11-7 0,-14 1-1,14-1 1,-19 2-1,19-2 0,-17 2 1,17-2-1,-18 2 0,8-1 0,-1 2 0,1-2 1,-3 0-1,-1 0 0,0 0 0,-1 1 1,1-2-1,-1 1 1,-1-1-1,1 0 1,1 0-1,1 0 1,-1 0-1,2-1 0,-2 1 0,2-2 0,0 1 1,1 0-1,0 0 0,11 1 0,-19-4 0,19 4 0,-17-4 0,17 4 0,-18-3 0,18 3 0,-15 2 0,15-2 0,-10 1 0,10-1 0,0 0 0,-12 3 0,12-3 0,0 0-1,0 0 1,0 0 0,0 0 0,0 0 1,0 0-1,0 0 0,10 1 1,-10-1-1,17-1 0,-7 0 1,2 1-1,0-1 0,2 0 0,2 0 0,2-1 1,-1 1-1,2 0 0,-2 0 0,2 0 0,-3 1 0,-1 0 0,-1 0 0,-1 0 0,-1 1 1,-2-1-1,2 1 0,-1-1 0,1 1 1,-1-1-1,-1 1 0,1 1 0,-1-2 0,-10 0 1,19 1-1,-19-1 0,13 1 1,-13-1-1,13 0 0,-13 0 0,10 2 1,-10-2-1,11 1 0,-11-1 0,10 3 0,-10-3 1,11 2-1,-11-2 0,10 1 1,-10-1-1,0 0 0,12 1 1,-12-1-1,0 0 0,0 0 0,12 3 0,-12-3 0,0 0 1,0 0-1,0 0 0,0 0 0,0 0 0,0 0 0,0 0 0,0 0 1,0 0-1,0 0 0,0 0 0,-15-4 1,15 4-1,-19-3 0,19 3 0,-20-6 0,8 2 1,2 2-1,10 2 0,-20-6 0,20 6 0,-20-5 0,10 2 0,-1 1 0,11 2 1,-19-5-1,19 5 0,-17-4 0,17 4 0,-15-6 0,15 6 0,-17-6 0,17 6 1,-17-7-1,6 5 0,11 2 0,-19-8 1,8 4-1,11 4 0,-17-8 0,17 8 1,-17-8-1,17 8 0,-16-9 0,16 9 0,-16-9 1,16 9-1,-18-8 0,18 8 1,-15-5-1,15 5 0,-15-9 1,15 9-1,-13-6 1,13 6-1,-13-9 0,13 9 1,-12-9-1,12 9 0,-11-9 0,11 9 1,-11-11-1,11 11 0,-14-9 0,14 9 0,-14-8 0,14 8 1,-14-9-1,14 9 0,-15-10 0,15 10 0,-13-9 0,13 9 1,-14-9-1,14 9 0,-16-7 0,16 7 0,-14-6 1,14 6-1,-13-6 0,13 6 0,-12-5 1,12 5-1,0 0 1,-14-10-1,14 10 0,0 0 1,-14-11-1,14 11 1,-10-6-1,10 6 0,-12-7 0,12 7 1,-10-6-1,10 6 1,0 0-1,-13-10 0,13 10 1,0 0-1,-12-11 0,12 11 0,0 0 0,-14-10 0,14 10 0,-14-8 0,14 8 1,-14-10-1,14 10 0,-14-8 1,14 8 0,-14-9-1,14 9 1,-11-9-1,11 9 1,0 0-1,-10-10 0,10 10 0,0 0 0,0 0 0,0 0 0,0 0-1,0 0 1,0 0 0,0 0 0,0 0 0,-2 12-1,2-12 1,5 13 0,-5-13 0,11 14-1,-11-14 1,15 12-1,-4-5 1,0-2 0,2 1 1,1-2-1,1 2 0,1 0 0,1 0 0,1 0 0,-1-1 0,1 2 0,-1 2 0,-1-1 0,1-1 0,0 1 0,-2 0 0,1-1 1,-2 0-1,0 0 0,-2 0 0,1 1 1,1-1-1,-1 1 0,2 0 0,-1 1 0,3 1 0,-2-2 0,1 0 0,2-1 0,-2-1 0,-1 1 0,0-3 0,-1 2 0,0 0 0,0 0 0,-1-2 0,0 2 0,-1-1 0,2 0 0,-1 0 0,-3 0 0,-10-5 0,16 7 0,-16-7 0,16 8 0,-16-8 0,11 8 0,-11-8 1,10 10-1,-10-10 0,10 10 0,-10-10 0,13 9 0,-13-9 0,11 7 0,-11-7 0,11 6 0,-11-6 0,12 4 0,-12-4 0,10 3 0,-10-3 0,11 1 0,-11-1 0,12 1 0,-12-1 0,11 1 0,-11-1 0,11 1 0,-11-1 0,0 0 0,14 4 0,-14-4 0,11 3 0,-11-3 0,12 1 0,-12-1 0,12 2 0,-12-2 0,0 0 0,0 0 0,0 0 0,0 0 0,0 0 0,0 0 1,0 0-1,-15-3 0,15 3 0,-14 0 0,14 0 0,-14 1 0,14-1 0,-16 3 0,16-3 0,-16 2 0,16-2 0,-14 4 0,14-4 0,-14 2 0,14-2 0,-15 1 0,15-1 0,-18 1 0,18-1 0,-21 1 0,11-1 0,-3 0 0,0 0 0,-1 0 0,-1 0 0,1 0 0,-2 0 0,0 0 0,0 0 0,0 1 0,-1-1 0,2 0 0,1 2 0,-1-1 0,0-1 0,0 1 0,1 0 0,-3 0 0,2 2 0,-1-2 0,1 1 1,-2-1-1,0 2 0,-1-1 0,2 0 0,1 1-1,0-2 1,1 1 0,-2-1 0,2 0 0,2 2 0,-2-2 0,-2 0 0,0 0 0,1 1 0,0 0 0,-2 0 0,2-1 0,1 0 0,1 0 0,1 1 0,0-1 0,-2-1 0,2 1 0,0 0 0,0 0 0,-2-1 1,0 1-1,-2-1 0,4 2 0,-2-2 0,0 0 0,1 0 0,0 0 0,0 0 0,1 0 0,0 0 0,-1-2 0,0 2 0,0 0 0,1-1 0,1 0 0,0 0 0,1 0 0,10 1 1,-18-7-1,18 7 0,-17-7 0,17 7 0,-17-7 0,6 3 0,-1 2 0,-1 0 0,-2-1 0,-1 2-1,-2-1 1,-2 1 0,-2-2-2,1 1-1,-5-1-2,3 5-9,-7-3-17,-2 1-5,-4 1 0,-6 1 0,-6 3 0</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3:56.86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637 2371 20,'31'-27'16,"-3"-8"0,10 1 0,1-5-7,11 0-3,9-7 1,9-3-1,9-6-1,11-5-1,13-3 0,7-5-1,7-3 0,6-3-1,5 1 0,-2 0 0,-2 5 0,-9 7 0,-13 8-1,-16 8 0,-16 14 1,-18 12 0,-24 17 0,-28 17 0,-23 15 0,-27 17 1,-21 15 0,-21 14-1,-22 15 0,-19 11-1,-13 10 1,-9 4 0,-3 1 0,0-6 0,9-5 0,8-12 0,18-12 1,20-18 0,21-16-1,22-22 1,27-17-3,23-20 1,24-20 1,26-21-2,28-20 1,26-19-1,21-18 0,27-15 0,17-13 1,12-6-1,9-8-1,2 5 1,-8 4 1,-14 11-1,-20 15 1,-24 20-1,-27 24 1,-33 29-1,-35 29 2,-40 30-2,-38 27-1,-35 31 1,-34 25-1,-34 23 1,-26 16 0,-24 13 0,-14 11-1,0-1 1,-1-2 0,11-12 1,22-15-1,27-21 0,31-22 0,37-32 1,33-32-1,35-31 1,41-31-1,38-32 0,32-28 0,31-23 0,32-22 1,29-19-1,22-12 0,17-7 1,5-2 0,-2 6-1,-7 13 2,-14 15-2,-26 21 1,-32 25 0,-32 28 1,-41 32-2,-38 33 0,-41 32 0,-37 31 0,-35 29 0,-32 24 0,-23 21-1,-19 18 1,-10 6 0,0 0 0,10-8 1,14-13-1,20-20 1,27-21-1,28-31 1,31-29-1,43-30 1,17-36-1,42-33 0,29-33 0,30-30 1,25-32 0,24-20-1,12-14 0,7-4 0,-2 6 1,-15 21-1,-20 25 0,-33 38 0,-34 46 0,-41 50 0,-41 45 2,-47 46-2,-34 42 1,-31 35-1,-29 28 1,-21 20-1,-12 8 2,-8 1-2,5-5 0,10-15 1,18-26-1,23-31 1,29-32-1,32-46 1,36-44-2,44-40 2,38-43-2,37-38 1,37-30 0,30-25 1,23-19 0,22-5-1,6 4 1,1 7 0,-5 15 0,-11 20 0,-21 22-1,-26 27 0,-26 31 0,-38 30 0,-36 29 1,-38 30-1,-38 30 0,-35 33 0,-36 25 1,-32 30-1,-24 24 0,-24 18 0,-13 10-2,-7 4 2,3-3-1,8-15 0,16-20 1,28-31 0,30-32 0,37-37-1,42-39 1,40-44 1,40-38-1,41-36 0,37-35 0,33-28 0,31-28-1,22-15 2,14-6 0,14 6 0,3 9 0,-9 16-1,-14 22 1,-19 29-1,-31 31 1,-30 34-1,-35 32 0,-46 30 0,-41 30 1,-42 33-1,-42 33 1,-44 30-1,-30 22-1,-31 25 1,-24 15 1,-12 12-2,-12 7 0,0 0 0,8-14 1,21-18-1,23-21 1,28-30 0,33-26-2,33-36 2,40-35-1,41-39 1,38-33 0,40-37 0,33-27 0,36-27 0,30-23 1,31-16-1,23-11 2,16-7-2,8 3 1,0 10-1,-8 14 2,-18 20-2,-22 23 0,-34 26 0,-35 27 0,-44 33 1,-49 35-1,-49 35 0,-48 31 1,-50 31-1,-43 26 1,-42 30-1,-29 19-1,-23 16 1,-12 11-2,-3 0 2,8-8 0,17-12 0,24-19-2,33-28 2,35-25 0,38-31 0,41-34 0,43-36 0,37-32 0,43-38 0,41-27 0,38-26 0,31-25 1,34-18-1,19-14 0,21-5 1,10 0-1,-1 8 1,-11 14 0,-19 18-1,-28 25 0,-36 27 1,-37 27-1,-50 33 1,-44 35-1,-53 37 0,-48 30 0,-44 29 0,-40 27 0,-34 23 0,-31 15 0,-16 16 0,-6 5 0,1-4 0,13-10-1,22-14 2,31-24-1,31-25 0,40-29-1,38-39 2,42-33-1,44-38 0,37-33 0,44-33 0,36-25 0,37-20 0,28-18 1,26-8-1,7-2 0,8 5 1,-2 10-1,-17 15 1,-23 21 0,-29 21-1,-36 28 0,-41 30 0,-39 30 1,-46 33-1,-41 28 0,-44 31 0,-39 24 0,-34 21 0,-31 14-1,-18 10 1,-8 3-1,0-5 1,7-7 1,22-13-1,23-20-1,30-22 1,36-22 0,36-28 0,35-28-1,38-29 1,34-32 0,40-26-1,34-22 2,32-20-1,28-17 0,20-12 1,10-4-1,8 4 1,-6 10-1,-13 14 1,-20 17-1,-28 21 0,-34 24 0,-36 27 0,-38 30 1,-46 27 0,-40 28-2,-46 26 2,-39 24-1,-36 19 0,-32 20 0,-25 12-1,-14 0 1,-4 0 0,8-11-1,21-18 1,30-19 0,32-26 0,41-29 0,41-38 1,47-30-1,46-38 0,37-29 0,37-28 0,31-24 1,29-25-1,19-15 1,18-5-1,5-1 0,-7 8 0,-11 15 0,-21 23 0,-32 22 1,-36 35-1,-41 31 0,-49 35 0,-49 35 1,-51 35-1,-48 29 0,-49 28-1,-41 23 2,-37 19-2,-22 11 1,-18 6-1,2-5 1,16-12-1,25-20 2,37-29-1,42-27 0,50-42 0,51-43 0,53-48 0,50-38 0,48-38 0,37-32-1,40-29 1,30-26 1,25-9-1,14 0 0,9 4 0,-4 11 1,-14 23-1,-21 27 0,-33 31-1,-36 34 1,-50 36 0,-46 32 0,-51 43 0,-49 36 1,-53 33-1,-46 33 1,-40 34-1,-33 26 1,-19 24-1,-10 10 1,3 2-2,12-5 1,23-14-1,32-24 1,40-30 0,38-30-2,45-40 2,41-33-1,35-38 1,49-40 0,37-34 0,38-33 0,37-30 0,34-25 1,29-19-1,21-8 1,10 2-1,6 9 1,-10 18-1,-19 26 0,-28 30 0,-37 32 0,-44 38 0,-46 36 1,-50 36-1,-46 34 0,-46 34 0,-43 28 1,-38 29-1,-31 18 1,-24 14-2,-11 6 0,-1-2 1,9-14 0,14-22 0,28-26-1,33-33 1,38-31-1,44-40 1,47-33 0,37-53 0,41-27 0,47-31 0,31-26-1,35-20 1,18-15 0,18-3 0,5 8 1,-7 15-1,-20 23 1,-34 29-1,-36 33 0,-48 38 0,-47 35 1,-51 34-1,-45 26-1,-34 23-2,-29 13-3,-11 8-22,-7-5-5,3-23 0,18-24-2,19-36 0</inkml:trace>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4:15.52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173 2564 13,'-17'8'15,"9"2"0,8-10 0,0 0-4,-13 13-2,13-13 0,0 0 1,0 0-1,0 0 0,0 0-1,0 0 0,0 0-1,0 11-1,0-11-2,0 0-1,0 0-2,0 0 1,12-4 0,-12 4 0,18-7 0,-8 3 1,2-3 1,-2-2-1,2-2 0,1 0 0,-1-3 0,1 1-1,-2-1 0,2 0-1,-1 3 0,0-1 0,-2 3-1,1 0 0,-11 9 1,18-12-1,-18 12 0,14-12 0,-14 12 0,11-9 0,-11 9 0,0 0 1,13-14-1,-13 14 0,0 0 0,0 0 0,8-12 1,-8 12-1,0 0 0,0 0 0,0 0 1,5-11-1,-5 11 0,2-10 0,-2 10 0,0 0 0,8-15 0,-8 15 0,0 0 0,7-11 0,-7 11 0,0 0 0,0 0 0,0 0 0,0 0 0,10-14 0,-10 14 0,8-12 0,-8 12 0,11-15 0,-11 15 1,12-15-1,-12 15 0,11-15 0,-11 15 0,13-14 0,-13 14 0,15-14 0,-4 6 0,0-2 0,-1 2 0,2-1 1,-2-1-1,2 1 0,-12 9 0,18-17 0,-18 17 0,13-14 0,-13 14 0,10-14 0,-10 14 0,11-13 0,-11 13 0,10-12 0,-10 12 1,0 0-1,13-13 0,-13 13 0,0 0 1,0 0-1,0 0 0,0 0 0,0 0 0,0 0 1,-9 13-1,9-13 0,-15 19 0,4-6 0,0 1 0,-4 1 0,0 1 0,-1 3 0,-1 0 1,1 0-1,-1 0 0,1 0 0,1 1 1,1-1-1,-1 2 0,3-1 0,-2 0 0,-1 1 0,1-1 0,0 1 0,0-2 1,-1-2-1,1 0 1,1-2 0,0-3-1,0 0 1,3-2-1,-1-1 1,11-9-1,-18 15 0,18-15 1,-17 14-1,17-14 1,-19 13-1,9-7 0,10-6 1,-18 12-1,18-12 1,-15 11-1,15-11 0,-12 8 0,12-8 0,0 0 0,-14 11 0,14-11 0,0 0 0,-13 9 0,13-9 0,0 0 1,-12 9-1,12-9 0,0 0 0,-10 8 0,10-8 0,0 0 0,0 0 0,-12 13 0,12-13-1,0 0 1,-7 14 0,7-14 0,0 0-1,-6 10 1,6-10 0,0 0 0,0 0 1,0 0-1,-10 12 0,10-12 0,0 0 0,0 0 0,-10 10-1,10-10 1,0 0 0,0 0 0,0 0 0,0 0 0,0 0 0,0 0 0,-6 11 0,6-11 0,0 0 0,-2 11 0,2-11 0,0 0 0,-2 12 0,2-12 0,0 0 0,0 11 0,0-11 0,0 0 0,0 10 0,0-10 0,0 0 0,1 15 0,-1-15 0,-1 14 0,1-14 0,0 16 0,0-16 0,-2 17 0,2-17 0,-2 18 0,2-18 0,-2 18 0,2-18 0,-4 19 1,4-19-1,-4 19 0,4-19 0,-4 19 0,4-19 0,-4 17 0,4-17 0,-3 16 0,2-5 0,1-11 0,-4 18 0,4-18 0,-2 21 0,1-9 1,1 0-1,-1-2 0,1 1 1,-2-1-1,2-10 0,0 19 0,0-19 0,0 15 0,0-15 0,0 14 0,0-14 0,0 11 0,0-11 0,2 10 0,-2-10 0,0 11 1,0-11-1,0 13 0,0-13 0,-2 11 0,2-11 0,-1 12 0,1-12 0,0 10 0,0-10 0,0 0 0,1 13 0,-1-13 0,0 0 1,3 14-1,-3-14 0,0 0 0,1 13 0,-1-13 0,2 11 0,-2-11-1,0 0 1,1 14-1,-1-14 1,3 10-1,-3-10 1,0 0-1,2 13 0,-2-13 1,0 0 0,2 12 0,-2-12 0,0 0 0,5 13-1,-5-13 2,4 10-1,-4-10 0,0 0 0,4 12 0,-4-12 0,0 0 0,0 0 0,0 0 0,0 0 1,11-13-1,-11 13 0,3-11 0,-3 11 1,4-11-1,-4 11 0,4-11 1,-4 11 0,1-10-1,-1 10 1,2-15 0,-2 15-1,1-21 1,0 9-1,-1 0 0,-1-1 0,1 0 0,0 1 0,-1-2 0,1 2 0,0-1 0,-1 3-1,1-2 1,0 1 0,0 1 0,-1-2 0,1 2 0,0-3 0,0-1 0,0 0 0,0 0 0,0 2 0,1 0 0,-1 2 0,0 10 0,2-16 0,-2 16 0,3-14 0,-3 14 0,3-18-1,-1 6 1,0 1 0,0 0 1,-1 1-1,0-1 0,-1 11 0,4-15 0,-4 15 0,1-12 0,-1 12 0,0 0 0,0-14-1,0 14 1,-2-13 0,2 13 0,-5-11 0,5 11 0,0 0 0,-6-12 1,6 12-1,0 0 0,0 0 0,0 0 0,0 0 0,0 0 0,0 0 0,0 0 0,0 0 0,0 0 0,0 0 0,0 0 0,0 0 0,0 0 0,-6-11 0,6 11 0,0 0 0,0 0 0,0 0 0,0 0 0,0 0 0,-2-11 0,2 11 0,0 0 0,0 0 0,0 0 0,0 0 0,0 0 0,0 0 0,0 0 0,0 0 0,0 0 0,0 0 0,-11 0 0,11 0 0,0 0 0,0 0 0,-13 9 0,13-9 0,0 0 0,-10 5 0,10-5 0,0 0 0,0 0 0,0 0 0,-11 3 0,11-3 0,0 0 0,0 0 0,0 0-1,0 0 1,0 0 0,0 0 0,0 0 0,0 0 0,0 0 0,0 0 0,0 0 0,0 0 0,0 0 0,0 0 0,0 0 0,0 0 0,0 0 0,0 0 0,0 0 0,0 0 0,0 0 0,0 0 0,0 0 0,0 0 0,0 0 0,0 0 0,0 0 0,0 0 0,0 0 0,0 0 0,12 0 0,-12 0 0,0 0 0,16-7 0,-16 7 0,17-9 0,-17 9 0,21-13 0,-9 6 0,-1-1 0,1 1 0,0-1 0,0 1 0,-2 0 0,1 0 0,0-3 0,-11 10 0,22-18 0,-10 6 0,1 2 1,0-2-1,1 0 0,-1 0 0,0 3 1,1 0-1,-1-1 0,-1 2 0,0 0 0,-1 1 0,-11 7 0,20-16 0,-20 16-1,19-15 1,-19 15 0,19-17 0,-19 17 0,19-17 0,-19 17 0,18-19 0,-8 8 0,-10 11 0,17-18 0,-17 18 0,14-19 0,-14 19 0,12-17 0,-12 17 0,11-20 0,-4 9 0,1 0 0,0-1 0,0-1 0,2 1 0,-2 2 0,-8 10 0,15-17 0,-15 17 0,7-12 0,-7 12 0,6-12 0,-6 12 0,5-15 0,-5 15 0,6-19 0,-6 19 0,7-20 0,-7 20 0,7-18 1,-7 18-2,7-17 1,-7 17 0,7-16 0,-7 16 0,7-15 0,-7 15 0,7-16 0,-7 16 0,9-15 0,-9 15 0,10-15 0,-10 15 0,11-16 0,-11 16 0,12-17 0,-12 17 0,12-16 0,-12 16 0,12-15 0,-12 15 0,9-15 0,-9 15 0,9-17 0,-9 17 0,12-18 1,-5 7-1,1-1 0,0 2 0,1-2 1,0 1-1,0 0 1,-9 11-1,16-20 0,-16 20-1,14-18 1,-14 18 0,10-18 0,-10 18 0,6-18 0,-6 18 0,8-17 0,-8 17 0,6-15 0,-6 15 0,7-15 0,-7 15 0,9-13 0,-9 13 1,5-12-2,-5 12 1,9-13 0,-9 13 0,8-14 0,-8 14 0,8-13 0,-8 13 0,0 0 0,11-11 0,-11 11 0,0 0 0,0 0 0,0 0 0,-6 16 0,6-16 0,-13 19 0,3-8 0,1 3 0,-3 0 0,-2 2 1,0 0-1,-2 1 0,-3 1 0,1 0 1,0-1-1,-2 2 1,1-1-1,1 0-1,1-1 1,0 1-1,2-1 1,0 0 0,2-3-1,0-1 0,2-2 1,1 1 1,10-12-1,-20 18 0,20-18 0,-19 15 0,19-15 0,-19 15 0,9-6 0,10-9 0,-20 17 0,20-17 0,-15 17 0,15-17 0,-13 14 0,13-14 0,0 0 1,-12 12-1,12-12 0,0 0 0,0 0 0,0 0 0,5-12 0,-5 12 0,14-19 0,-5 9-1,5-3 1,2 0 0,-1-1 0,1 1 0,1 1 0,-2 0 0,1 0 1,-2-1-1,-2 2 0,1 0 0,-1-3 0,-1 1 0,1 0 0,1-1 1,0 2-1,0-2 1,1 1-2,-1-1 2,1 2-1,-1 0 0,0 0 0,0 0 0,-2-1 0,0 0 0,1-1 0,-1 1 0,1 0 0,0-1 0,0 0 0,0 0 0,1 0 1,1-1-1,-1 1 0,1-2 0,-1 1 0,0-1 1,0 1-1,0 0 0,-2 1 0,-1 0 0,1 1 1,-3 2-1,0 0 0,0-1 0,1 1 0,-1-1 0,0 1 1,1 0-1,1-1 0,-1 0 1,1 1-1,-1 0 0,-1 1 0,-1-1 1,-7 11-1,12-17 0,-12 17 0,7-14 1,-7 14-1,5-13 0,-5 13 0,5-13 0,-5 13 0,7-14 0,-7 14 0,13-16 0,-13 16 0,16-20 0,-8 8 0,0 2 1,0-2-1,2 1 1,-4 1-1,1-2 1,0 2-1,-7 10 1,13-19-1,-8 7 0,2 1 0,0-2 0,0-1 0,2 0 0,-2 0 0,-1 1 0,-1 0 0,0 2 0,-5 11 0,5-16 0,-5 16 0,0 0 0,1-13 0,-1 13 0,0 0 0,0 0 0,-11 7 0,11-7 0,-15 18 0,5-6 0,-3 0 0,0 2 0,-2 2 0,1-2 1,-2 1-1,2-1 0,1 0 0,0 2 0,0 2 0,1-1-1,1 1 1,-1-1-1,2 1 1,-1-1-1,1 0 1,0-3-1,2 0 0,0 0 2,0-1-2,-1 1 1,1 0 0,-2 1 1,-1 1-1,-1 0 0,-1 3 0,1-1 0,-3-1 0,3 1 0,-1-1 0,1 1 0,-1-1 0,1 2 0,2-2 0,-3 1 0,1 1 0,2-2 0,-2 1 0,1-2 1,0 0-1,-1 0 0,1-1 0,0-1 0,0 1 0,0-1 0,0 0 0,-1 1 1,1-1-1,1 0 0,-1-1 0,1 2 1,-1-2-1,1 1-1,0-2 2,1-2-2,9-10 1,-14 17-1,14-17 1,0 0-1,-12 10 1,12-10-1,0 0 1,0 0 0,4-12 0,-4 12 1,10-18-1,-3 4 1,3-1-1,1-3 0,3-2 0,0-1 1,3 0-1,0 0-1,2-1 1,0-1 0,2-1 0,0-1-1,1-2 1,2 0 0,-1-1 0,0 0 0,1 0 0,-1-1 0,-1 0 0,-1 1 0,-1 2 0,-1-4 0,-1 2 0,2-1 0,-1 0 0,-1 0 1,2 0-1,-2 1 1,1-1-1,-1 3 1,-2-1-1,0 0 1,-2 1-1,1 1-1,-3-1 1,0-2 0,3 2 0,-1 0 0,0 0 0,1 1-1,-1 0 1,0 3 0,-1 1 0,0 3 0,-1-1 0,-2 1 0,0 3 0,-1 0 0,-1 0 0,0 1 0,1-1 1,-2-1-1,0-1 0,1 1 0,0-2 0,0 2 1,1 0 0,-1 1 0,-1 0-1,2 2 0,1 2 0,-2-1-1,1 0 1,-1 1-1,2 0 1,-1-1-1,0 1 1,1 0 0,-1 1-1,-1-1 1,1 1 0,-9 10 0,15-19 0,-8 8 0,-7 11 0,14-18 0,-7 7 0,0 1 0,0-1 0,0 1 0,0-1 0,0 0 0,0 0 0,0-1-1,-1 1 1,0-1 0,-1 0 0,-1 2 0,-4 10 0,7-19 0,-7 19 0,8-19 0,-4 9 0,-4 10 0,8-18 0,-2 8 0,-6 10 0,11-19 0,-11 19 0,9-17 0,-9 17 0,6-14 0,-6 14 0,6-13 0,-6 13 0,6-13 0,-6 13 0,7-15 0,-7 15 0,13-18 0,-13 18 1,13-16-1,-13 16 0,13-15 0,-13 15 0,12-13 0,-12 13 1,10-12-2,-10 12 1,12-12 0,-12 12 0,15-14 0,-15 14 0,16-15 0,-16 15 0,17-14 0,-17 14 0,14-15 0,-14 15 0,13-17 2,-13 17-2,15-18 1,-6 8-1,1-1 1,0 1-1,1 1 1,-1 1-1,2 1-1,-12 7 1,19-12-1,-19 12 1,14-5 0,-14 5-1,10-2 1,-10 2 0,0 0 0,12 10 0,-12-10 1,6 16-1,-5-1 0,-2 3 0,-2 4 0,-3 4 0,-4 3-1,-3 6 1,-3 6-1,-4 4 1,-2 4-1,-3 4 1,-2 4 0,-2 6 0,-3 5 2,-2 6-2,-1 5 0,-1 6 0,-3 8 0,-3 4 0,-4 4 0,-1 4 0,-1 3-1,0 0 0,-1 0 1,-3-5 0,1-4 1,1-2-2,1-5 0,0-2 2,0-5-2,3-5 2,0-4-1,2-6 0,2-5-1,5-8 1,3-8 1,4-10-1,7-10 0,5-9 1,8-14-1,10-6 0,2-33 0,13-8 0,10-15 0,7-16-1,9-16 1,13-15 0,8-9 0,12-7-1,8-1 1,8 0 0,4 2 0,3 7 0,-2 6 1,-7 11-1,-9 13 1,-14 14-1,-13 13 1,-17 17-1,-17 17 0,-18 20 0,-21 21 0,-17 20 0,-18 16 0,-17 15 0,-12 18 0,-15 17-1,-6 9 1,-5 12 0,-3 2 0,2 2 0,6-1-1,12-8 1,13-13 0,16-20 0,13-18 0,17-21 0,17-21 0,18-30 1,15-9-2,15-24 2,13-18-2,12-15 2,14-16-1,12-14 0,10-12 0,5-4 0,1 1 0,-5 7 0,-10 9 1,-15 16-1,-19 17-1,-24 23 1,-26 27 0,-24 26 0,-22 23 0,-18 22 0,-16 18 0,-14 20 0,-9 15 1,-4 13-1,3 6 0,6-1 1,10-6 0,15-17 0,17-13-2,22-24 2,22-25-1,21-30 0,22-26 0,22-31 0,17-24 0,12-16 0,6-13 0,7-6 0,-3 7 1,-5 6-2,-14 16 2,-17 20-1,-21 25 1,-20 27-1,-22 25 0,-20 19 0,-14 19 0,-12 17 0,-10 10 0,-6 8 0,-2 1-1,2-4 1,6-3 1,8-7-1,6-11 0,10-13 0,11-11 0,10-12 0,9-7 0,9-13 0,7-7 0,5-6 0,4-7 0,4-2 0,1-3 0,-1-1 0,3 1 0,-1 2 0,0 1 0,-3 3 0,-4 2 0,-13-1 0,11 7 0,-11-7 0,-18 13 0,-5-5 0,-7 2 0,-7 0 0,-6 3 0,-6 2 0,-2 2 0,0 1 0,0 4 0,3 2 0,5-1 1,5 2-1,10-3 0,8-1 0,12-5 0,11-5 0,13-10-2,19-6-10,9-13-18,14-16-5,12-11-1,12-15 0,13-9 0</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4:24.26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422-1 30,'0'0'18,"0"0"2,0 0-2,-12 8-5,12-8-2,-15 5-2,4-1-1,-1 1 0,-2 2-1,-4-1-1,2 3-1,-3-2 0,2 1-2,-2 0-1,0 2 0,2-2-1,-1-1 0,2 0 2,1-1-2,2-1 1,13-5 0,-20 3 0,20-3 1,-13 0-1,13 0 1,0 0-1,-13-8 0,13 8 0,0 0 0,-13-13 0,13 13-1,0 0 0,-14-11 0,14 11 0,-14-6-1,14 6 0,-15-2 1,15 2-1,-14-1 0,14 1 0,-11 1 0,11-1 1,0 0-1,0 0 0,-11 2 0,11-2 0,0 0 0,0 0 1,-10 11-1,10-11 0,0 0 0,-11 10 0,11-10 0,0 0 0,0 0 0,0 0 0,0 0 0,0 0 0,-5 10 0,5-10 0,0 0 0,0 0 0,0 0 0,0 0 0,7 12 0,-7-12 0,0 0 0,0 0 0,0 0 0,0 0 0,0 0 1,0 0-1,0 0 0,12 9 0,-12-9 0,0 0 0,0 0 0,0 0 0,0 0 1,0 0-1,0 0 0,0 0 0,0 0 0,5 11 0,-5-11 0,0 0 0,0 0 0,0 0 1,0 0-1,0 0 0,-4 11 0,4-11 0,0 0 0,0 0 0,0 0 0,0 0 0,0 0 1,0 0-1,10 13 1,-10-13-1,0 0 1,8 14-1,-8-14 1,0 0-1,6 13 1,-6-13-1,0 0 0,0 0 1,0 0 0,0 0-1,0 0 1,0 0-1,0 0 0,0 0 1,0 0-1,-7 11 0,7-11 0,0 0 0,0 0 1,0 0-1,0 0 0,0 0 0,0 0 0,0 0 0,0 0 0,0 0 1,0 0-1,0 0 0,0 0 0,0 0 0,-11 6 1,11-6-1,0 0 0,0 0 0,0 0 0,-12 9-1,12-9 1,0 0 0,0 0 0,0 0 0,0 0 0,-10 9 0,10-9 1,0 0-1,0 0 0,0 0 0,0 0 0,0 0-1,0 0 1,0 0 0,0 0 0,0 0 0,0 0 0,-11 10 0,11-10 0,0 0 0,0 0 0,0 0 1,0 0-1,0 0 0,0 0 0,0 0 0,0 0 0,0 0 0,0 0 0,0 0 0,0 0 0,0 0 0,0 0 1,12 5-1,-12-5 0,11 1 1,-11-1-1,14 2 1,-14-2-1,17 4 0,-6-2 1,1 0-1,1 1 1,1-1-1,1 2 1,3-3 0,-2 1-1,2 0 1,1-2 0,-3-2 1,3 1-1,-2 0 0,1-1 0,-1-2-1,-1 3 1,0-2-1,-1 2 1,-1 0-1,0 0 0,-3 0 1,1 0-1,-1-1 0,-1 1 0,1-1 1,0-2-1,1 1 0,3 0 1,0 0-1,1 2 0,-2-2 0,2 3 0,-2 0 1,-1 1-1,0 1 0,-13-2 0,17 4 0,-17-4 0,15 4 0,-15-4 1,15 2-1,-15-2 0,18-1 0,-18 1 0,19-2 0,-19 2 0,18-1 0,-18 1 0,17-2 0,-17 2 1,15 2-1,-15-2 0,14 1 0,-14-1 0,15 0 1,-15 0-1,20 0 0,-9-1 1,1-1-1,0 1 0,-1 0 0,2 1 1,-1 0-1,0 0 0,-2 0 0,1 1 0,-11-1 0,21 0 0,-10 0 0,0-1 1,1 1-1,-2 0 0,3 0 0,0 0 0,2-1 1,0 0-1,4-1 0,-1 1 0,3-1 1,2-2-1,-1 2 0,1 0 1,1-1-1,-2 1 0,-1 1 1,-1 0-1,-2-1 0,0 1 0,-2 0 1,-2 0-1,0 0 0,1-2 0,-1 1 0,1-2 1,1 2-1,0 0 0,0-1 0,1 2 0,0-1 1,-1 1-1,2 1 0,-2-2 0,2 2 0,-1 0 1,2-1-1,1 0 0,-1 1 0,2-1 0,-2 1 0,0 0 0,0 1 0,-3-1 0,-1 1 0,-1 2 1,-2-2-1,-2 0 0,1-1 0,-11 0 0,19 0 1,-9 0-1,-10 0 0,20 0 0,-10 0 0,2-1 0,3 1 2,-1-1-2,2-1 0,0 1 0,-1 0 0,1 0 0,0 0 0,-1-1 0,-4 2 0,1 0 0,-1 2 0,-1-2 0,1 1 0,-1-1 0,2 0 0,-1 1 0,2-2 0,2 1 0,-1 0 0,3 0 0,-1 0 0,-1 0 0,2 1 0,-1-1 0,0 1 0,2 2 0,1-2 0,-1 0 0,0-1 0,2 1 0,-2 1 0,1 0 0,0-1 0,-2 1 0,1-1 0,-2 2 0,-1-2 0,0 0 0,0 0 0,-2 0 0,0-1 0,-1 2 0,-2-2 0,1 0 0,-11 0 0,20 1 0,-10 1 0,2-2 0,0 1 0,2 1 0,0-2 0,1 1 0,2-2 0,1 1 0,0 0 0,2-2 0,0 2 0,0 0 0,-1 0 0,0 2 0,0-1 0,-1 0 0,-2 0 0,-1 1 0,0 1 0,1-1 0,-1-1 0,1 1 0,0-1 0,2 1 0,-1-1 0,4 0 0,0 1 0,-1-1 0,1-1 0,-1 1 0,1-1 0,-1 0 0,1-1 0,-2 1 0,1-1 0,-1-1 0,1 1 0,0 0 0,0 1 0,0 0 0,-3 0 0,2 0 0,0 1 0,-3-1 0,0 1 0,2-1 0,-1 2 0,2-2 0,1 1 0,-2-1 0,2 0 0,0 0 0,-1 0 0,1 1 0,0-1 0,-1-1 0,1 1 0,-1-1 0,0-1 0,0 1 0,1 1 0,-2-2 0,-1 1 0,0 1 0,-1-1 0,-1-1 0,-1 2 0,1-1 0,-1 1 0,2 0 0,-1 0 0,3 1 0,1-1 0,1 2 0,1-1 0,1-1 0,1 1 0,2 0 0,1-1 0,-1 0 0,1 0 0,1-1 0,-1 1 0,0 1 0,-1-1 0,1 1 0,-3 0 0,0 1 0,-1 0 0,-1-1 0,-2 2 0,1-2 0,-3 1 0,1-1 0,-3 0 0,0 1 0,0-1 0,1-1 0,1 0 0,0 1 0,0-2 0,3 1 0,1-1 0,0-1 0,0 2 0,0-1 0,0 1 0,-1-1 0,0 1 0,-2-1 0,1 1 0,0-1 0,-1 1 0,1-1 0,0 1 0,2 0 0,0 0 0,0 1 0,0 0 0,1 0 0,1 1 0,1 0 0,1 0 0,0-1 0,0 0 0,2-2 0,0 0 0,1 0 0,-1-2 0,2 0 0,-1-1 0,-1 1 0,-1 0 0,-2 1 0,0 0 0,-2 1 0,-1 1 0,-3 0 0,-1 0 0,0 1 0,1-1 0,-2 1 0,1-1 0,-1 1 0,-1-1 0,1 0 0,2 0 0,-1 0 0,1 0 0,1 0 0,0 0 0,4-1 0,0 0 0,0 1 0,3-1 0,0 1 0,0-2 0,1 1 0,0 1 0,0-1 0,1 0 0,-1 0 0,-1-1 0,-1 0 0,-1 1 0,-1 0 0,0 0 0,-1 1 0,-2 0 0,2 0 0,-2 0 0,3 0 0,-2 0 0,1 1 0,1-1 0,-1 1 0,-1 0 0,1 1 0,2 0 0,-1-1 0,0 0 0,1-1 0,-1 1 0,0 0 0,1 1 0,-1-1 0,-2 0 0,0 0 0,0 1 0,-2 2 0,1-2 0,2 1 0,-1-1 0,1-1 0,-1 2 0,1-2 0,-1 0 0,4 0 0,-3-2 0,0 1 0,2 0 0,-1-1 0,1 0 0,1-1 0,1 2 0,0-1 0,2 0 0,2 1 0,-1-1 0,0 0 0,1-2 0,1 2 0,-2 0 0,-1-1 0,0 0 0,-2 1 0,0 1 0,0 0 0,0 0 0,-2 1 0,-2 2 0,2-2 0,-3 3 0,0-2 0,-2 1 0,-1 0 0,1-1 0,-2 1 0,2-2 0,0 0 0,-1 0 0,1-1 0,-1 0 0,3-1 0,1 0 0,1 0 0,2-1 0,1 1 0,1 1 0,5-1 0,1 1 0,-1 0 0,3 0 0,-1 0 0,1-1 0,-1 1 0,-1-1 0,-1-1 0,-1 0 0,-1 1 0,-4 0 0,1 1 0,-3 0 0,-2 1 0,2 0 0,-1 0 0,0 3 0,1-1 0,-1 1 0,1-2 0,0 2 0,1-2 0,1-1 0,-1 1 0,-1-1 0,1-1 0,-1 0 0,2-1 0,1-1 0,0 1 0,-1 0 0,2 1 0,0 0 0,3 0 0,-2 0 0,0 1 0,0 2 0,2-2 0,-3 0 0,1 0 0,-2-1 0,0 1 0,-3 1 0,-1-2 0,0 1 0,-2 1 0,0 2 0,-1-1 0,1 0 0,-3 1 0,0 0 0,-1-1 0,0 1 0,-1-1 0,0 0 0,2-1 0,-1 1 0,1-1 0,0-2 0,1 1 0,1-2 0,2 2 0,-1-2 0,1 0 0,-1 1 0,2 0 0,1 1 0,1-1 0,0 0 0,1-1 0,1 0 0,1-1 0,-1 0 0,1 0 0,-2-1 0,0 0 0,-1 0 0,-3 1 0,-1 1 0,-2-2 0,-1 1 0,-1 1 0,-3-1 0,-2 0 0,0 1 0,-12 1 0,15-1 0,-15 1 0,0 0 0,11-1 0,-11 1 0,0 0 0,0 0 0,0 0 0,0 0 0,0 0 0,13 1 0,-13-1 0,0 0 0,0 0 0,14-1 0,-14 1 0,10 0 0,-10 0 0,14-4 0,-14 4 0,14-2 0,-14 2 0,16-4 0,-16 4 0,18-2 0,-18 2 0,19-1 0,-19 1 0,18-1 0,-18 1 0,21-2 0,-21 2 0,20 0 0,-9 0 0,-1-1 0,2 1 0,-12 0 0,19 0 0,-19 0 0,16 1 0,-16-1 0,16 3 0,-5-3 0,-1 1 0,2-1 0,2 0 0,0-1 0,0 0 0,1-1 0,-2 0 0,-1 0 0,-2-1 0,-10 3 0,16-4 0,-16 4 0,11-3 0,-11 3 0,0 0 0,10-2 0,-10 2 0,0 0 0,0 0 0,12-1 0,-12 1 0,0 0 0,12-2 0,-12 2 0,10-1 0,-10 1 0,14 0 0,-14 0 0,17 3 0,-17-3 0,15 3 0,-15-3 0,13 3 0,-13-3 0,10 2 0,-10-2 0,0 0 0,14-1 0,-14 1 0,11 0 0,-11 0 0,11-1 0,-11 1 0,14-2 0,-14 2 0,12 0 0,-12 0 0,11 0 0,-11 0 0,0 0 0,11 3 0,-11-3 0,0 0 0,12 6 0,-12-6 0,10 3 0,-10-3 0,13 5 0,-2-4 0,-1 2 0,2-2 0,2 2 0,-2-2 0,2 4 0,-14-5-2,23 10-21,-23-10-13,15 2-4,-15-2 0,0 0 1</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4:30.80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794 7382 30,'-46'-10'17,"-8"-1"2,2 4 3,-6 1-11,-2 5 0,2 9 0,-2 3-1,6 6 0,5 5-1,12 4 0,10 1-1,19 3 0,20-2-2,27 1 0,30-5-1,29 0 1,30-5-1,30-2-1,24-9 0,19-2-1,15-8-1,7-5 0,-4-7-1,1-5 0,-13-5 0,-17-2 0,-24-1 0,-26 0-1,-38 3 1,-37 4 0,-47 5 0,-50 5 0,-50 6-1,-48 5 1,-41 6-1,-37 3 0,-31 7 0,-18 5 0,-11 4 0,5 3 0,8 1-1,17 2 1,24-3 0,31-1 0,36-6 0,39-5 0,41-8 0,45-9 0,43-7 1,44-6 1,47-8-1,39-5 0,38-5 0,28-3 1,25-4-1,13 0 0,10-3-1,4 0 0,-8 1 1,-12 3-1,-23 2 0,-23 3 0,-36 6 0,-39 3 0,-51 6 1,-50 6-1,-57 4 0,-51 5 0,-52 4 0,-46 5 1,-38 5-1,-31 5 0,-17 2 0,-14 3 0,-2 6 0,9 2-1,19-1 1,24-1 0,35-5 0,39-5-1,42-4 1,45-7 0,48-11 0,42-9 0,46-5 0,41-8 0,40-7 0,33-4 0,28-2 1,20-2-1,17 1 1,5 1 0,-1 0-1,-10 4 1,-18 5-1,-25 5 1,-36 6-1,-37 3 1,-47 8-1,-45 5 0,-54 4 0,-51 7 1,-48 6-1,-43 6 0,-36 2 0,-31 4-1,-17 3 1,-10 4-1,0 3 1,14 0-2,22-1 2,33-2 0,37-1-1,46-2 1,47-5 0,48-7 0,57-8 1,45-7-1,52-8 0,38 0 0,40-7 1,26-2-1,27 0 1,17 0-1,10 2 0,2 6 0,-4 5 0,-9 1 1,-21 2-2,-22 3 1,-29 2 0,-40 4 1,-42 0-1,-47 2 0,-57 0 0,-56-1 0,-54 2 1,-55 0-1,-45 2 0,-39 2 0,-27 0 0,-12 6 0,-3 4 1,13 4-1,20 5 0,36 0-1,39 0 1,42-1 0,48-6-1,47-7 1,50-8-1,46-9 1,55-12 0,86-6 0,8-7 1,36-4 0,30-2 0,19 0-1,14 4 2,4 3-1,-9 6 0,-58 5 0,14 4 0,-30 3 0,-39 1 1,-40 3-2,-49 1 0,-48-1 0,-54-1 0,-49-2 0,-55-2 0,-46-4 0,-45-2 0,-42-2 0,-32-5 0,-27-2 0,-18-1 0,-8 2 0,5 5 0,13 3 0,24 3 0,31 5 0,36 4 0,43 2 0,44 1 0,47-1 0,47-2 0,45-4 0,47-3 0,48-5 0,49-3 0,35-1 0,81-2 0,-14-1 0,21 1 0,10 0 0,2 1 0,-8-1 0,-23 1 0,-20 0 0,-77-1 0,3 0 0,-50-2 0,-47-2 0,-58-3 0,-61 0 0,-60 0 0,-56 0 0,-56 1 0,-48 2 0,-41 6 0,-32 9 0,-20 7 0,-5 10 0,7 7 0,17 7 0,32 3 0,44-1 0,45-5 0,54-8 0,56-14 0,63-10 0,61-13 0,61-13 0,58-8 0,47-6 0,48-5 0,33 0 0,31 1 0,11 1 0,4 3 0,-9 5 0,-23 1 0,-29 6 0,-44 8 0,-44 2 0,-54 7 0,-56 5 0,-68 12 0,-49-7 0,-68 13 0,-50 4 0,-49 7 0,-37 3 0,-32 5 0,-16 2 0,0 4 0,12 0 0,28 2 0,35-5 0,46-5 0,47-5 0,55-11 0,59-8 0,57-11 0,52-11 0,53-11 0,42-8 0,44-7 0,30-4 0,27-1 0,9-1 0,4 2 0,-10 1 0,-24 7 0,-31 4 0,-45 7 0,-44 6 0,-52 5 0,-53 7 0,-62 8 0,-53 4 0,-54 7 0,-48 6 0,-39 7 0,-36 8 0,-23 4 0,-10 6 0,4 3 0,19 3 0,31-3 0,40-4 0,47-10 0,54-10 0,54-10 0,55-14 0,55-12 0,47-11 0,46-7 0,32-7 0,33-5 0,18 1 0,11-1 0,-1 3 0,-14 4 0,-22 4 0,-39 8 0,-37 6 0,-51 10 0,-48 7 0,-49 11 0,-64 7 0,-44 10 0,-43 8 0,-39 8 0,-28 4 0,-18 5 0,-1 2 0,12-1 0,20-2 0,32-5 0,40-11 0,46-10 0,51-12 0,53-12 0,45-11 0,48-13 0,37-5 0,37-8 0,21-2 0,12 0 0,4-1 0,-9 4 0,-20 2 0,-31 5 0,-34 7 0,-48 6 0,-45 8 0,-47 8 0,-47 7 0,-48 9 0,-35 6 0,-32 6 0,-25 4 0,-11 3 0,-2 1 0,15-2 0,19-1 0,32-7 0,36-8 0,40-9 0,46-10 0,44-15 0,49-11 0,44-12 0,35-8 0,36-7 0,24-3 0,20-3 0,4 0 0,-5 4 0,-19 7 0,-31 8 0,-32 6 0,-48 12 0,-45 10 0,-56 11 0,-51 13 0,-50 11 0,-46 14 0,-37 8 0,-31 10 0,-17 6 0,-4 5 0,9 2 0,17-3 0,27-7 0,40-9 0,40-12 0,46-13 0,47-18 0,44-14 0,47-15 0,41-13 0,37-7 0,29-8 0,24-6 0,10-1 0,2 3 0,-8 4 0,-25 5 0,-28 8 0,-38 8 0,-42 11 0,-51 9 0,-47 12 0,-45 7 0,-42 12 0,-39 7 0,-29 9 0,-22 5 0,-11 4 0,0 0 0,7 0 0,14-2 0,26-7 0,33-11 0,34-10 0,39-14 0,38-14 0,45-14 0,37-15 0,42-7 0,29-12 0,31-4 0,18 0 0,12-2 0,4 1 0,-9 5 0,-17 4 0,-27 9 0,-28 8 0,-43 6 0,-41 9 0,-48 10 0,-44 10 0,-47 14 0,-38 12 0,-32 8 0,-25 9 0,-15 7 0,-1 5 0,2 3 0,17-4 0,25-3 0,32-8 0,36-9 0,37-12 0,46-13 0,37-10 0,45-13 0,40-9 0,35-9 0,29-5 0,24-2 0,11 0 0,5 2 0,-8 7 0,-18 6 0,-27 9 0,-36 9 0,-42 12 0,-48 9 0,-48 13 0,-49 10 0,-42 13 0,-36 10 0,-30 9 0,-20 8 0,-8 5 0,2 1 0,14-2 0,23-5 0,30-9 0,37-12 0,41-12 0,44-13 0,42-13 0,45-10 0,39-11 0,36-9 0,30-3 0,23-5 0,18 1 0,8 2 0,1 2 0,-11 5 0,-22 8 0,-30 8 0,-36 8 0,-45 10 0,-46 12 0,-57 9 0,-48 8 0,-47 12 0,-41 6 0,-33 8 0,-21 5 0,-11-1 0,1-3 0,17-5 0,25-10 0,32-14 0,43-14 0,45-19 0,44-17 0,52-16 0,40-15 0,41-11 0,33-9 0,28-6 0,18-3 0,12 2 0,-3 3 0,-11 5 0,-18 8 0,-31 8 0,-35 10 0,-43 11 0,-44 11 0,-52 12 0,-46 10 0,-46 11 0,-42 8 0,-33 10 0,-27 6 0,-16 3 0,-6 0 0,11-2 0,20-3 0,30-9 0,37-10 0,43-16 0,44-12 0,43-14 0,40-15 0,36-12 0,31-13 0,26-10 0,15-6 0,7-1 0,0 1 0,-10 7 0,-17 6 0,-25 11 0,-34 12 0,-41 15 0,-40 17 0,-44 15 0,-44 16 0,-42 19 0,-45 18 0,-39 17 0,-34 17 0,-24 14 0,-12 12 0,3 5 0,13-2 0,29-11 0,41-16 0,50-20 0,58-23 0,59-28 0,57-24 0,40-41 0,52-17 0,46-22 0,33-14 0,34-17 0,20-10 0,15-4 0,7 1 0,-3 8 0,-13 9 0,-28 16 0,-33 15 0,-44 21 0,-43 21 0,-50 22 0,-45 17 0,-47 22 0,-46 21 0,-38 21 0,-31 19 0,-24 16 0,-15 14 0,-6 8 0,4 4 0,18-6 0,23-16 0,30-25 0,39-29 0,41-40 0,45-40 0,47-39 0,43-42 0,38-29 0,37-24 0,32-13 0,13-3 0,6 13 0,-10 18 0,-25 26 0,-31 36 0,-47 36 0,-49 35 0,-52 35 0,-44 29 0,-50 28 0,-38 27 0,-35 23 0,-23 17 0,-14 13 0,-9 7 0,2-4 0,14-14 0,28-23 0,32-37 0,43-48 0,42-48 0,46-51 0,51-52 0,44-36 0,38-27 0,35-18 0,20-1 0,14 10 0,0 20 0,-13 25 0,-23 35 0,-32 31 0,-41 39 0,-46 35 0,-42 35 0,-44 29 0,-37 28 0,-30 28 0,-25 23 0,-22 20 0,-10 10 0,-4 6 0,2-7 0,15-21 0,24-26 0,26-39 0,32-46 0,42-51 0,34-49 0,40-46 0,29-36 0,32-26 0,23-17 0,17-5 0,8 8 0,-3 18 0,-6 24 0,-17 33 0,-24 37 0,-31 38 0,-34 41 0,-34 35 0,-34 29 0,-33 28 0,-23 27 0,-21 23 0,-15 13 0,-12 12 0,-2 4 0,4-5 0,12-11 0,20-23 0,20-33 0,25-41 0,32-44 0,31-52 0,29-47 0,29-38 0,27-36 0,24-29 0,17-22 0,18-17 0,13-4 0,8 6 0,-1 14 0,-8 23 0,-19 31 0,-24 37 0,-29 44 0,-37 49 0,-35 45 0,-37 43 0,-34 32 0,-28 32 0,-26 26 0,-17 22 0,-13 14 0,-3 7 0,-2-2 0,9-14 0,16-19 0,21-31 0,25-45 0,31-53 0,31-56 0,35-58 0,30-48 0,31-41 0,24-33 0,19-27 0,11-13 0,5 3 0,1 9 0,-9 21 0,-13 30 0,-24 35 0,-25 37 0,-27 50 0,-32 49 0,-19 39 0,-26 40 0,-22 32 0,-15 20 0,-11 16 0,-4 8 0,1-1 0,6-5 0,11-15 0,10-22 0,15-24 0,15-28 0,19-34 0,15-37 0,22-36 0,15-38 0,16-35 0,13-32 0,15-28 0,9-23 0,11-5 0,9 5 0,-1 10 0,-8 22 0,-10 33 0,-16 37 0,-24 43 0,-22 47 0,-30 35 0,-28 34 0,-22 30 0,-16 24 0,-10 17 0,-9 14 0,-2 8 0,0 0 0,6-4 0,10-16 0,10-21 0,17-27 0,16-31 0,19-40 0,25-42 0,22-37 0,18-34 0,16-28 0,7-22 0,3-12 0,0-2 0,-5 9 0,-11 17 0,-13 22 0,-14 26 0,-14 29 0,-12 31 0,-7 31 0,-22 24 0,-5 22 0,-9 17 0,-4 16 0,-2 5 0,1 2 0,4-3 0,5-6 0,5-11 0,6-14 0,8-12 0,6-13 0,4-15 0,3-12 0,5-14 0,2-16 0,2-12 0,5-11 0,7-13 0,2-10 0,4-4 0,2-2 0,3 5 0,-2 8 0,-3 10 0,-4 14 0,-6 11 0,-8 15 0,-9 19 0,0 0 0,-9 21 0,-5 11 0,-6 10 0,-2 9 0,-3 8 0,-2 8 0,-1 6 0,2 2 0,0-3 0,0-5 0,6-9 0,3-6 0,4-12 0,4-10 0,3-14 0,6-16 0,0 0 0,0 0 0,13-27 0,-3-1 0,2-6 0,3-7 0,4-7 0,2-6 0,3-5 0,1-4 0,-1-1 0,1 1 0,-4 3 0,-3 3 0,-2 7 0,-6 6 0,-2 8 0,-4 8 0,-2 5 0,-1 5 0,-1 8 0,0 10 0,0 0 0,-7 12 0,0 11 0,-1 9 0,-2 9 0,-6 11 0,-1 6 0,-2 5 0,-2 5 0,1-1 0,1-1 0,0-4 0,0-5 0,5-4 0,1-9 0,0-2 0,4-7 0,0-5 0,1-5 0,1-4 0,1-2 0,0-4 0,2-2 0,4-13 0,-5 14 0,5-14 0,0 0 0,0 0 0,0 0 0,0 0 0,0 0 0,0 0 0,-5-10 0,7-6 0,3-2 0,2-7 0,2-5 0,3-5 0,2-5 0,2-5 0,2-2 0,2-1 0,-2 0 0,1 1 0,-3 0 0,1 2 0,-3 2 0,0 2 0,0-1 0,-1 3 0,-1 3 0,4 1 0,-2 3 0,0 3 0,0 7 0,-3 3 0,-1 6 0,-10 13 0,0 0 0,0 0 0,4 16 0,-12 2 0,-2 4 0,-2 5 0,-2 4 0,-1 0 0,-2 1 0,2-1 0,-2-1 0,2-1 0,1-1 0,0-4 0,2 1 0,1-3 0,2-1 0,0-1 0,2-1 0,1-1 0,0-1 0,0-3 0,2-1 0,0 1 0,-1-1 0,2-1 0,-1 1 0,1 1 0,-2 1 0,0 2 0,0-1 0,-1 2 0,-1-2 0,1-1 0,-1 0 0,1-1 0,1-1 0,0 0 0,-1 0 0,0 1 0,0 1 0,-1 2 0,-1 0 0,0 1 0,-3-1 0,2 2 0,-2-2 0,2 0 0,-1-2 0,0-1 0,1-1 0,1-2 0,1 1 0,1 0 0,0 0 0,0 0 0,0 0 0,1 2 0,-2 0 0,1 0 0,-1-1 0,1 0 0,1-1 0,2-2 0,3-10 0,-6 15 0,6-15 0,0 0 0,0 0 0,0 0 0,0 0 0,0 0 0,8-17 0,-2 3 0,0-2 0,2-1 0,0-3 0,1-1 0,1 0 0,-1 0 0,2-1 0,-2 0 0,0-2 0,1 0 0,-1 0 0,-1 1 0,0 2 0,-1 2 0,0 2 0,-1 2 0,0 0 0,-6 15 0,7-18 0,-7 18 0,5-14 0,-5 14 0,4-14 0,-4 14 0,5-13 0,-5 13 0,6-14 0,-6 14 0,8-14 0,-8 14 0,10-14 0,-10 14 0,11-17 0,-11 17 0,10-17 0,-10 17 0,12-20 0,-6 10 0,-6 10 0,12-20 0,-12 20 0,8-18 0,-8 18 0,6-15 0,-6 15 0,3-13 0,-3 13 0,3-15 0,-3 15 0,3-13 0,-3 13 0,4-17 0,-4 17 0,5-19 0,-5 19 0,7-16 0,-7 16 0,5-18 0,-5 18 0,5-13 0,-5 13 0,4-14 0,-4 14 0,6-19 0,-3 9 0,4-3 0,-4 0 0,4 0 0,-1-1 0,1 0 0,-1 3 0,-2 0 0,1 1 0,-5 10 0,5-13 0,-5 13 0,0 0 0,0 0 0,0 0 0,0 0 0,0 0 0,-13 14 0,7 1 0,-2 2 0,-1 7 0,-3 2 0,-1 2 0,0 1 0,2 1 0,-2 1 0,1-2 0,0 0 0,1-1 0,-1-1 0,1 1 0,0 0 0,0-1 0,1 0 0,-1-2 0,0 2 0,-1 0 0,1-2 0,0-1 0,0 0 0,1-3 0,0 0 0,0 0 0,2-3 0,0 0 0,1 1 0,1-2 0,0 1 0,1-2 0,2-2 0,0-3 0,3-11 0,-4 15 0,4-15 0,0 0 0,0 0 0,0 0 0,-6-13 0,6 2 0,0-4 0,2-2 0,2-4 0,3-3 0,0-1 0,3-3 0,1-2 0,2 0 0,1-2 0,0 0 0,1-1 0,0-2 0,-1-1 0,1-1 0,-1 0 0,0 2 0,0 1 0,-1 1 0,0 2 0,-2 2 0,1-1 0,-1 5 0,-1 0 0,1-2 0,0-1 0,2 0 0,-1 1 0,1 3 0,-2-2 0,1 3 0,1-1 0,-1 1 0,-2 3 0,1-1 0,-1 0 0,1 0 0,0-1 0,0 0 0,0-2 0,0 0 0,2-2 0,-2 0 0,1 1 0,0-2 0,1 1 0,-2 0 0,1 3 0,-2 0 0,1 2 0,-2 1 0,1 0 0,-1 0 0,2 0 0,-2 0 0,3-1 0,-2-2 0,3-3 0,2-1 0,0 0 0,0 1 0,-1-1 0,0 1 0,-3 1 0,1 4 0,-5 0 0,-2 1 0,1 1 0,0-4 0,0 0 0,1 0 0,0-2 0,2-1 0,1 1 0,-1 0 0,0 3 0,-1 1 0,-1 3 0,0 1 0,0-1 0,-1 2 0,1-2 0,3 0 0,-1-6 0,3 1 0,1-3 0,-1 2 0,1-1 0,0 1 0,-1 0 0,-1 3 0,-1 1 0,1 2 0,1-3 0,0 0 0,2-4 0,1-1 0,1-3 0,3-1 0,1-3 0,0 0 0,-2 2 0,2-1 0,-1 3 0,-2 0 0,1 2 0,1-1 0,-3-1 0,4 1 0,1-4 0,1 1 0,4-1 0,-2 1 0,2 1 0,-2 2 0,1 1 0,-3 3 0,-3 2 0,-1 1 0,-3 0 0,1-2 0,-1 1 0,1-1 0,1-2 0,-1 0 0,4 0 0,-3 0 0,2 2 0,-2 2 0,0 1 0,-3 2 0,0 1 0,-3 3 0,-1 0 0,-2 1 0,1 0 0,1-1 0,1 0 0,2-2 0,0-2 0,1 1 0,0 1 0,-1-1 0,0 3 0,-3 1 0,0 0 0,-10 13 0,18-18 0,-18 18 0,20-21 0,-7 9 0,2-1 0,1-1 0,2 1 0,-1-1 0,2 1 0,-3 2 0,2 0 0,-2 1 0,-2 2 0,0-2 0,0 3 0,0-1 0,1 0 0,2-1 0,0-1 0,1 0 0,1-1 0,0-1 0,0 1 0,-1 0 0,-1 1 0,-1 0 0,1 2 0,-3-1 0,0 0 0,1 0 0,0 1 0,1-1 0,1-1 0,-1 1 0,0 2 0,0 0 0,-1 4 0,-2-3 0,-2 3 0,0 1 0,-11 2 0,16-2 0,-16 2 0,17-4 0,-17 4 0,21-4 0,-7 1 0,1 0 0,2-2 0,2 0 0,2 2 0,-1-2 0,0 2 0,-3-1 0,1 1 0,-3 0 0,-1 1 0,-1-2 0,-2 2 0,0-1 0,-1-1 0,1 1 0,-11 3 0,16-7 0,-16 7 0,13-6 0,-13 6 0,0 0 0,0 0 0,12-8 0,-12 8 0,0 0 0,0 0 0,0 0 0,0 0 0,-4-11 0,4 11 0,0 0 0,-14-5 0,14 5 0,-22 2 0,7 0 0,-2 0 0,-2 1 0,-1-1 0,0 0 0,0-1 0,1 1 0,3-1 0,1-1 0,0 1 0,0-1 0,-1 1 0,0-1 0,0 1 0,-1 0 0</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4:30.80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2138 0 255,'-17'0'0,"1"2"0,1 0 0,1-1 0,1 1 0,2 1 0,0-1 0,11-2 0,-18 5 0,18-5 0,-17 6 0,17-6 0,-19 8 0,19-8 0,-20 9 0,7-4 0,2 2 0,-1-1 0,0-1 0,0 2 0,2 0 0,-2 0 0,2 2 0,10-9 0,-19 14 0,19-14 0,-20 13 0,10-6 0,-1 1 0,1-1 0,-2 1 0,0 0 0,-1 4 0,0-2 0,-1 2 0,-1 1 0,0 0 0,1-2 0,0 1 0,1 0 0,1-2 0,0-2 0,12-8 0,-20 16 0,20-16 0,-17 12 0,17-12 0,-19 13 0,19-13 0,-19 14 0,7-7 0,2 0 0,-3 0 0,3 0 0,-1-1 0,1 0 0,-1 0 0,11-6 0,-18 10 0,18-10 0,-18 12 0,18-12 0,-17 13 0,17-13 0,-20 13 0,20-13 0,-19 14 0,19-14 0,-19 11 0,19-11 0,-19 12 0,19-12 0,-17 12 0,7-6 0,-1 3 0,-2 0 0,1 2 0,-1-2 0,0 0 0,2 1 0,-1-1 0,2-1 0,10-8 0,-18 12 0,18-12 0,-16 15 0,16-15 0,-19 18 0,9-8 0,-1 2 0,0-2 0,0 2 0,1-2 0,1 2 0,-1 0 0,1-2 0,0 3 0,-2 0 0,2 0 0,-2 1 0,-1 2 0,0 1 0,1-1 0,-1 0 0,2 2 0,-2-1 0,2 2 0,-2 0 0,2-2 0,-1 0 0,1-1 0,1 0 0,1-1 0,-2 1 0,1-1 0,0 0 0,-1 0 0,0 0 0,1 3 0,-4-2 0,1 2 0,2-1 0,-2 0 0,3-1 0,0 0 0,1 1 0,0-3 0,1 0 0,0 0 0,0-1 0,0-1 0,1 1 0,-1 0 0,1 0 0,-1 0 0,0 0 0,-1 1 0,1 1 0,-2 0 0,1 0 0,0 1 0,-2-1 0,2 0 0,-1-1 0,1 1 0,0 0 0,1-1 0,0 2 0,0 0 0,-1 1 0,1 1 0,1-1 0,0 2 0,0-2 0,1 1 0,-1-3 0,0 0 0,1 0 0,1-2 0,-1 1 0,1-1 0,-1 1 0,0 1 0,-2 0 0,0 4 0,0 0 0,2 0 0,-2-1 0,2 1 0,0-2 0,1 2 0,-1 0 0,3 1 0,-3 3 0,0 6 0,0 3 0,-1 4 0,-1 4 0,1 0 0,2 4 0,-1-2 0,1 0 0,2-3 0,2 5 0,0-3 0,0 2 0,1 1 0,0 6 0,-1 4 0,0 7 0,0 4 0,-2 4 0,0 1 0,-2 1 0,0 1 0,-2-7 0,-1-7 0,1-9 0,0-10 0,3-11 0,0-12 0,3-16 0,0 0 0,14-36 0,0-7 0,5-20 0,6-20 0,9-19 0,8-14 0,10-16 0,12-7 0,9-3 0,8 3 0,3 11 0,2 14 0,-3 13 0,-10 16 0,-11 19 0,-14 16 0,-19 14 0,-19 16 0,-10 20 0,-28 8 0,-10 20 0,-15 18 0,-12 17 0,-12 20 0,-8 17 0,-4 14 0,-3 14 0,-5 16 0,-1 9 0,4 7 0,4 0 0,6-4 0,9-9 0,9-15 0,10-21 0,14-26 0,16-30 0,13-33 0,14-36 0,14-36 0,19-36 0,17-34 0,15-29 0,16-26 0,14-21 0,16-10 0,9 4 0,1 11 0,-9 18 0,-16 29 0,-17 30 0,-22 31 0,-26 39 0,-29 30 0,-33 28 0,-23 23 0,-17 21 0,-12 23 0,-7 22 0,-4 19 0,-3 16 0,4 16 0,5 12 0,8 6 0,8 1 0,10-11 0,10-20 0,9-21 0,15-28 0,13-33 0,14-38 0,14-40 0,16-35 0,16-37 0,13-32 0,9-30 0,16-26 0,11-20 0,8-7 0,7-1 0,-1 3 0,-5 17 0,-8 22 0,-10 24 0,-16 28 0,-16 26 0,-19 27 0,-16 26 0,-19 33 0,-14 5 0,-16 30 0,-12 20 0,-12 23 0,-8 20 0,-7 21 0,-6 20 0,-1 14 0,-2 6 0,4-5 0,8-10 0,9-18 0,12-21 0,12-32 0,15-36 0,18-37 0,10-39 0,21-36 0,18-31 0,17-28 0,18-29 0,12-16 0,10-16 0,8-12 0,5 1 0,1 8 0,-8 19 0,-15 23 0,-19 31 0,-20 31 0,-24 41 0,-34 53 0,-13 24 0,-35 49 0,-23 29 0,-20 33 0,-15 28 0,-15 30 0,-4 22 0,1 12 0,3 7 0,5 4 0,10-8 0,12-15 0,15-21 0,18-32 0,14-32 0,15-34 0,13-32 0,18-38 0,16-38 0,18-41 0,13-39 0,20-34 0,19-36 0,21-28 0,20-10 0,13-5 0,6 13 0,-4 26 0,-10 35 0,-24 39 0,-29 49 0,-39 43 0,-37 42 0,-38 44 0,-36 38 0,-30 32 0,-19 32 0,-14 26 0,-8 23 0,-1 15 0,-1 4 0,8-6 0,13-18 0,18-25 0,18-37 0,22-41 0,22-52 0,27-58 0,27-54 0,28-58 0,24-50 0,20-42 0,21-37 0,22-25 0,18-14 0,14 7 0,3 17 0,-6 31 0,-15 40 0,-19 40 0,-26 48 0,-38 44 0,-37 48 0,-43 39 0,-32 30 0,-31 25 0,-22 28 0,-15 22 0,-11 19 0,-3 17 0,0 9 0,3 6 0,8 0 0,15-11 0,14-18 0,18-29 0,19-31 0,20-45 0,25-48 0,25-53 0,28-53 0,27-54 0,23-43 0,23-37 0,26-31 0,19-19 0,13-1 0,7 15 0,-4 29 0,-15 44 0,-19 44 0,-29 57 0,-38 56 0,-43 59 0,-36 48 0,-38 48 0,-31 37 0,-29 34 0,-16 28 0,-9 17 0,-3 2 0,6-10 0,7-15 0,14-32 0,18-38 0,27-54 0,26-61 0,27-65 0,28-62 0,31-60 0,30-51 0,27-43 0,23-32 0,18-20 0,15-1 0,3 22 0,-5 32 0,-16 44 0,-25 46 0,-34 55 0,-34 54 0,-38 62 0,-41 51 0,-35 46 0,-26 39 0,-22 35 0,-19 33 0,-8 22 0,-5 13 0,6 0 0,7-11 0,14-25 0,15-35 0,20-47 0,26-55 0,27-68 0,26-62 0,28-66 0,23-58 0,30-46 0,19-40 0,20-26 0,11-15 0,9 4 0,-3 23 0,-7 35 0,-17 46 0,-28 47 0,-27 52 0,-37 56 0,-33 60 0,-35 52 0,-27 39 0,-25 32 0,-19 29 0,-13 23 0,-4 16 0,4 2 0,7-10 0,8-19 0,14-26 0,17-34 0,22-44 0,25-51 0,23-60 0,27-62 0,23-53 0,30-49 0,28-41 0,25-36 0,20-17 0,18 3 0,7 22 0,-2 35 0,-14 44 0,-24 58 0,-33 60 0,-42 70 0,-39 61 0,-46 52 0,-38 45 0,-31 36 0,-23 29 0,-14 22 0,-4 1 0,3-9 0,9-22 0,15-31 0,19-44 0,27-60 0,28-66 0,33-77 0,30-63 0,31-62 0,31-49 0,32-35 0,23-18 0,22 7 0,12 23 0,0 40 0,-11 49 0,-17 59 0,-25 64 0,-35 64 0,-32 61 0,-42 57 0,-38 45 0,-31 46 0,-24 29 0,-14 16 0,-11 0 0,-6-12 0,5-22 0,12-39 0,19-40 0,20-65 0,26-61 0,25-69 0,31-63 0,29-63 0,26-55 0,28-43 0,20-29 0,22-5 0,5 10 0,2 29 0,-14 39 0,-19 51 0,-26 58 0,-34 60 0,-34 53 0,-39 52 0,-30 43 0,-32 39 0,-21 31 0,-13 29 0,-11 17 0,-7 11 0,0 0 0,4-12 0,8-15 0,18-35 0,18-44 0,20-53 0,25-58 0,27-65 0,27-58 0,28-59 0,23-54 0,20-38 0,17-27 0,17-11 0,5 6 0,1 26 0,-14 38 0,-18 50 0,-25 62 0,-31 68 0,-31 61 0,-40 64 0,-29 52 0,-29 48 0,-18 33 0,-18 26 0,-9 14 0,0-1 0,1-3 0,11-21 0,14-26 0,16-44 0,18-49 0,27-64 0,23-61 0,29-69 0,28-65 0,29-62 0,26-47 0,27-36 0,23-19 0,16 5 0,5 21 0,-6 39 0,-16 55 0,-27 73 0,-35 70 0,-36 76 0,-45 62 0,-42 103 0,-29 6 0,-28 41 0,-19 24 0,-13 8 0,2-3 0,4-14 0,15-22 0,17-80 0,23-6 0,21-64 0,30-61 0,29-67 0,31-65 0,29-61 0,24-55 0,29-31 0,22-21 0,20 5 0,5 22 0,-8 32 0,-18 48 0,-23 58 0,-31 66 0,-36 59 0,-41 56 0,-40 52 0,-29 38 0,-26 37 0,-17 26 0,-12 17 0,-4 10 0,-5-4 0,12-16 0,9-34 0,20-36 0,22-55 0,26-56 0,29-66 0,29-64 0,34-63 0,26-50 0,31-47 0,21-32 0,21-16 0,14 6 0,4 25 0,-10 35 0,-18 46 0,-25 59 0,-39 68 0,-38 61 0,-45 62 0,-42 49 0,-34 39 0,-26 27 0,-24 25 0,-12 6 0,-4-1 0,5-4 0,11-19 0,14-28 0,23-41 0,21-48 0,34-57 0,30-55 0,35-61 0,33-61 0,33-55 0,29-39 0,31-28 0,21-4 0,13 11 0,0 25 0,-14 44 0,-24 52 0,-34 60 0,-38 65 0,-51 64 0,-42 53 0,-49 51 0,-32 40 0,-27 35 0,-16 22 0,-13 14 0,-1 2 0,7-10 0,11-20 0,24-41 0,24-43 0,28-63 0,30-58 0,39-65 0,34-64 0,32-59 0,25-47 0,25-37 0,19-19 0,15 2 0,2 19 0,-7 31 0,-13 41 0,-23 56 0,-25 63 0,-37 61 0,-34 56 0,-36 51 0,-32 39 0,-26 31 0,-19 21 0,-15 9 0,-6-8 0,4-12 0,5-20 0,12-34 0,17-40 0,23-49 0,25-51 0,27-56 0,28-52 0,30-48 0,23-41 0,27-25 0,21-10 0,12 6 0,-1 24 0,-8 38 0,-20 47 0,-27 59 0,-26 55 0,-43 55 0,-39 48 0,-34 41 0,-28 29 0,-19 22 0,-14 11 0,-8-3 0,1-6 0,10-19 0,13-28 0,19-40 0,20-41 0,25-51 0,28-51 0,31-51 0,24-50 0,29-44 0,19-33 0,25-22 0,21-6 0,9 12 0,2 23 0,-12 38 0,-13 45 0,-25 55 0,-28 55 0,-37 58 0,-37 51 0,-38 47 0,-32 40 0,-23 31 0,-18 19 0,-8 12 0,-2-4 0,3-10 0,10-24 0,18-39 0,24-43 0,25-59 0,27-53 0,29-59 0,27-59 0,29-50 0,23-45 0,17-29 0,12-16 0,7 5 0,-2 21 0,-9 30 0,-16 46 0,-21 57 0,-27 56 0,-27 59 0,-26 54 0,-28 47 0,-21 31 0,-18 24 0,-15 12 0,-7-2 0,-3-10 0,6-22 0,9-28 0,12-33 0,15-40 0,19-44 0,24-48 0,21-48 0,24-44 0,20-41 0,15-29 0,15-18 0,9-3 0,5 13 0,-8 28 0,-12 37 0,-19 47 0,-22 55 0,-22 50 0,-28 49 0,-22 41 0,-24 37 0,-14 24 0,-12 22 0,-6 6 0,0-3 0,1-9 0,11-18 0,12-30 0,12-36 0,19-37 0,19-46 0,21-42 0,21-47 0,19-43 0,19-37 0,11-30 0,12-17 0,10-5 0,5 6 0,-8 24 0,-9 38 0,-11 43 0,-19 56 0,-17 47 0,-22 50 0,-25 46 0,-22 38 0,-17 22 0,-13 16 0,-6 1 0,-3-8 0,0-16 0,9-26 0,11-29 0,14-37 0,14-41 0,21-50 0,17-40 0,15-37 0,16-36 0,8-26 0,5-14 0,3-1 0,-3 17 0,-9 29 0,-12 31 0,-15 46 0,-17 50 0,-17 49 0,-16 42 0,-17 37 0,-11 28 0,-10 20 0,-6 10 0,-2-2 0,0-8 0,5-19 0,9-25 0,15-31 0,12-38 0,17-43 0,16-40 0,16-41 0,15-41 0,13-30 0,7-28 0,1-18 0,-4-1 0,-5 10 0,-11 23 0,-13 33 0,-18 38 0,-19 45 0,-18 53 0,-14 45 0,-10 41 0,-13 30 0,-7 23 0,-5 12 0,-1 2 0,5-6 0,7-21 0,9-23 0,12-28 0,14-33 0,17-39 0,16-40 0,18-41 0,17-38 0,14-39 0,13-30 0,12-16 0,6 2 0,1 14 0,-6 26 0,-10 39 0,-18 52 0,-16 54 0,-23 51 0,-22 39 0,-21 32 0,-15 20 0,-14 13 0,-5 3 0,-3-11 0,1-16 0,8-20 0,8-22 0,14-32 0,13-35 0,18-41 0,17-41 0,23-41 0,16-37 0,18-27 0,15-14 0,9 6 0,1 18 0,-3 30 0,-10 44 0,-17 51 0,-12 50 0,-21 50 0,-20 39 0,-18 29 0,-12 19 0,-12 8 0,-5-3 0,0-13 0,4-15 0,6-28 0,10-33 0,14-41 0,17-45 0,18-41 0,14-43 0,12-40 0,7-30 0,4-22 0,-3-1 0,-1 16 0,-11 24 0,-13 36 0,-11 47 0,-13 54 0,-14 50 0,-11 46 0,-10 35 0,-6 25 0,-6 15 0,-2 8 0,-1-3 0,3-15 0,5-17 0,6-25 0,9-31 0,10-38 0,3-39 0,24-40 0,6-43 0,9-41 0,7-33 0,3-29 0,0-14 0,-1 3 0,-5 20 0,-8 26 0,-10 40 0,-7 48 0,-18 63 0,3 41 0,-13 52 0,-7 42 0,-5 21 0,-4 16 0,-2 4 0,0-9 0,4-21 0,4-25 0,7-26 0,7-38 0,9-38 0,8-42 0,10-39 0,9-40 0,4-31 0,0-31 0,0-18 0,-4-7 0,-4 6 0,-7 16 0,-8 29 0,-9 35 0,-5 41 0,-5 51 0,-5 47 0,-1 47 0,-2 38 0,0 35 0,-2 21 0,2 16 0,3 2 0,3-5 0,8-18 0,5-23 0,8-25 0,2-32 0,7-28 0,1-31 0,2-33 0,-2-33 0,-2-28 0,-4-32 0,-6-28 0,-2-25 0,-5-25 0,-4-15 0,1 1 0,1 16 0,2 20 0,0 32 0,3 39 0,0 52 0,2 48 0,2 51 0,4 39 0,-3 27 0,0 20 0,2 19 0,0 7 0,2-6 0,-2-11 0,3-14 0,-2-19 0,-1-24 0,-2-23 0,1-29 0,-3-37 0,1-36 0,-2-32 0,0-37 0,-1-31 0,-3-32 0,0-27 0,-5-21 0,-2-11 0,-6 2 0,1 16 0,-1 26 0,-2 30 0,2 39 0,-1 41 0,11 51 0,-14 52 0,14 39 0,3 29 0,0 25 0,3 18 0,3 14 0,3-1 0,3-9 0,3-16 0,1-21 0,-2-23 0,0-24 0,-3-27 0,-8-31 0,-6-25 0,-1-39 0,-10-21 0,-9-25 0,-5-25 0,-9-24 0,-8-18 0,-1-2 0,-1 9 0,1 22 0,3 30 0,4 38 0,6 46 0,6 47 0,9 39 0,6 33 0,7 21 0,3 20 0,4 6 0,4-1 0,1-13 0,5-14 0,4-18 0,2-21 0,2-27 0,0-41 0,3-39 0,-1-41 0,2-35 0,-3-33 0,-4-30 0,-6-24 0,-6-12 0,-8 8 0,-4 20 0,-5 32 0,-4 36 0,-4 48 0,0 52 0,-1 49 0,3 43 0,4 30 0,-1 18 0,3 12 0,2 1 0,4-18 0,6-21 0,4-25 0,3-29 0,5-37 0,4-40 0,0-39 0,2-37 0,-2-32 0,-6-30 0,-6-20 0,-7-5 0,-6 15 0,-3 24 0,-5 37 0,-4 44 0,1 54 0,2 51 0,1 44 0,5 33 0,-1 22 0,1 11 0,0-3 0,2-16 0,2-25 0,4-27 0,2-33 0,5-35 0,2-39 0,5-34 0,2-33 0,-2-28 0,-3-22 0,-2-3 0,-2 12 0,-3 18 0,-5 32 0,-4 37 0,6 40 0,-14 68 0,5 34 0,-5 26 0,-4 16 0,-3 7 0,1-6 0,0-15 0,3-28 0,3-31 0,4-33 0,10-38 0,-3-24 0,7-34 0,-2-23 0,-2-19 0,-2-7 0,0 7 0,-1 10 0,1 20 0,2 30 0,0 40 0,12 10 0,3 39 0,3 22 0,5 15 0,3 13 0,0 7 0,8 1-10,-1-11-15,7-5-12,3-9-2,-5-18 2,-1-18-2</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4:52.52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1021 90 48,'-23'-18'20,"23"18"2,-11-15-2,11 15-8,0 0-1,0 0 0,17-8-2,-17 8 0,18-2-1,-18 2-1,19-5-2,-19 5 0,16-7-2,-16 7-1,14-8 0,-14 8 0,17-6-1,-7 5 0,-10 1 0,19 0 0,-19 0 0,17 1 0,-17-1 0,16 1 0,-16-1 0,16 0 0,-16 0 0,17 0 0,-17 0 0,19-2 0,-19 2 0,18-3 0,-18 3 0,16-5 0,-16 5 0,14-5-1,-14 5 1,17-2 0,-6 1-1,-1 1 1,2 1-1,0 0 0,-1 0 1,0 2-1,-1-1 1,1 0-1,-11-2 0,17 5 1,-17-5-1,17 6 0,-17-6 0,15 6 0,-15-6 1,14 5-1,-14-5 0,11 6 0,-11-6 0,0 0 0,10 7 0,-10-7 0,0 0 0,0 0 0,11 7 1,-11-7-1,0 0 0,0 0 0,0 0 0,0 0 0,0 0 0,0 0 0,10 4 0,-10-4 0,0 0 0,0 0 0,0 0 0,0 0 1,0 0-1,-12-4 0,12 4 0,-12-2 0,12 2 0,-18-5 0,18 5 0,-20-4 0,10 0 0,-2 2 0,0-2 1,2 2-1,-1 0 0,1-1 0,-1 1 0,11 2 0,-20-2 0,20 2 0,-17-3 0,17 3 0,-18-2 0,18 2 1,-16-4-1,16 4 0,-13-3 0,13 3 0,-11-4 0,11 4 1,-14-2-1,14 2 0,-18-2 0,18 2 0,-19-3 1,9 2-1,-2 0 0,1-1 0,11 2 0,-20-3 1,20 3-1,-20-1 0,20 1 0,-19-1 0,19 1 0,-16 0 0,16 0 0,-13-1 0,13 1 1,-14-1-1,14 1 0,-13-1 0,13 1 1,-15-2-1,15 2 0,-16 0 0,16 0 0,-17 0 1,17 0-1,-17 0 0,17 0 0,-17 2 0,17-2 0,-15 1 0,15-1 0,-15 1 0,15-1 0,-15 2 1,15-2-1,-15 3 0,15-3 0,-19 3 0,19-3 0,-20 4 1,20-4-1,-18 3 0,18-3 0,-17 2 0,17-2 0,-13 3 0,13-3 0,-11 2 0,11-2 1,0 0-1,-14 4 0,14-4 0,-12 3 1,12-3-1,-14 2 0,14-2 0,-15 4 0,15-4 1,-17 3-1,17-3 0,-14 5 0,14-5 0,-12 6 1,12-6-1,-13 6 0,13-6 0,-11 7 0,11-7 0,-10 7 0,10-7 0,-11 7 0,11-7 0,-10 9 1,10-9-1,-11 10 0,11-10 0,-11 10 0,11-10 0,-13 13 0,13-13 0,-15 13 0,15-13 0,-19 11 0,19-11 0,-19 12 0,19-12 0,-15 10 0,15-10 0,-13 9 1,13-9-1,0 0 0,-11 15-1,11-15 2,-12 11-1,12-11 0,-16 11 0,16-11 0,-19 12 0,19-12 0,-18 11 0,18-11 0,-14 9 0,14-9 0,-11 10 0,11-10 0,0 0 0,-16 14 0,16-14 1,-15 11-1,15-11 0,-17 12 0,17-12 0,-19 10 0,19-10 0,-16 11 0,16-11 0,-15 9 0,15-9 0,-12 11 0,12-11 0,-14 9 0,14-9 0,-15 10 0,15-10 0,-13 11 0,13-11 0,-13 10 0,13-10 0,-9 11 0,9-11 0,-10 11 0,10-11 0,-14 11 0,14-11 0,-16 14 0,16-14 1,-19 17-1,19-17 0,-19 17 0,8-7 0,11-10 0,-19 16 0,19-16 0,-17 16 0,17-16 1,-19 17-1,9-9 0,10-8 0,-19 16-2,19-16 2,-18 15-1,18-15 1,-15 16-1,15-16 1,-11 18-1,11-18 1,-12 18 1,12-18-1,-11 16 1,11-16-1,-5 12 1,5-12 0,0 0-1,12-5 1,1-3-1,7-4 0,5-3 1,7-2 0,4-3 0,3-1-1,2-3 1,0 2-1,-2-1 1,-2-29 2,2 29-13,-6-2 4,2 2-2,-3 0 1,0 0-1,1 1 1,0 1-1,-2 32-1,-4-27 10,2 4-1,-3 0 1,-2 1-2,2 2 2,0 1-2,1 0 1,-1-3 0,4 2 0,-2-2 0,2 2 0,-1-2 0,-1 1 0,-2 0 0,-3 1 0,-1 0 0,-2-1 0,0 2 0,-1-1 0,-1 1 0,3-1 0,0 2 0,0 0 0,-1 2 0,1 0 0,-2 0-1,-2 2 1,0-1 0,-4 2 0,-1 0 0,0-1 0,-1 1 0,-1 1 0,2 0 0,-2-1 0,1 2 0,0 0 0,0 0 0,1 2 0,-2-1 0,2-1 0,-12 0 0,19 3-1,-9-2 1,-10-1 0,20 4 0,-10-1 0,2 0 0,1-1 0,-1 2 0,0-2 0,0 0 0,-1 1 0,-1-1 1,-10-2-1,19 2 0,-19-2 0,14 3 0,-14-3 0,14 3 0,-14-3 0,14 5 0,-14-5 0,13 6 0,-13-6 0,11 5 0,-11-5 0,11 6 0,-11-6 0,10 7 0,-10-7 1,11 9-1,-11-9 0,13 10 0,-13-10 0,16 13 0,-16-13 0,17 13 0,-17-13 0,18 13 0,-18-13 0,16 11 0,-16-11 0,16 13 0,-16-13 0,14 13 0,-14-13 0,14 15 1,-14-15-1,14 14 0,-14-14 0,11 12 0,-11-12 0,14 13 0,-14-13 0,13 14 0,-13-14 0,15 15 0,-7-4 0,1 0 0,-1 0 0,0-1 0,0 2 0,0-1 0,-8-11 0,15 18 1,-15-18-1,17 19 0,-17-19 0,15 17 0,-15-17 0,17 18 1,-17-18-1,19 18 0,-19-18 0,18 16 1,-18-16-1,14 15 0,-14-15 0,14 15 1,-14-15-1,12 14 0,-12-14 0,16 17 1,-16-17-1,16 17 0,-16-17 0,16 17 1,-16-17-1,17 15 0,-17-15 0,16 15 0,-16-15 0,16 15-1,-7-4 2,0-1-2,0 1 1,-1 2 1,1 0-1,0-1 0,-1 1 0,1 0 1,0-2-1,-1-1 0,-1 1 0,-7-11 0,17 20 0,-17-20 0,15 18 0,-8-7 0,2 0 0,-2 1 0,1 0 0,-1 1 0,0-2 0,0 2 0,-1 0 0,-1 0 0,2-1 0,-1-2 0,0 2 0,1 0 0,-1 0 0,1 3 0,0-1 0,1 0 0,-1 2 0,1-1 0,-1-1 0,-1 0 0,-1-2 0,0-2 0,-5-10 0,5 19 0,-5-19 0,3 15 1,-3-15-1,4 18 0,-4-18 0,6 20 0,-1-9 0,0 0 0,-2 2 0,2-3 0,-1 3 0,1 0 0,0 0 0,-2 0 0,2 0 1,0 0-2,0-1 2,1 2-1,0-1 0,2 0 0,-1 0 0,0 1 0,0-1 0,0 1 0,-1-1 0,-1 0 0,-2-2 0,1 2 0,-1 0 0,0-1 0,0 1 0,-1-1 0,2 2 0,1 1 0,-2-1 0,2 1 0,-2-4 0,2 3 0,0-1 0,-1 1 0,2-1 0,0 0 0,0 0 0,0 0 0,1 1 0,0 0 0,0 0 0,0 0 0,1 0 0,0 0 0,1 0 0,1-1 0,-2 1 0,0-1 0,0-2 0,-8-11 0,12 19 0,-12-19 0,8 15 0,-8-15 0,6 11 0,-6-11 0,3 10 0,-3-10 0,0 0 0,10 16 0,-10-16 0,8 11 0,-8-11 1,10 13-2,-10-13 1,13 14 1,-13-14-1,13 15 1,-13-15 0,13 16-1,-13-16 1,13 12-1,-13-12 1,9 15-1,-9-15 0,11 15 0,-11-15 0,7 16 0,-7-16 0,5 18 0,-5-18 0,9 16 1,-9-16-1,5 16 0,-5-16 0,7 17 0,-7-17-1,10 18 2,-6-7-1,1-1 0,1 2-1,0 0 2,-2-2-1,2 2 0,-1 0 0,0-2 0,-2 1-1,1-1 1,-4-10 0,7 19 0,-7-19 0,5 16 0,-5-16 0,5 14 0,-5-14 0,6 18 0,-6-18 0,7 19 1,-4-9-1,2 4 0,-1-2 0,0 0 0,0-1 0,-1 0 0,2-1 0,-2 1 0,2-1 0,0 1 0,-2-1 0,3 2 0,-1-1 0,0-1 0,-2 1 0,-3-11 0,7 18 0,-7-18 0,6 17 0,-6-17 0,5 16 0,-5-16 0,8 19 0,-5-9 0,3 1 0,0 3 0,0 0 0,0 0 0,-1-1 0,1 0 0,-1 0 0,-2-2 0,1 1 0,-4-12 0,6 16 0,-6-16 0,3 16 0,-3-16 0,4 12 0,-4-12 0,2 13 0,-2-13 0,4 13 0,-4-13 0,3 14 0,-3-14 0,5 17 0,-5-17 0,8 17 0,-8-17 0,10 19 0,-4-9 0,1 1 0,0 1 1,1 0-1,1 1 0,-2 1 0,0-1 0,0 1 0,-2-1 0,1 0 0,0-1 0,-2 0 0,0 0 0,0 0 0,0 3 0,0-1 0,1 0 0,-1 1 0,2 2 0,-1-2 0,1 0 0,-1 1 0,1 0 1,-1-2-1,0 0 0,-2 0 0,2-1 0,-1-1 0,0 2 0,1-1-1,-1 1 1,2 0 0,0 3 0,1-1-1,1 2 1,-1-1-1,1 2 1,2-2 0,-2 1 0,0 1 0,0-3 0,0 0 0,-1 2 0,0 1 0,2-1 0,-1 5 0,1-1 0,0 1 0,2 3 1,1 0-1,-2 1 0,2 1 0,-2-1 0,1-2 0,-2 2 0,2-1 0,-3-2 0,1 1 1,3 0-1,-2-2 0,2 3 0,2-1 0,-1 2-1,1-1 1,1 1-1,-1-1 1,-1 0-1,0 1 1,0-1-1,-3 0 1,2 0 0,-2 0 0,2 4 0,0-1 0,2 1 0,0 3 1,-2-1-1,2 0 0,0 1 0,0 0 1,0-2 0,0 1-2,-2 0 2,2-2-1,0 1-1,0 0 0,0-1 1,0 0-1,1 0 0,-1 0 1,2-2-1,-2 0 1,-2-1 0,1-2 0,-1-1 0,0 1 0,-1-2 0,1 1 0,-2-2 0,2-1 0,0 0 0,-1 0 0,1-1 0,-1-1 0,-1-3 1,-1 2-1,1-3 0,-1 0 0,2-1 0,-1 1 0,-1 0 1,3 1-1,0-1 1,-1-1-1,0 1 1,-1-1-1,0 2 0,-1 0 0,1 1 0,-1 0-1,1 1 1,0 1 0,0 1-1,1 1 0,-1 0 1,1-1 0,-1 0 0,0 0 0,0-1 0,-2-1 0,0 0 0,-1 0 0,0 1 0,3-2 0,-1 1 1,-1 0-1,2-1 0,-1-1 0,-1 0 1,0-3-1,0-2 0,-8-11 0,10 18 0,-10-18 0,8 16 0,-8-16 1,9 15-1,-9-15 0,11 19 0,-5-8 0,1 0 0,0 2 0,0-1 0,1 2 0,-1 0 1,1 1-1,1 1 0,0 2 0,1 0-1,1 1 2,0 1-2,1 1 1,2 2-1,-1-1 1,1-1-1,0 0 1,-1-1 0,-1 1 0,1-1 0,0 0 0,-1 1 0,-1-2 0,0 0 0,-1 1 0,2 0 0,-1 0 0,-1-2 0,-1 1 0,2 0 0,-2 0 0,2-2 0,-1 0 1,0-1-1,0-1 0,-1-1 0,1 0 1,-1 0-1,2-1 0,-1 1 0,2 0 0,-2 1 0,2-1 0,-1 0 1,0 0-1,1 3 1,-2-2-1,2 1-1,-1 0 2,1 0-1,1-1 0,0 1-1,-1 1 1,2-3-1,-1 1 0,1 0 1,-2 0 0,0 1 0,0-2 0,-2 0 0,1 0 0,-1 0 0,0-1 0,-2 0 0,1-1 0,1 1 0,-2 0 0,1 0 0,-1 0 0,0 1 0,1 0 0,-1 0 0,-1 0 0,1-1 0,-1 1 0,-1-2 1,1-1-1,-1 1 0,-1 0 0,1-2 0,0 3 0,1 0 0,1 1 0,0 0 0,1 2 0,0-1 0,1 3 0,1 0 0,-1-2 1,1 0-1,-1 1 0,2 1 0,1 0 0,-1 1 0,0-2 0,1 2-1,-1-3 1,1 2-1,-2-3 1,0-1-1,-2-1 1,1-1 0,-2-2 0,-1 1 0,0-1 0,0 2 0,0 0 0,1-1 0,-1 2 0,0 0 0,1 0 0,-1 1 0,0-1 0,0-2 0,0 0 0,-1-1 0,0 1 0,0-1 0,1 1 0,-1 0 0,1 1 0,0 2 0,0 0 0,1 2 0,-1-1 0,1-2 1,-1 0-1,2-2 0,1 0-1,-1-1 2,1 1-1,-10-11 0,20 17 0,-9-7 0,-1-2 0,-10-8 0,19 16 0,-19-16 0,18 13 0,-18-13 0,15 11 0,-15-11 0,14 9 0,-14-9 0,10 8 0,-10-8 0,0 0 0,13 12 0,-13-12 0,0 0 0,11 7 0,-11-7 0,0 0 0,0 0 0,10 5 0,-10-5 1,0 0-2,0 0 1,14 4 0,-14-4 0,11 4 0,-11-4 0,12 3 0,-12-3 1,13 4-1,-13-4 0,12 4 0,-12-4 0,10 3 0,-10-3 0,11 4 0,-11-4 0,12 5-1,-12-5 1,12 5-1,-12-5 1,16 12 0,-16-12-1,16 12 1,-16-12-1,19 13 1,-19-13-1,17 11 1,-17-11-1,14 4 1,-14-4 0,13 2 0,-13-2 0,0 0 0,12 1 0,-12-1 0,0 0 0,0 0 0,0 0 0,10 0 0,-10 0 0,0 0 0,0 0 0,0 0 0,0 0 0,-2-12 0,2 12 0,-6-12 0,6 12 1,-11-18 0,3 7-1,-2-1 1,-2-2-1,-1 0 1,-1 2-1,-2-4 1,0 2-2,-1-1 2,2 0-2,-1-1 1,1-1 0,-2 0 0,1-2 0,0 0 0,0 1 0,0-4 0,1 3 0,0 0 0,0-1 0,0 1 0,3 2 0,-2-2 0,0 2 0,2 1 0,0 0 0,-1-2 0,2 1 0,-1-1 0,-1-2 0,3 2 0,-1 0 0,1 0 0,-2-4 0,2 4 0,0-1 1,0 3-1,0-1 1,0 1-2,1 1 2,-2 1-1,2 1 1,-2 2-1,2 0-1,-2 0 1,2 1 0,0-1 0,9 11 0,-19-21 0,8 10 0,1 0 0,-1-2 0,2 1 0,-1 1 0,-1-1 0,2 0 0,-2 0 0,1 1 0,0 0-1,10 11 1,-19-18 0,19 18 0,-19-18 0,19 18 0,-18-16 1,18 16-1,-16-13 0,16 13 0,-15-15 0,15 15 0,-15-14 0,15 14 0,-18-14 0,18 14 0,-18-20 0,8 9 0,0-1 0,-2 1 0,2-4 0,-2-1 0,1 2 0,1-1 0,-1 1 0,1-2 0,-1 1 0,2-2 0,0 1 0,-2-3 0,2-1 0,-4-3 1,0-1-1,-1 0 1,0-2-1,1-1 0,-2 0 0,1-1 0,0 1 0,1-1-1,0 0 1,2-1 0,-3 0 0,1 0 0,0 1 0,-1-1 0,0 4 0,0 0-1,1 2 1,0 3 0,2 4 1,0-1-2,2 3 1,1 4 0,1-1 0,7 11 0,-12-15 0,12 15 0,-9-13 0,9 13 0,-11-14 0,11 14 0,-13-19 0,5 8 0,0-3 0,-1-2 0,-3-2 0,0-3 1,-2-3-1,-1-1 1,0-2-1,-1-3 1,-1 1-2,1-2 2,0 1-1,2 0 0,0 2 0,1-1 0,0 3 0,2 0 0,1 2 0,-1 0 0,1 3 0,-1 0 0,2 1 0,0 3 0,0-1 0,0 1 0,1 3 0,0 0 0,-2 1 0,1 1 0,0-1 0,-2 0 0,0-2 0,-2-2 1,-1-3-1,-1-1 0,-2-5 0,0-1 0,-4-4-1,-3-3 1,-2-5 0,-1-4-1,-6-4 1,-3-6 0,-3-3 0,-2-2-1,-1-4 1,-2-2 1,1-2 0,-5 1-1,2-7 0,0-1 1,-2-6-1,-1-4 0,-2-2 1,-7-5-1,-1-6 0,-3-5 1,0-3-1,-2 1 0,0-3 1,-1 0 0,1-3-1,2-3 0,2 1 0,-2 1 0,-2-1 0,-2-3 0,1-4 0,-3-3 0,-1 0 0,-1 2 0,0 1-1,-1-2 1,2 6-1,0-1 1,2 10-1,0 6 0,5 3 1,3 6 0,4 7 0,6 7 0,3 7 0,9 11 0,7 13 0,7 11 1,12 15-2</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1-02-03T21:44:52.52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1775 929 208,'0'0'0,"10"12"0,13 20 1,16 17-1,12 15-1,11 16 1,11 11 0,4 8 0,4 3 0,2 1 1,-3-5 0,-6-7-1,-9-14 1,-12-20-1,-13-21 1,-15-23 0,-16-26-2,-16-26 0,-20-27 1,-15-26-1,-15-19 1,-17-19-1,-14-19 0,-8-13 1,-7-7 0,-4-1 0,4 6 1,3 13-1,11 19 1,16 21-1,15 29 0,20 31 0,22 31 0,21 33 0,19 27-1,22 27 1,16 23-1,17 20 1,13 13 0,8 9-1,0-1 1,0-7-1,-7-11 1,-15-21 0,-13-22 0,-22-31 0,-19-24 0,-22-28 0,-18-23 0,-19-25 0,-15-21 0,-14-15 0,-8-11 1,-9-5-1,-2-2 1,1 4-1,5 9 1,7 12-1,11 18 0,12 17 0,11 20 1,11 15-1,14 18 0,8 15-1,11 11 1,8 12 0,7 7-1,7 9 1,4 4-1,2-1 1,0-1 0,-4-9 0,-5-7-1,-10-15 1,-17-23 1,0 0-1,-22-28 1,-14-14-1,-11-11 0,-11-14 0,-9-4 1,-7-2-1,-1 2 1,3 7-1,7 8 0,10 13 0,11 14 0,17 19 0,27 10 0,2 38-1,29 10 1,18 23 0,12 17 0,16 18-1,8 14 0,8 7 1,4 1-1,-4-7 1,-8-10-1,-11-18 1,-13-19 0,-19-24 0,-17-25 0,-25-25 0,-16-26 0,-20-21 0,-18-22 0,-14-16 1,-11-14-1,-10-10 0,-8-4 1,-2-2-1,1 6 1,5 9-1,8 15 1,13 18-1,11 19 0,18 20 1,22 23-1,20 23 0,18 22 0,22 22 0,20 18-1,16 21 0,12 15 1,12 12-1,7 4 1,4 2-1,-2-4 0,-8-12 1,-14-15 0,-16-23 0,-14-26-1,-25-30 2,-31-24-1,-10-28 0,-28-26 0,-22-26 0,-16-21 0,-17-15 1,-11-9-1,-6-2 0,-1 2 1,3 9 0,10 14-1,12 21 1,16 23-1,20 26 0,22 25 1,22 25-1,21 24-2,23 27 2,20 21-1,16 18 1,10 10-1,12 9 1,2 6-1,1-4 1,-4-10 0,-12-17 0,-16-22-1,-17-25 1,-19-25 0,-31-30 0,-6-27 0,-29-28 0,-21-23 0,-19-23 1,-15-19-1,-13-12 0,-8-4 1,-4-1 0,2 4 0,4 11-1,10 15 1,16 23 0,21 25-1,20 27 0,24 24 0,22 29 0,25 26-1,21 24 0,20 25 1,19 20-1,12 16 1,7 8-1,5 3 0,-2 1 1,-4-6 0,-10-15-1,-14-20 1,-18-24 0,-21-27 0,-20-26 0,-24-26 0,-19-42 0,-22-21 1,-23-24-1,-16-24 0,-18-20 0,-9-14 1,-7-3-1,-4 2 1,2 6 0,6 13-1,13 19 1,18 25 0,20 28-1,20 29 0,27 30 0,23 24-1,22 30 1,21 23-1,18 22 1,14 15-1,13 13 1,4 3-1,1 1 0,-4-5 1,-10-16 0,-14-19 0,-17-26 0,-22-26-1,-25-31 1,-22-26 0,-26-30 0,-24-24 0,-21-26 1,-14-19-1,-14-12 0,-8-4 2,-5 1-2,2 3 1,11 12 0,15 18-1,18 25 1,21 27-1,24 27 1,27 27-3,28 30 2,25 29-1,22 25 1,16 19-1,15 16 1,9 9-1,6 7 0,-4-2 1,-6-10 0,-14-15 0,-13-22 0,-18-22-1,-22-27 1,-21-26 0,-25-32 0,-22-26 0,-23-26 1,-20-21-1,-17-18 0,-11-17 0,-11-9 0,-7-5 1,-1 6-1,6 8 1,13 13 0,14 20 0,17 21-1,18 25 1,20 28-1,27 28 0,27 26 0,20 24-1,21 22 0,15 17 1,13 15-1,13 13 0,5 4 1,2-1-1,-9-9 2,-10-13-1,-14-18 1,-18-24-1,-18-24 0,-23-28 1,-21-21-1,-34-47-1,-20-16 1,-17-23-1,-18-17 0,-13-15 1,-12-11 1,-4-5-1,0 1 0,6 12 2,12 15-2,14 17 1,17 23 0,18 26-2,26 30 1,22 27 0,23 31 0,23 23-1,22 22 1,13 16-2,14 14 2,9 9 0,0 2 0,1-5 0,-7-10 1,-12-16-1,-16-21 1,-18-23-1,-23-26 0,-26-33 0,-10-16 1,-29-32-2,-20-25 0,-17-18 1,-17-15-1,-10-11 1,-3-5 0,-2 0 1,3 6-1,11 16 0,12 17 1,19 22-1,20 23 0,20 28 0,24 31 0,23 27 0,20 23-1,18 18 1,18 19-1,11 14 1,9 8 0,2 3 0,-4-5 1,-5-9-1,-12-16 1,-15-18 0,-21-25 0,-17-27-1,-28-33 0,-13-19 0,-26-30-1,-17-24 0,-21-20 0,-15-13 1,-11-12-1,-7-3 1,0-3 1,4 9-1,6 11 0,14 19 1,19 23-1,18 20 0,23 28 0,23 26 0,23 30 0,19 20-1,20 20 1,16 18-1,13 13 1,8 9 0,2 3 1,1-2-1,-9-6 1,-8-10 0,-15-19 0,-16-21-1,-20-28 2,-20-24-3,-20-29 1,-22-23 0,-20-26-1,-18-19 1,-15-17-1,-11-9 0,-10-2 0,1 0 2,2 7-2,8 11 1,15 17 0,18 20 0,19 25 0,24 24 1,23 26-1,23 22-1,21 26 1,15 18 0,18 15 1,9 13-1,7 8 1,0 5-1,-1-2 0,-9-8 1,-13-17 0,-15-18 0,-17-22-2,-21-25 1,-22-35 0,-14-18 0,-24-31 0,-19-21 0,-15-15-1,-9-12 1,-12-11-1,-2 0 1,-1 4-1,4 11 1,8 12-1,14 16 0,16 18 2,15 20-1,22 25 0,19 23 0,22 23-1,19 20 2,16 19-1,16 16 1,12 16-1,8 11 1,1 7 0,-3-3 0,-4-8 0,-10-10-1,-12-16 0,-16-22 1,-21-26-1,-18-28 0,-12-20 0,-35-47 0,-15-17 0,-18-24-1,-14-18 0,-15-11 1,-6-7-1,-4-3 0,0 8 0,4 10 1,16 21-1,14 23 1,19 22 0,23 24 0,31 19 0,11 43 0,29 15 1,21 22-1,16 20 1,15 16-1,9 13 1,5 5 0,1-1 0,-4-4 0,-7-11-2,-15-18 2,-13-28-1,-19-28 1,-20-34-1,-23-33 0,-21-34 0,-24-33-1,-22-29 2,-18-21-2,-15-13 0,-10-9 1,-9-4-1,-1 8 0,1 8 1,10 18 0,15 19-1,14 24 1,18 21 0,20 26 0,23 25 0,13 17 0,37 31 0,6 13 0,13 14 0,6 11-1,5 8 1,0 1 0,-5-1 0,-7-7 0,-11-10-1,-9-11 2,-10-15-1,-14-14 0,-11-20-1,-10-12 1,-14-20 0,-8-14 0,-9-10 0,-6-8-1,-3-4 1,0-5 0,3 5 0,2 7 0,10 11 0,9 10 1,11 16-1,11 13 0,14 16 0,10 14-1,13 13 1,13 14 0,7 9-1,8 9 1,4 4 0,2 2-1,-1-2 1,-5-3 0,-4-6 1,-11-6 0,-9-8 0,-10-10-1,-10-7 1,-10-7-1,-8-2 1,-7-3-1,-4 4 0,3 4 0,5 12-1,9 16 2,15 16-2,11 19 2,19 21-2,14 22 2,16 19-2,11 14 1,9 11-1,-1 2 2,-3-3-2,-6-11 1,-14-21-1,-14-25 0,-22-33 1,-19-31-1,-24-41 1,-19-38-1,-26-40 1,-20-32 0,-21-28 1,-14-24 0,-14-17 0,-11-9 0,-6-1 1,1 6-3,8 19 3,15 20-2,18 28 0,20 33 0,24 33 0,28 38 0,27 37 0,25 33 1,26 35-2,21 26 2,17 27-3,12 20 3,11 14-2,4 6 1,-1-1 0,-6-7-1,-15-23 0,-16-23 1,-23-34 0,-21-42-1,-28-43 1,-27-43-1,-28-42 1,-21-39 0,-20-28 0,-16-22 0,-12-12 1,-6-3 0,2 4 0,8 14 0,12 20 0,16 28-1,18 29 1,20 32 0,25 36-1,25 34 0,25 35-1,19 27 1,17 28-1,12 20 2,9 18-2,5 5 0,-5-5 0,-4-10 0,-17-22 2,-14-24-2,-22-37 1,-22-35-1,-12-32 1,-40-47 0,-9-25 0,-18-28 0,-16-19 0,-10-11 1,-2-1-1,2 5 1,4 11 0,12 18 0,12 20 0,15 27 0,22 26 0,28 24-2,1 31 0,27 24 1,21 26-1,13 16 1,12 19-1,7 7 0,2 3 0,-4-1 1,-8-14 0,-10-19 0,-18-26 0,-17-26-1,-26-40 1,-8-14 0,-26-35 0,-15-27 0,-16-22 0,-10-16 1,-6-8-1,-2-1 1,2 7 0,6 8 0,12 19 0,11 19-1,15 24 2,17 24-2,20 22 0,10 35 0,22 19-1,16 24 1,14 18-1,12 17 1,7 10-1,8 6 0,-2-3 1,-4-9 0,-6-15 0,-10-26 0,-12-31 0,-12-31-1,-15-34 1,-13-35 0,-14-34-1,-13-30 2,-14-23 0,-11-17-1,-12-12 1,-6-6 0,-4 1-1,0 12 1,2 15 0,8 21-1,16 23 0,14 26 0,19 32 0,18 32 0,21 34-1,18 28 2,19 34-1,13 24-1,15 20 0,8 19 1,3 12-1,0 2 2,-5-6-2,-10-18 0,-18-25 0,-20-30 1,-23-37 0,-25-41 0,-26-46 0,-23-38-1,-24-36 1,-18-30 1,-16-23 0,-10-17 0,-8-10 0,3 7-1,5 11 0,14 21 0,15 26-1,19 30 1,25 38 0,26 35 0,28 44 0,25 38 0,24 36 1,19 24-1,17 29 1,11 19-1,14 13-1,2 10 2,0 1-2,-6-10 1,-15-18 0,-14-22 0,-20-33 0,-22-36-1,-32-45 1,-26-43 0,-30-44 1,-27-41-2,-24-33 2,-19-27-1,-16-19 1,-10-13-2,-3 4 3,3 16-2,14 19-1,17 27 0,21 32 1,26 35-1,30 43 2,30 43-2,34 42 1,23 32 0,24 30 1,20 25-1,15 19 0,8 12 1,1 5-2,-4-2 1,-8-16-1,-13-21 2,-19-29-2,-20-32 1,-27-43 0,-28-39 1,-27-43 0,-26-42-2,-25-39 2,-21-30-1,-18-23 1,-15-17-2,-4 1 3,1 2-3,6 15 0,10 18 1,15 30-1,15 29 0,28 33 0,22 36 1,20 29-1,35 42 1,17 31 1,22 28-1,19 27 1,15 23 0,10 15-1,8 10 1,1 1-2,-4-7 2,-11-17-2,-14-23 2,-22-32-2,-20-35 1,-23-41-1,-27-38 1,-29-40 1,-21-40-2,-22-33 2,-14-26-1,-14-23 1,-10-11-2,-4 2 1,2 6 0,8 13-1,9 24 1,15 26-1,15 31 0,20 36 0,23 36 1,25 32 1,24 33-1,25 36 1,17 30 0,18 23-1,17 21 1,11 12 0,7 4 0,-6-5-2,-6-13 1,-16-26 0,-15-27 0,-22-36-1,-24-38 1,-29-40 0,-23-37-1,-28-39 2,-22-32-1,-15-30 1,-14-17-2,-10-12 1,-4-1 0,0 5-1,5 15 1,14 20-1,15 29 0,17 30 1,21 33-1,18 31 1,24 28 0,21 32 1,16 26-1,16 27 1,13 20 0,12 16-1,7 10 1,5 3 0,-3-4 0,-7-12-1,-10-21 1,-18-28-1,-17-33 0,-26-36 0,-22-31 0,-30-37 0,-22-30-1,-19-29 2,-15-21-2,-10-11 0,-8-4 0,0 1 1,5 9-1,15 17 0,15 23 0,21 28 1,20 31-1,25 30 1,26 28 0,23 30 1,20 26-1,18 25 1,14 17-1,14 16 1,3 3 0,-1 3-1,-6-6 1,-8-13-1,-13-20 0,-17-26 1,-21-27-1,-23-31 0,-17-27 0,-21-28 0,-15-22-1,-18-25 1,-10-14 0,-8-10 0,-1-5 0,-3 2-1,3 8 1,6 10-1,10 15 1,12 19-1,11 19 0,14 21 0,16 22 1,9 15 1,16 21-1,14 21 1,14 18 0,10 14-1,8 10 1,2 5-1,-2-2 1,-4-10-1,-11-12 0,-12-20 0,-14-22 0,-20-28 0,-15-25 1,-20-26-1,-15-23-1,-17-23 1,-10-17 0,-10-10-1,-7-7 1,-3-5-1,1 2 0,4 10 1,10 17-1,13 18 1,13 21-1,12 19 1,12 22 0,22 17 0,-2 36 0,20 15 0,7 11 0,6 18 1,3 10-1,3 11 1,1 0 0,-7-1 0,-6-10 0,-12-16 0,-14-15-1,-16-28 0,-16-25 0,-22-31 0,-13-21 0,-12-22-1,-11-14 0,-4-13 0,-2-4 1,4 4-1,7 6 0,15 17 1,14 15-1,17 20 1,18 21 0,22 28 0,21 23 0,22 24 1,17 23-1,15 23 1,13 15-1,9 13 1,3 1 0,-6-4-1,-7-7 1,-11-18-1,-16-20 0,-18-32 0,-20-30 0,-22-23 0,-16-48 0,-21-22 0,-18-30 0,-14-17-1,-8-19 0,-8-10 1,-5-7-1,2 2 1,2 7-1,11 19 0,14 17 1,14 25 0,10 21 1,19 28-1,18 34 0,11 20 0,17 32-1,14 25 1,8 22 1,9 22-1,9 19 1,3 15-1,2 5 1,-2-2 0,-4-9 0,-9-13 0,-10-18 0,-13-28-1,-16-31 0,-19-37 0,-17-28 0,-20-32 0,-17-31-1,-15-27 1,-12-21 0,-13-11-1,-2-1 0,0 3 0,6 11 1,13 18-1,13 22 0,23 30 1,23 29 0,26 32 0,22 27 1,22 29-1,17 24 1,14 20-1,11 12 1,4 6-1,-3-1 1,-8-11-1,-9-17 0,-16-27 0,-14-29 1,-22-33-1,-22-30 0,-23-32 0,-18-29-1,-17-26 1,-13-17 0,-8-11 0,-5-1-1,-2 4 1,5 12-1,12 17 1,13 21-1,16 27 0,19 27 1,17 22 0,18 38 0,20 20 1,13 22-1,12 19 1,5 9-1,3 5 1,-6-4 0,-7-13-1,-14-15 0,-18-22 1,-15-25-1,-20-21-1,-14-17 0,-12-9-3,-12-7-6,2 3-11,-2 3-11,13 10-3,17 16-1,16 18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1E933E69-9C2C-4E90-B2E4-83086AB50F5A}" type="datetimeFigureOut">
              <a:rPr lang="en-US" smtClean="0"/>
              <a:pPr/>
              <a:t>7/3/2013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53CDF563-9CF5-432E-A408-19803F90AED4}" type="slidenum">
              <a:rPr lang="en-US" smtClean="0"/>
              <a:pPr/>
              <a:t>‹#›</a:t>
            </a:fld>
            <a:endParaRPr lang="en-US"/>
          </a:p>
        </p:txBody>
      </p:sp>
    </p:spTree>
    <p:extLst>
      <p:ext uri="{BB962C8B-B14F-4D97-AF65-F5344CB8AC3E}">
        <p14:creationId xmlns:p14="http://schemas.microsoft.com/office/powerpoint/2010/main" val="494083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SCRIPT: </a:t>
            </a:r>
            <a:r>
              <a:rPr lang="en-US" sz="1300" dirty="0" smtClean="0"/>
              <a:t>The presentation materials were developed at the University of Wisconsin-Milwaukee (UWM) through a Susan Harwood Grant provided by the Department of Labor.</a:t>
            </a:r>
          </a:p>
          <a:p>
            <a:endParaRPr lang="en-US" sz="1300" dirty="0" smtClean="0"/>
          </a:p>
          <a:p>
            <a:r>
              <a:rPr lang="en-US" sz="1300" b="1" dirty="0" smtClean="0"/>
              <a:t>LEARNING OBJECTIVE: </a:t>
            </a:r>
            <a:r>
              <a:rPr lang="en-US" sz="1300" dirty="0" smtClean="0"/>
              <a:t>Grant source</a:t>
            </a:r>
            <a:endParaRPr lang="en-US" b="0" dirty="0"/>
          </a:p>
        </p:txBody>
      </p:sp>
      <p:sp>
        <p:nvSpPr>
          <p:cNvPr id="6" name="Slide Number Placeholder 5"/>
          <p:cNvSpPr>
            <a:spLocks noGrp="1"/>
          </p:cNvSpPr>
          <p:nvPr>
            <p:ph type="sldNum" sz="quarter" idx="10"/>
          </p:nvPr>
        </p:nvSpPr>
        <p:spPr/>
        <p:txBody>
          <a:bodyPr/>
          <a:lstStyle/>
          <a:p>
            <a:fld id="{53CDF563-9CF5-432E-A408-19803F90AED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Slide Number Placeholder 5"/>
          <p:cNvSpPr>
            <a:spLocks noGrp="1"/>
          </p:cNvSpPr>
          <p:nvPr>
            <p:ph type="sldNum" sz="quarter" idx="10"/>
          </p:nvPr>
        </p:nvSpPr>
        <p:spPr/>
        <p:txBody>
          <a:bodyPr/>
          <a:lstStyle/>
          <a:p>
            <a:fld id="{53CDF563-9CF5-432E-A408-19803F90AED4}"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do you measure improvement if you don't know where you are now?</a:t>
            </a:r>
          </a:p>
          <a:p>
            <a:pPr>
              <a:spcBef>
                <a:spcPct val="0"/>
              </a:spcBef>
            </a:pPr>
            <a:endParaRPr lang="en-US" smtClean="0"/>
          </a:p>
          <a:p>
            <a:pPr>
              <a:spcBef>
                <a:spcPct val="0"/>
              </a:spcBef>
            </a:pPr>
            <a:r>
              <a:rPr lang="en-US" smtClean="0"/>
              <a:t>Free clipart image, website: http://www.clipartguide.com/_pages/0808-0801-1115-5658.html</a:t>
            </a:r>
          </a:p>
        </p:txBody>
      </p:sp>
      <p:sp>
        <p:nvSpPr>
          <p:cNvPr id="6" name="Slide Number Placeholder 5"/>
          <p:cNvSpPr>
            <a:spLocks noGrp="1"/>
          </p:cNvSpPr>
          <p:nvPr>
            <p:ph type="sldNum" sz="quarter" idx="10"/>
          </p:nvPr>
        </p:nvSpPr>
        <p:spPr/>
        <p:txBody>
          <a:bodyPr/>
          <a:lstStyle/>
          <a:p>
            <a:fld id="{53CDF563-9CF5-432E-A408-19803F90AED4}"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Discuss root cause of the injury here.</a:t>
            </a:r>
          </a:p>
        </p:txBody>
      </p:sp>
      <p:sp>
        <p:nvSpPr>
          <p:cNvPr id="6" name="Slide Number Placeholder 5"/>
          <p:cNvSpPr>
            <a:spLocks noGrp="1"/>
          </p:cNvSpPr>
          <p:nvPr>
            <p:ph type="sldNum" sz="quarter" idx="10"/>
          </p:nvPr>
        </p:nvSpPr>
        <p:spPr/>
        <p:txBody>
          <a:bodyPr/>
          <a:lstStyle/>
          <a:p>
            <a:fld id="{53CDF563-9CF5-432E-A408-19803F90AED4}" type="slidenum">
              <a:rPr lang="en-US" smtClean="0"/>
              <a:pPr/>
              <a:t>48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50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http://gmj.gallup.com/content/102496/where-employee-engagement-happens.aspx</a:t>
            </a:r>
          </a:p>
        </p:txBody>
      </p:sp>
      <p:sp>
        <p:nvSpPr>
          <p:cNvPr id="6" name="Slide Number Placeholder 5"/>
          <p:cNvSpPr>
            <a:spLocks noGrp="1"/>
          </p:cNvSpPr>
          <p:nvPr>
            <p:ph type="sldNum" sz="quarter" idx="10"/>
          </p:nvPr>
        </p:nvSpPr>
        <p:spPr/>
        <p:txBody>
          <a:bodyPr/>
          <a:lstStyle/>
          <a:p>
            <a:fld id="{53CDF563-9CF5-432E-A408-19803F90AED4}" type="slidenum">
              <a:rPr lang="en-US" smtClean="0"/>
              <a:pPr/>
              <a:t>53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http://gmj.gallup.com/content/102496/where-employee-engagement-happens.aspx</a:t>
            </a:r>
          </a:p>
        </p:txBody>
      </p:sp>
      <p:sp>
        <p:nvSpPr>
          <p:cNvPr id="6" name="Slide Number Placeholder 5"/>
          <p:cNvSpPr>
            <a:spLocks noGrp="1"/>
          </p:cNvSpPr>
          <p:nvPr>
            <p:ph type="sldNum" sz="quarter" idx="10"/>
          </p:nvPr>
        </p:nvSpPr>
        <p:spPr/>
        <p:txBody>
          <a:bodyPr/>
          <a:lstStyle/>
          <a:p>
            <a:fld id="{53CDF563-9CF5-432E-A408-19803F90AED4}" type="slidenum">
              <a:rPr lang="en-US" smtClean="0"/>
              <a:pPr/>
              <a:t>54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Free clipart image:</a:t>
            </a:r>
          </a:p>
          <a:p>
            <a:pPr>
              <a:spcBef>
                <a:spcPct val="0"/>
              </a:spcBef>
            </a:pPr>
            <a:r>
              <a:rPr lang="en-US" smtClean="0"/>
              <a:t>http://icons.mysitemyway.com/free-clipart-icons/1/solid-light-bulb-on-icon-id/80823/style-id/604/glossy-black-icons/business/</a:t>
            </a:r>
          </a:p>
          <a:p>
            <a:pPr>
              <a:spcBef>
                <a:spcPct val="0"/>
              </a:spcBef>
            </a:pPr>
            <a:endParaRPr lang="en-US" smtClean="0"/>
          </a:p>
          <a:p>
            <a:pPr>
              <a:spcBef>
                <a:spcPct val="0"/>
              </a:spcBef>
            </a:pPr>
            <a:r>
              <a:rPr lang="en-US" smtClean="0"/>
              <a:t>Talk about the training next week; ask what can be changed!</a:t>
            </a:r>
          </a:p>
          <a:p>
            <a:pPr>
              <a:spcBef>
                <a:spcPct val="0"/>
              </a:spcBef>
            </a:pPr>
            <a:r>
              <a:rPr lang="en-US" smtClean="0"/>
              <a:t>Visit a job site; ask what can be changed!</a:t>
            </a:r>
          </a:p>
          <a:p>
            <a:pPr>
              <a:spcBef>
                <a:spcPct val="0"/>
              </a:spcBef>
            </a:pPr>
            <a:r>
              <a:rPr lang="en-US" smtClean="0"/>
              <a:t>Re-do the training or parts of the training each year and every year.</a:t>
            </a:r>
          </a:p>
        </p:txBody>
      </p:sp>
      <p:sp>
        <p:nvSpPr>
          <p:cNvPr id="6" name="Slide Number Placeholder 5"/>
          <p:cNvSpPr>
            <a:spLocks noGrp="1"/>
          </p:cNvSpPr>
          <p:nvPr>
            <p:ph type="sldNum" sz="quarter" idx="10"/>
          </p:nvPr>
        </p:nvSpPr>
        <p:spPr/>
        <p:txBody>
          <a:bodyPr/>
          <a:lstStyle/>
          <a:p>
            <a:fld id="{53CDF563-9CF5-432E-A408-19803F90AED4}"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MSD costs were rounded up from values in the Washington State Calculator</a:t>
            </a:r>
          </a:p>
          <a:p>
            <a:pPr>
              <a:spcBef>
                <a:spcPct val="0"/>
              </a:spcBef>
            </a:pPr>
            <a:endParaRPr lang="en-US" dirty="0" smtClean="0"/>
          </a:p>
          <a:p>
            <a:pPr>
              <a:spcBef>
                <a:spcPct val="0"/>
              </a:spcBef>
            </a:pPr>
            <a:endParaRPr lang="en-US" dirty="0"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63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p>
          <a:p>
            <a:endParaRPr lang="en-US" b="1" dirty="0" smtClean="0"/>
          </a:p>
          <a:p>
            <a:r>
              <a:rPr lang="en-US" b="1" dirty="0" smtClean="0"/>
              <a:t>Learning Objective:</a:t>
            </a:r>
            <a:endParaRPr lang="en-US" b="1" dirty="0"/>
          </a:p>
        </p:txBody>
      </p:sp>
      <p:sp>
        <p:nvSpPr>
          <p:cNvPr id="6" name="Slide Number Placeholder 5"/>
          <p:cNvSpPr>
            <a:spLocks noGrp="1"/>
          </p:cNvSpPr>
          <p:nvPr>
            <p:ph type="sldNum" sz="quarter" idx="10"/>
          </p:nvPr>
        </p:nvSpPr>
        <p:spPr/>
        <p:txBody>
          <a:bodyPr/>
          <a:lstStyle/>
          <a:p>
            <a:fld id="{53CDF563-9CF5-432E-A408-19803F90AED4}" type="slidenum">
              <a:rPr lang="en-US" smtClean="0"/>
              <a:pPr/>
              <a:t>64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p>
          <a:p>
            <a:endParaRPr lang="en-US" b="1" dirty="0" smtClean="0"/>
          </a:p>
          <a:p>
            <a:r>
              <a:rPr lang="en-US" b="1" dirty="0" smtClean="0"/>
              <a:t>Learning Objective: </a:t>
            </a:r>
            <a:r>
              <a:rPr lang="en-US" b="0" dirty="0" smtClean="0"/>
              <a:t>Cost of making change</a:t>
            </a:r>
            <a:endParaRPr lang="en-US" b="1" dirty="0"/>
          </a:p>
        </p:txBody>
      </p:sp>
      <p:sp>
        <p:nvSpPr>
          <p:cNvPr id="6" name="Slide Number Placeholder 5"/>
          <p:cNvSpPr>
            <a:spLocks noGrp="1"/>
          </p:cNvSpPr>
          <p:nvPr>
            <p:ph type="sldNum" sz="quarter" idx="10"/>
          </p:nvPr>
        </p:nvSpPr>
        <p:spPr/>
        <p:txBody>
          <a:bodyPr/>
          <a:lstStyle/>
          <a:p>
            <a:fld id="{53CDF563-9CF5-432E-A408-19803F90AED4}" type="slidenum">
              <a:rPr lang="en-US" smtClean="0"/>
              <a:pPr/>
              <a:t>65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b="0" dirty="0" smtClean="0"/>
              <a:t>It</a:t>
            </a:r>
            <a:r>
              <a:rPr lang="en-US" b="0" baseline="0" dirty="0" smtClean="0"/>
              <a:t> is assumed that for every foot of cable used, a cut is performed every 100 feet, a conservative estimate for the number of cuts performed for the top three cable types. From information gathered for six months the number of cuts for the top three cable types was 4762 which comprised 39% of all cables cut. Using this information it was approximated that 19,500 cuts would be made annually and this number was used in calculating the annual cost savings.</a:t>
            </a:r>
          </a:p>
          <a:p>
            <a:endParaRPr lang="en-US" b="0" baseline="0" dirty="0" smtClean="0"/>
          </a:p>
          <a:p>
            <a:r>
              <a:rPr lang="en-US" b="1" baseline="0" dirty="0" smtClean="0"/>
              <a:t>Learning Objective: </a:t>
            </a:r>
            <a:r>
              <a:rPr lang="en-US" b="0" baseline="0" dirty="0" smtClean="0"/>
              <a:t>Cost savings and productivity improvements</a:t>
            </a:r>
            <a:endParaRPr lang="en-US" b="1" dirty="0"/>
          </a:p>
        </p:txBody>
      </p:sp>
      <p:sp>
        <p:nvSpPr>
          <p:cNvPr id="6" name="Slide Number Placeholder 5"/>
          <p:cNvSpPr>
            <a:spLocks noGrp="1"/>
          </p:cNvSpPr>
          <p:nvPr>
            <p:ph type="sldNum" sz="quarter" idx="10"/>
          </p:nvPr>
        </p:nvSpPr>
        <p:spPr/>
        <p:txBody>
          <a:bodyPr/>
          <a:lstStyle/>
          <a:p>
            <a:fld id="{53CDF563-9CF5-432E-A408-19803F90AED4}" type="slidenum">
              <a:rPr lang="en-US" smtClean="0"/>
              <a:pPr/>
              <a:t>66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p>
          <a:p>
            <a:endParaRPr lang="en-US" b="1" dirty="0" smtClean="0"/>
          </a:p>
          <a:p>
            <a:r>
              <a:rPr lang="en-US" b="1" dirty="0" smtClean="0"/>
              <a:t>Learning Objective: </a:t>
            </a:r>
            <a:r>
              <a:rPr lang="en-US" b="0" dirty="0" smtClean="0"/>
              <a:t>Benefits of reducing injuries</a:t>
            </a:r>
            <a:endParaRPr lang="en-US" b="1" dirty="0" smtClean="0"/>
          </a:p>
          <a:p>
            <a:endParaRPr lang="en-US" dirty="0"/>
          </a:p>
        </p:txBody>
      </p:sp>
      <p:sp>
        <p:nvSpPr>
          <p:cNvPr id="6" name="Slide Number Placeholder 5"/>
          <p:cNvSpPr>
            <a:spLocks noGrp="1"/>
          </p:cNvSpPr>
          <p:nvPr>
            <p:ph type="sldNum" sz="quarter" idx="10"/>
          </p:nvPr>
        </p:nvSpPr>
        <p:spPr/>
        <p:txBody>
          <a:bodyPr/>
          <a:lstStyle/>
          <a:p>
            <a:fld id="{53CDF563-9CF5-432E-A408-19803F90AED4}" type="slidenum">
              <a:rPr lang="en-US" smtClean="0"/>
              <a:pPr/>
              <a:t>67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p>
          <a:p>
            <a:endParaRPr lang="en-US" b="1" dirty="0" smtClean="0"/>
          </a:p>
          <a:p>
            <a:r>
              <a:rPr lang="en-US" b="1" dirty="0" smtClean="0"/>
              <a:t>Learning Objective: </a:t>
            </a:r>
            <a:r>
              <a:rPr lang="en-US" b="0" dirty="0" smtClean="0"/>
              <a:t>Cost benefit analysis</a:t>
            </a:r>
            <a:endParaRPr lang="en-US" b="1" dirty="0" smtClean="0"/>
          </a:p>
          <a:p>
            <a:endParaRPr lang="en-US" dirty="0"/>
          </a:p>
        </p:txBody>
      </p:sp>
      <p:sp>
        <p:nvSpPr>
          <p:cNvPr id="6" name="Slide Number Placeholder 5"/>
          <p:cNvSpPr>
            <a:spLocks noGrp="1"/>
          </p:cNvSpPr>
          <p:nvPr>
            <p:ph type="sldNum" sz="quarter" idx="10"/>
          </p:nvPr>
        </p:nvSpPr>
        <p:spPr/>
        <p:txBody>
          <a:bodyPr/>
          <a:lstStyle/>
          <a:p>
            <a:fld id="{53CDF563-9CF5-432E-A408-19803F90AED4}" type="slidenum">
              <a:rPr lang="en-US" smtClean="0"/>
              <a:pPr/>
              <a:t>68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69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Utility industry</a:t>
            </a:r>
          </a:p>
          <a:p>
            <a:pPr lvl="1">
              <a:spcBef>
                <a:spcPct val="0"/>
              </a:spcBef>
            </a:pPr>
            <a:r>
              <a:rPr lang="en-US" smtClean="0"/>
              <a:t>Wiesel, et al 1994 Potomac Energy Company; 5300 employees, 10 year study on injury surveillance system</a:t>
            </a:r>
          </a:p>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71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http://www.osha.gov/dcsp/success_stories/ergonomics/hensel.html</a:t>
            </a:r>
          </a:p>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72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69" fontAlgn="base">
              <a:spcBef>
                <a:spcPct val="30000"/>
              </a:spcBef>
              <a:spcAft>
                <a:spcPct val="0"/>
              </a:spcAft>
              <a:defRPr/>
            </a:pPr>
            <a:r>
              <a:rPr lang="en-US" dirty="0" smtClean="0"/>
              <a:t>Story: One of the companies told me a story about taking a job with a big retailer. For several months the retailer wouldn’t decide if they wanted natural gas service and the company really wanted their business. At the last minute, the big retailer wanted the service, but it was December and they were in the middle of a rainy season. The work was tough, and the employees were pulling themselves through the mud to get the service line and make the connection. No one was hurt, but the manager wished that they would have done the job differently. Two days after they finished the installation, there was the longest drought they had seen in decades.</a:t>
            </a:r>
          </a:p>
          <a:p>
            <a:endParaRPr lang="en-US" dirty="0"/>
          </a:p>
        </p:txBody>
      </p:sp>
      <p:sp>
        <p:nvSpPr>
          <p:cNvPr id="6" name="Slide Number Placeholder 5"/>
          <p:cNvSpPr>
            <a:spLocks noGrp="1"/>
          </p:cNvSpPr>
          <p:nvPr>
            <p:ph type="sldNum" sz="quarter" idx="10"/>
          </p:nvPr>
        </p:nvSpPr>
        <p:spPr/>
        <p:txBody>
          <a:bodyPr/>
          <a:lstStyle/>
          <a:p>
            <a:fld id="{53CDF563-9CF5-432E-A408-19803F90AED4}" type="slidenum">
              <a:rPr lang="en-US" smtClean="0"/>
              <a:pPr/>
              <a:t>79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eLCOSH checklist: http://www.elcosh.org/en/document/4/d000003/construction-ergonomics-checklist.html</a:t>
            </a:r>
          </a:p>
          <a:p>
            <a:pPr>
              <a:spcBef>
                <a:spcPct val="0"/>
              </a:spcBef>
            </a:pPr>
            <a:endParaRPr lang="en-US" smtClean="0"/>
          </a:p>
          <a:p>
            <a:pPr>
              <a:spcBef>
                <a:spcPct val="0"/>
              </a:spcBef>
            </a:pPr>
            <a:r>
              <a:rPr lang="en-US" smtClean="0"/>
              <a:t>Ergonomics &amp; Construction links</a:t>
            </a:r>
          </a:p>
          <a:p>
            <a:pPr>
              <a:spcBef>
                <a:spcPct val="0"/>
              </a:spcBef>
            </a:pPr>
            <a:r>
              <a:rPr lang="en-US" smtClean="0"/>
              <a:t>http://www.ohsu.edu/croetweb/links.cfm?subtopicID=350</a:t>
            </a:r>
          </a:p>
          <a:p>
            <a:pPr>
              <a:spcBef>
                <a:spcPct val="0"/>
              </a:spcBef>
            </a:pPr>
            <a:endParaRPr lang="en-US" smtClean="0"/>
          </a:p>
          <a:p>
            <a:pPr>
              <a:spcBef>
                <a:spcPct val="0"/>
              </a:spcBef>
            </a:pPr>
            <a:r>
              <a:rPr lang="en-US" smtClean="0"/>
              <a:t>MML org</a:t>
            </a:r>
          </a:p>
          <a:p>
            <a:pPr>
              <a:spcBef>
                <a:spcPct val="0"/>
              </a:spcBef>
            </a:pPr>
            <a:r>
              <a:rPr lang="en-US" smtClean="0"/>
              <a:t>http://www.mml.org/insurance/shared/publications/s_and_h_manual/14A.pdf</a:t>
            </a:r>
          </a:p>
        </p:txBody>
      </p:sp>
      <p:sp>
        <p:nvSpPr>
          <p:cNvPr id="6" name="Slide Number Placeholder 5"/>
          <p:cNvSpPr>
            <a:spLocks noGrp="1"/>
          </p:cNvSpPr>
          <p:nvPr>
            <p:ph type="sldNum" sz="quarter" idx="10"/>
          </p:nvPr>
        </p:nvSpPr>
        <p:spPr/>
        <p:txBody>
          <a:bodyPr/>
          <a:lstStyle/>
          <a:p>
            <a:fld id="{53CDF563-9CF5-432E-A408-19803F90AED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CDF563-9CF5-432E-A408-19803F90AED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 name="Slide Number Placeholder 5"/>
          <p:cNvSpPr>
            <a:spLocks noGrp="1"/>
          </p:cNvSpPr>
          <p:nvPr>
            <p:ph type="sldNum" sz="quarter" idx="10"/>
          </p:nvPr>
        </p:nvSpPr>
        <p:spPr/>
        <p:txBody>
          <a:bodyPr/>
          <a:lstStyle/>
          <a:p>
            <a:fld id="{53CDF563-9CF5-432E-A408-19803F90AED4}"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pic>
        <p:nvPicPr>
          <p:cNvPr id="10" name="Picture 9" descr="orange with lines-2.jpg"/>
          <p:cNvPicPr>
            <a:picLocks noChangeAspect="1"/>
          </p:cNvPicPr>
          <p:nvPr userDrawn="1"/>
        </p:nvPicPr>
        <p:blipFill>
          <a:blip r:embed="rId2" cstate="email"/>
          <a:stretch>
            <a:fillRect/>
          </a:stretch>
        </p:blipFill>
        <p:spPr>
          <a:xfrm>
            <a:off x="0" y="0"/>
            <a:ext cx="9144000" cy="1924050"/>
          </a:xfrm>
          <a:prstGeom prst="rect">
            <a:avLst/>
          </a:prstGeom>
        </p:spPr>
      </p:pic>
      <p:pic>
        <p:nvPicPr>
          <p:cNvPr id="11" name="Picture 10" descr="orange with lines-2.jpg"/>
          <p:cNvPicPr>
            <a:picLocks noChangeAspect="1"/>
          </p:cNvPicPr>
          <p:nvPr userDrawn="1"/>
        </p:nvPicPr>
        <p:blipFill>
          <a:blip r:embed="rId2" cstate="email"/>
          <a:stretch>
            <a:fillRect/>
          </a:stretch>
        </p:blipFill>
        <p:spPr>
          <a:xfrm rot="10800000">
            <a:off x="0" y="4933950"/>
            <a:ext cx="9144000" cy="192405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pic>
        <p:nvPicPr>
          <p:cNvPr id="9" name="Picture 8" descr="orange with lines-2.jpg"/>
          <p:cNvPicPr>
            <a:picLocks noChangeAspect="1"/>
          </p:cNvPicPr>
          <p:nvPr/>
        </p:nvPicPr>
        <p:blipFill>
          <a:blip r:embed="rId2" cstate="email"/>
          <a:srcRect/>
          <a:stretch>
            <a:fillRect/>
          </a:stretch>
        </p:blipFill>
        <p:spPr>
          <a:xfrm rot="10800000">
            <a:off x="0" y="4930101"/>
            <a:ext cx="9144000" cy="1927898"/>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30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7/14/2012</a:t>
            </a:r>
            <a:endParaRPr lang="en-US"/>
          </a:p>
        </p:txBody>
      </p:sp>
      <p:sp>
        <p:nvSpPr>
          <p:cNvPr id="4" name="Slide Number Placeholder 3"/>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pic>
        <p:nvPicPr>
          <p:cNvPr id="9" name="Picture 8" descr="orange with lines-2.jpg"/>
          <p:cNvPicPr>
            <a:picLocks noChangeAspect="1"/>
          </p:cNvPicPr>
          <p:nvPr/>
        </p:nvPicPr>
        <p:blipFill>
          <a:blip r:embed="rId2" cstate="email"/>
          <a:srcRect/>
          <a:stretch>
            <a:fillRect/>
          </a:stretch>
        </p:blipFill>
        <p:spPr>
          <a:xfrm rot="10800000">
            <a:off x="0" y="4930101"/>
            <a:ext cx="9144000" cy="1927898"/>
          </a:xfrm>
          <a:prstGeom prst="rect">
            <a:avLst/>
          </a:prstGeom>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2304558"/>
          </a:xfrm>
          <a:ln>
            <a:solidFill>
              <a:schemeClr val="tx1"/>
            </a:solidFill>
          </a:ln>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pic>
        <p:nvPicPr>
          <p:cNvPr id="10" name="Picture 9" descr="orange with lines-2.jpg"/>
          <p:cNvPicPr>
            <a:picLocks noChangeAspect="1"/>
          </p:cNvPicPr>
          <p:nvPr/>
        </p:nvPicPr>
        <p:blipFill>
          <a:blip r:embed="rId2" cstate="email"/>
          <a:stretch>
            <a:fillRect/>
          </a:stretch>
        </p:blipFill>
        <p:spPr>
          <a:xfrm>
            <a:off x="0" y="0"/>
            <a:ext cx="9144000" cy="1924050"/>
          </a:xfrm>
          <a:prstGeom prst="rect">
            <a:avLst/>
          </a:prstGeom>
        </p:spPr>
      </p:pic>
      <p:pic>
        <p:nvPicPr>
          <p:cNvPr id="11" name="Picture 10" descr="orange with lines-2.jpg"/>
          <p:cNvPicPr>
            <a:picLocks noChangeAspect="1"/>
          </p:cNvPicPr>
          <p:nvPr/>
        </p:nvPicPr>
        <p:blipFill>
          <a:blip r:embed="rId2" cstate="email"/>
          <a:stretch>
            <a:fillRect/>
          </a:stretch>
        </p:blipFill>
        <p:spPr>
          <a:xfrm rot="10800000">
            <a:off x="0" y="4933950"/>
            <a:ext cx="9144000" cy="192405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30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7/14/2012</a:t>
            </a:r>
            <a:endParaRPr lang="en-US"/>
          </a:p>
        </p:txBody>
      </p:sp>
      <p:sp>
        <p:nvSpPr>
          <p:cNvPr id="4" name="Slide Number Placeholder 3"/>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7" name="Picture 2" descr="C:\Users\ErgoTablet\Downloads\Orange New.png"/>
          <p:cNvPicPr>
            <a:picLocks noChangeAspect="1" noChangeArrowheads="1"/>
          </p:cNvPicPr>
          <p:nvPr/>
        </p:nvPicPr>
        <p:blipFill>
          <a:blip r:embed="rId2" cstate="email"/>
          <a:srcRect/>
          <a:stretch>
            <a:fillRect/>
          </a:stretch>
        </p:blipFill>
        <p:spPr bwMode="auto">
          <a:xfrm>
            <a:off x="0" y="3733800"/>
            <a:ext cx="9144000" cy="3136900"/>
          </a:xfrm>
          <a:prstGeom prst="rect">
            <a:avLst/>
          </a:prstGeom>
          <a:noFill/>
        </p:spPr>
      </p:pic>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8" name="Picture 2" descr="C:\Users\ErgoTablet\Downloads\Orange New.png"/>
          <p:cNvPicPr>
            <a:picLocks noChangeAspect="1" noChangeArrowheads="1"/>
          </p:cNvPicPr>
          <p:nvPr/>
        </p:nvPicPr>
        <p:blipFill>
          <a:blip r:embed="rId2" cstate="email"/>
          <a:srcRect/>
          <a:stretch>
            <a:fillRect/>
          </a:stretch>
        </p:blipFill>
        <p:spPr bwMode="auto">
          <a:xfrm>
            <a:off x="0" y="3427448"/>
            <a:ext cx="9144000" cy="3443252"/>
          </a:xfrm>
          <a:prstGeom prst="rect">
            <a:avLst/>
          </a:prstGeom>
          <a:noFill/>
        </p:spPr>
      </p:pic>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flipV="1">
            <a:off x="0" y="3429000"/>
            <a:ext cx="9144000" cy="3429000"/>
          </a:xfrm>
          <a:prstGeom prst="rect">
            <a:avLst/>
          </a:prstGeom>
        </p:spPr>
      </p:pic>
      <p:sp>
        <p:nvSpPr>
          <p:cNvPr id="2" name="Title 1"/>
          <p:cNvSpPr>
            <a:spLocks noGrp="1"/>
          </p:cNvSpPr>
          <p:nvPr>
            <p:ph type="title"/>
          </p:nvPr>
        </p:nvSpPr>
        <p:spPr>
          <a:xfrm>
            <a:off x="722313" y="3464418"/>
            <a:ext cx="7772400" cy="2304558"/>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5448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7/14/2012</a:t>
            </a:r>
            <a:endParaRPr 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7/14/2012</a:t>
            </a:r>
            <a:endParaRPr lang="en-US"/>
          </a:p>
        </p:txBody>
      </p:sp>
      <p:sp>
        <p:nvSpPr>
          <p:cNvPr id="4" name="Slide Number Placeholder 3"/>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7/14/2012</a:t>
            </a:r>
            <a:endParaRPr lang="en-US"/>
          </a:p>
        </p:txBody>
      </p:sp>
      <p:sp>
        <p:nvSpPr>
          <p:cNvPr id="4" name="Slide Number Placeholder 3"/>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pic>
        <p:nvPicPr>
          <p:cNvPr id="8" name="Picture 2" descr="C:\Users\ErgoTablet\Downloads\Orange New.png"/>
          <p:cNvPicPr>
            <a:picLocks noChangeAspect="1" noChangeArrowheads="1"/>
          </p:cNvPicPr>
          <p:nvPr userDrawn="1"/>
        </p:nvPicPr>
        <p:blipFill>
          <a:blip r:embed="rId2" cstate="email"/>
          <a:srcRect/>
          <a:stretch>
            <a:fillRect/>
          </a:stretch>
        </p:blipFill>
        <p:spPr bwMode="auto">
          <a:xfrm>
            <a:off x="0" y="3427448"/>
            <a:ext cx="9144000" cy="3443252"/>
          </a:xfrm>
          <a:prstGeom prst="rect">
            <a:avLst/>
          </a:prstGeom>
          <a:noFill/>
        </p:spPr>
      </p:pic>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pic>
        <p:nvPicPr>
          <p:cNvPr id="9" name="Picture 2" descr="C:\Users\ErgoTablet\Downloads\Orange New.png"/>
          <p:cNvPicPr>
            <a:picLocks noChangeAspect="1" noChangeArrowheads="1"/>
          </p:cNvPicPr>
          <p:nvPr userDrawn="1"/>
        </p:nvPicPr>
        <p:blipFill>
          <a:blip r:embed="rId2" cstate="email"/>
          <a:srcRect/>
          <a:stretch>
            <a:fillRect/>
          </a:stretch>
        </p:blipFill>
        <p:spPr bwMode="auto">
          <a:xfrm rot="10800000">
            <a:off x="0" y="1"/>
            <a:ext cx="9144000" cy="3443252"/>
          </a:xfrm>
          <a:prstGeom prst="rect">
            <a:avLst/>
          </a:prstGeom>
          <a:noFill/>
        </p:spPr>
      </p:pic>
      <p:pic>
        <p:nvPicPr>
          <p:cNvPr id="392194" name="Picture 2" descr="C:\Users\ErgoTablet\Downloads\Orange New.png"/>
          <p:cNvPicPr>
            <a:picLocks noChangeAspect="1" noChangeArrowheads="1"/>
          </p:cNvPicPr>
          <p:nvPr userDrawn="1"/>
        </p:nvPicPr>
        <p:blipFill>
          <a:blip r:embed="rId2" cstate="email"/>
          <a:srcRect/>
          <a:stretch>
            <a:fillRect/>
          </a:stretch>
        </p:blipFill>
        <p:spPr bwMode="auto">
          <a:xfrm>
            <a:off x="0" y="3427448"/>
            <a:ext cx="9144000" cy="3443252"/>
          </a:xfrm>
          <a:prstGeom prst="rect">
            <a:avLst/>
          </a:prstGeom>
          <a:noFill/>
        </p:spPr>
      </p:pic>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7/14/2012</a:t>
            </a:r>
            <a:endParaRPr lang="en-US"/>
          </a:p>
        </p:txBody>
      </p:sp>
      <p:sp>
        <p:nvSpPr>
          <p:cNvPr id="5" name="Slide Number Placeholder 4"/>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7/14/2012</a:t>
            </a:r>
            <a:endParaRPr lang="en-US"/>
          </a:p>
        </p:txBody>
      </p:sp>
      <p:sp>
        <p:nvSpPr>
          <p:cNvPr id="4" name="Slide Number Placeholder 3"/>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11" name="Picture 10" descr="orange with lines-2.jpg"/>
          <p:cNvPicPr>
            <a:picLocks noChangeAspect="1"/>
          </p:cNvPicPr>
          <p:nvPr/>
        </p:nvPicPr>
        <p:blipFill>
          <a:blip r:embed="rId2" cstate="email"/>
          <a:stretch>
            <a:fillRect/>
          </a:stretch>
        </p:blipFill>
        <p:spPr>
          <a:xfrm rot="10800000">
            <a:off x="0" y="4933950"/>
            <a:ext cx="9144000" cy="1924050"/>
          </a:xfrm>
          <a:prstGeom prst="rect">
            <a:avLst/>
          </a:prstGeom>
        </p:spPr>
      </p:pic>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pic>
        <p:nvPicPr>
          <p:cNvPr id="10" name="Picture 9" descr="orange with lines-2.jpg"/>
          <p:cNvPicPr>
            <a:picLocks noChangeAspect="1"/>
          </p:cNvPicPr>
          <p:nvPr/>
        </p:nvPicPr>
        <p:blipFill>
          <a:blip r:embed="rId2" cstate="email"/>
          <a:stretch>
            <a:fillRect/>
          </a:stretch>
        </p:blipFill>
        <p:spPr>
          <a:xfrm>
            <a:off x="0" y="0"/>
            <a:ext cx="9144000" cy="1924050"/>
          </a:xfrm>
          <a:prstGeom prst="rect">
            <a:avLst/>
          </a:prstGeom>
        </p:spPr>
      </p:pic>
      <p:pic>
        <p:nvPicPr>
          <p:cNvPr id="8" name="Picture 7" descr="orange with lines-2.jpg"/>
          <p:cNvPicPr>
            <a:picLocks noChangeAspect="1"/>
          </p:cNvPicPr>
          <p:nvPr userDrawn="1"/>
        </p:nvPicPr>
        <p:blipFill>
          <a:blip r:embed="rId2" cstate="email"/>
          <a:stretch>
            <a:fillRect/>
          </a:stretch>
        </p:blipFill>
        <p:spPr>
          <a:xfrm>
            <a:off x="0" y="0"/>
            <a:ext cx="9144000" cy="1924050"/>
          </a:xfrm>
          <a:prstGeom prst="rect">
            <a:avLst/>
          </a:prstGeom>
        </p:spPr>
      </p:pic>
      <p:pic>
        <p:nvPicPr>
          <p:cNvPr id="9" name="Picture 8" descr="orange with lines-2.jpg"/>
          <p:cNvPicPr>
            <a:picLocks noChangeAspect="1"/>
          </p:cNvPicPr>
          <p:nvPr userDrawn="1"/>
        </p:nvPicPr>
        <p:blipFill>
          <a:blip r:embed="rId2" cstate="email"/>
          <a:stretch>
            <a:fillRect/>
          </a:stretch>
        </p:blipFill>
        <p:spPr>
          <a:xfrm rot="10800000">
            <a:off x="0" y="4933950"/>
            <a:ext cx="9144000" cy="1924050"/>
          </a:xfrm>
          <a:prstGeom prst="rect">
            <a:avLst/>
          </a:prstGeom>
        </p:spPr>
      </p:pic>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2304558"/>
          </a:xfrm>
        </p:spPr>
        <p:txBody>
          <a:bodyPr anchor="t"/>
          <a:lstStyle>
            <a:lvl1pPr algn="ctr">
              <a:defRPr sz="4000" b="1" cap="all">
                <a:ln w="18415" cmpd="sng">
                  <a:noFill/>
                  <a:prstDash val="solid"/>
                </a:ln>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1AEA41FB-01C2-4D91-8A68-98251CD2FFE9}" type="slidenum">
              <a:rPr lang="en-US" smtClean="0"/>
              <a:pPr/>
              <a:t>‹#›</a:t>
            </a:fld>
            <a:endParaRPr lang="en-US"/>
          </a:p>
        </p:txBody>
      </p:sp>
      <p:sp>
        <p:nvSpPr>
          <p:cNvPr id="11" name="Rectangle 10"/>
          <p:cNvSpPr/>
          <p:nvPr/>
        </p:nvSpPr>
        <p:spPr>
          <a:xfrm>
            <a:off x="482600" y="1663700"/>
            <a:ext cx="861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orange with lines-2.jpg"/>
          <p:cNvPicPr>
            <a:picLocks noChangeAspect="1"/>
          </p:cNvPicPr>
          <p:nvPr/>
        </p:nvPicPr>
        <p:blipFill>
          <a:blip r:embed="rId2" cstate="email"/>
          <a:stretch>
            <a:fillRect/>
          </a:stretch>
        </p:blipFill>
        <p:spPr>
          <a:xfrm rot="10800000">
            <a:off x="0" y="4933949"/>
            <a:ext cx="9144000" cy="1924050"/>
          </a:xfrm>
          <a:prstGeom prst="rect">
            <a:avLst/>
          </a:prstGeom>
        </p:spPr>
      </p:pic>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8D242B7-D151-4096-A1FD-6FEA0092D465}"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flipV="1">
            <a:off x="0" y="3429000"/>
            <a:ext cx="9144000" cy="3429000"/>
          </a:xfrm>
          <a:prstGeom prst="rect">
            <a:avLst/>
          </a:prstGeom>
        </p:spPr>
      </p:pic>
      <p:sp>
        <p:nvSpPr>
          <p:cNvPr id="2" name="Title 1"/>
          <p:cNvSpPr>
            <a:spLocks noGrp="1"/>
          </p:cNvSpPr>
          <p:nvPr>
            <p:ph type="title"/>
          </p:nvPr>
        </p:nvSpPr>
        <p:spPr>
          <a:xfrm>
            <a:off x="722313" y="3464418"/>
            <a:ext cx="7772400" cy="2304558"/>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5448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7/14/2012</a:t>
            </a:r>
            <a:endParaRPr lang="en-US"/>
          </a:p>
        </p:txBody>
      </p:sp>
      <p:sp>
        <p:nvSpPr>
          <p:cNvPr id="9" name="Slide Number Placeholder 8"/>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7/14/2012</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7/14/2012</a:t>
            </a:r>
            <a:endParaRPr lang="en-US"/>
          </a:p>
        </p:txBody>
      </p:sp>
      <p:sp>
        <p:nvSpPr>
          <p:cNvPr id="4" name="Slide Number Placeholder 3"/>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7/14/2012</a:t>
            </a:r>
            <a:endParaRPr lang="en-US"/>
          </a:p>
        </p:txBody>
      </p:sp>
      <p:sp>
        <p:nvSpPr>
          <p:cNvPr id="7" name="Slide Number Placeholder 6"/>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7/14/2012</a:t>
            </a:r>
            <a:endParaRPr lang="en-US"/>
          </a:p>
        </p:txBody>
      </p:sp>
      <p:sp>
        <p:nvSpPr>
          <p:cNvPr id="6" name="Slide Number Placeholder 5"/>
          <p:cNvSpPr>
            <a:spLocks noGrp="1"/>
          </p:cNvSpPr>
          <p:nvPr>
            <p:ph type="sldNum" sz="quarter" idx="12"/>
          </p:nvPr>
        </p:nvSpPr>
        <p:spPr/>
        <p:txBody>
          <a:bodyPr/>
          <a:lstStyle/>
          <a:p>
            <a:fld id="{5743371E-D975-440E-A94A-A0EC841C25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4.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4.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1.jpe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3.jpe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range with lines-2.jpg"/>
          <p:cNvPicPr>
            <a:picLocks noChangeAspect="1"/>
          </p:cNvPicPr>
          <p:nvPr/>
        </p:nvPicPr>
        <p:blipFill>
          <a:blip r:embed="rId15" cstate="email"/>
          <a:srcRect/>
          <a:stretch>
            <a:fillRect/>
          </a:stretch>
        </p:blipFill>
        <p:spPr>
          <a:xfrm>
            <a:off x="0" y="0"/>
            <a:ext cx="9144000" cy="192789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41FB-01C2-4D91-8A68-98251CD2FF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 id="2147483798" r:id="rId13"/>
  </p:sldLayoutIdLst>
  <p:hf hdr="0" ftr="0" dt="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range with lines-2.jpg"/>
          <p:cNvPicPr>
            <a:picLocks noChangeAspect="1"/>
          </p:cNvPicPr>
          <p:nvPr/>
        </p:nvPicPr>
        <p:blipFill>
          <a:blip r:embed="rId12" cstate="email"/>
          <a:srcRect/>
          <a:stretch>
            <a:fillRect/>
          </a:stretch>
        </p:blipFill>
        <p:spPr>
          <a:xfrm rot="16200000">
            <a:off x="-2709553" y="2700646"/>
            <a:ext cx="6866906" cy="1447801"/>
          </a:xfrm>
          <a:prstGeom prst="rect">
            <a:avLst/>
          </a:prstGeom>
        </p:spPr>
      </p:pic>
      <p:sp>
        <p:nvSpPr>
          <p:cNvPr id="2" name="Title Placeholder 1"/>
          <p:cNvSpPr>
            <a:spLocks noGrp="1"/>
          </p:cNvSpPr>
          <p:nvPr>
            <p:ph type="title"/>
          </p:nvPr>
        </p:nvSpPr>
        <p:spPr>
          <a:xfrm>
            <a:off x="1219200" y="381000"/>
            <a:ext cx="75438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41FB-01C2-4D91-8A68-98251CD2FF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Lst>
  <p:hf hdr="0" ftr="0" dt="0"/>
  <p:txStyles>
    <p:titleStyle>
      <a:lvl1pPr algn="ctr" defTabSz="914400" rtl="0" eaLnBrk="1" latinLnBrk="0" hangingPunct="1">
        <a:spcBef>
          <a:spcPct val="0"/>
        </a:spcBef>
        <a:buNone/>
        <a:defRPr sz="3600" b="1" kern="1200">
          <a:ln>
            <a:noFill/>
          </a:ln>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range with lines-2.jpg"/>
          <p:cNvPicPr>
            <a:picLocks noChangeAspect="1"/>
          </p:cNvPicPr>
          <p:nvPr/>
        </p:nvPicPr>
        <p:blipFill>
          <a:blip r:embed="rId16" cstate="email"/>
          <a:srcRect/>
          <a:stretch>
            <a:fillRect/>
          </a:stretch>
        </p:blipFill>
        <p:spPr>
          <a:xfrm>
            <a:off x="0" y="0"/>
            <a:ext cx="9144000" cy="192789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41FB-01C2-4D91-8A68-98251CD2FF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range with lines-2.jpg"/>
          <p:cNvPicPr>
            <a:picLocks noChangeAspect="1"/>
          </p:cNvPicPr>
          <p:nvPr/>
        </p:nvPicPr>
        <p:blipFill>
          <a:blip r:embed="rId12" cstate="email"/>
          <a:srcRect/>
          <a:stretch>
            <a:fillRect/>
          </a:stretch>
        </p:blipFill>
        <p:spPr>
          <a:xfrm rot="16200000">
            <a:off x="-2709552" y="2709554"/>
            <a:ext cx="6866906" cy="1447801"/>
          </a:xfrm>
          <a:prstGeom prst="rect">
            <a:avLst/>
          </a:prstGeom>
        </p:spPr>
      </p:pic>
      <p:sp>
        <p:nvSpPr>
          <p:cNvPr id="2" name="Title Placeholder 1"/>
          <p:cNvSpPr>
            <a:spLocks noGrp="1"/>
          </p:cNvSpPr>
          <p:nvPr>
            <p:ph type="title"/>
          </p:nvPr>
        </p:nvSpPr>
        <p:spPr>
          <a:xfrm>
            <a:off x="1219200" y="381000"/>
            <a:ext cx="75438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41FB-01C2-4D91-8A68-98251CD2FF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ln>
            <a:noFill/>
          </a:ln>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41FB-01C2-4D91-8A68-98251CD2FFE9}" type="slidenum">
              <a:rPr lang="en-US" smtClean="0"/>
              <a:pPr/>
              <a:t>‹#›</a:t>
            </a:fld>
            <a:endParaRPr lang="en-US"/>
          </a:p>
        </p:txBody>
      </p:sp>
      <p:pic>
        <p:nvPicPr>
          <p:cNvPr id="8" name="Picture 2" descr="C:\Users\ErgoTablet\Downloads\Orange New.png"/>
          <p:cNvPicPr>
            <a:picLocks noChangeAspect="1" noChangeArrowheads="1"/>
          </p:cNvPicPr>
          <p:nvPr/>
        </p:nvPicPr>
        <p:blipFill>
          <a:blip r:embed="rId16" cstate="email"/>
          <a:srcRect t="48732"/>
          <a:stretch>
            <a:fillRect/>
          </a:stretch>
        </p:blipFill>
        <p:spPr bwMode="auto">
          <a:xfrm rot="10800000">
            <a:off x="-12700" y="-12700"/>
            <a:ext cx="9144000" cy="1612900"/>
          </a:xfrm>
          <a:prstGeom prst="rect">
            <a:avLst/>
          </a:prstGeom>
          <a:noFill/>
        </p:spPr>
      </p:pic>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3371E-D975-440E-A94A-A0EC841C25C2}" type="slidenum">
              <a:rPr lang="en-US" smtClean="0"/>
              <a:pPr/>
              <a:t>‹#›</a:t>
            </a:fld>
            <a:endParaRPr lang="en-US"/>
          </a:p>
        </p:txBody>
      </p:sp>
      <p:pic>
        <p:nvPicPr>
          <p:cNvPr id="9" name="Picture 2" descr="C:\Users\ErgoTablet\Downloads\Orange New.png"/>
          <p:cNvPicPr>
            <a:picLocks noChangeAspect="1" noChangeArrowheads="1"/>
          </p:cNvPicPr>
          <p:nvPr/>
        </p:nvPicPr>
        <p:blipFill>
          <a:blip r:embed="rId16" cstate="email"/>
          <a:srcRect/>
          <a:stretch>
            <a:fillRect/>
          </a:stretch>
        </p:blipFill>
        <p:spPr bwMode="auto">
          <a:xfrm rot="10800000">
            <a:off x="-12700" y="-12699"/>
            <a:ext cx="9144000" cy="3443252"/>
          </a:xfrm>
          <a:prstGeom prst="rect">
            <a:avLst/>
          </a:prstGeom>
          <a:noFill/>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iming>
    <p:tnLst>
      <p:par>
        <p:cTn id="1" dur="indefinite" restart="never" nodeType="tmRoot"/>
      </p:par>
    </p:tnLst>
  </p:timing>
  <p:hf hdr="0" ftr="0" dt="0"/>
  <p:txStyles>
    <p:titleStyle>
      <a:lvl1pPr algn="ctr" defTabSz="914400" rtl="0" eaLnBrk="1" latinLnBrk="0" hangingPunct="1">
        <a:spcBef>
          <a:spcPct val="0"/>
        </a:spcBef>
        <a:buNone/>
        <a:defRP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range with lines-2.jpg"/>
          <p:cNvPicPr>
            <a:picLocks noChangeAspect="1"/>
          </p:cNvPicPr>
          <p:nvPr/>
        </p:nvPicPr>
        <p:blipFill>
          <a:blip r:embed="rId15" cstate="email"/>
          <a:stretch>
            <a:fillRect/>
          </a:stretch>
        </p:blipFill>
        <p:spPr>
          <a:xfrm>
            <a:off x="0" y="0"/>
            <a:ext cx="9144000" cy="192405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41FB-01C2-4D91-8A68-98251CD2FFE9}" type="slidenum">
              <a:rPr lang="en-US" smtClean="0"/>
              <a:pPr/>
              <a:t>‹#›</a:t>
            </a:fld>
            <a:endParaRPr lang="en-US"/>
          </a:p>
        </p:txBody>
      </p:sp>
      <p:pic>
        <p:nvPicPr>
          <p:cNvPr id="8" name="Picture 7" descr="orange with lines-2.jpg"/>
          <p:cNvPicPr>
            <a:picLocks noChangeAspect="1"/>
          </p:cNvPicPr>
          <p:nvPr/>
        </p:nvPicPr>
        <p:blipFill>
          <a:blip r:embed="rId16" cstate="email"/>
          <a:srcRect/>
          <a:stretch>
            <a:fillRect/>
          </a:stretch>
        </p:blipFill>
        <p:spPr>
          <a:xfrm>
            <a:off x="0" y="0"/>
            <a:ext cx="9144000" cy="1927898"/>
          </a:xfrm>
          <a:prstGeom prst="rect">
            <a:avLst/>
          </a:prstGeom>
        </p:spPr>
      </p:pic>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7/14/2012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3371E-D975-440E-A94A-A0EC841C25C2}" type="slidenum">
              <a:rPr lang="en-US" smtClean="0"/>
              <a:pPr/>
              <a:t>‹#›</a:t>
            </a:fld>
            <a:endParaRPr lang="en-US"/>
          </a:p>
        </p:txBody>
      </p:sp>
      <p:pic>
        <p:nvPicPr>
          <p:cNvPr id="8" name="Picture 7" descr="orange with lines-2.jpg"/>
          <p:cNvPicPr>
            <a:picLocks noChangeAspect="1"/>
          </p:cNvPicPr>
          <p:nvPr/>
        </p:nvPicPr>
        <p:blipFill>
          <a:blip r:embed="rId15" cstate="email"/>
          <a:stretch>
            <a:fillRect/>
          </a:stretch>
        </p:blipFill>
        <p:spPr>
          <a:xfrm>
            <a:off x="0" y="0"/>
            <a:ext cx="9144000" cy="1924050"/>
          </a:xfrm>
          <a:prstGeom prst="rect">
            <a:avLst/>
          </a:prstGeom>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iming>
    <p:tnLst>
      <p:par>
        <p:cTn id="1" dur="indefinite" restart="never" nodeType="tmRoot"/>
      </p:par>
    </p:tnLst>
  </p:timing>
  <p:hf hdr="0" ftr="0" dt="0"/>
  <p:txStyles>
    <p:titleStyle>
      <a:lvl1pPr algn="ctr" defTabSz="914400" rtl="0" eaLnBrk="1" latinLnBrk="0" hangingPunct="1">
        <a:spcBef>
          <a:spcPct val="0"/>
        </a:spcBef>
        <a:buNone/>
        <a:defRP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hyperlink" Target="http://libertymmhtables.libertymutual.com/CM_LMTablesWeb/taskSelection.do?action=initTaskSelection"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3.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chart" Target="../charts/chart1.xml"/><Relationship Id="rId21" Type="http://schemas.openxmlformats.org/officeDocument/2006/relationships/image" Target="../media/image34.emf"/><Relationship Id="rId34" Type="http://schemas.openxmlformats.org/officeDocument/2006/relationships/customXml" Target="../ink/ink16.xml"/><Relationship Id="rId7" Type="http://schemas.openxmlformats.org/officeDocument/2006/relationships/image" Target="../media/image27.emf"/><Relationship Id="rId12" Type="http://schemas.openxmlformats.org/officeDocument/2006/relationships/customXml" Target="../ink/ink5.xml"/><Relationship Id="rId17" Type="http://schemas.openxmlformats.org/officeDocument/2006/relationships/image" Target="../media/image32.emf"/><Relationship Id="rId25" Type="http://schemas.openxmlformats.org/officeDocument/2006/relationships/image" Target="../media/image36.emf"/><Relationship Id="rId33" Type="http://schemas.openxmlformats.org/officeDocument/2006/relationships/image" Target="../media/image40.emf"/><Relationship Id="rId2" Type="http://schemas.openxmlformats.org/officeDocument/2006/relationships/notesSlide" Target="../notesSlides/notesSlide1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8.emf"/><Relationship Id="rId1" Type="http://schemas.openxmlformats.org/officeDocument/2006/relationships/slideLayout" Target="../slideLayouts/slideLayout53.xml"/><Relationship Id="rId6" Type="http://schemas.openxmlformats.org/officeDocument/2006/relationships/customXml" Target="../ink/ink2.xml"/><Relationship Id="rId11" Type="http://schemas.openxmlformats.org/officeDocument/2006/relationships/image" Target="../media/image29.emf"/><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26.emf"/><Relationship Id="rId15" Type="http://schemas.openxmlformats.org/officeDocument/2006/relationships/image" Target="../media/image31.emf"/><Relationship Id="rId23" Type="http://schemas.openxmlformats.org/officeDocument/2006/relationships/image" Target="../media/image35.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33.emf"/><Relationship Id="rId31" Type="http://schemas.openxmlformats.org/officeDocument/2006/relationships/image" Target="../media/image39.emf"/><Relationship Id="rId4" Type="http://schemas.openxmlformats.org/officeDocument/2006/relationships/customXml" Target="../ink/ink1.xml"/><Relationship Id="rId9" Type="http://schemas.openxmlformats.org/officeDocument/2006/relationships/image" Target="../media/image28.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7.emf"/><Relationship Id="rId30" Type="http://schemas.openxmlformats.org/officeDocument/2006/relationships/customXml" Target="../ink/ink14.xml"/><Relationship Id="rId35" Type="http://schemas.openxmlformats.org/officeDocument/2006/relationships/image" Target="../media/image41.emf"/></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53.xml"/><Relationship Id="rId4" Type="http://schemas.openxmlformats.org/officeDocument/2006/relationships/image" Target="../media/image54.wmf"/></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3.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image" Target="../media/image57.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3.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981200"/>
            <a:ext cx="8001000" cy="2304558"/>
          </a:xfrm>
        </p:spPr>
        <p:txBody>
          <a:bodyPr>
            <a:noAutofit/>
          </a:bodyPr>
          <a:lstStyle/>
          <a:p>
            <a:pPr algn="ctr"/>
            <a:r>
              <a:rPr lang="en-US" dirty="0" smtClean="0">
                <a:solidFill>
                  <a:sysClr val="windowText" lastClr="000000"/>
                </a:solidFill>
                <a:effectLst>
                  <a:outerShdw blurRad="38100" dist="38100" dir="2700000" algn="tl">
                    <a:srgbClr val="000000">
                      <a:alpha val="43137"/>
                    </a:srgbClr>
                  </a:outerShdw>
                </a:effectLst>
              </a:rPr>
              <a:t>Ergonomics and Safety Training </a:t>
            </a:r>
            <a:br>
              <a:rPr lang="en-US" dirty="0" smtClean="0">
                <a:solidFill>
                  <a:sysClr val="windowText" lastClr="000000"/>
                </a:solidFill>
                <a:effectLst>
                  <a:outerShdw blurRad="38100" dist="38100" dir="2700000" algn="tl">
                    <a:srgbClr val="000000">
                      <a:alpha val="43137"/>
                    </a:srgbClr>
                  </a:outerShdw>
                </a:effectLst>
              </a:rPr>
            </a:br>
            <a:r>
              <a:rPr lang="en-US" dirty="0" smtClean="0">
                <a:solidFill>
                  <a:sysClr val="windowText" lastClr="000000"/>
                </a:solidFill>
                <a:effectLst>
                  <a:outerShdw blurRad="38100" dist="38100" dir="2700000" algn="tl">
                    <a:srgbClr val="000000">
                      <a:alpha val="43137"/>
                    </a:srgbClr>
                  </a:outerShdw>
                </a:effectLst>
              </a:rPr>
              <a:t>for managers </a:t>
            </a:r>
            <a:br>
              <a:rPr lang="en-US" dirty="0" smtClean="0">
                <a:solidFill>
                  <a:sysClr val="windowText" lastClr="000000"/>
                </a:solidFill>
                <a:effectLst>
                  <a:outerShdw blurRad="38100" dist="38100" dir="2700000" algn="tl">
                    <a:srgbClr val="000000">
                      <a:alpha val="43137"/>
                    </a:srgbClr>
                  </a:outerShdw>
                </a:effectLst>
              </a:rPr>
            </a:br>
            <a:r>
              <a:rPr lang="en-US" dirty="0" smtClean="0">
                <a:solidFill>
                  <a:sysClr val="windowText" lastClr="000000"/>
                </a:solidFill>
                <a:effectLst>
                  <a:outerShdw blurRad="38100" dist="38100" dir="2700000" algn="tl">
                    <a:srgbClr val="000000">
                      <a:alpha val="43137"/>
                    </a:srgbClr>
                  </a:outerShdw>
                </a:effectLst>
              </a:rPr>
              <a:t>in </a:t>
            </a:r>
            <a:br>
              <a:rPr lang="en-US" dirty="0" smtClean="0">
                <a:solidFill>
                  <a:sysClr val="windowText" lastClr="000000"/>
                </a:solidFill>
                <a:effectLst>
                  <a:outerShdw blurRad="38100" dist="38100" dir="2700000" algn="tl">
                    <a:srgbClr val="000000">
                      <a:alpha val="43137"/>
                    </a:srgbClr>
                  </a:outerShdw>
                </a:effectLst>
              </a:rPr>
            </a:br>
            <a:r>
              <a:rPr lang="en-US" dirty="0" smtClean="0">
                <a:solidFill>
                  <a:sysClr val="windowText" lastClr="000000"/>
                </a:solidFill>
                <a:effectLst>
                  <a:outerShdw blurRad="38100" dist="38100" dir="2700000" algn="tl">
                    <a:srgbClr val="000000">
                      <a:alpha val="43137"/>
                    </a:srgbClr>
                  </a:outerShdw>
                </a:effectLst>
              </a:rPr>
              <a:t>ELECTRIC Utilities</a:t>
            </a:r>
            <a:endParaRPr lang="en-US" dirty="0">
              <a:solidFill>
                <a:sysClr val="windowText" lastClr="0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8C57097-B0D4-42A7-9A66-B67B15BCBCEA}"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WORK EVALUATION METHODS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noFill/>
          <a:ln w="38100">
            <a:noFill/>
          </a:ln>
        </p:spPr>
        <p:txBody>
          <a:bodyPr rtlCol="0">
            <a:normAutofit/>
          </a:bodyPr>
          <a:lstStyle/>
          <a:p>
            <a:pPr fontAlgn="auto">
              <a:spcAft>
                <a:spcPts val="0"/>
              </a:spcAft>
              <a:buFont typeface="Arial" pitchFamily="34" charset="0"/>
              <a:buChar char="•"/>
              <a:defRPr/>
            </a:pPr>
            <a:r>
              <a:rPr lang="en-US" b="1" dirty="0" smtClean="0"/>
              <a:t>OSHA Screening Tool</a:t>
            </a:r>
          </a:p>
          <a:p>
            <a:pPr lvl="1" fontAlgn="auto">
              <a:spcAft>
                <a:spcPts val="0"/>
              </a:spcAft>
              <a:buFont typeface="Arial" pitchFamily="34" charset="0"/>
              <a:buChar char="–"/>
              <a:defRPr/>
            </a:pPr>
            <a:r>
              <a:rPr lang="en-US" sz="2400" dirty="0" smtClean="0"/>
              <a:t>Worksheet is available on your CD</a:t>
            </a:r>
          </a:p>
          <a:p>
            <a:pPr>
              <a:defRPr/>
            </a:pPr>
            <a:r>
              <a:rPr lang="en-US" b="1" dirty="0" smtClean="0"/>
              <a:t>NIOSH Lifting Equation</a:t>
            </a:r>
          </a:p>
          <a:p>
            <a:pPr lvl="1">
              <a:defRPr/>
            </a:pPr>
            <a:r>
              <a:rPr lang="en-US" dirty="0" smtClean="0"/>
              <a:t>Worksheet is available on your CD</a:t>
            </a:r>
          </a:p>
          <a:p>
            <a:pPr fontAlgn="auto">
              <a:spcAft>
                <a:spcPts val="0"/>
              </a:spcAft>
              <a:buFont typeface="Arial" pitchFamily="34" charset="0"/>
              <a:buChar char="•"/>
              <a:defRPr/>
            </a:pPr>
            <a:r>
              <a:rPr lang="en-US" b="1" dirty="0" smtClean="0"/>
              <a:t>Liberty Mutual Carrying Tables</a:t>
            </a:r>
          </a:p>
          <a:p>
            <a:pPr lvl="1" fontAlgn="auto">
              <a:spcAft>
                <a:spcPts val="0"/>
              </a:spcAft>
              <a:buFont typeface="Arial" pitchFamily="34" charset="0"/>
              <a:buChar char="–"/>
              <a:defRPr/>
            </a:pPr>
            <a:r>
              <a:rPr lang="en-US" sz="2400" dirty="0" smtClean="0"/>
              <a:t>Worksheet is available on your CD</a:t>
            </a:r>
          </a:p>
          <a:p>
            <a:pPr lvl="1" fontAlgn="auto">
              <a:spcAft>
                <a:spcPts val="0"/>
              </a:spcAft>
              <a:buFont typeface="Arial" pitchFamily="34" charset="0"/>
              <a:buChar char="–"/>
              <a:defRPr/>
            </a:pPr>
            <a:r>
              <a:rPr lang="en-US" sz="2400" dirty="0" smtClean="0">
                <a:hlinkClick r:id="rId3"/>
              </a:rPr>
              <a:t>http://libertymmhtables.libertymutual.com/CM_LMTablesWeb/taskSelection.do?action=initTaskSelection</a:t>
            </a:r>
            <a:endParaRPr lang="en-US" sz="2400" dirty="0" smtClean="0"/>
          </a:p>
          <a:p>
            <a:pPr fontAlgn="auto">
              <a:spcAft>
                <a:spcPts val="0"/>
              </a:spcAft>
              <a:buFont typeface="Arial" pitchFamily="34" charset="0"/>
              <a:buChar char="•"/>
              <a:defRPr/>
            </a:pPr>
            <a:endParaRPr lang="en-US" sz="1600"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8B97A0DB-B833-45C9-98A9-D26D7FC530CA}"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ffectLst>
                  <a:outerShdw blurRad="38100" dist="38100" dir="2700000" algn="tl">
                    <a:srgbClr val="000000">
                      <a:alpha val="43137"/>
                    </a:srgbClr>
                  </a:outerShdw>
                </a:effectLst>
              </a:rPr>
              <a:t>OSHA SCREENING CHECKLIST</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4E88BE1-EBA1-4516-B60B-E378F70A3FD5}" type="slidenum">
              <a:rPr lang="en-US"/>
              <a:pPr>
                <a:defRPr/>
              </a:pPr>
              <a:t>11</a:t>
            </a:fld>
            <a:endParaRPr lang="en-US" dirty="0"/>
          </a:p>
        </p:txBody>
      </p:sp>
      <p:sp>
        <p:nvSpPr>
          <p:cNvPr id="3" name="Content Placeholder 2"/>
          <p:cNvSpPr>
            <a:spLocks noGrp="1"/>
          </p:cNvSpPr>
          <p:nvPr>
            <p:ph idx="4294967295"/>
          </p:nvPr>
        </p:nvSpPr>
        <p:spPr>
          <a:xfrm>
            <a:off x="1295400" y="1600200"/>
            <a:ext cx="7315200" cy="4525963"/>
          </a:xfrm>
          <a:prstGeom prst="rect">
            <a:avLst/>
          </a:prstGeom>
        </p:spPr>
        <p:txBody>
          <a:bodyPr rtlCol="0">
            <a:normAutofit fontScale="92500" lnSpcReduction="10000"/>
          </a:bodyPr>
          <a:lstStyle/>
          <a:p>
            <a:pPr fontAlgn="auto">
              <a:spcAft>
                <a:spcPts val="0"/>
              </a:spcAft>
              <a:buFont typeface="Arial" pitchFamily="34" charset="0"/>
              <a:buChar char="•"/>
              <a:defRPr/>
            </a:pPr>
            <a:r>
              <a:rPr lang="en-US" dirty="0" smtClean="0"/>
              <a:t>Identifies risk factors present</a:t>
            </a:r>
          </a:p>
          <a:p>
            <a:pPr fontAlgn="auto">
              <a:spcAft>
                <a:spcPts val="0"/>
              </a:spcAft>
              <a:buFont typeface="Arial" pitchFamily="34" charset="0"/>
              <a:buNone/>
              <a:defRPr/>
            </a:pPr>
            <a:r>
              <a:rPr lang="en-US" dirty="0" smtClean="0"/>
              <a:t>    by body region</a:t>
            </a:r>
          </a:p>
          <a:p>
            <a:pPr fontAlgn="auto">
              <a:spcAft>
                <a:spcPts val="0"/>
              </a:spcAft>
              <a:buFont typeface="Arial" pitchFamily="34" charset="0"/>
              <a:buChar char="•"/>
              <a:defRPr/>
            </a:pPr>
            <a:endParaRPr lang="en-US" sz="2600" dirty="0" smtClean="0"/>
          </a:p>
          <a:p>
            <a:pPr fontAlgn="auto">
              <a:spcAft>
                <a:spcPts val="0"/>
              </a:spcAft>
              <a:buFont typeface="Arial" pitchFamily="34" charset="0"/>
              <a:buChar char="•"/>
              <a:defRPr/>
            </a:pPr>
            <a:r>
              <a:rPr lang="en-US" dirty="0" smtClean="0"/>
              <a:t>Risk factors covered: </a:t>
            </a:r>
          </a:p>
          <a:p>
            <a:pPr lvl="1" fontAlgn="auto">
              <a:spcAft>
                <a:spcPts val="0"/>
              </a:spcAft>
              <a:buFont typeface="Arial" pitchFamily="34" charset="0"/>
              <a:buChar char="–"/>
              <a:defRPr/>
            </a:pPr>
            <a:r>
              <a:rPr lang="en-US" sz="2600" dirty="0" smtClean="0"/>
              <a:t>Repetition, Force, Awkward</a:t>
            </a:r>
          </a:p>
          <a:p>
            <a:pPr lvl="1" fontAlgn="auto">
              <a:spcAft>
                <a:spcPts val="0"/>
              </a:spcAft>
              <a:buFont typeface="Arial" pitchFamily="34" charset="0"/>
              <a:buNone/>
              <a:defRPr/>
            </a:pPr>
            <a:r>
              <a:rPr lang="en-US" sz="2600" dirty="0" smtClean="0"/>
              <a:t>Postures, Contact stress, Vibration</a:t>
            </a:r>
          </a:p>
          <a:p>
            <a:pPr fontAlgn="auto">
              <a:spcAft>
                <a:spcPts val="0"/>
              </a:spcAft>
              <a:buFont typeface="Arial" pitchFamily="34" charset="0"/>
              <a:buChar char="•"/>
              <a:defRPr/>
            </a:pPr>
            <a:endParaRPr lang="en-US" sz="2600" dirty="0" smtClean="0"/>
          </a:p>
          <a:p>
            <a:pPr fontAlgn="auto">
              <a:spcAft>
                <a:spcPts val="0"/>
              </a:spcAft>
              <a:buFont typeface="Arial" pitchFamily="34" charset="0"/>
              <a:buChar char="•"/>
              <a:defRPr/>
            </a:pPr>
            <a:r>
              <a:rPr lang="en-US" dirty="0" smtClean="0"/>
              <a:t>Body regions: </a:t>
            </a:r>
          </a:p>
          <a:p>
            <a:pPr lvl="1" fontAlgn="auto">
              <a:spcAft>
                <a:spcPts val="0"/>
              </a:spcAft>
              <a:buFont typeface="Arial" pitchFamily="34" charset="0"/>
              <a:buChar char="–"/>
              <a:defRPr/>
            </a:pPr>
            <a:r>
              <a:rPr lang="en-US" sz="2600" dirty="0" smtClean="0"/>
              <a:t>Neck/Shoulder, Hand/Arm/Wrist</a:t>
            </a:r>
          </a:p>
          <a:p>
            <a:pPr lvl="1" fontAlgn="auto">
              <a:spcAft>
                <a:spcPts val="0"/>
              </a:spcAft>
              <a:buFont typeface="Arial" pitchFamily="34" charset="0"/>
              <a:buNone/>
              <a:defRPr/>
            </a:pPr>
            <a:r>
              <a:rPr lang="en-US" sz="2600" dirty="0" smtClean="0"/>
              <a:t>Back/Shoulder, Leg/Knee/Ankle</a:t>
            </a:r>
          </a:p>
        </p:txBody>
      </p:sp>
      <p:pic>
        <p:nvPicPr>
          <p:cNvPr id="24580"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953000" y="2133600"/>
            <a:ext cx="436245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OSHA CHECKLIST</a:t>
            </a:r>
            <a:endParaRPr lang="en-US" dirty="0">
              <a:effectLst>
                <a:outerShdw blurRad="38100" dist="38100" dir="2700000" algn="tl">
                  <a:srgbClr val="000000">
                    <a:alpha val="43137"/>
                  </a:srgbClr>
                </a:outerShdw>
              </a:effectLst>
            </a:endParaRPr>
          </a:p>
        </p:txBody>
      </p:sp>
      <p:sp>
        <p:nvSpPr>
          <p:cNvPr id="25602" name="Content Placeholder 2"/>
          <p:cNvSpPr>
            <a:spLocks noGrp="1"/>
          </p:cNvSpPr>
          <p:nvPr>
            <p:ph idx="1"/>
          </p:nvPr>
        </p:nvSpPr>
        <p:spPr/>
        <p:txBody>
          <a:bodyPr/>
          <a:lstStyle/>
          <a:p>
            <a:r>
              <a:rPr lang="en-US" dirty="0" smtClean="0"/>
              <a:t>You’ll need to:</a:t>
            </a:r>
          </a:p>
          <a:p>
            <a:pPr lvl="1"/>
            <a:r>
              <a:rPr lang="en-US" dirty="0" smtClean="0"/>
              <a:t>Observe a task in real time or video</a:t>
            </a:r>
          </a:p>
          <a:p>
            <a:pPr lvl="1"/>
            <a:r>
              <a:rPr lang="en-US" dirty="0" smtClean="0"/>
              <a:t>Read each element and determine if it occurs in the task</a:t>
            </a:r>
          </a:p>
          <a:p>
            <a:pPr lvl="1"/>
            <a:r>
              <a:rPr lang="en-US" dirty="0" smtClean="0"/>
              <a:t>For each body region, add up all the ‘Yes’ responses</a:t>
            </a:r>
          </a:p>
          <a:p>
            <a:endParaRPr lang="en-US" dirty="0" smtClean="0"/>
          </a:p>
          <a:p>
            <a:r>
              <a:rPr lang="en-US" dirty="0" smtClean="0"/>
              <a:t>Additional equipment: stopwatch</a:t>
            </a:r>
          </a:p>
          <a:p>
            <a:pPr lvl="1"/>
            <a:endParaRPr lang="en-US" dirty="0" smtClean="0"/>
          </a:p>
        </p:txBody>
      </p:sp>
      <p:sp>
        <p:nvSpPr>
          <p:cNvPr id="4" name="Slide Number Placeholder 3"/>
          <p:cNvSpPr>
            <a:spLocks noGrp="1"/>
          </p:cNvSpPr>
          <p:nvPr>
            <p:ph type="sldNum" sz="quarter" idx="12"/>
          </p:nvPr>
        </p:nvSpPr>
        <p:spPr/>
        <p:txBody>
          <a:bodyPr/>
          <a:lstStyle/>
          <a:p>
            <a:pPr>
              <a:defRPr/>
            </a:pPr>
            <a:fld id="{D85F2042-DFD0-47EF-A123-BA8D9D3404A6}"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dirty="0" smtClean="0">
                <a:effectLst>
                  <a:outerShdw blurRad="38100" dist="38100" dir="2700000" algn="tl">
                    <a:srgbClr val="000000">
                      <a:alpha val="43137"/>
                    </a:srgbClr>
                  </a:outerShdw>
                </a:effectLst>
              </a:rPr>
              <a:t>SHOVELING / DIGGING</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F0B04E47-93B5-43FC-9EAC-60FF343F6287}" type="slidenum">
              <a:rPr lang="en-US"/>
              <a:pPr>
                <a:defRPr/>
              </a:pPr>
              <a:t>13</a:t>
            </a:fld>
            <a:endParaRPr lang="en-US" dirty="0"/>
          </a:p>
        </p:txBody>
      </p:sp>
      <p:pic>
        <p:nvPicPr>
          <p:cNvPr id="6" name="Picture 5"/>
          <p:cNvPicPr/>
          <p:nvPr/>
        </p:nvPicPr>
        <p:blipFill>
          <a:blip r:embed="rId2" cstate="print"/>
          <a:srcRect l="43692" t="36667" r="26307" b="26636"/>
          <a:stretch>
            <a:fillRect/>
          </a:stretch>
        </p:blipFill>
        <p:spPr bwMode="auto">
          <a:xfrm>
            <a:off x="0" y="914400"/>
            <a:ext cx="9143999" cy="594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RISK FACTOR: REPETITION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A1307F71-9F25-4058-9714-748248FE6B86}" type="slidenum">
              <a:rPr lang="en-US"/>
              <a:pPr>
                <a:defRPr/>
              </a:pPr>
              <a:t>14</a:t>
            </a:fld>
            <a:endParaRPr lang="en-US" dirty="0"/>
          </a:p>
        </p:txBody>
      </p:sp>
      <p:pic>
        <p:nvPicPr>
          <p:cNvPr id="27651" name="Picture 2"/>
          <p:cNvPicPr>
            <a:picLocks noChangeAspect="1" noChangeArrowheads="1"/>
          </p:cNvPicPr>
          <p:nvPr/>
        </p:nvPicPr>
        <p:blipFill>
          <a:blip r:embed="rId2" cstate="email"/>
          <a:srcRect/>
          <a:stretch>
            <a:fillRect/>
          </a:stretch>
        </p:blipFill>
        <p:spPr bwMode="auto">
          <a:xfrm>
            <a:off x="0" y="1219200"/>
            <a:ext cx="9161463" cy="5181600"/>
          </a:xfrm>
          <a:prstGeom prst="rect">
            <a:avLst/>
          </a:prstGeom>
          <a:noFill/>
          <a:ln w="9525">
            <a:noFill/>
            <a:miter lim="800000"/>
            <a:headEnd/>
            <a:tailEnd/>
          </a:ln>
        </p:spPr>
      </p:pic>
      <p:sp>
        <p:nvSpPr>
          <p:cNvPr id="27652" name="TextBox 4"/>
          <p:cNvSpPr txBox="1">
            <a:spLocks noChangeArrowheads="1"/>
          </p:cNvSpPr>
          <p:nvPr/>
        </p:nvSpPr>
        <p:spPr bwMode="auto">
          <a:xfrm>
            <a:off x="4876800" y="1600200"/>
            <a:ext cx="2024062" cy="461962"/>
          </a:xfrm>
          <a:prstGeom prst="rect">
            <a:avLst/>
          </a:prstGeom>
          <a:noFill/>
          <a:ln w="9525">
            <a:noFill/>
            <a:miter lim="800000"/>
            <a:headEnd/>
            <a:tailEnd/>
          </a:ln>
        </p:spPr>
        <p:txBody>
          <a:bodyPr wrap="none">
            <a:spAutoFit/>
          </a:bodyPr>
          <a:lstStyle/>
          <a:p>
            <a:r>
              <a:rPr lang="en-US" sz="2400" b="1" i="1" dirty="0">
                <a:solidFill>
                  <a:srgbClr val="00CC00"/>
                </a:solidFill>
                <a:latin typeface="Calibri" pitchFamily="34" charset="0"/>
              </a:rPr>
              <a:t>Shoveling task</a:t>
            </a:r>
          </a:p>
        </p:txBody>
      </p:sp>
      <p:sp>
        <p:nvSpPr>
          <p:cNvPr id="27653" name="TextBox 5"/>
          <p:cNvSpPr txBox="1">
            <a:spLocks noChangeArrowheads="1"/>
          </p:cNvSpPr>
          <p:nvPr/>
        </p:nvSpPr>
        <p:spPr bwMode="auto">
          <a:xfrm>
            <a:off x="6583363" y="4297363"/>
            <a:ext cx="530225" cy="923925"/>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7654" name="TextBox 6"/>
          <p:cNvSpPr txBox="1">
            <a:spLocks noChangeArrowheads="1"/>
          </p:cNvSpPr>
          <p:nvPr/>
        </p:nvSpPr>
        <p:spPr bwMode="auto">
          <a:xfrm>
            <a:off x="5775325" y="4283075"/>
            <a:ext cx="530225" cy="922338"/>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7655" name="TextBox 7"/>
          <p:cNvSpPr txBox="1">
            <a:spLocks noChangeArrowheads="1"/>
          </p:cNvSpPr>
          <p:nvPr/>
        </p:nvSpPr>
        <p:spPr bwMode="auto">
          <a:xfrm>
            <a:off x="7431088" y="4314825"/>
            <a:ext cx="528637" cy="922338"/>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7656" name="TextBox 8"/>
          <p:cNvSpPr txBox="1">
            <a:spLocks noChangeArrowheads="1"/>
          </p:cNvSpPr>
          <p:nvPr/>
        </p:nvSpPr>
        <p:spPr bwMode="auto">
          <a:xfrm>
            <a:off x="8226425" y="4281488"/>
            <a:ext cx="528638" cy="922337"/>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lstStyle/>
          <a:p>
            <a:pPr algn="l" fontAlgn="auto">
              <a:spcAft>
                <a:spcPts val="0"/>
              </a:spcAft>
              <a:defRPr/>
            </a:pPr>
            <a:r>
              <a:rPr lang="en-US" dirty="0" smtClean="0">
                <a:effectLst>
                  <a:outerShdw blurRad="38100" dist="38100" dir="2700000" algn="tl">
                    <a:srgbClr val="000000">
                      <a:alpha val="43137"/>
                    </a:srgbClr>
                  </a:outerShdw>
                </a:effectLst>
              </a:rPr>
              <a:t>RISK FACTOR: FORCE</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055CC930-97AC-4844-AEAF-7912445DB059}" type="slidenum">
              <a:rPr lang="en-US"/>
              <a:pPr>
                <a:defRPr/>
              </a:pPr>
              <a:t>15</a:t>
            </a:fld>
            <a:endParaRPr lang="en-US" dirty="0"/>
          </a:p>
        </p:txBody>
      </p:sp>
      <p:pic>
        <p:nvPicPr>
          <p:cNvPr id="28675" name="Picture 2"/>
          <p:cNvPicPr>
            <a:picLocks noChangeAspect="1" noChangeArrowheads="1"/>
          </p:cNvPicPr>
          <p:nvPr/>
        </p:nvPicPr>
        <p:blipFill>
          <a:blip r:embed="rId2" cstate="email"/>
          <a:srcRect r="2188"/>
          <a:stretch>
            <a:fillRect/>
          </a:stretch>
        </p:blipFill>
        <p:spPr bwMode="auto">
          <a:xfrm>
            <a:off x="581025" y="1295400"/>
            <a:ext cx="7877175" cy="5562600"/>
          </a:xfrm>
          <a:prstGeom prst="rect">
            <a:avLst/>
          </a:prstGeom>
          <a:noFill/>
          <a:ln w="9525">
            <a:noFill/>
            <a:miter lim="800000"/>
            <a:headEnd/>
            <a:tailEnd/>
          </a:ln>
        </p:spPr>
      </p:pic>
      <p:pic>
        <p:nvPicPr>
          <p:cNvPr id="28676" name="Picture 3"/>
          <p:cNvPicPr>
            <a:picLocks noChangeAspect="1" noChangeArrowheads="1"/>
          </p:cNvPicPr>
          <p:nvPr/>
        </p:nvPicPr>
        <p:blipFill>
          <a:blip r:embed="rId3" cstate="email"/>
          <a:srcRect/>
          <a:stretch>
            <a:fillRect/>
          </a:stretch>
        </p:blipFill>
        <p:spPr bwMode="auto">
          <a:xfrm>
            <a:off x="5486400" y="685800"/>
            <a:ext cx="2943225" cy="679450"/>
          </a:xfrm>
          <a:prstGeom prst="rect">
            <a:avLst/>
          </a:prstGeom>
          <a:noFill/>
          <a:ln w="9525">
            <a:noFill/>
            <a:miter lim="800000"/>
            <a:headEnd/>
            <a:tailEnd/>
          </a:ln>
        </p:spPr>
      </p:pic>
      <p:sp>
        <p:nvSpPr>
          <p:cNvPr id="28677" name="TextBox 6"/>
          <p:cNvSpPr txBox="1">
            <a:spLocks noChangeArrowheads="1"/>
          </p:cNvSpPr>
          <p:nvPr/>
        </p:nvSpPr>
        <p:spPr bwMode="auto">
          <a:xfrm>
            <a:off x="6354763" y="5349875"/>
            <a:ext cx="530225" cy="922338"/>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8678" name="TextBox 7"/>
          <p:cNvSpPr txBox="1">
            <a:spLocks noChangeArrowheads="1"/>
          </p:cNvSpPr>
          <p:nvPr/>
        </p:nvSpPr>
        <p:spPr bwMode="auto">
          <a:xfrm>
            <a:off x="7040563" y="2587625"/>
            <a:ext cx="530225" cy="922338"/>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8679" name="TextBox 8"/>
          <p:cNvSpPr txBox="1">
            <a:spLocks noChangeArrowheads="1"/>
          </p:cNvSpPr>
          <p:nvPr/>
        </p:nvSpPr>
        <p:spPr bwMode="auto">
          <a:xfrm>
            <a:off x="6380163" y="1300163"/>
            <a:ext cx="530225" cy="923925"/>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8680" name="TextBox 9"/>
          <p:cNvSpPr txBox="1">
            <a:spLocks noChangeArrowheads="1"/>
          </p:cNvSpPr>
          <p:nvPr/>
        </p:nvSpPr>
        <p:spPr bwMode="auto">
          <a:xfrm>
            <a:off x="7058025" y="1284288"/>
            <a:ext cx="528638" cy="922337"/>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8681" name="TextBox 10"/>
          <p:cNvSpPr txBox="1">
            <a:spLocks noChangeArrowheads="1"/>
          </p:cNvSpPr>
          <p:nvPr/>
        </p:nvSpPr>
        <p:spPr bwMode="auto">
          <a:xfrm>
            <a:off x="5584825" y="1233488"/>
            <a:ext cx="528638" cy="922337"/>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8683" name="TextBox 12"/>
          <p:cNvSpPr txBox="1">
            <a:spLocks noChangeArrowheads="1"/>
          </p:cNvSpPr>
          <p:nvPr/>
        </p:nvSpPr>
        <p:spPr bwMode="auto">
          <a:xfrm>
            <a:off x="6380163" y="2536825"/>
            <a:ext cx="530225" cy="922338"/>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8684" name="TextBox 13"/>
          <p:cNvSpPr txBox="1">
            <a:spLocks noChangeArrowheads="1"/>
          </p:cNvSpPr>
          <p:nvPr/>
        </p:nvSpPr>
        <p:spPr bwMode="auto">
          <a:xfrm>
            <a:off x="7786688" y="2554288"/>
            <a:ext cx="528637" cy="922337"/>
          </a:xfrm>
          <a:prstGeom prst="rect">
            <a:avLst/>
          </a:prstGeom>
          <a:noFill/>
          <a:ln w="9525">
            <a:noFill/>
            <a:miter lim="800000"/>
            <a:headEnd/>
            <a:tailEnd/>
          </a:ln>
        </p:spPr>
        <p:txBody>
          <a:bodyPr wrap="none">
            <a:spAutoFit/>
          </a:bodyPr>
          <a:lstStyle/>
          <a:p>
            <a:r>
              <a:rPr lang="en-US" sz="5400" b="1" i="1" dirty="0">
                <a:solidFill>
                  <a:srgbClr val="00CC00"/>
                </a:solidFill>
                <a:latin typeface="Calibri"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RISK FACTOR: AWKWARD POSTURE</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70AE0F9E-4441-4151-B8C3-F608FA3C70FB}" type="slidenum">
              <a:rPr lang="en-US"/>
              <a:pPr>
                <a:defRPr/>
              </a:pPr>
              <a:t>16</a:t>
            </a:fld>
            <a:endParaRPr lang="en-US" dirty="0"/>
          </a:p>
        </p:txBody>
      </p:sp>
      <p:pic>
        <p:nvPicPr>
          <p:cNvPr id="29699" name="Picture 2"/>
          <p:cNvPicPr>
            <a:picLocks noChangeAspect="1" noChangeArrowheads="1"/>
          </p:cNvPicPr>
          <p:nvPr/>
        </p:nvPicPr>
        <p:blipFill>
          <a:blip r:embed="rId2" cstate="email"/>
          <a:srcRect r="3090"/>
          <a:stretch>
            <a:fillRect/>
          </a:stretch>
        </p:blipFill>
        <p:spPr bwMode="auto">
          <a:xfrm>
            <a:off x="715963" y="925513"/>
            <a:ext cx="7666037" cy="5932487"/>
          </a:xfrm>
          <a:prstGeom prst="rect">
            <a:avLst/>
          </a:prstGeom>
          <a:noFill/>
          <a:ln w="9525">
            <a:noFill/>
            <a:miter lim="800000"/>
            <a:headEnd/>
            <a:tailEnd/>
          </a:ln>
        </p:spPr>
      </p:pic>
      <p:sp>
        <p:nvSpPr>
          <p:cNvPr id="29700" name="TextBox 5"/>
          <p:cNvSpPr txBox="1">
            <a:spLocks noChangeArrowheads="1"/>
          </p:cNvSpPr>
          <p:nvPr/>
        </p:nvSpPr>
        <p:spPr bwMode="auto">
          <a:xfrm>
            <a:off x="7056438" y="2651125"/>
            <a:ext cx="528637" cy="923925"/>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9701" name="TextBox 6"/>
          <p:cNvSpPr txBox="1">
            <a:spLocks noChangeArrowheads="1"/>
          </p:cNvSpPr>
          <p:nvPr/>
        </p:nvSpPr>
        <p:spPr bwMode="auto">
          <a:xfrm>
            <a:off x="7788275" y="2636838"/>
            <a:ext cx="528638" cy="922337"/>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9702" name="TextBox 7"/>
          <p:cNvSpPr txBox="1">
            <a:spLocks noChangeArrowheads="1"/>
          </p:cNvSpPr>
          <p:nvPr/>
        </p:nvSpPr>
        <p:spPr bwMode="auto">
          <a:xfrm>
            <a:off x="7026275" y="4251325"/>
            <a:ext cx="528638" cy="923925"/>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
        <p:nvSpPr>
          <p:cNvPr id="29703" name="TextBox 8"/>
          <p:cNvSpPr txBox="1">
            <a:spLocks noChangeArrowheads="1"/>
          </p:cNvSpPr>
          <p:nvPr/>
        </p:nvSpPr>
        <p:spPr bwMode="auto">
          <a:xfrm>
            <a:off x="6384925" y="4283075"/>
            <a:ext cx="530225" cy="922338"/>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1" y="228600"/>
            <a:ext cx="8655909" cy="685800"/>
          </a:xfrm>
        </p:spPr>
        <p:txBody>
          <a:bodyPr>
            <a:noAutofit/>
          </a:bodyPr>
          <a:lstStyle/>
          <a:p>
            <a:pPr fontAlgn="auto">
              <a:spcAft>
                <a:spcPts val="0"/>
              </a:spcAft>
              <a:defRPr/>
            </a:pPr>
            <a:r>
              <a:rPr lang="en-US" sz="3200" dirty="0" smtClean="0">
                <a:effectLst>
                  <a:outerShdw blurRad="38100" dist="38100" dir="2700000" algn="tl">
                    <a:srgbClr val="000000">
                      <a:alpha val="43137"/>
                    </a:srgbClr>
                  </a:outerShdw>
                </a:effectLst>
              </a:rPr>
              <a:t>RISK FACTORS: CONTACT STRESS AND VIBRATION</a:t>
            </a:r>
            <a:endParaRPr lang="en-US" sz="32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A697702F-2CD7-4609-A110-9148CB80FB12}" type="slidenum">
              <a:rPr lang="en-US"/>
              <a:pPr>
                <a:defRPr/>
              </a:pPr>
              <a:t>17</a:t>
            </a:fld>
            <a:endParaRPr lang="en-US" dirty="0"/>
          </a:p>
        </p:txBody>
      </p:sp>
      <p:pic>
        <p:nvPicPr>
          <p:cNvPr id="30723" name="Picture 2"/>
          <p:cNvPicPr>
            <a:picLocks noChangeAspect="1" noChangeArrowheads="1"/>
          </p:cNvPicPr>
          <p:nvPr/>
        </p:nvPicPr>
        <p:blipFill>
          <a:blip r:embed="rId2" cstate="email"/>
          <a:srcRect/>
          <a:stretch>
            <a:fillRect/>
          </a:stretch>
        </p:blipFill>
        <p:spPr bwMode="auto">
          <a:xfrm>
            <a:off x="60325" y="1616075"/>
            <a:ext cx="8894763" cy="4814888"/>
          </a:xfrm>
          <a:prstGeom prst="rect">
            <a:avLst/>
          </a:prstGeom>
          <a:solidFill>
            <a:schemeClr val="bg1"/>
          </a:solidFill>
          <a:ln w="9525">
            <a:noFill/>
            <a:miter lim="800000"/>
            <a:headEnd/>
            <a:tailEnd/>
          </a:ln>
        </p:spPr>
      </p:pic>
      <p:sp>
        <p:nvSpPr>
          <p:cNvPr id="30724" name="TextBox 4"/>
          <p:cNvSpPr txBox="1">
            <a:spLocks noChangeArrowheads="1"/>
          </p:cNvSpPr>
          <p:nvPr/>
        </p:nvSpPr>
        <p:spPr bwMode="auto">
          <a:xfrm>
            <a:off x="5592763" y="5989638"/>
            <a:ext cx="823912" cy="646112"/>
          </a:xfrm>
          <a:prstGeom prst="rect">
            <a:avLst/>
          </a:prstGeom>
          <a:solidFill>
            <a:schemeClr val="bg1"/>
          </a:solidFill>
          <a:ln w="28575">
            <a:solidFill>
              <a:schemeClr val="tx1"/>
            </a:solidFill>
            <a:miter lim="800000"/>
            <a:headEnd/>
            <a:tailEnd/>
          </a:ln>
        </p:spPr>
        <p:txBody>
          <a:bodyPr>
            <a:spAutoFit/>
          </a:bodyPr>
          <a:lstStyle/>
          <a:p>
            <a:pPr algn="ctr"/>
            <a:r>
              <a:rPr lang="en-US" b="1" dirty="0">
                <a:solidFill>
                  <a:srgbClr val="00CC00"/>
                </a:solidFill>
                <a:latin typeface="Calibri" pitchFamily="34" charset="0"/>
              </a:rPr>
              <a:t>2/8 =25%</a:t>
            </a:r>
          </a:p>
        </p:txBody>
      </p:sp>
      <p:sp>
        <p:nvSpPr>
          <p:cNvPr id="30725" name="TextBox 5"/>
          <p:cNvSpPr txBox="1">
            <a:spLocks noChangeArrowheads="1"/>
          </p:cNvSpPr>
          <p:nvPr/>
        </p:nvSpPr>
        <p:spPr bwMode="auto">
          <a:xfrm>
            <a:off x="6416675" y="5989638"/>
            <a:ext cx="822325" cy="646112"/>
          </a:xfrm>
          <a:prstGeom prst="rect">
            <a:avLst/>
          </a:prstGeom>
          <a:solidFill>
            <a:schemeClr val="bg1"/>
          </a:solidFill>
          <a:ln w="28575">
            <a:solidFill>
              <a:schemeClr val="tx1"/>
            </a:solidFill>
            <a:miter lim="800000"/>
            <a:headEnd/>
            <a:tailEnd/>
          </a:ln>
        </p:spPr>
        <p:txBody>
          <a:bodyPr>
            <a:spAutoFit/>
          </a:bodyPr>
          <a:lstStyle/>
          <a:p>
            <a:pPr algn="ctr"/>
            <a:r>
              <a:rPr lang="en-US" b="1" dirty="0">
                <a:solidFill>
                  <a:srgbClr val="00CC00"/>
                </a:solidFill>
                <a:latin typeface="Calibri" pitchFamily="34" charset="0"/>
              </a:rPr>
              <a:t>5</a:t>
            </a:r>
            <a:r>
              <a:rPr lang="en-US" b="1" dirty="0" smtClean="0">
                <a:solidFill>
                  <a:srgbClr val="00CC00"/>
                </a:solidFill>
                <a:latin typeface="Calibri" pitchFamily="34" charset="0"/>
              </a:rPr>
              <a:t>/11</a:t>
            </a:r>
            <a:endParaRPr lang="en-US" b="1" dirty="0">
              <a:solidFill>
                <a:srgbClr val="00CC00"/>
              </a:solidFill>
              <a:latin typeface="Calibri" pitchFamily="34" charset="0"/>
            </a:endParaRPr>
          </a:p>
          <a:p>
            <a:pPr algn="ctr"/>
            <a:r>
              <a:rPr lang="en-US" b="1" dirty="0" smtClean="0">
                <a:solidFill>
                  <a:srgbClr val="00CC00"/>
                </a:solidFill>
                <a:latin typeface="Calibri" pitchFamily="34" charset="0"/>
              </a:rPr>
              <a:t>=45%</a:t>
            </a:r>
            <a:endParaRPr lang="en-US" b="1" dirty="0">
              <a:solidFill>
                <a:srgbClr val="00CC00"/>
              </a:solidFill>
              <a:latin typeface="Calibri" pitchFamily="34" charset="0"/>
            </a:endParaRPr>
          </a:p>
        </p:txBody>
      </p:sp>
      <p:sp>
        <p:nvSpPr>
          <p:cNvPr id="30726" name="TextBox 6"/>
          <p:cNvSpPr txBox="1">
            <a:spLocks noChangeArrowheads="1"/>
          </p:cNvSpPr>
          <p:nvPr/>
        </p:nvSpPr>
        <p:spPr bwMode="auto">
          <a:xfrm>
            <a:off x="7239000" y="5989638"/>
            <a:ext cx="822325" cy="646112"/>
          </a:xfrm>
          <a:prstGeom prst="rect">
            <a:avLst/>
          </a:prstGeom>
          <a:solidFill>
            <a:schemeClr val="bg1"/>
          </a:solidFill>
          <a:ln w="28575">
            <a:solidFill>
              <a:schemeClr val="tx1"/>
            </a:solidFill>
            <a:miter lim="800000"/>
            <a:headEnd/>
            <a:tailEnd/>
          </a:ln>
        </p:spPr>
        <p:txBody>
          <a:bodyPr>
            <a:spAutoFit/>
          </a:bodyPr>
          <a:lstStyle/>
          <a:p>
            <a:pPr algn="ctr"/>
            <a:r>
              <a:rPr lang="en-US" b="1" dirty="0">
                <a:solidFill>
                  <a:srgbClr val="00CC00"/>
                </a:solidFill>
                <a:latin typeface="Calibri" pitchFamily="34" charset="0"/>
              </a:rPr>
              <a:t>5</a:t>
            </a:r>
            <a:r>
              <a:rPr lang="en-US" b="1" dirty="0" smtClean="0">
                <a:solidFill>
                  <a:srgbClr val="00CC00"/>
                </a:solidFill>
                <a:latin typeface="Calibri" pitchFamily="34" charset="0"/>
              </a:rPr>
              <a:t>/7</a:t>
            </a:r>
            <a:endParaRPr lang="en-US" b="1" dirty="0">
              <a:solidFill>
                <a:srgbClr val="00CC00"/>
              </a:solidFill>
              <a:latin typeface="Calibri" pitchFamily="34" charset="0"/>
            </a:endParaRPr>
          </a:p>
          <a:p>
            <a:pPr algn="ctr"/>
            <a:r>
              <a:rPr lang="en-US" b="1" dirty="0" smtClean="0">
                <a:solidFill>
                  <a:srgbClr val="00CC00"/>
                </a:solidFill>
                <a:latin typeface="Calibri" pitchFamily="34" charset="0"/>
              </a:rPr>
              <a:t>=71%</a:t>
            </a:r>
            <a:endParaRPr lang="en-US" b="1" dirty="0">
              <a:solidFill>
                <a:srgbClr val="00CC00"/>
              </a:solidFill>
              <a:latin typeface="Calibri" pitchFamily="34" charset="0"/>
            </a:endParaRPr>
          </a:p>
        </p:txBody>
      </p:sp>
      <p:sp>
        <p:nvSpPr>
          <p:cNvPr id="30727" name="TextBox 7"/>
          <p:cNvSpPr txBox="1">
            <a:spLocks noChangeArrowheads="1"/>
          </p:cNvSpPr>
          <p:nvPr/>
        </p:nvSpPr>
        <p:spPr bwMode="auto">
          <a:xfrm>
            <a:off x="8047038" y="5989638"/>
            <a:ext cx="822325" cy="646112"/>
          </a:xfrm>
          <a:prstGeom prst="rect">
            <a:avLst/>
          </a:prstGeom>
          <a:solidFill>
            <a:schemeClr val="bg1"/>
          </a:solidFill>
          <a:ln w="28575">
            <a:solidFill>
              <a:schemeClr val="tx1"/>
            </a:solidFill>
            <a:miter lim="800000"/>
            <a:headEnd/>
            <a:tailEnd/>
          </a:ln>
        </p:spPr>
        <p:txBody>
          <a:bodyPr>
            <a:spAutoFit/>
          </a:bodyPr>
          <a:lstStyle/>
          <a:p>
            <a:pPr algn="ctr"/>
            <a:r>
              <a:rPr lang="en-US" b="1" dirty="0">
                <a:solidFill>
                  <a:srgbClr val="00CC00"/>
                </a:solidFill>
                <a:latin typeface="Calibri" pitchFamily="34" charset="0"/>
              </a:rPr>
              <a:t>4</a:t>
            </a:r>
            <a:r>
              <a:rPr lang="en-US" b="1" dirty="0" smtClean="0">
                <a:solidFill>
                  <a:srgbClr val="00CC00"/>
                </a:solidFill>
                <a:latin typeface="Calibri" pitchFamily="34" charset="0"/>
              </a:rPr>
              <a:t>/5</a:t>
            </a:r>
            <a:endParaRPr lang="en-US" b="1" dirty="0">
              <a:solidFill>
                <a:srgbClr val="00CC00"/>
              </a:solidFill>
              <a:latin typeface="Calibri" pitchFamily="34" charset="0"/>
            </a:endParaRPr>
          </a:p>
          <a:p>
            <a:pPr algn="ctr"/>
            <a:r>
              <a:rPr lang="en-US" b="1" dirty="0" smtClean="0">
                <a:solidFill>
                  <a:srgbClr val="00CC00"/>
                </a:solidFill>
                <a:latin typeface="Calibri" pitchFamily="34" charset="0"/>
              </a:rPr>
              <a:t>=80</a:t>
            </a:r>
            <a:r>
              <a:rPr lang="en-US" b="1" dirty="0">
                <a:solidFill>
                  <a:srgbClr val="00CC00"/>
                </a:solidFill>
                <a:latin typeface="Calibri" pitchFamily="34" charset="0"/>
              </a:rPr>
              <a:t>%</a:t>
            </a:r>
          </a:p>
        </p:txBody>
      </p:sp>
      <p:pic>
        <p:nvPicPr>
          <p:cNvPr id="30728" name="Picture 3"/>
          <p:cNvPicPr>
            <a:picLocks noChangeAspect="1" noChangeArrowheads="1"/>
          </p:cNvPicPr>
          <p:nvPr/>
        </p:nvPicPr>
        <p:blipFill>
          <a:blip r:embed="rId3" cstate="email"/>
          <a:srcRect/>
          <a:stretch>
            <a:fillRect/>
          </a:stretch>
        </p:blipFill>
        <p:spPr bwMode="auto">
          <a:xfrm>
            <a:off x="5532438" y="889000"/>
            <a:ext cx="3381375" cy="781050"/>
          </a:xfrm>
          <a:prstGeom prst="rect">
            <a:avLst/>
          </a:prstGeom>
          <a:noFill/>
          <a:ln w="9525">
            <a:noFill/>
            <a:miter lim="800000"/>
            <a:headEnd/>
            <a:tailEnd/>
          </a:ln>
        </p:spPr>
      </p:pic>
      <p:sp>
        <p:nvSpPr>
          <p:cNvPr id="30729" name="TextBox 9"/>
          <p:cNvSpPr txBox="1">
            <a:spLocks noChangeArrowheads="1"/>
          </p:cNvSpPr>
          <p:nvPr/>
        </p:nvSpPr>
        <p:spPr bwMode="auto">
          <a:xfrm>
            <a:off x="8208963" y="1520825"/>
            <a:ext cx="530225" cy="922338"/>
          </a:xfrm>
          <a:prstGeom prst="rect">
            <a:avLst/>
          </a:prstGeom>
          <a:noFill/>
          <a:ln w="9525">
            <a:noFill/>
            <a:miter lim="800000"/>
            <a:headEnd/>
            <a:tailEnd/>
          </a:ln>
        </p:spPr>
        <p:txBody>
          <a:bodyPr wrap="none">
            <a:spAutoFit/>
          </a:bodyPr>
          <a:lstStyle/>
          <a:p>
            <a:r>
              <a:rPr lang="en-US" sz="5400" b="1" i="1">
                <a:solidFill>
                  <a:srgbClr val="00CC00"/>
                </a:solidFill>
                <a:latin typeface="Calibri"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47800" y="381000"/>
            <a:ext cx="7315200" cy="1066800"/>
          </a:xfrm>
        </p:spPr>
        <p:txBody>
          <a:bodyPr/>
          <a:lstStyle/>
          <a:p>
            <a:pPr fontAlgn="auto">
              <a:spcAft>
                <a:spcPts val="0"/>
              </a:spcAft>
              <a:defRPr/>
            </a:pPr>
            <a:r>
              <a:rPr lang="en-US" dirty="0" smtClean="0">
                <a:effectLst>
                  <a:outerShdw blurRad="38100" dist="38100" dir="2700000" algn="tl">
                    <a:srgbClr val="000000">
                      <a:alpha val="43137"/>
                    </a:srgbClr>
                  </a:outerShdw>
                </a:effectLst>
              </a:rPr>
              <a:t>NIOSH LIFTING EQUATION</a:t>
            </a:r>
          </a:p>
        </p:txBody>
      </p:sp>
      <p:sp>
        <p:nvSpPr>
          <p:cNvPr id="44034" name="Content Placeholder 2"/>
          <p:cNvSpPr>
            <a:spLocks noGrp="1"/>
          </p:cNvSpPr>
          <p:nvPr>
            <p:ph idx="4294967295"/>
          </p:nvPr>
        </p:nvSpPr>
        <p:spPr>
          <a:xfrm>
            <a:off x="1447800" y="1371600"/>
            <a:ext cx="7315200" cy="976312"/>
          </a:xfrm>
          <a:prstGeom prst="rect">
            <a:avLst/>
          </a:prstGeom>
        </p:spPr>
        <p:txBody>
          <a:bodyPr/>
          <a:lstStyle/>
          <a:p>
            <a:pPr algn="ctr">
              <a:buNone/>
            </a:pPr>
            <a:r>
              <a:rPr lang="en-US" sz="2800" dirty="0" smtClean="0"/>
              <a:t>Specifies a weight limit as a function of the following variables of the lifting task:</a:t>
            </a:r>
          </a:p>
        </p:txBody>
      </p:sp>
      <p:sp>
        <p:nvSpPr>
          <p:cNvPr id="5" name="Rectangle 4"/>
          <p:cNvSpPr/>
          <p:nvPr/>
        </p:nvSpPr>
        <p:spPr>
          <a:xfrm>
            <a:off x="1447800" y="2514600"/>
            <a:ext cx="7224250" cy="3000821"/>
          </a:xfrm>
          <a:prstGeom prst="rect">
            <a:avLst/>
          </a:prstGeom>
        </p:spPr>
        <p:txBody>
          <a:bodyPr wrap="square">
            <a:spAutoFit/>
          </a:bodyPr>
          <a:lstStyle/>
          <a:p>
            <a:pPr marL="0" lvl="3">
              <a:spcBef>
                <a:spcPct val="50000"/>
              </a:spcBef>
            </a:pPr>
            <a:r>
              <a:rPr lang="en-US" dirty="0" smtClean="0"/>
              <a:t>H = 	horizontal location forward of the midpoint between the ankles</a:t>
            </a:r>
          </a:p>
          <a:p>
            <a:pPr marL="0" lvl="3">
              <a:lnSpc>
                <a:spcPct val="50000"/>
              </a:lnSpc>
              <a:spcBef>
                <a:spcPct val="50000"/>
              </a:spcBef>
            </a:pPr>
            <a:r>
              <a:rPr lang="en-US" dirty="0" smtClean="0"/>
              <a:t>	at the origin of the lift.</a:t>
            </a:r>
          </a:p>
          <a:p>
            <a:pPr marL="0" lvl="3">
              <a:spcBef>
                <a:spcPct val="50000"/>
              </a:spcBef>
            </a:pPr>
            <a:r>
              <a:rPr lang="en-US" dirty="0" smtClean="0"/>
              <a:t>V = 	vertical location at the origin of the lift</a:t>
            </a:r>
          </a:p>
          <a:p>
            <a:pPr marL="0" lvl="3">
              <a:spcBef>
                <a:spcPct val="50000"/>
              </a:spcBef>
            </a:pPr>
            <a:r>
              <a:rPr lang="en-US" dirty="0" smtClean="0"/>
              <a:t>D = 	vertical travel distance between origin and destination of lift</a:t>
            </a:r>
          </a:p>
          <a:p>
            <a:pPr marL="0" lvl="3">
              <a:spcBef>
                <a:spcPct val="50000"/>
              </a:spcBef>
            </a:pPr>
            <a:r>
              <a:rPr lang="en-US" dirty="0" smtClean="0"/>
              <a:t>FM = 	frequency multiplier (table of values)</a:t>
            </a:r>
          </a:p>
          <a:p>
            <a:pPr marL="0" lvl="3">
              <a:spcBef>
                <a:spcPct val="50000"/>
              </a:spcBef>
            </a:pPr>
            <a:r>
              <a:rPr lang="en-US" dirty="0" smtClean="0"/>
              <a:t>A = 	angle between the midpoint of the ankles and the midpoint</a:t>
            </a:r>
          </a:p>
          <a:p>
            <a:pPr marL="0" lvl="3">
              <a:lnSpc>
                <a:spcPct val="50000"/>
              </a:lnSpc>
              <a:spcBef>
                <a:spcPct val="50000"/>
              </a:spcBef>
            </a:pPr>
            <a:r>
              <a:rPr lang="en-US" dirty="0" smtClean="0"/>
              <a:t>	 between the hands at the origin of the lift</a:t>
            </a:r>
          </a:p>
          <a:p>
            <a:pPr marL="0" lvl="3">
              <a:spcBef>
                <a:spcPct val="50000"/>
              </a:spcBef>
            </a:pPr>
            <a:r>
              <a:rPr lang="en-US" dirty="0" smtClean="0"/>
              <a:t>CM = 	coupling multiplier (good, fair, poor)</a:t>
            </a:r>
            <a:endParaRPr lang="en-US" dirty="0"/>
          </a:p>
        </p:txBody>
      </p:sp>
      <p:sp>
        <p:nvSpPr>
          <p:cNvPr id="7" name="Rectangle 6"/>
          <p:cNvSpPr/>
          <p:nvPr/>
        </p:nvSpPr>
        <p:spPr>
          <a:xfrm>
            <a:off x="1143000" y="5943600"/>
            <a:ext cx="8001000" cy="523220"/>
          </a:xfrm>
          <a:prstGeom prst="rect">
            <a:avLst/>
          </a:prstGeom>
        </p:spPr>
        <p:txBody>
          <a:bodyPr wrap="square">
            <a:spAutoFit/>
          </a:bodyPr>
          <a:lstStyle/>
          <a:p>
            <a:pPr lvl="1"/>
            <a:r>
              <a:rPr lang="en-US" sz="1400" dirty="0" smtClean="0"/>
              <a:t>Worksheet available on your CD</a:t>
            </a:r>
          </a:p>
          <a:p>
            <a:pPr lvl="1"/>
            <a:r>
              <a:rPr lang="en-US" sz="1400" dirty="0" smtClean="0"/>
              <a:t>Free web access at: http://personal.health.usf.edu/tbernard/ergotools/index.html</a:t>
            </a:r>
            <a:endParaRPr lang="en-US" sz="1400" dirty="0"/>
          </a:p>
        </p:txBody>
      </p:sp>
      <p:sp>
        <p:nvSpPr>
          <p:cNvPr id="6" name="Slide Number Placeholder 5"/>
          <p:cNvSpPr>
            <a:spLocks noGrp="1"/>
          </p:cNvSpPr>
          <p:nvPr>
            <p:ph type="sldNum" sz="quarter" idx="12"/>
          </p:nvPr>
        </p:nvSpPr>
        <p:spPr/>
        <p:txBody>
          <a:bodyPr/>
          <a:lstStyle/>
          <a:p>
            <a:fld id="{1AEA41FB-01C2-4D91-8A68-98251CD2FFE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NIOSH LIFTING EQUATION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4475" y="1752600"/>
            <a:ext cx="8899525" cy="4373563"/>
          </a:xfrm>
        </p:spPr>
        <p:txBody>
          <a:bodyPr>
            <a:normAutofit/>
          </a:bodyPr>
          <a:lstStyle/>
          <a:p>
            <a:pPr>
              <a:lnSpc>
                <a:spcPct val="80000"/>
              </a:lnSpc>
            </a:pPr>
            <a:r>
              <a:rPr lang="en-US" sz="3000" dirty="0" smtClean="0"/>
              <a:t>You’ll need to:</a:t>
            </a:r>
          </a:p>
          <a:p>
            <a:pPr marL="971550" lvl="1" indent="-514350">
              <a:lnSpc>
                <a:spcPct val="80000"/>
              </a:lnSpc>
              <a:buFont typeface="Calibri" pitchFamily="34" charset="0"/>
              <a:buAutoNum type="arabicPeriod"/>
            </a:pPr>
            <a:r>
              <a:rPr lang="en-US" sz="2600" dirty="0" smtClean="0"/>
              <a:t>Observe a task in real time or video</a:t>
            </a:r>
          </a:p>
          <a:p>
            <a:pPr marL="971550" lvl="1" indent="-514350">
              <a:lnSpc>
                <a:spcPct val="80000"/>
              </a:lnSpc>
              <a:buFont typeface="Calibri" pitchFamily="34" charset="0"/>
              <a:buAutoNum type="arabicPeriod"/>
            </a:pPr>
            <a:r>
              <a:rPr lang="en-US" sz="2600" dirty="0" smtClean="0"/>
              <a:t>Take measurements: height, distance traveled, force, weight, twisting angle, coupling, and determine how frequently a task is done</a:t>
            </a:r>
          </a:p>
          <a:p>
            <a:pPr marL="971550" lvl="1" indent="-514350">
              <a:lnSpc>
                <a:spcPct val="80000"/>
              </a:lnSpc>
              <a:buFont typeface="Calibri" pitchFamily="34" charset="0"/>
              <a:buAutoNum type="arabicPeriod"/>
            </a:pPr>
            <a:r>
              <a:rPr lang="en-US" sz="2600" dirty="0" smtClean="0"/>
              <a:t>Use measured values to find parameters from a table </a:t>
            </a:r>
          </a:p>
          <a:p>
            <a:pPr marL="971550" lvl="1" indent="-514350">
              <a:lnSpc>
                <a:spcPct val="80000"/>
              </a:lnSpc>
              <a:buFont typeface="Calibri" pitchFamily="34" charset="0"/>
              <a:buAutoNum type="arabicPeriod"/>
            </a:pPr>
            <a:r>
              <a:rPr lang="en-US" sz="2600" dirty="0" smtClean="0"/>
              <a:t>Multiply parameters from table to find the recommended weight limit (RWL)</a:t>
            </a:r>
          </a:p>
          <a:p>
            <a:pPr marL="971550" lvl="1" indent="-514350">
              <a:lnSpc>
                <a:spcPct val="80000"/>
              </a:lnSpc>
              <a:buFont typeface="Calibri" pitchFamily="34" charset="0"/>
              <a:buAutoNum type="arabicPeriod"/>
            </a:pPr>
            <a:r>
              <a:rPr lang="en-US" sz="2600" dirty="0" smtClean="0"/>
              <a:t>Compare RWL to actual lifted load to get the lifting index</a:t>
            </a:r>
          </a:p>
          <a:p>
            <a:pPr>
              <a:lnSpc>
                <a:spcPct val="80000"/>
              </a:lnSpc>
            </a:pPr>
            <a:endParaRPr lang="en-US" sz="3000" dirty="0" smtClean="0"/>
          </a:p>
          <a:p>
            <a:pPr>
              <a:lnSpc>
                <a:spcPct val="80000"/>
              </a:lnSpc>
            </a:pPr>
            <a:r>
              <a:rPr lang="en-US" sz="3000" dirty="0" smtClean="0"/>
              <a:t>Equipment: tape measure, scale, stopwatch</a:t>
            </a:r>
          </a:p>
          <a:p>
            <a:pPr marL="971550" lvl="1" indent="-514350">
              <a:lnSpc>
                <a:spcPct val="80000"/>
              </a:lnSpc>
            </a:pPr>
            <a:endParaRPr lang="en-US" sz="2600" dirty="0" smtClean="0"/>
          </a:p>
        </p:txBody>
      </p:sp>
      <p:sp>
        <p:nvSpPr>
          <p:cNvPr id="4" name="Slide Number Placeholder 3"/>
          <p:cNvSpPr>
            <a:spLocks noGrp="1"/>
          </p:cNvSpPr>
          <p:nvPr>
            <p:ph type="sldNum" sz="quarter" idx="12"/>
          </p:nvPr>
        </p:nvSpPr>
        <p:spPr/>
        <p:txBody>
          <a:bodyPr/>
          <a:lstStyle/>
          <a:p>
            <a:pPr>
              <a:defRPr/>
            </a:pPr>
            <a:fld id="{41DCCBFA-59E2-4D9F-8335-5BB1CA7D7A98}"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DISCLAIMER</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pPr algn="ctr">
              <a:buNone/>
            </a:pPr>
            <a:endParaRPr lang="en-US" sz="2800" dirty="0" smtClean="0"/>
          </a:p>
          <a:p>
            <a:pPr algn="ctr">
              <a:buNone/>
            </a:pPr>
            <a:r>
              <a:rPr lang="en-US" sz="2800" dirty="0" smtClean="0"/>
              <a:t>This material was produced under grant number SH-22220-SH1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2800" dirty="0"/>
          </a:p>
        </p:txBody>
      </p:sp>
      <p:sp>
        <p:nvSpPr>
          <p:cNvPr id="5" name="Slide Number Placeholder 4"/>
          <p:cNvSpPr>
            <a:spLocks noGrp="1"/>
          </p:cNvSpPr>
          <p:nvPr>
            <p:ph type="sldNum" sz="quarter" idx="12"/>
          </p:nvPr>
        </p:nvSpPr>
        <p:spPr/>
        <p:txBody>
          <a:bodyPr/>
          <a:lstStyle/>
          <a:p>
            <a:fld id="{1AEA41FB-01C2-4D91-8A68-98251CD2FFE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0" descr="Picture 1.pn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838200" y="1531938"/>
            <a:ext cx="7011988" cy="5326062"/>
          </a:xfrm>
          <a:prstGeom prst="rect">
            <a:avLst/>
          </a:prstGeom>
          <a:noFill/>
          <a:ln w="9525">
            <a:noFill/>
            <a:miter lim="800000"/>
            <a:headEnd/>
            <a:tailEnd/>
          </a:ln>
        </p:spPr>
      </p:pic>
      <p:sp>
        <p:nvSpPr>
          <p:cNvPr id="58371" name="TextBox 44"/>
          <p:cNvSpPr txBox="1">
            <a:spLocks noChangeArrowheads="1"/>
          </p:cNvSpPr>
          <p:nvPr/>
        </p:nvSpPr>
        <p:spPr bwMode="auto">
          <a:xfrm>
            <a:off x="7696200" y="3733800"/>
            <a:ext cx="1066800" cy="584200"/>
          </a:xfrm>
          <a:prstGeom prst="rect">
            <a:avLst/>
          </a:prstGeom>
          <a:noFill/>
          <a:ln w="9525">
            <a:noFill/>
            <a:miter lim="800000"/>
            <a:headEnd/>
            <a:tailEnd/>
          </a:ln>
        </p:spPr>
        <p:txBody>
          <a:bodyPr>
            <a:spAutoFit/>
          </a:bodyPr>
          <a:lstStyle/>
          <a:p>
            <a:r>
              <a:rPr lang="en-US" sz="1600" b="1">
                <a:latin typeface="Calibri" pitchFamily="34" charset="0"/>
              </a:rPr>
              <a:t>Vertical location</a:t>
            </a:r>
          </a:p>
        </p:txBody>
      </p:sp>
      <p:sp>
        <p:nvSpPr>
          <p:cNvPr id="51" name="Rectangle 50"/>
          <p:cNvSpPr/>
          <p:nvPr/>
        </p:nvSpPr>
        <p:spPr>
          <a:xfrm>
            <a:off x="3175000" y="2162175"/>
            <a:ext cx="260350" cy="271463"/>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8373" name="Title 27"/>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NIOSH LIFTING EQUATION FIGURE</a:t>
            </a:r>
          </a:p>
        </p:txBody>
      </p:sp>
      <p:sp>
        <p:nvSpPr>
          <p:cNvPr id="58374" name="TextBox 41"/>
          <p:cNvSpPr txBox="1">
            <a:spLocks noChangeArrowheads="1"/>
          </p:cNvSpPr>
          <p:nvPr/>
        </p:nvSpPr>
        <p:spPr bwMode="auto">
          <a:xfrm>
            <a:off x="4876800" y="6477000"/>
            <a:ext cx="2286000" cy="338138"/>
          </a:xfrm>
          <a:prstGeom prst="rect">
            <a:avLst/>
          </a:prstGeom>
          <a:noFill/>
          <a:ln w="9525">
            <a:noFill/>
            <a:miter lim="800000"/>
            <a:headEnd/>
            <a:tailEnd/>
          </a:ln>
        </p:spPr>
        <p:txBody>
          <a:bodyPr>
            <a:spAutoFit/>
          </a:bodyPr>
          <a:lstStyle/>
          <a:p>
            <a:pPr algn="ctr"/>
            <a:r>
              <a:rPr lang="en-US" sz="1600" b="1">
                <a:latin typeface="Calibri" pitchFamily="34" charset="0"/>
              </a:rPr>
              <a:t>Horizontal location</a:t>
            </a:r>
          </a:p>
        </p:txBody>
      </p:sp>
      <p:sp>
        <p:nvSpPr>
          <p:cNvPr id="58375" name="TextBox 52"/>
          <p:cNvSpPr txBox="1">
            <a:spLocks noChangeArrowheads="1"/>
          </p:cNvSpPr>
          <p:nvPr/>
        </p:nvSpPr>
        <p:spPr bwMode="auto">
          <a:xfrm>
            <a:off x="3124200" y="2133600"/>
            <a:ext cx="1295400" cy="523875"/>
          </a:xfrm>
          <a:prstGeom prst="rect">
            <a:avLst/>
          </a:prstGeom>
          <a:solidFill>
            <a:schemeClr val="bg1"/>
          </a:solidFill>
          <a:ln w="9525">
            <a:noFill/>
            <a:miter lim="800000"/>
            <a:headEnd/>
            <a:tailEnd/>
          </a:ln>
        </p:spPr>
        <p:txBody>
          <a:bodyPr>
            <a:spAutoFit/>
          </a:bodyPr>
          <a:lstStyle/>
          <a:p>
            <a:r>
              <a:rPr lang="en-US" sz="1400" b="1">
                <a:latin typeface="Calibri" pitchFamily="34" charset="0"/>
              </a:rPr>
              <a:t>Asymmetry</a:t>
            </a:r>
          </a:p>
          <a:p>
            <a:r>
              <a:rPr lang="en-US" sz="1400" b="1">
                <a:latin typeface="Calibri" pitchFamily="34" charset="0"/>
              </a:rPr>
              <a:t>Angle</a:t>
            </a:r>
          </a:p>
        </p:txBody>
      </p:sp>
      <p:sp>
        <p:nvSpPr>
          <p:cNvPr id="8" name="TextBox 44"/>
          <p:cNvSpPr txBox="1">
            <a:spLocks noChangeArrowheads="1"/>
          </p:cNvSpPr>
          <p:nvPr/>
        </p:nvSpPr>
        <p:spPr bwMode="auto">
          <a:xfrm>
            <a:off x="4291171" y="4846638"/>
            <a:ext cx="1066800" cy="646112"/>
          </a:xfrm>
          <a:prstGeom prst="rect">
            <a:avLst/>
          </a:prstGeom>
          <a:solidFill>
            <a:schemeClr val="bg1"/>
          </a:solidFill>
          <a:ln w="9525">
            <a:noFill/>
            <a:miter lim="800000"/>
            <a:headEnd/>
            <a:tailEnd/>
          </a:ln>
        </p:spPr>
        <p:txBody>
          <a:bodyPr>
            <a:spAutoFit/>
          </a:bodyPr>
          <a:lstStyle/>
          <a:p>
            <a:r>
              <a:rPr lang="en-US" b="1" dirty="0">
                <a:latin typeface="Calibri" pitchFamily="34" charset="0"/>
              </a:rPr>
              <a:t>Distance </a:t>
            </a:r>
          </a:p>
          <a:p>
            <a:r>
              <a:rPr lang="en-US" b="1" dirty="0">
                <a:latin typeface="Calibri" pitchFamily="34" charset="0"/>
              </a:rPr>
              <a:t>traveled</a:t>
            </a:r>
            <a:endParaRPr lang="en-US" sz="1600" b="1" dirty="0">
              <a:latin typeface="Calibri" pitchFamily="34" charset="0"/>
            </a:endParaRPr>
          </a:p>
        </p:txBody>
      </p:sp>
      <p:sp>
        <p:nvSpPr>
          <p:cNvPr id="9" name="Slide Number Placeholder 8"/>
          <p:cNvSpPr>
            <a:spLocks noGrp="1"/>
          </p:cNvSpPr>
          <p:nvPr>
            <p:ph type="sldNum" sz="quarter" idx="12"/>
          </p:nvPr>
        </p:nvSpPr>
        <p:spPr/>
        <p:txBody>
          <a:bodyPr/>
          <a:lstStyle/>
          <a:p>
            <a:fld id="{5743371E-D975-440E-A94A-A0EC841C25C2}"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837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5837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0.00139 -3.7037E-6 L -0.00139 -0.40879 " pathEditMode="relative" rAng="0" ptsTypes="AA">
                                      <p:cBhvr>
                                        <p:cTn id="18" dur="2000" fill="hold"/>
                                        <p:tgtEl>
                                          <p:spTgt spid="8"/>
                                        </p:tgtEl>
                                        <p:attrNameLst>
                                          <p:attrName>ppt_x</p:attrName>
                                          <p:attrName>ppt_y</p:attrName>
                                        </p:attrNameLst>
                                      </p:cBhvr>
                                      <p:rCtr x="0" y="-204"/>
                                    </p:animMotion>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583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4" grpId="0"/>
      <p:bldP spid="58375"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MEASUREMENTS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de-DE" dirty="0" smtClean="0"/>
              <a:t>Load location </a:t>
            </a:r>
          </a:p>
          <a:p>
            <a:pPr lvl="1" fontAlgn="auto">
              <a:spcAft>
                <a:spcPts val="0"/>
              </a:spcAft>
              <a:buFont typeface="Arial" pitchFamily="34" charset="0"/>
              <a:buChar char="–"/>
              <a:defRPr/>
            </a:pPr>
            <a:r>
              <a:rPr lang="de-DE" dirty="0" smtClean="0"/>
              <a:t>Horizontal (HM)</a:t>
            </a:r>
          </a:p>
          <a:p>
            <a:pPr lvl="1" fontAlgn="auto">
              <a:spcAft>
                <a:spcPts val="0"/>
              </a:spcAft>
              <a:buFont typeface="Arial" pitchFamily="34" charset="0"/>
              <a:buChar char="–"/>
              <a:defRPr/>
            </a:pPr>
            <a:r>
              <a:rPr lang="de-DE" dirty="0" smtClean="0"/>
              <a:t>Vertical (VM)</a:t>
            </a:r>
          </a:p>
          <a:p>
            <a:pPr lvl="1" fontAlgn="auto">
              <a:spcAft>
                <a:spcPts val="0"/>
              </a:spcAft>
              <a:buFont typeface="Arial" pitchFamily="34" charset="0"/>
              <a:buChar char="–"/>
              <a:defRPr/>
            </a:pPr>
            <a:r>
              <a:rPr lang="de-DE" dirty="0" smtClean="0"/>
              <a:t>Distance traveled (DM)</a:t>
            </a:r>
          </a:p>
          <a:p>
            <a:pPr lvl="1" fontAlgn="auto">
              <a:spcAft>
                <a:spcPts val="0"/>
              </a:spcAft>
              <a:buFont typeface="Arial" pitchFamily="34" charset="0"/>
              <a:buChar char="–"/>
              <a:defRPr/>
            </a:pPr>
            <a:r>
              <a:rPr lang="de-DE" dirty="0" smtClean="0"/>
              <a:t>Twist/Asymmetry (AM)</a:t>
            </a:r>
          </a:p>
          <a:p>
            <a:pPr fontAlgn="auto">
              <a:spcAft>
                <a:spcPts val="0"/>
              </a:spcAft>
              <a:buFont typeface="Arial" pitchFamily="34" charset="0"/>
              <a:buChar char="•"/>
              <a:defRPr/>
            </a:pPr>
            <a:r>
              <a:rPr lang="de-DE" dirty="0" smtClean="0"/>
              <a:t>Frequency of lifts (FM)</a:t>
            </a:r>
          </a:p>
          <a:p>
            <a:pPr fontAlgn="auto">
              <a:spcAft>
                <a:spcPts val="0"/>
              </a:spcAft>
              <a:buFont typeface="Arial" pitchFamily="34" charset="0"/>
              <a:buChar char="•"/>
              <a:defRPr/>
            </a:pPr>
            <a:r>
              <a:rPr lang="de-DE" dirty="0" smtClean="0"/>
              <a:t>Grasp of the load/coupling (CM)</a:t>
            </a:r>
          </a:p>
          <a:p>
            <a:pPr fontAlgn="auto">
              <a:spcAft>
                <a:spcPts val="0"/>
              </a:spcAft>
              <a:buFont typeface="Arial" pitchFamily="34" charset="0"/>
              <a:buChar char="•"/>
              <a:defRPr/>
            </a:pPr>
            <a:r>
              <a:rPr lang="de-DE" dirty="0" smtClean="0"/>
              <a:t>Actual load weight lifted</a:t>
            </a:r>
            <a:endParaRPr lang="en-US" dirty="0"/>
          </a:p>
        </p:txBody>
      </p:sp>
      <p:sp>
        <p:nvSpPr>
          <p:cNvPr id="4" name="Slide Number Placeholder 3"/>
          <p:cNvSpPr>
            <a:spLocks noGrp="1"/>
          </p:cNvSpPr>
          <p:nvPr>
            <p:ph type="sldNum" sz="quarter" idx="12"/>
          </p:nvPr>
        </p:nvSpPr>
        <p:spPr/>
        <p:txBody>
          <a:bodyPr/>
          <a:lstStyle/>
          <a:p>
            <a:pPr>
              <a:defRPr/>
            </a:pPr>
            <a:fld id="{348FBA51-FF0F-4654-8164-11AA8F031857}" type="slidenum">
              <a:rPr lang="en-US"/>
              <a:pPr>
                <a:defRPr/>
              </a:pPr>
              <a:t>21</a:t>
            </a:fld>
            <a:endParaRPr lang="en-US" dirty="0"/>
          </a:p>
        </p:txBody>
      </p:sp>
      <p:sp>
        <p:nvSpPr>
          <p:cNvPr id="5" name="Right Arrow 4"/>
          <p:cNvSpPr/>
          <p:nvPr/>
        </p:nvSpPr>
        <p:spPr>
          <a:xfrm>
            <a:off x="4953000" y="2971800"/>
            <a:ext cx="1219200" cy="838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6400800" y="2438400"/>
            <a:ext cx="2743200" cy="2124075"/>
          </a:xfrm>
          <a:prstGeom prst="rect">
            <a:avLst/>
          </a:prstGeom>
          <a:noFill/>
          <a:ln w="9525">
            <a:noFill/>
            <a:miter lim="800000"/>
            <a:headEnd/>
            <a:tailEnd/>
          </a:ln>
        </p:spPr>
        <p:txBody>
          <a:bodyPr>
            <a:spAutoFit/>
          </a:bodyPr>
          <a:lstStyle/>
          <a:p>
            <a:r>
              <a:rPr lang="en-US" sz="4400" i="1">
                <a:latin typeface="Calibri" pitchFamily="34" charset="0"/>
              </a:rPr>
              <a:t>Input values into worksheet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14"/>
            <a:ext cx="8610600" cy="944562"/>
          </a:xfrm>
        </p:spPr>
        <p:txBody>
          <a:bodyPr>
            <a:noAutofit/>
          </a:bodyPr>
          <a:lstStyle/>
          <a:p>
            <a:pPr algn="r" fontAlgn="auto">
              <a:spcAft>
                <a:spcPts val="0"/>
              </a:spcAft>
              <a:defRPr/>
            </a:pPr>
            <a:r>
              <a:rPr lang="en-US" dirty="0" smtClean="0">
                <a:effectLst>
                  <a:outerShdw blurRad="38100" dist="38100" dir="2700000" algn="tl">
                    <a:srgbClr val="000000">
                      <a:alpha val="43137"/>
                    </a:srgbClr>
                  </a:outerShdw>
                </a:effectLst>
              </a:rPr>
              <a:t>CALCULATE RECOMMENDED WEIGHT LIMIT</a:t>
            </a:r>
            <a:endParaRPr lang="en-US" dirty="0">
              <a:effectLst>
                <a:outerShdw blurRad="38100" dist="38100" dir="2700000" algn="tl">
                  <a:srgbClr val="000000">
                    <a:alpha val="43137"/>
                  </a:srgbClr>
                </a:outerShdw>
              </a:effectLst>
            </a:endParaRPr>
          </a:p>
        </p:txBody>
      </p:sp>
      <p:sp>
        <p:nvSpPr>
          <p:cNvPr id="51202" name="Content Placeholder 2"/>
          <p:cNvSpPr>
            <a:spLocks noGrp="1"/>
          </p:cNvSpPr>
          <p:nvPr>
            <p:ph idx="1"/>
          </p:nvPr>
        </p:nvSpPr>
        <p:spPr/>
        <p:txBody>
          <a:bodyPr/>
          <a:lstStyle/>
          <a:p>
            <a:pPr>
              <a:buFont typeface="Arial" charset="0"/>
              <a:buNone/>
            </a:pPr>
            <a:r>
              <a:rPr lang="de-DE" dirty="0" smtClean="0"/>
              <a:t>Recommended Weight Limit (RWL)</a:t>
            </a:r>
          </a:p>
          <a:p>
            <a:endParaRPr lang="de-DE" dirty="0" smtClean="0"/>
          </a:p>
          <a:p>
            <a:pPr algn="ctr">
              <a:buFont typeface="Arial" charset="0"/>
              <a:buNone/>
            </a:pPr>
            <a:r>
              <a:rPr lang="de-DE" dirty="0" smtClean="0"/>
              <a:t>RWL = 51 lbs x HM x VM x DM x AM x FM x CM</a:t>
            </a:r>
          </a:p>
          <a:p>
            <a:pPr algn="ctr">
              <a:buFont typeface="Arial" charset="0"/>
              <a:buNone/>
            </a:pPr>
            <a:endParaRPr lang="de-DE" dirty="0" smtClean="0"/>
          </a:p>
          <a:p>
            <a:pPr algn="ctr">
              <a:buFont typeface="Arial" charset="0"/>
              <a:buNone/>
            </a:pPr>
            <a:endParaRPr lang="de-DE" dirty="0" smtClean="0"/>
          </a:p>
          <a:p>
            <a:pPr>
              <a:buFont typeface="Arial" charset="0"/>
              <a:buNone/>
            </a:pPr>
            <a:endParaRPr lang="de-DE" dirty="0" smtClean="0"/>
          </a:p>
          <a:p>
            <a:pPr>
              <a:buFont typeface="Arial" charset="0"/>
              <a:buNone/>
            </a:pPr>
            <a:endParaRPr lang="en-US" dirty="0" smtClean="0"/>
          </a:p>
        </p:txBody>
      </p:sp>
      <p:grpSp>
        <p:nvGrpSpPr>
          <p:cNvPr id="3" name="Group 11"/>
          <p:cNvGrpSpPr>
            <a:grpSpLocks/>
          </p:cNvGrpSpPr>
          <p:nvPr/>
        </p:nvGrpSpPr>
        <p:grpSpPr bwMode="auto">
          <a:xfrm>
            <a:off x="2438400" y="4495800"/>
            <a:ext cx="3952875" cy="968375"/>
            <a:chOff x="2036619" y="4544290"/>
            <a:chExt cx="3953461" cy="967961"/>
          </a:xfrm>
        </p:grpSpPr>
        <p:cxnSp>
          <p:nvCxnSpPr>
            <p:cNvPr id="5" name="Straight Connector 4"/>
            <p:cNvCxnSpPr/>
            <p:nvPr/>
          </p:nvCxnSpPr>
          <p:spPr>
            <a:xfrm>
              <a:off x="2036619" y="5015576"/>
              <a:ext cx="2175197" cy="1586"/>
            </a:xfrm>
            <a:prstGeom prst="line">
              <a:avLst/>
            </a:prstGeom>
          </p:spPr>
          <p:style>
            <a:lnRef idx="3">
              <a:schemeClr val="dk1"/>
            </a:lnRef>
            <a:fillRef idx="0">
              <a:schemeClr val="dk1"/>
            </a:fillRef>
            <a:effectRef idx="2">
              <a:schemeClr val="dk1"/>
            </a:effectRef>
            <a:fontRef idx="minor">
              <a:schemeClr val="tx1"/>
            </a:fontRef>
          </p:style>
        </p:cxnSp>
        <p:sp>
          <p:nvSpPr>
            <p:cNvPr id="51207" name="TextBox 5"/>
            <p:cNvSpPr txBox="1">
              <a:spLocks noChangeArrowheads="1"/>
            </p:cNvSpPr>
            <p:nvPr/>
          </p:nvSpPr>
          <p:spPr bwMode="auto">
            <a:xfrm>
              <a:off x="2216728" y="4544290"/>
              <a:ext cx="1890261" cy="954107"/>
            </a:xfrm>
            <a:prstGeom prst="rect">
              <a:avLst/>
            </a:prstGeom>
            <a:noFill/>
            <a:ln w="9525">
              <a:noFill/>
              <a:miter lim="800000"/>
              <a:headEnd/>
              <a:tailEnd/>
            </a:ln>
          </p:spPr>
          <p:txBody>
            <a:bodyPr wrap="none">
              <a:spAutoFit/>
            </a:bodyPr>
            <a:lstStyle/>
            <a:p>
              <a:r>
                <a:rPr lang="de-DE" sz="2800">
                  <a:latin typeface="Calibri" pitchFamily="34" charset="0"/>
                </a:rPr>
                <a:t>Actual Load</a:t>
              </a:r>
            </a:p>
            <a:p>
              <a:r>
                <a:rPr lang="de-DE" sz="2800">
                  <a:latin typeface="Calibri" pitchFamily="34" charset="0"/>
                </a:rPr>
                <a:t>      RWL</a:t>
              </a:r>
              <a:endParaRPr lang="en-US" sz="2800">
                <a:latin typeface="Calibri" pitchFamily="34" charset="0"/>
              </a:endParaRPr>
            </a:p>
          </p:txBody>
        </p:sp>
        <p:sp>
          <p:nvSpPr>
            <p:cNvPr id="51208" name="TextBox 6"/>
            <p:cNvSpPr txBox="1">
              <a:spLocks noChangeArrowheads="1"/>
            </p:cNvSpPr>
            <p:nvPr/>
          </p:nvSpPr>
          <p:spPr bwMode="auto">
            <a:xfrm>
              <a:off x="4904526" y="4558144"/>
              <a:ext cx="1085554" cy="954107"/>
            </a:xfrm>
            <a:prstGeom prst="rect">
              <a:avLst/>
            </a:prstGeom>
            <a:noFill/>
            <a:ln w="9525">
              <a:noFill/>
              <a:miter lim="800000"/>
              <a:headEnd/>
              <a:tailEnd/>
            </a:ln>
          </p:spPr>
          <p:txBody>
            <a:bodyPr>
              <a:spAutoFit/>
            </a:bodyPr>
            <a:lstStyle/>
            <a:p>
              <a:pPr algn="ctr"/>
              <a:r>
                <a:rPr lang="de-DE" sz="2800">
                  <a:latin typeface="Calibri" pitchFamily="34" charset="0"/>
                </a:rPr>
                <a:t>Lifting</a:t>
              </a:r>
            </a:p>
            <a:p>
              <a:pPr algn="ctr"/>
              <a:r>
                <a:rPr lang="de-DE" sz="2800">
                  <a:latin typeface="Calibri" pitchFamily="34" charset="0"/>
                </a:rPr>
                <a:t>Index</a:t>
              </a:r>
              <a:endParaRPr lang="en-US" sz="2800">
                <a:latin typeface="Calibri" pitchFamily="34" charset="0"/>
              </a:endParaRPr>
            </a:p>
          </p:txBody>
        </p:sp>
        <p:cxnSp>
          <p:nvCxnSpPr>
            <p:cNvPr id="9" name="Straight Connector 8"/>
            <p:cNvCxnSpPr/>
            <p:nvPr/>
          </p:nvCxnSpPr>
          <p:spPr>
            <a:xfrm>
              <a:off x="4405520" y="4945756"/>
              <a:ext cx="320723" cy="1586"/>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405520" y="5071115"/>
              <a:ext cx="320723" cy="1587"/>
            </a:xfrm>
            <a:prstGeom prst="line">
              <a:avLst/>
            </a:prstGeom>
          </p:spPr>
          <p:style>
            <a:lnRef idx="3">
              <a:schemeClr val="dk1"/>
            </a:lnRef>
            <a:fillRef idx="0">
              <a:schemeClr val="dk1"/>
            </a:fillRef>
            <a:effectRef idx="2">
              <a:schemeClr val="dk1"/>
            </a:effectRef>
            <a:fontRef idx="minor">
              <a:schemeClr val="tx1"/>
            </a:fontRef>
          </p:style>
        </p:cxnSp>
      </p:grpSp>
      <p:sp>
        <p:nvSpPr>
          <p:cNvPr id="14" name="Down Arrow 13"/>
          <p:cNvSpPr/>
          <p:nvPr/>
        </p:nvSpPr>
        <p:spPr>
          <a:xfrm>
            <a:off x="4572000" y="3810000"/>
            <a:ext cx="498475" cy="8588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51205" name="TextBox 10"/>
          <p:cNvSpPr txBox="1">
            <a:spLocks noChangeArrowheads="1"/>
          </p:cNvSpPr>
          <p:nvPr/>
        </p:nvSpPr>
        <p:spPr bwMode="auto">
          <a:xfrm>
            <a:off x="236538" y="6035675"/>
            <a:ext cx="8724900" cy="400050"/>
          </a:xfrm>
          <a:prstGeom prst="rect">
            <a:avLst/>
          </a:prstGeom>
          <a:noFill/>
          <a:ln w="9525">
            <a:noFill/>
            <a:miter lim="800000"/>
            <a:headEnd/>
            <a:tailEnd/>
          </a:ln>
        </p:spPr>
        <p:txBody>
          <a:bodyPr wrap="none">
            <a:spAutoFit/>
          </a:bodyPr>
          <a:lstStyle/>
          <a:p>
            <a:r>
              <a:rPr lang="de-DE" sz="2000" dirty="0">
                <a:latin typeface="Calibri" pitchFamily="34" charset="0"/>
              </a:rPr>
              <a:t>RWL = </a:t>
            </a:r>
            <a:r>
              <a:rPr lang="de-DE" sz="2000" dirty="0" smtClean="0">
                <a:latin typeface="Calibri" pitchFamily="34" charset="0"/>
              </a:rPr>
              <a:t>51 lbs </a:t>
            </a:r>
            <a:r>
              <a:rPr lang="de-DE" sz="2000" dirty="0">
                <a:latin typeface="Calibri" pitchFamily="34" charset="0"/>
              </a:rPr>
              <a:t>x (10/H) x (1-(.0075-|V-30 |) x (.82 +(1.8/D)) x (1-(.0032A)) x FM x CM</a:t>
            </a:r>
            <a:endParaRPr lang="en-US" sz="2000" dirty="0">
              <a:latin typeface="Calibri" pitchFamily="34" charset="0"/>
            </a:endParaRPr>
          </a:p>
        </p:txBody>
      </p:sp>
      <p:sp>
        <p:nvSpPr>
          <p:cNvPr id="12" name="Slide Number Placeholder 11"/>
          <p:cNvSpPr>
            <a:spLocks noGrp="1"/>
          </p:cNvSpPr>
          <p:nvPr>
            <p:ph type="sldNum" sz="quarter" idx="12"/>
          </p:nvPr>
        </p:nvSpPr>
        <p:spPr/>
        <p:txBody>
          <a:bodyPr/>
          <a:lstStyle/>
          <a:p>
            <a:fld id="{1AEA41FB-01C2-4D91-8A68-98251CD2FF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NIOSH LIFTING EQUATION RESULTS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447800"/>
            <a:ext cx="8043863" cy="4572000"/>
          </a:xfrm>
        </p:spPr>
        <p:txBody>
          <a:bodyPr rtlCol="0">
            <a:normAutofit/>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LI &lt; 1   	</a:t>
            </a:r>
          </a:p>
          <a:p>
            <a:pPr fontAlgn="auto">
              <a:spcAft>
                <a:spcPts val="0"/>
              </a:spcAft>
              <a:buFont typeface="Arial" pitchFamily="34" charset="0"/>
              <a:buNone/>
              <a:defRPr/>
            </a:pPr>
            <a:r>
              <a:rPr lang="en-US" dirty="0" smtClean="0"/>
              <a:t>		        1 &lt; LI &lt; 3 		</a:t>
            </a:r>
          </a:p>
          <a:p>
            <a:pPr fontAlgn="auto">
              <a:spcAft>
                <a:spcPts val="0"/>
              </a:spcAft>
              <a:buFont typeface="Arial" pitchFamily="34" charset="0"/>
              <a:buNone/>
              <a:defRPr/>
            </a:pPr>
            <a:r>
              <a:rPr lang="en-US" dirty="0" smtClean="0"/>
              <a:t>			LI &gt; 3</a:t>
            </a:r>
          </a:p>
          <a:p>
            <a:pPr fontAlgn="auto">
              <a:spcAft>
                <a:spcPts val="0"/>
              </a:spcAft>
              <a:buFont typeface="Arial" pitchFamily="34" charset="0"/>
              <a:buNone/>
              <a:defRPr/>
            </a:pPr>
            <a:endParaRPr lang="en-US" dirty="0" smtClean="0"/>
          </a:p>
          <a:p>
            <a:pPr algn="ctr" fontAlgn="auto">
              <a:spcAft>
                <a:spcPts val="0"/>
              </a:spcAft>
              <a:buFont typeface="Arial" pitchFamily="34" charset="0"/>
              <a:buNone/>
              <a:defRPr/>
            </a:pPr>
            <a:r>
              <a:rPr lang="en-US" i="1" dirty="0" smtClean="0"/>
              <a:t>	When using the NIOSH lifting equation </a:t>
            </a:r>
          </a:p>
          <a:p>
            <a:pPr algn="ctr" fontAlgn="auto">
              <a:spcAft>
                <a:spcPts val="0"/>
              </a:spcAft>
              <a:buFont typeface="Arial" pitchFamily="34" charset="0"/>
              <a:buNone/>
              <a:defRPr/>
            </a:pPr>
            <a:r>
              <a:rPr lang="en-US" i="1" dirty="0" smtClean="0"/>
              <a:t>no worker should be performing a task with</a:t>
            </a:r>
          </a:p>
          <a:p>
            <a:pPr algn="ctr" fontAlgn="auto">
              <a:spcAft>
                <a:spcPts val="0"/>
              </a:spcAft>
              <a:buFont typeface="Arial" pitchFamily="34" charset="0"/>
              <a:buNone/>
              <a:defRPr/>
            </a:pPr>
            <a:r>
              <a:rPr lang="en-US" i="1" dirty="0" smtClean="0"/>
              <a:t>a lifting index greater than </a:t>
            </a:r>
            <a:r>
              <a:rPr lang="en-US" b="1" i="1" dirty="0" smtClean="0"/>
              <a:t>3!</a:t>
            </a:r>
          </a:p>
        </p:txBody>
      </p:sp>
      <p:sp>
        <p:nvSpPr>
          <p:cNvPr id="6" name="Right Arrow 5"/>
          <p:cNvSpPr/>
          <p:nvPr/>
        </p:nvSpPr>
        <p:spPr>
          <a:xfrm>
            <a:off x="4114800" y="2133600"/>
            <a:ext cx="469900" cy="150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Arrow 6"/>
          <p:cNvSpPr/>
          <p:nvPr/>
        </p:nvSpPr>
        <p:spPr>
          <a:xfrm>
            <a:off x="4119563" y="2684463"/>
            <a:ext cx="469900"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4119563" y="3200400"/>
            <a:ext cx="469900" cy="150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Content Placeholder 2"/>
          <p:cNvSpPr txBox="1">
            <a:spLocks/>
          </p:cNvSpPr>
          <p:nvPr/>
        </p:nvSpPr>
        <p:spPr bwMode="auto">
          <a:xfrm>
            <a:off x="4724400" y="1981200"/>
            <a:ext cx="3611563" cy="1524000"/>
          </a:xfrm>
          <a:prstGeom prst="rect">
            <a:avLst/>
          </a:prstGeom>
          <a:noFill/>
          <a:ln w="9525">
            <a:noFill/>
            <a:miter lim="800000"/>
            <a:headEnd/>
            <a:tailEnd/>
          </a:ln>
        </p:spPr>
        <p:txBody>
          <a:bodyPr/>
          <a:lstStyle/>
          <a:p>
            <a:pPr>
              <a:lnSpc>
                <a:spcPct val="90000"/>
              </a:lnSpc>
              <a:spcBef>
                <a:spcPts val="763"/>
              </a:spcBef>
            </a:pPr>
            <a:r>
              <a:rPr lang="en-US" sz="3200">
                <a:latin typeface="Calibri" pitchFamily="34" charset="0"/>
              </a:rPr>
              <a:t>Safe</a:t>
            </a:r>
          </a:p>
          <a:p>
            <a:pPr>
              <a:lnSpc>
                <a:spcPct val="90000"/>
              </a:lnSpc>
              <a:spcBef>
                <a:spcPts val="763"/>
              </a:spcBef>
            </a:pPr>
            <a:r>
              <a:rPr lang="en-US" sz="3200">
                <a:latin typeface="Calibri" pitchFamily="34" charset="0"/>
              </a:rPr>
              <a:t>Increased Risk</a:t>
            </a:r>
          </a:p>
          <a:p>
            <a:pPr>
              <a:lnSpc>
                <a:spcPct val="90000"/>
              </a:lnSpc>
              <a:spcBef>
                <a:spcPts val="763"/>
              </a:spcBef>
            </a:pPr>
            <a:r>
              <a:rPr lang="en-US" sz="3200">
                <a:latin typeface="Calibri" pitchFamily="34" charset="0"/>
              </a:rPr>
              <a:t>Not Safe</a:t>
            </a:r>
          </a:p>
        </p:txBody>
      </p:sp>
      <p:sp>
        <p:nvSpPr>
          <p:cNvPr id="9" name="Slide Number Placeholder 8"/>
          <p:cNvSpPr>
            <a:spLocks noGrp="1"/>
          </p:cNvSpPr>
          <p:nvPr>
            <p:ph type="sldNum" sz="quarter" idx="12"/>
          </p:nvPr>
        </p:nvSpPr>
        <p:spPr/>
        <p:txBody>
          <a:bodyPr/>
          <a:lstStyle/>
          <a:p>
            <a:fld id="{1AEA41FB-01C2-4D91-8A68-98251CD2FFE9}"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ID="35" presetClass="emph" presetSubtype="0" repeatCount="3000" fill="hold" nodeType="withEffect">
                                  <p:stCondLst>
                                    <p:cond delay="0"/>
                                  </p:stCondLst>
                                  <p:childTnLst>
                                    <p:anim calcmode="discrete" valueType="str">
                                      <p:cBhvr>
                                        <p:cTn id="43" dur="1000" fill="hold"/>
                                        <p:tgtEl>
                                          <p:spTgt spid="3">
                                            <p:txEl>
                                              <p:pRg st="5" end="5"/>
                                            </p:txEl>
                                          </p:spTgt>
                                        </p:tgtEl>
                                        <p:attrNameLst>
                                          <p:attrName>style.visibility</p:attrName>
                                        </p:attrNameLst>
                                      </p:cBhvr>
                                      <p:tavLst>
                                        <p:tav tm="0">
                                          <p:val>
                                            <p:strVal val="hidden"/>
                                          </p:val>
                                        </p:tav>
                                        <p:tav tm="50000">
                                          <p:val>
                                            <p:strVal val="visible"/>
                                          </p:val>
                                        </p:tav>
                                      </p:tavLst>
                                    </p:anim>
                                  </p:childTnLst>
                                </p:cTn>
                              </p:par>
                              <p:par>
                                <p:cTn id="44" presetID="35" presetClass="emph" presetSubtype="0" repeatCount="3000" fill="hold" nodeType="withEffect">
                                  <p:stCondLst>
                                    <p:cond delay="0"/>
                                  </p:stCondLst>
                                  <p:childTnLst>
                                    <p:anim calcmode="discrete" valueType="str">
                                      <p:cBhvr>
                                        <p:cTn id="45" dur="1000" fill="hold"/>
                                        <p:tgtEl>
                                          <p:spTgt spid="3">
                                            <p:txEl>
                                              <p:pRg st="6" end="6"/>
                                            </p:txEl>
                                          </p:spTgt>
                                        </p:tgtEl>
                                        <p:attrNameLst>
                                          <p:attrName>style.visibility</p:attrName>
                                        </p:attrNameLst>
                                      </p:cBhvr>
                                      <p:tavLst>
                                        <p:tav tm="0">
                                          <p:val>
                                            <p:strVal val="hidden"/>
                                          </p:val>
                                        </p:tav>
                                        <p:tav tm="50000">
                                          <p:val>
                                            <p:strVal val="visible"/>
                                          </p:val>
                                        </p:tav>
                                      </p:tavLst>
                                    </p:anim>
                                  </p:childTnLst>
                                </p:cTn>
                              </p:par>
                              <p:par>
                                <p:cTn id="46" presetID="35" presetClass="emph" presetSubtype="0" repeatCount="3000" fill="hold" nodeType="withEffect">
                                  <p:stCondLst>
                                    <p:cond delay="0"/>
                                  </p:stCondLst>
                                  <p:childTnLst>
                                    <p:anim calcmode="discrete" valueType="str">
                                      <p:cBhvr>
                                        <p:cTn id="47" dur="1000" fill="hold"/>
                                        <p:tgtEl>
                                          <p:spTgt spid="3">
                                            <p:txEl>
                                              <p:pRg st="7" end="7"/>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14"/>
            <a:ext cx="8229600" cy="944562"/>
          </a:xfrm>
        </p:spPr>
        <p:txBody>
          <a:bodyPr/>
          <a:lstStyle/>
          <a:p>
            <a:r>
              <a:rPr lang="en-US" dirty="0" smtClean="0">
                <a:effectLst>
                  <a:outerShdw blurRad="38100" dist="38100" dir="2700000" algn="tl">
                    <a:srgbClr val="000000">
                      <a:alpha val="43137"/>
                    </a:srgbClr>
                  </a:outerShdw>
                </a:effectLst>
              </a:rPr>
              <a:t>NIOSH LIFTING EQUATION EXAMPLE</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8C57097-B0D4-42A7-9A66-B67B15BCBCEA}" type="slidenum">
              <a:rPr lang="en-US" smtClean="0"/>
              <a:pPr/>
              <a:t>24</a:t>
            </a:fld>
            <a:endParaRPr lang="en-US" dirty="0"/>
          </a:p>
        </p:txBody>
      </p:sp>
      <p:pic>
        <p:nvPicPr>
          <p:cNvPr id="6" name="Picture 5"/>
          <p:cNvPicPr/>
          <p:nvPr/>
        </p:nvPicPr>
        <p:blipFill>
          <a:blip r:embed="rId3" cstate="print"/>
          <a:stretch>
            <a:fillRect/>
          </a:stretch>
        </p:blipFill>
        <p:spPr>
          <a:xfrm>
            <a:off x="0" y="914400"/>
            <a:ext cx="9144000" cy="5943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RESULTS - ORIGIN</a:t>
            </a: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772BE1CC-CEB2-4A9C-9711-9F16DD8DB8DF}" type="slidenum">
              <a:rPr lang="en-US"/>
              <a:pPr>
                <a:defRPr/>
              </a:pPr>
              <a:t>25</a:t>
            </a:fld>
            <a:endParaRPr lang="en-US" dirty="0"/>
          </a:p>
        </p:txBody>
      </p:sp>
      <p:sp>
        <p:nvSpPr>
          <p:cNvPr id="7" name="Rectangle 6"/>
          <p:cNvSpPr/>
          <p:nvPr/>
        </p:nvSpPr>
        <p:spPr>
          <a:xfrm>
            <a:off x="5822823" y="4434016"/>
            <a:ext cx="1660525" cy="944563"/>
          </a:xfrm>
          <a:prstGeom prst="rect">
            <a:avLst/>
          </a:prstGeom>
          <a:noFill/>
          <a:ln w="57150">
            <a:solidFill>
              <a:srgbClr val="00CC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957441" name="Picture 1"/>
          <p:cNvPicPr>
            <a:picLocks noChangeAspect="1" noChangeArrowheads="1"/>
          </p:cNvPicPr>
          <p:nvPr/>
        </p:nvPicPr>
        <p:blipFill>
          <a:blip r:embed="rId2" cstate="email"/>
          <a:srcRect/>
          <a:stretch>
            <a:fillRect/>
          </a:stretch>
        </p:blipFill>
        <p:spPr bwMode="auto">
          <a:xfrm>
            <a:off x="990601" y="914400"/>
            <a:ext cx="7010400" cy="5684670"/>
          </a:xfrm>
          <a:prstGeom prst="rect">
            <a:avLst/>
          </a:prstGeom>
          <a:noFill/>
          <a:ln w="9525">
            <a:noFill/>
            <a:miter lim="800000"/>
            <a:headEnd/>
            <a:tailEnd/>
          </a:ln>
        </p:spPr>
      </p:pic>
      <p:sp>
        <p:nvSpPr>
          <p:cNvPr id="59396" name="TextBox 4"/>
          <p:cNvSpPr txBox="1">
            <a:spLocks noChangeArrowheads="1"/>
          </p:cNvSpPr>
          <p:nvPr/>
        </p:nvSpPr>
        <p:spPr bwMode="auto">
          <a:xfrm>
            <a:off x="6019800" y="1066800"/>
            <a:ext cx="1853513" cy="584775"/>
          </a:xfrm>
          <a:prstGeom prst="rect">
            <a:avLst/>
          </a:prstGeom>
          <a:solidFill>
            <a:schemeClr val="bg1"/>
          </a:solidFill>
          <a:ln w="9525">
            <a:noFill/>
            <a:miter lim="800000"/>
            <a:headEnd/>
            <a:tailEnd/>
          </a:ln>
        </p:spPr>
        <p:txBody>
          <a:bodyPr wrap="square">
            <a:spAutoFit/>
          </a:bodyPr>
          <a:lstStyle/>
          <a:p>
            <a:pPr algn="ctr"/>
            <a:r>
              <a:rPr lang="en-US" sz="1600" b="1" i="1" dirty="0">
                <a:solidFill>
                  <a:srgbClr val="00CC00"/>
                </a:solidFill>
                <a:latin typeface="Calibri" pitchFamily="34" charset="0"/>
              </a:rPr>
              <a:t>Lifting </a:t>
            </a:r>
            <a:r>
              <a:rPr lang="en-US" sz="1600" b="1" i="1" dirty="0" smtClean="0">
                <a:solidFill>
                  <a:srgbClr val="00CC00"/>
                </a:solidFill>
                <a:latin typeface="Calibri" pitchFamily="34" charset="0"/>
              </a:rPr>
              <a:t>spool from a pallet to the cart</a:t>
            </a:r>
            <a:endParaRPr lang="en-US" sz="1600" b="1" i="1" dirty="0">
              <a:solidFill>
                <a:srgbClr val="00CC0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6417" name="Picture 1"/>
          <p:cNvPicPr>
            <a:picLocks noChangeAspect="1" noChangeArrowheads="1"/>
          </p:cNvPicPr>
          <p:nvPr/>
        </p:nvPicPr>
        <p:blipFill>
          <a:blip r:embed="rId2" cstate="email"/>
          <a:srcRect/>
          <a:stretch>
            <a:fillRect/>
          </a:stretch>
        </p:blipFill>
        <p:spPr bwMode="auto">
          <a:xfrm>
            <a:off x="1371600" y="1066800"/>
            <a:ext cx="6705600" cy="5411341"/>
          </a:xfrm>
          <a:prstGeom prst="rect">
            <a:avLst/>
          </a:prstGeom>
          <a:noFill/>
          <a:ln w="9525">
            <a:noFill/>
            <a:miter lim="800000"/>
            <a:headEnd/>
            <a:tailEnd/>
          </a:ln>
        </p:spPr>
      </p:pic>
      <p:sp>
        <p:nvSpPr>
          <p:cNvPr id="2" name="Title 1"/>
          <p:cNvSpPr>
            <a:spLocks noGrp="1"/>
          </p:cNvSpPr>
          <p:nvPr>
            <p:ph type="title"/>
          </p:nvPr>
        </p:nvSpPr>
        <p:spPr>
          <a:xfrm>
            <a:off x="457200" y="152400"/>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RESULTS - DESTINATION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B1404E13-B962-415E-BC01-BC7FE89CD683}" type="slidenum">
              <a:rPr lang="en-US"/>
              <a:pPr>
                <a:defRPr/>
              </a:pPr>
              <a:t>26</a:t>
            </a:fld>
            <a:endParaRPr lang="en-US" dirty="0"/>
          </a:p>
        </p:txBody>
      </p:sp>
      <p:sp>
        <p:nvSpPr>
          <p:cNvPr id="6" name="TextBox 4"/>
          <p:cNvSpPr txBox="1">
            <a:spLocks noChangeArrowheads="1"/>
          </p:cNvSpPr>
          <p:nvPr/>
        </p:nvSpPr>
        <p:spPr bwMode="auto">
          <a:xfrm>
            <a:off x="6096000" y="1167825"/>
            <a:ext cx="1853513" cy="584775"/>
          </a:xfrm>
          <a:prstGeom prst="rect">
            <a:avLst/>
          </a:prstGeom>
          <a:solidFill>
            <a:schemeClr val="bg1"/>
          </a:solidFill>
          <a:ln w="9525">
            <a:noFill/>
            <a:miter lim="800000"/>
            <a:headEnd/>
            <a:tailEnd/>
          </a:ln>
        </p:spPr>
        <p:txBody>
          <a:bodyPr wrap="square">
            <a:spAutoFit/>
          </a:bodyPr>
          <a:lstStyle/>
          <a:p>
            <a:pPr algn="ctr"/>
            <a:r>
              <a:rPr lang="en-US" sz="1600" b="1" i="1" dirty="0">
                <a:solidFill>
                  <a:srgbClr val="00CC00"/>
                </a:solidFill>
                <a:latin typeface="Calibri" pitchFamily="34" charset="0"/>
              </a:rPr>
              <a:t>Lifting </a:t>
            </a:r>
            <a:r>
              <a:rPr lang="en-US" sz="1600" b="1" i="1" dirty="0" smtClean="0">
                <a:solidFill>
                  <a:srgbClr val="00CC00"/>
                </a:solidFill>
                <a:latin typeface="Calibri" pitchFamily="34" charset="0"/>
              </a:rPr>
              <a:t>meters </a:t>
            </a:r>
            <a:r>
              <a:rPr lang="en-US" sz="1600" b="1" i="1" dirty="0">
                <a:solidFill>
                  <a:srgbClr val="00CC00"/>
                </a:solidFill>
                <a:latin typeface="Calibri" pitchFamily="34" charset="0"/>
              </a:rPr>
              <a:t>from </a:t>
            </a:r>
            <a:r>
              <a:rPr lang="en-US" sz="1600" b="1" i="1" dirty="0" smtClean="0">
                <a:solidFill>
                  <a:srgbClr val="00CC00"/>
                </a:solidFill>
                <a:latin typeface="Calibri" pitchFamily="34" charset="0"/>
              </a:rPr>
              <a:t>a pallet to the shelf</a:t>
            </a:r>
            <a:endParaRPr lang="en-US" sz="1600" b="1" i="1" dirty="0">
              <a:solidFill>
                <a:srgbClr val="00CC00"/>
              </a:solidFill>
              <a:latin typeface="Calibri" pitchFamily="34" charset="0"/>
            </a:endParaRPr>
          </a:p>
        </p:txBody>
      </p:sp>
      <p:sp>
        <p:nvSpPr>
          <p:cNvPr id="7" name="Rectangle 6"/>
          <p:cNvSpPr/>
          <p:nvPr/>
        </p:nvSpPr>
        <p:spPr>
          <a:xfrm>
            <a:off x="5867400" y="4114800"/>
            <a:ext cx="1660525" cy="944563"/>
          </a:xfrm>
          <a:prstGeom prst="rect">
            <a:avLst/>
          </a:prstGeom>
          <a:noFill/>
          <a:ln w="57150">
            <a:solidFill>
              <a:srgbClr val="00CC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t>RESULTS</a:t>
            </a:r>
            <a:endParaRPr lang="en-US" dirty="0"/>
          </a:p>
        </p:txBody>
      </p:sp>
      <p:sp>
        <p:nvSpPr>
          <p:cNvPr id="3" name="Content Placeholder 2"/>
          <p:cNvSpPr>
            <a:spLocks noGrp="1"/>
          </p:cNvSpPr>
          <p:nvPr>
            <p:ph idx="1"/>
          </p:nvPr>
        </p:nvSpPr>
        <p:spPr>
          <a:xfrm>
            <a:off x="914400" y="1447800"/>
            <a:ext cx="8043863" cy="4572000"/>
          </a:xfrm>
        </p:spPr>
        <p:txBody>
          <a:bodyPr/>
          <a:lstStyle/>
          <a:p>
            <a:pPr>
              <a:buFont typeface="Arial" charset="0"/>
              <a:buNone/>
            </a:pPr>
            <a:endParaRPr lang="en-US" sz="2000" dirty="0" smtClean="0"/>
          </a:p>
          <a:p>
            <a:pPr>
              <a:buFont typeface="Arial" charset="0"/>
              <a:buNone/>
            </a:pPr>
            <a:r>
              <a:rPr lang="en-US" dirty="0" smtClean="0"/>
              <a:t>			LI &lt; 1   	</a:t>
            </a:r>
          </a:p>
          <a:p>
            <a:pPr>
              <a:buFont typeface="Arial" charset="0"/>
              <a:buNone/>
            </a:pPr>
            <a:r>
              <a:rPr lang="en-US" dirty="0" smtClean="0"/>
              <a:t>		        1&lt; LI &lt; 3 		</a:t>
            </a:r>
          </a:p>
          <a:p>
            <a:pPr>
              <a:buFont typeface="Arial" charset="0"/>
              <a:buNone/>
            </a:pPr>
            <a:r>
              <a:rPr lang="en-US" dirty="0" smtClean="0"/>
              <a:t>			LI &gt; 3</a:t>
            </a:r>
          </a:p>
        </p:txBody>
      </p:sp>
      <p:sp>
        <p:nvSpPr>
          <p:cNvPr id="6" name="Right Arrow 5"/>
          <p:cNvSpPr/>
          <p:nvPr/>
        </p:nvSpPr>
        <p:spPr>
          <a:xfrm>
            <a:off x="4114800" y="2133600"/>
            <a:ext cx="469900" cy="150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Arrow 6"/>
          <p:cNvSpPr/>
          <p:nvPr/>
        </p:nvSpPr>
        <p:spPr>
          <a:xfrm>
            <a:off x="4119563" y="2684463"/>
            <a:ext cx="469900"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4119563" y="3200400"/>
            <a:ext cx="469900" cy="150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Content Placeholder 2"/>
          <p:cNvSpPr txBox="1">
            <a:spLocks/>
          </p:cNvSpPr>
          <p:nvPr/>
        </p:nvSpPr>
        <p:spPr bwMode="auto">
          <a:xfrm>
            <a:off x="4724400" y="1981200"/>
            <a:ext cx="3611563" cy="1524000"/>
          </a:xfrm>
          <a:prstGeom prst="rect">
            <a:avLst/>
          </a:prstGeom>
          <a:noFill/>
          <a:ln w="9525">
            <a:noFill/>
            <a:miter lim="800000"/>
            <a:headEnd/>
            <a:tailEnd/>
          </a:ln>
        </p:spPr>
        <p:txBody>
          <a:bodyPr/>
          <a:lstStyle/>
          <a:p>
            <a:pPr>
              <a:lnSpc>
                <a:spcPct val="90000"/>
              </a:lnSpc>
              <a:spcBef>
                <a:spcPts val="763"/>
              </a:spcBef>
            </a:pPr>
            <a:r>
              <a:rPr lang="en-US" sz="3200" dirty="0">
                <a:solidFill>
                  <a:srgbClr val="008000"/>
                </a:solidFill>
                <a:latin typeface="Calibri" pitchFamily="34" charset="0"/>
              </a:rPr>
              <a:t>Safe</a:t>
            </a:r>
          </a:p>
          <a:p>
            <a:pPr>
              <a:lnSpc>
                <a:spcPct val="90000"/>
              </a:lnSpc>
              <a:spcBef>
                <a:spcPts val="763"/>
              </a:spcBef>
            </a:pPr>
            <a:r>
              <a:rPr lang="en-US" sz="3200" dirty="0">
                <a:solidFill>
                  <a:schemeClr val="accent6">
                    <a:lumMod val="75000"/>
                  </a:schemeClr>
                </a:solidFill>
                <a:latin typeface="Calibri" pitchFamily="34" charset="0"/>
              </a:rPr>
              <a:t>Increased Risk</a:t>
            </a:r>
          </a:p>
          <a:p>
            <a:pPr>
              <a:lnSpc>
                <a:spcPct val="90000"/>
              </a:lnSpc>
              <a:spcBef>
                <a:spcPts val="763"/>
              </a:spcBef>
            </a:pPr>
            <a:r>
              <a:rPr lang="en-US" sz="3200" dirty="0">
                <a:solidFill>
                  <a:srgbClr val="FF0000"/>
                </a:solidFill>
                <a:latin typeface="Calibri" pitchFamily="34" charset="0"/>
              </a:rPr>
              <a:t>Not Safe</a:t>
            </a:r>
          </a:p>
        </p:txBody>
      </p:sp>
      <p:sp>
        <p:nvSpPr>
          <p:cNvPr id="64519" name="TextBox 9"/>
          <p:cNvSpPr txBox="1">
            <a:spLocks noChangeArrowheads="1"/>
          </p:cNvSpPr>
          <p:nvPr/>
        </p:nvSpPr>
        <p:spPr bwMode="auto">
          <a:xfrm>
            <a:off x="1844675" y="5761038"/>
            <a:ext cx="2209800" cy="400050"/>
          </a:xfrm>
          <a:prstGeom prst="rect">
            <a:avLst/>
          </a:prstGeom>
          <a:noFill/>
          <a:ln w="9525">
            <a:noFill/>
            <a:miter lim="800000"/>
            <a:headEnd/>
            <a:tailEnd/>
          </a:ln>
        </p:spPr>
        <p:txBody>
          <a:bodyPr>
            <a:spAutoFit/>
          </a:bodyPr>
          <a:lstStyle/>
          <a:p>
            <a:pPr algn="ctr"/>
            <a:r>
              <a:rPr lang="en-US" sz="2000" b="1" dirty="0" smtClean="0">
                <a:solidFill>
                  <a:srgbClr val="FF0000"/>
                </a:solidFill>
                <a:latin typeface="Calibri" pitchFamily="34" charset="0"/>
              </a:rPr>
              <a:t>Not Safe</a:t>
            </a:r>
            <a:endParaRPr lang="en-US" sz="2000" b="1" dirty="0">
              <a:solidFill>
                <a:srgbClr val="FF0000"/>
              </a:solidFill>
              <a:latin typeface="Calibri" pitchFamily="34" charset="0"/>
            </a:endParaRPr>
          </a:p>
        </p:txBody>
      </p:sp>
      <p:sp>
        <p:nvSpPr>
          <p:cNvPr id="64520" name="TextBox 11"/>
          <p:cNvSpPr txBox="1">
            <a:spLocks noChangeArrowheads="1"/>
          </p:cNvSpPr>
          <p:nvPr/>
        </p:nvSpPr>
        <p:spPr bwMode="auto">
          <a:xfrm>
            <a:off x="4343400" y="5761038"/>
            <a:ext cx="2209800" cy="400050"/>
          </a:xfrm>
          <a:prstGeom prst="rect">
            <a:avLst/>
          </a:prstGeom>
          <a:noFill/>
          <a:ln w="9525">
            <a:noFill/>
            <a:miter lim="800000"/>
            <a:headEnd/>
            <a:tailEnd/>
          </a:ln>
        </p:spPr>
        <p:txBody>
          <a:bodyPr>
            <a:spAutoFit/>
          </a:bodyPr>
          <a:lstStyle/>
          <a:p>
            <a:pPr algn="ctr"/>
            <a:r>
              <a:rPr lang="en-US" sz="2000" b="1" dirty="0" smtClean="0">
                <a:solidFill>
                  <a:schemeClr val="accent6">
                    <a:lumMod val="75000"/>
                  </a:schemeClr>
                </a:solidFill>
                <a:latin typeface="Calibri" pitchFamily="34" charset="0"/>
              </a:rPr>
              <a:t>Increased Risk</a:t>
            </a:r>
            <a:endParaRPr lang="en-US" sz="2000" b="1" dirty="0">
              <a:solidFill>
                <a:schemeClr val="accent6">
                  <a:lumMod val="75000"/>
                </a:schemeClr>
              </a:solidFill>
              <a:latin typeface="Calibri" pitchFamily="34" charset="0"/>
            </a:endParaRPr>
          </a:p>
        </p:txBody>
      </p:sp>
      <p:sp>
        <p:nvSpPr>
          <p:cNvPr id="13" name="Rectangle 12"/>
          <p:cNvSpPr/>
          <p:nvPr/>
        </p:nvSpPr>
        <p:spPr>
          <a:xfrm>
            <a:off x="1676400" y="3946525"/>
            <a:ext cx="2484438" cy="2271713"/>
          </a:xfrm>
          <a:prstGeom prst="rect">
            <a:avLst/>
          </a:prstGeom>
          <a:noFill/>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2400" u="sng" dirty="0"/>
              <a:t>ORIGIN</a:t>
            </a:r>
          </a:p>
        </p:txBody>
      </p:sp>
      <p:sp>
        <p:nvSpPr>
          <p:cNvPr id="14" name="Rectangle 13"/>
          <p:cNvSpPr/>
          <p:nvPr/>
        </p:nvSpPr>
        <p:spPr>
          <a:xfrm>
            <a:off x="4160838" y="3946525"/>
            <a:ext cx="2528887" cy="2271713"/>
          </a:xfrm>
          <a:prstGeom prst="rect">
            <a:avLst/>
          </a:prstGeom>
          <a:noFill/>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2400" u="sng" dirty="0"/>
              <a:t>DESTINATION</a:t>
            </a:r>
          </a:p>
          <a:p>
            <a:pPr algn="ctr" fontAlgn="auto">
              <a:spcBef>
                <a:spcPts val="0"/>
              </a:spcBef>
              <a:spcAft>
                <a:spcPts val="0"/>
              </a:spcAft>
              <a:defRPr/>
            </a:pPr>
            <a:endParaRPr lang="en-US" dirty="0"/>
          </a:p>
        </p:txBody>
      </p:sp>
      <p:sp>
        <p:nvSpPr>
          <p:cNvPr id="18" name="Slide Number Placeholder 17"/>
          <p:cNvSpPr>
            <a:spLocks noGrp="1"/>
          </p:cNvSpPr>
          <p:nvPr>
            <p:ph type="sldNum" sz="quarter" idx="12"/>
          </p:nvPr>
        </p:nvSpPr>
        <p:spPr/>
        <p:txBody>
          <a:bodyPr/>
          <a:lstStyle/>
          <a:p>
            <a:fld id="{1AEA41FB-01C2-4D91-8A68-98251CD2FFE9}" type="slidenum">
              <a:rPr lang="en-US" smtClean="0"/>
              <a:pPr/>
              <a:t>27</a:t>
            </a:fld>
            <a:endParaRPr lang="en-US"/>
          </a:p>
        </p:txBody>
      </p:sp>
      <p:pic>
        <p:nvPicPr>
          <p:cNvPr id="20" name="Picture 1"/>
          <p:cNvPicPr>
            <a:picLocks noChangeAspect="1" noChangeArrowheads="1"/>
          </p:cNvPicPr>
          <p:nvPr/>
        </p:nvPicPr>
        <p:blipFill>
          <a:blip r:embed="rId3" cstate="email"/>
          <a:srcRect/>
          <a:stretch>
            <a:fillRect/>
          </a:stretch>
        </p:blipFill>
        <p:spPr bwMode="auto">
          <a:xfrm>
            <a:off x="4343400" y="4572000"/>
            <a:ext cx="2057400" cy="1191126"/>
          </a:xfrm>
          <a:prstGeom prst="rect">
            <a:avLst/>
          </a:prstGeom>
          <a:noFill/>
          <a:ln w="9525">
            <a:noFill/>
            <a:miter lim="800000"/>
            <a:headEnd/>
            <a:tailEnd/>
          </a:ln>
        </p:spPr>
      </p:pic>
      <p:pic>
        <p:nvPicPr>
          <p:cNvPr id="21" name="Picture 1"/>
          <p:cNvPicPr>
            <a:picLocks noChangeAspect="1" noChangeArrowheads="1"/>
          </p:cNvPicPr>
          <p:nvPr/>
        </p:nvPicPr>
        <p:blipFill>
          <a:blip r:embed="rId4" cstate="email"/>
          <a:srcRect/>
          <a:stretch>
            <a:fillRect/>
          </a:stretch>
        </p:blipFill>
        <p:spPr bwMode="auto">
          <a:xfrm>
            <a:off x="1905000" y="4616244"/>
            <a:ext cx="2057400" cy="11315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3" cstate="email"/>
          <a:srcRect/>
          <a:stretch>
            <a:fillRect/>
          </a:stretch>
        </p:blipFill>
        <p:spPr bwMode="auto">
          <a:xfrm>
            <a:off x="7406148" y="2362200"/>
            <a:ext cx="1439447" cy="4114800"/>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122238"/>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HOW TO LOOK FOR IMPROVEMENTS</a:t>
            </a:r>
            <a:endParaRPr lang="en-US" dirty="0">
              <a:effectLst>
                <a:outerShdw blurRad="38100" dist="38100" dir="2700000" algn="tl">
                  <a:srgbClr val="000000">
                    <a:alpha val="43137"/>
                  </a:srgbClr>
                </a:outerShdw>
              </a:effectLst>
            </a:endParaRPr>
          </a:p>
        </p:txBody>
      </p:sp>
      <p:pic>
        <p:nvPicPr>
          <p:cNvPr id="66563" name="Picture 2"/>
          <p:cNvPicPr>
            <a:picLocks noChangeAspect="1" noChangeArrowheads="1"/>
          </p:cNvPicPr>
          <p:nvPr/>
        </p:nvPicPr>
        <p:blipFill>
          <a:blip r:embed="rId4" cstate="email"/>
          <a:srcRect/>
          <a:stretch>
            <a:fillRect/>
          </a:stretch>
        </p:blipFill>
        <p:spPr bwMode="auto">
          <a:xfrm>
            <a:off x="724930" y="2275703"/>
            <a:ext cx="3871784" cy="4175125"/>
          </a:xfrm>
          <a:prstGeom prst="rect">
            <a:avLst/>
          </a:prstGeom>
          <a:noFill/>
          <a:ln w="9525">
            <a:noFill/>
            <a:miter lim="800000"/>
            <a:headEnd/>
            <a:tailEnd/>
          </a:ln>
        </p:spPr>
      </p:pic>
      <p:sp>
        <p:nvSpPr>
          <p:cNvPr id="23" name="Rectangle 22"/>
          <p:cNvSpPr/>
          <p:nvPr/>
        </p:nvSpPr>
        <p:spPr>
          <a:xfrm>
            <a:off x="7389341" y="1874838"/>
            <a:ext cx="1480022" cy="4632325"/>
          </a:xfrm>
          <a:prstGeom prst="rect">
            <a:avLst/>
          </a:prstGeom>
          <a:noFill/>
          <a:ln w="57150">
            <a:solidFill>
              <a:srgbClr val="008000"/>
            </a:solidFill>
          </a:ln>
        </p:spPr>
        <p:style>
          <a:lnRef idx="2">
            <a:schemeClr val="accent2"/>
          </a:lnRef>
          <a:fillRef idx="1">
            <a:schemeClr val="lt1"/>
          </a:fillRef>
          <a:effectRef idx="0">
            <a:schemeClr val="accent2"/>
          </a:effectRef>
          <a:fontRef idx="minor">
            <a:schemeClr val="dk1"/>
          </a:fontRef>
        </p:style>
        <p:txBody>
          <a:bodyPr/>
          <a:lstStyle/>
          <a:p>
            <a:pPr algn="ctr" fontAlgn="auto">
              <a:spcBef>
                <a:spcPts val="0"/>
              </a:spcBef>
              <a:spcAft>
                <a:spcPts val="0"/>
              </a:spcAft>
              <a:defRPr/>
            </a:pPr>
            <a:r>
              <a:rPr lang="en-US" u="sng" dirty="0"/>
              <a:t>DESTINATION</a:t>
            </a:r>
          </a:p>
          <a:p>
            <a:pPr algn="ctr" fontAlgn="auto">
              <a:spcBef>
                <a:spcPts val="0"/>
              </a:spcBef>
              <a:spcAft>
                <a:spcPts val="0"/>
              </a:spcAft>
              <a:defRPr/>
            </a:pPr>
            <a:endParaRPr lang="en-US" dirty="0"/>
          </a:p>
        </p:txBody>
      </p:sp>
      <p:sp>
        <p:nvSpPr>
          <p:cNvPr id="24" name="Left Arrow 23"/>
          <p:cNvSpPr/>
          <p:nvPr/>
        </p:nvSpPr>
        <p:spPr>
          <a:xfrm>
            <a:off x="6126163" y="2362200"/>
            <a:ext cx="655637" cy="32067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6" name="TextBox 25"/>
          <p:cNvSpPr txBox="1">
            <a:spLocks noChangeArrowheads="1"/>
          </p:cNvSpPr>
          <p:nvPr/>
        </p:nvSpPr>
        <p:spPr bwMode="auto">
          <a:xfrm>
            <a:off x="6781800" y="1981200"/>
            <a:ext cx="2225675" cy="646113"/>
          </a:xfrm>
          <a:prstGeom prst="rect">
            <a:avLst/>
          </a:prstGeom>
          <a:solidFill>
            <a:schemeClr val="bg1"/>
          </a:solidFill>
          <a:ln w="9525">
            <a:solidFill>
              <a:schemeClr val="tx1"/>
            </a:solidFill>
            <a:miter lim="800000"/>
            <a:headEnd/>
            <a:tailEnd/>
          </a:ln>
        </p:spPr>
        <p:txBody>
          <a:bodyPr>
            <a:spAutoFit/>
          </a:bodyPr>
          <a:lstStyle/>
          <a:p>
            <a:pPr algn="ctr"/>
            <a:r>
              <a:rPr lang="en-US" dirty="0">
                <a:latin typeface="Calibri" pitchFamily="34" charset="0"/>
              </a:rPr>
              <a:t>Can the worker get closer to the load?</a:t>
            </a:r>
          </a:p>
        </p:txBody>
      </p:sp>
      <p:sp>
        <p:nvSpPr>
          <p:cNvPr id="22" name="Rectangle 21"/>
          <p:cNvSpPr/>
          <p:nvPr/>
        </p:nvSpPr>
        <p:spPr>
          <a:xfrm>
            <a:off x="4602163" y="1889125"/>
            <a:ext cx="1417637" cy="4633913"/>
          </a:xfrm>
          <a:prstGeom prst="rect">
            <a:avLst/>
          </a:prstGeom>
          <a:noFill/>
          <a:ln w="57150">
            <a:solidFill>
              <a:srgbClr val="008000"/>
            </a:solidFill>
          </a:ln>
        </p:spPr>
        <p:style>
          <a:lnRef idx="2">
            <a:schemeClr val="accent2"/>
          </a:lnRef>
          <a:fillRef idx="1">
            <a:schemeClr val="lt1"/>
          </a:fillRef>
          <a:effectRef idx="0">
            <a:schemeClr val="accent2"/>
          </a:effectRef>
          <a:fontRef idx="minor">
            <a:schemeClr val="dk1"/>
          </a:fontRef>
        </p:style>
        <p:txBody>
          <a:bodyPr/>
          <a:lstStyle/>
          <a:p>
            <a:pPr algn="ctr" fontAlgn="auto">
              <a:spcBef>
                <a:spcPts val="0"/>
              </a:spcBef>
              <a:spcAft>
                <a:spcPts val="0"/>
              </a:spcAft>
              <a:defRPr/>
            </a:pPr>
            <a:r>
              <a:rPr lang="en-US" u="sng" dirty="0"/>
              <a:t>ORIGIN</a:t>
            </a:r>
          </a:p>
        </p:txBody>
      </p:sp>
      <p:sp>
        <p:nvSpPr>
          <p:cNvPr id="16" name="Slide Number Placeholder 15"/>
          <p:cNvSpPr>
            <a:spLocks noGrp="1"/>
          </p:cNvSpPr>
          <p:nvPr>
            <p:ph type="sldNum" sz="quarter" idx="12"/>
          </p:nvPr>
        </p:nvSpPr>
        <p:spPr/>
        <p:txBody>
          <a:bodyPr/>
          <a:lstStyle/>
          <a:p>
            <a:fld id="{5743371E-D975-440E-A94A-A0EC841C25C2}" type="slidenum">
              <a:rPr lang="en-US" smtClean="0"/>
              <a:pPr/>
              <a:t>28</a:t>
            </a:fld>
            <a:endParaRPr lang="en-US"/>
          </a:p>
        </p:txBody>
      </p:sp>
      <p:pic>
        <p:nvPicPr>
          <p:cNvPr id="18" name="Picture 1"/>
          <p:cNvPicPr>
            <a:picLocks noChangeAspect="1" noChangeArrowheads="1"/>
          </p:cNvPicPr>
          <p:nvPr/>
        </p:nvPicPr>
        <p:blipFill>
          <a:blip r:embed="rId5" cstate="email"/>
          <a:srcRect/>
          <a:stretch>
            <a:fillRect/>
          </a:stretch>
        </p:blipFill>
        <p:spPr bwMode="auto">
          <a:xfrm>
            <a:off x="4616244" y="2362200"/>
            <a:ext cx="1361195" cy="4114800"/>
          </a:xfrm>
          <a:prstGeom prst="rect">
            <a:avLst/>
          </a:prstGeom>
          <a:noFill/>
          <a:ln w="9525">
            <a:solidFill>
              <a:schemeClr val="tx1"/>
            </a:solidFill>
            <a:miter lim="800000"/>
            <a:headEnd/>
            <a:tailEnd/>
          </a:ln>
        </p:spPr>
      </p:pic>
      <p:sp>
        <p:nvSpPr>
          <p:cNvPr id="19" name="TextBox 18"/>
          <p:cNvSpPr txBox="1">
            <a:spLocks noChangeArrowheads="1"/>
          </p:cNvSpPr>
          <p:nvPr/>
        </p:nvSpPr>
        <p:spPr bwMode="auto">
          <a:xfrm>
            <a:off x="6781800" y="2743200"/>
            <a:ext cx="2225675" cy="646331"/>
          </a:xfrm>
          <a:prstGeom prst="rect">
            <a:avLst/>
          </a:prstGeom>
          <a:solidFill>
            <a:schemeClr val="bg1"/>
          </a:solidFill>
          <a:ln w="9525">
            <a:solidFill>
              <a:schemeClr val="tx1"/>
            </a:solidFill>
            <a:miter lim="800000"/>
            <a:headEnd/>
            <a:tailEnd/>
          </a:ln>
        </p:spPr>
        <p:txBody>
          <a:bodyPr>
            <a:spAutoFit/>
          </a:bodyPr>
          <a:lstStyle/>
          <a:p>
            <a:pPr algn="ctr"/>
            <a:r>
              <a:rPr lang="en-US" dirty="0">
                <a:latin typeface="Calibri" pitchFamily="34" charset="0"/>
              </a:rPr>
              <a:t>Can the </a:t>
            </a:r>
            <a:r>
              <a:rPr lang="en-US" dirty="0" smtClean="0">
                <a:latin typeface="Calibri" pitchFamily="34" charset="0"/>
              </a:rPr>
              <a:t>load be raised?</a:t>
            </a:r>
            <a:endParaRPr lang="en-US" dirty="0">
              <a:latin typeface="Calibri" pitchFamily="34" charset="0"/>
            </a:endParaRPr>
          </a:p>
        </p:txBody>
      </p:sp>
      <p:sp>
        <p:nvSpPr>
          <p:cNvPr id="20" name="Left Arrow 19"/>
          <p:cNvSpPr/>
          <p:nvPr/>
        </p:nvSpPr>
        <p:spPr>
          <a:xfrm>
            <a:off x="6126163" y="2819400"/>
            <a:ext cx="655637" cy="32067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ffectLst>
                  <a:outerShdw blurRad="38100" dist="38100" dir="2700000" algn="tl">
                    <a:srgbClr val="000000">
                      <a:alpha val="43137"/>
                    </a:srgbClr>
                  </a:outerShdw>
                </a:effectLst>
              </a:rPr>
              <a:t>LIBERTY MUTUAL TABLES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7DC85426-AF26-4014-B7FC-03578788BE62}" type="slidenum">
              <a:rPr lang="en-US"/>
              <a:pPr>
                <a:defRPr/>
              </a:pPr>
              <a:t>29</a:t>
            </a:fld>
            <a:endParaRPr lang="en-US" dirty="0"/>
          </a:p>
        </p:txBody>
      </p:sp>
      <p:sp>
        <p:nvSpPr>
          <p:cNvPr id="31746" name="Content Placeholder 2"/>
          <p:cNvSpPr>
            <a:spLocks noGrp="1"/>
          </p:cNvSpPr>
          <p:nvPr>
            <p:ph idx="4294967295"/>
          </p:nvPr>
        </p:nvSpPr>
        <p:spPr>
          <a:xfrm>
            <a:off x="1676400" y="1600200"/>
            <a:ext cx="7467600" cy="4525963"/>
          </a:xfrm>
          <a:prstGeom prst="rect">
            <a:avLst/>
          </a:prstGeom>
        </p:spPr>
        <p:txBody>
          <a:bodyPr/>
          <a:lstStyle/>
          <a:p>
            <a:r>
              <a:rPr lang="en-US" dirty="0" smtClean="0"/>
              <a:t>You’ll need to:</a:t>
            </a:r>
          </a:p>
          <a:p>
            <a:pPr lvl="1"/>
            <a:r>
              <a:rPr lang="en-US" dirty="0" smtClean="0"/>
              <a:t>Observe a task in real time or video</a:t>
            </a:r>
          </a:p>
          <a:p>
            <a:pPr lvl="1"/>
            <a:r>
              <a:rPr lang="en-US" dirty="0" smtClean="0"/>
              <a:t>Determine the desired worker population</a:t>
            </a:r>
          </a:p>
          <a:p>
            <a:pPr lvl="1"/>
            <a:r>
              <a:rPr lang="en-US" dirty="0" smtClean="0"/>
              <a:t>Measure: height, distance traveled, force</a:t>
            </a:r>
          </a:p>
          <a:p>
            <a:pPr lvl="1"/>
            <a:r>
              <a:rPr lang="en-US" dirty="0" smtClean="0"/>
              <a:t>Determine how frequently a task is done</a:t>
            </a:r>
          </a:p>
          <a:p>
            <a:pPr lvl="1"/>
            <a:r>
              <a:rPr lang="en-US" dirty="0" smtClean="0"/>
              <a:t>Look up values in a table</a:t>
            </a:r>
          </a:p>
          <a:p>
            <a:endParaRPr lang="en-US" dirty="0" smtClean="0"/>
          </a:p>
          <a:p>
            <a:r>
              <a:rPr lang="en-US" dirty="0" smtClean="0"/>
              <a:t>Equipment: tape measure, scale, stopwatch</a:t>
            </a:r>
          </a:p>
          <a:p>
            <a:pPr lvl="1"/>
            <a:endParaRPr lang="en-US" dirty="0" smtClean="0"/>
          </a:p>
        </p:txBody>
      </p:sp>
      <p:sp>
        <p:nvSpPr>
          <p:cNvPr id="6" name="TextBox 5"/>
          <p:cNvSpPr txBox="1"/>
          <p:nvPr/>
        </p:nvSpPr>
        <p:spPr>
          <a:xfrm>
            <a:off x="8552171" y="5288340"/>
            <a:ext cx="591829"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WHAT WE ARE GOING TO DO TODAY?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marL="571500" indent="-571500" fontAlgn="auto">
              <a:spcAft>
                <a:spcPts val="0"/>
              </a:spcAft>
              <a:buFont typeface="+mj-lt"/>
              <a:buAutoNum type="romanUcPeriod"/>
              <a:defRPr/>
            </a:pPr>
            <a:r>
              <a:rPr lang="en-US" dirty="0" smtClean="0"/>
              <a:t>Pre-test</a:t>
            </a:r>
          </a:p>
          <a:p>
            <a:pPr marL="571500" indent="-571500" fontAlgn="auto">
              <a:spcAft>
                <a:spcPts val="0"/>
              </a:spcAft>
              <a:buFont typeface="+mj-lt"/>
              <a:buAutoNum type="romanUcPeriod"/>
              <a:defRPr/>
            </a:pPr>
            <a:r>
              <a:rPr lang="en-US" dirty="0" smtClean="0"/>
              <a:t>Safety &amp; Ergonomics Awareness Training</a:t>
            </a:r>
          </a:p>
          <a:p>
            <a:pPr marL="571500" indent="-571500" fontAlgn="auto">
              <a:spcAft>
                <a:spcPts val="0"/>
              </a:spcAft>
              <a:buFont typeface="+mj-lt"/>
              <a:buAutoNum type="romanUcPeriod"/>
              <a:defRPr/>
            </a:pPr>
            <a:r>
              <a:rPr lang="en-US" dirty="0" smtClean="0"/>
              <a:t>Work Evaluation Methods</a:t>
            </a:r>
          </a:p>
          <a:p>
            <a:pPr marL="571500" indent="-571500" fontAlgn="auto">
              <a:spcAft>
                <a:spcPts val="0"/>
              </a:spcAft>
              <a:buFont typeface="+mj-lt"/>
              <a:buAutoNum type="romanUcPeriod"/>
              <a:defRPr/>
            </a:pPr>
            <a:r>
              <a:rPr lang="en-US" dirty="0" smtClean="0"/>
              <a:t>Employee Engagement</a:t>
            </a:r>
          </a:p>
          <a:p>
            <a:pPr marL="571500" indent="-571500" fontAlgn="auto">
              <a:spcAft>
                <a:spcPts val="0"/>
              </a:spcAft>
              <a:buFont typeface="+mj-lt"/>
              <a:buAutoNum type="romanUcPeriod"/>
              <a:defRPr/>
            </a:pPr>
            <a:r>
              <a:rPr lang="en-US" dirty="0" smtClean="0"/>
              <a:t>Cost Benefit Analysis</a:t>
            </a:r>
          </a:p>
          <a:p>
            <a:pPr marL="571500" indent="-571500" fontAlgn="auto">
              <a:spcAft>
                <a:spcPts val="0"/>
              </a:spcAft>
              <a:buFont typeface="+mj-lt"/>
              <a:buAutoNum type="romanUcPeriod"/>
              <a:defRPr/>
            </a:pPr>
            <a:r>
              <a:rPr lang="en-US" dirty="0" smtClean="0"/>
              <a:t>Program Implementation</a:t>
            </a:r>
          </a:p>
          <a:p>
            <a:pPr marL="571500" indent="-571500" fontAlgn="auto">
              <a:spcAft>
                <a:spcPts val="0"/>
              </a:spcAft>
              <a:buFont typeface="+mj-lt"/>
              <a:buAutoNum type="romanUcPeriod"/>
              <a:defRPr/>
            </a:pPr>
            <a:r>
              <a:rPr lang="en-US" dirty="0" smtClean="0"/>
              <a:t>Post-test</a:t>
            </a:r>
          </a:p>
          <a:p>
            <a:pPr marL="571500" indent="-571500" fontAlgn="auto">
              <a:spcAft>
                <a:spcPts val="0"/>
              </a:spcAft>
              <a:buFont typeface="+mj-lt"/>
              <a:buAutoNum type="romanUcPeriod"/>
              <a:defRPr/>
            </a:pPr>
            <a:endParaRPr lang="en-US" dirty="0"/>
          </a:p>
        </p:txBody>
      </p:sp>
      <p:sp>
        <p:nvSpPr>
          <p:cNvPr id="4" name="Slide Number Placeholder 3"/>
          <p:cNvSpPr>
            <a:spLocks noGrp="1"/>
          </p:cNvSpPr>
          <p:nvPr>
            <p:ph type="sldNum" sz="quarter" idx="12"/>
          </p:nvPr>
        </p:nvSpPr>
        <p:spPr/>
        <p:txBody>
          <a:bodyPr/>
          <a:lstStyle/>
          <a:p>
            <a:pPr>
              <a:defRPr/>
            </a:pPr>
            <a:fld id="{A058406E-95A5-429B-B4CF-D47E7FDDF6EA}"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PERCENT POPULATION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18240CA3-CA5D-4D53-A2D7-9BB508144EDD}" type="slidenum">
              <a:rPr lang="en-US"/>
              <a:pPr>
                <a:defRPr/>
              </a:pPr>
              <a:t>30</a:t>
            </a:fld>
            <a:endParaRPr lang="en-US" dirty="0"/>
          </a:p>
        </p:txBody>
      </p:sp>
      <p:graphicFrame>
        <p:nvGraphicFramePr>
          <p:cNvPr id="4" name="Chart 3"/>
          <p:cNvGraphicFramePr/>
          <p:nvPr/>
        </p:nvGraphicFramePr>
        <p:xfrm>
          <a:off x="899160" y="1830493"/>
          <a:ext cx="824484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a:spLocks noChangeArrowheads="1"/>
          </p:cNvSpPr>
          <p:nvPr/>
        </p:nvSpPr>
        <p:spPr bwMode="auto">
          <a:xfrm>
            <a:off x="266700" y="3763963"/>
            <a:ext cx="495300" cy="461962"/>
          </a:xfrm>
          <a:prstGeom prst="rect">
            <a:avLst/>
          </a:prstGeom>
          <a:noFill/>
          <a:ln w="9525">
            <a:noFill/>
            <a:miter lim="800000"/>
            <a:headEnd/>
            <a:tailEnd/>
          </a:ln>
        </p:spPr>
        <p:txBody>
          <a:bodyPr wrap="none">
            <a:spAutoFit/>
          </a:bodyPr>
          <a:lstStyle/>
          <a:p>
            <a:pPr algn="ctr"/>
            <a:r>
              <a:rPr lang="en-US" sz="2400" b="1">
                <a:latin typeface="Calibri" pitchFamily="34" charset="0"/>
              </a:rPr>
              <a:t>10</a:t>
            </a:r>
          </a:p>
        </p:txBody>
      </p:sp>
      <p:sp>
        <p:nvSpPr>
          <p:cNvPr id="6" name="TextBox 5"/>
          <p:cNvSpPr txBox="1">
            <a:spLocks noChangeArrowheads="1"/>
          </p:cNvSpPr>
          <p:nvPr/>
        </p:nvSpPr>
        <p:spPr bwMode="auto">
          <a:xfrm>
            <a:off x="266700" y="1722438"/>
            <a:ext cx="495300" cy="461962"/>
          </a:xfrm>
          <a:prstGeom prst="rect">
            <a:avLst/>
          </a:prstGeom>
          <a:noFill/>
          <a:ln w="9525">
            <a:noFill/>
            <a:miter lim="800000"/>
            <a:headEnd/>
            <a:tailEnd/>
          </a:ln>
        </p:spPr>
        <p:txBody>
          <a:bodyPr wrap="none">
            <a:spAutoFit/>
          </a:bodyPr>
          <a:lstStyle/>
          <a:p>
            <a:pPr algn="ctr"/>
            <a:r>
              <a:rPr lang="en-US" sz="2400" b="1">
                <a:latin typeface="Calibri" pitchFamily="34" charset="0"/>
              </a:rPr>
              <a:t>90</a:t>
            </a:r>
          </a:p>
        </p:txBody>
      </p:sp>
      <p:cxnSp>
        <p:nvCxnSpPr>
          <p:cNvPr id="8" name="Straight Connector 7"/>
          <p:cNvCxnSpPr/>
          <p:nvPr/>
        </p:nvCxnSpPr>
        <p:spPr>
          <a:xfrm rot="16200000" flipH="1">
            <a:off x="3338512" y="3932238"/>
            <a:ext cx="3565525" cy="0"/>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66700" y="3184525"/>
            <a:ext cx="495300" cy="461963"/>
          </a:xfrm>
          <a:prstGeom prst="rect">
            <a:avLst/>
          </a:prstGeom>
          <a:noFill/>
          <a:ln w="9525">
            <a:noFill/>
            <a:miter lim="800000"/>
            <a:headEnd/>
            <a:tailEnd/>
          </a:ln>
        </p:spPr>
        <p:txBody>
          <a:bodyPr wrap="none">
            <a:spAutoFit/>
          </a:bodyPr>
          <a:lstStyle/>
          <a:p>
            <a:pPr algn="ctr"/>
            <a:r>
              <a:rPr lang="en-US" sz="2400" b="1">
                <a:latin typeface="Calibri" pitchFamily="34" charset="0"/>
              </a:rPr>
              <a:t>25</a:t>
            </a:r>
          </a:p>
        </p:txBody>
      </p:sp>
      <p:sp>
        <p:nvSpPr>
          <p:cNvPr id="10" name="TextBox 9"/>
          <p:cNvSpPr txBox="1">
            <a:spLocks noChangeArrowheads="1"/>
          </p:cNvSpPr>
          <p:nvPr/>
        </p:nvSpPr>
        <p:spPr bwMode="auto">
          <a:xfrm>
            <a:off x="266700" y="2682875"/>
            <a:ext cx="495300" cy="460375"/>
          </a:xfrm>
          <a:prstGeom prst="rect">
            <a:avLst/>
          </a:prstGeom>
          <a:noFill/>
          <a:ln w="9525">
            <a:noFill/>
            <a:miter lim="800000"/>
            <a:headEnd/>
            <a:tailEnd/>
          </a:ln>
        </p:spPr>
        <p:txBody>
          <a:bodyPr wrap="none">
            <a:spAutoFit/>
          </a:bodyPr>
          <a:lstStyle/>
          <a:p>
            <a:pPr algn="ctr"/>
            <a:r>
              <a:rPr lang="en-US" sz="2400" b="1">
                <a:latin typeface="Calibri" pitchFamily="34" charset="0"/>
              </a:rPr>
              <a:t>50</a:t>
            </a:r>
          </a:p>
        </p:txBody>
      </p:sp>
      <p:sp>
        <p:nvSpPr>
          <p:cNvPr id="11" name="TextBox 10"/>
          <p:cNvSpPr txBox="1">
            <a:spLocks noChangeArrowheads="1"/>
          </p:cNvSpPr>
          <p:nvPr/>
        </p:nvSpPr>
        <p:spPr bwMode="auto">
          <a:xfrm>
            <a:off x="266700" y="2225675"/>
            <a:ext cx="495300" cy="460375"/>
          </a:xfrm>
          <a:prstGeom prst="rect">
            <a:avLst/>
          </a:prstGeom>
          <a:noFill/>
          <a:ln w="9525">
            <a:noFill/>
            <a:miter lim="800000"/>
            <a:headEnd/>
            <a:tailEnd/>
          </a:ln>
        </p:spPr>
        <p:txBody>
          <a:bodyPr wrap="none">
            <a:spAutoFit/>
          </a:bodyPr>
          <a:lstStyle/>
          <a:p>
            <a:pPr algn="ctr"/>
            <a:r>
              <a:rPr lang="en-US" sz="2400" b="1">
                <a:latin typeface="Calibri" pitchFamily="34" charset="0"/>
              </a:rPr>
              <a:t>75</a:t>
            </a:r>
          </a:p>
        </p:txBody>
      </p:sp>
      <p:sp>
        <p:nvSpPr>
          <p:cNvPr id="12" name="TextBox 11"/>
          <p:cNvSpPr txBox="1">
            <a:spLocks noChangeArrowheads="1"/>
          </p:cNvSpPr>
          <p:nvPr/>
        </p:nvSpPr>
        <p:spPr bwMode="auto">
          <a:xfrm>
            <a:off x="746125" y="1736725"/>
            <a:ext cx="1870075" cy="400050"/>
          </a:xfrm>
          <a:prstGeom prst="rect">
            <a:avLst/>
          </a:prstGeom>
          <a:noFill/>
          <a:ln w="9525">
            <a:noFill/>
            <a:miter lim="800000"/>
            <a:headEnd/>
            <a:tailEnd/>
          </a:ln>
        </p:spPr>
        <p:txBody>
          <a:bodyPr wrap="none">
            <a:spAutoFit/>
          </a:bodyPr>
          <a:lstStyle/>
          <a:p>
            <a:r>
              <a:rPr lang="en-US" sz="2000" i="1">
                <a:latin typeface="Calibri" pitchFamily="34" charset="0"/>
              </a:rPr>
              <a:t>Nearly everyone</a:t>
            </a:r>
          </a:p>
        </p:txBody>
      </p:sp>
      <p:sp>
        <p:nvSpPr>
          <p:cNvPr id="13" name="TextBox 12"/>
          <p:cNvSpPr txBox="1">
            <a:spLocks noChangeArrowheads="1"/>
          </p:cNvSpPr>
          <p:nvPr/>
        </p:nvSpPr>
        <p:spPr bwMode="auto">
          <a:xfrm>
            <a:off x="746125" y="2697163"/>
            <a:ext cx="2787650" cy="400050"/>
          </a:xfrm>
          <a:prstGeom prst="rect">
            <a:avLst/>
          </a:prstGeom>
          <a:noFill/>
          <a:ln w="9525">
            <a:noFill/>
            <a:miter lim="800000"/>
            <a:headEnd/>
            <a:tailEnd/>
          </a:ln>
        </p:spPr>
        <p:txBody>
          <a:bodyPr wrap="none">
            <a:spAutoFit/>
          </a:bodyPr>
          <a:lstStyle/>
          <a:p>
            <a:r>
              <a:rPr lang="en-US" sz="2000" i="1" dirty="0">
                <a:latin typeface="Calibri" pitchFamily="34" charset="0"/>
              </a:rPr>
              <a:t>Designed for the average</a:t>
            </a:r>
          </a:p>
        </p:txBody>
      </p:sp>
      <p:sp>
        <p:nvSpPr>
          <p:cNvPr id="14" name="TextBox 13"/>
          <p:cNvSpPr txBox="1">
            <a:spLocks noChangeArrowheads="1"/>
          </p:cNvSpPr>
          <p:nvPr/>
        </p:nvSpPr>
        <p:spPr bwMode="auto">
          <a:xfrm>
            <a:off x="746125" y="3779838"/>
            <a:ext cx="2767013" cy="400050"/>
          </a:xfrm>
          <a:prstGeom prst="rect">
            <a:avLst/>
          </a:prstGeom>
          <a:noFill/>
          <a:ln w="9525">
            <a:noFill/>
            <a:miter lim="800000"/>
            <a:headEnd/>
            <a:tailEnd/>
          </a:ln>
        </p:spPr>
        <p:txBody>
          <a:bodyPr wrap="none">
            <a:spAutoFit/>
          </a:bodyPr>
          <a:lstStyle/>
          <a:p>
            <a:r>
              <a:rPr lang="en-US" sz="2000" i="1">
                <a:latin typeface="Calibri" pitchFamily="34" charset="0"/>
              </a:rPr>
              <a:t>Only the top or strongest</a:t>
            </a:r>
          </a:p>
        </p:txBody>
      </p:sp>
      <p:cxnSp>
        <p:nvCxnSpPr>
          <p:cNvPr id="15" name="Straight Connector 14"/>
          <p:cNvCxnSpPr/>
          <p:nvPr/>
        </p:nvCxnSpPr>
        <p:spPr>
          <a:xfrm rot="16200000" flipH="1">
            <a:off x="5822156" y="4891882"/>
            <a:ext cx="1646237"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298156" y="4861719"/>
            <a:ext cx="1646238" cy="0"/>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770050" name="Ink 2"/>
              <p14:cNvContentPartPr>
                <a14:cpLocks xmlns:a14="http://schemas.microsoft.com/office/drawing/2010/main" noRot="1" noChangeAspect="1" noEditPoints="1" noChangeArrowheads="1" noChangeShapeType="1"/>
              </p14:cNvContentPartPr>
              <p14:nvPr/>
            </p14:nvContentPartPr>
            <p14:xfrm>
              <a:off x="9791700" y="2582863"/>
              <a:ext cx="22225" cy="1558925"/>
            </p14:xfrm>
          </p:contentPart>
        </mc:Choice>
        <mc:Fallback>
          <p:pic>
            <p:nvPicPr>
              <p:cNvPr id="770050" name="Ink 2"/>
              <p:cNvPicPr>
                <a:picLocks noRot="1" noChangeAspect="1" noEditPoints="1" noChangeArrowheads="1" noChangeShapeType="1"/>
              </p:cNvPicPr>
              <p:nvPr/>
            </p:nvPicPr>
            <p:blipFill>
              <a:blip r:embed="rId5"/>
              <a:stretch>
                <a:fillRect/>
              </a:stretch>
            </p:blipFill>
            <p:spPr>
              <a:xfrm>
                <a:off x="9779312" y="2569542"/>
                <a:ext cx="47000" cy="1584847"/>
              </a:xfrm>
              <a:prstGeom prst="rect">
                <a:avLst/>
              </a:prstGeom>
            </p:spPr>
          </p:pic>
        </mc:Fallback>
      </mc:AlternateContent>
      <p:grpSp>
        <p:nvGrpSpPr>
          <p:cNvPr id="770051" name="Group 3"/>
          <p:cNvGrpSpPr>
            <a:grpSpLocks/>
          </p:cNvGrpSpPr>
          <p:nvPr/>
        </p:nvGrpSpPr>
        <p:grpSpPr bwMode="auto">
          <a:xfrm>
            <a:off x="3330575" y="2733675"/>
            <a:ext cx="3887788" cy="2951163"/>
            <a:chOff x="2108" y="1743"/>
            <a:chExt cx="2449" cy="1859"/>
          </a:xfrm>
        </p:grpSpPr>
        <p:grpSp>
          <p:nvGrpSpPr>
            <p:cNvPr id="770052" name="Group 4"/>
            <p:cNvGrpSpPr>
              <a:grpSpLocks/>
            </p:cNvGrpSpPr>
            <p:nvPr/>
          </p:nvGrpSpPr>
          <p:grpSpPr bwMode="auto">
            <a:xfrm>
              <a:off x="2108" y="1743"/>
              <a:ext cx="2449" cy="1859"/>
              <a:chOff x="2109" y="1740"/>
              <a:chExt cx="2449" cy="1859"/>
            </a:xfrm>
          </p:grpSpPr>
          <mc:AlternateContent xmlns:mc="http://schemas.openxmlformats.org/markup-compatibility/2006">
            <mc:Choice xmlns:p14="http://schemas.microsoft.com/office/powerpoint/2010/main" Requires="p14">
              <p:contentPart p14:bwMode="auto" r:id="rId6">
                <p14:nvContentPartPr>
                  <p14:cNvPr id="770053" name="Ink 5"/>
                  <p14:cNvContentPartPr>
                    <a14:cpLocks xmlns:a14="http://schemas.microsoft.com/office/drawing/2010/main" noRot="1" noChangeAspect="1" noEditPoints="1" noChangeArrowheads="1" noChangeShapeType="1"/>
                  </p14:cNvContentPartPr>
                  <p14:nvPr/>
                </p14:nvContentPartPr>
                <p14:xfrm>
                  <a:off x="4218" y="3493"/>
                  <a:ext cx="340" cy="106"/>
                </p14:xfrm>
              </p:contentPart>
            </mc:Choice>
            <mc:Fallback>
              <p:pic>
                <p:nvPicPr>
                  <p:cNvPr id="770053" name="Ink 5"/>
                  <p:cNvPicPr>
                    <a:picLocks noRot="1" noChangeAspect="1" noEditPoints="1" noChangeArrowheads="1" noChangeShapeType="1"/>
                  </p:cNvPicPr>
                  <p:nvPr/>
                </p:nvPicPr>
                <p:blipFill>
                  <a:blip r:embed="rId7"/>
                  <a:stretch>
                    <a:fillRect/>
                  </a:stretch>
                </p:blipFill>
                <p:spPr>
                  <a:xfrm>
                    <a:off x="4215" y="3483"/>
                    <a:ext cx="353" cy="126"/>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70054" name="Ink 6"/>
                  <p14:cNvContentPartPr>
                    <a14:cpLocks xmlns:a14="http://schemas.microsoft.com/office/drawing/2010/main" noRot="1" noChangeAspect="1" noEditPoints="1" noChangeArrowheads="1" noChangeShapeType="1"/>
                  </p14:cNvContentPartPr>
                  <p14:nvPr/>
                </p14:nvContentPartPr>
                <p14:xfrm>
                  <a:off x="2247" y="2787"/>
                  <a:ext cx="1209" cy="595"/>
                </p14:xfrm>
              </p:contentPart>
            </mc:Choice>
            <mc:Fallback>
              <p:pic>
                <p:nvPicPr>
                  <p:cNvPr id="770054" name="Ink 6"/>
                  <p:cNvPicPr>
                    <a:picLocks noRot="1" noChangeAspect="1" noEditPoints="1" noChangeArrowheads="1" noChangeShapeType="1"/>
                  </p:cNvPicPr>
                  <p:nvPr/>
                </p:nvPicPr>
                <p:blipFill>
                  <a:blip r:embed="rId9"/>
                  <a:stretch>
                    <a:fillRect/>
                  </a:stretch>
                </p:blipFill>
                <p:spPr>
                  <a:xfrm>
                    <a:off x="2237" y="2747"/>
                    <a:ext cx="1229" cy="67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70055" name="Ink 7"/>
                  <p14:cNvContentPartPr>
                    <a14:cpLocks xmlns:a14="http://schemas.microsoft.com/office/drawing/2010/main" noRot="1" noChangeAspect="1" noEditPoints="1" noChangeArrowheads="1" noChangeShapeType="1"/>
                  </p14:cNvContentPartPr>
                  <p14:nvPr/>
                </p14:nvContentPartPr>
                <p14:xfrm>
                  <a:off x="2109" y="2738"/>
                  <a:ext cx="471" cy="764"/>
                </p14:xfrm>
              </p:contentPart>
            </mc:Choice>
            <mc:Fallback>
              <p:pic>
                <p:nvPicPr>
                  <p:cNvPr id="770055" name="Ink 7"/>
                  <p:cNvPicPr>
                    <a:picLocks noRot="1" noChangeAspect="1" noEditPoints="1" noChangeArrowheads="1" noChangeShapeType="1"/>
                  </p:cNvPicPr>
                  <p:nvPr/>
                </p:nvPicPr>
                <p:blipFill>
                  <a:blip r:embed="rId11"/>
                  <a:stretch>
                    <a:fillRect/>
                  </a:stretch>
                </p:blipFill>
                <p:spPr>
                  <a:xfrm>
                    <a:off x="2099" y="2698"/>
                    <a:ext cx="491" cy="84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70056" name="Ink 8"/>
                  <p14:cNvContentPartPr>
                    <a14:cpLocks xmlns:a14="http://schemas.microsoft.com/office/drawing/2010/main" noRot="1" noChangeAspect="1" noEditPoints="1" noChangeArrowheads="1" noChangeShapeType="1"/>
                  </p14:cNvContentPartPr>
                  <p14:nvPr/>
                </p14:nvContentPartPr>
                <p14:xfrm>
                  <a:off x="2112" y="3497"/>
                  <a:ext cx="2337" cy="69"/>
                </p14:xfrm>
              </p:contentPart>
            </mc:Choice>
            <mc:Fallback>
              <p:pic>
                <p:nvPicPr>
                  <p:cNvPr id="770056" name="Ink 8"/>
                  <p:cNvPicPr>
                    <a:picLocks noRot="1" noChangeAspect="1" noEditPoints="1" noChangeArrowheads="1" noChangeShapeType="1"/>
                  </p:cNvPicPr>
                  <p:nvPr/>
                </p:nvPicPr>
                <p:blipFill>
                  <a:blip r:embed="rId13"/>
                  <a:stretch>
                    <a:fillRect/>
                  </a:stretch>
                </p:blipFill>
                <p:spPr>
                  <a:xfrm>
                    <a:off x="2102" y="3457"/>
                    <a:ext cx="2357" cy="14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70057" name="Ink 9"/>
                  <p14:cNvContentPartPr>
                    <a14:cpLocks xmlns:a14="http://schemas.microsoft.com/office/drawing/2010/main" noRot="1" noChangeAspect="1" noEditPoints="1" noChangeArrowheads="1" noChangeShapeType="1"/>
                  </p14:cNvContentPartPr>
                  <p14:nvPr/>
                </p14:nvContentPartPr>
                <p14:xfrm>
                  <a:off x="2308" y="1757"/>
                  <a:ext cx="1402" cy="1757"/>
                </p14:xfrm>
              </p:contentPart>
            </mc:Choice>
            <mc:Fallback>
              <p:pic>
                <p:nvPicPr>
                  <p:cNvPr id="770057" name="Ink 9"/>
                  <p:cNvPicPr>
                    <a:picLocks noRot="1" noChangeAspect="1" noEditPoints="1" noChangeArrowheads="1" noChangeShapeType="1"/>
                  </p:cNvPicPr>
                  <p:nvPr/>
                </p:nvPicPr>
                <p:blipFill>
                  <a:blip r:embed="rId15"/>
                  <a:stretch>
                    <a:fillRect/>
                  </a:stretch>
                </p:blipFill>
                <p:spPr>
                  <a:xfrm>
                    <a:off x="2298" y="1717"/>
                    <a:ext cx="1422" cy="1837"/>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70058" name="Ink 10"/>
                  <p14:cNvContentPartPr>
                    <a14:cpLocks xmlns:a14="http://schemas.microsoft.com/office/drawing/2010/main" noRot="1" noChangeAspect="1" noEditPoints="1" noChangeArrowheads="1" noChangeShapeType="1"/>
                  </p14:cNvContentPartPr>
                  <p14:nvPr/>
                </p14:nvContentPartPr>
                <p14:xfrm>
                  <a:off x="2683" y="1762"/>
                  <a:ext cx="1023" cy="1189"/>
                </p14:xfrm>
              </p:contentPart>
            </mc:Choice>
            <mc:Fallback>
              <p:pic>
                <p:nvPicPr>
                  <p:cNvPr id="770058" name="Ink 10"/>
                  <p:cNvPicPr>
                    <a:picLocks noRot="1" noChangeAspect="1" noEditPoints="1" noChangeArrowheads="1" noChangeShapeType="1"/>
                  </p:cNvPicPr>
                  <p:nvPr/>
                </p:nvPicPr>
                <p:blipFill>
                  <a:blip r:embed="rId17"/>
                  <a:stretch>
                    <a:fillRect/>
                  </a:stretch>
                </p:blipFill>
                <p:spPr>
                  <a:xfrm>
                    <a:off x="2673" y="1722"/>
                    <a:ext cx="1043" cy="126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70059" name="Ink 11"/>
                  <p14:cNvContentPartPr>
                    <a14:cpLocks xmlns:a14="http://schemas.microsoft.com/office/drawing/2010/main" noRot="1" noChangeAspect="1" noEditPoints="1" noChangeArrowheads="1" noChangeShapeType="1"/>
                  </p14:cNvContentPartPr>
                  <p14:nvPr/>
                </p14:nvContentPartPr>
                <p14:xfrm>
                  <a:off x="2975" y="1740"/>
                  <a:ext cx="1398" cy="1767"/>
                </p14:xfrm>
              </p:contentPart>
            </mc:Choice>
            <mc:Fallback>
              <p:pic>
                <p:nvPicPr>
                  <p:cNvPr id="770059" name="Ink 11"/>
                  <p:cNvPicPr>
                    <a:picLocks noRot="1" noChangeAspect="1" noEditPoints="1" noChangeArrowheads="1" noChangeShapeType="1"/>
                  </p:cNvPicPr>
                  <p:nvPr/>
                </p:nvPicPr>
                <p:blipFill>
                  <a:blip r:embed="rId19"/>
                  <a:stretch>
                    <a:fillRect/>
                  </a:stretch>
                </p:blipFill>
                <p:spPr>
                  <a:xfrm>
                    <a:off x="2965" y="1700"/>
                    <a:ext cx="1418" cy="184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70060" name="Ink 12"/>
                  <p14:cNvContentPartPr>
                    <a14:cpLocks xmlns:a14="http://schemas.microsoft.com/office/drawing/2010/main" noRot="1" noChangeAspect="1" noEditPoints="1" noChangeArrowheads="1" noChangeShapeType="1"/>
                  </p14:cNvContentPartPr>
                  <p14:nvPr/>
                </p14:nvContentPartPr>
                <p14:xfrm>
                  <a:off x="2995" y="1762"/>
                  <a:ext cx="691" cy="928"/>
                </p14:xfrm>
              </p:contentPart>
            </mc:Choice>
            <mc:Fallback>
              <p:pic>
                <p:nvPicPr>
                  <p:cNvPr id="770060" name="Ink 12"/>
                  <p:cNvPicPr>
                    <a:picLocks noRot="1" noChangeAspect="1" noEditPoints="1" noChangeArrowheads="1" noChangeShapeType="1"/>
                  </p:cNvPicPr>
                  <p:nvPr/>
                </p:nvPicPr>
                <p:blipFill>
                  <a:blip r:embed="rId21"/>
                  <a:stretch>
                    <a:fillRect/>
                  </a:stretch>
                </p:blipFill>
                <p:spPr>
                  <a:xfrm>
                    <a:off x="2985" y="1722"/>
                    <a:ext cx="711" cy="1008"/>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70061" name="Ink 13"/>
                  <p14:cNvContentPartPr>
                    <a14:cpLocks xmlns:a14="http://schemas.microsoft.com/office/drawing/2010/main" noRot="1" noChangeAspect="1" noEditPoints="1" noChangeArrowheads="1" noChangeShapeType="1"/>
                  </p14:cNvContentPartPr>
                  <p14:nvPr/>
                </p14:nvContentPartPr>
                <p14:xfrm>
                  <a:off x="3355" y="2212"/>
                  <a:ext cx="277" cy="734"/>
                </p14:xfrm>
              </p:contentPart>
            </mc:Choice>
            <mc:Fallback>
              <p:pic>
                <p:nvPicPr>
                  <p:cNvPr id="770061" name="Ink 13"/>
                  <p:cNvPicPr>
                    <a:picLocks noRot="1" noChangeAspect="1" noEditPoints="1" noChangeArrowheads="1" noChangeShapeType="1"/>
                  </p:cNvPicPr>
                  <p:nvPr/>
                </p:nvPicPr>
                <p:blipFill>
                  <a:blip r:embed="rId23"/>
                  <a:stretch>
                    <a:fillRect/>
                  </a:stretch>
                </p:blipFill>
                <p:spPr>
                  <a:xfrm>
                    <a:off x="3345" y="2172"/>
                    <a:ext cx="297" cy="81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70062" name="Ink 14"/>
                  <p14:cNvContentPartPr>
                    <a14:cpLocks xmlns:a14="http://schemas.microsoft.com/office/drawing/2010/main" noRot="1" noChangeAspect="1" noEditPoints="1" noChangeArrowheads="1" noChangeShapeType="1"/>
                  </p14:cNvContentPartPr>
                  <p14:nvPr/>
                </p14:nvContentPartPr>
                <p14:xfrm>
                  <a:off x="3012" y="1856"/>
                  <a:ext cx="89" cy="97"/>
                </p14:xfrm>
              </p:contentPart>
            </mc:Choice>
            <mc:Fallback>
              <p:pic>
                <p:nvPicPr>
                  <p:cNvPr id="770062" name="Ink 14"/>
                  <p:cNvPicPr>
                    <a:picLocks noRot="1" noChangeAspect="1" noEditPoints="1" noChangeArrowheads="1" noChangeShapeType="1"/>
                  </p:cNvPicPr>
                  <p:nvPr/>
                </p:nvPicPr>
                <p:blipFill>
                  <a:blip r:embed="rId25"/>
                  <a:stretch>
                    <a:fillRect/>
                  </a:stretch>
                </p:blipFill>
                <p:spPr>
                  <a:xfrm>
                    <a:off x="3002" y="1816"/>
                    <a:ext cx="109" cy="177"/>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70063" name="Ink 15"/>
                  <p14:cNvContentPartPr>
                    <a14:cpLocks xmlns:a14="http://schemas.microsoft.com/office/drawing/2010/main" noRot="1" noChangeAspect="1" noEditPoints="1" noChangeArrowheads="1" noChangeShapeType="1"/>
                  </p14:cNvContentPartPr>
                  <p14:nvPr/>
                </p14:nvContentPartPr>
                <p14:xfrm>
                  <a:off x="3513" y="2423"/>
                  <a:ext cx="544" cy="1065"/>
                </p14:xfrm>
              </p:contentPart>
            </mc:Choice>
            <mc:Fallback>
              <p:pic>
                <p:nvPicPr>
                  <p:cNvPr id="770063" name="Ink 15"/>
                  <p:cNvPicPr>
                    <a:picLocks noRot="1" noChangeAspect="1" noEditPoints="1" noChangeArrowheads="1" noChangeShapeType="1"/>
                  </p:cNvPicPr>
                  <p:nvPr/>
                </p:nvPicPr>
                <p:blipFill>
                  <a:blip r:embed="rId27"/>
                  <a:stretch>
                    <a:fillRect/>
                  </a:stretch>
                </p:blipFill>
                <p:spPr>
                  <a:xfrm>
                    <a:off x="3503" y="2383"/>
                    <a:ext cx="564" cy="1145"/>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70064" name="Ink 16"/>
                  <p14:cNvContentPartPr>
                    <a14:cpLocks xmlns:a14="http://schemas.microsoft.com/office/drawing/2010/main" noRot="1" noChangeAspect="1" noEditPoints="1" noChangeArrowheads="1" noChangeShapeType="1"/>
                  </p14:cNvContentPartPr>
                  <p14:nvPr/>
                </p14:nvContentPartPr>
                <p14:xfrm>
                  <a:off x="3668" y="2878"/>
                  <a:ext cx="661" cy="621"/>
                </p14:xfrm>
              </p:contentPart>
            </mc:Choice>
            <mc:Fallback>
              <p:pic>
                <p:nvPicPr>
                  <p:cNvPr id="770064" name="Ink 16"/>
                  <p:cNvPicPr>
                    <a:picLocks noRot="1" noChangeAspect="1" noEditPoints="1" noChangeArrowheads="1" noChangeShapeType="1"/>
                  </p:cNvPicPr>
                  <p:nvPr/>
                </p:nvPicPr>
                <p:blipFill>
                  <a:blip r:embed="rId29"/>
                  <a:stretch>
                    <a:fillRect/>
                  </a:stretch>
                </p:blipFill>
                <p:spPr>
                  <a:xfrm>
                    <a:off x="3658" y="2838"/>
                    <a:ext cx="681" cy="701"/>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70065" name="Ink 17"/>
                  <p14:cNvContentPartPr>
                    <a14:cpLocks xmlns:a14="http://schemas.microsoft.com/office/drawing/2010/main" noRot="1" noChangeAspect="1" noEditPoints="1" noChangeArrowheads="1" noChangeShapeType="1"/>
                  </p14:cNvContentPartPr>
                  <p14:nvPr/>
                </p14:nvContentPartPr>
                <p14:xfrm>
                  <a:off x="4266" y="3506"/>
                  <a:ext cx="74" cy="11"/>
                </p14:xfrm>
              </p:contentPart>
            </mc:Choice>
            <mc:Fallback>
              <p:pic>
                <p:nvPicPr>
                  <p:cNvPr id="770065" name="Ink 17"/>
                  <p:cNvPicPr>
                    <a:picLocks noRot="1" noChangeAspect="1" noEditPoints="1" noChangeArrowheads="1" noChangeShapeType="1"/>
                  </p:cNvPicPr>
                  <p:nvPr/>
                </p:nvPicPr>
                <p:blipFill>
                  <a:blip r:embed="rId31"/>
                  <a:stretch>
                    <a:fillRect/>
                  </a:stretch>
                </p:blipFill>
                <p:spPr>
                  <a:xfrm>
                    <a:off x="4256" y="3466"/>
                    <a:ext cx="94" cy="9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770066" name="Ink 18"/>
                <p14:cNvContentPartPr>
                  <a14:cpLocks xmlns:a14="http://schemas.microsoft.com/office/drawing/2010/main" noRot="1" noChangeAspect="1" noEditPoints="1" noChangeArrowheads="1" noChangeShapeType="1"/>
                </p14:cNvContentPartPr>
                <p14:nvPr/>
              </p14:nvContentPartPr>
              <p14:xfrm>
                <a:off x="2117" y="1801"/>
                <a:ext cx="1044" cy="1738"/>
              </p14:xfrm>
            </p:contentPart>
          </mc:Choice>
          <mc:Fallback>
            <p:pic>
              <p:nvPicPr>
                <p:cNvPr id="770066" name="Ink 18"/>
                <p:cNvPicPr>
                  <a:picLocks noRot="1" noChangeAspect="1" noEditPoints="1" noChangeArrowheads="1" noChangeShapeType="1"/>
                </p:cNvPicPr>
                <p:nvPr/>
              </p:nvPicPr>
              <p:blipFill>
                <a:blip r:embed="rId33"/>
                <a:stretch>
                  <a:fillRect/>
                </a:stretch>
              </p:blipFill>
              <p:spPr>
                <a:xfrm>
                  <a:off x="2107" y="1761"/>
                  <a:ext cx="1064" cy="181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770067" name="Ink 19"/>
              <p14:cNvContentPartPr>
                <a14:cpLocks xmlns:a14="http://schemas.microsoft.com/office/drawing/2010/main" noRot="1" noChangeAspect="1" noEditPoints="1" noChangeArrowheads="1" noChangeShapeType="1"/>
              </p14:cNvContentPartPr>
              <p14:nvPr/>
            </p14:nvContentPartPr>
            <p14:xfrm>
              <a:off x="6654800" y="5162550"/>
              <a:ext cx="598488" cy="541338"/>
            </p14:xfrm>
          </p:contentPart>
        </mc:Choice>
        <mc:Fallback>
          <p:pic>
            <p:nvPicPr>
              <p:cNvPr id="770067" name="Ink 19"/>
              <p:cNvPicPr>
                <a:picLocks noRot="1" noChangeAspect="1" noEditPoints="1" noChangeArrowheads="1" noChangeShapeType="1"/>
              </p:cNvPicPr>
              <p:nvPr/>
            </p:nvPicPr>
            <p:blipFill>
              <a:blip r:embed="rId35"/>
              <a:stretch>
                <a:fillRect/>
              </a:stretch>
            </p:blipFill>
            <p:spPr>
              <a:xfrm>
                <a:off x="6645437" y="5148513"/>
                <a:ext cx="622255" cy="56293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63" presetClass="path" presetSubtype="0" accel="50000" decel="50000" fill="hold" nodeType="withEffect">
                                  <p:stCondLst>
                                    <p:cond delay="0"/>
                                  </p:stCondLst>
                                  <p:childTnLst>
                                    <p:animMotion origin="layout" path="M -0.12657 -4.81481E-6 L 4.16667E-6 -4.81481E-6 " pathEditMode="relative" rAng="0" ptsTypes="AA">
                                      <p:cBhvr>
                                        <p:cTn id="26" dur="2000" fill="hold"/>
                                        <p:tgtEl>
                                          <p:spTgt spid="15"/>
                                        </p:tgtEl>
                                        <p:attrNameLst>
                                          <p:attrName>ppt_x</p:attrName>
                                          <p:attrName>ppt_y</p:attrName>
                                        </p:attrNameLst>
                                      </p:cBhvr>
                                      <p:rCtr x="63" y="0"/>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70067"/>
                                        </p:tgtEl>
                                        <p:attrNameLst>
                                          <p:attrName>style.visibility</p:attrName>
                                        </p:attrNameLst>
                                      </p:cBhvr>
                                      <p:to>
                                        <p:strVal val="visible"/>
                                      </p:to>
                                    </p:set>
                                    <p:animEffect transition="in" filter="dissolve">
                                      <p:cBhvr>
                                        <p:cTn id="31" dur="500"/>
                                        <p:tgtEl>
                                          <p:spTgt spid="77006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77006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5"/>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35" presetClass="path" presetSubtype="0" accel="50000" decel="50000" fill="hold" nodeType="withEffect">
                                  <p:stCondLst>
                                    <p:cond delay="0"/>
                                  </p:stCondLst>
                                  <p:childTnLst>
                                    <p:animMotion origin="layout" path="M 4.16667E-6 3.7037E-6 L -0.19723 3.7037E-6 " pathEditMode="relative" rAng="0" ptsTypes="AA">
                                      <p:cBhvr>
                                        <p:cTn id="47" dur="2000" fill="hold"/>
                                        <p:tgtEl>
                                          <p:spTgt spid="16"/>
                                        </p:tgtEl>
                                        <p:attrNameLst>
                                          <p:attrName>ppt_x</p:attrName>
                                          <p:attrName>ppt_y</p:attrName>
                                        </p:attrNameLst>
                                      </p:cBhvr>
                                      <p:rCtr x="-99" y="0"/>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7005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77005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dirty="0" smtClean="0">
                <a:effectLst>
                  <a:outerShdw blurRad="38100" dist="38100" dir="2700000" algn="tl">
                    <a:srgbClr val="000000">
                      <a:alpha val="43137"/>
                    </a:srgbClr>
                  </a:outerShdw>
                </a:effectLst>
              </a:rPr>
              <a:t>CARRYING A CROSS-ARM</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79407666-9C64-4099-8772-656A1D4686F2}" type="slidenum">
              <a:rPr lang="en-US"/>
              <a:pPr>
                <a:defRPr/>
              </a:pPr>
              <a:t>31</a:t>
            </a:fld>
            <a:endParaRPr lang="en-US" dirty="0"/>
          </a:p>
        </p:txBody>
      </p:sp>
      <p:pic>
        <p:nvPicPr>
          <p:cNvPr id="5" name="Picture 4"/>
          <p:cNvPicPr/>
          <p:nvPr/>
        </p:nvPicPr>
        <p:blipFill>
          <a:blip r:embed="rId2" cstate="print"/>
          <a:stretch>
            <a:fillRect/>
          </a:stretch>
        </p:blipFill>
        <p:spPr>
          <a:xfrm>
            <a:off x="0" y="914400"/>
            <a:ext cx="9144000" cy="5943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9249" name="Picture 1"/>
          <p:cNvPicPr>
            <a:picLocks noChangeAspect="1" noChangeArrowheads="1"/>
          </p:cNvPicPr>
          <p:nvPr/>
        </p:nvPicPr>
        <p:blipFill>
          <a:blip r:embed="rId2" cstate="email"/>
          <a:srcRect/>
          <a:stretch>
            <a:fillRect/>
          </a:stretch>
        </p:blipFill>
        <p:spPr bwMode="auto">
          <a:xfrm>
            <a:off x="381000" y="1600200"/>
            <a:ext cx="3706761" cy="4419600"/>
          </a:xfrm>
          <a:prstGeom prst="rect">
            <a:avLst/>
          </a:prstGeom>
          <a:noFill/>
          <a:ln w="9525">
            <a:noFill/>
            <a:miter lim="800000"/>
            <a:headEnd/>
            <a:tailEnd/>
          </a:ln>
        </p:spPr>
      </p:pic>
      <p:sp>
        <p:nvSpPr>
          <p:cNvPr id="4" name="Title 3"/>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CARRYING A CROSS-ARM</a:t>
            </a:r>
            <a:endParaRPr lang="en-US" dirty="0">
              <a:effectLst>
                <a:outerShdw blurRad="38100" dist="38100" dir="2700000" algn="tl">
                  <a:srgbClr val="000000">
                    <a:alpha val="43137"/>
                  </a:srgbClr>
                </a:outerShdw>
              </a:effectLst>
            </a:endParaRPr>
          </a:p>
        </p:txBody>
      </p:sp>
      <p:sp>
        <p:nvSpPr>
          <p:cNvPr id="36867" name="Content Placeholder 5"/>
          <p:cNvSpPr>
            <a:spLocks noGrp="1"/>
          </p:cNvSpPr>
          <p:nvPr>
            <p:ph sz="half" idx="2"/>
          </p:nvPr>
        </p:nvSpPr>
        <p:spPr>
          <a:xfrm>
            <a:off x="3825875" y="1752600"/>
            <a:ext cx="5318125" cy="4373563"/>
          </a:xfrm>
        </p:spPr>
        <p:txBody>
          <a:bodyPr/>
          <a:lstStyle/>
          <a:p>
            <a:r>
              <a:rPr lang="en-US" dirty="0" smtClean="0"/>
              <a:t>Information needed:</a:t>
            </a:r>
          </a:p>
          <a:p>
            <a:pPr lvl="1"/>
            <a:r>
              <a:rPr lang="en-US" dirty="0" smtClean="0"/>
              <a:t>Male or Female</a:t>
            </a:r>
          </a:p>
          <a:p>
            <a:pPr lvl="1"/>
            <a:r>
              <a:rPr lang="en-US" dirty="0" smtClean="0"/>
              <a:t>Vertical distance : </a:t>
            </a:r>
            <a:r>
              <a:rPr lang="en-US" dirty="0" smtClean="0">
                <a:solidFill>
                  <a:srgbClr val="000000"/>
                </a:solidFill>
              </a:rPr>
              <a:t>111 cm</a:t>
            </a:r>
          </a:p>
          <a:p>
            <a:pPr lvl="1"/>
            <a:r>
              <a:rPr lang="en-US" dirty="0" smtClean="0"/>
              <a:t>Carrying distance: 2.1, 4.3 or 8.5 m</a:t>
            </a:r>
          </a:p>
          <a:p>
            <a:pPr lvl="1"/>
            <a:r>
              <a:rPr lang="en-US" dirty="0" smtClean="0"/>
              <a:t>Frequency</a:t>
            </a:r>
          </a:p>
          <a:p>
            <a:pPr lvl="1">
              <a:buFont typeface="Arial" charset="0"/>
              <a:buNone/>
            </a:pPr>
            <a:r>
              <a:rPr lang="sv-SE" dirty="0" smtClean="0"/>
              <a:t>	1/6s, 1/12 s, 1/1 min, 1/2 min,</a:t>
            </a:r>
          </a:p>
          <a:p>
            <a:pPr lvl="1">
              <a:buFont typeface="Arial" charset="0"/>
              <a:buNone/>
            </a:pPr>
            <a:r>
              <a:rPr lang="sv-SE" dirty="0" smtClean="0"/>
              <a:t>	1/5 min, 1/30 min, 1/8 hr</a:t>
            </a:r>
          </a:p>
          <a:p>
            <a:pPr lvl="1"/>
            <a:r>
              <a:rPr lang="en-US" dirty="0" smtClean="0"/>
              <a:t>Percent of population</a:t>
            </a:r>
          </a:p>
          <a:p>
            <a:pPr lvl="1">
              <a:buFont typeface="Arial" charset="0"/>
              <a:buNone/>
            </a:pPr>
            <a:r>
              <a:rPr lang="en-US" dirty="0" smtClean="0"/>
              <a:t>	90, 75, 50, 25, 10</a:t>
            </a:r>
          </a:p>
          <a:p>
            <a:pPr>
              <a:buFont typeface="Arial" charset="0"/>
              <a:buNone/>
            </a:pPr>
            <a:endParaRPr lang="en-US" dirty="0" smtClean="0"/>
          </a:p>
        </p:txBody>
      </p:sp>
      <p:sp>
        <p:nvSpPr>
          <p:cNvPr id="3" name="Slide Number Placeholder 2"/>
          <p:cNvSpPr>
            <a:spLocks noGrp="1"/>
          </p:cNvSpPr>
          <p:nvPr>
            <p:ph type="sldNum" sz="quarter" idx="12"/>
          </p:nvPr>
        </p:nvSpPr>
        <p:spPr/>
        <p:txBody>
          <a:bodyPr/>
          <a:lstStyle/>
          <a:p>
            <a:pPr>
              <a:defRPr/>
            </a:pPr>
            <a:fld id="{65B30735-8BE8-4ED9-AEBA-4D08537A2DA2}" type="slidenum">
              <a:rPr lang="en-US"/>
              <a:pPr>
                <a:defRPr/>
              </a:pPr>
              <a:t>32</a:t>
            </a:fld>
            <a:endParaRPr lang="en-US" dirty="0"/>
          </a:p>
        </p:txBody>
      </p:sp>
      <p:sp>
        <p:nvSpPr>
          <p:cNvPr id="8" name="Rounded Rectangle 7"/>
          <p:cNvSpPr/>
          <p:nvPr/>
        </p:nvSpPr>
        <p:spPr>
          <a:xfrm>
            <a:off x="4618038" y="2332038"/>
            <a:ext cx="700087" cy="319087"/>
          </a:xfrm>
          <a:prstGeom prst="round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6861390" y="2682874"/>
            <a:ext cx="911009" cy="441325"/>
          </a:xfrm>
          <a:prstGeom prst="round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ysClr val="windowText" lastClr="000000"/>
              </a:solidFill>
            </a:endParaRPr>
          </a:p>
        </p:txBody>
      </p:sp>
      <p:sp>
        <p:nvSpPr>
          <p:cNvPr id="11" name="TextBox 10"/>
          <p:cNvSpPr txBox="1">
            <a:spLocks noChangeArrowheads="1"/>
          </p:cNvSpPr>
          <p:nvPr/>
        </p:nvSpPr>
        <p:spPr bwMode="auto">
          <a:xfrm>
            <a:off x="2865438" y="4114800"/>
            <a:ext cx="1112837" cy="646113"/>
          </a:xfrm>
          <a:prstGeom prst="rect">
            <a:avLst/>
          </a:prstGeom>
          <a:solidFill>
            <a:schemeClr val="bg1"/>
          </a:solidFill>
          <a:ln w="9525">
            <a:solidFill>
              <a:schemeClr val="tx1"/>
            </a:solidFill>
            <a:miter lim="800000"/>
            <a:headEnd/>
            <a:tailEnd/>
          </a:ln>
        </p:spPr>
        <p:txBody>
          <a:bodyPr>
            <a:spAutoFit/>
          </a:bodyPr>
          <a:lstStyle/>
          <a:p>
            <a:pPr algn="ctr"/>
            <a:r>
              <a:rPr lang="en-US">
                <a:latin typeface="Calibri" pitchFamily="34" charset="0"/>
              </a:rPr>
              <a:t>Vertical distance</a:t>
            </a:r>
          </a:p>
        </p:txBody>
      </p:sp>
      <p:cxnSp>
        <p:nvCxnSpPr>
          <p:cNvPr id="13" name="Straight Arrow Connector 12"/>
          <p:cNvCxnSpPr/>
          <p:nvPr/>
        </p:nvCxnSpPr>
        <p:spPr>
          <a:xfrm rot="16200000" flipH="1">
            <a:off x="1728787" y="4533901"/>
            <a:ext cx="1966913" cy="30162"/>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0800000">
            <a:off x="1447800" y="4419600"/>
            <a:ext cx="1509714" cy="1143000"/>
          </a:xfrm>
          <a:prstGeom prst="curvedConnector3">
            <a:avLst>
              <a:gd name="adj1" fmla="val 77353"/>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85800" y="5181600"/>
            <a:ext cx="1112837" cy="647700"/>
          </a:xfrm>
          <a:prstGeom prst="rect">
            <a:avLst/>
          </a:prstGeom>
          <a:solidFill>
            <a:schemeClr val="bg1"/>
          </a:solidFill>
          <a:ln w="9525">
            <a:solidFill>
              <a:schemeClr val="tx1"/>
            </a:solidFill>
            <a:miter lim="800000"/>
            <a:headEnd/>
            <a:tailEnd/>
          </a:ln>
        </p:spPr>
        <p:txBody>
          <a:bodyPr>
            <a:spAutoFit/>
          </a:bodyPr>
          <a:lstStyle/>
          <a:p>
            <a:pPr algn="ctr"/>
            <a:r>
              <a:rPr lang="en-US" dirty="0">
                <a:latin typeface="Calibri" pitchFamily="34" charset="0"/>
              </a:rPr>
              <a:t>Carrying distance</a:t>
            </a:r>
          </a:p>
        </p:txBody>
      </p:sp>
      <p:sp>
        <p:nvSpPr>
          <p:cNvPr id="12" name="Rounded Rectangle 11"/>
          <p:cNvSpPr/>
          <p:nvPr/>
        </p:nvSpPr>
        <p:spPr>
          <a:xfrm>
            <a:off x="8183563" y="3124200"/>
            <a:ext cx="914400" cy="427038"/>
          </a:xfrm>
          <a:prstGeom prst="round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ysClr val="windowText" lastClr="000000"/>
              </a:solidFill>
            </a:endParaRPr>
          </a:p>
        </p:txBody>
      </p:sp>
      <p:sp>
        <p:nvSpPr>
          <p:cNvPr id="14" name="Rounded Rectangle 13"/>
          <p:cNvSpPr/>
          <p:nvPr/>
        </p:nvSpPr>
        <p:spPr>
          <a:xfrm>
            <a:off x="5745163" y="4435475"/>
            <a:ext cx="1143000" cy="425450"/>
          </a:xfrm>
          <a:prstGeom prst="round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ysClr val="windowText" lastClr="000000"/>
              </a:solidFill>
            </a:endParaRPr>
          </a:p>
        </p:txBody>
      </p:sp>
      <p:sp>
        <p:nvSpPr>
          <p:cNvPr id="15" name="Rounded Rectangle 14"/>
          <p:cNvSpPr/>
          <p:nvPr/>
        </p:nvSpPr>
        <p:spPr>
          <a:xfrm>
            <a:off x="4525963" y="5334000"/>
            <a:ext cx="563562" cy="427038"/>
          </a:xfrm>
          <a:prstGeom prst="round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ysClr val="windowText" lastClr="000000"/>
              </a:solidFill>
            </a:endParaRPr>
          </a:p>
        </p:txBody>
      </p:sp>
      <p:sp>
        <p:nvSpPr>
          <p:cNvPr id="16" name="Rounded Rectangle 15"/>
          <p:cNvSpPr/>
          <p:nvPr/>
        </p:nvSpPr>
        <p:spPr>
          <a:xfrm>
            <a:off x="7893050" y="2667000"/>
            <a:ext cx="1250950" cy="427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solidFill>
                  <a:schemeClr val="bg1">
                    <a:lumMod val="50000"/>
                  </a:schemeClr>
                </a:solidFill>
              </a:rPr>
              <a:t>~43 inches</a:t>
            </a:r>
          </a:p>
        </p:txBody>
      </p:sp>
      <p:sp>
        <p:nvSpPr>
          <p:cNvPr id="19" name="Rounded Rectangle 18"/>
          <p:cNvSpPr/>
          <p:nvPr/>
        </p:nvSpPr>
        <p:spPr>
          <a:xfrm>
            <a:off x="7696200" y="3565525"/>
            <a:ext cx="1249363" cy="427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solidFill>
                  <a:schemeClr val="bg1">
                    <a:lumMod val="50000"/>
                  </a:schemeClr>
                </a:solidFill>
              </a:rPr>
              <a:t>~27.8 feet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8" grpId="0" animBg="1"/>
      <p:bldP spid="12" grpId="0" animBg="1"/>
      <p:bldP spid="14" grpId="0" animBg="1"/>
      <p:bldP spid="15" grpId="0" animBg="1"/>
      <p:bldP spid="16"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RESULTS - CARRYING</a:t>
            </a: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13EB0684-1CDF-454A-A821-C6155532AF4A}" type="slidenum">
              <a:rPr lang="en-US"/>
              <a:pPr>
                <a:defRPr/>
              </a:pPr>
              <a:t>33</a:t>
            </a:fld>
            <a:endParaRPr lang="en-US" dirty="0"/>
          </a:p>
        </p:txBody>
      </p:sp>
      <p:pic>
        <p:nvPicPr>
          <p:cNvPr id="37891" name="Picture 2"/>
          <p:cNvPicPr>
            <a:picLocks noChangeAspect="1" noChangeArrowheads="1"/>
          </p:cNvPicPr>
          <p:nvPr/>
        </p:nvPicPr>
        <p:blipFill>
          <a:blip r:embed="rId2" cstate="email"/>
          <a:srcRect/>
          <a:stretch>
            <a:fillRect/>
          </a:stretch>
        </p:blipFill>
        <p:spPr bwMode="auto">
          <a:xfrm>
            <a:off x="198438" y="1920875"/>
            <a:ext cx="8929687" cy="1563688"/>
          </a:xfrm>
          <a:prstGeom prst="rect">
            <a:avLst/>
          </a:prstGeom>
          <a:noFill/>
          <a:ln w="9525">
            <a:noFill/>
            <a:miter lim="800000"/>
            <a:headEnd/>
            <a:tailEnd/>
          </a:ln>
        </p:spPr>
      </p:pic>
      <p:sp>
        <p:nvSpPr>
          <p:cNvPr id="37892" name="TextBox 4"/>
          <p:cNvSpPr txBox="1">
            <a:spLocks noChangeArrowheads="1"/>
          </p:cNvSpPr>
          <p:nvPr/>
        </p:nvSpPr>
        <p:spPr bwMode="auto">
          <a:xfrm>
            <a:off x="2270125" y="3641725"/>
            <a:ext cx="5395913" cy="830997"/>
          </a:xfrm>
          <a:prstGeom prst="rect">
            <a:avLst/>
          </a:prstGeom>
          <a:noFill/>
          <a:ln w="9525">
            <a:noFill/>
            <a:miter lim="800000"/>
            <a:headEnd/>
            <a:tailEnd/>
          </a:ln>
        </p:spPr>
        <p:txBody>
          <a:bodyPr>
            <a:spAutoFit/>
          </a:bodyPr>
          <a:lstStyle/>
          <a:p>
            <a:pPr algn="ctr"/>
            <a:r>
              <a:rPr lang="en-US" sz="2400" i="1" dirty="0">
                <a:latin typeface="Calibri" pitchFamily="34" charset="0"/>
              </a:rPr>
              <a:t>Now compare the result of 17 kg (</a:t>
            </a:r>
            <a:r>
              <a:rPr lang="en-US" sz="2400" i="1" dirty="0" smtClean="0">
                <a:latin typeface="Calibri" pitchFamily="34" charset="0"/>
              </a:rPr>
              <a:t>37 </a:t>
            </a:r>
            <a:r>
              <a:rPr lang="en-US" sz="2400" i="1" dirty="0">
                <a:latin typeface="Calibri" pitchFamily="34" charset="0"/>
              </a:rPr>
              <a:t>lbs) to the actual weight </a:t>
            </a:r>
            <a:r>
              <a:rPr lang="en-US" sz="2400" i="1" dirty="0" smtClean="0">
                <a:latin typeface="Calibri" pitchFamily="34" charset="0"/>
              </a:rPr>
              <a:t>carried</a:t>
            </a:r>
            <a:r>
              <a:rPr lang="en-US" i="1" dirty="0" smtClean="0">
                <a:latin typeface="Calibri" pitchFamily="34"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868362"/>
          </a:xfrm>
        </p:spPr>
        <p:txBody>
          <a:bodyPr>
            <a:normAutofit/>
          </a:bodyPr>
          <a:lstStyle/>
          <a:p>
            <a:pPr algn="r" fontAlgn="auto">
              <a:spcAft>
                <a:spcPts val="0"/>
              </a:spcAft>
              <a:defRPr/>
            </a:pPr>
            <a:r>
              <a:rPr lang="en-US" sz="3600" dirty="0" smtClean="0">
                <a:effectLst>
                  <a:outerShdw blurRad="38100" dist="38100" dir="2700000" algn="tl">
                    <a:srgbClr val="000000">
                      <a:alpha val="43137"/>
                    </a:srgbClr>
                  </a:outerShdw>
                </a:effectLst>
              </a:rPr>
              <a:t>Now YOU CAN EVALUATE JOBS….</a:t>
            </a:r>
            <a:endParaRPr lang="en-US" sz="3600" dirty="0">
              <a:effectLst>
                <a:outerShdw blurRad="38100" dist="38100" dir="2700000" algn="tl">
                  <a:srgbClr val="000000">
                    <a:alpha val="43137"/>
                  </a:srgbClr>
                </a:outerShdw>
              </a:effectLst>
            </a:endParaRPr>
          </a:p>
        </p:txBody>
      </p:sp>
      <p:sp>
        <p:nvSpPr>
          <p:cNvPr id="68609" name="Text Placeholder 7"/>
          <p:cNvSpPr>
            <a:spLocks noGrp="1"/>
          </p:cNvSpPr>
          <p:nvPr>
            <p:ph type="body" idx="1"/>
          </p:nvPr>
        </p:nvSpPr>
        <p:spPr>
          <a:xfrm>
            <a:off x="3048000" y="2209800"/>
            <a:ext cx="5486400" cy="1889125"/>
          </a:xfrm>
        </p:spPr>
        <p:txBody>
          <a:bodyPr anchor="ctr">
            <a:normAutofit/>
          </a:bodyPr>
          <a:lstStyle/>
          <a:p>
            <a:pPr algn="ctr"/>
            <a:r>
              <a:rPr lang="en-US" sz="5400" b="1" i="1" dirty="0" smtClean="0">
                <a:solidFill>
                  <a:schemeClr val="tx1"/>
                </a:solidFill>
              </a:rPr>
              <a:t>QUESTIONS?</a:t>
            </a:r>
          </a:p>
        </p:txBody>
      </p:sp>
      <p:sp>
        <p:nvSpPr>
          <p:cNvPr id="3" name="Slide Number Placeholder 2"/>
          <p:cNvSpPr>
            <a:spLocks noGrp="1"/>
          </p:cNvSpPr>
          <p:nvPr>
            <p:ph type="sldNum" sz="quarter" idx="12"/>
          </p:nvPr>
        </p:nvSpPr>
        <p:spPr/>
        <p:txBody>
          <a:bodyPr/>
          <a:lstStyle/>
          <a:p>
            <a:pPr>
              <a:defRPr/>
            </a:pPr>
            <a:fld id="{8BADB0CD-5D3B-4100-8E10-6B36DBF32DF4}" type="slidenum">
              <a:rPr lang="en-US"/>
              <a:pPr>
                <a:defRPr/>
              </a:pPr>
              <a:t>34</a:t>
            </a:fld>
            <a:endParaRPr lang="en-US" dirty="0"/>
          </a:p>
        </p:txBody>
      </p:sp>
      <p:pic>
        <p:nvPicPr>
          <p:cNvPr id="68611" name="Picture 8" descr="Tape Measure.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0" y="1445342"/>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fontAlgn="auto">
              <a:spcAft>
                <a:spcPts val="0"/>
              </a:spcAft>
              <a:defRPr/>
            </a:pPr>
            <a:r>
              <a:rPr lang="en-US" dirty="0" smtClean="0">
                <a:effectLst>
                  <a:outerShdw blurRad="38100" dist="38100" dir="2700000" algn="tl">
                    <a:srgbClr val="000000">
                      <a:alpha val="43137"/>
                    </a:srgbClr>
                  </a:outerShdw>
                </a:effectLst>
              </a:rPr>
              <a:t>PRIORITIZATION</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1288F0B-A0AB-4DD2-AC8B-FA7AD9777D96}" type="slidenum">
              <a:rPr lang="en-US"/>
              <a:pPr>
                <a:defRPr/>
              </a:pPr>
              <a:t>35</a:t>
            </a:fld>
            <a:endParaRPr lang="en-US" dirty="0"/>
          </a:p>
        </p:txBody>
      </p:sp>
      <p:sp>
        <p:nvSpPr>
          <p:cNvPr id="70658" name="Content Placeholder 16"/>
          <p:cNvSpPr>
            <a:spLocks noGrp="1"/>
          </p:cNvSpPr>
          <p:nvPr>
            <p:ph sz="half" idx="4294967295"/>
          </p:nvPr>
        </p:nvSpPr>
        <p:spPr>
          <a:xfrm>
            <a:off x="1219200" y="1676400"/>
            <a:ext cx="2819400" cy="4373563"/>
          </a:xfrm>
          <a:prstGeom prst="rect">
            <a:avLst/>
          </a:prstGeom>
        </p:spPr>
        <p:txBody>
          <a:bodyPr/>
          <a:lstStyle/>
          <a:p>
            <a:pPr algn="ctr"/>
            <a:r>
              <a:rPr lang="en-US" sz="2800" dirty="0" smtClean="0"/>
              <a:t>Start with solutions, that are </a:t>
            </a:r>
            <a:r>
              <a:rPr lang="en-US" sz="2800" b="1" i="1" dirty="0" smtClean="0">
                <a:solidFill>
                  <a:srgbClr val="FF0000"/>
                </a:solidFill>
              </a:rPr>
              <a:t>Low Cost </a:t>
            </a:r>
          </a:p>
          <a:p>
            <a:pPr algn="ctr">
              <a:buNone/>
            </a:pPr>
            <a:r>
              <a:rPr lang="en-US" sz="2800" b="1" i="1" dirty="0" smtClean="0">
                <a:solidFill>
                  <a:srgbClr val="FF0000"/>
                </a:solidFill>
              </a:rPr>
              <a:t>	</a:t>
            </a:r>
            <a:r>
              <a:rPr lang="en-US" sz="2800" dirty="0" smtClean="0"/>
              <a:t>and </a:t>
            </a:r>
          </a:p>
          <a:p>
            <a:pPr algn="ctr">
              <a:buNone/>
            </a:pPr>
            <a:r>
              <a:rPr lang="en-US" sz="2800" b="1" i="1" dirty="0" smtClean="0">
                <a:solidFill>
                  <a:srgbClr val="FF0000"/>
                </a:solidFill>
              </a:rPr>
              <a:t>	High Impact</a:t>
            </a:r>
          </a:p>
          <a:p>
            <a:pPr algn="ctr">
              <a:buNone/>
            </a:pPr>
            <a:endParaRPr lang="en-US" sz="2800" b="1" i="1" dirty="0" smtClean="0">
              <a:solidFill>
                <a:srgbClr val="FF0000"/>
              </a:solidFill>
            </a:endParaRPr>
          </a:p>
          <a:p>
            <a:pPr algn="ctr"/>
            <a:r>
              <a:rPr lang="en-US" sz="2800" dirty="0" smtClean="0"/>
              <a:t>Then move to other identified solutions</a:t>
            </a:r>
          </a:p>
        </p:txBody>
      </p:sp>
      <p:sp>
        <p:nvSpPr>
          <p:cNvPr id="16" name="Rectangle 15"/>
          <p:cNvSpPr/>
          <p:nvPr/>
        </p:nvSpPr>
        <p:spPr>
          <a:xfrm>
            <a:off x="4572000" y="2362200"/>
            <a:ext cx="4114800" cy="3657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cxnSp>
        <p:nvCxnSpPr>
          <p:cNvPr id="18" name="Straight Connector 17"/>
          <p:cNvCxnSpPr>
            <a:stCxn id="16" idx="0"/>
            <a:endCxn id="16" idx="2"/>
          </p:cNvCxnSpPr>
          <p:nvPr/>
        </p:nvCxnSpPr>
        <p:spPr>
          <a:xfrm>
            <a:off x="6629400" y="2362200"/>
            <a:ext cx="0" cy="3657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1"/>
            <a:endCxn id="16" idx="3"/>
          </p:cNvCxnSpPr>
          <p:nvPr/>
        </p:nvCxnSpPr>
        <p:spPr>
          <a:xfrm>
            <a:off x="4572000" y="4191000"/>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663" name="TextBox 20"/>
          <p:cNvSpPr txBox="1">
            <a:spLocks noChangeArrowheads="1"/>
          </p:cNvSpPr>
          <p:nvPr/>
        </p:nvSpPr>
        <p:spPr bwMode="auto">
          <a:xfrm>
            <a:off x="4648200" y="2743200"/>
            <a:ext cx="1389063" cy="1016000"/>
          </a:xfrm>
          <a:prstGeom prst="rect">
            <a:avLst/>
          </a:prstGeom>
          <a:noFill/>
          <a:ln w="9525">
            <a:noFill/>
            <a:miter lim="800000"/>
            <a:headEnd/>
            <a:tailEnd/>
          </a:ln>
        </p:spPr>
        <p:txBody>
          <a:bodyPr wrap="none">
            <a:spAutoFit/>
          </a:bodyPr>
          <a:lstStyle/>
          <a:p>
            <a:pPr>
              <a:lnSpc>
                <a:spcPct val="150000"/>
              </a:lnSpc>
            </a:pPr>
            <a:r>
              <a:rPr lang="en-US" sz="2000" dirty="0">
                <a:latin typeface="Calibri" pitchFamily="34" charset="0"/>
              </a:rPr>
              <a:t>High Cost</a:t>
            </a:r>
          </a:p>
          <a:p>
            <a:pPr>
              <a:lnSpc>
                <a:spcPct val="150000"/>
              </a:lnSpc>
            </a:pPr>
            <a:r>
              <a:rPr lang="en-US" sz="2000" dirty="0">
                <a:latin typeface="Calibri" pitchFamily="34" charset="0"/>
              </a:rPr>
              <a:t>Low Impact</a:t>
            </a:r>
          </a:p>
        </p:txBody>
      </p:sp>
      <p:sp>
        <p:nvSpPr>
          <p:cNvPr id="70664" name="TextBox 21"/>
          <p:cNvSpPr txBox="1">
            <a:spLocks noChangeArrowheads="1"/>
          </p:cNvSpPr>
          <p:nvPr/>
        </p:nvSpPr>
        <p:spPr bwMode="auto">
          <a:xfrm>
            <a:off x="6934200" y="2743200"/>
            <a:ext cx="1439863" cy="1016000"/>
          </a:xfrm>
          <a:prstGeom prst="rect">
            <a:avLst/>
          </a:prstGeom>
          <a:noFill/>
          <a:ln w="9525">
            <a:noFill/>
            <a:miter lim="800000"/>
            <a:headEnd/>
            <a:tailEnd/>
          </a:ln>
        </p:spPr>
        <p:txBody>
          <a:bodyPr wrap="none">
            <a:spAutoFit/>
          </a:bodyPr>
          <a:lstStyle/>
          <a:p>
            <a:pPr>
              <a:lnSpc>
                <a:spcPct val="150000"/>
              </a:lnSpc>
            </a:pPr>
            <a:r>
              <a:rPr lang="en-US" sz="2000">
                <a:latin typeface="Calibri" pitchFamily="34" charset="0"/>
              </a:rPr>
              <a:t>High Cost</a:t>
            </a:r>
          </a:p>
          <a:p>
            <a:pPr>
              <a:lnSpc>
                <a:spcPct val="150000"/>
              </a:lnSpc>
            </a:pPr>
            <a:r>
              <a:rPr lang="en-US" sz="2000">
                <a:latin typeface="Calibri" pitchFamily="34" charset="0"/>
              </a:rPr>
              <a:t>High Impact</a:t>
            </a:r>
          </a:p>
        </p:txBody>
      </p:sp>
      <p:sp>
        <p:nvSpPr>
          <p:cNvPr id="70665" name="TextBox 22"/>
          <p:cNvSpPr txBox="1">
            <a:spLocks noChangeArrowheads="1"/>
          </p:cNvSpPr>
          <p:nvPr/>
        </p:nvSpPr>
        <p:spPr bwMode="auto">
          <a:xfrm>
            <a:off x="4648200" y="4572000"/>
            <a:ext cx="1389063" cy="1016000"/>
          </a:xfrm>
          <a:prstGeom prst="rect">
            <a:avLst/>
          </a:prstGeom>
          <a:noFill/>
          <a:ln w="9525">
            <a:noFill/>
            <a:miter lim="800000"/>
            <a:headEnd/>
            <a:tailEnd/>
          </a:ln>
        </p:spPr>
        <p:txBody>
          <a:bodyPr wrap="none">
            <a:spAutoFit/>
          </a:bodyPr>
          <a:lstStyle/>
          <a:p>
            <a:pPr>
              <a:lnSpc>
                <a:spcPct val="150000"/>
              </a:lnSpc>
            </a:pPr>
            <a:r>
              <a:rPr lang="en-US" sz="2000" dirty="0">
                <a:latin typeface="Calibri" pitchFamily="34" charset="0"/>
              </a:rPr>
              <a:t>Low Cost</a:t>
            </a:r>
          </a:p>
          <a:p>
            <a:pPr>
              <a:lnSpc>
                <a:spcPct val="150000"/>
              </a:lnSpc>
            </a:pPr>
            <a:r>
              <a:rPr lang="en-US" sz="2000" dirty="0">
                <a:latin typeface="Calibri" pitchFamily="34" charset="0"/>
              </a:rPr>
              <a:t>Low Impact</a:t>
            </a:r>
          </a:p>
        </p:txBody>
      </p:sp>
      <p:sp>
        <p:nvSpPr>
          <p:cNvPr id="70666" name="TextBox 23"/>
          <p:cNvSpPr txBox="1">
            <a:spLocks noChangeArrowheads="1"/>
          </p:cNvSpPr>
          <p:nvPr/>
        </p:nvSpPr>
        <p:spPr bwMode="auto">
          <a:xfrm>
            <a:off x="6934200" y="4572000"/>
            <a:ext cx="1439863" cy="1016000"/>
          </a:xfrm>
          <a:prstGeom prst="rect">
            <a:avLst/>
          </a:prstGeom>
          <a:noFill/>
          <a:ln w="9525">
            <a:noFill/>
            <a:miter lim="800000"/>
            <a:headEnd/>
            <a:tailEnd/>
          </a:ln>
        </p:spPr>
        <p:txBody>
          <a:bodyPr wrap="none">
            <a:spAutoFit/>
          </a:bodyPr>
          <a:lstStyle/>
          <a:p>
            <a:pPr>
              <a:lnSpc>
                <a:spcPct val="150000"/>
              </a:lnSpc>
            </a:pPr>
            <a:r>
              <a:rPr lang="en-US" sz="2000">
                <a:latin typeface="Calibri" pitchFamily="34" charset="0"/>
              </a:rPr>
              <a:t>Low Cost</a:t>
            </a:r>
          </a:p>
          <a:p>
            <a:pPr>
              <a:lnSpc>
                <a:spcPct val="150000"/>
              </a:lnSpc>
            </a:pPr>
            <a:r>
              <a:rPr lang="en-US" sz="2000">
                <a:latin typeface="Calibri" pitchFamily="34" charset="0"/>
              </a:rPr>
              <a:t>High Impact</a:t>
            </a:r>
          </a:p>
        </p:txBody>
      </p:sp>
      <p:sp>
        <p:nvSpPr>
          <p:cNvPr id="28" name="Oval 27"/>
          <p:cNvSpPr/>
          <p:nvPr/>
        </p:nvSpPr>
        <p:spPr>
          <a:xfrm>
            <a:off x="6553200" y="4267200"/>
            <a:ext cx="2057400" cy="1676400"/>
          </a:xfrm>
          <a:prstGeom prst="ellipse">
            <a:avLst/>
          </a:prstGeom>
          <a:noFill/>
          <a:ln w="57150">
            <a:solidFill>
              <a:srgbClr val="00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solidFill>
                <a:srgbClr val="00CC00"/>
              </a:solidFill>
            </a:endParaRPr>
          </a:p>
        </p:txBody>
      </p:sp>
      <p:cxnSp>
        <p:nvCxnSpPr>
          <p:cNvPr id="14" name="Straight Arrow Connector 13"/>
          <p:cNvCxnSpPr>
            <a:stCxn id="28" idx="2"/>
          </p:cNvCxnSpPr>
          <p:nvPr/>
        </p:nvCxnSpPr>
        <p:spPr>
          <a:xfrm rot="10800000">
            <a:off x="5943600" y="5105400"/>
            <a:ext cx="609600" cy="1588"/>
          </a:xfrm>
          <a:prstGeom prst="straightConnector1">
            <a:avLst/>
          </a:prstGeom>
          <a:ln w="5715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a:off x="7239794" y="3961606"/>
            <a:ext cx="609600" cy="1588"/>
          </a:xfrm>
          <a:prstGeom prst="straightConnector1">
            <a:avLst/>
          </a:prstGeom>
          <a:ln w="5715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6209506" y="4001294"/>
            <a:ext cx="611188" cy="533400"/>
          </a:xfrm>
          <a:prstGeom prst="straightConnector1">
            <a:avLst/>
          </a:prstGeom>
          <a:ln w="57150">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effectLst>
                  <a:outerShdw blurRad="38100" dist="38100" dir="2700000" algn="tl">
                    <a:srgbClr val="000000">
                      <a:alpha val="43137"/>
                    </a:srgbClr>
                  </a:outerShdw>
                </a:effectLst>
              </a:rPr>
              <a:t>PRIORITIZATION</a:t>
            </a:r>
            <a:endParaRPr lang="en-US" dirty="0">
              <a:effectLst>
                <a:outerShdw blurRad="38100" dist="38100" dir="2700000" algn="tl">
                  <a:srgbClr val="000000">
                    <a:alpha val="43137"/>
                  </a:srgbClr>
                </a:outerShdw>
              </a:effectLst>
            </a:endParaRPr>
          </a:p>
        </p:txBody>
      </p:sp>
      <p:grpSp>
        <p:nvGrpSpPr>
          <p:cNvPr id="3" name="Content Placeholder 24"/>
          <p:cNvGrpSpPr>
            <a:grpSpLocks noGrp="1"/>
          </p:cNvGrpSpPr>
          <p:nvPr/>
        </p:nvGrpSpPr>
        <p:grpSpPr>
          <a:xfrm>
            <a:off x="457200" y="1752600"/>
            <a:ext cx="8229600" cy="4373563"/>
            <a:chOff x="1278366" y="18288000"/>
            <a:chExt cx="5884434" cy="9463735"/>
          </a:xfrm>
        </p:grpSpPr>
        <p:sp>
          <p:nvSpPr>
            <p:cNvPr id="26" name="AutoShape 3"/>
            <p:cNvSpPr>
              <a:spLocks noChangeArrowheads="1"/>
            </p:cNvSpPr>
            <p:nvPr/>
          </p:nvSpPr>
          <p:spPr bwMode="auto">
            <a:xfrm>
              <a:off x="1278366" y="18288000"/>
              <a:ext cx="5884434" cy="1143000"/>
            </a:xfrm>
            <a:prstGeom prst="roundRect">
              <a:avLst>
                <a:gd name="adj" fmla="val 16667"/>
              </a:avLst>
            </a:prstGeom>
            <a:ln>
              <a:noFill/>
              <a:headEnd/>
              <a:tailEnd/>
            </a:ln>
          </p:spPr>
          <p:style>
            <a:lnRef idx="2">
              <a:schemeClr val="accent3"/>
            </a:lnRef>
            <a:fillRef idx="1">
              <a:schemeClr val="lt1"/>
            </a:fillRef>
            <a:effectRef idx="0">
              <a:schemeClr val="accent3"/>
            </a:effectRef>
            <a:fontRef idx="minor">
              <a:schemeClr val="dk1"/>
            </a:fontRef>
          </p:style>
          <p:txBody>
            <a:bodyPr lIns="77523" tIns="38761" rIns="77523" bIns="38761"/>
            <a:lstStyle/>
            <a:p>
              <a:pPr algn="ctr">
                <a:spcAft>
                  <a:spcPts val="848"/>
                </a:spcAft>
                <a:defRPr/>
              </a:pPr>
              <a:r>
                <a:rPr lang="en-US" sz="2400" b="1" dirty="0" smtClean="0">
                  <a:cs typeface="Arial" pitchFamily="34" charset="0"/>
                </a:rPr>
                <a:t>OSHA  </a:t>
              </a:r>
              <a:r>
                <a:rPr lang="en-US" sz="2400" b="1" dirty="0">
                  <a:cs typeface="Arial" pitchFamily="34" charset="0"/>
                </a:rPr>
                <a:t>RECORDABLE INCIDENTS</a:t>
              </a:r>
            </a:p>
          </p:txBody>
        </p:sp>
        <p:sp>
          <p:nvSpPr>
            <p:cNvPr id="27" name="AutoShape 5"/>
            <p:cNvSpPr>
              <a:spLocks noChangeArrowheads="1"/>
            </p:cNvSpPr>
            <p:nvPr/>
          </p:nvSpPr>
          <p:spPr bwMode="auto">
            <a:xfrm>
              <a:off x="1278366" y="22555200"/>
              <a:ext cx="5656992" cy="853135"/>
            </a:xfrm>
            <a:prstGeom prst="roundRect">
              <a:avLst>
                <a:gd name="adj" fmla="val 16667"/>
              </a:avLst>
            </a:prstGeom>
            <a:ln>
              <a:noFill/>
              <a:headEnd/>
              <a:tailEnd/>
            </a:ln>
          </p:spPr>
          <p:style>
            <a:lnRef idx="2">
              <a:schemeClr val="accent3"/>
            </a:lnRef>
            <a:fillRef idx="1">
              <a:schemeClr val="lt1"/>
            </a:fillRef>
            <a:effectRef idx="0">
              <a:schemeClr val="accent3"/>
            </a:effectRef>
            <a:fontRef idx="minor">
              <a:schemeClr val="dk1"/>
            </a:fontRef>
          </p:style>
          <p:txBody>
            <a:bodyPr lIns="77523" tIns="38761" rIns="77523" bIns="38761"/>
            <a:lstStyle/>
            <a:p>
              <a:pPr algn="ctr">
                <a:spcAft>
                  <a:spcPts val="848"/>
                </a:spcAft>
                <a:defRPr/>
              </a:pPr>
              <a:r>
                <a:rPr lang="en-US" sz="2400" b="1" dirty="0" smtClean="0">
                  <a:cs typeface="Arial" pitchFamily="34" charset="0"/>
                </a:rPr>
                <a:t>SOURCE </a:t>
              </a:r>
              <a:r>
                <a:rPr lang="en-US" sz="2400" b="1" dirty="0">
                  <a:cs typeface="Arial" pitchFamily="34" charset="0"/>
                </a:rPr>
                <a:t>OF INJURY</a:t>
              </a:r>
            </a:p>
          </p:txBody>
        </p:sp>
        <p:sp>
          <p:nvSpPr>
            <p:cNvPr id="28" name="AutoShape 6"/>
            <p:cNvSpPr>
              <a:spLocks noChangeArrowheads="1"/>
            </p:cNvSpPr>
            <p:nvPr/>
          </p:nvSpPr>
          <p:spPr bwMode="auto">
            <a:xfrm>
              <a:off x="1278366" y="24688800"/>
              <a:ext cx="5656992" cy="853135"/>
            </a:xfrm>
            <a:prstGeom prst="roundRect">
              <a:avLst>
                <a:gd name="adj" fmla="val 16667"/>
              </a:avLst>
            </a:prstGeom>
            <a:ln>
              <a:noFill/>
              <a:headEnd/>
              <a:tailEnd/>
            </a:ln>
          </p:spPr>
          <p:style>
            <a:lnRef idx="2">
              <a:schemeClr val="accent3"/>
            </a:lnRef>
            <a:fillRef idx="1">
              <a:schemeClr val="lt1"/>
            </a:fillRef>
            <a:effectRef idx="0">
              <a:schemeClr val="accent3"/>
            </a:effectRef>
            <a:fontRef idx="minor">
              <a:schemeClr val="dk1"/>
            </a:fontRef>
          </p:style>
          <p:txBody>
            <a:bodyPr lIns="77523" tIns="38761" rIns="77523" bIns="38761"/>
            <a:lstStyle/>
            <a:p>
              <a:pPr algn="ctr">
                <a:spcAft>
                  <a:spcPts val="848"/>
                </a:spcAft>
                <a:defRPr/>
              </a:pPr>
              <a:r>
                <a:rPr lang="en-US" sz="2400" b="1" dirty="0" smtClean="0">
                  <a:cs typeface="Arial" pitchFamily="34" charset="0"/>
                </a:rPr>
                <a:t>POSSIBLE </a:t>
              </a:r>
              <a:r>
                <a:rPr lang="en-US" sz="2400" b="1" dirty="0">
                  <a:cs typeface="Arial" pitchFamily="34" charset="0"/>
                </a:rPr>
                <a:t>RISK FACTORS</a:t>
              </a:r>
            </a:p>
          </p:txBody>
        </p:sp>
        <p:sp>
          <p:nvSpPr>
            <p:cNvPr id="29" name="AutoShape 6"/>
            <p:cNvSpPr>
              <a:spLocks noChangeArrowheads="1"/>
            </p:cNvSpPr>
            <p:nvPr/>
          </p:nvSpPr>
          <p:spPr bwMode="auto">
            <a:xfrm>
              <a:off x="1278366" y="26898600"/>
              <a:ext cx="5656992" cy="853135"/>
            </a:xfrm>
            <a:prstGeom prst="roundRect">
              <a:avLst>
                <a:gd name="adj" fmla="val 16667"/>
              </a:avLst>
            </a:prstGeom>
            <a:ln>
              <a:noFill/>
              <a:headEnd/>
              <a:tailEnd/>
            </a:ln>
          </p:spPr>
          <p:style>
            <a:lnRef idx="2">
              <a:schemeClr val="accent3"/>
            </a:lnRef>
            <a:fillRef idx="1">
              <a:schemeClr val="lt1"/>
            </a:fillRef>
            <a:effectRef idx="0">
              <a:schemeClr val="accent3"/>
            </a:effectRef>
            <a:fontRef idx="minor">
              <a:schemeClr val="dk1"/>
            </a:fontRef>
          </p:style>
          <p:txBody>
            <a:bodyPr lIns="77523" tIns="38761" rIns="77523" bIns="38761"/>
            <a:lstStyle/>
            <a:p>
              <a:pPr algn="ctr">
                <a:spcAft>
                  <a:spcPts val="848"/>
                </a:spcAft>
                <a:defRPr/>
              </a:pPr>
              <a:r>
                <a:rPr lang="en-US" sz="2400" b="1" dirty="0" smtClean="0">
                  <a:cs typeface="Arial" pitchFamily="34" charset="0"/>
                </a:rPr>
                <a:t>AREAS </a:t>
              </a:r>
              <a:r>
                <a:rPr lang="en-US" sz="2400" b="1" dirty="0">
                  <a:cs typeface="Arial" pitchFamily="34" charset="0"/>
                </a:rPr>
                <a:t>FOR IMPROVEMENT</a:t>
              </a:r>
              <a:endParaRPr lang="en-US" sz="2400" b="1" cap="all" dirty="0">
                <a:cs typeface="Arial" pitchFamily="34" charset="0"/>
              </a:endParaRPr>
            </a:p>
          </p:txBody>
        </p:sp>
        <p:sp>
          <p:nvSpPr>
            <p:cNvPr id="30" name="AutoShape 5"/>
            <p:cNvSpPr>
              <a:spLocks noChangeArrowheads="1"/>
            </p:cNvSpPr>
            <p:nvPr/>
          </p:nvSpPr>
          <p:spPr bwMode="auto">
            <a:xfrm>
              <a:off x="1278366" y="20411457"/>
              <a:ext cx="5656992" cy="853135"/>
            </a:xfrm>
            <a:prstGeom prst="roundRect">
              <a:avLst>
                <a:gd name="adj" fmla="val 16667"/>
              </a:avLst>
            </a:prstGeom>
            <a:ln>
              <a:noFill/>
              <a:headEnd/>
              <a:tailEnd/>
            </a:ln>
          </p:spPr>
          <p:style>
            <a:lnRef idx="2">
              <a:schemeClr val="accent3"/>
            </a:lnRef>
            <a:fillRef idx="1">
              <a:schemeClr val="lt1"/>
            </a:fillRef>
            <a:effectRef idx="0">
              <a:schemeClr val="accent3"/>
            </a:effectRef>
            <a:fontRef idx="minor">
              <a:schemeClr val="dk1"/>
            </a:fontRef>
          </p:style>
          <p:txBody>
            <a:bodyPr lIns="77523" tIns="38761" rIns="77523" bIns="38761"/>
            <a:lstStyle/>
            <a:p>
              <a:pPr algn="ctr">
                <a:spcAft>
                  <a:spcPts val="0"/>
                </a:spcAft>
                <a:defRPr/>
              </a:pPr>
              <a:r>
                <a:rPr lang="en-US" sz="2400" b="1" dirty="0" smtClean="0">
                  <a:cs typeface="Arial" pitchFamily="34" charset="0"/>
                </a:rPr>
                <a:t>LINE OF BUSINESS</a:t>
              </a:r>
              <a:endParaRPr lang="en-US" sz="2400" b="1" dirty="0">
                <a:cs typeface="Arial" pitchFamily="34" charset="0"/>
              </a:endParaRPr>
            </a:p>
          </p:txBody>
        </p:sp>
        <p:sp>
          <p:nvSpPr>
            <p:cNvPr id="31" name="AutoShape 7"/>
            <p:cNvSpPr>
              <a:spLocks noChangeArrowheads="1"/>
            </p:cNvSpPr>
            <p:nvPr/>
          </p:nvSpPr>
          <p:spPr bwMode="auto">
            <a:xfrm>
              <a:off x="3733799" y="21488400"/>
              <a:ext cx="889305" cy="860531"/>
            </a:xfrm>
            <a:prstGeom prst="downArrow">
              <a:avLst>
                <a:gd name="adj1" fmla="val 50000"/>
                <a:gd name="adj2" fmla="val 3097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lIns="77523" tIns="38761" rIns="77523" bIns="38761"/>
            <a:lstStyle/>
            <a:p>
              <a:endParaRPr lang="en-US"/>
            </a:p>
          </p:txBody>
        </p:sp>
        <p:sp>
          <p:nvSpPr>
            <p:cNvPr id="32" name="AutoShape 7"/>
            <p:cNvSpPr>
              <a:spLocks noChangeArrowheads="1"/>
            </p:cNvSpPr>
            <p:nvPr/>
          </p:nvSpPr>
          <p:spPr bwMode="auto">
            <a:xfrm>
              <a:off x="3733799" y="23698200"/>
              <a:ext cx="889305" cy="783568"/>
            </a:xfrm>
            <a:prstGeom prst="downArrow">
              <a:avLst>
                <a:gd name="adj1" fmla="val 50000"/>
                <a:gd name="adj2" fmla="val 3097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lIns="77523" tIns="38761" rIns="77523" bIns="38761"/>
            <a:lstStyle/>
            <a:p>
              <a:endParaRPr lang="en-US"/>
            </a:p>
          </p:txBody>
        </p:sp>
        <p:sp>
          <p:nvSpPr>
            <p:cNvPr id="33" name="AutoShape 7"/>
            <p:cNvSpPr>
              <a:spLocks noChangeArrowheads="1"/>
            </p:cNvSpPr>
            <p:nvPr/>
          </p:nvSpPr>
          <p:spPr bwMode="auto">
            <a:xfrm>
              <a:off x="3733799" y="25831800"/>
              <a:ext cx="889305" cy="847437"/>
            </a:xfrm>
            <a:prstGeom prst="downArrow">
              <a:avLst>
                <a:gd name="adj1" fmla="val 50000"/>
                <a:gd name="adj2" fmla="val 3097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lIns="77523" tIns="38761" rIns="77523" bIns="38761"/>
            <a:lstStyle/>
            <a:p>
              <a:endParaRPr lang="en-US"/>
            </a:p>
          </p:txBody>
        </p:sp>
        <p:sp>
          <p:nvSpPr>
            <p:cNvPr id="34" name="AutoShape 7"/>
            <p:cNvSpPr>
              <a:spLocks noChangeArrowheads="1"/>
            </p:cNvSpPr>
            <p:nvPr/>
          </p:nvSpPr>
          <p:spPr bwMode="auto">
            <a:xfrm>
              <a:off x="3733800" y="19583400"/>
              <a:ext cx="880086" cy="794890"/>
            </a:xfrm>
            <a:prstGeom prst="downArrow">
              <a:avLst>
                <a:gd name="adj1" fmla="val 50000"/>
                <a:gd name="adj2" fmla="val 3097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lIns="77523" tIns="38761" rIns="77523" bIns="38761"/>
            <a:lstStyle/>
            <a:p>
              <a:endParaRPr lang="en-US"/>
            </a:p>
          </p:txBody>
        </p:sp>
      </p:grpSp>
      <p:sp>
        <p:nvSpPr>
          <p:cNvPr id="4" name="Slide Number Placeholder 3"/>
          <p:cNvSpPr>
            <a:spLocks noGrp="1"/>
          </p:cNvSpPr>
          <p:nvPr>
            <p:ph type="sldNum" sz="quarter" idx="12"/>
          </p:nvPr>
        </p:nvSpPr>
        <p:spPr/>
        <p:txBody>
          <a:bodyPr/>
          <a:lstStyle/>
          <a:p>
            <a:pPr>
              <a:defRPr/>
            </a:pPr>
            <a:fld id="{B383CFB9-D2B5-4266-93DF-840050904318}"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effectLst>
                  <a:outerShdw blurRad="38100" dist="38100" dir="2700000" algn="tl">
                    <a:srgbClr val="000000">
                      <a:alpha val="43137"/>
                    </a:srgbClr>
                  </a:outerShdw>
                </a:effectLst>
              </a:rPr>
              <a:t>DO YOU KNOW?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How many injuries at your facility are attributed to a slip, trip or fall last year?</a:t>
            </a:r>
          </a:p>
          <a:p>
            <a:pPr marL="7475538" lvl="8">
              <a:lnSpc>
                <a:spcPct val="150000"/>
              </a:lnSpc>
              <a:buNone/>
            </a:pPr>
            <a:r>
              <a:rPr lang="en-US" sz="4400" b="1" dirty="0" smtClean="0"/>
              <a:t>$</a:t>
            </a:r>
          </a:p>
          <a:p>
            <a:pPr marL="4621213" lvl="8">
              <a:lnSpc>
                <a:spcPct val="150000"/>
              </a:lnSpc>
              <a:buNone/>
            </a:pPr>
            <a:r>
              <a:rPr lang="en-US" sz="4800" b="1" dirty="0" smtClean="0"/>
              <a:t>#				$$</a:t>
            </a:r>
          </a:p>
        </p:txBody>
      </p:sp>
      <p:pic>
        <p:nvPicPr>
          <p:cNvPr id="1030" name="Picture 6" descr="C:\Users\NCK\AppData\Local\Microsoft\Windows\Temporary Internet Files\Content.IE5\YF9KYPG3\MM900236240[1].gif"/>
          <p:cNvPicPr>
            <a:picLocks noChangeAspect="1" noChangeArrowheads="1" noCrop="1"/>
          </p:cNvPicPr>
          <p:nvPr/>
        </p:nvPicPr>
        <p:blipFill>
          <a:blip r:embed="rId2" cstate="email"/>
          <a:srcRect/>
          <a:stretch>
            <a:fillRect/>
          </a:stretch>
        </p:blipFill>
        <p:spPr bwMode="auto">
          <a:xfrm>
            <a:off x="7559819" y="5090969"/>
            <a:ext cx="466725" cy="571500"/>
          </a:xfrm>
          <a:prstGeom prst="rect">
            <a:avLst/>
          </a:prstGeom>
          <a:noFill/>
        </p:spPr>
      </p:pic>
      <p:pic>
        <p:nvPicPr>
          <p:cNvPr id="10" name="Picture 6" descr="C:\Users\NCK\AppData\Local\Microsoft\Windows\Temporary Internet Files\Content.IE5\YF9KYPG3\MM900236240[1].gif"/>
          <p:cNvPicPr>
            <a:picLocks noChangeAspect="1" noChangeArrowheads="1" noCrop="1"/>
          </p:cNvPicPr>
          <p:nvPr/>
        </p:nvPicPr>
        <p:blipFill>
          <a:blip r:embed="rId2" cstate="email"/>
          <a:srcRect/>
          <a:stretch>
            <a:fillRect/>
          </a:stretch>
        </p:blipFill>
        <p:spPr bwMode="auto">
          <a:xfrm>
            <a:off x="4105418" y="5755987"/>
            <a:ext cx="466725" cy="571500"/>
          </a:xfrm>
          <a:prstGeom prst="rect">
            <a:avLst/>
          </a:prstGeom>
          <a:noFill/>
        </p:spPr>
      </p:pic>
      <p:pic>
        <p:nvPicPr>
          <p:cNvPr id="11" name="Picture 6" descr="C:\Users\NCK\AppData\Local\Microsoft\Windows\Temporary Internet Files\Content.IE5\YF9KYPG3\MM900236240[1].gif"/>
          <p:cNvPicPr>
            <a:picLocks noChangeAspect="1" noChangeArrowheads="1" noCrop="1"/>
          </p:cNvPicPr>
          <p:nvPr/>
        </p:nvPicPr>
        <p:blipFill>
          <a:blip r:embed="rId2" cstate="email"/>
          <a:srcRect/>
          <a:stretch>
            <a:fillRect/>
          </a:stretch>
        </p:blipFill>
        <p:spPr bwMode="auto">
          <a:xfrm>
            <a:off x="3665537" y="3867150"/>
            <a:ext cx="466725" cy="571500"/>
          </a:xfrm>
          <a:prstGeom prst="rect">
            <a:avLst/>
          </a:prstGeom>
          <a:noFill/>
        </p:spPr>
      </p:pic>
      <p:pic>
        <p:nvPicPr>
          <p:cNvPr id="12" name="Picture 6" descr="C:\Users\NCK\AppData\Local\Microsoft\Windows\Temporary Internet Files\Content.IE5\YF9KYPG3\MM900236240[1].gif"/>
          <p:cNvPicPr>
            <a:picLocks noChangeAspect="1" noChangeArrowheads="1" noCrop="1"/>
          </p:cNvPicPr>
          <p:nvPr/>
        </p:nvPicPr>
        <p:blipFill>
          <a:blip r:embed="rId2" cstate="email"/>
          <a:srcRect/>
          <a:stretch>
            <a:fillRect/>
          </a:stretch>
        </p:blipFill>
        <p:spPr bwMode="auto">
          <a:xfrm>
            <a:off x="5849937" y="3578514"/>
            <a:ext cx="466725" cy="571500"/>
          </a:xfrm>
          <a:prstGeom prst="rect">
            <a:avLst/>
          </a:prstGeom>
          <a:noFill/>
        </p:spPr>
      </p:pic>
      <p:pic>
        <p:nvPicPr>
          <p:cNvPr id="16" name="Picture 6" descr="C:\Users\NCK\AppData\Local\Microsoft\Windows\Temporary Internet Files\Content.IE5\YF9KYPG3\MM900236240[1].gif"/>
          <p:cNvPicPr>
            <a:picLocks noChangeAspect="1" noChangeArrowheads="1" noCrop="1"/>
          </p:cNvPicPr>
          <p:nvPr/>
        </p:nvPicPr>
        <p:blipFill>
          <a:blip r:embed="rId2" cstate="email"/>
          <a:srcRect/>
          <a:stretch>
            <a:fillRect/>
          </a:stretch>
        </p:blipFill>
        <p:spPr bwMode="auto">
          <a:xfrm>
            <a:off x="6220546" y="4625687"/>
            <a:ext cx="466725" cy="571500"/>
          </a:xfrm>
          <a:prstGeom prst="rect">
            <a:avLst/>
          </a:prstGeom>
          <a:noFill/>
        </p:spPr>
      </p:pic>
      <p:pic>
        <p:nvPicPr>
          <p:cNvPr id="17" name="Picture 4"/>
          <p:cNvPicPr>
            <a:picLocks noChangeAspect="1" noChangeArrowheads="1"/>
          </p:cNvPicPr>
          <p:nvPr/>
        </p:nvPicPr>
        <p:blipFill>
          <a:blip r:embed="rId3" cstate="email"/>
          <a:stretch>
            <a:fillRect/>
          </a:stretch>
        </p:blipFill>
        <p:spPr bwMode="auto">
          <a:xfrm>
            <a:off x="311052" y="3707823"/>
            <a:ext cx="3086100" cy="2609850"/>
          </a:xfrm>
          <a:prstGeom prst="rect">
            <a:avLst/>
          </a:prstGeom>
          <a:ln>
            <a:noFill/>
          </a:ln>
          <a:effectLst>
            <a:outerShdw blurRad="292100" dist="139700" dir="2700000" algn="tl" rotWithShape="0">
              <a:srgbClr val="333333">
                <a:alpha val="65000"/>
              </a:srgbClr>
            </a:outerShdw>
          </a:effectLst>
        </p:spPr>
      </p:pic>
      <p:sp>
        <p:nvSpPr>
          <p:cNvPr id="13" name="Slide Number Placeholder 12"/>
          <p:cNvSpPr>
            <a:spLocks noGrp="1"/>
          </p:cNvSpPr>
          <p:nvPr>
            <p:ph type="sldNum" sz="quarter" idx="12"/>
          </p:nvPr>
        </p:nvSpPr>
        <p:spPr/>
        <p:txBody>
          <a:bodyPr/>
          <a:lstStyle/>
          <a:p>
            <a:fld id="{1AEA41FB-01C2-4D91-8A68-98251CD2FFE9}"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effectLst>
                  <a:outerShdw blurRad="38100" dist="38100" dir="2700000" algn="tl">
                    <a:srgbClr val="000000">
                      <a:alpha val="43137"/>
                    </a:srgbClr>
                  </a:outerShdw>
                </a:effectLst>
              </a:rPr>
              <a:t>WHAT DO WE KNOW?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854201"/>
            <a:ext cx="8077200" cy="3784600"/>
          </a:xfrm>
        </p:spPr>
        <p:txBody>
          <a:bodyPr>
            <a:normAutofit fontScale="92500" lnSpcReduction="20000"/>
          </a:bodyPr>
          <a:lstStyle/>
          <a:p>
            <a:r>
              <a:rPr lang="en-US" sz="2800" dirty="0" smtClean="0"/>
              <a:t>Employee</a:t>
            </a:r>
          </a:p>
          <a:p>
            <a:pPr lvl="1"/>
            <a:r>
              <a:rPr lang="en-US" sz="2400" dirty="0" smtClean="0"/>
              <a:t>Occupation, Job title, Age, Gender</a:t>
            </a:r>
          </a:p>
          <a:p>
            <a:r>
              <a:rPr lang="en-US" sz="2800" dirty="0" smtClean="0"/>
              <a:t>Activity</a:t>
            </a:r>
          </a:p>
          <a:p>
            <a:r>
              <a:rPr lang="en-US" sz="2800" dirty="0" smtClean="0"/>
              <a:t>Source of Injury</a:t>
            </a:r>
          </a:p>
          <a:p>
            <a:r>
              <a:rPr lang="en-US" sz="2800" dirty="0" smtClean="0"/>
              <a:t>Type of injury</a:t>
            </a:r>
          </a:p>
          <a:p>
            <a:r>
              <a:rPr lang="en-US" sz="2800" dirty="0" smtClean="0"/>
              <a:t>Affected body part(s)</a:t>
            </a:r>
          </a:p>
          <a:p>
            <a:r>
              <a:rPr lang="en-US" dirty="0" smtClean="0"/>
              <a:t>Consequences</a:t>
            </a:r>
          </a:p>
          <a:p>
            <a:pPr lvl="1"/>
            <a:r>
              <a:rPr lang="en-US" sz="2400" dirty="0" smtClean="0"/>
              <a:t>Lost days, Restricted days	</a:t>
            </a:r>
          </a:p>
          <a:p>
            <a:r>
              <a:rPr lang="en-US" sz="2800" dirty="0" smtClean="0"/>
              <a:t>Cause </a:t>
            </a:r>
            <a:endParaRPr lang="en-US" sz="2800" dirty="0"/>
          </a:p>
        </p:txBody>
      </p:sp>
      <p:grpSp>
        <p:nvGrpSpPr>
          <p:cNvPr id="6" name="Group 5"/>
          <p:cNvGrpSpPr/>
          <p:nvPr/>
        </p:nvGrpSpPr>
        <p:grpSpPr>
          <a:xfrm>
            <a:off x="2982677" y="5290650"/>
            <a:ext cx="5925350" cy="1264980"/>
            <a:chOff x="1383146" y="6594764"/>
            <a:chExt cx="5925350" cy="1264980"/>
          </a:xfrm>
        </p:grpSpPr>
        <p:sp>
          <p:nvSpPr>
            <p:cNvPr id="4" name="Left Arrow 3"/>
            <p:cNvSpPr/>
            <p:nvPr/>
          </p:nvSpPr>
          <p:spPr>
            <a:xfrm>
              <a:off x="1383146" y="7232073"/>
              <a:ext cx="1447800" cy="370332"/>
            </a:xfrm>
            <a:prstGeom prst="leftArrow">
              <a:avLst>
                <a:gd name="adj1" fmla="val 50000"/>
                <a:gd name="adj2" fmla="val 3951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TextBox 4"/>
            <p:cNvSpPr txBox="1"/>
            <p:nvPr/>
          </p:nvSpPr>
          <p:spPr>
            <a:xfrm>
              <a:off x="3208444" y="6594764"/>
              <a:ext cx="4100052" cy="1264980"/>
            </a:xfrm>
            <a:prstGeom prst="cloud">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n w="12700">
                    <a:solidFill>
                      <a:schemeClr val="tx2">
                        <a:satMod val="155000"/>
                      </a:schemeClr>
                    </a:solidFill>
                    <a:prstDash val="solid"/>
                  </a:ln>
                  <a:solidFill>
                    <a:schemeClr val="bg2">
                      <a:tint val="85000"/>
                      <a:satMod val="155000"/>
                    </a:schemeClr>
                  </a:solidFill>
                </a:rPr>
                <a:t>Do we really know the root cause????</a:t>
              </a:r>
              <a:endParaRPr lang="en-US" sz="2400" dirty="0">
                <a:ln w="12700">
                  <a:solidFill>
                    <a:schemeClr val="tx2">
                      <a:satMod val="155000"/>
                    </a:schemeClr>
                  </a:solidFill>
                  <a:prstDash val="solid"/>
                </a:ln>
                <a:solidFill>
                  <a:schemeClr val="bg2">
                    <a:tint val="85000"/>
                    <a:satMod val="155000"/>
                  </a:schemeClr>
                </a:solidFill>
              </a:endParaRPr>
            </a:p>
          </p:txBody>
        </p:sp>
      </p:grpSp>
      <p:sp>
        <p:nvSpPr>
          <p:cNvPr id="7" name="Slide Number Placeholder 6"/>
          <p:cNvSpPr>
            <a:spLocks noGrp="1"/>
          </p:cNvSpPr>
          <p:nvPr>
            <p:ph type="sldNum" sz="quarter" idx="12"/>
          </p:nvPr>
        </p:nvSpPr>
        <p:spPr/>
        <p:txBody>
          <a:bodyPr/>
          <a:lstStyle/>
          <a:p>
            <a:fld id="{1AEA41FB-01C2-4D91-8A68-98251CD2FFE9}" type="slidenum">
              <a:rPr lang="en-US" smtClean="0"/>
              <a:pPr/>
              <a:t>38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5000" fill="hold" nodeType="clickEffect">
                                  <p:stCondLst>
                                    <p:cond delay="0"/>
                                  </p:stCondLst>
                                  <p:childTnLst>
                                    <p:anim calcmode="discrete" valueType="str">
                                      <p:cBhvr>
                                        <p:cTn id="6" dur="2000" fill="hold"/>
                                        <p:tgtEl>
                                          <p:spTgt spid="3">
                                            <p:txEl>
                                              <p:pRg st="8" end="8"/>
                                            </p:tx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91" y="246062"/>
            <a:ext cx="8229600" cy="668338"/>
          </a:xfrm>
        </p:spPr>
        <p:txBody>
          <a:bodyPr/>
          <a:lstStyle/>
          <a:p>
            <a:pPr algn="r"/>
            <a:r>
              <a:rPr lang="en-US" dirty="0" smtClean="0">
                <a:effectLst>
                  <a:outerShdw blurRad="38100" dist="38100" dir="2700000" algn="tl">
                    <a:srgbClr val="000000">
                      <a:alpha val="43137"/>
                    </a:srgbClr>
                  </a:outerShdw>
                </a:effectLst>
              </a:rPr>
              <a:t>WHAT DO WE REALLY KNOW?</a:t>
            </a:r>
            <a:endParaRPr lang="en-US"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nvPr>
        </p:nvGraphicFramePr>
        <p:xfrm>
          <a:off x="514350" y="1767017"/>
          <a:ext cx="3346450" cy="3587076"/>
        </p:xfrm>
        <a:graphic>
          <a:graphicData uri="http://schemas.openxmlformats.org/drawingml/2006/table">
            <a:tbl>
              <a:tblPr/>
              <a:tblGrid>
                <a:gridCol w="3346450"/>
              </a:tblGrid>
              <a:tr h="558722">
                <a:tc>
                  <a:txBody>
                    <a:bodyPr/>
                    <a:lstStyle/>
                    <a:p>
                      <a:pPr algn="ctr" fontAlgn="t"/>
                      <a:endParaRPr lang="en-US" sz="1800" b="1" i="0" u="none" strike="noStrike" dirty="0" smtClean="0">
                        <a:solidFill>
                          <a:schemeClr val="bg1"/>
                        </a:solidFill>
                        <a:latin typeface="Arial"/>
                      </a:endParaRPr>
                    </a:p>
                    <a:p>
                      <a:pPr algn="ctr" fontAlgn="t"/>
                      <a:r>
                        <a:rPr lang="en-US" sz="1800" b="1" i="0" u="none" strike="noStrike" dirty="0" smtClean="0">
                          <a:solidFill>
                            <a:schemeClr val="bg1"/>
                          </a:solidFill>
                          <a:latin typeface="+mj-lt"/>
                        </a:rPr>
                        <a:t>CAUSE??</a:t>
                      </a:r>
                      <a:endParaRPr lang="en-US" sz="1800" b="1" i="0" u="none" strike="noStrike" dirty="0">
                        <a:solidFill>
                          <a:schemeClr val="bg1"/>
                        </a:solidFill>
                        <a:latin typeface="+mj-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6193">
                <a:tc>
                  <a:txBody>
                    <a:bodyPr/>
                    <a:lstStyle/>
                    <a:p>
                      <a:pPr algn="ctr" fontAlgn="ctr"/>
                      <a:r>
                        <a:rPr lang="en-US" sz="1200" b="0" i="0" u="none" strike="noStrike" dirty="0" smtClean="0">
                          <a:solidFill>
                            <a:srgbClr val="000000"/>
                          </a:solidFill>
                          <a:latin typeface="Arial"/>
                        </a:rPr>
                        <a:t>Walking down stairway</a:t>
                      </a:r>
                      <a:endParaRPr lang="en-US" sz="12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93">
                <a:tc>
                  <a:txBody>
                    <a:bodyPr/>
                    <a:lstStyle/>
                    <a:p>
                      <a:pPr algn="ctr" fontAlgn="ctr"/>
                      <a:r>
                        <a:rPr lang="en-US" sz="1200" b="0" i="0" u="none" strike="noStrike" dirty="0" smtClean="0">
                          <a:solidFill>
                            <a:srgbClr val="000000"/>
                          </a:solidFill>
                          <a:latin typeface="Arial"/>
                        </a:rPr>
                        <a:t>Cut on head</a:t>
                      </a:r>
                      <a:endParaRPr lang="en-US" sz="12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93">
                <a:tc>
                  <a:txBody>
                    <a:bodyPr/>
                    <a:lstStyle/>
                    <a:p>
                      <a:pPr algn="ctr" fontAlgn="ctr"/>
                      <a:r>
                        <a:rPr lang="en-US" sz="1200" b="0" i="0" u="none" strike="noStrike" dirty="0" smtClean="0">
                          <a:solidFill>
                            <a:srgbClr val="000000"/>
                          </a:solidFill>
                          <a:latin typeface="Arial"/>
                        </a:rPr>
                        <a:t>Sprain – left</a:t>
                      </a:r>
                      <a:r>
                        <a:rPr lang="en-US" sz="1200" b="0" i="0" u="none" strike="noStrike" baseline="0" dirty="0" smtClean="0">
                          <a:solidFill>
                            <a:srgbClr val="000000"/>
                          </a:solidFill>
                          <a:latin typeface="Arial"/>
                        </a:rPr>
                        <a:t> shoulder</a:t>
                      </a:r>
                      <a:endParaRPr lang="en-US" sz="12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93">
                <a:tc>
                  <a:txBody>
                    <a:bodyPr/>
                    <a:lstStyle/>
                    <a:p>
                      <a:pPr algn="ctr" fontAlgn="ctr"/>
                      <a:r>
                        <a:rPr lang="en-US" sz="1200" b="0" i="0" u="none" strike="noStrike" dirty="0">
                          <a:solidFill>
                            <a:srgbClr val="000000"/>
                          </a:solidFill>
                          <a:latin typeface="Arial"/>
                        </a:rPr>
                        <a:t>Stepped off a curb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93">
                <a:tc>
                  <a:txBody>
                    <a:bodyPr/>
                    <a:lstStyle/>
                    <a:p>
                      <a:pPr algn="ctr" fontAlgn="ctr"/>
                      <a:r>
                        <a:rPr lang="en-US" sz="1200" b="0" i="0" u="none" strike="noStrike" dirty="0" smtClean="0">
                          <a:solidFill>
                            <a:srgbClr val="000000"/>
                          </a:solidFill>
                          <a:latin typeface="Arial"/>
                        </a:rPr>
                        <a:t>Whiplash</a:t>
                      </a:r>
                      <a:endParaRPr lang="en-US" sz="12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93">
                <a:tc>
                  <a:txBody>
                    <a:bodyPr/>
                    <a:lstStyle/>
                    <a:p>
                      <a:pPr algn="ctr" fontAlgn="ctr"/>
                      <a:r>
                        <a:rPr lang="en-US" sz="1200" b="0" i="0" u="none" strike="noStrike" dirty="0">
                          <a:solidFill>
                            <a:srgbClr val="000000"/>
                          </a:solidFill>
                          <a:latin typeface="Arial"/>
                        </a:rPr>
                        <a:t>Reading residential meters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93">
                <a:tc>
                  <a:txBody>
                    <a:bodyPr/>
                    <a:lstStyle/>
                    <a:p>
                      <a:pPr algn="ctr" fontAlgn="ctr"/>
                      <a:r>
                        <a:rPr lang="en-US" sz="1200" b="0" i="0" u="none" strike="noStrike" dirty="0">
                          <a:solidFill>
                            <a:srgbClr val="000000"/>
                          </a:solidFill>
                          <a:latin typeface="Arial"/>
                        </a:rPr>
                        <a:t>Climbing a ladder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003">
                <a:tc>
                  <a:txBody>
                    <a:bodyPr/>
                    <a:lstStyle/>
                    <a:p>
                      <a:pPr algn="ctr" fontAlgn="ctr"/>
                      <a:r>
                        <a:rPr lang="en-US" sz="1200" b="0" i="0" u="none" strike="noStrike" dirty="0">
                          <a:solidFill>
                            <a:srgbClr val="000000"/>
                          </a:solidFill>
                          <a:latin typeface="Arial"/>
                        </a:rPr>
                        <a:t>Hole in Floor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873500" y="1785213"/>
          <a:ext cx="1193800" cy="3573474"/>
        </p:xfrm>
        <a:graphic>
          <a:graphicData uri="http://schemas.openxmlformats.org/drawingml/2006/table">
            <a:tbl>
              <a:tblPr/>
              <a:tblGrid>
                <a:gridCol w="1193800"/>
              </a:tblGrid>
              <a:tr h="553306">
                <a:tc>
                  <a:txBody>
                    <a:bodyPr/>
                    <a:lstStyle/>
                    <a:p>
                      <a:pPr algn="ctr" fontAlgn="b"/>
                      <a:endParaRPr lang="en-US" sz="1600" b="1" i="0" u="none" strike="noStrike" dirty="0" smtClean="0">
                        <a:solidFill>
                          <a:schemeClr val="bg1"/>
                        </a:solidFill>
                        <a:latin typeface="+mn-lt"/>
                      </a:endParaRPr>
                    </a:p>
                    <a:p>
                      <a:pPr algn="ctr" fontAlgn="b"/>
                      <a:r>
                        <a:rPr lang="en-US" sz="1800" b="1" i="0" u="none" strike="noStrike" dirty="0" smtClean="0">
                          <a:solidFill>
                            <a:schemeClr val="bg1"/>
                          </a:solidFill>
                          <a:latin typeface="+mn-lt"/>
                        </a:rPr>
                        <a:t>SOURCE??</a:t>
                      </a:r>
                      <a:endParaRPr lang="en-US" sz="1800" b="1" i="0" u="none" strike="noStrike" dirty="0">
                        <a:solidFill>
                          <a:schemeClr val="bg1"/>
                        </a:solidFill>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5176">
                <a:tc>
                  <a:txBody>
                    <a:bodyPr/>
                    <a:lstStyle/>
                    <a:p>
                      <a:pPr algn="ctr" fontAlgn="ctr"/>
                      <a:r>
                        <a:rPr lang="en-US" sz="1200" b="0" i="0" u="none" strike="noStrike" dirty="0">
                          <a:solidFill>
                            <a:srgbClr val="000000"/>
                          </a:solidFill>
                          <a:latin typeface="+mn-lt"/>
                        </a:rPr>
                        <a:t>slip/trip/fall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76">
                <a:tc>
                  <a:txBody>
                    <a:bodyPr/>
                    <a:lstStyle/>
                    <a:p>
                      <a:pPr algn="ctr" fontAlgn="ctr"/>
                      <a:r>
                        <a:rPr lang="en-US" sz="1200" b="0" i="0" u="none" strike="noStrike" dirty="0" smtClean="0">
                          <a:solidFill>
                            <a:srgbClr val="000000"/>
                          </a:solidFill>
                          <a:latin typeface="+mn-lt"/>
                        </a:rPr>
                        <a:t>struck/caught</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76">
                <a:tc>
                  <a:txBody>
                    <a:bodyPr/>
                    <a:lstStyle/>
                    <a:p>
                      <a:pPr algn="ctr" fontAlgn="ctr"/>
                      <a:r>
                        <a:rPr lang="en-US" sz="1200" b="0" i="0" u="none" strike="noStrike" dirty="0" smtClean="0">
                          <a:solidFill>
                            <a:srgbClr val="000000"/>
                          </a:solidFill>
                          <a:latin typeface="+mn-lt"/>
                        </a:rPr>
                        <a:t>overexertion</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76">
                <a:tc>
                  <a:txBody>
                    <a:bodyPr/>
                    <a:lstStyle/>
                    <a:p>
                      <a:pPr algn="ctr" fontAlgn="ctr"/>
                      <a:r>
                        <a:rPr lang="en-US" sz="1200" b="0" i="0" u="none" strike="noStrike" dirty="0">
                          <a:solidFill>
                            <a:srgbClr val="000000"/>
                          </a:solidFill>
                          <a:latin typeface="+mn-lt"/>
                        </a:rPr>
                        <a:t>slip/trip/fall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76">
                <a:tc>
                  <a:txBody>
                    <a:bodyPr/>
                    <a:lstStyle/>
                    <a:p>
                      <a:pPr algn="ctr" fontAlgn="ctr"/>
                      <a:r>
                        <a:rPr lang="en-US" sz="1200" b="0" i="0" u="none" strike="noStrike" dirty="0" smtClean="0">
                          <a:solidFill>
                            <a:srgbClr val="000000"/>
                          </a:solidFill>
                          <a:latin typeface="+mn-lt"/>
                        </a:rPr>
                        <a:t>struck/caught</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76">
                <a:tc>
                  <a:txBody>
                    <a:bodyPr/>
                    <a:lstStyle/>
                    <a:p>
                      <a:pPr algn="ctr" fontAlgn="ctr"/>
                      <a:r>
                        <a:rPr lang="en-US" sz="1200" b="0" i="0" u="none" strike="noStrike" dirty="0">
                          <a:solidFill>
                            <a:srgbClr val="000000"/>
                          </a:solidFill>
                          <a:latin typeface="+mn-lt"/>
                        </a:rPr>
                        <a:t>slip/fall &lt; 4 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76">
                <a:tc>
                  <a:txBody>
                    <a:bodyPr/>
                    <a:lstStyle/>
                    <a:p>
                      <a:pPr algn="ctr" fontAlgn="ctr"/>
                      <a:r>
                        <a:rPr lang="en-US" sz="1200" b="0" i="0" u="none" strike="noStrike" dirty="0">
                          <a:solidFill>
                            <a:srgbClr val="000000"/>
                          </a:solidFill>
                          <a:latin typeface="+mn-lt"/>
                        </a:rPr>
                        <a:t>slip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936">
                <a:tc>
                  <a:txBody>
                    <a:bodyPr/>
                    <a:lstStyle/>
                    <a:p>
                      <a:pPr algn="ctr" fontAlgn="ctr"/>
                      <a:r>
                        <a:rPr lang="en-US" sz="1200" b="0" i="0" u="none" strike="noStrike" dirty="0">
                          <a:solidFill>
                            <a:srgbClr val="000000"/>
                          </a:solidFill>
                          <a:latin typeface="+mn-lt"/>
                        </a:rPr>
                        <a:t>slip/trip/fall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073650" y="1801089"/>
          <a:ext cx="1009650" cy="3536221"/>
        </p:xfrm>
        <a:graphic>
          <a:graphicData uri="http://schemas.openxmlformats.org/drawingml/2006/table">
            <a:tbl>
              <a:tblPr/>
              <a:tblGrid>
                <a:gridCol w="1009650"/>
              </a:tblGrid>
              <a:tr h="525016">
                <a:tc>
                  <a:txBody>
                    <a:bodyPr/>
                    <a:lstStyle/>
                    <a:p>
                      <a:pPr algn="ctr" fontAlgn="b"/>
                      <a:r>
                        <a:rPr lang="en-US" sz="1600" b="1" i="0" u="none" strike="noStrike" dirty="0">
                          <a:solidFill>
                            <a:schemeClr val="bg1"/>
                          </a:solidFill>
                          <a:latin typeface="+mn-lt"/>
                        </a:rPr>
                        <a:t>BODY PART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6299">
                <a:tc>
                  <a:txBody>
                    <a:bodyPr/>
                    <a:lstStyle/>
                    <a:p>
                      <a:pPr algn="ctr" fontAlgn="ctr"/>
                      <a:r>
                        <a:rPr lang="en-US" sz="1200" b="0" i="0" u="none" strike="noStrike" dirty="0">
                          <a:solidFill>
                            <a:srgbClr val="000000"/>
                          </a:solidFill>
                          <a:latin typeface="+mn-lt"/>
                        </a:rPr>
                        <a:t>Knee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296">
                <a:tc>
                  <a:txBody>
                    <a:bodyPr/>
                    <a:lstStyle/>
                    <a:p>
                      <a:pPr algn="ctr" fontAlgn="ctr"/>
                      <a:r>
                        <a:rPr lang="en-US" sz="1200" b="0" i="0" u="none" strike="noStrike" dirty="0" smtClean="0">
                          <a:solidFill>
                            <a:srgbClr val="000000"/>
                          </a:solidFill>
                          <a:latin typeface="+mn-lt"/>
                        </a:rPr>
                        <a:t>Head</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299">
                <a:tc>
                  <a:txBody>
                    <a:bodyPr/>
                    <a:lstStyle/>
                    <a:p>
                      <a:pPr algn="ctr" fontAlgn="ctr"/>
                      <a:r>
                        <a:rPr lang="en-US" sz="1200" b="0" i="0" u="none" strike="noStrike" dirty="0" smtClean="0">
                          <a:solidFill>
                            <a:srgbClr val="000000"/>
                          </a:solidFill>
                          <a:latin typeface="+mn-lt"/>
                        </a:rPr>
                        <a:t>Shoulder</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299">
                <a:tc>
                  <a:txBody>
                    <a:bodyPr/>
                    <a:lstStyle/>
                    <a:p>
                      <a:pPr algn="ctr" fontAlgn="ctr"/>
                      <a:r>
                        <a:rPr lang="en-US" sz="1200" b="0" i="0" u="none" strike="noStrike" dirty="0">
                          <a:solidFill>
                            <a:srgbClr val="000000"/>
                          </a:solidFill>
                          <a:latin typeface="+mn-lt"/>
                        </a:rPr>
                        <a:t>Foot/Ankle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299">
                <a:tc>
                  <a:txBody>
                    <a:bodyPr/>
                    <a:lstStyle/>
                    <a:p>
                      <a:pPr algn="ctr" fontAlgn="ctr"/>
                      <a:r>
                        <a:rPr lang="en-US" sz="1200" b="0" i="0" u="none" strike="noStrike" dirty="0" smtClean="0">
                          <a:solidFill>
                            <a:srgbClr val="000000"/>
                          </a:solidFill>
                          <a:latin typeface="+mn-lt"/>
                        </a:rPr>
                        <a:t>neck</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299">
                <a:tc>
                  <a:txBody>
                    <a:bodyPr/>
                    <a:lstStyle/>
                    <a:p>
                      <a:pPr algn="ctr" fontAlgn="ctr"/>
                      <a:r>
                        <a:rPr lang="en-US" sz="1200" b="0" i="0" u="none" strike="noStrike" dirty="0">
                          <a:solidFill>
                            <a:srgbClr val="000000"/>
                          </a:solidFill>
                          <a:latin typeface="+mn-lt"/>
                        </a:rPr>
                        <a:t>Chest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299">
                <a:tc>
                  <a:txBody>
                    <a:bodyPr/>
                    <a:lstStyle/>
                    <a:p>
                      <a:pPr algn="ctr" fontAlgn="ctr"/>
                      <a:r>
                        <a:rPr lang="en-US" sz="1200" b="0" i="0" u="none" strike="noStrike" dirty="0">
                          <a:solidFill>
                            <a:srgbClr val="000000"/>
                          </a:solidFill>
                          <a:latin typeface="+mn-lt"/>
                        </a:rPr>
                        <a:t>Leg, Elbow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115">
                <a:tc>
                  <a:txBody>
                    <a:bodyPr/>
                    <a:lstStyle/>
                    <a:p>
                      <a:pPr algn="ctr" fontAlgn="ctr"/>
                      <a:r>
                        <a:rPr lang="en-US" sz="1200" b="0" i="0" u="none" strike="noStrike" dirty="0">
                          <a:solidFill>
                            <a:srgbClr val="000000"/>
                          </a:solidFill>
                          <a:latin typeface="+mn-lt"/>
                        </a:rPr>
                        <a:t>Knee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6089650" y="1788389"/>
          <a:ext cx="1263650" cy="3545273"/>
        </p:xfrm>
        <a:graphic>
          <a:graphicData uri="http://schemas.openxmlformats.org/drawingml/2006/table">
            <a:tbl>
              <a:tblPr/>
              <a:tblGrid>
                <a:gridCol w="1263650"/>
              </a:tblGrid>
              <a:tr h="492044">
                <a:tc>
                  <a:txBody>
                    <a:bodyPr/>
                    <a:lstStyle/>
                    <a:p>
                      <a:pPr algn="ctr" fontAlgn="b"/>
                      <a:r>
                        <a:rPr lang="en-US" sz="1600" b="1" i="0" u="none" strike="noStrike" dirty="0">
                          <a:solidFill>
                            <a:schemeClr val="bg1"/>
                          </a:solidFill>
                          <a:latin typeface="+mn-lt"/>
                        </a:rPr>
                        <a:t>INJURY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9283">
                <a:tc>
                  <a:txBody>
                    <a:bodyPr/>
                    <a:lstStyle/>
                    <a:p>
                      <a:pPr algn="ctr" fontAlgn="ctr"/>
                      <a:r>
                        <a:rPr lang="en-US" sz="1200" b="0" i="0" u="none" strike="noStrike" dirty="0">
                          <a:solidFill>
                            <a:srgbClr val="000000"/>
                          </a:solidFill>
                          <a:latin typeface="+mn-lt"/>
                        </a:rPr>
                        <a:t>Contusion, Bruise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283">
                <a:tc>
                  <a:txBody>
                    <a:bodyPr/>
                    <a:lstStyle/>
                    <a:p>
                      <a:pPr algn="ctr" fontAlgn="ctr"/>
                      <a:r>
                        <a:rPr lang="en-US" sz="1200" b="0" i="0" u="none" strike="noStrike" dirty="0" smtClean="0">
                          <a:solidFill>
                            <a:srgbClr val="000000"/>
                          </a:solidFill>
                          <a:latin typeface="+mn-lt"/>
                        </a:rPr>
                        <a:t>Lacer/Fracture</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283">
                <a:tc>
                  <a:txBody>
                    <a:bodyPr/>
                    <a:lstStyle/>
                    <a:p>
                      <a:pPr algn="ctr" fontAlgn="ctr"/>
                      <a:r>
                        <a:rPr lang="en-US" sz="1200" b="0" i="0" u="none" strike="noStrike" dirty="0">
                          <a:solidFill>
                            <a:srgbClr val="000000"/>
                          </a:solidFill>
                          <a:latin typeface="+mn-lt"/>
                        </a:rPr>
                        <a:t>Sprain, Strain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283">
                <a:tc>
                  <a:txBody>
                    <a:bodyPr/>
                    <a:lstStyle/>
                    <a:p>
                      <a:pPr algn="ctr" fontAlgn="ctr"/>
                      <a:r>
                        <a:rPr lang="en-US" sz="1200" b="0" i="0" u="none" strike="noStrike" dirty="0">
                          <a:solidFill>
                            <a:srgbClr val="000000"/>
                          </a:solidFill>
                          <a:latin typeface="+mn-lt"/>
                        </a:rPr>
                        <a:t>Fracture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283">
                <a:tc>
                  <a:txBody>
                    <a:bodyPr/>
                    <a:lstStyle/>
                    <a:p>
                      <a:pPr algn="ctr" fontAlgn="ctr"/>
                      <a:r>
                        <a:rPr lang="en-US" sz="1200" b="0" i="0" u="none" strike="noStrike" dirty="0" smtClean="0">
                          <a:solidFill>
                            <a:srgbClr val="000000"/>
                          </a:solidFill>
                          <a:latin typeface="+mn-lt"/>
                        </a:rPr>
                        <a:t>Sprain, Strain</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283">
                <a:tc>
                  <a:txBody>
                    <a:bodyPr/>
                    <a:lstStyle/>
                    <a:p>
                      <a:pPr algn="ctr" fontAlgn="ctr"/>
                      <a:r>
                        <a:rPr lang="en-US" sz="1200" b="0" i="0" u="none" strike="noStrike" dirty="0">
                          <a:solidFill>
                            <a:srgbClr val="000000"/>
                          </a:solidFill>
                          <a:latin typeface="+mn-lt"/>
                        </a:rPr>
                        <a:t>Contusion, Bruise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283">
                <a:tc>
                  <a:txBody>
                    <a:bodyPr/>
                    <a:lstStyle/>
                    <a:p>
                      <a:pPr algn="ctr" fontAlgn="ctr"/>
                      <a:r>
                        <a:rPr lang="en-US" sz="1200" b="0" i="0" u="none" strike="noStrike" dirty="0">
                          <a:solidFill>
                            <a:srgbClr val="000000"/>
                          </a:solidFill>
                          <a:latin typeface="+mn-lt"/>
                        </a:rPr>
                        <a:t>Fracture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248">
                <a:tc>
                  <a:txBody>
                    <a:bodyPr/>
                    <a:lstStyle/>
                    <a:p>
                      <a:pPr algn="ctr" fontAlgn="ctr"/>
                      <a:r>
                        <a:rPr lang="en-US" sz="1200" b="0" i="0" u="none" strike="noStrike" dirty="0">
                          <a:solidFill>
                            <a:srgbClr val="000000"/>
                          </a:solidFill>
                          <a:latin typeface="+mn-lt"/>
                        </a:rPr>
                        <a:t>Sprain, Strain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7340600" y="1788389"/>
          <a:ext cx="965200" cy="3528407"/>
        </p:xfrm>
        <a:graphic>
          <a:graphicData uri="http://schemas.openxmlformats.org/drawingml/2006/table">
            <a:tbl>
              <a:tblPr/>
              <a:tblGrid>
                <a:gridCol w="502433"/>
                <a:gridCol w="462767"/>
              </a:tblGrid>
              <a:tr h="488743">
                <a:tc>
                  <a:txBody>
                    <a:bodyPr/>
                    <a:lstStyle/>
                    <a:p>
                      <a:pPr algn="ctr" fontAlgn="b"/>
                      <a:r>
                        <a:rPr lang="en-US" sz="1600" b="1" i="0" u="none" strike="noStrike" dirty="0">
                          <a:solidFill>
                            <a:schemeClr val="bg1"/>
                          </a:solidFill>
                          <a:latin typeface="+mn-lt"/>
                        </a:rPr>
                        <a:t>LD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mn-lt"/>
                        </a:rPr>
                        <a:t>RD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80672">
                <a:tc>
                  <a:txBody>
                    <a:bodyPr/>
                    <a:lstStyle/>
                    <a:p>
                      <a:pPr algn="ctr" fontAlgn="ctr"/>
                      <a:r>
                        <a:rPr lang="en-US"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mn-lt"/>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672">
                <a:tc>
                  <a:txBody>
                    <a:bodyPr/>
                    <a:lstStyle/>
                    <a:p>
                      <a:pPr algn="ctr" fontAlgn="ctr"/>
                      <a:r>
                        <a:rPr lang="en-US" sz="1200" b="0" i="0" u="none" strike="noStrike" dirty="0" smtClean="0">
                          <a:solidFill>
                            <a:srgbClr val="000000"/>
                          </a:solidFill>
                          <a:latin typeface="+mn-lt"/>
                        </a:rPr>
                        <a:t>0</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mn-lt"/>
                        </a:rPr>
                        <a:t>0</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672">
                <a:tc>
                  <a:txBody>
                    <a:bodyPr/>
                    <a:lstStyle/>
                    <a:p>
                      <a:pPr algn="ctr" fontAlgn="ctr"/>
                      <a:r>
                        <a:rPr lang="en-US" sz="1200" b="0" i="0" u="none" strike="noStrike" dirty="0" smtClean="0">
                          <a:solidFill>
                            <a:srgbClr val="000000"/>
                          </a:solidFill>
                          <a:latin typeface="+mn-lt"/>
                        </a:rPr>
                        <a:t>15</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mn-lt"/>
                        </a:rPr>
                        <a:t>0</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672">
                <a:tc>
                  <a:txBody>
                    <a:bodyPr/>
                    <a:lstStyle/>
                    <a:p>
                      <a:pPr algn="ctr" fontAlgn="ctr"/>
                      <a:r>
                        <a:rPr lang="en-US" sz="1200" b="0" i="0" u="none" strike="noStrike" dirty="0" smtClean="0">
                          <a:solidFill>
                            <a:srgbClr val="000000"/>
                          </a:solidFill>
                          <a:latin typeface="+mn-lt"/>
                        </a:rPr>
                        <a:t>110</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mn-lt"/>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672">
                <a:tc>
                  <a:txBody>
                    <a:bodyPr/>
                    <a:lstStyle/>
                    <a:p>
                      <a:pPr algn="ctr" fontAlgn="ctr"/>
                      <a:r>
                        <a:rPr lang="en-US" sz="1200" b="0" i="0" u="none" strike="noStrike" dirty="0" smtClean="0">
                          <a:solidFill>
                            <a:srgbClr val="000000"/>
                          </a:solidFill>
                          <a:latin typeface="+mn-lt"/>
                        </a:rPr>
                        <a:t>1</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mn-lt"/>
                        </a:rPr>
                        <a:t>0</a:t>
                      </a:r>
                      <a:endParaRPr lang="en-US"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672">
                <a:tc>
                  <a:txBody>
                    <a:bodyPr/>
                    <a:lstStyle/>
                    <a:p>
                      <a:pPr algn="ctr" fontAlgn="ctr"/>
                      <a:r>
                        <a:rPr lang="en-US" sz="1200" b="0" i="0" u="none" strike="noStrike" dirty="0">
                          <a:solidFill>
                            <a:srgbClr val="000000"/>
                          </a:solidFill>
                          <a:latin typeface="+mn-lt"/>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32">
                <a:tc>
                  <a:txBody>
                    <a:bodyPr/>
                    <a:lstStyle/>
                    <a:p>
                      <a:pPr algn="ctr" fontAlgn="ctr"/>
                      <a:r>
                        <a:rPr lang="en-US" sz="1200" b="0" i="0" u="none" strike="noStrike" dirty="0">
                          <a:solidFill>
                            <a:srgbClr val="000000"/>
                          </a:solidFill>
                          <a:latin typeface="+mn-lt"/>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mn-lt"/>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700">
                <a:tc>
                  <a:txBody>
                    <a:bodyPr/>
                    <a:lstStyle/>
                    <a:p>
                      <a:pPr algn="ctr" fontAlgn="ctr"/>
                      <a:r>
                        <a:rPr lang="en-US" sz="1200" b="0" i="0" u="none" strike="noStrike" dirty="0">
                          <a:solidFill>
                            <a:srgbClr val="000000"/>
                          </a:solidFill>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mn-lt"/>
                        </a:rPr>
                        <a:t>58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533400" y="2344012"/>
            <a:ext cx="4533900" cy="381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5080000" y="2305912"/>
            <a:ext cx="3213100" cy="381000"/>
          </a:xfrm>
          <a:prstGeom prst="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1AEA41FB-01C2-4D91-8A68-98251CD2FFE9}" type="slidenum">
              <a:rPr lang="en-US" smtClean="0"/>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16200000">
            <a:off x="7565444" y="4186570"/>
            <a:ext cx="1619261" cy="1242892"/>
          </a:xfrm>
          <a:prstGeom prst="rect">
            <a:avLst/>
          </a:prstGeom>
          <a:noFill/>
          <a:ln w="9525">
            <a:noFill/>
            <a:miter lim="800000"/>
            <a:headEnd/>
            <a:tailEnd/>
          </a:ln>
        </p:spPr>
      </p:pic>
      <p:pic>
        <p:nvPicPr>
          <p:cNvPr id="90113" name="Picture 4"/>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164599">
            <a:off x="735474" y="3893062"/>
            <a:ext cx="1762125" cy="1352550"/>
          </a:xfrm>
          <a:prstGeom prst="rect">
            <a:avLst/>
          </a:prstGeom>
          <a:noFill/>
          <a:ln w="9525">
            <a:noFill/>
            <a:miter lim="800000"/>
            <a:headEnd/>
            <a:tailEnd/>
          </a:ln>
        </p:spPr>
      </p:pic>
      <p:pic>
        <p:nvPicPr>
          <p:cNvPr id="90114" name="Picture 4"/>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1663366">
            <a:off x="4217014" y="4984904"/>
            <a:ext cx="1762125" cy="1352550"/>
          </a:xfrm>
          <a:prstGeom prst="rect">
            <a:avLst/>
          </a:prstGeom>
          <a:noFill/>
          <a:ln w="9525">
            <a:noFill/>
            <a:miter lim="800000"/>
            <a:headEnd/>
            <a:tailEnd/>
          </a:ln>
        </p:spPr>
      </p:pic>
      <p:pic>
        <p:nvPicPr>
          <p:cNvPr id="90115" name="Picture 4"/>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2762335" flipV="1">
            <a:off x="6152329" y="1885642"/>
            <a:ext cx="1762125" cy="1352550"/>
          </a:xfrm>
          <a:prstGeom prst="rect">
            <a:avLst/>
          </a:prstGeom>
          <a:noFill/>
          <a:ln w="9525">
            <a:noFill/>
            <a:miter lim="800000"/>
            <a:headEnd/>
            <a:tailEnd/>
          </a:ln>
        </p:spPr>
      </p:pic>
      <p:pic>
        <p:nvPicPr>
          <p:cNvPr id="90116" name="Picture 4"/>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664184" flipV="1">
            <a:off x="2205448" y="1737851"/>
            <a:ext cx="1762125" cy="1352550"/>
          </a:xfrm>
          <a:prstGeom prst="rect">
            <a:avLst/>
          </a:prstGeom>
          <a:noFill/>
          <a:ln w="9525">
            <a:noFill/>
            <a:miter lim="800000"/>
            <a:headEnd/>
            <a:tailEnd/>
          </a:ln>
        </p:spPr>
      </p:pic>
      <p:sp>
        <p:nvSpPr>
          <p:cNvPr id="2" name="Title 1"/>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WHAT ELSE IS REQUIRED?</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01E4B1ED-003B-45BB-A981-17906E8A88AF}" type="slidenum">
              <a:rPr lang="en-US"/>
              <a:pPr>
                <a:defRPr/>
              </a:pPr>
              <a:t>4</a:t>
            </a:fld>
            <a:endParaRPr lang="en-US" dirty="0"/>
          </a:p>
        </p:txBody>
      </p:sp>
      <p:sp>
        <p:nvSpPr>
          <p:cNvPr id="4" name="TextBox 3"/>
          <p:cNvSpPr txBox="1"/>
          <p:nvPr/>
        </p:nvSpPr>
        <p:spPr>
          <a:xfrm>
            <a:off x="2074606" y="4340942"/>
            <a:ext cx="22098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dirty="0" smtClean="0"/>
              <a:t>WORK EVALUATION </a:t>
            </a:r>
            <a:r>
              <a:rPr lang="en-US" sz="2400" dirty="0"/>
              <a:t>METHODS</a:t>
            </a:r>
          </a:p>
        </p:txBody>
      </p:sp>
      <p:sp>
        <p:nvSpPr>
          <p:cNvPr id="5" name="TextBox 4"/>
          <p:cNvSpPr txBox="1"/>
          <p:nvPr/>
        </p:nvSpPr>
        <p:spPr>
          <a:xfrm>
            <a:off x="3736257" y="2010526"/>
            <a:ext cx="2286000"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dirty="0"/>
              <a:t>EMPLOYEE ENGAGEMENT</a:t>
            </a:r>
          </a:p>
        </p:txBody>
      </p:sp>
      <p:sp>
        <p:nvSpPr>
          <p:cNvPr id="6" name="TextBox 5"/>
          <p:cNvSpPr txBox="1"/>
          <p:nvPr/>
        </p:nvSpPr>
        <p:spPr>
          <a:xfrm>
            <a:off x="265472" y="2861187"/>
            <a:ext cx="283169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1" algn="ctr" fontAlgn="auto">
              <a:spcBef>
                <a:spcPts val="0"/>
              </a:spcBef>
              <a:spcAft>
                <a:spcPts val="0"/>
              </a:spcAft>
              <a:defRPr/>
            </a:pPr>
            <a:r>
              <a:rPr lang="en-US" sz="2800" dirty="0" smtClean="0"/>
              <a:t>AWARENESS </a:t>
            </a:r>
            <a:r>
              <a:rPr lang="en-US" sz="2800" dirty="0"/>
              <a:t>TRAINING</a:t>
            </a:r>
          </a:p>
        </p:txBody>
      </p:sp>
      <p:sp>
        <p:nvSpPr>
          <p:cNvPr id="9" name="TextBox 8"/>
          <p:cNvSpPr txBox="1"/>
          <p:nvPr/>
        </p:nvSpPr>
        <p:spPr>
          <a:xfrm>
            <a:off x="5191432" y="2831690"/>
            <a:ext cx="3760839" cy="1785640"/>
          </a:xfrm>
          <a:prstGeom prst="flowChartPunchedTap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dirty="0"/>
              <a:t>PROGRAM IMPLEMENTATION</a:t>
            </a:r>
          </a:p>
        </p:txBody>
      </p:sp>
      <p:sp>
        <p:nvSpPr>
          <p:cNvPr id="13" name="TextBox 12"/>
          <p:cNvSpPr txBox="1"/>
          <p:nvPr/>
        </p:nvSpPr>
        <p:spPr>
          <a:xfrm>
            <a:off x="5604386" y="5201265"/>
            <a:ext cx="2209800"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dirty="0" smtClean="0"/>
              <a:t>COST-BENEFIT ANALYSIS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pPr algn="r"/>
            <a:r>
              <a:rPr lang="en-US" dirty="0" smtClean="0">
                <a:effectLst>
                  <a:outerShdw blurRad="38100" dist="38100" dir="2700000" algn="tl">
                    <a:srgbClr val="000000">
                      <a:alpha val="43137"/>
                    </a:srgbClr>
                  </a:outerShdw>
                </a:effectLst>
              </a:rPr>
              <a:t>WHAT IS WRONG WITH THE STAIRS?</a:t>
            </a:r>
            <a:endParaRPr lang="en-US" dirty="0">
              <a:effectLst>
                <a:outerShdw blurRad="38100" dist="38100" dir="2700000" algn="tl">
                  <a:srgbClr val="000000">
                    <a:alpha val="43137"/>
                  </a:srgbClr>
                </a:outerShdw>
              </a:effectLst>
            </a:endParaRPr>
          </a:p>
        </p:txBody>
      </p:sp>
      <p:pic>
        <p:nvPicPr>
          <p:cNvPr id="4" name="Content Placeholder 3" descr="Stairs upside down.JPG"/>
          <p:cNvPicPr>
            <a:picLocks noGrp="1" noChangeAspect="1"/>
          </p:cNvPicPr>
          <p:nvPr>
            <p:ph idx="1"/>
          </p:nvPr>
        </p:nvPicPr>
        <p:blipFill>
          <a:blip r:embed="rId2" cstate="email"/>
          <a:stretch>
            <a:fillRect/>
          </a:stretch>
        </p:blipFill>
        <p:spPr>
          <a:xfrm>
            <a:off x="980637" y="2817614"/>
            <a:ext cx="1998089" cy="3552159"/>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ooden3.JPG"/>
          <p:cNvPicPr>
            <a:picLocks noChangeAspect="1"/>
          </p:cNvPicPr>
          <p:nvPr/>
        </p:nvPicPr>
        <p:blipFill>
          <a:blip r:embed="rId3" cstate="email"/>
          <a:stretch>
            <a:fillRect/>
          </a:stretch>
        </p:blipFill>
        <p:spPr>
          <a:xfrm rot="1455049">
            <a:off x="3867960" y="3506021"/>
            <a:ext cx="4264197" cy="239861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Content Placeholder 3"/>
          <p:cNvGraphicFramePr>
            <a:graphicFrameLocks/>
          </p:cNvGraphicFramePr>
          <p:nvPr/>
        </p:nvGraphicFramePr>
        <p:xfrm>
          <a:off x="719282" y="1643423"/>
          <a:ext cx="7556501" cy="994410"/>
        </p:xfrm>
        <a:graphic>
          <a:graphicData uri="http://schemas.openxmlformats.org/drawingml/2006/table">
            <a:tbl>
              <a:tblPr/>
              <a:tblGrid>
                <a:gridCol w="3315493"/>
                <a:gridCol w="1148528"/>
                <a:gridCol w="1115076"/>
                <a:gridCol w="1352960"/>
                <a:gridCol w="312222"/>
                <a:gridCol w="312222"/>
              </a:tblGrid>
              <a:tr h="323211">
                <a:tc>
                  <a:txBody>
                    <a:bodyPr/>
                    <a:lstStyle/>
                    <a:p>
                      <a:pPr algn="ctr" fontAlgn="t"/>
                      <a:endParaRPr lang="en-US" sz="1600" b="1" i="0" u="none" strike="noStrike" dirty="0" smtClean="0">
                        <a:solidFill>
                          <a:schemeClr val="bg1"/>
                        </a:solidFill>
                        <a:latin typeface="Arial"/>
                      </a:endParaRPr>
                    </a:p>
                    <a:p>
                      <a:pPr algn="ctr" fontAlgn="t"/>
                      <a:r>
                        <a:rPr lang="en-US" sz="1600" b="1" i="0" u="none" strike="noStrike" dirty="0" smtClean="0">
                          <a:solidFill>
                            <a:schemeClr val="bg1"/>
                          </a:solidFill>
                          <a:latin typeface="Arial"/>
                        </a:rPr>
                        <a:t>CAUSE</a:t>
                      </a:r>
                      <a:endParaRPr lang="en-US" sz="1600" b="1" i="0" u="none" strike="noStrike" dirty="0">
                        <a:solidFill>
                          <a:schemeClr val="bg1"/>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mn-lt"/>
                        </a:rPr>
                        <a:t>SOURCE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mn-lt"/>
                        </a:rPr>
                        <a:t>BODY PART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mn-lt"/>
                        </a:rPr>
                        <a:t>INJURY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mn-lt"/>
                        </a:rPr>
                        <a:t>LD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mn-lt"/>
                        </a:rPr>
                        <a:t>RD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07820">
                <a:tc>
                  <a:txBody>
                    <a:bodyPr/>
                    <a:lstStyle/>
                    <a:p>
                      <a:pPr algn="ctr" fontAlgn="ctr"/>
                      <a:r>
                        <a:rPr lang="en-US" sz="1600" b="0" i="0" u="none" strike="noStrike" dirty="0">
                          <a:solidFill>
                            <a:srgbClr val="000000"/>
                          </a:solidFill>
                          <a:latin typeface="Arial"/>
                        </a:rPr>
                        <a:t>Walking down stairway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a:rPr>
                        <a:t>slip/trip/fall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Knee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a:rPr>
                        <a:t>Contusion, Bruise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1AEA41FB-01C2-4D91-8A68-98251CD2FFE9}" type="slidenum">
              <a:rPr lang="en-US" smtClean="0"/>
              <a:pPr/>
              <a:t>40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91400" cy="1143000"/>
          </a:xfrm>
        </p:spPr>
        <p:txBody>
          <a:bodyPr/>
          <a:lstStyle/>
          <a:p>
            <a:pPr algn="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1781" y="1692564"/>
            <a:ext cx="8229600" cy="4132263"/>
          </a:xfrm>
        </p:spPr>
        <p:txBody>
          <a:bodyPr>
            <a:normAutofit fontScale="92500" lnSpcReduction="10000"/>
          </a:bodyPr>
          <a:lstStyle/>
          <a:p>
            <a:r>
              <a:rPr lang="en-US" sz="2400" dirty="0" smtClean="0"/>
              <a:t>Wrong stair design</a:t>
            </a:r>
          </a:p>
          <a:p>
            <a:r>
              <a:rPr lang="en-US" sz="2400" dirty="0" smtClean="0"/>
              <a:t>Shoes</a:t>
            </a:r>
          </a:p>
          <a:p>
            <a:r>
              <a:rPr lang="en-US" sz="2400" dirty="0" smtClean="0"/>
              <a:t>Slippery surface</a:t>
            </a:r>
          </a:p>
          <a:p>
            <a:r>
              <a:rPr lang="en-US" sz="2400" dirty="0" smtClean="0"/>
              <a:t>Poor lighting</a:t>
            </a:r>
          </a:p>
          <a:p>
            <a:r>
              <a:rPr lang="en-US" sz="2400" dirty="0" smtClean="0"/>
              <a:t>Obstructed view</a:t>
            </a:r>
          </a:p>
          <a:p>
            <a:r>
              <a:rPr lang="en-US" sz="2400" dirty="0" smtClean="0"/>
              <a:t>Personal factors</a:t>
            </a:r>
          </a:p>
          <a:p>
            <a:r>
              <a:rPr lang="en-US" sz="2400" dirty="0" smtClean="0"/>
              <a:t>Environment</a:t>
            </a:r>
          </a:p>
          <a:p>
            <a:r>
              <a:rPr lang="en-US" sz="2400" dirty="0" smtClean="0"/>
              <a:t>Heat stress </a:t>
            </a:r>
          </a:p>
          <a:p>
            <a:r>
              <a:rPr lang="en-US" sz="2400" dirty="0" smtClean="0"/>
              <a:t>Time pressure/rushing</a:t>
            </a:r>
          </a:p>
          <a:p>
            <a:r>
              <a:rPr lang="en-US" sz="2400" dirty="0" smtClean="0"/>
              <a:t>Work schedules </a:t>
            </a:r>
          </a:p>
          <a:p>
            <a:r>
              <a:rPr lang="en-US" sz="2400" dirty="0" smtClean="0"/>
              <a:t>Loss of balance</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1AEA41FB-01C2-4D91-8A68-98251CD2FFE9}"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lstStyle/>
          <a:p>
            <a:pPr algn="r"/>
            <a:r>
              <a:rPr lang="en-US" dirty="0" smtClean="0">
                <a:effectLst>
                  <a:outerShdw blurRad="38100" dist="38100" dir="2700000" algn="tl">
                    <a:srgbClr val="000000">
                      <a:alpha val="43137"/>
                    </a:srgbClr>
                  </a:outerShdw>
                </a:effectLst>
              </a:rPr>
              <a:t>LADDERS/TRUCKS/HEIGHTS</a:t>
            </a:r>
            <a:endParaRPr lang="en-US" dirty="0">
              <a:effectLst>
                <a:outerShdw blurRad="38100" dist="38100" dir="2700000" algn="tl">
                  <a:srgbClr val="000000">
                    <a:alpha val="43137"/>
                  </a:srgbClr>
                </a:outerShdw>
              </a:effectLst>
            </a:endParaRPr>
          </a:p>
        </p:txBody>
      </p:sp>
      <p:graphicFrame>
        <p:nvGraphicFramePr>
          <p:cNvPr id="12" name="Content Placeholder 11"/>
          <p:cNvGraphicFramePr>
            <a:graphicFrameLocks noGrp="1"/>
          </p:cNvGraphicFramePr>
          <p:nvPr>
            <p:ph idx="1"/>
          </p:nvPr>
        </p:nvGraphicFramePr>
        <p:xfrm>
          <a:off x="228597" y="1671565"/>
          <a:ext cx="8686802" cy="2001046"/>
        </p:xfrm>
        <a:graphic>
          <a:graphicData uri="http://schemas.openxmlformats.org/drawingml/2006/table">
            <a:tbl>
              <a:tblPr/>
              <a:tblGrid>
                <a:gridCol w="3505203"/>
                <a:gridCol w="1447800"/>
                <a:gridCol w="1295400"/>
                <a:gridCol w="1676400"/>
                <a:gridCol w="381000"/>
                <a:gridCol w="380999"/>
              </a:tblGrid>
              <a:tr h="411980">
                <a:tc>
                  <a:txBody>
                    <a:bodyPr/>
                    <a:lstStyle/>
                    <a:p>
                      <a:pPr algn="ctr" fontAlgn="t"/>
                      <a:r>
                        <a:rPr lang="en-US" sz="1600" b="1" i="0" u="none" strike="noStrike" dirty="0" smtClean="0">
                          <a:solidFill>
                            <a:schemeClr val="bg1"/>
                          </a:solidFill>
                          <a:latin typeface="Arial"/>
                        </a:rPr>
                        <a:t>CAUSE</a:t>
                      </a:r>
                      <a:endParaRPr lang="en-US" sz="1600" b="1" i="0" u="none" strike="noStrike" dirty="0">
                        <a:solidFill>
                          <a:schemeClr val="bg1"/>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Arial"/>
                        </a:rPr>
                        <a:t>SOURCE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Arial"/>
                        </a:rPr>
                        <a:t>BODY PART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Arial"/>
                        </a:rPr>
                        <a:t>INJURY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Arial"/>
                        </a:rPr>
                        <a:t>LD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600" b="1" i="0" u="none" strike="noStrike" dirty="0">
                          <a:solidFill>
                            <a:schemeClr val="bg1"/>
                          </a:solidFill>
                          <a:latin typeface="Arial"/>
                        </a:rPr>
                        <a:t>RD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92362">
                <a:tc>
                  <a:txBody>
                    <a:bodyPr/>
                    <a:lstStyle/>
                    <a:p>
                      <a:pPr algn="ctr" fontAlgn="ctr"/>
                      <a:r>
                        <a:rPr lang="en-US" sz="1400" b="0" i="0" u="none" strike="noStrike" dirty="0">
                          <a:solidFill>
                            <a:srgbClr val="000000"/>
                          </a:solidFill>
                          <a:latin typeface="+mn-lt"/>
                        </a:rPr>
                        <a:t>Stepping off ladder when exiting excavation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slip/trip/fall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Sprain, Strain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362">
                <a:tc>
                  <a:txBody>
                    <a:bodyPr/>
                    <a:lstStyle/>
                    <a:p>
                      <a:pPr algn="ctr" fontAlgn="ctr"/>
                      <a:r>
                        <a:rPr lang="en-US" sz="1400" b="0" i="0" u="none" strike="noStrike" dirty="0">
                          <a:solidFill>
                            <a:srgbClr val="000000"/>
                          </a:solidFill>
                          <a:latin typeface="+mn-lt"/>
                        </a:rPr>
                        <a:t>Descending ladder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fall &gt;4 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Whole Body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Contusion, Bruise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362">
                <a:tc>
                  <a:txBody>
                    <a:bodyPr/>
                    <a:lstStyle/>
                    <a:p>
                      <a:pPr algn="ctr" fontAlgn="ctr"/>
                      <a:r>
                        <a:rPr lang="en-US" sz="1400" b="0" i="0" u="none" strike="noStrike" dirty="0">
                          <a:solidFill>
                            <a:srgbClr val="000000"/>
                          </a:solidFill>
                          <a:latin typeface="+mn-lt"/>
                        </a:rPr>
                        <a:t>Climbing a ladder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slip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Leg, Elbow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Fracture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980">
                <a:tc>
                  <a:txBody>
                    <a:bodyPr/>
                    <a:lstStyle/>
                    <a:p>
                      <a:pPr algn="ctr" rtl="0" fontAlgn="ctr"/>
                      <a:r>
                        <a:rPr lang="en-US" sz="1400" b="0" i="0" u="none" strike="noStrike" dirty="0">
                          <a:solidFill>
                            <a:srgbClr val="000000"/>
                          </a:solidFill>
                          <a:latin typeface="+mn-lt"/>
                        </a:rPr>
                        <a:t>Climbing down off a utility truck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slip/trip/fall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n-lt"/>
                        </a:rPr>
                        <a:t>Elbow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Laceration/Fracture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n-lt"/>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4" descr="InandoutofTruck3.JPG"/>
          <p:cNvPicPr>
            <a:picLocks noChangeAspect="1"/>
          </p:cNvPicPr>
          <p:nvPr/>
        </p:nvPicPr>
        <p:blipFill>
          <a:blip r:embed="rId2" cstate="email"/>
          <a:stretch>
            <a:fillRect/>
          </a:stretch>
        </p:blipFill>
        <p:spPr>
          <a:xfrm>
            <a:off x="2406033" y="4021263"/>
            <a:ext cx="4080203" cy="2489615"/>
          </a:xfrm>
          <a:prstGeom prst="round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1AEA41FB-01C2-4D91-8A68-98251CD2FFE9}"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1143000"/>
          </a:xfrm>
        </p:spPr>
        <p:txBody>
          <a:bodyPr/>
          <a:lstStyle/>
          <a:p>
            <a:pPr algn="r"/>
            <a:r>
              <a:rPr lang="en-US" dirty="0" smtClean="0">
                <a:effectLst>
                  <a:outerShdw blurRad="38100" dist="38100" dir="2700000" algn="tl">
                    <a:srgbClr val="000000">
                      <a:alpha val="43137"/>
                    </a:srgbClr>
                  </a:outerShdw>
                </a:effectLst>
              </a:rPr>
              <a:t>CAUSES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65300"/>
            <a:ext cx="8229600" cy="4432300"/>
          </a:xfrm>
        </p:spPr>
        <p:txBody>
          <a:bodyPr>
            <a:normAutofit fontScale="70000" lnSpcReduction="20000"/>
          </a:bodyPr>
          <a:lstStyle/>
          <a:p>
            <a:r>
              <a:rPr lang="en-US" dirty="0" smtClean="0"/>
              <a:t>Step design (narrow treads, very high first step, etc)</a:t>
            </a:r>
          </a:p>
          <a:p>
            <a:r>
              <a:rPr lang="en-US" dirty="0" smtClean="0"/>
              <a:t>Lack of rails</a:t>
            </a:r>
          </a:p>
          <a:p>
            <a:r>
              <a:rPr lang="en-US" dirty="0" smtClean="0"/>
              <a:t>Contaminants on steps or shoes</a:t>
            </a:r>
          </a:p>
          <a:p>
            <a:r>
              <a:rPr lang="en-US" dirty="0" smtClean="0"/>
              <a:t>Surface finish (smooth metal/painted metal)</a:t>
            </a:r>
          </a:p>
          <a:p>
            <a:r>
              <a:rPr lang="en-US" dirty="0" smtClean="0"/>
              <a:t>Changes in surface finish (rough to smooth) </a:t>
            </a:r>
          </a:p>
          <a:p>
            <a:r>
              <a:rPr lang="en-US" dirty="0" smtClean="0"/>
              <a:t>‘Jumping from cab’ instead of using steps or ladder</a:t>
            </a:r>
          </a:p>
          <a:p>
            <a:r>
              <a:rPr lang="en-US" dirty="0" smtClean="0"/>
              <a:t>Raised edges</a:t>
            </a:r>
          </a:p>
          <a:p>
            <a:r>
              <a:rPr lang="en-US" dirty="0" smtClean="0"/>
              <a:t>Holding materials and/or obstructed view</a:t>
            </a:r>
          </a:p>
          <a:p>
            <a:r>
              <a:rPr lang="en-US" dirty="0" smtClean="0"/>
              <a:t>Loss of balance</a:t>
            </a:r>
          </a:p>
          <a:p>
            <a:r>
              <a:rPr lang="en-US" dirty="0" smtClean="0"/>
              <a:t>Environment – wind, mud, ice or snow</a:t>
            </a:r>
          </a:p>
          <a:p>
            <a:r>
              <a:rPr lang="en-US" dirty="0" smtClean="0"/>
              <a:t>Heat stress </a:t>
            </a:r>
          </a:p>
          <a:p>
            <a:r>
              <a:rPr lang="en-US" dirty="0" smtClean="0"/>
              <a:t>Time pressures/rushing, piecework or rewards for quickness</a:t>
            </a:r>
          </a:p>
          <a:p>
            <a:r>
              <a:rPr lang="en-US" dirty="0" smtClean="0"/>
              <a:t>Work schedules – long hours, shift work, can lead to fatigue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AEA41FB-01C2-4D91-8A68-98251CD2FFE9}"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descr="DSC01034.JPG"/>
          <p:cNvPicPr>
            <a:picLocks noChangeAspect="1"/>
          </p:cNvPicPr>
          <p:nvPr/>
        </p:nvPicPr>
        <p:blipFill>
          <a:blip r:embed="rId2" cstate="email"/>
          <a:srcRect/>
          <a:stretch>
            <a:fillRect/>
          </a:stretch>
        </p:blipFill>
        <p:spPr>
          <a:xfrm>
            <a:off x="2590800" y="5056251"/>
            <a:ext cx="3616037" cy="149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76200"/>
            <a:ext cx="8229600" cy="944562"/>
          </a:xfrm>
        </p:spPr>
        <p:txBody>
          <a:bodyPr/>
          <a:lstStyle/>
          <a:p>
            <a:pPr algn="r"/>
            <a:r>
              <a:rPr lang="en-US" dirty="0" smtClean="0">
                <a:effectLst>
                  <a:outerShdw blurRad="38100" dist="38100" dir="2700000" algn="tl">
                    <a:srgbClr val="000000">
                      <a:alpha val="43137"/>
                    </a:srgbClr>
                  </a:outerShdw>
                </a:effectLst>
              </a:rPr>
              <a:t>EXAMPLE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373563"/>
          </a:xfrm>
        </p:spPr>
        <p:txBody>
          <a:bodyPr/>
          <a:lstStyle/>
          <a:p>
            <a:pPr marL="0" indent="0">
              <a:buNone/>
            </a:pPr>
            <a:r>
              <a:rPr lang="en-US" sz="2800" dirty="0" smtClean="0"/>
              <a:t>Employee was pulling on a crescent wrench to loosen anchor bolts while kneeling on a kneeling pad. The kneeling pad slipped and he hurt his right elbow.</a:t>
            </a:r>
            <a:endParaRPr lang="en-US" dirty="0" smtClean="0"/>
          </a:p>
          <a:p>
            <a:endParaRPr lang="en-US" dirty="0" smtClean="0"/>
          </a:p>
          <a:p>
            <a:endParaRPr lang="en-US" dirty="0" smtClean="0"/>
          </a:p>
          <a:p>
            <a:pPr algn="ctr">
              <a:buNone/>
            </a:pPr>
            <a:endParaRPr lang="en-US" dirty="0" smtClean="0"/>
          </a:p>
        </p:txBody>
      </p:sp>
      <p:sp>
        <p:nvSpPr>
          <p:cNvPr id="5" name="Content Placeholder 2"/>
          <p:cNvSpPr txBox="1">
            <a:spLocks/>
          </p:cNvSpPr>
          <p:nvPr/>
        </p:nvSpPr>
        <p:spPr>
          <a:xfrm>
            <a:off x="1592826" y="3604826"/>
            <a:ext cx="1924180" cy="1070413"/>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r>
              <a:rPr lang="en-US" sz="2400" dirty="0" smtClean="0"/>
              <a:t>Injury Classification</a:t>
            </a:r>
            <a:endParaRPr lang="en-US" sz="2400" dirty="0"/>
          </a:p>
        </p:txBody>
      </p:sp>
      <p:sp>
        <p:nvSpPr>
          <p:cNvPr id="10" name="Right Arrow 9"/>
          <p:cNvSpPr/>
          <p:nvPr/>
        </p:nvSpPr>
        <p:spPr>
          <a:xfrm>
            <a:off x="3675440" y="3917149"/>
            <a:ext cx="978408" cy="357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Content Placeholder 2"/>
          <p:cNvSpPr txBox="1">
            <a:spLocks/>
          </p:cNvSpPr>
          <p:nvPr/>
        </p:nvSpPr>
        <p:spPr>
          <a:xfrm>
            <a:off x="4902610" y="3438759"/>
            <a:ext cx="1765300"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sz="2400" dirty="0" smtClean="0"/>
              <a:t>Slip</a:t>
            </a:r>
            <a:endParaRPr lang="en-US" sz="2400" dirty="0"/>
          </a:p>
        </p:txBody>
      </p:sp>
      <p:sp>
        <p:nvSpPr>
          <p:cNvPr id="8" name="Content Placeholder 2"/>
          <p:cNvSpPr txBox="1">
            <a:spLocks/>
          </p:cNvSpPr>
          <p:nvPr/>
        </p:nvSpPr>
        <p:spPr>
          <a:xfrm>
            <a:off x="4922275" y="4195843"/>
            <a:ext cx="1765300"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sz="2400" dirty="0" smtClean="0"/>
              <a:t>Sprain</a:t>
            </a:r>
            <a:endParaRPr lang="en-US" sz="2400" dirty="0"/>
          </a:p>
        </p:txBody>
      </p:sp>
      <p:sp>
        <p:nvSpPr>
          <p:cNvPr id="9" name="TextBox 8"/>
          <p:cNvSpPr txBox="1"/>
          <p:nvPr/>
        </p:nvSpPr>
        <p:spPr>
          <a:xfrm>
            <a:off x="8552171" y="5288340"/>
            <a:ext cx="591829"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Slide Number Placeholder 12"/>
          <p:cNvSpPr>
            <a:spLocks noGrp="1"/>
          </p:cNvSpPr>
          <p:nvPr>
            <p:ph type="sldNum" sz="quarter" idx="12"/>
          </p:nvPr>
        </p:nvSpPr>
        <p:spPr/>
        <p:txBody>
          <a:bodyPr/>
          <a:lstStyle/>
          <a:p>
            <a:fld id="{1AEA41FB-01C2-4D91-8A68-98251CD2FFE9}" type="slidenum">
              <a:rPr lang="en-US" smtClean="0"/>
              <a:pPr/>
              <a:t>44</a:t>
            </a:fld>
            <a:endParaRPr lang="en-US"/>
          </a:p>
        </p:txBody>
      </p:sp>
      <p:sp>
        <p:nvSpPr>
          <p:cNvPr id="11" name="Rectangle 10"/>
          <p:cNvSpPr/>
          <p:nvPr/>
        </p:nvSpPr>
        <p:spPr>
          <a:xfrm>
            <a:off x="3581400" y="5029200"/>
            <a:ext cx="1780744" cy="369332"/>
          </a:xfrm>
          <a:prstGeom prst="rect">
            <a:avLst/>
          </a:prstGeom>
        </p:spPr>
        <p:txBody>
          <a:bodyPr wrap="none">
            <a:spAutoFit/>
          </a:bodyPr>
          <a:lstStyle/>
          <a:p>
            <a:pPr algn="ctr">
              <a:spcBef>
                <a:spcPts val="0"/>
              </a:spcBef>
              <a:buNone/>
            </a:pPr>
            <a:r>
              <a:rPr lang="en-US" b="1" i="1" dirty="0" smtClean="0">
                <a:solidFill>
                  <a:schemeClr val="bg1"/>
                </a:solidFill>
              </a:rPr>
              <a:t>Possible solution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effectLst>
                  <a:outerShdw blurRad="38100" dist="38100" dir="2700000" algn="tl">
                    <a:srgbClr val="000000">
                      <a:alpha val="43137"/>
                    </a:srgbClr>
                  </a:outerShdw>
                </a:effectLst>
              </a:rPr>
              <a:t>DO YOU KNOW?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spcBef>
                <a:spcPts val="0"/>
              </a:spcBef>
            </a:pPr>
            <a:r>
              <a:rPr lang="en-US" dirty="0" smtClean="0"/>
              <a:t>How many injuries at your facility could be attributed to a slip, trip or fall last year?</a:t>
            </a:r>
          </a:p>
          <a:p>
            <a:pPr>
              <a:lnSpc>
                <a:spcPct val="150000"/>
              </a:lnSpc>
            </a:pPr>
            <a:r>
              <a:rPr lang="en-US" dirty="0" smtClean="0"/>
              <a:t>What was the root cause?</a:t>
            </a:r>
          </a:p>
          <a:p>
            <a:pPr>
              <a:lnSpc>
                <a:spcPct val="150000"/>
              </a:lnSpc>
            </a:pPr>
            <a:r>
              <a:rPr lang="en-US" dirty="0" smtClean="0"/>
              <a:t>Did your facility address the root cause?</a:t>
            </a:r>
          </a:p>
          <a:p>
            <a:r>
              <a:rPr lang="en-US" dirty="0" smtClean="0"/>
              <a:t>Did you share your improvement/change with others?</a:t>
            </a:r>
          </a:p>
          <a:p>
            <a:pPr algn="ctr">
              <a:buNone/>
            </a:pPr>
            <a:r>
              <a:rPr lang="en-US" b="1" i="1" dirty="0" smtClean="0">
                <a:solidFill>
                  <a:srgbClr val="FF0000"/>
                </a:solidFill>
              </a:rPr>
              <a:t>Some are tough questions …</a:t>
            </a:r>
          </a:p>
        </p:txBody>
      </p:sp>
      <p:sp>
        <p:nvSpPr>
          <p:cNvPr id="4" name="Slide Number Placeholder 3"/>
          <p:cNvSpPr>
            <a:spLocks noGrp="1"/>
          </p:cNvSpPr>
          <p:nvPr>
            <p:ph type="sldNum" sz="quarter" idx="12"/>
          </p:nvPr>
        </p:nvSpPr>
        <p:spPr/>
        <p:txBody>
          <a:bodyPr/>
          <a:lstStyle/>
          <a:p>
            <a:fld id="{1AEA41FB-01C2-4D91-8A68-98251CD2FFE9}"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SHARING INFORMATION</a:t>
            </a:r>
            <a:endParaRPr lang="en-US" dirty="0">
              <a:effectLst>
                <a:outerShdw blurRad="38100" dist="38100" dir="2700000" algn="tl">
                  <a:srgbClr val="000000">
                    <a:alpha val="43137"/>
                  </a:srgbClr>
                </a:outerShdw>
              </a:effectLst>
            </a:endParaRPr>
          </a:p>
        </p:txBody>
      </p:sp>
      <p:sp>
        <p:nvSpPr>
          <p:cNvPr id="73730" name="Content Placeholder 2"/>
          <p:cNvSpPr>
            <a:spLocks noGrp="1"/>
          </p:cNvSpPr>
          <p:nvPr>
            <p:ph idx="1"/>
          </p:nvPr>
        </p:nvSpPr>
        <p:spPr/>
        <p:txBody>
          <a:bodyPr/>
          <a:lstStyle/>
          <a:p>
            <a:r>
              <a:rPr lang="en-US" dirty="0" smtClean="0"/>
              <a:t>This can include:</a:t>
            </a:r>
          </a:p>
          <a:p>
            <a:pPr lvl="1"/>
            <a:r>
              <a:rPr lang="en-US" dirty="0" smtClean="0"/>
              <a:t>OSHA recordable injuries</a:t>
            </a:r>
          </a:p>
          <a:p>
            <a:pPr lvl="1"/>
            <a:r>
              <a:rPr lang="en-US" dirty="0" smtClean="0"/>
              <a:t>Worker’s compensation claims</a:t>
            </a:r>
          </a:p>
          <a:p>
            <a:pPr lvl="1"/>
            <a:r>
              <a:rPr lang="en-US" dirty="0" smtClean="0"/>
              <a:t>Near-miss reports</a:t>
            </a:r>
          </a:p>
          <a:p>
            <a:pPr lvl="1"/>
            <a:r>
              <a:rPr lang="en-US" dirty="0" smtClean="0"/>
              <a:t>Property damage</a:t>
            </a:r>
          </a:p>
          <a:p>
            <a:pPr lvl="1"/>
            <a:endParaRPr lang="en-US" dirty="0" smtClean="0"/>
          </a:p>
          <a:p>
            <a:pPr algn="ctr">
              <a:buFont typeface="Arial" charset="0"/>
              <a:buNone/>
            </a:pPr>
            <a:r>
              <a:rPr lang="en-US" b="1" i="1" dirty="0" smtClean="0">
                <a:solidFill>
                  <a:srgbClr val="FF0000"/>
                </a:solidFill>
              </a:rPr>
              <a:t>How do you communicate events throughout your organization?</a:t>
            </a:r>
          </a:p>
        </p:txBody>
      </p:sp>
      <p:sp>
        <p:nvSpPr>
          <p:cNvPr id="4" name="Slide Number Placeholder 3"/>
          <p:cNvSpPr>
            <a:spLocks noGrp="1"/>
          </p:cNvSpPr>
          <p:nvPr>
            <p:ph type="sldNum" sz="quarter" idx="12"/>
          </p:nvPr>
        </p:nvSpPr>
        <p:spPr/>
        <p:txBody>
          <a:bodyPr/>
          <a:lstStyle/>
          <a:p>
            <a:pPr>
              <a:defRPr/>
            </a:pPr>
            <a:fld id="{BE6C9613-0EF4-4322-9547-67A7FA135B6D}" type="slidenum">
              <a:rPr lang="en-US"/>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TELEPHONE GAME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525963"/>
          </a:xfrm>
        </p:spPr>
        <p:txBody>
          <a:bodyPr rtlCol="0">
            <a:normAutofit/>
          </a:bodyPr>
          <a:lstStyle/>
          <a:p>
            <a:pPr fontAlgn="auto">
              <a:spcAft>
                <a:spcPts val="0"/>
              </a:spcAft>
              <a:buFont typeface="Arial" pitchFamily="34" charset="0"/>
              <a:buChar char="•"/>
              <a:defRPr/>
            </a:pPr>
            <a:r>
              <a:rPr lang="en-US" dirty="0" smtClean="0"/>
              <a:t>Who’s birthday is coming up next?</a:t>
            </a:r>
          </a:p>
          <a:p>
            <a:pPr lvl="1" fontAlgn="auto">
              <a:spcAft>
                <a:spcPts val="0"/>
              </a:spcAft>
              <a:buFont typeface="Arial" pitchFamily="34" charset="0"/>
              <a:buChar char="–"/>
              <a:defRPr/>
            </a:pPr>
            <a:r>
              <a:rPr lang="en-US" dirty="0" smtClean="0">
                <a:solidFill>
                  <a:schemeClr val="bg1">
                    <a:lumMod val="50000"/>
                  </a:schemeClr>
                </a:solidFill>
              </a:rPr>
              <a:t>Pass a piece of paper with a injury description to that person</a:t>
            </a:r>
          </a:p>
          <a:p>
            <a:pPr lvl="1" fontAlgn="auto">
              <a:spcAft>
                <a:spcPts val="0"/>
              </a:spcAft>
              <a:buFont typeface="Arial" pitchFamily="34" charset="0"/>
              <a:buChar char="–"/>
              <a:defRPr/>
            </a:pPr>
            <a:r>
              <a:rPr lang="en-US" dirty="0" smtClean="0">
                <a:solidFill>
                  <a:schemeClr val="bg1">
                    <a:lumMod val="50000"/>
                  </a:schemeClr>
                </a:solidFill>
              </a:rPr>
              <a:t>Ask them to memorize the injury, then repeat it to their neighbor, and so 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a:defRPr/>
            </a:pPr>
            <a:fld id="{278DE9C2-DC33-4F33-A789-EC6BBE143C65}" type="slidenum">
              <a:rPr lang="en-US"/>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WHAT HAPPENED?</a:t>
            </a:r>
            <a:endParaRPr lang="en-US" dirty="0">
              <a:effectLst>
                <a:outerShdw blurRad="38100" dist="38100" dir="2700000" algn="tl">
                  <a:srgbClr val="000000">
                    <a:alpha val="43137"/>
                  </a:srgbClr>
                </a:outerShdw>
              </a:effectLst>
            </a:endParaRPr>
          </a:p>
        </p:txBody>
      </p:sp>
      <p:sp>
        <p:nvSpPr>
          <p:cNvPr id="75778" name="Content Placeholder 2"/>
          <p:cNvSpPr>
            <a:spLocks noGrp="1"/>
          </p:cNvSpPr>
          <p:nvPr>
            <p:ph idx="1"/>
          </p:nvPr>
        </p:nvSpPr>
        <p:spPr>
          <a:xfrm>
            <a:off x="457200" y="1752600"/>
            <a:ext cx="8229600" cy="4373563"/>
          </a:xfrm>
        </p:spPr>
        <p:txBody>
          <a:bodyPr/>
          <a:lstStyle/>
          <a:p>
            <a:r>
              <a:rPr lang="en-US" i="1" u="sng" dirty="0" smtClean="0"/>
              <a:t>Last person</a:t>
            </a:r>
            <a:r>
              <a:rPr lang="en-US" dirty="0" smtClean="0"/>
              <a:t>: tell us about the injury</a:t>
            </a:r>
          </a:p>
          <a:p>
            <a:endParaRPr lang="en-US" dirty="0" smtClean="0"/>
          </a:p>
          <a:p>
            <a:r>
              <a:rPr lang="en-US" i="1" u="sng" dirty="0" smtClean="0"/>
              <a:t>First person</a:t>
            </a:r>
            <a:r>
              <a:rPr lang="en-US" dirty="0" smtClean="0"/>
              <a:t>: what information changed?</a:t>
            </a:r>
          </a:p>
          <a:p>
            <a:endParaRPr lang="en-US" dirty="0" smtClean="0"/>
          </a:p>
          <a:p>
            <a:r>
              <a:rPr lang="en-US" i="1" u="sng" dirty="0" smtClean="0"/>
              <a:t>Everyone</a:t>
            </a:r>
            <a:r>
              <a:rPr lang="en-US" dirty="0" smtClean="0"/>
              <a:t>: what information was missing from the first report?</a:t>
            </a:r>
          </a:p>
        </p:txBody>
      </p:sp>
      <p:sp>
        <p:nvSpPr>
          <p:cNvPr id="4" name="Slide Number Placeholder 3"/>
          <p:cNvSpPr>
            <a:spLocks noGrp="1"/>
          </p:cNvSpPr>
          <p:nvPr>
            <p:ph type="sldNum" sz="quarter" idx="12"/>
          </p:nvPr>
        </p:nvSpPr>
        <p:spPr/>
        <p:txBody>
          <a:bodyPr/>
          <a:lstStyle/>
          <a:p>
            <a:pPr>
              <a:defRPr/>
            </a:pPr>
            <a:fld id="{4C75FFEC-B7A5-4183-9045-26D61CE0073C}" type="slidenum">
              <a:rPr lang="en-US"/>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SHARING INFORMATION</a:t>
            </a:r>
            <a:endParaRPr lang="en-US" dirty="0">
              <a:effectLst>
                <a:outerShdw blurRad="38100" dist="38100" dir="2700000" algn="tl">
                  <a:srgbClr val="000000">
                    <a:alpha val="43137"/>
                  </a:srgbClr>
                </a:outerShdw>
              </a:effectLst>
            </a:endParaRPr>
          </a:p>
        </p:txBody>
      </p:sp>
      <p:sp>
        <p:nvSpPr>
          <p:cNvPr id="77826" name="Content Placeholder 2"/>
          <p:cNvSpPr>
            <a:spLocks noGrp="1"/>
          </p:cNvSpPr>
          <p:nvPr>
            <p:ph idx="1"/>
          </p:nvPr>
        </p:nvSpPr>
        <p:spPr/>
        <p:txBody>
          <a:bodyPr/>
          <a:lstStyle/>
          <a:p>
            <a:r>
              <a:rPr lang="en-US" dirty="0" smtClean="0"/>
              <a:t>What have we learned from the telephone game?</a:t>
            </a:r>
          </a:p>
          <a:p>
            <a:endParaRPr lang="en-US" dirty="0" smtClean="0"/>
          </a:p>
          <a:p>
            <a:endParaRPr lang="en-US" dirty="0" smtClean="0"/>
          </a:p>
          <a:p>
            <a:r>
              <a:rPr lang="en-US" dirty="0" smtClean="0"/>
              <a:t>How will you change the communication of events (injuries, near-miss, property damage) in the future?</a:t>
            </a:r>
          </a:p>
        </p:txBody>
      </p:sp>
      <p:sp>
        <p:nvSpPr>
          <p:cNvPr id="4" name="Slide Number Placeholder 3"/>
          <p:cNvSpPr>
            <a:spLocks noGrp="1"/>
          </p:cNvSpPr>
          <p:nvPr>
            <p:ph type="sldNum" sz="quarter" idx="12"/>
          </p:nvPr>
        </p:nvSpPr>
        <p:spPr/>
        <p:txBody>
          <a:bodyPr/>
          <a:lstStyle/>
          <a:p>
            <a:pPr>
              <a:defRPr/>
            </a:pPr>
            <a:fld id="{9E01F92D-1B67-4BFD-B168-C9583C9A513D}" type="slidenum">
              <a:rPr lang="en-US"/>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30263"/>
          </a:xfrm>
        </p:spPr>
        <p:txBody>
          <a:bodyPr>
            <a:normAutofit/>
          </a:bodyPr>
          <a:lstStyle/>
          <a:p>
            <a:pPr algn="r" eaLnBrk="1" hangingPunct="1">
              <a:defRPr/>
            </a:pPr>
            <a:r>
              <a:rPr lang="en-US" b="1" dirty="0" smtClean="0">
                <a:effectLst>
                  <a:outerShdw blurRad="38100" dist="38100" dir="2700000" algn="tl">
                    <a:srgbClr val="000000">
                      <a:alpha val="43137"/>
                    </a:srgbClr>
                  </a:outerShdw>
                </a:effectLst>
              </a:rPr>
              <a:t>THE WEAKEST LINK</a:t>
            </a:r>
            <a:endParaRPr lang="en-US" b="1" dirty="0">
              <a:effectLst>
                <a:outerShdw blurRad="38100" dist="38100" dir="2700000" algn="tl">
                  <a:srgbClr val="000000">
                    <a:alpha val="43137"/>
                  </a:srgbClr>
                </a:outerShdw>
              </a:effectLst>
            </a:endParaRPr>
          </a:p>
        </p:txBody>
      </p:sp>
      <p:sp>
        <p:nvSpPr>
          <p:cNvPr id="32774" name="Slide Number Placeholder 1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3BB3280-E562-4FFB-ABF6-58C9D3DCBC8A}" type="slidenum">
              <a:rPr lang="en-US" smtClean="0"/>
              <a:pPr/>
              <a:t>5</a:t>
            </a:fld>
            <a:endParaRPr lang="en-US" smtClean="0"/>
          </a:p>
        </p:txBody>
      </p:sp>
      <p:grpSp>
        <p:nvGrpSpPr>
          <p:cNvPr id="2" name="Group 9"/>
          <p:cNvGrpSpPr>
            <a:grpSpLocks/>
          </p:cNvGrpSpPr>
          <p:nvPr/>
        </p:nvGrpSpPr>
        <p:grpSpPr bwMode="auto">
          <a:xfrm>
            <a:off x="1455738" y="1390650"/>
            <a:ext cx="2335212" cy="5168900"/>
            <a:chOff x="3436938" y="1276788"/>
            <a:chExt cx="2348721" cy="5416600"/>
          </a:xfrm>
        </p:grpSpPr>
        <p:sp>
          <p:nvSpPr>
            <p:cNvPr id="4" name="Oval 3"/>
            <p:cNvSpPr/>
            <p:nvPr/>
          </p:nvSpPr>
          <p:spPr>
            <a:xfrm>
              <a:off x="3436938" y="1276788"/>
              <a:ext cx="2268887" cy="2222536"/>
            </a:xfrm>
            <a:prstGeom prst="ellipse">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Oval 4"/>
            <p:cNvSpPr/>
            <p:nvPr/>
          </p:nvSpPr>
          <p:spPr>
            <a:xfrm>
              <a:off x="3436938" y="2840548"/>
              <a:ext cx="2268887" cy="2224200"/>
            </a:xfrm>
            <a:prstGeom prst="ellipse">
              <a:avLst/>
            </a:prstGeom>
            <a:noFill/>
            <a:ln w="76200"/>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sp>
          <p:nvSpPr>
            <p:cNvPr id="6" name="Oval 5"/>
            <p:cNvSpPr/>
            <p:nvPr/>
          </p:nvSpPr>
          <p:spPr>
            <a:xfrm>
              <a:off x="3436938" y="4470852"/>
              <a:ext cx="2268887" cy="2222536"/>
            </a:xfrm>
            <a:prstGeom prst="ellipse">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2778" name="TextBox 6"/>
            <p:cNvSpPr txBox="1">
              <a:spLocks noChangeArrowheads="1"/>
            </p:cNvSpPr>
            <p:nvPr/>
          </p:nvSpPr>
          <p:spPr bwMode="auto">
            <a:xfrm>
              <a:off x="3524598" y="2118216"/>
              <a:ext cx="2028306" cy="400110"/>
            </a:xfrm>
            <a:prstGeom prst="rect">
              <a:avLst/>
            </a:prstGeom>
            <a:noFill/>
            <a:ln w="9525">
              <a:noFill/>
              <a:miter lim="800000"/>
              <a:headEnd/>
              <a:tailEnd/>
            </a:ln>
          </p:spPr>
          <p:txBody>
            <a:bodyPr>
              <a:spAutoFit/>
            </a:bodyPr>
            <a:lstStyle/>
            <a:p>
              <a:pPr algn="ctr"/>
              <a:r>
                <a:rPr lang="en-US" sz="2000" b="1"/>
                <a:t>EMPLOYEE</a:t>
              </a:r>
            </a:p>
          </p:txBody>
        </p:sp>
        <p:sp>
          <p:nvSpPr>
            <p:cNvPr id="32779" name="TextBox 8"/>
            <p:cNvSpPr txBox="1">
              <a:spLocks noChangeArrowheads="1"/>
            </p:cNvSpPr>
            <p:nvPr/>
          </p:nvSpPr>
          <p:spPr bwMode="auto">
            <a:xfrm>
              <a:off x="3441470" y="3814503"/>
              <a:ext cx="2344189" cy="400110"/>
            </a:xfrm>
            <a:prstGeom prst="rect">
              <a:avLst/>
            </a:prstGeom>
            <a:noFill/>
            <a:ln w="9525">
              <a:noFill/>
              <a:miter lim="800000"/>
              <a:headEnd/>
              <a:tailEnd/>
            </a:ln>
          </p:spPr>
          <p:txBody>
            <a:bodyPr>
              <a:spAutoFit/>
            </a:bodyPr>
            <a:lstStyle/>
            <a:p>
              <a:pPr algn="ctr"/>
              <a:r>
                <a:rPr lang="en-US" sz="2000" b="1"/>
                <a:t>ORGANIZATION</a:t>
              </a:r>
            </a:p>
          </p:txBody>
        </p:sp>
        <p:sp>
          <p:nvSpPr>
            <p:cNvPr id="32780" name="TextBox 9"/>
            <p:cNvSpPr txBox="1">
              <a:spLocks noChangeArrowheads="1"/>
            </p:cNvSpPr>
            <p:nvPr/>
          </p:nvSpPr>
          <p:spPr bwMode="auto">
            <a:xfrm>
              <a:off x="3529603" y="5471763"/>
              <a:ext cx="2174065" cy="447309"/>
            </a:xfrm>
            <a:prstGeom prst="rect">
              <a:avLst/>
            </a:prstGeom>
            <a:noFill/>
            <a:ln w="9525">
              <a:noFill/>
              <a:miter lim="800000"/>
              <a:headEnd/>
              <a:tailEnd/>
            </a:ln>
          </p:spPr>
          <p:txBody>
            <a:bodyPr>
              <a:spAutoFit/>
            </a:bodyPr>
            <a:lstStyle/>
            <a:p>
              <a:r>
                <a:rPr lang="en-US" sz="2000" b="1"/>
                <a:t>TECHNOLOGY</a:t>
              </a:r>
            </a:p>
          </p:txBody>
        </p:sp>
      </p:grpSp>
      <p:sp>
        <p:nvSpPr>
          <p:cNvPr id="11" name="Right Arrow Callout 10"/>
          <p:cNvSpPr/>
          <p:nvPr/>
        </p:nvSpPr>
        <p:spPr>
          <a:xfrm>
            <a:off x="1257300" y="1371600"/>
            <a:ext cx="4057650" cy="5257800"/>
          </a:xfrm>
          <a:prstGeom prst="rightArrowCallou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3" name="TextBox 11"/>
          <p:cNvSpPr txBox="1">
            <a:spLocks noChangeArrowheads="1"/>
          </p:cNvSpPr>
          <p:nvPr/>
        </p:nvSpPr>
        <p:spPr bwMode="auto">
          <a:xfrm>
            <a:off x="5505450" y="3429000"/>
            <a:ext cx="3181350" cy="1200150"/>
          </a:xfrm>
          <a:prstGeom prst="rect">
            <a:avLst/>
          </a:prstGeom>
          <a:noFill/>
          <a:ln w="9525">
            <a:noFill/>
            <a:miter lim="800000"/>
            <a:headEnd/>
            <a:tailEnd/>
          </a:ln>
        </p:spPr>
        <p:txBody>
          <a:bodyPr>
            <a:spAutoFit/>
          </a:bodyPr>
          <a:lstStyle/>
          <a:p>
            <a:pPr algn="ctr"/>
            <a:r>
              <a:rPr lang="en-US" sz="3600" b="1" i="1" dirty="0">
                <a:solidFill>
                  <a:srgbClr val="002060"/>
                </a:solidFill>
              </a:rPr>
              <a:t>SAFER WORKPLACE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200000">
            <a:off x="7565444" y="4186570"/>
            <a:ext cx="1619261" cy="1242892"/>
          </a:xfrm>
          <a:prstGeom prst="rect">
            <a:avLst/>
          </a:prstGeom>
          <a:noFill/>
          <a:ln w="9525">
            <a:noFill/>
            <a:miter lim="800000"/>
            <a:headEnd/>
            <a:tailEnd/>
          </a:ln>
        </p:spPr>
      </p:pic>
      <p:pic>
        <p:nvPicPr>
          <p:cNvPr id="90113"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4599">
            <a:off x="735474" y="3893062"/>
            <a:ext cx="1762125" cy="1352550"/>
          </a:xfrm>
          <a:prstGeom prst="rect">
            <a:avLst/>
          </a:prstGeom>
          <a:noFill/>
          <a:ln w="9525">
            <a:noFill/>
            <a:miter lim="800000"/>
            <a:headEnd/>
            <a:tailEnd/>
          </a:ln>
        </p:spPr>
      </p:pic>
      <p:pic>
        <p:nvPicPr>
          <p:cNvPr id="90114"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63366">
            <a:off x="4217014" y="4984904"/>
            <a:ext cx="1762125" cy="1352550"/>
          </a:xfrm>
          <a:prstGeom prst="rect">
            <a:avLst/>
          </a:prstGeom>
          <a:noFill/>
          <a:ln w="9525">
            <a:noFill/>
            <a:miter lim="800000"/>
            <a:headEnd/>
            <a:tailEnd/>
          </a:ln>
        </p:spPr>
      </p:pic>
      <p:pic>
        <p:nvPicPr>
          <p:cNvPr id="90115"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2762335" flipV="1">
            <a:off x="6152329" y="1885642"/>
            <a:ext cx="1762125" cy="1352550"/>
          </a:xfrm>
          <a:prstGeom prst="rect">
            <a:avLst/>
          </a:prstGeom>
          <a:noFill/>
          <a:ln w="9525">
            <a:noFill/>
            <a:miter lim="800000"/>
            <a:headEnd/>
            <a:tailEnd/>
          </a:ln>
        </p:spPr>
      </p:pic>
      <p:pic>
        <p:nvPicPr>
          <p:cNvPr id="90116"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664184" flipV="1">
            <a:off x="2205448" y="1737851"/>
            <a:ext cx="1762125" cy="1352550"/>
          </a:xfrm>
          <a:prstGeom prst="rect">
            <a:avLst/>
          </a:prstGeom>
          <a:noFill/>
          <a:ln w="9525">
            <a:noFill/>
            <a:miter lim="800000"/>
            <a:headEnd/>
            <a:tailEnd/>
          </a:ln>
        </p:spPr>
      </p:pic>
      <p:sp>
        <p:nvSpPr>
          <p:cNvPr id="2" name="Title 1"/>
          <p:cNvSpPr>
            <a:spLocks noGrp="1"/>
          </p:cNvSpPr>
          <p:nvPr>
            <p:ph type="title"/>
          </p:nvPr>
        </p:nvSpPr>
        <p:spPr>
          <a:xfrm>
            <a:off x="6858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WHAT ELSE IS REQUIRED?</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01E4B1ED-003B-45BB-A981-17906E8A88AF}" type="slidenum">
              <a:rPr lang="en-US"/>
              <a:pPr>
                <a:defRPr/>
              </a:pPr>
              <a:t>50</a:t>
            </a:fld>
            <a:endParaRPr lang="en-US" dirty="0"/>
          </a:p>
        </p:txBody>
      </p:sp>
      <p:sp>
        <p:nvSpPr>
          <p:cNvPr id="4" name="TextBox 3"/>
          <p:cNvSpPr txBox="1"/>
          <p:nvPr/>
        </p:nvSpPr>
        <p:spPr>
          <a:xfrm>
            <a:off x="2074606" y="4340942"/>
            <a:ext cx="22098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2400" dirty="0" smtClean="0"/>
              <a:t>WORK EVALUATION </a:t>
            </a:r>
            <a:r>
              <a:rPr lang="en-US" sz="2400" dirty="0"/>
              <a:t>METHODS</a:t>
            </a:r>
          </a:p>
        </p:txBody>
      </p:sp>
      <p:sp>
        <p:nvSpPr>
          <p:cNvPr id="5" name="TextBox 4"/>
          <p:cNvSpPr txBox="1"/>
          <p:nvPr/>
        </p:nvSpPr>
        <p:spPr>
          <a:xfrm>
            <a:off x="3736257" y="2010526"/>
            <a:ext cx="2286000"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dirty="0"/>
              <a:t>EMPLOYEE ENGAGEMENT</a:t>
            </a:r>
          </a:p>
        </p:txBody>
      </p:sp>
      <p:sp>
        <p:nvSpPr>
          <p:cNvPr id="6" name="TextBox 5"/>
          <p:cNvSpPr txBox="1"/>
          <p:nvPr/>
        </p:nvSpPr>
        <p:spPr>
          <a:xfrm>
            <a:off x="265472" y="2861187"/>
            <a:ext cx="283169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1" algn="ctr" fontAlgn="auto">
              <a:spcBef>
                <a:spcPts val="0"/>
              </a:spcBef>
              <a:spcAft>
                <a:spcPts val="0"/>
              </a:spcAft>
              <a:defRPr/>
            </a:pPr>
            <a:r>
              <a:rPr lang="en-US" sz="2800" dirty="0" smtClean="0"/>
              <a:t>AWARENESS </a:t>
            </a:r>
            <a:r>
              <a:rPr lang="en-US" sz="2800" dirty="0"/>
              <a:t>TRAINING</a:t>
            </a:r>
          </a:p>
        </p:txBody>
      </p:sp>
      <p:sp>
        <p:nvSpPr>
          <p:cNvPr id="9" name="TextBox 8"/>
          <p:cNvSpPr txBox="1"/>
          <p:nvPr/>
        </p:nvSpPr>
        <p:spPr>
          <a:xfrm>
            <a:off x="5191432" y="2831690"/>
            <a:ext cx="3760839" cy="1785640"/>
          </a:xfrm>
          <a:prstGeom prst="flowChartPunchedTap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dirty="0"/>
              <a:t>PROGRAM IMPLEMENTATION</a:t>
            </a:r>
          </a:p>
        </p:txBody>
      </p:sp>
      <p:sp>
        <p:nvSpPr>
          <p:cNvPr id="13" name="TextBox 12"/>
          <p:cNvSpPr txBox="1"/>
          <p:nvPr/>
        </p:nvSpPr>
        <p:spPr>
          <a:xfrm>
            <a:off x="5604386" y="5201265"/>
            <a:ext cx="2209800"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dirty="0" smtClean="0"/>
              <a:t>COST-BENEFIT ANALYSIS</a:t>
            </a:r>
            <a:endParaRPr lang="en-US" sz="2400" dirty="0"/>
          </a:p>
        </p:txBody>
      </p:sp>
      <p:pic>
        <p:nvPicPr>
          <p:cNvPr id="16"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0" y="2642750"/>
            <a:ext cx="1012722" cy="695302"/>
          </a:xfrm>
          <a:prstGeom prst="rect">
            <a:avLst/>
          </a:prstGeom>
          <a:noFill/>
        </p:spPr>
      </p:pic>
      <p:pic>
        <p:nvPicPr>
          <p:cNvPr id="15"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1906249" y="4024343"/>
            <a:ext cx="1012722" cy="695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ffectLst>
                  <a:outerShdw blurRad="38100" dist="38100" dir="2700000" algn="tl">
                    <a:srgbClr val="000000">
                      <a:alpha val="43137"/>
                    </a:srgbClr>
                  </a:outerShdw>
                </a:effectLst>
              </a:rPr>
              <a:t>EMPLOYEE ENGAGEMENT</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242775D2-A45A-4B08-AE99-0A65AEFD39E7}" type="slidenum">
              <a:rPr lang="en-US"/>
              <a:pPr>
                <a:defRPr/>
              </a:pPr>
              <a:t>51</a:t>
            </a:fld>
            <a:endParaRPr lang="en-US" dirty="0"/>
          </a:p>
        </p:txBody>
      </p:sp>
      <p:sp>
        <p:nvSpPr>
          <p:cNvPr id="81922" name="Content Placeholder 2"/>
          <p:cNvSpPr>
            <a:spLocks noGrp="1"/>
          </p:cNvSpPr>
          <p:nvPr>
            <p:ph idx="4294967295"/>
          </p:nvPr>
        </p:nvSpPr>
        <p:spPr>
          <a:xfrm>
            <a:off x="1676400" y="1828800"/>
            <a:ext cx="6553200" cy="4297363"/>
          </a:xfrm>
          <a:prstGeom prst="rect">
            <a:avLst/>
          </a:prstGeom>
        </p:spPr>
        <p:txBody>
          <a:bodyPr/>
          <a:lstStyle/>
          <a:p>
            <a:r>
              <a:rPr lang="en-US" dirty="0" smtClean="0"/>
              <a:t>Why is it important?</a:t>
            </a:r>
          </a:p>
          <a:p>
            <a:endParaRPr lang="en-US" dirty="0" smtClean="0"/>
          </a:p>
          <a:p>
            <a:r>
              <a:rPr lang="en-US" dirty="0" smtClean="0"/>
              <a:t>Where do you start?</a:t>
            </a:r>
          </a:p>
          <a:p>
            <a:endParaRPr lang="en-US" dirty="0" smtClean="0"/>
          </a:p>
          <a:p>
            <a:r>
              <a:rPr lang="en-US" dirty="0" smtClean="0"/>
              <a:t>How do you keep employees engaged everyday and for the long-haul?</a:t>
            </a:r>
          </a:p>
          <a:p>
            <a:pPr lvl="1"/>
            <a:endParaRPr lang="en-US" dirty="0" smtClean="0"/>
          </a:p>
        </p:txBody>
      </p:sp>
      <p:sp>
        <p:nvSpPr>
          <p:cNvPr id="7" name="TextBox 6"/>
          <p:cNvSpPr txBox="1"/>
          <p:nvPr/>
        </p:nvSpPr>
        <p:spPr>
          <a:xfrm>
            <a:off x="8552171" y="5288340"/>
            <a:ext cx="591829"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WHY IS IT IMPORTANT?</a:t>
            </a:r>
            <a:endParaRPr lang="en-US" dirty="0">
              <a:effectLst>
                <a:outerShdw blurRad="38100" dist="38100" dir="2700000" algn="tl">
                  <a:srgbClr val="000000">
                    <a:alpha val="43137"/>
                  </a:srgbClr>
                </a:outerShdw>
              </a:effectLst>
            </a:endParaRPr>
          </a:p>
        </p:txBody>
      </p:sp>
      <p:sp>
        <p:nvSpPr>
          <p:cNvPr id="82946" name="Content Placeholder 2"/>
          <p:cNvSpPr>
            <a:spLocks noGrp="1"/>
          </p:cNvSpPr>
          <p:nvPr>
            <p:ph idx="1"/>
          </p:nvPr>
        </p:nvSpPr>
        <p:spPr/>
        <p:txBody>
          <a:bodyPr>
            <a:normAutofit fontScale="92500" lnSpcReduction="20000"/>
          </a:bodyPr>
          <a:lstStyle/>
          <a:p>
            <a:r>
              <a:rPr lang="en-US" dirty="0" smtClean="0"/>
              <a:t>Your employees reflect your company</a:t>
            </a:r>
          </a:p>
          <a:p>
            <a:pPr lvl="1"/>
            <a:r>
              <a:rPr lang="en-US" dirty="0" smtClean="0"/>
              <a:t>Many of your employees directly interact with your customers, therefore </a:t>
            </a:r>
          </a:p>
          <a:p>
            <a:pPr lvl="1">
              <a:buNone/>
            </a:pPr>
            <a:endParaRPr lang="en-US" dirty="0" smtClean="0"/>
          </a:p>
          <a:p>
            <a:pPr lvl="1"/>
            <a:r>
              <a:rPr lang="en-US" dirty="0" smtClean="0"/>
              <a:t>________________________________________</a:t>
            </a:r>
          </a:p>
          <a:p>
            <a:pPr lvl="1">
              <a:buNone/>
            </a:pPr>
            <a:endParaRPr lang="en-US" dirty="0" smtClean="0"/>
          </a:p>
          <a:p>
            <a:pPr lvl="1">
              <a:buNone/>
            </a:pPr>
            <a:endParaRPr lang="en-US" dirty="0" smtClean="0"/>
          </a:p>
          <a:p>
            <a:pPr lvl="1"/>
            <a:r>
              <a:rPr lang="en-US" dirty="0" smtClean="0"/>
              <a:t>________________________________________</a:t>
            </a:r>
          </a:p>
          <a:p>
            <a:pPr>
              <a:buNone/>
            </a:pPr>
            <a:endParaRPr lang="en-US" dirty="0" smtClean="0"/>
          </a:p>
          <a:p>
            <a:endParaRPr lang="en-US" dirty="0" smtClean="0"/>
          </a:p>
          <a:p>
            <a:r>
              <a:rPr lang="en-US" dirty="0" smtClean="0"/>
              <a:t>And without your employees, the work doesn’t get done.</a:t>
            </a:r>
          </a:p>
        </p:txBody>
      </p:sp>
      <p:sp>
        <p:nvSpPr>
          <p:cNvPr id="4" name="Slide Number Placeholder 3"/>
          <p:cNvSpPr>
            <a:spLocks noGrp="1"/>
          </p:cNvSpPr>
          <p:nvPr>
            <p:ph type="sldNum" sz="quarter" idx="12"/>
          </p:nvPr>
        </p:nvSpPr>
        <p:spPr/>
        <p:txBody>
          <a:bodyPr/>
          <a:lstStyle/>
          <a:p>
            <a:pPr>
              <a:defRPr/>
            </a:pPr>
            <a:fld id="{D58DC195-39E2-4C0C-9C27-C5C311B224FC}" type="slidenum">
              <a:rPr lang="en-US"/>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WHERE DO YOU START?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dirty="0" smtClean="0"/>
              <a:t>What do your employees want?</a:t>
            </a:r>
          </a:p>
          <a:p>
            <a:pPr fontAlgn="auto">
              <a:spcAft>
                <a:spcPts val="0"/>
              </a:spcAft>
              <a:buFont typeface="Arial" pitchFamily="34" charset="0"/>
              <a:buChar char="•"/>
              <a:defRPr/>
            </a:pPr>
            <a:r>
              <a:rPr lang="en-US" dirty="0" smtClean="0"/>
              <a:t>#1 To know what is expected of them</a:t>
            </a:r>
          </a:p>
          <a:p>
            <a:pPr lvl="1" fontAlgn="auto">
              <a:spcAft>
                <a:spcPts val="0"/>
              </a:spcAft>
              <a:buFont typeface="Arial" pitchFamily="34" charset="0"/>
              <a:buChar char="–"/>
              <a:defRPr/>
            </a:pPr>
            <a:r>
              <a:rPr lang="en-US" dirty="0" smtClean="0">
                <a:solidFill>
                  <a:schemeClr val="bg1">
                    <a:lumMod val="50000"/>
                  </a:schemeClr>
                </a:solidFill>
              </a:rPr>
              <a:t>Do your employees have the tools and materials to do their job safely everyday?</a:t>
            </a:r>
          </a:p>
          <a:p>
            <a:pPr fontAlgn="auto">
              <a:spcAft>
                <a:spcPts val="0"/>
              </a:spcAft>
              <a:buFont typeface="Arial" pitchFamily="34" charset="0"/>
              <a:buChar char="•"/>
              <a:defRPr/>
            </a:pPr>
            <a:r>
              <a:rPr lang="en-US" dirty="0" smtClean="0"/>
              <a:t>#2 Recognition </a:t>
            </a:r>
          </a:p>
          <a:p>
            <a:pPr lvl="1" fontAlgn="auto">
              <a:spcAft>
                <a:spcPts val="0"/>
              </a:spcAft>
              <a:buFont typeface="Arial" pitchFamily="34" charset="0"/>
              <a:buChar char="–"/>
              <a:defRPr/>
            </a:pPr>
            <a:r>
              <a:rPr lang="en-US" dirty="0" smtClean="0">
                <a:solidFill>
                  <a:schemeClr val="bg1">
                    <a:lumMod val="50000"/>
                  </a:schemeClr>
                </a:solidFill>
              </a:rPr>
              <a:t>When is the last time you praised good work?</a:t>
            </a:r>
          </a:p>
          <a:p>
            <a:pPr fontAlgn="auto">
              <a:spcAft>
                <a:spcPts val="0"/>
              </a:spcAft>
              <a:buFont typeface="Arial" pitchFamily="34" charset="0"/>
              <a:buChar char="•"/>
              <a:defRPr/>
            </a:pPr>
            <a:r>
              <a:rPr lang="en-US" dirty="0" smtClean="0"/>
              <a:t>#3 To know their opinions count</a:t>
            </a:r>
          </a:p>
          <a:p>
            <a:pPr lvl="1" fontAlgn="auto">
              <a:spcAft>
                <a:spcPts val="0"/>
              </a:spcAft>
              <a:buFont typeface="Arial" pitchFamily="34" charset="0"/>
              <a:buChar char="–"/>
              <a:defRPr/>
            </a:pPr>
            <a:r>
              <a:rPr lang="en-US" dirty="0" smtClean="0">
                <a:solidFill>
                  <a:schemeClr val="bg1">
                    <a:lumMod val="50000"/>
                  </a:schemeClr>
                </a:solidFill>
              </a:rPr>
              <a:t>Do you have an open-door policy that encourages employees to provide suggestions?</a:t>
            </a:r>
          </a:p>
          <a:p>
            <a:pPr fontAlgn="auto">
              <a:spcAft>
                <a:spcPts val="0"/>
              </a:spcAft>
              <a:buFont typeface="Arial" pitchFamily="34" charset="0"/>
              <a:buChar char="•"/>
              <a:defRPr/>
            </a:pPr>
            <a:r>
              <a:rPr lang="en-US" dirty="0" smtClean="0"/>
              <a:t>#4 To grow and have job security</a:t>
            </a:r>
          </a:p>
          <a:p>
            <a:pPr lvl="1" fontAlgn="auto">
              <a:spcAft>
                <a:spcPts val="0"/>
              </a:spcAft>
              <a:buFont typeface="Arial" pitchFamily="34" charset="0"/>
              <a:buChar char="–"/>
              <a:defRPr/>
            </a:pPr>
            <a:r>
              <a:rPr lang="en-US" dirty="0" smtClean="0">
                <a:solidFill>
                  <a:schemeClr val="bg1">
                    <a:lumMod val="50000"/>
                  </a:schemeClr>
                </a:solidFill>
              </a:rPr>
              <a:t>Do you encourage employees to expand their skills?</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A711BDA-7240-4DFE-A4F0-BA3734239689}" type="slidenum">
              <a:rPr lang="en-US"/>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69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NOW ANSWER THE QUESTIONS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dirty="0" smtClean="0"/>
              <a:t>What do want from your employees?</a:t>
            </a:r>
          </a:p>
          <a:p>
            <a:pPr fontAlgn="auto">
              <a:spcAft>
                <a:spcPts val="0"/>
              </a:spcAft>
              <a:buFont typeface="Arial" pitchFamily="34" charset="0"/>
              <a:buChar char="•"/>
              <a:defRPr/>
            </a:pPr>
            <a:r>
              <a:rPr lang="en-US" dirty="0" smtClean="0"/>
              <a:t>#1 To provide a service to your customers </a:t>
            </a:r>
          </a:p>
          <a:p>
            <a:pPr lvl="1" fontAlgn="auto">
              <a:spcAft>
                <a:spcPts val="0"/>
              </a:spcAft>
              <a:buFont typeface="Arial" pitchFamily="34" charset="0"/>
              <a:buChar char="–"/>
              <a:defRPr/>
            </a:pPr>
            <a:r>
              <a:rPr lang="en-US" dirty="0" smtClean="0">
                <a:solidFill>
                  <a:schemeClr val="bg1">
                    <a:lumMod val="50000"/>
                  </a:schemeClr>
                </a:solidFill>
              </a:rPr>
              <a:t>Do your employees have the tools and materials to do their job safely everyday?</a:t>
            </a:r>
          </a:p>
          <a:p>
            <a:pPr fontAlgn="auto">
              <a:spcAft>
                <a:spcPts val="0"/>
              </a:spcAft>
              <a:buFont typeface="Arial" pitchFamily="34" charset="0"/>
              <a:buChar char="•"/>
              <a:defRPr/>
            </a:pPr>
            <a:r>
              <a:rPr lang="en-US" dirty="0" smtClean="0"/>
              <a:t>#2 To provide quality and cost-effective services </a:t>
            </a:r>
          </a:p>
          <a:p>
            <a:pPr lvl="1" fontAlgn="auto">
              <a:spcAft>
                <a:spcPts val="0"/>
              </a:spcAft>
              <a:buFont typeface="Arial" pitchFamily="34" charset="0"/>
              <a:buChar char="–"/>
              <a:defRPr/>
            </a:pPr>
            <a:r>
              <a:rPr lang="en-US" dirty="0" smtClean="0">
                <a:solidFill>
                  <a:schemeClr val="bg1">
                    <a:lumMod val="50000"/>
                  </a:schemeClr>
                </a:solidFill>
              </a:rPr>
              <a:t>When is the last time you praised good work?</a:t>
            </a:r>
          </a:p>
          <a:p>
            <a:pPr fontAlgn="auto">
              <a:spcAft>
                <a:spcPts val="0"/>
              </a:spcAft>
              <a:buFont typeface="Arial" pitchFamily="34" charset="0"/>
              <a:buChar char="•"/>
              <a:defRPr/>
            </a:pPr>
            <a:r>
              <a:rPr lang="en-US" dirty="0" smtClean="0"/>
              <a:t>#3 To know their opinions</a:t>
            </a:r>
          </a:p>
          <a:p>
            <a:pPr lvl="1" fontAlgn="auto">
              <a:spcAft>
                <a:spcPts val="0"/>
              </a:spcAft>
              <a:buFont typeface="Arial" pitchFamily="34" charset="0"/>
              <a:buChar char="–"/>
              <a:defRPr/>
            </a:pPr>
            <a:r>
              <a:rPr lang="en-US" dirty="0" smtClean="0">
                <a:solidFill>
                  <a:schemeClr val="bg1">
                    <a:lumMod val="50000"/>
                  </a:schemeClr>
                </a:solidFill>
              </a:rPr>
              <a:t>Do you have an open-door policy that encourages employees to provide suggestions?</a:t>
            </a:r>
          </a:p>
          <a:p>
            <a:pPr fontAlgn="auto">
              <a:spcAft>
                <a:spcPts val="0"/>
              </a:spcAft>
              <a:buFont typeface="Arial" pitchFamily="34" charset="0"/>
              <a:buChar char="•"/>
              <a:defRPr/>
            </a:pPr>
            <a:r>
              <a:rPr lang="en-US" dirty="0" smtClean="0"/>
              <a:t>#4 To grow your business</a:t>
            </a:r>
          </a:p>
          <a:p>
            <a:pPr lvl="1" fontAlgn="auto">
              <a:spcAft>
                <a:spcPts val="0"/>
              </a:spcAft>
              <a:buFont typeface="Arial" pitchFamily="34" charset="0"/>
              <a:buChar char="–"/>
              <a:defRPr/>
            </a:pPr>
            <a:r>
              <a:rPr lang="en-US" dirty="0" smtClean="0">
                <a:solidFill>
                  <a:schemeClr val="bg1">
                    <a:lumMod val="50000"/>
                  </a:schemeClr>
                </a:solidFill>
              </a:rPr>
              <a:t>Do you encourage employees to expand their skills?</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814336DD-B5D9-45EA-B92D-7E81E900B1B2}" type="slidenum">
              <a:rPr lang="en-US"/>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747293" y="3810000"/>
            <a:ext cx="1649413" cy="2132012"/>
            <a:chOff x="3843647" y="1039564"/>
            <a:chExt cx="1678169" cy="2383111"/>
          </a:xfrm>
        </p:grpSpPr>
        <p:pic>
          <p:nvPicPr>
            <p:cNvPr id="1026" name="Picture 2" descr="C:\Documents and Settings\Karen Cooper\Local Settings\Temporary Internet Files\Content.IE5\0OJ5BF3L\MC900251707[1].wmf"/>
            <p:cNvPicPr>
              <a:picLocks noChangeAspect="1" noChangeArrowheads="1"/>
            </p:cNvPicPr>
            <p:nvPr/>
          </p:nvPicPr>
          <p:blipFill>
            <a:blip r:embed="rId2" cstate="email">
              <a:duotone>
                <a:prstClr val="black"/>
                <a:schemeClr val="bg1">
                  <a:lumMod val="85000"/>
                  <a:tint val="45000"/>
                  <a:satMod val="400000"/>
                </a:schemeClr>
              </a:duotone>
            </a:blip>
            <a:srcRect/>
            <a:stretch>
              <a:fillRect/>
            </a:stretch>
          </p:blipFill>
          <p:spPr bwMode="auto">
            <a:xfrm>
              <a:off x="3864923" y="1039564"/>
              <a:ext cx="1656893" cy="1822399"/>
            </a:xfrm>
            <a:prstGeom prst="rect">
              <a:avLst/>
            </a:prstGeom>
            <a:noFill/>
          </p:spPr>
        </p:pic>
        <p:sp>
          <p:nvSpPr>
            <p:cNvPr id="16406" name="Rectangle 5"/>
            <p:cNvSpPr>
              <a:spLocks noChangeArrowheads="1"/>
            </p:cNvSpPr>
            <p:nvPr/>
          </p:nvSpPr>
          <p:spPr bwMode="auto">
            <a:xfrm>
              <a:off x="3843647" y="2743200"/>
              <a:ext cx="1642753" cy="679475"/>
            </a:xfrm>
            <a:prstGeom prst="rect">
              <a:avLst/>
            </a:prstGeom>
            <a:noFill/>
            <a:ln w="9525">
              <a:noFill/>
              <a:miter lim="800000"/>
              <a:headEnd/>
              <a:tailEnd/>
            </a:ln>
          </p:spPr>
          <p:txBody>
            <a:bodyPr>
              <a:spAutoFit/>
            </a:bodyPr>
            <a:lstStyle/>
            <a:p>
              <a:pPr algn="ctr"/>
              <a:r>
                <a:rPr lang="en-US" sz="4000" b="1"/>
                <a:t>Ideas</a:t>
              </a:r>
            </a:p>
          </p:txBody>
        </p:sp>
      </p:grpSp>
      <p:grpSp>
        <p:nvGrpSpPr>
          <p:cNvPr id="3" name="Group 20"/>
          <p:cNvGrpSpPr>
            <a:grpSpLocks/>
          </p:cNvGrpSpPr>
          <p:nvPr/>
        </p:nvGrpSpPr>
        <p:grpSpPr bwMode="auto">
          <a:xfrm>
            <a:off x="2590006" y="1371600"/>
            <a:ext cx="3963988" cy="2274888"/>
            <a:chOff x="2183098" y="140235"/>
            <a:chExt cx="4298819" cy="2312785"/>
          </a:xfrm>
        </p:grpSpPr>
        <p:sp>
          <p:nvSpPr>
            <p:cNvPr id="15" name="Cloud 14"/>
            <p:cNvSpPr/>
            <p:nvPr/>
          </p:nvSpPr>
          <p:spPr>
            <a:xfrm rot="472595">
              <a:off x="2183098" y="140235"/>
              <a:ext cx="4298819" cy="2312785"/>
            </a:xfrm>
            <a:prstGeom prst="cloud">
              <a:avLst/>
            </a:prstGeom>
          </p:spPr>
          <p:style>
            <a:lnRef idx="1">
              <a:schemeClr val="accent4"/>
            </a:lnRef>
            <a:fillRef idx="2">
              <a:schemeClr val="accent4"/>
            </a:fillRef>
            <a:effectRef idx="1">
              <a:schemeClr val="accent4"/>
            </a:effectRef>
            <a:fontRef idx="minor">
              <a:schemeClr val="dk1"/>
            </a:fontRef>
          </p:style>
          <p:txBody>
            <a:bodyPr anchor="b"/>
            <a:lstStyle/>
            <a:p>
              <a:pPr algn="ctr">
                <a:defRPr/>
              </a:pPr>
              <a:r>
                <a:rPr lang="en-US" sz="4000" dirty="0"/>
                <a:t>   </a:t>
              </a:r>
            </a:p>
          </p:txBody>
        </p:sp>
        <p:sp>
          <p:nvSpPr>
            <p:cNvPr id="14" name="TextBox 13"/>
            <p:cNvSpPr txBox="1"/>
            <p:nvPr/>
          </p:nvSpPr>
          <p:spPr>
            <a:xfrm>
              <a:off x="3131758" y="986640"/>
              <a:ext cx="2386269" cy="594516"/>
            </a:xfrm>
            <a:prstGeom prst="rect">
              <a:avLst/>
            </a:prstGeom>
            <a:noFill/>
          </p:spPr>
          <p:txBody>
            <a:bodyPr>
              <a:spAutoFit/>
            </a:bodyPr>
            <a:lstStyle/>
            <a:p>
              <a:pPr>
                <a:defRPr/>
              </a:pPr>
              <a:r>
                <a:rPr lang="en-US" sz="3200" dirty="0">
                  <a:ln>
                    <a:solidFill>
                      <a:sysClr val="windowText" lastClr="000000"/>
                    </a:solidFill>
                  </a:ln>
                  <a:solidFill>
                    <a:schemeClr val="accent2">
                      <a:lumMod val="75000"/>
                    </a:schemeClr>
                  </a:solidFill>
                  <a:latin typeface="Arial" pitchFamily="34" charset="0"/>
                  <a:cs typeface="Arial" pitchFamily="34" charset="0"/>
                </a:rPr>
                <a:t>TRAINING</a:t>
              </a:r>
            </a:p>
          </p:txBody>
        </p:sp>
      </p:grpSp>
      <p:sp>
        <p:nvSpPr>
          <p:cNvPr id="19" name="Title 18"/>
          <p:cNvSpPr>
            <a:spLocks noGrp="1"/>
          </p:cNvSpPr>
          <p:nvPr>
            <p:ph type="title"/>
          </p:nvPr>
        </p:nvSpPr>
        <p:spPr>
          <a:xfrm>
            <a:off x="457200" y="0"/>
            <a:ext cx="8229600" cy="1143000"/>
          </a:xfrm>
        </p:spPr>
        <p:txBody>
          <a:bodyPr/>
          <a:lstStyle/>
          <a:p>
            <a:pPr algn="r" eaLnBrk="1" hangingPunct="1">
              <a:defRPr/>
            </a:pPr>
            <a:r>
              <a:rPr lang="en-US" sz="4000" b="1" dirty="0" smtClean="0">
                <a:effectLst>
                  <a:outerShdw blurRad="38100" dist="38100" dir="2700000" algn="tl">
                    <a:srgbClr val="000000">
                      <a:alpha val="43137"/>
                    </a:srgbClr>
                  </a:outerShdw>
                </a:effectLst>
              </a:rPr>
              <a:t>TRAINING PROGRAM</a:t>
            </a:r>
          </a:p>
        </p:txBody>
      </p:sp>
      <p:sp>
        <p:nvSpPr>
          <p:cNvPr id="16396" name="Slide Number Placeholder 27"/>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5082D92-4219-4546-9C2C-7D7CBFE2BCE9}" type="slidenum">
              <a:rPr lang="en-US" smtClean="0"/>
              <a:pPr/>
              <a:t>55</a:t>
            </a:fld>
            <a:endParaRPr lang="en-US" smtClean="0"/>
          </a:p>
        </p:txBody>
      </p:sp>
      <p:grpSp>
        <p:nvGrpSpPr>
          <p:cNvPr id="4" name="Group 23"/>
          <p:cNvGrpSpPr>
            <a:grpSpLocks/>
          </p:cNvGrpSpPr>
          <p:nvPr/>
        </p:nvGrpSpPr>
        <p:grpSpPr bwMode="auto">
          <a:xfrm>
            <a:off x="6400800" y="3105150"/>
            <a:ext cx="2743200" cy="3157538"/>
            <a:chOff x="6400800" y="3105834"/>
            <a:chExt cx="2743200" cy="3156262"/>
          </a:xfrm>
        </p:grpSpPr>
        <p:pic>
          <p:nvPicPr>
            <p:cNvPr id="1029" name="Picture 5" descr="C:\Documents and Settings\Karen Cooper\Local Settings\Temporary Internet Files\Content.IE5\77GDZJ57\MC900015981[1].wmf"/>
            <p:cNvPicPr>
              <a:picLocks noChangeAspect="1" noChangeArrowheads="1"/>
            </p:cNvPicPr>
            <p:nvPr/>
          </p:nvPicPr>
          <p:blipFill>
            <a:blip r:embed="rId3" cstate="email">
              <a:duotone>
                <a:prstClr val="black"/>
                <a:schemeClr val="tx2">
                  <a:tint val="45000"/>
                  <a:satMod val="400000"/>
                </a:schemeClr>
              </a:duotone>
            </a:blip>
            <a:stretch>
              <a:fillRect/>
            </a:stretch>
          </p:blipFill>
          <p:spPr bwMode="auto">
            <a:xfrm>
              <a:off x="6858000" y="3863439"/>
              <a:ext cx="1752600" cy="2398657"/>
            </a:xfrm>
            <a:prstGeom prst="rect">
              <a:avLst/>
            </a:prstGeom>
            <a:noFill/>
            <a:ln>
              <a:noFill/>
            </a:ln>
          </p:spPr>
        </p:pic>
        <p:sp>
          <p:nvSpPr>
            <p:cNvPr id="11" name="Rectangle 10"/>
            <p:cNvSpPr/>
            <p:nvPr/>
          </p:nvSpPr>
          <p:spPr>
            <a:xfrm>
              <a:off x="6400800" y="3105834"/>
              <a:ext cx="2743200" cy="646331"/>
            </a:xfrm>
            <a:prstGeom prst="rect">
              <a:avLst/>
            </a:prstGeom>
            <a:noFill/>
          </p:spPr>
          <p:txBody>
            <a:bodyPr>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Employees</a:t>
              </a:r>
            </a:p>
          </p:txBody>
        </p:sp>
      </p:grpSp>
      <p:grpSp>
        <p:nvGrpSpPr>
          <p:cNvPr id="5" name="Group 26"/>
          <p:cNvGrpSpPr>
            <a:grpSpLocks/>
          </p:cNvGrpSpPr>
          <p:nvPr/>
        </p:nvGrpSpPr>
        <p:grpSpPr bwMode="auto">
          <a:xfrm>
            <a:off x="1905000" y="3429000"/>
            <a:ext cx="5165725" cy="914400"/>
            <a:chOff x="1905000" y="3429000"/>
            <a:chExt cx="5166361" cy="914400"/>
          </a:xfrm>
        </p:grpSpPr>
        <p:cxnSp>
          <p:nvCxnSpPr>
            <p:cNvPr id="16" name="Straight Arrow Connector 15"/>
            <p:cNvCxnSpPr/>
            <p:nvPr/>
          </p:nvCxnSpPr>
          <p:spPr>
            <a:xfrm flipH="1" flipV="1">
              <a:off x="5574165" y="3429000"/>
              <a:ext cx="1497196" cy="838200"/>
            </a:xfrm>
            <a:prstGeom prst="straightConnector1">
              <a:avLst/>
            </a:prstGeom>
            <a:ln w="5715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05000" y="3429000"/>
              <a:ext cx="1592459" cy="914400"/>
            </a:xfrm>
            <a:prstGeom prst="straightConnector1">
              <a:avLst/>
            </a:prstGeom>
            <a:ln w="5715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6" name="Group 24"/>
          <p:cNvGrpSpPr>
            <a:grpSpLocks/>
          </p:cNvGrpSpPr>
          <p:nvPr/>
        </p:nvGrpSpPr>
        <p:grpSpPr bwMode="auto">
          <a:xfrm>
            <a:off x="0" y="3105150"/>
            <a:ext cx="3414713" cy="3182938"/>
            <a:chOff x="-153" y="3105754"/>
            <a:chExt cx="3414865" cy="3182367"/>
          </a:xfrm>
        </p:grpSpPr>
        <p:pic>
          <p:nvPicPr>
            <p:cNvPr id="1030" name="Picture 6" descr="C:\Documents and Settings\Karen Cooper\Local Settings\Temporary Internet Files\Content.IE5\77GDZJ57\MC900015983[1].wmf"/>
            <p:cNvPicPr>
              <a:picLocks noChangeAspect="1" noChangeArrowheads="1"/>
            </p:cNvPicPr>
            <p:nvPr/>
          </p:nvPicPr>
          <p:blipFill>
            <a:blip r:embed="rId4" cstate="email">
              <a:duotone>
                <a:prstClr val="black"/>
                <a:schemeClr val="tx2">
                  <a:tint val="45000"/>
                  <a:satMod val="400000"/>
                </a:schemeClr>
              </a:duotone>
            </a:blip>
            <a:srcRect/>
            <a:stretch>
              <a:fillRect/>
            </a:stretch>
          </p:blipFill>
          <p:spPr bwMode="auto">
            <a:xfrm>
              <a:off x="381000" y="3941618"/>
              <a:ext cx="3033712" cy="2346503"/>
            </a:xfrm>
            <a:prstGeom prst="rect">
              <a:avLst/>
            </a:prstGeom>
            <a:noFill/>
          </p:spPr>
        </p:pic>
        <p:sp>
          <p:nvSpPr>
            <p:cNvPr id="10" name="Rectangle 9"/>
            <p:cNvSpPr/>
            <p:nvPr/>
          </p:nvSpPr>
          <p:spPr>
            <a:xfrm>
              <a:off x="-153" y="3105754"/>
              <a:ext cx="2743200" cy="646354"/>
            </a:xfrm>
            <a:prstGeom prst="rect">
              <a:avLst/>
            </a:prstGeom>
            <a:noFill/>
          </p:spPr>
          <p:txBody>
            <a:bodyPr>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Managers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686800" cy="1143000"/>
          </a:xfrm>
        </p:spPr>
        <p:txBody>
          <a:bodyPr>
            <a:noAutofit/>
          </a:bodyPr>
          <a:lstStyle/>
          <a:p>
            <a:pPr algn="r">
              <a:defRPr/>
            </a:pP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EMPLOYEE ENGAGEMENT</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OPEN DISCUSSION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88066" name="Content Placeholder 4"/>
          <p:cNvSpPr>
            <a:spLocks noGrp="1"/>
          </p:cNvSpPr>
          <p:nvPr>
            <p:ph sz="half" idx="1"/>
          </p:nvPr>
        </p:nvSpPr>
        <p:spPr>
          <a:xfrm>
            <a:off x="304800" y="1676400"/>
            <a:ext cx="5791200" cy="4602163"/>
          </a:xfrm>
        </p:spPr>
        <p:txBody>
          <a:bodyPr/>
          <a:lstStyle/>
          <a:p>
            <a:r>
              <a:rPr lang="en-US" dirty="0" smtClean="0"/>
              <a:t>What are you going to do to encourage employee engagement</a:t>
            </a:r>
          </a:p>
          <a:p>
            <a:endParaRPr lang="en-US" dirty="0" smtClean="0"/>
          </a:p>
          <a:p>
            <a:pPr lvl="1"/>
            <a:r>
              <a:rPr lang="en-US" dirty="0" smtClean="0"/>
              <a:t>Over the next week?</a:t>
            </a:r>
          </a:p>
          <a:p>
            <a:pPr lvl="1"/>
            <a:endParaRPr lang="en-US" dirty="0" smtClean="0"/>
          </a:p>
          <a:p>
            <a:pPr lvl="1"/>
            <a:r>
              <a:rPr lang="en-US" dirty="0" smtClean="0"/>
              <a:t>Over the next month?</a:t>
            </a:r>
          </a:p>
          <a:p>
            <a:pPr lvl="1"/>
            <a:endParaRPr lang="en-US" dirty="0" smtClean="0"/>
          </a:p>
          <a:p>
            <a:pPr lvl="1"/>
            <a:r>
              <a:rPr lang="en-US" dirty="0" smtClean="0"/>
              <a:t>In the following years?</a:t>
            </a:r>
          </a:p>
        </p:txBody>
      </p:sp>
      <p:sp>
        <p:nvSpPr>
          <p:cNvPr id="2" name="Slide Number Placeholder 1"/>
          <p:cNvSpPr>
            <a:spLocks noGrp="1"/>
          </p:cNvSpPr>
          <p:nvPr>
            <p:ph type="sldNum" sz="quarter" idx="12"/>
          </p:nvPr>
        </p:nvSpPr>
        <p:spPr/>
        <p:txBody>
          <a:bodyPr/>
          <a:lstStyle/>
          <a:p>
            <a:pPr>
              <a:defRPr/>
            </a:pPr>
            <a:fld id="{528528D3-0A7F-4CC3-8AF4-56732CF581B5}" type="slidenum">
              <a:rPr lang="en-US"/>
              <a:pPr>
                <a:defRPr/>
              </a:pPr>
              <a:t>56</a:t>
            </a:fld>
            <a:endParaRPr lang="en-US" dirty="0"/>
          </a:p>
        </p:txBody>
      </p:sp>
      <p:pic>
        <p:nvPicPr>
          <p:cNvPr id="3" name="Picture 2" descr="096792-yellow-comment-bubbles-icon-signs-electrical-shock3.png"/>
          <p:cNvPicPr>
            <a:picLocks noChangeAspect="1"/>
          </p:cNvPicPr>
          <p:nvPr/>
        </p:nvPicPr>
        <p:blipFill>
          <a:blip r:embed="rId3" cstate="email">
            <a:duotone>
              <a:schemeClr val="accent5">
                <a:shade val="45000"/>
                <a:satMod val="135000"/>
              </a:schemeClr>
              <a:prstClr val="white"/>
            </a:duotone>
          </a:blip>
          <a:stretch>
            <a:fillRect/>
          </a:stretch>
        </p:blipFill>
        <p:spPr>
          <a:xfrm>
            <a:off x="5893206" y="1981200"/>
            <a:ext cx="3250794" cy="3250794"/>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200000">
            <a:off x="7565444" y="4186570"/>
            <a:ext cx="1619261" cy="1242892"/>
          </a:xfrm>
          <a:prstGeom prst="rect">
            <a:avLst/>
          </a:prstGeom>
          <a:noFill/>
          <a:ln w="9525">
            <a:noFill/>
            <a:miter lim="800000"/>
            <a:headEnd/>
            <a:tailEnd/>
          </a:ln>
        </p:spPr>
      </p:pic>
      <p:pic>
        <p:nvPicPr>
          <p:cNvPr id="90113"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4599">
            <a:off x="735474" y="3893062"/>
            <a:ext cx="1762125" cy="1352550"/>
          </a:xfrm>
          <a:prstGeom prst="rect">
            <a:avLst/>
          </a:prstGeom>
          <a:noFill/>
          <a:ln w="9525">
            <a:noFill/>
            <a:miter lim="800000"/>
            <a:headEnd/>
            <a:tailEnd/>
          </a:ln>
        </p:spPr>
      </p:pic>
      <p:pic>
        <p:nvPicPr>
          <p:cNvPr id="90114"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63366">
            <a:off x="4217014" y="4984904"/>
            <a:ext cx="1762125" cy="1352550"/>
          </a:xfrm>
          <a:prstGeom prst="rect">
            <a:avLst/>
          </a:prstGeom>
          <a:noFill/>
          <a:ln w="9525">
            <a:noFill/>
            <a:miter lim="800000"/>
            <a:headEnd/>
            <a:tailEnd/>
          </a:ln>
        </p:spPr>
      </p:pic>
      <p:pic>
        <p:nvPicPr>
          <p:cNvPr id="90115"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2762335" flipV="1">
            <a:off x="6152329" y="1885642"/>
            <a:ext cx="1762125" cy="1352550"/>
          </a:xfrm>
          <a:prstGeom prst="rect">
            <a:avLst/>
          </a:prstGeom>
          <a:noFill/>
          <a:ln w="9525">
            <a:noFill/>
            <a:miter lim="800000"/>
            <a:headEnd/>
            <a:tailEnd/>
          </a:ln>
        </p:spPr>
      </p:pic>
      <p:pic>
        <p:nvPicPr>
          <p:cNvPr id="90116"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664184" flipV="1">
            <a:off x="2205448" y="1737851"/>
            <a:ext cx="1762125" cy="1352550"/>
          </a:xfrm>
          <a:prstGeom prst="rect">
            <a:avLst/>
          </a:prstGeom>
          <a:noFill/>
          <a:ln w="9525">
            <a:noFill/>
            <a:miter lim="800000"/>
            <a:headEnd/>
            <a:tailEnd/>
          </a:ln>
        </p:spPr>
      </p:pic>
      <p:sp>
        <p:nvSpPr>
          <p:cNvPr id="2" name="Title 1"/>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WHAT ELSE IS REQUIRED?</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01E4B1ED-003B-45BB-A981-17906E8A88AF}" type="slidenum">
              <a:rPr lang="en-US"/>
              <a:pPr>
                <a:defRPr/>
              </a:pPr>
              <a:t>57</a:t>
            </a:fld>
            <a:endParaRPr lang="en-US" dirty="0"/>
          </a:p>
        </p:txBody>
      </p:sp>
      <p:sp>
        <p:nvSpPr>
          <p:cNvPr id="4" name="TextBox 3"/>
          <p:cNvSpPr txBox="1"/>
          <p:nvPr/>
        </p:nvSpPr>
        <p:spPr>
          <a:xfrm>
            <a:off x="2074606" y="4340942"/>
            <a:ext cx="22098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2400" dirty="0" smtClean="0"/>
              <a:t>WORK EVALUATION </a:t>
            </a:r>
            <a:r>
              <a:rPr lang="en-US" sz="2400" dirty="0"/>
              <a:t>METHODS</a:t>
            </a:r>
          </a:p>
        </p:txBody>
      </p:sp>
      <p:sp>
        <p:nvSpPr>
          <p:cNvPr id="5" name="TextBox 4"/>
          <p:cNvSpPr txBox="1"/>
          <p:nvPr/>
        </p:nvSpPr>
        <p:spPr>
          <a:xfrm>
            <a:off x="3736257" y="2010526"/>
            <a:ext cx="2286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2400" dirty="0"/>
              <a:t>EMPLOYEE ENGAGEMENT</a:t>
            </a:r>
          </a:p>
        </p:txBody>
      </p:sp>
      <p:sp>
        <p:nvSpPr>
          <p:cNvPr id="6" name="TextBox 5"/>
          <p:cNvSpPr txBox="1"/>
          <p:nvPr/>
        </p:nvSpPr>
        <p:spPr>
          <a:xfrm>
            <a:off x="265472" y="2861187"/>
            <a:ext cx="283169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1" algn="ctr" fontAlgn="auto">
              <a:spcBef>
                <a:spcPts val="0"/>
              </a:spcBef>
              <a:spcAft>
                <a:spcPts val="0"/>
              </a:spcAft>
              <a:defRPr/>
            </a:pPr>
            <a:r>
              <a:rPr lang="en-US" sz="2800" dirty="0" smtClean="0"/>
              <a:t>AWARENESS </a:t>
            </a:r>
            <a:r>
              <a:rPr lang="en-US" sz="2800" dirty="0"/>
              <a:t>TRAINING</a:t>
            </a:r>
          </a:p>
        </p:txBody>
      </p:sp>
      <p:sp>
        <p:nvSpPr>
          <p:cNvPr id="9" name="TextBox 8"/>
          <p:cNvSpPr txBox="1"/>
          <p:nvPr/>
        </p:nvSpPr>
        <p:spPr>
          <a:xfrm>
            <a:off x="5191432" y="2831690"/>
            <a:ext cx="3760839" cy="1785640"/>
          </a:xfrm>
          <a:prstGeom prst="flowChartPunchedTap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dirty="0"/>
              <a:t>PROGRAM IMPLEMENTATION</a:t>
            </a:r>
          </a:p>
        </p:txBody>
      </p:sp>
      <p:sp>
        <p:nvSpPr>
          <p:cNvPr id="13" name="TextBox 12"/>
          <p:cNvSpPr txBox="1"/>
          <p:nvPr/>
        </p:nvSpPr>
        <p:spPr>
          <a:xfrm>
            <a:off x="5604386" y="5201265"/>
            <a:ext cx="2209800"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dirty="0" smtClean="0"/>
              <a:t>COST-BENEFIT ANALYSIS</a:t>
            </a:r>
            <a:endParaRPr lang="en-US" sz="2400" dirty="0"/>
          </a:p>
        </p:txBody>
      </p:sp>
      <p:pic>
        <p:nvPicPr>
          <p:cNvPr id="16"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0" y="2642750"/>
            <a:ext cx="1012722" cy="695302"/>
          </a:xfrm>
          <a:prstGeom prst="rect">
            <a:avLst/>
          </a:prstGeom>
          <a:noFill/>
        </p:spPr>
      </p:pic>
      <p:pic>
        <p:nvPicPr>
          <p:cNvPr id="15"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1906249" y="4024343"/>
            <a:ext cx="1012722" cy="695302"/>
          </a:xfrm>
          <a:prstGeom prst="rect">
            <a:avLst/>
          </a:prstGeom>
          <a:noFill/>
        </p:spPr>
      </p:pic>
      <p:pic>
        <p:nvPicPr>
          <p:cNvPr id="17"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3542676" y="1643406"/>
            <a:ext cx="1012722" cy="695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1AEA41FB-01C2-4D91-8A68-98251CD2FFE9}"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ffectLst>
                  <a:outerShdw blurRad="38100" dist="38100" dir="2700000" algn="tl">
                    <a:srgbClr val="000000">
                      <a:alpha val="43137"/>
                    </a:srgbClr>
                  </a:outerShdw>
                </a:effectLst>
              </a:rPr>
              <a:t>COST-BENEFIT ANALYSIS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D0E323A9-48C0-4956-BA1C-3BA400E133FB}" type="slidenum">
              <a:rPr lang="en-US"/>
              <a:pPr>
                <a:defRPr/>
              </a:pPr>
              <a:t>59</a:t>
            </a:fld>
            <a:endParaRPr lang="en-US" dirty="0"/>
          </a:p>
        </p:txBody>
      </p:sp>
      <p:sp>
        <p:nvSpPr>
          <p:cNvPr id="101378" name="Text Placeholder 4"/>
          <p:cNvSpPr>
            <a:spLocks noGrp="1"/>
          </p:cNvSpPr>
          <p:nvPr>
            <p:ph type="body" idx="4294967295"/>
          </p:nvPr>
        </p:nvSpPr>
        <p:spPr>
          <a:xfrm>
            <a:off x="1295400" y="1905000"/>
            <a:ext cx="2667000" cy="639763"/>
          </a:xfrm>
          <a:prstGeom prst="rect">
            <a:avLst/>
          </a:prstGeom>
        </p:spPr>
        <p:txBody>
          <a:bodyPr/>
          <a:lstStyle/>
          <a:p>
            <a:pPr algn="ctr">
              <a:buNone/>
            </a:pPr>
            <a:r>
              <a:rPr lang="en-US" sz="2800" i="1" dirty="0" smtClean="0"/>
              <a:t>COSTS</a:t>
            </a:r>
          </a:p>
        </p:txBody>
      </p:sp>
      <p:sp>
        <p:nvSpPr>
          <p:cNvPr id="101379" name="Content Placeholder 5"/>
          <p:cNvSpPr>
            <a:spLocks noGrp="1"/>
          </p:cNvSpPr>
          <p:nvPr>
            <p:ph sz="half" idx="4294967295"/>
          </p:nvPr>
        </p:nvSpPr>
        <p:spPr>
          <a:xfrm>
            <a:off x="1446212" y="2438400"/>
            <a:ext cx="3735388" cy="3798888"/>
          </a:xfrm>
          <a:prstGeom prst="rect">
            <a:avLst/>
          </a:prstGeom>
        </p:spPr>
        <p:txBody>
          <a:bodyPr/>
          <a:lstStyle/>
          <a:p>
            <a:r>
              <a:rPr lang="en-US" sz="2400" dirty="0" smtClean="0"/>
              <a:t>Purchase costs</a:t>
            </a:r>
          </a:p>
          <a:p>
            <a:r>
              <a:rPr lang="en-US" sz="2400" dirty="0" smtClean="0"/>
              <a:t>Engineering costs</a:t>
            </a:r>
          </a:p>
          <a:p>
            <a:r>
              <a:rPr lang="en-US" sz="2400" dirty="0" smtClean="0"/>
              <a:t>Training costs</a:t>
            </a:r>
          </a:p>
          <a:p>
            <a:r>
              <a:rPr lang="en-US" sz="2400" dirty="0" smtClean="0"/>
              <a:t>Reoccurring costs (maintenance)</a:t>
            </a:r>
          </a:p>
          <a:p>
            <a:r>
              <a:rPr lang="en-US" sz="2400" dirty="0" smtClean="0"/>
              <a:t>Other miscellaneous costs</a:t>
            </a:r>
          </a:p>
          <a:p>
            <a:endParaRPr lang="en-US" dirty="0" smtClean="0"/>
          </a:p>
        </p:txBody>
      </p:sp>
      <p:sp>
        <p:nvSpPr>
          <p:cNvPr id="101380" name="Text Placeholder 6"/>
          <p:cNvSpPr>
            <a:spLocks noGrp="1"/>
          </p:cNvSpPr>
          <p:nvPr>
            <p:ph type="body" sz="quarter" idx="4294967295"/>
          </p:nvPr>
        </p:nvSpPr>
        <p:spPr>
          <a:xfrm>
            <a:off x="5635625" y="1905000"/>
            <a:ext cx="3508375" cy="639763"/>
          </a:xfrm>
          <a:prstGeom prst="rect">
            <a:avLst/>
          </a:prstGeom>
        </p:spPr>
        <p:txBody>
          <a:bodyPr/>
          <a:lstStyle/>
          <a:p>
            <a:pPr algn="ctr">
              <a:buNone/>
            </a:pPr>
            <a:r>
              <a:rPr lang="en-US" sz="2800" i="1" dirty="0" smtClean="0"/>
              <a:t>BENEFITS</a:t>
            </a:r>
          </a:p>
        </p:txBody>
      </p:sp>
      <p:sp>
        <p:nvSpPr>
          <p:cNvPr id="101381" name="Content Placeholder 7"/>
          <p:cNvSpPr>
            <a:spLocks noGrp="1"/>
          </p:cNvSpPr>
          <p:nvPr>
            <p:ph sz="quarter" idx="4294967295"/>
          </p:nvPr>
        </p:nvSpPr>
        <p:spPr>
          <a:xfrm>
            <a:off x="5181600" y="2362200"/>
            <a:ext cx="3962400" cy="3951288"/>
          </a:xfrm>
          <a:prstGeom prst="rect">
            <a:avLst/>
          </a:prstGeom>
        </p:spPr>
        <p:txBody>
          <a:bodyPr/>
          <a:lstStyle/>
          <a:p>
            <a:r>
              <a:rPr lang="en-US" sz="2400" dirty="0" smtClean="0"/>
              <a:t>Effectiveness of solution in eliminating or reducing risk</a:t>
            </a:r>
          </a:p>
          <a:p>
            <a:r>
              <a:rPr lang="en-US" sz="2400" dirty="0" smtClean="0"/>
              <a:t>Productivity improvements</a:t>
            </a:r>
          </a:p>
          <a:p>
            <a:r>
              <a:rPr lang="en-US" sz="2400" dirty="0" smtClean="0"/>
              <a:t>Preventing of a future injury</a:t>
            </a:r>
          </a:p>
          <a:p>
            <a:pPr lvl="1"/>
            <a:r>
              <a:rPr lang="en-US" sz="2000" dirty="0" smtClean="0"/>
              <a:t>Historical injury records </a:t>
            </a:r>
          </a:p>
          <a:p>
            <a:pPr lvl="1"/>
            <a:r>
              <a:rPr lang="en-US" sz="2000" dirty="0" smtClean="0"/>
              <a:t>Injury risk from job evaluation results </a:t>
            </a:r>
          </a:p>
          <a:p>
            <a:endParaRPr lang="en-US" dirty="0" smtClean="0"/>
          </a:p>
        </p:txBody>
      </p:sp>
      <p:sp>
        <p:nvSpPr>
          <p:cNvPr id="9" name="TextBox 8"/>
          <p:cNvSpPr txBox="1"/>
          <p:nvPr/>
        </p:nvSpPr>
        <p:spPr>
          <a:xfrm>
            <a:off x="8552171" y="5288340"/>
            <a:ext cx="591829"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1380">
                                            <p:txEl>
                                              <p:pRg st="0" end="0"/>
                                            </p:txEl>
                                          </p:spTgt>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01381">
                                            <p:txEl>
                                              <p:pRg st="0" end="0"/>
                                            </p:txEl>
                                          </p:spTgt>
                                        </p:tgtEl>
                                        <p:attrNameLst>
                                          <p:attrName>style.visibility</p:attrName>
                                        </p:attrNameLst>
                                      </p:cBhvr>
                                      <p:to>
                                        <p:strVal val="visible"/>
                                      </p:to>
                                    </p:set>
                                    <p:animEffect transition="in" filter="dissolve">
                                      <p:cBhvr>
                                        <p:cTn id="23" dur="500"/>
                                        <p:tgtEl>
                                          <p:spTgt spid="101381">
                                            <p:txEl>
                                              <p:pRg st="0" end="0"/>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1381">
                                            <p:txEl>
                                              <p:pRg st="1" end="1"/>
                                            </p:txEl>
                                          </p:spTgt>
                                        </p:tgtEl>
                                        <p:attrNameLst>
                                          <p:attrName>style.visibility</p:attrName>
                                        </p:attrNameLst>
                                      </p:cBhvr>
                                      <p:to>
                                        <p:strVal val="visible"/>
                                      </p:to>
                                    </p:set>
                                    <p:animEffect transition="in" filter="dissolve">
                                      <p:cBhvr>
                                        <p:cTn id="26" dur="500"/>
                                        <p:tgtEl>
                                          <p:spTgt spid="101381">
                                            <p:txEl>
                                              <p:pRg st="1" end="1"/>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1381">
                                            <p:txEl>
                                              <p:pRg st="2" end="2"/>
                                            </p:txEl>
                                          </p:spTgt>
                                        </p:tgtEl>
                                        <p:attrNameLst>
                                          <p:attrName>style.visibility</p:attrName>
                                        </p:attrNameLst>
                                      </p:cBhvr>
                                      <p:to>
                                        <p:strVal val="visible"/>
                                      </p:to>
                                    </p:set>
                                    <p:animEffect transition="in" filter="dissolve">
                                      <p:cBhvr>
                                        <p:cTn id="29" dur="500"/>
                                        <p:tgtEl>
                                          <p:spTgt spid="101381">
                                            <p:txEl>
                                              <p:pRg st="2" end="2"/>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1381">
                                            <p:txEl>
                                              <p:pRg st="3" end="3"/>
                                            </p:txEl>
                                          </p:spTgt>
                                        </p:tgtEl>
                                        <p:attrNameLst>
                                          <p:attrName>style.visibility</p:attrName>
                                        </p:attrNameLst>
                                      </p:cBhvr>
                                      <p:to>
                                        <p:strVal val="visible"/>
                                      </p:to>
                                    </p:set>
                                    <p:animEffect transition="in" filter="dissolve">
                                      <p:cBhvr>
                                        <p:cTn id="32" dur="500"/>
                                        <p:tgtEl>
                                          <p:spTgt spid="101381">
                                            <p:txEl>
                                              <p:pRg st="3" end="3"/>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1381">
                                            <p:txEl>
                                              <p:pRg st="4" end="4"/>
                                            </p:txEl>
                                          </p:spTgt>
                                        </p:tgtEl>
                                        <p:attrNameLst>
                                          <p:attrName>style.visibility</p:attrName>
                                        </p:attrNameLst>
                                      </p:cBhvr>
                                      <p:to>
                                        <p:strVal val="visible"/>
                                      </p:to>
                                    </p:set>
                                    <p:animEffect transition="in" filter="dissolve">
                                      <p:cBhvr>
                                        <p:cTn id="35" dur="500"/>
                                        <p:tgtEl>
                                          <p:spTgt spid="1013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P spid="101379" grpId="0" uiExpand="1" build="p"/>
      <p:bldP spid="101380" grpId="0" build="p"/>
      <p:bldP spid="10138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16000" y="0"/>
            <a:ext cx="7772400" cy="1143000"/>
          </a:xfrm>
        </p:spPr>
        <p:txBody>
          <a:bodyPr>
            <a:normAutofit/>
          </a:bodyPr>
          <a:lstStyle/>
          <a:p>
            <a:pPr algn="r" eaLnBrk="1" hangingPunct="1">
              <a:defRPr/>
            </a:pPr>
            <a:r>
              <a:rPr lang="en-US" b="1" dirty="0" smtClean="0">
                <a:effectLst>
                  <a:outerShdw blurRad="38100" dist="38100" dir="2700000" algn="tl">
                    <a:srgbClr val="000000">
                      <a:alpha val="43137"/>
                    </a:srgbClr>
                  </a:outerShdw>
                </a:effectLst>
              </a:rPr>
              <a:t>HIERARCHY OF CONTROLS</a:t>
            </a:r>
          </a:p>
        </p:txBody>
      </p:sp>
      <p:sp>
        <p:nvSpPr>
          <p:cNvPr id="33800" name="Slide Number Placeholder 10"/>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069D0C6-9B5A-4FC7-BA31-B69CF0DEEFFD}" type="slidenum">
              <a:rPr lang="en-US" smtClean="0"/>
              <a:pPr/>
              <a:t>6</a:t>
            </a:fld>
            <a:endParaRPr lang="en-US" smtClean="0"/>
          </a:p>
        </p:txBody>
      </p:sp>
      <p:graphicFrame>
        <p:nvGraphicFramePr>
          <p:cNvPr id="4" name="Diagram 3"/>
          <p:cNvGraphicFramePr/>
          <p:nvPr/>
        </p:nvGraphicFramePr>
        <p:xfrm>
          <a:off x="1198323" y="1628548"/>
          <a:ext cx="6505183" cy="4427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03413" y="5576888"/>
            <a:ext cx="4398962" cy="523875"/>
          </a:xfrm>
          <a:prstGeom prst="rect">
            <a:avLst/>
          </a:prstGeom>
          <a:noFill/>
        </p:spPr>
        <p:txBody>
          <a:bodyPr>
            <a:spAutoFit/>
          </a:bodyPr>
          <a:lstStyle/>
          <a:p>
            <a:pPr algn="ctr">
              <a:defRPr/>
            </a:pPr>
            <a:r>
              <a:rPr lang="en-US" sz="2800" b="1" dirty="0">
                <a:solidFill>
                  <a:schemeClr val="bg2"/>
                </a:solidFill>
                <a:latin typeface="+mn-lt"/>
              </a:rPr>
              <a:t>IDENTIFIED HAZARD</a:t>
            </a:r>
          </a:p>
        </p:txBody>
      </p:sp>
      <p:sp>
        <p:nvSpPr>
          <p:cNvPr id="12" name="Left Arrow 11"/>
          <p:cNvSpPr>
            <a:spLocks noChangeArrowheads="1"/>
          </p:cNvSpPr>
          <p:nvPr/>
        </p:nvSpPr>
        <p:spPr bwMode="auto">
          <a:xfrm>
            <a:off x="7288213" y="2205038"/>
            <a:ext cx="981075" cy="349250"/>
          </a:xfrm>
          <a:prstGeom prst="leftArrow">
            <a:avLst>
              <a:gd name="adj1" fmla="val 50000"/>
              <a:gd name="adj2" fmla="val 50030"/>
            </a:avLst>
          </a:prstGeom>
          <a:solidFill>
            <a:schemeClr val="accent1"/>
          </a:solidFill>
          <a:ln w="9525" algn="ctr">
            <a:solidFill>
              <a:schemeClr val="tx1"/>
            </a:solidFill>
            <a:round/>
            <a:headEnd/>
            <a:tailEnd/>
          </a:ln>
        </p:spPr>
        <p:txBody>
          <a:bodyPr/>
          <a:lstStyle/>
          <a:p>
            <a:pPr eaLnBrk="0" hangingPunct="0"/>
            <a:endParaRPr lang="en-US" sz="2400">
              <a:latin typeface="Times New Roman" pitchFamily="18" charset="0"/>
            </a:endParaRPr>
          </a:p>
        </p:txBody>
      </p:sp>
      <p:sp>
        <p:nvSpPr>
          <p:cNvPr id="13" name="Left Arrow 12"/>
          <p:cNvSpPr>
            <a:spLocks noChangeArrowheads="1"/>
          </p:cNvSpPr>
          <p:nvPr/>
        </p:nvSpPr>
        <p:spPr bwMode="auto">
          <a:xfrm>
            <a:off x="7292975" y="3163888"/>
            <a:ext cx="981075" cy="350837"/>
          </a:xfrm>
          <a:prstGeom prst="leftArrow">
            <a:avLst>
              <a:gd name="adj1" fmla="val 50000"/>
              <a:gd name="adj2" fmla="val 49804"/>
            </a:avLst>
          </a:prstGeom>
          <a:solidFill>
            <a:schemeClr val="accent1"/>
          </a:solidFill>
          <a:ln w="9525" algn="ctr">
            <a:solidFill>
              <a:schemeClr val="tx1"/>
            </a:solidFill>
            <a:round/>
            <a:headEnd/>
            <a:tailEnd/>
          </a:ln>
        </p:spPr>
        <p:txBody>
          <a:bodyPr/>
          <a:lstStyle/>
          <a:p>
            <a:pPr eaLnBrk="0" hangingPunct="0"/>
            <a:endParaRPr lang="en-US" sz="2400">
              <a:latin typeface="Times New Roman" pitchFamily="18" charset="0"/>
            </a:endParaRPr>
          </a:p>
        </p:txBody>
      </p:sp>
      <p:sp>
        <p:nvSpPr>
          <p:cNvPr id="14" name="Left Arrow 13"/>
          <p:cNvSpPr>
            <a:spLocks noChangeArrowheads="1"/>
          </p:cNvSpPr>
          <p:nvPr/>
        </p:nvSpPr>
        <p:spPr bwMode="auto">
          <a:xfrm>
            <a:off x="7292975" y="4092575"/>
            <a:ext cx="981075" cy="349250"/>
          </a:xfrm>
          <a:prstGeom prst="leftArrow">
            <a:avLst>
              <a:gd name="adj1" fmla="val 50000"/>
              <a:gd name="adj2" fmla="val 50030"/>
            </a:avLst>
          </a:prstGeom>
          <a:solidFill>
            <a:schemeClr val="accent1"/>
          </a:solidFill>
          <a:ln w="9525" algn="ctr">
            <a:solidFill>
              <a:schemeClr val="tx1"/>
            </a:solidFill>
            <a:round/>
            <a:headEnd/>
            <a:tailEnd/>
          </a:ln>
        </p:spPr>
        <p:txBody>
          <a:bodyPr/>
          <a:lstStyle/>
          <a:p>
            <a:pPr eaLnBrk="0" hangingPunct="0"/>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44444E-6 -7.40741E-7 L -4.44444E-6 0.14306 " pathEditMode="relative" rAng="0" ptsTypes="AA">
                                      <p:cBhvr>
                                        <p:cTn id="10" dur="2000" fill="hold"/>
                                        <p:tgtEl>
                                          <p:spTgt spid="12"/>
                                        </p:tgtEl>
                                        <p:attrNameLst>
                                          <p:attrName>ppt_x</p:attrName>
                                          <p:attrName>ppt_y</p:attrName>
                                        </p:attrNameLst>
                                      </p:cBhvr>
                                      <p:rCtr x="0" y="72"/>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4.44444E-6 -7.40741E-7 L -4.44444E-6 0.14306 " pathEditMode="relative" rAng="0" ptsTypes="AA">
                                      <p:cBhvr>
                                        <p:cTn id="18" dur="2000" fill="hold"/>
                                        <p:tgtEl>
                                          <p:spTgt spid="13"/>
                                        </p:tgtEl>
                                        <p:attrNameLst>
                                          <p:attrName>ppt_x</p:attrName>
                                          <p:attrName>ppt_y</p:attrName>
                                        </p:attrNameLst>
                                      </p:cBhvr>
                                      <p:rCtr x="0" y="72"/>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42" presetClass="path" presetSubtype="0" accel="50000" decel="50000" fill="hold" grpId="0" nodeType="withEffect">
                                  <p:stCondLst>
                                    <p:cond delay="0"/>
                                  </p:stCondLst>
                                  <p:childTnLst>
                                    <p:animMotion origin="layout" path="M 4.72222E-6 0.00764 L 4.72222E-6 0.13287 " pathEditMode="relative" rAng="0" ptsTypes="AA">
                                      <p:cBhvr>
                                        <p:cTn id="26" dur="2000" fill="hold"/>
                                        <p:tgtEl>
                                          <p:spTgt spid="14"/>
                                        </p:tgtEl>
                                        <p:attrNameLst>
                                          <p:attrName>ppt_x</p:attrName>
                                          <p:attrName>ppt_y</p:attrName>
                                        </p:attrNameLst>
                                      </p:cBhvr>
                                      <p:rCtr x="0" y="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3" grpId="2" animBg="1"/>
      <p:bldP spid="14" grpId="0" animBg="1"/>
      <p:bldP spid="1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RANK THE SOLUTIONS EFFECTIVENESS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Eliminates risk </a:t>
            </a:r>
            <a:r>
              <a:rPr lang="en-US" dirty="0" smtClean="0">
                <a:solidFill>
                  <a:schemeClr val="tx1">
                    <a:lumMod val="50000"/>
                    <a:lumOff val="50000"/>
                  </a:schemeClr>
                </a:solidFill>
              </a:rPr>
              <a:t>= 70%</a:t>
            </a:r>
          </a:p>
          <a:p>
            <a:pPr fontAlgn="auto">
              <a:spcAft>
                <a:spcPts val="0"/>
              </a:spcAft>
              <a:buFont typeface="Arial" pitchFamily="34" charset="0"/>
              <a:buChar char="•"/>
              <a:defRPr/>
            </a:pPr>
            <a:r>
              <a:rPr lang="en-US" dirty="0" smtClean="0"/>
              <a:t>Reduces level of risk </a:t>
            </a:r>
            <a:r>
              <a:rPr lang="en-US" dirty="0" smtClean="0">
                <a:solidFill>
                  <a:schemeClr val="tx1">
                    <a:lumMod val="50000"/>
                    <a:lumOff val="50000"/>
                  </a:schemeClr>
                </a:solidFill>
              </a:rPr>
              <a:t>= 40%</a:t>
            </a:r>
          </a:p>
          <a:p>
            <a:pPr fontAlgn="auto">
              <a:spcAft>
                <a:spcPts val="0"/>
              </a:spcAft>
              <a:buFont typeface="Arial" pitchFamily="34" charset="0"/>
              <a:buChar char="•"/>
              <a:defRPr/>
            </a:pPr>
            <a:r>
              <a:rPr lang="en-US" dirty="0" smtClean="0"/>
              <a:t>Reduces duration of exposure </a:t>
            </a:r>
            <a:r>
              <a:rPr lang="en-US" dirty="0" smtClean="0">
                <a:solidFill>
                  <a:schemeClr val="tx1">
                    <a:lumMod val="50000"/>
                    <a:lumOff val="50000"/>
                  </a:schemeClr>
                </a:solidFill>
              </a:rPr>
              <a:t>= 15%</a:t>
            </a:r>
          </a:p>
          <a:p>
            <a:pPr fontAlgn="auto">
              <a:spcAft>
                <a:spcPts val="0"/>
              </a:spcAft>
              <a:buFont typeface="Arial" pitchFamily="34" charset="0"/>
              <a:buChar char="•"/>
              <a:defRPr/>
            </a:pPr>
            <a:r>
              <a:rPr lang="en-US" dirty="0" smtClean="0"/>
              <a:t>Relies on employee behavior </a:t>
            </a:r>
            <a:r>
              <a:rPr lang="en-US" dirty="0" smtClean="0">
                <a:solidFill>
                  <a:schemeClr val="tx1">
                    <a:lumMod val="50000"/>
                    <a:lumOff val="50000"/>
                  </a:schemeClr>
                </a:solidFill>
              </a:rPr>
              <a:t>= 10%</a:t>
            </a:r>
          </a:p>
          <a:p>
            <a:pPr fontAlgn="auto">
              <a:spcAft>
                <a:spcPts val="0"/>
              </a:spcAft>
              <a:buFont typeface="Arial" pitchFamily="34" charset="0"/>
              <a:buChar char="•"/>
              <a:defRPr/>
            </a:pPr>
            <a:r>
              <a:rPr lang="en-US" dirty="0" smtClean="0"/>
              <a:t>No reduction of risk </a:t>
            </a:r>
            <a:r>
              <a:rPr lang="en-US" dirty="0" smtClean="0">
                <a:solidFill>
                  <a:schemeClr val="tx1">
                    <a:lumMod val="50000"/>
                    <a:lumOff val="50000"/>
                  </a:schemeClr>
                </a:solidFill>
              </a:rPr>
              <a:t>= 10%</a:t>
            </a:r>
          </a:p>
          <a:p>
            <a:pPr fontAlgn="auto">
              <a:spcAft>
                <a:spcPts val="0"/>
              </a:spcAft>
              <a:buFont typeface="Arial" pitchFamily="34" charset="0"/>
              <a:buChar char="•"/>
              <a:defRPr/>
            </a:pPr>
            <a:endParaRPr lang="en-US" dirty="0" smtClean="0">
              <a:solidFill>
                <a:schemeClr val="tx1">
                  <a:lumMod val="50000"/>
                  <a:lumOff val="50000"/>
                </a:schemeClr>
              </a:solidFill>
            </a:endParaRPr>
          </a:p>
          <a:p>
            <a:pPr fontAlgn="auto">
              <a:spcAft>
                <a:spcPts val="0"/>
              </a:spcAft>
              <a:buFont typeface="Arial" pitchFamily="34" charset="0"/>
              <a:buNone/>
              <a:defRPr/>
            </a:pPr>
            <a:r>
              <a:rPr lang="en-US" sz="2000" dirty="0" smtClean="0">
                <a:solidFill>
                  <a:schemeClr val="tx1">
                    <a:lumMod val="50000"/>
                    <a:lumOff val="50000"/>
                  </a:schemeClr>
                </a:solidFill>
              </a:rPr>
              <a:t>*</a:t>
            </a:r>
            <a:r>
              <a:rPr lang="en-US" sz="2000" dirty="0" smtClean="0"/>
              <a:t>Effectiveness of solution </a:t>
            </a:r>
            <a:r>
              <a:rPr lang="en-US" sz="2000" dirty="0" smtClean="0">
                <a:solidFill>
                  <a:schemeClr val="tx1">
                    <a:lumMod val="50000"/>
                    <a:lumOff val="50000"/>
                  </a:schemeClr>
                </a:solidFill>
              </a:rPr>
              <a:t>= possible reduction in injury costs/claims</a:t>
            </a:r>
          </a:p>
          <a:p>
            <a:pPr fontAlgn="auto">
              <a:spcAft>
                <a:spcPts val="0"/>
              </a:spcAft>
              <a:buFont typeface="Arial" pitchFamily="34" charset="0"/>
              <a:buChar char="•"/>
              <a:defRPr/>
            </a:pPr>
            <a:endParaRPr lang="en-US"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a:defRPr/>
            </a:pPr>
            <a:fld id="{E72C4CAA-7AF6-495D-A402-49E082E60324}" type="slidenum">
              <a:rPr lang="en-US"/>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ESTIMATE THE PRODUCTIVITY BENEFITS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Productivity improvement ranking</a:t>
            </a:r>
          </a:p>
          <a:p>
            <a:pPr lvl="1" fontAlgn="auto">
              <a:spcAft>
                <a:spcPts val="0"/>
              </a:spcAft>
              <a:buFont typeface="Arial" pitchFamily="34" charset="0"/>
              <a:buChar char="–"/>
              <a:defRPr/>
            </a:pPr>
            <a:r>
              <a:rPr lang="en-US" dirty="0" smtClean="0"/>
              <a:t>High </a:t>
            </a:r>
            <a:r>
              <a:rPr lang="en-US" dirty="0" smtClean="0">
                <a:solidFill>
                  <a:schemeClr val="tx1">
                    <a:lumMod val="50000"/>
                    <a:lumOff val="50000"/>
                  </a:schemeClr>
                </a:solidFill>
              </a:rPr>
              <a:t>= 10%</a:t>
            </a:r>
          </a:p>
          <a:p>
            <a:pPr lvl="1" fontAlgn="auto">
              <a:spcAft>
                <a:spcPts val="0"/>
              </a:spcAft>
              <a:buFont typeface="Arial" pitchFamily="34" charset="0"/>
              <a:buChar char="–"/>
              <a:defRPr/>
            </a:pPr>
            <a:r>
              <a:rPr lang="en-US" dirty="0" smtClean="0"/>
              <a:t>Medium </a:t>
            </a:r>
            <a:r>
              <a:rPr lang="en-US" dirty="0" smtClean="0">
                <a:solidFill>
                  <a:schemeClr val="tx1">
                    <a:lumMod val="50000"/>
                    <a:lumOff val="50000"/>
                  </a:schemeClr>
                </a:solidFill>
              </a:rPr>
              <a:t>= 5%</a:t>
            </a:r>
          </a:p>
          <a:p>
            <a:pPr lvl="1" fontAlgn="auto">
              <a:spcAft>
                <a:spcPts val="0"/>
              </a:spcAft>
              <a:buFont typeface="Arial" pitchFamily="34" charset="0"/>
              <a:buChar char="–"/>
              <a:defRPr/>
            </a:pPr>
            <a:r>
              <a:rPr lang="en-US" dirty="0" smtClean="0"/>
              <a:t>Low </a:t>
            </a:r>
            <a:r>
              <a:rPr lang="en-US" dirty="0" smtClean="0">
                <a:solidFill>
                  <a:schemeClr val="tx1">
                    <a:lumMod val="50000"/>
                    <a:lumOff val="50000"/>
                  </a:schemeClr>
                </a:solidFill>
              </a:rPr>
              <a:t>= 2.5%</a:t>
            </a:r>
          </a:p>
          <a:p>
            <a:pPr lvl="1" fontAlgn="auto">
              <a:spcAft>
                <a:spcPts val="0"/>
              </a:spcAft>
              <a:buFont typeface="Arial" pitchFamily="34" charset="0"/>
              <a:buChar char="–"/>
              <a:defRPr/>
            </a:pPr>
            <a:r>
              <a:rPr lang="en-US" dirty="0" smtClean="0"/>
              <a:t>No improvement </a:t>
            </a:r>
            <a:r>
              <a:rPr lang="en-US" dirty="0" smtClean="0">
                <a:solidFill>
                  <a:schemeClr val="tx1">
                    <a:lumMod val="50000"/>
                    <a:lumOff val="50000"/>
                  </a:schemeClr>
                </a:solidFill>
              </a:rPr>
              <a:t>= 0%</a:t>
            </a:r>
          </a:p>
          <a:p>
            <a:pPr fontAlgn="auto">
              <a:spcAft>
                <a:spcPts val="0"/>
              </a:spcAft>
              <a:buFont typeface="Arial" pitchFamily="34" charset="0"/>
              <a:buChar char="•"/>
              <a:defRPr/>
            </a:pPr>
            <a:r>
              <a:rPr lang="en-US" dirty="0" smtClean="0"/>
              <a:t>Employee cost</a:t>
            </a:r>
          </a:p>
          <a:p>
            <a:pPr lvl="1" fontAlgn="auto">
              <a:spcAft>
                <a:spcPts val="0"/>
              </a:spcAft>
              <a:buFont typeface="Arial" pitchFamily="34" charset="0"/>
              <a:buChar char="–"/>
              <a:defRPr/>
            </a:pPr>
            <a:r>
              <a:rPr lang="en-US" dirty="0" smtClean="0"/>
              <a:t>Hourly wage $______ at 2,000 hours per worker</a:t>
            </a:r>
          </a:p>
          <a:p>
            <a:pPr lvl="1" fontAlgn="auto">
              <a:spcAft>
                <a:spcPts val="0"/>
              </a:spcAft>
              <a:buFont typeface="Arial" pitchFamily="34" charset="0"/>
              <a:buChar char="–"/>
              <a:defRPr/>
            </a:pPr>
            <a:r>
              <a:rPr lang="en-US" dirty="0" smtClean="0"/>
              <a:t>#_____ of employees impacted by improvement</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a:defRPr/>
            </a:pPr>
            <a:fld id="{CAEC19B5-B8FE-455E-A8BB-0D46223098A7}" type="slidenum">
              <a:rPr lang="en-US"/>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CONSIDER PREVIOUS INJURY COSTS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Direct costs from Worker’s Compensation claims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If previous claim was _____, the indirect costs ≈</a:t>
            </a:r>
          </a:p>
          <a:p>
            <a:pPr lvl="1" fontAlgn="auto">
              <a:spcAft>
                <a:spcPts val="0"/>
              </a:spcAft>
              <a:buFont typeface="Arial" pitchFamily="34" charset="0"/>
              <a:buChar char="–"/>
              <a:defRPr/>
            </a:pPr>
            <a:r>
              <a:rPr lang="en-US" dirty="0" smtClean="0"/>
              <a:t>$0 - $2,999 = 4.5 x claim cost</a:t>
            </a:r>
          </a:p>
          <a:p>
            <a:pPr lvl="1" fontAlgn="auto">
              <a:spcAft>
                <a:spcPts val="0"/>
              </a:spcAft>
              <a:buFont typeface="Arial" pitchFamily="34" charset="0"/>
              <a:buChar char="–"/>
              <a:defRPr/>
            </a:pPr>
            <a:r>
              <a:rPr lang="en-US" dirty="0" smtClean="0"/>
              <a:t>$3,000 - $4,999 = 1.6 x claim cost</a:t>
            </a:r>
          </a:p>
          <a:p>
            <a:pPr lvl="1" fontAlgn="auto">
              <a:spcAft>
                <a:spcPts val="0"/>
              </a:spcAft>
              <a:buFont typeface="Arial" pitchFamily="34" charset="0"/>
              <a:buChar char="–"/>
              <a:defRPr/>
            </a:pPr>
            <a:r>
              <a:rPr lang="en-US" dirty="0" smtClean="0"/>
              <a:t>$5,000 - $9,999 = 1.2 x claim cost</a:t>
            </a:r>
          </a:p>
          <a:p>
            <a:pPr lvl="1" fontAlgn="auto">
              <a:spcAft>
                <a:spcPts val="0"/>
              </a:spcAft>
              <a:buFont typeface="Arial" pitchFamily="34" charset="0"/>
              <a:buChar char="–"/>
              <a:defRPr/>
            </a:pPr>
            <a:r>
              <a:rPr lang="en-US" dirty="0" smtClean="0"/>
              <a:t>$10,000+ = 1.1 x claim cost</a:t>
            </a:r>
          </a:p>
        </p:txBody>
      </p:sp>
      <p:sp>
        <p:nvSpPr>
          <p:cNvPr id="4" name="Slide Number Placeholder 3"/>
          <p:cNvSpPr>
            <a:spLocks noGrp="1"/>
          </p:cNvSpPr>
          <p:nvPr>
            <p:ph type="sldNum" sz="quarter" idx="12"/>
          </p:nvPr>
        </p:nvSpPr>
        <p:spPr/>
        <p:txBody>
          <a:bodyPr/>
          <a:lstStyle/>
          <a:p>
            <a:pPr>
              <a:defRPr/>
            </a:pPr>
            <a:fld id="{F4C1AD51-19E3-42B3-8384-32DC149F9751}" type="slidenum">
              <a:rPr lang="en-US"/>
              <a:pPr>
                <a:defRPr/>
              </a:pPr>
              <a:t>62</a:t>
            </a:fld>
            <a:endParaRPr lang="en-US" dirty="0"/>
          </a:p>
        </p:txBody>
      </p:sp>
      <p:sp>
        <p:nvSpPr>
          <p:cNvPr id="5" name="Plus 4"/>
          <p:cNvSpPr/>
          <p:nvPr/>
        </p:nvSpPr>
        <p:spPr>
          <a:xfrm>
            <a:off x="3821113" y="2401888"/>
            <a:ext cx="873125" cy="819150"/>
          </a:xfrm>
          <a:prstGeom prst="mathPlus">
            <a:avLst>
              <a:gd name="adj1" fmla="val 2018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OTHER TYPICAL INJURY COSTS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ct val="80000"/>
              </a:lnSpc>
            </a:pPr>
            <a:r>
              <a:rPr lang="en-US" sz="2500" dirty="0" smtClean="0"/>
              <a:t>Back strain ≈$9,000</a:t>
            </a:r>
          </a:p>
          <a:p>
            <a:pPr>
              <a:lnSpc>
                <a:spcPct val="80000"/>
              </a:lnSpc>
            </a:pPr>
            <a:r>
              <a:rPr lang="en-US" sz="2500" dirty="0" smtClean="0"/>
              <a:t>Back injury w/surgery ≈ $58,000</a:t>
            </a:r>
          </a:p>
          <a:p>
            <a:pPr>
              <a:lnSpc>
                <a:spcPct val="80000"/>
              </a:lnSpc>
            </a:pPr>
            <a:r>
              <a:rPr lang="en-US" sz="2500" dirty="0" smtClean="0"/>
              <a:t>Neck strain ≈$11,500</a:t>
            </a:r>
          </a:p>
          <a:p>
            <a:pPr>
              <a:lnSpc>
                <a:spcPct val="80000"/>
              </a:lnSpc>
            </a:pPr>
            <a:r>
              <a:rPr lang="en-US" sz="2500" dirty="0" smtClean="0"/>
              <a:t>Shoulder strain ≈$11,500</a:t>
            </a:r>
          </a:p>
          <a:p>
            <a:pPr>
              <a:lnSpc>
                <a:spcPct val="80000"/>
              </a:lnSpc>
            </a:pPr>
            <a:r>
              <a:rPr lang="en-US" sz="2500" dirty="0" smtClean="0"/>
              <a:t>Rotator cuff injury ≈$25,000</a:t>
            </a:r>
          </a:p>
          <a:p>
            <a:pPr>
              <a:lnSpc>
                <a:spcPct val="80000"/>
              </a:lnSpc>
            </a:pPr>
            <a:r>
              <a:rPr lang="en-US" sz="2500" dirty="0" smtClean="0"/>
              <a:t>Elbow/forearm strain ≈$6,500</a:t>
            </a:r>
          </a:p>
          <a:p>
            <a:pPr>
              <a:lnSpc>
                <a:spcPct val="80000"/>
              </a:lnSpc>
            </a:pPr>
            <a:r>
              <a:rPr lang="en-US" sz="2500" dirty="0" err="1" smtClean="0"/>
              <a:t>Epicondylitis</a:t>
            </a:r>
            <a:r>
              <a:rPr lang="en-US" sz="2500" dirty="0" smtClean="0"/>
              <a:t> ≈$10,000</a:t>
            </a:r>
          </a:p>
          <a:p>
            <a:pPr>
              <a:lnSpc>
                <a:spcPct val="80000"/>
              </a:lnSpc>
            </a:pPr>
            <a:r>
              <a:rPr lang="en-US" sz="2500" dirty="0" smtClean="0"/>
              <a:t>Hand/wrist strain ≈$8,500</a:t>
            </a:r>
          </a:p>
          <a:p>
            <a:pPr>
              <a:lnSpc>
                <a:spcPct val="80000"/>
              </a:lnSpc>
            </a:pPr>
            <a:r>
              <a:rPr lang="en-US" sz="2500" dirty="0" smtClean="0"/>
              <a:t>Hand/wrist tendinitis ≈$11,000</a:t>
            </a:r>
          </a:p>
          <a:p>
            <a:pPr>
              <a:lnSpc>
                <a:spcPct val="80000"/>
              </a:lnSpc>
            </a:pPr>
            <a:r>
              <a:rPr lang="en-US" sz="2500" dirty="0" smtClean="0"/>
              <a:t>Carpal tunnel syndrome ≈$18,000</a:t>
            </a:r>
          </a:p>
          <a:p>
            <a:pPr>
              <a:lnSpc>
                <a:spcPct val="80000"/>
              </a:lnSpc>
            </a:pPr>
            <a:r>
              <a:rPr lang="en-US" sz="2500" dirty="0" smtClean="0"/>
              <a:t>All other MSDs ≈$9,000</a:t>
            </a:r>
          </a:p>
          <a:p>
            <a:pPr>
              <a:lnSpc>
                <a:spcPct val="80000"/>
              </a:lnSpc>
            </a:pPr>
            <a:endParaRPr lang="en-US" sz="2500" dirty="0" smtClean="0"/>
          </a:p>
        </p:txBody>
      </p:sp>
      <p:sp>
        <p:nvSpPr>
          <p:cNvPr id="4" name="Slide Number Placeholder 3"/>
          <p:cNvSpPr>
            <a:spLocks noGrp="1"/>
          </p:cNvSpPr>
          <p:nvPr>
            <p:ph type="sldNum" sz="quarter" idx="12"/>
          </p:nvPr>
        </p:nvSpPr>
        <p:spPr/>
        <p:txBody>
          <a:bodyPr/>
          <a:lstStyle/>
          <a:p>
            <a:pPr>
              <a:defRPr/>
            </a:pPr>
            <a:fld id="{29A3D1FE-5CCB-4388-90DB-00554E400126}" type="slidenum">
              <a:rPr lang="en-US"/>
              <a:pPr>
                <a:defRPr/>
              </a:pPr>
              <a:t>63</a:t>
            </a:fld>
            <a:endParaRPr lang="en-US" dirty="0"/>
          </a:p>
        </p:txBody>
      </p:sp>
      <p:sp>
        <p:nvSpPr>
          <p:cNvPr id="5" name="Rectangle 4"/>
          <p:cNvSpPr/>
          <p:nvPr/>
        </p:nvSpPr>
        <p:spPr>
          <a:xfrm>
            <a:off x="228600" y="6172200"/>
            <a:ext cx="7239000" cy="369332"/>
          </a:xfrm>
          <a:prstGeom prst="rect">
            <a:avLst/>
          </a:prstGeom>
        </p:spPr>
        <p:txBody>
          <a:bodyPr wrap="square">
            <a:spAutoFit/>
          </a:bodyPr>
          <a:lstStyle/>
          <a:p>
            <a:pPr>
              <a:spcBef>
                <a:spcPct val="0"/>
              </a:spcBef>
            </a:pPr>
            <a:r>
              <a:rPr lang="en-US" i="1" dirty="0" smtClean="0"/>
              <a:t>MSD costs were rounded up from values in the Washington State Calculator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LET’S TRY AN EXAMPLE</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97E5ED59-235C-462D-9E88-7138C67D33EF}" type="slidenum">
              <a:rPr lang="en-US"/>
              <a:pPr>
                <a:defRPr/>
              </a:pPr>
              <a:t>64</a:t>
            </a:fld>
            <a:endParaRPr lang="en-US" dirty="0"/>
          </a:p>
        </p:txBody>
      </p:sp>
      <p:sp>
        <p:nvSpPr>
          <p:cNvPr id="8" name="TextBox 7"/>
          <p:cNvSpPr txBox="1">
            <a:spLocks noChangeArrowheads="1"/>
          </p:cNvSpPr>
          <p:nvPr/>
        </p:nvSpPr>
        <p:spPr bwMode="auto">
          <a:xfrm>
            <a:off x="3124200" y="6172200"/>
            <a:ext cx="3149600" cy="461962"/>
          </a:xfrm>
          <a:prstGeom prst="rect">
            <a:avLst/>
          </a:prstGeom>
          <a:noFill/>
          <a:ln w="9525">
            <a:noFill/>
            <a:miter lim="800000"/>
            <a:headEnd/>
            <a:tailEnd/>
          </a:ln>
        </p:spPr>
        <p:txBody>
          <a:bodyPr>
            <a:spAutoFit/>
          </a:bodyPr>
          <a:lstStyle/>
          <a:p>
            <a:pPr algn="ctr"/>
            <a:r>
              <a:rPr lang="en-US" sz="2400" b="1" i="1" dirty="0" smtClean="0">
                <a:latin typeface="Calibri" pitchFamily="34" charset="0"/>
              </a:rPr>
              <a:t>Manual Cutter</a:t>
            </a:r>
            <a:endParaRPr lang="en-US" sz="2400" b="1" i="1" dirty="0">
              <a:latin typeface="Calibri" pitchFamily="34" charset="0"/>
            </a:endParaRPr>
          </a:p>
        </p:txBody>
      </p:sp>
      <p:sp>
        <p:nvSpPr>
          <p:cNvPr id="10" name="TextBox 9"/>
          <p:cNvSpPr txBox="1">
            <a:spLocks noChangeArrowheads="1"/>
          </p:cNvSpPr>
          <p:nvPr/>
        </p:nvSpPr>
        <p:spPr bwMode="auto">
          <a:xfrm>
            <a:off x="152400" y="6172200"/>
            <a:ext cx="3008313" cy="461963"/>
          </a:xfrm>
          <a:prstGeom prst="rect">
            <a:avLst/>
          </a:prstGeom>
          <a:noFill/>
          <a:ln w="9525">
            <a:noFill/>
            <a:miter lim="800000"/>
            <a:headEnd/>
            <a:tailEnd/>
          </a:ln>
        </p:spPr>
        <p:txBody>
          <a:bodyPr>
            <a:spAutoFit/>
          </a:bodyPr>
          <a:lstStyle/>
          <a:p>
            <a:pPr algn="ctr"/>
            <a:r>
              <a:rPr lang="en-US" sz="2400" b="1" i="1" dirty="0" smtClean="0">
                <a:latin typeface="Calibri" pitchFamily="34" charset="0"/>
              </a:rPr>
              <a:t>Electric Cutter</a:t>
            </a:r>
            <a:endParaRPr lang="en-US" sz="2400" b="1" i="1" dirty="0">
              <a:latin typeface="Calibri" pitchFamily="34" charset="0"/>
            </a:endParaRPr>
          </a:p>
        </p:txBody>
      </p:sp>
      <p:sp>
        <p:nvSpPr>
          <p:cNvPr id="100360" name="Content Placeholder 12"/>
          <p:cNvSpPr txBox="1">
            <a:spLocks/>
          </p:cNvSpPr>
          <p:nvPr/>
        </p:nvSpPr>
        <p:spPr bwMode="auto">
          <a:xfrm>
            <a:off x="457200" y="1582738"/>
            <a:ext cx="5753100" cy="614362"/>
          </a:xfrm>
          <a:prstGeom prst="rect">
            <a:avLst/>
          </a:prstGeom>
          <a:noFill/>
          <a:ln w="9525">
            <a:noFill/>
            <a:miter lim="800000"/>
            <a:headEnd/>
            <a:tailEnd/>
          </a:ln>
        </p:spPr>
        <p:txBody>
          <a:bodyPr/>
          <a:lstStyle/>
          <a:p>
            <a:pPr>
              <a:spcBef>
                <a:spcPct val="20000"/>
              </a:spcBef>
              <a:buFont typeface="Arial" charset="0"/>
              <a:buNone/>
            </a:pPr>
            <a:r>
              <a:rPr lang="en-US" sz="2800" dirty="0">
                <a:latin typeface="Calibri" pitchFamily="34" charset="0"/>
              </a:rPr>
              <a:t>Employees </a:t>
            </a:r>
            <a:r>
              <a:rPr lang="en-US" sz="2800" dirty="0" smtClean="0">
                <a:latin typeface="Calibri" pitchFamily="34" charset="0"/>
              </a:rPr>
              <a:t>proposed </a:t>
            </a:r>
            <a:r>
              <a:rPr lang="en-US" sz="2800" dirty="0">
                <a:latin typeface="Calibri" pitchFamily="34" charset="0"/>
              </a:rPr>
              <a:t>the </a:t>
            </a:r>
            <a:r>
              <a:rPr lang="en-US" sz="2800" dirty="0" smtClean="0">
                <a:latin typeface="Calibri" pitchFamily="34" charset="0"/>
              </a:rPr>
              <a:t>following option using a powered cutting tool</a:t>
            </a:r>
            <a:endParaRPr lang="en-US" sz="2800" dirty="0">
              <a:latin typeface="Calibri" pitchFamily="34" charset="0"/>
            </a:endParaRPr>
          </a:p>
          <a:p>
            <a:pPr marL="342900" indent="-342900">
              <a:spcBef>
                <a:spcPct val="20000"/>
              </a:spcBef>
              <a:buFont typeface="Arial" charset="0"/>
              <a:buChar char="•"/>
            </a:pPr>
            <a:endParaRPr lang="en-US" sz="3200" dirty="0">
              <a:latin typeface="Calibri" pitchFamily="34" charset="0"/>
            </a:endParaRPr>
          </a:p>
        </p:txBody>
      </p:sp>
      <p:sp>
        <p:nvSpPr>
          <p:cNvPr id="12" name="Cloud 11"/>
          <p:cNvSpPr/>
          <p:nvPr/>
        </p:nvSpPr>
        <p:spPr>
          <a:xfrm>
            <a:off x="5854890" y="2361066"/>
            <a:ext cx="3070746" cy="1915236"/>
          </a:xfrm>
          <a:prstGeom prst="cloud">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USE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POWER CUTTING TOOL</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Cloud 12"/>
          <p:cNvSpPr/>
          <p:nvPr/>
        </p:nvSpPr>
        <p:spPr>
          <a:xfrm>
            <a:off x="5827594" y="4328618"/>
            <a:ext cx="3070746" cy="1915236"/>
          </a:xfrm>
          <a:prstGeom prst="cloud">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MINIMIZE MANUAL CUTTING</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2" descr="C:\Users\ErgoTablet\Desktop\SH 2011-2012\CARGI MATERIALS FROM SB\Electric sector\Initial visits\Facility 1_11_29_2011\Photos\DSC02836.JPG"/>
          <p:cNvPicPr>
            <a:picLocks noChangeAspect="1" noChangeArrowheads="1"/>
          </p:cNvPicPr>
          <p:nvPr/>
        </p:nvPicPr>
        <p:blipFill>
          <a:blip r:embed="rId3" cstate="email"/>
          <a:stretch>
            <a:fillRect/>
          </a:stretch>
        </p:blipFill>
        <p:spPr bwMode="auto">
          <a:xfrm>
            <a:off x="304800" y="3608696"/>
            <a:ext cx="2888280" cy="2514600"/>
          </a:xfrm>
          <a:prstGeom prst="roundRect">
            <a:avLst/>
          </a:prstGeom>
          <a:noFill/>
          <a:ln w="38100" cmpd="sng">
            <a:solidFill>
              <a:schemeClr val="tx1"/>
            </a:solidFill>
          </a:ln>
        </p:spPr>
      </p:pic>
      <p:pic>
        <p:nvPicPr>
          <p:cNvPr id="16" name="Picture 15" descr="DSC02830.jpg"/>
          <p:cNvPicPr>
            <a:picLocks noChangeAspect="1"/>
          </p:cNvPicPr>
          <p:nvPr/>
        </p:nvPicPr>
        <p:blipFill>
          <a:blip r:embed="rId4" cstate="email"/>
          <a:srcRect/>
          <a:stretch>
            <a:fillRect/>
          </a:stretch>
        </p:blipFill>
        <p:spPr>
          <a:xfrm rot="16200000">
            <a:off x="2894320" y="3416630"/>
            <a:ext cx="3556664" cy="1905000"/>
          </a:xfrm>
          <a:prstGeom prst="roundRect">
            <a:avLst/>
          </a:prstGeom>
          <a:ln w="38100" cmpd="sng">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ELECTRIC CUTTING TOOL COSTS</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rmAutofit lnSpcReduction="10000"/>
          </a:bodyPr>
          <a:lstStyle/>
          <a:p>
            <a:pPr>
              <a:lnSpc>
                <a:spcPct val="80000"/>
              </a:lnSpc>
            </a:pPr>
            <a:r>
              <a:rPr lang="en-US" sz="2500" dirty="0" smtClean="0"/>
              <a:t>Purchase costs</a:t>
            </a:r>
          </a:p>
          <a:p>
            <a:pPr lvl="1">
              <a:lnSpc>
                <a:spcPct val="80000"/>
              </a:lnSpc>
            </a:pPr>
            <a:r>
              <a:rPr lang="en-US" sz="2200" dirty="0" smtClean="0"/>
              <a:t>Adapter for drill costs 3-5 times of manual cutting tool ~ $1700</a:t>
            </a:r>
          </a:p>
          <a:p>
            <a:pPr lvl="1">
              <a:lnSpc>
                <a:spcPct val="80000"/>
              </a:lnSpc>
            </a:pPr>
            <a:r>
              <a:rPr lang="en-US" sz="2200" dirty="0" smtClean="0"/>
              <a:t>Need to have electric or hydraulic drill ~ $200</a:t>
            </a:r>
          </a:p>
          <a:p>
            <a:pPr lvl="1">
              <a:lnSpc>
                <a:spcPct val="80000"/>
              </a:lnSpc>
            </a:pPr>
            <a:r>
              <a:rPr lang="en-US" sz="2200" dirty="0" smtClean="0"/>
              <a:t>Manual cutter cost ~ $450</a:t>
            </a:r>
          </a:p>
          <a:p>
            <a:pPr lvl="1">
              <a:lnSpc>
                <a:spcPct val="80000"/>
              </a:lnSpc>
            </a:pPr>
            <a:r>
              <a:rPr lang="en-US" sz="2200" dirty="0" smtClean="0"/>
              <a:t>Cost difference of  ≈ </a:t>
            </a:r>
            <a:r>
              <a:rPr lang="en-US" sz="2200" b="1" u="sng" dirty="0" smtClean="0"/>
              <a:t>$1450</a:t>
            </a:r>
          </a:p>
          <a:p>
            <a:pPr>
              <a:lnSpc>
                <a:spcPct val="80000"/>
              </a:lnSpc>
            </a:pPr>
            <a:r>
              <a:rPr lang="en-US" sz="2500" dirty="0" smtClean="0"/>
              <a:t>Engineering costs</a:t>
            </a:r>
          </a:p>
          <a:p>
            <a:pPr lvl="1">
              <a:lnSpc>
                <a:spcPct val="80000"/>
              </a:lnSpc>
            </a:pPr>
            <a:r>
              <a:rPr lang="en-US" sz="2200" dirty="0" smtClean="0"/>
              <a:t>$0</a:t>
            </a:r>
          </a:p>
          <a:p>
            <a:pPr>
              <a:lnSpc>
                <a:spcPct val="80000"/>
              </a:lnSpc>
            </a:pPr>
            <a:r>
              <a:rPr lang="en-US" sz="2500" dirty="0" smtClean="0"/>
              <a:t>Training costs</a:t>
            </a:r>
          </a:p>
          <a:p>
            <a:pPr lvl="1">
              <a:lnSpc>
                <a:spcPct val="80000"/>
              </a:lnSpc>
            </a:pPr>
            <a:r>
              <a:rPr lang="en-US" sz="2200" dirty="0" smtClean="0"/>
              <a:t>$0</a:t>
            </a:r>
          </a:p>
          <a:p>
            <a:pPr>
              <a:lnSpc>
                <a:spcPct val="80000"/>
              </a:lnSpc>
            </a:pPr>
            <a:r>
              <a:rPr lang="en-US" sz="2500" dirty="0" smtClean="0"/>
              <a:t>Recurring costs (maintenance)</a:t>
            </a:r>
          </a:p>
          <a:p>
            <a:pPr lvl="1">
              <a:lnSpc>
                <a:spcPct val="80000"/>
              </a:lnSpc>
            </a:pPr>
            <a:r>
              <a:rPr lang="en-US" sz="2200" dirty="0" smtClean="0"/>
              <a:t> If battery operated will need to be replaced yearly ~ $125</a:t>
            </a:r>
          </a:p>
          <a:p>
            <a:pPr>
              <a:lnSpc>
                <a:spcPct val="80000"/>
              </a:lnSpc>
            </a:pPr>
            <a:r>
              <a:rPr lang="en-US" sz="2500" dirty="0" smtClean="0"/>
              <a:t>Other miscellaneous costs</a:t>
            </a:r>
          </a:p>
          <a:p>
            <a:pPr lvl="1">
              <a:lnSpc>
                <a:spcPct val="80000"/>
              </a:lnSpc>
            </a:pPr>
            <a:r>
              <a:rPr lang="en-US" sz="2200" dirty="0" smtClean="0"/>
              <a:t>$0</a:t>
            </a:r>
          </a:p>
          <a:p>
            <a:pPr>
              <a:lnSpc>
                <a:spcPct val="80000"/>
              </a:lnSpc>
            </a:pPr>
            <a:endParaRPr lang="en-US" sz="2500" dirty="0" smtClean="0"/>
          </a:p>
        </p:txBody>
      </p:sp>
      <p:sp>
        <p:nvSpPr>
          <p:cNvPr id="4" name="Slide Number Placeholder 3"/>
          <p:cNvSpPr>
            <a:spLocks noGrp="1"/>
          </p:cNvSpPr>
          <p:nvPr>
            <p:ph type="sldNum" sz="quarter" idx="12"/>
          </p:nvPr>
        </p:nvSpPr>
        <p:spPr/>
        <p:txBody>
          <a:bodyPr/>
          <a:lstStyle/>
          <a:p>
            <a:pPr>
              <a:defRPr/>
            </a:pPr>
            <a:fld id="{3ECD0F25-17A9-4509-9327-68837C6CE61F}" type="slidenum">
              <a:rPr lang="en-US"/>
              <a:pPr>
                <a:defRPr/>
              </a:pPr>
              <a:t>65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ELECTRIC CUTTING TOOL BENEFITS</a:t>
            </a:r>
            <a:endParaRPr lang="en-US" dirty="0">
              <a:effectLst>
                <a:outerShdw blurRad="38100" dist="38100" dir="2700000" algn="tl">
                  <a:srgbClr val="000000">
                    <a:alpha val="43137"/>
                  </a:srgbClr>
                </a:outerShdw>
              </a:effectLst>
            </a:endParaRPr>
          </a:p>
        </p:txBody>
      </p:sp>
      <p:sp>
        <p:nvSpPr>
          <p:cNvPr id="16" name="Content Placeholder 15"/>
          <p:cNvSpPr>
            <a:spLocks noGrp="1"/>
          </p:cNvSpPr>
          <p:nvPr>
            <p:ph idx="1"/>
          </p:nvPr>
        </p:nvSpPr>
        <p:spPr/>
        <p:txBody>
          <a:bodyPr/>
          <a:lstStyle/>
          <a:p>
            <a:r>
              <a:rPr lang="en-US" dirty="0" smtClean="0"/>
              <a:t>Productivity improvements</a:t>
            </a:r>
          </a:p>
          <a:p>
            <a:pPr lvl="1"/>
            <a:r>
              <a:rPr lang="en-US" dirty="0" smtClean="0"/>
              <a:t>Inexperienced user can decrease cutting time by 8 seconds for 0.5” cable and 46 seconds for 1” cable per cut.</a:t>
            </a:r>
          </a:p>
          <a:p>
            <a:pPr lvl="1"/>
            <a:r>
              <a:rPr lang="en-US" dirty="0" smtClean="0"/>
              <a:t>If making 19,500 cuts per year and saving 8-46 seconds per cut a total of 43-249 hours of labor costs would be saved</a:t>
            </a:r>
          </a:p>
          <a:p>
            <a:pPr lvl="1"/>
            <a:r>
              <a:rPr lang="en-US" dirty="0" smtClean="0"/>
              <a:t>Employee Costs</a:t>
            </a:r>
          </a:p>
          <a:p>
            <a:pPr lvl="2"/>
            <a:r>
              <a:rPr lang="en-US" dirty="0" smtClean="0"/>
              <a:t>Hourly wage $25</a:t>
            </a:r>
          </a:p>
        </p:txBody>
      </p:sp>
      <p:sp>
        <p:nvSpPr>
          <p:cNvPr id="4" name="Slide Number Placeholder 3"/>
          <p:cNvSpPr>
            <a:spLocks noGrp="1"/>
          </p:cNvSpPr>
          <p:nvPr>
            <p:ph type="sldNum" sz="quarter" idx="12"/>
          </p:nvPr>
        </p:nvSpPr>
        <p:spPr/>
        <p:txBody>
          <a:bodyPr/>
          <a:lstStyle/>
          <a:p>
            <a:pPr>
              <a:defRPr/>
            </a:pPr>
            <a:fld id="{0BE1CA37-4930-49CF-9A20-9B758CC2B121}" type="slidenum">
              <a:rPr lang="en-US"/>
              <a:pPr>
                <a:defRPr/>
              </a:pPr>
              <a:t>66</a:t>
            </a:fld>
            <a:endParaRPr lang="en-US" dirty="0"/>
          </a:p>
        </p:txBody>
      </p:sp>
      <p:sp>
        <p:nvSpPr>
          <p:cNvPr id="23" name="TextBox 22"/>
          <p:cNvSpPr txBox="1">
            <a:spLocks noChangeArrowheads="1"/>
          </p:cNvSpPr>
          <p:nvPr/>
        </p:nvSpPr>
        <p:spPr bwMode="auto">
          <a:xfrm>
            <a:off x="1862474" y="5227638"/>
            <a:ext cx="4960269" cy="1138773"/>
          </a:xfrm>
          <a:prstGeom prst="rect">
            <a:avLst/>
          </a:prstGeom>
          <a:noFill/>
          <a:ln w="9525">
            <a:noFill/>
            <a:miter lim="800000"/>
            <a:headEnd/>
            <a:tailEnd/>
          </a:ln>
        </p:spPr>
        <p:txBody>
          <a:bodyPr wrap="none">
            <a:spAutoFit/>
          </a:bodyPr>
          <a:lstStyle/>
          <a:p>
            <a:pPr algn="ctr"/>
            <a:r>
              <a:rPr lang="en-US" sz="2000" dirty="0" smtClean="0">
                <a:latin typeface="Calibri" pitchFamily="34" charset="0"/>
              </a:rPr>
              <a:t>productivity </a:t>
            </a:r>
            <a:r>
              <a:rPr lang="en-US" sz="2000" dirty="0">
                <a:latin typeface="Calibri" pitchFamily="34" charset="0"/>
              </a:rPr>
              <a:t>improvement</a:t>
            </a:r>
          </a:p>
          <a:p>
            <a:pPr algn="ctr"/>
            <a:r>
              <a:rPr lang="en-US" sz="2400" dirty="0">
                <a:latin typeface="Calibri" pitchFamily="34" charset="0"/>
              </a:rPr>
              <a:t>=  </a:t>
            </a:r>
            <a:r>
              <a:rPr lang="en-US" sz="2400" dirty="0" smtClean="0">
                <a:latin typeface="Calibri" pitchFamily="34" charset="0"/>
              </a:rPr>
              <a:t>$1,075 </a:t>
            </a:r>
            <a:r>
              <a:rPr lang="en-US" sz="2400" dirty="0">
                <a:latin typeface="Calibri" pitchFamily="34" charset="0"/>
              </a:rPr>
              <a:t>annual </a:t>
            </a:r>
            <a:r>
              <a:rPr lang="en-US" sz="2400" dirty="0" smtClean="0">
                <a:latin typeface="Calibri" pitchFamily="34" charset="0"/>
              </a:rPr>
              <a:t>savings for 0.5” cable</a:t>
            </a:r>
          </a:p>
          <a:p>
            <a:pPr algn="ctr"/>
            <a:r>
              <a:rPr lang="en-US" sz="2400" dirty="0" smtClean="0">
                <a:latin typeface="Calibri" pitchFamily="34" charset="0"/>
              </a:rPr>
              <a:t>= $6,225 annual savings for 1” cable</a:t>
            </a:r>
            <a:endParaRPr lang="en-US" sz="2400" dirty="0">
              <a:latin typeface="Calibri" pitchFamily="34" charset="0"/>
            </a:endParaRPr>
          </a:p>
        </p:txBody>
      </p:sp>
      <p:sp>
        <p:nvSpPr>
          <p:cNvPr id="24" name="Right Brace 23"/>
          <p:cNvSpPr/>
          <p:nvPr/>
        </p:nvSpPr>
        <p:spPr>
          <a:xfrm rot="5400000">
            <a:off x="4202906" y="737395"/>
            <a:ext cx="587375" cy="792956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ELECTRIC CUTTING TOOL BENEFITS</a:t>
            </a:r>
            <a:endParaRPr lang="en-US" dirty="0">
              <a:effectLst>
                <a:outerShdw blurRad="38100" dist="38100" dir="2700000" algn="tl">
                  <a:srgbClr val="000000">
                    <a:alpha val="43137"/>
                  </a:srgbClr>
                </a:outerShdw>
              </a:effectLst>
            </a:endParaRPr>
          </a:p>
        </p:txBody>
      </p:sp>
      <p:sp>
        <p:nvSpPr>
          <p:cNvPr id="16" name="Content Placeholder 15"/>
          <p:cNvSpPr>
            <a:spLocks noGrp="1"/>
          </p:cNvSpPr>
          <p:nvPr>
            <p:ph idx="1"/>
          </p:nvPr>
        </p:nvSpPr>
        <p:spPr>
          <a:xfrm>
            <a:off x="457200" y="1752600"/>
            <a:ext cx="8229600" cy="3419475"/>
          </a:xfrm>
        </p:spPr>
        <p:txBody>
          <a:bodyPr>
            <a:normAutofit/>
          </a:bodyPr>
          <a:lstStyle/>
          <a:p>
            <a:pPr>
              <a:lnSpc>
                <a:spcPct val="90000"/>
              </a:lnSpc>
            </a:pPr>
            <a:r>
              <a:rPr lang="en-US" sz="2700" dirty="0" smtClean="0"/>
              <a:t>Effectiveness of solution in eliminating or reducing risk</a:t>
            </a:r>
          </a:p>
          <a:p>
            <a:pPr lvl="1">
              <a:lnSpc>
                <a:spcPct val="90000"/>
              </a:lnSpc>
            </a:pPr>
            <a:r>
              <a:rPr lang="en-US" sz="2400" dirty="0" smtClean="0"/>
              <a:t>Reduces the risk of exposure (15%)</a:t>
            </a:r>
          </a:p>
          <a:p>
            <a:pPr>
              <a:lnSpc>
                <a:spcPct val="90000"/>
              </a:lnSpc>
            </a:pPr>
            <a:r>
              <a:rPr lang="en-US" sz="2700" dirty="0" smtClean="0"/>
              <a:t>Preventing future injuries </a:t>
            </a:r>
            <a:r>
              <a:rPr lang="en-US" sz="2000" dirty="0" smtClean="0"/>
              <a:t>(example)</a:t>
            </a:r>
            <a:endParaRPr lang="en-US" sz="2700" dirty="0" smtClean="0"/>
          </a:p>
          <a:p>
            <a:pPr lvl="1">
              <a:lnSpc>
                <a:spcPct val="90000"/>
              </a:lnSpc>
            </a:pPr>
            <a:r>
              <a:rPr lang="en-US" sz="2400" dirty="0" smtClean="0"/>
              <a:t>Injury records from last year, one injury</a:t>
            </a:r>
          </a:p>
          <a:p>
            <a:pPr lvl="2">
              <a:lnSpc>
                <a:spcPct val="90000"/>
              </a:lnSpc>
            </a:pPr>
            <a:r>
              <a:rPr lang="en-US" sz="2000" dirty="0" smtClean="0"/>
              <a:t>Direct costs: one elbow/forearm strain injury ≈$6,500</a:t>
            </a:r>
          </a:p>
          <a:p>
            <a:pPr lvl="2">
              <a:lnSpc>
                <a:spcPct val="90000"/>
              </a:lnSpc>
            </a:pPr>
            <a:r>
              <a:rPr lang="en-US" sz="2000" dirty="0" smtClean="0"/>
              <a:t>Indirect costs: $6,500 injury x 1.2 ≈ $7,812</a:t>
            </a:r>
          </a:p>
          <a:p>
            <a:pPr lvl="1">
              <a:lnSpc>
                <a:spcPct val="90000"/>
              </a:lnSpc>
            </a:pPr>
            <a:r>
              <a:rPr lang="en-US" sz="2400" dirty="0" smtClean="0"/>
              <a:t>Injury risk from job evaluation results </a:t>
            </a:r>
          </a:p>
          <a:p>
            <a:pPr lvl="2">
              <a:lnSpc>
                <a:spcPct val="90000"/>
              </a:lnSpc>
            </a:pPr>
            <a:r>
              <a:rPr lang="en-US" sz="2000" dirty="0" smtClean="0"/>
              <a:t>OSHA checklist found risk for the Neck/Shoulder and Hand/Arm/Wrist</a:t>
            </a:r>
          </a:p>
          <a:p>
            <a:pPr lvl="2">
              <a:lnSpc>
                <a:spcPct val="90000"/>
              </a:lnSpc>
            </a:pPr>
            <a:endParaRPr lang="en-US" sz="2000" dirty="0" smtClean="0"/>
          </a:p>
          <a:p>
            <a:pPr lvl="2">
              <a:lnSpc>
                <a:spcPct val="90000"/>
              </a:lnSpc>
            </a:pPr>
            <a:endParaRPr lang="en-US" sz="2000" dirty="0" smtClean="0"/>
          </a:p>
        </p:txBody>
      </p:sp>
      <p:sp>
        <p:nvSpPr>
          <p:cNvPr id="4" name="Slide Number Placeholder 3"/>
          <p:cNvSpPr>
            <a:spLocks noGrp="1"/>
          </p:cNvSpPr>
          <p:nvPr>
            <p:ph type="sldNum" sz="quarter" idx="12"/>
          </p:nvPr>
        </p:nvSpPr>
        <p:spPr/>
        <p:txBody>
          <a:bodyPr/>
          <a:lstStyle/>
          <a:p>
            <a:pPr>
              <a:defRPr/>
            </a:pPr>
            <a:fld id="{C67913F9-E4A3-4591-986A-294EB3E0E724}" type="slidenum">
              <a:rPr lang="en-US"/>
              <a:pPr>
                <a:defRPr/>
              </a:pPr>
              <a:t>67</a:t>
            </a:fld>
            <a:endParaRPr lang="en-US" dirty="0"/>
          </a:p>
        </p:txBody>
      </p:sp>
      <p:sp>
        <p:nvSpPr>
          <p:cNvPr id="11" name="Right Brace 10"/>
          <p:cNvSpPr/>
          <p:nvPr/>
        </p:nvSpPr>
        <p:spPr>
          <a:xfrm rot="5400000">
            <a:off x="4202906" y="1310482"/>
            <a:ext cx="587375" cy="792956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2620963" y="5649913"/>
            <a:ext cx="3633787" cy="769937"/>
          </a:xfrm>
          <a:prstGeom prst="rect">
            <a:avLst/>
          </a:prstGeom>
          <a:noFill/>
          <a:ln w="9525">
            <a:noFill/>
            <a:miter lim="800000"/>
            <a:headEnd/>
            <a:tailEnd/>
          </a:ln>
        </p:spPr>
        <p:txBody>
          <a:bodyPr wrap="none">
            <a:spAutoFit/>
          </a:bodyPr>
          <a:lstStyle/>
          <a:p>
            <a:pPr algn="ctr"/>
            <a:r>
              <a:rPr lang="en-US" sz="2000">
                <a:latin typeface="Calibri" pitchFamily="34" charset="0"/>
              </a:rPr>
              <a:t>($6,500 + $7,812) / 3 years x 15%</a:t>
            </a:r>
          </a:p>
          <a:p>
            <a:pPr algn="ctr"/>
            <a:r>
              <a:rPr lang="en-US" sz="2400">
                <a:latin typeface="Calibri" pitchFamily="34" charset="0"/>
              </a:rPr>
              <a:t>=  $715 annual savings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COMPARE COSTS AND BENEFITS</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293688" y="1535113"/>
            <a:ext cx="4040187" cy="639762"/>
          </a:xfrm>
        </p:spPr>
        <p:txBody>
          <a:bodyPr/>
          <a:lstStyle/>
          <a:p>
            <a:pPr algn="ctr"/>
            <a:r>
              <a:rPr lang="en-US" smtClean="0"/>
              <a:t>COSTS</a:t>
            </a:r>
          </a:p>
        </p:txBody>
      </p:sp>
      <p:sp>
        <p:nvSpPr>
          <p:cNvPr id="6" name="Content Placeholder 5"/>
          <p:cNvSpPr>
            <a:spLocks noGrp="1"/>
          </p:cNvSpPr>
          <p:nvPr>
            <p:ph sz="half" idx="2"/>
          </p:nvPr>
        </p:nvSpPr>
        <p:spPr>
          <a:xfrm>
            <a:off x="306388" y="2174875"/>
            <a:ext cx="4060825" cy="2438400"/>
          </a:xfrm>
        </p:spPr>
        <p:txBody>
          <a:bodyPr/>
          <a:lstStyle/>
          <a:p>
            <a:pPr>
              <a:buFont typeface="Arial" charset="0"/>
              <a:buNone/>
            </a:pPr>
            <a:r>
              <a:rPr lang="en-US" dirty="0" smtClean="0"/>
              <a:t> ≈ $1,450 part cost difference</a:t>
            </a:r>
          </a:p>
          <a:p>
            <a:endParaRPr lang="en-US" dirty="0" smtClean="0"/>
          </a:p>
        </p:txBody>
      </p:sp>
      <p:sp>
        <p:nvSpPr>
          <p:cNvPr id="7" name="Text Placeholder 6"/>
          <p:cNvSpPr>
            <a:spLocks noGrp="1"/>
          </p:cNvSpPr>
          <p:nvPr>
            <p:ph type="body" sz="quarter" idx="3"/>
          </p:nvPr>
        </p:nvSpPr>
        <p:spPr/>
        <p:txBody>
          <a:bodyPr/>
          <a:lstStyle/>
          <a:p>
            <a:pPr algn="ctr"/>
            <a:r>
              <a:rPr lang="en-US" smtClean="0"/>
              <a:t>BENEFITS</a:t>
            </a:r>
          </a:p>
        </p:txBody>
      </p:sp>
      <p:sp>
        <p:nvSpPr>
          <p:cNvPr id="8" name="Content Placeholder 7"/>
          <p:cNvSpPr>
            <a:spLocks noGrp="1"/>
          </p:cNvSpPr>
          <p:nvPr>
            <p:ph sz="quarter" idx="4"/>
          </p:nvPr>
        </p:nvSpPr>
        <p:spPr>
          <a:xfrm>
            <a:off x="4791075" y="2174875"/>
            <a:ext cx="3895725" cy="2438400"/>
          </a:xfrm>
        </p:spPr>
        <p:txBody>
          <a:bodyPr/>
          <a:lstStyle/>
          <a:p>
            <a:pPr>
              <a:buFont typeface="Arial" charset="0"/>
              <a:buNone/>
            </a:pPr>
            <a:r>
              <a:rPr lang="en-US" dirty="0" smtClean="0"/>
              <a:t>≈ $3,650 productivity </a:t>
            </a:r>
            <a:r>
              <a:rPr lang="en-US" sz="2000" dirty="0" smtClean="0"/>
              <a:t>(average)</a:t>
            </a:r>
            <a:endParaRPr lang="en-US" dirty="0" smtClean="0"/>
          </a:p>
          <a:p>
            <a:pPr>
              <a:buFont typeface="Arial" charset="0"/>
              <a:buNone/>
            </a:pPr>
            <a:r>
              <a:rPr lang="en-US" dirty="0" smtClean="0"/>
              <a:t>≈ $715 reduced injury costs</a:t>
            </a:r>
          </a:p>
          <a:p>
            <a:pPr>
              <a:buFont typeface="Arial" charset="0"/>
              <a:buNone/>
            </a:pPr>
            <a:r>
              <a:rPr lang="en-US" dirty="0" smtClean="0"/>
              <a:t>≈ $4,665 Total benefits</a:t>
            </a:r>
          </a:p>
          <a:p>
            <a:endParaRPr lang="en-US" u="sng" dirty="0" smtClean="0"/>
          </a:p>
          <a:p>
            <a:endParaRPr lang="en-US" dirty="0" smtClean="0"/>
          </a:p>
        </p:txBody>
      </p:sp>
      <p:sp>
        <p:nvSpPr>
          <p:cNvPr id="4" name="Slide Number Placeholder 3"/>
          <p:cNvSpPr>
            <a:spLocks noGrp="1"/>
          </p:cNvSpPr>
          <p:nvPr>
            <p:ph type="sldNum" sz="quarter" idx="12"/>
          </p:nvPr>
        </p:nvSpPr>
        <p:spPr/>
        <p:txBody>
          <a:bodyPr/>
          <a:lstStyle/>
          <a:p>
            <a:pPr>
              <a:defRPr/>
            </a:pPr>
            <a:fld id="{32C034F2-2934-4E12-BEB6-40E24A36C0D8}" type="slidenum">
              <a:rPr lang="en-US"/>
              <a:pPr>
                <a:defRPr/>
              </a:pPr>
              <a:t>68</a:t>
            </a:fld>
            <a:endParaRPr lang="en-US" dirty="0"/>
          </a:p>
        </p:txBody>
      </p:sp>
      <p:sp>
        <p:nvSpPr>
          <p:cNvPr id="10" name="TextBox 9"/>
          <p:cNvSpPr txBox="1">
            <a:spLocks noChangeArrowheads="1"/>
          </p:cNvSpPr>
          <p:nvPr/>
        </p:nvSpPr>
        <p:spPr bwMode="auto">
          <a:xfrm>
            <a:off x="627063" y="4352925"/>
            <a:ext cx="8270875" cy="1200329"/>
          </a:xfrm>
          <a:prstGeom prst="rect">
            <a:avLst/>
          </a:prstGeom>
          <a:noFill/>
          <a:ln w="9525">
            <a:noFill/>
            <a:miter lim="800000"/>
            <a:headEnd/>
            <a:tailEnd/>
          </a:ln>
        </p:spPr>
        <p:txBody>
          <a:bodyPr>
            <a:spAutoFit/>
          </a:bodyPr>
          <a:lstStyle/>
          <a:p>
            <a:r>
              <a:rPr lang="en-US" sz="2400" dirty="0">
                <a:latin typeface="Calibri" pitchFamily="34" charset="0"/>
              </a:rPr>
              <a:t>Payback = Costs/Benefits</a:t>
            </a:r>
          </a:p>
          <a:p>
            <a:endParaRPr lang="en-US" sz="2400" dirty="0">
              <a:latin typeface="Calibri" pitchFamily="34" charset="0"/>
            </a:endParaRPr>
          </a:p>
          <a:p>
            <a:pPr algn="r"/>
            <a:r>
              <a:rPr lang="en-US" sz="2400" dirty="0" smtClean="0">
                <a:latin typeface="Calibri" pitchFamily="34" charset="0"/>
              </a:rPr>
              <a:t> </a:t>
            </a:r>
            <a:r>
              <a:rPr lang="en-US" sz="2400" dirty="0">
                <a:latin typeface="Calibri" pitchFamily="34" charset="0"/>
              </a:rPr>
              <a:t>$</a:t>
            </a:r>
            <a:r>
              <a:rPr lang="en-US" sz="2400" dirty="0" smtClean="0">
                <a:latin typeface="Calibri" pitchFamily="34" charset="0"/>
              </a:rPr>
              <a:t>1,450 </a:t>
            </a:r>
            <a:r>
              <a:rPr lang="en-US" sz="2400" dirty="0">
                <a:latin typeface="Calibri" pitchFamily="34" charset="0"/>
              </a:rPr>
              <a:t>/ </a:t>
            </a:r>
            <a:r>
              <a:rPr lang="en-US" sz="2400" dirty="0" smtClean="0">
                <a:latin typeface="Calibri" pitchFamily="34" charset="0"/>
              </a:rPr>
              <a:t>$4,665 </a:t>
            </a:r>
            <a:r>
              <a:rPr lang="en-US" sz="2400" dirty="0">
                <a:latin typeface="Calibri" pitchFamily="34" charset="0"/>
              </a:rPr>
              <a:t>= </a:t>
            </a:r>
            <a:r>
              <a:rPr lang="en-US" sz="2400" b="1" u="sng" dirty="0" smtClean="0">
                <a:latin typeface="Calibri" pitchFamily="34" charset="0"/>
              </a:rPr>
              <a:t>less than one year </a:t>
            </a:r>
            <a:r>
              <a:rPr lang="en-US" sz="2400" b="1" u="sng" dirty="0">
                <a:latin typeface="Calibri" pitchFamily="34" charset="0"/>
              </a:rPr>
              <a:t>to payback </a:t>
            </a:r>
            <a:r>
              <a:rPr lang="en-US" sz="2400" b="1" u="sng" dirty="0" smtClean="0">
                <a:latin typeface="Calibri" pitchFamily="34" charset="0"/>
              </a:rPr>
              <a:t>investment</a:t>
            </a:r>
            <a:endParaRPr lang="en-US" sz="2400" b="1" u="sng"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200000">
            <a:off x="7565444" y="4186570"/>
            <a:ext cx="1619261" cy="1242892"/>
          </a:xfrm>
          <a:prstGeom prst="rect">
            <a:avLst/>
          </a:prstGeom>
          <a:noFill/>
          <a:ln w="9525">
            <a:noFill/>
            <a:miter lim="800000"/>
            <a:headEnd/>
            <a:tailEnd/>
          </a:ln>
        </p:spPr>
      </p:pic>
      <p:pic>
        <p:nvPicPr>
          <p:cNvPr id="90113"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4599">
            <a:off x="735474" y="3893062"/>
            <a:ext cx="1762125" cy="1352550"/>
          </a:xfrm>
          <a:prstGeom prst="rect">
            <a:avLst/>
          </a:prstGeom>
          <a:noFill/>
          <a:ln w="9525">
            <a:noFill/>
            <a:miter lim="800000"/>
            <a:headEnd/>
            <a:tailEnd/>
          </a:ln>
        </p:spPr>
      </p:pic>
      <p:pic>
        <p:nvPicPr>
          <p:cNvPr id="90114"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1663366">
            <a:off x="4217014" y="4984904"/>
            <a:ext cx="1762125" cy="1352550"/>
          </a:xfrm>
          <a:prstGeom prst="rect">
            <a:avLst/>
          </a:prstGeom>
          <a:noFill/>
          <a:ln w="9525">
            <a:noFill/>
            <a:miter lim="800000"/>
            <a:headEnd/>
            <a:tailEnd/>
          </a:ln>
        </p:spPr>
      </p:pic>
      <p:pic>
        <p:nvPicPr>
          <p:cNvPr id="90115"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2762335" flipV="1">
            <a:off x="6152329" y="1885642"/>
            <a:ext cx="1762125" cy="1352550"/>
          </a:xfrm>
          <a:prstGeom prst="rect">
            <a:avLst/>
          </a:prstGeom>
          <a:noFill/>
          <a:ln w="9525">
            <a:noFill/>
            <a:miter lim="800000"/>
            <a:headEnd/>
            <a:tailEnd/>
          </a:ln>
        </p:spPr>
      </p:pic>
      <p:pic>
        <p:nvPicPr>
          <p:cNvPr id="90116" name="Picture 4"/>
          <p:cNvPicPr>
            <a:picLocks noChangeAspect="1" noChangeArrowheads="1"/>
          </p:cNvPicPr>
          <p:nvPr/>
        </p:nvPicPr>
        <p:blipFill>
          <a:blip r:embed="rId3" cstate="email">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rot="664184" flipV="1">
            <a:off x="2205448" y="1737851"/>
            <a:ext cx="1762125" cy="1352550"/>
          </a:xfrm>
          <a:prstGeom prst="rect">
            <a:avLst/>
          </a:prstGeom>
          <a:noFill/>
          <a:ln w="9525">
            <a:noFill/>
            <a:miter lim="800000"/>
            <a:headEnd/>
            <a:tailEnd/>
          </a:ln>
        </p:spPr>
      </p:pic>
      <p:sp>
        <p:nvSpPr>
          <p:cNvPr id="2" name="Title 1"/>
          <p:cNvSpPr>
            <a:spLocks noGrp="1"/>
          </p:cNvSpPr>
          <p:nvPr>
            <p:ph type="title"/>
          </p:nvPr>
        </p:nvSpPr>
        <p:spPr>
          <a:xfrm>
            <a:off x="457200" y="76200"/>
            <a:ext cx="8229600" cy="10207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PROGRAM IMPLEMENTATION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01E4B1ED-003B-45BB-A981-17906E8A88AF}" type="slidenum">
              <a:rPr lang="en-US"/>
              <a:pPr>
                <a:defRPr/>
              </a:pPr>
              <a:t>69</a:t>
            </a:fld>
            <a:endParaRPr lang="en-US" dirty="0"/>
          </a:p>
        </p:txBody>
      </p:sp>
      <p:sp>
        <p:nvSpPr>
          <p:cNvPr id="4" name="TextBox 3"/>
          <p:cNvSpPr txBox="1"/>
          <p:nvPr/>
        </p:nvSpPr>
        <p:spPr>
          <a:xfrm>
            <a:off x="2074606" y="4340942"/>
            <a:ext cx="2209800" cy="120032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US" sz="2400" dirty="0" smtClean="0"/>
              <a:t>WORK EVALUATION </a:t>
            </a:r>
            <a:r>
              <a:rPr lang="en-US" sz="2400" dirty="0"/>
              <a:t>METHODS</a:t>
            </a:r>
          </a:p>
        </p:txBody>
      </p:sp>
      <p:sp>
        <p:nvSpPr>
          <p:cNvPr id="5" name="TextBox 4"/>
          <p:cNvSpPr txBox="1"/>
          <p:nvPr/>
        </p:nvSpPr>
        <p:spPr>
          <a:xfrm>
            <a:off x="3736257" y="2010526"/>
            <a:ext cx="2286000" cy="83099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US" sz="2400" dirty="0"/>
              <a:t>EMPLOYEE ENGAGEMENT</a:t>
            </a:r>
          </a:p>
        </p:txBody>
      </p:sp>
      <p:sp>
        <p:nvSpPr>
          <p:cNvPr id="6" name="TextBox 5"/>
          <p:cNvSpPr txBox="1"/>
          <p:nvPr/>
        </p:nvSpPr>
        <p:spPr>
          <a:xfrm>
            <a:off x="265472" y="2861187"/>
            <a:ext cx="283169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1" algn="ctr" fontAlgn="auto">
              <a:spcBef>
                <a:spcPts val="0"/>
              </a:spcBef>
              <a:spcAft>
                <a:spcPts val="0"/>
              </a:spcAft>
              <a:defRPr/>
            </a:pPr>
            <a:r>
              <a:rPr lang="en-US" sz="2800" dirty="0" smtClean="0"/>
              <a:t>AWARENESS </a:t>
            </a:r>
            <a:r>
              <a:rPr lang="en-US" sz="2800" dirty="0"/>
              <a:t>TRAINING</a:t>
            </a:r>
          </a:p>
        </p:txBody>
      </p:sp>
      <p:sp>
        <p:nvSpPr>
          <p:cNvPr id="9" name="TextBox 8"/>
          <p:cNvSpPr txBox="1"/>
          <p:nvPr/>
        </p:nvSpPr>
        <p:spPr>
          <a:xfrm>
            <a:off x="5191432" y="2831690"/>
            <a:ext cx="3760839" cy="1785640"/>
          </a:xfrm>
          <a:prstGeom prst="flowChartPunchedTap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dirty="0"/>
              <a:t>PROGRAM IMPLEMENTATION</a:t>
            </a:r>
          </a:p>
        </p:txBody>
      </p:sp>
      <p:sp>
        <p:nvSpPr>
          <p:cNvPr id="13" name="TextBox 12"/>
          <p:cNvSpPr txBox="1"/>
          <p:nvPr/>
        </p:nvSpPr>
        <p:spPr>
          <a:xfrm>
            <a:off x="5604386" y="5201265"/>
            <a:ext cx="2209800" cy="83099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US" sz="2400" dirty="0" smtClean="0"/>
              <a:t>COST-BENEFIT ANALYSIS</a:t>
            </a:r>
            <a:endParaRPr lang="en-US" sz="2400" dirty="0"/>
          </a:p>
        </p:txBody>
      </p:sp>
      <p:pic>
        <p:nvPicPr>
          <p:cNvPr id="15"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1936957" y="4053679"/>
            <a:ext cx="1012722" cy="695302"/>
          </a:xfrm>
          <a:prstGeom prst="rect">
            <a:avLst/>
          </a:prstGeom>
          <a:noFill/>
        </p:spPr>
      </p:pic>
      <p:pic>
        <p:nvPicPr>
          <p:cNvPr id="16"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0" y="2642750"/>
            <a:ext cx="1012722" cy="695302"/>
          </a:xfrm>
          <a:prstGeom prst="rect">
            <a:avLst/>
          </a:prstGeom>
          <a:noFill/>
        </p:spPr>
      </p:pic>
      <p:pic>
        <p:nvPicPr>
          <p:cNvPr id="17"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3564196" y="1595615"/>
            <a:ext cx="1012722" cy="695302"/>
          </a:xfrm>
          <a:prstGeom prst="rect">
            <a:avLst/>
          </a:prstGeom>
          <a:noFill/>
        </p:spPr>
      </p:pic>
      <p:pic>
        <p:nvPicPr>
          <p:cNvPr id="18" name="Picture 3" descr="C:\Documents and Settings\Karen Cooper\Local Settings\Temporary Internet Files\Content.IE5\HHME7F7I\MC900432530[1].png"/>
          <p:cNvPicPr>
            <a:picLocks noChangeAspect="1" noChangeArrowheads="1"/>
          </p:cNvPicPr>
          <p:nvPr/>
        </p:nvPicPr>
        <p:blipFill>
          <a:blip r:embed="rId4" cstate="email">
            <a:duotone>
              <a:prstClr val="black"/>
              <a:srgbClr val="00CC00">
                <a:tint val="45000"/>
                <a:satMod val="400000"/>
              </a:srgbClr>
            </a:duotone>
          </a:blip>
          <a:srcRect/>
          <a:stretch>
            <a:fillRect/>
          </a:stretch>
        </p:blipFill>
        <p:spPr bwMode="auto">
          <a:xfrm>
            <a:off x="5201266" y="4884504"/>
            <a:ext cx="1012722" cy="695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38200" y="3371850"/>
            <a:ext cx="4400550" cy="1047750"/>
          </a:xfrm>
          <a:solidFill>
            <a:srgbClr val="002060"/>
          </a:solidFill>
          <a:ln>
            <a:solidFill>
              <a:schemeClr val="tx2">
                <a:lumMod val="75000"/>
              </a:schemeClr>
            </a:solidFill>
          </a:ln>
          <a:scene3d>
            <a:camera prst="obliqueTopLeft"/>
            <a:lightRig rig="threePt" dir="t"/>
          </a:scene3d>
          <a:sp3d>
            <a:bevelT prst="angle"/>
          </a:sp3d>
        </p:spPr>
        <p:txBody>
          <a:bodyPr anchor="ctr" anchorCtr="1">
            <a:normAutofit fontScale="90000"/>
          </a:bodyPr>
          <a:lstStyle/>
          <a:p>
            <a:pPr eaLnBrk="1" hangingPunct="1">
              <a:defRPr/>
            </a:pPr>
            <a:r>
              <a:rPr lang="en-US" dirty="0" smtClean="0"/>
              <a:t>INTANGIBLE PRODUCTS</a:t>
            </a:r>
            <a:endParaRPr lang="en-US" dirty="0"/>
          </a:p>
        </p:txBody>
      </p:sp>
      <p:sp>
        <p:nvSpPr>
          <p:cNvPr id="14342" name="Slide Number Placeholder 10"/>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51796BD-DC5F-4FFE-8BD3-20EA8C095F56}" type="slidenum">
              <a:rPr lang="en-US" smtClean="0"/>
              <a:pPr/>
              <a:t>7</a:t>
            </a:fld>
            <a:endParaRPr lang="en-US" smtClean="0"/>
          </a:p>
        </p:txBody>
      </p:sp>
      <p:graphicFrame>
        <p:nvGraphicFramePr>
          <p:cNvPr id="4" name="Diagram 3"/>
          <p:cNvGraphicFramePr/>
          <p:nvPr/>
        </p:nvGraphicFramePr>
        <p:xfrm>
          <a:off x="3695700" y="2006600"/>
          <a:ext cx="4210050" cy="395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hevron 6"/>
          <p:cNvSpPr/>
          <p:nvPr/>
        </p:nvSpPr>
        <p:spPr>
          <a:xfrm>
            <a:off x="2343150" y="3638550"/>
            <a:ext cx="723900" cy="819150"/>
          </a:xfrm>
          <a:prstGeom prst="chevron">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solidFill>
                <a:schemeClr val="tx1"/>
              </a:solidFill>
            </a:endParaRPr>
          </a:p>
        </p:txBody>
      </p:sp>
      <p:sp>
        <p:nvSpPr>
          <p:cNvPr id="10" name="Title 1"/>
          <p:cNvSpPr txBox="1">
            <a:spLocks/>
          </p:cNvSpPr>
          <p:nvPr/>
        </p:nvSpPr>
        <p:spPr>
          <a:xfrm>
            <a:off x="457200" y="239712"/>
            <a:ext cx="8229600" cy="903288"/>
          </a:xfrm>
          <a:prstGeom prst="rect">
            <a:avLst/>
          </a:prstGeom>
        </p:spPr>
        <p:txBody>
          <a:bodyPr>
            <a:normAutofit/>
          </a:bodyPr>
          <a:lstStyle/>
          <a:p>
            <a:pPr algn="r">
              <a:defRPr/>
            </a:pPr>
            <a:r>
              <a:rPr lang="en-US" sz="3600" b="1" dirty="0">
                <a:ln w="18415" cmpd="sng">
                  <a:noFill/>
                  <a:prstDash val="solid"/>
                </a:ln>
                <a:solidFill>
                  <a:srgbClr val="FFFFFF"/>
                </a:solidFill>
                <a:effectLst>
                  <a:outerShdw blurRad="38100" dist="38100" dir="2700000" algn="tl">
                    <a:srgbClr val="000000">
                      <a:alpha val="43137"/>
                    </a:srgbClr>
                  </a:outerShdw>
                </a:effectLst>
                <a:latin typeface="+mj-lt"/>
                <a:ea typeface="+mj-ea"/>
                <a:cs typeface="+mj-cs"/>
              </a:rPr>
              <a:t>TRAINING  GOALS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ffectLst>
                  <a:outerShdw blurRad="38100" dist="38100" dir="2700000" algn="tl">
                    <a:srgbClr val="000000">
                      <a:alpha val="43137"/>
                    </a:srgbClr>
                  </a:outerShdw>
                </a:effectLst>
              </a:rPr>
              <a:t>PROGRAM IMPLEMENATION</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93E7D90E-BDE0-4049-AB79-4D01F7E4BA91}" type="slidenum">
              <a:rPr lang="en-US"/>
              <a:pPr>
                <a:defRPr/>
              </a:pPr>
              <a:t>70</a:t>
            </a:fld>
            <a:endParaRPr lang="en-US" dirty="0"/>
          </a:p>
        </p:txBody>
      </p:sp>
      <p:sp>
        <p:nvSpPr>
          <p:cNvPr id="106498" name="Content Placeholder 2"/>
          <p:cNvSpPr>
            <a:spLocks noGrp="1"/>
          </p:cNvSpPr>
          <p:nvPr>
            <p:ph idx="4294967295"/>
          </p:nvPr>
        </p:nvSpPr>
        <p:spPr>
          <a:xfrm>
            <a:off x="2438400" y="1752600"/>
            <a:ext cx="6705600" cy="4373563"/>
          </a:xfrm>
          <a:prstGeom prst="rect">
            <a:avLst/>
          </a:prstGeom>
        </p:spPr>
        <p:txBody>
          <a:bodyPr/>
          <a:lstStyle/>
          <a:p>
            <a:r>
              <a:rPr lang="en-US" dirty="0" smtClean="0"/>
              <a:t>What are the benefits?</a:t>
            </a:r>
          </a:p>
          <a:p>
            <a:endParaRPr lang="en-US" dirty="0" smtClean="0"/>
          </a:p>
          <a:p>
            <a:r>
              <a:rPr lang="en-US" dirty="0" smtClean="0"/>
              <a:t>What are steps?</a:t>
            </a:r>
          </a:p>
          <a:p>
            <a:endParaRPr lang="en-US" dirty="0" smtClean="0"/>
          </a:p>
          <a:p>
            <a:r>
              <a:rPr lang="en-US" dirty="0" smtClean="0"/>
              <a:t>What should be avoided?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68"/>
            <a:ext cx="8229600" cy="1257000"/>
          </a:xfrm>
        </p:spPr>
        <p:txBody>
          <a:bodyPr>
            <a:normAutofit/>
          </a:bodyPr>
          <a:lstStyle/>
          <a:p>
            <a:pPr algn="r" fontAlgn="auto">
              <a:spcAft>
                <a:spcPts val="0"/>
              </a:spcAft>
              <a:defRPr/>
            </a:pPr>
            <a:r>
              <a:rPr lang="en-US" dirty="0" smtClean="0">
                <a:effectLst>
                  <a:outerShdw blurRad="38100" dist="38100" dir="2700000" algn="tl">
                    <a:srgbClr val="000000">
                      <a:alpha val="43137"/>
                    </a:srgbClr>
                  </a:outerShdw>
                </a:effectLst>
              </a:rPr>
              <a:t>EXAMPLES OF SUCCESSFUL ERGONOMICS &amp; SAFETY PROGRAMS</a:t>
            </a:r>
            <a:endParaRPr lang="en-US" dirty="0">
              <a:effectLst>
                <a:outerShdw blurRad="38100" dist="38100" dir="2700000" algn="tl">
                  <a:srgbClr val="000000">
                    <a:alpha val="43137"/>
                  </a:srgbClr>
                </a:outerShdw>
              </a:effectLst>
            </a:endParaRPr>
          </a:p>
        </p:txBody>
      </p:sp>
      <p:sp>
        <p:nvSpPr>
          <p:cNvPr id="107522" name="Content Placeholder 2"/>
          <p:cNvSpPr>
            <a:spLocks noGrp="1"/>
          </p:cNvSpPr>
          <p:nvPr>
            <p:ph idx="1"/>
          </p:nvPr>
        </p:nvSpPr>
        <p:spPr/>
        <p:txBody>
          <a:bodyPr/>
          <a:lstStyle/>
          <a:p>
            <a:r>
              <a:rPr lang="en-US" dirty="0" smtClean="0"/>
              <a:t>Similar industry: Construction</a:t>
            </a:r>
          </a:p>
          <a:p>
            <a:pPr lvl="1"/>
            <a:r>
              <a:rPr lang="en-US" dirty="0" err="1" smtClean="0"/>
              <a:t>Hensel</a:t>
            </a:r>
            <a:r>
              <a:rPr lang="en-US" dirty="0" smtClean="0"/>
              <a:t> Phelps Construction Company</a:t>
            </a:r>
          </a:p>
          <a:p>
            <a:pPr lvl="1"/>
            <a:r>
              <a:rPr lang="en-US" dirty="0" smtClean="0"/>
              <a:t>Ohio BWC</a:t>
            </a:r>
          </a:p>
        </p:txBody>
      </p:sp>
      <p:sp>
        <p:nvSpPr>
          <p:cNvPr id="4" name="Slide Number Placeholder 3"/>
          <p:cNvSpPr>
            <a:spLocks noGrp="1"/>
          </p:cNvSpPr>
          <p:nvPr>
            <p:ph type="sldNum" sz="quarter" idx="12"/>
          </p:nvPr>
        </p:nvSpPr>
        <p:spPr/>
        <p:txBody>
          <a:bodyPr/>
          <a:lstStyle/>
          <a:p>
            <a:pPr>
              <a:defRPr/>
            </a:pPr>
            <a:fld id="{44AC879D-0DE1-4873-B48A-884ACC185504}" type="slidenum">
              <a:rPr lang="en-US"/>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944562"/>
          </a:xfrm>
        </p:spPr>
        <p:txBody>
          <a:bodyPr>
            <a:noAutofit/>
          </a:bodyPr>
          <a:lstStyle/>
          <a:p>
            <a:pPr algn="r" fontAlgn="auto">
              <a:spcAft>
                <a:spcPts val="0"/>
              </a:spcAft>
              <a:defRPr/>
            </a:pPr>
            <a:r>
              <a:rPr lang="en-US" dirty="0" smtClean="0">
                <a:effectLst>
                  <a:outerShdw blurRad="38100" dist="38100" dir="2700000" algn="tl">
                    <a:srgbClr val="000000">
                      <a:alpha val="43137"/>
                    </a:srgbClr>
                  </a:outerShdw>
                </a:effectLst>
              </a:rPr>
              <a:t>HENSEL PHELPS CONSTRUCTION COMPANY</a:t>
            </a:r>
            <a:endParaRPr lang="en-US" dirty="0">
              <a:effectLst>
                <a:outerShdw blurRad="38100" dist="38100" dir="2700000" algn="tl">
                  <a:srgbClr val="000000">
                    <a:alpha val="43137"/>
                  </a:srgbClr>
                </a:outerShdw>
              </a:effectLst>
            </a:endParaRPr>
          </a:p>
        </p:txBody>
      </p:sp>
      <p:sp>
        <p:nvSpPr>
          <p:cNvPr id="109570" name="Content Placeholder 2"/>
          <p:cNvSpPr>
            <a:spLocks noGrp="1"/>
          </p:cNvSpPr>
          <p:nvPr>
            <p:ph idx="1"/>
          </p:nvPr>
        </p:nvSpPr>
        <p:spPr/>
        <p:txBody>
          <a:bodyPr/>
          <a:lstStyle/>
          <a:p>
            <a:r>
              <a:rPr lang="en-US" dirty="0" smtClean="0"/>
              <a:t>Implemented a comprehensive safety ergonomics program</a:t>
            </a:r>
          </a:p>
          <a:p>
            <a:pPr lvl="1"/>
            <a:r>
              <a:rPr lang="en-US" dirty="0" smtClean="0"/>
              <a:t>Completed on-site job evaluations </a:t>
            </a:r>
          </a:p>
          <a:p>
            <a:pPr lvl="1"/>
            <a:r>
              <a:rPr lang="en-US" dirty="0" smtClean="0"/>
              <a:t>Created customized training program, including pre-work stretching  program</a:t>
            </a:r>
          </a:p>
          <a:p>
            <a:r>
              <a:rPr lang="en-US" dirty="0" smtClean="0"/>
              <a:t>Results</a:t>
            </a:r>
          </a:p>
          <a:p>
            <a:pPr lvl="1"/>
            <a:r>
              <a:rPr lang="en-US" dirty="0" smtClean="0"/>
              <a:t>Over 104,000 labor hours without any reported work-related musculoskeletal disorders</a:t>
            </a:r>
          </a:p>
        </p:txBody>
      </p:sp>
      <p:sp>
        <p:nvSpPr>
          <p:cNvPr id="4" name="Slide Number Placeholder 3"/>
          <p:cNvSpPr>
            <a:spLocks noGrp="1"/>
          </p:cNvSpPr>
          <p:nvPr>
            <p:ph type="sldNum" sz="quarter" idx="12"/>
          </p:nvPr>
        </p:nvSpPr>
        <p:spPr/>
        <p:txBody>
          <a:bodyPr/>
          <a:lstStyle/>
          <a:p>
            <a:pPr>
              <a:defRPr/>
            </a:pPr>
            <a:fld id="{6B4B2A0F-4352-40BC-95B6-486B2FE5A270}" type="slidenum">
              <a:rPr lang="en-US"/>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792162"/>
          </a:xfrm>
        </p:spPr>
        <p:txBody>
          <a:bodyPr>
            <a:noAutofit/>
          </a:bodyPr>
          <a:lstStyle/>
          <a:p>
            <a:pPr algn="r" fontAlgn="auto">
              <a:spcAft>
                <a:spcPts val="0"/>
              </a:spcAft>
              <a:defRPr/>
            </a:pPr>
            <a:r>
              <a:rPr lang="en-US" sz="3200" dirty="0" smtClean="0">
                <a:effectLst>
                  <a:outerShdw blurRad="38100" dist="38100" dir="2700000" algn="tl">
                    <a:srgbClr val="000000">
                      <a:alpha val="43137"/>
                    </a:srgbClr>
                  </a:outerShdw>
                </a:effectLst>
              </a:rPr>
              <a:t>OHIO BUREAU OF WORKER’S COMPENSATION</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458200" cy="4373563"/>
          </a:xfrm>
        </p:spPr>
        <p:txBody>
          <a:bodyPr>
            <a:normAutofit/>
          </a:bodyPr>
          <a:lstStyle/>
          <a:p>
            <a:pPr>
              <a:lnSpc>
                <a:spcPct val="80000"/>
              </a:lnSpc>
            </a:pPr>
            <a:r>
              <a:rPr lang="en-US" sz="3000" dirty="0" smtClean="0"/>
              <a:t>Multiple examples of equipment and tools implemented in construction work available at  </a:t>
            </a:r>
            <a:r>
              <a:rPr lang="en-US" sz="1600" dirty="0" smtClean="0"/>
              <a:t>http://www.ohiobwc.com/downloads/brochureware/publications/ConstSafeGrant.pdf</a:t>
            </a:r>
            <a:endParaRPr lang="en-US" sz="3000" dirty="0" smtClean="0"/>
          </a:p>
          <a:p>
            <a:pPr>
              <a:lnSpc>
                <a:spcPct val="80000"/>
              </a:lnSpc>
            </a:pPr>
            <a:endParaRPr lang="en-US" sz="3000" dirty="0" smtClean="0"/>
          </a:p>
          <a:p>
            <a:pPr>
              <a:lnSpc>
                <a:spcPct val="80000"/>
              </a:lnSpc>
            </a:pPr>
            <a:r>
              <a:rPr lang="en-US" sz="3000" dirty="0" smtClean="0"/>
              <a:t>An example: powered dollies</a:t>
            </a:r>
          </a:p>
          <a:p>
            <a:pPr lvl="1">
              <a:lnSpc>
                <a:spcPct val="80000"/>
              </a:lnSpc>
            </a:pPr>
            <a:r>
              <a:rPr lang="en-US" sz="2600" dirty="0" smtClean="0"/>
              <a:t>Situation</a:t>
            </a:r>
          </a:p>
          <a:p>
            <a:pPr lvl="2">
              <a:lnSpc>
                <a:spcPct val="80000"/>
              </a:lnSpc>
            </a:pPr>
            <a:r>
              <a:rPr lang="en-US" sz="2200" dirty="0" smtClean="0"/>
              <a:t>Workers must move appliances, heating/air conditioning units, plumbing and other items up and down steps and stairways</a:t>
            </a:r>
          </a:p>
          <a:p>
            <a:pPr lvl="1">
              <a:lnSpc>
                <a:spcPct val="80000"/>
              </a:lnSpc>
            </a:pPr>
            <a:r>
              <a:rPr lang="en-US" sz="2600" dirty="0" smtClean="0"/>
              <a:t>Implemented best practice</a:t>
            </a:r>
          </a:p>
          <a:p>
            <a:pPr lvl="2">
              <a:lnSpc>
                <a:spcPct val="80000"/>
              </a:lnSpc>
            </a:pPr>
            <a:r>
              <a:rPr lang="en-US" sz="2200" dirty="0" smtClean="0"/>
              <a:t>Purchased and utilized powered dollies to move items. Powered dollies often have adjustable handles and stair climbing devices</a:t>
            </a:r>
          </a:p>
        </p:txBody>
      </p:sp>
      <p:sp>
        <p:nvSpPr>
          <p:cNvPr id="4" name="Slide Number Placeholder 3"/>
          <p:cNvSpPr>
            <a:spLocks noGrp="1"/>
          </p:cNvSpPr>
          <p:nvPr>
            <p:ph type="sldNum" sz="quarter" idx="12"/>
          </p:nvPr>
        </p:nvSpPr>
        <p:spPr/>
        <p:txBody>
          <a:bodyPr/>
          <a:lstStyle/>
          <a:p>
            <a:pPr>
              <a:defRPr/>
            </a:pPr>
            <a:fld id="{1DF60CA3-9F95-4150-9E96-7AD37A8F5ECF}" type="slidenum">
              <a:rPr lang="en-US"/>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POWERED DOLLY RESULTS</a:t>
            </a:r>
            <a:endParaRPr lang="en-US" dirty="0">
              <a:effectLst>
                <a:outerShdw blurRad="38100" dist="38100" dir="2700000" algn="tl">
                  <a:srgbClr val="000000">
                    <a:alpha val="43137"/>
                  </a:srgbClr>
                </a:outerShdw>
              </a:effectLst>
            </a:endParaRPr>
          </a:p>
        </p:txBody>
      </p:sp>
      <p:sp>
        <p:nvSpPr>
          <p:cNvPr id="112642" name="Content Placeholder 2"/>
          <p:cNvSpPr>
            <a:spLocks noGrp="1"/>
          </p:cNvSpPr>
          <p:nvPr>
            <p:ph idx="1"/>
          </p:nvPr>
        </p:nvSpPr>
        <p:spPr/>
        <p:txBody>
          <a:bodyPr/>
          <a:lstStyle/>
          <a:p>
            <a:r>
              <a:rPr lang="en-US" smtClean="0"/>
              <a:t>3 construction companies adopted the powered dolly</a:t>
            </a:r>
          </a:p>
          <a:p>
            <a:r>
              <a:rPr lang="en-US" smtClean="0"/>
              <a:t>Return on Investment was 2.2 months</a:t>
            </a:r>
          </a:p>
          <a:p>
            <a:pPr lvl="1"/>
            <a:r>
              <a:rPr lang="en-US" smtClean="0"/>
              <a:t>Incident rate from 14.9 to 0, 100% improvement</a:t>
            </a:r>
          </a:p>
          <a:p>
            <a:pPr lvl="1"/>
            <a:r>
              <a:rPr lang="en-US" smtClean="0"/>
              <a:t>Lost work days from 29.8 days to 0, 100% improvement</a:t>
            </a:r>
          </a:p>
          <a:p>
            <a:pPr lvl="1"/>
            <a:r>
              <a:rPr lang="en-US" smtClean="0"/>
              <a:t>Employee turn-over rates reduced by 60%</a:t>
            </a:r>
          </a:p>
          <a:p>
            <a:endParaRPr lang="en-US" smtClean="0"/>
          </a:p>
        </p:txBody>
      </p:sp>
      <p:sp>
        <p:nvSpPr>
          <p:cNvPr id="4" name="Slide Number Placeholder 3"/>
          <p:cNvSpPr>
            <a:spLocks noGrp="1"/>
          </p:cNvSpPr>
          <p:nvPr>
            <p:ph type="sldNum" sz="quarter" idx="12"/>
          </p:nvPr>
        </p:nvSpPr>
        <p:spPr/>
        <p:txBody>
          <a:bodyPr/>
          <a:lstStyle/>
          <a:p>
            <a:pPr>
              <a:defRPr/>
            </a:pPr>
            <a:fld id="{4E88D871-0F20-468E-947F-402A9A8F4300}" type="slidenum">
              <a:rPr lang="en-US"/>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69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THE STEPS IN 5 C’S</a:t>
            </a:r>
            <a:endParaRPr lang="en-US" dirty="0">
              <a:effectLst>
                <a:outerShdw blurRad="38100" dist="38100" dir="2700000" algn="tl">
                  <a:srgbClr val="000000">
                    <a:alpha val="43137"/>
                  </a:srgbClr>
                </a:outerShdw>
              </a:effectLst>
            </a:endParaRPr>
          </a:p>
        </p:txBody>
      </p:sp>
      <p:sp>
        <p:nvSpPr>
          <p:cNvPr id="114690" name="Content Placeholder 5"/>
          <p:cNvSpPr>
            <a:spLocks noGrp="1"/>
          </p:cNvSpPr>
          <p:nvPr>
            <p:ph idx="1"/>
          </p:nvPr>
        </p:nvSpPr>
        <p:spPr/>
        <p:txBody>
          <a:bodyPr/>
          <a:lstStyle/>
          <a:p>
            <a:r>
              <a:rPr lang="en-US" dirty="0" smtClean="0"/>
              <a:t>Commit</a:t>
            </a:r>
          </a:p>
          <a:p>
            <a:r>
              <a:rPr lang="en-US" dirty="0" smtClean="0"/>
              <a:t>Communicate</a:t>
            </a:r>
          </a:p>
          <a:p>
            <a:r>
              <a:rPr lang="en-US" dirty="0" smtClean="0"/>
              <a:t>Create</a:t>
            </a:r>
          </a:p>
          <a:p>
            <a:r>
              <a:rPr lang="en-US" dirty="0" smtClean="0"/>
              <a:t>Continue the Challenge</a:t>
            </a:r>
          </a:p>
        </p:txBody>
      </p:sp>
      <p:sp>
        <p:nvSpPr>
          <p:cNvPr id="4" name="Slide Number Placeholder 3"/>
          <p:cNvSpPr>
            <a:spLocks noGrp="1"/>
          </p:cNvSpPr>
          <p:nvPr>
            <p:ph type="sldNum" sz="quarter" idx="12"/>
          </p:nvPr>
        </p:nvSpPr>
        <p:spPr/>
        <p:txBody>
          <a:bodyPr/>
          <a:lstStyle/>
          <a:p>
            <a:pPr>
              <a:defRPr/>
            </a:pPr>
            <a:fld id="{FC989CC9-590F-4FC4-A117-0DF01955E400}" type="slidenum">
              <a:rPr lang="en-US"/>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THE STEPS: COMMIT</a:t>
            </a:r>
            <a:endParaRPr lang="en-US" dirty="0">
              <a:effectLst>
                <a:outerShdw blurRad="38100" dist="38100" dir="2700000" algn="tl">
                  <a:srgbClr val="000000">
                    <a:alpha val="43137"/>
                  </a:srgbClr>
                </a:outerShdw>
              </a:effectLst>
            </a:endParaRPr>
          </a:p>
        </p:txBody>
      </p:sp>
      <p:sp>
        <p:nvSpPr>
          <p:cNvPr id="115714" name="Content Placeholder 2"/>
          <p:cNvSpPr>
            <a:spLocks noGrp="1"/>
          </p:cNvSpPr>
          <p:nvPr>
            <p:ph idx="1"/>
          </p:nvPr>
        </p:nvSpPr>
        <p:spPr/>
        <p:txBody>
          <a:bodyPr/>
          <a:lstStyle/>
          <a:p>
            <a:r>
              <a:rPr lang="en-US" smtClean="0"/>
              <a:t>Commit to improving safety and ergonomics at your facility</a:t>
            </a:r>
          </a:p>
          <a:p>
            <a:pPr lvl="1">
              <a:lnSpc>
                <a:spcPct val="150000"/>
              </a:lnSpc>
            </a:pPr>
            <a:r>
              <a:rPr lang="en-US" smtClean="0"/>
              <a:t>How? Set a goal to observe ______ number of jobs by ______</a:t>
            </a:r>
          </a:p>
          <a:p>
            <a:pPr lvl="1">
              <a:lnSpc>
                <a:spcPct val="150000"/>
              </a:lnSpc>
            </a:pPr>
            <a:r>
              <a:rPr lang="en-US" smtClean="0"/>
              <a:t>Who follows up? </a:t>
            </a:r>
            <a:r>
              <a:rPr lang="en-US" u="sng" smtClean="0"/>
              <a:t>Top managers</a:t>
            </a:r>
          </a:p>
        </p:txBody>
      </p:sp>
      <p:sp>
        <p:nvSpPr>
          <p:cNvPr id="4" name="Slide Number Placeholder 3"/>
          <p:cNvSpPr>
            <a:spLocks noGrp="1"/>
          </p:cNvSpPr>
          <p:nvPr>
            <p:ph type="sldNum" sz="quarter" idx="12"/>
          </p:nvPr>
        </p:nvSpPr>
        <p:spPr/>
        <p:txBody>
          <a:bodyPr/>
          <a:lstStyle/>
          <a:p>
            <a:pPr>
              <a:defRPr/>
            </a:pPr>
            <a:fld id="{9400D03C-AFEC-461B-BA8C-EA65CBDD50BD}" type="slidenum">
              <a:rPr lang="en-US"/>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THE STEPS: COMMUNICATE</a:t>
            </a:r>
            <a:endParaRPr lang="en-US" dirty="0">
              <a:effectLst>
                <a:outerShdw blurRad="38100" dist="38100" dir="2700000" algn="tl">
                  <a:srgbClr val="000000">
                    <a:alpha val="43137"/>
                  </a:srgbClr>
                </a:outerShdw>
              </a:effectLst>
            </a:endParaRPr>
          </a:p>
        </p:txBody>
      </p:sp>
      <p:sp>
        <p:nvSpPr>
          <p:cNvPr id="116738" name="Content Placeholder 2"/>
          <p:cNvSpPr>
            <a:spLocks noGrp="1"/>
          </p:cNvSpPr>
          <p:nvPr>
            <p:ph idx="1"/>
          </p:nvPr>
        </p:nvSpPr>
        <p:spPr/>
        <p:txBody>
          <a:bodyPr/>
          <a:lstStyle/>
          <a:p>
            <a:r>
              <a:rPr lang="en-US" smtClean="0"/>
              <a:t>Communicate injury or potential injury events to all managers, and prevention methods</a:t>
            </a:r>
          </a:p>
          <a:p>
            <a:pPr lvl="1">
              <a:lnSpc>
                <a:spcPct val="150000"/>
              </a:lnSpc>
            </a:pPr>
            <a:r>
              <a:rPr lang="en-US" smtClean="0"/>
              <a:t>Why? </a:t>
            </a:r>
            <a:r>
              <a:rPr lang="en-US" i="1" smtClean="0"/>
              <a:t>History repeats itself</a:t>
            </a:r>
          </a:p>
          <a:p>
            <a:pPr lvl="1">
              <a:lnSpc>
                <a:spcPct val="150000"/>
              </a:lnSpc>
            </a:pPr>
            <a:r>
              <a:rPr lang="en-US" smtClean="0"/>
              <a:t>How? </a:t>
            </a:r>
            <a:r>
              <a:rPr lang="en-US" i="1" smtClean="0"/>
              <a:t>Monthly conference calls or Safety Bulletins</a:t>
            </a:r>
          </a:p>
          <a:p>
            <a:pPr lvl="1">
              <a:lnSpc>
                <a:spcPct val="150000"/>
              </a:lnSpc>
            </a:pPr>
            <a:r>
              <a:rPr lang="en-US" smtClean="0"/>
              <a:t>Who follows up? </a:t>
            </a:r>
            <a:r>
              <a:rPr lang="en-US" i="1" smtClean="0"/>
              <a:t>Safety team, safety manager, ____________</a:t>
            </a:r>
          </a:p>
          <a:p>
            <a:endParaRPr lang="en-US" smtClean="0"/>
          </a:p>
        </p:txBody>
      </p:sp>
      <p:sp>
        <p:nvSpPr>
          <p:cNvPr id="4" name="Slide Number Placeholder 3"/>
          <p:cNvSpPr>
            <a:spLocks noGrp="1"/>
          </p:cNvSpPr>
          <p:nvPr>
            <p:ph type="sldNum" sz="quarter" idx="12"/>
          </p:nvPr>
        </p:nvSpPr>
        <p:spPr/>
        <p:txBody>
          <a:bodyPr/>
          <a:lstStyle/>
          <a:p>
            <a:pPr>
              <a:defRPr/>
            </a:pPr>
            <a:fld id="{AA9BD1C7-685F-4F36-BD40-18393241F606}" type="slidenum">
              <a:rPr lang="en-US"/>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THE STEPS: CREATE</a:t>
            </a:r>
            <a:endParaRPr lang="en-US" dirty="0">
              <a:effectLst>
                <a:outerShdw blurRad="38100" dist="38100" dir="2700000" algn="tl">
                  <a:srgbClr val="000000">
                    <a:alpha val="43137"/>
                  </a:srgbClr>
                </a:outerShdw>
              </a:effectLst>
            </a:endParaRPr>
          </a:p>
        </p:txBody>
      </p:sp>
      <p:sp>
        <p:nvSpPr>
          <p:cNvPr id="117762" name="Content Placeholder 2"/>
          <p:cNvSpPr>
            <a:spLocks noGrp="1"/>
          </p:cNvSpPr>
          <p:nvPr>
            <p:ph idx="1"/>
          </p:nvPr>
        </p:nvSpPr>
        <p:spPr/>
        <p:txBody>
          <a:bodyPr/>
          <a:lstStyle/>
          <a:p>
            <a:r>
              <a:rPr lang="en-US" smtClean="0"/>
              <a:t>Create a way for your employees to suggest changes and implement what you can</a:t>
            </a:r>
          </a:p>
          <a:p>
            <a:pPr lvl="1"/>
            <a:r>
              <a:rPr lang="en-US" smtClean="0"/>
              <a:t>Establish or enhance your safety team</a:t>
            </a:r>
          </a:p>
          <a:p>
            <a:pPr lvl="2"/>
            <a:r>
              <a:rPr lang="en-US" smtClean="0"/>
              <a:t>Identify jobs to evaluate</a:t>
            </a:r>
          </a:p>
          <a:p>
            <a:pPr lvl="2"/>
            <a:r>
              <a:rPr lang="en-US" smtClean="0"/>
              <a:t>Evaluate jobs and propose solutions</a:t>
            </a:r>
          </a:p>
          <a:p>
            <a:pPr lvl="2"/>
            <a:r>
              <a:rPr lang="en-US" smtClean="0"/>
              <a:t>Prioritize solutions</a:t>
            </a:r>
          </a:p>
          <a:p>
            <a:pPr lvl="1"/>
            <a:r>
              <a:rPr lang="en-US" smtClean="0"/>
              <a:t>Put up a suggestion box and reward employees for good ideas</a:t>
            </a:r>
          </a:p>
          <a:p>
            <a:pPr lvl="1"/>
            <a:endParaRPr lang="en-US" smtClean="0"/>
          </a:p>
        </p:txBody>
      </p:sp>
      <p:sp>
        <p:nvSpPr>
          <p:cNvPr id="4" name="Slide Number Placeholder 3"/>
          <p:cNvSpPr>
            <a:spLocks noGrp="1"/>
          </p:cNvSpPr>
          <p:nvPr>
            <p:ph type="sldNum" sz="quarter" idx="12"/>
          </p:nvPr>
        </p:nvSpPr>
        <p:spPr/>
        <p:txBody>
          <a:bodyPr/>
          <a:lstStyle/>
          <a:p>
            <a:pPr>
              <a:defRPr/>
            </a:pPr>
            <a:fld id="{8B1494EE-B78F-46DF-9F56-D4EE6B5099C5}" type="slidenum">
              <a:rPr lang="en-US"/>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THE STEPS: CONTINUE THE CHALLENGE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z="2800" dirty="0" smtClean="0"/>
              <a:t>Continue the Challenge!</a:t>
            </a:r>
          </a:p>
          <a:p>
            <a:pPr lvl="1" fontAlgn="auto">
              <a:spcAft>
                <a:spcPts val="0"/>
              </a:spcAft>
              <a:buFont typeface="Arial" pitchFamily="34" charset="0"/>
              <a:buChar char="–"/>
              <a:defRPr/>
            </a:pPr>
            <a:r>
              <a:rPr lang="en-US" sz="2400" dirty="0" smtClean="0"/>
              <a:t>Safety is not one’s persons job, it’s everybody’s job. Everyday, with every job, think about the job, and how to do it safely.</a:t>
            </a:r>
          </a:p>
          <a:p>
            <a:pPr lvl="1" fontAlgn="auto">
              <a:spcAft>
                <a:spcPts val="0"/>
              </a:spcAft>
              <a:buFont typeface="Arial" pitchFamily="34" charset="0"/>
              <a:buNone/>
              <a:defRPr/>
            </a:pPr>
            <a:endParaRPr lang="en-US" dirty="0" smtClean="0"/>
          </a:p>
          <a:p>
            <a:pPr lvl="1" fontAlgn="auto">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ECEA9118-0FC9-419D-ACEC-67127BFD9D3E}" type="slidenum">
              <a:rPr lang="en-US"/>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295400"/>
          </a:xfrm>
        </p:spPr>
        <p:txBody>
          <a:bodyPr>
            <a:normAutofit/>
          </a:bodyPr>
          <a:lstStyle/>
          <a:p>
            <a:pPr algn="r" fontAlgn="auto">
              <a:spcAft>
                <a:spcPts val="0"/>
              </a:spcAft>
              <a:defRPr/>
            </a:pPr>
            <a:r>
              <a:rPr lang="en-US" sz="3200" b="1" dirty="0" smtClean="0">
                <a:ln w="17780" cmpd="sng">
                  <a:noFill/>
                  <a:prstDash val="solid"/>
                  <a:miter lim="800000"/>
                </a:ln>
                <a:effectLst>
                  <a:outerShdw blurRad="38100" dist="38100" dir="2700000" algn="tl">
                    <a:srgbClr val="000000">
                      <a:alpha val="43137"/>
                    </a:srgbClr>
                  </a:outerShdw>
                </a:effectLst>
              </a:rPr>
              <a:t>DO YOU WANT TO IMPROVE SAFETY AND ERGONOMICS AT YOUR FACILITY?</a:t>
            </a:r>
            <a:endParaRPr lang="en-US" sz="3200" b="1" dirty="0">
              <a:ln w="17780" cmpd="sng">
                <a:noFill/>
                <a:prstDash val="solid"/>
                <a:miter lim="800000"/>
              </a:ln>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295FE21D-5623-43E4-A283-96B3BC7CB08F}" type="slidenum">
              <a:rPr lang="en-US"/>
              <a:pPr>
                <a:defRPr/>
              </a:pPr>
              <a:t>8</a:t>
            </a:fld>
            <a:endParaRPr lang="en-US" dirty="0"/>
          </a:p>
        </p:txBody>
      </p:sp>
      <p:sp>
        <p:nvSpPr>
          <p:cNvPr id="5" name="Cloud 4"/>
          <p:cNvSpPr/>
          <p:nvPr/>
        </p:nvSpPr>
        <p:spPr>
          <a:xfrm>
            <a:off x="990600" y="2057400"/>
            <a:ext cx="7772400" cy="415904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Aft>
                <a:spcPts val="0"/>
              </a:spcAft>
              <a:buFont typeface="Arial" pitchFamily="34" charset="0"/>
              <a:buNone/>
              <a:defRPr/>
            </a:pPr>
            <a:r>
              <a:rPr lang="en-US" sz="3200" b="1" dirty="0" smtClean="0">
                <a:ln w="10541" cmpd="sng">
                  <a:solidFill>
                    <a:schemeClr val="accent1">
                      <a:shade val="88000"/>
                      <a:satMod val="110000"/>
                    </a:schemeClr>
                  </a:solidFill>
                  <a:prstDash val="solid"/>
                </a:ln>
                <a:solidFill>
                  <a:schemeClr val="tx1"/>
                </a:solidFill>
              </a:rPr>
              <a:t>MANAGEMENT COMMITMENT IS REQUIRED FOR THIS PROGRAM TO SUCCEED!</a:t>
            </a:r>
            <a:endParaRPr lang="en-US" sz="3200" b="1" dirty="0">
              <a:ln w="10541" cmpd="sng">
                <a:solidFill>
                  <a:schemeClr val="accent1">
                    <a:shade val="88000"/>
                    <a:satMod val="110000"/>
                  </a:schemeClr>
                </a:solidFill>
                <a:prstDash val="solid"/>
              </a:ln>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pPr algn="r" fontAlgn="auto">
              <a:spcAft>
                <a:spcPts val="0"/>
              </a:spcAft>
              <a:defRPr/>
            </a:pPr>
            <a:r>
              <a:rPr lang="en-US" dirty="0" smtClean="0">
                <a:effectLst>
                  <a:outerShdw blurRad="38100" dist="38100" dir="2700000" algn="tl">
                    <a:srgbClr val="000000">
                      <a:alpha val="43137"/>
                    </a:srgbClr>
                  </a:outerShdw>
                </a:effectLst>
              </a:rPr>
              <a:t>WITH THIS PROGRAM </a:t>
            </a:r>
            <a:endParaRPr lang="en-US" dirty="0">
              <a:effectLst>
                <a:outerShdw blurRad="38100" dist="38100" dir="2700000" algn="tl">
                  <a:srgbClr val="000000">
                    <a:alpha val="43137"/>
                  </a:srgbClr>
                </a:outerShdw>
              </a:effectLst>
            </a:endParaRPr>
          </a:p>
        </p:txBody>
      </p:sp>
      <p:sp>
        <p:nvSpPr>
          <p:cNvPr id="120834" name="Content Placeholder 2"/>
          <p:cNvSpPr>
            <a:spLocks noGrp="1"/>
          </p:cNvSpPr>
          <p:nvPr>
            <p:ph idx="1"/>
          </p:nvPr>
        </p:nvSpPr>
        <p:spPr>
          <a:xfrm>
            <a:off x="457200" y="1516626"/>
            <a:ext cx="8229600" cy="4957916"/>
          </a:xfrm>
        </p:spPr>
        <p:txBody>
          <a:bodyPr/>
          <a:lstStyle/>
          <a:p>
            <a:pPr>
              <a:spcBef>
                <a:spcPts val="0"/>
              </a:spcBef>
              <a:buNone/>
            </a:pPr>
            <a:r>
              <a:rPr lang="en-US" b="1" u="sng" dirty="0" smtClean="0"/>
              <a:t>AVOID </a:t>
            </a:r>
          </a:p>
          <a:p>
            <a:pPr>
              <a:spcBef>
                <a:spcPts val="0"/>
              </a:spcBef>
            </a:pPr>
            <a:r>
              <a:rPr lang="en-US" sz="2800" dirty="0" smtClean="0"/>
              <a:t>Treating this as another written program</a:t>
            </a:r>
          </a:p>
          <a:p>
            <a:pPr algn="ctr">
              <a:spcBef>
                <a:spcPts val="0"/>
              </a:spcBef>
              <a:buNone/>
            </a:pPr>
            <a:r>
              <a:rPr lang="en-US" sz="2800" dirty="0" smtClean="0"/>
              <a:t>or</a:t>
            </a:r>
          </a:p>
          <a:p>
            <a:pPr>
              <a:spcBef>
                <a:spcPts val="0"/>
              </a:spcBef>
            </a:pPr>
            <a:r>
              <a:rPr lang="en-US" sz="2800" dirty="0" smtClean="0"/>
              <a:t>Check mark on a compliance audit</a:t>
            </a:r>
          </a:p>
          <a:p>
            <a:pPr>
              <a:buNone/>
            </a:pPr>
            <a:endParaRPr lang="en-US" sz="1400" dirty="0" smtClean="0"/>
          </a:p>
          <a:p>
            <a:pPr>
              <a:buNone/>
            </a:pPr>
            <a:r>
              <a:rPr lang="en-US" b="1" u="sng" dirty="0" smtClean="0"/>
              <a:t>INSTEAD</a:t>
            </a:r>
          </a:p>
          <a:p>
            <a:r>
              <a:rPr lang="en-US" sz="2800" dirty="0" smtClean="0"/>
              <a:t>Incorporate safety and ergonomics into the daily routine</a:t>
            </a:r>
          </a:p>
          <a:p>
            <a:pPr>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F63A5CA2-FB3A-4098-B9C1-F2D7607EC0B9}" type="slidenum">
              <a:rPr lang="en-US"/>
              <a:pPr>
                <a:defRPr/>
              </a:pPr>
              <a:t>80</a:t>
            </a:fld>
            <a:endParaRPr lang="en-US" dirty="0"/>
          </a:p>
        </p:txBody>
      </p:sp>
      <p:grpSp>
        <p:nvGrpSpPr>
          <p:cNvPr id="3" name="Group 5"/>
          <p:cNvGrpSpPr>
            <a:grpSpLocks/>
          </p:cNvGrpSpPr>
          <p:nvPr/>
        </p:nvGrpSpPr>
        <p:grpSpPr bwMode="auto">
          <a:xfrm>
            <a:off x="5730875" y="4793226"/>
            <a:ext cx="2926428" cy="1836173"/>
            <a:chOff x="2553898" y="3532900"/>
            <a:chExt cx="3694502" cy="2563100"/>
          </a:xfrm>
        </p:grpSpPr>
        <p:sp>
          <p:nvSpPr>
            <p:cNvPr id="7" name="Cube 6"/>
            <p:cNvSpPr/>
            <p:nvPr/>
          </p:nvSpPr>
          <p:spPr>
            <a:xfrm>
              <a:off x="2818762" y="5410042"/>
              <a:ext cx="2438099" cy="68595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2400" dirty="0"/>
                <a:t>???</a:t>
              </a:r>
            </a:p>
          </p:txBody>
        </p:sp>
        <p:sp>
          <p:nvSpPr>
            <p:cNvPr id="8" name="Cube 7"/>
            <p:cNvSpPr/>
            <p:nvPr/>
          </p:nvSpPr>
          <p:spPr>
            <a:xfrm>
              <a:off x="3810301" y="4800074"/>
              <a:ext cx="2438099" cy="685958"/>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t>DOT</a:t>
              </a:r>
            </a:p>
          </p:txBody>
        </p:sp>
        <p:sp>
          <p:nvSpPr>
            <p:cNvPr id="9" name="Cube 8"/>
            <p:cNvSpPr/>
            <p:nvPr/>
          </p:nvSpPr>
          <p:spPr>
            <a:xfrm>
              <a:off x="3429985" y="4190105"/>
              <a:ext cx="2438099" cy="68595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PSC</a:t>
              </a:r>
            </a:p>
          </p:txBody>
        </p:sp>
        <p:sp>
          <p:nvSpPr>
            <p:cNvPr id="10" name="Cube 9"/>
            <p:cNvSpPr/>
            <p:nvPr/>
          </p:nvSpPr>
          <p:spPr>
            <a:xfrm>
              <a:off x="3658627" y="3582190"/>
              <a:ext cx="2438100" cy="68595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400" dirty="0"/>
                <a:t>NFPA</a:t>
              </a:r>
            </a:p>
          </p:txBody>
        </p:sp>
        <p:sp>
          <p:nvSpPr>
            <p:cNvPr id="11" name="Cube 10"/>
            <p:cNvSpPr/>
            <p:nvPr/>
          </p:nvSpPr>
          <p:spPr>
            <a:xfrm rot="17748163">
              <a:off x="1677952" y="4408846"/>
              <a:ext cx="2437821" cy="685928"/>
            </a:xfrm>
            <a:prstGeom prst="cub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OSHA</a:t>
              </a:r>
            </a:p>
          </p:txBody>
        </p:sp>
      </p:grpSp>
      <p:sp>
        <p:nvSpPr>
          <p:cNvPr id="12" name="Rectangle 11"/>
          <p:cNvSpPr/>
          <p:nvPr/>
        </p:nvSpPr>
        <p:spPr>
          <a:xfrm>
            <a:off x="3681628" y="3244334"/>
            <a:ext cx="1780744" cy="369332"/>
          </a:xfrm>
          <a:prstGeom prst="rect">
            <a:avLst/>
          </a:prstGeom>
        </p:spPr>
        <p:txBody>
          <a:bodyPr wrap="none">
            <a:spAutoFit/>
          </a:bodyPr>
          <a:lstStyle/>
          <a:p>
            <a:pPr algn="ctr">
              <a:spcBef>
                <a:spcPts val="0"/>
              </a:spcBef>
              <a:buNone/>
            </a:pPr>
            <a:r>
              <a:rPr lang="en-US" b="1" i="1" dirty="0" smtClean="0">
                <a:solidFill>
                  <a:schemeClr val="bg1"/>
                </a:solidFill>
              </a:rPr>
              <a:t>Possible solution</a:t>
            </a:r>
          </a:p>
        </p:txBody>
      </p:sp>
      <p:sp>
        <p:nvSpPr>
          <p:cNvPr id="13" name="Rectangle 12"/>
          <p:cNvSpPr/>
          <p:nvPr/>
        </p:nvSpPr>
        <p:spPr>
          <a:xfrm>
            <a:off x="3681628" y="3244334"/>
            <a:ext cx="1780744" cy="369332"/>
          </a:xfrm>
          <a:prstGeom prst="rect">
            <a:avLst/>
          </a:prstGeom>
        </p:spPr>
        <p:txBody>
          <a:bodyPr wrap="none">
            <a:spAutoFit/>
          </a:bodyPr>
          <a:lstStyle/>
          <a:p>
            <a:pPr algn="ctr">
              <a:spcBef>
                <a:spcPts val="0"/>
              </a:spcBef>
              <a:buNone/>
            </a:pPr>
            <a:r>
              <a:rPr lang="en-US" b="1" i="1" dirty="0" smtClean="0">
                <a:solidFill>
                  <a:schemeClr val="bg1"/>
                </a:solidFill>
              </a:rPr>
              <a:t>Possible solution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1AEA41FB-01C2-4D91-8A68-98251CD2FFE9}" type="slidenum">
              <a:rPr lang="en-US" smtClean="0"/>
              <a:pPr/>
              <a:t>81</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fontAlgn="auto">
              <a:spcAft>
                <a:spcPts val="0"/>
              </a:spcAft>
              <a:defRPr/>
            </a:pPr>
            <a:r>
              <a:rPr lang="en-US" dirty="0" smtClean="0">
                <a:effectLst>
                  <a:outerShdw blurRad="38100" dist="38100" dir="2700000" algn="tl">
                    <a:srgbClr val="000000">
                      <a:alpha val="43137"/>
                    </a:srgbClr>
                  </a:outerShdw>
                </a:effectLst>
              </a:rPr>
              <a:t>WORK EVALUATION METHODS</a:t>
            </a:r>
            <a:endParaRPr lang="en-US" dirty="0">
              <a:effectLst>
                <a:outerShdw blurRad="38100" dist="38100" dir="2700000" algn="tl">
                  <a:srgbClr val="000000">
                    <a:alpha val="43137"/>
                  </a:srgbClr>
                </a:outerShdw>
              </a:effectLst>
            </a:endParaRPr>
          </a:p>
        </p:txBody>
      </p:sp>
      <p:sp>
        <p:nvSpPr>
          <p:cNvPr id="19458" name="Content Placeholder 2"/>
          <p:cNvSpPr>
            <a:spLocks noGrp="1"/>
          </p:cNvSpPr>
          <p:nvPr>
            <p:ph idx="1"/>
          </p:nvPr>
        </p:nvSpPr>
        <p:spPr/>
        <p:txBody>
          <a:bodyPr/>
          <a:lstStyle/>
          <a:p>
            <a:r>
              <a:rPr lang="en-US" dirty="0" smtClean="0"/>
              <a:t>Why is it important?</a:t>
            </a:r>
          </a:p>
          <a:p>
            <a:endParaRPr lang="en-US" dirty="0" smtClean="0"/>
          </a:p>
          <a:p>
            <a:r>
              <a:rPr lang="en-US" dirty="0" smtClean="0"/>
              <a:t>How do you evaluate jobs?</a:t>
            </a:r>
          </a:p>
          <a:p>
            <a:endParaRPr lang="en-US" dirty="0" smtClean="0"/>
          </a:p>
          <a:p>
            <a:r>
              <a:rPr lang="en-US" dirty="0" smtClean="0"/>
              <a:t>How do you prioritize improvements?</a:t>
            </a:r>
          </a:p>
          <a:p>
            <a:pPr lvl="1">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32C7874C-222E-4F12-9A7C-40236AB5EF35}" type="slidenum">
              <a:rPr lang="en-US"/>
              <a:pPr>
                <a:defRPr/>
              </a:pPr>
              <a:t>9</a:t>
            </a:fld>
            <a:endParaRPr lang="en-US" dirty="0"/>
          </a:p>
        </p:txBody>
      </p:sp>
      <p:pic>
        <p:nvPicPr>
          <p:cNvPr id="5" name="Picture 8" descr="Tape Measure.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flipH="1">
            <a:off x="6233652" y="1143000"/>
            <a:ext cx="2910348" cy="2910348"/>
          </a:xfrm>
          <a:prstGeom prst="rect">
            <a:avLst/>
          </a:prstGeom>
          <a:noFill/>
          <a:ln w="9525">
            <a:noFill/>
            <a:miter lim="800000"/>
            <a:headEnd/>
            <a:tailEnd/>
          </a:ln>
        </p:spPr>
      </p:pic>
      <p:sp>
        <p:nvSpPr>
          <p:cNvPr id="6" name="Cloud 5"/>
          <p:cNvSpPr/>
          <p:nvPr/>
        </p:nvSpPr>
        <p:spPr>
          <a:xfrm rot="10121925" flipV="1">
            <a:off x="3873803" y="4885665"/>
            <a:ext cx="5138574" cy="185169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spcBef>
                <a:spcPct val="20000"/>
              </a:spcBef>
              <a:defRPr/>
            </a:pPr>
            <a:r>
              <a:rPr lang="en-US" sz="2800" i="1" dirty="0" smtClean="0">
                <a:ln w="10160">
                  <a:solidFill>
                    <a:schemeClr val="accent1"/>
                  </a:solidFill>
                  <a:prstDash val="solid"/>
                </a:ln>
                <a:solidFill>
                  <a:srgbClr val="FFFFFF"/>
                </a:solidFill>
                <a:effectLst>
                  <a:outerShdw blurRad="38100" dist="32000" dir="5400000" algn="tl">
                    <a:srgbClr val="000000">
                      <a:alpha val="30000"/>
                    </a:srgbClr>
                  </a:outerShdw>
                </a:effectLst>
              </a:rPr>
              <a:t>“What gets measured gets done” </a:t>
            </a:r>
          </a:p>
          <a:p>
            <a:pPr lvl="0" algn="ctr">
              <a:spcBef>
                <a:spcPct val="20000"/>
              </a:spcBef>
              <a:defRPr/>
            </a:pPr>
            <a:r>
              <a:rPr lang="en-US" sz="2400" i="1" dirty="0" smtClean="0">
                <a:ln w="10160">
                  <a:solidFill>
                    <a:schemeClr val="accent1"/>
                  </a:solidFill>
                  <a:prstDash val="solid"/>
                </a:ln>
                <a:solidFill>
                  <a:srgbClr val="FFFFFF"/>
                </a:solidFill>
              </a:rPr>
              <a:t>	</a:t>
            </a:r>
            <a:r>
              <a:rPr lang="en-US" i="1" dirty="0" smtClean="0">
                <a:ln w="10160">
                  <a:solidFill>
                    <a:schemeClr val="accent1"/>
                  </a:solidFill>
                  <a:prstDash val="solid"/>
                </a:ln>
                <a:solidFill>
                  <a:srgbClr val="FFFFFF"/>
                </a:solidFill>
              </a:rPr>
              <a:t>- Tom Peters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57&quot;&gt;&lt;property id=&quot;20148&quot; value=&quot;5&quot;/&gt;&lt;property id=&quot;20300&quot; value=&quot;Slide 1 - &amp;quot;DISCLAIMER&amp;quot;&quot;/&gt;&lt;property id=&quot;20307&quot; value=&quot;607&quot;/&gt;&lt;/object&gt;&lt;object type=&quot;3&quot; unique_id=&quot;10058&quot;&gt;&lt;property id=&quot;20148&quot; value=&quot;5&quot;/&gt;&lt;property id=&quot;20300&quot; value=&quot;Slide 2 - &amp;quot;WHAT WE ARE GOING TO DO TODAY?&amp;quot;&quot;/&gt;&lt;property id=&quot;20307&quot; value=&quot;529&quot;/&gt;&lt;/object&gt;&lt;object type=&quot;3&quot; unique_id=&quot;10059&quot;&gt;&lt;property id=&quot;20148&quot; value=&quot;5&quot;/&gt;&lt;property id=&quot;20300&quot; value=&quot;Slide 3 - &amp;quot;WHAT ELSE IS REQUIRED?&amp;quot;&quot;/&gt;&lt;property id=&quot;20307&quot; value=&quot;531&quot;/&gt;&lt;/object&gt;&lt;object type=&quot;3&quot; unique_id=&quot;10060&quot;&gt;&lt;property id=&quot;20148&quot; value=&quot;5&quot;/&gt;&lt;property id=&quot;20300&quot; value=&quot;Slide 4 - &amp;quot;THE WEAKEST LINK&amp;quot;&quot;/&gt;&lt;property id=&quot;20307&quot; value=&quot;619&quot;/&gt;&lt;/object&gt;&lt;object type=&quot;3&quot; unique_id=&quot;10061&quot;&gt;&lt;property id=&quot;20148&quot; value=&quot;5&quot;/&gt;&lt;property id=&quot;20300&quot; value=&quot;Slide 5 - &amp;quot;HIERARCHY OF CONTROLS&amp;quot;&quot;/&gt;&lt;property id=&quot;20307&quot; value=&quot;620&quot;/&gt;&lt;/object&gt;&lt;object type=&quot;3&quot; unique_id=&quot;10062&quot;&gt;&lt;property id=&quot;20148&quot; value=&quot;5&quot;/&gt;&lt;property id=&quot;20300&quot; value=&quot;Slide 6 - &amp;quot;INTANGIBLE PRODUCTS&amp;quot;&quot;/&gt;&lt;property id=&quot;20307&quot; value=&quot;617&quot;/&gt;&lt;/object&gt;&lt;object type=&quot;3&quot; unique_id=&quot;10063&quot;&gt;&lt;property id=&quot;20148&quot; value=&quot;5&quot;/&gt;&lt;property id=&quot;20300&quot; value=&quot;Slide 7 - &amp;quot;DO YOU WANT TO IMPROVE SAFETY AND ERGONOMICS AT YOUR FACILITY?&amp;quot;&quot;/&gt;&lt;property id=&quot;20307&quot; value=&quot;530&quot;/&gt;&lt;/object&gt;&lt;object type=&quot;3&quot; unique_id=&quot;10064&quot;&gt;&lt;property id=&quot;20148&quot; value=&quot;5&quot;/&gt;&lt;property id=&quot;20300&quot; value=&quot;Slide 8 - &amp;quot;WORK EVALUATION METHODS&amp;quot;&quot;/&gt;&lt;property id=&quot;20307&quot; value=&quot;532&quot;/&gt;&lt;/object&gt;&lt;object type=&quot;3&quot; unique_id=&quot;10065&quot;&gt;&lt;property id=&quot;20148&quot; value=&quot;5&quot;/&gt;&lt;property id=&quot;20300&quot; value=&quot;Slide 9 - &amp;quot;WORK EVALUATION METHODS&amp;quot;&quot;/&gt;&lt;property id=&quot;20307&quot; value=&quot;533&quot;/&gt;&lt;/object&gt;&lt;object type=&quot;3&quot; unique_id=&quot;10066&quot;&gt;&lt;property id=&quot;20148&quot; value=&quot;5&quot;/&gt;&lt;property id=&quot;20300&quot; value=&quot;Slide 10 - &amp;quot;OSHA SCREENING CHECKLIST&amp;quot;&quot;/&gt;&lt;property id=&quot;20307&quot; value=&quot;534&quot;/&gt;&lt;/object&gt;&lt;object type=&quot;3&quot; unique_id=&quot;10067&quot;&gt;&lt;property id=&quot;20148&quot; value=&quot;5&quot;/&gt;&lt;property id=&quot;20300&quot; value=&quot;Slide 11 - &amp;quot;OSHA CHECKLIST&amp;quot;&quot;/&gt;&lt;property id=&quot;20307&quot; value=&quot;535&quot;/&gt;&lt;/object&gt;&lt;object type=&quot;3&quot; unique_id=&quot;10068&quot;&gt;&lt;property id=&quot;20148&quot; value=&quot;5&quot;/&gt;&lt;property id=&quot;20300&quot; value=&quot;Slide 12 - &amp;quot;SHOVELING / DIGGING&amp;quot;&quot;/&gt;&lt;property id=&quot;20307&quot; value=&quot;536&quot;/&gt;&lt;/object&gt;&lt;object type=&quot;3&quot; unique_id=&quot;10069&quot;&gt;&lt;property id=&quot;20148&quot; value=&quot;5&quot;/&gt;&lt;property id=&quot;20300&quot; value=&quot;Slide 13 - &amp;quot;RISK FACTOR: REPETITION&amp;quot;&quot;/&gt;&lt;property id=&quot;20307&quot; value=&quot;537&quot;/&gt;&lt;/object&gt;&lt;object type=&quot;3&quot; unique_id=&quot;10070&quot;&gt;&lt;property id=&quot;20148&quot; value=&quot;5&quot;/&gt;&lt;property id=&quot;20300&quot; value=&quot;Slide 14 - &amp;quot;RISK FACTOR: FORCE&amp;quot;&quot;/&gt;&lt;property id=&quot;20307&quot; value=&quot;538&quot;/&gt;&lt;/object&gt;&lt;object type=&quot;3&quot; unique_id=&quot;10071&quot;&gt;&lt;property id=&quot;20148&quot; value=&quot;5&quot;/&gt;&lt;property id=&quot;20300&quot; value=&quot;Slide 15 - &amp;quot;RISK FACTOR: AWKWARD POSTURE&amp;quot;&quot;/&gt;&lt;property id=&quot;20307&quot; value=&quot;539&quot;/&gt;&lt;/object&gt;&lt;object type=&quot;3&quot; unique_id=&quot;10072&quot;&gt;&lt;property id=&quot;20148&quot; value=&quot;5&quot;/&gt;&lt;property id=&quot;20300&quot; value=&quot;Slide 16 - &amp;quot;RISK FACTORS: CONTACT STRESS AND VIBRATION&amp;quot;&quot;/&gt;&lt;property id=&quot;20307&quot; value=&quot;540&quot;/&gt;&lt;/object&gt;&lt;object type=&quot;3&quot; unique_id=&quot;10073&quot;&gt;&lt;property id=&quot;20148&quot; value=&quot;5&quot;/&gt;&lt;property id=&quot;20300&quot; value=&quot;Slide 17 - &amp;quot;NIOSH LIFTING EQUATION&amp;quot;&quot;/&gt;&lt;property id=&quot;20307&quot; value=&quot;550&quot;/&gt;&lt;/object&gt;&lt;object type=&quot;3&quot; unique_id=&quot;10074&quot;&gt;&lt;property id=&quot;20148&quot; value=&quot;5&quot;/&gt;&lt;property id=&quot;20300&quot; value=&quot;Slide 18 - &amp;quot;NIOSH LIFTING EQUATION&amp;quot;&quot;/&gt;&lt;property id=&quot;20307&quot; value=&quot;551&quot;/&gt;&lt;/object&gt;&lt;object type=&quot;3&quot; unique_id=&quot;10075&quot;&gt;&lt;property id=&quot;20148&quot; value=&quot;5&quot;/&gt;&lt;property id=&quot;20300&quot; value=&quot;Slide 19 - &amp;quot;NIOSH LIFTING EQUATION FIGURE&amp;quot;&quot;/&gt;&lt;property id=&quot;20307&quot; value=&quot;552&quot;/&gt;&lt;/object&gt;&lt;object type=&quot;3&quot; unique_id=&quot;10076&quot;&gt;&lt;property id=&quot;20148&quot; value=&quot;5&quot;/&gt;&lt;property id=&quot;20300&quot; value=&quot;Slide 20 - &amp;quot;MEASUREMENTS&amp;quot;&quot;/&gt;&lt;property id=&quot;20307&quot; value=&quot;553&quot;/&gt;&lt;/object&gt;&lt;object type=&quot;3&quot; unique_id=&quot;10077&quot;&gt;&lt;property id=&quot;20148&quot; value=&quot;5&quot;/&gt;&lt;property id=&quot;20300&quot; value=&quot;Slide 21 - &amp;quot;CALCULATE RECOMMENDED WEIGHT LIMIT&amp;quot;&quot;/&gt;&lt;property id=&quot;20307&quot; value=&quot;554&quot;/&gt;&lt;/object&gt;&lt;object type=&quot;3&quot; unique_id=&quot;10078&quot;&gt;&lt;property id=&quot;20148&quot; value=&quot;5&quot;/&gt;&lt;property id=&quot;20300&quot; value=&quot;Slide 22 - &amp;quot;NIOSH LIFTING EQUATION RESULTS&amp;quot;&quot;/&gt;&lt;property id=&quot;20307&quot; value=&quot;555&quot;/&gt;&lt;/object&gt;&lt;object type=&quot;3&quot; unique_id=&quot;10079&quot;&gt;&lt;property id=&quot;20148&quot; value=&quot;5&quot;/&gt;&lt;property id=&quot;20300&quot; value=&quot;Slide 23 - &amp;quot;NIOSH LIFTING EQUATION EXAMPLE&amp;quot;&quot;/&gt;&lt;property id=&quot;20307&quot; value=&quot;557&quot;/&gt;&lt;/object&gt;&lt;object type=&quot;3&quot; unique_id=&quot;10080&quot;&gt;&lt;property id=&quot;20148&quot; value=&quot;5&quot;/&gt;&lt;property id=&quot;20300&quot; value=&quot;Slide 24 - &amp;quot;RESULTS - ORIGIN&amp;quot;&quot;/&gt;&lt;property id=&quot;20307&quot; value=&quot;558&quot;/&gt;&lt;/object&gt;&lt;object type=&quot;3&quot; unique_id=&quot;10081&quot;&gt;&lt;property id=&quot;20148&quot; value=&quot;5&quot;/&gt;&lt;property id=&quot;20300&quot; value=&quot;Slide 25 - &amp;quot;RESULTS - DESTINATION&amp;quot;&quot;/&gt;&lt;property id=&quot;20307&quot; value=&quot;559&quot;/&gt;&lt;/object&gt;&lt;object type=&quot;3&quot; unique_id=&quot;10082&quot;&gt;&lt;property id=&quot;20148&quot; value=&quot;5&quot;/&gt;&lt;property id=&quot;20300&quot; value=&quot;Slide 26 - &amp;quot;RESULTS&amp;quot;&quot;/&gt;&lt;property id=&quot;20307&quot; value=&quot;560&quot;/&gt;&lt;/object&gt;&lt;object type=&quot;3&quot; unique_id=&quot;10083&quot;&gt;&lt;property id=&quot;20148&quot; value=&quot;5&quot;/&gt;&lt;property id=&quot;20300&quot; value=&quot;Slide 27 - &amp;quot;HOW TO LOOK FOR IMPROVEMENTS&amp;quot;&quot;/&gt;&lt;property id=&quot;20307&quot; value=&quot;561&quot;/&gt;&lt;/object&gt;&lt;object type=&quot;3&quot; unique_id=&quot;10084&quot;&gt;&lt;property id=&quot;20148&quot; value=&quot;5&quot;/&gt;&lt;property id=&quot;20300&quot; value=&quot;Slide 28 - &amp;quot;LIBERTY MUTUAL TABLES&amp;quot;&quot;/&gt;&lt;property id=&quot;20307&quot; value=&quot;626&quot;/&gt;&lt;/object&gt;&lt;object type=&quot;3&quot; unique_id=&quot;10085&quot;&gt;&lt;property id=&quot;20148&quot; value=&quot;5&quot;/&gt;&lt;property id=&quot;20300&quot; value=&quot;Slide 29 - &amp;quot;PERCENT POPULATION&amp;quot;&quot;/&gt;&lt;property id=&quot;20307&quot; value=&quot;627&quot;/&gt;&lt;/object&gt;&lt;object type=&quot;3&quot; unique_id=&quot;10086&quot;&gt;&lt;property id=&quot;20148&quot; value=&quot;5&quot;/&gt;&lt;property id=&quot;20300&quot; value=&quot;Slide 30 - &amp;quot;CARRYING A CROSS-ARM&amp;quot;&quot;/&gt;&lt;property id=&quot;20307&quot; value=&quot;628&quot;/&gt;&lt;/object&gt;&lt;object type=&quot;3&quot; unique_id=&quot;10087&quot;&gt;&lt;property id=&quot;20148&quot; value=&quot;5&quot;/&gt;&lt;property id=&quot;20300&quot; value=&quot;Slide 31 - &amp;quot;CARRYING A CROSS-ARM&amp;quot;&quot;/&gt;&lt;property id=&quot;20307&quot; value=&quot;629&quot;/&gt;&lt;/object&gt;&lt;object type=&quot;3&quot; unique_id=&quot;10088&quot;&gt;&lt;property id=&quot;20148&quot; value=&quot;5&quot;/&gt;&lt;property id=&quot;20300&quot; value=&quot;Slide 32 - &amp;quot;RESULTS - CARRYING&amp;quot;&quot;/&gt;&lt;property id=&quot;20307&quot; value=&quot;630&quot;/&gt;&lt;/object&gt;&lt;object type=&quot;3&quot; unique_id=&quot;10089&quot;&gt;&lt;property id=&quot;20148&quot; value=&quot;5&quot;/&gt;&lt;property id=&quot;20300&quot; value=&quot;Slide 33 - &amp;quot;Now YOU CAN EVALUATE JOBS….&amp;quot;&quot;/&gt;&lt;property id=&quot;20307&quot; value=&quot;562&quot;/&gt;&lt;/object&gt;&lt;object type=&quot;3&quot; unique_id=&quot;10090&quot;&gt;&lt;property id=&quot;20148&quot; value=&quot;5&quot;/&gt;&lt;property id=&quot;20300&quot; value=&quot;Slide 34 - &amp;quot;PRIORITIZATION&amp;quot;&quot;/&gt;&lt;property id=&quot;20307&quot; value=&quot;563&quot;/&gt;&lt;/object&gt;&lt;object type=&quot;3&quot; unique_id=&quot;10091&quot;&gt;&lt;property id=&quot;20148&quot; value=&quot;5&quot;/&gt;&lt;property id=&quot;20300&quot; value=&quot;Slide 35 - &amp;quot;PRIORITIZATION&amp;quot;&quot;/&gt;&lt;property id=&quot;20307&quot; value=&quot;564&quot;/&gt;&lt;/object&gt;&lt;object type=&quot;3&quot; unique_id=&quot;10092&quot;&gt;&lt;property id=&quot;20148&quot; value=&quot;5&quot;/&gt;&lt;property id=&quot;20300&quot; value=&quot;Slide 36 - &amp;quot;DO YOU KNOW?&amp;quot;&quot;/&gt;&lt;property id=&quot;20307&quot; value=&quot;565&quot;/&gt;&lt;/object&gt;&lt;object type=&quot;3&quot; unique_id=&quot;10093&quot;&gt;&lt;property id=&quot;20148&quot; value=&quot;5&quot;/&gt;&lt;property id=&quot;20300&quot; value=&quot;Slide 37 - &amp;quot;WHAT DO WE KNOW?&amp;quot;&quot;/&gt;&lt;property id=&quot;20307&quot; value=&quot;566&quot;/&gt;&lt;/object&gt;&lt;object type=&quot;3&quot; unique_id=&quot;10094&quot;&gt;&lt;property id=&quot;20148&quot; value=&quot;5&quot;/&gt;&lt;property id=&quot;20300&quot; value=&quot;Slide 38 - &amp;quot;WHAT DO WE REALLY KNOW?&amp;quot;&quot;/&gt;&lt;property id=&quot;20307&quot; value=&quot;567&quot;/&gt;&lt;/object&gt;&lt;object type=&quot;3&quot; unique_id=&quot;10095&quot;&gt;&lt;property id=&quot;20148&quot; value=&quot;5&quot;/&gt;&lt;property id=&quot;20300&quot; value=&quot;Slide 39 - &amp;quot;WHAT IS WRONG WITH THE STAIRS?&amp;quot;&quot;/&gt;&lt;property id=&quot;20307&quot; value=&quot;568&quot;/&gt;&lt;/object&gt;&lt;object type=&quot;3&quot; unique_id=&quot;10096&quot;&gt;&lt;property id=&quot;20148&quot; value=&quot;5&quot;/&gt;&lt;property id=&quot;20300&quot; value=&quot;Slide 40 - &amp;quot;CAUSE&amp;quot;&quot;/&gt;&lt;property id=&quot;20307&quot; value=&quot;569&quot;/&gt;&lt;/object&gt;&lt;object type=&quot;3&quot; unique_id=&quot;10097&quot;&gt;&lt;property id=&quot;20148&quot; value=&quot;5&quot;/&gt;&lt;property id=&quot;20300&quot; value=&quot;Slide 41 - &amp;quot;LADDERS/TRUCKS/HEIGHTS&amp;quot;&quot;/&gt;&lt;property id=&quot;20307&quot; value=&quot;570&quot;/&gt;&lt;/object&gt;&lt;object type=&quot;3&quot; unique_id=&quot;10098&quot;&gt;&lt;property id=&quot;20148&quot; value=&quot;5&quot;/&gt;&lt;property id=&quot;20300&quot; value=&quot;Slide 42 - &amp;quot;CAUSES&amp;quot;&quot;/&gt;&lt;property id=&quot;20307&quot; value=&quot;571&quot;/&gt;&lt;/object&gt;&lt;object type=&quot;3&quot; unique_id=&quot;10099&quot;&gt;&lt;property id=&quot;20148&quot; value=&quot;5&quot;/&gt;&lt;property id=&quot;20300&quot; value=&quot;Slide 43 - &amp;quot;EXAMPLE&amp;quot;&quot;/&gt;&lt;property id=&quot;20307&quot; value=&quot;572&quot;/&gt;&lt;/object&gt;&lt;object type=&quot;3&quot; unique_id=&quot;10100&quot;&gt;&lt;property id=&quot;20148&quot; value=&quot;5&quot;/&gt;&lt;property id=&quot;20300&quot; value=&quot;Slide 44 - &amp;quot;DO YOU KNOW?&amp;quot;&quot;/&gt;&lt;property id=&quot;20307&quot; value=&quot;573&quot;/&gt;&lt;/object&gt;&lt;object type=&quot;3&quot; unique_id=&quot;10101&quot;&gt;&lt;property id=&quot;20148&quot; value=&quot;5&quot;/&gt;&lt;property id=&quot;20300&quot; value=&quot;Slide 45 - &amp;quot;SHARING INFORMATION&amp;quot;&quot;/&gt;&lt;property id=&quot;20307&quot; value=&quot;574&quot;/&gt;&lt;/object&gt;&lt;object type=&quot;3&quot; unique_id=&quot;10102&quot;&gt;&lt;property id=&quot;20148&quot; value=&quot;5&quot;/&gt;&lt;property id=&quot;20300&quot; value=&quot;Slide 46 - &amp;quot;TELEPHONE GAME&amp;quot;&quot;/&gt;&lt;property id=&quot;20307&quot; value=&quot;575&quot;/&gt;&lt;/object&gt;&lt;object type=&quot;3&quot; unique_id=&quot;10103&quot;&gt;&lt;property id=&quot;20148&quot; value=&quot;5&quot;/&gt;&lt;property id=&quot;20300&quot; value=&quot;Slide 47 - &amp;quot;WHAT HAPPENED?&amp;quot;&quot;/&gt;&lt;property id=&quot;20307&quot; value=&quot;576&quot;/&gt;&lt;/object&gt;&lt;object type=&quot;3&quot; unique_id=&quot;10104&quot;&gt;&lt;property id=&quot;20148&quot; value=&quot;5&quot;/&gt;&lt;property id=&quot;20300&quot; value=&quot;Slide 48 - &amp;quot;SHARING INFORMATION&amp;quot;&quot;/&gt;&lt;property id=&quot;20307&quot; value=&quot;577&quot;/&gt;&lt;/object&gt;&lt;object type=&quot;3&quot; unique_id=&quot;10105&quot;&gt;&lt;property id=&quot;20148&quot; value=&quot;5&quot;/&gt;&lt;property id=&quot;20300&quot; value=&quot;Slide 49 - &amp;quot;WHAT ELSE IS REQUIRED?&amp;quot;&quot;/&gt;&lt;property id=&quot;20307&quot; value=&quot;578&quot;/&gt;&lt;/object&gt;&lt;object type=&quot;3&quot; unique_id=&quot;10106&quot;&gt;&lt;property id=&quot;20148&quot; value=&quot;5&quot;/&gt;&lt;property id=&quot;20300&quot; value=&quot;Slide 50 - &amp;quot;EMPLOYEE ENGAGEMENT&amp;quot;&quot;/&gt;&lt;property id=&quot;20307&quot; value=&quot;579&quot;/&gt;&lt;/object&gt;&lt;object type=&quot;3&quot; unique_id=&quot;10107&quot;&gt;&lt;property id=&quot;20148&quot; value=&quot;5&quot;/&gt;&lt;property id=&quot;20300&quot; value=&quot;Slide 51 - &amp;quot;WHY IS IT IMPORTANT?&amp;quot;&quot;/&gt;&lt;property id=&quot;20307&quot; value=&quot;580&quot;/&gt;&lt;/object&gt;&lt;object type=&quot;3&quot; unique_id=&quot;10108&quot;&gt;&lt;property id=&quot;20148&quot; value=&quot;5&quot;/&gt;&lt;property id=&quot;20300&quot; value=&quot;Slide 52 - &amp;quot;WHERE DO YOU START?&amp;quot;&quot;/&gt;&lt;property id=&quot;20307&quot; value=&quot;581&quot;/&gt;&lt;/object&gt;&lt;object type=&quot;3&quot; unique_id=&quot;10109&quot;&gt;&lt;property id=&quot;20148&quot; value=&quot;5&quot;/&gt;&lt;property id=&quot;20300&quot; value=&quot;Slide 53 - &amp;quot;NOW ANSWER THE QUESTIONS&amp;quot;&quot;/&gt;&lt;property id=&quot;20307&quot; value=&quot;582&quot;/&gt;&lt;/object&gt;&lt;object type=&quot;3&quot; unique_id=&quot;10110&quot;&gt;&lt;property id=&quot;20148&quot; value=&quot;5&quot;/&gt;&lt;property id=&quot;20300&quot; value=&quot;Slide 54 - &amp;quot;TRAINING PROGRAM&amp;quot;&quot;/&gt;&lt;property id=&quot;20307&quot; value=&quot;618&quot;/&gt;&lt;/object&gt;&lt;object type=&quot;3&quot; unique_id=&quot;10111&quot;&gt;&lt;property id=&quot;20148&quot; value=&quot;5&quot;/&gt;&lt;property id=&quot;20300&quot; value=&quot;Slide 55 - &amp;quot;&amp;#x0D;&amp;#x0A;EMPLOYEE ENGAGEMENT&amp;#x0D;&amp;#x0A;OPEN DISCUSSION &amp;#x0D;&amp;#x0A;&amp;quot;&quot;/&gt;&lt;property id=&quot;20307&quot; value=&quot;583&quot;/&gt;&lt;/object&gt;&lt;object type=&quot;3&quot; unique_id=&quot;10112&quot;&gt;&lt;property id=&quot;20148&quot; value=&quot;5&quot;/&gt;&lt;property id=&quot;20300&quot; value=&quot;Slide 56 - &amp;quot;WHAT ELSE IS REQUIRED?&amp;quot;&quot;/&gt;&lt;property id=&quot;20307&quot; value=&quot;584&quot;/&gt;&lt;/object&gt;&lt;object type=&quot;3&quot; unique_id=&quot;12576&quot;&gt;&lt;property id=&quot;20148&quot; value=&quot;5&quot;/&gt;&lt;property id=&quot;20300&quot; value=&quot;Slide 58 - &amp;quot;COST-BENEFIT ANALYSIS&amp;quot;&quot;/&gt;&lt;property id=&quot;20307&quot; value=&quot;631&quot;/&gt;&lt;/object&gt;&lt;object type=&quot;3&quot; unique_id=&quot;12577&quot;&gt;&lt;property id=&quot;20148&quot; value=&quot;5&quot;/&gt;&lt;property id=&quot;20300&quot; value=&quot;Slide 59 - &amp;quot;RANK THE SOLUTIONS EFFECTIVENESS&amp;quot;&quot;/&gt;&lt;property id=&quot;20307&quot; value=&quot;632&quot;/&gt;&lt;/object&gt;&lt;object type=&quot;3&quot; unique_id=&quot;12578&quot;&gt;&lt;property id=&quot;20148&quot; value=&quot;5&quot;/&gt;&lt;property id=&quot;20300&quot; value=&quot;Slide 60 - &amp;quot;ESTIMATE THE PRODUCTIVITY BENEFITS&amp;quot;&quot;/&gt;&lt;property id=&quot;20307&quot; value=&quot;633&quot;/&gt;&lt;/object&gt;&lt;object type=&quot;3&quot; unique_id=&quot;12579&quot;&gt;&lt;property id=&quot;20148&quot; value=&quot;5&quot;/&gt;&lt;property id=&quot;20300&quot; value=&quot;Slide 61 - &amp;quot;CONSIDER PREVIOUS INJURY COSTS&amp;quot;&quot;/&gt;&lt;property id=&quot;20307&quot; value=&quot;634&quot;/&gt;&lt;/object&gt;&lt;object type=&quot;3&quot; unique_id=&quot;12580&quot;&gt;&lt;property id=&quot;20148&quot; value=&quot;5&quot;/&gt;&lt;property id=&quot;20300&quot; value=&quot;Slide 62 - &amp;quot;OTHER TYPICAL INJURY COSTS&amp;quot;&quot;/&gt;&lt;property id=&quot;20307&quot; value=&quot;635&quot;/&gt;&lt;/object&gt;&lt;object type=&quot;3&quot; unique_id=&quot;12581&quot;&gt;&lt;property id=&quot;20148&quot; value=&quot;5&quot;/&gt;&lt;property id=&quot;20300&quot; value=&quot;Slide 63 - &amp;quot;LET’S TRY AN EXAMPLE&amp;quot;&quot;/&gt;&lt;property id=&quot;20307&quot; value=&quot;636&quot;/&gt;&lt;/object&gt;&lt;object type=&quot;3&quot; unique_id=&quot;12582&quot;&gt;&lt;property id=&quot;20148&quot; value=&quot;5&quot;/&gt;&lt;property id=&quot;20300&quot; value=&quot;Slide 64 - &amp;quot;ELECTRIC CUTTING TOOL COSTS&amp;quot;&quot;/&gt;&lt;property id=&quot;20307&quot; value=&quot;637&quot;/&gt;&lt;/object&gt;&lt;object type=&quot;3&quot; unique_id=&quot;12583&quot;&gt;&lt;property id=&quot;20148&quot; value=&quot;5&quot;/&gt;&lt;property id=&quot;20300&quot; value=&quot;Slide 65 - &amp;quot;ELECTRIC CUTTING TOOL BENEFITS&amp;quot;&quot;/&gt;&lt;property id=&quot;20307&quot; value=&quot;638&quot;/&gt;&lt;/object&gt;&lt;object type=&quot;3&quot; unique_id=&quot;12584&quot;&gt;&lt;property id=&quot;20148&quot; value=&quot;5&quot;/&gt;&lt;property id=&quot;20300&quot; value=&quot;Slide 66 - &amp;quot;ELECTRIC CUTTING TOOL BENEFITS&amp;quot;&quot;/&gt;&lt;property id=&quot;20307&quot; value=&quot;639&quot;/&gt;&lt;/object&gt;&lt;object type=&quot;3&quot; unique_id=&quot;12585&quot;&gt;&lt;property id=&quot;20148&quot; value=&quot;5&quot;/&gt;&lt;property id=&quot;20300&quot; value=&quot;Slide 67 - &amp;quot;COMPARE COSTS AND BENEFITS&amp;quot;&quot;/&gt;&lt;property id=&quot;20307&quot; value=&quot;640&quot;/&gt;&lt;/object&gt;&lt;object type=&quot;3&quot; unique_id=&quot;12586&quot;&gt;&lt;property id=&quot;20148&quot; value=&quot;5&quot;/&gt;&lt;property id=&quot;20300&quot; value=&quot;Slide 68 - &amp;quot;PROGRAM IMPLEMENTATION&amp;quot;&quot;/&gt;&lt;property id=&quot;20307&quot; value=&quot;641&quot;/&gt;&lt;/object&gt;&lt;object type=&quot;3&quot; unique_id=&quot;12587&quot;&gt;&lt;property id=&quot;20148&quot; value=&quot;5&quot;/&gt;&lt;property id=&quot;20300&quot; value=&quot;Slide 69 - &amp;quot;PROGRAM IMPLEMENATION&amp;quot;&quot;/&gt;&lt;property id=&quot;20307&quot; value=&quot;642&quot;/&gt;&lt;/object&gt;&lt;object type=&quot;3&quot; unique_id=&quot;12588&quot;&gt;&lt;property id=&quot;20148&quot; value=&quot;5&quot;/&gt;&lt;property id=&quot;20300&quot; value=&quot;Slide 70 - &amp;quot;EXAMPLES OF SUCCESSFUL ERGONOMICS &amp;amp; SAFETY PROGRAMS&amp;quot;&quot;/&gt;&lt;property id=&quot;20307&quot; value=&quot;643&quot;/&gt;&lt;/object&gt;&lt;object type=&quot;3&quot; unique_id=&quot;12589&quot;&gt;&lt;property id=&quot;20148&quot; value=&quot;5&quot;/&gt;&lt;property id=&quot;20300&quot; value=&quot;Slide 71 - &amp;quot;HENSEL PHELPS CONSTRUCTION COMPANY&amp;quot;&quot;/&gt;&lt;property id=&quot;20307&quot; value=&quot;644&quot;/&gt;&lt;/object&gt;&lt;object type=&quot;3&quot; unique_id=&quot;12590&quot;&gt;&lt;property id=&quot;20148&quot; value=&quot;5&quot;/&gt;&lt;property id=&quot;20300&quot; value=&quot;Slide 72 - &amp;quot;OHIO BUREAU OF WORKER’S COMPENSATION&amp;quot;&quot;/&gt;&lt;property id=&quot;20307&quot; value=&quot;645&quot;/&gt;&lt;/object&gt;&lt;object type=&quot;3&quot; unique_id=&quot;12591&quot;&gt;&lt;property id=&quot;20148&quot; value=&quot;5&quot;/&gt;&lt;property id=&quot;20300&quot; value=&quot;Slide 73 - &amp;quot;POWERED DOLLY RESULTS&amp;quot;&quot;/&gt;&lt;property id=&quot;20307&quot; value=&quot;646&quot;/&gt;&lt;/object&gt;&lt;object type=&quot;3&quot; unique_id=&quot;12592&quot;&gt;&lt;property id=&quot;20148&quot; value=&quot;5&quot;/&gt;&lt;property id=&quot;20300&quot; value=&quot;Slide 74 - &amp;quot;THE STEPS IN 5 C’S&amp;quot;&quot;/&gt;&lt;property id=&quot;20307&quot; value=&quot;647&quot;/&gt;&lt;/object&gt;&lt;object type=&quot;3&quot; unique_id=&quot;12593&quot;&gt;&lt;property id=&quot;20148&quot; value=&quot;5&quot;/&gt;&lt;property id=&quot;20300&quot; value=&quot;Slide 75 - &amp;quot;THE STEPS: COMMIT&amp;quot;&quot;/&gt;&lt;property id=&quot;20307&quot; value=&quot;648&quot;/&gt;&lt;/object&gt;&lt;object type=&quot;3&quot; unique_id=&quot;12594&quot;&gt;&lt;property id=&quot;20148&quot; value=&quot;5&quot;/&gt;&lt;property id=&quot;20300&quot; value=&quot;Slide 76 - &amp;quot;THE STEPS: COMMUNICATE&amp;quot;&quot;/&gt;&lt;property id=&quot;20307&quot; value=&quot;649&quot;/&gt;&lt;/object&gt;&lt;object type=&quot;3&quot; unique_id=&quot;12595&quot;&gt;&lt;property id=&quot;20148&quot; value=&quot;5&quot;/&gt;&lt;property id=&quot;20300&quot; value=&quot;Slide 77 - &amp;quot;THE STEPS: CREATE&amp;quot;&quot;/&gt;&lt;property id=&quot;20307&quot; value=&quot;650&quot;/&gt;&lt;/object&gt;&lt;object type=&quot;3&quot; unique_id=&quot;12596&quot;&gt;&lt;property id=&quot;20148&quot; value=&quot;5&quot;/&gt;&lt;property id=&quot;20300&quot; value=&quot;Slide 78 - &amp;quot;THE STEPS: CONTINUE THE CHALLENGE&amp;quot;&quot;/&gt;&lt;property id=&quot;20307&quot; value=&quot;651&quot;/&gt;&lt;/object&gt;&lt;object type=&quot;3&quot; unique_id=&quot;12597&quot;&gt;&lt;property id=&quot;20148&quot; value=&quot;5&quot;/&gt;&lt;property id=&quot;20300&quot; value=&quot;Slide 79 - &amp;quot;WITH THIS PROGRAM &amp;quot;&quot;/&gt;&lt;property id=&quot;20307&quot; value=&quot;652&quot;/&gt;&lt;/object&gt;&lt;object type=&quot;3&quot; unique_id=&quot;12598&quot;&gt;&lt;property id=&quot;20148&quot; value=&quot;5&quot;/&gt;&lt;property id=&quot;20300&quot; value=&quot;Slide 80 - &amp;quot;Questions?&amp;quot;&quot;/&gt;&lt;property id=&quot;20307&quot; value=&quot;653&quot;/&gt;&lt;/object&gt;&lt;object type=&quot;3&quot; unique_id=&quot;12599&quot;&gt;&lt;property id=&quot;20148&quot; value=&quot;5&quot;/&gt;&lt;property id=&quot;20300&quot; value=&quot;Slide 57 - &amp;quot;Questions?&amp;quot;&quot;/&gt;&lt;property id=&quot;20307&quot; value=&quot;654&quot;/&gt;&lt;/object&gt;&lt;/object&gt;&lt;/object&gt;&lt;/database&gt;"/>
  <p:tag name="SECTOMILLISECCONVERTED" val="1"/>
</p:tagLst>
</file>

<file path=ppt/theme/theme1.xml><?xml version="1.0" encoding="utf-8"?>
<a:theme xmlns:a="http://schemas.openxmlformats.org/drawingml/2006/main" name="Electric utility materials-with li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ctric utility materials-with li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lectric utility-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lectric utility materials-with li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lectric utility - orange with lines-refin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arg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lectric utility materials-with li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arg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Electric utility materials-with lines</Template>
  <TotalTime>10298</TotalTime>
  <Words>3185</Words>
  <Application>Microsoft Office PowerPoint</Application>
  <PresentationFormat>On-screen Show (4:3)</PresentationFormat>
  <Paragraphs>820</Paragraphs>
  <Slides>81</Slides>
  <Notes>30</Notes>
  <HiddenSlides>0</HiddenSlides>
  <MMClips>0</MMClips>
  <ScaleCrop>false</ScaleCrop>
  <HeadingPairs>
    <vt:vector size="4" baseType="variant">
      <vt:variant>
        <vt:lpstr>Theme</vt:lpstr>
      </vt:variant>
      <vt:variant>
        <vt:i4>8</vt:i4>
      </vt:variant>
      <vt:variant>
        <vt:lpstr>Slide Titles</vt:lpstr>
      </vt:variant>
      <vt:variant>
        <vt:i4>81</vt:i4>
      </vt:variant>
    </vt:vector>
  </HeadingPairs>
  <TitlesOfParts>
    <vt:vector size="89" baseType="lpstr">
      <vt:lpstr>Electric utility materials-with lines</vt:lpstr>
      <vt:lpstr>1_Electric utility materials-with lines</vt:lpstr>
      <vt:lpstr>Electric utility-orange</vt:lpstr>
      <vt:lpstr>2_Electric utility materials-with lines</vt:lpstr>
      <vt:lpstr>Electric utility - orange with lines-refined</vt:lpstr>
      <vt:lpstr>cargi</vt:lpstr>
      <vt:lpstr>3_Electric utility materials-with lines</vt:lpstr>
      <vt:lpstr>1_cargi</vt:lpstr>
      <vt:lpstr>Ergonomics and Safety Training  for managers  in  ELECTRIC Utilities</vt:lpstr>
      <vt:lpstr>DISCLAIMER</vt:lpstr>
      <vt:lpstr>WHAT WE ARE GOING TO DO TODAY?</vt:lpstr>
      <vt:lpstr>WHAT ELSE IS REQUIRED?</vt:lpstr>
      <vt:lpstr>THE WEAKEST LINK</vt:lpstr>
      <vt:lpstr>HIERARCHY OF CONTROLS</vt:lpstr>
      <vt:lpstr>INTANGIBLE PRODUCTS</vt:lpstr>
      <vt:lpstr>DO YOU WANT TO IMPROVE SAFETY AND ERGONOMICS AT YOUR FACILITY?</vt:lpstr>
      <vt:lpstr>WORK EVALUATION METHODS</vt:lpstr>
      <vt:lpstr>WORK EVALUATION METHODS</vt:lpstr>
      <vt:lpstr>OSHA SCREENING CHECKLIST</vt:lpstr>
      <vt:lpstr>OSHA CHECKLIST</vt:lpstr>
      <vt:lpstr>SHOVELING / DIGGING</vt:lpstr>
      <vt:lpstr>RISK FACTOR: REPETITION</vt:lpstr>
      <vt:lpstr>RISK FACTOR: FORCE</vt:lpstr>
      <vt:lpstr>RISK FACTOR: AWKWARD POSTURE</vt:lpstr>
      <vt:lpstr>RISK FACTORS: CONTACT STRESS AND VIBRATION</vt:lpstr>
      <vt:lpstr>NIOSH LIFTING EQUATION</vt:lpstr>
      <vt:lpstr>NIOSH LIFTING EQUATION</vt:lpstr>
      <vt:lpstr>NIOSH LIFTING EQUATION FIGURE</vt:lpstr>
      <vt:lpstr>MEASUREMENTS</vt:lpstr>
      <vt:lpstr>CALCULATE RECOMMENDED WEIGHT LIMIT</vt:lpstr>
      <vt:lpstr>NIOSH LIFTING EQUATION RESULTS</vt:lpstr>
      <vt:lpstr>NIOSH LIFTING EQUATION EXAMPLE</vt:lpstr>
      <vt:lpstr>RESULTS - ORIGIN</vt:lpstr>
      <vt:lpstr>RESULTS - DESTINATION</vt:lpstr>
      <vt:lpstr>RESULTS</vt:lpstr>
      <vt:lpstr>HOW TO LOOK FOR IMPROVEMENTS</vt:lpstr>
      <vt:lpstr>LIBERTY MUTUAL TABLES</vt:lpstr>
      <vt:lpstr>PERCENT POPULATION</vt:lpstr>
      <vt:lpstr>CARRYING A CROSS-ARM</vt:lpstr>
      <vt:lpstr>CARRYING A CROSS-ARM</vt:lpstr>
      <vt:lpstr>RESULTS - CARRYING</vt:lpstr>
      <vt:lpstr>Now YOU CAN EVALUATE JOBS….</vt:lpstr>
      <vt:lpstr>PRIORITIZATION</vt:lpstr>
      <vt:lpstr>PRIORITIZATION</vt:lpstr>
      <vt:lpstr>DO YOU KNOW?</vt:lpstr>
      <vt:lpstr>WHAT DO WE KNOW?</vt:lpstr>
      <vt:lpstr>WHAT DO WE REALLY KNOW?</vt:lpstr>
      <vt:lpstr>WHAT IS WRONG WITH THE STAIRS?</vt:lpstr>
      <vt:lpstr>CAUSE</vt:lpstr>
      <vt:lpstr>LADDERS/TRUCKS/HEIGHTS</vt:lpstr>
      <vt:lpstr>CAUSES</vt:lpstr>
      <vt:lpstr>EXAMPLE</vt:lpstr>
      <vt:lpstr>DO YOU KNOW?</vt:lpstr>
      <vt:lpstr>SHARING INFORMATION</vt:lpstr>
      <vt:lpstr>TELEPHONE GAME</vt:lpstr>
      <vt:lpstr>WHAT HAPPENED?</vt:lpstr>
      <vt:lpstr>SHARING INFORMATION</vt:lpstr>
      <vt:lpstr>WHAT ELSE IS REQUIRED?</vt:lpstr>
      <vt:lpstr>EMPLOYEE ENGAGEMENT</vt:lpstr>
      <vt:lpstr>WHY IS IT IMPORTANT?</vt:lpstr>
      <vt:lpstr>WHERE DO YOU START?</vt:lpstr>
      <vt:lpstr>NOW ANSWER THE QUESTIONS</vt:lpstr>
      <vt:lpstr>TRAINING PROGRAM</vt:lpstr>
      <vt:lpstr> EMPLOYEE ENGAGEMENT OPEN DISCUSSION  </vt:lpstr>
      <vt:lpstr>WHAT ELSE IS REQUIRED?</vt:lpstr>
      <vt:lpstr>Questions?</vt:lpstr>
      <vt:lpstr>COST-BENEFIT ANALYSIS</vt:lpstr>
      <vt:lpstr>RANK THE SOLUTIONS EFFECTIVENESS</vt:lpstr>
      <vt:lpstr>ESTIMATE THE PRODUCTIVITY BENEFITS</vt:lpstr>
      <vt:lpstr>CONSIDER PREVIOUS INJURY COSTS</vt:lpstr>
      <vt:lpstr>OTHER TYPICAL INJURY COSTS</vt:lpstr>
      <vt:lpstr>LET’S TRY AN EXAMPLE</vt:lpstr>
      <vt:lpstr>ELECTRIC CUTTING TOOL COSTS</vt:lpstr>
      <vt:lpstr>ELECTRIC CUTTING TOOL BENEFITS</vt:lpstr>
      <vt:lpstr>ELECTRIC CUTTING TOOL BENEFITS</vt:lpstr>
      <vt:lpstr>COMPARE COSTS AND BENEFITS</vt:lpstr>
      <vt:lpstr>PROGRAM IMPLEMENTATION</vt:lpstr>
      <vt:lpstr>PROGRAM IMPLEMENATION</vt:lpstr>
      <vt:lpstr>EXAMPLES OF SUCCESSFUL ERGONOMICS &amp; SAFETY PROGRAMS</vt:lpstr>
      <vt:lpstr>HENSEL PHELPS CONSTRUCTION COMPANY</vt:lpstr>
      <vt:lpstr>OHIO BUREAU OF WORKER’S COMPENSATION</vt:lpstr>
      <vt:lpstr>POWERED DOLLY RESULTS</vt:lpstr>
      <vt:lpstr>THE STEPS IN 5 C’S</vt:lpstr>
      <vt:lpstr>THE STEPS: COMMIT</vt:lpstr>
      <vt:lpstr>THE STEPS: COMMUNICATE</vt:lpstr>
      <vt:lpstr>THE STEPS: CREATE</vt:lpstr>
      <vt:lpstr>THE STEPS: CONTINUE THE CHALLENGE</vt:lpstr>
      <vt:lpstr>WITH THIS PROGRAM </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ErgoTablet</dc:creator>
  <cp:lastModifiedBy>Vosburgh, Linda - OSHA</cp:lastModifiedBy>
  <cp:revision>756</cp:revision>
  <dcterms:created xsi:type="dcterms:W3CDTF">2012-06-14T03:07:20Z</dcterms:created>
  <dcterms:modified xsi:type="dcterms:W3CDTF">2013-07-03T13:38:53Z</dcterms:modified>
</cp:coreProperties>
</file>